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7"/>
  </p:notesMasterIdLst>
  <p:handoutMasterIdLst>
    <p:handoutMasterId r:id="rId118"/>
  </p:handoutMasterIdLst>
  <p:sldIdLst>
    <p:sldId id="256" r:id="rId2"/>
    <p:sldId id="258" r:id="rId3"/>
    <p:sldId id="261" r:id="rId4"/>
    <p:sldId id="262" r:id="rId5"/>
    <p:sldId id="263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32" r:id="rId44"/>
    <p:sldId id="333" r:id="rId45"/>
    <p:sldId id="335" r:id="rId46"/>
    <p:sldId id="336" r:id="rId47"/>
    <p:sldId id="337" r:id="rId48"/>
    <p:sldId id="338" r:id="rId49"/>
    <p:sldId id="351" r:id="rId50"/>
    <p:sldId id="409" r:id="rId51"/>
    <p:sldId id="410" r:id="rId52"/>
    <p:sldId id="417" r:id="rId53"/>
    <p:sldId id="411" r:id="rId54"/>
    <p:sldId id="412" r:id="rId55"/>
    <p:sldId id="413" r:id="rId56"/>
    <p:sldId id="414" r:id="rId57"/>
    <p:sldId id="415" r:id="rId58"/>
    <p:sldId id="416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7" r:id="rId67"/>
    <p:sldId id="348" r:id="rId68"/>
    <p:sldId id="349" r:id="rId69"/>
    <p:sldId id="350" r:id="rId70"/>
    <p:sldId id="408" r:id="rId71"/>
    <p:sldId id="357" r:id="rId72"/>
    <p:sldId id="407" r:id="rId73"/>
    <p:sldId id="406" r:id="rId74"/>
    <p:sldId id="283" r:id="rId75"/>
    <p:sldId id="399" r:id="rId76"/>
    <p:sldId id="400" r:id="rId77"/>
    <p:sldId id="401" r:id="rId78"/>
    <p:sldId id="402" r:id="rId79"/>
    <p:sldId id="403" r:id="rId80"/>
    <p:sldId id="404" r:id="rId81"/>
    <p:sldId id="405" r:id="rId82"/>
    <p:sldId id="353" r:id="rId83"/>
    <p:sldId id="354" r:id="rId84"/>
    <p:sldId id="418" r:id="rId85"/>
    <p:sldId id="355" r:id="rId86"/>
    <p:sldId id="356" r:id="rId87"/>
    <p:sldId id="368" r:id="rId88"/>
    <p:sldId id="369" r:id="rId89"/>
    <p:sldId id="370" r:id="rId90"/>
    <p:sldId id="371" r:id="rId91"/>
    <p:sldId id="372" r:id="rId92"/>
    <p:sldId id="373" r:id="rId93"/>
    <p:sldId id="374" r:id="rId94"/>
    <p:sldId id="375" r:id="rId95"/>
    <p:sldId id="376" r:id="rId96"/>
    <p:sldId id="377" r:id="rId97"/>
    <p:sldId id="378" r:id="rId98"/>
    <p:sldId id="379" r:id="rId99"/>
    <p:sldId id="380" r:id="rId100"/>
    <p:sldId id="381" r:id="rId101"/>
    <p:sldId id="382" r:id="rId102"/>
    <p:sldId id="383" r:id="rId103"/>
    <p:sldId id="384" r:id="rId104"/>
    <p:sldId id="385" r:id="rId105"/>
    <p:sldId id="387" r:id="rId106"/>
    <p:sldId id="388" r:id="rId107"/>
    <p:sldId id="389" r:id="rId108"/>
    <p:sldId id="390" r:id="rId109"/>
    <p:sldId id="391" r:id="rId110"/>
    <p:sldId id="392" r:id="rId111"/>
    <p:sldId id="393" r:id="rId112"/>
    <p:sldId id="394" r:id="rId113"/>
    <p:sldId id="395" r:id="rId114"/>
    <p:sldId id="396" r:id="rId115"/>
    <p:sldId id="397" r:id="rId116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F81BD"/>
    <a:srgbClr val="8064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751" y="281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072"/>
    </p:cViewPr>
  </p:sorterViewPr>
  <p:notesViewPr>
    <p:cSldViewPr snapToGrid="0">
      <p:cViewPr varScale="1">
        <p:scale>
          <a:sx n="65" d="100"/>
          <a:sy n="65" d="100"/>
        </p:scale>
        <p:origin x="308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DCE37-E9BE-4280-8D68-34E43D66CEDB}" type="datetimeFigureOut">
              <a:rPr lang="zh-TW" altLang="en-US" smtClean="0"/>
              <a:pPr/>
              <a:t>2023/12/28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ED679-6CF9-4493-8C9A-6F31F985AAE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6827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A883-381C-409E-9635-BB54B21745E4}" type="datetimeFigureOut">
              <a:rPr lang="zh-TW" altLang="en-US" smtClean="0"/>
              <a:pPr/>
              <a:t>2023/12/28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C40E4-B9C8-417B-AB00-3BF7F8038A2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815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FF87C-2B6D-4AB4-8D2A-EA90E93D86B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A091-31A9-4520-BFD6-2D31EAF5EE3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FA091-31A9-4520-BFD6-2D31EAF5EE38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107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0028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551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54771"/>
            <a:ext cx="8229600" cy="1275160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224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844156"/>
            <a:ext cx="8229600" cy="485775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959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891" indent="0" algn="ctr">
              <a:buNone/>
              <a:defRPr/>
            </a:lvl2pPr>
            <a:lvl3pPr marL="685783" indent="0" algn="ctr">
              <a:buNone/>
              <a:defRPr/>
            </a:lvl3pPr>
            <a:lvl4pPr marL="1028674" indent="0" algn="ctr">
              <a:buNone/>
              <a:defRPr/>
            </a:lvl4pPr>
            <a:lvl5pPr marL="1371566" indent="0" algn="ctr">
              <a:buNone/>
              <a:defRPr/>
            </a:lvl5pPr>
            <a:lvl6pPr marL="1714457" indent="0" algn="ctr">
              <a:buNone/>
              <a:defRPr/>
            </a:lvl6pPr>
            <a:lvl7pPr marL="2057349" indent="0" algn="ctr">
              <a:buNone/>
              <a:defRPr/>
            </a:lvl7pPr>
            <a:lvl8pPr marL="2400240" indent="0" algn="ctr">
              <a:buNone/>
              <a:defRPr/>
            </a:lvl8pPr>
            <a:lvl9pPr marL="2743131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707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800"/>
            </a:lvl1pPr>
            <a:lvl2pPr marL="342891" indent="0">
              <a:buNone/>
              <a:defRPr sz="1351"/>
            </a:lvl2pPr>
            <a:lvl3pPr marL="685783" indent="0">
              <a:buNone/>
              <a:defRPr sz="1200"/>
            </a:lvl3pPr>
            <a:lvl4pPr marL="1028674" indent="0">
              <a:buNone/>
              <a:defRPr sz="1051"/>
            </a:lvl4pPr>
            <a:lvl5pPr marL="1371566" indent="0">
              <a:buNone/>
              <a:defRPr sz="1051"/>
            </a:lvl5pPr>
            <a:lvl6pPr marL="1714457" indent="0">
              <a:buNone/>
              <a:defRPr sz="1051"/>
            </a:lvl6pPr>
            <a:lvl7pPr marL="2057349" indent="0">
              <a:buNone/>
              <a:defRPr sz="1051"/>
            </a:lvl7pPr>
            <a:lvl8pPr marL="2400240" indent="0">
              <a:buNone/>
              <a:defRPr sz="1051"/>
            </a:lvl8pPr>
            <a:lvl9pPr marL="2743131" indent="0">
              <a:buNone/>
              <a:defRPr sz="10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0251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844152"/>
            <a:ext cx="4038600" cy="3170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844152"/>
            <a:ext cx="4038600" cy="31707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85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1" y="951580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1" y="1431401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9" y="951580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9" y="1431401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68315" y="108349"/>
            <a:ext cx="8207375" cy="519113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556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680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202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1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997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051"/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166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77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787401" y="108349"/>
            <a:ext cx="7888289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44153"/>
            <a:ext cx="82296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" y="4768455"/>
            <a:ext cx="3833813" cy="14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569246" y="4936332"/>
            <a:ext cx="273183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9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681041"/>
            <a:ext cx="9144000" cy="108347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4624387"/>
            <a:ext cx="9144000" cy="539354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35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31013" y="4893471"/>
            <a:ext cx="2133600" cy="2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0" y="96457"/>
            <a:ext cx="888965" cy="5189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9" y="4683590"/>
            <a:ext cx="741091" cy="42706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4C67FEB8-36D3-4CC5-9713-36EE82A172D2}"/>
              </a:ext>
            </a:extLst>
          </p:cNvPr>
          <p:cNvSpPr/>
          <p:nvPr userDrawn="1"/>
        </p:nvSpPr>
        <p:spPr>
          <a:xfrm>
            <a:off x="669958" y="4681829"/>
            <a:ext cx="21921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CN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香港中文大学（深圳）数据科学院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altLang="zh-TW" sz="1000" kern="100" dirty="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CUHK-SZ School of Data Science</a:t>
            </a:r>
            <a:endParaRPr lang="zh-TW" altLang="zh-TW" sz="1000" kern="100" dirty="0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98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7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342891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685783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028674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371566" algn="l" rtl="0" eaLnBrk="1" fontAlgn="base" hangingPunct="1">
        <a:spcBef>
          <a:spcPct val="0"/>
        </a:spcBef>
        <a:spcAft>
          <a:spcPct val="0"/>
        </a:spcAft>
        <a:defRPr kumimoji="1" sz="225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257168" indent="-25716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2800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1pPr>
      <a:lvl2pPr marL="557199" indent="-214308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24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marL="857229" indent="-171446" algn="l" rtl="0" eaLnBrk="1" fontAlgn="base" hangingPunct="1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21" indent="-171446" algn="l" rtl="0" eaLnBrk="1" fontAlgn="base" hangingPunct="1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12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04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795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686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578" indent="-171446" algn="l" rtl="0" eaLnBrk="1" fontAlgn="base" hangingPunct="1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0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003" y="826534"/>
            <a:ext cx="8547653" cy="1307066"/>
          </a:xfrm>
        </p:spPr>
        <p:txBody>
          <a:bodyPr/>
          <a:lstStyle/>
          <a:p>
            <a:pPr algn="ctr"/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CSC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6032</a:t>
            </a:r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Advanced Operating Systems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48824"/>
            <a:ext cx="6400800" cy="1801796"/>
          </a:xfrm>
        </p:spPr>
        <p:txBody>
          <a:bodyPr/>
          <a:lstStyle/>
          <a:p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en-US" altLang="zh-TW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Yeh-Ching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Chung</a:t>
            </a:r>
          </a:p>
          <a:p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zh-TW" sz="2400" dirty="0"/>
              <a:t>School of </a:t>
            </a:r>
            <a:r>
              <a:rPr lang="en-US" altLang="zh-CN" sz="2400" dirty="0"/>
              <a:t>Data </a:t>
            </a:r>
            <a:r>
              <a:rPr lang="en-US" altLang="zh-TW" sz="2400" dirty="0"/>
              <a:t>Science</a:t>
            </a:r>
          </a:p>
          <a:p>
            <a:r>
              <a:rPr lang="en-US" altLang="zh-TW" sz="2400" dirty="0"/>
              <a:t>Chinese University of Hong Kong, Shenzhen</a:t>
            </a:r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Concept and Technique (3)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97466" y="821136"/>
            <a:ext cx="7344833" cy="1541064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Multi-path</a:t>
            </a:r>
          </a:p>
          <a:p>
            <a:pPr lvl="1">
              <a:lnSpc>
                <a:spcPts val="2025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fault-tolerance and performance enhancement technique. </a:t>
            </a:r>
          </a:p>
          <a:p>
            <a:pPr lvl="1">
              <a:lnSpc>
                <a:spcPts val="2025"/>
              </a:lnSpc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more than one physical path between the host and storage devices through the buses, controllers, switches, and bridge devices connecting them.</a:t>
            </a:r>
          </a:p>
        </p:txBody>
      </p:sp>
      <p:pic>
        <p:nvPicPr>
          <p:cNvPr id="37890" name="Picture 2" descr="Active/Active Multipath Configuration with One RAID Device"/>
          <p:cNvPicPr>
            <a:picLocks noChangeAspect="1" noChangeArrowheads="1"/>
          </p:cNvPicPr>
          <p:nvPr/>
        </p:nvPicPr>
        <p:blipFill>
          <a:blip r:embed="rId2" cstate="print"/>
          <a:srcRect l="18301" t="9907" r="18954" b="15789"/>
          <a:stretch>
            <a:fillRect/>
          </a:stretch>
        </p:blipFill>
        <p:spPr bwMode="auto">
          <a:xfrm>
            <a:off x="3747345" y="2279649"/>
            <a:ext cx="1772921" cy="2216152"/>
          </a:xfrm>
          <a:prstGeom prst="roundRect">
            <a:avLst>
              <a:gd name="adj" fmla="val 6111"/>
            </a:avLst>
          </a:prstGeom>
          <a:noFill/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09894D98-96C6-CB1D-9F25-065A6D5B4F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4594218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zh-TW" dirty="0">
                <a:ea typeface="新細明體" charset="-120"/>
              </a:rPr>
              <a:t>Client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511" y="844153"/>
            <a:ext cx="7638908" cy="3671888"/>
          </a:xfrm>
        </p:spPr>
        <p:txBody>
          <a:bodyPr/>
          <a:lstStyle/>
          <a:p>
            <a:r>
              <a:rPr lang="en-US" altLang="zh-TW" dirty="0"/>
              <a:t>Client Synchronization</a:t>
            </a:r>
          </a:p>
          <a:p>
            <a:pPr lvl="1"/>
            <a:r>
              <a:rPr lang="en-US" altLang="zh-TW" sz="2200" dirty="0"/>
              <a:t>If multiple clients (readers and writers) use the same file, cancel any previously read and write requests until OSD check OK.</a:t>
            </a:r>
          </a:p>
          <a:p>
            <a:pPr lvl="2"/>
            <a:r>
              <a:rPr lang="en-US" altLang="zh-TW" dirty="0"/>
              <a:t>Traditional: Update serialization. → </a:t>
            </a:r>
            <a:r>
              <a:rPr lang="en-US" altLang="zh-TW" dirty="0">
                <a:solidFill>
                  <a:srgbClr val="FF0000"/>
                </a:solidFill>
              </a:rPr>
              <a:t>Bad performance</a:t>
            </a:r>
            <a:endParaRPr lang="en-US" altLang="zh-TW" dirty="0"/>
          </a:p>
          <a:p>
            <a:pPr lvl="2"/>
            <a:r>
              <a:rPr lang="en-US" altLang="zh-TW" dirty="0" err="1"/>
              <a:t>Ceph</a:t>
            </a:r>
            <a:r>
              <a:rPr lang="en-US" altLang="zh-TW" dirty="0"/>
              <a:t>: Use for HPC (high-performance computing community) can read and write different parts of same file (diff objects).</a:t>
            </a:r>
            <a:br>
              <a:rPr lang="en-US" altLang="zh-TW" dirty="0"/>
            </a:br>
            <a:r>
              <a:rPr lang="en-US" altLang="zh-TW" dirty="0"/>
              <a:t>→ </a:t>
            </a:r>
            <a:r>
              <a:rPr lang="en-US" altLang="zh-TW" dirty="0">
                <a:solidFill>
                  <a:srgbClr val="FF0000"/>
                </a:solidFill>
              </a:rPr>
              <a:t>increase performance</a:t>
            </a:r>
          </a:p>
          <a:p>
            <a:pPr lvl="2"/>
            <a:endParaRPr lang="en-US" altLang="zh-TW" dirty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546040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9462" y="108349"/>
            <a:ext cx="7786228" cy="519113"/>
          </a:xfrm>
        </p:spPr>
        <p:txBody>
          <a:bodyPr/>
          <a:lstStyle/>
          <a:p>
            <a:r>
              <a:rPr lang="en-US" altLang="zh-TW" dirty="0"/>
              <a:t>Metadata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2600" dirty="0"/>
              <a:t>Dynamically Distributed Metadata</a:t>
            </a:r>
          </a:p>
          <a:p>
            <a:pPr lvl="1"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ea typeface="新細明體" charset="-120"/>
              </a:rPr>
              <a:t>MDSs use journaling</a:t>
            </a:r>
          </a:p>
          <a:p>
            <a:pPr lvl="2"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ea typeface="新細明體" charset="-120"/>
              </a:rPr>
              <a:t>Repetitive metadata updates handled in memory.</a:t>
            </a:r>
          </a:p>
          <a:p>
            <a:pPr lvl="2"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ea typeface="新細明體" charset="-120"/>
              </a:rPr>
              <a:t>Optimizes on-disk layout for read access.</a:t>
            </a:r>
            <a:endParaRPr lang="en-US" altLang="zh-TW" dirty="0"/>
          </a:p>
          <a:p>
            <a:pPr lvl="1"/>
            <a:r>
              <a:rPr lang="en-US" altLang="zh-TW" dirty="0"/>
              <a:t>Per-MDS has journal (usually a circular log in a dedicated area of the file system), when MDS failure another node can quickly recover with journal.</a:t>
            </a:r>
          </a:p>
          <a:p>
            <a:pPr lvl="1"/>
            <a:r>
              <a:rPr lang="en-US" altLang="zh-TW" dirty="0" err="1"/>
              <a:t>Inodes</a:t>
            </a:r>
            <a:r>
              <a:rPr lang="en-US" altLang="zh-TW" dirty="0"/>
              <a:t> are embedded directly within directories.</a:t>
            </a:r>
          </a:p>
          <a:p>
            <a:pPr lvl="1"/>
            <a:r>
              <a:rPr lang="en-US" altLang="zh-TW" dirty="0"/>
              <a:t>Each directory’s content is written to the OSD cluster using the same striping and distribution strategy as metadata journals and file data.</a:t>
            </a:r>
            <a:endParaRPr lang="zh-TW" altLang="en-US" dirty="0"/>
          </a:p>
          <a:p>
            <a:pPr lvl="1"/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B9F760B-73C4-5200-4241-2458BA4D11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3883959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9338" y="108349"/>
            <a:ext cx="7736352" cy="519113"/>
          </a:xfrm>
        </p:spPr>
        <p:txBody>
          <a:bodyPr/>
          <a:lstStyle/>
          <a:p>
            <a:r>
              <a:rPr lang="en-US" altLang="zh-TW" dirty="0"/>
              <a:t>Replica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1149" y="789811"/>
            <a:ext cx="7523018" cy="20282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dirty="0"/>
              <a:t>Replication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Data is replicated in terms of </a:t>
            </a:r>
            <a:r>
              <a:rPr lang="en-US" altLang="zh-TW" sz="2000" dirty="0" err="1"/>
              <a:t>PGs.</a:t>
            </a:r>
            <a:endParaRPr lang="en-US" altLang="zh-TW" sz="2000" dirty="0"/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Clients send all writes to the first non-failed OSD in an object’s PG (the </a:t>
            </a:r>
            <a:r>
              <a:rPr lang="en-US" altLang="zh-TW" sz="2000" i="1" dirty="0"/>
              <a:t>primary</a:t>
            </a:r>
            <a:r>
              <a:rPr lang="en-US" altLang="zh-TW" sz="2000" dirty="0"/>
              <a:t>)</a:t>
            </a:r>
            <a:r>
              <a:rPr lang="en-US" altLang="zh-TW" sz="2000" i="1" dirty="0"/>
              <a:t>, </a:t>
            </a:r>
            <a:r>
              <a:rPr lang="en-US" altLang="zh-TW" sz="2000" dirty="0"/>
              <a:t>which</a:t>
            </a:r>
            <a:r>
              <a:rPr lang="en-US" altLang="zh-TW" sz="2000" i="1" dirty="0"/>
              <a:t> </a:t>
            </a:r>
            <a:r>
              <a:rPr lang="en-US" altLang="zh-TW" sz="2000" dirty="0"/>
              <a:t>assigns a new version number for the object and PG; and forwards the write to any additional </a:t>
            </a:r>
            <a:r>
              <a:rPr lang="en-US" altLang="zh-TW" sz="2000" i="1" dirty="0"/>
              <a:t>replica </a:t>
            </a:r>
            <a:r>
              <a:rPr lang="en-US" altLang="zh-TW" sz="2000" dirty="0"/>
              <a:t>OSDs</a:t>
            </a:r>
            <a:r>
              <a:rPr lang="en-US" altLang="zh-TW" sz="2000" i="1" dirty="0"/>
              <a:t>.</a:t>
            </a:r>
            <a:endParaRPr lang="zh-TW" altLang="en-US" sz="2000" dirty="0"/>
          </a:p>
          <a:p>
            <a:pPr>
              <a:spcBef>
                <a:spcPts val="0"/>
              </a:spcBef>
            </a:pPr>
            <a:endParaRPr lang="zh-TW" altLang="en-US" dirty="0"/>
          </a:p>
        </p:txBody>
      </p:sp>
      <p:pic>
        <p:nvPicPr>
          <p:cNvPr id="4" name="Picture 2" descr="C:\Users\Dosa\Desktop\未命名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5764" y="2733000"/>
            <a:ext cx="4679191" cy="1798202"/>
          </a:xfrm>
          <a:prstGeom prst="rect">
            <a:avLst/>
          </a:prstGeom>
          <a:noFill/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96061C77-2F0B-C466-37A4-04FDD635E9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193339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Failure detection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7402" y="844153"/>
            <a:ext cx="7899398" cy="3671888"/>
          </a:xfrm>
        </p:spPr>
        <p:txBody>
          <a:bodyPr/>
          <a:lstStyle/>
          <a:p>
            <a:r>
              <a:rPr lang="en-US" altLang="zh-TW" sz="2400" dirty="0"/>
              <a:t>Failure detection</a:t>
            </a:r>
          </a:p>
          <a:p>
            <a:pPr lvl="1"/>
            <a:r>
              <a:rPr lang="en-US" altLang="zh-TW" sz="2200" dirty="0"/>
              <a:t>When OSD not response → sign “</a:t>
            </a:r>
            <a:r>
              <a:rPr lang="en-US" altLang="zh-TW" sz="2200" dirty="0">
                <a:solidFill>
                  <a:srgbClr val="FF0000"/>
                </a:solidFill>
              </a:rPr>
              <a:t>down</a:t>
            </a:r>
            <a:r>
              <a:rPr lang="en-US" altLang="zh-TW" sz="2200" dirty="0"/>
              <a:t>”</a:t>
            </a:r>
          </a:p>
          <a:p>
            <a:pPr lvl="1"/>
            <a:r>
              <a:rPr lang="en-US" altLang="zh-TW" sz="2200" dirty="0"/>
              <a:t>Pass to the next OSD.</a:t>
            </a:r>
          </a:p>
          <a:p>
            <a:pPr lvl="1"/>
            <a:r>
              <a:rPr lang="en-US" altLang="zh-TW" sz="2200" dirty="0"/>
              <a:t>If first OSD doesn’t recover →sign “</a:t>
            </a:r>
            <a:r>
              <a:rPr lang="en-US" altLang="zh-TW" sz="2200" dirty="0">
                <a:solidFill>
                  <a:srgbClr val="FF0000"/>
                </a:solidFill>
              </a:rPr>
              <a:t>out</a:t>
            </a:r>
            <a:r>
              <a:rPr lang="en-US" altLang="zh-TW" sz="2200" dirty="0"/>
              <a:t>”</a:t>
            </a:r>
          </a:p>
          <a:p>
            <a:pPr lvl="1"/>
            <a:r>
              <a:rPr lang="en-US" altLang="zh-TW" sz="2200" dirty="0"/>
              <a:t>Another OSD join.</a:t>
            </a:r>
            <a:endParaRPr lang="zh-TW" altLang="en-US" sz="2200" dirty="0"/>
          </a:p>
          <a:p>
            <a:pPr lvl="1"/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AAA20AD-AC34-90F8-B70C-9B07304E46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947267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6211" y="108349"/>
            <a:ext cx="7819479" cy="519113"/>
          </a:xfrm>
        </p:spPr>
        <p:txBody>
          <a:bodyPr/>
          <a:lstStyle/>
          <a:p>
            <a:r>
              <a:rPr lang="en-US" altLang="zh-TW" dirty="0"/>
              <a:t>Recovery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6210" y="844153"/>
            <a:ext cx="7830589" cy="3671888"/>
          </a:xfrm>
        </p:spPr>
        <p:txBody>
          <a:bodyPr/>
          <a:lstStyle/>
          <a:p>
            <a:r>
              <a:rPr lang="en-US" altLang="zh-TW" dirty="0"/>
              <a:t>Recovery and Cluster Updates</a:t>
            </a:r>
          </a:p>
          <a:p>
            <a:pPr lvl="1"/>
            <a:r>
              <a:rPr lang="en-US" altLang="zh-TW" sz="2200" dirty="0"/>
              <a:t>If OSD1 crashes → sign “</a:t>
            </a:r>
            <a:r>
              <a:rPr lang="en-US" altLang="zh-TW" sz="2200" dirty="0">
                <a:solidFill>
                  <a:srgbClr val="FF0000"/>
                </a:solidFill>
              </a:rPr>
              <a:t>down</a:t>
            </a:r>
            <a:r>
              <a:rPr lang="en-US" altLang="zh-TW" sz="2200" dirty="0"/>
              <a:t>”</a:t>
            </a:r>
          </a:p>
          <a:p>
            <a:pPr lvl="1"/>
            <a:r>
              <a:rPr lang="en-US" altLang="zh-TW" sz="2200" dirty="0"/>
              <a:t>The OSD2 takes over as primary.</a:t>
            </a:r>
          </a:p>
          <a:p>
            <a:pPr lvl="1"/>
            <a:r>
              <a:rPr lang="en-US" altLang="zh-TW" sz="2200" dirty="0"/>
              <a:t>If OSD1 recovers → sign “</a:t>
            </a:r>
            <a:r>
              <a:rPr lang="en-US" altLang="zh-TW" sz="2200" dirty="0">
                <a:solidFill>
                  <a:srgbClr val="FF0000"/>
                </a:solidFill>
              </a:rPr>
              <a:t>up</a:t>
            </a:r>
            <a:r>
              <a:rPr lang="en-US" altLang="zh-TW" sz="2200" dirty="0"/>
              <a:t>”</a:t>
            </a:r>
          </a:p>
          <a:p>
            <a:pPr lvl="1"/>
            <a:r>
              <a:rPr lang="en-US" altLang="zh-TW" sz="2200" dirty="0"/>
              <a:t>The OSD2 receives update request, sent new version data to OSD1. </a:t>
            </a:r>
            <a:endParaRPr lang="zh-TW" altLang="en-US" sz="2200" dirty="0"/>
          </a:p>
          <a:p>
            <a:pPr lvl="1"/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3EFB647-2195-501E-A616-5EE3FB30C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639371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97775" y="108349"/>
            <a:ext cx="7777915" cy="519113"/>
          </a:xfrm>
        </p:spPr>
        <p:txBody>
          <a:bodyPr/>
          <a:lstStyle/>
          <a:p>
            <a:r>
              <a:rPr lang="en-US" altLang="zh-TW" dirty="0"/>
              <a:t>HDFS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37108" y="874513"/>
            <a:ext cx="5137266" cy="3572795"/>
          </a:xfrm>
        </p:spPr>
        <p:txBody>
          <a:bodyPr/>
          <a:lstStyle/>
          <a:p>
            <a:r>
              <a:rPr lang="en-US" altLang="zh-TW" sz="2400" dirty="0"/>
              <a:t>Overview</a:t>
            </a:r>
          </a:p>
          <a:p>
            <a:pPr lvl="1"/>
            <a:r>
              <a:rPr lang="en-US" altLang="zh-TW" sz="2200" dirty="0"/>
              <a:t>HDFS(</a:t>
            </a:r>
            <a:r>
              <a:rPr lang="en-US" altLang="zh-TW" sz="2200" dirty="0" err="1">
                <a:solidFill>
                  <a:srgbClr val="FF0000"/>
                </a:solidFill>
              </a:rPr>
              <a:t>H</a:t>
            </a:r>
            <a:r>
              <a:rPr lang="en-US" altLang="zh-TW" sz="2200" dirty="0" err="1"/>
              <a:t>adoop</a:t>
            </a:r>
            <a:r>
              <a:rPr lang="en-US" altLang="zh-TW" sz="2200" dirty="0"/>
              <a:t> </a:t>
            </a:r>
            <a:r>
              <a:rPr lang="en-US" altLang="zh-TW" sz="2200" dirty="0">
                <a:solidFill>
                  <a:srgbClr val="FF0000"/>
                </a:solidFill>
              </a:rPr>
              <a:t>D</a:t>
            </a:r>
            <a:r>
              <a:rPr lang="en-US" altLang="zh-TW" sz="2200" dirty="0"/>
              <a:t>istributed </a:t>
            </a:r>
            <a:r>
              <a:rPr lang="en-US" altLang="zh-TW" sz="2200" dirty="0">
                <a:solidFill>
                  <a:srgbClr val="FF0000"/>
                </a:solidFill>
              </a:rPr>
              <a:t>F</a:t>
            </a:r>
            <a:r>
              <a:rPr lang="en-US" altLang="zh-TW" sz="2200" dirty="0"/>
              <a:t>ile </a:t>
            </a:r>
            <a:r>
              <a:rPr lang="en-US" altLang="zh-TW" sz="2200" dirty="0">
                <a:solidFill>
                  <a:srgbClr val="FF0000"/>
                </a:solidFill>
              </a:rPr>
              <a:t>S</a:t>
            </a:r>
            <a:r>
              <a:rPr lang="en-US" altLang="zh-TW" sz="2200" dirty="0"/>
              <a:t>ystem).</a:t>
            </a:r>
          </a:p>
          <a:p>
            <a:pPr lvl="1"/>
            <a:r>
              <a:rPr lang="en-US" altLang="zh-TW" sz="2200" dirty="0"/>
              <a:t>Reference from Google File System.</a:t>
            </a:r>
          </a:p>
          <a:p>
            <a:pPr lvl="1"/>
            <a:r>
              <a:rPr lang="en-US" altLang="zh-TW" sz="2200" dirty="0"/>
              <a:t>A scalable distributed file system for large data analysis.</a:t>
            </a:r>
          </a:p>
          <a:p>
            <a:pPr lvl="1"/>
            <a:r>
              <a:rPr lang="en-US" altLang="zh-TW" sz="2200" dirty="0"/>
              <a:t>Based on commodity hardware with high fault-tolerant.</a:t>
            </a:r>
          </a:p>
          <a:p>
            <a:pPr lvl="1"/>
            <a:r>
              <a:rPr lang="en-US" altLang="zh-TW" sz="2200" dirty="0"/>
              <a:t>The primary storage used by Hadoop applications.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5903480" y="1256611"/>
            <a:ext cx="2916324" cy="2808597"/>
            <a:chOff x="5004048" y="1988840"/>
            <a:chExt cx="3888432" cy="3744796"/>
          </a:xfrm>
        </p:grpSpPr>
        <p:sp>
          <p:nvSpPr>
            <p:cNvPr id="7" name="圓角矩形 6"/>
            <p:cNvSpPr/>
            <p:nvPr/>
          </p:nvSpPr>
          <p:spPr>
            <a:xfrm>
              <a:off x="5148064" y="3794367"/>
              <a:ext cx="3734344" cy="936199"/>
            </a:xfrm>
            <a:prstGeom prst="roundRect">
              <a:avLst/>
            </a:prstGeom>
            <a:solidFill>
              <a:srgbClr val="3276C8"/>
            </a:solidFill>
            <a:ln>
              <a:solidFill>
                <a:srgbClr val="3276C8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 err="1"/>
                <a:t>Hadoop</a:t>
              </a:r>
              <a:r>
                <a:rPr lang="en-US" altLang="zh-TW" sz="1350" dirty="0"/>
                <a:t> Distributed File System (HDFS)</a:t>
              </a:r>
              <a:endParaRPr lang="zh-TW" altLang="en-US" sz="1350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5148064" y="2991910"/>
              <a:ext cx="1800488" cy="7355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 err="1"/>
                <a:t>MapReduce</a:t>
              </a:r>
              <a:endParaRPr lang="zh-TW" altLang="en-US" sz="1350" dirty="0"/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7081921" y="2991910"/>
              <a:ext cx="1800488" cy="735585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 err="1"/>
                <a:t>Hbase</a:t>
              </a:r>
              <a:endParaRPr lang="zh-TW" altLang="en-US" sz="1350" dirty="0"/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5148064" y="4797437"/>
              <a:ext cx="3734344" cy="936199"/>
            </a:xfrm>
            <a:prstGeom prst="roundRect">
              <a:avLst/>
            </a:prstGeom>
            <a:solidFill>
              <a:srgbClr val="396499"/>
            </a:solidFill>
            <a:ln>
              <a:solidFill>
                <a:srgbClr val="396499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A Cluster of Machines</a:t>
              </a:r>
              <a:endParaRPr lang="zh-TW" altLang="en-US" sz="1350" dirty="0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5153003" y="1988840"/>
              <a:ext cx="3734344" cy="936199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Cloud Applications</a:t>
              </a:r>
              <a:endParaRPr lang="zh-TW" altLang="en-US" sz="1350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5004048" y="3717032"/>
              <a:ext cx="3888432" cy="108012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6C6D0FCE-6658-FD8C-2B80-1C5ECE558F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79362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6211" y="108349"/>
            <a:ext cx="7819479" cy="519113"/>
          </a:xfrm>
        </p:spPr>
        <p:txBody>
          <a:bodyPr/>
          <a:lstStyle/>
          <a:p>
            <a:r>
              <a:rPr lang="en-US" altLang="zh-TW" dirty="0" err="1"/>
              <a:t>Hadoop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7401" y="820882"/>
            <a:ext cx="8030095" cy="339533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400" dirty="0"/>
              <a:t>Introduction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An Apache project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A distributed computing platform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A software framework that lets one easily write and run applications that process vast amounts of data</a:t>
            </a:r>
          </a:p>
          <a:p>
            <a:pPr>
              <a:spcBef>
                <a:spcPts val="0"/>
              </a:spcBef>
            </a:pPr>
            <a:r>
              <a:rPr lang="en-US" altLang="zh-TW" sz="2400" dirty="0"/>
              <a:t>From three papers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SOSP 2003 : “The </a:t>
            </a:r>
            <a:r>
              <a:rPr lang="en-US" altLang="zh-TW" sz="2000" b="1" dirty="0">
                <a:solidFill>
                  <a:srgbClr val="FF0000"/>
                </a:solidFill>
              </a:rPr>
              <a:t>G</a:t>
            </a:r>
            <a:r>
              <a:rPr lang="en-US" altLang="zh-TW" sz="2000" dirty="0"/>
              <a:t>oogle </a:t>
            </a:r>
            <a:r>
              <a:rPr lang="en-US" altLang="zh-TW" sz="2000" b="1" dirty="0">
                <a:solidFill>
                  <a:srgbClr val="FF0000"/>
                </a:solidFill>
              </a:rPr>
              <a:t>F</a:t>
            </a:r>
            <a:r>
              <a:rPr lang="en-US" altLang="zh-TW" sz="2000" dirty="0"/>
              <a:t>ile </a:t>
            </a:r>
            <a:r>
              <a:rPr lang="en-US" altLang="zh-TW" sz="2000" b="1" dirty="0">
                <a:solidFill>
                  <a:srgbClr val="FF0000"/>
                </a:solidFill>
              </a:rPr>
              <a:t>S</a:t>
            </a:r>
            <a:r>
              <a:rPr lang="en-US" altLang="zh-TW" sz="2000" dirty="0"/>
              <a:t>ystem”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OSDI 2004 : “</a:t>
            </a:r>
            <a:r>
              <a:rPr lang="en-US" altLang="zh-TW" sz="2000" b="1" dirty="0" err="1">
                <a:solidFill>
                  <a:srgbClr val="FF0000"/>
                </a:solidFill>
              </a:rPr>
              <a:t>MapReduce</a:t>
            </a:r>
            <a:r>
              <a:rPr lang="en-US" altLang="zh-TW" sz="2000" dirty="0"/>
              <a:t> : </a:t>
            </a:r>
            <a:r>
              <a:rPr lang="en-US" altLang="zh-TW" sz="2000" dirty="0" err="1"/>
              <a:t>Simplifed</a:t>
            </a:r>
            <a:r>
              <a:rPr lang="en-US" altLang="zh-TW" sz="2000" dirty="0"/>
              <a:t> Data Processing on Large Cluster”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OSDI 2006 : “</a:t>
            </a:r>
            <a:r>
              <a:rPr lang="en-US" altLang="zh-TW" sz="2000" b="1" dirty="0" err="1">
                <a:solidFill>
                  <a:srgbClr val="FF0000"/>
                </a:solidFill>
              </a:rPr>
              <a:t>Bigtable</a:t>
            </a:r>
            <a:r>
              <a:rPr lang="en-US" altLang="zh-TW" sz="2000" dirty="0"/>
              <a:t>: A Distributed Storage System for Structured Data”</a:t>
            </a:r>
          </a:p>
          <a:p>
            <a:pPr lvl="1">
              <a:spcBef>
                <a:spcPts val="0"/>
              </a:spcBef>
            </a:pPr>
            <a:endParaRPr lang="zh-TW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953012" y="3868745"/>
            <a:ext cx="2936409" cy="6949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F3C786CB-5DA1-10AB-086B-95D5C57889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703010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 err="1"/>
              <a:t>Hadoop</a:t>
            </a:r>
            <a:r>
              <a:rPr lang="en-US" altLang="zh-TW" dirty="0"/>
              <a:t> Features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2588" y="844153"/>
            <a:ext cx="7714211" cy="3671888"/>
          </a:xfrm>
        </p:spPr>
        <p:txBody>
          <a:bodyPr>
            <a:noAutofit/>
          </a:bodyPr>
          <a:lstStyle/>
          <a:p>
            <a:r>
              <a:rPr lang="en-US" altLang="zh-TW" sz="2200" dirty="0">
                <a:ea typeface="Calibri" panose="020F0502020204030204" pitchFamily="34" charset="0"/>
                <a:cs typeface="Calibri" panose="020F0502020204030204" pitchFamily="34" charset="0"/>
              </a:rPr>
              <a:t>Efficiency</a:t>
            </a:r>
          </a:p>
          <a:p>
            <a:pPr lvl="1"/>
            <a:r>
              <a:rPr lang="en-US" altLang="zh-TW" sz="2000" dirty="0">
                <a:ea typeface="Calibri" panose="020F0502020204030204" pitchFamily="34" charset="0"/>
                <a:cs typeface="Calibri" panose="020F0502020204030204" pitchFamily="34" charset="0"/>
              </a:rPr>
              <a:t>Process in parallel on the nodes where the data is located</a:t>
            </a:r>
          </a:p>
          <a:p>
            <a:r>
              <a:rPr lang="en-US" altLang="zh-TW" sz="2200" dirty="0">
                <a:ea typeface="Calibri" panose="020F0502020204030204" pitchFamily="34" charset="0"/>
                <a:cs typeface="Calibri" panose="020F0502020204030204" pitchFamily="34" charset="0"/>
              </a:rPr>
              <a:t>Robustness</a:t>
            </a:r>
          </a:p>
          <a:p>
            <a:pPr lvl="1"/>
            <a:r>
              <a:rPr lang="en-US" altLang="zh-TW" sz="2000" dirty="0">
                <a:ea typeface="Calibri" panose="020F0502020204030204" pitchFamily="34" charset="0"/>
                <a:cs typeface="Calibri" panose="020F0502020204030204" pitchFamily="34" charset="0"/>
              </a:rPr>
              <a:t>Automatically maintain multiple copies of data and automatically re-deploys computing tasks based on failures</a:t>
            </a:r>
          </a:p>
          <a:p>
            <a:r>
              <a:rPr lang="en-US" altLang="zh-TW" sz="2200" dirty="0">
                <a:ea typeface="Calibri" panose="020F0502020204030204" pitchFamily="34" charset="0"/>
                <a:cs typeface="Calibri" panose="020F0502020204030204" pitchFamily="34" charset="0"/>
              </a:rPr>
              <a:t>Cost Efficiency</a:t>
            </a:r>
          </a:p>
          <a:p>
            <a:pPr lvl="1"/>
            <a:r>
              <a:rPr lang="en-US" altLang="zh-TW" sz="2000" dirty="0">
                <a:ea typeface="Calibri" panose="020F0502020204030204" pitchFamily="34" charset="0"/>
                <a:cs typeface="Calibri" panose="020F0502020204030204" pitchFamily="34" charset="0"/>
              </a:rPr>
              <a:t>Distribute the data and processing across clusters of commodity computers</a:t>
            </a:r>
          </a:p>
          <a:p>
            <a:r>
              <a:rPr lang="en-US" altLang="zh-TW" sz="2200" dirty="0">
                <a:ea typeface="Calibri" panose="020F0502020204030204" pitchFamily="34" charset="0"/>
                <a:cs typeface="Calibri" panose="020F0502020204030204" pitchFamily="34" charset="0"/>
              </a:rPr>
              <a:t>Scalability</a:t>
            </a:r>
          </a:p>
          <a:p>
            <a:pPr lvl="1"/>
            <a:r>
              <a:rPr lang="en-US" altLang="zh-TW" sz="2000" dirty="0">
                <a:ea typeface="Calibri" panose="020F0502020204030204" pitchFamily="34" charset="0"/>
                <a:cs typeface="Calibri" panose="020F0502020204030204" pitchFamily="34" charset="0"/>
              </a:rPr>
              <a:t>Reliably store and process massive data</a:t>
            </a:r>
            <a:endParaRPr lang="zh-TW" altLang="en-US" sz="2000" dirty="0">
              <a:cs typeface="Calibri" panose="020F0502020204030204" pitchFamily="34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8C7E0C3C-BAA2-8DC8-CE00-439E600BBF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6462723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7651" y="108349"/>
            <a:ext cx="7728039" cy="519113"/>
          </a:xfrm>
        </p:spPr>
        <p:txBody>
          <a:bodyPr/>
          <a:lstStyle/>
          <a:p>
            <a:r>
              <a:rPr lang="en-US" altLang="zh-TW" dirty="0"/>
              <a:t>HDFS Architecture (1)</a:t>
            </a:r>
            <a:endParaRPr lang="zh-TW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699" y="888930"/>
            <a:ext cx="5799676" cy="3616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0F57D264-A99F-0AB7-EE59-E461171537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0530673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HDFS Architecture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200" dirty="0" err="1"/>
              <a:t>NameNode</a:t>
            </a:r>
            <a:endParaRPr lang="en-US" altLang="zh-TW" sz="2200" dirty="0"/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The file content is split into blocks (default 128MB,3 replica).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Files and directories are represented on the </a:t>
            </a:r>
            <a:r>
              <a:rPr lang="en-US" altLang="zh-TW" sz="2000" dirty="0" err="1"/>
              <a:t>NameNode</a:t>
            </a:r>
            <a:r>
              <a:rPr lang="en-US" altLang="zh-TW" sz="2000" dirty="0"/>
              <a:t> by </a:t>
            </a:r>
            <a:r>
              <a:rPr lang="en-US" altLang="zh-TW" sz="2000" i="1" dirty="0" err="1">
                <a:solidFill>
                  <a:srgbClr val="FF0000"/>
                </a:solidFill>
              </a:rPr>
              <a:t>inodes</a:t>
            </a:r>
            <a:r>
              <a:rPr lang="en-US" altLang="zh-TW" sz="2000" i="1" dirty="0">
                <a:solidFill>
                  <a:srgbClr val="FF0000"/>
                </a:solidFill>
              </a:rPr>
              <a:t> </a:t>
            </a:r>
            <a:r>
              <a:rPr lang="en-US" altLang="zh-TW" sz="2000" dirty="0"/>
              <a:t>(permissions, modification and access times, namespace and disk space quotas</a:t>
            </a:r>
            <a:r>
              <a:rPr lang="en-US" altLang="zh-TW" sz="2000" i="1" dirty="0"/>
              <a:t>).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Namespace is a hierarchy of files and directories.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 err="1"/>
              <a:t>NameNode</a:t>
            </a:r>
            <a:r>
              <a:rPr lang="en-US" altLang="zh-TW" sz="2000" dirty="0"/>
              <a:t> maintains the namespace tree and the mapping of file blocks to </a:t>
            </a:r>
            <a:r>
              <a:rPr lang="en-US" altLang="zh-TW" sz="2000" dirty="0" err="1"/>
              <a:t>DataNodes</a:t>
            </a:r>
            <a:r>
              <a:rPr lang="en-US" altLang="zh-TW" sz="2000" dirty="0"/>
              <a:t>.</a:t>
            </a:r>
            <a:endParaRPr lang="en-US" altLang="zh-TW" sz="2000" i="1" dirty="0"/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Three components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/>
              <a:t>Image:  the </a:t>
            </a:r>
            <a:r>
              <a:rPr lang="en-US" altLang="zh-TW" sz="1600" dirty="0" err="1"/>
              <a:t>inode</a:t>
            </a:r>
            <a:r>
              <a:rPr lang="en-US" altLang="zh-TW" sz="1600" dirty="0"/>
              <a:t> data and the list of blocks (name system).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/>
              <a:t>Checkpoint: the persistent record of the image (file system).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/>
              <a:t>Journal: the modification log of the image (file system).</a:t>
            </a:r>
            <a:endParaRPr lang="zh-TW" altLang="en-US" sz="1600" dirty="0"/>
          </a:p>
          <a:p>
            <a:pPr lvl="2">
              <a:spcBef>
                <a:spcPts val="0"/>
              </a:spcBef>
            </a:pPr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33975F23-F079-890F-E53A-BD433D758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109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2977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altLang="zh-TW" dirty="0"/>
              <a:t>Concept and Technique (4)</a:t>
            </a:r>
            <a:endParaRPr lang="en-US" dirty="0"/>
          </a:p>
        </p:txBody>
      </p:sp>
      <p:pic>
        <p:nvPicPr>
          <p:cNvPr id="54274" name="Picture 2" descr="http://blogs.netapp.com/.a/6a00d8341ca27e53ef0128758ea65b970c-pi"/>
          <p:cNvPicPr>
            <a:picLocks noChangeAspect="1" noChangeArrowheads="1"/>
          </p:cNvPicPr>
          <p:nvPr/>
        </p:nvPicPr>
        <p:blipFill>
          <a:blip r:embed="rId2" cstate="print"/>
          <a:srcRect b="32026"/>
          <a:stretch>
            <a:fillRect/>
          </a:stretch>
        </p:blipFill>
        <p:spPr bwMode="auto">
          <a:xfrm>
            <a:off x="1771650" y="2514600"/>
            <a:ext cx="5440241" cy="1885950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39690" y="878679"/>
            <a:ext cx="7636000" cy="1143000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sharing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data de-duplication technique to eliminate duplicated data.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and improve the usage of storage space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756A1CFB-9F3D-67EB-6138-A62AE60FE9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412346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HDFS Architecture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7400" y="844153"/>
            <a:ext cx="7708207" cy="3671888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/>
              <a:t>Image and Journal</a:t>
            </a:r>
          </a:p>
          <a:p>
            <a:pPr lvl="1"/>
            <a:r>
              <a:rPr lang="en-US" altLang="zh-TW" dirty="0"/>
              <a:t>When Startup </a:t>
            </a:r>
            <a:r>
              <a:rPr lang="en-US" altLang="zh-TW" dirty="0" err="1"/>
              <a:t>NameNode</a:t>
            </a:r>
            <a:r>
              <a:rPr lang="en-US" altLang="zh-TW" dirty="0"/>
              <a:t> </a:t>
            </a:r>
          </a:p>
          <a:p>
            <a:pPr marL="937832" lvl="2" indent="-342900">
              <a:buFont typeface="+mj-lt"/>
              <a:buAutoNum type="arabicPeriod"/>
            </a:pPr>
            <a:r>
              <a:rPr lang="en-US" altLang="zh-TW" dirty="0"/>
              <a:t>Load checkpoint.</a:t>
            </a:r>
          </a:p>
          <a:p>
            <a:pPr marL="937832" lvl="2" indent="-342900">
              <a:buFont typeface="+mj-lt"/>
              <a:buAutoNum type="arabicPeriod"/>
            </a:pPr>
            <a:r>
              <a:rPr lang="en-US" altLang="zh-TW" dirty="0"/>
              <a:t>Use journal.</a:t>
            </a:r>
          </a:p>
          <a:p>
            <a:r>
              <a:rPr lang="en-US" altLang="zh-TW" dirty="0" err="1"/>
              <a:t>CheckpointNode</a:t>
            </a:r>
            <a:endParaRPr lang="en-US" altLang="zh-TW" dirty="0"/>
          </a:p>
          <a:p>
            <a:pPr lvl="1"/>
            <a:r>
              <a:rPr lang="en-US" altLang="zh-TW" dirty="0"/>
              <a:t>The </a:t>
            </a:r>
            <a:r>
              <a:rPr lang="en-US" altLang="zh-TW" dirty="0" err="1"/>
              <a:t>CheckpointNode</a:t>
            </a:r>
            <a:r>
              <a:rPr lang="en-US" altLang="zh-TW" dirty="0"/>
              <a:t> periodically combines the existing checkpoint and journal to create a new checkpoint and an empty journal.</a:t>
            </a:r>
          </a:p>
          <a:p>
            <a:pPr lvl="1"/>
            <a:r>
              <a:rPr lang="en-US" altLang="zh-TW" dirty="0"/>
              <a:t>The </a:t>
            </a:r>
            <a:r>
              <a:rPr lang="en-US" altLang="zh-TW" dirty="0" err="1"/>
              <a:t>CheckpointNode</a:t>
            </a:r>
            <a:r>
              <a:rPr lang="en-US" altLang="zh-TW" dirty="0"/>
              <a:t> downloads checkpoint and journal from </a:t>
            </a:r>
            <a:r>
              <a:rPr lang="en-US" altLang="zh-TW" dirty="0" err="1"/>
              <a:t>NameNode</a:t>
            </a:r>
            <a:r>
              <a:rPr lang="en-US" altLang="zh-TW" dirty="0"/>
              <a:t> and return a new checkpoint and an empty journal.</a:t>
            </a:r>
          </a:p>
          <a:p>
            <a:r>
              <a:rPr lang="en-US" altLang="zh-TW" dirty="0" err="1"/>
              <a:t>BackupNode</a:t>
            </a:r>
            <a:endParaRPr lang="en-US" altLang="zh-TW" dirty="0"/>
          </a:p>
          <a:p>
            <a:pPr lvl="1"/>
            <a:r>
              <a:rPr lang="en-US" altLang="zh-TW" dirty="0"/>
              <a:t>The </a:t>
            </a:r>
            <a:r>
              <a:rPr lang="en-US" altLang="zh-TW" dirty="0" err="1"/>
              <a:t>BackupNode</a:t>
            </a:r>
            <a:r>
              <a:rPr lang="en-US" altLang="zh-TW" dirty="0"/>
              <a:t> always follows journal to keep </a:t>
            </a:r>
            <a:r>
              <a:rPr lang="en-US" altLang="zh-TW" dirty="0" err="1"/>
              <a:t>NameNode</a:t>
            </a:r>
            <a:r>
              <a:rPr lang="en-US" altLang="zh-TW" dirty="0"/>
              <a:t> latest version.</a:t>
            </a:r>
          </a:p>
          <a:p>
            <a:pPr lvl="1"/>
            <a:r>
              <a:rPr lang="en-US" altLang="zh-TW" dirty="0"/>
              <a:t>If </a:t>
            </a:r>
            <a:r>
              <a:rPr lang="en-US" altLang="zh-TW" dirty="0" err="1"/>
              <a:t>NameNode</a:t>
            </a:r>
            <a:r>
              <a:rPr lang="en-US" altLang="zh-TW" dirty="0"/>
              <a:t> fails, use </a:t>
            </a:r>
            <a:r>
              <a:rPr lang="en-US" altLang="zh-TW" dirty="0" err="1"/>
              <a:t>BackupNode</a:t>
            </a:r>
            <a:r>
              <a:rPr lang="en-US" altLang="zh-TW" dirty="0"/>
              <a:t> </a:t>
            </a:r>
            <a:r>
              <a:rPr lang="en-US" altLang="zh-TW" dirty="0" err="1"/>
              <a:t>untill</a:t>
            </a:r>
            <a:r>
              <a:rPr lang="en-US" altLang="zh-TW" dirty="0"/>
              <a:t> </a:t>
            </a:r>
            <a:r>
              <a:rPr lang="en-US" altLang="zh-TW" dirty="0" err="1"/>
              <a:t>NameNode</a:t>
            </a:r>
            <a:r>
              <a:rPr lang="en-US" altLang="zh-TW" dirty="0"/>
              <a:t> recovers.</a:t>
            </a:r>
            <a:endParaRPr lang="zh-TW" altLang="en-US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5C66DFC-07FF-2B71-7788-D8008DF1BA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03667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HDFS Architecture (5)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7400" y="844153"/>
            <a:ext cx="7899399" cy="3671888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 err="1"/>
              <a:t>DataNode</a:t>
            </a:r>
            <a:endParaRPr lang="en-US" altLang="zh-TW" dirty="0"/>
          </a:p>
          <a:p>
            <a:pPr lvl="1"/>
            <a:r>
              <a:rPr lang="en-US" altLang="zh-TW" dirty="0"/>
              <a:t>Each block replica on a </a:t>
            </a:r>
            <a:r>
              <a:rPr lang="en-US" altLang="zh-TW" dirty="0" err="1"/>
              <a:t>DataNode</a:t>
            </a:r>
            <a:r>
              <a:rPr lang="en-US" altLang="zh-TW" dirty="0"/>
              <a:t> is represented by two files:</a:t>
            </a:r>
          </a:p>
          <a:p>
            <a:pPr lvl="2"/>
            <a:r>
              <a:rPr lang="en-US" altLang="zh-TW" dirty="0"/>
              <a:t>Data</a:t>
            </a:r>
          </a:p>
          <a:p>
            <a:pPr lvl="2"/>
            <a:r>
              <a:rPr lang="en-US" altLang="zh-TW" dirty="0"/>
              <a:t>Block’s metadata (checksum, generation stamp)</a:t>
            </a:r>
          </a:p>
          <a:p>
            <a:pPr lvl="1"/>
            <a:r>
              <a:rPr lang="en-US" altLang="zh-TW" dirty="0"/>
              <a:t>When startup </a:t>
            </a:r>
            <a:r>
              <a:rPr lang="en-US" altLang="zh-TW" dirty="0" err="1"/>
              <a:t>DataNode</a:t>
            </a:r>
            <a:r>
              <a:rPr lang="en-US" altLang="zh-TW" dirty="0"/>
              <a:t>, </a:t>
            </a:r>
            <a:r>
              <a:rPr lang="en-US" altLang="zh-TW" dirty="0" err="1"/>
              <a:t>NameNode</a:t>
            </a:r>
            <a:r>
              <a:rPr lang="en-US" altLang="zh-TW" dirty="0"/>
              <a:t> performs handshaking:</a:t>
            </a:r>
          </a:p>
          <a:p>
            <a:pPr lvl="2"/>
            <a:r>
              <a:rPr lang="en-US" altLang="zh-TW" dirty="0"/>
              <a:t>Verify the name space ID.</a:t>
            </a:r>
          </a:p>
          <a:p>
            <a:pPr lvl="2"/>
            <a:r>
              <a:rPr lang="en-US" altLang="zh-TW" dirty="0"/>
              <a:t>Verify the soft version.</a:t>
            </a:r>
          </a:p>
          <a:p>
            <a:pPr lvl="1"/>
            <a:r>
              <a:rPr lang="en-US" altLang="zh-TW" dirty="0"/>
              <a:t>A new </a:t>
            </a:r>
            <a:r>
              <a:rPr lang="en-US" altLang="zh-TW" dirty="0" err="1"/>
              <a:t>DataNode</a:t>
            </a:r>
            <a:r>
              <a:rPr lang="en-US" altLang="zh-TW" dirty="0"/>
              <a:t> will receive namespace ID .</a:t>
            </a:r>
          </a:p>
          <a:p>
            <a:pPr lvl="1"/>
            <a:r>
              <a:rPr lang="en-US" altLang="zh-TW" dirty="0"/>
              <a:t>After the handshaking the </a:t>
            </a:r>
            <a:r>
              <a:rPr lang="en-US" altLang="zh-TW" dirty="0" err="1"/>
              <a:t>DataNode</a:t>
            </a:r>
            <a:r>
              <a:rPr lang="en-US" altLang="zh-TW" dirty="0"/>
              <a:t> registers will get Storage ID. </a:t>
            </a:r>
          </a:p>
          <a:p>
            <a:pPr lvl="1"/>
            <a:r>
              <a:rPr lang="en-US" altLang="zh-TW" dirty="0"/>
              <a:t>A </a:t>
            </a:r>
            <a:r>
              <a:rPr lang="en-US" altLang="zh-TW" dirty="0" err="1"/>
              <a:t>DataNode</a:t>
            </a:r>
            <a:r>
              <a:rPr lang="en-US" altLang="zh-TW" dirty="0"/>
              <a:t> identifies block replicas in its possession to the </a:t>
            </a:r>
            <a:r>
              <a:rPr lang="en-US" altLang="zh-TW" dirty="0" err="1"/>
              <a:t>NameNode</a:t>
            </a:r>
            <a:r>
              <a:rPr lang="en-US" altLang="zh-TW" dirty="0"/>
              <a:t> by sending a block report (block ID, generation stamp). (1 time/hr)</a:t>
            </a:r>
          </a:p>
          <a:p>
            <a:pPr lvl="1"/>
            <a:r>
              <a:rPr lang="en-US" altLang="zh-TW" dirty="0" err="1"/>
              <a:t>Hearbeats</a:t>
            </a:r>
            <a:r>
              <a:rPr lang="en-US" altLang="zh-TW" dirty="0"/>
              <a:t>: 1 time/3 sec</a:t>
            </a:r>
          </a:p>
          <a:p>
            <a:pPr lvl="1"/>
            <a:endParaRPr lang="en-US" altLang="zh-TW" dirty="0"/>
          </a:p>
          <a:p>
            <a:pPr lvl="2"/>
            <a:endParaRPr lang="en-US" altLang="zh-TW" dirty="0"/>
          </a:p>
          <a:p>
            <a:pPr lvl="1"/>
            <a:endParaRPr lang="en-US" altLang="zh-TW" dirty="0"/>
          </a:p>
          <a:p>
            <a:pPr lvl="2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8957FBC3-C911-25CB-1DE3-B20A015FBE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051464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9462" y="108349"/>
            <a:ext cx="7786228" cy="519113"/>
          </a:xfrm>
        </p:spPr>
        <p:txBody>
          <a:bodyPr/>
          <a:lstStyle/>
          <a:p>
            <a:r>
              <a:rPr lang="en-US" altLang="zh-TW" dirty="0"/>
              <a:t>HDFS Client (1)</a:t>
            </a:r>
            <a:endParaRPr lang="zh-TW" altLang="en-US" dirty="0"/>
          </a:p>
        </p:txBody>
      </p:sp>
      <p:pic>
        <p:nvPicPr>
          <p:cNvPr id="4" name="Picture 2" descr="C:\Users\Dosa\Desktop\未命名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6807" y="1183521"/>
            <a:ext cx="5610386" cy="3153890"/>
          </a:xfrm>
          <a:prstGeom prst="rect">
            <a:avLst/>
          </a:prstGeom>
          <a:noFill/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55C75C2F-E4F0-0A7E-431D-DC6668AC5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047692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HDFS Client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510" y="810901"/>
            <a:ext cx="7888290" cy="268044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400" dirty="0"/>
              <a:t>File Write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HDFS implements a single-writer, multiple-reader model.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The writing client periodically renews the lease by heartbeat: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/>
              <a:t>Soft limit: client fails to renew the lease, another client can preempt.</a:t>
            </a:r>
          </a:p>
          <a:p>
            <a:pPr lvl="2">
              <a:spcBef>
                <a:spcPts val="0"/>
              </a:spcBef>
            </a:pPr>
            <a:r>
              <a:rPr lang="en-US" altLang="zh-TW" sz="1800" dirty="0"/>
              <a:t>Hard limit: client fails to renew the lease, the client quit and close file</a:t>
            </a:r>
            <a:r>
              <a:rPr lang="en-US" altLang="zh-TW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Form a pipeline.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A full packet buffer is pushed </a:t>
            </a:r>
            <a:br>
              <a:rPr lang="en-US" altLang="zh-TW" sz="2000" dirty="0"/>
            </a:br>
            <a:r>
              <a:rPr lang="en-US" altLang="zh-TW" sz="2000" dirty="0"/>
              <a:t>to the pipeline.</a:t>
            </a:r>
            <a:endParaRPr lang="zh-TW" altLang="en-US" sz="2000" dirty="0"/>
          </a:p>
        </p:txBody>
      </p:sp>
      <p:pic>
        <p:nvPicPr>
          <p:cNvPr id="4" name="Picture 2" descr="C:\Users\Dosa\Desktop\未命名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7833" y="2571750"/>
            <a:ext cx="2073454" cy="1999022"/>
          </a:xfrm>
          <a:prstGeom prst="rect">
            <a:avLst/>
          </a:prstGeom>
          <a:noFill/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DAF34B47-3F66-4EB0-E547-A0BDD8B1AF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66041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HDFS Client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7401" y="819215"/>
            <a:ext cx="7899399" cy="3303898"/>
          </a:xfrm>
        </p:spPr>
        <p:txBody>
          <a:bodyPr/>
          <a:lstStyle/>
          <a:p>
            <a:r>
              <a:rPr lang="en-US" altLang="zh-TW" sz="2400" dirty="0"/>
              <a:t>File Read</a:t>
            </a:r>
          </a:p>
          <a:p>
            <a:pPr lvl="1"/>
            <a:r>
              <a:rPr lang="en-US" altLang="zh-TW" sz="2200" dirty="0"/>
              <a:t>When a client opens a file to read, it fetches the list of blocks and the locations of each block replica from the </a:t>
            </a:r>
            <a:r>
              <a:rPr lang="en-US" altLang="zh-TW" sz="2200" dirty="0" err="1"/>
              <a:t>NameNode</a:t>
            </a:r>
            <a:r>
              <a:rPr lang="en-US" altLang="zh-TW" sz="2200" dirty="0"/>
              <a:t>.</a:t>
            </a:r>
          </a:p>
          <a:p>
            <a:pPr lvl="1"/>
            <a:r>
              <a:rPr lang="en-US" altLang="zh-TW" sz="2200" dirty="0"/>
              <a:t>Read from the nearest replica first. If fails,  read from the next nearest replica.</a:t>
            </a:r>
            <a:endParaRPr lang="zh-TW" altLang="en-US" sz="2200" dirty="0"/>
          </a:p>
          <a:p>
            <a:pPr lvl="1"/>
            <a:endParaRPr lang="zh-TW" altLang="en-US" sz="220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CF7DA19-6CE0-01C4-5BBA-FC94577C5F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0990770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7898" y="108349"/>
            <a:ext cx="7827792" cy="519113"/>
          </a:xfrm>
        </p:spPr>
        <p:txBody>
          <a:bodyPr/>
          <a:lstStyle/>
          <a:p>
            <a:r>
              <a:rPr lang="en-US" altLang="zh-TW" dirty="0"/>
              <a:t>Replica Management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7898" y="819214"/>
            <a:ext cx="7680960" cy="266381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200" dirty="0"/>
              <a:t>Block Placement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When a </a:t>
            </a:r>
            <a:r>
              <a:rPr lang="en-US" altLang="zh-TW" sz="2000" dirty="0" err="1"/>
              <a:t>DataNode</a:t>
            </a:r>
            <a:r>
              <a:rPr lang="en-US" altLang="zh-TW" sz="2000" dirty="0"/>
              <a:t> registers to the </a:t>
            </a:r>
            <a:r>
              <a:rPr lang="en-US" altLang="zh-TW" sz="2000" dirty="0" err="1"/>
              <a:t>NameNode</a:t>
            </a:r>
            <a:r>
              <a:rPr lang="en-US" altLang="zh-TW" sz="2000" dirty="0"/>
              <a:t>, the </a:t>
            </a:r>
            <a:r>
              <a:rPr lang="en-US" altLang="zh-TW" sz="2000" dirty="0" err="1"/>
              <a:t>NameNode</a:t>
            </a:r>
            <a:r>
              <a:rPr lang="en-US" altLang="zh-TW" sz="2000" dirty="0"/>
              <a:t> runs a configured script to decide which rack the node belongs to.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The default HDFS block placement policy provides a tradeoff between </a:t>
            </a:r>
            <a:r>
              <a:rPr lang="en-US" altLang="zh-TW" sz="2000" dirty="0">
                <a:solidFill>
                  <a:srgbClr val="FF0000"/>
                </a:solidFill>
              </a:rPr>
              <a:t>minimizing the write cost</a:t>
            </a:r>
            <a:r>
              <a:rPr lang="en-US" altLang="zh-TW" sz="2000" dirty="0"/>
              <a:t>, and </a:t>
            </a:r>
            <a:r>
              <a:rPr lang="en-US" altLang="zh-TW" sz="2000" dirty="0">
                <a:solidFill>
                  <a:srgbClr val="FF0000"/>
                </a:solidFill>
              </a:rPr>
              <a:t>maximizing data reliability.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The default HDFS replica placement policy:</a:t>
            </a:r>
          </a:p>
          <a:p>
            <a:pPr lvl="2">
              <a:spcBef>
                <a:spcPts val="0"/>
              </a:spcBef>
            </a:pPr>
            <a:r>
              <a:rPr lang="en-US" altLang="zh-TW" dirty="0"/>
              <a:t>No </a:t>
            </a:r>
            <a:r>
              <a:rPr lang="en-US" altLang="zh-TW" dirty="0" err="1"/>
              <a:t>DataNode</a:t>
            </a:r>
            <a:r>
              <a:rPr lang="en-US" altLang="zh-TW" dirty="0"/>
              <a:t> contains more than one replica of any block.</a:t>
            </a:r>
          </a:p>
          <a:p>
            <a:pPr lvl="2">
              <a:spcBef>
                <a:spcPts val="0"/>
              </a:spcBef>
            </a:pPr>
            <a:r>
              <a:rPr lang="en-US" altLang="zh-TW" dirty="0"/>
              <a:t>No rack contains more than two replicas of the same block.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Dosa\Desktop\未命名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1150" y="3374967"/>
            <a:ext cx="2780790" cy="1240344"/>
          </a:xfrm>
          <a:prstGeom prst="rect">
            <a:avLst/>
          </a:prstGeom>
          <a:noFill/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525AD46A-4D0A-C3B5-3DA7-607285357B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67386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Concept and Technique (5)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27099" y="788706"/>
            <a:ext cx="7888289" cy="1485900"/>
          </a:xfrm>
        </p:spPr>
        <p:txBody>
          <a:bodyPr>
            <a:noAutofit/>
          </a:bodyPr>
          <a:lstStyle/>
          <a:p>
            <a:r>
              <a:rPr lang="en-US" sz="2200" dirty="0" err="1"/>
              <a:t>Tiering</a:t>
            </a:r>
            <a:endParaRPr lang="en-US" sz="2200" dirty="0"/>
          </a:p>
          <a:p>
            <a:pPr lvl="1"/>
            <a:r>
              <a:rPr lang="en-US" sz="2000" dirty="0"/>
              <a:t>Automatic migrate data across storage resources with different properties according to the significance or access frequency of data.</a:t>
            </a:r>
          </a:p>
          <a:p>
            <a:pPr lvl="1"/>
            <a:r>
              <a:rPr lang="en-US" sz="2000" dirty="0"/>
              <a:t>Example:  iMac fusion drive</a:t>
            </a:r>
          </a:p>
        </p:txBody>
      </p:sp>
      <p:grpSp>
        <p:nvGrpSpPr>
          <p:cNvPr id="3" name="Group 11"/>
          <p:cNvGrpSpPr/>
          <p:nvPr/>
        </p:nvGrpSpPr>
        <p:grpSpPr>
          <a:xfrm>
            <a:off x="2650066" y="2345265"/>
            <a:ext cx="4066117" cy="2104801"/>
            <a:chOff x="1905000" y="3648017"/>
            <a:chExt cx="5715002" cy="3057571"/>
          </a:xfrm>
        </p:grpSpPr>
        <p:pic>
          <p:nvPicPr>
            <p:cNvPr id="34818" name="Picture 2" descr="http://storagenerve.com/wp-content/uploads/2009/12/Screen-shot-2009-12-08-at-5.13.31-PM.png"/>
            <p:cNvPicPr>
              <a:picLocks noChangeAspect="1" noChangeArrowheads="1"/>
            </p:cNvPicPr>
            <p:nvPr/>
          </p:nvPicPr>
          <p:blipFill>
            <a:blip r:embed="rId2" cstate="print"/>
            <a:srcRect b="72273"/>
            <a:stretch>
              <a:fillRect/>
            </a:stretch>
          </p:blipFill>
          <p:spPr bwMode="auto">
            <a:xfrm>
              <a:off x="1905000" y="3648017"/>
              <a:ext cx="5715002" cy="847774"/>
            </a:xfrm>
            <a:prstGeom prst="rect">
              <a:avLst/>
            </a:prstGeom>
            <a:noFill/>
          </p:spPr>
        </p:pic>
        <p:pic>
          <p:nvPicPr>
            <p:cNvPr id="8" name="Picture 2" descr="http://storagenerve.com/wp-content/uploads/2009/12/Screen-shot-2009-12-08-at-5.13.31-PM.png"/>
            <p:cNvPicPr>
              <a:picLocks noChangeAspect="1" noChangeArrowheads="1"/>
            </p:cNvPicPr>
            <p:nvPr/>
          </p:nvPicPr>
          <p:blipFill>
            <a:blip r:embed="rId2" cstate="print"/>
            <a:srcRect t="37696"/>
            <a:stretch>
              <a:fillRect/>
            </a:stretch>
          </p:blipFill>
          <p:spPr bwMode="auto">
            <a:xfrm>
              <a:off x="1905000" y="4800591"/>
              <a:ext cx="5715002" cy="1904997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2528768" y="4505957"/>
              <a:ext cx="970433" cy="35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F497D">
                      <a:lumMod val="75000"/>
                    </a:srgbClr>
                  </a:solidFill>
                </a:rPr>
                <a:t>Storage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98043" y="4505962"/>
              <a:ext cx="982765" cy="35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F497D">
                      <a:lumMod val="75000"/>
                    </a:srgbClr>
                  </a:solidFill>
                </a:rPr>
                <a:t>Policies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800923" y="4505961"/>
              <a:ext cx="1572588" cy="351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1F497D">
                      <a:lumMod val="75000"/>
                    </a:srgbClr>
                  </a:solidFill>
                </a:rPr>
                <a:t>Access Group</a:t>
              </a:r>
            </a:p>
          </p:txBody>
        </p:sp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393B779-E55D-002D-DEBD-3DC69A47C2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224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Virtualization – What to be virtualized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41D659F-10A0-EF70-551E-28D10EEC48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2DCD9CC0-C14A-20E6-F6E6-AF25308B5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856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129517"/>
            <a:ext cx="6172200" cy="478629"/>
          </a:xfrm>
        </p:spPr>
        <p:txBody>
          <a:bodyPr/>
          <a:lstStyle/>
          <a:p>
            <a:r>
              <a:rPr lang="en-US" dirty="0"/>
              <a:t>What To Be Virtualized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5759" y="853547"/>
            <a:ext cx="4744508" cy="3394472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Layers can be virtualized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compatible system call interface to user space applications.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device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compatible block device interface to file system.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interface such as SCSI, SAS, ATA, SATA, etc.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D77AA9-399C-30FB-56E1-6A13E5109C37}"/>
              </a:ext>
            </a:extLst>
          </p:cNvPr>
          <p:cNvGrpSpPr/>
          <p:nvPr/>
        </p:nvGrpSpPr>
        <p:grpSpPr>
          <a:xfrm>
            <a:off x="6081183" y="1210733"/>
            <a:ext cx="2647950" cy="2940250"/>
            <a:chOff x="4972050" y="1371600"/>
            <a:chExt cx="2514600" cy="2800350"/>
          </a:xfrm>
        </p:grpSpPr>
        <p:sp>
          <p:nvSpPr>
            <p:cNvPr id="5" name="Rectangle 4"/>
            <p:cNvSpPr/>
            <p:nvPr/>
          </p:nvSpPr>
          <p:spPr>
            <a:xfrm>
              <a:off x="4972050" y="2400300"/>
              <a:ext cx="2514600" cy="1314450"/>
            </a:xfrm>
            <a:prstGeom prst="rect">
              <a:avLst/>
            </a:prstGeom>
            <a:gradFill>
              <a:gsLst>
                <a:gs pos="100000">
                  <a:schemeClr val="accent3">
                    <a:tint val="50000"/>
                    <a:satMod val="300000"/>
                  </a:schemeClr>
                </a:gs>
                <a:gs pos="65000">
                  <a:schemeClr val="accent3">
                    <a:tint val="37000"/>
                    <a:satMod val="300000"/>
                  </a:schemeClr>
                </a:gs>
                <a:gs pos="0">
                  <a:schemeClr val="accent3">
                    <a:tint val="15000"/>
                    <a:satMod val="350000"/>
                  </a:schemeClr>
                </a:gs>
              </a:gsLst>
            </a:gradFill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0" anchor="b"/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</a:rPr>
                <a:t>Kernel Space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972050" y="1371600"/>
              <a:ext cx="2514600" cy="971550"/>
            </a:xfrm>
            <a:prstGeom prst="rect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vert="vert270" rtlCol="0" anchor="b"/>
            <a:lstStyle/>
            <a:p>
              <a:pPr algn="ctr"/>
              <a:r>
                <a:rPr lang="en-US" sz="1350" dirty="0">
                  <a:solidFill>
                    <a:prstClr val="black"/>
                  </a:solidFill>
                </a:rPr>
                <a:t>User Space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143500" y="1714500"/>
              <a:ext cx="2000250" cy="3429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prstClr val="white"/>
                  </a:solidFill>
                </a:rPr>
                <a:t>Application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43500" y="2171700"/>
              <a:ext cx="2000250" cy="285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prstClr val="white"/>
                  </a:solidFill>
                </a:rPr>
                <a:t>System call interface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143500" y="2571750"/>
              <a:ext cx="2000250" cy="3429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prstClr val="white"/>
                  </a:solidFill>
                </a:rPr>
                <a:t>File System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43500" y="3028950"/>
              <a:ext cx="2000250" cy="28575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prstClr val="white"/>
                  </a:solidFill>
                </a:rPr>
                <a:t>Block interface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143500" y="3429000"/>
              <a:ext cx="2000250" cy="3429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prstClr val="white"/>
                  </a:solidFill>
                </a:rPr>
                <a:t>Device driver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972050" y="3829050"/>
              <a:ext cx="2514600" cy="3429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prstClr val="white"/>
                  </a:solidFill>
                </a:rPr>
                <a:t>Storage Device</a:t>
              </a:r>
            </a:p>
          </p:txBody>
        </p:sp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B4778B6-BF37-5FD4-007B-3374F68381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4621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108349"/>
            <a:ext cx="7820557" cy="519113"/>
          </a:xfrm>
        </p:spPr>
        <p:txBody>
          <a:bodyPr/>
          <a:lstStyle/>
          <a:p>
            <a:r>
              <a:rPr lang="en-US" dirty="0"/>
              <a:t>File System Level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133" y="844153"/>
            <a:ext cx="7552268" cy="367188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and Files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data 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is information that has been converted to a machine-readable, digital binary format.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information indicates how data should be processed.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 may embed control information in user data for formatting or presentation.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and its associated control information is organized into discrete units as files or records.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file 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Files are the common containers for user data, application code, and operating system executables and parameters.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3B8FC96B-0E70-DF22-69ED-FA27CD431C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3693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7" y="108349"/>
            <a:ext cx="7854423" cy="519113"/>
          </a:xfrm>
        </p:spPr>
        <p:txBody>
          <a:bodyPr/>
          <a:lstStyle/>
          <a:p>
            <a:r>
              <a:rPr lang="en-US" dirty="0"/>
              <a:t>File System Level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632" y="916154"/>
            <a:ext cx="6769101" cy="331119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files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Metadata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control information for file management is known as metadata.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metadata includes file attributes and pointers to the location of file data content.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metadata may be segregated from a file's data content.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Metadata on file ownership and permissions is used in file access.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timestamp metadata facilitates automated processes such as backup and life cycle management.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file systems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Unix systems, file metadata is contained in 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-node structure.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Windows systems, file metadata is contained in records of file attributes.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93A00B4-1413-5E4D-231D-5E94D418A3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6737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67" y="108349"/>
            <a:ext cx="7829023" cy="519113"/>
          </a:xfrm>
        </p:spPr>
        <p:txBody>
          <a:bodyPr/>
          <a:lstStyle/>
          <a:p>
            <a:r>
              <a:rPr lang="en-US" dirty="0"/>
              <a:t>File System Level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1" y="823382"/>
            <a:ext cx="8754532" cy="357928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file system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file system is a software layer responsible for organizing and policing the creation, modification, and deletion of files.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systems provide a hierarchical organization of files into directories and subdirectories.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-tree algorithm facilitates more rapid search and retrieval of files by name.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 integrity is maintained through duplication of master tables, change logs, and immediate writes off file changes.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file systems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Unix, the super block contains information on the current state of the file system and its resources.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Windows NTFS, the master file table contains information on all file entries and status.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C9A0FA1-8A0D-30C2-5115-641B19EE72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708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 Level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02" y="929218"/>
            <a:ext cx="5621866" cy="314325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 level virtualization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 maintains metadata (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-node) of each file.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Translate file access requests to underlining file system.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 divide large file into small sub-files (chunks) for parallel access, which improves the performance</a:t>
            </a: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4168" y="850901"/>
            <a:ext cx="2561035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5B271AF-32D2-A51F-E026-1B3D1A9E14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2213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7" y="108349"/>
            <a:ext cx="7778223" cy="519113"/>
          </a:xfrm>
        </p:spPr>
        <p:txBody>
          <a:bodyPr/>
          <a:lstStyle/>
          <a:p>
            <a:r>
              <a:rPr lang="en-US" dirty="0"/>
              <a:t>Block Device Level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7467" y="855133"/>
            <a:ext cx="7679266" cy="36576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level data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file system block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atomic unit of file system management is the file system block.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file's data may span multiple file system blocks.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file system block is composed of a consecutive range of disk block addresses.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in disk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 drives read and write data to media through cylinder, head, and sector geometry.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Microcode on a disk translates between disk block numbers and cylinder/head/sector locations.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translation is an elementary form of virtualization.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CA15A2D-F0FA-64DD-4289-3D1F56507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527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848" y="108349"/>
            <a:ext cx="7809842" cy="519113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1965" y="830190"/>
            <a:ext cx="6274362" cy="373371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to be virtualized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to be virtualized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be virtualized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</a:t>
            </a: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LVM</a:t>
            </a: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distributed system</a:t>
            </a:r>
          </a:p>
          <a:p>
            <a:pPr lvl="2"/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Vastsky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Lustre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Ceph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HDFS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071CD82E-7BE4-9302-2E4C-B82A5D270E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8044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108349"/>
            <a:ext cx="7820557" cy="519113"/>
          </a:xfrm>
        </p:spPr>
        <p:txBody>
          <a:bodyPr/>
          <a:lstStyle/>
          <a:p>
            <a:r>
              <a:rPr lang="en-US" dirty="0"/>
              <a:t>Block Device Level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132" y="777876"/>
            <a:ext cx="7971367" cy="2583392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device interface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SCSI (Small Computer System Interface)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exchange of data blocks between the host system and storage is governed by the SCSI protocol.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SCSI protocol is implemented in a client/server model.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SCSI protocol is responsible for block exchange but does not define how data blocks will be placed on disk.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instances of SCSI client/server sessions may run concurrently between a server and storage.</a:t>
            </a:r>
          </a:p>
        </p:txBody>
      </p:sp>
      <p:pic>
        <p:nvPicPr>
          <p:cNvPr id="7" name="Picture 6" descr="Network_2.png"/>
          <p:cNvPicPr>
            <a:picLocks noChangeAspect="1"/>
          </p:cNvPicPr>
          <p:nvPr/>
        </p:nvPicPr>
        <p:blipFill>
          <a:blip r:embed="rId2" cstate="print"/>
          <a:srcRect l="769"/>
          <a:stretch>
            <a:fillRect/>
          </a:stretch>
        </p:blipFill>
        <p:spPr>
          <a:xfrm>
            <a:off x="3564464" y="3309279"/>
            <a:ext cx="2979605" cy="1271523"/>
          </a:xfrm>
          <a:prstGeom prst="rect">
            <a:avLst/>
          </a:prstGeom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A998908-D833-01BD-B334-BC882858C0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1793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349"/>
            <a:ext cx="7837490" cy="519113"/>
          </a:xfrm>
        </p:spPr>
        <p:txBody>
          <a:bodyPr/>
          <a:lstStyle/>
          <a:p>
            <a:r>
              <a:rPr lang="en-US" dirty="0"/>
              <a:t>Block Device Level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32" y="801953"/>
            <a:ext cx="8515880" cy="3829314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unit and Logical volume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unit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SCSI command processing entity within the storage target represents a logical unit (LU) and is assigned a logical unit number (LUN) for identification by the host platform.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 assignment can be manipulated through LUN mapping, which substitutes virtual LUN numbers for actual ones.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volume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volume represents the storage capacity of one or more disk drives.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volume management may sit between the file system and the device drivers that control system I/O.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management is responsible for creating and maintaining metadata about storage capacity.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Volumes are an archetypal form of storage virtualization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D509068-F7B8-8A86-6800-B1447D83D9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37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3420" y="948929"/>
            <a:ext cx="2212270" cy="35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08349"/>
            <a:ext cx="7795157" cy="519113"/>
          </a:xfrm>
        </p:spPr>
        <p:txBody>
          <a:bodyPr/>
          <a:lstStyle/>
          <a:p>
            <a:r>
              <a:rPr lang="en-US" dirty="0"/>
              <a:t>Block Device Level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267" y="805060"/>
            <a:ext cx="5257800" cy="300494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block level virtualization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LUN &amp; LBA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single block of information is addressed using a logical unit identifier (LUN) and an offset within that LUN, which known as a Logical Block Address (LBA).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address space remapping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address space mapping is between a logical disk and a logical unit presented by one or more storage controllers.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04610A48-B74E-B2A9-E2BE-54E1F0ACC0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193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Virtualization – Where to be virtualization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6085DF9-CB42-019E-4B20-71CCA5F3F2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0240EF4-118C-4138-552F-8018EBE82A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307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7" y="108349"/>
            <a:ext cx="7778223" cy="519113"/>
          </a:xfrm>
        </p:spPr>
        <p:txBody>
          <a:bodyPr/>
          <a:lstStyle/>
          <a:p>
            <a:r>
              <a:rPr lang="en-US" dirty="0"/>
              <a:t>Where To Be Virtualized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84143"/>
            <a:ext cx="8195733" cy="2594372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interconnection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path to storage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storage interconnection provides the data path between servers and storage.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storage interconnection is composed of both hardware and software components.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systems provide drivers for I/O to storage assets.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connectivity for hosts is provided by host bus adapters (HBAs) or network interface cards (NICs).</a:t>
            </a:r>
          </a:p>
        </p:txBody>
      </p:sp>
      <p:pic>
        <p:nvPicPr>
          <p:cNvPr id="6" name="Picture 5" descr="Storag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9700" y="3119967"/>
            <a:ext cx="5772333" cy="1440180"/>
          </a:xfrm>
          <a:prstGeom prst="rect">
            <a:avLst/>
          </a:prstGeom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8DF113A7-0E7C-0CD6-6440-B828A14FB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8197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 Virtualized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178" y="771525"/>
            <a:ext cx="7888289" cy="360045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interconnection protocol</a:t>
            </a:r>
          </a:p>
          <a:p>
            <a:pPr lvl="1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for high performance requirements.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Supports point-to-point, arbitrated loop, and fabric interconnects.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discovery is provided by the simple name server (SNS).</a:t>
            </a:r>
          </a:p>
          <a:p>
            <a:pPr lvl="2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 fabrics are self-configuring via fabric protocols.</a:t>
            </a:r>
          </a:p>
          <a:p>
            <a:pPr lvl="1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iSCSI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internet SCSI )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moderate performance requirements.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Encapsulates SCSI commands, status and data in TCP/IP.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discovery by the Internet Storage Name Service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iSNS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2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iSCSI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servers can be integrated into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 SANs through IP storage routers.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4CF386FA-8A79-AFDB-D200-E0D1794F0C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094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 Virtualized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42" y="783752"/>
            <a:ext cx="6625691" cy="349191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Abstraction of physical storage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to virtual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cylinder, head and sector geometry of individual disks is virtualized into logical block addresses (LBAs).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storage networks, the physical storage system is identified by a network address / LUN pair.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Combining RAID and JBOD assets to create a virtualized mirror must accommodate performance differences.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Metadata integrity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metadata integrity requires redundancy for failover or load balancing.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intelligence may need to interface with upper layer applications to ensure data consistency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4210" name="Picture 2" descr="http://upload.wikimedia.org/wikipedia/commons/thumb/e/e2/JBOD.svg/300px-JBO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0870" y="1896533"/>
            <a:ext cx="1686088" cy="1686088"/>
          </a:xfrm>
          <a:prstGeom prst="rect">
            <a:avLst/>
          </a:prstGeom>
          <a:noFill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0BAC3FA-A9DF-9574-D5AC-A3B2927FB9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5294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Be Virtualized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7266" y="888206"/>
            <a:ext cx="5427134" cy="2422272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approaches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Host-based approach</a:t>
            </a:r>
            <a:endParaRPr lang="en-US" altLang="zh-TW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as a software running on host systems.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Network-based approach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on network devices.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Storage-based approach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on storage target subsystem.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4213" y="888206"/>
            <a:ext cx="2521477" cy="357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4EA617A-EF05-F4A4-9A57-5E8DB4CDBB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3128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7" y="108349"/>
            <a:ext cx="7803623" cy="519113"/>
          </a:xfrm>
        </p:spPr>
        <p:txBody>
          <a:bodyPr/>
          <a:lstStyle/>
          <a:p>
            <a:r>
              <a:rPr lang="en-US" dirty="0"/>
              <a:t>Host-Based Virtualization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66" y="852291"/>
            <a:ext cx="5092024" cy="353373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Host-based approach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level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virtualized file system on the host to map files into data blocks, which distributed among several storage devices.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level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logical volume management software on the host to intercept I/O requests and redirect them to storage devices.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services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RAID</a:t>
            </a: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8990" y="1102716"/>
            <a:ext cx="2866644" cy="3533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0312" y="1449070"/>
            <a:ext cx="2303867" cy="315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file-txt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86496" y="1041399"/>
            <a:ext cx="571500" cy="571500"/>
          </a:xfrm>
          <a:prstGeom prst="rect">
            <a:avLst/>
          </a:prstGeom>
        </p:spPr>
      </p:pic>
      <p:grpSp>
        <p:nvGrpSpPr>
          <p:cNvPr id="5" name="Group 16"/>
          <p:cNvGrpSpPr/>
          <p:nvPr/>
        </p:nvGrpSpPr>
        <p:grpSpPr>
          <a:xfrm>
            <a:off x="6208184" y="1938992"/>
            <a:ext cx="514350" cy="404622"/>
            <a:chOff x="3124200" y="3810000"/>
            <a:chExt cx="685800" cy="539496"/>
          </a:xfrm>
        </p:grpSpPr>
        <p:pic>
          <p:nvPicPr>
            <p:cNvPr id="18" name="Picture 17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124200" y="3909520"/>
              <a:ext cx="685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prstClr val="black"/>
                  </a:solidFill>
                </a:rPr>
                <a:t>Sub-file</a:t>
              </a:r>
              <a:br>
                <a:rPr lang="en-US" sz="675" b="1" dirty="0">
                  <a:solidFill>
                    <a:prstClr val="black"/>
                  </a:solidFill>
                </a:rPr>
              </a:br>
              <a:r>
                <a:rPr lang="en-US" sz="675" b="1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6" name="Group 19"/>
          <p:cNvGrpSpPr/>
          <p:nvPr/>
        </p:nvGrpSpPr>
        <p:grpSpPr>
          <a:xfrm>
            <a:off x="7008284" y="1938992"/>
            <a:ext cx="514350" cy="404622"/>
            <a:chOff x="3124200" y="3810000"/>
            <a:chExt cx="685800" cy="539496"/>
          </a:xfrm>
        </p:grpSpPr>
        <p:pic>
          <p:nvPicPr>
            <p:cNvPr id="21" name="Picture 20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124200" y="3909520"/>
              <a:ext cx="685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prstClr val="black"/>
                  </a:solidFill>
                </a:rPr>
                <a:t>Sub-file</a:t>
              </a:r>
              <a:br>
                <a:rPr lang="en-US" sz="675" b="1" dirty="0">
                  <a:solidFill>
                    <a:prstClr val="black"/>
                  </a:solidFill>
                </a:rPr>
              </a:br>
              <a:r>
                <a:rPr lang="en-US" sz="675" b="1" dirty="0">
                  <a:solidFill>
                    <a:prstClr val="black"/>
                  </a:solidFill>
                </a:rPr>
                <a:t>2</a:t>
              </a:r>
            </a:p>
          </p:txBody>
        </p:sp>
      </p:grpSp>
      <p:grpSp>
        <p:nvGrpSpPr>
          <p:cNvPr id="8" name="Group 22"/>
          <p:cNvGrpSpPr/>
          <p:nvPr/>
        </p:nvGrpSpPr>
        <p:grpSpPr>
          <a:xfrm>
            <a:off x="7751234" y="1938992"/>
            <a:ext cx="514350" cy="404622"/>
            <a:chOff x="3124200" y="3810000"/>
            <a:chExt cx="685800" cy="539496"/>
          </a:xfrm>
        </p:grpSpPr>
        <p:pic>
          <p:nvPicPr>
            <p:cNvPr id="24" name="Picture 23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124200" y="3909520"/>
              <a:ext cx="685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prstClr val="black"/>
                  </a:solidFill>
                </a:rPr>
                <a:t>Sub-file</a:t>
              </a:r>
              <a:br>
                <a:rPr lang="en-US" sz="675" b="1" dirty="0">
                  <a:solidFill>
                    <a:prstClr val="black"/>
                  </a:solidFill>
                </a:rPr>
              </a:br>
              <a:r>
                <a:rPr lang="en-US" sz="675" b="1" dirty="0">
                  <a:solidFill>
                    <a:prstClr val="black"/>
                  </a:solidFill>
                </a:rPr>
                <a:t>3</a:t>
              </a: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6734" y="1406078"/>
            <a:ext cx="2460490" cy="324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6601" y="812799"/>
            <a:ext cx="224075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Round Diagonal Corner Rectangle 53"/>
          <p:cNvSpPr/>
          <p:nvPr/>
        </p:nvSpPr>
        <p:spPr>
          <a:xfrm>
            <a:off x="6150364" y="2012949"/>
            <a:ext cx="342900" cy="17145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55" name="Round Diagonal Corner Rectangle 54"/>
          <p:cNvSpPr/>
          <p:nvPr/>
        </p:nvSpPr>
        <p:spPr>
          <a:xfrm>
            <a:off x="6636139" y="2012949"/>
            <a:ext cx="342900" cy="17145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2</a:t>
            </a:r>
          </a:p>
        </p:txBody>
      </p:sp>
      <p:sp>
        <p:nvSpPr>
          <p:cNvPr id="56" name="Round Diagonal Corner Rectangle 55"/>
          <p:cNvSpPr/>
          <p:nvPr/>
        </p:nvSpPr>
        <p:spPr>
          <a:xfrm>
            <a:off x="7121914" y="2012949"/>
            <a:ext cx="342900" cy="17145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57" name="Round Diagonal Corner Rectangle 56"/>
          <p:cNvSpPr/>
          <p:nvPr/>
        </p:nvSpPr>
        <p:spPr>
          <a:xfrm>
            <a:off x="7607689" y="2012949"/>
            <a:ext cx="342900" cy="171450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2</a:t>
            </a:r>
          </a:p>
        </p:txBody>
      </p:sp>
      <p:sp>
        <p:nvSpPr>
          <p:cNvPr id="58" name="Round Diagonal Corner Rectangle 57"/>
          <p:cNvSpPr/>
          <p:nvPr/>
        </p:nvSpPr>
        <p:spPr>
          <a:xfrm>
            <a:off x="8093464" y="2012949"/>
            <a:ext cx="342900" cy="171450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5701755-D191-E9F6-F147-DCB9309F2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632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-0.1625 0.1527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76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07916 0.152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76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14583 0.152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76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6 0.15278 L -0.1125 0.3635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1052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83 0.15278 L 0.22916 0.3635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1052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5 0.15278 L -0.10417 0.3635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9136E-6 L -0.15816 0.16112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805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69136E-6 L -0.04566 0.1611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2" y="8056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9136E-6 L 0.05851 0.2166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0833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4.69136E-6 L 0.01268 0.1611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9136E-6 L 0.20833 0.16667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84 0.16112 L 0.03351 0.4497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14414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8 0.16112 L 0.17934 0.40525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2191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1 0.21667 L 0.00017 0.4052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9414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16 0.16112 L -0.24983 0.4052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1219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0.16112 L -0.07066 0.4497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44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dirty="0"/>
              <a:t>Host-Based Virtualization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1765" y="858641"/>
            <a:ext cx="7260167" cy="351015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issues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metadata servers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metadata may be shared by multiple servers.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metadata enables a SAN file system view for multiple servers.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virtual to real logical block address mapping for client.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distributed SAN file system requires file locking mechanisms to preserve data integrity.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Host-based storage APIs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implemented by the operating system to provide a common interface to disparate virtualized resources.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Microsoft's virtual disk service (VDS) provides a management interface for dynamic generation of virtualized storage.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16A0234-5634-BB06-3F28-7992848A13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6076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308" y="108349"/>
            <a:ext cx="7769382" cy="519113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418" y="844153"/>
            <a:ext cx="7769382" cy="3088576"/>
          </a:xfrm>
        </p:spPr>
        <p:txBody>
          <a:bodyPr/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to be virtualized ?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Block, File system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to be virtualized ?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Host-based, Network-based, Storage-based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be virtualized ?</a:t>
            </a: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In-band, Out-of-band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31FE566-C791-E856-DAFF-B19DE94282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08803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08349"/>
            <a:ext cx="7862890" cy="519113"/>
          </a:xfrm>
        </p:spPr>
        <p:txBody>
          <a:bodyPr/>
          <a:lstStyle/>
          <a:p>
            <a:r>
              <a:rPr lang="en-US" dirty="0"/>
              <a:t>Host-Based Virtualization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5" y="931667"/>
            <a:ext cx="5922433" cy="269206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typical example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LVM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layer between the file system and the disk driver.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Executed by the host CPU.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hardware-assist for functions such as software RAID.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Independence from vendor-specific storage architectures.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capacity allocation to expand or shrink volumes.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alternate path for high availability.</a:t>
            </a:r>
          </a:p>
        </p:txBody>
      </p:sp>
      <p:pic>
        <p:nvPicPr>
          <p:cNvPr id="5" name="Picture 4" descr="Storage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37299" y="1766741"/>
            <a:ext cx="2743200" cy="2766382"/>
          </a:xfrm>
          <a:prstGeom prst="rect">
            <a:avLst/>
          </a:prstGeom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B03AB2E-4030-C93F-675D-65AE172E3B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03834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dirty="0"/>
              <a:t>Host-Based Virtualization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2567" y="874516"/>
            <a:ext cx="6972300" cy="3638217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Host-based implementation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additional hardware or infrastructure requirements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to design and implement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storage utilization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utilization optimized only on a per host base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implementation is dependent to each operating system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 CPU clock cycle for virtualization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LVM, NFS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D01A7B9-5DDC-BBBB-0FBF-C85E40BF0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18898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867" y="108349"/>
            <a:ext cx="7752823" cy="519113"/>
          </a:xfrm>
        </p:spPr>
        <p:txBody>
          <a:bodyPr/>
          <a:lstStyle/>
          <a:p>
            <a:r>
              <a:rPr lang="en-US" dirty="0"/>
              <a:t>Network-Based Virtualization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2867" y="800100"/>
            <a:ext cx="4618569" cy="35433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Network-based approach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level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Seldom implement file level virtualization on network device.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level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software on dedicated appliances or intelligent switches and routers.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services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Multi-path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pooling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5213" y="1279789"/>
            <a:ext cx="2926556" cy="3264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059" y="1276185"/>
            <a:ext cx="2501503" cy="32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b="6119"/>
          <a:stretch>
            <a:fillRect/>
          </a:stretch>
        </p:blipFill>
        <p:spPr bwMode="auto">
          <a:xfrm>
            <a:off x="5911433" y="885752"/>
            <a:ext cx="2240756" cy="545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 Diagonal Corner Rectangle 11"/>
          <p:cNvSpPr/>
          <p:nvPr/>
        </p:nvSpPr>
        <p:spPr>
          <a:xfrm>
            <a:off x="5845353" y="1764501"/>
            <a:ext cx="342900" cy="17145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9" name="Round Diagonal Corner Rectangle 12"/>
          <p:cNvSpPr/>
          <p:nvPr/>
        </p:nvSpPr>
        <p:spPr>
          <a:xfrm>
            <a:off x="6245403" y="1764501"/>
            <a:ext cx="342900" cy="171450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2</a:t>
            </a:r>
          </a:p>
        </p:txBody>
      </p:sp>
      <p:sp>
        <p:nvSpPr>
          <p:cNvPr id="10" name="Round Diagonal Corner Rectangle 13"/>
          <p:cNvSpPr/>
          <p:nvPr/>
        </p:nvSpPr>
        <p:spPr>
          <a:xfrm>
            <a:off x="6874053" y="1764501"/>
            <a:ext cx="342900" cy="17145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11" name="Round Diagonal Corner Rectangle 14"/>
          <p:cNvSpPr/>
          <p:nvPr/>
        </p:nvSpPr>
        <p:spPr>
          <a:xfrm>
            <a:off x="7495559" y="1764501"/>
            <a:ext cx="342900" cy="171450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2</a:t>
            </a:r>
          </a:p>
        </p:txBody>
      </p:sp>
      <p:sp>
        <p:nvSpPr>
          <p:cNvPr id="12" name="Round Diagonal Corner Rectangle 15"/>
          <p:cNvSpPr/>
          <p:nvPr/>
        </p:nvSpPr>
        <p:spPr>
          <a:xfrm>
            <a:off x="7888465" y="1764501"/>
            <a:ext cx="342900" cy="171450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2F6D01B-4F47-AC15-E6F0-5DE88111B9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61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9877E-6 L 0.05625 0.2111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1055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9877E-6 L 0.04791 0.211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1055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09877E-6 L -0.00209 0.2111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055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09877E-6 L -0.04271 0.2126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1061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09877E-6 L -0.05 0.2126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106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25 0.21111 L 0.15625 0.4333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1111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91 0.21111 L 0.21458 0.4777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21111 L -0.11042 0.4777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1333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71 0.21265 L -0.20104 0.4345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1108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21265 L -0.025 0.4345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1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108349"/>
            <a:ext cx="7820557" cy="519113"/>
          </a:xfrm>
        </p:spPr>
        <p:txBody>
          <a:bodyPr/>
          <a:lstStyle/>
          <a:p>
            <a:r>
              <a:rPr lang="en-US" dirty="0"/>
              <a:t>Network-Based Virtualization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067" y="844153"/>
            <a:ext cx="7120466" cy="367188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of storage network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Intelligent services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Logon services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name server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notification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address assignment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Zoning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 switch should provide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Connectivity for all storage transactions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Interoperability between disparate servers,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operating systems, and target devices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45AB6AD3-E082-8B1E-F52D-C6AEC0ADB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0048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rage_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1741" y="1572072"/>
            <a:ext cx="3260606" cy="2119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08349"/>
            <a:ext cx="7795157" cy="519113"/>
          </a:xfrm>
        </p:spPr>
        <p:txBody>
          <a:bodyPr/>
          <a:lstStyle/>
          <a:p>
            <a:r>
              <a:rPr lang="en-US" dirty="0"/>
              <a:t>Network-Based Virtualization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3" y="800100"/>
            <a:ext cx="5449890" cy="35433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for fabric switch virtualization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Hosted on departmental switches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PC engine provisioned as an option blade.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center directors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able to preserve the five nines availability characteristic of director-class switches.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virtualization ASICs provide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high-performance frame processing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block address mapping.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Interoperability between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implementations will become a priority.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C928B1C-5EC4-45D3-4E27-BDD482A96F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145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rage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78977" y="3056467"/>
            <a:ext cx="3168975" cy="1518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33" y="108349"/>
            <a:ext cx="7871357" cy="519113"/>
          </a:xfrm>
        </p:spPr>
        <p:txBody>
          <a:bodyPr/>
          <a:lstStyle/>
          <a:p>
            <a:r>
              <a:rPr lang="en-US" dirty="0"/>
              <a:t>Network-Based Virtualization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795868"/>
            <a:ext cx="7493000" cy="2387599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Interoperability issue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FAIS ( Fabric Application Interface Standard )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 a set of standard APIs to integrate applications and switches.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FAIS separates control information and data paths.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control path processor (CPP) supports the FAIS APIs and upper layer storage virtualization application.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path controller (DPC) executes the virtualized SCSI I/Os under the management of one or more CPPs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2ECEE6A-D477-4001-9EB3-D5E4CDB3CC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08950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08349"/>
            <a:ext cx="7795157" cy="519113"/>
          </a:xfrm>
        </p:spPr>
        <p:txBody>
          <a:bodyPr/>
          <a:lstStyle/>
          <a:p>
            <a:r>
              <a:rPr lang="en-US" dirty="0"/>
              <a:t>Network-Based Virtualization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64" y="813860"/>
            <a:ext cx="7183967" cy="360045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Network-based implementation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heterogeneous storage virtualization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need for modification of host or storage system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Multi-path technique improve the access performance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interoperability matrices - limited by vendors support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implement fast metadata updates in switch device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require to build specific network equipments (e.g., 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IBM SVC ( SAN Volume Controller ), EMC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Invista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4F468E4E-24E1-6F19-B6B6-50A096B29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241381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1171" y="1299635"/>
            <a:ext cx="2552669" cy="320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33" y="108349"/>
            <a:ext cx="7769757" cy="519113"/>
          </a:xfrm>
        </p:spPr>
        <p:txBody>
          <a:bodyPr/>
          <a:lstStyle/>
          <a:p>
            <a:r>
              <a:rPr lang="en-US" dirty="0"/>
              <a:t>Storage-Based Virtualization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142" y="812764"/>
            <a:ext cx="5575944" cy="3517972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Storage-based approach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level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software on storage device to provide file based data storage services to host through network.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level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Embeds the technology in the target storage devices.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services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pooling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and RAID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sharing and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tiering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8639" y="1290513"/>
            <a:ext cx="2094135" cy="287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000" y="785285"/>
            <a:ext cx="509695" cy="50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4000" y="3176060"/>
            <a:ext cx="509695" cy="50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61"/>
          <p:cNvGrpSpPr/>
          <p:nvPr/>
        </p:nvGrpSpPr>
        <p:grpSpPr>
          <a:xfrm>
            <a:off x="6291068" y="3928535"/>
            <a:ext cx="423001" cy="354948"/>
            <a:chOff x="3124200" y="3810000"/>
            <a:chExt cx="685800" cy="539496"/>
          </a:xfrm>
        </p:grpSpPr>
        <p:pic>
          <p:nvPicPr>
            <p:cNvPr id="11" name="Picture 63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12" name="TextBox 64"/>
            <p:cNvSpPr txBox="1"/>
            <p:nvPr/>
          </p:nvSpPr>
          <p:spPr>
            <a:xfrm>
              <a:off x="3124200" y="3909520"/>
              <a:ext cx="685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prstClr val="black"/>
                  </a:solidFill>
                </a:rPr>
                <a:t>Sub-file</a:t>
              </a:r>
              <a:br>
                <a:rPr lang="en-US" sz="675" b="1" dirty="0">
                  <a:solidFill>
                    <a:prstClr val="black"/>
                  </a:solidFill>
                </a:rPr>
              </a:br>
              <a:r>
                <a:rPr lang="en-US" sz="675" b="1" dirty="0">
                  <a:solidFill>
                    <a:prstClr val="black"/>
                  </a:solidFill>
                </a:rPr>
                <a:t>1</a:t>
              </a:r>
            </a:p>
          </p:txBody>
        </p:sp>
      </p:grpSp>
      <p:grpSp>
        <p:nvGrpSpPr>
          <p:cNvPr id="6" name="Group 65"/>
          <p:cNvGrpSpPr/>
          <p:nvPr/>
        </p:nvGrpSpPr>
        <p:grpSpPr>
          <a:xfrm>
            <a:off x="7091168" y="3928535"/>
            <a:ext cx="423001" cy="354948"/>
            <a:chOff x="3124200" y="3810000"/>
            <a:chExt cx="685800" cy="539496"/>
          </a:xfrm>
        </p:grpSpPr>
        <p:pic>
          <p:nvPicPr>
            <p:cNvPr id="14" name="Picture 66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15" name="TextBox 67"/>
            <p:cNvSpPr txBox="1"/>
            <p:nvPr/>
          </p:nvSpPr>
          <p:spPr>
            <a:xfrm>
              <a:off x="3124200" y="3909520"/>
              <a:ext cx="685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prstClr val="black"/>
                  </a:solidFill>
                </a:rPr>
                <a:t>Sub-file</a:t>
              </a:r>
              <a:br>
                <a:rPr lang="en-US" sz="675" b="1" dirty="0">
                  <a:solidFill>
                    <a:prstClr val="black"/>
                  </a:solidFill>
                </a:rPr>
              </a:br>
              <a:r>
                <a:rPr lang="en-US" sz="675" b="1" dirty="0">
                  <a:solidFill>
                    <a:prstClr val="black"/>
                  </a:solidFill>
                </a:rPr>
                <a:t>2</a:t>
              </a:r>
            </a:p>
          </p:txBody>
        </p:sp>
      </p:grpSp>
      <p:grpSp>
        <p:nvGrpSpPr>
          <p:cNvPr id="7" name="Group 68"/>
          <p:cNvGrpSpPr/>
          <p:nvPr/>
        </p:nvGrpSpPr>
        <p:grpSpPr>
          <a:xfrm>
            <a:off x="7834118" y="3928535"/>
            <a:ext cx="423001" cy="354948"/>
            <a:chOff x="3124200" y="3810000"/>
            <a:chExt cx="685800" cy="539496"/>
          </a:xfrm>
        </p:grpSpPr>
        <p:pic>
          <p:nvPicPr>
            <p:cNvPr id="17" name="Picture 69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18" name="TextBox 70"/>
            <p:cNvSpPr txBox="1"/>
            <p:nvPr/>
          </p:nvSpPr>
          <p:spPr>
            <a:xfrm>
              <a:off x="3124200" y="3909520"/>
              <a:ext cx="685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prstClr val="black"/>
                  </a:solidFill>
                </a:rPr>
                <a:t>Sub-file</a:t>
              </a:r>
              <a:br>
                <a:rPr lang="en-US" sz="675" b="1" dirty="0">
                  <a:solidFill>
                    <a:prstClr val="black"/>
                  </a:solidFill>
                </a:rPr>
              </a:br>
              <a:r>
                <a:rPr lang="en-US" sz="675" b="1" dirty="0">
                  <a:solidFill>
                    <a:prstClr val="black"/>
                  </a:solidFill>
                </a:rPr>
                <a:t>3</a:t>
              </a:r>
            </a:p>
          </p:txBody>
        </p:sp>
      </p:grpSp>
      <p:grpSp>
        <p:nvGrpSpPr>
          <p:cNvPr id="8" name="Group 61"/>
          <p:cNvGrpSpPr/>
          <p:nvPr/>
        </p:nvGrpSpPr>
        <p:grpSpPr>
          <a:xfrm>
            <a:off x="6291068" y="3928535"/>
            <a:ext cx="423001" cy="354948"/>
            <a:chOff x="3124200" y="3810000"/>
            <a:chExt cx="685800" cy="539496"/>
          </a:xfrm>
        </p:grpSpPr>
        <p:pic>
          <p:nvPicPr>
            <p:cNvPr id="20" name="Picture 63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21" name="TextBox 64"/>
            <p:cNvSpPr txBox="1"/>
            <p:nvPr/>
          </p:nvSpPr>
          <p:spPr>
            <a:xfrm>
              <a:off x="3124200" y="3909520"/>
              <a:ext cx="685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prstClr val="black"/>
                  </a:solidFill>
                </a:rPr>
                <a:t>Sub-file</a:t>
              </a:r>
              <a:br>
                <a:rPr lang="en-US" sz="675" b="1" dirty="0">
                  <a:solidFill>
                    <a:prstClr val="black"/>
                  </a:solidFill>
                </a:rPr>
              </a:br>
              <a:r>
                <a:rPr lang="en-US" sz="675" b="1" dirty="0">
                  <a:solidFill>
                    <a:prstClr val="black"/>
                  </a:solidFill>
                </a:rPr>
                <a:t>1.bak</a:t>
              </a:r>
            </a:p>
          </p:txBody>
        </p:sp>
      </p:grpSp>
      <p:grpSp>
        <p:nvGrpSpPr>
          <p:cNvPr id="10" name="Group 61"/>
          <p:cNvGrpSpPr/>
          <p:nvPr/>
        </p:nvGrpSpPr>
        <p:grpSpPr>
          <a:xfrm>
            <a:off x="7091168" y="3928535"/>
            <a:ext cx="423001" cy="354948"/>
            <a:chOff x="3124200" y="3810000"/>
            <a:chExt cx="685800" cy="539496"/>
          </a:xfrm>
        </p:grpSpPr>
        <p:pic>
          <p:nvPicPr>
            <p:cNvPr id="23" name="Picture 63" descr="file-blank.png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200400" y="3810000"/>
              <a:ext cx="539496" cy="539496"/>
            </a:xfrm>
            <a:prstGeom prst="rect">
              <a:avLst/>
            </a:prstGeom>
          </p:spPr>
        </p:pic>
        <p:sp>
          <p:nvSpPr>
            <p:cNvPr id="24" name="TextBox 64"/>
            <p:cNvSpPr txBox="1"/>
            <p:nvPr/>
          </p:nvSpPr>
          <p:spPr>
            <a:xfrm>
              <a:off x="3124200" y="3909520"/>
              <a:ext cx="685800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prstClr val="black"/>
                  </a:solidFill>
                </a:rPr>
                <a:t>Sub-file</a:t>
              </a:r>
              <a:br>
                <a:rPr lang="en-US" sz="675" b="1" dirty="0">
                  <a:solidFill>
                    <a:prstClr val="black"/>
                  </a:solidFill>
                </a:rPr>
              </a:br>
              <a:r>
                <a:rPr lang="en-US" altLang="zh-TW" sz="675" b="1" dirty="0">
                  <a:solidFill>
                    <a:prstClr val="black"/>
                  </a:solidFill>
                </a:rPr>
                <a:t>2.bak</a:t>
              </a:r>
              <a:endParaRPr lang="en-US" sz="675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8371" y="1290513"/>
            <a:ext cx="2194403" cy="2872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6732" y="858572"/>
            <a:ext cx="1965668" cy="50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ound Diagonal Corner Rectangle 11"/>
          <p:cNvSpPr/>
          <p:nvPr/>
        </p:nvSpPr>
        <p:spPr>
          <a:xfrm>
            <a:off x="6285496" y="1763979"/>
            <a:ext cx="282000" cy="15040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32" name="Round Diagonal Corner Rectangle 13"/>
          <p:cNvSpPr/>
          <p:nvPr/>
        </p:nvSpPr>
        <p:spPr>
          <a:xfrm>
            <a:off x="7114171" y="1763979"/>
            <a:ext cx="282000" cy="15040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33" name="Round Diagonal Corner Rectangle 15"/>
          <p:cNvSpPr/>
          <p:nvPr/>
        </p:nvSpPr>
        <p:spPr>
          <a:xfrm>
            <a:off x="7942846" y="1756835"/>
            <a:ext cx="282000" cy="150402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34" name="Round Diagonal Corner Rectangle 11"/>
          <p:cNvSpPr/>
          <p:nvPr/>
        </p:nvSpPr>
        <p:spPr>
          <a:xfrm>
            <a:off x="6374920" y="3985685"/>
            <a:ext cx="282000" cy="15040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35" name="Round Diagonal Corner Rectangle 13"/>
          <p:cNvSpPr/>
          <p:nvPr/>
        </p:nvSpPr>
        <p:spPr>
          <a:xfrm>
            <a:off x="7125939" y="3985685"/>
            <a:ext cx="282000" cy="15040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36" name="Round Diagonal Corner Rectangle 15"/>
          <p:cNvSpPr/>
          <p:nvPr/>
        </p:nvSpPr>
        <p:spPr>
          <a:xfrm>
            <a:off x="7930408" y="3978541"/>
            <a:ext cx="282000" cy="150402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Block 1</a:t>
            </a:r>
          </a:p>
        </p:txBody>
      </p:sp>
      <p:sp>
        <p:nvSpPr>
          <p:cNvPr id="37" name="Round Diagonal Corner Rectangle 11"/>
          <p:cNvSpPr/>
          <p:nvPr/>
        </p:nvSpPr>
        <p:spPr>
          <a:xfrm>
            <a:off x="6374920" y="3984760"/>
            <a:ext cx="282000" cy="150402"/>
          </a:xfrm>
          <a:prstGeom prst="round2Diag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Replica</a:t>
            </a:r>
          </a:p>
        </p:txBody>
      </p:sp>
      <p:sp>
        <p:nvSpPr>
          <p:cNvPr id="38" name="Round Diagonal Corner Rectangle 13"/>
          <p:cNvSpPr/>
          <p:nvPr/>
        </p:nvSpPr>
        <p:spPr>
          <a:xfrm>
            <a:off x="7125939" y="3984760"/>
            <a:ext cx="282000" cy="150402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Replica</a:t>
            </a:r>
          </a:p>
        </p:txBody>
      </p:sp>
      <p:sp>
        <p:nvSpPr>
          <p:cNvPr id="39" name="Round Diagonal Corner Rectangle 15"/>
          <p:cNvSpPr/>
          <p:nvPr/>
        </p:nvSpPr>
        <p:spPr>
          <a:xfrm>
            <a:off x="7930408" y="3977617"/>
            <a:ext cx="282000" cy="150402"/>
          </a:xfrm>
          <a:prstGeom prst="round2Diag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675" b="1" dirty="0">
                <a:solidFill>
                  <a:prstClr val="black"/>
                </a:solidFill>
              </a:rPr>
              <a:t>Replica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F337EF9-1AB9-BC81-2809-27686F1EA1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190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93827E-7 L -0.05069 0.343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1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69 0.34321 L -0.00069 0.4654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1375 0.0382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1914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12917 0.0382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191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02083 -0.017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86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-0.02083 -0.017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-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59259E-6 L 0.17969 0.192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76" y="9630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-0.05 0.1879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9383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3951E-6 L -0.17031 0.2277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4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69 0.1929 L 0.12135 0.34845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7" y="7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48 0.1929 L 0.08386 0.348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7778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031 0.22778 L -0.20365 0.3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96296E-6 L -0.1184 0.0515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2562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46914E-6 L -0.10955 0.05031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250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46914E-6 L 0.225 0.05031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1" grpId="2" animBg="1"/>
      <p:bldP spid="31" grpId="3" animBg="1"/>
      <p:bldP spid="32" grpId="0" animBg="1"/>
      <p:bldP spid="32" grpId="1" animBg="1"/>
      <p:bldP spid="32" grpId="2" animBg="1"/>
      <p:bldP spid="32" grpId="3" animBg="1"/>
      <p:bldP spid="33" grpId="0" animBg="1"/>
      <p:bldP spid="33" grpId="1" animBg="1"/>
      <p:bldP spid="33" grpId="2" animBg="1"/>
      <p:bldP spid="33" grpId="3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5799667" y="1375308"/>
            <a:ext cx="2986090" cy="2392884"/>
            <a:chOff x="4267200" y="2823643"/>
            <a:chExt cx="4800600" cy="3729557"/>
          </a:xfrm>
        </p:grpSpPr>
        <p:pic>
          <p:nvPicPr>
            <p:cNvPr id="5" name="Picture 4" descr="Storage_6.png"/>
            <p:cNvPicPr>
              <a:picLocks noChangeAspect="1"/>
            </p:cNvPicPr>
            <p:nvPr/>
          </p:nvPicPr>
          <p:blipFill>
            <a:blip r:embed="rId2" cstate="print"/>
            <a:srcRect r="55279"/>
            <a:stretch>
              <a:fillRect/>
            </a:stretch>
          </p:blipFill>
          <p:spPr>
            <a:xfrm>
              <a:off x="4267200" y="2823643"/>
              <a:ext cx="2262935" cy="3729557"/>
            </a:xfrm>
            <a:prstGeom prst="rect">
              <a:avLst/>
            </a:prstGeom>
          </p:spPr>
        </p:pic>
        <p:pic>
          <p:nvPicPr>
            <p:cNvPr id="6" name="Picture 5" descr="Storage_6.png"/>
            <p:cNvPicPr>
              <a:picLocks noChangeAspect="1"/>
            </p:cNvPicPr>
            <p:nvPr/>
          </p:nvPicPr>
          <p:blipFill>
            <a:blip r:embed="rId2" cstate="print"/>
            <a:srcRect l="49328"/>
            <a:stretch>
              <a:fillRect/>
            </a:stretch>
          </p:blipFill>
          <p:spPr>
            <a:xfrm>
              <a:off x="6503730" y="2823644"/>
              <a:ext cx="2564070" cy="372955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7" y="108349"/>
            <a:ext cx="7803623" cy="519113"/>
          </a:xfrm>
        </p:spPr>
        <p:txBody>
          <a:bodyPr/>
          <a:lstStyle/>
          <a:p>
            <a:r>
              <a:rPr lang="en-US" dirty="0"/>
              <a:t>Storage-Based Virtualization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66" y="878881"/>
            <a:ext cx="5223934" cy="33857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Array-based virtualization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controller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basic disk virtualization in the form of RAID management, mirroring, and LUN mapping or masking.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Allocate a single LUN to multiple servers.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Channel, iSCSI, and SCSI protocol.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Cache memory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Enhance performance.</a:t>
            </a:r>
          </a:p>
          <a:p>
            <a:pPr lvl="1">
              <a:spcBef>
                <a:spcPts val="0"/>
              </a:spcBef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assets coordination</a:t>
            </a:r>
          </a:p>
          <a:p>
            <a:pPr lvl="2">
              <a:spcBef>
                <a:spcPts val="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between multiple storage systems is necessary to ensure high availability.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AAE5750-8A86-8803-03E9-0D02015826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29593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67" y="108349"/>
            <a:ext cx="7829023" cy="519113"/>
          </a:xfrm>
        </p:spPr>
        <p:txBody>
          <a:bodyPr/>
          <a:lstStyle/>
          <a:p>
            <a:r>
              <a:rPr lang="en-US" dirty="0"/>
              <a:t>Storage-Based Virtualization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83" y="874514"/>
            <a:ext cx="7217833" cy="3394472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replication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Array-based data replication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Referred to as disk-to-disk replication.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that a storage controller function concurrently as both an initiator and target.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 vs. Asynchronous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Synchronous data replication ensures that a write operation to a secondary disk array is completed before the primary array acknowledges task completion to the server.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Asynchronous data replication provides write completion by the primary array, although the transaction may still be pending to the secondary array.</a:t>
            </a:r>
          </a:p>
          <a:p>
            <a:pPr lvl="1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D5092859-1E91-F13E-EFDA-C70FB0CE6F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7398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Virtualization - introduction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FBE25115-7987-3BE1-2F88-0A944CBF7ED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C343D997-B50C-9D32-3D48-EBD047BA2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515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349"/>
            <a:ext cx="7837490" cy="519113"/>
          </a:xfrm>
        </p:spPr>
        <p:txBody>
          <a:bodyPr/>
          <a:lstStyle/>
          <a:p>
            <a:r>
              <a:rPr lang="en-US" dirty="0"/>
              <a:t>Storage-Based Virtualization (4)</a:t>
            </a:r>
          </a:p>
        </p:txBody>
      </p:sp>
      <p:pic>
        <p:nvPicPr>
          <p:cNvPr id="5" name="Content Placeholder 4" descr="Storage_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18325" y="2057400"/>
            <a:ext cx="3173453" cy="2263140"/>
          </a:xfrm>
        </p:spPr>
      </p:pic>
      <p:pic>
        <p:nvPicPr>
          <p:cNvPr id="6" name="Picture 5" descr="Storage_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3024" y="2057400"/>
            <a:ext cx="3196526" cy="2263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0777" y="1143000"/>
            <a:ext cx="190629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Synchronous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85022" y="1143000"/>
            <a:ext cx="206979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Asynchronous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62001" y="1543050"/>
            <a:ext cx="308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2">
                    <a:lumMod val="50000"/>
                  </a:schemeClr>
                </a:solidFill>
              </a:rPr>
              <a:t>To preserve performance, synchronous data replication is limited to metropolitan distances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8237" y="1543050"/>
            <a:ext cx="3086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2">
                    <a:lumMod val="50000"/>
                  </a:schemeClr>
                </a:solidFill>
              </a:rPr>
              <a:t>Asynchronous data replication is largely immune to transmission latency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85AA7EB8-D7E6-420E-23C3-B8BE8233D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308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108349"/>
            <a:ext cx="7820557" cy="519113"/>
          </a:xfrm>
        </p:spPr>
        <p:txBody>
          <a:bodyPr/>
          <a:lstStyle/>
          <a:p>
            <a:r>
              <a:rPr lang="en-US" dirty="0"/>
              <a:t>Storage-Based Virtualization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242" y="844153"/>
            <a:ext cx="7532691" cy="367188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features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Point-in-time copy (snapshot)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point-in-time copies of an entire storage volume.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Snapshot copies may be written to secondary storage arrays.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an efficient means to quickly recover a known good volume state in the event of data from the host.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 modular virtualization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Decoupling storage controller logic from physical disk banks provides flexibility for supporting heterogeneous disk assets and facilitates distributed virtualization intelligence.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Accommodates class of storage services and data lifecycle management.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888C7B8D-C2BB-3CB8-C9AE-AFA7B66DFF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5105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Storage-Based Virtualization (6)</a:t>
            </a:r>
          </a:p>
        </p:txBody>
      </p:sp>
      <p:pic>
        <p:nvPicPr>
          <p:cNvPr id="5" name="Picture 4" descr="Storage_9.png"/>
          <p:cNvPicPr>
            <a:picLocks noChangeAspect="1"/>
          </p:cNvPicPr>
          <p:nvPr/>
        </p:nvPicPr>
        <p:blipFill>
          <a:blip r:embed="rId2" cstate="print"/>
          <a:srcRect l="699" r="1080"/>
          <a:stretch>
            <a:fillRect/>
          </a:stretch>
        </p:blipFill>
        <p:spPr>
          <a:xfrm>
            <a:off x="2912534" y="2171700"/>
            <a:ext cx="3579303" cy="23862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422053"/>
            <a:ext cx="54864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>
                <a:solidFill>
                  <a:schemeClr val="accent2">
                    <a:lumMod val="50000"/>
                  </a:schemeClr>
                </a:solidFill>
              </a:rPr>
              <a:t>Decoupling storage controller intelligence and virtualization engines from physical disk banks facilitates multi-protocol block data access and accommodation of a broad range of disk architectures.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79148" y="1005865"/>
            <a:ext cx="44883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Distributed Modular Virtualization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F91BA22E-B146-5EBB-79C4-A6046836B3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32922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2067" y="108349"/>
            <a:ext cx="7803623" cy="519113"/>
          </a:xfrm>
        </p:spPr>
        <p:txBody>
          <a:bodyPr/>
          <a:lstStyle/>
          <a:p>
            <a:r>
              <a:rPr lang="en-US" dirty="0"/>
              <a:t>Storage-Based Virtualization (7)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835686"/>
            <a:ext cx="7586133" cy="367188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Storage-based implementation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most of the benefits of storage virtualization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additional latency to individual IO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utilization optimized only across the connected controllers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 and data migration only possible across the connected controllers and the same vendors devices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 array products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1956344-AE18-D2FB-18B5-E54B7494AF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20605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Virtualization - </a:t>
            </a:r>
            <a:r>
              <a:rPr lang="en-US" altLang="zh-CN" sz="3200" dirty="0"/>
              <a:t>How to be virtualized</a:t>
            </a:r>
            <a:br>
              <a:rPr lang="en-US" altLang="zh-CN" sz="3200" dirty="0">
                <a:solidFill>
                  <a:srgbClr val="C00000"/>
                </a:solidFill>
              </a:rPr>
            </a:br>
            <a:endParaRPr 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58DFF0A-AB59-888E-4B52-CFB2E68AC9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361FF9A4-BBE2-685B-3653-C82A259235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278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108349"/>
            <a:ext cx="7820557" cy="519113"/>
          </a:xfrm>
        </p:spPr>
        <p:txBody>
          <a:bodyPr/>
          <a:lstStyle/>
          <a:p>
            <a:r>
              <a:rPr lang="en-US" dirty="0"/>
              <a:t>In-band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77" y="825750"/>
            <a:ext cx="5694865" cy="306850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methods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In-band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symmetric, virtualization devices actually sit in the data path between the host and storage.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Hosts perform IO to the virtualized device and never interact with the actual storage device.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implement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 scalability &amp; Bottle neck</a:t>
            </a:r>
          </a:p>
        </p:txBody>
      </p:sp>
      <p:pic>
        <p:nvPicPr>
          <p:cNvPr id="29" name="Picture 28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1765" y="853012"/>
            <a:ext cx="668638" cy="668638"/>
          </a:xfrm>
          <a:prstGeom prst="rect">
            <a:avLst/>
          </a:prstGeom>
        </p:spPr>
      </p:pic>
      <p:pic>
        <p:nvPicPr>
          <p:cNvPr id="30" name="Picture 29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4715" y="795862"/>
            <a:ext cx="668638" cy="668638"/>
          </a:xfrm>
          <a:prstGeom prst="rect">
            <a:avLst/>
          </a:prstGeom>
        </p:spPr>
      </p:pic>
      <p:pic>
        <p:nvPicPr>
          <p:cNvPr id="31" name="Picture 30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27665" y="795862"/>
            <a:ext cx="668638" cy="668638"/>
          </a:xfrm>
          <a:prstGeom prst="rect">
            <a:avLst/>
          </a:prstGeom>
        </p:spPr>
      </p:pic>
      <p:pic>
        <p:nvPicPr>
          <p:cNvPr id="32" name="Picture 31" descr="ro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8797" y="1689974"/>
            <a:ext cx="668638" cy="444644"/>
          </a:xfrm>
          <a:prstGeom prst="rect">
            <a:avLst/>
          </a:prstGeom>
        </p:spPr>
      </p:pic>
      <p:pic>
        <p:nvPicPr>
          <p:cNvPr id="33" name="Picture 32" descr="ro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8797" y="3327036"/>
            <a:ext cx="668638" cy="444644"/>
          </a:xfrm>
          <a:prstGeom prst="rect">
            <a:avLst/>
          </a:prstGeom>
        </p:spPr>
      </p:pic>
      <p:pic>
        <p:nvPicPr>
          <p:cNvPr id="34" name="Picture 33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1535" y="3937683"/>
            <a:ext cx="666581" cy="666581"/>
          </a:xfrm>
          <a:prstGeom prst="rect">
            <a:avLst/>
          </a:prstGeom>
        </p:spPr>
      </p:pic>
      <p:pic>
        <p:nvPicPr>
          <p:cNvPr id="35" name="Picture 34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771" y="3937683"/>
            <a:ext cx="666581" cy="666581"/>
          </a:xfrm>
          <a:prstGeom prst="rect">
            <a:avLst/>
          </a:prstGeom>
        </p:spPr>
      </p:pic>
      <p:pic>
        <p:nvPicPr>
          <p:cNvPr id="36" name="Picture 35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29721" y="3937683"/>
            <a:ext cx="666581" cy="666581"/>
          </a:xfrm>
          <a:prstGeom prst="rect">
            <a:avLst/>
          </a:prstGeom>
        </p:spPr>
      </p:pic>
      <p:cxnSp>
        <p:nvCxnSpPr>
          <p:cNvPr id="37" name="Straight Connector 36"/>
          <p:cNvCxnSpPr>
            <a:stCxn id="29" idx="2"/>
            <a:endCxn id="32" idx="0"/>
          </p:cNvCxnSpPr>
          <p:nvPr/>
        </p:nvCxnSpPr>
        <p:spPr>
          <a:xfrm>
            <a:off x="6676084" y="1521650"/>
            <a:ext cx="747032" cy="1683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2"/>
            <a:endCxn id="32" idx="0"/>
          </p:cNvCxnSpPr>
          <p:nvPr/>
        </p:nvCxnSpPr>
        <p:spPr>
          <a:xfrm>
            <a:off x="7419034" y="1464500"/>
            <a:ext cx="4082" cy="2254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1" idx="2"/>
            <a:endCxn id="32" idx="0"/>
          </p:cNvCxnSpPr>
          <p:nvPr/>
        </p:nvCxnSpPr>
        <p:spPr>
          <a:xfrm flipH="1">
            <a:off x="7423116" y="1464500"/>
            <a:ext cx="738868" cy="22547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2"/>
            <a:endCxn id="34" idx="0"/>
          </p:cNvCxnSpPr>
          <p:nvPr/>
        </p:nvCxnSpPr>
        <p:spPr>
          <a:xfrm flipH="1">
            <a:off x="6674826" y="3771680"/>
            <a:ext cx="748290" cy="1660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3" idx="2"/>
            <a:endCxn id="35" idx="0"/>
          </p:cNvCxnSpPr>
          <p:nvPr/>
        </p:nvCxnSpPr>
        <p:spPr>
          <a:xfrm flipH="1">
            <a:off x="7420062" y="3771680"/>
            <a:ext cx="3054" cy="1660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3" idx="2"/>
            <a:endCxn id="36" idx="0"/>
          </p:cNvCxnSpPr>
          <p:nvPr/>
        </p:nvCxnSpPr>
        <p:spPr>
          <a:xfrm>
            <a:off x="7423116" y="3771680"/>
            <a:ext cx="739896" cy="16600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3" name="Picture 42" descr="Server2.png"/>
          <p:cNvPicPr>
            <a:picLocks noChangeAspect="1"/>
          </p:cNvPicPr>
          <p:nvPr/>
        </p:nvPicPr>
        <p:blipFill>
          <a:blip r:embed="rId5" cstate="print"/>
          <a:srcRect r="33036"/>
          <a:stretch>
            <a:fillRect/>
          </a:stretch>
        </p:blipFill>
        <p:spPr>
          <a:xfrm>
            <a:off x="7180231" y="2355487"/>
            <a:ext cx="462903" cy="691268"/>
          </a:xfrm>
          <a:prstGeom prst="rect">
            <a:avLst/>
          </a:prstGeom>
        </p:spPr>
      </p:pic>
      <p:cxnSp>
        <p:nvCxnSpPr>
          <p:cNvPr id="44" name="Straight Connector 43"/>
          <p:cNvCxnSpPr>
            <a:stCxn id="32" idx="2"/>
            <a:endCxn id="43" idx="0"/>
          </p:cNvCxnSpPr>
          <p:nvPr/>
        </p:nvCxnSpPr>
        <p:spPr>
          <a:xfrm flipH="1">
            <a:off x="7411683" y="2134618"/>
            <a:ext cx="11433" cy="22086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3" idx="2"/>
            <a:endCxn id="33" idx="0"/>
          </p:cNvCxnSpPr>
          <p:nvPr/>
        </p:nvCxnSpPr>
        <p:spPr>
          <a:xfrm>
            <a:off x="7411683" y="3046755"/>
            <a:ext cx="11433" cy="28028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6" name="Round Diagonal Corner Rectangle 45"/>
          <p:cNvSpPr/>
          <p:nvPr/>
        </p:nvSpPr>
        <p:spPr>
          <a:xfrm>
            <a:off x="6432056" y="4155711"/>
            <a:ext cx="462903" cy="16022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Data</a:t>
            </a:r>
          </a:p>
        </p:txBody>
      </p:sp>
      <p:sp>
        <p:nvSpPr>
          <p:cNvPr id="47" name="Round Diagonal Corner Rectangle 46"/>
          <p:cNvSpPr/>
          <p:nvPr/>
        </p:nvSpPr>
        <p:spPr>
          <a:xfrm>
            <a:off x="7177292" y="4155711"/>
            <a:ext cx="462903" cy="16022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Data</a:t>
            </a:r>
          </a:p>
        </p:txBody>
      </p:sp>
      <p:sp>
        <p:nvSpPr>
          <p:cNvPr id="48" name="Round Diagonal Corner Rectangle 47"/>
          <p:cNvSpPr/>
          <p:nvPr/>
        </p:nvSpPr>
        <p:spPr>
          <a:xfrm>
            <a:off x="7920242" y="4155711"/>
            <a:ext cx="462903" cy="16022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Data</a:t>
            </a:r>
          </a:p>
        </p:txBody>
      </p:sp>
      <p:sp>
        <p:nvSpPr>
          <p:cNvPr id="49" name="Oval 48"/>
          <p:cNvSpPr/>
          <p:nvPr/>
        </p:nvSpPr>
        <p:spPr>
          <a:xfrm>
            <a:off x="6349924" y="1069611"/>
            <a:ext cx="521686" cy="24033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50" name="Oval 49"/>
          <p:cNvSpPr/>
          <p:nvPr/>
        </p:nvSpPr>
        <p:spPr>
          <a:xfrm>
            <a:off x="7125531" y="1069611"/>
            <a:ext cx="521686" cy="24033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51" name="Oval 50"/>
          <p:cNvSpPr/>
          <p:nvPr/>
        </p:nvSpPr>
        <p:spPr>
          <a:xfrm>
            <a:off x="7901138" y="1069611"/>
            <a:ext cx="521686" cy="24033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53" name="Oval 52"/>
          <p:cNvSpPr/>
          <p:nvPr/>
        </p:nvSpPr>
        <p:spPr>
          <a:xfrm>
            <a:off x="7166545" y="2624662"/>
            <a:ext cx="521686" cy="2403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54" name="Oval 53"/>
          <p:cNvSpPr/>
          <p:nvPr/>
        </p:nvSpPr>
        <p:spPr>
          <a:xfrm>
            <a:off x="7166545" y="2624662"/>
            <a:ext cx="521686" cy="2403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55" name="Oval 54"/>
          <p:cNvSpPr/>
          <p:nvPr/>
        </p:nvSpPr>
        <p:spPr>
          <a:xfrm>
            <a:off x="7166545" y="2624662"/>
            <a:ext cx="521686" cy="24033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1516B04-CB37-30DD-1F51-0A932E14C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272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0587 L 0.10989 0.3080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1509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494 L -0.00087 0.307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509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83951E-6 L -0.1151 0.31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4" y="15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97531E-6 L 0.10191 0.2774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13858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71 L -0.11527 0.2814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1441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0648 L -0.00017 0.2793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-0.00865 L -0.11701 -0.3061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1487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-0.00243 -0.29321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432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2 -0.00494 L 0.10816 -0.2913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-14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27 -0.28056 L -0.00434 -0.58611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38" y="-15278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28056 L -0.00434 -0.58611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15278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173 -0.28056 L -0.004 -0.58611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95" y="-1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6" grpId="1" animBg="1"/>
      <p:bldP spid="46" grpId="2" animBg="1"/>
      <p:bldP spid="47" grpId="0" animBg="1"/>
      <p:bldP spid="47" grpId="1" animBg="1"/>
      <p:bldP spid="47" grpId="2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3" grpId="0" animBg="1"/>
      <p:bldP spid="53" grpId="1" animBg="1"/>
      <p:bldP spid="53" grpId="2" animBg="1"/>
      <p:bldP spid="54" grpId="0" animBg="1"/>
      <p:bldP spid="54" grpId="1" animBg="1"/>
      <p:bldP spid="54" grpId="2" animBg="1"/>
      <p:bldP spid="55" grpId="0" animBg="1"/>
      <p:bldP spid="55" grpId="1" animBg="1"/>
      <p:bldP spid="55" grpId="2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08349"/>
            <a:ext cx="7795157" cy="519113"/>
          </a:xfrm>
        </p:spPr>
        <p:txBody>
          <a:bodyPr/>
          <a:lstStyle/>
          <a:p>
            <a:r>
              <a:rPr lang="en-US" dirty="0"/>
              <a:t>Out-of-band Virtualization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951" y="788791"/>
            <a:ext cx="4676247" cy="3630638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methods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Out-of-band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known as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virtualization devices are sometimes called metadata servers.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additional software in the host which knows 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request location of the actual data.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Scalability &amp; Performance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to implement</a:t>
            </a:r>
          </a:p>
          <a:p>
            <a:pPr lvl="2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74099" y="1164165"/>
            <a:ext cx="742950" cy="742950"/>
          </a:xfrm>
          <a:prstGeom prst="rect">
            <a:avLst/>
          </a:prstGeom>
        </p:spPr>
      </p:pic>
      <p:pic>
        <p:nvPicPr>
          <p:cNvPr id="7" name="Picture 6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7049" y="1164165"/>
            <a:ext cx="742950" cy="742950"/>
          </a:xfrm>
          <a:prstGeom prst="rect">
            <a:avLst/>
          </a:prstGeom>
        </p:spPr>
      </p:pic>
      <p:pic>
        <p:nvPicPr>
          <p:cNvPr id="8" name="Picture 7" descr="Se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59999" y="1164165"/>
            <a:ext cx="742950" cy="742950"/>
          </a:xfrm>
          <a:prstGeom prst="rect">
            <a:avLst/>
          </a:prstGeom>
        </p:spPr>
      </p:pic>
      <p:pic>
        <p:nvPicPr>
          <p:cNvPr id="9" name="Picture 8" descr="ro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6999" y="2613204"/>
            <a:ext cx="742950" cy="494062"/>
          </a:xfrm>
          <a:prstGeom prst="rect">
            <a:avLst/>
          </a:prstGeom>
        </p:spPr>
      </p:pic>
      <p:pic>
        <p:nvPicPr>
          <p:cNvPr id="10" name="Picture 9" descr="rou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9949" y="2613204"/>
            <a:ext cx="742950" cy="494062"/>
          </a:xfrm>
          <a:prstGeom prst="rect">
            <a:avLst/>
          </a:prstGeom>
        </p:spPr>
      </p:pic>
      <p:pic>
        <p:nvPicPr>
          <p:cNvPr id="11" name="Picture 10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4099" y="3678765"/>
            <a:ext cx="740664" cy="740664"/>
          </a:xfrm>
          <a:prstGeom prst="rect">
            <a:avLst/>
          </a:prstGeom>
        </p:spPr>
      </p:pic>
      <p:pic>
        <p:nvPicPr>
          <p:cNvPr id="12" name="Picture 11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9335" y="3678765"/>
            <a:ext cx="740664" cy="740664"/>
          </a:xfrm>
          <a:prstGeom prst="rect">
            <a:avLst/>
          </a:prstGeom>
        </p:spPr>
      </p:pic>
      <p:pic>
        <p:nvPicPr>
          <p:cNvPr id="13" name="Picture 12" descr="Databas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62285" y="3678765"/>
            <a:ext cx="740664" cy="740664"/>
          </a:xfrm>
          <a:prstGeom prst="rect">
            <a:avLst/>
          </a:prstGeom>
        </p:spPr>
      </p:pic>
      <p:cxnSp>
        <p:nvCxnSpPr>
          <p:cNvPr id="14" name="Straight Connector 13"/>
          <p:cNvCxnSpPr>
            <a:stCxn id="6" idx="2"/>
            <a:endCxn id="9" idx="0"/>
          </p:cNvCxnSpPr>
          <p:nvPr/>
        </p:nvCxnSpPr>
        <p:spPr>
          <a:xfrm rot="16200000" flipH="1">
            <a:off x="5963981" y="2088709"/>
            <a:ext cx="706088" cy="3429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2"/>
            <a:endCxn id="10" idx="0"/>
          </p:cNvCxnSpPr>
          <p:nvPr/>
        </p:nvCxnSpPr>
        <p:spPr>
          <a:xfrm rot="16200000" flipH="1">
            <a:off x="6335456" y="1717234"/>
            <a:ext cx="706088" cy="10858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2"/>
            <a:endCxn id="9" idx="0"/>
          </p:cNvCxnSpPr>
          <p:nvPr/>
        </p:nvCxnSpPr>
        <p:spPr>
          <a:xfrm rot="5400000">
            <a:off x="6335456" y="2060134"/>
            <a:ext cx="706088" cy="4000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2"/>
            <a:endCxn id="9" idx="0"/>
          </p:cNvCxnSpPr>
          <p:nvPr/>
        </p:nvCxnSpPr>
        <p:spPr>
          <a:xfrm rot="5400000">
            <a:off x="6706931" y="1688659"/>
            <a:ext cx="706088" cy="11430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7" idx="2"/>
            <a:endCxn id="10" idx="0"/>
          </p:cNvCxnSpPr>
          <p:nvPr/>
        </p:nvCxnSpPr>
        <p:spPr>
          <a:xfrm rot="16200000" flipH="1">
            <a:off x="6706931" y="2088709"/>
            <a:ext cx="706088" cy="3429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2"/>
            <a:endCxn id="10" idx="0"/>
          </p:cNvCxnSpPr>
          <p:nvPr/>
        </p:nvCxnSpPr>
        <p:spPr>
          <a:xfrm rot="5400000">
            <a:off x="7078406" y="2060134"/>
            <a:ext cx="706088" cy="4000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2"/>
            <a:endCxn id="11" idx="0"/>
          </p:cNvCxnSpPr>
          <p:nvPr/>
        </p:nvCxnSpPr>
        <p:spPr>
          <a:xfrm rot="5400000">
            <a:off x="6030703" y="3220994"/>
            <a:ext cx="571500" cy="3440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2"/>
            <a:endCxn id="12" idx="0"/>
          </p:cNvCxnSpPr>
          <p:nvPr/>
        </p:nvCxnSpPr>
        <p:spPr>
          <a:xfrm rot="16200000" flipH="1">
            <a:off x="6403321" y="3192419"/>
            <a:ext cx="571500" cy="4011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2"/>
            <a:endCxn id="13" idx="0"/>
          </p:cNvCxnSpPr>
          <p:nvPr/>
        </p:nvCxnSpPr>
        <p:spPr>
          <a:xfrm rot="16200000" flipH="1">
            <a:off x="6774796" y="2820944"/>
            <a:ext cx="571500" cy="114414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2"/>
            <a:endCxn id="11" idx="0"/>
          </p:cNvCxnSpPr>
          <p:nvPr/>
        </p:nvCxnSpPr>
        <p:spPr>
          <a:xfrm rot="5400000">
            <a:off x="6402178" y="2849519"/>
            <a:ext cx="571500" cy="10869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2"/>
            <a:endCxn id="12" idx="0"/>
          </p:cNvCxnSpPr>
          <p:nvPr/>
        </p:nvCxnSpPr>
        <p:spPr>
          <a:xfrm rot="5400000">
            <a:off x="6774796" y="3222137"/>
            <a:ext cx="571500" cy="3417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2"/>
            <a:endCxn id="13" idx="0"/>
          </p:cNvCxnSpPr>
          <p:nvPr/>
        </p:nvCxnSpPr>
        <p:spPr>
          <a:xfrm rot="16200000" flipH="1">
            <a:off x="7146271" y="3192419"/>
            <a:ext cx="571500" cy="40119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6" name="Picture 25" descr="Server2.png"/>
          <p:cNvPicPr>
            <a:picLocks noChangeAspect="1"/>
          </p:cNvPicPr>
          <p:nvPr/>
        </p:nvPicPr>
        <p:blipFill>
          <a:blip r:embed="rId5" cstate="print"/>
          <a:srcRect r="33036"/>
          <a:stretch>
            <a:fillRect/>
          </a:stretch>
        </p:blipFill>
        <p:spPr>
          <a:xfrm>
            <a:off x="8060099" y="2475676"/>
            <a:ext cx="514350" cy="768095"/>
          </a:xfrm>
          <a:prstGeom prst="rect">
            <a:avLst/>
          </a:prstGeom>
        </p:spPr>
      </p:pic>
      <p:cxnSp>
        <p:nvCxnSpPr>
          <p:cNvPr id="27" name="Straight Connector 26"/>
          <p:cNvCxnSpPr>
            <a:stCxn id="10" idx="3"/>
            <a:endCxn id="26" idx="1"/>
          </p:cNvCxnSpPr>
          <p:nvPr/>
        </p:nvCxnSpPr>
        <p:spPr>
          <a:xfrm flipV="1">
            <a:off x="7602899" y="2859724"/>
            <a:ext cx="457200" cy="51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814920" y="1390479"/>
            <a:ext cx="579665" cy="34290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29" name="Oval 28"/>
          <p:cNvSpPr/>
          <p:nvPr/>
        </p:nvSpPr>
        <p:spPr>
          <a:xfrm>
            <a:off x="6590527" y="1390479"/>
            <a:ext cx="579665" cy="34290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30" name="Oval 29"/>
          <p:cNvSpPr/>
          <p:nvPr/>
        </p:nvSpPr>
        <p:spPr>
          <a:xfrm>
            <a:off x="7366134" y="1390479"/>
            <a:ext cx="579665" cy="342900"/>
          </a:xfrm>
          <a:prstGeom prst="ellipse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31" name="Oval 30"/>
          <p:cNvSpPr/>
          <p:nvPr/>
        </p:nvSpPr>
        <p:spPr>
          <a:xfrm>
            <a:off x="8002949" y="2704929"/>
            <a:ext cx="579665" cy="3429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32" name="Oval 31"/>
          <p:cNvSpPr/>
          <p:nvPr/>
        </p:nvSpPr>
        <p:spPr>
          <a:xfrm>
            <a:off x="8002949" y="2704929"/>
            <a:ext cx="579665" cy="3429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33" name="Oval 32"/>
          <p:cNvSpPr/>
          <p:nvPr/>
        </p:nvSpPr>
        <p:spPr>
          <a:xfrm>
            <a:off x="8002949" y="2704929"/>
            <a:ext cx="579665" cy="3429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Control</a:t>
            </a:r>
            <a:br>
              <a:rPr lang="en-US" sz="900" b="1" dirty="0">
                <a:solidFill>
                  <a:prstClr val="white"/>
                </a:solidFill>
              </a:rPr>
            </a:br>
            <a:r>
              <a:rPr lang="en-US" sz="900" b="1" dirty="0">
                <a:solidFill>
                  <a:prstClr val="white"/>
                </a:solidFill>
              </a:rPr>
              <a:t> Message</a:t>
            </a:r>
          </a:p>
        </p:txBody>
      </p:sp>
      <p:sp>
        <p:nvSpPr>
          <p:cNvPr id="34" name="Round Diagonal Corner Rectangle 33"/>
          <p:cNvSpPr/>
          <p:nvPr/>
        </p:nvSpPr>
        <p:spPr>
          <a:xfrm>
            <a:off x="5888399" y="3962229"/>
            <a:ext cx="514350" cy="2286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Data</a:t>
            </a:r>
          </a:p>
        </p:txBody>
      </p:sp>
      <p:sp>
        <p:nvSpPr>
          <p:cNvPr id="35" name="Round Diagonal Corner Rectangle 34"/>
          <p:cNvSpPr/>
          <p:nvPr/>
        </p:nvSpPr>
        <p:spPr>
          <a:xfrm>
            <a:off x="6633635" y="3962229"/>
            <a:ext cx="514350" cy="2286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Data</a:t>
            </a:r>
          </a:p>
        </p:txBody>
      </p:sp>
      <p:sp>
        <p:nvSpPr>
          <p:cNvPr id="36" name="Round Diagonal Corner Rectangle 35"/>
          <p:cNvSpPr/>
          <p:nvPr/>
        </p:nvSpPr>
        <p:spPr>
          <a:xfrm>
            <a:off x="7376585" y="3962229"/>
            <a:ext cx="514350" cy="228600"/>
          </a:xfrm>
          <a:prstGeom prst="round2Diag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prstClr val="white"/>
                </a:solidFill>
              </a:rPr>
              <a:t>Data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8745482-AA88-7B37-80A2-244382A7D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4052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0.02153 0.09537 0.04323 0.19105 0.09636 0.23334 C 0.14948 0.27562 0.23421 0.26482 0.3191 0.25402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1317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7037E-6 C 0.01059 0.09074 0.02135 0.18149 0.05469 0.22377 C 0.08802 0.26605 0.14392 0.26019 0.2 0.25402 " pathEditMode="relative" rAng="0" ptsTypes="AAA">
                                      <p:cBhvr>
                                        <p:cTn id="1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129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C -0.04635 0.09321 -0.09271 0.18642 -0.07847 0.22994 C -0.06423 0.27346 0.05868 0.25649 0.08577 0.26173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3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-0.0868 -0.01235 -0.17344 -0.02438 -0.22621 0.01111 C -0.27899 0.04691 -0.29792 0.13025 -0.31667 0.2142 " pathEditMode="relative" rAng="0" ptsTypes="AAA">
                                      <p:cBhvr>
                                        <p:cTn id="4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1006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-0.05017 -0.0142 -0.10017 -0.0287 -0.13455 0.00648 C -0.16892 0.04167 -0.1875 0.12654 -0.2059 0.21111 " pathEditMode="relative" rAng="0" ptsTypes="AAA">
                                      <p:cBhvr>
                                        <p:cTn id="4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978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C -0.07569 -0.01358 -0.15121 -0.02716 -0.16667 0.00802 C -0.18212 0.04352 -0.1375 0.12809 -0.09288 0.21265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6 0.00031 L 0.2243 -0.4885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24444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6 0.00031 L -0.00365 -0.48858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2444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31 L -0.22431 -0.4891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59" y="-2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torage_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2544" y="2310200"/>
            <a:ext cx="2553816" cy="2231390"/>
          </a:xfrm>
          <a:prstGeom prst="rect">
            <a:avLst/>
          </a:prstGeom>
        </p:spPr>
      </p:pic>
      <p:pic>
        <p:nvPicPr>
          <p:cNvPr id="5" name="Picture 4" descr="Storage_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20588" y="2310200"/>
            <a:ext cx="2590285" cy="22313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3" y="108349"/>
            <a:ext cx="7744357" cy="519113"/>
          </a:xfrm>
        </p:spPr>
        <p:txBody>
          <a:bodyPr/>
          <a:lstStyle/>
          <a:p>
            <a:r>
              <a:rPr lang="en-US" dirty="0"/>
              <a:t>Other Virtualization Services (1)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0150" y="1479203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2">
                    <a:lumMod val="50000"/>
                  </a:schemeClr>
                </a:solidFill>
              </a:rPr>
              <a:t>In a virtualized storage pool, virtual assets may be dynamically resized and allocated to servers by drawing on the total storage capacity of the SAN</a:t>
            </a:r>
          </a:p>
        </p:txBody>
      </p:sp>
      <p:sp>
        <p:nvSpPr>
          <p:cNvPr id="8" name="Rectangle 7"/>
          <p:cNvSpPr/>
          <p:nvPr/>
        </p:nvSpPr>
        <p:spPr>
          <a:xfrm>
            <a:off x="1309884" y="800100"/>
            <a:ext cx="320953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Pooling Heterogeneous</a:t>
            </a:r>
            <a:br>
              <a:rPr lang="en-US" sz="2100" b="1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n-US" sz="2100" b="1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Storage Assets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857750" y="961682"/>
            <a:ext cx="340189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Heterogeneous Mirroring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34985" y="1479203"/>
            <a:ext cx="3429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chemeClr val="accent2">
                    <a:lumMod val="50000"/>
                  </a:schemeClr>
                </a:solidFill>
              </a:rPr>
              <a:t>Heterogeneous mirroring offers more flexible options than conventional mirroring, including three-way mirroring within storage capacity carved from different storage systems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29E14990-50CC-CD58-2959-42BF19EBF7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78567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orage_1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6086" y="1932122"/>
            <a:ext cx="4251960" cy="256818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Virtualization Services (2)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0316" y="1339854"/>
            <a:ext cx="51435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350" i="1" dirty="0">
                <a:solidFill>
                  <a:schemeClr val="accent2">
                    <a:lumMod val="50000"/>
                  </a:schemeClr>
                </a:solidFill>
              </a:rPr>
              <a:t>Heterogeneous data replication enables duplication of storage data between otherwise incompatible storage systems.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86394" y="882653"/>
            <a:ext cx="432842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i="1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Heterogeneous Data Replication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F15B4B1C-067A-FE6D-935A-07DF2F6CD1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563626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867" y="108349"/>
            <a:ext cx="7752823" cy="51911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68" y="764449"/>
            <a:ext cx="6172200" cy="377190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virtualization technique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layer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level and block level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location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Host, network and storage base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Virtualization method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In-band and out-of-band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virtualization services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pooling and sharing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replication and mirroring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Snapshot and multi-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pathing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1696" y="1514823"/>
            <a:ext cx="3017520" cy="2271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4A10A97C-31E9-CBEA-F069-ECEC608949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0860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enjr.tw/files/images/other/storage_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404" y="906068"/>
            <a:ext cx="2716286" cy="355586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altLang="zh-TW" dirty="0"/>
              <a:t>Introduction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668" y="835821"/>
            <a:ext cx="5223932" cy="3744646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storage architecture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 - Direct Attached Storage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device was directly attached to a server or workstation, without a storage network in between.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 - Network Attached Storage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File-level computer data storage connected to a computer network providing data access to heterogeneous clients.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SAN - Storage Area Network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remote storage devices to servers in such a way that the devices appear as locally attached to the operating system.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D2EC77B-374E-904E-AA70-2F115416FE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7142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Virtualization – case study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5252419-88F5-A43D-932D-DD00F8CF36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50</a:t>
            </a:fld>
            <a:endParaRPr lang="zh-TW" altLang="en-US" dirty="0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628448B3-2BC5-7668-F8AC-D08C89D86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1306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5133" y="108349"/>
            <a:ext cx="7820557" cy="519113"/>
          </a:xfrm>
        </p:spPr>
        <p:txBody>
          <a:bodyPr/>
          <a:lstStyle/>
          <a:p>
            <a:r>
              <a:rPr lang="en-US" altLang="zh-TW" dirty="0"/>
              <a:t>RAID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5133" y="861086"/>
            <a:ext cx="6815667" cy="2347780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 (redundant array of independent disks)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Originally: redundant array of </a:t>
            </a:r>
            <a:r>
              <a:rPr lang="en-US" altLang="zh-TW" sz="1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inexpensive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disks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 schemes provide different balance between the key goals: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Reliability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</a:t>
            </a:r>
          </a:p>
        </p:txBody>
      </p:sp>
      <p:pic>
        <p:nvPicPr>
          <p:cNvPr id="1026" name="Picture 2" descr="http://www.pcstats.com/articleimages/200402/raidarticle_what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554" y="2214823"/>
            <a:ext cx="2500313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1D3B015-09F2-F9AE-279B-7551FD1B3C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3988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0533" y="108349"/>
            <a:ext cx="7795157" cy="519113"/>
          </a:xfrm>
        </p:spPr>
        <p:txBody>
          <a:bodyPr/>
          <a:lstStyle/>
          <a:p>
            <a:r>
              <a:rPr lang="en-US" altLang="zh-TW" dirty="0"/>
              <a:t>RAID level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1642" y="844153"/>
            <a:ext cx="7795158" cy="2534047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used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RAID0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block-level striping without parity or mirroring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RAID1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mirroring without parity or striping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RAID1+0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referred to as RAID 1+0, mirroring and striping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11EC491-52D9-8F00-A826-52A77DFB80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94775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0533" y="108349"/>
            <a:ext cx="7795157" cy="519113"/>
          </a:xfrm>
        </p:spPr>
        <p:txBody>
          <a:bodyPr/>
          <a:lstStyle/>
          <a:p>
            <a:r>
              <a:rPr lang="en-US" altLang="zh-TW" dirty="0"/>
              <a:t>RAID level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1642" y="844153"/>
            <a:ext cx="7795158" cy="3202914"/>
          </a:xfrm>
        </p:spPr>
        <p:txBody>
          <a:bodyPr>
            <a:no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used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RAID2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RAID3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RAID4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RAID5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Block-level striping with distributed parity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RAID5+0</a:t>
            </a:r>
          </a:p>
          <a:p>
            <a:pPr lvl="2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Referred to as RAID 5+0, distributed parity and striping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RAID6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11EC491-52D9-8F00-A826-52A77DFB80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73966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9000" y="108349"/>
            <a:ext cx="7786690" cy="519113"/>
          </a:xfrm>
        </p:spPr>
        <p:txBody>
          <a:bodyPr/>
          <a:lstStyle/>
          <a:p>
            <a:r>
              <a:rPr lang="en-US" altLang="zh-TW" dirty="0"/>
              <a:t>RAID 0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9000" y="912284"/>
            <a:ext cx="5003800" cy="2677584"/>
          </a:xfrm>
        </p:spPr>
        <p:txBody>
          <a:bodyPr>
            <a:noAutofit/>
          </a:bodyPr>
          <a:lstStyle/>
          <a:p>
            <a:r>
              <a:rPr lang="en-US" altLang="zh-TW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 0</a:t>
            </a:r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Block-level striping without parity or mirroring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no (or zero) redundancy. 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provides improved performance and additional storage 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has no fault tolerance.  Any drive failure destroys the array, and the likelihood of failure increases with more drives in the array. </a:t>
            </a:r>
          </a:p>
        </p:txBody>
      </p:sp>
      <p:pic>
        <p:nvPicPr>
          <p:cNvPr id="3074" name="Picture 2" descr="RAID0の概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56" y="1036391"/>
            <a:ext cx="2268252" cy="34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4746A649-F8CF-EDEF-463C-DDC3E938D5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052302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867" y="108349"/>
            <a:ext cx="7752823" cy="519113"/>
          </a:xfrm>
        </p:spPr>
        <p:txBody>
          <a:bodyPr/>
          <a:lstStyle/>
          <a:p>
            <a:r>
              <a:rPr lang="en-US" altLang="zh-TW" dirty="0"/>
              <a:t>RAID 1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1667" y="846734"/>
            <a:ext cx="5819151" cy="3691400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 1: Mirroring without parity or striping</a:t>
            </a:r>
          </a:p>
          <a:p>
            <a:pPr lvl="1"/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is written identically to two drives, thereby producing a "mirrored set"; </a:t>
            </a:r>
          </a:p>
          <a:p>
            <a:pPr lvl="1"/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read request is serviced by one of the two drives containing with least seek time plus rotational latency. </a:t>
            </a:r>
          </a:p>
          <a:p>
            <a:pPr lvl="1"/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write request updates the stripes of both drives. The write performance depends on the slower of the two. </a:t>
            </a:r>
          </a:p>
          <a:p>
            <a:pPr lvl="1"/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two drives are required to constitute such an array. </a:t>
            </a:r>
          </a:p>
          <a:p>
            <a:pPr lvl="1"/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array continues to operate as long as at least one drive is functioning.</a:t>
            </a:r>
          </a:p>
          <a:p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efficiency</a:t>
            </a:r>
          </a:p>
          <a:p>
            <a:pPr lvl="1"/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/ N</a:t>
            </a: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</a:t>
            </a: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tolerance</a:t>
            </a:r>
          </a:p>
          <a:p>
            <a:pPr lvl="1"/>
            <a:r>
              <a:rPr lang="en-US" altLang="zh-TW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– 1</a:t>
            </a:r>
          </a:p>
          <a:p>
            <a:pPr lvl="2"/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</a:t>
            </a:r>
          </a:p>
        </p:txBody>
      </p:sp>
      <p:pic>
        <p:nvPicPr>
          <p:cNvPr id="4098" name="Picture 2" descr="RAID1の概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403" y="1059096"/>
            <a:ext cx="2318287" cy="336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5779BE2-0B06-BA0F-7AAB-26714D3DD8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501626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7467" y="108349"/>
            <a:ext cx="7778223" cy="519113"/>
          </a:xfrm>
        </p:spPr>
        <p:txBody>
          <a:bodyPr/>
          <a:lstStyle/>
          <a:p>
            <a:r>
              <a:rPr lang="en-US" altLang="zh-TW" dirty="0"/>
              <a:t>RAID 5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8655" y="874514"/>
            <a:ext cx="4458480" cy="3394472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RAID5: Block-level striping with distributed parity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distributes parity on different disk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at least 3 disks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 efficiency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1 − 1/N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Fault tolerance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5122" name="Picture 2" descr="RAID5の概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454" y="1073552"/>
            <a:ext cx="2597641" cy="337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CDA6BE5-2FF5-70AC-770F-1409DE6B89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39988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800" y="108349"/>
            <a:ext cx="7862890" cy="519113"/>
          </a:xfrm>
        </p:spPr>
        <p:txBody>
          <a:bodyPr/>
          <a:lstStyle/>
          <a:p>
            <a:r>
              <a:rPr lang="en-US" altLang="zh-TW" dirty="0"/>
              <a:t>RAID 1+0 / RAID 5+0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1041401" y="952115"/>
            <a:ext cx="2319866" cy="47982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altLang="zh-TW" dirty="0"/>
              <a:t>RAID 1+0</a:t>
            </a:r>
          </a:p>
          <a:p>
            <a:pPr algn="ctr"/>
            <a:r>
              <a:rPr lang="en-US" altLang="zh-TW" dirty="0"/>
              <a:t>RAID1(mirror) + Stripe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5181600" y="951580"/>
            <a:ext cx="2844800" cy="47982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altLang="zh-TW" dirty="0"/>
              <a:t>RAID 5+0</a:t>
            </a:r>
          </a:p>
          <a:p>
            <a:pPr algn="ctr"/>
            <a:r>
              <a:rPr lang="en-US" altLang="zh-TW" dirty="0"/>
              <a:t>RAID5(parity) + Stripe</a:t>
            </a:r>
            <a:endParaRPr lang="zh-TW" altLang="en-US" dirty="0"/>
          </a:p>
        </p:txBody>
      </p:sp>
      <p:pic>
        <p:nvPicPr>
          <p:cNvPr id="10" name="Picture 2" descr="RAID 1+0の概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1" y="1631156"/>
            <a:ext cx="2500313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AID5+0の概要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525190"/>
            <a:ext cx="2469555" cy="29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16B103A3-05A1-F5D7-44CA-2B629B957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22415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889000" y="108349"/>
            <a:ext cx="7786690" cy="519113"/>
          </a:xfrm>
        </p:spPr>
        <p:txBody>
          <a:bodyPr/>
          <a:lstStyle/>
          <a:p>
            <a:r>
              <a:rPr lang="en-US" altLang="zh-TW" dirty="0"/>
              <a:t>RAID Level Comparison</a:t>
            </a:r>
            <a:endParaRPr lang="zh-TW" altLang="en-US" dirty="0"/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574279"/>
              </p:ext>
            </p:extLst>
          </p:nvPr>
        </p:nvGraphicFramePr>
        <p:xfrm>
          <a:off x="889000" y="1299210"/>
          <a:ext cx="7137400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RAID</a:t>
                      </a:r>
                      <a:r>
                        <a:rPr lang="en-US" altLang="zh-TW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level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Reliability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 Performance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Space efficiency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RAID 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×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RAID 1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1/2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RAID 1+0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2/4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RAID</a:t>
                      </a:r>
                      <a:r>
                        <a:rPr lang="en-US" altLang="zh-TW" sz="2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△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2/3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RAID 5+0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○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4/6</a:t>
                      </a:r>
                      <a:endParaRPr lang="zh-TW" alt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5600DCB-D3B9-D2A1-46CA-C50FCEA5C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45750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08349"/>
            <a:ext cx="7799390" cy="519113"/>
          </a:xfrm>
        </p:spPr>
        <p:txBody>
          <a:bodyPr/>
          <a:lstStyle/>
          <a:p>
            <a:r>
              <a:rPr lang="en-US" dirty="0"/>
              <a:t>Logical Volume Management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6300" y="820672"/>
            <a:ext cx="6172200" cy="514548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LVM architecture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2867" y="1272117"/>
            <a:ext cx="5486400" cy="349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B0B6C85-17D0-9119-DF93-ED7904D5E2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59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92044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altLang="zh-TW" dirty="0"/>
              <a:t>Introduction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510" y="801820"/>
            <a:ext cx="6990823" cy="3397647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Desirable properties of storage virtualization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Manageability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resource should be easily configured and deployed.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Availability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hardware failures should not affect the application.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Scalability</a:t>
            </a:r>
          </a:p>
          <a:p>
            <a:pPr lvl="2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resource can easily scale up and down.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resource should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securely isolated.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2E81A21-5601-61B6-648C-1A1231FFCC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263895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Volume Management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532" y="844153"/>
            <a:ext cx="7806267" cy="3671888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LVM project is implemented in two components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user space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management utilities and configuration tools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Ex.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lvm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dmsetup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Programming interface with a well-designed library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Ex. </a:t>
            </a:r>
            <a:r>
              <a:rPr lang="en-US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libdevmapper.h</a:t>
            </a: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kernel space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device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different mapped device targets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Ex.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mirror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…etc.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BFDF6EA-17B3-D361-1DDE-7EFF6F865C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81205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08349"/>
            <a:ext cx="7786690" cy="519113"/>
          </a:xfrm>
        </p:spPr>
        <p:txBody>
          <a:bodyPr/>
          <a:lstStyle/>
          <a:p>
            <a:r>
              <a:rPr lang="en-US" dirty="0"/>
              <a:t>Logical Volume Management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900" y="843486"/>
            <a:ext cx="6172200" cy="40005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Tools and utilities are in user space.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2057401" y="1500711"/>
            <a:ext cx="4973903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4450" y="1386411"/>
            <a:ext cx="189495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496D24F-1D42-5887-3936-BBC240300C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5524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7" y="108349"/>
            <a:ext cx="7854423" cy="519113"/>
          </a:xfrm>
        </p:spPr>
        <p:txBody>
          <a:bodyPr/>
          <a:lstStyle/>
          <a:p>
            <a:r>
              <a:rPr lang="en-US" dirty="0"/>
              <a:t>Logical Volume Management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433" y="776816"/>
            <a:ext cx="6172200" cy="3845983"/>
          </a:xfrm>
        </p:spPr>
        <p:txBody>
          <a:bodyPr>
            <a:no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lvm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Command-line tools for LVM2. 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volume (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operations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group (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vg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operations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volume (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operations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controllability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can create logical volume with simple</a:t>
            </a:r>
            <a:b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mapping mechanisms.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allow cross machine mappings.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dmsetup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cannot provide cross machine mappings.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30EDA121-5D14-C1B1-1BE3-D44C2E8676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22075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33" y="108349"/>
            <a:ext cx="7795157" cy="519113"/>
          </a:xfrm>
        </p:spPr>
        <p:txBody>
          <a:bodyPr/>
          <a:lstStyle/>
          <a:p>
            <a:r>
              <a:rPr lang="en-US" dirty="0"/>
              <a:t>Logical Volume Management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499" y="798313"/>
            <a:ext cx="6752167" cy="1343753"/>
          </a:xfrm>
        </p:spPr>
        <p:txBody>
          <a:bodyPr/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dmsetup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level logical volume management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Operate create, delete, suspend and resume …etc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with mapping table file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9539" y="2228850"/>
            <a:ext cx="3723848" cy="2300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DEE08C8-8EBA-CE94-9167-3CA7F34103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124966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Volume Management (6)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033" y="793751"/>
            <a:ext cx="7480299" cy="62865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 will build upon device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by means of system calls.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20000" contrast="-20000"/>
          </a:blip>
          <a:srcRect/>
          <a:stretch>
            <a:fillRect/>
          </a:stretch>
        </p:blipFill>
        <p:spPr bwMode="auto">
          <a:xfrm>
            <a:off x="2175938" y="1536697"/>
            <a:ext cx="485048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3036" y="1593847"/>
            <a:ext cx="1969082" cy="13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34338F5-A053-EFF7-310E-01B650B543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211119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33" y="108349"/>
            <a:ext cx="7845957" cy="519113"/>
          </a:xfrm>
        </p:spPr>
        <p:txBody>
          <a:bodyPr/>
          <a:lstStyle/>
          <a:p>
            <a:r>
              <a:rPr lang="en-US" dirty="0"/>
              <a:t>Logical Volume Management (7)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932" y="852620"/>
            <a:ext cx="7662335" cy="3671888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 in operating system will invoke a set of block device system calls.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18576" r="1655"/>
          <a:stretch>
            <a:fillRect/>
          </a:stretch>
        </p:blipFill>
        <p:spPr bwMode="auto">
          <a:xfrm>
            <a:off x="2504982" y="1587499"/>
            <a:ext cx="4171950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4741901" y="2216149"/>
            <a:ext cx="120015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4918373" y="1701800"/>
            <a:ext cx="23679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i="1" dirty="0">
                <a:solidFill>
                  <a:srgbClr val="C00000"/>
                </a:solidFill>
              </a:rPr>
              <a:t>Device </a:t>
            </a:r>
            <a:r>
              <a:rPr lang="en-US" sz="1350" b="1" i="1" dirty="0" err="1">
                <a:solidFill>
                  <a:srgbClr val="C00000"/>
                </a:solidFill>
              </a:rPr>
              <a:t>Mapper</a:t>
            </a:r>
            <a:r>
              <a:rPr lang="en-US" sz="1350" b="1" i="1" dirty="0">
                <a:solidFill>
                  <a:srgbClr val="C00000"/>
                </a:solidFill>
              </a:rPr>
              <a:t> framework</a:t>
            </a:r>
            <a:br>
              <a:rPr lang="en-US" sz="1350" b="1" i="1" dirty="0">
                <a:solidFill>
                  <a:srgbClr val="C00000"/>
                </a:solidFill>
              </a:rPr>
            </a:br>
            <a:r>
              <a:rPr lang="en-US" sz="1350" b="1" i="1" dirty="0">
                <a:solidFill>
                  <a:srgbClr val="C00000"/>
                </a:solidFill>
              </a:rPr>
              <a:t>reload operation functions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F1828A5-5F70-C117-3AC4-DC28F42BE5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346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Volume Management (8)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510" y="844153"/>
            <a:ext cx="7888290" cy="451247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system can be also implemented in the user space only.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t="4313" b="5121"/>
          <a:stretch>
            <a:fillRect/>
          </a:stretch>
        </p:blipFill>
        <p:spPr bwMode="auto">
          <a:xfrm>
            <a:off x="2428875" y="1549398"/>
            <a:ext cx="4286250" cy="2939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46D0ACA0-CEB0-9600-FD66-33B8C81B3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86673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Volume Management (9)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801818"/>
            <a:ext cx="7154333" cy="679847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implements a Linux kernel driver for different mappings.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3F388FA-83E4-3A43-FB91-7E5BB929F0A4}"/>
              </a:ext>
            </a:extLst>
          </p:cNvPr>
          <p:cNvGrpSpPr/>
          <p:nvPr/>
        </p:nvGrpSpPr>
        <p:grpSpPr>
          <a:xfrm>
            <a:off x="2616199" y="1600200"/>
            <a:ext cx="4284132" cy="2980264"/>
            <a:chOff x="2057400" y="1855562"/>
            <a:chExt cx="5006340" cy="317363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2998561"/>
              <a:ext cx="4114800" cy="2030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20000" contrast="-20000"/>
            </a:blip>
            <a:srcRect/>
            <a:stretch>
              <a:fillRect/>
            </a:stretch>
          </p:blipFill>
          <p:spPr bwMode="auto">
            <a:xfrm>
              <a:off x="2057400" y="1855562"/>
              <a:ext cx="5006340" cy="1346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A5C80A4B-AD85-EF4C-6DCC-C0AC378887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567348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08349"/>
            <a:ext cx="7786690" cy="519113"/>
          </a:xfrm>
        </p:spPr>
        <p:txBody>
          <a:bodyPr/>
          <a:lstStyle/>
          <a:p>
            <a:r>
              <a:rPr lang="en-US" dirty="0"/>
              <a:t>Logical Volume Management (10)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0" y="844153"/>
            <a:ext cx="7244823" cy="3671888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defines a set of target device mapping interfaces.</a:t>
            </a:r>
          </a:p>
          <a:p>
            <a:pPr lvl="1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dm_ctr_fn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ctr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Initiator of each newly created mapped device</a:t>
            </a:r>
          </a:p>
          <a:p>
            <a:pPr lvl="1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dm_dtr_fn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dtr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Destructor of each removing mapped device</a:t>
            </a:r>
          </a:p>
          <a:p>
            <a:pPr lvl="1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dm_map_fn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map</a:t>
            </a: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Setup the mapping relations</a:t>
            </a:r>
          </a:p>
          <a:p>
            <a:pPr lvl="1"/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dm_ioctl_fn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ioctl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Exactly perform system IO invocations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etc.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79988A8D-52F2-EEEC-BA1E-EA0A684D6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75258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267" y="108349"/>
            <a:ext cx="7854423" cy="519113"/>
          </a:xfrm>
        </p:spPr>
        <p:txBody>
          <a:bodyPr/>
          <a:lstStyle/>
          <a:p>
            <a:r>
              <a:rPr lang="en-US" dirty="0"/>
              <a:t>Logical Volume Management (11)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700" y="831987"/>
            <a:ext cx="7340600" cy="1143000"/>
          </a:xfrm>
        </p:spPr>
        <p:txBody>
          <a:bodyPr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new mapped device target and add it into device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mapper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framework.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 scalability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1CC0021-8837-8EB6-7E4B-409C4E093EDB}"/>
              </a:ext>
            </a:extLst>
          </p:cNvPr>
          <p:cNvGrpSpPr/>
          <p:nvPr/>
        </p:nvGrpSpPr>
        <p:grpSpPr>
          <a:xfrm>
            <a:off x="3683002" y="1406828"/>
            <a:ext cx="5006340" cy="3213296"/>
            <a:chOff x="2057400" y="1855562"/>
            <a:chExt cx="5006340" cy="321329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65469" y="2991879"/>
              <a:ext cx="4869180" cy="2076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lum bright="20000" contrast="-20000"/>
            </a:blip>
            <a:srcRect/>
            <a:stretch>
              <a:fillRect/>
            </a:stretch>
          </p:blipFill>
          <p:spPr bwMode="auto">
            <a:xfrm>
              <a:off x="2057400" y="1855562"/>
              <a:ext cx="5006340" cy="1346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BFD9A5B-E478-112E-FFC9-8A09EA09C5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69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2202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08349"/>
            <a:ext cx="7837490" cy="519113"/>
          </a:xfrm>
        </p:spPr>
        <p:txBody>
          <a:bodyPr/>
          <a:lstStyle/>
          <a:p>
            <a:r>
              <a:rPr lang="en-US" altLang="zh-TW" dirty="0"/>
              <a:t>Introduction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49310" y="844153"/>
            <a:ext cx="7837490" cy="3671888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concept and technique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Storage resource mapping table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Redundant data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Multi-path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sharing</a:t>
            </a:r>
          </a:p>
          <a:p>
            <a:pPr lvl="1"/>
            <a:r>
              <a:rPr lang="en-US" altLang="zh-TW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Tiering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3812E98E-3440-9E45-A728-1718423386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0243025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08349"/>
            <a:ext cx="7761290" cy="519113"/>
          </a:xfrm>
        </p:spPr>
        <p:txBody>
          <a:bodyPr/>
          <a:lstStyle/>
          <a:p>
            <a:r>
              <a:rPr lang="en-US" altLang="zh-TW" dirty="0"/>
              <a:t>Network File System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844153"/>
            <a:ext cx="7772400" cy="434314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 architecture</a:t>
            </a:r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soem.SOEM-AT-SSLAB\Documents\nfs_concept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/>
          <a:stretch/>
        </p:blipFill>
        <p:spPr bwMode="auto">
          <a:xfrm>
            <a:off x="2690912" y="1244599"/>
            <a:ext cx="5311527" cy="332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73191D3-C9EB-28EC-D345-563F5203F3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7339466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Network File System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3600" y="844153"/>
            <a:ext cx="7823200" cy="3671888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NFS 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 is a POSIX-compliant distributed file system</a:t>
            </a:r>
          </a:p>
          <a:p>
            <a:pPr lvl="2"/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altLang="zh-TW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distributedly</a:t>
            </a:r>
            <a:r>
              <a:rPr lang="en-US" altLang="zh-TW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server-client model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 builds on the </a:t>
            </a:r>
            <a:r>
              <a:rPr lang="en-US" altLang="zh-TW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Remote Procedure Call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(RPC) system.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Network File System is an open standard defined in RFCs.</a:t>
            </a:r>
          </a:p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features 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Shared POSIX file system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module in </a:t>
            </a:r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linux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kernel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performance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038629F3-3550-3AB1-898F-7CF121C9DA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48026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altLang="zh-TW" dirty="0"/>
              <a:t>Network File System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4709" y="844153"/>
            <a:ext cx="7812090" cy="1052380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Port and its handle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NFSv3, service listens on random </a:t>
            </a:r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tcp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port.</a:t>
            </a:r>
          </a:p>
          <a:p>
            <a:pPr lvl="1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NFS use RPC(Remote Procedure Call) to get the port of service.</a:t>
            </a:r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opsers.org/wp-content/uploads/2010/02/xn__2_jf0b415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78" y="1954483"/>
            <a:ext cx="4598308" cy="263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EF77865E-6351-524F-946E-37C860ABFC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209307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3600" y="108349"/>
            <a:ext cx="7812090" cy="519113"/>
          </a:xfrm>
        </p:spPr>
        <p:txBody>
          <a:bodyPr/>
          <a:lstStyle/>
          <a:p>
            <a:r>
              <a:rPr lang="en-US" altLang="zh-TW" dirty="0"/>
              <a:t>Network File System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3600" y="844153"/>
            <a:ext cx="7823200" cy="1125424"/>
          </a:xfrm>
        </p:spPr>
        <p:txBody>
          <a:bodyPr/>
          <a:lstStyle/>
          <a:p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Consistency and concurrency in NFS</a:t>
            </a:r>
          </a:p>
          <a:p>
            <a:pPr lvl="1"/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Lockd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offers a write lock to handle concurrent update.</a:t>
            </a:r>
          </a:p>
          <a:p>
            <a:pPr lvl="1"/>
            <a:r>
              <a:rPr lang="en-US" altLang="zh-TW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Statd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handles the consistency between server and clients.</a:t>
            </a:r>
          </a:p>
          <a:p>
            <a:pPr lvl="1"/>
            <a:endParaRPr lang="zh-TW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cs.tsukuba.ac.jp/~yas/sie/csys-2009/2010-01-08/images/rpc-lockd-stat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685" y="2186268"/>
            <a:ext cx="4047920" cy="23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BD423CC-0484-3636-5C1F-3A8E69F18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49315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Storage Virtualization</a:t>
            </a:r>
            <a:br>
              <a:rPr lang="en-US" altLang="zh-TW" dirty="0"/>
            </a:br>
            <a:r>
              <a:rPr lang="en-US" altLang="zh-TW" sz="1800" dirty="0">
                <a:solidFill>
                  <a:schemeClr val="tx1">
                    <a:tint val="75000"/>
                  </a:schemeClr>
                </a:solidFill>
              </a:rPr>
              <a:t>in distributed system</a:t>
            </a:r>
            <a:endParaRPr lang="zh-TW" altLang="en-US" sz="1800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>
          <a:xfrm>
            <a:off x="1001713" y="816767"/>
            <a:ext cx="5829300" cy="2191588"/>
          </a:xfrm>
        </p:spPr>
        <p:txBody>
          <a:bodyPr>
            <a:normAutofit fontScale="92500" lnSpcReduction="20000"/>
          </a:bodyPr>
          <a:lstStyle/>
          <a:p>
            <a:pPr marL="257175" indent="-257175">
              <a:buFont typeface="Arial" pitchFamily="34" charset="0"/>
              <a:buChar char="•"/>
            </a:pPr>
            <a:r>
              <a:rPr lang="en-US" altLang="zh-TW" sz="1950" dirty="0">
                <a:solidFill>
                  <a:schemeClr val="tx1">
                    <a:tint val="75000"/>
                  </a:schemeClr>
                </a:solidFill>
              </a:rPr>
              <a:t>Case-study, virtualization in distributed system</a:t>
            </a:r>
          </a:p>
          <a:p>
            <a:pPr marL="600075" lvl="1" indent="-257175">
              <a:buFont typeface="Arial" pitchFamily="34" charset="0"/>
              <a:buChar char="•"/>
            </a:pPr>
            <a:r>
              <a:rPr lang="en-US" altLang="zh-TW" sz="1800" dirty="0"/>
              <a:t>Block-based</a:t>
            </a:r>
            <a:endParaRPr lang="en-US" altLang="zh-TW" sz="1800" dirty="0">
              <a:solidFill>
                <a:schemeClr val="tx1">
                  <a:tint val="75000"/>
                </a:schemeClr>
              </a:solidFill>
            </a:endParaRPr>
          </a:p>
          <a:p>
            <a:pPr marL="942975" lvl="2" indent="-257175">
              <a:buFont typeface="Arial" pitchFamily="34" charset="0"/>
              <a:buChar char="•"/>
            </a:pPr>
            <a:r>
              <a:rPr lang="en-US" altLang="zh-TW" sz="1650" dirty="0" err="1">
                <a:solidFill>
                  <a:srgbClr val="FF0000"/>
                </a:solidFill>
              </a:rPr>
              <a:t>VastSky</a:t>
            </a:r>
            <a:endParaRPr lang="en-US" altLang="zh-TW" sz="1650" dirty="0">
              <a:solidFill>
                <a:srgbClr val="FF0000"/>
              </a:solidFill>
            </a:endParaRPr>
          </a:p>
          <a:p>
            <a:pPr marL="600075" lvl="1" indent="-257175">
              <a:buFont typeface="Arial" pitchFamily="34" charset="0"/>
              <a:buChar char="•"/>
            </a:pPr>
            <a:r>
              <a:rPr lang="en-US" altLang="zh-TW" sz="1800" dirty="0"/>
              <a:t>File-based</a:t>
            </a:r>
            <a:endParaRPr lang="en-US" altLang="zh-TW" sz="1800" dirty="0">
              <a:solidFill>
                <a:srgbClr val="FF0000"/>
              </a:solidFill>
            </a:endParaRPr>
          </a:p>
          <a:p>
            <a:pPr marL="942975" lvl="2" indent="-257175">
              <a:buFont typeface="Arial" pitchFamily="34" charset="0"/>
              <a:buChar char="•"/>
            </a:pPr>
            <a:r>
              <a:rPr lang="en-US" altLang="zh-TW" sz="1650" dirty="0" err="1">
                <a:solidFill>
                  <a:srgbClr val="FF0000"/>
                </a:solidFill>
              </a:rPr>
              <a:t>Lustre</a:t>
            </a:r>
            <a:endParaRPr lang="en-US" altLang="zh-TW" sz="1650" dirty="0">
              <a:solidFill>
                <a:srgbClr val="FF0000"/>
              </a:solidFill>
            </a:endParaRPr>
          </a:p>
          <a:p>
            <a:pPr marL="600075" lvl="1" indent="-257175">
              <a:buFont typeface="Arial" pitchFamily="34" charset="0"/>
              <a:buChar char="•"/>
            </a:pPr>
            <a:r>
              <a:rPr lang="en-US" altLang="zh-TW" sz="1800" dirty="0"/>
              <a:t>Object-based</a:t>
            </a:r>
            <a:endParaRPr lang="en-US" altLang="zh-TW" sz="1800" dirty="0">
              <a:solidFill>
                <a:srgbClr val="FF0000"/>
              </a:solidFill>
            </a:endParaRPr>
          </a:p>
          <a:p>
            <a:pPr marL="942975" lvl="2" indent="-257175">
              <a:buFont typeface="Arial" pitchFamily="34" charset="0"/>
              <a:buChar char="•"/>
            </a:pPr>
            <a:r>
              <a:rPr lang="en-US" altLang="zh-TW" sz="1650" dirty="0" err="1">
                <a:solidFill>
                  <a:srgbClr val="FF0000"/>
                </a:solidFill>
              </a:rPr>
              <a:t>Ceph</a:t>
            </a:r>
            <a:endParaRPr lang="en-US" altLang="zh-TW" sz="1650" dirty="0">
              <a:solidFill>
                <a:srgbClr val="FF0000"/>
              </a:solidFill>
            </a:endParaRPr>
          </a:p>
          <a:p>
            <a:pPr marL="942975" lvl="2" indent="-257175">
              <a:buFont typeface="Arial" pitchFamily="34" charset="0"/>
              <a:buChar char="•"/>
            </a:pPr>
            <a:r>
              <a:rPr lang="en-US" altLang="zh-TW" sz="1650" dirty="0">
                <a:solidFill>
                  <a:srgbClr val="FF0000"/>
                </a:solidFill>
              </a:rPr>
              <a:t>HDFS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F00144A-99FC-7AB5-F767-8BB31ECBAC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74</a:t>
            </a:fld>
            <a:endParaRPr lang="zh-TW" alt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56343" y="108349"/>
            <a:ext cx="7819347" cy="519113"/>
          </a:xfrm>
        </p:spPr>
        <p:txBody>
          <a:bodyPr>
            <a:noAutofit/>
          </a:bodyPr>
          <a:lstStyle/>
          <a:p>
            <a:r>
              <a:rPr lang="en-US" altLang="zh-TW" dirty="0" err="1"/>
              <a:t>VastSky</a:t>
            </a:r>
            <a:r>
              <a:rPr lang="en-US" altLang="zh-TW" dirty="0"/>
              <a:t> (1)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51216" y="822381"/>
            <a:ext cx="7819347" cy="380767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000" b="1" dirty="0"/>
              <a:t>Overview</a:t>
            </a:r>
          </a:p>
          <a:p>
            <a:pPr lvl="1">
              <a:spcBef>
                <a:spcPts val="0"/>
              </a:spcBef>
            </a:pPr>
            <a:r>
              <a:rPr lang="en-US" altLang="zh-TW" sz="1800" dirty="0" err="1"/>
              <a:t>VastSky</a:t>
            </a:r>
            <a:r>
              <a:rPr lang="en-US" altLang="zh-TW" sz="1800" dirty="0"/>
              <a:t> is a </a:t>
            </a:r>
            <a:r>
              <a:rPr lang="en-US" altLang="zh-TW" sz="1800" dirty="0" err="1"/>
              <a:t>linux</a:t>
            </a:r>
            <a:r>
              <a:rPr lang="en-US" altLang="zh-TW" sz="1800" dirty="0"/>
              <a:t>-based cluster storage system, which provides logical volumes to users by aggregating disks over a network.</a:t>
            </a:r>
          </a:p>
          <a:p>
            <a:pPr>
              <a:spcBef>
                <a:spcPts val="0"/>
              </a:spcBef>
            </a:pPr>
            <a:r>
              <a:rPr lang="en-US" altLang="zh-TW" sz="2000" b="1" dirty="0"/>
              <a:t>Three kinds of servers</a:t>
            </a:r>
          </a:p>
          <a:p>
            <a:pPr lvl="1">
              <a:spcBef>
                <a:spcPts val="0"/>
              </a:spcBef>
            </a:pPr>
            <a:r>
              <a:rPr lang="en-US" altLang="zh-TW" sz="1800" b="1" dirty="0"/>
              <a:t>Storage manager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/>
              <a:t>Maintaining a database which describes physical and logical resources in a system.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/>
              <a:t>e.g. create and attach logical volumes.</a:t>
            </a:r>
            <a:endParaRPr lang="en-US" altLang="zh-TW" sz="1600" b="1" dirty="0"/>
          </a:p>
          <a:p>
            <a:pPr lvl="1">
              <a:spcBef>
                <a:spcPts val="0"/>
              </a:spcBef>
            </a:pPr>
            <a:r>
              <a:rPr lang="en-US" altLang="zh-TW" sz="1800" b="1" dirty="0"/>
              <a:t>Head servers</a:t>
            </a:r>
          </a:p>
          <a:p>
            <a:pPr lvl="2">
              <a:spcBef>
                <a:spcPts val="0"/>
              </a:spcBef>
            </a:pPr>
            <a:r>
              <a:rPr lang="en-US" altLang="zh-TW" dirty="0"/>
              <a:t> </a:t>
            </a:r>
            <a:r>
              <a:rPr lang="en-US" altLang="zh-TW" sz="1600" dirty="0"/>
              <a:t>Running user applications or virtual machines which actually use </a:t>
            </a:r>
            <a:r>
              <a:rPr lang="en-US" altLang="zh-TW" sz="1600" dirty="0" err="1"/>
              <a:t>VastSky</a:t>
            </a:r>
            <a:r>
              <a:rPr lang="en-US" altLang="zh-TW" sz="1600" dirty="0"/>
              <a:t> logical volumes.</a:t>
            </a:r>
            <a:endParaRPr lang="en-US" altLang="zh-TW" sz="1600" b="1" dirty="0"/>
          </a:p>
          <a:p>
            <a:pPr lvl="1">
              <a:spcBef>
                <a:spcPts val="0"/>
              </a:spcBef>
            </a:pPr>
            <a:r>
              <a:rPr lang="en-US" altLang="zh-TW" sz="1800" b="1" dirty="0"/>
              <a:t>Storage servers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/>
              <a:t>Storage servers have physical disks which are used to store user data.</a:t>
            </a:r>
          </a:p>
          <a:p>
            <a:pPr lvl="2">
              <a:spcBef>
                <a:spcPts val="0"/>
              </a:spcBef>
            </a:pPr>
            <a:r>
              <a:rPr lang="en-US" altLang="zh-TW" sz="1600" dirty="0"/>
              <a:t>They are exported over the network and used to provide logical volumes on head servers. (</a:t>
            </a:r>
            <a:r>
              <a:rPr lang="en-US" altLang="zh-TW" sz="1600" dirty="0" err="1"/>
              <a:t>iSCSI</a:t>
            </a:r>
            <a:r>
              <a:rPr lang="en-US" altLang="zh-TW" sz="1600" dirty="0"/>
              <a:t>)</a:t>
            </a:r>
          </a:p>
          <a:p>
            <a:pPr>
              <a:spcBef>
                <a:spcPts val="0"/>
              </a:spcBef>
            </a:pPr>
            <a:endParaRPr lang="zh-TW" altLang="en-US" sz="2000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FC1EE4BF-BC48-4D80-26F4-C80347F1B4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3190075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圓角矩形 60"/>
          <p:cNvSpPr/>
          <p:nvPr/>
        </p:nvSpPr>
        <p:spPr>
          <a:xfrm>
            <a:off x="1871700" y="2744906"/>
            <a:ext cx="3942438" cy="183620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VastSky</a:t>
            </a:r>
            <a:r>
              <a:rPr lang="en-US" altLang="zh-TW" dirty="0"/>
              <a:t>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6232" y="803226"/>
            <a:ext cx="6172200" cy="399492"/>
          </a:xfrm>
        </p:spPr>
        <p:txBody>
          <a:bodyPr/>
          <a:lstStyle/>
          <a:p>
            <a:r>
              <a:rPr lang="en-US" altLang="zh-TW" sz="2400" dirty="0" err="1"/>
              <a:t>VastSky</a:t>
            </a:r>
            <a:r>
              <a:rPr lang="en-US" altLang="zh-TW" sz="2400" dirty="0"/>
              <a:t> Architecture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6786246" y="1664786"/>
            <a:ext cx="972108" cy="5400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50" dirty="0">
                <a:solidFill>
                  <a:schemeClr val="tx1"/>
                </a:solidFill>
              </a:rPr>
              <a:t>Storage </a:t>
            </a:r>
          </a:p>
          <a:p>
            <a:pPr algn="ctr"/>
            <a:r>
              <a:rPr lang="en-US" altLang="zh-TW" sz="1350" dirty="0">
                <a:solidFill>
                  <a:schemeClr val="tx1"/>
                </a:solidFill>
              </a:rPr>
              <a:t>Manager</a:t>
            </a:r>
            <a:endParaRPr lang="zh-TW" altLang="en-US" sz="1350" dirty="0">
              <a:solidFill>
                <a:schemeClr val="tx1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7994" y="1232738"/>
            <a:ext cx="1024764" cy="11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9862" y="1232738"/>
            <a:ext cx="1024764" cy="11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730" y="1232738"/>
            <a:ext cx="1024764" cy="111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9742" y="2798912"/>
            <a:ext cx="702078" cy="7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771020"/>
            <a:ext cx="702078" cy="7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798912"/>
            <a:ext cx="702078" cy="7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922" y="2798912"/>
            <a:ext cx="702078" cy="7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12" y="2798912"/>
            <a:ext cx="702078" cy="7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771020"/>
            <a:ext cx="702078" cy="7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9922" y="3771020"/>
            <a:ext cx="702078" cy="7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0012" y="3771020"/>
            <a:ext cx="702078" cy="70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文字方塊 68"/>
          <p:cNvSpPr txBox="1"/>
          <p:nvPr/>
        </p:nvSpPr>
        <p:spPr>
          <a:xfrm>
            <a:off x="3329862" y="3500990"/>
            <a:ext cx="11849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Storage Pool</a:t>
            </a:r>
            <a:endParaRPr lang="zh-TW" altLang="en-US" sz="1350" dirty="0"/>
          </a:p>
        </p:txBody>
      </p:sp>
      <p:sp>
        <p:nvSpPr>
          <p:cNvPr id="70" name="向右箭號 69"/>
          <p:cNvSpPr/>
          <p:nvPr/>
        </p:nvSpPr>
        <p:spPr>
          <a:xfrm>
            <a:off x="5544108" y="1718792"/>
            <a:ext cx="1188132" cy="37804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>
              <a:rot lat="0" lon="10799999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altLang="zh-TW" sz="1350" dirty="0"/>
              <a:t>XML-RPC</a:t>
            </a:r>
            <a:endParaRPr lang="zh-TW" altLang="en-US" sz="1350" dirty="0"/>
          </a:p>
        </p:txBody>
      </p:sp>
      <p:sp>
        <p:nvSpPr>
          <p:cNvPr id="71" name="向右箭號 70"/>
          <p:cNvSpPr/>
          <p:nvPr/>
        </p:nvSpPr>
        <p:spPr>
          <a:xfrm rot="19318232">
            <a:off x="5862454" y="2729859"/>
            <a:ext cx="1659358" cy="37804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>
              <a:rot lat="0" lon="10799999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altLang="zh-TW" sz="1350" dirty="0"/>
              <a:t>XML-RPC</a:t>
            </a:r>
            <a:endParaRPr lang="zh-TW" altLang="en-US" sz="1350" dirty="0"/>
          </a:p>
        </p:txBody>
      </p:sp>
      <p:sp>
        <p:nvSpPr>
          <p:cNvPr id="72" name="向右箭號 71"/>
          <p:cNvSpPr/>
          <p:nvPr/>
        </p:nvSpPr>
        <p:spPr>
          <a:xfrm rot="14740945">
            <a:off x="2939858" y="2354895"/>
            <a:ext cx="679531" cy="175310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  <a:scene3d>
            <a:camera prst="orthographicFront">
              <a:rot lat="0" lon="10799999" rev="0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flatTx/>
          </a:bodyPr>
          <a:lstStyle/>
          <a:p>
            <a:pPr algn="ctr"/>
            <a:endParaRPr lang="zh-TW" altLang="en-US" sz="1350" dirty="0"/>
          </a:p>
        </p:txBody>
      </p:sp>
      <p:sp>
        <p:nvSpPr>
          <p:cNvPr id="73" name="文字方塊 72"/>
          <p:cNvSpPr txBox="1"/>
          <p:nvPr/>
        </p:nvSpPr>
        <p:spPr>
          <a:xfrm>
            <a:off x="3491880" y="2366864"/>
            <a:ext cx="12522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 err="1"/>
              <a:t>iSCSI</a:t>
            </a:r>
            <a:r>
              <a:rPr lang="en-US" altLang="zh-TW" sz="1350" dirty="0"/>
              <a:t> request</a:t>
            </a:r>
            <a:endParaRPr lang="zh-TW" altLang="en-US" sz="135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FD1969CA-4DA4-A74C-221C-59AC7EC7A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267136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VastSky</a:t>
            </a:r>
            <a:r>
              <a:rPr lang="en-US" altLang="zh-TW" dirty="0"/>
              <a:t>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7401" y="768612"/>
            <a:ext cx="7899399" cy="112815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400" dirty="0"/>
              <a:t>Logical Volume</a:t>
            </a:r>
          </a:p>
          <a:p>
            <a:pPr lvl="1">
              <a:spcBef>
                <a:spcPts val="0"/>
              </a:spcBef>
            </a:pPr>
            <a:r>
              <a:rPr lang="en-US" altLang="zh-TW" sz="2200" dirty="0"/>
              <a:t>a set of several mirrored disks </a:t>
            </a:r>
          </a:p>
          <a:p>
            <a:pPr lvl="1">
              <a:spcBef>
                <a:spcPts val="0"/>
              </a:spcBef>
            </a:pPr>
            <a:r>
              <a:rPr lang="en-US" altLang="zh-TW" sz="2200" dirty="0"/>
              <a:t>several physical disk chunks on different servers</a:t>
            </a:r>
            <a:endParaRPr lang="zh-TW" altLang="en-US" sz="2200" dirty="0"/>
          </a:p>
        </p:txBody>
      </p:sp>
      <p:grpSp>
        <p:nvGrpSpPr>
          <p:cNvPr id="10" name="群組 9"/>
          <p:cNvGrpSpPr/>
          <p:nvPr/>
        </p:nvGrpSpPr>
        <p:grpSpPr>
          <a:xfrm>
            <a:off x="4468008" y="2828439"/>
            <a:ext cx="1111353" cy="440638"/>
            <a:chOff x="4499992" y="2276872"/>
            <a:chExt cx="2736304" cy="1008112"/>
          </a:xfrm>
        </p:grpSpPr>
        <p:grpSp>
          <p:nvGrpSpPr>
            <p:cNvPr id="12" name="群組 16"/>
            <p:cNvGrpSpPr/>
            <p:nvPr/>
          </p:nvGrpSpPr>
          <p:grpSpPr>
            <a:xfrm>
              <a:off x="449999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28" name="圓柱 27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9" name="圓柱 28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0" name="圓柱 29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1" name="圓柱 30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3" name="群組 17"/>
            <p:cNvGrpSpPr/>
            <p:nvPr/>
          </p:nvGrpSpPr>
          <p:grpSpPr>
            <a:xfrm>
              <a:off x="522007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24" name="圓柱 23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5" name="圓柱 24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solidFill>
                <a:srgbClr val="00E6E8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6" name="圓柱 25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7" name="圓柱 26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4" name="群組 22"/>
            <p:cNvGrpSpPr/>
            <p:nvPr/>
          </p:nvGrpSpPr>
          <p:grpSpPr>
            <a:xfrm>
              <a:off x="594015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20" name="圓柱 19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1" name="圓柱 20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2" name="圓柱 21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3" name="圓柱 22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solidFill>
                <a:srgbClr val="FFE70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5" name="群組 27"/>
            <p:cNvGrpSpPr/>
            <p:nvPr/>
          </p:nvGrpSpPr>
          <p:grpSpPr>
            <a:xfrm>
              <a:off x="666023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6" name="圓柱 15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7" name="圓柱 16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8" name="圓柱 17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rgbClr val="E8005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9" name="圓柱 18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</p:grpSp>
      <p:sp>
        <p:nvSpPr>
          <p:cNvPr id="11" name="文字方塊 10"/>
          <p:cNvSpPr txBox="1"/>
          <p:nvPr/>
        </p:nvSpPr>
        <p:spPr>
          <a:xfrm>
            <a:off x="5787739" y="2896230"/>
            <a:ext cx="9416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Storage</a:t>
            </a:r>
          </a:p>
          <a:p>
            <a:r>
              <a:rPr lang="en-US" altLang="zh-TW" sz="1350" dirty="0"/>
              <a:t>Server2</a:t>
            </a:r>
            <a:endParaRPr lang="zh-TW" altLang="en-US" sz="1350" dirty="0"/>
          </a:p>
        </p:txBody>
      </p:sp>
      <p:grpSp>
        <p:nvGrpSpPr>
          <p:cNvPr id="56" name="群組 55"/>
          <p:cNvGrpSpPr/>
          <p:nvPr/>
        </p:nvGrpSpPr>
        <p:grpSpPr>
          <a:xfrm>
            <a:off x="4468008" y="2284237"/>
            <a:ext cx="1111353" cy="440638"/>
            <a:chOff x="4499992" y="2276872"/>
            <a:chExt cx="2736304" cy="1008112"/>
          </a:xfrm>
        </p:grpSpPr>
        <p:grpSp>
          <p:nvGrpSpPr>
            <p:cNvPr id="58" name="群組 16"/>
            <p:cNvGrpSpPr/>
            <p:nvPr/>
          </p:nvGrpSpPr>
          <p:grpSpPr>
            <a:xfrm>
              <a:off x="449999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74" name="圓柱 73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5" name="圓柱 74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6" name="圓柱 75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rgbClr val="FFE70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7" name="圓柱 76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59" name="群組 17"/>
            <p:cNvGrpSpPr/>
            <p:nvPr/>
          </p:nvGrpSpPr>
          <p:grpSpPr>
            <a:xfrm>
              <a:off x="522007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70" name="圓柱 69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1" name="圓柱 70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2" name="圓柱 71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73" name="圓柱 72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60" name="群組 22"/>
            <p:cNvGrpSpPr/>
            <p:nvPr/>
          </p:nvGrpSpPr>
          <p:grpSpPr>
            <a:xfrm>
              <a:off x="594015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66" name="圓柱 65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67" name="圓柱 66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solidFill>
                <a:srgbClr val="00E6E8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68" name="圓柱 67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69" name="圓柱 68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61" name="群組 27"/>
            <p:cNvGrpSpPr/>
            <p:nvPr/>
          </p:nvGrpSpPr>
          <p:grpSpPr>
            <a:xfrm>
              <a:off x="666023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62" name="圓柱 61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63" name="圓柱 62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64" name="圓柱 63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65" name="圓柱 64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</p:grpSp>
      <p:sp>
        <p:nvSpPr>
          <p:cNvPr id="57" name="文字方塊 56"/>
          <p:cNvSpPr txBox="1"/>
          <p:nvPr/>
        </p:nvSpPr>
        <p:spPr>
          <a:xfrm>
            <a:off x="5787739" y="2352028"/>
            <a:ext cx="10122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Storage</a:t>
            </a:r>
          </a:p>
          <a:p>
            <a:r>
              <a:rPr lang="en-US" altLang="zh-TW" sz="1350" dirty="0"/>
              <a:t>Server1</a:t>
            </a:r>
            <a:endParaRPr lang="zh-TW" altLang="en-US" sz="1350" dirty="0"/>
          </a:p>
        </p:txBody>
      </p:sp>
      <p:grpSp>
        <p:nvGrpSpPr>
          <p:cNvPr id="79" name="群組 78"/>
          <p:cNvGrpSpPr/>
          <p:nvPr/>
        </p:nvGrpSpPr>
        <p:grpSpPr>
          <a:xfrm>
            <a:off x="4464322" y="3365072"/>
            <a:ext cx="1111353" cy="440638"/>
            <a:chOff x="4499992" y="2276872"/>
            <a:chExt cx="2736304" cy="1008112"/>
          </a:xfrm>
        </p:grpSpPr>
        <p:grpSp>
          <p:nvGrpSpPr>
            <p:cNvPr id="81" name="群組 16"/>
            <p:cNvGrpSpPr/>
            <p:nvPr/>
          </p:nvGrpSpPr>
          <p:grpSpPr>
            <a:xfrm>
              <a:off x="449999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97" name="圓柱 96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8" name="圓柱 97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9" name="圓柱 98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rgbClr val="E8005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00" name="圓柱 99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82" name="群組 17"/>
            <p:cNvGrpSpPr/>
            <p:nvPr/>
          </p:nvGrpSpPr>
          <p:grpSpPr>
            <a:xfrm>
              <a:off x="522007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93" name="圓柱 92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4" name="圓柱 93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5" name="圓柱 94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6" name="圓柱 95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83" name="群組 22"/>
            <p:cNvGrpSpPr/>
            <p:nvPr/>
          </p:nvGrpSpPr>
          <p:grpSpPr>
            <a:xfrm>
              <a:off x="594015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89" name="圓柱 88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0" name="圓柱 89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1" name="圓柱 90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2" name="圓柱 91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84" name="群組 27"/>
            <p:cNvGrpSpPr/>
            <p:nvPr/>
          </p:nvGrpSpPr>
          <p:grpSpPr>
            <a:xfrm>
              <a:off x="666023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85" name="圓柱 84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6" name="圓柱 85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7" name="圓柱 86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rgbClr val="00E6E8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8" name="圓柱 87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</p:grpSp>
      <p:sp>
        <p:nvSpPr>
          <p:cNvPr id="80" name="文字方塊 79"/>
          <p:cNvSpPr txBox="1"/>
          <p:nvPr/>
        </p:nvSpPr>
        <p:spPr>
          <a:xfrm>
            <a:off x="5784053" y="3432863"/>
            <a:ext cx="10122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Storage</a:t>
            </a:r>
          </a:p>
          <a:p>
            <a:r>
              <a:rPr lang="en-US" altLang="zh-TW" sz="1350" dirty="0"/>
              <a:t>Server3</a:t>
            </a:r>
            <a:endParaRPr lang="zh-TW" altLang="en-US" sz="1350" dirty="0"/>
          </a:p>
        </p:txBody>
      </p:sp>
      <p:grpSp>
        <p:nvGrpSpPr>
          <p:cNvPr id="102" name="群組 101"/>
          <p:cNvGrpSpPr/>
          <p:nvPr/>
        </p:nvGrpSpPr>
        <p:grpSpPr>
          <a:xfrm>
            <a:off x="4468008" y="3915345"/>
            <a:ext cx="1111353" cy="440638"/>
            <a:chOff x="4499992" y="2276872"/>
            <a:chExt cx="2736304" cy="1008112"/>
          </a:xfrm>
        </p:grpSpPr>
        <p:grpSp>
          <p:nvGrpSpPr>
            <p:cNvPr id="104" name="群組 16"/>
            <p:cNvGrpSpPr/>
            <p:nvPr/>
          </p:nvGrpSpPr>
          <p:grpSpPr>
            <a:xfrm>
              <a:off x="449999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20" name="圓柱 119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21" name="圓柱 120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22" name="圓柱 121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23" name="圓柱 122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05" name="群組 17"/>
            <p:cNvGrpSpPr/>
            <p:nvPr/>
          </p:nvGrpSpPr>
          <p:grpSpPr>
            <a:xfrm>
              <a:off x="522007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16" name="圓柱 115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7" name="圓柱 116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8" name="圓柱 117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9" name="圓柱 118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solidFill>
                <a:srgbClr val="E8005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06" name="群組 22"/>
            <p:cNvGrpSpPr/>
            <p:nvPr/>
          </p:nvGrpSpPr>
          <p:grpSpPr>
            <a:xfrm>
              <a:off x="594015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12" name="圓柱 111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3" name="圓柱 112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4" name="圓柱 113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5" name="圓柱 114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07" name="群組 27"/>
            <p:cNvGrpSpPr/>
            <p:nvPr/>
          </p:nvGrpSpPr>
          <p:grpSpPr>
            <a:xfrm>
              <a:off x="666023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08" name="圓柱 107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09" name="圓柱 108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solidFill>
                <a:srgbClr val="FFE70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0" name="圓柱 109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11" name="圓柱 110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</p:grpSp>
      <p:sp>
        <p:nvSpPr>
          <p:cNvPr id="103" name="文字方塊 102"/>
          <p:cNvSpPr txBox="1"/>
          <p:nvPr/>
        </p:nvSpPr>
        <p:spPr>
          <a:xfrm>
            <a:off x="5787740" y="3983136"/>
            <a:ext cx="10085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Storage</a:t>
            </a:r>
          </a:p>
          <a:p>
            <a:r>
              <a:rPr lang="en-US" altLang="zh-TW" sz="1350" dirty="0"/>
              <a:t>Server4</a:t>
            </a:r>
            <a:endParaRPr lang="zh-TW" altLang="en-US" sz="1350" dirty="0"/>
          </a:p>
        </p:txBody>
      </p:sp>
      <p:sp>
        <p:nvSpPr>
          <p:cNvPr id="30720" name="文字方塊 30719"/>
          <p:cNvSpPr txBox="1"/>
          <p:nvPr/>
        </p:nvSpPr>
        <p:spPr>
          <a:xfrm>
            <a:off x="4966646" y="1976033"/>
            <a:ext cx="869990" cy="2462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Storage Pool</a:t>
            </a:r>
            <a:endParaRPr lang="zh-TW" altLang="en-US" sz="1350" dirty="0"/>
          </a:p>
        </p:txBody>
      </p:sp>
      <p:grpSp>
        <p:nvGrpSpPr>
          <p:cNvPr id="30723" name="群組 30722"/>
          <p:cNvGrpSpPr/>
          <p:nvPr/>
        </p:nvGrpSpPr>
        <p:grpSpPr>
          <a:xfrm>
            <a:off x="2923286" y="2280336"/>
            <a:ext cx="997146" cy="786092"/>
            <a:chOff x="1084207" y="2868664"/>
            <a:chExt cx="1810838" cy="1277058"/>
          </a:xfrm>
        </p:grpSpPr>
        <p:grpSp>
          <p:nvGrpSpPr>
            <p:cNvPr id="5" name="群組 4"/>
            <p:cNvGrpSpPr/>
            <p:nvPr/>
          </p:nvGrpSpPr>
          <p:grpSpPr>
            <a:xfrm>
              <a:off x="1475656" y="3353634"/>
              <a:ext cx="576064" cy="792088"/>
              <a:chOff x="2411760" y="3356992"/>
              <a:chExt cx="720080" cy="936104"/>
            </a:xfrm>
          </p:grpSpPr>
          <p:sp>
            <p:nvSpPr>
              <p:cNvPr id="6" name="圓柱 5"/>
              <p:cNvSpPr/>
              <p:nvPr/>
            </p:nvSpPr>
            <p:spPr>
              <a:xfrm>
                <a:off x="2411760" y="3933056"/>
                <a:ext cx="720080" cy="360040"/>
              </a:xfrm>
              <a:prstGeom prst="can">
                <a:avLst/>
              </a:prstGeom>
              <a:solidFill>
                <a:srgbClr val="E8005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200" dirty="0"/>
              </a:p>
            </p:txBody>
          </p:sp>
          <p:sp>
            <p:nvSpPr>
              <p:cNvPr id="7" name="圓柱 6"/>
              <p:cNvSpPr/>
              <p:nvPr/>
            </p:nvSpPr>
            <p:spPr>
              <a:xfrm>
                <a:off x="2411760" y="3645024"/>
                <a:ext cx="720080" cy="360040"/>
              </a:xfrm>
              <a:prstGeom prst="can">
                <a:avLst/>
              </a:prstGeom>
              <a:solidFill>
                <a:srgbClr val="00E6E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" name="圓柱 7"/>
              <p:cNvSpPr/>
              <p:nvPr/>
            </p:nvSpPr>
            <p:spPr>
              <a:xfrm>
                <a:off x="2411760" y="3356992"/>
                <a:ext cx="720080" cy="360040"/>
              </a:xfrm>
              <a:prstGeom prst="can">
                <a:avLst/>
              </a:prstGeom>
              <a:solidFill>
                <a:srgbClr val="FFE7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srgbClr val="FFFF99"/>
                  </a:solidFill>
                </a:endParaRPr>
              </a:p>
            </p:txBody>
          </p:sp>
        </p:grpSp>
        <p:sp>
          <p:nvSpPr>
            <p:cNvPr id="127" name="文字方塊 126"/>
            <p:cNvSpPr txBox="1"/>
            <p:nvPr/>
          </p:nvSpPr>
          <p:spPr>
            <a:xfrm>
              <a:off x="1084207" y="2868664"/>
              <a:ext cx="181083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Logical Volume</a:t>
              </a:r>
              <a:endParaRPr lang="zh-TW" altLang="en-US" sz="1350" dirty="0"/>
            </a:p>
          </p:txBody>
        </p:sp>
      </p:grpSp>
      <p:sp>
        <p:nvSpPr>
          <p:cNvPr id="30725" name="文字方塊 30724"/>
          <p:cNvSpPr txBox="1"/>
          <p:nvPr/>
        </p:nvSpPr>
        <p:spPr>
          <a:xfrm>
            <a:off x="1901376" y="3249373"/>
            <a:ext cx="24540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350" dirty="0"/>
              <a:t>There are 3 mirrored disks </a:t>
            </a:r>
          </a:p>
          <a:p>
            <a:r>
              <a:rPr lang="en-US" altLang="zh-TW" sz="1350" dirty="0"/>
              <a:t>and all of them are distributed </a:t>
            </a:r>
          </a:p>
          <a:p>
            <a:r>
              <a:rPr lang="en-US" altLang="zh-TW" sz="1350" dirty="0"/>
              <a:t>in 3 different servers.</a:t>
            </a:r>
          </a:p>
        </p:txBody>
      </p:sp>
      <p:sp>
        <p:nvSpPr>
          <p:cNvPr id="32" name="灯片编号占位符 1">
            <a:extLst>
              <a:ext uri="{FF2B5EF4-FFF2-40B4-BE49-F238E27FC236}">
                <a16:creationId xmlns:a16="http://schemas.microsoft.com/office/drawing/2014/main" id="{0243354A-3DED-F273-D8C0-82BED52122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044945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VastSky</a:t>
            </a:r>
            <a:r>
              <a:rPr lang="en-US" altLang="zh-TW" dirty="0"/>
              <a:t>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7400" y="844153"/>
            <a:ext cx="7899399" cy="36718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400" dirty="0"/>
              <a:t>Redundancy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 err="1"/>
              <a:t>VastSky</a:t>
            </a:r>
            <a:r>
              <a:rPr lang="en-US" altLang="zh-TW" sz="2000" dirty="0"/>
              <a:t> mirrors user data to </a:t>
            </a:r>
            <a:r>
              <a:rPr lang="en-US" altLang="zh-TW" sz="2000" dirty="0">
                <a:solidFill>
                  <a:srgbClr val="FF0000"/>
                </a:solidFill>
              </a:rPr>
              <a:t>three storage servers </a:t>
            </a:r>
            <a:r>
              <a:rPr lang="en-US" altLang="zh-TW" sz="2000" dirty="0"/>
              <a:t>by default and all of them are updated synchronously.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 err="1"/>
              <a:t>VastSky</a:t>
            </a:r>
            <a:r>
              <a:rPr lang="en-US" altLang="zh-TW" sz="2000" dirty="0"/>
              <a:t> can be configured to use </a:t>
            </a:r>
            <a:r>
              <a:rPr lang="en-US" altLang="zh-TW" sz="2000" dirty="0">
                <a:solidFill>
                  <a:srgbClr val="FF0000"/>
                </a:solidFill>
              </a:rPr>
              <a:t>two networks </a:t>
            </a:r>
            <a:r>
              <a:rPr lang="en-US" altLang="zh-TW" sz="2000" dirty="0"/>
              <a:t>(e.g. two independent </a:t>
            </a:r>
            <a:r>
              <a:rPr lang="en-US" altLang="zh-TW" sz="2000" dirty="0" err="1"/>
              <a:t>ethernet</a:t>
            </a:r>
            <a:r>
              <a:rPr lang="en-US" altLang="zh-TW" sz="2000" dirty="0"/>
              <a:t> segments) for redundancy.</a:t>
            </a:r>
          </a:p>
          <a:p>
            <a:pPr>
              <a:spcBef>
                <a:spcPts val="0"/>
              </a:spcBef>
            </a:pPr>
            <a:r>
              <a:rPr lang="en-US" altLang="zh-TW" sz="2400" dirty="0"/>
              <a:t> Fault detection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The storage manager periodically checks if each head and storage servers are responsive.</a:t>
            </a:r>
          </a:p>
          <a:p>
            <a:pPr>
              <a:spcBef>
                <a:spcPts val="0"/>
              </a:spcBef>
            </a:pPr>
            <a:r>
              <a:rPr lang="en-US" altLang="zh-TW" sz="2400" dirty="0"/>
              <a:t> Recovery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On a failure, the storage manager attempts to reconfigure mirrors by allocating new extents from other disks automatically.</a:t>
            </a:r>
            <a:endParaRPr lang="en-US" altLang="zh-TW" dirty="0"/>
          </a:p>
          <a:p>
            <a:pPr lvl="1">
              <a:spcBef>
                <a:spcPts val="0"/>
              </a:spcBef>
            </a:pPr>
            <a:endParaRPr lang="en-US" altLang="zh-TW" dirty="0"/>
          </a:p>
          <a:p>
            <a:pPr>
              <a:spcBef>
                <a:spcPts val="0"/>
              </a:spcBef>
            </a:pPr>
            <a:endParaRPr lang="zh-TW" altLang="en-US" sz="240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CEFAA0C9-6A85-0E76-F7DD-3F0899E03C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804794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VastSky</a:t>
            </a:r>
            <a:r>
              <a:rPr lang="en-US" altLang="zh-TW" dirty="0"/>
              <a:t> (5)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3600" y="844153"/>
            <a:ext cx="7823200" cy="636658"/>
          </a:xfrm>
        </p:spPr>
        <p:txBody>
          <a:bodyPr/>
          <a:lstStyle/>
          <a:p>
            <a:r>
              <a:rPr lang="en-US" altLang="zh-TW" sz="2400" dirty="0"/>
              <a:t>Recovery Mechanism</a:t>
            </a:r>
          </a:p>
          <a:p>
            <a:endParaRPr lang="zh-TW" altLang="en-US" sz="24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2357754" y="2264592"/>
            <a:ext cx="432048" cy="594066"/>
            <a:chOff x="2411760" y="3356992"/>
            <a:chExt cx="720080" cy="936104"/>
          </a:xfrm>
        </p:grpSpPr>
        <p:sp>
          <p:nvSpPr>
            <p:cNvPr id="8" name="圓柱 7"/>
            <p:cNvSpPr/>
            <p:nvPr/>
          </p:nvSpPr>
          <p:spPr>
            <a:xfrm>
              <a:off x="2411760" y="3933056"/>
              <a:ext cx="720080" cy="360040"/>
            </a:xfrm>
            <a:prstGeom prst="can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200" dirty="0"/>
                <a:t>data</a:t>
              </a:r>
              <a:endParaRPr lang="zh-TW" altLang="en-US" sz="1200" dirty="0"/>
            </a:p>
          </p:txBody>
        </p:sp>
        <p:sp>
          <p:nvSpPr>
            <p:cNvPr id="9" name="圓柱 8"/>
            <p:cNvSpPr/>
            <p:nvPr/>
          </p:nvSpPr>
          <p:spPr>
            <a:xfrm>
              <a:off x="2411760" y="3645024"/>
              <a:ext cx="720080" cy="360040"/>
            </a:xfrm>
            <a:prstGeom prst="ca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  <p:sp>
          <p:nvSpPr>
            <p:cNvPr id="7" name="圓柱 6"/>
            <p:cNvSpPr/>
            <p:nvPr/>
          </p:nvSpPr>
          <p:spPr>
            <a:xfrm>
              <a:off x="2411760" y="3356992"/>
              <a:ext cx="720080" cy="360040"/>
            </a:xfrm>
            <a:prstGeom prst="can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350"/>
            </a:p>
          </p:txBody>
        </p:sp>
      </p:grpSp>
      <p:sp>
        <p:nvSpPr>
          <p:cNvPr id="12" name="文字方塊 11"/>
          <p:cNvSpPr txBox="1"/>
          <p:nvPr/>
        </p:nvSpPr>
        <p:spPr>
          <a:xfrm>
            <a:off x="2033718" y="1886550"/>
            <a:ext cx="13581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Logical Volume</a:t>
            </a:r>
            <a:endParaRPr lang="zh-TW" altLang="en-US" sz="1350" dirty="0"/>
          </a:p>
        </p:txBody>
      </p:sp>
      <p:grpSp>
        <p:nvGrpSpPr>
          <p:cNvPr id="34" name="群組 33"/>
          <p:cNvGrpSpPr/>
          <p:nvPr/>
        </p:nvGrpSpPr>
        <p:grpSpPr>
          <a:xfrm>
            <a:off x="4734018" y="2264592"/>
            <a:ext cx="1728192" cy="702078"/>
            <a:chOff x="4499992" y="2276872"/>
            <a:chExt cx="2736304" cy="1008112"/>
          </a:xfrm>
        </p:grpSpPr>
        <p:grpSp>
          <p:nvGrpSpPr>
            <p:cNvPr id="17" name="群組 16"/>
            <p:cNvGrpSpPr/>
            <p:nvPr/>
          </p:nvGrpSpPr>
          <p:grpSpPr>
            <a:xfrm>
              <a:off x="449999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3" name="圓柱 12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4" name="圓柱 13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5" name="圓柱 14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6" name="圓柱 15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522007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圓柱 18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0" name="圓柱 19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1" name="圓柱 20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2" name="圓柱 21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23" name="群組 22"/>
            <p:cNvGrpSpPr/>
            <p:nvPr/>
          </p:nvGrpSpPr>
          <p:grpSpPr>
            <a:xfrm>
              <a:off x="594015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24" name="圓柱 23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5" name="圓柱 24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6" name="圓柱 25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27" name="圓柱 26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28" name="群組 27"/>
            <p:cNvGrpSpPr/>
            <p:nvPr/>
          </p:nvGrpSpPr>
          <p:grpSpPr>
            <a:xfrm>
              <a:off x="666023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29" name="圓柱 28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0" name="圓柱 29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1" name="圓柱 30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rgbClr val="00B0F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32" name="圓柱 31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</p:grpSp>
      <p:sp>
        <p:nvSpPr>
          <p:cNvPr id="33" name="文字方塊 32"/>
          <p:cNvSpPr txBox="1"/>
          <p:nvPr/>
        </p:nvSpPr>
        <p:spPr>
          <a:xfrm>
            <a:off x="4950042" y="1130466"/>
            <a:ext cx="11849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Storage Pool</a:t>
            </a:r>
            <a:endParaRPr lang="zh-TW" altLang="en-US" sz="1350" dirty="0"/>
          </a:p>
        </p:txBody>
      </p:sp>
      <p:grpSp>
        <p:nvGrpSpPr>
          <p:cNvPr id="77" name="群組 76"/>
          <p:cNvGrpSpPr/>
          <p:nvPr/>
        </p:nvGrpSpPr>
        <p:grpSpPr>
          <a:xfrm>
            <a:off x="4734018" y="3020676"/>
            <a:ext cx="1728192" cy="702078"/>
            <a:chOff x="4499992" y="2276872"/>
            <a:chExt cx="2736304" cy="1008112"/>
          </a:xfrm>
        </p:grpSpPr>
        <p:grpSp>
          <p:nvGrpSpPr>
            <p:cNvPr id="78" name="群組 16"/>
            <p:cNvGrpSpPr/>
            <p:nvPr/>
          </p:nvGrpSpPr>
          <p:grpSpPr>
            <a:xfrm>
              <a:off x="449999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94" name="圓柱 93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5" name="圓柱 94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solidFill>
                <a:srgbClr val="FFFF0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6" name="圓柱 95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7" name="圓柱 96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79" name="群組 17"/>
            <p:cNvGrpSpPr/>
            <p:nvPr/>
          </p:nvGrpSpPr>
          <p:grpSpPr>
            <a:xfrm>
              <a:off x="522007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90" name="圓柱 89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1" name="圓柱 90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2" name="圓柱 91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93" name="圓柱 92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80" name="群組 22"/>
            <p:cNvGrpSpPr/>
            <p:nvPr/>
          </p:nvGrpSpPr>
          <p:grpSpPr>
            <a:xfrm>
              <a:off x="594015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86" name="圓柱 85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7" name="圓柱 86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8" name="圓柱 87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9" name="圓柱 88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81" name="群組 27"/>
            <p:cNvGrpSpPr/>
            <p:nvPr/>
          </p:nvGrpSpPr>
          <p:grpSpPr>
            <a:xfrm>
              <a:off x="666023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82" name="圓柱 81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3" name="圓柱 82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solidFill>
                <a:srgbClr val="00B0F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900" dirty="0"/>
                  <a:t>data</a:t>
                </a:r>
                <a:endParaRPr lang="zh-TW" altLang="en-US" sz="900" dirty="0"/>
              </a:p>
            </p:txBody>
          </p:sp>
          <p:sp>
            <p:nvSpPr>
              <p:cNvPr id="84" name="圓柱 83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85" name="圓柱 84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</p:grpSp>
      <p:grpSp>
        <p:nvGrpSpPr>
          <p:cNvPr id="119" name="群組 118"/>
          <p:cNvGrpSpPr/>
          <p:nvPr/>
        </p:nvGrpSpPr>
        <p:grpSpPr>
          <a:xfrm>
            <a:off x="4734018" y="3776760"/>
            <a:ext cx="1728192" cy="702078"/>
            <a:chOff x="4499992" y="2276872"/>
            <a:chExt cx="2736304" cy="1008112"/>
          </a:xfrm>
        </p:grpSpPr>
        <p:grpSp>
          <p:nvGrpSpPr>
            <p:cNvPr id="120" name="群組 16"/>
            <p:cNvGrpSpPr/>
            <p:nvPr/>
          </p:nvGrpSpPr>
          <p:grpSpPr>
            <a:xfrm>
              <a:off x="449999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36" name="圓柱 135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7" name="圓柱 136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8" name="圓柱 137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9" name="圓柱 138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21" name="群組 17"/>
            <p:cNvGrpSpPr/>
            <p:nvPr/>
          </p:nvGrpSpPr>
          <p:grpSpPr>
            <a:xfrm>
              <a:off x="522007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32" name="圓柱 131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3" name="圓柱 132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solidFill>
                <a:srgbClr val="00B0F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4" name="圓柱 133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5" name="圓柱 134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22" name="群組 22"/>
            <p:cNvGrpSpPr/>
            <p:nvPr/>
          </p:nvGrpSpPr>
          <p:grpSpPr>
            <a:xfrm>
              <a:off x="594015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28" name="圓柱 127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29" name="圓柱 128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0" name="圓柱 129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31" name="圓柱 130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  <p:grpSp>
          <p:nvGrpSpPr>
            <p:cNvPr id="123" name="群組 27"/>
            <p:cNvGrpSpPr/>
            <p:nvPr/>
          </p:nvGrpSpPr>
          <p:grpSpPr>
            <a:xfrm>
              <a:off x="6660232" y="2276872"/>
              <a:ext cx="576064" cy="1008112"/>
              <a:chOff x="3779912" y="1844824"/>
              <a:chExt cx="720080" cy="1224136"/>
            </a:xfrm>
            <a:solidFill>
              <a:schemeClr val="bg1">
                <a:lumMod val="95000"/>
              </a:schemeClr>
            </a:solidFill>
          </p:grpSpPr>
          <p:sp>
            <p:nvSpPr>
              <p:cNvPr id="124" name="圓柱 123"/>
              <p:cNvSpPr/>
              <p:nvPr/>
            </p:nvSpPr>
            <p:spPr>
              <a:xfrm>
                <a:off x="3779912" y="2708920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25" name="圓柱 124"/>
              <p:cNvSpPr/>
              <p:nvPr/>
            </p:nvSpPr>
            <p:spPr>
              <a:xfrm>
                <a:off x="3779912" y="2420888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26" name="圓柱 125"/>
              <p:cNvSpPr/>
              <p:nvPr/>
            </p:nvSpPr>
            <p:spPr>
              <a:xfrm>
                <a:off x="3779912" y="2132856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27" name="圓柱 126"/>
              <p:cNvSpPr/>
              <p:nvPr/>
            </p:nvSpPr>
            <p:spPr>
              <a:xfrm>
                <a:off x="3779912" y="1844824"/>
                <a:ext cx="720080" cy="360040"/>
              </a:xfrm>
              <a:prstGeom prst="can">
                <a:avLst/>
              </a:prstGeom>
              <a:grp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</p:grpSp>
      </p:grpSp>
      <p:grpSp>
        <p:nvGrpSpPr>
          <p:cNvPr id="4" name="群組 3"/>
          <p:cNvGrpSpPr/>
          <p:nvPr/>
        </p:nvGrpSpPr>
        <p:grpSpPr>
          <a:xfrm>
            <a:off x="4734019" y="1508508"/>
            <a:ext cx="2842830" cy="702078"/>
            <a:chOff x="4788024" y="2204864"/>
            <a:chExt cx="3790439" cy="936104"/>
          </a:xfrm>
        </p:grpSpPr>
        <p:grpSp>
          <p:nvGrpSpPr>
            <p:cNvPr id="98" name="群組 97"/>
            <p:cNvGrpSpPr/>
            <p:nvPr/>
          </p:nvGrpSpPr>
          <p:grpSpPr>
            <a:xfrm>
              <a:off x="4788024" y="2204864"/>
              <a:ext cx="2304256" cy="936104"/>
              <a:chOff x="4499992" y="2276872"/>
              <a:chExt cx="2736304" cy="1008112"/>
            </a:xfrm>
          </p:grpSpPr>
          <p:grpSp>
            <p:nvGrpSpPr>
              <p:cNvPr id="99" name="群組 16"/>
              <p:cNvGrpSpPr/>
              <p:nvPr/>
            </p:nvGrpSpPr>
            <p:grpSpPr>
              <a:xfrm>
                <a:off x="4499992" y="2276872"/>
                <a:ext cx="576064" cy="1008112"/>
                <a:chOff x="3779912" y="1844824"/>
                <a:chExt cx="720080" cy="1224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5" name="圓柱 114"/>
                <p:cNvSpPr/>
                <p:nvPr/>
              </p:nvSpPr>
              <p:spPr>
                <a:xfrm>
                  <a:off x="3779912" y="2708920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16" name="圓柱 115"/>
                <p:cNvSpPr/>
                <p:nvPr/>
              </p:nvSpPr>
              <p:spPr>
                <a:xfrm>
                  <a:off x="3779912" y="2420888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17" name="圓柱 116"/>
                <p:cNvSpPr/>
                <p:nvPr/>
              </p:nvSpPr>
              <p:spPr>
                <a:xfrm>
                  <a:off x="3779912" y="2132856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18" name="圓柱 117"/>
                <p:cNvSpPr/>
                <p:nvPr/>
              </p:nvSpPr>
              <p:spPr>
                <a:xfrm>
                  <a:off x="3779912" y="1844824"/>
                  <a:ext cx="720080" cy="360040"/>
                </a:xfrm>
                <a:prstGeom prst="ca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</p:grpSp>
          <p:grpSp>
            <p:nvGrpSpPr>
              <p:cNvPr id="100" name="群組 17"/>
              <p:cNvGrpSpPr/>
              <p:nvPr/>
            </p:nvGrpSpPr>
            <p:grpSpPr>
              <a:xfrm>
                <a:off x="5220072" y="2276872"/>
                <a:ext cx="576064" cy="1008112"/>
                <a:chOff x="3779912" y="1844824"/>
                <a:chExt cx="720080" cy="1224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11" name="圓柱 110"/>
                <p:cNvSpPr/>
                <p:nvPr/>
              </p:nvSpPr>
              <p:spPr>
                <a:xfrm>
                  <a:off x="3779912" y="2708920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12" name="圓柱 111"/>
                <p:cNvSpPr/>
                <p:nvPr/>
              </p:nvSpPr>
              <p:spPr>
                <a:xfrm>
                  <a:off x="3779912" y="2420888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13" name="圓柱 112"/>
                <p:cNvSpPr/>
                <p:nvPr/>
              </p:nvSpPr>
              <p:spPr>
                <a:xfrm>
                  <a:off x="3779912" y="2132856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14" name="圓柱 113"/>
                <p:cNvSpPr/>
                <p:nvPr/>
              </p:nvSpPr>
              <p:spPr>
                <a:xfrm>
                  <a:off x="3779912" y="1844824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</p:grpSp>
          <p:grpSp>
            <p:nvGrpSpPr>
              <p:cNvPr id="101" name="群組 22"/>
              <p:cNvGrpSpPr/>
              <p:nvPr/>
            </p:nvGrpSpPr>
            <p:grpSpPr>
              <a:xfrm>
                <a:off x="5940152" y="2276872"/>
                <a:ext cx="576064" cy="1008112"/>
                <a:chOff x="3779912" y="1844824"/>
                <a:chExt cx="720080" cy="1224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7" name="圓柱 106"/>
                <p:cNvSpPr/>
                <p:nvPr/>
              </p:nvSpPr>
              <p:spPr>
                <a:xfrm>
                  <a:off x="3779912" y="2708920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08" name="圓柱 107"/>
                <p:cNvSpPr/>
                <p:nvPr/>
              </p:nvSpPr>
              <p:spPr>
                <a:xfrm>
                  <a:off x="3779912" y="2420888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09" name="圓柱 108"/>
                <p:cNvSpPr/>
                <p:nvPr/>
              </p:nvSpPr>
              <p:spPr>
                <a:xfrm>
                  <a:off x="3779912" y="2132856"/>
                  <a:ext cx="720080" cy="360040"/>
                </a:xfrm>
                <a:prstGeom prst="can">
                  <a:avLst/>
                </a:prstGeom>
                <a:solidFill>
                  <a:srgbClr val="FFFF00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10" name="圓柱 109"/>
                <p:cNvSpPr/>
                <p:nvPr/>
              </p:nvSpPr>
              <p:spPr>
                <a:xfrm>
                  <a:off x="3779912" y="1844824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</p:grpSp>
          <p:grpSp>
            <p:nvGrpSpPr>
              <p:cNvPr id="102" name="群組 27"/>
              <p:cNvGrpSpPr/>
              <p:nvPr/>
            </p:nvGrpSpPr>
            <p:grpSpPr>
              <a:xfrm>
                <a:off x="6660232" y="2276872"/>
                <a:ext cx="576064" cy="1008112"/>
                <a:chOff x="3779912" y="1844824"/>
                <a:chExt cx="720080" cy="1224136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03" name="圓柱 102"/>
                <p:cNvSpPr/>
                <p:nvPr/>
              </p:nvSpPr>
              <p:spPr>
                <a:xfrm>
                  <a:off x="3779912" y="2708920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04" name="圓柱 103"/>
                <p:cNvSpPr/>
                <p:nvPr/>
              </p:nvSpPr>
              <p:spPr>
                <a:xfrm>
                  <a:off x="3779912" y="2420888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05" name="圓柱 104"/>
                <p:cNvSpPr/>
                <p:nvPr/>
              </p:nvSpPr>
              <p:spPr>
                <a:xfrm>
                  <a:off x="3779912" y="2132856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  <p:sp>
              <p:nvSpPr>
                <p:cNvPr id="106" name="圓柱 105"/>
                <p:cNvSpPr/>
                <p:nvPr/>
              </p:nvSpPr>
              <p:spPr>
                <a:xfrm>
                  <a:off x="3779912" y="1844824"/>
                  <a:ext cx="720080" cy="360040"/>
                </a:xfrm>
                <a:prstGeom prst="can">
                  <a:avLst/>
                </a:prstGeom>
                <a:grpFill/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 sz="1350"/>
                </a:p>
              </p:txBody>
            </p:sp>
          </p:grpSp>
        </p:grpSp>
        <p:sp>
          <p:nvSpPr>
            <p:cNvPr id="142" name="文字方塊 141"/>
            <p:cNvSpPr txBox="1"/>
            <p:nvPr/>
          </p:nvSpPr>
          <p:spPr>
            <a:xfrm>
              <a:off x="7524328" y="2348880"/>
              <a:ext cx="105413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Storage</a:t>
              </a:r>
            </a:p>
            <a:p>
              <a:r>
                <a:rPr lang="en-US" altLang="zh-TW" sz="1350" dirty="0"/>
                <a:t>Server1</a:t>
              </a:r>
              <a:endParaRPr lang="zh-TW" altLang="en-US" sz="1350" dirty="0"/>
            </a:p>
          </p:txBody>
        </p:sp>
      </p:grpSp>
      <p:sp>
        <p:nvSpPr>
          <p:cNvPr id="143" name="文字方塊 142"/>
          <p:cNvSpPr txBox="1"/>
          <p:nvPr/>
        </p:nvSpPr>
        <p:spPr>
          <a:xfrm>
            <a:off x="6786246" y="2372605"/>
            <a:ext cx="7906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Storage</a:t>
            </a:r>
          </a:p>
          <a:p>
            <a:r>
              <a:rPr lang="en-US" altLang="zh-TW" sz="1350" dirty="0"/>
              <a:t>Server2</a:t>
            </a:r>
            <a:endParaRPr lang="zh-TW" altLang="en-US" sz="1350" dirty="0"/>
          </a:p>
        </p:txBody>
      </p:sp>
      <p:sp>
        <p:nvSpPr>
          <p:cNvPr id="144" name="文字方塊 143"/>
          <p:cNvSpPr txBox="1"/>
          <p:nvPr/>
        </p:nvSpPr>
        <p:spPr>
          <a:xfrm>
            <a:off x="6786246" y="3074683"/>
            <a:ext cx="7906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Storage</a:t>
            </a:r>
          </a:p>
          <a:p>
            <a:r>
              <a:rPr lang="en-US" altLang="zh-TW" sz="1350" dirty="0"/>
              <a:t>Server3</a:t>
            </a:r>
            <a:endParaRPr lang="zh-TW" altLang="en-US" sz="1350" dirty="0"/>
          </a:p>
        </p:txBody>
      </p:sp>
      <p:sp>
        <p:nvSpPr>
          <p:cNvPr id="145" name="文字方塊 144"/>
          <p:cNvSpPr txBox="1"/>
          <p:nvPr/>
        </p:nvSpPr>
        <p:spPr>
          <a:xfrm>
            <a:off x="6786246" y="3884773"/>
            <a:ext cx="79060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dirty="0"/>
              <a:t>Storage</a:t>
            </a:r>
          </a:p>
          <a:p>
            <a:r>
              <a:rPr lang="en-US" altLang="zh-TW" sz="1350" dirty="0"/>
              <a:t>Server4</a:t>
            </a:r>
            <a:endParaRPr lang="zh-TW" altLang="en-US" sz="1350" dirty="0"/>
          </a:p>
        </p:txBody>
      </p:sp>
      <p:grpSp>
        <p:nvGrpSpPr>
          <p:cNvPr id="156" name="群組 155"/>
          <p:cNvGrpSpPr/>
          <p:nvPr/>
        </p:nvGrpSpPr>
        <p:grpSpPr>
          <a:xfrm>
            <a:off x="6030163" y="3020676"/>
            <a:ext cx="607859" cy="648072"/>
            <a:chOff x="2555776" y="4869160"/>
            <a:chExt cx="810479" cy="864096"/>
          </a:xfrm>
        </p:grpSpPr>
        <p:grpSp>
          <p:nvGrpSpPr>
            <p:cNvPr id="154" name="群組 153"/>
            <p:cNvGrpSpPr/>
            <p:nvPr/>
          </p:nvGrpSpPr>
          <p:grpSpPr>
            <a:xfrm>
              <a:off x="2699792" y="4869160"/>
              <a:ext cx="360040" cy="864096"/>
              <a:chOff x="2699792" y="4869160"/>
              <a:chExt cx="360040" cy="864096"/>
            </a:xfrm>
          </p:grpSpPr>
          <p:cxnSp>
            <p:nvCxnSpPr>
              <p:cNvPr id="147" name="直線接點 146"/>
              <p:cNvCxnSpPr/>
              <p:nvPr/>
            </p:nvCxnSpPr>
            <p:spPr>
              <a:xfrm>
                <a:off x="2699792" y="4869160"/>
                <a:ext cx="360040" cy="8640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8" name="直線接點 147"/>
              <p:cNvCxnSpPr/>
              <p:nvPr/>
            </p:nvCxnSpPr>
            <p:spPr>
              <a:xfrm flipH="1">
                <a:off x="2771800" y="4869160"/>
                <a:ext cx="216024" cy="86409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5" name="文字方塊 154"/>
            <p:cNvSpPr txBox="1"/>
            <p:nvPr/>
          </p:nvSpPr>
          <p:spPr>
            <a:xfrm>
              <a:off x="2555776" y="5085184"/>
              <a:ext cx="8104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crash</a:t>
              </a:r>
              <a:endParaRPr lang="zh-TW" altLang="en-US" sz="1350" dirty="0"/>
            </a:p>
          </p:txBody>
        </p:sp>
      </p:grpSp>
      <p:sp>
        <p:nvSpPr>
          <p:cNvPr id="157" name="圓柱 156"/>
          <p:cNvSpPr/>
          <p:nvPr/>
        </p:nvSpPr>
        <p:spPr>
          <a:xfrm>
            <a:off x="5652121" y="3020676"/>
            <a:ext cx="363830" cy="206494"/>
          </a:xfrm>
          <a:prstGeom prst="can">
            <a:avLst/>
          </a:prstGeom>
          <a:solidFill>
            <a:srgbClr val="00B0F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788" dirty="0"/>
              <a:t>spare</a:t>
            </a:r>
            <a:endParaRPr lang="zh-TW" altLang="en-US" sz="788" dirty="0"/>
          </a:p>
        </p:txBody>
      </p:sp>
      <p:sp>
        <p:nvSpPr>
          <p:cNvPr id="158" name="向右箭號 157"/>
          <p:cNvSpPr/>
          <p:nvPr/>
        </p:nvSpPr>
        <p:spPr>
          <a:xfrm rot="17264172">
            <a:off x="5225404" y="3502526"/>
            <a:ext cx="809698" cy="32403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50" dirty="0"/>
              <a:t>Copy</a:t>
            </a:r>
            <a:endParaRPr lang="zh-TW" altLang="en-US" sz="1350" dirty="0"/>
          </a:p>
        </p:txBody>
      </p:sp>
      <p:sp>
        <p:nvSpPr>
          <p:cNvPr id="161" name="圓柱 160"/>
          <p:cNvSpPr/>
          <p:nvPr/>
        </p:nvSpPr>
        <p:spPr>
          <a:xfrm>
            <a:off x="5166066" y="4100796"/>
            <a:ext cx="432048" cy="228487"/>
          </a:xfrm>
          <a:prstGeom prst="can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dirty="0"/>
              <a:t>data</a:t>
            </a:r>
            <a:endParaRPr lang="zh-TW" altLang="en-US" sz="1200" dirty="0"/>
          </a:p>
        </p:txBody>
      </p:sp>
      <p:grpSp>
        <p:nvGrpSpPr>
          <p:cNvPr id="35" name="群組 34"/>
          <p:cNvGrpSpPr/>
          <p:nvPr/>
        </p:nvGrpSpPr>
        <p:grpSpPr>
          <a:xfrm>
            <a:off x="2846887" y="2603438"/>
            <a:ext cx="3261662" cy="606889"/>
            <a:chOff x="2271849" y="3664770"/>
            <a:chExt cx="4348883" cy="809185"/>
          </a:xfrm>
        </p:grpSpPr>
        <p:sp>
          <p:nvSpPr>
            <p:cNvPr id="5" name="左-右雙向箭號 4"/>
            <p:cNvSpPr/>
            <p:nvPr/>
          </p:nvSpPr>
          <p:spPr>
            <a:xfrm rot="817210">
              <a:off x="2271849" y="4116033"/>
              <a:ext cx="4348883" cy="357922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Attach</a:t>
              </a:r>
              <a:endParaRPr lang="zh-TW" altLang="en-US" sz="1350" dirty="0"/>
            </a:p>
          </p:txBody>
        </p:sp>
        <p:sp>
          <p:nvSpPr>
            <p:cNvPr id="6" name="文字方塊 5"/>
            <p:cNvSpPr txBox="1"/>
            <p:nvPr/>
          </p:nvSpPr>
          <p:spPr>
            <a:xfrm rot="804705">
              <a:off x="3631718" y="3664770"/>
              <a:ext cx="1464504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1st Network</a:t>
              </a:r>
              <a:endParaRPr lang="zh-TW" altLang="en-US" sz="1350" dirty="0"/>
            </a:p>
          </p:txBody>
        </p:sp>
      </p:grpSp>
      <p:grpSp>
        <p:nvGrpSpPr>
          <p:cNvPr id="10" name="群組 9"/>
          <p:cNvGrpSpPr/>
          <p:nvPr/>
        </p:nvGrpSpPr>
        <p:grpSpPr>
          <a:xfrm>
            <a:off x="2478526" y="3430295"/>
            <a:ext cx="2806685" cy="517662"/>
            <a:chOff x="1780700" y="4767246"/>
            <a:chExt cx="3742247" cy="690215"/>
          </a:xfrm>
        </p:grpSpPr>
        <p:sp>
          <p:nvSpPr>
            <p:cNvPr id="140" name="左-右雙向箭號 139"/>
            <p:cNvSpPr/>
            <p:nvPr/>
          </p:nvSpPr>
          <p:spPr>
            <a:xfrm rot="1641306">
              <a:off x="1780700" y="4767246"/>
              <a:ext cx="3742247" cy="357922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Attach</a:t>
              </a:r>
              <a:endParaRPr lang="zh-TW" altLang="en-US" sz="1350" dirty="0"/>
            </a:p>
          </p:txBody>
        </p:sp>
        <p:sp>
          <p:nvSpPr>
            <p:cNvPr id="146" name="文字方塊 145"/>
            <p:cNvSpPr txBox="1"/>
            <p:nvPr/>
          </p:nvSpPr>
          <p:spPr>
            <a:xfrm rot="1570810">
              <a:off x="2542644" y="5057352"/>
              <a:ext cx="154144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2nd Network</a:t>
              </a:r>
              <a:endParaRPr lang="zh-TW" altLang="en-US" sz="1350" dirty="0"/>
            </a:p>
          </p:txBody>
        </p:sp>
      </p:grpSp>
      <p:grpSp>
        <p:nvGrpSpPr>
          <p:cNvPr id="150" name="群組 149"/>
          <p:cNvGrpSpPr/>
          <p:nvPr/>
        </p:nvGrpSpPr>
        <p:grpSpPr>
          <a:xfrm rot="21074509">
            <a:off x="2890190" y="2463797"/>
            <a:ext cx="2640864" cy="606891"/>
            <a:chOff x="2271849" y="3664766"/>
            <a:chExt cx="4348883" cy="809189"/>
          </a:xfrm>
        </p:grpSpPr>
        <p:sp>
          <p:nvSpPr>
            <p:cNvPr id="151" name="左-右雙向箭號 150"/>
            <p:cNvSpPr/>
            <p:nvPr/>
          </p:nvSpPr>
          <p:spPr>
            <a:xfrm rot="817210">
              <a:off x="2271849" y="4116033"/>
              <a:ext cx="4348883" cy="357922"/>
            </a:xfrm>
            <a:prstGeom prst="left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1350" dirty="0"/>
                <a:t>Attach</a:t>
              </a:r>
              <a:endParaRPr lang="zh-TW" altLang="en-US" sz="1350" dirty="0"/>
            </a:p>
          </p:txBody>
        </p:sp>
        <p:sp>
          <p:nvSpPr>
            <p:cNvPr id="152" name="文字方塊 151"/>
            <p:cNvSpPr txBox="1"/>
            <p:nvPr/>
          </p:nvSpPr>
          <p:spPr>
            <a:xfrm rot="804705">
              <a:off x="3491260" y="3664766"/>
              <a:ext cx="17454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Recovering</a:t>
              </a:r>
              <a:endParaRPr lang="zh-TW" altLang="en-US" sz="1350" dirty="0"/>
            </a:p>
          </p:txBody>
        </p:sp>
      </p:grpSp>
      <p:sp>
        <p:nvSpPr>
          <p:cNvPr id="36" name="灯片编号占位符 1">
            <a:extLst>
              <a:ext uri="{FF2B5EF4-FFF2-40B4-BE49-F238E27FC236}">
                <a16:creationId xmlns:a16="http://schemas.microsoft.com/office/drawing/2014/main" id="{288A1124-7E1C-24CD-B12F-609F46EAD7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79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1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133" y="108349"/>
            <a:ext cx="7820557" cy="519113"/>
          </a:xfrm>
        </p:spPr>
        <p:txBody>
          <a:bodyPr/>
          <a:lstStyle/>
          <a:p>
            <a:r>
              <a:rPr lang="en-US" altLang="zh-TW" dirty="0"/>
              <a:t>Concept and Technique (1)</a:t>
            </a:r>
            <a:endParaRPr lang="en-US" dirty="0"/>
          </a:p>
        </p:txBody>
      </p:sp>
      <p:pic>
        <p:nvPicPr>
          <p:cNvPr id="4" name="Picture 3" descr="c_program1.png"/>
          <p:cNvPicPr>
            <a:picLocks noChangeAspect="1"/>
          </p:cNvPicPr>
          <p:nvPr/>
        </p:nvPicPr>
        <p:blipFill>
          <a:blip r:embed="rId2" cstate="print"/>
          <a:srcRect l="756"/>
          <a:stretch>
            <a:fillRect/>
          </a:stretch>
        </p:blipFill>
        <p:spPr>
          <a:xfrm>
            <a:off x="4561898" y="1123862"/>
            <a:ext cx="4402715" cy="322240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48177" y="1064595"/>
            <a:ext cx="3925890" cy="26229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l"/>
            </a:pPr>
            <a:r>
              <a:rPr lang="en-US" altLang="zh-TW" sz="22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Storage resource mapping table</a:t>
            </a:r>
          </a:p>
          <a:p>
            <a:pPr marL="557213" lvl="1" indent="-214313">
              <a:spcBef>
                <a:spcPct val="20000"/>
              </a:spcBef>
              <a:buClr>
                <a:srgbClr val="9BBB59">
                  <a:lumMod val="50000"/>
                </a:srgbClr>
              </a:buClr>
              <a:buFont typeface="Wingdings" pitchFamily="2" charset="2"/>
              <a:buChar char="§"/>
            </a:pPr>
            <a:r>
              <a:rPr lang="en-US" altLang="zh-TW" sz="20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Maintain tables to map storage resource to target.</a:t>
            </a:r>
          </a:p>
          <a:p>
            <a:pPr marL="557213" lvl="1" indent="-214313">
              <a:spcBef>
                <a:spcPct val="20000"/>
              </a:spcBef>
              <a:buClr>
                <a:srgbClr val="9BBB59">
                  <a:lumMod val="50000"/>
                </a:srgbClr>
              </a:buClr>
              <a:buFont typeface="Wingdings" pitchFamily="2" charset="2"/>
              <a:buChar char="§"/>
            </a:pPr>
            <a:r>
              <a:rPr lang="en-US" altLang="zh-TW" sz="20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modify table entries for thin provisioning.</a:t>
            </a:r>
          </a:p>
          <a:p>
            <a:pPr marL="557213" lvl="1" indent="-214313">
              <a:spcBef>
                <a:spcPct val="20000"/>
              </a:spcBef>
              <a:buClr>
                <a:srgbClr val="9BBB59">
                  <a:lumMod val="50000"/>
                </a:srgbClr>
              </a:buClr>
              <a:buFont typeface="Wingdings" pitchFamily="2" charset="2"/>
              <a:buChar char="§"/>
            </a:pPr>
            <a:r>
              <a:rPr lang="en-US" altLang="zh-TW" sz="2000" dirty="0">
                <a:solidFill>
                  <a:srgbClr val="9BBB59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table to isolate different storage address space.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13E7F059-CEFF-27EE-C659-1103D9924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030834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VastSky</a:t>
            </a:r>
            <a:r>
              <a:rPr lang="en-US" altLang="zh-TW" dirty="0"/>
              <a:t> (6)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511" y="844153"/>
            <a:ext cx="7648804" cy="3110990"/>
          </a:xfrm>
        </p:spPr>
        <p:txBody>
          <a:bodyPr/>
          <a:lstStyle/>
          <a:p>
            <a:r>
              <a:rPr lang="en-US" altLang="zh-TW" sz="2400" dirty="0"/>
              <a:t>Scalability</a:t>
            </a:r>
          </a:p>
          <a:p>
            <a:pPr lvl="1"/>
            <a:r>
              <a:rPr lang="en-US" altLang="zh-TW" sz="2000" dirty="0"/>
              <a:t>Most of cluster file-systems and storage systems which have a meta-data control node have a scalability problem.</a:t>
            </a:r>
          </a:p>
          <a:p>
            <a:pPr lvl="1"/>
            <a:r>
              <a:rPr lang="en-US" altLang="zh-TW" sz="2000" dirty="0" err="1"/>
              <a:t>VastSky</a:t>
            </a:r>
            <a:r>
              <a:rPr lang="en-US" altLang="zh-TW" sz="2000" dirty="0"/>
              <a:t> doesn't have this problem since once a logical volume is set up, all I/O operations will be done only through Linux drivers without any storage manager interactions.</a:t>
            </a:r>
            <a:endParaRPr lang="zh-TW" altLang="en-US" sz="200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BA3A8F35-CCD6-E7FD-935D-4971CEA51E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14683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VastSky</a:t>
            </a:r>
            <a:r>
              <a:rPr lang="en-US" altLang="zh-TW" dirty="0"/>
              <a:t> (7)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4357" y="772938"/>
            <a:ext cx="7033986" cy="14645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000" dirty="0"/>
              <a:t> </a:t>
            </a:r>
            <a:r>
              <a:rPr lang="en-US" altLang="zh-TW" sz="2400" b="1" dirty="0"/>
              <a:t>Load Balance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With </a:t>
            </a:r>
            <a:r>
              <a:rPr lang="en-US" altLang="zh-TW" sz="2000" dirty="0" err="1"/>
              <a:t>VastSky's</a:t>
            </a:r>
            <a:r>
              <a:rPr lang="en-US" altLang="zh-TW" sz="2000" dirty="0"/>
              <a:t> approach, the loads will be equalized across the physical disks, which leads that it utilizes the I/O bandwidth of them. </a:t>
            </a:r>
            <a:endParaRPr lang="zh-TW" altLang="en-US" sz="2000" b="1" dirty="0"/>
          </a:p>
        </p:txBody>
      </p:sp>
      <p:grpSp>
        <p:nvGrpSpPr>
          <p:cNvPr id="14" name="群組 13"/>
          <p:cNvGrpSpPr/>
          <p:nvPr/>
        </p:nvGrpSpPr>
        <p:grpSpPr>
          <a:xfrm>
            <a:off x="5602038" y="2006175"/>
            <a:ext cx="2524188" cy="2531646"/>
            <a:chOff x="4079962" y="2939398"/>
            <a:chExt cx="3365584" cy="3375527"/>
          </a:xfrm>
        </p:grpSpPr>
        <p:grpSp>
          <p:nvGrpSpPr>
            <p:cNvPr id="16" name="群組 15"/>
            <p:cNvGrpSpPr/>
            <p:nvPr/>
          </p:nvGrpSpPr>
          <p:grpSpPr>
            <a:xfrm>
              <a:off x="4086655" y="3823490"/>
              <a:ext cx="3358891" cy="725684"/>
              <a:chOff x="4788024" y="2204864"/>
              <a:chExt cx="3834896" cy="948970"/>
            </a:xfrm>
          </p:grpSpPr>
          <p:grpSp>
            <p:nvGrpSpPr>
              <p:cNvPr id="86" name="群組 85"/>
              <p:cNvGrpSpPr/>
              <p:nvPr/>
            </p:nvGrpSpPr>
            <p:grpSpPr>
              <a:xfrm>
                <a:off x="4788024" y="2204864"/>
                <a:ext cx="2304256" cy="936104"/>
                <a:chOff x="4499992" y="2276872"/>
                <a:chExt cx="2736304" cy="1008112"/>
              </a:xfrm>
            </p:grpSpPr>
            <p:grpSp>
              <p:nvGrpSpPr>
                <p:cNvPr id="88" name="群組 16"/>
                <p:cNvGrpSpPr/>
                <p:nvPr/>
              </p:nvGrpSpPr>
              <p:grpSpPr>
                <a:xfrm>
                  <a:off x="449999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4" name="圓柱 103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5" name="圓柱 104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6" name="圓柱 105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7" name="圓柱 106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89" name="群組 17"/>
                <p:cNvGrpSpPr/>
                <p:nvPr/>
              </p:nvGrpSpPr>
              <p:grpSpPr>
                <a:xfrm>
                  <a:off x="522007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0" name="圓柱 99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1" name="圓柱 100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圓柱 101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3" name="圓柱 102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0" name="群組 22"/>
                <p:cNvGrpSpPr/>
                <p:nvPr/>
              </p:nvGrpSpPr>
              <p:grpSpPr>
                <a:xfrm>
                  <a:off x="594015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6" name="圓柱 95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7" name="圓柱 96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8" name="圓柱 97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9" name="圓柱 98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91" name="群組 27"/>
                <p:cNvGrpSpPr/>
                <p:nvPr/>
              </p:nvGrpSpPr>
              <p:grpSpPr>
                <a:xfrm>
                  <a:off x="666023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2" name="圓柱 91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3" name="圓柱 92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94" name="圓柱 93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5" name="圓柱 94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87" name="文字方塊 86"/>
              <p:cNvSpPr txBox="1"/>
              <p:nvPr/>
            </p:nvSpPr>
            <p:spPr>
              <a:xfrm>
                <a:off x="7524328" y="2348881"/>
                <a:ext cx="1098592" cy="804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Storage</a:t>
                </a:r>
              </a:p>
              <a:p>
                <a:r>
                  <a:rPr lang="en-US" altLang="zh-TW" sz="1200" dirty="0"/>
                  <a:t>Server2</a:t>
                </a:r>
                <a:endParaRPr lang="zh-TW" altLang="en-US" sz="1200" dirty="0"/>
              </a:p>
            </p:txBody>
          </p:sp>
        </p:grpSp>
        <p:grpSp>
          <p:nvGrpSpPr>
            <p:cNvPr id="17" name="群組 16"/>
            <p:cNvGrpSpPr/>
            <p:nvPr/>
          </p:nvGrpSpPr>
          <p:grpSpPr>
            <a:xfrm>
              <a:off x="4086655" y="2939398"/>
              <a:ext cx="3358891" cy="725684"/>
              <a:chOff x="4788024" y="2204864"/>
              <a:chExt cx="3834896" cy="948970"/>
            </a:xfrm>
          </p:grpSpPr>
          <p:grpSp>
            <p:nvGrpSpPr>
              <p:cNvPr id="64" name="群組 63"/>
              <p:cNvGrpSpPr/>
              <p:nvPr/>
            </p:nvGrpSpPr>
            <p:grpSpPr>
              <a:xfrm>
                <a:off x="4788024" y="2204864"/>
                <a:ext cx="2304256" cy="936104"/>
                <a:chOff x="4499992" y="2276872"/>
                <a:chExt cx="2736304" cy="1008112"/>
              </a:xfrm>
            </p:grpSpPr>
            <p:grpSp>
              <p:nvGrpSpPr>
                <p:cNvPr id="66" name="群組 16"/>
                <p:cNvGrpSpPr/>
                <p:nvPr/>
              </p:nvGrpSpPr>
              <p:grpSpPr>
                <a:xfrm>
                  <a:off x="449999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82" name="圓柱 81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3" name="圓柱 82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4" name="圓柱 83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5" name="圓柱 84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7" name="群組 17"/>
                <p:cNvGrpSpPr/>
                <p:nvPr/>
              </p:nvGrpSpPr>
              <p:grpSpPr>
                <a:xfrm>
                  <a:off x="522007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8" name="圓柱 77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9" name="圓柱 78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0" name="圓柱 79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1" name="圓柱 80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68" name="群組 22"/>
                <p:cNvGrpSpPr/>
                <p:nvPr/>
              </p:nvGrpSpPr>
              <p:grpSpPr>
                <a:xfrm>
                  <a:off x="594015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4" name="圓柱 73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5" name="圓柱 74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6" name="圓柱 75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77" name="圓柱 76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69" name="群組 27"/>
                <p:cNvGrpSpPr/>
                <p:nvPr/>
              </p:nvGrpSpPr>
              <p:grpSpPr>
                <a:xfrm>
                  <a:off x="666023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70" name="圓柱 69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1" name="圓柱 70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2" name="圓柱 71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3" name="圓柱 72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65" name="文字方塊 64"/>
              <p:cNvSpPr txBox="1"/>
              <p:nvPr/>
            </p:nvSpPr>
            <p:spPr>
              <a:xfrm>
                <a:off x="7524328" y="2348881"/>
                <a:ext cx="1098592" cy="804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Storage</a:t>
                </a:r>
              </a:p>
              <a:p>
                <a:r>
                  <a:rPr lang="en-US" altLang="zh-TW" sz="1200" dirty="0"/>
                  <a:t>Server1</a:t>
                </a:r>
                <a:endParaRPr lang="zh-TW" altLang="en-US" sz="1200" dirty="0"/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4079962" y="4695286"/>
              <a:ext cx="3358891" cy="725684"/>
              <a:chOff x="4788024" y="2204864"/>
              <a:chExt cx="3834896" cy="948970"/>
            </a:xfrm>
          </p:grpSpPr>
          <p:grpSp>
            <p:nvGrpSpPr>
              <p:cNvPr id="42" name="群組 41"/>
              <p:cNvGrpSpPr/>
              <p:nvPr/>
            </p:nvGrpSpPr>
            <p:grpSpPr>
              <a:xfrm>
                <a:off x="4788024" y="2204864"/>
                <a:ext cx="2304256" cy="936104"/>
                <a:chOff x="4499992" y="2276872"/>
                <a:chExt cx="2736304" cy="1008112"/>
              </a:xfrm>
            </p:grpSpPr>
            <p:grpSp>
              <p:nvGrpSpPr>
                <p:cNvPr id="44" name="群組 16"/>
                <p:cNvGrpSpPr/>
                <p:nvPr/>
              </p:nvGrpSpPr>
              <p:grpSpPr>
                <a:xfrm>
                  <a:off x="449999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60" name="圓柱 59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1" name="圓柱 60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2" name="圓柱 61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3" name="圓柱 62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5" name="群組 17"/>
                <p:cNvGrpSpPr/>
                <p:nvPr/>
              </p:nvGrpSpPr>
              <p:grpSpPr>
                <a:xfrm>
                  <a:off x="522007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56" name="圓柱 55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7" name="圓柱 56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8" name="圓柱 57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圓柱 58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6" name="群組 22"/>
                <p:cNvGrpSpPr/>
                <p:nvPr/>
              </p:nvGrpSpPr>
              <p:grpSpPr>
                <a:xfrm>
                  <a:off x="594015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52" name="圓柱 51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圓柱 52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54" name="圓柱 53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圓柱 54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7" name="群組 27"/>
                <p:cNvGrpSpPr/>
                <p:nvPr/>
              </p:nvGrpSpPr>
              <p:grpSpPr>
                <a:xfrm>
                  <a:off x="666023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48" name="圓柱 47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" name="圓柱 48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圓柱 49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1" name="圓柱 50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43" name="文字方塊 42"/>
              <p:cNvSpPr txBox="1"/>
              <p:nvPr/>
            </p:nvSpPr>
            <p:spPr>
              <a:xfrm>
                <a:off x="7524328" y="2348881"/>
                <a:ext cx="1098592" cy="804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Storage</a:t>
                </a:r>
              </a:p>
              <a:p>
                <a:r>
                  <a:rPr lang="en-US" altLang="zh-TW" sz="1200" dirty="0"/>
                  <a:t>Server3</a:t>
                </a:r>
                <a:endParaRPr lang="zh-TW" altLang="en-US" sz="1200" dirty="0"/>
              </a:p>
            </p:txBody>
          </p:sp>
        </p:grpSp>
        <p:grpSp>
          <p:nvGrpSpPr>
            <p:cNvPr id="19" name="群組 18"/>
            <p:cNvGrpSpPr/>
            <p:nvPr/>
          </p:nvGrpSpPr>
          <p:grpSpPr>
            <a:xfrm>
              <a:off x="4086655" y="5589241"/>
              <a:ext cx="3358891" cy="725684"/>
              <a:chOff x="4788024" y="2204864"/>
              <a:chExt cx="3834896" cy="948970"/>
            </a:xfrm>
          </p:grpSpPr>
          <p:grpSp>
            <p:nvGrpSpPr>
              <p:cNvPr id="20" name="群組 19"/>
              <p:cNvGrpSpPr/>
              <p:nvPr/>
            </p:nvGrpSpPr>
            <p:grpSpPr>
              <a:xfrm>
                <a:off x="4788024" y="2204864"/>
                <a:ext cx="2304256" cy="936104"/>
                <a:chOff x="4499992" y="2276872"/>
                <a:chExt cx="2736304" cy="1008112"/>
              </a:xfrm>
            </p:grpSpPr>
            <p:grpSp>
              <p:nvGrpSpPr>
                <p:cNvPr id="22" name="群組 16"/>
                <p:cNvGrpSpPr/>
                <p:nvPr/>
              </p:nvGrpSpPr>
              <p:grpSpPr>
                <a:xfrm>
                  <a:off x="449999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8" name="圓柱 37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9" name="圓柱 38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0" name="圓柱 39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1" name="圓柱 40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3" name="群組 17"/>
                <p:cNvGrpSpPr/>
                <p:nvPr/>
              </p:nvGrpSpPr>
              <p:grpSpPr>
                <a:xfrm>
                  <a:off x="522007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4" name="圓柱 33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5" name="圓柱 34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00FF96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6" name="圓柱 35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7" name="圓柱 36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4" name="群組 22"/>
                <p:cNvGrpSpPr/>
                <p:nvPr/>
              </p:nvGrpSpPr>
              <p:grpSpPr>
                <a:xfrm>
                  <a:off x="594015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0" name="圓柱 29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1" name="圓柱 30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8C8564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bg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2" name="圓柱 31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D3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3" name="圓柱 32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25" name="群組 27"/>
                <p:cNvGrpSpPr/>
                <p:nvPr/>
              </p:nvGrpSpPr>
              <p:grpSpPr>
                <a:xfrm>
                  <a:off x="6660232" y="2276872"/>
                  <a:ext cx="576064" cy="1008112"/>
                  <a:chOff x="3779912" y="1844824"/>
                  <a:chExt cx="720080" cy="1224136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26" name="圓柱 25"/>
                  <p:cNvSpPr/>
                  <p:nvPr/>
                </p:nvSpPr>
                <p:spPr>
                  <a:xfrm>
                    <a:off x="3779912" y="2708920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7" name="圓柱 26"/>
                  <p:cNvSpPr/>
                  <p:nvPr/>
                </p:nvSpPr>
                <p:spPr>
                  <a:xfrm>
                    <a:off x="3779912" y="2420888"/>
                    <a:ext cx="720080" cy="360040"/>
                  </a:xfrm>
                  <a:prstGeom prst="can">
                    <a:avLst/>
                  </a:prstGeom>
                  <a:solidFill>
                    <a:srgbClr val="FFE700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D1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8" name="圓柱 27"/>
                  <p:cNvSpPr/>
                  <p:nvPr/>
                </p:nvSpPr>
                <p:spPr>
                  <a:xfrm>
                    <a:off x="3779912" y="2132856"/>
                    <a:ext cx="720080" cy="360040"/>
                  </a:xfrm>
                  <a:prstGeom prst="can">
                    <a:avLst/>
                  </a:prstGeom>
                  <a:grpFill/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 sz="80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9" name="圓柱 28"/>
                  <p:cNvSpPr/>
                  <p:nvPr/>
                </p:nvSpPr>
                <p:spPr>
                  <a:xfrm>
                    <a:off x="3779912" y="1844824"/>
                    <a:ext cx="720080" cy="360040"/>
                  </a:xfrm>
                  <a:prstGeom prst="can">
                    <a:avLst/>
                  </a:prstGeom>
                  <a:solidFill>
                    <a:srgbClr val="00E6E8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zh-TW" sz="800" dirty="0">
                        <a:solidFill>
                          <a:schemeClr val="tx1"/>
                        </a:solidFill>
                      </a:rPr>
                      <a:t>D2</a:t>
                    </a:r>
                    <a:endParaRPr lang="zh-TW" altLang="en-US" sz="8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21" name="文字方塊 20"/>
              <p:cNvSpPr txBox="1"/>
              <p:nvPr/>
            </p:nvSpPr>
            <p:spPr>
              <a:xfrm>
                <a:off x="7524328" y="2348881"/>
                <a:ext cx="1098592" cy="804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200" dirty="0"/>
                  <a:t>Storage</a:t>
                </a:r>
              </a:p>
              <a:p>
                <a:r>
                  <a:rPr lang="en-US" altLang="zh-TW" sz="1200" dirty="0"/>
                  <a:t>Server4</a:t>
                </a:r>
                <a:endParaRPr lang="zh-TW" altLang="en-US" sz="1200" dirty="0"/>
              </a:p>
            </p:txBody>
          </p:sp>
        </p:grpSp>
      </p:grpSp>
      <p:sp>
        <p:nvSpPr>
          <p:cNvPr id="15" name="文字方塊 14"/>
          <p:cNvSpPr txBox="1"/>
          <p:nvPr/>
        </p:nvSpPr>
        <p:spPr>
          <a:xfrm>
            <a:off x="6286210" y="1797562"/>
            <a:ext cx="7825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/>
              <a:t>Storage Pool</a:t>
            </a:r>
            <a:endParaRPr lang="zh-TW" altLang="en-US" sz="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4454050" y="1807970"/>
            <a:ext cx="8899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" dirty="0"/>
              <a:t>Logical Volume</a:t>
            </a:r>
            <a:endParaRPr lang="zh-TW" altLang="en-US" sz="800" dirty="0"/>
          </a:p>
        </p:txBody>
      </p:sp>
      <p:grpSp>
        <p:nvGrpSpPr>
          <p:cNvPr id="138" name="群組 137"/>
          <p:cNvGrpSpPr/>
          <p:nvPr/>
        </p:nvGrpSpPr>
        <p:grpSpPr>
          <a:xfrm>
            <a:off x="4762471" y="2040621"/>
            <a:ext cx="328668" cy="474551"/>
            <a:chOff x="2822987" y="3239707"/>
            <a:chExt cx="438224" cy="632734"/>
          </a:xfrm>
        </p:grpSpPr>
        <p:sp>
          <p:nvSpPr>
            <p:cNvPr id="116" name="圓柱 115"/>
            <p:cNvSpPr/>
            <p:nvPr/>
          </p:nvSpPr>
          <p:spPr>
            <a:xfrm>
              <a:off x="2822988" y="3626379"/>
              <a:ext cx="438222" cy="246062"/>
            </a:xfrm>
            <a:prstGeom prst="can">
              <a:avLst/>
            </a:prstGeom>
            <a:solidFill>
              <a:srgbClr val="FFE7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D3   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39" name="圓柱 138"/>
            <p:cNvSpPr/>
            <p:nvPr/>
          </p:nvSpPr>
          <p:spPr>
            <a:xfrm>
              <a:off x="2822987" y="3429453"/>
              <a:ext cx="438224" cy="246062"/>
            </a:xfrm>
            <a:prstGeom prst="can">
              <a:avLst/>
            </a:prstGeom>
            <a:solidFill>
              <a:srgbClr val="FFE7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D2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40" name="圓柱 139"/>
            <p:cNvSpPr/>
            <p:nvPr/>
          </p:nvSpPr>
          <p:spPr>
            <a:xfrm>
              <a:off x="2822988" y="3239707"/>
              <a:ext cx="438222" cy="246062"/>
            </a:xfrm>
            <a:prstGeom prst="can">
              <a:avLst/>
            </a:prstGeom>
            <a:solidFill>
              <a:srgbClr val="FFE700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D1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4" name="群組 153"/>
          <p:cNvGrpSpPr/>
          <p:nvPr/>
        </p:nvGrpSpPr>
        <p:grpSpPr>
          <a:xfrm>
            <a:off x="4762471" y="2677821"/>
            <a:ext cx="328668" cy="474551"/>
            <a:chOff x="2822987" y="3239707"/>
            <a:chExt cx="438224" cy="632734"/>
          </a:xfrm>
        </p:grpSpPr>
        <p:sp>
          <p:nvSpPr>
            <p:cNvPr id="155" name="圓柱 154"/>
            <p:cNvSpPr/>
            <p:nvPr/>
          </p:nvSpPr>
          <p:spPr>
            <a:xfrm>
              <a:off x="2822988" y="3626379"/>
              <a:ext cx="438222" cy="246062"/>
            </a:xfrm>
            <a:prstGeom prst="can">
              <a:avLst/>
            </a:prstGeom>
            <a:solidFill>
              <a:srgbClr val="00FF96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D3   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56" name="圓柱 155"/>
            <p:cNvSpPr/>
            <p:nvPr/>
          </p:nvSpPr>
          <p:spPr>
            <a:xfrm>
              <a:off x="2822988" y="3429453"/>
              <a:ext cx="438222" cy="246062"/>
            </a:xfrm>
            <a:prstGeom prst="can">
              <a:avLst/>
            </a:prstGeom>
            <a:solidFill>
              <a:srgbClr val="00FF96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D2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57" name="圓柱 156"/>
            <p:cNvSpPr/>
            <p:nvPr/>
          </p:nvSpPr>
          <p:spPr>
            <a:xfrm>
              <a:off x="2822987" y="3239707"/>
              <a:ext cx="438224" cy="246062"/>
            </a:xfrm>
            <a:prstGeom prst="can">
              <a:avLst/>
            </a:prstGeom>
            <a:solidFill>
              <a:srgbClr val="00FF96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D1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8" name="群組 157"/>
          <p:cNvGrpSpPr/>
          <p:nvPr/>
        </p:nvGrpSpPr>
        <p:grpSpPr>
          <a:xfrm>
            <a:off x="4759251" y="3338052"/>
            <a:ext cx="328667" cy="474551"/>
            <a:chOff x="2822987" y="3239707"/>
            <a:chExt cx="438223" cy="632734"/>
          </a:xfrm>
        </p:grpSpPr>
        <p:sp>
          <p:nvSpPr>
            <p:cNvPr id="159" name="圓柱 158"/>
            <p:cNvSpPr/>
            <p:nvPr/>
          </p:nvSpPr>
          <p:spPr>
            <a:xfrm>
              <a:off x="2822987" y="3626379"/>
              <a:ext cx="438222" cy="246062"/>
            </a:xfrm>
            <a:prstGeom prst="can">
              <a:avLst/>
            </a:prstGeom>
            <a:solidFill>
              <a:srgbClr val="00E6E8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D3   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60" name="圓柱 159"/>
            <p:cNvSpPr/>
            <p:nvPr/>
          </p:nvSpPr>
          <p:spPr>
            <a:xfrm>
              <a:off x="2822988" y="3429453"/>
              <a:ext cx="438222" cy="246062"/>
            </a:xfrm>
            <a:prstGeom prst="can">
              <a:avLst/>
            </a:prstGeom>
            <a:solidFill>
              <a:srgbClr val="00E6E8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D2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61" name="圓柱 160"/>
            <p:cNvSpPr/>
            <p:nvPr/>
          </p:nvSpPr>
          <p:spPr>
            <a:xfrm>
              <a:off x="2822988" y="3239707"/>
              <a:ext cx="438222" cy="246062"/>
            </a:xfrm>
            <a:prstGeom prst="can">
              <a:avLst/>
            </a:prstGeom>
            <a:solidFill>
              <a:srgbClr val="00E6E8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tx1"/>
                  </a:solidFill>
                </a:rPr>
                <a:t>D1</a:t>
              </a:r>
              <a:endParaRPr lang="zh-TW" altLang="en-US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2" name="群組 161"/>
          <p:cNvGrpSpPr/>
          <p:nvPr/>
        </p:nvGrpSpPr>
        <p:grpSpPr>
          <a:xfrm>
            <a:off x="4762471" y="4017396"/>
            <a:ext cx="328668" cy="474551"/>
            <a:chOff x="2822987" y="3475705"/>
            <a:chExt cx="438224" cy="632734"/>
          </a:xfrm>
        </p:grpSpPr>
        <p:sp>
          <p:nvSpPr>
            <p:cNvPr id="163" name="圓柱 162"/>
            <p:cNvSpPr/>
            <p:nvPr/>
          </p:nvSpPr>
          <p:spPr>
            <a:xfrm>
              <a:off x="2822988" y="3862377"/>
              <a:ext cx="438222" cy="246062"/>
            </a:xfrm>
            <a:prstGeom prst="can">
              <a:avLst/>
            </a:prstGeom>
            <a:solidFill>
              <a:srgbClr val="8C8564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bg1"/>
                  </a:solidFill>
                </a:rPr>
                <a:t>D3   </a:t>
              </a:r>
              <a:endParaRPr lang="zh-TW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64" name="圓柱 163"/>
            <p:cNvSpPr/>
            <p:nvPr/>
          </p:nvSpPr>
          <p:spPr>
            <a:xfrm>
              <a:off x="2822988" y="3665451"/>
              <a:ext cx="438222" cy="246062"/>
            </a:xfrm>
            <a:prstGeom prst="can">
              <a:avLst/>
            </a:prstGeom>
            <a:solidFill>
              <a:srgbClr val="8C8564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bg1"/>
                  </a:solidFill>
                </a:rPr>
                <a:t>D2</a:t>
              </a:r>
              <a:endParaRPr lang="zh-TW" altLang="en-US" sz="800" dirty="0">
                <a:solidFill>
                  <a:schemeClr val="bg1"/>
                </a:solidFill>
              </a:endParaRPr>
            </a:p>
          </p:txBody>
        </p:sp>
        <p:sp>
          <p:nvSpPr>
            <p:cNvPr id="165" name="圓柱 164"/>
            <p:cNvSpPr/>
            <p:nvPr/>
          </p:nvSpPr>
          <p:spPr>
            <a:xfrm>
              <a:off x="2822987" y="3475705"/>
              <a:ext cx="438224" cy="246062"/>
            </a:xfrm>
            <a:prstGeom prst="can">
              <a:avLst/>
            </a:prstGeom>
            <a:solidFill>
              <a:srgbClr val="8C8564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800" dirty="0">
                  <a:solidFill>
                    <a:schemeClr val="bg1"/>
                  </a:solidFill>
                </a:rPr>
                <a:t>D1</a:t>
              </a:r>
              <a:endParaRPr lang="zh-TW" alt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15F005C1-3C61-3911-94DE-5F7A883E15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44682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571" y="108349"/>
            <a:ext cx="7841119" cy="519113"/>
          </a:xfrm>
        </p:spPr>
        <p:txBody>
          <a:bodyPr/>
          <a:lstStyle/>
          <a:p>
            <a:r>
              <a:rPr lang="en-US" dirty="0" err="1"/>
              <a:t>Lustre</a:t>
            </a:r>
            <a:r>
              <a:rPr lang="en-US" dirty="0"/>
              <a:t> File System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553" y="805089"/>
            <a:ext cx="7655153" cy="353332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What is </a:t>
            </a:r>
            <a:r>
              <a:rPr lang="en-US" sz="2000" dirty="0" err="1"/>
              <a:t>Lustre</a:t>
            </a:r>
            <a:r>
              <a:rPr lang="en-US" sz="2000" dirty="0"/>
              <a:t> ?</a:t>
            </a:r>
          </a:p>
          <a:p>
            <a:pPr lvl="1">
              <a:spcBef>
                <a:spcPts val="0"/>
              </a:spcBef>
            </a:pPr>
            <a:r>
              <a:rPr lang="en-US" sz="1800" dirty="0" err="1"/>
              <a:t>Lustre</a:t>
            </a:r>
            <a:r>
              <a:rPr lang="en-US" sz="1800" dirty="0"/>
              <a:t> is a POSIX-compliant global, distributed, parallel file system.</a:t>
            </a:r>
          </a:p>
          <a:p>
            <a:pPr lvl="1">
              <a:spcBef>
                <a:spcPts val="0"/>
              </a:spcBef>
            </a:pPr>
            <a:r>
              <a:rPr lang="en-US" sz="1800" dirty="0" err="1"/>
              <a:t>Lustre</a:t>
            </a:r>
            <a:r>
              <a:rPr lang="en-US" sz="1800" dirty="0"/>
              <a:t> is licensed under GPL.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Some features 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Parallel shared POSIX file system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Scalable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High performance</a:t>
            </a:r>
          </a:p>
          <a:p>
            <a:pPr lvl="2">
              <a:spcBef>
                <a:spcPts val="0"/>
              </a:spcBef>
            </a:pPr>
            <a:r>
              <a:rPr lang="en-US" sz="1600" dirty="0" err="1"/>
              <a:t>Petabytes</a:t>
            </a:r>
            <a:r>
              <a:rPr lang="en-US" sz="1600" dirty="0"/>
              <a:t> of storage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Coherent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Single namespace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Strict concurrency control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Heterogeneous networking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High availability</a:t>
            </a:r>
          </a:p>
        </p:txBody>
      </p:sp>
      <p:pic>
        <p:nvPicPr>
          <p:cNvPr id="4" name="Picture 2" descr="http://insidehpc.com/wp-content/uploads/2008/01/lustre-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5894" y="2842079"/>
            <a:ext cx="1632857" cy="342900"/>
          </a:xfrm>
          <a:prstGeom prst="rect">
            <a:avLst/>
          </a:prstGeom>
          <a:noFill/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06034F58-1561-29F2-8FDD-D7BAB9F3FE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601483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Lustre</a:t>
            </a:r>
            <a:r>
              <a:rPr lang="en-US" dirty="0"/>
              <a:t> File System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897" y="799061"/>
            <a:ext cx="7506393" cy="377293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200" dirty="0" err="1"/>
              <a:t>Lustre</a:t>
            </a:r>
            <a:r>
              <a:rPr lang="en-US" sz="2200" dirty="0"/>
              <a:t> components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Metadata Server (MDS)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The MDS server makes metadata stored in one or more MDTs.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Metadata Target (MDT)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The MDT stores metadata (such as filenames, permissions) on an MDS.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Object Storage Servers (OSS)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The OSS provides file I/O service, and network request handling for one or more local OSTs.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Object Storage Target (OST)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The OST stores file data as data objects on one or more OSSs.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CBA4E909-C98C-E2B0-BE36-176A3F297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050103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Lustre</a:t>
            </a:r>
            <a:r>
              <a:rPr lang="en-US" dirty="0"/>
              <a:t> File System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897" y="857250"/>
            <a:ext cx="7506393" cy="261747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 err="1"/>
              <a:t>Lustre</a:t>
            </a:r>
            <a:r>
              <a:rPr lang="en-US" sz="2400" dirty="0"/>
              <a:t> network 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Supports several network types</a:t>
            </a:r>
          </a:p>
          <a:p>
            <a:pPr lvl="2">
              <a:spcBef>
                <a:spcPts val="0"/>
              </a:spcBef>
            </a:pPr>
            <a:r>
              <a:rPr lang="en-US" sz="1800" dirty="0" err="1"/>
              <a:t>Infiniband</a:t>
            </a:r>
            <a:r>
              <a:rPr lang="en-US" sz="1800" dirty="0"/>
              <a:t>, TCP/IP on Ethernet, </a:t>
            </a:r>
            <a:r>
              <a:rPr lang="en-US" sz="1800" dirty="0" err="1"/>
              <a:t>Myrinet</a:t>
            </a:r>
            <a:r>
              <a:rPr lang="en-US" sz="1800" dirty="0"/>
              <a:t>, Quadrics, …etc.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Take advantage of remote direct memory access (RDMA)</a:t>
            </a:r>
          </a:p>
          <a:p>
            <a:pPr lvl="2">
              <a:spcBef>
                <a:spcPts val="0"/>
              </a:spcBef>
            </a:pPr>
            <a:r>
              <a:rPr lang="en-US" sz="1800" dirty="0"/>
              <a:t>Improve throughput and reduce CPU usage</a:t>
            </a:r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CBA4E909-C98C-E2B0-BE36-176A3F297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659237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6932" y="869794"/>
            <a:ext cx="5281642" cy="3627392"/>
          </a:xfrm>
          <a:prstGeom prst="roundRect">
            <a:avLst>
              <a:gd name="adj" fmla="val 3187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338" y="108349"/>
            <a:ext cx="7736352" cy="519113"/>
          </a:xfrm>
        </p:spPr>
        <p:txBody>
          <a:bodyPr/>
          <a:lstStyle/>
          <a:p>
            <a:r>
              <a:rPr lang="en-US" dirty="0" err="1"/>
              <a:t>Lustre</a:t>
            </a:r>
            <a:r>
              <a:rPr lang="en-US" dirty="0"/>
              <a:t> File System (4)</a:t>
            </a:r>
          </a:p>
        </p:txBody>
      </p: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F4B9790E-391B-4F4F-21D5-D9ECBFBAD9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2733221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589" y="108349"/>
            <a:ext cx="7703101" cy="519113"/>
          </a:xfrm>
        </p:spPr>
        <p:txBody>
          <a:bodyPr/>
          <a:lstStyle/>
          <a:p>
            <a:r>
              <a:rPr lang="en-US" dirty="0" err="1"/>
              <a:t>Lustre</a:t>
            </a:r>
            <a:r>
              <a:rPr lang="en-US" dirty="0"/>
              <a:t> File System (5)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874" y="874513"/>
            <a:ext cx="6172200" cy="3664235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/>
              <a:t>Lustre</a:t>
            </a:r>
            <a:r>
              <a:rPr lang="en-US" dirty="0"/>
              <a:t> in HPC</a:t>
            </a:r>
          </a:p>
          <a:p>
            <a:pPr lvl="1"/>
            <a:r>
              <a:rPr lang="en-US" dirty="0" err="1"/>
              <a:t>Lustre</a:t>
            </a:r>
            <a:r>
              <a:rPr lang="en-US" dirty="0"/>
              <a:t> is the leading HPC file system</a:t>
            </a:r>
          </a:p>
          <a:p>
            <a:pPr lvl="2"/>
            <a:r>
              <a:rPr lang="en-US" dirty="0"/>
              <a:t>15 of Top 30</a:t>
            </a:r>
          </a:p>
          <a:p>
            <a:pPr lvl="2"/>
            <a:r>
              <a:rPr lang="en-US" dirty="0"/>
              <a:t>Demonstrated scalability</a:t>
            </a:r>
          </a:p>
          <a:p>
            <a:pPr lvl="1"/>
            <a:r>
              <a:rPr lang="en-US" dirty="0"/>
              <a:t>Performance</a:t>
            </a:r>
          </a:p>
          <a:p>
            <a:pPr lvl="2"/>
            <a:r>
              <a:rPr lang="en-US" altLang="zh-TW" dirty="0"/>
              <a:t>Systems with over 1,000 nodes</a:t>
            </a:r>
            <a:endParaRPr lang="en-US" dirty="0"/>
          </a:p>
          <a:p>
            <a:pPr lvl="2"/>
            <a:r>
              <a:rPr lang="en-US" dirty="0"/>
              <a:t>190 GB/sec IO</a:t>
            </a:r>
          </a:p>
          <a:p>
            <a:pPr lvl="2"/>
            <a:r>
              <a:rPr lang="en-US" dirty="0"/>
              <a:t>26,000 clients</a:t>
            </a:r>
          </a:p>
          <a:p>
            <a:pPr lvl="1"/>
            <a:r>
              <a:rPr lang="en-US" dirty="0"/>
              <a:t>Examples</a:t>
            </a:r>
          </a:p>
          <a:p>
            <a:pPr lvl="2"/>
            <a:r>
              <a:rPr lang="en-US" dirty="0"/>
              <a:t>Titan supercomputer at Oak Ridge National Laboratory</a:t>
            </a:r>
          </a:p>
          <a:p>
            <a:pPr lvl="3"/>
            <a:r>
              <a:rPr lang="en-US" sz="1200" dirty="0"/>
              <a:t>TOP500: #1, November 2012</a:t>
            </a:r>
          </a:p>
          <a:p>
            <a:pPr lvl="2"/>
            <a:r>
              <a:rPr lang="en-US" dirty="0"/>
              <a:t>System at Lawrence Livermore National Laboratory (LLNL)</a:t>
            </a:r>
          </a:p>
          <a:p>
            <a:pPr lvl="2"/>
            <a:r>
              <a:rPr lang="en-US" dirty="0"/>
              <a:t>Texas Advanced Computing Center (TACC)</a:t>
            </a:r>
          </a:p>
        </p:txBody>
      </p:sp>
      <p:pic>
        <p:nvPicPr>
          <p:cNvPr id="1026" name="Picture 2" descr="http://upload.wikimedia.org/wikipedia/commons/thumb/b/b0/Titan1.jpg/640px-Titan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076" y="1680747"/>
            <a:ext cx="3474132" cy="12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5828069C-CA87-3E22-D13B-BD2AE86F9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27090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1149" y="108349"/>
            <a:ext cx="7794541" cy="519113"/>
          </a:xfrm>
        </p:spPr>
        <p:txBody>
          <a:bodyPr>
            <a:normAutofit fontScale="90000"/>
          </a:bodyPr>
          <a:lstStyle/>
          <a:p>
            <a:r>
              <a:rPr lang="en-US" altLang="zh-TW" dirty="0" err="1"/>
              <a:t>Ceph</a:t>
            </a:r>
            <a:r>
              <a:rPr lang="en-US" altLang="zh-TW" dirty="0"/>
              <a:t> (1)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881148" y="844153"/>
            <a:ext cx="7794542" cy="3270647"/>
          </a:xfrm>
        </p:spPr>
        <p:txBody>
          <a:bodyPr/>
          <a:lstStyle/>
          <a:p>
            <a:r>
              <a:rPr lang="en-US" altLang="zh-TW" sz="2400" dirty="0"/>
              <a:t>Overview</a:t>
            </a:r>
          </a:p>
          <a:p>
            <a:pPr lvl="1"/>
            <a:r>
              <a:rPr lang="en-US" altLang="zh-TW" sz="2200" dirty="0" err="1"/>
              <a:t>Ceph</a:t>
            </a:r>
            <a:r>
              <a:rPr lang="en-US" altLang="zh-TW" sz="2200" dirty="0"/>
              <a:t> is a free software distributed file system.</a:t>
            </a:r>
          </a:p>
          <a:p>
            <a:pPr lvl="1"/>
            <a:r>
              <a:rPr lang="en-US" altLang="zh-TW" sz="2200" dirty="0" err="1"/>
              <a:t>Ceph's</a:t>
            </a:r>
            <a:r>
              <a:rPr lang="en-US" altLang="zh-TW" sz="2200" dirty="0"/>
              <a:t> main goals are to be POSIX-compatible, and completely distributed without a single point of failure.</a:t>
            </a:r>
          </a:p>
          <a:p>
            <a:pPr lvl="1"/>
            <a:r>
              <a:rPr lang="en-US" altLang="zh-TW" sz="2200" dirty="0"/>
              <a:t>The data is seamlessly replicated, making it fault tolerant.</a:t>
            </a:r>
            <a:endParaRPr lang="en-US" altLang="zh-TW" dirty="0"/>
          </a:p>
          <a:p>
            <a:r>
              <a:rPr lang="en-US" altLang="zh-TW" sz="2400" dirty="0"/>
              <a:t>Release</a:t>
            </a:r>
          </a:p>
          <a:p>
            <a:pPr lvl="1"/>
            <a:r>
              <a:rPr lang="en-US" altLang="zh-TW" sz="2200" dirty="0"/>
              <a:t>On July 3, 2012, the </a:t>
            </a:r>
            <a:r>
              <a:rPr lang="en-US" altLang="zh-TW" sz="2200" dirty="0" err="1"/>
              <a:t>Ceph</a:t>
            </a:r>
            <a:r>
              <a:rPr lang="en-US" altLang="zh-TW" sz="2200" dirty="0"/>
              <a:t> development team released Argonaut, the first release of </a:t>
            </a:r>
            <a:r>
              <a:rPr lang="en-US" altLang="zh-TW" sz="2200" dirty="0" err="1"/>
              <a:t>Ceph</a:t>
            </a:r>
            <a:r>
              <a:rPr lang="en-US" altLang="zh-TW" sz="2200" dirty="0"/>
              <a:t> with long-term support.</a:t>
            </a:r>
          </a:p>
          <a:p>
            <a:endParaRPr lang="en-US" altLang="zh-TW" sz="2400" dirty="0"/>
          </a:p>
          <a:p>
            <a:pPr>
              <a:buNone/>
            </a:pPr>
            <a:endParaRPr lang="zh-TW" altLang="en-US" sz="2400" dirty="0"/>
          </a:p>
        </p:txBody>
      </p:sp>
      <p:pic>
        <p:nvPicPr>
          <p:cNvPr id="36866" name="Picture 2" descr="http://upload.wikimedia.org/wikipedia/en/a/aa/Ceph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4603" y="844153"/>
            <a:ext cx="1736497" cy="594066"/>
          </a:xfrm>
          <a:prstGeom prst="rect">
            <a:avLst/>
          </a:prstGeom>
          <a:noFill/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38D7B4F-60D5-6807-E8D4-22D62B70B6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219130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713" y="108349"/>
            <a:ext cx="7752977" cy="519113"/>
          </a:xfrm>
        </p:spPr>
        <p:txBody>
          <a:bodyPr/>
          <a:lstStyle/>
          <a:p>
            <a:r>
              <a:rPr lang="en-US" altLang="zh-TW" dirty="0" err="1"/>
              <a:t>Ceph</a:t>
            </a:r>
            <a:r>
              <a:rPr lang="en-US" altLang="zh-TW" dirty="0"/>
              <a:t> 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28228" y="802589"/>
            <a:ext cx="7764087" cy="377772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dirty="0"/>
              <a:t>Introduction</a:t>
            </a:r>
          </a:p>
          <a:p>
            <a:pPr lvl="1">
              <a:spcBef>
                <a:spcPts val="0"/>
              </a:spcBef>
            </a:pPr>
            <a:r>
              <a:rPr lang="en-US" altLang="zh-TW" sz="2200" dirty="0" err="1"/>
              <a:t>Ceph</a:t>
            </a:r>
            <a:r>
              <a:rPr lang="en-US" altLang="zh-TW" sz="2200" dirty="0"/>
              <a:t> is a distributed file system that provides excellent performance ,reliability and scalability.</a:t>
            </a:r>
          </a:p>
          <a:p>
            <a:pPr lvl="1">
              <a:spcBef>
                <a:spcPts val="0"/>
              </a:spcBef>
            </a:pPr>
            <a:r>
              <a:rPr lang="en-US" altLang="zh-TW" sz="2200" dirty="0"/>
              <a:t>Objected-based Storage.</a:t>
            </a:r>
          </a:p>
          <a:p>
            <a:pPr lvl="1">
              <a:spcBef>
                <a:spcPts val="0"/>
              </a:spcBef>
            </a:pPr>
            <a:r>
              <a:rPr lang="en-US" altLang="zh-TW" sz="2200" dirty="0" err="1"/>
              <a:t>Ceph</a:t>
            </a:r>
            <a:r>
              <a:rPr lang="en-US" altLang="zh-TW" sz="2200" dirty="0"/>
              <a:t> separates data and metadata operations by eliminating file allocation tables and replacing them with generating functions.</a:t>
            </a:r>
          </a:p>
          <a:p>
            <a:pPr lvl="1">
              <a:spcBef>
                <a:spcPts val="0"/>
              </a:spcBef>
            </a:pPr>
            <a:r>
              <a:rPr lang="en-US" altLang="zh-TW" sz="2200" dirty="0" err="1"/>
              <a:t>Ceph</a:t>
            </a:r>
            <a:r>
              <a:rPr lang="en-US" altLang="zh-TW" sz="2200" dirty="0"/>
              <a:t> utilizes a highly adaptive distributed metadata cluster, improving scalability.</a:t>
            </a:r>
          </a:p>
          <a:p>
            <a:pPr lvl="1">
              <a:spcBef>
                <a:spcPts val="0"/>
              </a:spcBef>
            </a:pPr>
            <a:r>
              <a:rPr lang="en-US" altLang="zh-TW" sz="2200" dirty="0"/>
              <a:t>Using object-based storage device (OSD) to directly access data, high performance.</a:t>
            </a:r>
            <a:endParaRPr lang="zh-TW" altLang="en-US" sz="2200" dirty="0"/>
          </a:p>
          <a:p>
            <a:pPr lvl="1">
              <a:spcBef>
                <a:spcPts val="0"/>
              </a:spcBef>
            </a:pPr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F7664728-5E65-DD99-879D-96FF82CAEC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748710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1149" y="108349"/>
            <a:ext cx="7794541" cy="519113"/>
          </a:xfrm>
        </p:spPr>
        <p:txBody>
          <a:bodyPr/>
          <a:lstStyle/>
          <a:p>
            <a:r>
              <a:rPr lang="en-US" altLang="zh-TW" dirty="0" err="1"/>
              <a:t>Ceph</a:t>
            </a:r>
            <a:r>
              <a:rPr lang="en-US" altLang="zh-TW" dirty="0"/>
              <a:t>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14647" y="820269"/>
            <a:ext cx="7581208" cy="535116"/>
          </a:xfrm>
        </p:spPr>
        <p:txBody>
          <a:bodyPr/>
          <a:lstStyle/>
          <a:p>
            <a:pPr marL="0" indent="-300038"/>
            <a:r>
              <a:rPr lang="en-US" altLang="zh-TW" dirty="0"/>
              <a:t>Objected-Based Storage</a:t>
            </a:r>
          </a:p>
        </p:txBody>
      </p:sp>
      <p:pic>
        <p:nvPicPr>
          <p:cNvPr id="1028" name="Picture 4" descr="C:\Users\dosa\Pictures\未命名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978" y="1355385"/>
            <a:ext cx="5292588" cy="31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26C4F8D7-4F82-7337-2A61-5577119F5D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89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4944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Concept and Technique (2)</a:t>
            </a:r>
            <a:endParaRPr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889000" y="844153"/>
            <a:ext cx="7797800" cy="1221714"/>
          </a:xfrm>
        </p:spPr>
        <p:txBody>
          <a:bodyPr/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Redundant data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replicas to provide high availability.</a:t>
            </a:r>
          </a:p>
          <a:p>
            <a:pPr lvl="1"/>
            <a:r>
              <a:rPr lang="en-US" altLang="zh-TW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RAID technique to improve performance and availability.</a:t>
            </a:r>
          </a:p>
          <a:p>
            <a:endParaRPr lang="zh-TW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E176F9DF-6536-10DD-9E93-4CD0BEAF9A13}"/>
              </a:ext>
            </a:extLst>
          </p:cNvPr>
          <p:cNvGrpSpPr/>
          <p:nvPr/>
        </p:nvGrpSpPr>
        <p:grpSpPr>
          <a:xfrm>
            <a:off x="1594419" y="2280441"/>
            <a:ext cx="5955161" cy="2171700"/>
            <a:chOff x="1574352" y="2628900"/>
            <a:chExt cx="5955161" cy="2171700"/>
          </a:xfrm>
        </p:grpSpPr>
        <p:pic>
          <p:nvPicPr>
            <p:cNvPr id="1026" name="Picture 2" descr="http://pooyaparand.net/fa/aboutrstorage_clip_image001_000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29200" y="2643188"/>
              <a:ext cx="2500313" cy="2107406"/>
            </a:xfrm>
            <a:prstGeom prst="rect">
              <a:avLst/>
            </a:prstGeom>
            <a:noFill/>
          </p:spPr>
        </p:pic>
        <p:pic>
          <p:nvPicPr>
            <p:cNvPr id="1028" name="Picture 4" descr="http://docs.hp.com/en/B7660-90018/img/gfx8.gif"/>
            <p:cNvPicPr>
              <a:picLocks noChangeAspect="1" noChangeArrowheads="1"/>
            </p:cNvPicPr>
            <p:nvPr/>
          </p:nvPicPr>
          <p:blipFill>
            <a:blip r:embed="rId3" cstate="print"/>
            <a:srcRect l="22170"/>
            <a:stretch>
              <a:fillRect/>
            </a:stretch>
          </p:blipFill>
          <p:spPr bwMode="auto">
            <a:xfrm>
              <a:off x="1574352" y="2628900"/>
              <a:ext cx="3397698" cy="2171700"/>
            </a:xfrm>
            <a:prstGeom prst="rect">
              <a:avLst/>
            </a:prstGeom>
            <a:noFill/>
          </p:spPr>
        </p:pic>
      </p:grpSp>
      <p:sp>
        <p:nvSpPr>
          <p:cNvPr id="3" name="灯片编号占位符 1">
            <a:extLst>
              <a:ext uri="{FF2B5EF4-FFF2-40B4-BE49-F238E27FC236}">
                <a16:creationId xmlns:a16="http://schemas.microsoft.com/office/drawing/2014/main" id="{374AB556-F4E3-8EF8-7C5C-6CD5EF44A6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7880284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836" y="108349"/>
            <a:ext cx="7802854" cy="519113"/>
          </a:xfrm>
        </p:spPr>
        <p:txBody>
          <a:bodyPr/>
          <a:lstStyle/>
          <a:p>
            <a:r>
              <a:rPr lang="en-US" altLang="zh-TW" dirty="0" err="1"/>
              <a:t>Ceph</a:t>
            </a:r>
            <a:r>
              <a:rPr lang="en-US" altLang="zh-TW" dirty="0"/>
              <a:t>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838" y="844153"/>
            <a:ext cx="7697587" cy="3671888"/>
          </a:xfrm>
        </p:spPr>
        <p:txBody>
          <a:bodyPr/>
          <a:lstStyle/>
          <a:p>
            <a:r>
              <a:rPr lang="en-US" altLang="zh-TW" sz="2400" dirty="0"/>
              <a:t>Goal</a:t>
            </a:r>
          </a:p>
          <a:p>
            <a:pPr lvl="1"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2200" dirty="0">
                <a:ea typeface="新細明體" charset="-120"/>
              </a:rPr>
              <a:t>Scalability</a:t>
            </a:r>
          </a:p>
          <a:p>
            <a:pPr lvl="2"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ea typeface="新細明體" charset="-120"/>
              </a:rPr>
              <a:t>Storage capacity, throughput, client performance</a:t>
            </a:r>
          </a:p>
          <a:p>
            <a:pPr lvl="2"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ea typeface="新細明體" charset="-120"/>
              </a:rPr>
              <a:t>Emphasis on HPC</a:t>
            </a:r>
          </a:p>
          <a:p>
            <a:pPr lvl="1"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2200" dirty="0">
                <a:ea typeface="新細明體" charset="-120"/>
              </a:rPr>
              <a:t>Reliability</a:t>
            </a:r>
          </a:p>
          <a:p>
            <a:pPr lvl="2"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ea typeface="新細明體" charset="-120"/>
              </a:rPr>
              <a:t>Failures are the norm rather than the exception, so the system must have </a:t>
            </a:r>
            <a:r>
              <a:rPr lang="en-US" altLang="zh-TW" dirty="0"/>
              <a:t>fault detection and recovery mechanism</a:t>
            </a:r>
            <a:endParaRPr lang="en-GB" altLang="zh-TW" dirty="0">
              <a:ea typeface="新細明體" charset="-120"/>
            </a:endParaRPr>
          </a:p>
          <a:p>
            <a:pPr lvl="1"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2200" dirty="0">
                <a:ea typeface="新細明體" charset="-120"/>
              </a:rPr>
              <a:t>Performance</a:t>
            </a:r>
          </a:p>
          <a:p>
            <a:pPr lvl="2"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ea typeface="新細明體" charset="-120"/>
              </a:rPr>
              <a:t>Dynamic workloads    </a:t>
            </a:r>
            <a:r>
              <a:rPr lang="en-GB" altLang="zh-TW" dirty="0">
                <a:latin typeface="Wingdings" pitchFamily="2" charset="2"/>
                <a:ea typeface="新細明體" charset="-120"/>
              </a:rPr>
              <a:t> </a:t>
            </a:r>
            <a:r>
              <a:rPr lang="en-GB" altLang="zh-TW" dirty="0">
                <a:ea typeface="新細明體" charset="-120"/>
              </a:rPr>
              <a:t>Load balance</a:t>
            </a:r>
          </a:p>
          <a:p>
            <a:pPr lvl="1"/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8BEF4FB1-7E62-5736-6C93-668C2F0C42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635922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836" y="108349"/>
            <a:ext cx="7802854" cy="519113"/>
          </a:xfrm>
        </p:spPr>
        <p:txBody>
          <a:bodyPr/>
          <a:lstStyle/>
          <a:p>
            <a:r>
              <a:rPr lang="en-US" altLang="zh-TW" dirty="0" err="1"/>
              <a:t>Ceph</a:t>
            </a:r>
            <a:r>
              <a:rPr lang="en-US" altLang="zh-TW" dirty="0"/>
              <a:t> (5)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3946" y="844153"/>
            <a:ext cx="6913392" cy="146678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400" dirty="0"/>
              <a:t>Three main components</a:t>
            </a:r>
          </a:p>
          <a:p>
            <a:pPr marL="637794" lvl="1" indent="-342900">
              <a:spcBef>
                <a:spcPts val="0"/>
              </a:spcBef>
            </a:pPr>
            <a:r>
              <a:rPr lang="en-US" altLang="zh-TW" sz="2000" dirty="0"/>
              <a:t>Clients : Near-POSIX file system interface</a:t>
            </a:r>
          </a:p>
          <a:p>
            <a:pPr marL="637794" lvl="1" indent="-342900">
              <a:spcBef>
                <a:spcPts val="0"/>
              </a:spcBef>
            </a:pPr>
            <a:r>
              <a:rPr lang="en-US" altLang="zh-TW" sz="2000" dirty="0"/>
              <a:t>Cluster of OSDs : Store all data and metadata</a:t>
            </a:r>
          </a:p>
          <a:p>
            <a:pPr marL="637794" lvl="1" indent="-342900">
              <a:spcBef>
                <a:spcPts val="0"/>
              </a:spcBef>
            </a:pPr>
            <a:r>
              <a:rPr lang="en-US" altLang="zh-TW" sz="2000" dirty="0"/>
              <a:t>Metadata server cluster : Manage namespace (file name)</a:t>
            </a:r>
          </a:p>
          <a:p>
            <a:pPr lvl="1">
              <a:spcBef>
                <a:spcPts val="0"/>
              </a:spcBef>
            </a:pPr>
            <a:endParaRPr lang="zh-TW" altLang="en-US" dirty="0"/>
          </a:p>
        </p:txBody>
      </p:sp>
      <p:pic>
        <p:nvPicPr>
          <p:cNvPr id="4" name="Picture 2" descr="C:\Users\Dosa\Desktop\未命名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3766" y="2310938"/>
            <a:ext cx="5096468" cy="2259034"/>
          </a:xfrm>
          <a:prstGeom prst="rect">
            <a:avLst/>
          </a:prstGeom>
          <a:noFill/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9FDA944B-B366-5203-921B-178A2A2346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50158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dirty="0"/>
              <a:t>Three Fundamental Design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/>
              <a:t>Separating Data and Metadata</a:t>
            </a:r>
          </a:p>
          <a:p>
            <a:pPr lvl="1"/>
            <a:r>
              <a:rPr lang="en-US" altLang="zh-TW" sz="2200" dirty="0"/>
              <a:t>Separation of file metadata management from the storage.</a:t>
            </a:r>
          </a:p>
          <a:p>
            <a:pPr lvl="1"/>
            <a:r>
              <a:rPr lang="en-US" altLang="zh-TW" sz="2200" dirty="0"/>
              <a:t>Metadata operations are collectively managed by a metadata server cluster.</a:t>
            </a:r>
          </a:p>
          <a:p>
            <a:pPr lvl="1"/>
            <a:r>
              <a:rPr lang="en-US" altLang="zh-TW" sz="2200" dirty="0"/>
              <a:t>User can direct access OSDs to get data by metadata.</a:t>
            </a:r>
          </a:p>
          <a:p>
            <a:pPr lvl="1"/>
            <a:r>
              <a:rPr lang="en-US" altLang="zh-TW" sz="2200" dirty="0" err="1"/>
              <a:t>Ceph</a:t>
            </a:r>
            <a:r>
              <a:rPr lang="en-US" altLang="zh-TW" sz="2200" dirty="0"/>
              <a:t> removed data allocation lists entirely.</a:t>
            </a:r>
          </a:p>
          <a:p>
            <a:pPr lvl="1"/>
            <a:r>
              <a:rPr lang="en-US" altLang="zh-TW" sz="2200" dirty="0" err="1"/>
              <a:t>Usr</a:t>
            </a:r>
            <a:r>
              <a:rPr lang="en-US" altLang="zh-TW" sz="2200" dirty="0"/>
              <a:t> CRUSH assigns objects to storage devices.</a:t>
            </a:r>
            <a:endParaRPr lang="zh-TW" altLang="en-US" sz="2200" dirty="0"/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6FF3E967-02D4-7D2E-1439-3161D1B26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90294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Separating Data and Metadata (1)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98510" y="844154"/>
            <a:ext cx="7888290" cy="519114"/>
          </a:xfrm>
        </p:spPr>
        <p:txBody>
          <a:bodyPr/>
          <a:lstStyle/>
          <a:p>
            <a:r>
              <a:rPr lang="en-US" altLang="zh-TW" sz="2400" dirty="0" err="1"/>
              <a:t>Ceph</a:t>
            </a:r>
            <a:r>
              <a:rPr lang="en-US" altLang="zh-TW" sz="2400" dirty="0"/>
              <a:t> separates data and metadata operations</a:t>
            </a:r>
            <a:endParaRPr lang="zh-TW" altLang="en-US" sz="2400" dirty="0"/>
          </a:p>
        </p:txBody>
      </p:sp>
      <p:pic>
        <p:nvPicPr>
          <p:cNvPr id="2050" name="Picture 2" descr="C:\Users\dosa\Pictures\未命名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51" y="1441593"/>
            <a:ext cx="4924141" cy="316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8F81C0B0-B183-E50C-2D86-3F87A67CD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033410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8352" y="108349"/>
            <a:ext cx="7797338" cy="519113"/>
          </a:xfrm>
        </p:spPr>
        <p:txBody>
          <a:bodyPr/>
          <a:lstStyle/>
          <a:p>
            <a:r>
              <a:rPr lang="en-US" altLang="zh-TW" dirty="0"/>
              <a:t>Separating Data and Metadata (2)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9462" y="844153"/>
            <a:ext cx="7797338" cy="3671888"/>
          </a:xfrm>
        </p:spPr>
        <p:txBody>
          <a:bodyPr/>
          <a:lstStyle/>
          <a:p>
            <a:r>
              <a:rPr lang="en-US" altLang="zh-TW" sz="2400" dirty="0"/>
              <a:t>CRUSH(Controlled Replication Under Scalable Hashing)</a:t>
            </a:r>
          </a:p>
          <a:p>
            <a:pPr lvl="1"/>
            <a:r>
              <a:rPr lang="en-US" altLang="zh-TW" sz="2000" dirty="0"/>
              <a:t>CRUSH is a scalable pseudo-random data distribution function designed for distributed object-based storage systems .</a:t>
            </a:r>
          </a:p>
          <a:p>
            <a:pPr lvl="1"/>
            <a:r>
              <a:rPr lang="en-US" altLang="zh-TW" sz="2000" dirty="0"/>
              <a:t>Define some simple hash functions.</a:t>
            </a:r>
          </a:p>
          <a:p>
            <a:pPr lvl="1"/>
            <a:r>
              <a:rPr lang="en-US" altLang="zh-TW" sz="2000" dirty="0"/>
              <a:t>Use hash functions to </a:t>
            </a:r>
            <a:r>
              <a:rPr lang="en-US" altLang="zh-TW" sz="2000" dirty="0" err="1"/>
              <a:t>efﬁciently</a:t>
            </a:r>
            <a:r>
              <a:rPr lang="en-US" altLang="zh-TW" sz="2000" dirty="0"/>
              <a:t> map data objects to storage devices without relying on a central directory.</a:t>
            </a:r>
          </a:p>
          <a:p>
            <a:pPr lvl="1"/>
            <a:r>
              <a:rPr lang="en-US" altLang="zh-TW" sz="2000" dirty="0"/>
              <a:t>Advantages</a:t>
            </a:r>
          </a:p>
          <a:p>
            <a:pPr lvl="2"/>
            <a:r>
              <a:rPr lang="en-US" altLang="zh-TW" sz="1800" dirty="0"/>
              <a:t>Because using hash functions, client can </a:t>
            </a:r>
            <a:r>
              <a:rPr lang="en-GB" altLang="zh-TW" sz="1800" dirty="0">
                <a:ea typeface="新細明體" charset="-120"/>
              </a:rPr>
              <a:t>calculate object location directly.</a:t>
            </a:r>
          </a:p>
          <a:p>
            <a:pPr lvl="2"/>
            <a:endParaRPr lang="zh-TW" altLang="en-US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CF994E53-059D-58F6-EEFF-431B53292C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229791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1025" y="108349"/>
            <a:ext cx="7744665" cy="519113"/>
          </a:xfrm>
        </p:spPr>
        <p:txBody>
          <a:bodyPr>
            <a:noAutofit/>
          </a:bodyPr>
          <a:lstStyle/>
          <a:p>
            <a:r>
              <a:rPr lang="en-US" altLang="zh-TW" dirty="0"/>
              <a:t>Separating Data and Metadata (3)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14153" y="844153"/>
            <a:ext cx="7672646" cy="3671888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2400" dirty="0">
                <a:ea typeface="新細明體" charset="-120"/>
              </a:rPr>
              <a:t>CRUSH(x) </a:t>
            </a:r>
            <a:r>
              <a:rPr lang="en-GB" altLang="zh-TW" sz="2400" dirty="0">
                <a:latin typeface="Wingdings" pitchFamily="2" charset="2"/>
                <a:ea typeface="新細明體" charset="-120"/>
              </a:rPr>
              <a:t></a:t>
            </a:r>
            <a:r>
              <a:rPr lang="en-GB" altLang="zh-TW" sz="2400" dirty="0">
                <a:ea typeface="新細明體" charset="-120"/>
              </a:rPr>
              <a:t> (osd</a:t>
            </a:r>
            <a:r>
              <a:rPr lang="en-GB" altLang="zh-TW" sz="2400" baseline="-25000" dirty="0">
                <a:ea typeface="新細明體" charset="-120"/>
              </a:rPr>
              <a:t>n1</a:t>
            </a:r>
            <a:r>
              <a:rPr lang="en-GB" altLang="zh-TW" sz="2400" dirty="0">
                <a:ea typeface="新細明體" charset="-120"/>
              </a:rPr>
              <a:t>, osd</a:t>
            </a:r>
            <a:r>
              <a:rPr lang="en-GB" altLang="zh-TW" sz="2400" baseline="-25000" dirty="0">
                <a:ea typeface="新細明體" charset="-120"/>
              </a:rPr>
              <a:t>n2</a:t>
            </a:r>
            <a:r>
              <a:rPr lang="en-GB" altLang="zh-TW" sz="2400" dirty="0">
                <a:ea typeface="新細明體" charset="-120"/>
              </a:rPr>
              <a:t>, osd</a:t>
            </a:r>
            <a:r>
              <a:rPr lang="en-GB" altLang="zh-TW" sz="2400" baseline="-25000" dirty="0">
                <a:ea typeface="新細明體" charset="-120"/>
              </a:rPr>
              <a:t>n3</a:t>
            </a:r>
            <a:r>
              <a:rPr lang="en-GB" altLang="zh-TW" sz="2400" dirty="0">
                <a:ea typeface="新細明體" charset="-120"/>
              </a:rPr>
              <a:t>)</a:t>
            </a:r>
          </a:p>
          <a:p>
            <a:pPr lvl="1"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2200" dirty="0">
                <a:ea typeface="新細明體" charset="-120"/>
              </a:rPr>
              <a:t>Inputs</a:t>
            </a:r>
          </a:p>
          <a:p>
            <a:pPr lvl="2"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ea typeface="新細明體" charset="-120"/>
              </a:rPr>
              <a:t>x is the placement group</a:t>
            </a:r>
          </a:p>
          <a:p>
            <a:pPr lvl="2"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ea typeface="新細明體" charset="-120"/>
              </a:rPr>
              <a:t>Hierarchical cluster map</a:t>
            </a:r>
          </a:p>
          <a:p>
            <a:pPr lvl="2"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ea typeface="新細明體" charset="-120"/>
              </a:rPr>
              <a:t>Placement rules</a:t>
            </a:r>
          </a:p>
          <a:p>
            <a:pPr lvl="1"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2200" dirty="0">
                <a:ea typeface="新細明體" charset="-120"/>
              </a:rPr>
              <a:t>Outputs a list of OSDs</a:t>
            </a:r>
          </a:p>
          <a:p>
            <a:pPr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sz="2400" dirty="0">
                <a:ea typeface="新細明體" charset="-120"/>
              </a:rPr>
              <a:t>Advantages</a:t>
            </a:r>
          </a:p>
          <a:p>
            <a:pPr lvl="1"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ea typeface="新細明體" charset="-120"/>
              </a:rPr>
              <a:t>Anyone can calculate object location</a:t>
            </a:r>
          </a:p>
          <a:p>
            <a:pPr lvl="1">
              <a:lnSpc>
                <a:spcPct val="90000"/>
              </a:lnSpc>
              <a:tabLst>
                <a:tab pos="683419" algn="l"/>
                <a:tab pos="1369219" algn="l"/>
                <a:tab pos="2055019" algn="l"/>
                <a:tab pos="2740819" algn="l"/>
                <a:tab pos="3426619" algn="l"/>
                <a:tab pos="4112419" algn="l"/>
                <a:tab pos="4798219" algn="l"/>
                <a:tab pos="5484019" algn="l"/>
                <a:tab pos="6169819" algn="l"/>
                <a:tab pos="6855619" algn="l"/>
                <a:tab pos="7541419" algn="l"/>
              </a:tabLst>
            </a:pPr>
            <a:r>
              <a:rPr lang="en-GB" altLang="zh-TW" dirty="0">
                <a:ea typeface="新細明體" charset="-120"/>
              </a:rPr>
              <a:t>Cluster map infrequently updated</a:t>
            </a:r>
          </a:p>
          <a:p>
            <a:endParaRPr lang="zh-TW" altLang="en-US" sz="240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8D280BB-3867-45BD-0794-C361835DAB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70063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2713" y="108349"/>
            <a:ext cx="7752977" cy="519113"/>
          </a:xfrm>
        </p:spPr>
        <p:txBody>
          <a:bodyPr/>
          <a:lstStyle/>
          <a:p>
            <a:r>
              <a:rPr lang="en-US" altLang="zh-TW" dirty="0"/>
              <a:t>Separating Data and Metadata (4)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5013" y="830039"/>
            <a:ext cx="8229600" cy="367188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altLang="zh-TW" sz="2500" dirty="0"/>
              <a:t>Data Distribution with CRUSH</a:t>
            </a:r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In order to avoid imbalance (OSD idle, empty) or load asymmetries (hot data on new device).</a:t>
            </a:r>
            <a:br>
              <a:rPr lang="en-US" altLang="zh-TW" sz="2000" dirty="0"/>
            </a:br>
            <a:r>
              <a:rPr lang="en-US" altLang="zh-TW" sz="2000" dirty="0"/>
              <a:t> →</a:t>
            </a:r>
            <a:r>
              <a:rPr lang="en-US" altLang="zh-TW" sz="2000" dirty="0">
                <a:solidFill>
                  <a:srgbClr val="FF0000"/>
                </a:solidFill>
              </a:rPr>
              <a:t>distributing new data randomly</a:t>
            </a:r>
            <a:endParaRPr lang="en-US" altLang="zh-TW" sz="2000" dirty="0"/>
          </a:p>
          <a:p>
            <a:pPr lvl="1">
              <a:spcBef>
                <a:spcPts val="0"/>
              </a:spcBef>
            </a:pPr>
            <a:r>
              <a:rPr lang="en-US" altLang="zh-TW" sz="2000" dirty="0"/>
              <a:t>Use a simple hash function,  </a:t>
            </a:r>
            <a:r>
              <a:rPr lang="en-US" altLang="zh-TW" sz="2000" dirty="0" err="1"/>
              <a:t>Ceph</a:t>
            </a:r>
            <a:r>
              <a:rPr lang="en-US" altLang="zh-TW" sz="2000" dirty="0"/>
              <a:t> maps objects to Placement groups (PGs).  PGs are assigned to OSDs by CRUSH</a:t>
            </a:r>
            <a:endParaRPr lang="zh-TW" altLang="en-US" sz="2000" dirty="0"/>
          </a:p>
        </p:txBody>
      </p:sp>
      <p:pic>
        <p:nvPicPr>
          <p:cNvPr id="4" name="Picture 2" descr="C:\Users\Dosa\Desktop\未命名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213" y="2838534"/>
            <a:ext cx="3466381" cy="1746523"/>
          </a:xfrm>
          <a:prstGeom prst="rect">
            <a:avLst/>
          </a:prstGeom>
          <a:noFill/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E17F0EFC-3AA7-5A84-EFD1-4D6EEDA0F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6370080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2863" indent="-342900"/>
            <a:r>
              <a:rPr lang="en-US" altLang="zh-TW" dirty="0"/>
              <a:t>Dynamic Distributed Metadata Management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44153"/>
            <a:ext cx="8229600" cy="2489251"/>
          </a:xfrm>
        </p:spPr>
        <p:txBody>
          <a:bodyPr/>
          <a:lstStyle/>
          <a:p>
            <a:pPr marL="42863" indent="-342900">
              <a:buFont typeface="+mj-lt"/>
              <a:buAutoNum type="arabicPeriod" startAt="2"/>
            </a:pPr>
            <a:r>
              <a:rPr lang="en-US" altLang="zh-TW" sz="2000" dirty="0"/>
              <a:t>Dynamic Distributed Metadata Management</a:t>
            </a:r>
          </a:p>
          <a:p>
            <a:pPr marL="642938" lvl="2" indent="-342900">
              <a:buClr>
                <a:schemeClr val="accent3">
                  <a:lumMod val="50000"/>
                </a:schemeClr>
              </a:buClr>
              <a:buFont typeface="Calibri" panose="020F0502020204030204" pitchFamily="34" charset="0"/>
              <a:buChar char="─"/>
            </a:pPr>
            <a:r>
              <a:rPr lang="pt-BR" altLang="zh-TW" sz="1800" dirty="0">
                <a:solidFill>
                  <a:schemeClr val="accent3">
                    <a:lumMod val="50000"/>
                  </a:schemeClr>
                </a:solidFill>
              </a:rPr>
              <a:t>Ceph utilizes a metadata </a:t>
            </a:r>
            <a:r>
              <a:rPr lang="en-US" altLang="zh-TW" sz="1800" dirty="0">
                <a:solidFill>
                  <a:schemeClr val="accent3">
                    <a:lumMod val="50000"/>
                  </a:schemeClr>
                </a:solidFill>
              </a:rPr>
              <a:t>cluster architecture based on Dynamic Subtree Partitioning.(workload balance)</a:t>
            </a:r>
          </a:p>
          <a:p>
            <a:pPr marL="642938" lvl="2" indent="-342900">
              <a:buClr>
                <a:schemeClr val="accent3">
                  <a:lumMod val="50000"/>
                </a:schemeClr>
              </a:buClr>
              <a:buFont typeface="Calibri" panose="020F0502020204030204" pitchFamily="34" charset="0"/>
              <a:buChar char="─"/>
            </a:pPr>
            <a:r>
              <a:rPr lang="en-US" altLang="zh-TW" sz="1800" dirty="0"/>
              <a:t>Dynamic Subtree Partitioning</a:t>
            </a:r>
          </a:p>
          <a:p>
            <a:pPr lvl="2"/>
            <a:r>
              <a:rPr lang="en-US" altLang="zh-TW" sz="1600" dirty="0"/>
              <a:t>Most FS ,use static </a:t>
            </a:r>
            <a:r>
              <a:rPr lang="en-US" altLang="zh-TW" sz="1600" dirty="0" err="1"/>
              <a:t>subtree</a:t>
            </a:r>
            <a:r>
              <a:rPr lang="en-US" altLang="zh-TW" sz="1600" dirty="0"/>
              <a:t> partitioning</a:t>
            </a:r>
            <a:br>
              <a:rPr lang="en-US" altLang="zh-TW" sz="1600" dirty="0"/>
            </a:br>
            <a:r>
              <a:rPr lang="en-US" altLang="zh-TW" sz="1600" dirty="0"/>
              <a:t> →imbalance workloads.</a:t>
            </a:r>
            <a:br>
              <a:rPr lang="en-US" altLang="zh-TW" sz="1600" dirty="0"/>
            </a:br>
            <a:r>
              <a:rPr lang="en-US" altLang="zh-TW" sz="1600" dirty="0"/>
              <a:t> →</a:t>
            </a:r>
            <a:r>
              <a:rPr lang="en-US" altLang="zh-TW" sz="1600" dirty="0">
                <a:solidFill>
                  <a:srgbClr val="FF0000"/>
                </a:solidFill>
              </a:rPr>
              <a:t>simple hash function can get directory</a:t>
            </a:r>
            <a:r>
              <a:rPr lang="en-US" altLang="zh-TW" sz="1600" dirty="0"/>
              <a:t>.</a:t>
            </a:r>
          </a:p>
          <a:p>
            <a:pPr lvl="2"/>
            <a:r>
              <a:rPr lang="en-US" altLang="zh-TW" sz="1600" dirty="0" err="1"/>
              <a:t>Ceph’s</a:t>
            </a:r>
            <a:r>
              <a:rPr lang="en-US" altLang="zh-TW" sz="1600" dirty="0"/>
              <a:t> MDS cluster is based on a dynamic </a:t>
            </a:r>
            <a:r>
              <a:rPr lang="en-US" altLang="zh-TW" sz="1600" dirty="0" err="1"/>
              <a:t>subtree</a:t>
            </a:r>
            <a:r>
              <a:rPr lang="en-US" altLang="zh-TW" sz="1600" dirty="0"/>
              <a:t> partitioning. →</a:t>
            </a:r>
            <a:r>
              <a:rPr lang="en-US" altLang="zh-TW" sz="1600" dirty="0">
                <a:solidFill>
                  <a:srgbClr val="FF0000"/>
                </a:solidFill>
              </a:rPr>
              <a:t>balance workloads</a:t>
            </a:r>
            <a:endParaRPr lang="en-US" altLang="zh-TW" sz="1600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lvl="1" indent="-342900">
              <a:buFont typeface="+mj-lt"/>
              <a:buAutoNum type="arabicPeriod"/>
            </a:pPr>
            <a:endParaRPr lang="en-US" altLang="zh-TW" sz="1800" dirty="0"/>
          </a:p>
          <a:p>
            <a:endParaRPr lang="zh-TW" altLang="en-US" sz="1800" dirty="0"/>
          </a:p>
        </p:txBody>
      </p:sp>
      <p:pic>
        <p:nvPicPr>
          <p:cNvPr id="4" name="Picture 2" descr="C:\Users\Dosa\Desktop\未命名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0662" y="3230556"/>
            <a:ext cx="3296132" cy="1308193"/>
          </a:xfrm>
          <a:prstGeom prst="rect">
            <a:avLst/>
          </a:prstGeom>
          <a:noFill/>
        </p:spPr>
      </p:pic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10A87CDA-CD03-F7D1-0F42-8EAB9262C2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59636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6335" y="108349"/>
            <a:ext cx="7869355" cy="519113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Reliable Distributed Object Storage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06334" y="844153"/>
            <a:ext cx="7880465" cy="3671888"/>
          </a:xfrm>
        </p:spPr>
        <p:txBody>
          <a:bodyPr/>
          <a:lstStyle/>
          <a:p>
            <a:pPr marL="42863" indent="-342900">
              <a:buFont typeface="+mj-lt"/>
              <a:buAutoNum type="arabicPeriod" startAt="3"/>
            </a:pPr>
            <a:r>
              <a:rPr lang="en-US" altLang="zh-TW" sz="2400" dirty="0"/>
              <a:t>Reliable Autonomic Distributed Object Storage</a:t>
            </a:r>
          </a:p>
          <a:p>
            <a:pPr marL="642938" lvl="1" indent="-342900"/>
            <a:r>
              <a:rPr lang="en-US" altLang="zh-TW" sz="2000" dirty="0"/>
              <a:t>Replica.</a:t>
            </a:r>
          </a:p>
          <a:p>
            <a:pPr marL="642938" lvl="1" indent="-342900"/>
            <a:r>
              <a:rPr lang="en-GB" altLang="zh-TW" sz="2000" dirty="0">
                <a:ea typeface="新細明體" charset="-120"/>
              </a:rPr>
              <a:t>Failure Detection and Recovery.</a:t>
            </a:r>
            <a:endParaRPr lang="zh-TW" altLang="en-US" sz="2000" dirty="0"/>
          </a:p>
        </p:txBody>
      </p:sp>
      <p:sp>
        <p:nvSpPr>
          <p:cNvPr id="4" name="灯片编号占位符 1">
            <a:extLst>
              <a:ext uri="{FF2B5EF4-FFF2-40B4-BE49-F238E27FC236}">
                <a16:creationId xmlns:a16="http://schemas.microsoft.com/office/drawing/2014/main" id="{9849E52D-582B-05CA-4AEF-0218FCAE6B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4597115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5964" y="108349"/>
            <a:ext cx="7719726" cy="519113"/>
          </a:xfrm>
        </p:spPr>
        <p:txBody>
          <a:bodyPr/>
          <a:lstStyle/>
          <a:p>
            <a:r>
              <a:rPr lang="en-GB" altLang="zh-TW" dirty="0">
                <a:ea typeface="新細明體" charset="-120"/>
              </a:rPr>
              <a:t>Client 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7074" y="844153"/>
            <a:ext cx="7719726" cy="931136"/>
          </a:xfrm>
        </p:spPr>
        <p:txBody>
          <a:bodyPr/>
          <a:lstStyle/>
          <a:p>
            <a:r>
              <a:rPr lang="en-GB" altLang="zh-TW" sz="2400" dirty="0">
                <a:ea typeface="新細明體" charset="-120"/>
              </a:rPr>
              <a:t>Client Operation</a:t>
            </a:r>
          </a:p>
          <a:p>
            <a:pPr lvl="1"/>
            <a:r>
              <a:rPr lang="en-US" altLang="zh-TW" sz="2000" dirty="0"/>
              <a:t>File I/O and Capabilities</a:t>
            </a:r>
            <a:endParaRPr lang="zh-TW" altLang="en-US" sz="2000" dirty="0"/>
          </a:p>
          <a:p>
            <a:pPr lvl="1"/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809534" y="1991980"/>
            <a:ext cx="5696703" cy="2524058"/>
            <a:chOff x="107504" y="2420888"/>
            <a:chExt cx="8928992" cy="3960440"/>
          </a:xfrm>
        </p:grpSpPr>
        <p:sp>
          <p:nvSpPr>
            <p:cNvPr id="5" name="文字方塊 4"/>
            <p:cNvSpPr txBox="1"/>
            <p:nvPr/>
          </p:nvSpPr>
          <p:spPr>
            <a:xfrm>
              <a:off x="3491880" y="2780928"/>
              <a:ext cx="1166512" cy="413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350" dirty="0"/>
                <a:t>Request</a:t>
              </a:r>
              <a:endParaRPr lang="zh-TW" altLang="en-US" sz="1350" dirty="0"/>
            </a:p>
          </p:txBody>
        </p:sp>
        <p:grpSp>
          <p:nvGrpSpPr>
            <p:cNvPr id="6" name="群組 5"/>
            <p:cNvGrpSpPr/>
            <p:nvPr/>
          </p:nvGrpSpPr>
          <p:grpSpPr>
            <a:xfrm>
              <a:off x="107504" y="2420888"/>
              <a:ext cx="8928992" cy="3960440"/>
              <a:chOff x="107504" y="2420888"/>
              <a:chExt cx="8928992" cy="3960440"/>
            </a:xfrm>
          </p:grpSpPr>
          <p:sp>
            <p:nvSpPr>
              <p:cNvPr id="7" name="橢圓 6"/>
              <p:cNvSpPr/>
              <p:nvPr/>
            </p:nvSpPr>
            <p:spPr>
              <a:xfrm>
                <a:off x="755576" y="3284984"/>
                <a:ext cx="2160240" cy="72008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TW" sz="1350" dirty="0"/>
              </a:p>
              <a:p>
                <a:pPr algn="ctr"/>
                <a:r>
                  <a:rPr lang="en-US" altLang="zh-TW" sz="1350" dirty="0"/>
                  <a:t>Client</a:t>
                </a:r>
              </a:p>
              <a:p>
                <a:pPr algn="ctr"/>
                <a:r>
                  <a:rPr lang="en-US" altLang="zh-TW" sz="1350" dirty="0"/>
                  <a:t>(open file)</a:t>
                </a:r>
                <a:endParaRPr lang="zh-TW" altLang="en-US" sz="1350" dirty="0"/>
              </a:p>
              <a:p>
                <a:pPr algn="ctr"/>
                <a:endParaRPr lang="zh-TW" altLang="en-US" sz="1350" dirty="0"/>
              </a:p>
            </p:txBody>
          </p:sp>
          <p:sp>
            <p:nvSpPr>
              <p:cNvPr id="8" name="橢圓 7"/>
              <p:cNvSpPr/>
              <p:nvPr/>
            </p:nvSpPr>
            <p:spPr>
              <a:xfrm>
                <a:off x="5220072" y="3140968"/>
                <a:ext cx="1728192" cy="7920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MDS</a:t>
                </a:r>
                <a:endParaRPr lang="zh-TW" altLang="en-US" sz="1350" dirty="0"/>
              </a:p>
            </p:txBody>
          </p:sp>
          <p:sp>
            <p:nvSpPr>
              <p:cNvPr id="9" name="迴轉箭號 8"/>
              <p:cNvSpPr/>
              <p:nvPr/>
            </p:nvSpPr>
            <p:spPr>
              <a:xfrm>
                <a:off x="1752640" y="2547095"/>
                <a:ext cx="4464496" cy="648072"/>
              </a:xfrm>
              <a:prstGeom prst="utur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7020272" y="2420888"/>
                <a:ext cx="2016224" cy="2304256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Translate file name into </a:t>
                </a:r>
                <a:r>
                  <a:rPr lang="en-US" altLang="zh-TW" sz="1350" dirty="0" err="1"/>
                  <a:t>inode</a:t>
                </a:r>
                <a:r>
                  <a:rPr lang="en-US" altLang="zh-TW" sz="1350" dirty="0"/>
                  <a:t>(</a:t>
                </a:r>
                <a:r>
                  <a:rPr lang="en-US" altLang="zh-TW" sz="1350" dirty="0" err="1"/>
                  <a:t>inode</a:t>
                </a:r>
                <a:r>
                  <a:rPr lang="en-US" altLang="zh-TW" sz="1350" dirty="0"/>
                  <a:t> number, file owner, mode, size, …)</a:t>
                </a:r>
                <a:endParaRPr lang="zh-TW" altLang="en-US" sz="1350" dirty="0"/>
              </a:p>
            </p:txBody>
          </p:sp>
          <p:sp>
            <p:nvSpPr>
              <p:cNvPr id="11" name="迴轉箭號 10"/>
              <p:cNvSpPr/>
              <p:nvPr/>
            </p:nvSpPr>
            <p:spPr>
              <a:xfrm rot="10800000">
                <a:off x="1763688" y="4005064"/>
                <a:ext cx="4464496" cy="792088"/>
              </a:xfrm>
              <a:prstGeom prst="utur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文字方塊 11"/>
              <p:cNvSpPr txBox="1"/>
              <p:nvPr/>
            </p:nvSpPr>
            <p:spPr>
              <a:xfrm>
                <a:off x="3059833" y="4149080"/>
                <a:ext cx="2208524" cy="4132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350" dirty="0"/>
                  <a:t>Check OK, return </a:t>
                </a:r>
                <a:endParaRPr lang="zh-TW" altLang="en-US" sz="1350" dirty="0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843808" y="4941168"/>
                <a:ext cx="2448272" cy="1124744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Return </a:t>
                </a:r>
                <a:r>
                  <a:rPr lang="en-US" altLang="zh-TW" sz="1350" dirty="0" err="1"/>
                  <a:t>inode</a:t>
                </a:r>
                <a:r>
                  <a:rPr lang="en-US" altLang="zh-TW" sz="1350" dirty="0"/>
                  <a:t> number, map file data into objects(CRUSH) </a:t>
                </a:r>
                <a:endParaRPr lang="zh-TW" altLang="en-US" sz="1350" dirty="0"/>
              </a:p>
            </p:txBody>
          </p:sp>
          <p:sp>
            <p:nvSpPr>
              <p:cNvPr id="14" name="橢圓 13"/>
              <p:cNvSpPr/>
              <p:nvPr/>
            </p:nvSpPr>
            <p:spPr>
              <a:xfrm>
                <a:off x="323528" y="5517232"/>
                <a:ext cx="1944216" cy="86409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1350" dirty="0"/>
                  <a:t>OSD</a:t>
                </a:r>
                <a:endParaRPr lang="zh-TW" altLang="en-US" sz="1350" dirty="0"/>
              </a:p>
            </p:txBody>
          </p:sp>
          <p:sp>
            <p:nvSpPr>
              <p:cNvPr id="15" name="上-下雙向箭號 14"/>
              <p:cNvSpPr/>
              <p:nvPr/>
            </p:nvSpPr>
            <p:spPr>
              <a:xfrm>
                <a:off x="971600" y="4077072"/>
                <a:ext cx="360040" cy="1296144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350"/>
              </a:p>
            </p:txBody>
          </p:sp>
          <p:sp>
            <p:nvSpPr>
              <p:cNvPr id="16" name="文字方塊 15"/>
              <p:cNvSpPr txBox="1"/>
              <p:nvPr/>
            </p:nvSpPr>
            <p:spPr>
              <a:xfrm>
                <a:off x="107504" y="4293097"/>
                <a:ext cx="1017654" cy="6993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350" dirty="0"/>
                  <a:t>Direct </a:t>
                </a:r>
              </a:p>
              <a:p>
                <a:r>
                  <a:rPr lang="en-US" altLang="zh-TW" sz="1350" dirty="0"/>
                  <a:t>access</a:t>
                </a:r>
                <a:endParaRPr lang="zh-TW" altLang="en-US" sz="1350" dirty="0"/>
              </a:p>
            </p:txBody>
          </p:sp>
        </p:grpSp>
      </p:grpSp>
      <p:sp>
        <p:nvSpPr>
          <p:cNvPr id="17" name="灯片编号占位符 1">
            <a:extLst>
              <a:ext uri="{FF2B5EF4-FFF2-40B4-BE49-F238E27FC236}">
                <a16:creationId xmlns:a16="http://schemas.microsoft.com/office/drawing/2014/main" id="{AE819B93-5659-E99C-1C08-56CFBDBC0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31013" y="4893471"/>
            <a:ext cx="2133600" cy="254794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99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38308616"/>
      </p:ext>
    </p:extLst>
  </p:cSld>
  <p:clrMapOvr>
    <a:masterClrMapping/>
  </p:clrMapOvr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NTHU UniCloud</Template>
  <TotalTime>2641</TotalTime>
  <Words>5930</Words>
  <Application>Microsoft Office PowerPoint</Application>
  <PresentationFormat>全屏显示(16:9)</PresentationFormat>
  <Paragraphs>1086</Paragraphs>
  <Slides>115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115</vt:i4>
      </vt:variant>
    </vt:vector>
  </HeadingPairs>
  <TitlesOfParts>
    <vt:vector size="121" baseType="lpstr">
      <vt:lpstr>MS Sans Serif</vt:lpstr>
      <vt:lpstr>Arial</vt:lpstr>
      <vt:lpstr>Calibri</vt:lpstr>
      <vt:lpstr>Times New Roman</vt:lpstr>
      <vt:lpstr>Wingdings</vt:lpstr>
      <vt:lpstr>NTHU UniCloud</vt:lpstr>
      <vt:lpstr>CSC6032 – Advanced Operating Systems</vt:lpstr>
      <vt:lpstr>Outline</vt:lpstr>
      <vt:lpstr>Overview</vt:lpstr>
      <vt:lpstr>Storage Virtualization - introduction</vt:lpstr>
      <vt:lpstr>Introduction (1)</vt:lpstr>
      <vt:lpstr>Introduction (2)</vt:lpstr>
      <vt:lpstr>Introduction (3)</vt:lpstr>
      <vt:lpstr>Concept and Technique (1)</vt:lpstr>
      <vt:lpstr>Concept and Technique (2)</vt:lpstr>
      <vt:lpstr>Concept and Technique (3)</vt:lpstr>
      <vt:lpstr>Concept and Technique (4)</vt:lpstr>
      <vt:lpstr>Concept and Technique (5)</vt:lpstr>
      <vt:lpstr>Storage Virtualization – What to be virtualized</vt:lpstr>
      <vt:lpstr>What To Be Virtualized</vt:lpstr>
      <vt:lpstr>File System Level (1)</vt:lpstr>
      <vt:lpstr>File System Level (2)</vt:lpstr>
      <vt:lpstr>File System Level (3)</vt:lpstr>
      <vt:lpstr>File System Level (4)</vt:lpstr>
      <vt:lpstr>Block Device Level (1)</vt:lpstr>
      <vt:lpstr>Block Device Level (2)</vt:lpstr>
      <vt:lpstr>Block Device Level (3)</vt:lpstr>
      <vt:lpstr>Block Device Level (4)</vt:lpstr>
      <vt:lpstr>Storage Virtualization – Where to be virtualization</vt:lpstr>
      <vt:lpstr>Where To Be Virtualized (1)</vt:lpstr>
      <vt:lpstr>Where To Be Virtualized (2)</vt:lpstr>
      <vt:lpstr>Where To Be Virtualized (3)</vt:lpstr>
      <vt:lpstr>Where To Be Virtualized (4)</vt:lpstr>
      <vt:lpstr>Host-Based Virtualization (1)</vt:lpstr>
      <vt:lpstr>Host-Based Virtualization (2)</vt:lpstr>
      <vt:lpstr>Host-Based Virtualization (3)</vt:lpstr>
      <vt:lpstr>Host-Based Virtualization (4)</vt:lpstr>
      <vt:lpstr>Network-Based Virtualization (1)</vt:lpstr>
      <vt:lpstr>Network-Based Virtualization (2)</vt:lpstr>
      <vt:lpstr>Network-Based Virtualization (3)</vt:lpstr>
      <vt:lpstr>Network-Based Virtualization (4)</vt:lpstr>
      <vt:lpstr>Network-Based Virtualization (5)</vt:lpstr>
      <vt:lpstr>Storage-Based Virtualization (1)</vt:lpstr>
      <vt:lpstr>Storage-Based Virtualization (2)</vt:lpstr>
      <vt:lpstr>Storage-Based Virtualization (3)</vt:lpstr>
      <vt:lpstr>Storage-Based Virtualization (4)</vt:lpstr>
      <vt:lpstr>Storage-Based Virtualization (5)</vt:lpstr>
      <vt:lpstr>Storage-Based Virtualization (6)</vt:lpstr>
      <vt:lpstr>Storage-Based Virtualization (7)</vt:lpstr>
      <vt:lpstr>Storage Virtualization - How to be virtualized </vt:lpstr>
      <vt:lpstr>In-band Virtualization</vt:lpstr>
      <vt:lpstr>Out-of-band Virtualization</vt:lpstr>
      <vt:lpstr>Other Virtualization Services (1)</vt:lpstr>
      <vt:lpstr>Other Virtualization Services (2)</vt:lpstr>
      <vt:lpstr>Summary</vt:lpstr>
      <vt:lpstr>Storage Virtualization – case study</vt:lpstr>
      <vt:lpstr>RAID</vt:lpstr>
      <vt:lpstr>RAID level (1)</vt:lpstr>
      <vt:lpstr>RAID level (2)</vt:lpstr>
      <vt:lpstr>RAID 0</vt:lpstr>
      <vt:lpstr>RAID 1</vt:lpstr>
      <vt:lpstr>RAID 5</vt:lpstr>
      <vt:lpstr>RAID 1+0 / RAID 5+0</vt:lpstr>
      <vt:lpstr>RAID Level Comparison</vt:lpstr>
      <vt:lpstr>Logical Volume Management (1)</vt:lpstr>
      <vt:lpstr>Logical Volume Management (2)</vt:lpstr>
      <vt:lpstr>Logical Volume Management (3)</vt:lpstr>
      <vt:lpstr>Logical Volume Management (4)</vt:lpstr>
      <vt:lpstr>Logical Volume Management (5)</vt:lpstr>
      <vt:lpstr>Logical Volume Management (6)</vt:lpstr>
      <vt:lpstr>Logical Volume Management (7)</vt:lpstr>
      <vt:lpstr>Logical Volume Management (8)</vt:lpstr>
      <vt:lpstr>Logical Volume Management (9)</vt:lpstr>
      <vt:lpstr>Logical Volume Management (10)</vt:lpstr>
      <vt:lpstr>Logical Volume Management (11)</vt:lpstr>
      <vt:lpstr>Network File System (1)</vt:lpstr>
      <vt:lpstr>Network File System (2)</vt:lpstr>
      <vt:lpstr>Network File System (3)</vt:lpstr>
      <vt:lpstr>Network File System (4)</vt:lpstr>
      <vt:lpstr>Storage Virtualization in distributed system</vt:lpstr>
      <vt:lpstr>VastSky (1)</vt:lpstr>
      <vt:lpstr>VastSky (2)</vt:lpstr>
      <vt:lpstr>VastSky (3)</vt:lpstr>
      <vt:lpstr>VastSky (4)</vt:lpstr>
      <vt:lpstr>VastSky (5)</vt:lpstr>
      <vt:lpstr>VastSky (6)</vt:lpstr>
      <vt:lpstr>VastSky (7)</vt:lpstr>
      <vt:lpstr>Lustre File System (1)</vt:lpstr>
      <vt:lpstr>Lustre File System (2)</vt:lpstr>
      <vt:lpstr>Lustre File System (3)</vt:lpstr>
      <vt:lpstr>Lustre File System (4)</vt:lpstr>
      <vt:lpstr>Lustre File System (5)</vt:lpstr>
      <vt:lpstr>Ceph (1)</vt:lpstr>
      <vt:lpstr>Ceph (2)</vt:lpstr>
      <vt:lpstr>Ceph (3)</vt:lpstr>
      <vt:lpstr>Ceph (4)</vt:lpstr>
      <vt:lpstr>Ceph (5)</vt:lpstr>
      <vt:lpstr>Three Fundamental Design</vt:lpstr>
      <vt:lpstr>Separating Data and Metadata (1)</vt:lpstr>
      <vt:lpstr>Separating Data and Metadata (2)</vt:lpstr>
      <vt:lpstr>Separating Data and Metadata (3)</vt:lpstr>
      <vt:lpstr>Separating Data and Metadata (4)</vt:lpstr>
      <vt:lpstr>Dynamic Distributed Metadata Management</vt:lpstr>
      <vt:lpstr>Reliable Distributed Object Storage</vt:lpstr>
      <vt:lpstr>Client (1)</vt:lpstr>
      <vt:lpstr>Client (2)</vt:lpstr>
      <vt:lpstr>Metadata</vt:lpstr>
      <vt:lpstr>Replica</vt:lpstr>
      <vt:lpstr>Failure detection</vt:lpstr>
      <vt:lpstr>Recovery</vt:lpstr>
      <vt:lpstr>HDFS</vt:lpstr>
      <vt:lpstr>Hadoop</vt:lpstr>
      <vt:lpstr>Hadoop Features</vt:lpstr>
      <vt:lpstr>HDFS Architecture (1)</vt:lpstr>
      <vt:lpstr>HDFS Architecture (3)</vt:lpstr>
      <vt:lpstr>HDFS Architecture (4)</vt:lpstr>
      <vt:lpstr>HDFS Architecture (5)</vt:lpstr>
      <vt:lpstr>HDFS Client (1)</vt:lpstr>
      <vt:lpstr>HDFS Client (3)</vt:lpstr>
      <vt:lpstr>HDFS Client (4)</vt:lpstr>
      <vt:lpstr>Replica Management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Open 5G / IoT Cloud Platform</dc:title>
  <dc:creator>Wu-Chun Chung</dc:creator>
  <cp:lastModifiedBy>Yeh-Ching Chung</cp:lastModifiedBy>
  <cp:revision>279</cp:revision>
  <dcterms:created xsi:type="dcterms:W3CDTF">2015-06-05T07:23:35Z</dcterms:created>
  <dcterms:modified xsi:type="dcterms:W3CDTF">2023-12-27T21:38:51Z</dcterms:modified>
</cp:coreProperties>
</file>