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56" r:id="rId2"/>
    <p:sldId id="421" r:id="rId3"/>
    <p:sldId id="257" r:id="rId4"/>
    <p:sldId id="278" r:id="rId5"/>
    <p:sldId id="557" r:id="rId6"/>
    <p:sldId id="425" r:id="rId7"/>
    <p:sldId id="427" r:id="rId8"/>
    <p:sldId id="428" r:id="rId9"/>
    <p:sldId id="429" r:id="rId10"/>
    <p:sldId id="454" r:id="rId11"/>
    <p:sldId id="441" r:id="rId12"/>
    <p:sldId id="558" r:id="rId13"/>
    <p:sldId id="436" r:id="rId14"/>
    <p:sldId id="559" r:id="rId15"/>
    <p:sldId id="445" r:id="rId16"/>
    <p:sldId id="456" r:id="rId17"/>
    <p:sldId id="560" r:id="rId18"/>
    <p:sldId id="449" r:id="rId19"/>
    <p:sldId id="450" r:id="rId20"/>
    <p:sldId id="453" r:id="rId21"/>
    <p:sldId id="493" r:id="rId22"/>
    <p:sldId id="457" r:id="rId23"/>
    <p:sldId id="422" r:id="rId24"/>
    <p:sldId id="458" r:id="rId25"/>
    <p:sldId id="561" r:id="rId26"/>
    <p:sldId id="459" r:id="rId27"/>
    <p:sldId id="460" r:id="rId28"/>
    <p:sldId id="461" r:id="rId29"/>
    <p:sldId id="462" r:id="rId30"/>
    <p:sldId id="463" r:id="rId31"/>
    <p:sldId id="464" r:id="rId32"/>
    <p:sldId id="465" r:id="rId33"/>
    <p:sldId id="466" r:id="rId34"/>
    <p:sldId id="562" r:id="rId35"/>
    <p:sldId id="467" r:id="rId36"/>
    <p:sldId id="483" r:id="rId37"/>
    <p:sldId id="471" r:id="rId38"/>
    <p:sldId id="563" r:id="rId39"/>
    <p:sldId id="468" r:id="rId40"/>
    <p:sldId id="469" r:id="rId41"/>
    <p:sldId id="470" r:id="rId42"/>
    <p:sldId id="472" r:id="rId43"/>
    <p:sldId id="564" r:id="rId44"/>
    <p:sldId id="474" r:id="rId45"/>
    <p:sldId id="473" r:id="rId46"/>
    <p:sldId id="475" r:id="rId47"/>
    <p:sldId id="476" r:id="rId48"/>
    <p:sldId id="565" r:id="rId49"/>
    <p:sldId id="477" r:id="rId50"/>
    <p:sldId id="478" r:id="rId51"/>
    <p:sldId id="479" r:id="rId52"/>
    <p:sldId id="566" r:id="rId53"/>
    <p:sldId id="495" r:id="rId54"/>
    <p:sldId id="497" r:id="rId55"/>
    <p:sldId id="498" r:id="rId56"/>
    <p:sldId id="501" r:id="rId57"/>
    <p:sldId id="567" r:id="rId58"/>
    <p:sldId id="496" r:id="rId59"/>
    <p:sldId id="568" r:id="rId60"/>
    <p:sldId id="503" r:id="rId61"/>
    <p:sldId id="569" r:id="rId62"/>
    <p:sldId id="491" r:id="rId63"/>
    <p:sldId id="570" r:id="rId64"/>
    <p:sldId id="556" r:id="rId65"/>
    <p:sldId id="486" r:id="rId66"/>
    <p:sldId id="487" r:id="rId67"/>
    <p:sldId id="571" r:id="rId68"/>
    <p:sldId id="492" r:id="rId69"/>
    <p:sldId id="504" r:id="rId70"/>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477" y="127"/>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2023/12/20</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2023/12/20</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replace</a:t>
            </a:r>
            <a:r>
              <a:rPr lang="en-US" altLang="zh-TW" baseline="0" dirty="0"/>
              <a:t>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36</a:t>
            </a:fld>
            <a:endParaRPr lang="zh-TW" altLang="en-US"/>
          </a:p>
        </p:txBody>
      </p:sp>
    </p:spTree>
    <p:extLst>
      <p:ext uri="{BB962C8B-B14F-4D97-AF65-F5344CB8AC3E}">
        <p14:creationId xmlns:p14="http://schemas.microsoft.com/office/powerpoint/2010/main" val="339144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有一個</a:t>
            </a:r>
            <a:r>
              <a:rPr lang="en-US" altLang="zh-TW" dirty="0"/>
              <a:t>exception vector table</a:t>
            </a:r>
            <a:r>
              <a:rPr lang="zh-TW" altLang="en-US" dirty="0"/>
              <a:t>在一班的</a:t>
            </a:r>
            <a:r>
              <a:rPr lang="en-US" altLang="zh-TW" dirty="0"/>
              <a:t>OS</a:t>
            </a:r>
            <a:r>
              <a:rPr lang="zh-TW" altLang="en-US" dirty="0"/>
              <a:t>裡面，用來重新導向不同的</a:t>
            </a:r>
            <a:r>
              <a:rPr lang="en-US" altLang="zh-TW" dirty="0"/>
              <a:t>trap</a:t>
            </a:r>
            <a:r>
              <a:rPr lang="zh-TW" altLang="en-US" dirty="0"/>
              <a:t>到相對應的處理者</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65</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t>We imitate this mechanism.  We design a KVM vector, and the KVM vector would re-direct traps to the KVM trap interface which is placed at address 0xffff1000 in another shared page.  </a:t>
            </a:r>
            <a:r>
              <a:rPr lang="en-US" altLang="zh-TW" dirty="0"/>
              <a:t>The</a:t>
            </a:r>
            <a:r>
              <a:rPr lang="en-US" altLang="zh-TW" baseline="0" dirty="0"/>
              <a:t> exception trap to this vector would be re-direct to the interface for later handling.</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66</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lstStyle/>
          <a:p>
            <a:r>
              <a:rPr kumimoji="1" lang="en-US" altLang="zh-TW" dirty="0"/>
              <a:t>Sensitive</a:t>
            </a:r>
            <a:r>
              <a:rPr kumimoji="1" lang="zh-TW" altLang="en-US" dirty="0"/>
              <a:t> </a:t>
            </a:r>
            <a:r>
              <a:rPr kumimoji="1" lang="en-US" altLang="zh-TW" dirty="0"/>
              <a:t>Instruction</a:t>
            </a:r>
            <a:endParaRPr kumimoji="1" lang="zh-TW" altLang="en-US" dirty="0"/>
          </a:p>
        </p:txBody>
      </p:sp>
      <p:sp>
        <p:nvSpPr>
          <p:cNvPr id="3" name="內容版面配置區 2"/>
          <p:cNvSpPr>
            <a:spLocks noGrp="1"/>
          </p:cNvSpPr>
          <p:nvPr>
            <p:ph idx="1"/>
          </p:nvPr>
        </p:nvSpPr>
        <p:spPr>
          <a:xfrm>
            <a:off x="981776" y="809124"/>
            <a:ext cx="7147961" cy="3762876"/>
          </a:xfrm>
        </p:spPr>
        <p:txBody>
          <a:bodyPr>
            <a:noAutofit/>
          </a:bodyPr>
          <a:lstStyle/>
          <a:p>
            <a:r>
              <a:rPr lang="en-US" altLang="zh-TW" sz="2400" dirty="0">
                <a:latin typeface="Times New Roman" panose="02020603050405020304" pitchFamily="18" charset="0"/>
                <a:cs typeface="Times New Roman" panose="02020603050405020304" pitchFamily="18" charset="0"/>
              </a:rPr>
              <a:t>Those instructions that interact with hardware, which include control-sensitive and behavior-sensitive instructions</a:t>
            </a:r>
          </a:p>
          <a:p>
            <a:r>
              <a:rPr lang="en-US" altLang="zh-TW" sz="2400" dirty="0">
                <a:latin typeface="Times New Roman" panose="02020603050405020304" pitchFamily="18" charset="0"/>
                <a:cs typeface="Times New Roman" panose="02020603050405020304" pitchFamily="18" charset="0"/>
              </a:rPr>
              <a:t>Control sensitive instructions  </a:t>
            </a:r>
          </a:p>
          <a:p>
            <a:pPr lvl="1"/>
            <a:r>
              <a:rPr lang="en-US" altLang="zh-TW" sz="2000" dirty="0">
                <a:latin typeface="Times New Roman" panose="02020603050405020304" pitchFamily="18" charset="0"/>
                <a:cs typeface="Times New Roman" panose="02020603050405020304" pitchFamily="18" charset="0"/>
              </a:rPr>
              <a:t>Those that attempt to change the configuration of resources in the system</a:t>
            </a:r>
          </a:p>
          <a:p>
            <a:r>
              <a:rPr lang="en-US" altLang="zh-TW" sz="2400" dirty="0">
                <a:latin typeface="Times New Roman" panose="02020603050405020304" pitchFamily="18" charset="0"/>
                <a:cs typeface="Times New Roman" panose="02020603050405020304" pitchFamily="18" charset="0"/>
              </a:rPr>
              <a:t>Behavior sensitive instructions  </a:t>
            </a:r>
          </a:p>
          <a:p>
            <a:pPr lvl="1"/>
            <a:r>
              <a:rPr lang="en-US" altLang="zh-TW" sz="2000" dirty="0">
                <a:latin typeface="Times New Roman" panose="02020603050405020304" pitchFamily="18" charset="0"/>
                <a:cs typeface="Times New Roman" panose="02020603050405020304" pitchFamily="18" charset="0"/>
              </a:rPr>
              <a:t>Those whose behavior or result depends on the configuration of resources (the content of the relocation register or the processor's mode)</a:t>
            </a:r>
          </a:p>
        </p:txBody>
      </p:sp>
      <p:sp>
        <p:nvSpPr>
          <p:cNvPr id="4" name="灯片编号占位符 1">
            <a:extLst>
              <a:ext uri="{FF2B5EF4-FFF2-40B4-BE49-F238E27FC236}">
                <a16:creationId xmlns:a16="http://schemas.microsoft.com/office/drawing/2014/main" id="{DB29D6E6-FCD9-41F1-88BD-44BEDC45212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a:p>
        </p:txBody>
      </p:sp>
    </p:spTree>
    <p:extLst>
      <p:ext uri="{BB962C8B-B14F-4D97-AF65-F5344CB8AC3E}">
        <p14:creationId xmlns:p14="http://schemas.microsoft.com/office/powerpoint/2010/main" val="147171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933651" y="108349"/>
            <a:ext cx="7742039" cy="519113"/>
          </a:xfrm>
          <a:ln/>
        </p:spPr>
        <p:txBody>
          <a:bodyPr/>
          <a:lstStyle/>
          <a:p>
            <a:r>
              <a:rPr lang="en-US" altLang="zh-TW" dirty="0"/>
              <a:t>Example - ARMv6 ISA</a:t>
            </a:r>
          </a:p>
        </p:txBody>
      </p:sp>
      <p:sp>
        <p:nvSpPr>
          <p:cNvPr id="37890" name="Rectangle 2"/>
          <p:cNvSpPr>
            <a:spLocks/>
          </p:cNvSpPr>
          <p:nvPr/>
        </p:nvSpPr>
        <p:spPr bwMode="auto">
          <a:xfrm>
            <a:off x="1430555" y="848257"/>
            <a:ext cx="485474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Branch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Data-processing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Multiply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Parallel addition and subtraction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Extend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Miscellaneous arithmetic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Other miscellaneous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Status register access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Load and store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Load and Store Multiple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Semaphore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Exception-generating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Coprocessor instructions</a:t>
            </a:r>
          </a:p>
        </p:txBody>
      </p:sp>
      <p:sp>
        <p:nvSpPr>
          <p:cNvPr id="2" name="灯片编号占位符 1">
            <a:extLst>
              <a:ext uri="{FF2B5EF4-FFF2-40B4-BE49-F238E27FC236}">
                <a16:creationId xmlns:a16="http://schemas.microsoft.com/office/drawing/2014/main" id="{8059A999-95AE-83F4-E748-2F40B9D3B4C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11</a:t>
            </a:fld>
            <a:endParaRPr lang="zh-TW" altLang="en-US"/>
          </a:p>
        </p:txBody>
      </p:sp>
    </p:spTree>
    <p:extLst>
      <p:ext uri="{BB962C8B-B14F-4D97-AF65-F5344CB8AC3E}">
        <p14:creationId xmlns:p14="http://schemas.microsoft.com/office/powerpoint/2010/main" val="267711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Virtualizable </a:t>
            </a:r>
            <a:r>
              <a:rPr lang="en-US" dirty="0" err="1"/>
              <a:t>c</a:t>
            </a:r>
            <a:r>
              <a:rPr lang="en-US" altLang="zh-CN" dirty="0" err="1"/>
              <a:t>pu</a:t>
            </a:r>
            <a:endParaRPr lang="en-US" dirty="0"/>
          </a:p>
        </p:txBody>
      </p:sp>
      <p:sp>
        <p:nvSpPr>
          <p:cNvPr id="5" name="文本占位符 4">
            <a:extLst>
              <a:ext uri="{FF2B5EF4-FFF2-40B4-BE49-F238E27FC236}">
                <a16:creationId xmlns:a16="http://schemas.microsoft.com/office/drawing/2014/main" id="{A4B02792-06C8-503A-016C-3610A2804A3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6109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66274" y="108349"/>
            <a:ext cx="7809416" cy="519113"/>
          </a:xfrm>
          <a:ln/>
        </p:spPr>
        <p:txBody>
          <a:bodyPr/>
          <a:lstStyle/>
          <a:p>
            <a:r>
              <a:rPr lang="en-US" altLang="zh-TW" dirty="0"/>
              <a:t>Privilege and</a:t>
            </a:r>
            <a:r>
              <a:rPr lang="zh-TW" altLang="en-US" dirty="0"/>
              <a:t> </a:t>
            </a:r>
            <a:r>
              <a:rPr lang="en-US" altLang="zh-TW" dirty="0"/>
              <a:t>Non-Privilege (1)</a:t>
            </a:r>
          </a:p>
        </p:txBody>
      </p:sp>
      <p:sp>
        <p:nvSpPr>
          <p:cNvPr id="7" name="文字方塊 6"/>
          <p:cNvSpPr txBox="1"/>
          <p:nvPr/>
        </p:nvSpPr>
        <p:spPr>
          <a:xfrm>
            <a:off x="955816" y="794621"/>
            <a:ext cx="5875197" cy="461665"/>
          </a:xfrm>
          <a:prstGeom prst="rect">
            <a:avLst/>
          </a:prstGeom>
          <a:noFill/>
        </p:spPr>
        <p:txBody>
          <a:bodyPr wrap="square" rtlCol="0">
            <a:spAutoFit/>
          </a:bodyPr>
          <a:lstStyle/>
          <a:p>
            <a:pPr marL="342900" indent="-342900">
              <a:buClr>
                <a:srgbClr val="0000FF"/>
              </a:buClr>
              <a:buSzPct val="80000"/>
              <a:buFont typeface="Wingdings" panose="05000000000000000000" pitchFamily="2" charset="2"/>
              <a:buChar char="l"/>
            </a:pPr>
            <a:r>
              <a:rPr kumimoji="1" lang="en-US" altLang="zh-TW" sz="2400" dirty="0">
                <a:latin typeface="Times New Roman" panose="02020603050405020304" pitchFamily="18" charset="0"/>
                <a:cs typeface="Times New Roman" panose="02020603050405020304" pitchFamily="18" charset="0"/>
              </a:rPr>
              <a:t>Whole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circle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set</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of</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all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instructions</a:t>
            </a:r>
            <a:endParaRPr kumimoji="1" lang="zh-TW" altLang="en-US" sz="2400" dirty="0">
              <a:latin typeface="Times New Roman" panose="02020603050405020304" pitchFamily="18" charset="0"/>
              <a:cs typeface="Times New Roman" panose="02020603050405020304" pitchFamily="18" charset="0"/>
            </a:endParaRPr>
          </a:p>
        </p:txBody>
      </p:sp>
      <p:grpSp>
        <p:nvGrpSpPr>
          <p:cNvPr id="6" name="组合 5">
            <a:extLst>
              <a:ext uri="{FF2B5EF4-FFF2-40B4-BE49-F238E27FC236}">
                <a16:creationId xmlns:a16="http://schemas.microsoft.com/office/drawing/2014/main" id="{7796C19B-1717-FDE4-7CA8-533CC68188F5}"/>
              </a:ext>
            </a:extLst>
          </p:cNvPr>
          <p:cNvGrpSpPr/>
          <p:nvPr/>
        </p:nvGrpSpPr>
        <p:grpSpPr>
          <a:xfrm>
            <a:off x="2928656" y="1422085"/>
            <a:ext cx="3286687" cy="3099173"/>
            <a:chOff x="2903258" y="1428749"/>
            <a:chExt cx="4069042" cy="3200400"/>
          </a:xfrm>
        </p:grpSpPr>
        <p:grpSp>
          <p:nvGrpSpPr>
            <p:cNvPr id="5" name="组合 4">
              <a:extLst>
                <a:ext uri="{FF2B5EF4-FFF2-40B4-BE49-F238E27FC236}">
                  <a16:creationId xmlns:a16="http://schemas.microsoft.com/office/drawing/2014/main" id="{FD4681F0-353B-656C-BFAF-FBCF10E9AFC3}"/>
                </a:ext>
              </a:extLst>
            </p:cNvPr>
            <p:cNvGrpSpPr/>
            <p:nvPr/>
          </p:nvGrpSpPr>
          <p:grpSpPr>
            <a:xfrm>
              <a:off x="2971800" y="1428749"/>
              <a:ext cx="4000500" cy="3200400"/>
              <a:chOff x="2971800" y="1428749"/>
              <a:chExt cx="4000500" cy="3200400"/>
            </a:xfrm>
          </p:grpSpPr>
          <p:sp>
            <p:nvSpPr>
              <p:cNvPr id="3" name="套索 2"/>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0" name="套索 9"/>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4" name="文字方塊 3"/>
            <p:cNvSpPr txBox="1"/>
            <p:nvPr/>
          </p:nvSpPr>
          <p:spPr>
            <a:xfrm>
              <a:off x="2903258" y="2917242"/>
              <a:ext cx="2242364"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2" name="文字方塊 11"/>
            <p:cNvSpPr txBox="1"/>
            <p:nvPr/>
          </p:nvSpPr>
          <p:spPr>
            <a:xfrm>
              <a:off x="5229525"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2" name="灯片编号占位符 1">
            <a:extLst>
              <a:ext uri="{FF2B5EF4-FFF2-40B4-BE49-F238E27FC236}">
                <a16:creationId xmlns:a16="http://schemas.microsoft.com/office/drawing/2014/main" id="{73954D92-2437-D661-0BC2-5D08D67E15D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229589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66274" y="108349"/>
            <a:ext cx="7809416" cy="519113"/>
          </a:xfrm>
          <a:ln/>
        </p:spPr>
        <p:txBody>
          <a:bodyPr/>
          <a:lstStyle/>
          <a:p>
            <a:r>
              <a:rPr lang="en-US" altLang="zh-TW" dirty="0"/>
              <a:t>Privilege and</a:t>
            </a:r>
            <a:r>
              <a:rPr lang="zh-TW" altLang="en-US" dirty="0"/>
              <a:t> </a:t>
            </a:r>
            <a:r>
              <a:rPr lang="en-US" altLang="zh-TW" dirty="0"/>
              <a:t>Non-Privilege (2)</a:t>
            </a:r>
          </a:p>
        </p:txBody>
      </p:sp>
      <p:grpSp>
        <p:nvGrpSpPr>
          <p:cNvPr id="6" name="组合 5">
            <a:extLst>
              <a:ext uri="{FF2B5EF4-FFF2-40B4-BE49-F238E27FC236}">
                <a16:creationId xmlns:a16="http://schemas.microsoft.com/office/drawing/2014/main" id="{7796C19B-1717-FDE4-7CA8-533CC68188F5}"/>
              </a:ext>
            </a:extLst>
          </p:cNvPr>
          <p:cNvGrpSpPr/>
          <p:nvPr/>
        </p:nvGrpSpPr>
        <p:grpSpPr>
          <a:xfrm>
            <a:off x="2846713" y="1467542"/>
            <a:ext cx="3283195" cy="3099173"/>
            <a:chOff x="2907579" y="1428749"/>
            <a:chExt cx="4064721" cy="3200400"/>
          </a:xfrm>
        </p:grpSpPr>
        <p:grpSp>
          <p:nvGrpSpPr>
            <p:cNvPr id="5" name="组合 4">
              <a:extLst>
                <a:ext uri="{FF2B5EF4-FFF2-40B4-BE49-F238E27FC236}">
                  <a16:creationId xmlns:a16="http://schemas.microsoft.com/office/drawing/2014/main" id="{FD4681F0-353B-656C-BFAF-FBCF10E9AFC3}"/>
                </a:ext>
              </a:extLst>
            </p:cNvPr>
            <p:cNvGrpSpPr/>
            <p:nvPr/>
          </p:nvGrpSpPr>
          <p:grpSpPr>
            <a:xfrm>
              <a:off x="2971800" y="1428749"/>
              <a:ext cx="4000500" cy="3200400"/>
              <a:chOff x="2971800" y="1428749"/>
              <a:chExt cx="4000500" cy="3200400"/>
            </a:xfrm>
          </p:grpSpPr>
          <p:sp>
            <p:nvSpPr>
              <p:cNvPr id="3" name="套索 2"/>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0" name="套索 9"/>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4" name="文字方塊 3"/>
            <p:cNvSpPr txBox="1"/>
            <p:nvPr/>
          </p:nvSpPr>
          <p:spPr>
            <a:xfrm>
              <a:off x="2907579" y="2904291"/>
              <a:ext cx="2242365"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2" name="文字方塊 11"/>
            <p:cNvSpPr txBox="1"/>
            <p:nvPr/>
          </p:nvSpPr>
          <p:spPr>
            <a:xfrm>
              <a:off x="5181860"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2" name="灯片编号占位符 1">
            <a:extLst>
              <a:ext uri="{FF2B5EF4-FFF2-40B4-BE49-F238E27FC236}">
                <a16:creationId xmlns:a16="http://schemas.microsoft.com/office/drawing/2014/main" id="{73954D92-2437-D661-0BC2-5D08D67E15D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a:p>
        </p:txBody>
      </p:sp>
      <p:sp>
        <p:nvSpPr>
          <p:cNvPr id="8" name="圓角矩形 1">
            <a:extLst>
              <a:ext uri="{FF2B5EF4-FFF2-40B4-BE49-F238E27FC236}">
                <a16:creationId xmlns:a16="http://schemas.microsoft.com/office/drawing/2014/main" id="{24EAAEBD-AD62-9A77-CDAC-F2F07BFA1273}"/>
              </a:ext>
            </a:extLst>
          </p:cNvPr>
          <p:cNvSpPr/>
          <p:nvPr/>
        </p:nvSpPr>
        <p:spPr>
          <a:xfrm>
            <a:off x="4801928" y="3433813"/>
            <a:ext cx="955908"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sz="1350" dirty="0"/>
              <a:t>Sensitive</a:t>
            </a:r>
          </a:p>
        </p:txBody>
      </p:sp>
      <p:sp>
        <p:nvSpPr>
          <p:cNvPr id="9" name="文字方塊 6">
            <a:extLst>
              <a:ext uri="{FF2B5EF4-FFF2-40B4-BE49-F238E27FC236}">
                <a16:creationId xmlns:a16="http://schemas.microsoft.com/office/drawing/2014/main" id="{523DA92F-85E6-F7B3-01A7-A2AD93836714}"/>
              </a:ext>
            </a:extLst>
          </p:cNvPr>
          <p:cNvSpPr txBox="1"/>
          <p:nvPr/>
        </p:nvSpPr>
        <p:spPr>
          <a:xfrm>
            <a:off x="955816" y="794621"/>
            <a:ext cx="5647115" cy="400110"/>
          </a:xfrm>
          <a:prstGeom prst="rect">
            <a:avLst/>
          </a:prstGeom>
          <a:noFill/>
        </p:spPr>
        <p:txBody>
          <a:bodyPr wrap="square" rtlCol="0">
            <a:spAutoFit/>
          </a:bodyPr>
          <a:lstStyle/>
          <a:p>
            <a:pPr marL="342900" indent="-342900">
              <a:buClr>
                <a:srgbClr val="0000FF"/>
              </a:buClr>
              <a:buSzPct val="80000"/>
              <a:buFont typeface="Wingdings" panose="05000000000000000000" pitchFamily="2" charset="2"/>
              <a:buChar char="l"/>
            </a:pPr>
            <a:r>
              <a:rPr kumimoji="1" lang="en-US" altLang="zh-TW" sz="2000" dirty="0">
                <a:latin typeface="Times New Roman" panose="02020603050405020304" pitchFamily="18" charset="0"/>
                <a:cs typeface="Times New Roman" panose="02020603050405020304" pitchFamily="18" charset="0"/>
              </a:rPr>
              <a:t>All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sensitive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privilege: </a:t>
            </a:r>
            <a:r>
              <a:rPr kumimoji="1" lang="en-US" altLang="zh-TW" sz="2000" dirty="0">
                <a:solidFill>
                  <a:srgbClr val="FF0000"/>
                </a:solidFill>
                <a:latin typeface="Times New Roman" panose="02020603050405020304" pitchFamily="18" charset="0"/>
                <a:cs typeface="Times New Roman" panose="02020603050405020304" pitchFamily="18" charset="0"/>
              </a:rPr>
              <a:t>Virtualizable</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CPU</a:t>
            </a:r>
            <a:endParaRPr kumimoji="1" lang="zh-TW"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87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6274" y="108349"/>
            <a:ext cx="7809416" cy="519113"/>
          </a:xfrm>
        </p:spPr>
        <p:txBody>
          <a:bodyPr>
            <a:noAutofit/>
          </a:bodyPr>
          <a:lstStyle/>
          <a:p>
            <a:r>
              <a:rPr lang="en-US" altLang="zh-TW" dirty="0">
                <a:cs typeface="Calibri" panose="020F0502020204030204" pitchFamily="34" charset="0"/>
              </a:rPr>
              <a:t>Virtualizable</a:t>
            </a:r>
            <a:r>
              <a:rPr lang="zh-TW" altLang="en-US" dirty="0">
                <a:cs typeface="Calibri" panose="020F0502020204030204" pitchFamily="34" charset="0"/>
              </a:rPr>
              <a:t> </a:t>
            </a:r>
            <a:r>
              <a:rPr lang="en-US" altLang="zh-TW" dirty="0">
                <a:cs typeface="Calibri" panose="020F0502020204030204" pitchFamily="34" charset="0"/>
              </a:rPr>
              <a:t>CPU (1)</a:t>
            </a:r>
            <a:endParaRPr lang="zh-TW" altLang="en-US" dirty="0">
              <a:cs typeface="Calibri" panose="020F0502020204030204" pitchFamily="34" charset="0"/>
            </a:endParaRPr>
          </a:p>
        </p:txBody>
      </p:sp>
      <p:sp>
        <p:nvSpPr>
          <p:cNvPr id="3" name="內容版面配置區 2"/>
          <p:cNvSpPr>
            <a:spLocks noGrp="1"/>
          </p:cNvSpPr>
          <p:nvPr>
            <p:ph idx="1"/>
          </p:nvPr>
        </p:nvSpPr>
        <p:spPr>
          <a:xfrm>
            <a:off x="866274" y="875899"/>
            <a:ext cx="7575082" cy="2310063"/>
          </a:xfrm>
        </p:spPr>
        <p:txBody>
          <a:bodyPr/>
          <a:lstStyle/>
          <a:p>
            <a:r>
              <a:rPr kumimoji="1" lang="en-US" altLang="zh-TW" sz="2400" dirty="0">
                <a:latin typeface="Times New Roman" panose="02020603050405020304" pitchFamily="18" charset="0"/>
                <a:cs typeface="Times New Roman" panose="02020603050405020304" pitchFamily="18" charset="0"/>
              </a:rPr>
              <a:t>All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of</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sensitive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are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privilege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instructions.</a:t>
            </a:r>
          </a:p>
          <a:p>
            <a:r>
              <a:rPr kumimoji="1" lang="en-US" altLang="zh-TW" sz="2400" dirty="0">
                <a:latin typeface="Times New Roman" panose="02020603050405020304" pitchFamily="18" charset="0"/>
                <a:cs typeface="Times New Roman" panose="02020603050405020304" pitchFamily="18" charset="0"/>
              </a:rPr>
              <a:t>We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call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this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kind</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of</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CPU</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t>
            </a:r>
            <a:r>
              <a:rPr kumimoji="1" lang="en-US" altLang="zh-TW" sz="2400" dirty="0" err="1">
                <a:latin typeface="Times New Roman" panose="02020603050405020304" pitchFamily="18" charset="0"/>
                <a:cs typeface="Times New Roman" panose="02020603050405020304" pitchFamily="18" charset="0"/>
              </a:rPr>
              <a:t>Virtualizable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CPU”</a:t>
            </a:r>
          </a:p>
          <a:p>
            <a:r>
              <a:rPr kumimoji="1" lang="en-US" altLang="zh-TW" sz="2400" dirty="0">
                <a:latin typeface="Times New Roman" panose="02020603050405020304" pitchFamily="18" charset="0"/>
                <a:cs typeface="Times New Roman" panose="02020603050405020304" pitchFamily="18" charset="0"/>
              </a:rPr>
              <a:t>For</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t>
            </a:r>
            <a:r>
              <a:rPr kumimoji="1" lang="en-US" altLang="zh-TW" sz="2400" dirty="0" err="1">
                <a:latin typeface="Times New Roman" panose="02020603050405020304" pitchFamily="18" charset="0"/>
                <a:cs typeface="Times New Roman" panose="02020603050405020304" pitchFamily="18" charset="0"/>
              </a:rPr>
              <a:t>Virtualizable</a:t>
            </a:r>
            <a:r>
              <a:rPr kumimoji="1" lang="en-US" altLang="zh-TW" sz="2400" dirty="0">
                <a:latin typeface="Times New Roman" panose="02020603050405020304" pitchFamily="18" charset="0"/>
                <a:cs typeface="Times New Roman" panose="02020603050405020304" pitchFamily="18" charset="0"/>
              </a:rPr>
              <a:t> CPU”, it is quite easy to implement hypervisor.  All you have to do is to put hypervisor in privilege mode and Guest OS in non-privilege mode.</a:t>
            </a:r>
          </a:p>
        </p:txBody>
      </p:sp>
      <p:sp>
        <p:nvSpPr>
          <p:cNvPr id="4" name="灯片编号占位符 1">
            <a:extLst>
              <a:ext uri="{FF2B5EF4-FFF2-40B4-BE49-F238E27FC236}">
                <a16:creationId xmlns:a16="http://schemas.microsoft.com/office/drawing/2014/main" id="{C35484A1-87F0-8D02-7DAD-EA6CDD40964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355615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noAutofit/>
          </a:bodyPr>
          <a:lstStyle/>
          <a:p>
            <a:r>
              <a:rPr lang="en-US" altLang="zh-TW" dirty="0">
                <a:cs typeface="Calibri" panose="020F0502020204030204" pitchFamily="34" charset="0"/>
              </a:rPr>
              <a:t>Virtualizable</a:t>
            </a:r>
            <a:r>
              <a:rPr lang="zh-TW" altLang="en-US" dirty="0">
                <a:cs typeface="Calibri" panose="020F0502020204030204" pitchFamily="34" charset="0"/>
              </a:rPr>
              <a:t> </a:t>
            </a:r>
            <a:r>
              <a:rPr lang="en-US" altLang="zh-TW" dirty="0">
                <a:cs typeface="Calibri" panose="020F0502020204030204" pitchFamily="34" charset="0"/>
              </a:rPr>
              <a:t>CPU (2)</a:t>
            </a:r>
            <a:endParaRPr lang="zh-TW" altLang="en-US" dirty="0">
              <a:cs typeface="Calibri" panose="020F0502020204030204" pitchFamily="34" charset="0"/>
            </a:endParaRPr>
          </a:p>
        </p:txBody>
      </p:sp>
      <p:sp>
        <p:nvSpPr>
          <p:cNvPr id="3" name="內容版面配置區 2"/>
          <p:cNvSpPr>
            <a:spLocks noGrp="1"/>
          </p:cNvSpPr>
          <p:nvPr>
            <p:ph idx="1"/>
          </p:nvPr>
        </p:nvSpPr>
        <p:spPr>
          <a:xfrm>
            <a:off x="952902" y="827773"/>
            <a:ext cx="7421078" cy="3609473"/>
          </a:xfrm>
        </p:spPr>
        <p:txBody>
          <a:bodyPr/>
          <a:lstStyle/>
          <a:p>
            <a:r>
              <a:rPr kumimoji="1" lang="en-US" altLang="zh-TW" sz="2200" dirty="0">
                <a:latin typeface="Times New Roman" panose="02020603050405020304" pitchFamily="18" charset="0"/>
                <a:cs typeface="Times New Roman" panose="02020603050405020304" pitchFamily="18" charset="0"/>
              </a:rPr>
              <a:t>When Guest OS wants to execute sensitive instructions, the execution will be trapped to hypervisor which is running on privilege mode automatically.</a:t>
            </a:r>
          </a:p>
          <a:p>
            <a:pPr lvl="1"/>
            <a:r>
              <a:rPr kumimoji="1" lang="en-US" altLang="zh-TW" sz="2000" dirty="0">
                <a:latin typeface="Times New Roman" panose="02020603050405020304" pitchFamily="18" charset="0"/>
                <a:cs typeface="Times New Roman" panose="02020603050405020304" pitchFamily="18" charset="0"/>
              </a:rPr>
              <a:t>By this way, we can make sure that there is no chance for Guest OS to change any important hardware resource directly.  All important hardware resource is under management by hypervisor.</a:t>
            </a:r>
            <a:endParaRPr kumimoji="1" lang="zh-TW" altLang="en-US" sz="20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Example</a:t>
            </a:r>
          </a:p>
          <a:p>
            <a:pPr lvl="1"/>
            <a:r>
              <a:rPr kumimoji="1" lang="en-US" altLang="zh-TW" sz="2000" dirty="0"/>
              <a:t>IBM PowerPC</a:t>
            </a:r>
          </a:p>
          <a:p>
            <a:pPr lvl="1"/>
            <a:r>
              <a:rPr kumimoji="1" lang="en-US" altLang="zh-TW" sz="2000" dirty="0"/>
              <a:t>IBM S/390 </a:t>
            </a:r>
          </a:p>
          <a:p>
            <a:pPr lvl="2"/>
            <a:r>
              <a:rPr kumimoji="1" lang="en-US" altLang="zh-TW" sz="1800" dirty="0"/>
              <a:t>CPU for IBM mainframe</a:t>
            </a:r>
          </a:p>
        </p:txBody>
      </p:sp>
      <p:sp>
        <p:nvSpPr>
          <p:cNvPr id="4" name="灯片编号占位符 1">
            <a:extLst>
              <a:ext uri="{FF2B5EF4-FFF2-40B4-BE49-F238E27FC236}">
                <a16:creationId xmlns:a16="http://schemas.microsoft.com/office/drawing/2014/main" id="{3DD5DDC2-3C7D-D6B6-C632-160003D7B2A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16</a:t>
            </a:fld>
            <a:endParaRPr lang="zh-TW" altLang="en-US"/>
          </a:p>
        </p:txBody>
      </p:sp>
    </p:spTree>
    <p:extLst>
      <p:ext uri="{BB962C8B-B14F-4D97-AF65-F5344CB8AC3E}">
        <p14:creationId xmlns:p14="http://schemas.microsoft.com/office/powerpoint/2010/main" val="102814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Virtualizable </a:t>
            </a:r>
            <a:r>
              <a:rPr lang="en-US" dirty="0" err="1"/>
              <a:t>c</a:t>
            </a:r>
            <a:r>
              <a:rPr lang="en-US" altLang="zh-CN" dirty="0" err="1"/>
              <a:t>pu</a:t>
            </a:r>
            <a:endParaRPr lang="en-US" dirty="0"/>
          </a:p>
        </p:txBody>
      </p:sp>
      <p:sp>
        <p:nvSpPr>
          <p:cNvPr id="5" name="文本占位符 4">
            <a:extLst>
              <a:ext uri="{FF2B5EF4-FFF2-40B4-BE49-F238E27FC236}">
                <a16:creationId xmlns:a16="http://schemas.microsoft.com/office/drawing/2014/main" id="{A4B02792-06C8-503A-016C-3610A2804A3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336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89134" y="67240"/>
            <a:ext cx="6172200" cy="651272"/>
          </a:xfrm>
          <a:ln/>
        </p:spPr>
        <p:txBody>
          <a:bodyPr/>
          <a:lstStyle/>
          <a:p>
            <a:r>
              <a:rPr lang="en-US" altLang="zh-TW" dirty="0"/>
              <a:t>Privilege and</a:t>
            </a:r>
            <a:r>
              <a:rPr lang="zh-TW" altLang="en-US" dirty="0"/>
              <a:t> </a:t>
            </a:r>
            <a:r>
              <a:rPr lang="en-US" altLang="zh-TW" dirty="0"/>
              <a:t>Sensitive</a:t>
            </a:r>
          </a:p>
        </p:txBody>
      </p:sp>
      <p:sp>
        <p:nvSpPr>
          <p:cNvPr id="5" name="文字方塊 4"/>
          <p:cNvSpPr txBox="1"/>
          <p:nvPr/>
        </p:nvSpPr>
        <p:spPr>
          <a:xfrm>
            <a:off x="889134" y="824006"/>
            <a:ext cx="7754773" cy="415498"/>
          </a:xfrm>
          <a:prstGeom prst="rect">
            <a:avLst/>
          </a:prstGeom>
          <a:noFill/>
        </p:spPr>
        <p:txBody>
          <a:bodyPr wrap="square" rtlCol="0">
            <a:spAutoFit/>
          </a:bodyPr>
          <a:lstStyle/>
          <a:p>
            <a:pPr marL="342900" indent="-342900">
              <a:buClr>
                <a:srgbClr val="0000FF"/>
              </a:buClr>
              <a:buSzPct val="80000"/>
              <a:buFont typeface="Wingdings" panose="05000000000000000000" pitchFamily="2" charset="2"/>
              <a:buChar char="l"/>
            </a:pPr>
            <a:r>
              <a:rPr kumimoji="1" lang="en-US" altLang="zh-TW" sz="2100" dirty="0"/>
              <a:t>Some</a:t>
            </a:r>
            <a:r>
              <a:rPr kumimoji="1" lang="zh-TW" altLang="en-US" sz="2100" dirty="0"/>
              <a:t> </a:t>
            </a:r>
            <a:r>
              <a:rPr kumimoji="1" lang="en-US" altLang="zh-TW" sz="2100" dirty="0"/>
              <a:t>sensitive</a:t>
            </a:r>
            <a:r>
              <a:rPr kumimoji="1" lang="zh-TW" altLang="en-US" sz="2100" dirty="0"/>
              <a:t> </a:t>
            </a:r>
            <a:r>
              <a:rPr kumimoji="1" lang="en-US" altLang="zh-TW" sz="2100" dirty="0"/>
              <a:t>are</a:t>
            </a:r>
            <a:r>
              <a:rPr kumimoji="1" lang="zh-TW" altLang="en-US" sz="2100" dirty="0"/>
              <a:t> </a:t>
            </a:r>
            <a:r>
              <a:rPr kumimoji="1" lang="en-US" altLang="zh-TW" sz="2100" dirty="0"/>
              <a:t>non-privilege - </a:t>
            </a:r>
            <a:r>
              <a:rPr kumimoji="1" lang="en-US" altLang="zh-TW" sz="2100" dirty="0">
                <a:solidFill>
                  <a:srgbClr val="FF0000"/>
                </a:solidFill>
              </a:rPr>
              <a:t>Non-Virtualizable</a:t>
            </a:r>
            <a:r>
              <a:rPr kumimoji="1" lang="zh-TW" altLang="en-US" sz="2100" dirty="0">
                <a:solidFill>
                  <a:srgbClr val="FF0000"/>
                </a:solidFill>
              </a:rPr>
              <a:t> </a:t>
            </a:r>
            <a:r>
              <a:rPr kumimoji="1" lang="en-US" altLang="zh-TW" sz="2100" dirty="0">
                <a:solidFill>
                  <a:srgbClr val="FF0000"/>
                </a:solidFill>
              </a:rPr>
              <a:t>CPU</a:t>
            </a:r>
            <a:endParaRPr kumimoji="1" lang="zh-TW" altLang="en-US" sz="2100" dirty="0">
              <a:solidFill>
                <a:srgbClr val="FF0000"/>
              </a:solidFill>
            </a:endParaRPr>
          </a:p>
        </p:txBody>
      </p:sp>
      <p:sp>
        <p:nvSpPr>
          <p:cNvPr id="6" name="灯片编号占位符 1">
            <a:extLst>
              <a:ext uri="{FF2B5EF4-FFF2-40B4-BE49-F238E27FC236}">
                <a16:creationId xmlns:a16="http://schemas.microsoft.com/office/drawing/2014/main" id="{30D687D9-58D4-B5B4-ED6D-96C08603A32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a:p>
        </p:txBody>
      </p:sp>
      <p:grpSp>
        <p:nvGrpSpPr>
          <p:cNvPr id="17" name="组合 16">
            <a:extLst>
              <a:ext uri="{FF2B5EF4-FFF2-40B4-BE49-F238E27FC236}">
                <a16:creationId xmlns:a16="http://schemas.microsoft.com/office/drawing/2014/main" id="{220F3B87-7CC4-FEF7-ADBD-BA5F832909CF}"/>
              </a:ext>
            </a:extLst>
          </p:cNvPr>
          <p:cNvGrpSpPr/>
          <p:nvPr/>
        </p:nvGrpSpPr>
        <p:grpSpPr>
          <a:xfrm>
            <a:off x="2660894" y="1344998"/>
            <a:ext cx="3283195" cy="3099173"/>
            <a:chOff x="2930402" y="1035410"/>
            <a:chExt cx="3283195" cy="3099173"/>
          </a:xfrm>
        </p:grpSpPr>
        <p:grpSp>
          <p:nvGrpSpPr>
            <p:cNvPr id="8" name="组合 7">
              <a:extLst>
                <a:ext uri="{FF2B5EF4-FFF2-40B4-BE49-F238E27FC236}">
                  <a16:creationId xmlns:a16="http://schemas.microsoft.com/office/drawing/2014/main" id="{3B81592A-B552-49A9-1A5E-6C61FF75858A}"/>
                </a:ext>
              </a:extLst>
            </p:cNvPr>
            <p:cNvGrpSpPr/>
            <p:nvPr/>
          </p:nvGrpSpPr>
          <p:grpSpPr>
            <a:xfrm>
              <a:off x="2930402" y="1035410"/>
              <a:ext cx="3283195" cy="3099173"/>
              <a:chOff x="2907579" y="1428749"/>
              <a:chExt cx="4064721" cy="3200400"/>
            </a:xfrm>
          </p:grpSpPr>
          <p:grpSp>
            <p:nvGrpSpPr>
              <p:cNvPr id="9" name="组合 8">
                <a:extLst>
                  <a:ext uri="{FF2B5EF4-FFF2-40B4-BE49-F238E27FC236}">
                    <a16:creationId xmlns:a16="http://schemas.microsoft.com/office/drawing/2014/main" id="{A32DFB2E-7A59-8396-59FC-4C0664ECAFC1}"/>
                  </a:ext>
                </a:extLst>
              </p:cNvPr>
              <p:cNvGrpSpPr/>
              <p:nvPr/>
            </p:nvGrpSpPr>
            <p:grpSpPr>
              <a:xfrm>
                <a:off x="2971800" y="1428749"/>
                <a:ext cx="4000500" cy="3200400"/>
                <a:chOff x="2971800" y="1428749"/>
                <a:chExt cx="4000500" cy="3200400"/>
              </a:xfrm>
            </p:grpSpPr>
            <p:sp>
              <p:nvSpPr>
                <p:cNvPr id="14" name="套索 2">
                  <a:extLst>
                    <a:ext uri="{FF2B5EF4-FFF2-40B4-BE49-F238E27FC236}">
                      <a16:creationId xmlns:a16="http://schemas.microsoft.com/office/drawing/2014/main" id="{E5825951-2970-6C17-3DAC-EDE846289259}"/>
                    </a:ext>
                  </a:extLst>
                </p:cNvPr>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5" name="套索 9">
                  <a:extLst>
                    <a:ext uri="{FF2B5EF4-FFF2-40B4-BE49-F238E27FC236}">
                      <a16:creationId xmlns:a16="http://schemas.microsoft.com/office/drawing/2014/main" id="{4BDFD501-9342-B1E8-260E-E8BE30A8483C}"/>
                    </a:ext>
                  </a:extLst>
                </p:cNvPr>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11" name="文字方塊 3">
                <a:extLst>
                  <a:ext uri="{FF2B5EF4-FFF2-40B4-BE49-F238E27FC236}">
                    <a16:creationId xmlns:a16="http://schemas.microsoft.com/office/drawing/2014/main" id="{A8CAB68D-0EBA-7471-1706-7CC0478FFC37}"/>
                  </a:ext>
                </a:extLst>
              </p:cNvPr>
              <p:cNvSpPr txBox="1"/>
              <p:nvPr/>
            </p:nvSpPr>
            <p:spPr>
              <a:xfrm>
                <a:off x="2907579" y="2904291"/>
                <a:ext cx="2242365"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3" name="文字方塊 11">
                <a:extLst>
                  <a:ext uri="{FF2B5EF4-FFF2-40B4-BE49-F238E27FC236}">
                    <a16:creationId xmlns:a16="http://schemas.microsoft.com/office/drawing/2014/main" id="{7CE7CC04-D0A0-8AF3-F5E2-8C21D8AA0527}"/>
                  </a:ext>
                </a:extLst>
              </p:cNvPr>
              <p:cNvSpPr txBox="1"/>
              <p:nvPr/>
            </p:nvSpPr>
            <p:spPr>
              <a:xfrm>
                <a:off x="5181860"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16" name="圓角矩形 1">
              <a:extLst>
                <a:ext uri="{FF2B5EF4-FFF2-40B4-BE49-F238E27FC236}">
                  <a16:creationId xmlns:a16="http://schemas.microsoft.com/office/drawing/2014/main" id="{46AD9B9B-8B29-9119-C370-05835BD2E9D8}"/>
                </a:ext>
              </a:extLst>
            </p:cNvPr>
            <p:cNvSpPr/>
            <p:nvPr/>
          </p:nvSpPr>
          <p:spPr>
            <a:xfrm>
              <a:off x="3666388" y="3121131"/>
              <a:ext cx="181122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sz="1350" dirty="0"/>
                <a:t>Sensitive</a:t>
              </a:r>
            </a:p>
          </p:txBody>
        </p:sp>
      </p:grpSp>
    </p:spTree>
    <p:extLst>
      <p:ext uri="{BB962C8B-B14F-4D97-AF65-F5344CB8AC3E}">
        <p14:creationId xmlns:p14="http://schemas.microsoft.com/office/powerpoint/2010/main" val="234326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95149" y="80367"/>
            <a:ext cx="6762951" cy="552748"/>
          </a:xfrm>
          <a:ln/>
        </p:spPr>
        <p:txBody>
          <a:bodyPr/>
          <a:lstStyle/>
          <a:p>
            <a:r>
              <a:rPr lang="en-US" altLang="zh-TW" dirty="0"/>
              <a:t>Privilege and</a:t>
            </a:r>
            <a:r>
              <a:rPr lang="zh-TW" altLang="en-US" dirty="0"/>
              <a:t> </a:t>
            </a:r>
            <a:r>
              <a:rPr lang="en-US" altLang="zh-TW" dirty="0"/>
              <a:t>Sensitive</a:t>
            </a:r>
          </a:p>
        </p:txBody>
      </p:sp>
      <p:sp>
        <p:nvSpPr>
          <p:cNvPr id="11" name="矩形 10"/>
          <p:cNvSpPr/>
          <p:nvPr/>
        </p:nvSpPr>
        <p:spPr>
          <a:xfrm>
            <a:off x="947337" y="771859"/>
            <a:ext cx="7249326" cy="707886"/>
          </a:xfrm>
          <a:prstGeom prst="rect">
            <a:avLst/>
          </a:prstGeom>
        </p:spPr>
        <p:txBody>
          <a:bodyPr wrap="square">
            <a:spAutoFit/>
          </a:bodyPr>
          <a:lstStyle/>
          <a:p>
            <a:pPr marL="285750" indent="-285750">
              <a:buClr>
                <a:srgbClr val="0000FF"/>
              </a:buClr>
              <a:buFont typeface="Wingdings" panose="05000000000000000000" pitchFamily="2" charset="2"/>
              <a:buChar char="l"/>
            </a:pPr>
            <a:r>
              <a:rPr kumimoji="1" lang="en-US" altLang="zh-TW" sz="2000" dirty="0">
                <a:latin typeface="Times New Roman" panose="02020603050405020304" pitchFamily="18" charset="0"/>
                <a:cs typeface="Times New Roman" panose="02020603050405020304" pitchFamily="18" charset="0"/>
              </a:rPr>
              <a:t>Sensitive but Non-Privilege instruction is the problem. </a:t>
            </a:r>
            <a:r>
              <a:rPr kumimoji="1" lang="en-US" altLang="zh-TW" sz="2000" dirty="0">
                <a:solidFill>
                  <a:srgbClr val="FF0000"/>
                </a:solidFill>
                <a:latin typeface="Times New Roman" panose="02020603050405020304" pitchFamily="18" charset="0"/>
                <a:cs typeface="Times New Roman" panose="02020603050405020304" pitchFamily="18" charset="0"/>
              </a:rPr>
              <a:t>We call “Sensitive but Non-Privilege instruction” as “Critical Instruction”.</a:t>
            </a:r>
            <a:endParaRPr kumimoji="1" lang="zh-TW" altLang="en-US" sz="2000" dirty="0">
              <a:solidFill>
                <a:srgbClr val="FF0000"/>
              </a:solidFill>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5CDF4D3F-6B36-932C-845D-97C81E62DB1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a:p>
        </p:txBody>
      </p:sp>
      <p:grpSp>
        <p:nvGrpSpPr>
          <p:cNvPr id="6" name="组合 5">
            <a:extLst>
              <a:ext uri="{FF2B5EF4-FFF2-40B4-BE49-F238E27FC236}">
                <a16:creationId xmlns:a16="http://schemas.microsoft.com/office/drawing/2014/main" id="{EC31884E-2F76-A73B-E592-C8475BF2324F}"/>
              </a:ext>
            </a:extLst>
          </p:cNvPr>
          <p:cNvGrpSpPr/>
          <p:nvPr/>
        </p:nvGrpSpPr>
        <p:grpSpPr>
          <a:xfrm>
            <a:off x="2660894" y="1470124"/>
            <a:ext cx="3283195" cy="3099173"/>
            <a:chOff x="2930402" y="1035410"/>
            <a:chExt cx="3283195" cy="3099173"/>
          </a:xfrm>
        </p:grpSpPr>
        <p:grpSp>
          <p:nvGrpSpPr>
            <p:cNvPr id="8" name="组合 7">
              <a:extLst>
                <a:ext uri="{FF2B5EF4-FFF2-40B4-BE49-F238E27FC236}">
                  <a16:creationId xmlns:a16="http://schemas.microsoft.com/office/drawing/2014/main" id="{22D3EE44-A909-84FA-9B6A-AF117999EACC}"/>
                </a:ext>
              </a:extLst>
            </p:cNvPr>
            <p:cNvGrpSpPr/>
            <p:nvPr/>
          </p:nvGrpSpPr>
          <p:grpSpPr>
            <a:xfrm>
              <a:off x="2930402" y="1035410"/>
              <a:ext cx="3283195" cy="3099173"/>
              <a:chOff x="2907579" y="1428749"/>
              <a:chExt cx="4064721" cy="3200400"/>
            </a:xfrm>
          </p:grpSpPr>
          <p:grpSp>
            <p:nvGrpSpPr>
              <p:cNvPr id="14" name="组合 13">
                <a:extLst>
                  <a:ext uri="{FF2B5EF4-FFF2-40B4-BE49-F238E27FC236}">
                    <a16:creationId xmlns:a16="http://schemas.microsoft.com/office/drawing/2014/main" id="{865485D3-6453-D88C-FEC3-CC77F878EDD5}"/>
                  </a:ext>
                </a:extLst>
              </p:cNvPr>
              <p:cNvGrpSpPr/>
              <p:nvPr/>
            </p:nvGrpSpPr>
            <p:grpSpPr>
              <a:xfrm>
                <a:off x="2971800" y="1428749"/>
                <a:ext cx="4000500" cy="3200400"/>
                <a:chOff x="2971800" y="1428749"/>
                <a:chExt cx="4000500" cy="3200400"/>
              </a:xfrm>
            </p:grpSpPr>
            <p:sp>
              <p:nvSpPr>
                <p:cNvPr id="18" name="套索 2">
                  <a:extLst>
                    <a:ext uri="{FF2B5EF4-FFF2-40B4-BE49-F238E27FC236}">
                      <a16:creationId xmlns:a16="http://schemas.microsoft.com/office/drawing/2014/main" id="{39BE9D89-B5C0-4089-126C-53A161530EDB}"/>
                    </a:ext>
                  </a:extLst>
                </p:cNvPr>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9" name="套索 9">
                  <a:extLst>
                    <a:ext uri="{FF2B5EF4-FFF2-40B4-BE49-F238E27FC236}">
                      <a16:creationId xmlns:a16="http://schemas.microsoft.com/office/drawing/2014/main" id="{FBE26606-98AB-B2DB-9105-48B5B2E29E15}"/>
                    </a:ext>
                  </a:extLst>
                </p:cNvPr>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15" name="文字方塊 3">
                <a:extLst>
                  <a:ext uri="{FF2B5EF4-FFF2-40B4-BE49-F238E27FC236}">
                    <a16:creationId xmlns:a16="http://schemas.microsoft.com/office/drawing/2014/main" id="{A2D611AA-21D7-A36A-BAAC-08A943DA4D41}"/>
                  </a:ext>
                </a:extLst>
              </p:cNvPr>
              <p:cNvSpPr txBox="1"/>
              <p:nvPr/>
            </p:nvSpPr>
            <p:spPr>
              <a:xfrm>
                <a:off x="2907579" y="2904291"/>
                <a:ext cx="2242365"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7" name="文字方塊 11">
                <a:extLst>
                  <a:ext uri="{FF2B5EF4-FFF2-40B4-BE49-F238E27FC236}">
                    <a16:creationId xmlns:a16="http://schemas.microsoft.com/office/drawing/2014/main" id="{646202D3-0D3D-950A-C51E-C2A67805BA45}"/>
                  </a:ext>
                </a:extLst>
              </p:cNvPr>
              <p:cNvSpPr txBox="1"/>
              <p:nvPr/>
            </p:nvSpPr>
            <p:spPr>
              <a:xfrm>
                <a:off x="5181860"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13" name="圓角矩形 1">
              <a:extLst>
                <a:ext uri="{FF2B5EF4-FFF2-40B4-BE49-F238E27FC236}">
                  <a16:creationId xmlns:a16="http://schemas.microsoft.com/office/drawing/2014/main" id="{78B8FF24-F8F8-8FA2-FD1F-D9F938B4B585}"/>
                </a:ext>
              </a:extLst>
            </p:cNvPr>
            <p:cNvSpPr/>
            <p:nvPr/>
          </p:nvSpPr>
          <p:spPr>
            <a:xfrm>
              <a:off x="3666388" y="3121131"/>
              <a:ext cx="181122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sz="1350" dirty="0"/>
                <a:t>Sensitive</a:t>
              </a:r>
            </a:p>
          </p:txBody>
        </p:sp>
      </p:grpSp>
      <p:sp>
        <p:nvSpPr>
          <p:cNvPr id="16" name="圓角矩形 15"/>
          <p:cNvSpPr/>
          <p:nvPr/>
        </p:nvSpPr>
        <p:spPr>
          <a:xfrm>
            <a:off x="3031573" y="3552883"/>
            <a:ext cx="1296854" cy="4060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Critical</a:t>
            </a:r>
          </a:p>
        </p:txBody>
      </p:sp>
      <p:sp>
        <p:nvSpPr>
          <p:cNvPr id="9" name="圓角矩形 8"/>
          <p:cNvSpPr/>
          <p:nvPr/>
        </p:nvSpPr>
        <p:spPr>
          <a:xfrm>
            <a:off x="2988586" y="3581475"/>
            <a:ext cx="1382828" cy="391964"/>
          </a:xfrm>
          <a:prstGeom prst="roundRect">
            <a:avLst/>
          </a:prstGeom>
          <a:noFill/>
          <a:ln w="571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Tree>
    <p:extLst>
      <p:ext uri="{BB962C8B-B14F-4D97-AF65-F5344CB8AC3E}">
        <p14:creationId xmlns:p14="http://schemas.microsoft.com/office/powerpoint/2010/main" val="9323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1650" y="1028700"/>
            <a:ext cx="5829300" cy="1428750"/>
          </a:xfrm>
        </p:spPr>
        <p:txBody>
          <a:bodyPr>
            <a:normAutofit/>
          </a:bodyPr>
          <a:lstStyle/>
          <a:p>
            <a:r>
              <a:rPr lang="zh-TW" altLang="en-US" sz="3000" dirty="0">
                <a:effectLst>
                  <a:outerShdw blurRad="38100" dist="38100" dir="2700000" algn="tl">
                    <a:srgbClr val="000000">
                      <a:alpha val="43137"/>
                    </a:srgbClr>
                  </a:outerShdw>
                </a:effectLst>
              </a:rPr>
              <a:t>虛擬化技術</a:t>
            </a:r>
            <a:br>
              <a:rPr lang="en-US" altLang="zh-TW" sz="3000" dirty="0">
                <a:effectLst>
                  <a:outerShdw blurRad="38100" dist="38100" dir="2700000" algn="tl">
                    <a:srgbClr val="000000">
                      <a:alpha val="43137"/>
                    </a:srgbClr>
                  </a:outerShdw>
                </a:effectLst>
              </a:rPr>
            </a:br>
            <a:r>
              <a:rPr lang="en-US" altLang="zh-TW" sz="3000" dirty="0">
                <a:effectLst>
                  <a:outerShdw blurRad="38100" dist="38100" dir="2700000" algn="tl">
                    <a:srgbClr val="000000">
                      <a:alpha val="43137"/>
                    </a:srgbClr>
                  </a:outerShdw>
                </a:effectLst>
              </a:rPr>
              <a:t>Virtualization</a:t>
            </a:r>
            <a:r>
              <a:rPr lang="zh-TW" altLang="en-US" sz="3000" dirty="0">
                <a:effectLst>
                  <a:outerShdw blurRad="38100" dist="38100" dir="2700000" algn="tl">
                    <a:srgbClr val="000000">
                      <a:alpha val="43137"/>
                    </a:srgbClr>
                  </a:outerShdw>
                </a:effectLst>
              </a:rPr>
              <a:t> </a:t>
            </a:r>
            <a:r>
              <a:rPr lang="en-US" altLang="zh-TW" sz="3000" dirty="0">
                <a:effectLst>
                  <a:outerShdw blurRad="38100" dist="38100" dir="2700000" algn="tl">
                    <a:srgbClr val="000000">
                      <a:alpha val="43137"/>
                    </a:srgbClr>
                  </a:outerShdw>
                </a:effectLst>
              </a:rPr>
              <a:t>Technique</a:t>
            </a:r>
            <a:endParaRPr lang="en-US" sz="3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85975" y="2400300"/>
            <a:ext cx="4972050" cy="1771650"/>
          </a:xfrm>
        </p:spPr>
        <p:txBody>
          <a:bodyPr>
            <a:normAutofit/>
          </a:bodyPr>
          <a:lstStyle/>
          <a:p>
            <a:pPr algn="ctr"/>
            <a:endParaRPr lang="en-US" altLang="zh-TW" sz="2400" dirty="0">
              <a:effectLst>
                <a:outerShdw blurRad="38100" dist="38100" dir="2700000" algn="tl">
                  <a:srgbClr val="000000">
                    <a:alpha val="43137"/>
                  </a:srgbClr>
                </a:outerShdw>
              </a:effectLst>
              <a:latin typeface="標楷體" pitchFamily="65" charset="-120"/>
            </a:endParaRPr>
          </a:p>
          <a:p>
            <a:pPr algn="ctr"/>
            <a:r>
              <a:rPr lang="en-US" altLang="zh-TW" sz="2400" dirty="0">
                <a:effectLst>
                  <a:outerShdw blurRad="38100" dist="38100" dir="2700000" algn="tl">
                    <a:srgbClr val="000000">
                      <a:alpha val="43137"/>
                    </a:srgbClr>
                  </a:outerShdw>
                </a:effectLst>
                <a:latin typeface="標楷體" pitchFamily="65" charset="-120"/>
              </a:rPr>
              <a:t>CPU</a:t>
            </a:r>
            <a:r>
              <a:rPr lang="zh-TW" altLang="en-US" sz="2400" dirty="0">
                <a:effectLst>
                  <a:outerShdw blurRad="38100" dist="38100" dir="2700000" algn="tl">
                    <a:srgbClr val="000000">
                      <a:alpha val="43137"/>
                    </a:srgbClr>
                  </a:outerShdw>
                </a:effectLst>
                <a:latin typeface="標楷體" pitchFamily="65" charset="-120"/>
              </a:rPr>
              <a:t> </a:t>
            </a:r>
            <a:r>
              <a:rPr lang="en-US" altLang="zh-TW" sz="2400" dirty="0">
                <a:effectLst>
                  <a:outerShdw blurRad="38100" dist="38100" dir="2700000" algn="tl">
                    <a:srgbClr val="000000">
                      <a:alpha val="43137"/>
                    </a:srgbClr>
                  </a:outerShdw>
                </a:effectLst>
                <a:latin typeface="標楷體" pitchFamily="65" charset="-120"/>
              </a:rPr>
              <a:t>Virtualization</a:t>
            </a:r>
            <a:endParaRPr lang="en-US" altLang="zh-TW" sz="2100" dirty="0">
              <a:latin typeface="標楷體" pitchFamily="65" charset="-120"/>
            </a:endParaRPr>
          </a:p>
        </p:txBody>
      </p:sp>
      <p:sp>
        <p:nvSpPr>
          <p:cNvPr id="4" name="灯片编号占位符 1">
            <a:extLst>
              <a:ext uri="{FF2B5EF4-FFF2-40B4-BE49-F238E27FC236}">
                <a16:creationId xmlns:a16="http://schemas.microsoft.com/office/drawing/2014/main" id="{AA50470E-DF3B-3A4D-D7AD-206CC907023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773" y="108349"/>
            <a:ext cx="7847917" cy="519113"/>
          </a:xfrm>
        </p:spPr>
        <p:txBody>
          <a:bodyPr>
            <a:noAutofit/>
          </a:bodyPr>
          <a:lstStyle/>
          <a:p>
            <a:r>
              <a:rPr lang="en-US" altLang="zh-TW" dirty="0"/>
              <a:t>Non-</a:t>
            </a:r>
            <a:r>
              <a:rPr lang="en-US" altLang="zh-TW" dirty="0" err="1"/>
              <a:t>Virtualizable</a:t>
            </a:r>
            <a:r>
              <a:rPr lang="zh-TW" altLang="en-US" dirty="0"/>
              <a:t> </a:t>
            </a:r>
            <a:r>
              <a:rPr lang="en-US" altLang="zh-TW" dirty="0"/>
              <a:t>CPU</a:t>
            </a:r>
            <a:endParaRPr lang="zh-TW" altLang="en-US" dirty="0"/>
          </a:p>
        </p:txBody>
      </p:sp>
      <p:sp>
        <p:nvSpPr>
          <p:cNvPr id="3" name="內容版面配置區 2"/>
          <p:cNvSpPr>
            <a:spLocks noGrp="1"/>
          </p:cNvSpPr>
          <p:nvPr>
            <p:ph idx="1"/>
          </p:nvPr>
        </p:nvSpPr>
        <p:spPr>
          <a:xfrm>
            <a:off x="827773" y="845941"/>
            <a:ext cx="7228572" cy="3829050"/>
          </a:xfrm>
        </p:spPr>
        <p:txBody>
          <a:bodyPr>
            <a:normAutofit fontScale="77500" lnSpcReduction="20000"/>
          </a:bodyPr>
          <a:lstStyle/>
          <a:p>
            <a:r>
              <a:rPr kumimoji="1" lang="en-US" altLang="zh-TW" dirty="0">
                <a:latin typeface="Times New Roman" panose="02020603050405020304" pitchFamily="18" charset="0"/>
                <a:cs typeface="Times New Roman" panose="02020603050405020304" pitchFamily="18" charset="0"/>
              </a:rPr>
              <a:t>Some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of</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sensitive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instructions</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are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privilege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instructions. But some of sensitive instructions are non-privilege instructions.</a:t>
            </a:r>
          </a:p>
          <a:p>
            <a:r>
              <a:rPr kumimoji="1" lang="en-US" altLang="zh-TW" dirty="0">
                <a:latin typeface="Times New Roman" panose="02020603050405020304" pitchFamily="18" charset="0"/>
                <a:cs typeface="Times New Roman" panose="02020603050405020304" pitchFamily="18" charset="0"/>
              </a:rPr>
              <a:t>We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call</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this</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kind</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of</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CPU</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as</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“Non-</a:t>
            </a:r>
            <a:r>
              <a:rPr kumimoji="1" lang="en-US" altLang="zh-TW" dirty="0" err="1">
                <a:latin typeface="Times New Roman" panose="02020603050405020304" pitchFamily="18" charset="0"/>
                <a:cs typeface="Times New Roman" panose="02020603050405020304" pitchFamily="18" charset="0"/>
              </a:rPr>
              <a:t>Virtualizable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CPU”</a:t>
            </a:r>
          </a:p>
          <a:p>
            <a:r>
              <a:rPr kumimoji="1" lang="en-US" altLang="zh-TW" dirty="0">
                <a:latin typeface="Times New Roman" panose="02020603050405020304" pitchFamily="18" charset="0"/>
                <a:cs typeface="Times New Roman" panose="02020603050405020304" pitchFamily="18" charset="0"/>
              </a:rPr>
              <a:t>For</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“Non-</a:t>
            </a:r>
            <a:r>
              <a:rPr kumimoji="1" lang="en-US" altLang="zh-TW" dirty="0" err="1">
                <a:latin typeface="Times New Roman" panose="02020603050405020304" pitchFamily="18" charset="0"/>
                <a:cs typeface="Times New Roman" panose="02020603050405020304" pitchFamily="18" charset="0"/>
              </a:rPr>
              <a:t>Virtualizable</a:t>
            </a:r>
            <a:r>
              <a:rPr kumimoji="1" lang="en-US" altLang="zh-TW" dirty="0">
                <a:latin typeface="Times New Roman" panose="02020603050405020304" pitchFamily="18" charset="0"/>
                <a:cs typeface="Times New Roman" panose="02020603050405020304" pitchFamily="18" charset="0"/>
              </a:rPr>
              <a:t> CPU”, it is HARD to implement hypervisor.</a:t>
            </a:r>
          </a:p>
          <a:p>
            <a:r>
              <a:rPr kumimoji="1" lang="en-US" altLang="zh-TW" dirty="0">
                <a:latin typeface="Times New Roman" panose="02020603050405020304" pitchFamily="18" charset="0"/>
                <a:cs typeface="Times New Roman" panose="02020603050405020304" pitchFamily="18" charset="0"/>
              </a:rPr>
              <a:t>If you put hypervisor in privilege mode and Guest OS in non-privilege mode, when Guest OS wants to execute sensitive instructions, </a:t>
            </a:r>
          </a:p>
          <a:p>
            <a:pPr lvl="1"/>
            <a:r>
              <a:rPr kumimoji="1" lang="en-US" altLang="zh-TW" dirty="0">
                <a:latin typeface="Times New Roman" panose="02020603050405020304" pitchFamily="18" charset="0"/>
                <a:cs typeface="Times New Roman" panose="02020603050405020304" pitchFamily="18" charset="0"/>
              </a:rPr>
              <a:t>For those privilege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and</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sensitive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instructions, they (which</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is) will be trapped into hypervisor which is running on privilege mode automatically.</a:t>
            </a:r>
          </a:p>
          <a:p>
            <a:pPr lvl="1"/>
            <a:r>
              <a:rPr kumimoji="1" lang="en-US" altLang="zh-TW" dirty="0">
                <a:latin typeface="Times New Roman" panose="02020603050405020304" pitchFamily="18" charset="0"/>
                <a:cs typeface="Times New Roman" panose="02020603050405020304" pitchFamily="18" charset="0"/>
              </a:rPr>
              <a:t>For those critical instructions, they will NOT be trapped into hypervisor automatically.</a:t>
            </a:r>
          </a:p>
        </p:txBody>
      </p:sp>
      <p:sp>
        <p:nvSpPr>
          <p:cNvPr id="4" name="灯片编号占位符 1">
            <a:extLst>
              <a:ext uri="{FF2B5EF4-FFF2-40B4-BE49-F238E27FC236}">
                <a16:creationId xmlns:a16="http://schemas.microsoft.com/office/drawing/2014/main" id="{7AA93274-3647-4B17-7176-B7B46DA1DCA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280156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8147" y="108349"/>
            <a:ext cx="7857543" cy="519113"/>
          </a:xfrm>
        </p:spPr>
        <p:txBody>
          <a:bodyPr/>
          <a:lstStyle/>
          <a:p>
            <a:r>
              <a:rPr kumimoji="1" lang="en-US" altLang="zh-TW" dirty="0"/>
              <a:t>Critical Instruction </a:t>
            </a:r>
            <a:r>
              <a:rPr lang="en-US" altLang="zh-TW" dirty="0"/>
              <a:t>A</a:t>
            </a:r>
            <a:r>
              <a:rPr kumimoji="1" lang="en-US" altLang="zh-TW" dirty="0"/>
              <a:t>nnoy us</a:t>
            </a:r>
            <a:endParaRPr kumimoji="1" lang="zh-TW" altLang="en-US" dirty="0"/>
          </a:p>
        </p:txBody>
      </p:sp>
      <p:sp>
        <p:nvSpPr>
          <p:cNvPr id="3" name="內容版面配置區 2"/>
          <p:cNvSpPr>
            <a:spLocks noGrp="1"/>
          </p:cNvSpPr>
          <p:nvPr>
            <p:ph idx="1"/>
          </p:nvPr>
        </p:nvSpPr>
        <p:spPr>
          <a:xfrm>
            <a:off x="904774" y="866274"/>
            <a:ext cx="7334451" cy="3214838"/>
          </a:xfrm>
        </p:spPr>
        <p:txBody>
          <a:bodyPr/>
          <a:lstStyle/>
          <a:p>
            <a:r>
              <a:rPr kumimoji="1" lang="en-US" altLang="zh-TW" sz="2400" dirty="0">
                <a:latin typeface="Times New Roman" panose="02020603050405020304" pitchFamily="18" charset="0"/>
                <a:cs typeface="Times New Roman" panose="02020603050405020304" pitchFamily="18" charset="0"/>
              </a:rPr>
              <a:t>Critical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can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be executed</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privilege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mode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and</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non-privilege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mode.</a:t>
            </a:r>
          </a:p>
          <a:p>
            <a:r>
              <a:rPr kumimoji="1" lang="en-US" altLang="zh-TW" sz="2400" dirty="0">
                <a:latin typeface="Times New Roman" panose="02020603050405020304" pitchFamily="18" charset="0"/>
                <a:cs typeface="Times New Roman" panose="02020603050405020304" pitchFamily="18" charset="0"/>
              </a:rPr>
              <a:t>The behaviors of critical instructions in privilege mode and non-privilege mode are different.  It will cause problems.</a:t>
            </a:r>
          </a:p>
          <a:p>
            <a:r>
              <a:rPr kumimoji="1" lang="en-US" altLang="zh-TW" sz="2400" dirty="0">
                <a:latin typeface="Times New Roman" panose="02020603050405020304" pitchFamily="18" charset="0"/>
                <a:cs typeface="Times New Roman" panose="02020603050405020304" pitchFamily="18" charset="0"/>
              </a:rPr>
              <a:t>As a result, hypervisor designers have to let critical instructions be trapped to hypervisor, and let hypervisor emulate their behaviors.</a:t>
            </a:r>
          </a:p>
          <a:p>
            <a:endParaRPr kumimoji="1" lang="zh-TW" altLang="en-US" sz="24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54CE2C55-CE4C-84FB-D674-5F45FCEE422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181323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777" y="108349"/>
            <a:ext cx="7693914" cy="519113"/>
          </a:xfrm>
        </p:spPr>
        <p:txBody>
          <a:bodyPr/>
          <a:lstStyle/>
          <a:p>
            <a:r>
              <a:rPr kumimoji="1" lang="en-US" altLang="zh-TW" dirty="0"/>
              <a:t>Non-</a:t>
            </a:r>
            <a:r>
              <a:rPr lang="en-US" altLang="zh-TW" dirty="0"/>
              <a:t>V</a:t>
            </a:r>
            <a:r>
              <a:rPr kumimoji="1" lang="en-US" altLang="zh-TW" dirty="0"/>
              <a:t>irtualizable CPU</a:t>
            </a:r>
            <a:endParaRPr kumimoji="1" lang="zh-TW" altLang="en-US" dirty="0"/>
          </a:p>
        </p:txBody>
      </p:sp>
      <p:sp>
        <p:nvSpPr>
          <p:cNvPr id="3" name="內容版面配置區 2"/>
          <p:cNvSpPr>
            <a:spLocks noGrp="1"/>
          </p:cNvSpPr>
          <p:nvPr>
            <p:ph idx="1"/>
          </p:nvPr>
        </p:nvSpPr>
        <p:spPr>
          <a:xfrm>
            <a:off x="992884" y="844153"/>
            <a:ext cx="7693915" cy="1427409"/>
          </a:xfrm>
        </p:spPr>
        <p:txBody>
          <a:bodyPr/>
          <a:lstStyle/>
          <a:p>
            <a:r>
              <a:rPr kumimoji="1" lang="en-US" altLang="zh-TW" dirty="0"/>
              <a:t>Example</a:t>
            </a:r>
          </a:p>
          <a:p>
            <a:pPr lvl="1"/>
            <a:r>
              <a:rPr kumimoji="1" lang="en-US" altLang="zh-TW" dirty="0"/>
              <a:t>x86</a:t>
            </a:r>
          </a:p>
          <a:p>
            <a:pPr lvl="1"/>
            <a:r>
              <a:rPr kumimoji="1" lang="en-US" altLang="zh-TW" dirty="0"/>
              <a:t>ARM</a:t>
            </a:r>
            <a:endParaRPr kumimoji="1" lang="zh-TW" altLang="en-US" dirty="0"/>
          </a:p>
        </p:txBody>
      </p:sp>
      <p:sp>
        <p:nvSpPr>
          <p:cNvPr id="4" name="灯片编号占位符 1">
            <a:extLst>
              <a:ext uri="{FF2B5EF4-FFF2-40B4-BE49-F238E27FC236}">
                <a16:creationId xmlns:a16="http://schemas.microsoft.com/office/drawing/2014/main" id="{AFB2504E-27FD-6221-907D-B9F63E0A23C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93675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instruction</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45302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08349"/>
            <a:ext cx="7828667" cy="519113"/>
          </a:xfrm>
        </p:spPr>
        <p:txBody>
          <a:bodyPr/>
          <a:lstStyle/>
          <a:p>
            <a:r>
              <a:rPr lang="en-US" dirty="0"/>
              <a:t>CPU Architecture (1)</a:t>
            </a:r>
          </a:p>
        </p:txBody>
      </p:sp>
      <p:sp>
        <p:nvSpPr>
          <p:cNvPr id="3" name="Content Placeholder 2"/>
          <p:cNvSpPr>
            <a:spLocks noGrp="1"/>
          </p:cNvSpPr>
          <p:nvPr>
            <p:ph idx="1"/>
          </p:nvPr>
        </p:nvSpPr>
        <p:spPr>
          <a:xfrm>
            <a:off x="976964" y="835821"/>
            <a:ext cx="7190071" cy="3534048"/>
          </a:xfrm>
        </p:spPr>
        <p:txBody>
          <a:bodyPr/>
          <a:lstStyle/>
          <a:p>
            <a:r>
              <a:rPr lang="en-US" sz="2000" dirty="0">
                <a:latin typeface="Times New Roman" panose="02020603050405020304" pitchFamily="18" charset="0"/>
                <a:cs typeface="Times New Roman" panose="02020603050405020304" pitchFamily="18" charset="0"/>
              </a:rPr>
              <a:t>What is trap </a:t>
            </a:r>
          </a:p>
          <a:p>
            <a:pPr lvl="1"/>
            <a:r>
              <a:rPr lang="en-US" sz="1800" dirty="0">
                <a:latin typeface="Times New Roman" panose="02020603050405020304" pitchFamily="18" charset="0"/>
                <a:cs typeface="Times New Roman" panose="02020603050405020304" pitchFamily="18" charset="0"/>
              </a:rPr>
              <a:t>When CPU is running in user mode, some internal or external events, which need to be handled in kernel mode, take place.</a:t>
            </a:r>
          </a:p>
          <a:p>
            <a:pPr lvl="1"/>
            <a:r>
              <a:rPr lang="en-US" sz="1800" dirty="0">
                <a:latin typeface="Times New Roman" panose="02020603050405020304" pitchFamily="18" charset="0"/>
                <a:cs typeface="Times New Roman" panose="02020603050405020304" pitchFamily="18" charset="0"/>
              </a:rPr>
              <a:t>Then CPU will jump to hardware exception handler vector, and execute system operations in kernel mode.</a:t>
            </a:r>
          </a:p>
        </p:txBody>
      </p:sp>
      <p:sp>
        <p:nvSpPr>
          <p:cNvPr id="4" name="灯片编号占位符 1">
            <a:extLst>
              <a:ext uri="{FF2B5EF4-FFF2-40B4-BE49-F238E27FC236}">
                <a16:creationId xmlns:a16="http://schemas.microsoft.com/office/drawing/2014/main" id="{AB06A6B5-29C4-010E-16E5-F1254A800B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279683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08349"/>
            <a:ext cx="7828667" cy="519113"/>
          </a:xfrm>
        </p:spPr>
        <p:txBody>
          <a:bodyPr/>
          <a:lstStyle/>
          <a:p>
            <a:r>
              <a:rPr lang="en-US" dirty="0"/>
              <a:t>CPU Architecture (2)</a:t>
            </a:r>
          </a:p>
        </p:txBody>
      </p:sp>
      <p:sp>
        <p:nvSpPr>
          <p:cNvPr id="3" name="Content Placeholder 2"/>
          <p:cNvSpPr>
            <a:spLocks noGrp="1"/>
          </p:cNvSpPr>
          <p:nvPr>
            <p:ph idx="1"/>
          </p:nvPr>
        </p:nvSpPr>
        <p:spPr>
          <a:xfrm>
            <a:off x="967338" y="758821"/>
            <a:ext cx="7618396" cy="3928684"/>
          </a:xfrm>
        </p:spPr>
        <p:txBody>
          <a:bodyPr/>
          <a:lstStyle/>
          <a:p>
            <a:r>
              <a:rPr lang="en-US" sz="2400" dirty="0">
                <a:latin typeface="Times New Roman" panose="02020603050405020304" pitchFamily="18" charset="0"/>
                <a:cs typeface="Times New Roman" panose="02020603050405020304" pitchFamily="18" charset="0"/>
              </a:rPr>
              <a:t>Trap types </a:t>
            </a:r>
          </a:p>
          <a:p>
            <a:pPr lvl="1"/>
            <a:r>
              <a:rPr lang="en-US" sz="2200" dirty="0">
                <a:latin typeface="Times New Roman" panose="02020603050405020304" pitchFamily="18" charset="0"/>
                <a:cs typeface="Times New Roman" panose="02020603050405020304" pitchFamily="18" charset="0"/>
              </a:rPr>
              <a:t>System Call</a:t>
            </a:r>
          </a:p>
          <a:p>
            <a:pPr lvl="2"/>
            <a:r>
              <a:rPr lang="en-US" dirty="0">
                <a:latin typeface="Times New Roman" panose="02020603050405020304" pitchFamily="18" charset="0"/>
                <a:cs typeface="Times New Roman" panose="02020603050405020304" pitchFamily="18" charset="0"/>
              </a:rPr>
              <a:t>Invoked by application in user mode.</a:t>
            </a:r>
          </a:p>
          <a:p>
            <a:pPr lvl="2"/>
            <a:r>
              <a:rPr lang="en-US" dirty="0">
                <a:latin typeface="Times New Roman" panose="02020603050405020304" pitchFamily="18" charset="0"/>
                <a:cs typeface="Times New Roman" panose="02020603050405020304" pitchFamily="18" charset="0"/>
              </a:rPr>
              <a:t>For example, application ask OS for system IO.</a:t>
            </a:r>
          </a:p>
          <a:p>
            <a:pPr lvl="1"/>
            <a:r>
              <a:rPr lang="en-US" sz="2200" dirty="0">
                <a:latin typeface="Times New Roman" panose="02020603050405020304" pitchFamily="18" charset="0"/>
                <a:cs typeface="Times New Roman" panose="02020603050405020304" pitchFamily="18" charset="0"/>
              </a:rPr>
              <a:t>Hardware Interrupts</a:t>
            </a:r>
          </a:p>
          <a:p>
            <a:pPr lvl="2"/>
            <a:r>
              <a:rPr lang="en-US" dirty="0">
                <a:latin typeface="Times New Roman" panose="02020603050405020304" pitchFamily="18" charset="0"/>
                <a:cs typeface="Times New Roman" panose="02020603050405020304" pitchFamily="18" charset="0"/>
              </a:rPr>
              <a:t>Invoked by some hardware events in any mode.</a:t>
            </a:r>
          </a:p>
          <a:p>
            <a:pPr lvl="2"/>
            <a:r>
              <a:rPr lang="en-US" dirty="0">
                <a:latin typeface="Times New Roman" panose="02020603050405020304" pitchFamily="18" charset="0"/>
                <a:cs typeface="Times New Roman" panose="02020603050405020304" pitchFamily="18" charset="0"/>
              </a:rPr>
              <a:t>For example, hardware clock timer trigger event.</a:t>
            </a:r>
          </a:p>
          <a:p>
            <a:pPr lvl="1"/>
            <a:r>
              <a:rPr lang="en-US" sz="2200" dirty="0">
                <a:latin typeface="Times New Roman" panose="02020603050405020304" pitchFamily="18" charset="0"/>
                <a:cs typeface="Times New Roman" panose="02020603050405020304" pitchFamily="18" charset="0"/>
              </a:rPr>
              <a:t>Exception</a:t>
            </a:r>
          </a:p>
          <a:p>
            <a:pPr lvl="2"/>
            <a:r>
              <a:rPr lang="en-US" dirty="0">
                <a:latin typeface="Times New Roman" panose="02020603050405020304" pitchFamily="18" charset="0"/>
                <a:cs typeface="Times New Roman" panose="02020603050405020304" pitchFamily="18" charset="0"/>
              </a:rPr>
              <a:t>Invoked when unexpected error or system malfunction occur.</a:t>
            </a:r>
          </a:p>
          <a:p>
            <a:pPr lvl="2"/>
            <a:r>
              <a:rPr lang="en-US" dirty="0">
                <a:latin typeface="Times New Roman" panose="02020603050405020304" pitchFamily="18" charset="0"/>
                <a:cs typeface="Times New Roman" panose="02020603050405020304" pitchFamily="18" charset="0"/>
              </a:rPr>
              <a:t>For example, execute privilege instructions in user mode.</a:t>
            </a:r>
          </a:p>
        </p:txBody>
      </p:sp>
      <p:sp>
        <p:nvSpPr>
          <p:cNvPr id="4" name="灯片编号占位符 1">
            <a:extLst>
              <a:ext uri="{FF2B5EF4-FFF2-40B4-BE49-F238E27FC236}">
                <a16:creationId xmlns:a16="http://schemas.microsoft.com/office/drawing/2014/main" id="{AB06A6B5-29C4-010E-16E5-F1254A800B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31172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01" y="108349"/>
            <a:ext cx="7849789" cy="519113"/>
          </a:xfrm>
        </p:spPr>
        <p:txBody>
          <a:bodyPr/>
          <a:lstStyle/>
          <a:p>
            <a:r>
              <a:rPr lang="en-US" dirty="0"/>
              <a:t>Trap and Emulate Model (1)</a:t>
            </a:r>
          </a:p>
        </p:txBody>
      </p:sp>
      <p:sp>
        <p:nvSpPr>
          <p:cNvPr id="3" name="Content Placeholder 2"/>
          <p:cNvSpPr>
            <a:spLocks noGrp="1"/>
          </p:cNvSpPr>
          <p:nvPr>
            <p:ph idx="1"/>
          </p:nvPr>
        </p:nvSpPr>
        <p:spPr>
          <a:xfrm>
            <a:off x="825901" y="789272"/>
            <a:ext cx="7671334" cy="3811605"/>
          </a:xfrm>
        </p:spPr>
        <p:txBody>
          <a:bodyPr>
            <a:noAutofit/>
          </a:bodyPr>
          <a:lstStyle/>
          <a:p>
            <a:r>
              <a:rPr lang="en-US" sz="2000" dirty="0"/>
              <a:t>If we want CPU virtualization to be efficient, how should we implement the VMM ?</a:t>
            </a:r>
          </a:p>
          <a:p>
            <a:pPr lvl="1"/>
            <a:r>
              <a:rPr lang="en-US" sz="1800" dirty="0"/>
              <a:t>We should make guest binaries run on CPU as fast as possible.</a:t>
            </a:r>
          </a:p>
          <a:p>
            <a:pPr lvl="1"/>
            <a:r>
              <a:rPr lang="en-US" sz="1800" dirty="0"/>
              <a:t>Theoretically speaking, if we can run all guest binaries natively, there will NO overhead at all.</a:t>
            </a:r>
          </a:p>
          <a:p>
            <a:pPr lvl="1"/>
            <a:r>
              <a:rPr lang="en-US" sz="1800" dirty="0"/>
              <a:t>But we cannot let guest OS handle everything, VMM should be able to control all hardware resources.</a:t>
            </a:r>
            <a:endParaRPr lang="en-US" sz="2000" dirty="0"/>
          </a:p>
          <a:p>
            <a:r>
              <a:rPr lang="en-US" sz="2000" dirty="0"/>
              <a:t>Solution :</a:t>
            </a:r>
          </a:p>
          <a:p>
            <a:pPr lvl="1"/>
            <a:r>
              <a:rPr lang="en-US" sz="1800" dirty="0"/>
              <a:t>Ring Compression</a:t>
            </a:r>
          </a:p>
          <a:p>
            <a:pPr lvl="2"/>
            <a:r>
              <a:rPr lang="en-US" sz="1600" dirty="0"/>
              <a:t>Shift traditional OS from kernel mode(Ring 0) to user mode(Ring 1), and run VMM in kernel mode.</a:t>
            </a:r>
          </a:p>
          <a:p>
            <a:pPr lvl="2"/>
            <a:r>
              <a:rPr lang="en-US" sz="1600" dirty="0"/>
              <a:t>Then VMM will be able to intercept all trapping event. </a:t>
            </a:r>
          </a:p>
        </p:txBody>
      </p:sp>
      <p:sp>
        <p:nvSpPr>
          <p:cNvPr id="4" name="灯片编号占位符 1">
            <a:extLst>
              <a:ext uri="{FF2B5EF4-FFF2-40B4-BE49-F238E27FC236}">
                <a16:creationId xmlns:a16="http://schemas.microsoft.com/office/drawing/2014/main" id="{9D107ACC-DD91-140C-0C0D-FD21DF98333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752199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Trap and Emulate Model (2)</a:t>
            </a:r>
          </a:p>
        </p:txBody>
      </p:sp>
      <p:sp>
        <p:nvSpPr>
          <p:cNvPr id="3" name="Content Placeholder 2"/>
          <p:cNvSpPr>
            <a:spLocks noGrp="1"/>
          </p:cNvSpPr>
          <p:nvPr>
            <p:ph idx="1"/>
          </p:nvPr>
        </p:nvSpPr>
        <p:spPr>
          <a:xfrm>
            <a:off x="627855" y="765574"/>
            <a:ext cx="7888289" cy="2413397"/>
          </a:xfrm>
        </p:spPr>
        <p:txBody>
          <a:bodyPr/>
          <a:lstStyle/>
          <a:p>
            <a:r>
              <a:rPr lang="en-US" sz="2200" dirty="0">
                <a:latin typeface="Times New Roman" panose="02020603050405020304" pitchFamily="18" charset="0"/>
                <a:cs typeface="Times New Roman" panose="02020603050405020304" pitchFamily="18" charset="0"/>
              </a:rPr>
              <a:t>VMM virtualization paradigm </a:t>
            </a:r>
            <a:r>
              <a:rPr lang="en-US" sz="2200" i="1" dirty="0">
                <a:latin typeface="Times New Roman" panose="02020603050405020304" pitchFamily="18" charset="0"/>
                <a:cs typeface="Times New Roman" panose="02020603050405020304" pitchFamily="18" charset="0"/>
              </a:rPr>
              <a:t>(trap and emulate)</a:t>
            </a:r>
            <a:r>
              <a:rPr lang="en-US" sz="2200" dirty="0">
                <a:latin typeface="Times New Roman" panose="02020603050405020304" pitchFamily="18" charset="0"/>
                <a:cs typeface="Times New Roman" panose="02020603050405020304" pitchFamily="18" charset="0"/>
              </a:rPr>
              <a:t> :</a:t>
            </a:r>
          </a:p>
          <a:p>
            <a:pPr marL="685800" lvl="1" indent="-342900">
              <a:buFont typeface="+mj-lt"/>
              <a:buAutoNum type="arabicPeriod"/>
            </a:pPr>
            <a:r>
              <a:rPr lang="en-US" sz="1800" dirty="0">
                <a:latin typeface="Times New Roman" panose="02020603050405020304" pitchFamily="18" charset="0"/>
                <a:cs typeface="Times New Roman" panose="02020603050405020304" pitchFamily="18" charset="0"/>
              </a:rPr>
              <a:t>Let normal instructions of guest OS run directly on processor in user mode.</a:t>
            </a:r>
          </a:p>
          <a:p>
            <a:pPr marL="685800" lvl="1" indent="-342900">
              <a:buFont typeface="+mj-lt"/>
              <a:buAutoNum type="arabicPeriod"/>
            </a:pPr>
            <a:r>
              <a:rPr lang="en-US" sz="1800" dirty="0">
                <a:latin typeface="Times New Roman" panose="02020603050405020304" pitchFamily="18" charset="0"/>
                <a:cs typeface="Times New Roman" panose="02020603050405020304" pitchFamily="18" charset="0"/>
              </a:rPr>
              <a:t>When executing privilege instructions, hardware will make processor trap into the VMM.</a:t>
            </a:r>
          </a:p>
          <a:p>
            <a:pPr marL="685800" lvl="1" indent="-342900">
              <a:buFont typeface="+mj-lt"/>
              <a:buAutoNum type="arabicPeriod"/>
            </a:pPr>
            <a:r>
              <a:rPr lang="en-US" sz="1800" dirty="0">
                <a:latin typeface="Times New Roman" panose="02020603050405020304" pitchFamily="18" charset="0"/>
                <a:cs typeface="Times New Roman" panose="02020603050405020304" pitchFamily="18" charset="0"/>
              </a:rPr>
              <a:t>The VMM emulates the effect of the privilege instructions for the guest OS and return to guest.</a:t>
            </a:r>
          </a:p>
        </p:txBody>
      </p:sp>
      <p:pic>
        <p:nvPicPr>
          <p:cNvPr id="4" name="Picture 2" descr="http://benjr.tw/files/images/virtualization/2ring.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896"/>
          <a:stretch/>
        </p:blipFill>
        <p:spPr bwMode="auto">
          <a:xfrm>
            <a:off x="3273152" y="2464067"/>
            <a:ext cx="2916785" cy="2127185"/>
          </a:xfrm>
          <a:prstGeom prst="rect">
            <a:avLst/>
          </a:prstGeom>
          <a:noFill/>
        </p:spPr>
      </p:pic>
      <p:sp>
        <p:nvSpPr>
          <p:cNvPr id="5" name="灯片编号占位符 1">
            <a:extLst>
              <a:ext uri="{FF2B5EF4-FFF2-40B4-BE49-F238E27FC236}">
                <a16:creationId xmlns:a16="http://schemas.microsoft.com/office/drawing/2014/main" id="{AD56FDC5-D66F-CF55-9D84-1B5AA21AC04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a:p>
        </p:txBody>
      </p:sp>
    </p:spTree>
    <p:extLst>
      <p:ext uri="{BB962C8B-B14F-4D97-AF65-F5344CB8AC3E}">
        <p14:creationId xmlns:p14="http://schemas.microsoft.com/office/powerpoint/2010/main" val="4206932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Trap and Emulate Model (1)</a:t>
            </a:r>
          </a:p>
        </p:txBody>
      </p:sp>
      <p:sp>
        <p:nvSpPr>
          <p:cNvPr id="3" name="Content Placeholder 2"/>
          <p:cNvSpPr>
            <a:spLocks noGrp="1"/>
          </p:cNvSpPr>
          <p:nvPr>
            <p:ph idx="1"/>
          </p:nvPr>
        </p:nvSpPr>
        <p:spPr>
          <a:xfrm>
            <a:off x="509970" y="835756"/>
            <a:ext cx="5937836" cy="2861965"/>
          </a:xfrm>
        </p:spPr>
        <p:txBody>
          <a:bodyPr/>
          <a:lstStyle/>
          <a:p>
            <a:r>
              <a:rPr lang="en-US" sz="2400" dirty="0"/>
              <a:t>Traditional OS </a:t>
            </a:r>
          </a:p>
          <a:p>
            <a:pPr lvl="1"/>
            <a:r>
              <a:rPr lang="en-US" sz="2000" dirty="0"/>
              <a:t>When application invoke a system call </a:t>
            </a:r>
          </a:p>
          <a:p>
            <a:pPr lvl="2"/>
            <a:r>
              <a:rPr lang="en-US" sz="1800" dirty="0"/>
              <a:t>CPU will trap to interrupt handler vector in OS.</a:t>
            </a:r>
          </a:p>
          <a:p>
            <a:pPr lvl="2"/>
            <a:r>
              <a:rPr lang="en-US" sz="1800" dirty="0"/>
              <a:t>CPU will switch to kernel mode (Ring 0) and execute OS instructions.</a:t>
            </a:r>
          </a:p>
          <a:p>
            <a:pPr lvl="1"/>
            <a:r>
              <a:rPr lang="en-US" sz="2000" dirty="0"/>
              <a:t>When hardware event </a:t>
            </a:r>
          </a:p>
          <a:p>
            <a:pPr lvl="2"/>
            <a:r>
              <a:rPr lang="en-US" sz="1800" dirty="0"/>
              <a:t>Hardware will interrupt CPU execution, and jump to interrupt handler in OS.</a:t>
            </a:r>
          </a:p>
        </p:txBody>
      </p:sp>
      <p:grpSp>
        <p:nvGrpSpPr>
          <p:cNvPr id="5" name="组合 4">
            <a:extLst>
              <a:ext uri="{FF2B5EF4-FFF2-40B4-BE49-F238E27FC236}">
                <a16:creationId xmlns:a16="http://schemas.microsoft.com/office/drawing/2014/main" id="{0D692390-4C80-F000-2BD2-01AA7425D6B2}"/>
              </a:ext>
            </a:extLst>
          </p:cNvPr>
          <p:cNvGrpSpPr/>
          <p:nvPr/>
        </p:nvGrpSpPr>
        <p:grpSpPr>
          <a:xfrm>
            <a:off x="6603416" y="1068405"/>
            <a:ext cx="2361197" cy="2785073"/>
            <a:chOff x="4355334" y="1352130"/>
            <a:chExt cx="3588516" cy="3549353"/>
          </a:xfrm>
        </p:grpSpPr>
        <p:pic>
          <p:nvPicPr>
            <p:cNvPr id="57348" name="Picture 4"/>
            <p:cNvPicPr>
              <a:picLocks noChangeAspect="1" noChangeArrowheads="1"/>
            </p:cNvPicPr>
            <p:nvPr/>
          </p:nvPicPr>
          <p:blipFill>
            <a:blip r:embed="rId2" cstate="print"/>
            <a:srcRect/>
            <a:stretch>
              <a:fillRect/>
            </a:stretch>
          </p:blipFill>
          <p:spPr bwMode="auto">
            <a:xfrm>
              <a:off x="4355334" y="1352130"/>
              <a:ext cx="3086100" cy="3549353"/>
            </a:xfrm>
            <a:prstGeom prst="rect">
              <a:avLst/>
            </a:prstGeom>
            <a:noFill/>
            <a:ln w="9525">
              <a:noFill/>
              <a:miter lim="800000"/>
              <a:headEnd/>
              <a:tailEnd/>
            </a:ln>
            <a:effectLst/>
          </p:spPr>
        </p:pic>
        <p:pic>
          <p:nvPicPr>
            <p:cNvPr id="57349" name="Picture 5"/>
            <p:cNvPicPr>
              <a:picLocks noChangeAspect="1" noChangeArrowheads="1"/>
            </p:cNvPicPr>
            <p:nvPr/>
          </p:nvPicPr>
          <p:blipFill>
            <a:blip r:embed="rId3" cstate="print"/>
            <a:srcRect/>
            <a:stretch>
              <a:fillRect/>
            </a:stretch>
          </p:blipFill>
          <p:spPr bwMode="auto">
            <a:xfrm>
              <a:off x="7143750" y="1786723"/>
              <a:ext cx="800100" cy="2499528"/>
            </a:xfrm>
            <a:prstGeom prst="rect">
              <a:avLst/>
            </a:prstGeom>
            <a:noFill/>
            <a:ln w="9525">
              <a:noFill/>
              <a:miter lim="800000"/>
              <a:headEnd/>
              <a:tailEnd/>
            </a:ln>
            <a:effectLst/>
          </p:spPr>
        </p:pic>
        <p:pic>
          <p:nvPicPr>
            <p:cNvPr id="57351" name="Picture 7"/>
            <p:cNvPicPr>
              <a:picLocks noChangeAspect="1" noChangeArrowheads="1"/>
            </p:cNvPicPr>
            <p:nvPr/>
          </p:nvPicPr>
          <p:blipFill>
            <a:blip r:embed="rId4" cstate="print"/>
            <a:srcRect/>
            <a:stretch>
              <a:fillRect/>
            </a:stretch>
          </p:blipFill>
          <p:spPr bwMode="auto">
            <a:xfrm>
              <a:off x="5463792" y="3977893"/>
              <a:ext cx="713185" cy="725090"/>
            </a:xfrm>
            <a:prstGeom prst="rect">
              <a:avLst/>
            </a:prstGeom>
            <a:noFill/>
            <a:ln w="9525">
              <a:noFill/>
              <a:miter lim="800000"/>
              <a:headEnd/>
              <a:tailEnd/>
            </a:ln>
            <a:effectLst/>
          </p:spPr>
        </p:pic>
      </p:grpSp>
      <p:sp>
        <p:nvSpPr>
          <p:cNvPr id="4" name="灯片编号占位符 1">
            <a:extLst>
              <a:ext uri="{FF2B5EF4-FFF2-40B4-BE49-F238E27FC236}">
                <a16:creationId xmlns:a16="http://schemas.microsoft.com/office/drawing/2014/main" id="{E06077AA-5136-AA2D-31C8-6211EE8FDB0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a:p>
        </p:txBody>
      </p:sp>
    </p:spTree>
    <p:extLst>
      <p:ext uri="{BB962C8B-B14F-4D97-AF65-F5344CB8AC3E}">
        <p14:creationId xmlns:p14="http://schemas.microsoft.com/office/powerpoint/2010/main" val="28538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38" y="818147"/>
            <a:ext cx="6211645" cy="3686475"/>
          </a:xfrm>
        </p:spPr>
        <p:txBody>
          <a:bodyPr/>
          <a:lstStyle/>
          <a:p>
            <a:r>
              <a:rPr lang="en-US" sz="2000" dirty="0">
                <a:latin typeface="Times New Roman" panose="02020603050405020304" pitchFamily="18" charset="0"/>
                <a:cs typeface="Times New Roman" panose="02020603050405020304" pitchFamily="18" charset="0"/>
              </a:rPr>
              <a:t>VMM and Guest OS :</a:t>
            </a:r>
          </a:p>
          <a:p>
            <a:pPr lvl="1"/>
            <a:r>
              <a:rPr lang="en-US" sz="1800" dirty="0">
                <a:latin typeface="Times New Roman" panose="02020603050405020304" pitchFamily="18" charset="0"/>
                <a:cs typeface="Times New Roman" panose="02020603050405020304" pitchFamily="18" charset="0"/>
              </a:rPr>
              <a:t>System Call</a:t>
            </a:r>
          </a:p>
          <a:p>
            <a:pPr lvl="2"/>
            <a:r>
              <a:rPr lang="en-US" sz="1600" dirty="0">
                <a:latin typeface="Times New Roman" panose="02020603050405020304" pitchFamily="18" charset="0"/>
                <a:cs typeface="Times New Roman" panose="02020603050405020304" pitchFamily="18" charset="0"/>
              </a:rPr>
              <a:t>CPU will trap to interrupt handler vector of VMM.</a:t>
            </a:r>
          </a:p>
          <a:p>
            <a:pPr lvl="2"/>
            <a:r>
              <a:rPr lang="en-US" sz="1600" dirty="0">
                <a:latin typeface="Times New Roman" panose="02020603050405020304" pitchFamily="18" charset="0"/>
                <a:cs typeface="Times New Roman" panose="02020603050405020304" pitchFamily="18" charset="0"/>
              </a:rPr>
              <a:t>VMM jump back into guest OS.</a:t>
            </a:r>
          </a:p>
          <a:p>
            <a:pPr lvl="1"/>
            <a:r>
              <a:rPr lang="en-US" sz="1800" dirty="0">
                <a:latin typeface="Times New Roman" panose="02020603050405020304" pitchFamily="18" charset="0"/>
                <a:cs typeface="Times New Roman" panose="02020603050405020304" pitchFamily="18" charset="0"/>
              </a:rPr>
              <a:t>Hardware Interrupt</a:t>
            </a:r>
          </a:p>
          <a:p>
            <a:pPr lvl="2"/>
            <a:r>
              <a:rPr lang="en-US" sz="1600" dirty="0">
                <a:latin typeface="Times New Roman" panose="02020603050405020304" pitchFamily="18" charset="0"/>
                <a:cs typeface="Times New Roman" panose="02020603050405020304" pitchFamily="18" charset="0"/>
              </a:rPr>
              <a:t>Hardware make CPU trap to interrupt handler of VMM.</a:t>
            </a:r>
          </a:p>
          <a:p>
            <a:pPr lvl="2"/>
            <a:r>
              <a:rPr lang="en-US" sz="1600" dirty="0">
                <a:latin typeface="Times New Roman" panose="02020603050405020304" pitchFamily="18" charset="0"/>
                <a:cs typeface="Times New Roman" panose="02020603050405020304" pitchFamily="18" charset="0"/>
              </a:rPr>
              <a:t>VMM jump to corresponding interrupt handler of guest OS.</a:t>
            </a:r>
          </a:p>
          <a:p>
            <a:pPr lvl="1"/>
            <a:r>
              <a:rPr lang="en-US" sz="1800" dirty="0">
                <a:latin typeface="Times New Roman" panose="02020603050405020304" pitchFamily="18" charset="0"/>
                <a:cs typeface="Times New Roman" panose="02020603050405020304" pitchFamily="18" charset="0"/>
              </a:rPr>
              <a:t>Privilege Instruction</a:t>
            </a:r>
          </a:p>
          <a:p>
            <a:pPr lvl="2"/>
            <a:r>
              <a:rPr lang="en-US" sz="1600" dirty="0">
                <a:latin typeface="Times New Roman" panose="02020603050405020304" pitchFamily="18" charset="0"/>
                <a:cs typeface="Times New Roman" panose="02020603050405020304" pitchFamily="18" charset="0"/>
              </a:rPr>
              <a:t>Running privilege instructions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guest OS will be trapped to VMM  for instruction emulation.</a:t>
            </a:r>
          </a:p>
          <a:p>
            <a:pPr lvl="2"/>
            <a:r>
              <a:rPr lang="en-US" sz="1600" dirty="0">
                <a:latin typeface="Times New Roman" panose="02020603050405020304" pitchFamily="18" charset="0"/>
                <a:cs typeface="Times New Roman" panose="02020603050405020304" pitchFamily="18" charset="0"/>
              </a:rPr>
              <a:t>After emulation, VMM jump back to guest OS.</a:t>
            </a:r>
          </a:p>
        </p:txBody>
      </p:sp>
      <p:sp>
        <p:nvSpPr>
          <p:cNvPr id="2" name="Title 1"/>
          <p:cNvSpPr>
            <a:spLocks noGrp="1"/>
          </p:cNvSpPr>
          <p:nvPr>
            <p:ph type="title"/>
          </p:nvPr>
        </p:nvSpPr>
        <p:spPr/>
        <p:txBody>
          <a:bodyPr/>
          <a:lstStyle/>
          <a:p>
            <a:r>
              <a:rPr lang="en-US" dirty="0"/>
              <a:t>Trap and Emulate Model (2)</a:t>
            </a:r>
          </a:p>
        </p:txBody>
      </p:sp>
      <p:sp>
        <p:nvSpPr>
          <p:cNvPr id="4" name="灯片编号占位符 1">
            <a:extLst>
              <a:ext uri="{FF2B5EF4-FFF2-40B4-BE49-F238E27FC236}">
                <a16:creationId xmlns:a16="http://schemas.microsoft.com/office/drawing/2014/main" id="{51C3AAB2-F09C-60AE-42D6-70BCDB245D4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a:p>
        </p:txBody>
      </p:sp>
      <p:grpSp>
        <p:nvGrpSpPr>
          <p:cNvPr id="5" name="组合 4">
            <a:extLst>
              <a:ext uri="{FF2B5EF4-FFF2-40B4-BE49-F238E27FC236}">
                <a16:creationId xmlns:a16="http://schemas.microsoft.com/office/drawing/2014/main" id="{1A084068-252C-3189-EDFC-816A231DF61F}"/>
              </a:ext>
            </a:extLst>
          </p:cNvPr>
          <p:cNvGrpSpPr/>
          <p:nvPr/>
        </p:nvGrpSpPr>
        <p:grpSpPr>
          <a:xfrm>
            <a:off x="6568565" y="1258105"/>
            <a:ext cx="2415298" cy="2850722"/>
            <a:chOff x="4355334" y="1352130"/>
            <a:chExt cx="3613741" cy="3549353"/>
          </a:xfrm>
        </p:grpSpPr>
        <p:pic>
          <p:nvPicPr>
            <p:cNvPr id="1026" name="Picture 2"/>
            <p:cNvPicPr>
              <a:picLocks noChangeAspect="1" noChangeArrowheads="1"/>
            </p:cNvPicPr>
            <p:nvPr/>
          </p:nvPicPr>
          <p:blipFill>
            <a:blip r:embed="rId2" cstate="print"/>
            <a:srcRect/>
            <a:stretch>
              <a:fillRect/>
            </a:stretch>
          </p:blipFill>
          <p:spPr bwMode="auto">
            <a:xfrm>
              <a:off x="4355334" y="1352130"/>
              <a:ext cx="3086100" cy="354935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7158822" y="1783582"/>
              <a:ext cx="810253" cy="244551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7166358" y="3185329"/>
              <a:ext cx="626269" cy="95369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578092" y="3943350"/>
              <a:ext cx="598885" cy="762785"/>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5558622" y="3185329"/>
              <a:ext cx="608410" cy="964406"/>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5787222" y="2949192"/>
              <a:ext cx="635794" cy="95964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7167398" y="3044715"/>
              <a:ext cx="653019" cy="960120"/>
            </a:xfrm>
            <a:prstGeom prst="rect">
              <a:avLst/>
            </a:prstGeom>
            <a:noFill/>
            <a:ln w="9525">
              <a:noFill/>
              <a:miter lim="800000"/>
              <a:headEnd/>
              <a:tailEnd/>
            </a:ln>
            <a:effectLst/>
          </p:spPr>
        </p:pic>
      </p:grpSp>
    </p:spTree>
    <p:extLst>
      <p:ext uri="{BB962C8B-B14F-4D97-AF65-F5344CB8AC3E}">
        <p14:creationId xmlns:p14="http://schemas.microsoft.com/office/powerpoint/2010/main" val="28765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108349"/>
            <a:ext cx="7751765" cy="519113"/>
          </a:xfrm>
        </p:spPr>
        <p:txBody>
          <a:bodyPr/>
          <a:lstStyle/>
          <a:p>
            <a:r>
              <a:rPr lang="en-US" dirty="0"/>
              <a:t>Outline</a:t>
            </a:r>
          </a:p>
        </p:txBody>
      </p:sp>
      <p:sp>
        <p:nvSpPr>
          <p:cNvPr id="3" name="Content Placeholder 2"/>
          <p:cNvSpPr>
            <a:spLocks noGrp="1"/>
          </p:cNvSpPr>
          <p:nvPr>
            <p:ph idx="1"/>
          </p:nvPr>
        </p:nvSpPr>
        <p:spPr>
          <a:xfrm>
            <a:off x="923925" y="847725"/>
            <a:ext cx="6800850" cy="1724025"/>
          </a:xfrm>
        </p:spPr>
        <p:txBody>
          <a:bodyPr>
            <a:noAutofit/>
          </a:bodyPr>
          <a:lstStyle/>
          <a:p>
            <a:r>
              <a:rPr lang="en-US" altLang="zh-TW" sz="2400" dirty="0">
                <a:latin typeface="Times New Roman" panose="02020603050405020304" pitchFamily="18" charset="0"/>
                <a:cs typeface="Times New Roman" panose="02020603050405020304" pitchFamily="18" charset="0"/>
              </a:rPr>
              <a:t>Sensitive</a:t>
            </a:r>
            <a:r>
              <a:rPr 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Instruction</a:t>
            </a:r>
            <a:endParaRPr lang="en-US" sz="24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What</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is</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Sensitive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Instruction</a:t>
            </a:r>
            <a:endParaRPr lang="en-US" sz="2000" dirty="0">
              <a:latin typeface="Times New Roman" panose="02020603050405020304" pitchFamily="18" charset="0"/>
              <a:cs typeface="Times New Roman" panose="02020603050405020304" pitchFamily="18" charset="0"/>
            </a:endParaRPr>
          </a:p>
          <a:p>
            <a:pPr lvl="1"/>
            <a:r>
              <a:rPr lang="en-US" altLang="zh-TW" sz="2000" dirty="0">
                <a:latin typeface="Times New Roman" panose="02020603050405020304" pitchFamily="18" charset="0"/>
                <a:cs typeface="Times New Roman" panose="02020603050405020304" pitchFamily="18" charset="0"/>
              </a:rPr>
              <a:t>How</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to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“trap-and-emulate”</a:t>
            </a:r>
          </a:p>
          <a:p>
            <a:pPr lvl="1"/>
            <a:r>
              <a:rPr lang="en-US" altLang="zh-TW" sz="2000" dirty="0">
                <a:solidFill>
                  <a:schemeClr val="tx2">
                    <a:lumMod val="75000"/>
                  </a:schemeClr>
                </a:solidFill>
                <a:latin typeface="Times New Roman" panose="02020603050405020304" pitchFamily="18" charset="0"/>
                <a:cs typeface="Times New Roman" panose="02020603050405020304" pitchFamily="18" charset="0"/>
              </a:rPr>
              <a:t>Vector</a:t>
            </a:r>
            <a:r>
              <a:rPr lang="zh-TW" altLang="en-US" sz="20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000" dirty="0">
                <a:solidFill>
                  <a:schemeClr val="tx2">
                    <a:lumMod val="75000"/>
                  </a:schemeClr>
                </a:solidFill>
                <a:latin typeface="Times New Roman" panose="02020603050405020304" pitchFamily="18" charset="0"/>
                <a:cs typeface="Times New Roman" panose="02020603050405020304" pitchFamily="18" charset="0"/>
              </a:rPr>
              <a:t>Table</a:t>
            </a:r>
            <a:endParaRPr lang="en-US" altLang="zh-CN" sz="2000" dirty="0">
              <a:solidFill>
                <a:schemeClr val="tx2">
                  <a:lumMod val="75000"/>
                </a:schemeClr>
              </a:solidFill>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3EC15D24-D343-97DA-1657-E0F89A4225E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Context Switch</a:t>
            </a:r>
          </a:p>
        </p:txBody>
      </p:sp>
      <p:sp>
        <p:nvSpPr>
          <p:cNvPr id="3" name="Content Placeholder 2"/>
          <p:cNvSpPr>
            <a:spLocks noGrp="1"/>
          </p:cNvSpPr>
          <p:nvPr>
            <p:ph idx="1"/>
          </p:nvPr>
        </p:nvSpPr>
        <p:spPr>
          <a:xfrm>
            <a:off x="922154" y="815748"/>
            <a:ext cx="6835808" cy="425912"/>
          </a:xfrm>
        </p:spPr>
        <p:txBody>
          <a:bodyPr/>
          <a:lstStyle/>
          <a:p>
            <a:r>
              <a:rPr lang="en-US" sz="2400" dirty="0"/>
              <a:t>Steps of VMM switch different virtual machines </a:t>
            </a:r>
          </a:p>
        </p:txBody>
      </p:sp>
      <p:pic>
        <p:nvPicPr>
          <p:cNvPr id="3074" name="Picture 2"/>
          <p:cNvPicPr>
            <a:picLocks noChangeAspect="1" noChangeArrowheads="1"/>
          </p:cNvPicPr>
          <p:nvPr/>
        </p:nvPicPr>
        <p:blipFill>
          <a:blip r:embed="rId2" cstate="print"/>
          <a:srcRect/>
          <a:stretch>
            <a:fillRect/>
          </a:stretch>
        </p:blipFill>
        <p:spPr bwMode="auto">
          <a:xfrm>
            <a:off x="137841" y="1838426"/>
            <a:ext cx="8900281" cy="2352149"/>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CBD7DC8C-3C5E-5358-E304-B1B1218B487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412274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423856" y="1078029"/>
            <a:ext cx="4435296" cy="3490451"/>
          </a:xfrm>
          <a:prstGeom prst="rect">
            <a:avLst/>
          </a:prstGeom>
          <a:noFill/>
          <a:ln w="9525">
            <a:noFill/>
            <a:miter lim="800000"/>
            <a:headEnd/>
            <a:tailEnd/>
          </a:ln>
          <a:effectLst/>
        </p:spPr>
      </p:pic>
      <p:sp>
        <p:nvSpPr>
          <p:cNvPr id="2" name="Title 1"/>
          <p:cNvSpPr>
            <a:spLocks noGrp="1"/>
          </p:cNvSpPr>
          <p:nvPr>
            <p:ph type="title"/>
          </p:nvPr>
        </p:nvSpPr>
        <p:spPr>
          <a:xfrm>
            <a:off x="914400" y="108349"/>
            <a:ext cx="7761290" cy="519113"/>
          </a:xfrm>
        </p:spPr>
        <p:txBody>
          <a:bodyPr/>
          <a:lstStyle/>
          <a:p>
            <a:r>
              <a:rPr lang="en-US" dirty="0"/>
              <a:t>System State Management</a:t>
            </a:r>
          </a:p>
        </p:txBody>
      </p:sp>
      <p:sp>
        <p:nvSpPr>
          <p:cNvPr id="3" name="Content Placeholder 2"/>
          <p:cNvSpPr>
            <a:spLocks noGrp="1"/>
          </p:cNvSpPr>
          <p:nvPr>
            <p:ph idx="1"/>
          </p:nvPr>
        </p:nvSpPr>
        <p:spPr>
          <a:xfrm>
            <a:off x="787400" y="825274"/>
            <a:ext cx="6043613" cy="2495442"/>
          </a:xfrm>
        </p:spPr>
        <p:txBody>
          <a:bodyPr/>
          <a:lstStyle/>
          <a:p>
            <a:r>
              <a:rPr lang="en-US" sz="2400" dirty="0" err="1"/>
              <a:t>Virtualizing</a:t>
            </a:r>
            <a:r>
              <a:rPr lang="en-US" sz="2400" dirty="0"/>
              <a:t> system state :</a:t>
            </a:r>
          </a:p>
          <a:p>
            <a:pPr lvl="1"/>
            <a:r>
              <a:rPr lang="en-US" sz="2000" dirty="0"/>
              <a:t>VMM will hold the system </a:t>
            </a:r>
            <a:r>
              <a:rPr lang="en-US" sz="2000" dirty="0" err="1"/>
              <a:t>statesof</a:t>
            </a:r>
            <a:r>
              <a:rPr lang="en-US" sz="2000" dirty="0"/>
              <a:t> all virtual machines in memory.</a:t>
            </a:r>
          </a:p>
          <a:p>
            <a:pPr lvl="1"/>
            <a:r>
              <a:rPr lang="en-US" sz="2000" dirty="0"/>
              <a:t>When VMM context switch from one virtual machine to another</a:t>
            </a:r>
          </a:p>
          <a:p>
            <a:pPr lvl="2"/>
            <a:r>
              <a:rPr lang="en-US" sz="1600" dirty="0"/>
              <a:t>Write the register values back to memory</a:t>
            </a:r>
          </a:p>
          <a:p>
            <a:pPr lvl="2"/>
            <a:r>
              <a:rPr lang="en-US" sz="1600" dirty="0"/>
              <a:t>Copy the register values of next guest OS to CPU registers</a:t>
            </a:r>
          </a:p>
        </p:txBody>
      </p:sp>
      <p:sp>
        <p:nvSpPr>
          <p:cNvPr id="4" name="灯片编号占位符 1">
            <a:extLst>
              <a:ext uri="{FF2B5EF4-FFF2-40B4-BE49-F238E27FC236}">
                <a16:creationId xmlns:a16="http://schemas.microsoft.com/office/drawing/2014/main" id="{9DE4744B-A1DE-17DD-2284-7A9A79575D2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87055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108349"/>
            <a:ext cx="7809416" cy="519113"/>
          </a:xfrm>
        </p:spPr>
        <p:txBody>
          <a:bodyPr/>
          <a:lstStyle/>
          <a:p>
            <a:r>
              <a:rPr lang="en-US" dirty="0"/>
              <a:t>Virtualization Theorem</a:t>
            </a:r>
          </a:p>
        </p:txBody>
      </p:sp>
      <p:sp>
        <p:nvSpPr>
          <p:cNvPr id="3" name="Content Placeholder 2"/>
          <p:cNvSpPr>
            <a:spLocks noGrp="1"/>
          </p:cNvSpPr>
          <p:nvPr>
            <p:ph idx="1"/>
          </p:nvPr>
        </p:nvSpPr>
        <p:spPr>
          <a:xfrm>
            <a:off x="1062388" y="835593"/>
            <a:ext cx="7032458" cy="3284020"/>
          </a:xfrm>
        </p:spPr>
        <p:txBody>
          <a:bodyPr>
            <a:normAutofit fontScale="77500" lnSpcReduction="20000"/>
          </a:bodyPr>
          <a:lstStyle/>
          <a:p>
            <a:r>
              <a:rPr lang="en-US" sz="3100" dirty="0">
                <a:latin typeface="Times New Roman" panose="02020603050405020304" pitchFamily="18" charset="0"/>
                <a:cs typeface="Times New Roman" panose="02020603050405020304" pitchFamily="18" charset="0"/>
              </a:rPr>
              <a:t>Subset theorem </a:t>
            </a:r>
          </a:p>
          <a:p>
            <a:pPr lvl="1"/>
            <a:r>
              <a:rPr lang="en-US" sz="2600" dirty="0">
                <a:latin typeface="Times New Roman" panose="02020603050405020304" pitchFamily="18" charset="0"/>
                <a:cs typeface="Times New Roman" panose="02020603050405020304" pitchFamily="18" charset="0"/>
              </a:rPr>
              <a:t>For any conventional third-generation computer, a VMM may be constructed if the set of sensitive instructions for that computer is a subset of the set of privileged instructions.</a:t>
            </a:r>
          </a:p>
          <a:p>
            <a:r>
              <a:rPr lang="en-US" sz="3100" dirty="0">
                <a:latin typeface="Times New Roman" panose="02020603050405020304" pitchFamily="18" charset="0"/>
                <a:cs typeface="Times New Roman" panose="02020603050405020304" pitchFamily="18" charset="0"/>
              </a:rPr>
              <a:t>Recursive Emulation </a:t>
            </a:r>
          </a:p>
          <a:p>
            <a:pPr lvl="1"/>
            <a:r>
              <a:rPr lang="en-US" sz="2600" dirty="0">
                <a:latin typeface="Times New Roman" panose="02020603050405020304" pitchFamily="18" charset="0"/>
                <a:cs typeface="Times New Roman" panose="02020603050405020304" pitchFamily="18" charset="0"/>
              </a:rPr>
              <a:t>A conventional third-generation computer is recursively </a:t>
            </a:r>
            <a:r>
              <a:rPr lang="en-US" sz="2600" dirty="0" err="1">
                <a:latin typeface="Times New Roman" panose="02020603050405020304" pitchFamily="18" charset="0"/>
                <a:cs typeface="Times New Roman" panose="02020603050405020304" pitchFamily="18" charset="0"/>
              </a:rPr>
              <a:t>virtualizable</a:t>
            </a:r>
            <a:r>
              <a:rPr lang="en-US" sz="2600" dirty="0">
                <a:latin typeface="Times New Roman" panose="02020603050405020304" pitchFamily="18" charset="0"/>
                <a:cs typeface="Times New Roman" panose="02020603050405020304" pitchFamily="18" charset="0"/>
              </a:rPr>
              <a:t> if</a:t>
            </a:r>
          </a:p>
          <a:p>
            <a:pPr lvl="2"/>
            <a:r>
              <a:rPr lang="en-US" dirty="0">
                <a:latin typeface="Times New Roman" panose="02020603050405020304" pitchFamily="18" charset="0"/>
                <a:cs typeface="Times New Roman" panose="02020603050405020304" pitchFamily="18" charset="0"/>
              </a:rPr>
              <a:t>It is </a:t>
            </a:r>
            <a:r>
              <a:rPr lang="en-US" dirty="0" err="1">
                <a:latin typeface="Times New Roman" panose="02020603050405020304" pitchFamily="18" charset="0"/>
                <a:cs typeface="Times New Roman" panose="02020603050405020304" pitchFamily="18" charset="0"/>
              </a:rPr>
              <a:t>virtualizable</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VMM without any timing dependencies can be constructed for it.</a:t>
            </a:r>
          </a:p>
          <a:p>
            <a:r>
              <a:rPr lang="en-US" sz="3100" dirty="0">
                <a:latin typeface="Times New Roman" panose="02020603050405020304" pitchFamily="18" charset="0"/>
                <a:cs typeface="Times New Roman" panose="02020603050405020304" pitchFamily="18" charset="0"/>
              </a:rPr>
              <a:t>Under this theorem, x86 </a:t>
            </a:r>
            <a:r>
              <a:rPr lang="en-US" altLang="zh-TW" sz="3100" dirty="0">
                <a:latin typeface="Times New Roman" panose="02020603050405020304" pitchFamily="18" charset="0"/>
                <a:cs typeface="Times New Roman" panose="02020603050405020304" pitchFamily="18" charset="0"/>
              </a:rPr>
              <a:t>or</a:t>
            </a:r>
            <a:r>
              <a:rPr lang="zh-TW" altLang="en-US" sz="3100" dirty="0">
                <a:latin typeface="Times New Roman" panose="02020603050405020304" pitchFamily="18" charset="0"/>
                <a:cs typeface="Times New Roman" panose="02020603050405020304" pitchFamily="18" charset="0"/>
              </a:rPr>
              <a:t> </a:t>
            </a:r>
            <a:r>
              <a:rPr lang="en-US" altLang="zh-TW" sz="3100" dirty="0">
                <a:latin typeface="Times New Roman" panose="02020603050405020304" pitchFamily="18" charset="0"/>
                <a:cs typeface="Times New Roman" panose="02020603050405020304" pitchFamily="18" charset="0"/>
              </a:rPr>
              <a:t>ARM</a:t>
            </a:r>
            <a:r>
              <a:rPr lang="en-US" sz="3100" dirty="0">
                <a:latin typeface="Times New Roman" panose="02020603050405020304" pitchFamily="18" charset="0"/>
                <a:cs typeface="Times New Roman" panose="02020603050405020304" pitchFamily="18" charset="0"/>
              </a:rPr>
              <a:t> architecture cannot be virtualized directly. Other techniques are needed.</a:t>
            </a:r>
          </a:p>
        </p:txBody>
      </p:sp>
      <p:sp>
        <p:nvSpPr>
          <p:cNvPr id="4" name="灯片编号占位符 1">
            <a:extLst>
              <a:ext uri="{FF2B5EF4-FFF2-40B4-BE49-F238E27FC236}">
                <a16:creationId xmlns:a16="http://schemas.microsoft.com/office/drawing/2014/main" id="{0A1AEF1F-81E9-2F99-CC93-29FE7D2CA2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a:p>
        </p:txBody>
      </p:sp>
    </p:spTree>
    <p:extLst>
      <p:ext uri="{BB962C8B-B14F-4D97-AF65-F5344CB8AC3E}">
        <p14:creationId xmlns:p14="http://schemas.microsoft.com/office/powerpoint/2010/main" val="7161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4" y="108349"/>
            <a:ext cx="7790166" cy="519113"/>
          </a:xfrm>
        </p:spPr>
        <p:txBody>
          <a:bodyPr/>
          <a:lstStyle/>
          <a:p>
            <a:r>
              <a:rPr lang="en-US" dirty="0"/>
              <a:t>Virtualization Techniques</a:t>
            </a:r>
          </a:p>
        </p:txBody>
      </p:sp>
      <p:sp>
        <p:nvSpPr>
          <p:cNvPr id="3" name="Content Placeholder 2"/>
          <p:cNvSpPr>
            <a:spLocks noGrp="1"/>
          </p:cNvSpPr>
          <p:nvPr>
            <p:ph idx="1"/>
          </p:nvPr>
        </p:nvSpPr>
        <p:spPr>
          <a:xfrm>
            <a:off x="1020277" y="844153"/>
            <a:ext cx="7363327" cy="3319049"/>
          </a:xfrm>
        </p:spPr>
        <p:txBody>
          <a:bodyPr/>
          <a:lstStyle/>
          <a:p>
            <a:r>
              <a:rPr lang="en-US" sz="2000" dirty="0">
                <a:latin typeface="Times New Roman" panose="02020603050405020304" pitchFamily="18" charset="0"/>
                <a:cs typeface="Times New Roman" panose="02020603050405020304" pitchFamily="18" charset="0"/>
              </a:rPr>
              <a:t>How to virtualize non-</a:t>
            </a:r>
            <a:r>
              <a:rPr lang="en-US" sz="2000" dirty="0" err="1">
                <a:latin typeface="Times New Roman" panose="02020603050405020304" pitchFamily="18" charset="0"/>
                <a:cs typeface="Times New Roman" panose="02020603050405020304" pitchFamily="18" charset="0"/>
              </a:rPr>
              <a:t>virtualizable</a:t>
            </a:r>
            <a:r>
              <a:rPr lang="en-US" sz="2000" dirty="0">
                <a:latin typeface="Times New Roman" panose="02020603050405020304" pitchFamily="18" charset="0"/>
                <a:cs typeface="Times New Roman" panose="02020603050405020304" pitchFamily="18" charset="0"/>
              </a:rPr>
              <a:t> hardware :</a:t>
            </a:r>
          </a:p>
          <a:p>
            <a:pPr lvl="1"/>
            <a:r>
              <a:rPr lang="en-US" sz="1800" dirty="0">
                <a:latin typeface="Times New Roman" panose="02020603050405020304" pitchFamily="18" charset="0"/>
                <a:cs typeface="Times New Roman" panose="02020603050405020304" pitchFamily="18" charset="0"/>
              </a:rPr>
              <a:t>Para-virtualization</a:t>
            </a:r>
          </a:p>
          <a:p>
            <a:pPr lvl="2"/>
            <a:r>
              <a:rPr lang="en-US" sz="1600" dirty="0">
                <a:latin typeface="Times New Roman" panose="02020603050405020304" pitchFamily="18" charset="0"/>
                <a:cs typeface="Times New Roman" panose="02020603050405020304" pitchFamily="18" charset="0"/>
              </a:rPr>
              <a:t>Modify guest OS to skip the critical instructions.</a:t>
            </a:r>
          </a:p>
          <a:p>
            <a:pPr lvl="2"/>
            <a:r>
              <a:rPr lang="en-US" sz="1600" dirty="0">
                <a:latin typeface="Times New Roman" panose="02020603050405020304" pitchFamily="18" charset="0"/>
                <a:cs typeface="Times New Roman" panose="02020603050405020304" pitchFamily="18" charset="0"/>
              </a:rPr>
              <a:t>Implement some hyper-calls to trap guest OS to VMM.</a:t>
            </a:r>
          </a:p>
          <a:p>
            <a:pPr lvl="1"/>
            <a:r>
              <a:rPr lang="en-US" sz="1800" dirty="0">
                <a:latin typeface="Times New Roman" panose="02020603050405020304" pitchFamily="18" charset="0"/>
                <a:cs typeface="Times New Roman" panose="02020603050405020304" pitchFamily="18" charset="0"/>
              </a:rPr>
              <a:t>Binary translation</a:t>
            </a:r>
          </a:p>
          <a:p>
            <a:pPr lvl="2"/>
            <a:r>
              <a:rPr lang="en-US" sz="1600" dirty="0">
                <a:latin typeface="Times New Roman" panose="02020603050405020304" pitchFamily="18" charset="0"/>
                <a:cs typeface="Times New Roman" panose="02020603050405020304" pitchFamily="18" charset="0"/>
              </a:rPr>
              <a:t>Use emulation technique to make hardware </a:t>
            </a:r>
            <a:r>
              <a:rPr lang="en-US" sz="1600" dirty="0" err="1">
                <a:latin typeface="Times New Roman" panose="02020603050405020304" pitchFamily="18" charset="0"/>
                <a:cs typeface="Times New Roman" panose="02020603050405020304" pitchFamily="18" charset="0"/>
              </a:rPr>
              <a:t>virtualizable</a:t>
            </a:r>
            <a:r>
              <a:rPr lang="en-US" sz="1600" dirty="0">
                <a:latin typeface="Times New Roman" panose="02020603050405020304" pitchFamily="18" charset="0"/>
                <a:cs typeface="Times New Roman" panose="02020603050405020304" pitchFamily="18" charset="0"/>
              </a:rPr>
              <a:t>.</a:t>
            </a:r>
          </a:p>
          <a:p>
            <a:pPr lvl="2"/>
            <a:r>
              <a:rPr lang="en-US" sz="1600" dirty="0">
                <a:latin typeface="Times New Roman" panose="02020603050405020304" pitchFamily="18" charset="0"/>
                <a:cs typeface="Times New Roman" panose="02020603050405020304" pitchFamily="18" charset="0"/>
              </a:rPr>
              <a:t>Skip the critical instructions by means of these translations.</a:t>
            </a:r>
          </a:p>
          <a:p>
            <a:pPr lvl="1"/>
            <a:r>
              <a:rPr lang="en-US" sz="1800" dirty="0">
                <a:latin typeface="Times New Roman" panose="02020603050405020304" pitchFamily="18" charset="0"/>
                <a:cs typeface="Times New Roman" panose="02020603050405020304" pitchFamily="18" charset="0"/>
              </a:rPr>
              <a:t>Hardware assistance</a:t>
            </a:r>
          </a:p>
          <a:p>
            <a:pPr lvl="2"/>
            <a:r>
              <a:rPr lang="en-US" sz="1600" dirty="0">
                <a:latin typeface="Times New Roman" panose="02020603050405020304" pitchFamily="18" charset="0"/>
                <a:cs typeface="Times New Roman" panose="02020603050405020304" pitchFamily="18" charset="0"/>
              </a:rPr>
              <a:t>Modify or enhance ISA of hardware to provide </a:t>
            </a:r>
            <a:r>
              <a:rPr lang="en-US" sz="1600" dirty="0" err="1">
                <a:latin typeface="Times New Roman" panose="02020603050405020304" pitchFamily="18" charset="0"/>
                <a:cs typeface="Times New Roman" panose="02020603050405020304" pitchFamily="18" charset="0"/>
              </a:rPr>
              <a:t>virtualizable</a:t>
            </a:r>
            <a:r>
              <a:rPr lang="en-US" sz="1600" dirty="0">
                <a:latin typeface="Times New Roman" panose="02020603050405020304" pitchFamily="18" charset="0"/>
                <a:cs typeface="Times New Roman" panose="02020603050405020304" pitchFamily="18" charset="0"/>
              </a:rPr>
              <a:t> architecture.</a:t>
            </a:r>
          </a:p>
          <a:p>
            <a:pPr lvl="2"/>
            <a:r>
              <a:rPr lang="en-US" sz="1600" dirty="0">
                <a:latin typeface="Times New Roman" panose="02020603050405020304" pitchFamily="18" charset="0"/>
                <a:cs typeface="Times New Roman" panose="02020603050405020304" pitchFamily="18" charset="0"/>
              </a:rPr>
              <a:t>Reduce the complexity of VMM implementation.</a:t>
            </a:r>
          </a:p>
        </p:txBody>
      </p:sp>
      <p:sp>
        <p:nvSpPr>
          <p:cNvPr id="4" name="灯片编号占位符 1">
            <a:extLst>
              <a:ext uri="{FF2B5EF4-FFF2-40B4-BE49-F238E27FC236}">
                <a16:creationId xmlns:a16="http://schemas.microsoft.com/office/drawing/2014/main" id="{47E151DD-431A-6939-A351-F991747277D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a:p>
        </p:txBody>
      </p:sp>
      <p:sp>
        <p:nvSpPr>
          <p:cNvPr id="5" name="灯片编号占位符 1">
            <a:extLst>
              <a:ext uri="{FF2B5EF4-FFF2-40B4-BE49-F238E27FC236}">
                <a16:creationId xmlns:a16="http://schemas.microsoft.com/office/drawing/2014/main" id="{5B90BA77-AEEF-B846-958E-FA2B27ACC746}"/>
              </a:ext>
            </a:extLst>
          </p:cNvPr>
          <p:cNvSpPr txBox="1">
            <a:spLocks/>
          </p:cNvSpPr>
          <p:nvPr/>
        </p:nvSpPr>
        <p:spPr bwMode="auto">
          <a:xfrm>
            <a:off x="6983413" y="50458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TW"/>
            </a:defPPr>
            <a:lvl1pPr marL="0" algn="r" defTabSz="914400" rtl="0" eaLnBrk="1" latinLnBrk="0" hangingPunct="1">
              <a:defRPr sz="900" kern="1200">
                <a:solidFill>
                  <a:schemeClr val="bg1"/>
                </a:solidFill>
                <a:latin typeface="Arial" pitchFamily="34" charset="0"/>
                <a:ea typeface="新細明體" pitchFamily="18"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B6BDF2-6896-4B98-8776-C18582F63BA5}" type="slidenum">
              <a:rPr lang="zh-TW" altLang="en-US" smtClean="0"/>
              <a:pPr/>
              <a:t>33</a:t>
            </a:fld>
            <a:endParaRPr lang="zh-TW" altLang="en-US"/>
          </a:p>
        </p:txBody>
      </p:sp>
    </p:spTree>
    <p:extLst>
      <p:ext uri="{BB962C8B-B14F-4D97-AF65-F5344CB8AC3E}">
        <p14:creationId xmlns:p14="http://schemas.microsoft.com/office/powerpoint/2010/main" val="3048214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Para-Virtualization -</a:t>
            </a:r>
            <a:r>
              <a:rPr lang="en-US" altLang="zh-TW" dirty="0"/>
              <a:t> </a:t>
            </a:r>
            <a:r>
              <a:rPr kumimoji="1" lang="en-US" altLang="zh-TW" sz="3200" dirty="0"/>
              <a:t>Patch</a:t>
            </a:r>
            <a:r>
              <a:rPr kumimoji="1" lang="zh-TW" altLang="en-US" sz="3200" dirty="0"/>
              <a:t> </a:t>
            </a:r>
            <a:r>
              <a:rPr kumimoji="1" lang="en-US" altLang="zh-TW" sz="3200" dirty="0"/>
              <a:t>Guest</a:t>
            </a:r>
            <a:r>
              <a:rPr kumimoji="1" lang="zh-TW" altLang="en-US" sz="3200" dirty="0"/>
              <a:t> </a:t>
            </a:r>
            <a:r>
              <a:rPr kumimoji="1" lang="en-US" altLang="zh-TW" sz="3200" dirty="0"/>
              <a:t>OS</a:t>
            </a:r>
            <a:br>
              <a:rPr kumimoji="1" lang="zh-TW" altLang="en-US" sz="3200" dirty="0"/>
            </a:br>
            <a:endParaRPr lang="en-US" dirty="0"/>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34</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0753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01" y="108349"/>
            <a:ext cx="7722789" cy="519113"/>
          </a:xfrm>
        </p:spPr>
        <p:txBody>
          <a:bodyPr/>
          <a:lstStyle/>
          <a:p>
            <a:r>
              <a:rPr lang="en-US" dirty="0"/>
              <a:t>Para-Virtualization</a:t>
            </a:r>
          </a:p>
        </p:txBody>
      </p:sp>
      <p:pic>
        <p:nvPicPr>
          <p:cNvPr id="5122" name="Picture 2"/>
          <p:cNvPicPr>
            <a:picLocks noChangeAspect="1" noChangeArrowheads="1"/>
          </p:cNvPicPr>
          <p:nvPr/>
        </p:nvPicPr>
        <p:blipFill>
          <a:blip r:embed="rId2" cstate="print"/>
          <a:srcRect/>
          <a:stretch>
            <a:fillRect/>
          </a:stretch>
        </p:blipFill>
        <p:spPr bwMode="auto">
          <a:xfrm>
            <a:off x="2205389" y="3150715"/>
            <a:ext cx="4800600" cy="1394220"/>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ECF5834C-7FB7-6612-7070-F56F2509870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a:p>
        </p:txBody>
      </p:sp>
      <p:sp>
        <p:nvSpPr>
          <p:cNvPr id="5" name="Content Placeholder 2">
            <a:extLst>
              <a:ext uri="{FF2B5EF4-FFF2-40B4-BE49-F238E27FC236}">
                <a16:creationId xmlns:a16="http://schemas.microsoft.com/office/drawing/2014/main" id="{41F3D782-6DD6-75CC-0603-4E77C57958F6}"/>
              </a:ext>
            </a:extLst>
          </p:cNvPr>
          <p:cNvSpPr txBox="1">
            <a:spLocks/>
          </p:cNvSpPr>
          <p:nvPr/>
        </p:nvSpPr>
        <p:spPr bwMode="auto">
          <a:xfrm>
            <a:off x="952902" y="815142"/>
            <a:ext cx="7286324" cy="23355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2000">
                <a:solidFill>
                  <a:schemeClr val="tx1"/>
                </a:solidFill>
                <a:latin typeface="Calibri" pitchFamily="34" charset="0"/>
                <a:ea typeface="標楷體" pitchFamily="65" charset="-120"/>
                <a:cs typeface="Calibri" pitchFamily="34" charset="0"/>
              </a:defRPr>
            </a:lvl3pPr>
            <a:lvl4pPr marL="1200121" indent="-171446" algn="l" rtl="0" eaLnBrk="1" fontAlgn="base" hangingPunct="1">
              <a:spcBef>
                <a:spcPct val="20000"/>
              </a:spcBef>
              <a:spcAft>
                <a:spcPct val="0"/>
              </a:spcAft>
              <a:buChar char="–"/>
              <a:defRPr kumimoji="1" sz="1800">
                <a:solidFill>
                  <a:schemeClr val="tx1"/>
                </a:solidFill>
                <a:latin typeface="Calibri" pitchFamily="34" charset="0"/>
                <a:ea typeface="標楷體" pitchFamily="65" charset="-120"/>
                <a:cs typeface="Calibri" pitchFamily="34" charset="0"/>
              </a:defRPr>
            </a:lvl4pPr>
            <a:lvl5pPr marL="1543012" indent="-171446" algn="l" rtl="0" eaLnBrk="1" fontAlgn="base" hangingPunct="1">
              <a:spcBef>
                <a:spcPct val="20000"/>
              </a:spcBef>
              <a:spcAft>
                <a:spcPct val="0"/>
              </a:spcAft>
              <a:buChar char="»"/>
              <a:defRPr kumimoji="1" sz="1600">
                <a:solidFill>
                  <a:schemeClr val="tx1"/>
                </a:solidFill>
                <a:latin typeface="Calibri" pitchFamily="34" charset="0"/>
                <a:ea typeface="標楷體" pitchFamily="65" charset="-120"/>
                <a:cs typeface="Calibri" pitchFamily="34" charset="0"/>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a:lstStyle>
          <a:p>
            <a:r>
              <a:rPr lang="en-US" altLang="zh-CN" sz="2000" dirty="0">
                <a:latin typeface="Times New Roman" panose="02020603050405020304" pitchFamily="18" charset="0"/>
                <a:cs typeface="Times New Roman" panose="02020603050405020304" pitchFamily="18" charset="0"/>
              </a:rPr>
              <a:t>Para-Virtualization implementation </a:t>
            </a:r>
          </a:p>
          <a:p>
            <a:pPr lvl="1"/>
            <a:r>
              <a:rPr lang="en-US" altLang="zh-CN" sz="1800" dirty="0">
                <a:latin typeface="Times New Roman" panose="02020603050405020304" pitchFamily="18" charset="0"/>
                <a:cs typeface="Times New Roman" panose="02020603050405020304" pitchFamily="18" charset="0"/>
              </a:rPr>
              <a:t>In para-virtualization technique, guest OS should be modified to prevent invoking critical instructions.</a:t>
            </a:r>
          </a:p>
          <a:p>
            <a:pPr lvl="1"/>
            <a:r>
              <a:rPr lang="en-US" altLang="zh-CN" sz="1800" dirty="0">
                <a:latin typeface="Times New Roman" panose="02020603050405020304" pitchFamily="18" charset="0"/>
                <a:cs typeface="Times New Roman" panose="02020603050405020304" pitchFamily="18" charset="0"/>
              </a:rPr>
              <a:t>Instead of knowing nothing about hypervisor, guest OS will be aware of the existence of VMM, and collaborate with VMM smoothly.</a:t>
            </a:r>
          </a:p>
          <a:p>
            <a:pPr lvl="1"/>
            <a:r>
              <a:rPr lang="en-US" altLang="zh-CN" sz="1800" dirty="0">
                <a:latin typeface="Times New Roman" panose="02020603050405020304" pitchFamily="18" charset="0"/>
                <a:cs typeface="Times New Roman" panose="02020603050405020304" pitchFamily="18" charset="0"/>
              </a:rPr>
              <a:t>VMM will provide the hyper-call interfaces, which will be the communication channel between guest and host.</a:t>
            </a:r>
          </a:p>
        </p:txBody>
      </p:sp>
    </p:spTree>
    <p:extLst>
      <p:ext uri="{BB962C8B-B14F-4D97-AF65-F5344CB8AC3E}">
        <p14:creationId xmlns:p14="http://schemas.microsoft.com/office/powerpoint/2010/main" val="3817222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lang="en-US" altLang="zh-TW" dirty="0"/>
              <a:t>Example of Para-Virtualization</a:t>
            </a:r>
            <a:endParaRPr lang="zh-TW" altLang="en-US" dirty="0"/>
          </a:p>
        </p:txBody>
      </p:sp>
      <p:sp>
        <p:nvSpPr>
          <p:cNvPr id="3" name="內容版面配置區 2"/>
          <p:cNvSpPr>
            <a:spLocks noGrp="1"/>
          </p:cNvSpPr>
          <p:nvPr>
            <p:ph idx="1"/>
          </p:nvPr>
        </p:nvSpPr>
        <p:spPr>
          <a:xfrm>
            <a:off x="2418347" y="926310"/>
            <a:ext cx="2819600" cy="1720637"/>
          </a:xfrm>
        </p:spPr>
        <p:txBody>
          <a:bodyPr/>
          <a:lstStyle/>
          <a:p>
            <a:pPr marL="51435" indent="0">
              <a:buNone/>
            </a:pPr>
            <a:r>
              <a:rPr lang="en-US" altLang="zh-TW" sz="1800" dirty="0">
                <a:latin typeface="Calibri"/>
                <a:cs typeface="Calibri"/>
              </a:rPr>
              <a:t>…</a:t>
            </a:r>
          </a:p>
          <a:p>
            <a:pPr marL="51435" indent="0">
              <a:buNone/>
            </a:pPr>
            <a:r>
              <a:rPr lang="en-US" altLang="zh-TW" sz="1800" dirty="0">
                <a:latin typeface="Calibri"/>
                <a:cs typeface="Calibri"/>
              </a:rPr>
              <a:t>mov r0, r0</a:t>
            </a:r>
          </a:p>
          <a:p>
            <a:pPr marL="51435" indent="0">
              <a:buNone/>
            </a:pPr>
            <a:r>
              <a:rPr lang="en-US" altLang="zh-TW" sz="1800" dirty="0">
                <a:latin typeface="Calibri"/>
                <a:cs typeface="Calibri"/>
              </a:rPr>
              <a:t>add sp, sp</a:t>
            </a:r>
          </a:p>
          <a:p>
            <a:pPr marL="51435" indent="0">
              <a:buNone/>
            </a:pPr>
            <a:r>
              <a:rPr lang="en-US" altLang="zh-TW" sz="1800" dirty="0">
                <a:solidFill>
                  <a:srgbClr val="FF0000"/>
                </a:solidFill>
                <a:latin typeface="Calibri"/>
                <a:cs typeface="Calibri"/>
              </a:rPr>
              <a:t>virt_svc_movs</a:t>
            </a:r>
            <a:r>
              <a:rPr lang="en-US" altLang="zh-TW" sz="1800" dirty="0">
                <a:solidFill>
                  <a:srgbClr val="FFFF00"/>
                </a:solidFill>
                <a:latin typeface="Calibri"/>
                <a:cs typeface="Calibri"/>
              </a:rPr>
              <a:t> </a:t>
            </a:r>
            <a:r>
              <a:rPr lang="en-US" altLang="zh-TW" sz="1800" dirty="0">
                <a:latin typeface="Calibri"/>
                <a:cs typeface="Calibri"/>
              </a:rPr>
              <a:t>“movs pc, lr”</a:t>
            </a:r>
          </a:p>
          <a:p>
            <a:pPr marL="51435" indent="0">
              <a:buNone/>
            </a:pPr>
            <a:r>
              <a:rPr lang="en-US" altLang="zh-TW" sz="1800" dirty="0">
                <a:latin typeface="Calibri"/>
                <a:cs typeface="Calibri"/>
              </a:rPr>
              <a:t>…</a:t>
            </a:r>
          </a:p>
          <a:p>
            <a:pPr marL="51435" indent="0">
              <a:buNone/>
            </a:pPr>
            <a:endParaRPr lang="zh-TW" altLang="en-US" sz="1800" dirty="0">
              <a:latin typeface="Calibri"/>
              <a:cs typeface="Calibri"/>
            </a:endParaRPr>
          </a:p>
        </p:txBody>
      </p:sp>
      <p:sp>
        <p:nvSpPr>
          <p:cNvPr id="5" name="文字方塊 4"/>
          <p:cNvSpPr txBox="1"/>
          <p:nvPr/>
        </p:nvSpPr>
        <p:spPr>
          <a:xfrm>
            <a:off x="6359819" y="1235382"/>
            <a:ext cx="2649996" cy="1200329"/>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.macro virt_svc_movs, inst</a:t>
            </a:r>
          </a:p>
          <a:p>
            <a:r>
              <a:rPr lang="en-US" altLang="zh-TW" dirty="0">
                <a:latin typeface="Calibri" panose="020F0502020204030204" pitchFamily="34" charset="0"/>
                <a:cs typeface="Calibri" panose="020F0502020204030204" pitchFamily="34" charset="0"/>
              </a:rPr>
              <a:t>SWI 0x190</a:t>
            </a:r>
          </a:p>
          <a:p>
            <a:r>
              <a:rPr lang="en-US" altLang="zh-TW" dirty="0">
                <a:latin typeface="Calibri" panose="020F0502020204030204" pitchFamily="34" charset="0"/>
                <a:cs typeface="Calibri" panose="020F0502020204030204" pitchFamily="34" charset="0"/>
              </a:rPr>
              <a:t>\inst</a:t>
            </a:r>
          </a:p>
          <a:p>
            <a:r>
              <a:rPr lang="en-US" altLang="zh-TW" dirty="0">
                <a:latin typeface="Calibri" panose="020F0502020204030204" pitchFamily="34" charset="0"/>
                <a:cs typeface="Calibri" panose="020F0502020204030204" pitchFamily="34" charset="0"/>
              </a:rPr>
              <a:t>.endm</a:t>
            </a:r>
            <a:endParaRPr lang="zh-TW" altLang="en-US" dirty="0">
              <a:latin typeface="Calibri" panose="020F0502020204030204" pitchFamily="34" charset="0"/>
              <a:cs typeface="Calibri" panose="020F0502020204030204" pitchFamily="34" charset="0"/>
            </a:endParaRPr>
          </a:p>
        </p:txBody>
      </p:sp>
      <p:cxnSp>
        <p:nvCxnSpPr>
          <p:cNvPr id="7" name="直線單箭頭接點 6"/>
          <p:cNvCxnSpPr>
            <a:cxnSpLocks/>
          </p:cNvCxnSpPr>
          <p:nvPr/>
        </p:nvCxnSpPr>
        <p:spPr>
          <a:xfrm>
            <a:off x="5262010" y="1664973"/>
            <a:ext cx="90464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62479" y="2995091"/>
            <a:ext cx="781904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TW" dirty="0"/>
              <a:t>We replace the instruction by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9" name="內容版面配置區 2"/>
          <p:cNvSpPr txBox="1">
            <a:spLocks/>
          </p:cNvSpPr>
          <p:nvPr/>
        </p:nvSpPr>
        <p:spPr>
          <a:xfrm>
            <a:off x="439133" y="697838"/>
            <a:ext cx="1428750" cy="1859907"/>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tx2">
                    <a:lumMod val="75000"/>
                  </a:schemeClr>
                </a:solidFill>
                <a:latin typeface="Cambria" pitchFamily="18" charset="0"/>
                <a:ea typeface="+mn-ea"/>
                <a:cs typeface="+mn-cs"/>
              </a:defRPr>
            </a:lvl1pPr>
            <a:lvl2pPr marL="742950" indent="-285750" algn="l" defTabSz="914400" rtl="0" eaLnBrk="1" latinLnBrk="0" hangingPunct="1">
              <a:spcBef>
                <a:spcPct val="20000"/>
              </a:spcBef>
              <a:buClr>
                <a:schemeClr val="accent3">
                  <a:lumMod val="50000"/>
                </a:schemeClr>
              </a:buClr>
              <a:buFont typeface="Wingdings" pitchFamily="2" charset="2"/>
              <a:buChar char="§"/>
              <a:defRPr sz="2000" kern="1200">
                <a:solidFill>
                  <a:schemeClr val="accent3">
                    <a:lumMod val="50000"/>
                  </a:schemeClr>
                </a:solidFill>
                <a:latin typeface="Cambria" pitchFamily="18" charset="0"/>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18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 indent="0">
              <a:buNone/>
            </a:pPr>
            <a:endParaRPr lang="en-US" altLang="zh-TW" sz="1800" dirty="0">
              <a:latin typeface="Calibri"/>
              <a:cs typeface="Calibri"/>
            </a:endParaRPr>
          </a:p>
          <a:p>
            <a:pPr marL="51435" indent="0">
              <a:buNone/>
            </a:pPr>
            <a:r>
              <a:rPr lang="en-US" altLang="zh-TW" sz="1800" dirty="0">
                <a:latin typeface="Calibri"/>
                <a:cs typeface="Calibri"/>
              </a:rPr>
              <a:t>…</a:t>
            </a:r>
          </a:p>
          <a:p>
            <a:pPr marL="51435" indent="0">
              <a:buNone/>
            </a:pPr>
            <a:r>
              <a:rPr lang="en-US" altLang="zh-TW" sz="1800" dirty="0" err="1">
                <a:latin typeface="Calibri"/>
                <a:cs typeface="Calibri"/>
              </a:rPr>
              <a:t>mov</a:t>
            </a:r>
            <a:r>
              <a:rPr lang="en-US" altLang="zh-TW" sz="1800" dirty="0">
                <a:latin typeface="Calibri"/>
                <a:cs typeface="Calibri"/>
              </a:rPr>
              <a:t> r0, r0</a:t>
            </a:r>
          </a:p>
          <a:p>
            <a:pPr marL="51435" indent="0">
              <a:buNone/>
            </a:pPr>
            <a:r>
              <a:rPr lang="en-US" altLang="zh-TW" sz="1800" dirty="0">
                <a:latin typeface="Calibri"/>
                <a:cs typeface="Calibri"/>
              </a:rPr>
              <a:t>add </a:t>
            </a:r>
            <a:r>
              <a:rPr lang="en-US" altLang="zh-TW" sz="1800" dirty="0" err="1">
                <a:latin typeface="Calibri"/>
                <a:cs typeface="Calibri"/>
              </a:rPr>
              <a:t>sp</a:t>
            </a:r>
            <a:r>
              <a:rPr lang="en-US" altLang="zh-TW" sz="1800" dirty="0">
                <a:latin typeface="Calibri"/>
                <a:cs typeface="Calibri"/>
              </a:rPr>
              <a:t>, </a:t>
            </a:r>
            <a:r>
              <a:rPr lang="en-US" altLang="zh-TW" sz="1800" dirty="0" err="1">
                <a:latin typeface="Calibri"/>
                <a:cs typeface="Calibri"/>
              </a:rPr>
              <a:t>sp</a:t>
            </a:r>
            <a:endParaRPr lang="en-US" altLang="zh-TW" sz="1800" dirty="0">
              <a:latin typeface="Calibri"/>
              <a:cs typeface="Calibri"/>
            </a:endParaRPr>
          </a:p>
          <a:p>
            <a:pPr marL="51435" indent="0">
              <a:buNone/>
            </a:pPr>
            <a:r>
              <a:rPr lang="en-US" altLang="zh-TW" sz="1800" dirty="0" err="1">
                <a:latin typeface="Calibri"/>
                <a:cs typeface="Calibri"/>
              </a:rPr>
              <a:t>movs</a:t>
            </a:r>
            <a:r>
              <a:rPr lang="en-US" altLang="zh-TW" sz="1800" dirty="0">
                <a:latin typeface="Calibri"/>
                <a:cs typeface="Calibri"/>
              </a:rPr>
              <a:t> pc, </a:t>
            </a:r>
            <a:r>
              <a:rPr lang="en-US" altLang="zh-TW" sz="1800" dirty="0" err="1">
                <a:latin typeface="Calibri"/>
                <a:cs typeface="Calibri"/>
              </a:rPr>
              <a:t>lr</a:t>
            </a:r>
            <a:endParaRPr lang="en-US" altLang="zh-TW" sz="1800" dirty="0">
              <a:latin typeface="Calibri"/>
              <a:cs typeface="Calibri"/>
            </a:endParaRPr>
          </a:p>
          <a:p>
            <a:pPr marL="51435" indent="0">
              <a:buNone/>
            </a:pPr>
            <a:r>
              <a:rPr lang="en-US" altLang="zh-TW" sz="1800" dirty="0">
                <a:latin typeface="Calibri"/>
                <a:cs typeface="Calibri"/>
              </a:rPr>
              <a:t>…</a:t>
            </a:r>
          </a:p>
          <a:p>
            <a:pPr marL="51435" indent="0">
              <a:buNone/>
            </a:pPr>
            <a:endParaRPr lang="zh-TW" altLang="en-US" sz="1800" dirty="0">
              <a:latin typeface="Calibri"/>
              <a:cs typeface="Calibri"/>
            </a:endParaRPr>
          </a:p>
        </p:txBody>
      </p:sp>
      <p:cxnSp>
        <p:nvCxnSpPr>
          <p:cNvPr id="12" name="直線單箭頭接點 11"/>
          <p:cNvCxnSpPr/>
          <p:nvPr/>
        </p:nvCxnSpPr>
        <p:spPr>
          <a:xfrm>
            <a:off x="1994234" y="1664974"/>
            <a:ext cx="4000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灯片编号占位符 1">
            <a:extLst>
              <a:ext uri="{FF2B5EF4-FFF2-40B4-BE49-F238E27FC236}">
                <a16:creationId xmlns:a16="http://schemas.microsoft.com/office/drawing/2014/main" id="{B49EF48B-4B00-47E8-02AE-92C2364602C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20783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9">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Some Difficulties</a:t>
            </a:r>
          </a:p>
        </p:txBody>
      </p:sp>
      <p:sp>
        <p:nvSpPr>
          <p:cNvPr id="3" name="Content Placeholder 2"/>
          <p:cNvSpPr>
            <a:spLocks noGrp="1"/>
          </p:cNvSpPr>
          <p:nvPr>
            <p:ph idx="1"/>
          </p:nvPr>
        </p:nvSpPr>
        <p:spPr>
          <a:xfrm>
            <a:off x="1010653" y="739942"/>
            <a:ext cx="6968690" cy="2128386"/>
          </a:xfrm>
        </p:spPr>
        <p:txBody>
          <a:bodyPr/>
          <a:lstStyle/>
          <a:p>
            <a:r>
              <a:rPr lang="en-US" sz="2400" dirty="0"/>
              <a:t>Difficulty of para-virtualization </a:t>
            </a:r>
          </a:p>
          <a:p>
            <a:pPr lvl="1"/>
            <a:r>
              <a:rPr lang="en-US" sz="2200" dirty="0"/>
              <a:t>Guest OS modification</a:t>
            </a:r>
          </a:p>
          <a:p>
            <a:pPr lvl="2"/>
            <a:r>
              <a:rPr lang="en-US" dirty="0"/>
              <a:t>User should at least has the source code of guest OS; otherwise, </a:t>
            </a:r>
            <a:r>
              <a:rPr lang="en-US" dirty="0" err="1"/>
              <a:t>para</a:t>
            </a:r>
            <a:r>
              <a:rPr lang="en-US" dirty="0"/>
              <a:t>-virtualization cannot be used.</a:t>
            </a:r>
          </a:p>
          <a:p>
            <a:pPr lvl="1"/>
            <a:endParaRPr lang="en-US" dirty="0"/>
          </a:p>
        </p:txBody>
      </p:sp>
      <p:sp>
        <p:nvSpPr>
          <p:cNvPr id="4" name="灯片编号占位符 1">
            <a:extLst>
              <a:ext uri="{FF2B5EF4-FFF2-40B4-BE49-F238E27FC236}">
                <a16:creationId xmlns:a16="http://schemas.microsoft.com/office/drawing/2014/main" id="{FC2EE108-1DA8-4E00-5ADB-154F6D169AE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322732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Full-Virtualization:</a:t>
            </a:r>
            <a:br>
              <a:rPr kumimoji="1" lang="en-US" altLang="zh-TW" sz="3200" dirty="0"/>
            </a:br>
            <a:r>
              <a:rPr kumimoji="1" lang="en-US" altLang="zh-TW" sz="3200" dirty="0"/>
              <a:t>Dynamic</a:t>
            </a:r>
            <a:r>
              <a:rPr kumimoji="1" lang="zh-TW" altLang="en-US" sz="3200" dirty="0"/>
              <a:t> </a:t>
            </a:r>
            <a:r>
              <a:rPr kumimoji="1" lang="en-US" altLang="zh-TW" sz="3200" dirty="0"/>
              <a:t>Binary</a:t>
            </a:r>
            <a:r>
              <a:rPr kumimoji="1" lang="zh-TW" altLang="en-US" sz="3200" dirty="0"/>
              <a:t> </a:t>
            </a:r>
            <a:r>
              <a:rPr kumimoji="1" lang="en-US" altLang="zh-TW" sz="3200" dirty="0"/>
              <a:t>Translation</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62289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 y="108349"/>
            <a:ext cx="7751665" cy="519113"/>
          </a:xfrm>
        </p:spPr>
        <p:txBody>
          <a:bodyPr>
            <a:noAutofit/>
          </a:bodyPr>
          <a:lstStyle/>
          <a:p>
            <a:r>
              <a:rPr lang="en-US" dirty="0"/>
              <a:t>Binary Translation</a:t>
            </a:r>
          </a:p>
        </p:txBody>
      </p:sp>
      <p:sp>
        <p:nvSpPr>
          <p:cNvPr id="3" name="Content Placeholder 2"/>
          <p:cNvSpPr>
            <a:spLocks noGrp="1"/>
          </p:cNvSpPr>
          <p:nvPr>
            <p:ph idx="1"/>
          </p:nvPr>
        </p:nvSpPr>
        <p:spPr>
          <a:xfrm>
            <a:off x="1034715" y="795196"/>
            <a:ext cx="7074569" cy="3553107"/>
          </a:xfrm>
        </p:spPr>
        <p:txBody>
          <a:bodyPr/>
          <a:lstStyle/>
          <a:p>
            <a:r>
              <a:rPr lang="en-US" sz="2400" dirty="0">
                <a:latin typeface="Times New Roman" panose="02020603050405020304" pitchFamily="18" charset="0"/>
                <a:cs typeface="Times New Roman" panose="02020603050405020304" pitchFamily="18" charset="0"/>
              </a:rPr>
              <a:t>In emulation techniques </a:t>
            </a:r>
          </a:p>
          <a:p>
            <a:pPr lvl="1"/>
            <a:r>
              <a:rPr lang="en-US" sz="2000" dirty="0">
                <a:latin typeface="Times New Roman" panose="02020603050405020304" pitchFamily="18" charset="0"/>
                <a:cs typeface="Times New Roman" panose="02020603050405020304" pitchFamily="18" charset="0"/>
              </a:rPr>
              <a:t>Binary translation module is used to optimize binary code blocks, and translates binaries from guest ISA to host ISA.</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virtualization techniques </a:t>
            </a:r>
          </a:p>
          <a:p>
            <a:pPr lvl="1"/>
            <a:r>
              <a:rPr lang="en-US" sz="2000" dirty="0">
                <a:latin typeface="Times New Roman" panose="02020603050405020304" pitchFamily="18" charset="0"/>
                <a:cs typeface="Times New Roman" panose="02020603050405020304" pitchFamily="18" charset="0"/>
              </a:rPr>
              <a:t>Binary translation module is used to skip or modify the guest OS binary code blocks which include critical instructions.</a:t>
            </a:r>
          </a:p>
          <a:p>
            <a:pPr lvl="1"/>
            <a:r>
              <a:rPr lang="en-US" sz="2000" dirty="0">
                <a:latin typeface="Times New Roman" panose="02020603050405020304" pitchFamily="18" charset="0"/>
                <a:cs typeface="Times New Roman" panose="02020603050405020304" pitchFamily="18" charset="0"/>
              </a:rPr>
              <a:t>Translate those critical instructions into some privilege instructions which will be trapped to VMM for further emulation.</a:t>
            </a:r>
          </a:p>
        </p:txBody>
      </p:sp>
      <p:sp>
        <p:nvSpPr>
          <p:cNvPr id="4" name="灯片编号占位符 1">
            <a:extLst>
              <a:ext uri="{FF2B5EF4-FFF2-40B4-BE49-F238E27FC236}">
                <a16:creationId xmlns:a16="http://schemas.microsoft.com/office/drawing/2014/main" id="{ADD8FE11-EDBC-D6D9-5678-32ACE09AE9F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187180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instruction</a:t>
            </a:r>
          </a:p>
        </p:txBody>
      </p:sp>
      <p:sp>
        <p:nvSpPr>
          <p:cNvPr id="5" name="文本占位符 4">
            <a:extLst>
              <a:ext uri="{FF2B5EF4-FFF2-40B4-BE49-F238E27FC236}">
                <a16:creationId xmlns:a16="http://schemas.microsoft.com/office/drawing/2014/main" id="{A4B02792-06C8-503A-016C-3610A2804A3A}"/>
              </a:ext>
            </a:extLst>
          </p:cNvPr>
          <p:cNvSpPr>
            <a:spLocks noGrp="1"/>
          </p:cNvSpPr>
          <p:nvPr>
            <p:ph type="body" idx="1"/>
          </p:nvPr>
        </p:nvSpPr>
        <p:spPr/>
        <p:txBody>
          <a:bodyPr/>
          <a:lstStyle/>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Translation (revisited)</a:t>
            </a:r>
          </a:p>
        </p:txBody>
      </p:sp>
      <p:sp>
        <p:nvSpPr>
          <p:cNvPr id="3" name="Content Placeholder 2"/>
          <p:cNvSpPr>
            <a:spLocks noGrp="1"/>
          </p:cNvSpPr>
          <p:nvPr>
            <p:ph idx="1"/>
          </p:nvPr>
        </p:nvSpPr>
        <p:spPr/>
        <p:txBody>
          <a:bodyPr/>
          <a:lstStyle/>
          <a:p>
            <a:r>
              <a:rPr lang="en-US" sz="2200" dirty="0"/>
              <a:t>Static approach vs. Dynamic approach </a:t>
            </a:r>
          </a:p>
          <a:p>
            <a:pPr lvl="1"/>
            <a:r>
              <a:rPr lang="en-US" sz="2000" dirty="0"/>
              <a:t>Static binary translation</a:t>
            </a:r>
          </a:p>
          <a:p>
            <a:pPr lvl="2"/>
            <a:r>
              <a:rPr lang="en-US" sz="1800" dirty="0"/>
              <a:t>The entire executable file is translated into an executable of the target architecture.</a:t>
            </a:r>
          </a:p>
          <a:p>
            <a:pPr lvl="2"/>
            <a:r>
              <a:rPr lang="en-US" sz="1800" dirty="0"/>
              <a:t>This is very difficult to do correctly, since not all the code can be discovered by the translator.</a:t>
            </a:r>
          </a:p>
          <a:p>
            <a:pPr lvl="1"/>
            <a:r>
              <a:rPr lang="en-US" sz="2000" dirty="0"/>
              <a:t>Dynamic binary translation</a:t>
            </a:r>
          </a:p>
          <a:p>
            <a:pPr lvl="2"/>
            <a:r>
              <a:rPr lang="en-US" sz="1800" dirty="0"/>
              <a:t>Looks at a short sequence of code, typically on the order of a single basic block, translates it and caches the resulting sequence.</a:t>
            </a:r>
          </a:p>
          <a:p>
            <a:pPr lvl="2"/>
            <a:r>
              <a:rPr lang="en-US" sz="1800" dirty="0"/>
              <a:t>Code is only translated as it is discovered and when possible, branch instructions are made to point to already translated and saved code.</a:t>
            </a:r>
          </a:p>
        </p:txBody>
      </p:sp>
      <p:sp>
        <p:nvSpPr>
          <p:cNvPr id="4" name="灯片编号占位符 1">
            <a:extLst>
              <a:ext uri="{FF2B5EF4-FFF2-40B4-BE49-F238E27FC236}">
                <a16:creationId xmlns:a16="http://schemas.microsoft.com/office/drawing/2014/main" id="{FE51D449-FD3A-77CE-0F53-5AE3AE3A0FD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1326557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1" y="108349"/>
            <a:ext cx="7888289" cy="519113"/>
          </a:xfrm>
        </p:spPr>
        <p:txBody>
          <a:bodyPr>
            <a:noAutofit/>
          </a:bodyPr>
          <a:lstStyle/>
          <a:p>
            <a:r>
              <a:rPr lang="en-US" sz="3200" dirty="0"/>
              <a:t>Dynamic Binary Translation (revisited)</a:t>
            </a:r>
          </a:p>
        </p:txBody>
      </p:sp>
      <p:sp>
        <p:nvSpPr>
          <p:cNvPr id="3" name="Content Placeholder 2"/>
          <p:cNvSpPr>
            <a:spLocks noGrp="1"/>
          </p:cNvSpPr>
          <p:nvPr>
            <p:ph idx="1"/>
          </p:nvPr>
        </p:nvSpPr>
        <p:spPr>
          <a:xfrm>
            <a:off x="787401" y="798905"/>
            <a:ext cx="7888288" cy="1129685"/>
          </a:xfrm>
        </p:spPr>
        <p:txBody>
          <a:bodyPr/>
          <a:lstStyle/>
          <a:p>
            <a:r>
              <a:rPr lang="en-US" sz="2200" dirty="0"/>
              <a:t>Dynamic binary translation and optimization</a:t>
            </a:r>
          </a:p>
          <a:p>
            <a:pPr lvl="1"/>
            <a:r>
              <a:rPr lang="en-US" sz="2000" dirty="0"/>
              <a:t>VMM can dynamically translate binary code and collect profiling data for further optimization.</a:t>
            </a:r>
          </a:p>
        </p:txBody>
      </p:sp>
      <p:pic>
        <p:nvPicPr>
          <p:cNvPr id="4098" name="Picture 2"/>
          <p:cNvPicPr>
            <a:picLocks noChangeAspect="1" noChangeArrowheads="1"/>
          </p:cNvPicPr>
          <p:nvPr/>
        </p:nvPicPr>
        <p:blipFill>
          <a:blip r:embed="rId2" cstate="print"/>
          <a:srcRect/>
          <a:stretch>
            <a:fillRect/>
          </a:stretch>
        </p:blipFill>
        <p:spPr bwMode="auto">
          <a:xfrm>
            <a:off x="1778844" y="1986340"/>
            <a:ext cx="5447110" cy="2641624"/>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17C073AF-E961-6BCC-6E83-1564CD7F41A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spTree>
    <p:extLst>
      <p:ext uri="{BB962C8B-B14F-4D97-AF65-F5344CB8AC3E}">
        <p14:creationId xmlns:p14="http://schemas.microsoft.com/office/powerpoint/2010/main" val="275546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22" y="108349"/>
            <a:ext cx="7867168" cy="519113"/>
          </a:xfrm>
        </p:spPr>
        <p:txBody>
          <a:bodyPr/>
          <a:lstStyle/>
          <a:p>
            <a:r>
              <a:rPr lang="en-US" dirty="0"/>
              <a:t>Some Difficulties</a:t>
            </a:r>
          </a:p>
        </p:txBody>
      </p:sp>
      <p:sp>
        <p:nvSpPr>
          <p:cNvPr id="3" name="Content Placeholder 2"/>
          <p:cNvSpPr>
            <a:spLocks noGrp="1"/>
          </p:cNvSpPr>
          <p:nvPr>
            <p:ph idx="1"/>
          </p:nvPr>
        </p:nvSpPr>
        <p:spPr>
          <a:xfrm>
            <a:off x="885523" y="818147"/>
            <a:ext cx="7565457" cy="3628725"/>
          </a:xfrm>
        </p:spPr>
        <p:txBody>
          <a:bodyPr/>
          <a:lstStyle/>
          <a:p>
            <a:r>
              <a:rPr lang="en-US" sz="2200" dirty="0"/>
              <a:t>Difficulties of binary translation </a:t>
            </a:r>
          </a:p>
          <a:p>
            <a:pPr lvl="1"/>
            <a:r>
              <a:rPr lang="en-US" sz="2000" dirty="0"/>
              <a:t>Self-modifying code</a:t>
            </a:r>
          </a:p>
          <a:p>
            <a:pPr lvl="2"/>
            <a:r>
              <a:rPr lang="en-US" sz="1800" dirty="0"/>
              <a:t>If guest OS will modify its own binary code in runtime, binary translation needs to flush the corresponding code cache and retranslates the code block.</a:t>
            </a:r>
          </a:p>
          <a:p>
            <a:pPr lvl="1"/>
            <a:r>
              <a:rPr lang="en-US" sz="2000" dirty="0"/>
              <a:t>Self-reference code</a:t>
            </a:r>
          </a:p>
          <a:p>
            <a:pPr lvl="2"/>
            <a:r>
              <a:rPr lang="en-US" sz="1800" dirty="0"/>
              <a:t>If guest code needs to read its own binary code in runtime, VMM needs to make the referring back to original guest binaries location.</a:t>
            </a:r>
          </a:p>
          <a:p>
            <a:pPr lvl="1"/>
            <a:r>
              <a:rPr lang="en-US" sz="2000" dirty="0"/>
              <a:t>Real-time system</a:t>
            </a:r>
          </a:p>
          <a:p>
            <a:pPr lvl="2"/>
            <a:r>
              <a:rPr lang="en-US" sz="1800" dirty="0"/>
              <a:t>For some timing critical guest OS, emulation environment will lose precise timing, and this problem cannot be perfectly solved yet.</a:t>
            </a:r>
          </a:p>
          <a:p>
            <a:pPr lvl="1"/>
            <a:endParaRPr lang="en-US" sz="1800" dirty="0"/>
          </a:p>
        </p:txBody>
      </p:sp>
      <p:sp>
        <p:nvSpPr>
          <p:cNvPr id="4" name="灯片编号占位符 1">
            <a:extLst>
              <a:ext uri="{FF2B5EF4-FFF2-40B4-BE49-F238E27FC236}">
                <a16:creationId xmlns:a16="http://schemas.microsoft.com/office/drawing/2014/main" id="{F5785C0A-5A60-C015-8C33-128DB034EFE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a:p>
        </p:txBody>
      </p:sp>
    </p:spTree>
    <p:extLst>
      <p:ext uri="{BB962C8B-B14F-4D97-AF65-F5344CB8AC3E}">
        <p14:creationId xmlns:p14="http://schemas.microsoft.com/office/powerpoint/2010/main" val="2179504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Full-Virtualization:</a:t>
            </a:r>
            <a:br>
              <a:rPr kumimoji="1" lang="en-US" altLang="zh-TW" sz="3200" dirty="0"/>
            </a:br>
            <a:r>
              <a:rPr kumimoji="1" lang="en-US" altLang="zh-TW" sz="3200" dirty="0"/>
              <a:t>Hardware</a:t>
            </a:r>
            <a:r>
              <a:rPr kumimoji="1" lang="zh-TW" altLang="en-US" sz="3200" dirty="0"/>
              <a:t> </a:t>
            </a:r>
            <a:r>
              <a:rPr kumimoji="1" lang="en-US" altLang="zh-TW" sz="3200" dirty="0"/>
              <a:t>Assistant</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92836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Hardware Solution (1)</a:t>
            </a:r>
          </a:p>
        </p:txBody>
      </p:sp>
      <p:sp>
        <p:nvSpPr>
          <p:cNvPr id="3" name="Content Placeholder 2"/>
          <p:cNvSpPr>
            <a:spLocks noGrp="1"/>
          </p:cNvSpPr>
          <p:nvPr>
            <p:ph idx="1"/>
          </p:nvPr>
        </p:nvSpPr>
        <p:spPr>
          <a:xfrm>
            <a:off x="847023" y="844153"/>
            <a:ext cx="7761290" cy="3671888"/>
          </a:xfrm>
        </p:spPr>
        <p:txBody>
          <a:bodyPr/>
          <a:lstStyle/>
          <a:p>
            <a:r>
              <a:rPr lang="en-US" sz="2400" dirty="0">
                <a:latin typeface="Times New Roman" panose="02020603050405020304" pitchFamily="18" charset="0"/>
                <a:cs typeface="Times New Roman" panose="02020603050405020304" pitchFamily="18" charset="0"/>
              </a:rPr>
              <a:t>Let’s go back to trap model </a:t>
            </a:r>
          </a:p>
          <a:p>
            <a:pPr lvl="1"/>
            <a:r>
              <a:rPr lang="en-US" sz="2000" dirty="0">
                <a:latin typeface="Times New Roman" panose="02020603050405020304" pitchFamily="18" charset="0"/>
                <a:cs typeface="Times New Roman" panose="02020603050405020304" pitchFamily="18" charset="0"/>
              </a:rPr>
              <a:t>Some trap types do not need the VMM involvement.</a:t>
            </a:r>
          </a:p>
          <a:p>
            <a:pPr lvl="2"/>
            <a:r>
              <a:rPr lang="en-US" sz="1800" dirty="0">
                <a:latin typeface="Times New Roman" panose="02020603050405020304" pitchFamily="18" charset="0"/>
                <a:cs typeface="Times New Roman" panose="02020603050405020304" pitchFamily="18" charset="0"/>
              </a:rPr>
              <a:t>For example, all system calls invoked by applications in Guest OS should be caught by Guest OS only. There is no need to trap to VMM and then forward it back to guest OS, which will introduce context switch overhead.</a:t>
            </a:r>
          </a:p>
          <a:p>
            <a:pPr lvl="1"/>
            <a:r>
              <a:rPr lang="en-US" sz="2000" dirty="0">
                <a:latin typeface="Times New Roman" panose="02020603050405020304" pitchFamily="18" charset="0"/>
                <a:cs typeface="Times New Roman" panose="02020603050405020304" pitchFamily="18" charset="0"/>
              </a:rPr>
              <a:t>Some critical instructions should not be executed by guest OS.</a:t>
            </a:r>
          </a:p>
          <a:p>
            <a:pPr lvl="2"/>
            <a:r>
              <a:rPr lang="en-US" sz="1800" dirty="0">
                <a:latin typeface="Times New Roman" panose="02020603050405020304" pitchFamily="18" charset="0"/>
                <a:cs typeface="Times New Roman" panose="02020603050405020304" pitchFamily="18" charset="0"/>
              </a:rPr>
              <a:t>Although we make those critical instructions trap to VMM, VMM cannot identify whether this trapping action is caused by the emulation purpose or the real OS execution exception.</a:t>
            </a:r>
          </a:p>
        </p:txBody>
      </p:sp>
      <p:sp>
        <p:nvSpPr>
          <p:cNvPr id="4" name="灯片编号占位符 1">
            <a:extLst>
              <a:ext uri="{FF2B5EF4-FFF2-40B4-BE49-F238E27FC236}">
                <a16:creationId xmlns:a16="http://schemas.microsoft.com/office/drawing/2014/main" id="{8D482018-C1E5-2AB9-E60A-FB91F81DAC0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44</a:t>
            </a:fld>
            <a:endParaRPr lang="zh-TW" altLang="en-US"/>
          </a:p>
        </p:txBody>
      </p:sp>
    </p:spTree>
    <p:extLst>
      <p:ext uri="{BB962C8B-B14F-4D97-AF65-F5344CB8AC3E}">
        <p14:creationId xmlns:p14="http://schemas.microsoft.com/office/powerpoint/2010/main" val="2564081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48" y="108349"/>
            <a:ext cx="7819042" cy="519113"/>
          </a:xfrm>
        </p:spPr>
        <p:txBody>
          <a:bodyPr/>
          <a:lstStyle/>
          <a:p>
            <a:r>
              <a:rPr lang="en-US" dirty="0"/>
              <a:t>Hardware Solution (2)</a:t>
            </a:r>
          </a:p>
        </p:txBody>
      </p:sp>
      <p:sp>
        <p:nvSpPr>
          <p:cNvPr id="3" name="Content Placeholder 2"/>
          <p:cNvSpPr>
            <a:spLocks noGrp="1"/>
          </p:cNvSpPr>
          <p:nvPr>
            <p:ph idx="1"/>
          </p:nvPr>
        </p:nvSpPr>
        <p:spPr>
          <a:xfrm>
            <a:off x="856648" y="844153"/>
            <a:ext cx="7613584" cy="3121455"/>
          </a:xfrm>
        </p:spPr>
        <p:txBody>
          <a:bodyPr/>
          <a:lstStyle/>
          <a:p>
            <a:r>
              <a:rPr lang="en-US" sz="2400" dirty="0"/>
              <a:t>Why are there so many problems and difficulties </a:t>
            </a:r>
          </a:p>
          <a:p>
            <a:pPr lvl="1"/>
            <a:r>
              <a:rPr lang="en-US" sz="2000" dirty="0"/>
              <a:t>Critical instructions do not trap in user mode.</a:t>
            </a:r>
          </a:p>
          <a:p>
            <a:pPr lvl="1"/>
            <a:r>
              <a:rPr lang="en-US" sz="2000" dirty="0"/>
              <a:t>Even we make those critical instructions trap, their semantic may </a:t>
            </a:r>
            <a:r>
              <a:rPr lang="en-US" altLang="zh-TW" sz="2000" dirty="0"/>
              <a:t>also be </a:t>
            </a:r>
            <a:r>
              <a:rPr lang="en-US" sz="2000" dirty="0"/>
              <a:t>changed; which is not acceptable.</a:t>
            </a:r>
          </a:p>
          <a:p>
            <a:r>
              <a:rPr lang="en-US" sz="2400" dirty="0"/>
              <a:t>In short, legacy processors did not design for virtualization purpose at the beginning</a:t>
            </a:r>
          </a:p>
          <a:p>
            <a:pPr lvl="1"/>
            <a:r>
              <a:rPr lang="en-US" sz="2000" dirty="0"/>
              <a:t>If processor can be aware of the different behaviors between guest and host, the VMM design will be more efficient and simple.</a:t>
            </a:r>
          </a:p>
        </p:txBody>
      </p:sp>
      <p:sp>
        <p:nvSpPr>
          <p:cNvPr id="4" name="灯片编号占位符 1">
            <a:extLst>
              <a:ext uri="{FF2B5EF4-FFF2-40B4-BE49-F238E27FC236}">
                <a16:creationId xmlns:a16="http://schemas.microsoft.com/office/drawing/2014/main" id="{1BF5C822-44D0-0C81-19A9-CCCC37DBA68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a:p>
        </p:txBody>
      </p:sp>
    </p:spTree>
    <p:extLst>
      <p:ext uri="{BB962C8B-B14F-4D97-AF65-F5344CB8AC3E}">
        <p14:creationId xmlns:p14="http://schemas.microsoft.com/office/powerpoint/2010/main" val="4139828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108349"/>
            <a:ext cx="7809416" cy="519113"/>
          </a:xfrm>
        </p:spPr>
        <p:txBody>
          <a:bodyPr/>
          <a:lstStyle/>
          <a:p>
            <a:r>
              <a:rPr lang="en-US" dirty="0"/>
              <a:t>Intel VT-x</a:t>
            </a:r>
          </a:p>
        </p:txBody>
      </p:sp>
      <p:sp>
        <p:nvSpPr>
          <p:cNvPr id="3" name="Content Placeholder 2"/>
          <p:cNvSpPr>
            <a:spLocks noGrp="1"/>
          </p:cNvSpPr>
          <p:nvPr>
            <p:ph idx="1"/>
          </p:nvPr>
        </p:nvSpPr>
        <p:spPr>
          <a:xfrm>
            <a:off x="866274" y="805652"/>
            <a:ext cx="7700210" cy="3756723"/>
          </a:xfrm>
        </p:spPr>
        <p:txBody>
          <a:bodyPr/>
          <a:lstStyle/>
          <a:p>
            <a:r>
              <a:rPr lang="en-US" sz="2400" dirty="0">
                <a:latin typeface="Times New Roman" panose="02020603050405020304" pitchFamily="18" charset="0"/>
                <a:cs typeface="Times New Roman" panose="02020603050405020304" pitchFamily="18" charset="0"/>
              </a:rPr>
              <a:t>In order to straighten those problems out, Intel introduces one more operation mode of x86 architecture.</a:t>
            </a:r>
          </a:p>
          <a:p>
            <a:pPr lvl="1"/>
            <a:r>
              <a:rPr lang="en-US" sz="2000" dirty="0">
                <a:latin typeface="Times New Roman" panose="02020603050405020304" pitchFamily="18" charset="0"/>
                <a:cs typeface="Times New Roman" panose="02020603050405020304" pitchFamily="18" charset="0"/>
              </a:rPr>
              <a:t>VMX Root Operation (Root Mode)</a:t>
            </a:r>
          </a:p>
          <a:p>
            <a:pPr lvl="2"/>
            <a:r>
              <a:rPr lang="en-US" sz="1800" dirty="0">
                <a:latin typeface="Times New Roman" panose="02020603050405020304" pitchFamily="18" charset="0"/>
                <a:cs typeface="Times New Roman" panose="02020603050405020304" pitchFamily="18" charset="0"/>
              </a:rPr>
              <a:t>All instructions in this mode are no different to traditional ones.</a:t>
            </a:r>
          </a:p>
          <a:p>
            <a:pPr lvl="2"/>
            <a:r>
              <a:rPr lang="en-US" sz="1800" dirty="0">
                <a:latin typeface="Times New Roman" panose="02020603050405020304" pitchFamily="18" charset="0"/>
                <a:cs typeface="Times New Roman" panose="02020603050405020304" pitchFamily="18" charset="0"/>
              </a:rPr>
              <a:t>All legacy software can run in this mode correctly.</a:t>
            </a:r>
          </a:p>
          <a:p>
            <a:pPr lvl="2"/>
            <a:r>
              <a:rPr lang="en-US" sz="1800" dirty="0">
                <a:latin typeface="Times New Roman" panose="02020603050405020304" pitchFamily="18" charset="0"/>
                <a:cs typeface="Times New Roman" panose="02020603050405020304" pitchFamily="18" charset="0"/>
              </a:rPr>
              <a:t>VMM should run in this mode and control all system resources.</a:t>
            </a:r>
          </a:p>
          <a:p>
            <a:pPr lvl="1"/>
            <a:r>
              <a:rPr lang="en-US" sz="2000" dirty="0">
                <a:latin typeface="Times New Roman" panose="02020603050405020304" pitchFamily="18" charset="0"/>
                <a:cs typeface="Times New Roman" panose="02020603050405020304" pitchFamily="18" charset="0"/>
              </a:rPr>
              <a:t>VMX Non-Root Operation (Non-Root Mode)</a:t>
            </a:r>
          </a:p>
          <a:p>
            <a:pPr lvl="2"/>
            <a:r>
              <a:rPr lang="en-US" sz="1800" dirty="0">
                <a:latin typeface="Times New Roman" panose="02020603050405020304" pitchFamily="18" charset="0"/>
                <a:cs typeface="Times New Roman" panose="02020603050405020304" pitchFamily="18" charset="0"/>
              </a:rPr>
              <a:t>All sensitive instructions in this mode are redefined.</a:t>
            </a:r>
          </a:p>
          <a:p>
            <a:pPr lvl="2"/>
            <a:r>
              <a:rPr lang="en-US" sz="1800" dirty="0">
                <a:latin typeface="Times New Roman" panose="02020603050405020304" pitchFamily="18" charset="0"/>
                <a:cs typeface="Times New Roman" panose="02020603050405020304" pitchFamily="18" charset="0"/>
              </a:rPr>
              <a:t>The sensitive instructions will trap to Root Mode.</a:t>
            </a:r>
          </a:p>
          <a:p>
            <a:pPr lvl="2"/>
            <a:r>
              <a:rPr lang="en-US" sz="1800" dirty="0">
                <a:latin typeface="Times New Roman" panose="02020603050405020304" pitchFamily="18" charset="0"/>
                <a:cs typeface="Times New Roman" panose="02020603050405020304" pitchFamily="18" charset="0"/>
              </a:rPr>
              <a:t>Guest OS should run in this mode and be fully virtualized through typical “trap and emulation model”.</a:t>
            </a:r>
          </a:p>
        </p:txBody>
      </p:sp>
      <p:sp>
        <p:nvSpPr>
          <p:cNvPr id="4" name="灯片编号占位符 1">
            <a:extLst>
              <a:ext uri="{FF2B5EF4-FFF2-40B4-BE49-F238E27FC236}">
                <a16:creationId xmlns:a16="http://schemas.microsoft.com/office/drawing/2014/main" id="{C6AF4911-C977-6E95-9862-05AC78ACC74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a:p>
        </p:txBody>
      </p:sp>
    </p:spTree>
    <p:extLst>
      <p:ext uri="{BB962C8B-B14F-4D97-AF65-F5344CB8AC3E}">
        <p14:creationId xmlns:p14="http://schemas.microsoft.com/office/powerpoint/2010/main" val="982187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VT-x</a:t>
            </a:r>
          </a:p>
        </p:txBody>
      </p:sp>
      <p:sp>
        <p:nvSpPr>
          <p:cNvPr id="3" name="Content Placeholder 2"/>
          <p:cNvSpPr>
            <a:spLocks noGrp="1"/>
          </p:cNvSpPr>
          <p:nvPr>
            <p:ph idx="1"/>
          </p:nvPr>
        </p:nvSpPr>
        <p:spPr>
          <a:xfrm>
            <a:off x="741073" y="854965"/>
            <a:ext cx="4286160" cy="3714750"/>
          </a:xfrm>
        </p:spPr>
        <p:txBody>
          <a:bodyPr>
            <a:normAutofit fontScale="92500" lnSpcReduction="10000"/>
          </a:bodyPr>
          <a:lstStyle/>
          <a:p>
            <a:r>
              <a:rPr lang="en-US" sz="2600" dirty="0"/>
              <a:t>VMM with VT-x </a:t>
            </a:r>
          </a:p>
          <a:p>
            <a:pPr lvl="1"/>
            <a:r>
              <a:rPr lang="en-US" dirty="0"/>
              <a:t>System Call</a:t>
            </a:r>
          </a:p>
          <a:p>
            <a:pPr lvl="2"/>
            <a:r>
              <a:rPr lang="en-US" sz="1900" dirty="0"/>
              <a:t>CPU will directly trap to interrupt handler vector of guest OS.</a:t>
            </a:r>
          </a:p>
          <a:p>
            <a:pPr lvl="1"/>
            <a:r>
              <a:rPr lang="en-US" dirty="0"/>
              <a:t>Hardware Interrupt</a:t>
            </a:r>
          </a:p>
          <a:p>
            <a:pPr lvl="2"/>
            <a:r>
              <a:rPr lang="en-US" sz="1900" dirty="0"/>
              <a:t>Still, hardware events need to be handled by VMM first.</a:t>
            </a:r>
          </a:p>
          <a:p>
            <a:pPr lvl="1"/>
            <a:r>
              <a:rPr lang="en-US" dirty="0"/>
              <a:t>Sensitive Instruction</a:t>
            </a:r>
          </a:p>
          <a:p>
            <a:pPr lvl="2"/>
            <a:r>
              <a:rPr lang="en-US" sz="1900" dirty="0"/>
              <a:t>Instead of trap all privilege instructions, running guest OS in Non-root mode will trap sensitive instruction only.</a:t>
            </a:r>
          </a:p>
        </p:txBody>
      </p:sp>
      <p:grpSp>
        <p:nvGrpSpPr>
          <p:cNvPr id="5" name="组合 4">
            <a:extLst>
              <a:ext uri="{FF2B5EF4-FFF2-40B4-BE49-F238E27FC236}">
                <a16:creationId xmlns:a16="http://schemas.microsoft.com/office/drawing/2014/main" id="{2A721172-65F3-5CBE-EDEF-2D4C662828F9}"/>
              </a:ext>
            </a:extLst>
          </p:cNvPr>
          <p:cNvGrpSpPr/>
          <p:nvPr/>
        </p:nvGrpSpPr>
        <p:grpSpPr>
          <a:xfrm>
            <a:off x="5329307" y="955754"/>
            <a:ext cx="3339295" cy="3611627"/>
            <a:chOff x="4059286" y="1025501"/>
            <a:chExt cx="3901645" cy="3875982"/>
          </a:xfrm>
        </p:grpSpPr>
        <p:pic>
          <p:nvPicPr>
            <p:cNvPr id="6147" name="Picture 3"/>
            <p:cNvPicPr>
              <a:picLocks noChangeAspect="1" noChangeArrowheads="1"/>
            </p:cNvPicPr>
            <p:nvPr/>
          </p:nvPicPr>
          <p:blipFill>
            <a:blip r:embed="rId2" cstate="print"/>
            <a:srcRect/>
            <a:stretch>
              <a:fillRect/>
            </a:stretch>
          </p:blipFill>
          <p:spPr bwMode="auto">
            <a:xfrm>
              <a:off x="4059286" y="1025501"/>
              <a:ext cx="3440933" cy="3875982"/>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7215600" y="1415686"/>
              <a:ext cx="745331" cy="2305595"/>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5764261" y="3442064"/>
              <a:ext cx="581025" cy="876845"/>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cstate="print"/>
            <a:srcRect/>
            <a:stretch>
              <a:fillRect/>
            </a:stretch>
          </p:blipFill>
          <p:spPr bwMode="auto">
            <a:xfrm>
              <a:off x="5773786" y="4140928"/>
              <a:ext cx="571500" cy="5715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6" cstate="print"/>
            <a:srcRect/>
            <a:stretch>
              <a:fillRect/>
            </a:stretch>
          </p:blipFill>
          <p:spPr bwMode="auto">
            <a:xfrm>
              <a:off x="7222132" y="3308168"/>
              <a:ext cx="631031" cy="870314"/>
            </a:xfrm>
            <a:prstGeom prst="rect">
              <a:avLst/>
            </a:prstGeom>
            <a:noFill/>
            <a:ln w="9525">
              <a:noFill/>
              <a:miter lim="800000"/>
              <a:headEnd/>
              <a:tailEnd/>
            </a:ln>
            <a:effectLst/>
          </p:spPr>
        </p:pic>
        <p:pic>
          <p:nvPicPr>
            <p:cNvPr id="6152" name="Picture 8"/>
            <p:cNvPicPr>
              <a:picLocks noChangeAspect="1" noChangeArrowheads="1"/>
            </p:cNvPicPr>
            <p:nvPr/>
          </p:nvPicPr>
          <p:blipFill>
            <a:blip r:embed="rId7" cstate="print"/>
            <a:srcRect/>
            <a:stretch>
              <a:fillRect/>
            </a:stretch>
          </p:blipFill>
          <p:spPr bwMode="auto">
            <a:xfrm>
              <a:off x="5906046" y="3200400"/>
              <a:ext cx="667940" cy="893581"/>
            </a:xfrm>
            <a:prstGeom prst="rect">
              <a:avLst/>
            </a:prstGeom>
            <a:noFill/>
            <a:ln w="9525">
              <a:noFill/>
              <a:miter lim="800000"/>
              <a:headEnd/>
              <a:tailEnd/>
            </a:ln>
            <a:effectLst/>
          </p:spPr>
        </p:pic>
      </p:grpSp>
      <p:sp>
        <p:nvSpPr>
          <p:cNvPr id="4" name="灯片编号占位符 1">
            <a:extLst>
              <a:ext uri="{FF2B5EF4-FFF2-40B4-BE49-F238E27FC236}">
                <a16:creationId xmlns:a16="http://schemas.microsoft.com/office/drawing/2014/main" id="{9F3D6279-7245-F570-1BF6-851F9299DD9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a:p>
        </p:txBody>
      </p:sp>
    </p:spTree>
    <p:extLst>
      <p:ext uri="{BB962C8B-B14F-4D97-AF65-F5344CB8AC3E}">
        <p14:creationId xmlns:p14="http://schemas.microsoft.com/office/powerpoint/2010/main" val="16723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Context Switch (1)</a:t>
            </a:r>
          </a:p>
        </p:txBody>
      </p:sp>
      <p:sp>
        <p:nvSpPr>
          <p:cNvPr id="3" name="Content Placeholder 2"/>
          <p:cNvSpPr>
            <a:spLocks noGrp="1"/>
          </p:cNvSpPr>
          <p:nvPr>
            <p:ph idx="1"/>
          </p:nvPr>
        </p:nvSpPr>
        <p:spPr>
          <a:xfrm>
            <a:off x="787401" y="747764"/>
            <a:ext cx="7403698" cy="3689482"/>
          </a:xfrm>
        </p:spPr>
        <p:txBody>
          <a:bodyPr/>
          <a:lstStyle/>
          <a:p>
            <a:r>
              <a:rPr lang="en-US" sz="2400" dirty="0"/>
              <a:t>VMM switches different virtual machines with Intel VT-x </a:t>
            </a:r>
          </a:p>
          <a:p>
            <a:pPr lvl="1"/>
            <a:r>
              <a:rPr lang="en-US" sz="2000" dirty="0">
                <a:latin typeface="Consolas" pitchFamily="49" charset="0"/>
                <a:cs typeface="Consolas" pitchFamily="49" charset="0"/>
              </a:rPr>
              <a:t>VMXON/VMXOFF</a:t>
            </a:r>
          </a:p>
          <a:p>
            <a:pPr lvl="2"/>
            <a:r>
              <a:rPr lang="en-US" sz="1800" dirty="0"/>
              <a:t>These two instructions are used to turn on/off CPU Root Mode.</a:t>
            </a:r>
          </a:p>
          <a:p>
            <a:pPr lvl="1"/>
            <a:r>
              <a:rPr lang="en-US" sz="2000" dirty="0"/>
              <a:t>VM Entry</a:t>
            </a:r>
          </a:p>
          <a:p>
            <a:pPr lvl="2"/>
            <a:r>
              <a:rPr lang="en-US" sz="1800" dirty="0"/>
              <a:t>This is usually caused by the execution of </a:t>
            </a:r>
            <a:r>
              <a:rPr lang="en-US" sz="1800" dirty="0">
                <a:latin typeface="Consolas" pitchFamily="49" charset="0"/>
                <a:cs typeface="Consolas" pitchFamily="49" charset="0"/>
              </a:rPr>
              <a:t>VMLAUNCH/VMRESUME</a:t>
            </a:r>
            <a:r>
              <a:rPr lang="en-US" sz="1800" dirty="0"/>
              <a:t> instructions, which will switch CPU mode from Root Mode to Non-Root Mode.</a:t>
            </a:r>
          </a:p>
          <a:p>
            <a:pPr lvl="1"/>
            <a:r>
              <a:rPr lang="en-US" sz="2000" dirty="0"/>
              <a:t>VM Exit</a:t>
            </a:r>
          </a:p>
          <a:p>
            <a:pPr lvl="2"/>
            <a:r>
              <a:rPr lang="en-US" sz="1800" dirty="0"/>
              <a:t>This may be caused by many reasons, such as hardware interrupts or sensitive instruction executions.</a:t>
            </a:r>
          </a:p>
          <a:p>
            <a:pPr lvl="2"/>
            <a:r>
              <a:rPr lang="en-US" sz="1800" dirty="0"/>
              <a:t>Switch CPU mode from Non-Root Mode to Root Mode.</a:t>
            </a:r>
          </a:p>
          <a:p>
            <a:pPr lvl="1"/>
            <a:endParaRPr lang="en-US" dirty="0"/>
          </a:p>
        </p:txBody>
      </p:sp>
      <p:sp>
        <p:nvSpPr>
          <p:cNvPr id="4" name="灯片编号占位符 1">
            <a:extLst>
              <a:ext uri="{FF2B5EF4-FFF2-40B4-BE49-F238E27FC236}">
                <a16:creationId xmlns:a16="http://schemas.microsoft.com/office/drawing/2014/main" id="{E67015E3-9512-49CB-8D33-B0CDCFC303F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434162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Context Switch (2)</a:t>
            </a:r>
          </a:p>
        </p:txBody>
      </p:sp>
      <p:pic>
        <p:nvPicPr>
          <p:cNvPr id="2050" name="Picture 2"/>
          <p:cNvPicPr>
            <a:picLocks noChangeAspect="1" noChangeArrowheads="1"/>
          </p:cNvPicPr>
          <p:nvPr/>
        </p:nvPicPr>
        <p:blipFill>
          <a:blip r:embed="rId2" cstate="print"/>
          <a:srcRect/>
          <a:stretch>
            <a:fillRect/>
          </a:stretch>
        </p:blipFill>
        <p:spPr bwMode="auto">
          <a:xfrm>
            <a:off x="894096" y="1709897"/>
            <a:ext cx="7781594" cy="1995830"/>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E67015E3-9512-49CB-8D33-B0CDCFC303F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49</a:t>
            </a:fld>
            <a:endParaRPr lang="zh-TW" altLang="en-US"/>
          </a:p>
        </p:txBody>
      </p:sp>
    </p:spTree>
    <p:extLst>
      <p:ext uri="{BB962C8B-B14F-4D97-AF65-F5344CB8AC3E}">
        <p14:creationId xmlns:p14="http://schemas.microsoft.com/office/powerpoint/2010/main" val="137275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6300" y="108349"/>
            <a:ext cx="7799390" cy="519113"/>
          </a:xfrm>
        </p:spPr>
        <p:txBody>
          <a:bodyPr/>
          <a:lstStyle/>
          <a:p>
            <a:r>
              <a:rPr kumimoji="1" lang="en-US" altLang="zh-TW" dirty="0"/>
              <a:t>Category of Instructions (1)</a:t>
            </a:r>
            <a:endParaRPr kumimoji="1" lang="zh-TW" altLang="en-US" dirty="0"/>
          </a:p>
        </p:txBody>
      </p:sp>
      <p:sp>
        <p:nvSpPr>
          <p:cNvPr id="5" name="內容版面配置區 4"/>
          <p:cNvSpPr>
            <a:spLocks noGrp="1"/>
          </p:cNvSpPr>
          <p:nvPr>
            <p:ph idx="1"/>
          </p:nvPr>
        </p:nvSpPr>
        <p:spPr>
          <a:xfrm>
            <a:off x="876300" y="800101"/>
            <a:ext cx="7536180" cy="3448050"/>
          </a:xfrm>
        </p:spPr>
        <p:txBody>
          <a:bodyPr>
            <a:noAutofit/>
          </a:bodyPr>
          <a:lstStyle/>
          <a:p>
            <a:pPr lvl="0">
              <a:defRPr/>
            </a:pPr>
            <a:r>
              <a:rPr kumimoji="1" lang="en-US" altLang="zh-TW" sz="2400" dirty="0">
                <a:latin typeface="Times New Roman" panose="02020603050405020304" pitchFamily="18" charset="0"/>
                <a:cs typeface="Times New Roman" panose="02020603050405020304" pitchFamily="18" charset="0"/>
              </a:rPr>
              <a:t>In </a:t>
            </a:r>
            <a:r>
              <a:rPr kumimoji="1" lang="en-US" altLang="zh-TW" sz="2400" dirty="0">
                <a:solidFill>
                  <a:srgbClr val="FF0000"/>
                </a:solidFill>
                <a:latin typeface="Times New Roman" panose="02020603050405020304" pitchFamily="18" charset="0"/>
                <a:cs typeface="Times New Roman" panose="02020603050405020304" pitchFamily="18" charset="0"/>
              </a:rPr>
              <a:t>architecture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field, the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CPU</a:t>
            </a:r>
            <a:r>
              <a:rPr kumimoji="1" lang="zh-TW" altLang="en-US" sz="2400" dirty="0">
                <a:solidFill>
                  <a:srgbClr val="FF0000"/>
                </a:solidFill>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designers </a:t>
            </a:r>
            <a:r>
              <a:rPr kumimoji="1" lang="en-US" altLang="zh-TW" sz="2400" dirty="0">
                <a:latin typeface="Times New Roman" panose="02020603050405020304" pitchFamily="18" charset="0"/>
                <a:cs typeface="Times New Roman" panose="02020603050405020304" pitchFamily="18" charset="0"/>
              </a:rPr>
              <a:t>separate instructions into different categories</a:t>
            </a:r>
          </a:p>
          <a:p>
            <a:pPr lvl="1">
              <a:defRPr/>
            </a:pPr>
            <a:r>
              <a:rPr kumimoji="1" lang="en-US" altLang="zh-TW" sz="2000" dirty="0">
                <a:latin typeface="Times New Roman" panose="02020603050405020304" pitchFamily="18" charset="0"/>
                <a:cs typeface="Times New Roman" panose="02020603050405020304" pitchFamily="18" charset="0"/>
              </a:rPr>
              <a:t>Privilege instruction</a:t>
            </a:r>
          </a:p>
          <a:p>
            <a:pPr lvl="2">
              <a:defRPr/>
            </a:pPr>
            <a:r>
              <a:rPr lang="en-US" altLang="zh-TW" sz="1800" dirty="0">
                <a:latin typeface="Times New Roman" panose="02020603050405020304" pitchFamily="18" charset="0"/>
                <a:cs typeface="Times New Roman" panose="02020603050405020304" pitchFamily="18" charset="0"/>
              </a:rPr>
              <a:t>Those instructions are trapped if the machine is in user mode and are not trapped if the machine is in kernel mode. </a:t>
            </a:r>
          </a:p>
          <a:p>
            <a:pPr lvl="2">
              <a:defRPr/>
            </a:pPr>
            <a:r>
              <a:rPr kumimoji="1" lang="en-US" altLang="zh-TW" sz="1800" dirty="0">
                <a:latin typeface="Times New Roman" panose="02020603050405020304" pitchFamily="18" charset="0"/>
                <a:cs typeface="Times New Roman" panose="02020603050405020304" pitchFamily="18" charset="0"/>
              </a:rPr>
              <a:t>ex: Instruction</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to</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modify</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page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table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base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register</a:t>
            </a:r>
          </a:p>
          <a:p>
            <a:pPr lvl="1">
              <a:defRPr/>
            </a:pPr>
            <a:r>
              <a:rPr kumimoji="1" lang="en-US" altLang="zh-TW" sz="2000" dirty="0">
                <a:latin typeface="Times New Roman" panose="02020603050405020304" pitchFamily="18" charset="0"/>
                <a:cs typeface="Times New Roman" panose="02020603050405020304" pitchFamily="18" charset="0"/>
              </a:rPr>
              <a:t>Non-Privilege instruction</a:t>
            </a:r>
          </a:p>
          <a:p>
            <a:pPr lvl="2">
              <a:defRPr/>
            </a:pPr>
            <a:r>
              <a:rPr kumimoji="1" lang="en-US" altLang="zh-TW" sz="1800" dirty="0">
                <a:latin typeface="Times New Roman" panose="02020603050405020304" pitchFamily="18" charset="0"/>
                <a:cs typeface="Times New Roman" panose="02020603050405020304" pitchFamily="18" charset="0"/>
              </a:rPr>
              <a:t>All other instructions</a:t>
            </a:r>
          </a:p>
          <a:p>
            <a:pPr lvl="2">
              <a:defRPr/>
            </a:pPr>
            <a:r>
              <a:rPr kumimoji="1" lang="en-US" altLang="zh-TW" sz="1800" dirty="0">
                <a:latin typeface="Times New Roman" panose="02020603050405020304" pitchFamily="18" charset="0"/>
                <a:cs typeface="Times New Roman" panose="02020603050405020304" pitchFamily="18" charset="0"/>
              </a:rPr>
              <a:t>ex:</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Software</a:t>
            </a:r>
            <a:r>
              <a:rPr kumimoji="1" lang="zh-TW" altLang="en-US" sz="1800" dirty="0">
                <a:solidFill>
                  <a:srgbClr val="FF0000"/>
                </a:solidFill>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interrupt</a:t>
            </a:r>
            <a:r>
              <a:rPr kumimoji="1" lang="en-US" altLang="zh-TW" sz="1800" dirty="0">
                <a:latin typeface="Times New Roman" panose="02020603050405020304" pitchFamily="18" charset="0"/>
                <a:cs typeface="Times New Roman" panose="02020603050405020304" pitchFamily="18" charset="0"/>
              </a:rPr>
              <a:t>,</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Normal</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arithmetic</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operation</a:t>
            </a:r>
            <a:r>
              <a:rPr kumimoji="1" lang="zh-TW" altLang="en-US" sz="1800" dirty="0">
                <a:latin typeface="Times New Roman" panose="02020603050405020304" pitchFamily="18" charset="0"/>
                <a:cs typeface="Times New Roman" panose="02020603050405020304" pitchFamily="18" charset="0"/>
              </a:rPr>
              <a:t> </a:t>
            </a:r>
            <a:endParaRPr kumimoji="1" lang="en-US" altLang="zh-TW" sz="18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EF50D2CF-7085-D6C9-3C44-09901AA3011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a:p>
        </p:txBody>
      </p:sp>
    </p:spTree>
    <p:extLst>
      <p:ext uri="{BB962C8B-B14F-4D97-AF65-F5344CB8AC3E}">
        <p14:creationId xmlns:p14="http://schemas.microsoft.com/office/powerpoint/2010/main" val="3527414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64" y="74414"/>
            <a:ext cx="6343650" cy="651272"/>
          </a:xfrm>
        </p:spPr>
        <p:txBody>
          <a:bodyPr>
            <a:noAutofit/>
          </a:bodyPr>
          <a:lstStyle/>
          <a:p>
            <a:r>
              <a:rPr lang="en-US" dirty="0"/>
              <a:t>System State Management</a:t>
            </a:r>
          </a:p>
        </p:txBody>
      </p:sp>
      <p:sp>
        <p:nvSpPr>
          <p:cNvPr id="3" name="Content Placeholder 2"/>
          <p:cNvSpPr>
            <a:spLocks noGrp="1"/>
          </p:cNvSpPr>
          <p:nvPr>
            <p:ph idx="1"/>
          </p:nvPr>
        </p:nvSpPr>
        <p:spPr>
          <a:xfrm>
            <a:off x="1004636" y="833367"/>
            <a:ext cx="7119085" cy="36576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Intel introduces a more efficient hardware approach for register switching, VMCS </a:t>
            </a:r>
            <a:r>
              <a:rPr lang="en-US" sz="1500" dirty="0">
                <a:latin typeface="Times New Roman" panose="02020603050405020304" pitchFamily="18" charset="0"/>
                <a:cs typeface="Times New Roman" panose="02020603050405020304" pitchFamily="18" charset="0"/>
              </a:rPr>
              <a:t>(</a:t>
            </a:r>
            <a:r>
              <a:rPr lang="en-US" sz="1500" i="1" dirty="0">
                <a:latin typeface="Times New Roman" panose="02020603050405020304" pitchFamily="18" charset="0"/>
                <a:cs typeface="Times New Roman" panose="02020603050405020304" pitchFamily="18" charset="0"/>
              </a:rPr>
              <a:t>Virtual Machine Control Structure</a:t>
            </a:r>
            <a:r>
              <a:rPr lang="en-US" sz="1500" dirty="0">
                <a:latin typeface="Times New Roman" panose="02020603050405020304" pitchFamily="18" charset="0"/>
                <a:cs typeface="Times New Roman" panose="02020603050405020304" pitchFamily="18" charset="0"/>
              </a:rPr>
              <a:t>) :</a:t>
            </a:r>
          </a:p>
          <a:p>
            <a:pPr lvl="1"/>
            <a:r>
              <a:rPr lang="en-US" sz="2600" dirty="0">
                <a:latin typeface="Times New Roman" panose="02020603050405020304" pitchFamily="18" charset="0"/>
                <a:cs typeface="Times New Roman" panose="02020603050405020304" pitchFamily="18" charset="0"/>
              </a:rPr>
              <a:t>State Area</a:t>
            </a:r>
          </a:p>
          <a:p>
            <a:pPr lvl="2"/>
            <a:r>
              <a:rPr lang="en-US" sz="2300" dirty="0">
                <a:latin typeface="Times New Roman" panose="02020603050405020304" pitchFamily="18" charset="0"/>
                <a:cs typeface="Times New Roman" panose="02020603050405020304" pitchFamily="18" charset="0"/>
              </a:rPr>
              <a:t>Store Host OS system state when VM-Entry.</a:t>
            </a:r>
          </a:p>
          <a:p>
            <a:pPr lvl="2"/>
            <a:r>
              <a:rPr lang="en-US" sz="2300" dirty="0">
                <a:latin typeface="Times New Roman" panose="02020603050405020304" pitchFamily="18" charset="0"/>
                <a:cs typeface="Times New Roman" panose="02020603050405020304" pitchFamily="18" charset="0"/>
              </a:rPr>
              <a:t>Store Guest OS system state when VM-Exit.</a:t>
            </a:r>
          </a:p>
          <a:p>
            <a:pPr lvl="1"/>
            <a:r>
              <a:rPr lang="en-US" sz="2600" dirty="0">
                <a:latin typeface="Times New Roman" panose="02020603050405020304" pitchFamily="18" charset="0"/>
                <a:cs typeface="Times New Roman" panose="02020603050405020304" pitchFamily="18" charset="0"/>
              </a:rPr>
              <a:t>Control Area</a:t>
            </a:r>
          </a:p>
          <a:p>
            <a:pPr lvl="2"/>
            <a:r>
              <a:rPr lang="en-US" sz="2300" dirty="0">
                <a:latin typeface="Times New Roman" panose="02020603050405020304" pitchFamily="18" charset="0"/>
                <a:cs typeface="Times New Roman" panose="02020603050405020304" pitchFamily="18" charset="0"/>
              </a:rPr>
              <a:t>Control instruction behaviors in Non-Root Mode.</a:t>
            </a:r>
          </a:p>
          <a:p>
            <a:pPr lvl="2"/>
            <a:r>
              <a:rPr lang="en-US" sz="2300" dirty="0">
                <a:latin typeface="Times New Roman" panose="02020603050405020304" pitchFamily="18" charset="0"/>
                <a:cs typeface="Times New Roman" panose="02020603050405020304" pitchFamily="18" charset="0"/>
              </a:rPr>
              <a:t>Control VM-Entry and VM-Exit process.</a:t>
            </a:r>
          </a:p>
          <a:p>
            <a:pPr lvl="1"/>
            <a:r>
              <a:rPr lang="en-US" sz="2600" dirty="0">
                <a:latin typeface="Times New Roman" panose="02020603050405020304" pitchFamily="18" charset="0"/>
                <a:cs typeface="Times New Roman" panose="02020603050405020304" pitchFamily="18" charset="0"/>
              </a:rPr>
              <a:t>Exit Information</a:t>
            </a:r>
          </a:p>
          <a:p>
            <a:pPr lvl="2"/>
            <a:r>
              <a:rPr lang="en-US" sz="2300" dirty="0">
                <a:latin typeface="Times New Roman" panose="02020603050405020304" pitchFamily="18" charset="0"/>
                <a:cs typeface="Times New Roman" panose="02020603050405020304" pitchFamily="18" charset="0"/>
              </a:rPr>
              <a:t>Provide the VM-Exit reason and some hardware information.</a:t>
            </a:r>
            <a:br>
              <a:rPr lang="en-US" sz="2300" dirty="0">
                <a:latin typeface="Times New Roman" panose="02020603050405020304" pitchFamily="18" charset="0"/>
                <a:cs typeface="Times New Roman" panose="02020603050405020304" pitchFamily="18" charset="0"/>
              </a:rPr>
            </a:br>
            <a:endParaRPr lang="en-US" sz="23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Whenever VM Entry or VM Exit occur, CPU will automatically read or write corresponding information into VMCS.</a:t>
            </a:r>
          </a:p>
        </p:txBody>
      </p:sp>
      <p:sp>
        <p:nvSpPr>
          <p:cNvPr id="4" name="灯片编号占位符 1">
            <a:extLst>
              <a:ext uri="{FF2B5EF4-FFF2-40B4-BE49-F238E27FC236}">
                <a16:creationId xmlns:a16="http://schemas.microsoft.com/office/drawing/2014/main" id="{812429DA-DD82-9972-FD15-C5F07CB4FC4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50</a:t>
            </a:fld>
            <a:endParaRPr lang="zh-TW" altLang="en-US"/>
          </a:p>
        </p:txBody>
      </p:sp>
    </p:spTree>
    <p:extLst>
      <p:ext uri="{BB962C8B-B14F-4D97-AF65-F5344CB8AC3E}">
        <p14:creationId xmlns:p14="http://schemas.microsoft.com/office/powerpoint/2010/main" val="2840329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51" y="108349"/>
            <a:ext cx="7742039" cy="519113"/>
          </a:xfrm>
        </p:spPr>
        <p:txBody>
          <a:bodyPr/>
          <a:lstStyle/>
          <a:p>
            <a:r>
              <a:rPr lang="en-US" dirty="0"/>
              <a:t>System State Management</a:t>
            </a:r>
          </a:p>
        </p:txBody>
      </p:sp>
      <p:sp>
        <p:nvSpPr>
          <p:cNvPr id="3" name="Content Placeholder 2"/>
          <p:cNvSpPr>
            <a:spLocks noGrp="1"/>
          </p:cNvSpPr>
          <p:nvPr>
            <p:ph idx="1"/>
          </p:nvPr>
        </p:nvSpPr>
        <p:spPr>
          <a:xfrm>
            <a:off x="392765" y="801412"/>
            <a:ext cx="8077466" cy="2160505"/>
          </a:xfrm>
        </p:spPr>
        <p:txBody>
          <a:bodyPr>
            <a:normAutofit/>
          </a:bodyPr>
          <a:lstStyle/>
          <a:p>
            <a:r>
              <a:rPr lang="en-US" sz="2200" dirty="0"/>
              <a:t>Binding virtual machine to virtual CPU</a:t>
            </a:r>
          </a:p>
          <a:p>
            <a:pPr lvl="1"/>
            <a:r>
              <a:rPr lang="en-US" sz="1900" dirty="0"/>
              <a:t>VCPU (Virtual CPU) contains two parts</a:t>
            </a:r>
          </a:p>
          <a:p>
            <a:pPr lvl="2"/>
            <a:r>
              <a:rPr lang="en-US" sz="1700" dirty="0"/>
              <a:t>VMCS maintains virtual system states, which are handled by hardware.</a:t>
            </a:r>
          </a:p>
          <a:p>
            <a:pPr lvl="2"/>
            <a:r>
              <a:rPr lang="en-US" sz="1700" dirty="0"/>
              <a:t>Non-VMCS maintains other non-essential system information, which is handled by software.</a:t>
            </a:r>
          </a:p>
          <a:p>
            <a:pPr lvl="1"/>
            <a:r>
              <a:rPr lang="en-US" sz="1800" dirty="0"/>
              <a:t>VMM needs to handle Non-VMCS part.</a:t>
            </a:r>
          </a:p>
        </p:txBody>
      </p:sp>
      <p:pic>
        <p:nvPicPr>
          <p:cNvPr id="4098" name="Picture 2"/>
          <p:cNvPicPr>
            <a:picLocks noChangeAspect="1" noChangeArrowheads="1"/>
          </p:cNvPicPr>
          <p:nvPr/>
        </p:nvPicPr>
        <p:blipFill>
          <a:blip r:embed="rId2" cstate="print"/>
          <a:srcRect/>
          <a:stretch>
            <a:fillRect/>
          </a:stretch>
        </p:blipFill>
        <p:spPr bwMode="auto">
          <a:xfrm>
            <a:off x="4953734" y="2466544"/>
            <a:ext cx="4010879" cy="2069432"/>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1629976A-1493-AEBF-67E7-D07D1507EA3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51</a:t>
            </a:fld>
            <a:endParaRPr lang="zh-TW" altLang="en-US"/>
          </a:p>
        </p:txBody>
      </p:sp>
    </p:spTree>
    <p:extLst>
      <p:ext uri="{BB962C8B-B14F-4D97-AF65-F5344CB8AC3E}">
        <p14:creationId xmlns:p14="http://schemas.microsoft.com/office/powerpoint/2010/main" val="1924340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a:t>Vector table</a:t>
            </a:r>
            <a:endParaRPr kumimoji="1" lang="en-US" altLang="zh-TW" sz="3200" dirty="0"/>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52</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1944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5899" y="108349"/>
            <a:ext cx="7799791" cy="519113"/>
          </a:xfrm>
        </p:spPr>
        <p:txBody>
          <a:bodyPr/>
          <a:lstStyle/>
          <a:p>
            <a:r>
              <a:rPr kumimoji="1" lang="en-US" altLang="zh-TW" dirty="0"/>
              <a:t>Interrupt</a:t>
            </a:r>
            <a:r>
              <a:rPr kumimoji="1" lang="zh-TW" altLang="en-US" dirty="0"/>
              <a:t> </a:t>
            </a:r>
            <a:r>
              <a:rPr kumimoji="1" lang="en-US" altLang="zh-TW" dirty="0"/>
              <a:t>and</a:t>
            </a:r>
            <a:r>
              <a:rPr kumimoji="1" lang="zh-TW" altLang="en-US" dirty="0"/>
              <a:t> </a:t>
            </a:r>
            <a:r>
              <a:rPr kumimoji="1" lang="en-US" altLang="zh-TW" dirty="0"/>
              <a:t>Vector</a:t>
            </a:r>
            <a:endParaRPr kumimoji="1" lang="zh-TW" altLang="en-US" dirty="0"/>
          </a:p>
        </p:txBody>
      </p:sp>
      <p:sp>
        <p:nvSpPr>
          <p:cNvPr id="5" name="內容版面配置區 4"/>
          <p:cNvSpPr>
            <a:spLocks noGrp="1"/>
          </p:cNvSpPr>
          <p:nvPr>
            <p:ph idx="1"/>
          </p:nvPr>
        </p:nvSpPr>
        <p:spPr>
          <a:xfrm>
            <a:off x="800087" y="844153"/>
            <a:ext cx="7564267" cy="3671888"/>
          </a:xfrm>
        </p:spPr>
        <p:txBody>
          <a:bodyPr/>
          <a:lstStyle/>
          <a:p>
            <a:r>
              <a:rPr kumimoji="1" lang="en-US" altLang="zh-TW" sz="2200" dirty="0">
                <a:latin typeface="Times New Roman" panose="02020603050405020304" pitchFamily="18" charset="0"/>
                <a:cs typeface="Times New Roman" panose="02020603050405020304" pitchFamily="18" charset="0"/>
              </a:rPr>
              <a:t>In modern computer system, the CPU uses vector 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which</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saved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memory to handle the interrupt events.</a:t>
            </a:r>
          </a:p>
          <a:p>
            <a:r>
              <a:rPr kumimoji="1" lang="en-US" altLang="zh-TW" sz="2200" dirty="0">
                <a:latin typeface="Times New Roman" panose="02020603050405020304" pitchFamily="18" charset="0"/>
                <a:cs typeface="Times New Roman" panose="02020603050405020304" pitchFamily="18" charset="0"/>
              </a:rPr>
              <a:t>CPU provides a vector base address to save the vector which contains lots of interrupt event handlers.</a:t>
            </a:r>
          </a:p>
          <a:p>
            <a:r>
              <a:rPr kumimoji="1" lang="en-US" altLang="zh-TW" sz="2200" dirty="0">
                <a:latin typeface="Times New Roman" panose="02020603050405020304" pitchFamily="18" charset="0"/>
                <a:cs typeface="Times New Roman" panose="02020603050405020304" pitchFamily="18" charset="0"/>
              </a:rPr>
              <a:t>Different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kinds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interrupts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will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route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different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stubs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by</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hardware.</a:t>
            </a:r>
          </a:p>
          <a:p>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will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set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related vector event handlers in the vector to handle the related events.</a:t>
            </a:r>
          </a:p>
          <a:p>
            <a:r>
              <a:rPr kumimoji="1" lang="en-US" altLang="zh-TW" sz="2200" dirty="0">
                <a:latin typeface="Times New Roman" panose="02020603050405020304" pitchFamily="18" charset="0"/>
                <a:cs typeface="Times New Roman" panose="02020603050405020304" pitchFamily="18" charset="0"/>
              </a:rPr>
              <a:t>Interrupt events can be triggered by hardware or software.</a:t>
            </a:r>
            <a:endParaRPr kumimoji="1" lang="zh-TW" altLang="en-US" sz="22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F2AD7C97-DD29-ECD1-850F-F5DC4507B95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53</a:t>
            </a:fld>
            <a:endParaRPr lang="zh-TW" altLang="en-US"/>
          </a:p>
        </p:txBody>
      </p:sp>
    </p:spTree>
    <p:extLst>
      <p:ext uri="{BB962C8B-B14F-4D97-AF65-F5344CB8AC3E}">
        <p14:creationId xmlns:p14="http://schemas.microsoft.com/office/powerpoint/2010/main" val="702027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398" y="108349"/>
            <a:ext cx="7838292" cy="519113"/>
          </a:xfrm>
        </p:spPr>
        <p:txBody>
          <a:bodyPr/>
          <a:lstStyle/>
          <a:p>
            <a:r>
              <a:rPr kumimoji="1" lang="en-US" altLang="zh-TW" dirty="0"/>
              <a:t>Vector </a:t>
            </a:r>
            <a:r>
              <a:rPr kumimoji="1" lang="en-US" altLang="zh-CN" dirty="0"/>
              <a:t>T</a:t>
            </a:r>
            <a:r>
              <a:rPr kumimoji="1" lang="en-US" altLang="zh-TW" dirty="0"/>
              <a:t>able (1)</a:t>
            </a:r>
            <a:endParaRPr kumimoji="1" lang="zh-TW" altLang="en-US" dirty="0"/>
          </a:p>
        </p:txBody>
      </p:sp>
      <p:sp>
        <p:nvSpPr>
          <p:cNvPr id="3" name="內容版面配置區 2"/>
          <p:cNvSpPr>
            <a:spLocks noGrp="1"/>
          </p:cNvSpPr>
          <p:nvPr>
            <p:ph idx="1"/>
          </p:nvPr>
        </p:nvSpPr>
        <p:spPr>
          <a:xfrm>
            <a:off x="327260" y="787889"/>
            <a:ext cx="8431732" cy="1206718"/>
          </a:xfrm>
        </p:spPr>
        <p:txBody>
          <a:bodyPr/>
          <a:lstStyle/>
          <a:p>
            <a:r>
              <a:rPr kumimoji="1" lang="en-US" altLang="zh-TW" sz="2000" dirty="0">
                <a:latin typeface="Times New Roman" panose="02020603050405020304" pitchFamily="18" charset="0"/>
                <a:cs typeface="Times New Roman" panose="02020603050405020304" pitchFamily="18" charset="0"/>
              </a:rPr>
              <a:t>How to separate different interrupts into different kinds is architecture depend.</a:t>
            </a:r>
          </a:p>
          <a:p>
            <a:r>
              <a:rPr kumimoji="1" lang="en-US" altLang="zh-TW" sz="2000" dirty="0">
                <a:latin typeface="Times New Roman" panose="02020603050405020304" pitchFamily="18" charset="0"/>
                <a:cs typeface="Times New Roman" panose="02020603050405020304" pitchFamily="18" charset="0"/>
              </a:rPr>
              <a:t>In following slides, we take ARM architecture for example.</a:t>
            </a:r>
          </a:p>
          <a:p>
            <a:r>
              <a:rPr kumimoji="1" lang="en-US" altLang="zh-TW" sz="2000" dirty="0">
                <a:latin typeface="Times New Roman" panose="02020603050405020304" pitchFamily="18" charset="0"/>
                <a:cs typeface="Times New Roman" panose="02020603050405020304" pitchFamily="18" charset="0"/>
              </a:rPr>
              <a:t>Here is the vector table of ARM architecture. </a:t>
            </a:r>
            <a:endParaRPr kumimoji="1" lang="zh-TW" altLang="en-US" sz="2000" dirty="0">
              <a:latin typeface="Times New Roman" panose="02020603050405020304" pitchFamily="18" charset="0"/>
              <a:cs typeface="Times New Roman" panose="02020603050405020304" pitchFamily="18" charset="0"/>
            </a:endParaRPr>
          </a:p>
        </p:txBody>
      </p:sp>
      <p:graphicFrame>
        <p:nvGraphicFramePr>
          <p:cNvPr id="4" name="內容版面配置區 4"/>
          <p:cNvGraphicFramePr>
            <a:graphicFrameLocks/>
          </p:cNvGraphicFramePr>
          <p:nvPr>
            <p:extLst>
              <p:ext uri="{D42A27DB-BD31-4B8C-83A1-F6EECF244321}">
                <p14:modId xmlns:p14="http://schemas.microsoft.com/office/powerpoint/2010/main" val="615024306"/>
              </p:ext>
            </p:extLst>
          </p:nvPr>
        </p:nvGraphicFramePr>
        <p:xfrm>
          <a:off x="2697480" y="2254719"/>
          <a:ext cx="4286250" cy="2263140"/>
        </p:xfrm>
        <a:graphic>
          <a:graphicData uri="http://schemas.openxmlformats.org/drawingml/2006/table">
            <a:tbl>
              <a:tblPr firstRow="1" bandRow="1">
                <a:tableStyleId>{D7AC3CCA-C797-4891-BE02-D94E43425B78}</a:tableStyleId>
              </a:tblPr>
              <a:tblGrid>
                <a:gridCol w="1210235">
                  <a:extLst>
                    <a:ext uri="{9D8B030D-6E8A-4147-A177-3AD203B41FA5}">
                      <a16:colId xmlns:a16="http://schemas.microsoft.com/office/drawing/2014/main" val="20000"/>
                    </a:ext>
                  </a:extLst>
                </a:gridCol>
                <a:gridCol w="3076015">
                  <a:extLst>
                    <a:ext uri="{9D8B030D-6E8A-4147-A177-3AD203B41FA5}">
                      <a16:colId xmlns:a16="http://schemas.microsoft.com/office/drawing/2014/main" val="20001"/>
                    </a:ext>
                  </a:extLst>
                </a:gridCol>
              </a:tblGrid>
              <a:tr h="251460">
                <a:tc>
                  <a:txBody>
                    <a:bodyPr/>
                    <a:lstStyle/>
                    <a:p>
                      <a:pPr algn="ctr"/>
                      <a:r>
                        <a:rPr lang="en-US" altLang="zh-TW" sz="1200" b="0" dirty="0">
                          <a:solidFill>
                            <a:srgbClr val="000000"/>
                          </a:solidFill>
                        </a:rPr>
                        <a:t>Vector</a:t>
                      </a:r>
                      <a:r>
                        <a:rPr lang="en-US" altLang="zh-TW" sz="1200" b="0" baseline="0" dirty="0">
                          <a:solidFill>
                            <a:srgbClr val="000000"/>
                          </a:solidFill>
                        </a:rPr>
                        <a:t> offset</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tc>
                  <a:txBody>
                    <a:bodyPr/>
                    <a:lstStyle/>
                    <a:p>
                      <a:pPr algn="ctr"/>
                      <a:r>
                        <a:rPr lang="en-US" altLang="zh-TW" sz="1200" b="0" dirty="0">
                          <a:solidFill>
                            <a:srgbClr val="000000"/>
                          </a:solidFill>
                        </a:rPr>
                        <a:t>Which</a:t>
                      </a:r>
                      <a:r>
                        <a:rPr lang="en-US" altLang="zh-TW" sz="1200" b="0" baseline="0" dirty="0">
                          <a:solidFill>
                            <a:srgbClr val="000000"/>
                          </a:solidFill>
                        </a:rPr>
                        <a:t> kind of event will route to here</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1460">
                <a:tc>
                  <a:txBody>
                    <a:bodyPr/>
                    <a:lstStyle/>
                    <a:p>
                      <a:pPr algn="ctr"/>
                      <a:r>
                        <a:rPr lang="en-US" altLang="zh-TW" sz="1200" b="0" dirty="0">
                          <a:solidFill>
                            <a:srgbClr val="000000"/>
                          </a:solidFill>
                        </a:rPr>
                        <a:t>0x1C</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tc>
                  <a:txBody>
                    <a:bodyPr/>
                    <a:lstStyle/>
                    <a:p>
                      <a:pPr algn="ctr"/>
                      <a:r>
                        <a:rPr lang="en-US" altLang="zh-TW" sz="1200" b="0" dirty="0">
                          <a:solidFill>
                            <a:srgbClr val="000000"/>
                          </a:solidFill>
                        </a:rPr>
                        <a:t>Fast Interrupt</a:t>
                      </a:r>
                      <a:r>
                        <a:rPr lang="en-US" altLang="zh-TW" sz="1200" b="0" baseline="0" dirty="0">
                          <a:solidFill>
                            <a:srgbClr val="000000"/>
                          </a:solidFill>
                        </a:rPr>
                        <a:t> Request</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51460">
                <a:tc>
                  <a:txBody>
                    <a:bodyPr/>
                    <a:lstStyle/>
                    <a:p>
                      <a:pPr algn="ctr"/>
                      <a:r>
                        <a:rPr lang="en-US" altLang="zh-TW" sz="1200" b="0" dirty="0">
                          <a:solidFill>
                            <a:srgbClr val="000000"/>
                          </a:solidFill>
                        </a:rPr>
                        <a:t>0x18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Interrupt</a:t>
                      </a:r>
                      <a:r>
                        <a:rPr lang="en-US" altLang="zh-TW" sz="1200" b="0" baseline="0" dirty="0">
                          <a:solidFill>
                            <a:srgbClr val="000000"/>
                          </a:solidFill>
                        </a:rPr>
                        <a:t> Request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2"/>
                  </a:ext>
                </a:extLst>
              </a:tr>
              <a:tr h="251460">
                <a:tc>
                  <a:txBody>
                    <a:bodyPr/>
                    <a:lstStyle/>
                    <a:p>
                      <a:pPr algn="ctr"/>
                      <a:r>
                        <a:rPr lang="en-US" altLang="zh-TW" sz="1200" b="0" dirty="0">
                          <a:solidFill>
                            <a:srgbClr val="000000"/>
                          </a:solidFill>
                        </a:rPr>
                        <a:t>0x14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(Reserved, Not used)</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3"/>
                  </a:ext>
                </a:extLst>
              </a:tr>
              <a:tr h="251460">
                <a:tc>
                  <a:txBody>
                    <a:bodyPr/>
                    <a:lstStyle/>
                    <a:p>
                      <a:pPr algn="ctr"/>
                      <a:r>
                        <a:rPr lang="en-US" altLang="zh-TW" sz="1200" b="0" dirty="0">
                          <a:solidFill>
                            <a:srgbClr val="000000"/>
                          </a:solidFill>
                        </a:rPr>
                        <a:t>0x10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Data</a:t>
                      </a:r>
                      <a:r>
                        <a:rPr lang="en-US" altLang="zh-TW" sz="1200" b="0" baseline="0" dirty="0">
                          <a:solidFill>
                            <a:srgbClr val="000000"/>
                          </a:solidFill>
                        </a:rPr>
                        <a:t> Abort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4"/>
                  </a:ext>
                </a:extLst>
              </a:tr>
              <a:tr h="251460">
                <a:tc>
                  <a:txBody>
                    <a:bodyPr/>
                    <a:lstStyle/>
                    <a:p>
                      <a:pPr algn="ctr"/>
                      <a:r>
                        <a:rPr lang="en-US" altLang="zh-TW" sz="1200" b="0" dirty="0">
                          <a:solidFill>
                            <a:srgbClr val="000000"/>
                          </a:solidFill>
                        </a:rPr>
                        <a:t>0x0C</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err="1">
                          <a:solidFill>
                            <a:srgbClr val="000000"/>
                          </a:solidFill>
                        </a:rPr>
                        <a:t>Prefetch</a:t>
                      </a:r>
                      <a:r>
                        <a:rPr lang="en-US" altLang="zh-TW" sz="1200" b="0" baseline="0" dirty="0">
                          <a:solidFill>
                            <a:srgbClr val="000000"/>
                          </a:solidFill>
                        </a:rPr>
                        <a:t> Abort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5"/>
                  </a:ext>
                </a:extLst>
              </a:tr>
              <a:tr h="251460">
                <a:tc>
                  <a:txBody>
                    <a:bodyPr/>
                    <a:lstStyle/>
                    <a:p>
                      <a:pPr algn="ctr"/>
                      <a:r>
                        <a:rPr lang="en-US" altLang="zh-TW" sz="1200" b="0" dirty="0">
                          <a:solidFill>
                            <a:srgbClr val="000000"/>
                          </a:solidFill>
                        </a:rPr>
                        <a:t>0x08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Supervisor</a:t>
                      </a:r>
                      <a:r>
                        <a:rPr lang="en-US" altLang="zh-TW" sz="1200" b="0" baseline="0" dirty="0">
                          <a:solidFill>
                            <a:srgbClr val="000000"/>
                          </a:solidFill>
                        </a:rPr>
                        <a:t> Call</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6"/>
                  </a:ext>
                </a:extLst>
              </a:tr>
              <a:tr h="251460">
                <a:tc>
                  <a:txBody>
                    <a:bodyPr/>
                    <a:lstStyle/>
                    <a:p>
                      <a:pPr algn="ctr"/>
                      <a:r>
                        <a:rPr lang="en-US" altLang="zh-TW" sz="1200" b="0" dirty="0">
                          <a:solidFill>
                            <a:srgbClr val="000000"/>
                          </a:solidFill>
                        </a:rPr>
                        <a:t>0x04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Undefined Instruction</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7"/>
                  </a:ext>
                </a:extLst>
              </a:tr>
              <a:tr h="251460">
                <a:tc>
                  <a:txBody>
                    <a:bodyPr/>
                    <a:lstStyle/>
                    <a:p>
                      <a:pPr algn="ctr"/>
                      <a:r>
                        <a:rPr lang="en-US" altLang="zh-TW" sz="1200" b="0" dirty="0">
                          <a:solidFill>
                            <a:srgbClr val="000000"/>
                          </a:solidFill>
                        </a:rPr>
                        <a:t>0x00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Reset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8"/>
                  </a:ext>
                </a:extLst>
              </a:tr>
            </a:tbl>
          </a:graphicData>
        </a:graphic>
      </p:graphicFrame>
      <p:sp>
        <p:nvSpPr>
          <p:cNvPr id="5" name="灯片编号占位符 1">
            <a:extLst>
              <a:ext uri="{FF2B5EF4-FFF2-40B4-BE49-F238E27FC236}">
                <a16:creationId xmlns:a16="http://schemas.microsoft.com/office/drawing/2014/main" id="{78AE37CE-DCF5-C471-F961-12B28B20F01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54</a:t>
            </a:fld>
            <a:endParaRPr lang="zh-TW" altLang="en-US"/>
          </a:p>
        </p:txBody>
      </p:sp>
    </p:spTree>
    <p:extLst>
      <p:ext uri="{BB962C8B-B14F-4D97-AF65-F5344CB8AC3E}">
        <p14:creationId xmlns:p14="http://schemas.microsoft.com/office/powerpoint/2010/main" val="661435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lstStyle/>
          <a:p>
            <a:r>
              <a:rPr kumimoji="1" lang="en-US" altLang="zh-TW" dirty="0"/>
              <a:t>Vector </a:t>
            </a:r>
            <a:r>
              <a:rPr lang="en-US" altLang="zh-TW" dirty="0"/>
              <a:t>T</a:t>
            </a:r>
            <a:r>
              <a:rPr kumimoji="1" lang="en-US" altLang="zh-TW" dirty="0"/>
              <a:t>able (2)</a:t>
            </a:r>
            <a:endParaRPr kumimoji="1" lang="zh-TW" altLang="en-US" dirty="0"/>
          </a:p>
        </p:txBody>
      </p:sp>
      <p:sp>
        <p:nvSpPr>
          <p:cNvPr id="3" name="內容版面配置區 2"/>
          <p:cNvSpPr>
            <a:spLocks noGrp="1"/>
          </p:cNvSpPr>
          <p:nvPr>
            <p:ph idx="1"/>
          </p:nvPr>
        </p:nvSpPr>
        <p:spPr>
          <a:xfrm>
            <a:off x="1020278" y="844153"/>
            <a:ext cx="7382577" cy="2409186"/>
          </a:xfrm>
        </p:spPr>
        <p:txBody>
          <a:bodyPr/>
          <a:lstStyle/>
          <a:p>
            <a:r>
              <a:rPr kumimoji="1" lang="en-US" altLang="zh-TW" sz="2200" dirty="0"/>
              <a:t>Vector table can be set in high-bit of memory address or low-bit of memory address. Most of time, OS will set it on high-bit of memory address because high-bit of memory address is for kernel space.</a:t>
            </a:r>
          </a:p>
          <a:p>
            <a:r>
              <a:rPr kumimoji="1" lang="en-US" altLang="zh-TW" sz="2200" dirty="0"/>
              <a:t>OS will set related interrupt event handlers to handle interrupt requests.</a:t>
            </a:r>
          </a:p>
        </p:txBody>
      </p:sp>
      <p:sp>
        <p:nvSpPr>
          <p:cNvPr id="4" name="灯片编号占位符 1">
            <a:extLst>
              <a:ext uri="{FF2B5EF4-FFF2-40B4-BE49-F238E27FC236}">
                <a16:creationId xmlns:a16="http://schemas.microsoft.com/office/drawing/2014/main" id="{879B39DF-FF0B-3D45-E38A-342ED6DAF56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55</a:t>
            </a:fld>
            <a:endParaRPr lang="zh-TW" altLang="en-US"/>
          </a:p>
        </p:txBody>
      </p:sp>
    </p:spTree>
    <p:extLst>
      <p:ext uri="{BB962C8B-B14F-4D97-AF65-F5344CB8AC3E}">
        <p14:creationId xmlns:p14="http://schemas.microsoft.com/office/powerpoint/2010/main" val="2411396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Vector table</a:t>
            </a:r>
            <a:endParaRPr kumimoji="1" lang="zh-TW" altLang="en-US" dirty="0"/>
          </a:p>
        </p:txBody>
      </p:sp>
      <p:sp>
        <p:nvSpPr>
          <p:cNvPr id="3" name="內容版面配置區 2"/>
          <p:cNvSpPr>
            <a:spLocks noGrp="1"/>
          </p:cNvSpPr>
          <p:nvPr>
            <p:ph idx="1"/>
          </p:nvPr>
        </p:nvSpPr>
        <p:spPr>
          <a:xfrm>
            <a:off x="933650" y="760216"/>
            <a:ext cx="6762951" cy="346689"/>
          </a:xfrm>
        </p:spPr>
        <p:txBody>
          <a:bodyPr/>
          <a:lstStyle/>
          <a:p>
            <a:r>
              <a:rPr kumimoji="1" lang="en-US" altLang="zh-TW" sz="2000" dirty="0"/>
              <a:t>Assume that base address of vector table is 0xFFFF0000</a:t>
            </a:r>
          </a:p>
        </p:txBody>
      </p:sp>
      <p:graphicFrame>
        <p:nvGraphicFramePr>
          <p:cNvPr id="4" name="內容版面配置區 4"/>
          <p:cNvGraphicFramePr>
            <a:graphicFrameLocks/>
          </p:cNvGraphicFramePr>
          <p:nvPr>
            <p:extLst>
              <p:ext uri="{D42A27DB-BD31-4B8C-83A1-F6EECF244321}">
                <p14:modId xmlns:p14="http://schemas.microsoft.com/office/powerpoint/2010/main" val="1499744559"/>
              </p:ext>
            </p:extLst>
          </p:nvPr>
        </p:nvGraphicFramePr>
        <p:xfrm>
          <a:off x="2251559" y="1297409"/>
          <a:ext cx="4640881" cy="2350053"/>
        </p:xfrm>
        <a:graphic>
          <a:graphicData uri="http://schemas.openxmlformats.org/drawingml/2006/table">
            <a:tbl>
              <a:tblPr firstRow="1" bandRow="1">
                <a:tableStyleId>{D7AC3CCA-C797-4891-BE02-D94E43425B78}</a:tableStyleId>
              </a:tblPr>
              <a:tblGrid>
                <a:gridCol w="2071352">
                  <a:extLst>
                    <a:ext uri="{9D8B030D-6E8A-4147-A177-3AD203B41FA5}">
                      <a16:colId xmlns:a16="http://schemas.microsoft.com/office/drawing/2014/main" val="20000"/>
                    </a:ext>
                  </a:extLst>
                </a:gridCol>
                <a:gridCol w="2569529">
                  <a:extLst>
                    <a:ext uri="{9D8B030D-6E8A-4147-A177-3AD203B41FA5}">
                      <a16:colId xmlns:a16="http://schemas.microsoft.com/office/drawing/2014/main" val="20001"/>
                    </a:ext>
                  </a:extLst>
                </a:gridCol>
              </a:tblGrid>
              <a:tr h="261117">
                <a:tc>
                  <a:txBody>
                    <a:bodyPr/>
                    <a:lstStyle/>
                    <a:p>
                      <a:pPr algn="ctr"/>
                      <a:r>
                        <a:rPr lang="en-US" altLang="zh-TW" sz="1200" b="0" dirty="0">
                          <a:solidFill>
                            <a:srgbClr val="000000"/>
                          </a:solidFill>
                        </a:rPr>
                        <a:t>Virtual Memory Address</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tc>
                  <a:txBody>
                    <a:bodyPr/>
                    <a:lstStyle/>
                    <a:p>
                      <a:pPr algn="ctr"/>
                      <a:r>
                        <a:rPr lang="en-US" altLang="zh-TW" sz="1200" b="0" dirty="0">
                          <a:solidFill>
                            <a:srgbClr val="000000"/>
                          </a:solidFill>
                        </a:rPr>
                        <a:t>Content of memory</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0x1C</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fiq_handler</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irq_handler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2"/>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3"/>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a:t>
                      </a:r>
                      <a:r>
                        <a:rPr lang="en-US" altLang="zh-TW" sz="1200" b="0" baseline="0" dirty="0">
                          <a:solidFill>
                            <a:srgbClr val="000000"/>
                          </a:solidFill>
                        </a:rPr>
                        <a:t> </a:t>
                      </a:r>
                      <a:r>
                        <a:rPr lang="en-US" altLang="zh-TW" sz="1200" b="0" baseline="0" dirty="0" err="1">
                          <a:solidFill>
                            <a:srgbClr val="000000"/>
                          </a:solidFill>
                        </a:rPr>
                        <a:t>dabort_handler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4"/>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0x0C</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pabort_handler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5"/>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a:t>
                      </a:r>
                      <a:r>
                        <a:rPr lang="en-US" altLang="zh-TW" sz="1200" b="0" baseline="0" dirty="0">
                          <a:solidFill>
                            <a:srgbClr val="000000"/>
                          </a:solidFill>
                        </a:rPr>
                        <a:t> </a:t>
                      </a:r>
                      <a:r>
                        <a:rPr lang="en-US" altLang="zh-TW" sz="1200" b="0" baseline="0" dirty="0" err="1">
                          <a:solidFill>
                            <a:srgbClr val="000000"/>
                          </a:solidFill>
                        </a:rPr>
                        <a:t>svc_handler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6"/>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undef_handler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7"/>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reset_handler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8"/>
                  </a:ext>
                </a:extLst>
              </a:tr>
            </a:tbl>
          </a:graphicData>
        </a:graphic>
      </p:graphicFrame>
      <p:sp>
        <p:nvSpPr>
          <p:cNvPr id="5" name="灯片编号占位符 1">
            <a:extLst>
              <a:ext uri="{FF2B5EF4-FFF2-40B4-BE49-F238E27FC236}">
                <a16:creationId xmlns:a16="http://schemas.microsoft.com/office/drawing/2014/main" id="{F0D363D7-A40A-D8DF-C52F-E92ACE48317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56</a:t>
            </a:fld>
            <a:endParaRPr lang="zh-TW" altLang="en-US"/>
          </a:p>
        </p:txBody>
      </p:sp>
      <p:sp>
        <p:nvSpPr>
          <p:cNvPr id="6" name="內容版面配置區 2">
            <a:extLst>
              <a:ext uri="{FF2B5EF4-FFF2-40B4-BE49-F238E27FC236}">
                <a16:creationId xmlns:a16="http://schemas.microsoft.com/office/drawing/2014/main" id="{94AC6609-71F2-84AA-B6E1-E31AFBF6FBA6}"/>
              </a:ext>
            </a:extLst>
          </p:cNvPr>
          <p:cNvSpPr txBox="1">
            <a:spLocks/>
          </p:cNvSpPr>
          <p:nvPr/>
        </p:nvSpPr>
        <p:spPr bwMode="auto">
          <a:xfrm>
            <a:off x="1020278" y="3808214"/>
            <a:ext cx="7565457" cy="686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2000">
                <a:solidFill>
                  <a:schemeClr val="tx1"/>
                </a:solidFill>
                <a:latin typeface="Calibri" pitchFamily="34" charset="0"/>
                <a:ea typeface="標楷體" pitchFamily="65" charset="-120"/>
                <a:cs typeface="Calibri" pitchFamily="34" charset="0"/>
              </a:defRPr>
            </a:lvl3pPr>
            <a:lvl4pPr marL="1200121" indent="-171446" algn="l" rtl="0" eaLnBrk="1" fontAlgn="base" hangingPunct="1">
              <a:spcBef>
                <a:spcPct val="20000"/>
              </a:spcBef>
              <a:spcAft>
                <a:spcPct val="0"/>
              </a:spcAft>
              <a:buChar char="–"/>
              <a:defRPr kumimoji="1" sz="1800">
                <a:solidFill>
                  <a:schemeClr val="tx1"/>
                </a:solidFill>
                <a:latin typeface="Calibri" pitchFamily="34" charset="0"/>
                <a:ea typeface="標楷體" pitchFamily="65" charset="-120"/>
                <a:cs typeface="Calibri" pitchFamily="34" charset="0"/>
              </a:defRPr>
            </a:lvl4pPr>
            <a:lvl5pPr marL="1543012" indent="-171446" algn="l" rtl="0" eaLnBrk="1" fontAlgn="base" hangingPunct="1">
              <a:spcBef>
                <a:spcPct val="20000"/>
              </a:spcBef>
              <a:spcAft>
                <a:spcPct val="0"/>
              </a:spcAft>
              <a:buChar char="»"/>
              <a:defRPr kumimoji="1" sz="1600">
                <a:solidFill>
                  <a:schemeClr val="tx1"/>
                </a:solidFill>
                <a:latin typeface="Calibri" pitchFamily="34" charset="0"/>
                <a:ea typeface="標楷體" pitchFamily="65" charset="-120"/>
                <a:cs typeface="Calibri" pitchFamily="34" charset="0"/>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a:lstStyle>
          <a:p>
            <a:r>
              <a:rPr lang="en-US" altLang="zh-TW" sz="2000" kern="0" dirty="0" err="1"/>
              <a:t>ps</a:t>
            </a:r>
            <a:r>
              <a:rPr lang="en-US" altLang="zh-TW" sz="2000" kern="0" dirty="0"/>
              <a:t>: “b </a:t>
            </a:r>
            <a:r>
              <a:rPr lang="en-US" altLang="zh-TW" sz="2000" kern="0" dirty="0" err="1"/>
              <a:t>reset_handler</a:t>
            </a:r>
            <a:r>
              <a:rPr lang="en-US" altLang="zh-TW" sz="2000" kern="0" dirty="0"/>
              <a:t>” is a assembly code which means “branch to the </a:t>
            </a:r>
            <a:r>
              <a:rPr lang="en-US" altLang="zh-TW" sz="2000" kern="0" dirty="0" err="1"/>
              <a:t>reset_handler</a:t>
            </a:r>
            <a:r>
              <a:rPr lang="en-US" altLang="zh-TW" sz="2000" kern="0" dirty="0"/>
              <a:t> label”</a:t>
            </a:r>
            <a:endParaRPr lang="zh-TW" altLang="en-US" sz="2000" kern="0" dirty="0"/>
          </a:p>
        </p:txBody>
      </p:sp>
    </p:spTree>
    <p:extLst>
      <p:ext uri="{BB962C8B-B14F-4D97-AF65-F5344CB8AC3E}">
        <p14:creationId xmlns:p14="http://schemas.microsoft.com/office/powerpoint/2010/main" val="2167493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Software interrupt</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57</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34770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491880" y="357504"/>
            <a:ext cx="2322258" cy="45905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sz="1350"/>
          </a:p>
        </p:txBody>
      </p:sp>
      <p:sp>
        <p:nvSpPr>
          <p:cNvPr id="5" name="文字方塊 4"/>
          <p:cNvSpPr txBox="1"/>
          <p:nvPr/>
        </p:nvSpPr>
        <p:spPr>
          <a:xfrm>
            <a:off x="3629347" y="69645"/>
            <a:ext cx="2000808" cy="300082"/>
          </a:xfrm>
          <a:prstGeom prst="rect">
            <a:avLst/>
          </a:prstGeom>
          <a:noFill/>
        </p:spPr>
        <p:txBody>
          <a:bodyPr wrap="square" rtlCol="0">
            <a:spAutoFit/>
          </a:bodyPr>
          <a:lstStyle/>
          <a:p>
            <a:r>
              <a:rPr kumimoji="1" lang="en-US" altLang="zh-TW" sz="1350" dirty="0"/>
              <a:t>Virtual Memory Address</a:t>
            </a:r>
            <a:endParaRPr kumimoji="1" lang="zh-TW" altLang="en-US" sz="1350" dirty="0"/>
          </a:p>
        </p:txBody>
      </p:sp>
      <p:cxnSp>
        <p:nvCxnSpPr>
          <p:cNvPr id="7" name="直線接點 6"/>
          <p:cNvCxnSpPr/>
          <p:nvPr/>
        </p:nvCxnSpPr>
        <p:spPr>
          <a:xfrm flipV="1">
            <a:off x="1885950" y="3371850"/>
            <a:ext cx="5508612" cy="6"/>
          </a:xfrm>
          <a:prstGeom prst="line">
            <a:avLst/>
          </a:prstGeom>
          <a:ln w="57150" cmpd="sng"/>
        </p:spPr>
        <p:style>
          <a:lnRef idx="2">
            <a:schemeClr val="dk1"/>
          </a:lnRef>
          <a:fillRef idx="0">
            <a:schemeClr val="dk1"/>
          </a:fillRef>
          <a:effectRef idx="1">
            <a:schemeClr val="dk1"/>
          </a:effectRef>
          <a:fontRef idx="minor">
            <a:schemeClr val="tx1"/>
          </a:fontRef>
        </p:style>
      </p:cxnSp>
      <p:sp>
        <p:nvSpPr>
          <p:cNvPr id="9" name="文字方塊 8"/>
          <p:cNvSpPr txBox="1"/>
          <p:nvPr/>
        </p:nvSpPr>
        <p:spPr>
          <a:xfrm>
            <a:off x="1223628" y="897565"/>
            <a:ext cx="756084" cy="507831"/>
          </a:xfrm>
          <a:prstGeom prst="rect">
            <a:avLst/>
          </a:prstGeom>
          <a:noFill/>
        </p:spPr>
        <p:txBody>
          <a:bodyPr wrap="square" rtlCol="0">
            <a:spAutoFit/>
          </a:bodyPr>
          <a:lstStyle/>
          <a:p>
            <a:r>
              <a:rPr kumimoji="1" lang="en-US" altLang="zh-TW" sz="1350" dirty="0"/>
              <a:t>Kernel</a:t>
            </a:r>
          </a:p>
          <a:p>
            <a:r>
              <a:rPr kumimoji="1" lang="en-US" altLang="zh-TW" sz="1350" dirty="0"/>
              <a:t>Space</a:t>
            </a:r>
            <a:endParaRPr kumimoji="1" lang="zh-TW" altLang="en-US" sz="1350" dirty="0"/>
          </a:p>
        </p:txBody>
      </p:sp>
      <p:sp>
        <p:nvSpPr>
          <p:cNvPr id="10" name="文字方塊 9"/>
          <p:cNvSpPr txBox="1"/>
          <p:nvPr/>
        </p:nvSpPr>
        <p:spPr>
          <a:xfrm>
            <a:off x="1223628" y="3435847"/>
            <a:ext cx="756084" cy="507831"/>
          </a:xfrm>
          <a:prstGeom prst="rect">
            <a:avLst/>
          </a:prstGeom>
          <a:noFill/>
        </p:spPr>
        <p:txBody>
          <a:bodyPr wrap="square" rtlCol="0">
            <a:spAutoFit/>
          </a:bodyPr>
          <a:lstStyle/>
          <a:p>
            <a:r>
              <a:rPr kumimoji="1" lang="en-US" altLang="zh-TW" sz="1350" dirty="0"/>
              <a:t>User</a:t>
            </a:r>
          </a:p>
          <a:p>
            <a:r>
              <a:rPr kumimoji="1" lang="en-US" altLang="zh-TW" sz="1350" dirty="0"/>
              <a:t>Space</a:t>
            </a:r>
            <a:endParaRPr kumimoji="1" lang="zh-TW" altLang="en-US" sz="1350" dirty="0"/>
          </a:p>
        </p:txBody>
      </p:sp>
      <p:sp>
        <p:nvSpPr>
          <p:cNvPr id="22" name="圓角矩形 21"/>
          <p:cNvSpPr/>
          <p:nvPr/>
        </p:nvSpPr>
        <p:spPr>
          <a:xfrm>
            <a:off x="3491880" y="3651870"/>
            <a:ext cx="2322258" cy="7560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a:t>
            </a:r>
          </a:p>
          <a:p>
            <a:pPr algn="ctr"/>
            <a:r>
              <a:rPr kumimoji="1" lang="en-US" altLang="zh-TW" sz="1350" dirty="0"/>
              <a:t>svc #0x190</a:t>
            </a:r>
          </a:p>
          <a:p>
            <a:pPr algn="ctr"/>
            <a:r>
              <a:rPr kumimoji="1" lang="en-US" altLang="zh-TW" sz="1350" dirty="0"/>
              <a:t>…</a:t>
            </a:r>
            <a:endParaRPr kumimoji="1" lang="zh-TW" altLang="en-US" sz="1350" dirty="0"/>
          </a:p>
        </p:txBody>
      </p:sp>
      <p:sp>
        <p:nvSpPr>
          <p:cNvPr id="24" name="圓角矩形 23"/>
          <p:cNvSpPr/>
          <p:nvPr/>
        </p:nvSpPr>
        <p:spPr>
          <a:xfrm>
            <a:off x="3491880" y="627534"/>
            <a:ext cx="2322258" cy="4011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kumimoji="1" lang="en-US" altLang="zh-TW" sz="1200" dirty="0" err="1"/>
              <a:t>svc_handler</a:t>
            </a:r>
            <a:r>
              <a:rPr kumimoji="1" lang="en-US" altLang="zh-TW" sz="1200" dirty="0"/>
              <a:t>:</a:t>
            </a:r>
          </a:p>
          <a:p>
            <a:pPr algn="ctr"/>
            <a:r>
              <a:rPr kumimoji="1" lang="en-US" altLang="zh-TW" sz="1200" dirty="0"/>
              <a:t>…</a:t>
            </a:r>
          </a:p>
        </p:txBody>
      </p:sp>
      <p:sp>
        <p:nvSpPr>
          <p:cNvPr id="28" name="文字方塊 27"/>
          <p:cNvSpPr txBox="1"/>
          <p:nvPr/>
        </p:nvSpPr>
        <p:spPr>
          <a:xfrm>
            <a:off x="7092917" y="2850979"/>
            <a:ext cx="184731" cy="507831"/>
          </a:xfrm>
          <a:prstGeom prst="rect">
            <a:avLst/>
          </a:prstGeom>
          <a:noFill/>
        </p:spPr>
        <p:txBody>
          <a:bodyPr wrap="none" rtlCol="0">
            <a:spAutoFit/>
          </a:bodyPr>
          <a:lstStyle/>
          <a:p>
            <a:endParaRPr kumimoji="1" lang="en-US" altLang="zh-TW" sz="1350" dirty="0"/>
          </a:p>
          <a:p>
            <a:endParaRPr kumimoji="1" lang="zh-TW" altLang="en-US" sz="1350" dirty="0"/>
          </a:p>
        </p:txBody>
      </p:sp>
      <p:sp>
        <p:nvSpPr>
          <p:cNvPr id="29" name="文字方塊 28"/>
          <p:cNvSpPr txBox="1"/>
          <p:nvPr/>
        </p:nvSpPr>
        <p:spPr>
          <a:xfrm>
            <a:off x="5868144" y="1707655"/>
            <a:ext cx="756084" cy="507831"/>
          </a:xfrm>
          <a:prstGeom prst="rect">
            <a:avLst/>
          </a:prstGeom>
          <a:noFill/>
        </p:spPr>
        <p:txBody>
          <a:bodyPr wrap="square" rtlCol="0">
            <a:spAutoFit/>
          </a:bodyPr>
          <a:lstStyle/>
          <a:p>
            <a:r>
              <a:rPr kumimoji="1" lang="en-US" altLang="zh-TW" sz="1350" dirty="0"/>
              <a:t>Vector</a:t>
            </a:r>
          </a:p>
          <a:p>
            <a:r>
              <a:rPr kumimoji="1" lang="en-US" altLang="zh-TW" sz="1350" dirty="0"/>
              <a:t>Table</a:t>
            </a:r>
            <a:endParaRPr kumimoji="1" lang="zh-TW" altLang="en-US" sz="1350" dirty="0"/>
          </a:p>
        </p:txBody>
      </p:sp>
      <p:sp>
        <p:nvSpPr>
          <p:cNvPr id="30" name="文字方塊 29"/>
          <p:cNvSpPr txBox="1"/>
          <p:nvPr/>
        </p:nvSpPr>
        <p:spPr>
          <a:xfrm>
            <a:off x="6138173" y="3435846"/>
            <a:ext cx="2437935" cy="830997"/>
          </a:xfrm>
          <a:prstGeom prst="rect">
            <a:avLst/>
          </a:prstGeom>
          <a:noFill/>
        </p:spPr>
        <p:txBody>
          <a:bodyPr wrap="square" rtlCol="0">
            <a:spAutoFit/>
          </a:bodyPr>
          <a:lstStyle/>
          <a:p>
            <a:pPr algn="ctr"/>
            <a:r>
              <a:rPr kumimoji="1" lang="en-US" altLang="zh-TW" sz="2400" dirty="0">
                <a:solidFill>
                  <a:srgbClr val="FF0000"/>
                </a:solidFill>
              </a:rPr>
              <a:t>CPU mode: </a:t>
            </a:r>
          </a:p>
          <a:p>
            <a:pPr algn="ctr"/>
            <a:r>
              <a:rPr kumimoji="1" lang="en-US" altLang="zh-TW" sz="2400" dirty="0">
                <a:solidFill>
                  <a:srgbClr val="FF0000"/>
                </a:solidFill>
              </a:rPr>
              <a:t>User Mode</a:t>
            </a:r>
            <a:endParaRPr kumimoji="1" lang="zh-TW" altLang="en-US" sz="2400" dirty="0">
              <a:solidFill>
                <a:srgbClr val="FF0000"/>
              </a:solidFill>
            </a:endParaRPr>
          </a:p>
        </p:txBody>
      </p:sp>
      <p:graphicFrame>
        <p:nvGraphicFramePr>
          <p:cNvPr id="32" name="內容版面配置區 4"/>
          <p:cNvGraphicFramePr>
            <a:graphicFrameLocks noGrp="1"/>
          </p:cNvGraphicFramePr>
          <p:nvPr>
            <p:ph idx="1"/>
          </p:nvPr>
        </p:nvGraphicFramePr>
        <p:xfrm>
          <a:off x="3486150" y="1314450"/>
          <a:ext cx="2343150" cy="1889760"/>
        </p:xfrm>
        <a:graphic>
          <a:graphicData uri="http://schemas.openxmlformats.org/drawingml/2006/table">
            <a:tbl>
              <a:tblPr firstRow="1" bandRow="1">
                <a:tableStyleId>{D7AC3CCA-C797-4891-BE02-D94E43425B78}</a:tableStyleId>
              </a:tblPr>
              <a:tblGrid>
                <a:gridCol w="741027">
                  <a:extLst>
                    <a:ext uri="{9D8B030D-6E8A-4147-A177-3AD203B41FA5}">
                      <a16:colId xmlns:a16="http://schemas.microsoft.com/office/drawing/2014/main" val="20000"/>
                    </a:ext>
                  </a:extLst>
                </a:gridCol>
                <a:gridCol w="1602123">
                  <a:extLst>
                    <a:ext uri="{9D8B030D-6E8A-4147-A177-3AD203B41FA5}">
                      <a16:colId xmlns:a16="http://schemas.microsoft.com/office/drawing/2014/main" val="20001"/>
                    </a:ext>
                  </a:extLst>
                </a:gridCol>
              </a:tblGrid>
              <a:tr h="228600">
                <a:tc>
                  <a:txBody>
                    <a:bodyPr/>
                    <a:lstStyle/>
                    <a:p>
                      <a:pPr algn="ctr"/>
                      <a:r>
                        <a:rPr lang="en-US" altLang="zh-TW" sz="1100" b="0" dirty="0">
                          <a:solidFill>
                            <a:schemeClr val="bg1"/>
                          </a:solidFill>
                        </a:rPr>
                        <a:t>+ 0x1C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fiq_handler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28600">
                <a:tc>
                  <a:txBody>
                    <a:bodyPr/>
                    <a:lstStyle/>
                    <a:p>
                      <a:pPr algn="ctr"/>
                      <a:r>
                        <a:rPr lang="en-US" altLang="zh-TW" sz="1100" b="0" dirty="0">
                          <a:solidFill>
                            <a:schemeClr val="bg1"/>
                          </a:solidFill>
                        </a:rPr>
                        <a:t>+ 0x18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a:t>
                      </a:r>
                      <a:r>
                        <a:rPr lang="en-US" altLang="zh-TW" sz="1100" b="0" dirty="0" err="1">
                          <a:solidFill>
                            <a:schemeClr val="bg1"/>
                          </a:solidFill>
                        </a:rPr>
                        <a:t>irq_handler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28600">
                <a:tc>
                  <a:txBody>
                    <a:bodyPr/>
                    <a:lstStyle/>
                    <a:p>
                      <a:pPr algn="ctr"/>
                      <a:r>
                        <a:rPr lang="en-US" altLang="zh-TW" sz="1100" b="0" dirty="0">
                          <a:solidFill>
                            <a:schemeClr val="bg1"/>
                          </a:solidFill>
                        </a:rPr>
                        <a:t>+ 0x14</a:t>
                      </a:r>
                      <a:endParaRPr lang="zh-TW" altLang="en-US" sz="11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100" b="0" dirty="0">
                          <a:solidFill>
                            <a:schemeClr val="bg1"/>
                          </a:solidFill>
                        </a:rPr>
                        <a:t>.</a:t>
                      </a:r>
                      <a:endParaRPr lang="zh-TW" altLang="en-US" sz="11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28600">
                <a:tc>
                  <a:txBody>
                    <a:bodyPr/>
                    <a:lstStyle/>
                    <a:p>
                      <a:pPr algn="ctr"/>
                      <a:r>
                        <a:rPr lang="en-US" altLang="zh-TW" sz="1100" b="0" dirty="0">
                          <a:solidFill>
                            <a:schemeClr val="bg1"/>
                          </a:solidFill>
                        </a:rPr>
                        <a:t>+ 0x10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dabort_handler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28600">
                <a:tc>
                  <a:txBody>
                    <a:bodyPr/>
                    <a:lstStyle/>
                    <a:p>
                      <a:pPr algn="ctr"/>
                      <a:r>
                        <a:rPr lang="en-US" altLang="zh-TW" sz="1100" b="0" dirty="0">
                          <a:solidFill>
                            <a:schemeClr val="bg1"/>
                          </a:solidFill>
                        </a:rPr>
                        <a:t>+ 0x0C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pabort_handler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28600">
                <a:tc>
                  <a:txBody>
                    <a:bodyPr/>
                    <a:lstStyle/>
                    <a:p>
                      <a:pPr algn="ctr"/>
                      <a:r>
                        <a:rPr lang="en-US" altLang="zh-TW" sz="1100" b="0" dirty="0">
                          <a:solidFill>
                            <a:schemeClr val="bg1"/>
                          </a:solidFill>
                        </a:rPr>
                        <a:t>+ 0x08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svc_handler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28600">
                <a:tc>
                  <a:txBody>
                    <a:bodyPr/>
                    <a:lstStyle/>
                    <a:p>
                      <a:pPr algn="ctr"/>
                      <a:r>
                        <a:rPr lang="en-US" altLang="zh-TW" sz="1100" b="0" dirty="0">
                          <a:solidFill>
                            <a:schemeClr val="bg1"/>
                          </a:solidFill>
                        </a:rPr>
                        <a:t>+ 0x04</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a:t>
                      </a:r>
                      <a:r>
                        <a:rPr lang="en-US" altLang="zh-TW" sz="1100" b="0" dirty="0" err="1">
                          <a:solidFill>
                            <a:schemeClr val="bg1"/>
                          </a:solidFill>
                        </a:rPr>
                        <a:t>undef_handler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28600">
                <a:tc>
                  <a:txBody>
                    <a:bodyPr/>
                    <a:lstStyle/>
                    <a:p>
                      <a:pPr algn="ctr"/>
                      <a:r>
                        <a:rPr lang="en-US" altLang="zh-TW" sz="1100" b="0" dirty="0">
                          <a:solidFill>
                            <a:schemeClr val="bg1"/>
                          </a:solidFill>
                        </a:rPr>
                        <a:t>+ 0x00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reset_handler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1" name="文字方塊 30"/>
          <p:cNvSpPr txBox="1"/>
          <p:nvPr/>
        </p:nvSpPr>
        <p:spPr>
          <a:xfrm>
            <a:off x="6408204" y="1469938"/>
            <a:ext cx="2613324" cy="830997"/>
          </a:xfrm>
          <a:prstGeom prst="rect">
            <a:avLst/>
          </a:prstGeom>
          <a:noFill/>
        </p:spPr>
        <p:txBody>
          <a:bodyPr wrap="square" rtlCol="0">
            <a:spAutoFit/>
          </a:bodyPr>
          <a:lstStyle/>
          <a:p>
            <a:pPr algn="ctr"/>
            <a:r>
              <a:rPr kumimoji="1" lang="en-US" altLang="zh-TW" sz="2400" dirty="0">
                <a:solidFill>
                  <a:srgbClr val="FF0000"/>
                </a:solidFill>
              </a:rPr>
              <a:t>CPU mode: </a:t>
            </a:r>
          </a:p>
          <a:p>
            <a:pPr algn="ctr"/>
            <a:r>
              <a:rPr kumimoji="1" lang="en-US" altLang="zh-TW" sz="2400" dirty="0">
                <a:solidFill>
                  <a:srgbClr val="FF0000"/>
                </a:solidFill>
              </a:rPr>
              <a:t>Supervisor Mode</a:t>
            </a:r>
            <a:endParaRPr kumimoji="1" lang="zh-TW" altLang="en-US" sz="2400" dirty="0">
              <a:solidFill>
                <a:srgbClr val="FF0000"/>
              </a:solidFill>
            </a:endParaRPr>
          </a:p>
        </p:txBody>
      </p:sp>
      <p:sp>
        <p:nvSpPr>
          <p:cNvPr id="2" name="文字方塊 1"/>
          <p:cNvSpPr txBox="1"/>
          <p:nvPr/>
        </p:nvSpPr>
        <p:spPr>
          <a:xfrm>
            <a:off x="2222533" y="2857500"/>
            <a:ext cx="1320767" cy="300082"/>
          </a:xfrm>
          <a:prstGeom prst="rect">
            <a:avLst/>
          </a:prstGeom>
          <a:noFill/>
        </p:spPr>
        <p:txBody>
          <a:bodyPr wrap="square" rtlCol="0">
            <a:spAutoFit/>
          </a:bodyPr>
          <a:lstStyle/>
          <a:p>
            <a:r>
              <a:rPr kumimoji="1" lang="en-US" altLang="zh-TW" sz="1350" dirty="0"/>
              <a:t>0xFFFF0000</a:t>
            </a:r>
            <a:endParaRPr kumimoji="1" lang="zh-TW" altLang="en-US" sz="1350" dirty="0"/>
          </a:p>
        </p:txBody>
      </p:sp>
      <p:grpSp>
        <p:nvGrpSpPr>
          <p:cNvPr id="27" name="群組 26"/>
          <p:cNvGrpSpPr/>
          <p:nvPr/>
        </p:nvGrpSpPr>
        <p:grpSpPr>
          <a:xfrm>
            <a:off x="2475005" y="3867894"/>
            <a:ext cx="962869" cy="378042"/>
            <a:chOff x="1127935" y="5445224"/>
            <a:chExt cx="1283825" cy="504056"/>
          </a:xfrm>
        </p:grpSpPr>
        <p:sp>
          <p:nvSpPr>
            <p:cNvPr id="25" name="向右箭號 24"/>
            <p:cNvSpPr/>
            <p:nvPr/>
          </p:nvSpPr>
          <p:spPr>
            <a:xfrm>
              <a:off x="1763688" y="5445224"/>
              <a:ext cx="648072"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sz="1350"/>
            </a:p>
          </p:txBody>
        </p:sp>
        <p:sp>
          <p:nvSpPr>
            <p:cNvPr id="26" name="文字方塊 25"/>
            <p:cNvSpPr txBox="1"/>
            <p:nvPr/>
          </p:nvSpPr>
          <p:spPr>
            <a:xfrm>
              <a:off x="1127935" y="5517232"/>
              <a:ext cx="563745" cy="400109"/>
            </a:xfrm>
            <a:prstGeom prst="rect">
              <a:avLst/>
            </a:prstGeom>
            <a:noFill/>
          </p:spPr>
          <p:txBody>
            <a:bodyPr wrap="square" rtlCol="0">
              <a:spAutoFit/>
            </a:bodyPr>
            <a:lstStyle/>
            <a:p>
              <a:r>
                <a:rPr kumimoji="1" lang="en-US" altLang="zh-TW" sz="1350" dirty="0">
                  <a:solidFill>
                    <a:schemeClr val="bg1">
                      <a:lumMod val="50000"/>
                    </a:schemeClr>
                  </a:solidFill>
                </a:rPr>
                <a:t>PC</a:t>
              </a:r>
              <a:endParaRPr kumimoji="1" lang="zh-TW" altLang="en-US" sz="1350" dirty="0">
                <a:solidFill>
                  <a:schemeClr val="bg1">
                    <a:lumMod val="50000"/>
                  </a:schemeClr>
                </a:solidFill>
              </a:endParaRPr>
            </a:p>
          </p:txBody>
        </p:sp>
      </p:grpSp>
      <p:sp>
        <p:nvSpPr>
          <p:cNvPr id="3" name="灯片编号占位符 1">
            <a:extLst>
              <a:ext uri="{FF2B5EF4-FFF2-40B4-BE49-F238E27FC236}">
                <a16:creationId xmlns:a16="http://schemas.microsoft.com/office/drawing/2014/main" id="{DDB04603-1439-0E0F-A940-D6614294C53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58</a:t>
            </a:fld>
            <a:endParaRPr lang="zh-TW" altLang="en-US"/>
          </a:p>
        </p:txBody>
      </p:sp>
    </p:spTree>
    <p:extLst>
      <p:ext uri="{BB962C8B-B14F-4D97-AF65-F5344CB8AC3E}">
        <p14:creationId xmlns:p14="http://schemas.microsoft.com/office/powerpoint/2010/main" val="29787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2.46914E-7 L 0.11042 0.00525 " pathEditMode="relative" rAng="0" ptsTypes="AA">
                                      <p:cBhvr>
                                        <p:cTn id="10" dur="2000" fill="hold"/>
                                        <p:tgtEl>
                                          <p:spTgt spid="27"/>
                                        </p:tgtEl>
                                        <p:attrNameLst>
                                          <p:attrName>ppt_x</p:attrName>
                                          <p:attrName>ppt_y</p:attrName>
                                        </p:attrNameLst>
                                      </p:cBhvr>
                                      <p:rCtr x="5521" y="2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1042 0.00525 L 0.00018 0.00525 " pathEditMode="relative" rAng="0" ptsTypes="AA">
                                      <p:cBhvr>
                                        <p:cTn id="14" dur="2000" fill="hold"/>
                                        <p:tgtEl>
                                          <p:spTgt spid="27"/>
                                        </p:tgtEl>
                                        <p:attrNameLst>
                                          <p:attrName>ppt_x</p:attrName>
                                          <p:attrName>ppt_y</p:attrName>
                                        </p:attrNameLst>
                                      </p:cBhvr>
                                      <p:rCtr x="-5521"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18 0.00525 L 0.00365 -0.28333 " pathEditMode="relative" rAng="0" ptsTypes="AA">
                                      <p:cBhvr>
                                        <p:cTn id="18" dur="2000" fill="hold"/>
                                        <p:tgtEl>
                                          <p:spTgt spid="27"/>
                                        </p:tgtEl>
                                        <p:attrNameLst>
                                          <p:attrName>ppt_x</p:attrName>
                                          <p:attrName>ppt_y</p:attrName>
                                        </p:attrNameLst>
                                      </p:cBhvr>
                                      <p:rCtr x="174" y="-14444"/>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365 -0.28333 L 0.0823 -0.28333 " pathEditMode="relative" rAng="0" ptsTypes="AA">
                                      <p:cBhvr>
                                        <p:cTn id="28" dur="2000" fill="hold"/>
                                        <p:tgtEl>
                                          <p:spTgt spid="27"/>
                                        </p:tgtEl>
                                        <p:attrNameLst>
                                          <p:attrName>ppt_x</p:attrName>
                                          <p:attrName>ppt_y</p:attrName>
                                        </p:attrNameLst>
                                      </p:cBhvr>
                                      <p:rCtr x="3924" y="0"/>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365 -0.28333 L 0.00348 -0.59938 " pathEditMode="relative" rAng="0" ptsTypes="AA">
                                      <p:cBhvr>
                                        <p:cTn id="32" dur="2000" fill="hold"/>
                                        <p:tgtEl>
                                          <p:spTgt spid="27"/>
                                        </p:tgtEl>
                                        <p:attrNameLst>
                                          <p:attrName>ppt_x</p:attrName>
                                          <p:attrName>ppt_y</p:attrName>
                                        </p:attrNameLst>
                                      </p:cBhvr>
                                      <p:rCtr x="-17" y="-15802"/>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348 -0.59938 L 0.09514 -0.59938 " pathEditMode="relative" rAng="0" ptsTypes="AA">
                                      <p:cBhvr>
                                        <p:cTn id="36" dur="2000" fill="hold"/>
                                        <p:tgtEl>
                                          <p:spTgt spid="27"/>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Hardware Interrupt</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59</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392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6300" y="108349"/>
            <a:ext cx="7799390" cy="519113"/>
          </a:xfrm>
        </p:spPr>
        <p:txBody>
          <a:bodyPr/>
          <a:lstStyle/>
          <a:p>
            <a:r>
              <a:rPr kumimoji="1" lang="en-US" altLang="zh-TW" dirty="0"/>
              <a:t>Category of Instructions (2)</a:t>
            </a:r>
            <a:endParaRPr kumimoji="1" lang="zh-TW" altLang="en-US" dirty="0"/>
          </a:p>
        </p:txBody>
      </p:sp>
      <p:sp>
        <p:nvSpPr>
          <p:cNvPr id="5" name="內容版面配置區 4"/>
          <p:cNvSpPr>
            <a:spLocks noGrp="1"/>
          </p:cNvSpPr>
          <p:nvPr>
            <p:ph idx="1"/>
          </p:nvPr>
        </p:nvSpPr>
        <p:spPr>
          <a:xfrm>
            <a:off x="876300" y="838200"/>
            <a:ext cx="7799390" cy="3600450"/>
          </a:xfrm>
        </p:spPr>
        <p:txBody>
          <a:bodyPr>
            <a:noAutofit/>
          </a:bodyPr>
          <a:lstStyle/>
          <a:p>
            <a:r>
              <a:rPr kumimoji="1" lang="en-US" altLang="zh-TW" sz="2400" dirty="0">
                <a:latin typeface="Times New Roman" panose="02020603050405020304" pitchFamily="18" charset="0"/>
                <a:cs typeface="Times New Roman" panose="02020603050405020304" pitchFamily="18" charset="0"/>
              </a:rPr>
              <a:t>In </a:t>
            </a:r>
            <a:r>
              <a:rPr kumimoji="1" lang="en-US" altLang="zh-TW" sz="2400" dirty="0">
                <a:solidFill>
                  <a:srgbClr val="FF0000"/>
                </a:solidFill>
                <a:latin typeface="Times New Roman" panose="02020603050405020304" pitchFamily="18" charset="0"/>
                <a:cs typeface="Times New Roman" panose="02020603050405020304" pitchFamily="18" charset="0"/>
              </a:rPr>
              <a:t>virtualization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field, the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hypervisor</a:t>
            </a:r>
            <a:r>
              <a:rPr kumimoji="1" lang="zh-TW" altLang="en-US" sz="2400" dirty="0">
                <a:solidFill>
                  <a:srgbClr val="FF0000"/>
                </a:solidFill>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designers </a:t>
            </a:r>
            <a:r>
              <a:rPr kumimoji="1" lang="en-US" altLang="zh-TW" sz="2400" dirty="0">
                <a:latin typeface="Times New Roman" panose="02020603050405020304" pitchFamily="18" charset="0"/>
                <a:cs typeface="Times New Roman" panose="02020603050405020304" pitchFamily="18" charset="0"/>
              </a:rPr>
              <a:t>separate instructions into two categories</a:t>
            </a:r>
          </a:p>
          <a:p>
            <a:pPr lvl="1"/>
            <a:r>
              <a:rPr kumimoji="1" lang="en-US" altLang="zh-TW" sz="2000" dirty="0">
                <a:latin typeface="Times New Roman" panose="02020603050405020304" pitchFamily="18" charset="0"/>
                <a:cs typeface="Times New Roman" panose="02020603050405020304" pitchFamily="18" charset="0"/>
              </a:rPr>
              <a:t>Sensitive instruction</a:t>
            </a:r>
          </a:p>
          <a:p>
            <a:pPr lvl="2"/>
            <a:r>
              <a:rPr lang="en-US" altLang="zh-TW" sz="1800" dirty="0">
                <a:latin typeface="Times New Roman" panose="02020603050405020304" pitchFamily="18" charset="0"/>
                <a:cs typeface="Times New Roman" panose="02020603050405020304" pitchFamily="18" charset="0"/>
              </a:rPr>
              <a:t>Those instructions that interact with hardware, which include control-sensitive and behavior-sensitive instructions.</a:t>
            </a:r>
          </a:p>
          <a:p>
            <a:pPr lvl="2"/>
            <a:r>
              <a:rPr kumimoji="1" lang="en-US" altLang="zh-TW" sz="1800" dirty="0">
                <a:latin typeface="Times New Roman" panose="02020603050405020304" pitchFamily="18" charset="0"/>
                <a:cs typeface="Times New Roman" panose="02020603050405020304" pitchFamily="18" charset="0"/>
              </a:rPr>
              <a:t>ex: Instruction</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to</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modify</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page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table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base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register,</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Software</a:t>
            </a:r>
            <a:r>
              <a:rPr kumimoji="1" lang="zh-TW" altLang="en-US" sz="1800" dirty="0">
                <a:solidFill>
                  <a:srgbClr val="FF0000"/>
                </a:solidFill>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Interrupt</a:t>
            </a:r>
            <a:r>
              <a:rPr kumimoji="1" lang="en-US" altLang="zh-TW" sz="1800" dirty="0">
                <a:latin typeface="Times New Roman" panose="02020603050405020304" pitchFamily="18" charset="0"/>
                <a:cs typeface="Times New Roman" panose="02020603050405020304" pitchFamily="18" charset="0"/>
              </a:rPr>
              <a:t>,</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t>
            </a:r>
          </a:p>
          <a:p>
            <a:pPr lvl="1"/>
            <a:r>
              <a:rPr kumimoji="1" lang="en-US" altLang="zh-TW" sz="2000" dirty="0">
                <a:latin typeface="Times New Roman" panose="02020603050405020304" pitchFamily="18" charset="0"/>
                <a:cs typeface="Times New Roman" panose="02020603050405020304" pitchFamily="18" charset="0"/>
              </a:rPr>
              <a:t>Non-sensitive instruction</a:t>
            </a:r>
          </a:p>
          <a:p>
            <a:pPr lvl="2"/>
            <a:r>
              <a:rPr kumimoji="1" lang="en-US" altLang="zh-TW" sz="1800" dirty="0">
                <a:latin typeface="Times New Roman" panose="02020603050405020304" pitchFamily="18" charset="0"/>
                <a:cs typeface="Times New Roman" panose="02020603050405020304" pitchFamily="18" charset="0"/>
              </a:rPr>
              <a:t>All other instructions</a:t>
            </a:r>
          </a:p>
          <a:p>
            <a:pPr lvl="2"/>
            <a:r>
              <a:rPr kumimoji="1" lang="en-US" altLang="zh-TW" sz="1800" dirty="0">
                <a:latin typeface="Times New Roman" panose="02020603050405020304" pitchFamily="18" charset="0"/>
                <a:cs typeface="Times New Roman" panose="02020603050405020304" pitchFamily="18" charset="0"/>
              </a:rPr>
              <a:t>ex:</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Normal</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arithmetic</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operation,</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t>
            </a:r>
            <a:endParaRPr kumimoji="1" lang="zh-TW" altLang="en-US" sz="18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337ADB42-B22B-3E9C-A41A-C6B02497FA5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2394154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491880" y="357504"/>
            <a:ext cx="2322258" cy="45905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sz="1350"/>
          </a:p>
        </p:txBody>
      </p:sp>
      <p:sp>
        <p:nvSpPr>
          <p:cNvPr id="5" name="文字方塊 4"/>
          <p:cNvSpPr txBox="1"/>
          <p:nvPr/>
        </p:nvSpPr>
        <p:spPr>
          <a:xfrm>
            <a:off x="3707904" y="87474"/>
            <a:ext cx="2106234" cy="300082"/>
          </a:xfrm>
          <a:prstGeom prst="rect">
            <a:avLst/>
          </a:prstGeom>
          <a:noFill/>
        </p:spPr>
        <p:txBody>
          <a:bodyPr wrap="square" rtlCol="0">
            <a:spAutoFit/>
          </a:bodyPr>
          <a:lstStyle/>
          <a:p>
            <a:r>
              <a:rPr kumimoji="1" lang="en-US" altLang="zh-TW" sz="1350" dirty="0"/>
              <a:t>Virtual Memory Address</a:t>
            </a:r>
            <a:endParaRPr kumimoji="1" lang="zh-TW" altLang="en-US" sz="1350" dirty="0"/>
          </a:p>
        </p:txBody>
      </p:sp>
      <p:cxnSp>
        <p:nvCxnSpPr>
          <p:cNvPr id="7" name="直線接點 6"/>
          <p:cNvCxnSpPr/>
          <p:nvPr/>
        </p:nvCxnSpPr>
        <p:spPr>
          <a:xfrm flipV="1">
            <a:off x="1885950" y="3371850"/>
            <a:ext cx="5508612" cy="6"/>
          </a:xfrm>
          <a:prstGeom prst="line">
            <a:avLst/>
          </a:prstGeom>
          <a:ln w="57150" cmpd="sng"/>
        </p:spPr>
        <p:style>
          <a:lnRef idx="2">
            <a:schemeClr val="dk1"/>
          </a:lnRef>
          <a:fillRef idx="0">
            <a:schemeClr val="dk1"/>
          </a:fillRef>
          <a:effectRef idx="1">
            <a:schemeClr val="dk1"/>
          </a:effectRef>
          <a:fontRef idx="minor">
            <a:schemeClr val="tx1"/>
          </a:fontRef>
        </p:style>
      </p:cxnSp>
      <p:sp>
        <p:nvSpPr>
          <p:cNvPr id="9" name="文字方塊 8"/>
          <p:cNvSpPr txBox="1"/>
          <p:nvPr/>
        </p:nvSpPr>
        <p:spPr>
          <a:xfrm>
            <a:off x="1223628" y="897565"/>
            <a:ext cx="756084" cy="507831"/>
          </a:xfrm>
          <a:prstGeom prst="rect">
            <a:avLst/>
          </a:prstGeom>
          <a:noFill/>
        </p:spPr>
        <p:txBody>
          <a:bodyPr wrap="square" rtlCol="0">
            <a:spAutoFit/>
          </a:bodyPr>
          <a:lstStyle/>
          <a:p>
            <a:r>
              <a:rPr kumimoji="1" lang="en-US" altLang="zh-TW" sz="1350" dirty="0"/>
              <a:t>Kernel</a:t>
            </a:r>
          </a:p>
          <a:p>
            <a:r>
              <a:rPr kumimoji="1" lang="en-US" altLang="zh-TW" sz="1350" dirty="0"/>
              <a:t>Space</a:t>
            </a:r>
            <a:endParaRPr kumimoji="1" lang="zh-TW" altLang="en-US" sz="1350" dirty="0"/>
          </a:p>
        </p:txBody>
      </p:sp>
      <p:sp>
        <p:nvSpPr>
          <p:cNvPr id="10" name="文字方塊 9"/>
          <p:cNvSpPr txBox="1"/>
          <p:nvPr/>
        </p:nvSpPr>
        <p:spPr>
          <a:xfrm>
            <a:off x="1223628" y="3435847"/>
            <a:ext cx="756084" cy="507831"/>
          </a:xfrm>
          <a:prstGeom prst="rect">
            <a:avLst/>
          </a:prstGeom>
          <a:noFill/>
        </p:spPr>
        <p:txBody>
          <a:bodyPr wrap="square" rtlCol="0">
            <a:spAutoFit/>
          </a:bodyPr>
          <a:lstStyle/>
          <a:p>
            <a:r>
              <a:rPr kumimoji="1" lang="en-US" altLang="zh-TW" sz="1350" dirty="0"/>
              <a:t>User</a:t>
            </a:r>
          </a:p>
          <a:p>
            <a:r>
              <a:rPr kumimoji="1" lang="en-US" altLang="zh-TW" sz="1350" dirty="0"/>
              <a:t>Space</a:t>
            </a:r>
            <a:endParaRPr kumimoji="1" lang="zh-TW" altLang="en-US" sz="1350" dirty="0"/>
          </a:p>
        </p:txBody>
      </p:sp>
      <p:sp>
        <p:nvSpPr>
          <p:cNvPr id="22" name="圓角矩形 21"/>
          <p:cNvSpPr/>
          <p:nvPr/>
        </p:nvSpPr>
        <p:spPr>
          <a:xfrm>
            <a:off x="3491880" y="3651870"/>
            <a:ext cx="2322258" cy="7560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a:t>
            </a:r>
          </a:p>
          <a:p>
            <a:pPr algn="ctr"/>
            <a:r>
              <a:rPr kumimoji="1" lang="en-US" altLang="zh-TW" sz="1350" dirty="0"/>
              <a:t>…</a:t>
            </a:r>
          </a:p>
          <a:p>
            <a:pPr algn="ctr"/>
            <a:r>
              <a:rPr kumimoji="1" lang="en-US" altLang="zh-TW" sz="1350" dirty="0"/>
              <a:t>…</a:t>
            </a:r>
            <a:endParaRPr kumimoji="1" lang="zh-TW" altLang="en-US" sz="1350" dirty="0"/>
          </a:p>
        </p:txBody>
      </p:sp>
      <p:sp>
        <p:nvSpPr>
          <p:cNvPr id="24" name="圓角矩形 23"/>
          <p:cNvSpPr/>
          <p:nvPr/>
        </p:nvSpPr>
        <p:spPr>
          <a:xfrm>
            <a:off x="3491880" y="627534"/>
            <a:ext cx="2322258" cy="4011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kumimoji="1" lang="en-US" altLang="zh-TW" sz="1200" dirty="0" err="1"/>
              <a:t>irq_handler</a:t>
            </a:r>
            <a:r>
              <a:rPr kumimoji="1" lang="en-US" altLang="zh-TW" sz="1200" dirty="0"/>
              <a:t>:</a:t>
            </a:r>
          </a:p>
          <a:p>
            <a:pPr algn="ctr"/>
            <a:r>
              <a:rPr kumimoji="1" lang="en-US" altLang="zh-TW" sz="1200" dirty="0"/>
              <a:t>…</a:t>
            </a:r>
          </a:p>
        </p:txBody>
      </p:sp>
      <p:sp>
        <p:nvSpPr>
          <p:cNvPr id="28" name="文字方塊 27"/>
          <p:cNvSpPr txBox="1"/>
          <p:nvPr/>
        </p:nvSpPr>
        <p:spPr>
          <a:xfrm>
            <a:off x="7092917" y="2850979"/>
            <a:ext cx="184731" cy="507831"/>
          </a:xfrm>
          <a:prstGeom prst="rect">
            <a:avLst/>
          </a:prstGeom>
          <a:noFill/>
        </p:spPr>
        <p:txBody>
          <a:bodyPr wrap="none" rtlCol="0">
            <a:spAutoFit/>
          </a:bodyPr>
          <a:lstStyle/>
          <a:p>
            <a:endParaRPr kumimoji="1" lang="en-US" altLang="zh-TW" sz="1350" dirty="0"/>
          </a:p>
          <a:p>
            <a:endParaRPr kumimoji="1" lang="zh-TW" altLang="en-US" sz="1350" dirty="0"/>
          </a:p>
        </p:txBody>
      </p:sp>
      <p:sp>
        <p:nvSpPr>
          <p:cNvPr id="29" name="文字方塊 28"/>
          <p:cNvSpPr txBox="1"/>
          <p:nvPr/>
        </p:nvSpPr>
        <p:spPr>
          <a:xfrm>
            <a:off x="5868144" y="1707655"/>
            <a:ext cx="756084" cy="507831"/>
          </a:xfrm>
          <a:prstGeom prst="rect">
            <a:avLst/>
          </a:prstGeom>
          <a:noFill/>
        </p:spPr>
        <p:txBody>
          <a:bodyPr wrap="square" rtlCol="0">
            <a:spAutoFit/>
          </a:bodyPr>
          <a:lstStyle/>
          <a:p>
            <a:r>
              <a:rPr kumimoji="1" lang="en-US" altLang="zh-TW" sz="1350" dirty="0"/>
              <a:t>Vector</a:t>
            </a:r>
          </a:p>
          <a:p>
            <a:r>
              <a:rPr kumimoji="1" lang="en-US" altLang="zh-TW" sz="1350" dirty="0"/>
              <a:t>Table</a:t>
            </a:r>
            <a:endParaRPr kumimoji="1" lang="zh-TW" altLang="en-US" sz="1350" dirty="0"/>
          </a:p>
        </p:txBody>
      </p:sp>
      <p:sp>
        <p:nvSpPr>
          <p:cNvPr id="30" name="文字方塊 29"/>
          <p:cNvSpPr txBox="1"/>
          <p:nvPr/>
        </p:nvSpPr>
        <p:spPr>
          <a:xfrm>
            <a:off x="6138174" y="3435846"/>
            <a:ext cx="2534188" cy="830997"/>
          </a:xfrm>
          <a:prstGeom prst="rect">
            <a:avLst/>
          </a:prstGeom>
          <a:noFill/>
        </p:spPr>
        <p:txBody>
          <a:bodyPr wrap="square" rtlCol="0">
            <a:spAutoFit/>
          </a:bodyPr>
          <a:lstStyle/>
          <a:p>
            <a:pPr algn="ctr"/>
            <a:r>
              <a:rPr kumimoji="1" lang="en-US" altLang="zh-TW" sz="2400" dirty="0">
                <a:solidFill>
                  <a:srgbClr val="FF0000"/>
                </a:solidFill>
              </a:rPr>
              <a:t>CPU mode: </a:t>
            </a:r>
          </a:p>
          <a:p>
            <a:pPr algn="ctr"/>
            <a:r>
              <a:rPr kumimoji="1" lang="en-US" altLang="zh-TW" sz="2400" dirty="0">
                <a:solidFill>
                  <a:srgbClr val="FF0000"/>
                </a:solidFill>
              </a:rPr>
              <a:t>User Mode</a:t>
            </a:r>
            <a:endParaRPr kumimoji="1" lang="zh-TW" altLang="en-US" sz="2400" dirty="0">
              <a:solidFill>
                <a:srgbClr val="FF0000"/>
              </a:solidFill>
            </a:endParaRPr>
          </a:p>
        </p:txBody>
      </p:sp>
      <p:graphicFrame>
        <p:nvGraphicFramePr>
          <p:cNvPr id="32" name="內容版面配置區 4"/>
          <p:cNvGraphicFramePr>
            <a:graphicFrameLocks noGrp="1"/>
          </p:cNvGraphicFramePr>
          <p:nvPr>
            <p:ph idx="1"/>
          </p:nvPr>
        </p:nvGraphicFramePr>
        <p:xfrm>
          <a:off x="3486150" y="1314450"/>
          <a:ext cx="2343150" cy="1889760"/>
        </p:xfrm>
        <a:graphic>
          <a:graphicData uri="http://schemas.openxmlformats.org/drawingml/2006/table">
            <a:tbl>
              <a:tblPr firstRow="1" bandRow="1">
                <a:tableStyleId>{D7AC3CCA-C797-4891-BE02-D94E43425B78}</a:tableStyleId>
              </a:tblPr>
              <a:tblGrid>
                <a:gridCol w="741027">
                  <a:extLst>
                    <a:ext uri="{9D8B030D-6E8A-4147-A177-3AD203B41FA5}">
                      <a16:colId xmlns:a16="http://schemas.microsoft.com/office/drawing/2014/main" val="20000"/>
                    </a:ext>
                  </a:extLst>
                </a:gridCol>
                <a:gridCol w="1602123">
                  <a:extLst>
                    <a:ext uri="{9D8B030D-6E8A-4147-A177-3AD203B41FA5}">
                      <a16:colId xmlns:a16="http://schemas.microsoft.com/office/drawing/2014/main" val="20001"/>
                    </a:ext>
                  </a:extLst>
                </a:gridCol>
              </a:tblGrid>
              <a:tr h="228600">
                <a:tc>
                  <a:txBody>
                    <a:bodyPr/>
                    <a:lstStyle/>
                    <a:p>
                      <a:pPr algn="ctr"/>
                      <a:r>
                        <a:rPr lang="en-US" altLang="zh-TW" sz="1100" b="0" dirty="0">
                          <a:solidFill>
                            <a:schemeClr val="bg1"/>
                          </a:solidFill>
                        </a:rPr>
                        <a:t>+ 0x1C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fiq_handler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28600">
                <a:tc>
                  <a:txBody>
                    <a:bodyPr/>
                    <a:lstStyle/>
                    <a:p>
                      <a:pPr algn="ctr"/>
                      <a:r>
                        <a:rPr lang="en-US" altLang="zh-TW" sz="1100" b="0" dirty="0">
                          <a:solidFill>
                            <a:schemeClr val="bg1"/>
                          </a:solidFill>
                        </a:rPr>
                        <a:t>+ 0x18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a:t>
                      </a:r>
                      <a:r>
                        <a:rPr lang="en-US" altLang="zh-TW" sz="1100" b="0" dirty="0" err="1">
                          <a:solidFill>
                            <a:schemeClr val="bg1"/>
                          </a:solidFill>
                        </a:rPr>
                        <a:t>irq_handler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28600">
                <a:tc>
                  <a:txBody>
                    <a:bodyPr/>
                    <a:lstStyle/>
                    <a:p>
                      <a:pPr algn="ctr"/>
                      <a:r>
                        <a:rPr lang="en-US" altLang="zh-TW" sz="1100" b="0" dirty="0">
                          <a:solidFill>
                            <a:schemeClr val="bg1"/>
                          </a:solidFill>
                        </a:rPr>
                        <a:t>+ 0x14</a:t>
                      </a:r>
                      <a:endParaRPr lang="zh-TW" altLang="en-US" sz="11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100" b="0" dirty="0">
                          <a:solidFill>
                            <a:schemeClr val="bg1"/>
                          </a:solidFill>
                        </a:rPr>
                        <a:t>.</a:t>
                      </a:r>
                      <a:endParaRPr lang="zh-TW" altLang="en-US" sz="11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28600">
                <a:tc>
                  <a:txBody>
                    <a:bodyPr/>
                    <a:lstStyle/>
                    <a:p>
                      <a:pPr algn="ctr"/>
                      <a:r>
                        <a:rPr lang="en-US" altLang="zh-TW" sz="1100" b="0" dirty="0">
                          <a:solidFill>
                            <a:schemeClr val="bg1"/>
                          </a:solidFill>
                        </a:rPr>
                        <a:t>+ 0x10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dabort_handler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28600">
                <a:tc>
                  <a:txBody>
                    <a:bodyPr/>
                    <a:lstStyle/>
                    <a:p>
                      <a:pPr algn="ctr"/>
                      <a:r>
                        <a:rPr lang="en-US" altLang="zh-TW" sz="1100" b="0" dirty="0">
                          <a:solidFill>
                            <a:schemeClr val="bg1"/>
                          </a:solidFill>
                        </a:rPr>
                        <a:t>+ 0x0C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pabort_handler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28600">
                <a:tc>
                  <a:txBody>
                    <a:bodyPr/>
                    <a:lstStyle/>
                    <a:p>
                      <a:pPr algn="ctr"/>
                      <a:r>
                        <a:rPr lang="en-US" altLang="zh-TW" sz="1100" b="0" dirty="0">
                          <a:solidFill>
                            <a:schemeClr val="bg1"/>
                          </a:solidFill>
                        </a:rPr>
                        <a:t>+ 0x08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svc_handler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28600">
                <a:tc>
                  <a:txBody>
                    <a:bodyPr/>
                    <a:lstStyle/>
                    <a:p>
                      <a:pPr algn="ctr"/>
                      <a:r>
                        <a:rPr lang="en-US" altLang="zh-TW" sz="1100" b="0" dirty="0">
                          <a:solidFill>
                            <a:schemeClr val="bg1"/>
                          </a:solidFill>
                        </a:rPr>
                        <a:t>+ 0x04</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a:t>
                      </a:r>
                      <a:r>
                        <a:rPr lang="en-US" altLang="zh-TW" sz="1100" b="0" dirty="0" err="1">
                          <a:solidFill>
                            <a:schemeClr val="bg1"/>
                          </a:solidFill>
                        </a:rPr>
                        <a:t>undef_handler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28600">
                <a:tc>
                  <a:txBody>
                    <a:bodyPr/>
                    <a:lstStyle/>
                    <a:p>
                      <a:pPr algn="ctr"/>
                      <a:r>
                        <a:rPr lang="en-US" altLang="zh-TW" sz="1100" b="0" dirty="0">
                          <a:solidFill>
                            <a:schemeClr val="bg1"/>
                          </a:solidFill>
                        </a:rPr>
                        <a:t>+ 0x00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a:t>
                      </a:r>
                      <a:r>
                        <a:rPr lang="en-US" altLang="zh-TW" sz="1100" b="0" baseline="0" dirty="0" err="1">
                          <a:solidFill>
                            <a:schemeClr val="bg1"/>
                          </a:solidFill>
                        </a:rPr>
                        <a:t>reset_handler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1" name="文字方塊 30"/>
          <p:cNvSpPr txBox="1"/>
          <p:nvPr/>
        </p:nvSpPr>
        <p:spPr>
          <a:xfrm>
            <a:off x="6440921" y="1472392"/>
            <a:ext cx="2776954" cy="830997"/>
          </a:xfrm>
          <a:prstGeom prst="rect">
            <a:avLst/>
          </a:prstGeom>
          <a:noFill/>
        </p:spPr>
        <p:txBody>
          <a:bodyPr wrap="square" rtlCol="0">
            <a:spAutoFit/>
          </a:bodyPr>
          <a:lstStyle/>
          <a:p>
            <a:pPr algn="ctr"/>
            <a:r>
              <a:rPr kumimoji="1" lang="en-US" altLang="zh-TW" sz="2400" dirty="0">
                <a:solidFill>
                  <a:srgbClr val="FF0000"/>
                </a:solidFill>
              </a:rPr>
              <a:t>CPU mode: </a:t>
            </a:r>
          </a:p>
          <a:p>
            <a:pPr algn="ctr"/>
            <a:r>
              <a:rPr kumimoji="1" lang="en-US" altLang="zh-TW" sz="2400" dirty="0">
                <a:solidFill>
                  <a:srgbClr val="FF0000"/>
                </a:solidFill>
              </a:rPr>
              <a:t>Supervisor Mode</a:t>
            </a:r>
            <a:endParaRPr kumimoji="1" lang="zh-TW" altLang="en-US" sz="2400" dirty="0">
              <a:solidFill>
                <a:srgbClr val="FF0000"/>
              </a:solidFill>
            </a:endParaRPr>
          </a:p>
        </p:txBody>
      </p:sp>
      <p:sp>
        <p:nvSpPr>
          <p:cNvPr id="2" name="文字方塊 1"/>
          <p:cNvSpPr txBox="1"/>
          <p:nvPr/>
        </p:nvSpPr>
        <p:spPr>
          <a:xfrm>
            <a:off x="2290813" y="2857500"/>
            <a:ext cx="1195337" cy="300082"/>
          </a:xfrm>
          <a:prstGeom prst="rect">
            <a:avLst/>
          </a:prstGeom>
          <a:noFill/>
        </p:spPr>
        <p:txBody>
          <a:bodyPr wrap="square" rtlCol="0">
            <a:spAutoFit/>
          </a:bodyPr>
          <a:lstStyle/>
          <a:p>
            <a:r>
              <a:rPr kumimoji="1" lang="en-US" altLang="zh-TW" sz="1350" dirty="0"/>
              <a:t>0xFFFF0000</a:t>
            </a:r>
            <a:endParaRPr kumimoji="1" lang="zh-TW" altLang="en-US" sz="1350" dirty="0"/>
          </a:p>
        </p:txBody>
      </p:sp>
      <p:grpSp>
        <p:nvGrpSpPr>
          <p:cNvPr id="27" name="群組 26"/>
          <p:cNvGrpSpPr/>
          <p:nvPr/>
        </p:nvGrpSpPr>
        <p:grpSpPr>
          <a:xfrm>
            <a:off x="2290813" y="3867894"/>
            <a:ext cx="1147061" cy="561837"/>
            <a:chOff x="1259632" y="5445224"/>
            <a:chExt cx="1152128" cy="749116"/>
          </a:xfrm>
        </p:grpSpPr>
        <p:sp>
          <p:nvSpPr>
            <p:cNvPr id="25" name="向右箭號 24"/>
            <p:cNvSpPr/>
            <p:nvPr/>
          </p:nvSpPr>
          <p:spPr>
            <a:xfrm>
              <a:off x="1763688" y="5445224"/>
              <a:ext cx="648072"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sz="1350"/>
            </a:p>
          </p:txBody>
        </p:sp>
        <p:sp>
          <p:nvSpPr>
            <p:cNvPr id="26" name="文字方塊 25"/>
            <p:cNvSpPr txBox="1"/>
            <p:nvPr/>
          </p:nvSpPr>
          <p:spPr>
            <a:xfrm>
              <a:off x="1259632" y="5517232"/>
              <a:ext cx="432048" cy="677108"/>
            </a:xfrm>
            <a:prstGeom prst="rect">
              <a:avLst/>
            </a:prstGeom>
            <a:noFill/>
          </p:spPr>
          <p:txBody>
            <a:bodyPr wrap="square" rtlCol="0">
              <a:spAutoFit/>
            </a:bodyPr>
            <a:lstStyle/>
            <a:p>
              <a:r>
                <a:rPr kumimoji="1" lang="en-US" altLang="zh-TW" sz="1350" dirty="0">
                  <a:solidFill>
                    <a:schemeClr val="bg1">
                      <a:lumMod val="50000"/>
                    </a:schemeClr>
                  </a:solidFill>
                </a:rPr>
                <a:t>PC</a:t>
              </a:r>
              <a:endParaRPr kumimoji="1" lang="zh-TW" altLang="en-US" sz="1350" dirty="0">
                <a:solidFill>
                  <a:schemeClr val="bg1">
                    <a:lumMod val="50000"/>
                  </a:schemeClr>
                </a:solidFill>
              </a:endParaRPr>
            </a:p>
          </p:txBody>
        </p:sp>
      </p:grpSp>
      <p:sp>
        <p:nvSpPr>
          <p:cNvPr id="3" name="爆炸 1 2"/>
          <p:cNvSpPr/>
          <p:nvPr/>
        </p:nvSpPr>
        <p:spPr>
          <a:xfrm>
            <a:off x="2743200" y="1314450"/>
            <a:ext cx="3714750" cy="2743200"/>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zh-TW" sz="2400" dirty="0"/>
              <a:t>“IRQ”</a:t>
            </a:r>
          </a:p>
          <a:p>
            <a:pPr algn="ctr"/>
            <a:r>
              <a:rPr kumimoji="1" lang="en-US" altLang="zh-TW" sz="2400" dirty="0"/>
              <a:t>Interrupt from hardware</a:t>
            </a:r>
            <a:endParaRPr kumimoji="1" lang="zh-TW" altLang="en-US" sz="2400" dirty="0"/>
          </a:p>
        </p:txBody>
      </p:sp>
      <p:sp>
        <p:nvSpPr>
          <p:cNvPr id="6" name="灯片编号占位符 1">
            <a:extLst>
              <a:ext uri="{FF2B5EF4-FFF2-40B4-BE49-F238E27FC236}">
                <a16:creationId xmlns:a16="http://schemas.microsoft.com/office/drawing/2014/main" id="{E4A02390-62F1-8B7D-7FAA-86B12FF6308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60</a:t>
            </a:fld>
            <a:endParaRPr lang="zh-TW" altLang="en-US"/>
          </a:p>
        </p:txBody>
      </p:sp>
    </p:spTree>
    <p:extLst>
      <p:ext uri="{BB962C8B-B14F-4D97-AF65-F5344CB8AC3E}">
        <p14:creationId xmlns:p14="http://schemas.microsoft.com/office/powerpoint/2010/main" val="11166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1.48148E-6 L 0.11042 0.00525 " pathEditMode="relative" rAng="0" ptsTypes="AA">
                                      <p:cBhvr>
                                        <p:cTn id="6" dur="2000" fill="hold"/>
                                        <p:tgtEl>
                                          <p:spTgt spid="27"/>
                                        </p:tgtEl>
                                        <p:attrNameLst>
                                          <p:attrName>ppt_x</p:attrName>
                                          <p:attrName>ppt_y</p:attrName>
                                        </p:attrNameLst>
                                      </p:cBhvr>
                                      <p:rCtr x="5521" y="24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11042 0.00525 L 0.00018 0.00525 " pathEditMode="relative" rAng="0" ptsTypes="AA">
                                      <p:cBhvr>
                                        <p:cTn id="18" dur="2000" fill="hold"/>
                                        <p:tgtEl>
                                          <p:spTgt spid="27"/>
                                        </p:tgtEl>
                                        <p:attrNameLst>
                                          <p:attrName>ppt_x</p:attrName>
                                          <p:attrName>ppt_y</p:attrName>
                                        </p:attrNameLst>
                                      </p:cBhvr>
                                      <p:rCtr x="-5521" y="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4.44444E-6 -1.48148E-6 L 0.0033 -0.4716 " pathEditMode="relative" rAng="0" ptsTypes="AA">
                                      <p:cBhvr>
                                        <p:cTn id="22" dur="2000" fill="hold"/>
                                        <p:tgtEl>
                                          <p:spTgt spid="27"/>
                                        </p:tgtEl>
                                        <p:attrNameLst>
                                          <p:attrName>ppt_x</p:attrName>
                                          <p:attrName>ppt_y</p:attrName>
                                        </p:attrNameLst>
                                      </p:cBhvr>
                                      <p:rCtr x="156" y="-23580"/>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33 -0.4716 L 0.08195 -0.4716 " pathEditMode="relative" rAng="0" ptsTypes="AA">
                                      <p:cBhvr>
                                        <p:cTn id="32" dur="2000" fill="hold"/>
                                        <p:tgtEl>
                                          <p:spTgt spid="27"/>
                                        </p:tgtEl>
                                        <p:attrNameLst>
                                          <p:attrName>ppt_x</p:attrName>
                                          <p:attrName>ppt_y</p:attrName>
                                        </p:attrNameLst>
                                      </p:cBhvr>
                                      <p:rCtr x="3924" y="0"/>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33 -0.4716 L 0.0033 -0.60494 " pathEditMode="relative" rAng="0" ptsTypes="AA">
                                      <p:cBhvr>
                                        <p:cTn id="36" dur="2000" fill="hold"/>
                                        <p:tgtEl>
                                          <p:spTgt spid="27"/>
                                        </p:tgtEl>
                                        <p:attrNameLst>
                                          <p:attrName>ppt_x</p:attrName>
                                          <p:attrName>ppt_y</p:attrName>
                                        </p:attrNameLst>
                                      </p:cBhvr>
                                      <p:rCtr x="0" y="-6667"/>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348 -0.59938 L 0.09514 -0.59938 " pathEditMode="relative" rAng="0" ptsTypes="AA">
                                      <p:cBhvr>
                                        <p:cTn id="40" dur="2000" fill="hold"/>
                                        <p:tgtEl>
                                          <p:spTgt spid="27"/>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a:t>Vector table</a:t>
            </a:r>
            <a:endParaRPr kumimoji="1" lang="en-US" altLang="zh-TW" sz="3200" dirty="0"/>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61</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4478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5899" y="108349"/>
            <a:ext cx="7969718" cy="519113"/>
          </a:xfrm>
        </p:spPr>
        <p:txBody>
          <a:bodyPr>
            <a:noAutofit/>
          </a:bodyPr>
          <a:lstStyle/>
          <a:p>
            <a:r>
              <a:rPr lang="en-US" altLang="zh-TW" sz="2800" dirty="0"/>
              <a:t>How To Deliver Interrupt in Virtualized Environment</a:t>
            </a:r>
            <a:endParaRPr lang="zh-TW" altLang="en-US" sz="2800" dirty="0"/>
          </a:p>
        </p:txBody>
      </p:sp>
      <p:sp>
        <p:nvSpPr>
          <p:cNvPr id="5" name="內容版面配置區 4"/>
          <p:cNvSpPr>
            <a:spLocks noGrp="1"/>
          </p:cNvSpPr>
          <p:nvPr>
            <p:ph idx="1"/>
          </p:nvPr>
        </p:nvSpPr>
        <p:spPr>
          <a:xfrm>
            <a:off x="962525" y="808521"/>
            <a:ext cx="7334451" cy="3676851"/>
          </a:xfrm>
        </p:spPr>
        <p:txBody>
          <a:bodyPr/>
          <a:lstStyle/>
          <a:p>
            <a:r>
              <a:rPr kumimoji="1" lang="en-US" altLang="zh-TW" sz="2200" dirty="0">
                <a:latin typeface="Times New Roman" panose="02020603050405020304" pitchFamily="18" charset="0"/>
                <a:cs typeface="Times New Roman" panose="02020603050405020304" pitchFamily="18" charset="0"/>
              </a:rPr>
              <a:t>Because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virtualized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environment,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cannot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let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Guest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access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hardware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resource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directly.</a:t>
            </a:r>
            <a:r>
              <a:rPr kumimoji="1" lang="zh-TW" altLang="en-US" sz="2200" dirty="0">
                <a:latin typeface="Times New Roman" panose="02020603050405020304" pitchFamily="18" charset="0"/>
                <a:cs typeface="Times New Roman" panose="02020603050405020304" pitchFamily="18" charset="0"/>
              </a:rPr>
              <a:t> </a:t>
            </a:r>
            <a:endParaRPr kumimoji="1" lang="en-US" altLang="zh-TW" sz="22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As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result, all of interrupts have to route to hypervisor’s vector table.</a:t>
            </a:r>
          </a:p>
          <a:p>
            <a:r>
              <a:rPr kumimoji="1" lang="en-US" altLang="zh-TW" sz="2200" dirty="0">
                <a:latin typeface="Times New Roman" panose="02020603050405020304" pitchFamily="18" charset="0"/>
                <a:cs typeface="Times New Roman" panose="02020603050405020304" pitchFamily="18" charset="0"/>
              </a:rPr>
              <a:t>In type-1 VMM, we set original vector table for hypervisor and let hypervisor control all interrupts. That’s all!</a:t>
            </a:r>
          </a:p>
          <a:p>
            <a:r>
              <a:rPr kumimoji="1" lang="en-US" altLang="zh-TW" sz="2200" dirty="0">
                <a:latin typeface="Times New Roman" panose="02020603050405020304" pitchFamily="18" charset="0"/>
                <a:cs typeface="Times New Roman" panose="02020603050405020304" pitchFamily="18" charset="0"/>
              </a:rPr>
              <a:t>However, for type-2 VMM, it is quite hard to implement since host OS still needs to directly control hardware resource.  So we cannot direct replace OS’s vector table to hypervisor’s vector table.</a:t>
            </a:r>
          </a:p>
        </p:txBody>
      </p:sp>
      <p:sp>
        <p:nvSpPr>
          <p:cNvPr id="2" name="灯片编号占位符 1">
            <a:extLst>
              <a:ext uri="{FF2B5EF4-FFF2-40B4-BE49-F238E27FC236}">
                <a16:creationId xmlns:a16="http://schemas.microsoft.com/office/drawing/2014/main" id="{7E14E2CA-E3DF-7252-314A-01D6739695D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62</a:t>
            </a:fld>
            <a:endParaRPr lang="zh-TW" altLang="en-US"/>
          </a:p>
        </p:txBody>
      </p:sp>
    </p:spTree>
    <p:extLst>
      <p:ext uri="{BB962C8B-B14F-4D97-AF65-F5344CB8AC3E}">
        <p14:creationId xmlns:p14="http://schemas.microsoft.com/office/powerpoint/2010/main" val="2046941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Software Solution</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63</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9344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lstStyle/>
          <a:p>
            <a:r>
              <a:rPr kumimoji="1" lang="en-US" altLang="zh-TW" dirty="0"/>
              <a:t>Software Solution</a:t>
            </a:r>
            <a:endParaRPr kumimoji="1" lang="zh-TW" altLang="en-US" dirty="0"/>
          </a:p>
        </p:txBody>
      </p:sp>
      <p:sp>
        <p:nvSpPr>
          <p:cNvPr id="3" name="內容版面配置區 2"/>
          <p:cNvSpPr>
            <a:spLocks noGrp="1"/>
          </p:cNvSpPr>
          <p:nvPr>
            <p:ph idx="1"/>
          </p:nvPr>
        </p:nvSpPr>
        <p:spPr>
          <a:xfrm>
            <a:off x="798510" y="844153"/>
            <a:ext cx="7623595" cy="3381338"/>
          </a:xfrm>
        </p:spPr>
        <p:txBody>
          <a:bodyPr/>
          <a:lstStyle/>
          <a:p>
            <a:r>
              <a:rPr kumimoji="1" lang="en-US" altLang="zh-TW" sz="2200" dirty="0">
                <a:latin typeface="Times New Roman" panose="02020603050405020304" pitchFamily="18" charset="0"/>
                <a:cs typeface="Times New Roman" panose="02020603050405020304" pitchFamily="18" charset="0"/>
              </a:rPr>
              <a:t>In software solution, we can duplicate 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original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and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save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original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another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memory</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address.</a:t>
            </a:r>
          </a:p>
          <a:p>
            <a:r>
              <a:rPr kumimoji="1" lang="en-US" altLang="zh-TW" sz="2200" dirty="0">
                <a:latin typeface="Times New Roman" panose="02020603050405020304" pitchFamily="18" charset="0"/>
                <a:cs typeface="Times New Roman" panose="02020603050405020304" pitchFamily="18" charset="0"/>
              </a:rPr>
              <a:t>Then,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replace the original vector table which is used for host OS to the vector table used for hypervisor.</a:t>
            </a:r>
          </a:p>
          <a:p>
            <a:r>
              <a:rPr kumimoji="1" lang="en-US" altLang="zh-TW" sz="2200" dirty="0">
                <a:latin typeface="Times New Roman" panose="02020603050405020304" pitchFamily="18" charset="0"/>
                <a:cs typeface="Times New Roman" panose="02020603050405020304" pitchFamily="18" charset="0"/>
              </a:rPr>
              <a:t>When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interrupt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occurs,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will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be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routed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hypervisor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(because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there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only</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one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for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CPU)</a:t>
            </a:r>
          </a:p>
          <a:p>
            <a:r>
              <a:rPr kumimoji="1" lang="en-US" altLang="zh-TW" sz="2200" dirty="0">
                <a:latin typeface="Times New Roman" panose="02020603050405020304" pitchFamily="18" charset="0"/>
                <a:cs typeface="Times New Roman" panose="02020603050405020304" pitchFamily="18" charset="0"/>
              </a:rPr>
              <a:t>Only the interrupt which should be handle by hypervisor will route to the hypervisor trap interface. Otherwise, other interrupts will route to original interrupt handler.</a:t>
            </a:r>
            <a:endParaRPr kumimoji="1" lang="zh-TW" altLang="en-US" sz="22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E0A25A50-E0FB-0F20-DD11-E1C78311C9A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64</a:t>
            </a:fld>
            <a:endParaRPr lang="zh-TW" altLang="en-US"/>
          </a:p>
        </p:txBody>
      </p:sp>
    </p:spTree>
    <p:extLst>
      <p:ext uri="{BB962C8B-B14F-4D97-AF65-F5344CB8AC3E}">
        <p14:creationId xmlns:p14="http://schemas.microsoft.com/office/powerpoint/2010/main" val="3183475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lang="en-US" altLang="zh-TW" dirty="0"/>
              <a:t>Vector</a:t>
            </a:r>
            <a:endParaRPr lang="zh-TW" altLang="en-US" dirty="0"/>
          </a:p>
        </p:txBody>
      </p:sp>
      <p:cxnSp>
        <p:nvCxnSpPr>
          <p:cNvPr id="5" name="直線接點 4"/>
          <p:cNvCxnSpPr>
            <a:cxnSpLocks/>
          </p:cNvCxnSpPr>
          <p:nvPr/>
        </p:nvCxnSpPr>
        <p:spPr>
          <a:xfrm>
            <a:off x="3146832" y="869210"/>
            <a:ext cx="7994" cy="3673914"/>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a:cxnSpLocks/>
          </p:cNvCxnSpPr>
          <p:nvPr/>
        </p:nvCxnSpPr>
        <p:spPr>
          <a:xfrm>
            <a:off x="5045037" y="869210"/>
            <a:ext cx="0" cy="3673914"/>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1804677" y="3785534"/>
            <a:ext cx="1350150" cy="415498"/>
          </a:xfrm>
          <a:prstGeom prst="rect">
            <a:avLst/>
          </a:prstGeom>
          <a:noFill/>
        </p:spPr>
        <p:txBody>
          <a:bodyPr wrap="square" rtlCol="0">
            <a:spAutoFit/>
          </a:bodyPr>
          <a:lstStyle/>
          <a:p>
            <a:r>
              <a:rPr lang="en-US" altLang="zh-TW" sz="2100" dirty="0"/>
              <a:t>oxffff0000</a:t>
            </a:r>
            <a:endParaRPr lang="zh-TW" altLang="en-US" sz="2100" dirty="0"/>
          </a:p>
        </p:txBody>
      </p:sp>
      <p:sp>
        <p:nvSpPr>
          <p:cNvPr id="8" name="文字方塊 7"/>
          <p:cNvSpPr txBox="1"/>
          <p:nvPr/>
        </p:nvSpPr>
        <p:spPr>
          <a:xfrm>
            <a:off x="1790691" y="2347188"/>
            <a:ext cx="1350150" cy="415498"/>
          </a:xfrm>
          <a:prstGeom prst="rect">
            <a:avLst/>
          </a:prstGeom>
          <a:noFill/>
        </p:spPr>
        <p:txBody>
          <a:bodyPr wrap="square" rtlCol="0">
            <a:spAutoFit/>
          </a:bodyPr>
          <a:lstStyle/>
          <a:p>
            <a:r>
              <a:rPr lang="en-US" altLang="zh-TW" sz="2100" dirty="0"/>
              <a:t>oxffff1000</a:t>
            </a:r>
            <a:endParaRPr lang="zh-TW" altLang="en-US" sz="2100" dirty="0"/>
          </a:p>
        </p:txBody>
      </p:sp>
      <p:grpSp>
        <p:nvGrpSpPr>
          <p:cNvPr id="9" name="群組 8"/>
          <p:cNvGrpSpPr/>
          <p:nvPr/>
        </p:nvGrpSpPr>
        <p:grpSpPr>
          <a:xfrm>
            <a:off x="3146277" y="3407495"/>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869923" y="5480065"/>
              <a:ext cx="1908212" cy="984885"/>
            </a:xfrm>
            <a:prstGeom prst="rect">
              <a:avLst/>
            </a:prstGeom>
            <a:noFill/>
          </p:spPr>
          <p:txBody>
            <a:bodyPr wrap="square" rtlCol="0">
              <a:spAutoFit/>
            </a:bodyPr>
            <a:lstStyle/>
            <a:p>
              <a:pPr algn="ctr"/>
              <a:r>
                <a:rPr lang="en-US" altLang="zh-TW" sz="2100" dirty="0"/>
                <a:t>Kernel Vector</a:t>
              </a:r>
              <a:endParaRPr lang="zh-TW" altLang="en-US" sz="2100" dirty="0"/>
            </a:p>
          </p:txBody>
        </p:sp>
      </p:grpSp>
      <p:cxnSp>
        <p:nvCxnSpPr>
          <p:cNvPr id="14" name="直線接點 13"/>
          <p:cNvCxnSpPr/>
          <p:nvPr/>
        </p:nvCxnSpPr>
        <p:spPr>
          <a:xfrm>
            <a:off x="3154827" y="2543396"/>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154827" y="1510938"/>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61" name="文字方塊 60"/>
          <p:cNvSpPr txBox="1"/>
          <p:nvPr/>
        </p:nvSpPr>
        <p:spPr>
          <a:xfrm>
            <a:off x="1804677" y="3211284"/>
            <a:ext cx="1350150" cy="415498"/>
          </a:xfrm>
          <a:prstGeom prst="rect">
            <a:avLst/>
          </a:prstGeom>
          <a:noFill/>
        </p:spPr>
        <p:txBody>
          <a:bodyPr wrap="square" rtlCol="0">
            <a:spAutoFit/>
          </a:bodyPr>
          <a:lstStyle/>
          <a:p>
            <a:r>
              <a:rPr lang="en-US" altLang="zh-TW" sz="2100" dirty="0"/>
              <a:t>0xffff001c</a:t>
            </a:r>
          </a:p>
        </p:txBody>
      </p:sp>
      <p:graphicFrame>
        <p:nvGraphicFramePr>
          <p:cNvPr id="35" name="內容版面配置區 4"/>
          <p:cNvGraphicFramePr>
            <a:graphicFrameLocks noGrp="1"/>
          </p:cNvGraphicFramePr>
          <p:nvPr>
            <p:ph idx="1"/>
            <p:extLst>
              <p:ext uri="{D42A27DB-BD31-4B8C-83A1-F6EECF244321}">
                <p14:modId xmlns:p14="http://schemas.microsoft.com/office/powerpoint/2010/main" val="3170188774"/>
              </p:ext>
            </p:extLst>
          </p:nvPr>
        </p:nvGraphicFramePr>
        <p:xfrm>
          <a:off x="5829300" y="1835547"/>
          <a:ext cx="2689058" cy="2119992"/>
        </p:xfrm>
        <a:graphic>
          <a:graphicData uri="http://schemas.openxmlformats.org/drawingml/2006/table">
            <a:tbl>
              <a:tblPr firstRow="1" bandRow="1">
                <a:tableStyleId>{D7AC3CCA-C797-4891-BE02-D94E43425B78}</a:tableStyleId>
              </a:tblPr>
              <a:tblGrid>
                <a:gridCol w="850421">
                  <a:extLst>
                    <a:ext uri="{9D8B030D-6E8A-4147-A177-3AD203B41FA5}">
                      <a16:colId xmlns:a16="http://schemas.microsoft.com/office/drawing/2014/main" val="20000"/>
                    </a:ext>
                  </a:extLst>
                </a:gridCol>
                <a:gridCol w="1838637">
                  <a:extLst>
                    <a:ext uri="{9D8B030D-6E8A-4147-A177-3AD203B41FA5}">
                      <a16:colId xmlns:a16="http://schemas.microsoft.com/office/drawing/2014/main" val="20001"/>
                    </a:ext>
                  </a:extLst>
                </a:gridCol>
              </a:tblGrid>
              <a:tr h="264999">
                <a:tc>
                  <a:txBody>
                    <a:bodyPr/>
                    <a:lstStyle/>
                    <a:p>
                      <a:pPr algn="ctr"/>
                      <a:r>
                        <a:rPr lang="en-US" altLang="zh-TW" sz="1000" b="0" dirty="0">
                          <a:solidFill>
                            <a:schemeClr val="bg1"/>
                          </a:solidFill>
                        </a:rPr>
                        <a:t>0x1C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FIQ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64999">
                <a:tc>
                  <a:txBody>
                    <a:bodyPr/>
                    <a:lstStyle/>
                    <a:p>
                      <a:pPr algn="ctr"/>
                      <a:r>
                        <a:rPr lang="en-US" altLang="zh-TW" sz="1000" b="0" dirty="0">
                          <a:solidFill>
                            <a:schemeClr val="bg1"/>
                          </a:solidFill>
                        </a:rPr>
                        <a:t>0x18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IRQ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64999">
                <a:tc>
                  <a:txBody>
                    <a:bodyPr/>
                    <a:lstStyle/>
                    <a:p>
                      <a:pPr algn="ctr"/>
                      <a:r>
                        <a:rPr lang="en-US" altLang="zh-TW" sz="1000" b="0" dirty="0">
                          <a:solidFill>
                            <a:schemeClr val="bg1"/>
                          </a:solidFill>
                        </a:rPr>
                        <a:t>0x14</a:t>
                      </a:r>
                      <a:endParaRPr lang="zh-TW" altLang="en-US" sz="10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000" b="0" dirty="0">
                          <a:solidFill>
                            <a:schemeClr val="bg1"/>
                          </a:solidFill>
                        </a:rPr>
                        <a:t>(Reserved)</a:t>
                      </a:r>
                      <a:endParaRPr lang="zh-TW" altLang="en-US" sz="10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64999">
                <a:tc>
                  <a:txBody>
                    <a:bodyPr/>
                    <a:lstStyle/>
                    <a:p>
                      <a:pPr algn="ctr"/>
                      <a:r>
                        <a:rPr lang="en-US" altLang="zh-TW" sz="1000" b="0" dirty="0">
                          <a:solidFill>
                            <a:schemeClr val="bg1"/>
                          </a:solidFill>
                        </a:rPr>
                        <a:t>0x10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Data</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64999">
                <a:tc>
                  <a:txBody>
                    <a:bodyPr/>
                    <a:lstStyle/>
                    <a:p>
                      <a:pPr algn="ctr"/>
                      <a:r>
                        <a:rPr lang="en-US" altLang="zh-TW" sz="1000" b="0" dirty="0">
                          <a:solidFill>
                            <a:schemeClr val="bg1"/>
                          </a:solidFill>
                        </a:rPr>
                        <a:t>0x0C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err="1">
                          <a:solidFill>
                            <a:schemeClr val="bg1"/>
                          </a:solidFill>
                        </a:rPr>
                        <a:t>Prefetch</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64999">
                <a:tc>
                  <a:txBody>
                    <a:bodyPr/>
                    <a:lstStyle/>
                    <a:p>
                      <a:pPr algn="ctr"/>
                      <a:r>
                        <a:rPr lang="en-US" altLang="zh-TW" sz="1000" b="0" dirty="0">
                          <a:solidFill>
                            <a:schemeClr val="bg1"/>
                          </a:solidFill>
                        </a:rPr>
                        <a:t>0x08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Supervisor</a:t>
                      </a:r>
                      <a:r>
                        <a:rPr lang="en-US" altLang="zh-TW" sz="1000" b="0" baseline="0" dirty="0">
                          <a:solidFill>
                            <a:schemeClr val="bg1"/>
                          </a:solidFill>
                        </a:rPr>
                        <a:t> Call</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64999">
                <a:tc>
                  <a:txBody>
                    <a:bodyPr/>
                    <a:lstStyle/>
                    <a:p>
                      <a:pPr algn="ctr"/>
                      <a:r>
                        <a:rPr lang="en-US" altLang="zh-TW" sz="1000" b="0" dirty="0">
                          <a:solidFill>
                            <a:schemeClr val="bg1"/>
                          </a:solidFill>
                        </a:rPr>
                        <a:t>0x04</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err="1">
                          <a:solidFill>
                            <a:schemeClr val="bg1"/>
                          </a:solidFill>
                        </a:rPr>
                        <a:t>Undef</a:t>
                      </a:r>
                      <a:r>
                        <a:rPr lang="en-US" altLang="zh-TW" sz="1000" b="0" dirty="0">
                          <a:solidFill>
                            <a:schemeClr val="bg1"/>
                          </a:solidFill>
                        </a:rPr>
                        <a:t>. Instr.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64999">
                <a:tc>
                  <a:txBody>
                    <a:bodyPr/>
                    <a:lstStyle/>
                    <a:p>
                      <a:pPr algn="ctr"/>
                      <a:r>
                        <a:rPr lang="en-US" altLang="zh-TW" sz="1000" b="0" dirty="0">
                          <a:solidFill>
                            <a:schemeClr val="bg1"/>
                          </a:solidFill>
                        </a:rPr>
                        <a:t>0x00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Reset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 name="灯片编号占位符 1">
            <a:extLst>
              <a:ext uri="{FF2B5EF4-FFF2-40B4-BE49-F238E27FC236}">
                <a16:creationId xmlns:a16="http://schemas.microsoft.com/office/drawing/2014/main" id="{A0E22F70-7C14-A6E5-6A04-9F174EE8C17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65</a:t>
            </a:fld>
            <a:endParaRPr lang="zh-TW" altLang="en-US"/>
          </a:p>
        </p:txBody>
      </p:sp>
    </p:spTree>
    <p:extLst>
      <p:ext uri="{BB962C8B-B14F-4D97-AF65-F5344CB8AC3E}">
        <p14:creationId xmlns:p14="http://schemas.microsoft.com/office/powerpoint/2010/main" val="2839147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395" y="108349"/>
            <a:ext cx="7753295" cy="519113"/>
          </a:xfrm>
        </p:spPr>
        <p:txBody>
          <a:bodyPr/>
          <a:lstStyle/>
          <a:p>
            <a:r>
              <a:rPr lang="en-US" altLang="zh-TW" dirty="0"/>
              <a:t>KVM Vector</a:t>
            </a:r>
            <a:endParaRPr lang="zh-TW" altLang="en-US" dirty="0"/>
          </a:p>
        </p:txBody>
      </p:sp>
      <p:cxnSp>
        <p:nvCxnSpPr>
          <p:cNvPr id="5" name="直線接點 4"/>
          <p:cNvCxnSpPr>
            <a:cxnSpLocks/>
          </p:cNvCxnSpPr>
          <p:nvPr/>
        </p:nvCxnSpPr>
        <p:spPr>
          <a:xfrm flipH="1">
            <a:off x="3945004" y="859586"/>
            <a:ext cx="19977" cy="3722039"/>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a:cxnSpLocks/>
          </p:cNvCxnSpPr>
          <p:nvPr/>
        </p:nvCxnSpPr>
        <p:spPr>
          <a:xfrm flipH="1">
            <a:off x="5854636" y="859586"/>
            <a:ext cx="8550" cy="3799041"/>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2622826" y="3775910"/>
            <a:ext cx="1350150" cy="415498"/>
          </a:xfrm>
          <a:prstGeom prst="rect">
            <a:avLst/>
          </a:prstGeom>
          <a:noFill/>
        </p:spPr>
        <p:txBody>
          <a:bodyPr wrap="square" rtlCol="0">
            <a:spAutoFit/>
          </a:bodyPr>
          <a:lstStyle/>
          <a:p>
            <a:r>
              <a:rPr lang="en-US" altLang="zh-TW" sz="2100" dirty="0"/>
              <a:t>oxffff0000</a:t>
            </a:r>
            <a:endParaRPr lang="zh-TW" altLang="en-US" sz="2100" dirty="0"/>
          </a:p>
        </p:txBody>
      </p:sp>
      <p:sp>
        <p:nvSpPr>
          <p:cNvPr id="8" name="文字方塊 7"/>
          <p:cNvSpPr txBox="1"/>
          <p:nvPr/>
        </p:nvSpPr>
        <p:spPr>
          <a:xfrm>
            <a:off x="2608840" y="2337564"/>
            <a:ext cx="1350150" cy="415498"/>
          </a:xfrm>
          <a:prstGeom prst="rect">
            <a:avLst/>
          </a:prstGeom>
          <a:noFill/>
        </p:spPr>
        <p:txBody>
          <a:bodyPr wrap="square" rtlCol="0">
            <a:spAutoFit/>
          </a:bodyPr>
          <a:lstStyle/>
          <a:p>
            <a:r>
              <a:rPr lang="en-US" altLang="zh-TW" sz="2100" dirty="0"/>
              <a:t>oxffff1000</a:t>
            </a:r>
            <a:endParaRPr lang="zh-TW" altLang="en-US" sz="2100" dirty="0"/>
          </a:p>
        </p:txBody>
      </p:sp>
      <p:grpSp>
        <p:nvGrpSpPr>
          <p:cNvPr id="9" name="群組 8"/>
          <p:cNvGrpSpPr/>
          <p:nvPr/>
        </p:nvGrpSpPr>
        <p:grpSpPr>
          <a:xfrm>
            <a:off x="3964426" y="3397871"/>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563888" y="5480065"/>
              <a:ext cx="2498456" cy="984885"/>
            </a:xfrm>
            <a:prstGeom prst="rect">
              <a:avLst/>
            </a:prstGeom>
            <a:noFill/>
          </p:spPr>
          <p:txBody>
            <a:bodyPr wrap="square" rtlCol="0">
              <a:spAutoFit/>
            </a:bodyPr>
            <a:lstStyle/>
            <a:p>
              <a:pPr algn="ctr"/>
              <a:r>
                <a:rPr lang="en-US" altLang="zh-TW" sz="2100" dirty="0"/>
                <a:t>KVM</a:t>
              </a:r>
            </a:p>
            <a:p>
              <a:pPr algn="ctr"/>
              <a:r>
                <a:rPr lang="en-US" altLang="zh-TW" sz="2100" dirty="0"/>
                <a:t>Vector</a:t>
              </a:r>
              <a:endParaRPr lang="zh-TW" altLang="en-US" sz="2100" dirty="0"/>
            </a:p>
          </p:txBody>
        </p:sp>
      </p:grpSp>
      <p:cxnSp>
        <p:nvCxnSpPr>
          <p:cNvPr id="14" name="直線接點 13"/>
          <p:cNvCxnSpPr/>
          <p:nvPr/>
        </p:nvCxnSpPr>
        <p:spPr>
          <a:xfrm>
            <a:off x="3972976" y="2533772"/>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972976" y="1501314"/>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16" name="文字方塊 15"/>
          <p:cNvSpPr txBox="1"/>
          <p:nvPr/>
        </p:nvSpPr>
        <p:spPr>
          <a:xfrm>
            <a:off x="3958990" y="1723682"/>
            <a:ext cx="1890210" cy="738664"/>
          </a:xfrm>
          <a:prstGeom prst="rect">
            <a:avLst/>
          </a:prstGeom>
          <a:noFill/>
        </p:spPr>
        <p:txBody>
          <a:bodyPr wrap="square" rtlCol="0">
            <a:spAutoFit/>
          </a:bodyPr>
          <a:lstStyle/>
          <a:p>
            <a:pPr algn="ctr"/>
            <a:r>
              <a:rPr lang="en-US" altLang="zh-TW" sz="2100" dirty="0"/>
              <a:t>The KVM trap</a:t>
            </a:r>
          </a:p>
          <a:p>
            <a:pPr algn="ctr"/>
            <a:r>
              <a:rPr lang="en-US" altLang="zh-TW" sz="2100" dirty="0"/>
              <a:t>Interface</a:t>
            </a:r>
          </a:p>
        </p:txBody>
      </p:sp>
      <p:sp>
        <p:nvSpPr>
          <p:cNvPr id="61" name="文字方塊 60"/>
          <p:cNvSpPr txBox="1"/>
          <p:nvPr/>
        </p:nvSpPr>
        <p:spPr>
          <a:xfrm>
            <a:off x="2622826" y="3201660"/>
            <a:ext cx="1350150" cy="415498"/>
          </a:xfrm>
          <a:prstGeom prst="rect">
            <a:avLst/>
          </a:prstGeom>
          <a:noFill/>
        </p:spPr>
        <p:txBody>
          <a:bodyPr wrap="square" rtlCol="0">
            <a:spAutoFit/>
          </a:bodyPr>
          <a:lstStyle/>
          <a:p>
            <a:r>
              <a:rPr lang="en-US" altLang="zh-TW" sz="2100" dirty="0"/>
              <a:t>0xffff001c</a:t>
            </a:r>
          </a:p>
        </p:txBody>
      </p:sp>
      <p:cxnSp>
        <p:nvCxnSpPr>
          <p:cNvPr id="13" name="肘形接點 12"/>
          <p:cNvCxnSpPr>
            <a:stCxn id="12" idx="3"/>
            <a:endCxn id="16" idx="3"/>
          </p:cNvCxnSpPr>
          <p:nvPr/>
        </p:nvCxnSpPr>
        <p:spPr>
          <a:xfrm flipV="1">
            <a:off x="5846818" y="2093014"/>
            <a:ext cx="2382" cy="1714693"/>
          </a:xfrm>
          <a:prstGeom prst="bentConnector3">
            <a:avLst>
              <a:gd name="adj1" fmla="val 9696977"/>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1">
            <a:extLst>
              <a:ext uri="{FF2B5EF4-FFF2-40B4-BE49-F238E27FC236}">
                <a16:creationId xmlns:a16="http://schemas.microsoft.com/office/drawing/2014/main" id="{FEED0E2C-12F2-E70A-B091-74EB3E14EFA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66</a:t>
            </a:fld>
            <a:endParaRPr lang="zh-TW" altLang="en-US"/>
          </a:p>
        </p:txBody>
      </p:sp>
    </p:spTree>
    <p:extLst>
      <p:ext uri="{BB962C8B-B14F-4D97-AF65-F5344CB8AC3E}">
        <p14:creationId xmlns:p14="http://schemas.microsoft.com/office/powerpoint/2010/main" val="42805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Hardware</a:t>
            </a:r>
            <a:r>
              <a:rPr kumimoji="1" lang="zh-TW" altLang="en-US" sz="3200" dirty="0"/>
              <a:t> </a:t>
            </a:r>
            <a:r>
              <a:rPr kumimoji="1" lang="en-US" altLang="zh-TW" sz="3200" dirty="0"/>
              <a:t>Assistant Solution</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67</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7029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Hardware Assistant</a:t>
            </a:r>
            <a:endParaRPr kumimoji="1" lang="zh-TW" altLang="en-US" dirty="0"/>
          </a:p>
        </p:txBody>
      </p:sp>
      <p:sp>
        <p:nvSpPr>
          <p:cNvPr id="3" name="內容版面配置區 2"/>
          <p:cNvSpPr>
            <a:spLocks noGrp="1"/>
          </p:cNvSpPr>
          <p:nvPr>
            <p:ph idx="1"/>
          </p:nvPr>
        </p:nvSpPr>
        <p:spPr>
          <a:xfrm>
            <a:off x="564563" y="872501"/>
            <a:ext cx="8014874" cy="3398497"/>
          </a:xfrm>
        </p:spPr>
        <p:txBody>
          <a:bodyPr/>
          <a:lstStyle/>
          <a:p>
            <a:pPr algn="just"/>
            <a:r>
              <a:rPr kumimoji="1" lang="en-US" altLang="zh-TW" sz="2000" dirty="0">
                <a:latin typeface="Times New Roman" panose="02020603050405020304" pitchFamily="18" charset="0"/>
                <a:cs typeface="Times New Roman" panose="02020603050405020304" pitchFamily="18" charset="0"/>
              </a:rPr>
              <a:t>In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software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solution,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only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one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for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result,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even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some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interrupts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directly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guest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 it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still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needs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 route to hypervisor’s vector table first.</a:t>
            </a:r>
          </a:p>
          <a:p>
            <a:pPr algn="just"/>
            <a:r>
              <a:rPr kumimoji="1" lang="en-US" altLang="zh-TW" sz="2000" dirty="0">
                <a:latin typeface="Times New Roman" panose="02020603050405020304" pitchFamily="18" charset="0"/>
                <a:cs typeface="Times New Roman" panose="02020603050405020304" pitchFamily="18" charset="0"/>
              </a:rPr>
              <a:t>In hardware assistant environment,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hardware provides more than one vector tables which are saved in related vector table base address register</a:t>
            </a:r>
          </a:p>
          <a:p>
            <a:pPr algn="just"/>
            <a:r>
              <a:rPr kumimoji="1" lang="en-US" altLang="zh-TW" sz="2000" dirty="0">
                <a:latin typeface="Times New Roman" panose="02020603050405020304" pitchFamily="18" charset="0"/>
                <a:cs typeface="Times New Roman" panose="02020603050405020304" pitchFamily="18" charset="0"/>
              </a:rPr>
              <a:t>That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say,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more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one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for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 if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 interrupt is allowed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Guest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 directly,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will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Guest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rather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hypervisor.</a:t>
            </a:r>
          </a:p>
          <a:p>
            <a:pPr algn="just"/>
            <a:r>
              <a:rPr kumimoji="1" lang="en-US" altLang="zh-TW" sz="2000" dirty="0">
                <a:latin typeface="Times New Roman" panose="02020603050405020304" pitchFamily="18" charset="0"/>
                <a:cs typeface="Times New Roman" panose="02020603050405020304" pitchFamily="18" charset="0"/>
              </a:rPr>
              <a:t>Only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interrupts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which</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hypervisor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really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cares,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interrupts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will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hypervisor.</a:t>
            </a:r>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B25312A1-C91F-3BFB-7549-406FA87E791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68</a:t>
            </a:fld>
            <a:endParaRPr lang="zh-TW" altLang="en-US"/>
          </a:p>
        </p:txBody>
      </p:sp>
    </p:spTree>
    <p:extLst>
      <p:ext uri="{BB962C8B-B14F-4D97-AF65-F5344CB8AC3E}">
        <p14:creationId xmlns:p14="http://schemas.microsoft.com/office/powerpoint/2010/main" val="1995668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5" y="108349"/>
            <a:ext cx="7790166" cy="519113"/>
          </a:xfrm>
        </p:spPr>
        <p:txBody>
          <a:bodyPr>
            <a:noAutofit/>
          </a:bodyPr>
          <a:lstStyle/>
          <a:p>
            <a:r>
              <a:rPr lang="en-US" altLang="zh-TW" dirty="0"/>
              <a:t>Vector</a:t>
            </a:r>
            <a:r>
              <a:rPr lang="zh-TW" altLang="en-US" dirty="0"/>
              <a:t> </a:t>
            </a:r>
            <a:r>
              <a:rPr lang="en-US" altLang="zh-TW" dirty="0"/>
              <a:t>in</a:t>
            </a:r>
            <a:r>
              <a:rPr lang="zh-TW" altLang="en-US" dirty="0"/>
              <a:t> </a:t>
            </a:r>
            <a:r>
              <a:rPr lang="en-US" altLang="zh-TW" dirty="0"/>
              <a:t>ARM</a:t>
            </a:r>
            <a:r>
              <a:rPr lang="zh-TW" altLang="en-US" dirty="0"/>
              <a:t> </a:t>
            </a:r>
            <a:r>
              <a:rPr lang="en-US" altLang="zh-TW" dirty="0"/>
              <a:t>Architecture</a:t>
            </a:r>
            <a:r>
              <a:rPr lang="zh-TW" altLang="en-US" dirty="0"/>
              <a:t> </a:t>
            </a:r>
            <a:r>
              <a:rPr lang="en-US" altLang="zh-TW"/>
              <a:t>(Partial</a:t>
            </a:r>
            <a:r>
              <a:rPr lang="en-US" altLang="zh-TW" dirty="0"/>
              <a:t>)</a:t>
            </a:r>
            <a:endParaRPr lang="zh-TW" altLang="en-US" dirty="0"/>
          </a:p>
        </p:txBody>
      </p:sp>
      <p:grpSp>
        <p:nvGrpSpPr>
          <p:cNvPr id="5" name="组合 4">
            <a:extLst>
              <a:ext uri="{FF2B5EF4-FFF2-40B4-BE49-F238E27FC236}">
                <a16:creationId xmlns:a16="http://schemas.microsoft.com/office/drawing/2014/main" id="{14738238-CAD4-DAA5-A616-F65CC12B4D61}"/>
              </a:ext>
            </a:extLst>
          </p:cNvPr>
          <p:cNvGrpSpPr/>
          <p:nvPr/>
        </p:nvGrpSpPr>
        <p:grpSpPr>
          <a:xfrm>
            <a:off x="2040556" y="1005576"/>
            <a:ext cx="5717798" cy="3518298"/>
            <a:chOff x="1439652" y="1005576"/>
            <a:chExt cx="6318702" cy="3834426"/>
          </a:xfrm>
        </p:grpSpPr>
        <p:sp>
          <p:nvSpPr>
            <p:cNvPr id="4" name="圓角矩形 3"/>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Cortex-A15</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13" name="圓角矩形 12"/>
            <p:cNvSpPr/>
            <p:nvPr/>
          </p:nvSpPr>
          <p:spPr>
            <a:xfrm>
              <a:off x="1439652" y="1005576"/>
              <a:ext cx="6218448" cy="3294366"/>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2033718" y="1059582"/>
              <a:ext cx="1890210" cy="646331"/>
            </a:xfrm>
            <a:prstGeom prst="rect">
              <a:avLst/>
            </a:prstGeom>
            <a:noFill/>
          </p:spPr>
          <p:txBody>
            <a:bodyPr wrap="square" rtlCol="0">
              <a:spAutoFit/>
            </a:bodyPr>
            <a:lstStyle/>
            <a:p>
              <a:pPr algn="ctr"/>
              <a:r>
                <a:rPr kumimoji="1" lang="en-US" altLang="zh-TW" dirty="0">
                  <a:solidFill>
                    <a:srgbClr val="FF0000"/>
                  </a:solidFill>
                </a:rPr>
                <a:t>Non-Secure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5" name="圓角矩形 14"/>
            <p:cNvSpPr/>
            <p:nvPr/>
          </p:nvSpPr>
          <p:spPr>
            <a:xfrm>
              <a:off x="1547664" y="2787774"/>
              <a:ext cx="5996136" cy="1498476"/>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Host</a:t>
              </a:r>
              <a:r>
                <a:rPr kumimoji="1" lang="zh-TW" altLang="en-US" sz="1350" dirty="0"/>
                <a:t> </a:t>
              </a:r>
              <a:r>
                <a:rPr kumimoji="1" lang="en-US" altLang="zh-TW" sz="1350" dirty="0"/>
                <a:t>OS</a:t>
              </a:r>
              <a:endParaRPr kumimoji="1" lang="zh-TW" altLang="en-US" sz="1350" dirty="0"/>
            </a:p>
          </p:txBody>
        </p:sp>
        <p:sp>
          <p:nvSpPr>
            <p:cNvPr id="16" name="圓角矩形 15"/>
            <p:cNvSpPr/>
            <p:nvPr/>
          </p:nvSpPr>
          <p:spPr>
            <a:xfrm>
              <a:off x="1601670" y="1437624"/>
              <a:ext cx="5884980"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Guest</a:t>
              </a:r>
              <a:r>
                <a:rPr kumimoji="1" lang="zh-TW" altLang="en-US" sz="1350" dirty="0"/>
                <a:t> </a:t>
              </a:r>
              <a:r>
                <a:rPr kumimoji="1" lang="en-US" altLang="zh-TW" sz="1350" dirty="0"/>
                <a:t>User</a:t>
              </a:r>
              <a:r>
                <a:rPr kumimoji="1" lang="zh-TW" altLang="en-US" sz="1350" dirty="0"/>
                <a:t> </a:t>
              </a:r>
              <a:r>
                <a:rPr kumimoji="1" lang="en-US" altLang="zh-TW" sz="1350" dirty="0"/>
                <a:t>Space</a:t>
              </a:r>
              <a:endParaRPr kumimoji="1" lang="zh-TW" altLang="en-US" sz="1350" dirty="0"/>
            </a:p>
          </p:txBody>
        </p:sp>
        <p:sp>
          <p:nvSpPr>
            <p:cNvPr id="17" name="圓角矩形 16"/>
            <p:cNvSpPr/>
            <p:nvPr/>
          </p:nvSpPr>
          <p:spPr>
            <a:xfrm>
              <a:off x="5200650" y="2857500"/>
              <a:ext cx="2286000" cy="1428750"/>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Hypervisor</a:t>
              </a:r>
              <a:endParaRPr kumimoji="1" lang="zh-TW" altLang="en-US" sz="1350" dirty="0"/>
            </a:p>
          </p:txBody>
        </p:sp>
        <p:sp>
          <p:nvSpPr>
            <p:cNvPr id="19" name="圓角矩形 18"/>
            <p:cNvSpPr/>
            <p:nvPr/>
          </p:nvSpPr>
          <p:spPr>
            <a:xfrm>
              <a:off x="3273620" y="2342034"/>
              <a:ext cx="1804240" cy="86409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solidFill>
                    <a:schemeClr val="bg1"/>
                  </a:solidFill>
                </a:rPr>
                <a:t>VT for Non-Secure PL0&amp;1</a:t>
              </a:r>
              <a:endParaRPr kumimoji="1" lang="zh-TW" altLang="en-US" sz="1350" dirty="0">
                <a:solidFill>
                  <a:schemeClr val="bg1"/>
                </a:solidFill>
              </a:endParaRPr>
            </a:p>
          </p:txBody>
        </p:sp>
        <p:sp>
          <p:nvSpPr>
            <p:cNvPr id="20" name="圓角矩形 19"/>
            <p:cNvSpPr/>
            <p:nvPr/>
          </p:nvSpPr>
          <p:spPr>
            <a:xfrm>
              <a:off x="5992210" y="3771900"/>
              <a:ext cx="1209249"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solidFill>
                    <a:srgbClr val="FFFFFF"/>
                  </a:solidFill>
                </a:rPr>
                <a:t>VT for </a:t>
              </a:r>
              <a:r>
                <a:rPr kumimoji="1" lang="en-US" altLang="zh-TW" sz="1350" dirty="0" err="1">
                  <a:solidFill>
                    <a:srgbClr val="FFFFFF"/>
                  </a:solidFill>
                </a:rPr>
                <a:t>Hyp</a:t>
              </a:r>
              <a:r>
                <a:rPr kumimoji="1" lang="en-US" altLang="zh-TW" sz="1350" dirty="0">
                  <a:solidFill>
                    <a:srgbClr val="FFFFFF"/>
                  </a:solidFill>
                </a:rPr>
                <a:t> mode</a:t>
              </a:r>
              <a:endParaRPr kumimoji="1" lang="zh-TW" altLang="en-US" sz="1350" dirty="0">
                <a:solidFill>
                  <a:srgbClr val="FFFFFF"/>
                </a:solidFill>
              </a:endParaRPr>
            </a:p>
          </p:txBody>
        </p:sp>
      </p:grpSp>
      <p:sp>
        <p:nvSpPr>
          <p:cNvPr id="3" name="灯片编号占位符 1">
            <a:extLst>
              <a:ext uri="{FF2B5EF4-FFF2-40B4-BE49-F238E27FC236}">
                <a16:creationId xmlns:a16="http://schemas.microsoft.com/office/drawing/2014/main" id="{7ABB6D62-28EC-0AC2-8138-73D6F977800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69</a:t>
            </a:fld>
            <a:endParaRPr lang="zh-TW" altLang="en-US"/>
          </a:p>
        </p:txBody>
      </p:sp>
    </p:spTree>
    <p:extLst>
      <p:ext uri="{BB962C8B-B14F-4D97-AF65-F5344CB8AC3E}">
        <p14:creationId xmlns:p14="http://schemas.microsoft.com/office/powerpoint/2010/main" val="206295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825" y="108349"/>
            <a:ext cx="7789865" cy="519113"/>
          </a:xfrm>
        </p:spPr>
        <p:txBody>
          <a:bodyPr/>
          <a:lstStyle/>
          <a:p>
            <a:r>
              <a:rPr kumimoji="1" lang="en-US" altLang="zh-TW" dirty="0"/>
              <a:t>Privilege</a:t>
            </a:r>
            <a:r>
              <a:rPr kumimoji="1" lang="zh-TW" altLang="en-US" dirty="0"/>
              <a:t> </a:t>
            </a:r>
            <a:r>
              <a:rPr kumimoji="1" lang="en-US" altLang="zh-TW" dirty="0"/>
              <a:t>instruction</a:t>
            </a:r>
            <a:endParaRPr kumimoji="1" lang="zh-TW" altLang="en-US" dirty="0"/>
          </a:p>
        </p:txBody>
      </p:sp>
      <p:sp>
        <p:nvSpPr>
          <p:cNvPr id="3" name="內容版面配置區 2"/>
          <p:cNvSpPr>
            <a:spLocks noGrp="1"/>
          </p:cNvSpPr>
          <p:nvPr>
            <p:ph idx="1"/>
          </p:nvPr>
        </p:nvSpPr>
        <p:spPr>
          <a:xfrm>
            <a:off x="894762" y="806053"/>
            <a:ext cx="7431090" cy="3718322"/>
          </a:xfrm>
        </p:spPr>
        <p:txBody>
          <a:bodyPr/>
          <a:lstStyle/>
          <a:p>
            <a:r>
              <a:rPr kumimoji="1" lang="en-US" altLang="zh-TW" sz="2000" dirty="0">
                <a:latin typeface="Times New Roman" panose="02020603050405020304" pitchFamily="18" charset="0"/>
                <a:cs typeface="Times New Roman" panose="02020603050405020304" pitchFamily="18" charset="0"/>
              </a:rPr>
              <a:t>In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modern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computer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architecture,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contains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privilege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instructions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non-privilege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instructions.</a:t>
            </a:r>
          </a:p>
          <a:p>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designer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use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privilege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instructions</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non-privilege</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instructions</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separate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between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kernel</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space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which</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access</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hardware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resource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directly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user</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space</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which</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access</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hardware</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resource</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solidFill>
                  <a:srgbClr val="008000"/>
                </a:solidFill>
                <a:latin typeface="Times New Roman" panose="02020603050405020304" pitchFamily="18" charset="0"/>
                <a:cs typeface="Times New Roman" panose="02020603050405020304" pitchFamily="18" charset="0"/>
              </a:rPr>
              <a:t>indirectly</a:t>
            </a:r>
            <a:r>
              <a:rPr kumimoji="1" lang="en-US" altLang="zh-TW" sz="2000" dirty="0">
                <a:latin typeface="Times New Roman" panose="02020603050405020304" pitchFamily="18" charset="0"/>
                <a:cs typeface="Times New Roman" panose="02020603050405020304" pitchFamily="18" charset="0"/>
              </a:rPr>
              <a:t>.</a:t>
            </a:r>
          </a:p>
          <a:p>
            <a:r>
              <a:rPr kumimoji="1" lang="en-US" altLang="zh-TW" sz="2000" dirty="0">
                <a:latin typeface="Times New Roman" panose="02020603050405020304" pitchFamily="18" charset="0"/>
                <a:cs typeface="Times New Roman" panose="02020603050405020304" pitchFamily="18" charset="0"/>
              </a:rPr>
              <a:t>HOWEVER,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which</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instructions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privilege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decided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designers,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designer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cannot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change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that.</a:t>
            </a:r>
          </a:p>
          <a:p>
            <a:r>
              <a:rPr kumimoji="1" lang="en-US" altLang="zh-TW" sz="2000" dirty="0">
                <a:latin typeface="Times New Roman" panose="02020603050405020304" pitchFamily="18" charset="0"/>
                <a:cs typeface="Times New Roman" panose="02020603050405020304" pitchFamily="18" charset="0"/>
              </a:rPr>
              <a:t>If you execute privilege instruction in non-privilege mode, it will trigger an event and enter into the privilege mode.</a:t>
            </a:r>
          </a:p>
          <a:p>
            <a:pPr lvl="1"/>
            <a:r>
              <a:rPr kumimoji="1" lang="en-US" altLang="zh-TW" sz="1800" dirty="0">
                <a:latin typeface="Times New Roman" panose="02020603050405020304" pitchFamily="18" charset="0"/>
                <a:cs typeface="Times New Roman" panose="02020603050405020304" pitchFamily="18" charset="0"/>
              </a:rPr>
              <a:t>This kind of behavior is also known as “trap”</a:t>
            </a:r>
          </a:p>
          <a:p>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DEF02190-FC55-2166-9960-8D447660B94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413634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y0yQt160_6L77M:http://www.codinghorror.com/blog/images/cpu-ring-model-2.png&amp;t=1"/>
          <p:cNvPicPr>
            <a:picLocks noChangeAspect="1" noChangeArrowheads="1"/>
          </p:cNvPicPr>
          <p:nvPr/>
        </p:nvPicPr>
        <p:blipFill>
          <a:blip r:embed="rId2" cstate="print"/>
          <a:srcRect/>
          <a:stretch>
            <a:fillRect/>
          </a:stretch>
        </p:blipFill>
        <p:spPr bwMode="auto">
          <a:xfrm>
            <a:off x="6301753" y="1752602"/>
            <a:ext cx="2756521" cy="2038348"/>
          </a:xfrm>
          <a:prstGeom prst="rect">
            <a:avLst/>
          </a:prstGeom>
          <a:noFill/>
        </p:spPr>
      </p:pic>
      <p:sp>
        <p:nvSpPr>
          <p:cNvPr id="2" name="標題 1"/>
          <p:cNvSpPr>
            <a:spLocks noGrp="1"/>
          </p:cNvSpPr>
          <p:nvPr>
            <p:ph type="title"/>
          </p:nvPr>
        </p:nvSpPr>
        <p:spPr>
          <a:xfrm>
            <a:off x="876300" y="76200"/>
            <a:ext cx="6172200" cy="542925"/>
          </a:xfrm>
        </p:spPr>
        <p:txBody>
          <a:bodyPr/>
          <a:lstStyle/>
          <a:p>
            <a:r>
              <a:rPr kumimoji="1" lang="en-US" altLang="zh-TW" dirty="0">
                <a:cs typeface="Calibri" panose="020F0502020204030204" pitchFamily="34" charset="0"/>
              </a:rPr>
              <a:t>Privilege</a:t>
            </a:r>
            <a:r>
              <a:rPr kumimoji="1" lang="zh-TW" altLang="en-US" dirty="0">
                <a:cs typeface="Calibri" panose="020F0502020204030204" pitchFamily="34" charset="0"/>
              </a:rPr>
              <a:t> </a:t>
            </a:r>
            <a:r>
              <a:rPr kumimoji="1" lang="en-US" altLang="zh-TW" dirty="0">
                <a:cs typeface="Calibri" panose="020F0502020204030204" pitchFamily="34" charset="0"/>
              </a:rPr>
              <a:t>instruction</a:t>
            </a:r>
            <a:endParaRPr kumimoji="1" lang="zh-TW" altLang="en-US" dirty="0">
              <a:cs typeface="Calibri" panose="020F0502020204030204" pitchFamily="34" charset="0"/>
            </a:endParaRPr>
          </a:p>
        </p:txBody>
      </p:sp>
      <p:sp>
        <p:nvSpPr>
          <p:cNvPr id="3" name="內容版面配置區 2"/>
          <p:cNvSpPr>
            <a:spLocks noGrp="1"/>
          </p:cNvSpPr>
          <p:nvPr>
            <p:ph idx="1"/>
          </p:nvPr>
        </p:nvSpPr>
        <p:spPr>
          <a:xfrm>
            <a:off x="352426" y="832260"/>
            <a:ext cx="5943599" cy="3382730"/>
          </a:xfrm>
        </p:spPr>
        <p:txBody>
          <a:bodyPr/>
          <a:lstStyle/>
          <a:p>
            <a:r>
              <a:rPr kumimoji="1" lang="en-US" altLang="zh-TW" sz="2200" dirty="0">
                <a:latin typeface="Times New Roman" panose="02020603050405020304" pitchFamily="18" charset="0"/>
                <a:cs typeface="Times New Roman" panose="02020603050405020304" pitchFamily="18" charset="0"/>
              </a:rPr>
              <a:t>Take x86</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architecture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for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example</a:t>
            </a:r>
          </a:p>
          <a:p>
            <a:pPr lvl="1"/>
            <a:r>
              <a:rPr lang="en-US" altLang="zh-TW" sz="2000" dirty="0">
                <a:latin typeface="Times New Roman" panose="02020603050405020304" pitchFamily="18" charset="0"/>
                <a:cs typeface="Times New Roman" panose="02020603050405020304" pitchFamily="18" charset="0"/>
              </a:rPr>
              <a:t>Kernel mode (Ring 0)</a:t>
            </a:r>
          </a:p>
          <a:p>
            <a:pPr lvl="2"/>
            <a:r>
              <a:rPr lang="en-US" altLang="zh-TW" sz="1800" dirty="0">
                <a:latin typeface="Times New Roman" panose="02020603050405020304" pitchFamily="18" charset="0"/>
                <a:cs typeface="Times New Roman" panose="02020603050405020304" pitchFamily="18" charset="0"/>
              </a:rPr>
              <a:t>CPU may perform any operation allowed by its architecture, including any instruction execution, IO operation, area of memory access, and so on.</a:t>
            </a:r>
          </a:p>
          <a:p>
            <a:pPr lvl="2"/>
            <a:r>
              <a:rPr lang="en-US" altLang="zh-TW" sz="1800" dirty="0">
                <a:latin typeface="Times New Roman" panose="02020603050405020304" pitchFamily="18" charset="0"/>
                <a:cs typeface="Times New Roman" panose="02020603050405020304" pitchFamily="18" charset="0"/>
              </a:rPr>
              <a:t>Traditional OS kernel runs in Ring 0 mode.</a:t>
            </a:r>
          </a:p>
          <a:p>
            <a:pPr lvl="1"/>
            <a:r>
              <a:rPr lang="en-US" altLang="zh-TW" sz="2000" dirty="0">
                <a:latin typeface="Times New Roman" panose="02020603050405020304" pitchFamily="18" charset="0"/>
                <a:cs typeface="Times New Roman" panose="02020603050405020304" pitchFamily="18" charset="0"/>
              </a:rPr>
              <a:t>User mode (Ring 1 ~ 3)</a:t>
            </a:r>
          </a:p>
          <a:p>
            <a:pPr lvl="2"/>
            <a:r>
              <a:rPr lang="en-US" altLang="zh-TW" sz="1800" dirty="0">
                <a:latin typeface="Times New Roman" panose="02020603050405020304" pitchFamily="18" charset="0"/>
                <a:cs typeface="Times New Roman" panose="02020603050405020304" pitchFamily="18" charset="0"/>
              </a:rPr>
              <a:t>CPU can typically only execute a subset of those available instructions in kernel mode.</a:t>
            </a:r>
          </a:p>
          <a:p>
            <a:pPr lvl="2"/>
            <a:r>
              <a:rPr lang="en-US" altLang="zh-TW" sz="1800" dirty="0">
                <a:latin typeface="Times New Roman" panose="02020603050405020304" pitchFamily="18" charset="0"/>
                <a:cs typeface="Times New Roman" panose="02020603050405020304" pitchFamily="18" charset="0"/>
              </a:rPr>
              <a:t>Traditional application runs in Ring 3 mode.</a:t>
            </a:r>
          </a:p>
          <a:p>
            <a:pPr marL="342900" lvl="1" indent="0">
              <a:buNone/>
            </a:pP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BB10F170-DD90-DA50-67CA-B718A8082EF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120654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0"/>
            <a:ext cx="6318986" cy="648917"/>
          </a:xfrm>
        </p:spPr>
        <p:txBody>
          <a:bodyPr/>
          <a:lstStyle/>
          <a:p>
            <a:r>
              <a:rPr kumimoji="1" lang="en-US" altLang="zh-TW" dirty="0">
                <a:cs typeface="Calibri" panose="020F0502020204030204" pitchFamily="34" charset="0"/>
              </a:rPr>
              <a:t>Privilege</a:t>
            </a:r>
            <a:r>
              <a:rPr kumimoji="1" lang="zh-TW" altLang="en-US" dirty="0">
                <a:cs typeface="Calibri" panose="020F0502020204030204" pitchFamily="34" charset="0"/>
              </a:rPr>
              <a:t> </a:t>
            </a:r>
            <a:r>
              <a:rPr kumimoji="1" lang="en-US" altLang="zh-TW" dirty="0">
                <a:cs typeface="Calibri" panose="020F0502020204030204" pitchFamily="34" charset="0"/>
              </a:rPr>
              <a:t>instruction</a:t>
            </a:r>
            <a:endParaRPr kumimoji="1" lang="zh-TW" altLang="en-US" dirty="0">
              <a:cs typeface="Calibri" panose="020F0502020204030204" pitchFamily="34" charset="0"/>
            </a:endParaRPr>
          </a:p>
        </p:txBody>
      </p:sp>
      <p:sp>
        <p:nvSpPr>
          <p:cNvPr id="3" name="內容版面配置區 2"/>
          <p:cNvSpPr>
            <a:spLocks noGrp="1"/>
          </p:cNvSpPr>
          <p:nvPr>
            <p:ph idx="1"/>
          </p:nvPr>
        </p:nvSpPr>
        <p:spPr>
          <a:xfrm>
            <a:off x="238225" y="828977"/>
            <a:ext cx="6249202" cy="3704522"/>
          </a:xfrm>
        </p:spPr>
        <p:txBody>
          <a:bodyPr/>
          <a:lstStyle/>
          <a:p>
            <a:r>
              <a:rPr kumimoji="1" lang="en-US" altLang="zh-TW" sz="2400" dirty="0">
                <a:latin typeface="Times New Roman" panose="02020603050405020304" pitchFamily="18" charset="0"/>
                <a:cs typeface="Times New Roman" panose="02020603050405020304" pitchFamily="18" charset="0"/>
              </a:rPr>
              <a:t>Taking</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ARM</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architecture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for</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another</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example</a:t>
            </a:r>
          </a:p>
          <a:p>
            <a:pPr lvl="1"/>
            <a:r>
              <a:rPr lang="en-US" altLang="zh-TW" sz="2200" dirty="0">
                <a:latin typeface="Times New Roman" panose="02020603050405020304" pitchFamily="18" charset="0"/>
                <a:cs typeface="Times New Roman" panose="02020603050405020304" pitchFamily="18" charset="0"/>
              </a:rPr>
              <a:t>Kernel mode (Privilege</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Level</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1,a.k.a.</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PL1)</a:t>
            </a:r>
          </a:p>
          <a:p>
            <a:pPr lvl="2"/>
            <a:r>
              <a:rPr lang="en-US" altLang="zh-TW" dirty="0">
                <a:latin typeface="Times New Roman" panose="02020603050405020304" pitchFamily="18" charset="0"/>
                <a:cs typeface="Times New Roman" panose="02020603050405020304" pitchFamily="18" charset="0"/>
              </a:rPr>
              <a:t>CPU may perform any operation allowed by its architecture, including any instruction execution, IO operation, area of memory access, and so on.</a:t>
            </a:r>
          </a:p>
          <a:p>
            <a:pPr lvl="2"/>
            <a:r>
              <a:rPr lang="en-US" altLang="zh-TW" dirty="0">
                <a:latin typeface="Times New Roman" panose="02020603050405020304" pitchFamily="18" charset="0"/>
                <a:cs typeface="Times New Roman" panose="02020603050405020304" pitchFamily="18" charset="0"/>
              </a:rPr>
              <a:t>Traditional OS kernel runs in PL1.</a:t>
            </a:r>
          </a:p>
          <a:p>
            <a:pPr lvl="1"/>
            <a:r>
              <a:rPr lang="en-US" altLang="zh-TW" sz="2200" dirty="0">
                <a:latin typeface="Times New Roman" panose="02020603050405020304" pitchFamily="18" charset="0"/>
                <a:cs typeface="Times New Roman" panose="02020603050405020304" pitchFamily="18" charset="0"/>
              </a:rPr>
              <a:t>User mode (PL0)</a:t>
            </a:r>
          </a:p>
          <a:p>
            <a:pPr lvl="2"/>
            <a:r>
              <a:rPr lang="en-US" altLang="zh-TW" dirty="0">
                <a:latin typeface="Times New Roman" panose="02020603050405020304" pitchFamily="18" charset="0"/>
                <a:cs typeface="Times New Roman" panose="02020603050405020304" pitchFamily="18" charset="0"/>
              </a:rPr>
              <a:t>CPU can typically only execute a subset of those available instructions in kernel mode.</a:t>
            </a:r>
          </a:p>
          <a:p>
            <a:pPr lvl="2"/>
            <a:r>
              <a:rPr lang="en-US" altLang="zh-TW" dirty="0">
                <a:latin typeface="Times New Roman" panose="02020603050405020304" pitchFamily="18" charset="0"/>
                <a:cs typeface="Times New Roman" panose="02020603050405020304" pitchFamily="18" charset="0"/>
              </a:rPr>
              <a:t>Traditional application runs in PL0 mode.</a:t>
            </a:r>
          </a:p>
          <a:p>
            <a:pPr marL="342900" lvl="1" indent="0">
              <a:buNone/>
            </a:pPr>
            <a:endParaRPr kumimoji="1" lang="zh-TW" altLang="en-US" dirty="0"/>
          </a:p>
        </p:txBody>
      </p:sp>
      <p:grpSp>
        <p:nvGrpSpPr>
          <p:cNvPr id="8" name="组合 7">
            <a:extLst>
              <a:ext uri="{FF2B5EF4-FFF2-40B4-BE49-F238E27FC236}">
                <a16:creationId xmlns:a16="http://schemas.microsoft.com/office/drawing/2014/main" id="{932D1758-BD24-249C-F339-D0B992CDF39D}"/>
              </a:ext>
            </a:extLst>
          </p:cNvPr>
          <p:cNvGrpSpPr/>
          <p:nvPr/>
        </p:nvGrpSpPr>
        <p:grpSpPr>
          <a:xfrm>
            <a:off x="6561006" y="1818388"/>
            <a:ext cx="2403607" cy="2334410"/>
            <a:chOff x="6649554" y="1202371"/>
            <a:chExt cx="2403607" cy="2334410"/>
          </a:xfrm>
        </p:grpSpPr>
        <p:pic>
          <p:nvPicPr>
            <p:cNvPr id="5" name="圖片 4"/>
            <p:cNvPicPr>
              <a:picLocks noChangeAspect="1"/>
            </p:cNvPicPr>
            <p:nvPr/>
          </p:nvPicPr>
          <p:blipFill>
            <a:blip r:embed="rId2" cstate="print"/>
            <a:stretch>
              <a:fillRect/>
            </a:stretch>
          </p:blipFill>
          <p:spPr>
            <a:xfrm>
              <a:off x="7281511" y="1202371"/>
              <a:ext cx="1771650" cy="2334410"/>
            </a:xfrm>
            <a:prstGeom prst="rect">
              <a:avLst/>
            </a:prstGeom>
          </p:spPr>
        </p:pic>
        <p:sp>
          <p:nvSpPr>
            <p:cNvPr id="6" name="文字方塊 5"/>
            <p:cNvSpPr txBox="1"/>
            <p:nvPr/>
          </p:nvSpPr>
          <p:spPr>
            <a:xfrm>
              <a:off x="6649554" y="2571750"/>
              <a:ext cx="1085850" cy="507831"/>
            </a:xfrm>
            <a:prstGeom prst="rect">
              <a:avLst/>
            </a:prstGeom>
            <a:noFill/>
          </p:spPr>
          <p:txBody>
            <a:bodyPr wrap="square" rtlCol="0">
              <a:spAutoFit/>
            </a:bodyPr>
            <a:lstStyle/>
            <a:p>
              <a:r>
                <a:rPr kumimoji="1" lang="en-US" altLang="zh-TW" sz="1350" dirty="0"/>
                <a:t>Kernel</a:t>
              </a:r>
              <a:r>
                <a:rPr kumimoji="1" lang="zh-TW" altLang="en-US" sz="1350" dirty="0"/>
                <a:t> </a:t>
              </a:r>
              <a:r>
                <a:rPr kumimoji="1" lang="en-US" altLang="zh-TW" sz="1350" dirty="0"/>
                <a:t>Space</a:t>
              </a:r>
              <a:endParaRPr kumimoji="1" lang="zh-TW" altLang="en-US" sz="1350" dirty="0"/>
            </a:p>
          </p:txBody>
        </p:sp>
        <p:sp>
          <p:nvSpPr>
            <p:cNvPr id="7" name="文字方塊 6"/>
            <p:cNvSpPr txBox="1"/>
            <p:nvPr/>
          </p:nvSpPr>
          <p:spPr>
            <a:xfrm>
              <a:off x="6675122" y="1230773"/>
              <a:ext cx="676174" cy="507831"/>
            </a:xfrm>
            <a:prstGeom prst="rect">
              <a:avLst/>
            </a:prstGeom>
            <a:noFill/>
          </p:spPr>
          <p:txBody>
            <a:bodyPr wrap="square" rtlCol="0">
              <a:spAutoFit/>
            </a:bodyPr>
            <a:lstStyle/>
            <a:p>
              <a:r>
                <a:rPr kumimoji="1" lang="en-US" altLang="zh-TW" sz="1350" dirty="0"/>
                <a:t>User</a:t>
              </a:r>
              <a:r>
                <a:rPr kumimoji="1" lang="zh-TW" altLang="en-US" sz="1350" dirty="0"/>
                <a:t> </a:t>
              </a:r>
              <a:r>
                <a:rPr kumimoji="1" lang="en-US" altLang="zh-TW" sz="1350" dirty="0"/>
                <a:t>Space</a:t>
              </a:r>
              <a:endParaRPr kumimoji="1" lang="zh-TW" altLang="en-US" sz="1350" dirty="0"/>
            </a:p>
          </p:txBody>
        </p:sp>
      </p:grpSp>
      <p:sp>
        <p:nvSpPr>
          <p:cNvPr id="4" name="灯片编号占位符 1">
            <a:extLst>
              <a:ext uri="{FF2B5EF4-FFF2-40B4-BE49-F238E27FC236}">
                <a16:creationId xmlns:a16="http://schemas.microsoft.com/office/drawing/2014/main" id="{A7030EFC-E0E1-DFDA-E6C4-2611529AD07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9</a:t>
            </a:fld>
            <a:endParaRPr lang="zh-TW" altLang="en-US"/>
          </a:p>
        </p:txBody>
      </p:sp>
    </p:spTree>
    <p:extLst>
      <p:ext uri="{BB962C8B-B14F-4D97-AF65-F5344CB8AC3E}">
        <p14:creationId xmlns:p14="http://schemas.microsoft.com/office/powerpoint/2010/main" val="2102196207"/>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2929</TotalTime>
  <Words>3672</Words>
  <Application>Microsoft Office PowerPoint</Application>
  <PresentationFormat>全屏显示(16:9)</PresentationFormat>
  <Paragraphs>560</Paragraphs>
  <Slides>69</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69</vt:i4>
      </vt:variant>
    </vt:vector>
  </HeadingPairs>
  <TitlesOfParts>
    <vt:vector size="77" baseType="lpstr">
      <vt:lpstr>標楷體</vt:lpstr>
      <vt:lpstr>MS Sans Serif</vt:lpstr>
      <vt:lpstr>Arial</vt:lpstr>
      <vt:lpstr>Calibri</vt:lpstr>
      <vt:lpstr>Consolas</vt:lpstr>
      <vt:lpstr>Times New Roman</vt:lpstr>
      <vt:lpstr>Wingdings</vt:lpstr>
      <vt:lpstr>NTHU UniCloud</vt:lpstr>
      <vt:lpstr>CSC6032 – Advanced Operating Systems</vt:lpstr>
      <vt:lpstr>虛擬化技術 Virtualization Technique</vt:lpstr>
      <vt:lpstr>Outline</vt:lpstr>
      <vt:lpstr>Sensitive instruction</vt:lpstr>
      <vt:lpstr>Category of Instructions (1)</vt:lpstr>
      <vt:lpstr>Category of Instructions (2)</vt:lpstr>
      <vt:lpstr>Privilege instruction</vt:lpstr>
      <vt:lpstr>Privilege instruction</vt:lpstr>
      <vt:lpstr>Privilege instruction</vt:lpstr>
      <vt:lpstr>Sensitive Instruction</vt:lpstr>
      <vt:lpstr>Example - ARMv6 ISA</vt:lpstr>
      <vt:lpstr>Virtualizable cpu</vt:lpstr>
      <vt:lpstr>Privilege and Non-Privilege (1)</vt:lpstr>
      <vt:lpstr>Privilege and Non-Privilege (2)</vt:lpstr>
      <vt:lpstr>Virtualizable CPU (1)</vt:lpstr>
      <vt:lpstr>Virtualizable CPU (2)</vt:lpstr>
      <vt:lpstr>Non Virtualizable cpu</vt:lpstr>
      <vt:lpstr>Privilege and Sensitive</vt:lpstr>
      <vt:lpstr>Privilege and Sensitive</vt:lpstr>
      <vt:lpstr>Non-Virtualizable CPU</vt:lpstr>
      <vt:lpstr>Critical Instruction Annoy us</vt:lpstr>
      <vt:lpstr>Non-Virtualizable CPU</vt:lpstr>
      <vt:lpstr>Sensitive instruction</vt:lpstr>
      <vt:lpstr>CPU Architecture (1)</vt:lpstr>
      <vt:lpstr>CPU Architecture (2)</vt:lpstr>
      <vt:lpstr>Trap and Emulate Model (1)</vt:lpstr>
      <vt:lpstr>Trap and Emulate Model (2)</vt:lpstr>
      <vt:lpstr>Trap and Emulate Model (1)</vt:lpstr>
      <vt:lpstr>Trap and Emulate Model (2)</vt:lpstr>
      <vt:lpstr>Context Switch</vt:lpstr>
      <vt:lpstr>System State Management</vt:lpstr>
      <vt:lpstr>Virtualization Theorem</vt:lpstr>
      <vt:lpstr>Virtualization Techniques</vt:lpstr>
      <vt:lpstr>Para-Virtualization - Patch Guest OS </vt:lpstr>
      <vt:lpstr>Para-Virtualization</vt:lpstr>
      <vt:lpstr>Example of Para-Virtualization</vt:lpstr>
      <vt:lpstr>Some Difficulties</vt:lpstr>
      <vt:lpstr>Full-Virtualization: Dynamic Binary Translation</vt:lpstr>
      <vt:lpstr>Binary Translation</vt:lpstr>
      <vt:lpstr>Binary Translation (revisited)</vt:lpstr>
      <vt:lpstr>Dynamic Binary Translation (revisited)</vt:lpstr>
      <vt:lpstr>Some Difficulties</vt:lpstr>
      <vt:lpstr>Full-Virtualization: Hardware Assistant</vt:lpstr>
      <vt:lpstr>Hardware Solution (1)</vt:lpstr>
      <vt:lpstr>Hardware Solution (2)</vt:lpstr>
      <vt:lpstr>Intel VT-x</vt:lpstr>
      <vt:lpstr>Intel VT-x</vt:lpstr>
      <vt:lpstr> Context Switch (1)</vt:lpstr>
      <vt:lpstr> Context Switch (2)</vt:lpstr>
      <vt:lpstr>System State Management</vt:lpstr>
      <vt:lpstr>System State Management</vt:lpstr>
      <vt:lpstr>Vector table</vt:lpstr>
      <vt:lpstr>Interrupt and Vector</vt:lpstr>
      <vt:lpstr>Vector Table (1)</vt:lpstr>
      <vt:lpstr>Vector Table (2)</vt:lpstr>
      <vt:lpstr>Vector table</vt:lpstr>
      <vt:lpstr>Software interrupt</vt:lpstr>
      <vt:lpstr>PowerPoint 演示文稿</vt:lpstr>
      <vt:lpstr>Hardware Interrupt</vt:lpstr>
      <vt:lpstr>PowerPoint 演示文稿</vt:lpstr>
      <vt:lpstr>Vector table</vt:lpstr>
      <vt:lpstr>How To Deliver Interrupt in Virtualized Environment</vt:lpstr>
      <vt:lpstr>Software Solution</vt:lpstr>
      <vt:lpstr>Software Solution</vt:lpstr>
      <vt:lpstr>Vector</vt:lpstr>
      <vt:lpstr>KVM Vector</vt:lpstr>
      <vt:lpstr>Hardware Assistant Solution</vt:lpstr>
      <vt:lpstr>Hardware Assistant</vt:lpstr>
      <vt:lpstr>Vector in ARM Architecture (Partial)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Yeh-Ching Chung</cp:lastModifiedBy>
  <cp:revision>294</cp:revision>
  <dcterms:created xsi:type="dcterms:W3CDTF">2015-06-05T07:23:35Z</dcterms:created>
  <dcterms:modified xsi:type="dcterms:W3CDTF">2023-12-20T07:54:53Z</dcterms:modified>
</cp:coreProperties>
</file>