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notesMasterIdLst>
    <p:notesMasterId r:id="rId29"/>
  </p:notesMasterIdLst>
  <p:sldIdLst>
    <p:sldId id="256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1" r:id="rId15"/>
    <p:sldId id="302" r:id="rId16"/>
    <p:sldId id="303" r:id="rId17"/>
    <p:sldId id="304" r:id="rId18"/>
    <p:sldId id="305" r:id="rId19"/>
    <p:sldId id="306" r:id="rId20"/>
    <p:sldId id="307" r:id="rId21"/>
    <p:sldId id="308" r:id="rId22"/>
    <p:sldId id="309" r:id="rId23"/>
    <p:sldId id="311" r:id="rId24"/>
    <p:sldId id="312" r:id="rId25"/>
    <p:sldId id="313" r:id="rId26"/>
    <p:sldId id="314" r:id="rId27"/>
    <p:sldId id="315" r:id="rId2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9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8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F4A7B-8284-4E61-88F9-84C6CA6E31E8}" type="datetimeFigureOut">
              <a:rPr lang="zh-TW" altLang="en-US" smtClean="0"/>
              <a:t>2021/4/27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D5518-E2B7-47D3-A483-775D399824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7007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2667"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>
              <a:defRPr sz="2400"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>
              <a:defRPr sz="2133"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4839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3043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609600" y="73028"/>
            <a:ext cx="10972800" cy="1700213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860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609600" y="1125542"/>
            <a:ext cx="10972800" cy="647700"/>
          </a:xfrm>
        </p:spPr>
        <p:txBody>
          <a:bodyPr/>
          <a:lstStyle/>
          <a:p>
            <a:pPr lvl="0"/>
            <a:r>
              <a:rPr lang="en-US" altLang="zh-TW" noProof="0"/>
              <a:t>Click icon to add table</a:t>
            </a:r>
            <a:endParaRPr lang="zh-TW" altLang="en-US" noProof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92217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>
            <a:lvl1pPr algn="ctr">
              <a:defRPr sz="5333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altLang="zh-TW"/>
              <a:t>Click to edit Master subtitle style</a:t>
            </a:r>
            <a:endParaRPr lang="zh-TW" alt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99471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98655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83935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34368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37830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55558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8438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267" b="1" cap="all"/>
            </a:lvl1pPr>
          </a:lstStyle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3733"/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6034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88628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8537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79622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82784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7367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125536"/>
            <a:ext cx="5384800" cy="4227699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125536"/>
            <a:ext cx="5384800" cy="4227699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4985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2" y="1268773"/>
            <a:ext cx="5386917" cy="639763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2" y="1908535"/>
            <a:ext cx="5386917" cy="3951288"/>
          </a:xfrm>
        </p:spPr>
        <p:txBody>
          <a:bodyPr/>
          <a:lstStyle>
            <a:lvl1pPr>
              <a:defRPr sz="2667"/>
            </a:lvl1pPr>
            <a:lvl2pPr>
              <a:defRPr sz="2133"/>
            </a:lvl2pPr>
            <a:lvl3pPr>
              <a:defRPr sz="1867"/>
            </a:lvl3pPr>
            <a:lvl4pPr>
              <a:defRPr sz="1867"/>
            </a:lvl4pPr>
            <a:lvl5pPr>
              <a:defRPr sz="1867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73" y="1268773"/>
            <a:ext cx="5389033" cy="639763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73" y="1908535"/>
            <a:ext cx="5389033" cy="3951288"/>
          </a:xfrm>
        </p:spPr>
        <p:txBody>
          <a:bodyPr/>
          <a:lstStyle>
            <a:lvl1pPr>
              <a:defRPr sz="2667"/>
            </a:lvl1pPr>
            <a:lvl2pPr>
              <a:defRPr sz="2133"/>
            </a:lvl2pPr>
            <a:lvl3pPr>
              <a:defRPr sz="1867"/>
            </a:lvl3pPr>
            <a:lvl4pPr>
              <a:defRPr sz="1867"/>
            </a:lvl4pPr>
            <a:lvl5pPr>
              <a:defRPr sz="1867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624421" y="144466"/>
            <a:ext cx="10943167" cy="692151"/>
          </a:xfrm>
        </p:spPr>
        <p:txBody>
          <a:bodyPr/>
          <a:lstStyle/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794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070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3319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6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4" y="273056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6" y="1435104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0483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r>
              <a:rPr lang="en-US" altLang="zh-TW" noProof="0"/>
              <a:t>Click icon to add picture</a:t>
            </a:r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41"/>
            <a:ext cx="7315200" cy="8048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5657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3676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1049867" y="144466"/>
            <a:ext cx="10517721" cy="692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25537"/>
            <a:ext cx="10972800" cy="4895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按一下以編輯母片</a:t>
            </a:r>
          </a:p>
          <a:p>
            <a:pPr lvl="1"/>
            <a:endParaRPr lang="zh-TW" altLang="en-US" dirty="0"/>
          </a:p>
          <a:p>
            <a:pPr lvl="0"/>
            <a:endParaRPr lang="en-US" altLang="zh-TW" dirty="0"/>
          </a:p>
        </p:txBody>
      </p:sp>
      <p:pic>
        <p:nvPicPr>
          <p:cNvPr id="1029" name="Picture 25" descr="name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" y="6357940"/>
            <a:ext cx="5111751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792808" y="6581777"/>
            <a:ext cx="357482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b="1" dirty="0">
                <a:solidFill>
                  <a:schemeClr val="bg1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National Tsing Hua University ® copyright OIA</a:t>
            </a:r>
            <a:endParaRPr lang="zh-TW" altLang="en-US" sz="1200" b="1" dirty="0">
              <a:solidFill>
                <a:schemeClr val="bg1"/>
              </a:solidFill>
              <a:latin typeface="Arial" pitchFamily="34" charset="0"/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908055"/>
            <a:ext cx="12192000" cy="144463"/>
          </a:xfrm>
          <a:prstGeom prst="rect">
            <a:avLst/>
          </a:prstGeom>
          <a:solidFill>
            <a:srgbClr val="990099"/>
          </a:solidFill>
          <a:ln w="15875">
            <a:noFill/>
            <a:miter lim="800000"/>
            <a:headEnd/>
            <a:tailEnd/>
          </a:ln>
          <a:effectLst>
            <a:prstShdw prst="shdw18" dist="17961" dir="13500000">
              <a:srgbClr val="990099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1801">
              <a:ea typeface="新細明體" pitchFamily="18" charset="-120"/>
            </a:endParaRPr>
          </a:p>
        </p:txBody>
      </p:sp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65849"/>
            <a:ext cx="12192000" cy="719139"/>
          </a:xfrm>
          <a:prstGeom prst="rect">
            <a:avLst/>
          </a:prstGeom>
          <a:solidFill>
            <a:srgbClr val="990099"/>
          </a:solidFill>
          <a:ln w="15875">
            <a:noFill/>
            <a:miter lim="800000"/>
            <a:headEnd/>
            <a:tailEnd/>
          </a:ln>
          <a:effectLst>
            <a:prstShdw prst="shdw18" dist="17961" dir="13500000">
              <a:srgbClr val="990099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1801">
              <a:ea typeface="新細明體" pitchFamily="18" charset="-120"/>
            </a:endParaRPr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08017" y="6524628"/>
            <a:ext cx="28448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80" y="124614"/>
            <a:ext cx="916587" cy="672311"/>
          </a:xfrm>
          <a:prstGeom prst="rect">
            <a:avLst/>
          </a:prstGeom>
        </p:spPr>
      </p:pic>
      <p:grpSp>
        <p:nvGrpSpPr>
          <p:cNvPr id="2" name="群組 1"/>
          <p:cNvGrpSpPr/>
          <p:nvPr userDrawn="1"/>
        </p:nvGrpSpPr>
        <p:grpSpPr>
          <a:xfrm>
            <a:off x="86980" y="6239920"/>
            <a:ext cx="3223375" cy="569415"/>
            <a:chOff x="86980" y="6239920"/>
            <a:chExt cx="3223375" cy="569415"/>
          </a:xfrm>
        </p:grpSpPr>
        <p:pic>
          <p:nvPicPr>
            <p:cNvPr id="12" name="圖片 11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980" y="6239920"/>
              <a:ext cx="817930" cy="569415"/>
            </a:xfrm>
            <a:prstGeom prst="rect">
              <a:avLst/>
            </a:prstGeom>
          </p:spPr>
        </p:pic>
        <p:sp>
          <p:nvSpPr>
            <p:cNvPr id="15" name="矩形 14"/>
            <p:cNvSpPr/>
            <p:nvPr userDrawn="1"/>
          </p:nvSpPr>
          <p:spPr>
            <a:xfrm>
              <a:off x="829837" y="6347770"/>
              <a:ext cx="2480518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altLang="zh-TW" sz="1200" kern="100" dirty="0">
                  <a:solidFill>
                    <a:schemeClr val="bg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香港中文大学（深圳）数据科学院</a:t>
              </a:r>
              <a:endParaRPr lang="zh-TW" altLang="zh-TW" sz="1200" kern="100" dirty="0">
                <a:solidFill>
                  <a:schemeClr val="bg1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en-US" altLang="zh-TW" sz="1000" kern="100" dirty="0">
                  <a:solidFill>
                    <a:schemeClr val="bg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CUHK</a:t>
              </a:r>
              <a:r>
                <a:rPr lang="en-US" altLang="zh-TW" sz="1000" kern="100" dirty="0">
                  <a:solidFill>
                    <a:schemeClr val="bg1"/>
                  </a:solidFill>
                  <a:latin typeface="Times New Roman" panose="02020603050405020304" pitchFamily="18" charset="0"/>
                  <a:ea typeface="DengXian"/>
                  <a:cs typeface="Times New Roman" panose="02020603050405020304" pitchFamily="18" charset="0"/>
                </a:rPr>
                <a:t>-SZ Sc</a:t>
              </a:r>
              <a:r>
                <a:rPr lang="en-US" altLang="zh-TW" sz="1000" kern="100" dirty="0">
                  <a:solidFill>
                    <a:schemeClr val="bg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hool of Data Science</a:t>
              </a:r>
              <a:endParaRPr lang="zh-TW" altLang="zh-TW" sz="1000" kern="100" dirty="0">
                <a:solidFill>
                  <a:schemeClr val="bg1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6231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Calibri" pitchFamily="34" charset="0"/>
          <a:ea typeface="標楷體" pitchFamily="65" charset="-12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5pPr>
      <a:lvl6pPr marL="457177" algn="l" rtl="0" eaLnBrk="1" fontAlgn="base" hangingPunct="1">
        <a:spcBef>
          <a:spcPct val="0"/>
        </a:spcBef>
        <a:spcAft>
          <a:spcPct val="0"/>
        </a:spcAft>
        <a:defRPr kumimoji="1" sz="3001" b="1">
          <a:solidFill>
            <a:schemeClr val="tx2"/>
          </a:solidFill>
          <a:latin typeface="MS Sans Serif"/>
          <a:ea typeface="MS Sans Serif"/>
          <a:cs typeface="MS Sans Serif"/>
        </a:defRPr>
      </a:lvl6pPr>
      <a:lvl7pPr marL="914354" algn="l" rtl="0" eaLnBrk="1" fontAlgn="base" hangingPunct="1">
        <a:spcBef>
          <a:spcPct val="0"/>
        </a:spcBef>
        <a:spcAft>
          <a:spcPct val="0"/>
        </a:spcAft>
        <a:defRPr kumimoji="1" sz="3001" b="1">
          <a:solidFill>
            <a:schemeClr val="tx2"/>
          </a:solidFill>
          <a:latin typeface="MS Sans Serif"/>
          <a:ea typeface="MS Sans Serif"/>
          <a:cs typeface="MS Sans Serif"/>
        </a:defRPr>
      </a:lvl7pPr>
      <a:lvl8pPr marL="1371531" algn="l" rtl="0" eaLnBrk="1" fontAlgn="base" hangingPunct="1">
        <a:spcBef>
          <a:spcPct val="0"/>
        </a:spcBef>
        <a:spcAft>
          <a:spcPct val="0"/>
        </a:spcAft>
        <a:defRPr kumimoji="1" sz="3001" b="1">
          <a:solidFill>
            <a:schemeClr val="tx2"/>
          </a:solidFill>
          <a:latin typeface="MS Sans Serif"/>
          <a:ea typeface="MS Sans Serif"/>
          <a:cs typeface="MS Sans Serif"/>
        </a:defRPr>
      </a:lvl8pPr>
      <a:lvl9pPr marL="1828709" algn="l" rtl="0" eaLnBrk="1" fontAlgn="base" hangingPunct="1">
        <a:spcBef>
          <a:spcPct val="0"/>
        </a:spcBef>
        <a:spcAft>
          <a:spcPct val="0"/>
        </a:spcAft>
        <a:defRPr kumimoji="1" sz="3001" b="1">
          <a:solidFill>
            <a:schemeClr val="tx2"/>
          </a:solidFill>
          <a:latin typeface="MS Sans Serif"/>
          <a:ea typeface="MS Sans Serif"/>
          <a:cs typeface="MS Sans Serif"/>
        </a:defRPr>
      </a:lvl9pPr>
    </p:titleStyle>
    <p:bodyStyle>
      <a:lvl1pPr marL="342882" indent="-342882" algn="l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80000"/>
        <a:buFont typeface="Wingdings" pitchFamily="2" charset="2"/>
        <a:buChar char="l"/>
        <a:defRPr kumimoji="1" sz="3733">
          <a:solidFill>
            <a:schemeClr val="tx1"/>
          </a:solidFill>
          <a:latin typeface="Calibri" pitchFamily="34" charset="0"/>
          <a:ea typeface="標楷體" pitchFamily="65" charset="-120"/>
          <a:cs typeface="+mn-cs"/>
        </a:defRPr>
      </a:lvl1pPr>
      <a:lvl2pPr marL="742913" indent="-285737" algn="l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90000"/>
        <a:buFont typeface="Arial" charset="0"/>
        <a:buChar char="–"/>
        <a:defRPr kumimoji="1" sz="3200">
          <a:solidFill>
            <a:schemeClr val="tx1"/>
          </a:solidFill>
          <a:latin typeface="Calibri" pitchFamily="34" charset="0"/>
          <a:ea typeface="標楷體" pitchFamily="65" charset="-120"/>
        </a:defRPr>
      </a:lvl2pPr>
      <a:lvl3pPr marL="1142943" indent="-228589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121" indent="-228589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298" indent="-22858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476" indent="-22858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652" indent="-22858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829" indent="-22858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007" indent="-22858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6871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wmf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4671" y="1102045"/>
            <a:ext cx="11396871" cy="1742755"/>
          </a:xfrm>
        </p:spPr>
        <p:txBody>
          <a:bodyPr/>
          <a:lstStyle/>
          <a:p>
            <a:pPr algn="ctr"/>
            <a:r>
              <a:rPr lang="en-US" altLang="zh-TW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CSC</a:t>
            </a:r>
            <a:r>
              <a:rPr lang="en-US" altLang="zh-CN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418</a:t>
            </a:r>
            <a:r>
              <a:rPr lang="en-US" altLang="zh-TW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 – </a:t>
            </a:r>
            <a:r>
              <a:rPr lang="en-US" altLang="zh-CN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Compiler Construction</a:t>
            </a:r>
            <a:endParaRPr lang="zh-TW" alt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398432"/>
            <a:ext cx="8534400" cy="2402395"/>
          </a:xfrm>
        </p:spPr>
        <p:txBody>
          <a:bodyPr/>
          <a:lstStyle/>
          <a:p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</a:t>
            </a:r>
            <a:r>
              <a:rPr lang="en-US" altLang="zh-TW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Yeh-Ching</a:t>
            </a: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Chung</a:t>
            </a:r>
          </a:p>
          <a:p>
            <a:endParaRPr lang="en-US" altLang="zh-TW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TW" sz="3200" dirty="0"/>
              <a:t>School of </a:t>
            </a:r>
            <a:r>
              <a:rPr lang="en-US" altLang="zh-TW" sz="3200"/>
              <a:t>Data Science</a:t>
            </a:r>
            <a:endParaRPr lang="en-US" altLang="zh-TW" sz="3200" dirty="0"/>
          </a:p>
          <a:p>
            <a:r>
              <a:rPr lang="en-US" altLang="zh-TW" sz="3200" dirty="0"/>
              <a:t>Chinese University of Hong Kong, Shenzhen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E49D0E8-7A0F-4DE7-9B23-75A1D640EBC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6468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10</a:t>
            </a:fld>
            <a:endParaRPr lang="zh-TW" alt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2A6F7F0-F5DD-460F-A25A-F53FF054F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anose="02020500000000000000" pitchFamily="18" charset="-120"/>
              </a:rPr>
              <a:t>Catching Exceptions in the Caller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4AAF870-8AD9-4BE4-8A55-C16B76770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1882" y="1340692"/>
            <a:ext cx="7501666" cy="3747676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Public void </a:t>
            </a:r>
            <a:r>
              <a:rPr lang="en-US" altLang="zh-TW" sz="2800" dirty="0" err="1">
                <a:ea typeface="新細明體" panose="02020500000000000000" pitchFamily="18" charset="-120"/>
              </a:rPr>
              <a:t>calldivide</a:t>
            </a:r>
            <a:r>
              <a:rPr lang="en-US" altLang="zh-TW" sz="2800" dirty="0">
                <a:ea typeface="新細明體" panose="02020500000000000000" pitchFamily="18" charset="-120"/>
              </a:rPr>
              <a:t>() {</a:t>
            </a:r>
          </a:p>
          <a:p>
            <a:pPr marL="0" indent="0">
              <a:buNone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	try {</a:t>
            </a:r>
          </a:p>
          <a:p>
            <a:pPr marL="0" indent="0">
              <a:buNone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		int result = </a:t>
            </a:r>
            <a:r>
              <a:rPr lang="en-US" altLang="zh-TW" sz="2800" dirty="0" err="1">
                <a:ea typeface="新細明體" panose="02020500000000000000" pitchFamily="18" charset="-120"/>
              </a:rPr>
              <a:t>safedivide</a:t>
            </a:r>
            <a:r>
              <a:rPr lang="en-US" altLang="zh-TW" sz="2800" dirty="0">
                <a:ea typeface="新細明體" panose="02020500000000000000" pitchFamily="18" charset="-120"/>
              </a:rPr>
              <a:t>(2,0);</a:t>
            </a:r>
          </a:p>
          <a:p>
            <a:pPr marL="0" indent="0">
              <a:buNone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   		….}</a:t>
            </a:r>
          </a:p>
          <a:p>
            <a:pPr marL="0" indent="0">
              <a:buNone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	catch (</a:t>
            </a:r>
            <a:r>
              <a:rPr lang="en-US" altLang="zh-TW" sz="2800" dirty="0" err="1">
                <a:ea typeface="新細明體" panose="02020500000000000000" pitchFamily="18" charset="-120"/>
              </a:rPr>
              <a:t>divbyzeroException</a:t>
            </a:r>
            <a:r>
              <a:rPr lang="en-US" altLang="zh-TW" sz="2800" dirty="0">
                <a:ea typeface="新細明體" panose="02020500000000000000" pitchFamily="18" charset="-120"/>
              </a:rPr>
              <a:t>, e);</a:t>
            </a:r>
          </a:p>
          <a:p>
            <a:pPr marL="0" indent="0">
              <a:buNone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	// do something with the exception </a:t>
            </a:r>
            <a:endParaRPr lang="zh-TW" altLang="en-US" sz="2800" dirty="0"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54751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11</a:t>
            </a:fld>
            <a:endParaRPr lang="zh-TW" alt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09F0F8B-5326-491B-A523-D3AEA67DB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6522" y="144466"/>
            <a:ext cx="10481066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anose="02020500000000000000" pitchFamily="18" charset="-120"/>
              </a:rPr>
              <a:t>Propagate Exceptions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FF15760-BD12-4E7D-9E22-E9572CAAE8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5770" y="1286903"/>
            <a:ext cx="8218842" cy="397358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Public void </a:t>
            </a:r>
            <a:r>
              <a:rPr lang="en-US" altLang="zh-TW" sz="2800" dirty="0" err="1">
                <a:ea typeface="新細明體" panose="02020500000000000000" pitchFamily="18" charset="-120"/>
              </a:rPr>
              <a:t>calldivide</a:t>
            </a:r>
            <a:r>
              <a:rPr lang="en-US" altLang="zh-TW" sz="2800" dirty="0">
                <a:ea typeface="新細明體" panose="02020500000000000000" pitchFamily="18" charset="-120"/>
              </a:rPr>
              <a:t>() </a:t>
            </a:r>
          </a:p>
          <a:p>
            <a:pPr marL="0" indent="0">
              <a:buNone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throws </a:t>
            </a:r>
            <a:r>
              <a:rPr lang="en-US" altLang="zh-TW" sz="2800" dirty="0" err="1">
                <a:ea typeface="新細明體" panose="02020500000000000000" pitchFamily="18" charset="-120"/>
              </a:rPr>
              <a:t>divbyzeroException</a:t>
            </a:r>
            <a:endParaRPr lang="en-US" altLang="zh-TW" sz="2800" dirty="0">
              <a:ea typeface="新細明體" panose="02020500000000000000" pitchFamily="18" charset="-120"/>
            </a:endParaRPr>
          </a:p>
          <a:p>
            <a:pPr marL="0" indent="0">
              <a:buNone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	{</a:t>
            </a:r>
          </a:p>
          <a:p>
            <a:pPr marL="0" indent="0">
              <a:buNone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		int result = </a:t>
            </a:r>
            <a:r>
              <a:rPr lang="en-US" altLang="zh-TW" sz="2800" dirty="0" err="1">
                <a:ea typeface="新細明體" panose="02020500000000000000" pitchFamily="18" charset="-120"/>
              </a:rPr>
              <a:t>safedivide</a:t>
            </a:r>
            <a:r>
              <a:rPr lang="en-US" altLang="zh-TW" sz="2800" dirty="0">
                <a:ea typeface="新細明體" panose="02020500000000000000" pitchFamily="18" charset="-120"/>
              </a:rPr>
              <a:t>(2,0);</a:t>
            </a:r>
          </a:p>
          <a:p>
            <a:pPr marL="0" indent="0">
              <a:buNone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   		….</a:t>
            </a:r>
          </a:p>
          <a:p>
            <a:pPr marL="0" indent="0">
              <a:buNone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	}</a:t>
            </a:r>
          </a:p>
          <a:p>
            <a:pPr marL="0" indent="0">
              <a:buNone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Uncaught exceptions must propagate up the call stack </a:t>
            </a:r>
            <a:endParaRPr lang="zh-TW" altLang="en-US" sz="2800" dirty="0"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2472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12</a:t>
            </a:fld>
            <a:endParaRPr lang="zh-TW" alt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604F6B2-2606-491A-A75A-5EC327C05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anose="02020500000000000000" pitchFamily="18" charset="-120"/>
              </a:rPr>
              <a:t>Reachability and Termination Analysis 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239B7B6-7937-42AC-93C1-9B6AF9DBA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9636" y="1103086"/>
            <a:ext cx="10008198" cy="3488791"/>
          </a:xfrm>
        </p:spPr>
        <p:txBody>
          <a:bodyPr/>
          <a:lstStyle/>
          <a:p>
            <a:pPr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Java requires </a:t>
            </a:r>
            <a:r>
              <a:rPr lang="en-US" altLang="zh-TW" sz="2800" i="1" dirty="0">
                <a:ea typeface="新細明體" panose="02020500000000000000" pitchFamily="18" charset="-120"/>
              </a:rPr>
              <a:t>unreachable</a:t>
            </a:r>
            <a:r>
              <a:rPr lang="en-US" altLang="zh-TW" sz="2800" dirty="0">
                <a:ea typeface="新細明體" panose="02020500000000000000" pitchFamily="18" charset="-120"/>
              </a:rPr>
              <a:t> statements be identified.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	example: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		…; return; ; a=a+1; …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altLang="zh-TW" sz="2800" dirty="0">
              <a:ea typeface="新細明體" panose="02020500000000000000" pitchFamily="18" charset="-120"/>
            </a:endParaRPr>
          </a:p>
          <a:p>
            <a:pPr>
              <a:defRPr/>
            </a:pPr>
            <a:r>
              <a:rPr lang="en-US" altLang="zh-CN" sz="2800" dirty="0">
                <a:ea typeface="新細明體" panose="02020500000000000000" pitchFamily="18" charset="-120"/>
              </a:rPr>
              <a:t>T</a:t>
            </a:r>
            <a:r>
              <a:rPr lang="en-US" altLang="zh-TW" sz="2800" dirty="0">
                <a:ea typeface="新細明體" panose="02020500000000000000" pitchFamily="18" charset="-120"/>
              </a:rPr>
              <a:t>he assignment statement here is unreachable. In the general case, to tell whether a statement is unreachable is </a:t>
            </a:r>
            <a:r>
              <a:rPr lang="en-US" altLang="zh-TW" sz="2800" dirty="0" err="1">
                <a:ea typeface="新細明體" panose="02020500000000000000" pitchFamily="18" charset="-120"/>
              </a:rPr>
              <a:t>undecideable</a:t>
            </a:r>
            <a:r>
              <a:rPr lang="en-US" altLang="zh-TW" sz="2800" dirty="0">
                <a:ea typeface="新細明體" panose="02020500000000000000" pitchFamily="18" charset="-120"/>
              </a:rPr>
              <a:t>. So the reachability analysis is </a:t>
            </a:r>
            <a:r>
              <a:rPr lang="en-US" altLang="zh-TW" sz="2800" i="1" dirty="0">
                <a:ea typeface="新細明體" panose="02020500000000000000" pitchFamily="18" charset="-120"/>
              </a:rPr>
              <a:t>conservative. </a:t>
            </a:r>
            <a:endParaRPr lang="zh-TW" altLang="en-US" sz="2800" i="1" dirty="0">
              <a:ea typeface="新細明體" panose="02020500000000000000" pitchFamily="18" charset="-120"/>
            </a:endParaRPr>
          </a:p>
        </p:txBody>
      </p:sp>
      <p:sp>
        <p:nvSpPr>
          <p:cNvPr id="5" name="文字方塊 3">
            <a:extLst>
              <a:ext uri="{FF2B5EF4-FFF2-40B4-BE49-F238E27FC236}">
                <a16:creationId xmlns:a16="http://schemas.microsoft.com/office/drawing/2014/main" id="{8EDD91ED-CF0A-44F5-9AA9-E46F6C997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6510" y="4907152"/>
            <a:ext cx="734688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 dirty="0">
                <a:solidFill>
                  <a:srgbClr val="FF0000"/>
                </a:solidFill>
                <a:ea typeface="新細明體" panose="02020500000000000000" pitchFamily="18" charset="-120"/>
              </a:rPr>
              <a:t>Conservative here means “error on one side”</a:t>
            </a:r>
            <a:endParaRPr lang="zh-TW" altLang="en-US" sz="2800" dirty="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cxnSp>
        <p:nvCxnSpPr>
          <p:cNvPr id="6" name="Straight Arrow Connector 4">
            <a:extLst>
              <a:ext uri="{FF2B5EF4-FFF2-40B4-BE49-F238E27FC236}">
                <a16:creationId xmlns:a16="http://schemas.microsoft.com/office/drawing/2014/main" id="{FD12C69B-3B69-4C20-99CC-E15B785E7CBA}"/>
              </a:ext>
            </a:extLst>
          </p:cNvPr>
          <p:cNvCxnSpPr/>
          <p:nvPr/>
        </p:nvCxnSpPr>
        <p:spPr bwMode="auto">
          <a:xfrm flipH="1">
            <a:off x="4953000" y="2544417"/>
            <a:ext cx="381000" cy="609600"/>
          </a:xfrm>
          <a:prstGeom prst="straightConnector1">
            <a:avLst/>
          </a:prstGeom>
          <a:ln w="76200">
            <a:solidFill>
              <a:srgbClr val="FF0000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0995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13</a:t>
            </a:fld>
            <a:endParaRPr lang="zh-TW" alt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DECDB75-7A3B-4779-8C94-EF35517CB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anose="02020500000000000000" pitchFamily="18" charset="-120"/>
              </a:rPr>
              <a:t>Example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6139736-1992-47CF-98D5-8AE7DE433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1505" y="1172817"/>
            <a:ext cx="9190382" cy="4134679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1) for (</a:t>
            </a:r>
            <a:r>
              <a:rPr lang="en-US" altLang="zh-TW" sz="2800" dirty="0" err="1">
                <a:ea typeface="新細明體" panose="02020500000000000000" pitchFamily="18" charset="-120"/>
              </a:rPr>
              <a:t>i</a:t>
            </a:r>
            <a:r>
              <a:rPr lang="en-US" altLang="zh-TW" sz="2800" dirty="0">
                <a:ea typeface="新細明體" panose="02020500000000000000" pitchFamily="18" charset="-120"/>
              </a:rPr>
              <a:t>=0; c &lt; n; </a:t>
            </a:r>
            <a:r>
              <a:rPr lang="en-US" altLang="zh-TW" sz="2800" dirty="0" err="1">
                <a:ea typeface="新細明體" panose="02020500000000000000" pitchFamily="18" charset="-120"/>
              </a:rPr>
              <a:t>i</a:t>
            </a:r>
            <a:r>
              <a:rPr lang="en-US" altLang="zh-TW" sz="2800" dirty="0">
                <a:ea typeface="新細明體" panose="02020500000000000000" pitchFamily="18" charset="-120"/>
              </a:rPr>
              <a:t>++)  { c = f(</a:t>
            </a:r>
            <a:r>
              <a:rPr lang="en-US" altLang="zh-TW" sz="2800" dirty="0" err="1">
                <a:ea typeface="新細明體" panose="02020500000000000000" pitchFamily="18" charset="-120"/>
              </a:rPr>
              <a:t>i</a:t>
            </a:r>
            <a:r>
              <a:rPr lang="en-US" altLang="zh-TW" sz="2800" dirty="0">
                <a:ea typeface="新細明體" panose="02020500000000000000" pitchFamily="18" charset="-120"/>
              </a:rPr>
              <a:t>); }</a:t>
            </a:r>
          </a:p>
          <a:p>
            <a:pPr marL="0" indent="0">
              <a:buNone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Will this loop ever terminate?</a:t>
            </a:r>
          </a:p>
          <a:p>
            <a:pPr marL="0" indent="0">
              <a:buNone/>
              <a:defRPr/>
            </a:pPr>
            <a:endParaRPr lang="en-US" altLang="zh-TW" sz="2800" dirty="0">
              <a:ea typeface="新細明體" panose="02020500000000000000" pitchFamily="18" charset="-120"/>
            </a:endParaRPr>
          </a:p>
          <a:p>
            <a:pPr marL="0" indent="0">
              <a:buNone/>
              <a:defRPr/>
            </a:pPr>
            <a:endParaRPr lang="en-US" altLang="zh-TW" sz="2800" dirty="0">
              <a:ea typeface="新細明體" panose="02020500000000000000" pitchFamily="18" charset="-120"/>
            </a:endParaRPr>
          </a:p>
          <a:p>
            <a:pPr marL="0" indent="0">
              <a:buNone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2) If (</a:t>
            </a:r>
            <a:r>
              <a:rPr lang="en-US" altLang="zh-TW" sz="2800" b="1" dirty="0">
                <a:ea typeface="新細明體" panose="02020500000000000000" pitchFamily="18" charset="-120"/>
              </a:rPr>
              <a:t>a &gt; b</a:t>
            </a:r>
            <a:r>
              <a:rPr lang="en-US" altLang="zh-TW" sz="2800" dirty="0">
                <a:ea typeface="新細明體" panose="02020500000000000000" pitchFamily="18" charset="-120"/>
              </a:rPr>
              <a:t>)  {…}</a:t>
            </a:r>
          </a:p>
          <a:p>
            <a:pPr marL="0" indent="0">
              <a:buNone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    else if (</a:t>
            </a:r>
            <a:r>
              <a:rPr lang="en-US" altLang="zh-TW" sz="2800" b="1" dirty="0">
                <a:ea typeface="新細明體" panose="02020500000000000000" pitchFamily="18" charset="-120"/>
              </a:rPr>
              <a:t>a &gt; c</a:t>
            </a:r>
            <a:r>
              <a:rPr lang="en-US" altLang="zh-TW" sz="2800" dirty="0">
                <a:ea typeface="新細明體" panose="02020500000000000000" pitchFamily="18" charset="-120"/>
              </a:rPr>
              <a:t>) { S1 }</a:t>
            </a:r>
          </a:p>
          <a:p>
            <a:pPr marL="0" indent="0">
              <a:buNone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Will S1 be reachable? </a:t>
            </a:r>
          </a:p>
          <a:p>
            <a:pPr marL="0" indent="0">
              <a:buNone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What if when </a:t>
            </a:r>
            <a:r>
              <a:rPr lang="en-US" altLang="zh-TW" sz="2800" b="1" dirty="0">
                <a:ea typeface="新細明體" panose="02020500000000000000" pitchFamily="18" charset="-120"/>
              </a:rPr>
              <a:t>a &lt;= b </a:t>
            </a:r>
            <a:r>
              <a:rPr lang="en-US" altLang="zh-TW" sz="2800" dirty="0">
                <a:ea typeface="新細明體" panose="02020500000000000000" pitchFamily="18" charset="-120"/>
              </a:rPr>
              <a:t>then </a:t>
            </a:r>
            <a:r>
              <a:rPr lang="en-US" altLang="zh-TW" sz="2800" b="1" dirty="0">
                <a:ea typeface="新細明體" panose="02020500000000000000" pitchFamily="18" charset="-120"/>
              </a:rPr>
              <a:t>a</a:t>
            </a:r>
            <a:r>
              <a:rPr lang="en-US" altLang="zh-TW" sz="2800" dirty="0">
                <a:ea typeface="新細明體" panose="02020500000000000000" pitchFamily="18" charset="-120"/>
              </a:rPr>
              <a:t> is always </a:t>
            </a:r>
            <a:r>
              <a:rPr lang="en-US" altLang="zh-TW" sz="2800" b="1" dirty="0">
                <a:ea typeface="新細明體" panose="02020500000000000000" pitchFamily="18" charset="-120"/>
              </a:rPr>
              <a:t>&lt;=</a:t>
            </a:r>
            <a:r>
              <a:rPr lang="en-US" altLang="zh-TW" sz="2800" dirty="0">
                <a:ea typeface="新細明體" panose="02020500000000000000" pitchFamily="18" charset="-120"/>
              </a:rPr>
              <a:t> </a:t>
            </a:r>
            <a:r>
              <a:rPr lang="en-US" altLang="zh-TW" sz="2800" b="1" dirty="0">
                <a:ea typeface="新細明體" panose="02020500000000000000" pitchFamily="18" charset="-120"/>
              </a:rPr>
              <a:t>c</a:t>
            </a:r>
            <a:r>
              <a:rPr lang="en-US" altLang="zh-TW" sz="2800" dirty="0">
                <a:ea typeface="新細明體" panose="02020500000000000000" pitchFamily="18" charset="-120"/>
              </a:rPr>
              <a:t> ?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85ACF269-64AE-4B9F-A6A5-A86ACDDCD9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5523" y="2329070"/>
            <a:ext cx="5456789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dirty="0">
                <a:solidFill>
                  <a:srgbClr val="FF0000"/>
                </a:solidFill>
                <a:ea typeface="新細明體" panose="02020500000000000000" pitchFamily="18" charset="-120"/>
              </a:rPr>
              <a:t>Conservative:  Terminate </a:t>
            </a:r>
            <a:r>
              <a:rPr lang="en-US" altLang="zh-TW" sz="2400" dirty="0" err="1">
                <a:solidFill>
                  <a:srgbClr val="FF0000"/>
                </a:solidFill>
                <a:ea typeface="新細明體" panose="02020500000000000000" pitchFamily="18" charset="-120"/>
              </a:rPr>
              <a:t>mormally</a:t>
            </a:r>
            <a:endParaRPr lang="zh-TW" altLang="en-US" sz="2400" dirty="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6C4FA193-5116-4A49-B53E-894C76B07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1" y="5416827"/>
            <a:ext cx="4490594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dirty="0">
                <a:solidFill>
                  <a:srgbClr val="FF0000"/>
                </a:solidFill>
                <a:ea typeface="新細明體" panose="02020500000000000000" pitchFamily="18" charset="-120"/>
              </a:rPr>
              <a:t>Conservative:  is reachable</a:t>
            </a:r>
            <a:endParaRPr lang="zh-TW" altLang="en-US" sz="2400" dirty="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17863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14</a:t>
            </a:fld>
            <a:endParaRPr lang="zh-TW" alt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C42084A9-F72C-4ED2-959C-2B57F607E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39149"/>
            <a:ext cx="8229600" cy="665922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anose="02020500000000000000" pitchFamily="18" charset="-120"/>
              </a:rPr>
              <a:t>Conservative Analysis in Compilers (1)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B64FEB8-FB85-4A05-AF0A-9BE960F9F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4061" y="1186070"/>
            <a:ext cx="8991600" cy="5105400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Example 1</a:t>
            </a:r>
          </a:p>
          <a:p>
            <a:pPr marL="0" indent="0">
              <a:spcBef>
                <a:spcPts val="600"/>
              </a:spcBef>
              <a:buNone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		</a:t>
            </a:r>
            <a:r>
              <a:rPr lang="en-US" altLang="zh-TW" sz="2800" dirty="0" err="1">
                <a:ea typeface="新細明體" panose="02020500000000000000" pitchFamily="18" charset="-120"/>
              </a:rPr>
              <a:t>isReachable</a:t>
            </a:r>
            <a:r>
              <a:rPr lang="en-US" altLang="zh-TW" sz="2800" dirty="0">
                <a:ea typeface="新細明體" panose="02020500000000000000" pitchFamily="18" charset="-120"/>
              </a:rPr>
              <a:t> </a:t>
            </a:r>
            <a:r>
              <a:rPr lang="en-US" altLang="zh-TW" sz="2800" dirty="0">
                <a:ea typeface="新細明體" panose="02020500000000000000" pitchFamily="18" charset="-120"/>
                <a:sym typeface="Wingdings" panose="05000000000000000000" pitchFamily="2" charset="2"/>
              </a:rPr>
              <a:t> may be reachable</a:t>
            </a:r>
            <a:endParaRPr lang="en-US" altLang="zh-TW" sz="2800" dirty="0">
              <a:ea typeface="新細明體" panose="02020500000000000000" pitchFamily="18" charset="-120"/>
            </a:endParaRPr>
          </a:p>
          <a:p>
            <a:pPr marL="0" indent="0">
              <a:spcBef>
                <a:spcPts val="600"/>
              </a:spcBef>
              <a:buNone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Example 2:</a:t>
            </a:r>
          </a:p>
          <a:p>
            <a:pPr marL="0" indent="0">
              <a:spcBef>
                <a:spcPts val="600"/>
              </a:spcBef>
              <a:buNone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		</a:t>
            </a:r>
            <a:r>
              <a:rPr lang="en-US" altLang="zh-TW" sz="2800" dirty="0" err="1">
                <a:ea typeface="新細明體" panose="02020500000000000000" pitchFamily="18" charset="-120"/>
              </a:rPr>
              <a:t>terminateNormally</a:t>
            </a:r>
            <a:r>
              <a:rPr lang="en-US" altLang="zh-TW" sz="2800" dirty="0">
                <a:ea typeface="新細明體" panose="02020500000000000000" pitchFamily="18" charset="-120"/>
              </a:rPr>
              <a:t> </a:t>
            </a:r>
            <a:r>
              <a:rPr lang="en-US" altLang="zh-TW" sz="2800" dirty="0">
                <a:ea typeface="新細明體" panose="02020500000000000000" pitchFamily="18" charset="-120"/>
                <a:sym typeface="Wingdings" panose="05000000000000000000" pitchFamily="2" charset="2"/>
              </a:rPr>
              <a:t> may terminate normally</a:t>
            </a:r>
          </a:p>
          <a:p>
            <a:pPr marL="0" indent="0">
              <a:spcBef>
                <a:spcPts val="600"/>
              </a:spcBef>
              <a:buNone/>
              <a:defRPr/>
            </a:pPr>
            <a:r>
              <a:rPr lang="en-US" altLang="zh-TW" sz="2800" dirty="0">
                <a:ea typeface="新細明體" panose="02020500000000000000" pitchFamily="18" charset="-120"/>
                <a:sym typeface="Wingdings" panose="05000000000000000000" pitchFamily="2" charset="2"/>
              </a:rPr>
              <a:t>Example 3: </a:t>
            </a:r>
          </a:p>
          <a:p>
            <a:pPr marL="0" indent="0">
              <a:spcBef>
                <a:spcPts val="600"/>
              </a:spcBef>
              <a:buNone/>
              <a:defRPr/>
            </a:pPr>
            <a:r>
              <a:rPr lang="en-US" altLang="zh-TW" sz="2800" dirty="0">
                <a:ea typeface="新細明體" panose="02020500000000000000" pitchFamily="18" charset="-120"/>
                <a:sym typeface="Wingdings" panose="05000000000000000000" pitchFamily="2" charset="2"/>
              </a:rPr>
              <a:t>		variable </a:t>
            </a:r>
            <a:r>
              <a:rPr lang="en-US" altLang="zh-TW" sz="2800" b="1" dirty="0">
                <a:ea typeface="新細明體" panose="02020500000000000000" pitchFamily="18" charset="-120"/>
                <a:sym typeface="Wingdings" panose="05000000000000000000" pitchFamily="2" charset="2"/>
              </a:rPr>
              <a:t>a</a:t>
            </a:r>
            <a:r>
              <a:rPr lang="en-US" altLang="zh-TW" sz="2800" dirty="0">
                <a:ea typeface="新細明體" panose="02020500000000000000" pitchFamily="18" charset="-120"/>
                <a:sym typeface="Wingdings" panose="05000000000000000000" pitchFamily="2" charset="2"/>
              </a:rPr>
              <a:t> is initialized  may be initialized</a:t>
            </a:r>
            <a:endParaRPr lang="en-US" altLang="zh-TW" sz="2800" dirty="0">
              <a:ea typeface="新細明體" panose="02020500000000000000" pitchFamily="18" charset="-120"/>
            </a:endParaRPr>
          </a:p>
          <a:p>
            <a:pPr marL="0" indent="0">
              <a:spcBef>
                <a:spcPts val="600"/>
              </a:spcBef>
              <a:buNone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Example 4: </a:t>
            </a:r>
          </a:p>
          <a:p>
            <a:pPr marL="0" indent="0">
              <a:spcBef>
                <a:spcPts val="600"/>
              </a:spcBef>
              <a:buNone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		*p may alias with *q</a:t>
            </a:r>
          </a:p>
          <a:p>
            <a:pPr marL="0" indent="0">
              <a:spcBef>
                <a:spcPts val="600"/>
              </a:spcBef>
              <a:buNone/>
              <a:defRPr/>
            </a:pPr>
            <a:r>
              <a:rPr lang="en-US" altLang="zh-TW" sz="2800" dirty="0">
                <a:ea typeface="新細明體" panose="02020500000000000000" pitchFamily="18" charset="-120"/>
                <a:sym typeface="Wingdings" panose="05000000000000000000" pitchFamily="2" charset="2"/>
              </a:rPr>
              <a:t>		*p may alias with variable </a:t>
            </a:r>
            <a:r>
              <a:rPr lang="en-US" altLang="zh-TW" sz="2800" dirty="0" err="1">
                <a:ea typeface="新細明體" panose="02020500000000000000" pitchFamily="18" charset="-120"/>
                <a:sym typeface="Wingdings" panose="05000000000000000000" pitchFamily="2" charset="2"/>
              </a:rPr>
              <a:t>a,b,c</a:t>
            </a:r>
            <a:endParaRPr lang="en-US" altLang="zh-TW" sz="2800" dirty="0">
              <a:ea typeface="新細明體" panose="02020500000000000000" pitchFamily="18" charset="-12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11307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15</a:t>
            </a:fld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17CCC-31AE-4B7A-B29B-FD37BEA94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3939" y="1162879"/>
            <a:ext cx="8812696" cy="3766929"/>
          </a:xfrm>
        </p:spPr>
        <p:txBody>
          <a:bodyPr/>
          <a:lstStyle/>
          <a:p>
            <a:pPr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A statement terminates normally if execution continues to the next statement.</a:t>
            </a:r>
          </a:p>
          <a:p>
            <a:pPr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According to this criterion, statements such as break, continue, return, etc. do not terminate normally.</a:t>
            </a:r>
          </a:p>
          <a:p>
            <a:pPr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An infinite loop, such as for (;;) {} does not terminate normally, either.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zh-TW" altLang="en-US" sz="2800" dirty="0">
              <a:ea typeface="新細明體" panose="02020500000000000000" pitchFamily="18" charset="-12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8A87822-4017-4C46-BD1F-B47B5207D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39149"/>
            <a:ext cx="8229600" cy="665922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anose="02020500000000000000" pitchFamily="18" charset="-120"/>
              </a:rPr>
              <a:t>Conservative Analysis in Compilers (2)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834996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16</a:t>
            </a:fld>
            <a:endParaRPr lang="zh-TW" alt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99F7174-F83B-4949-B077-3491DECB4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921" y="115385"/>
            <a:ext cx="10412896" cy="649930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anose="02020500000000000000" pitchFamily="18" charset="-120"/>
              </a:rPr>
              <a:t>Rules for </a:t>
            </a:r>
            <a:r>
              <a:rPr lang="en-US" altLang="zh-TW" sz="4000" dirty="0" err="1">
                <a:ea typeface="新細明體" panose="02020500000000000000" pitchFamily="18" charset="-120"/>
              </a:rPr>
              <a:t>IsReachable</a:t>
            </a:r>
            <a:r>
              <a:rPr lang="en-US" altLang="zh-TW" sz="4000" dirty="0">
                <a:ea typeface="新細明體" panose="02020500000000000000" pitchFamily="18" charset="-120"/>
              </a:rPr>
              <a:t> and </a:t>
            </a:r>
            <a:r>
              <a:rPr lang="en-US" altLang="zh-TW" sz="4000" dirty="0" err="1">
                <a:ea typeface="新細明體" panose="02020500000000000000" pitchFamily="18" charset="-120"/>
              </a:rPr>
              <a:t>TerminateNormally</a:t>
            </a:r>
            <a:r>
              <a:rPr lang="en-US" altLang="zh-TW" sz="4000" dirty="0">
                <a:ea typeface="新細明體" panose="02020500000000000000" pitchFamily="18" charset="-120"/>
              </a:rPr>
              <a:t> (1)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480BF5F-56D1-41A3-97B7-6367306D11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3546" y="1166193"/>
            <a:ext cx="10326758" cy="3992216"/>
          </a:xfrm>
        </p:spPr>
        <p:txBody>
          <a:bodyPr/>
          <a:lstStyle/>
          <a:p>
            <a:pPr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Each STMT and </a:t>
            </a:r>
            <a:r>
              <a:rPr lang="en-US" altLang="zh-TW" sz="2800" dirty="0" err="1">
                <a:ea typeface="新細明體" panose="02020500000000000000" pitchFamily="18" charset="-120"/>
              </a:rPr>
              <a:t>STMT_list</a:t>
            </a:r>
            <a:r>
              <a:rPr lang="en-US" altLang="zh-TW" sz="2800" dirty="0">
                <a:ea typeface="新細明體" panose="02020500000000000000" pitchFamily="18" charset="-120"/>
              </a:rPr>
              <a:t> (</a:t>
            </a:r>
            <a:r>
              <a:rPr lang="en-US" altLang="zh-TW" sz="2800" dirty="0" err="1">
                <a:ea typeface="新細明體" panose="02020500000000000000" pitchFamily="18" charset="-120"/>
              </a:rPr>
              <a:t>nonterminals</a:t>
            </a:r>
            <a:r>
              <a:rPr lang="en-US" altLang="zh-TW" sz="2800" dirty="0">
                <a:ea typeface="新細明體" panose="02020500000000000000" pitchFamily="18" charset="-120"/>
              </a:rPr>
              <a:t>) AST nodes will include two attributes: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	 		</a:t>
            </a:r>
            <a:r>
              <a:rPr lang="en-US" altLang="zh-TW" sz="2800" dirty="0" err="1">
                <a:solidFill>
                  <a:srgbClr val="FF0000"/>
                </a:solidFill>
                <a:ea typeface="新細明體" panose="02020500000000000000" pitchFamily="18" charset="-120"/>
              </a:rPr>
              <a:t>isReachable</a:t>
            </a:r>
            <a:r>
              <a:rPr lang="en-US" altLang="zh-TW" sz="2800" dirty="0">
                <a:ea typeface="新細明體" panose="02020500000000000000" pitchFamily="18" charset="-120"/>
              </a:rPr>
              <a:t> and</a:t>
            </a:r>
            <a:r>
              <a:rPr lang="en-US" altLang="zh-TW" sz="2800" i="1" dirty="0">
                <a:ea typeface="新細明體" panose="02020500000000000000" pitchFamily="18" charset="-120"/>
              </a:rPr>
              <a:t> </a:t>
            </a:r>
            <a:r>
              <a:rPr lang="en-US" altLang="zh-TW" sz="2800" dirty="0" err="1">
                <a:solidFill>
                  <a:srgbClr val="FF0000"/>
                </a:solidFill>
                <a:ea typeface="新細明體" panose="02020500000000000000" pitchFamily="18" charset="-120"/>
              </a:rPr>
              <a:t>TerminateNormally</a:t>
            </a:r>
            <a:endParaRPr lang="en-US" altLang="zh-TW" sz="2800" dirty="0">
              <a:solidFill>
                <a:srgbClr val="FF0000"/>
              </a:solidFill>
              <a:ea typeface="新細明體" panose="02020500000000000000" pitchFamily="18" charset="-120"/>
            </a:endParaRPr>
          </a:p>
          <a:p>
            <a:pPr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 If a </a:t>
            </a:r>
            <a:r>
              <a:rPr lang="en-US" altLang="zh-TW" sz="2800" dirty="0">
                <a:solidFill>
                  <a:srgbClr val="FF0000"/>
                </a:solidFill>
                <a:ea typeface="新細明體" panose="02020500000000000000" pitchFamily="18" charset="-120"/>
              </a:rPr>
              <a:t>statement list </a:t>
            </a:r>
            <a:r>
              <a:rPr lang="en-US" altLang="zh-TW" sz="2800" dirty="0">
                <a:ea typeface="新細明體" panose="02020500000000000000" pitchFamily="18" charset="-120"/>
              </a:rPr>
              <a:t>is reachable, it is also true for its first statement</a:t>
            </a:r>
          </a:p>
          <a:p>
            <a:pPr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If </a:t>
            </a:r>
            <a:r>
              <a:rPr lang="en-US" altLang="zh-TW" sz="2800" dirty="0" err="1">
                <a:ea typeface="新細明體" panose="02020500000000000000" pitchFamily="18" charset="-120"/>
              </a:rPr>
              <a:t>TerminateNormally</a:t>
            </a:r>
            <a:r>
              <a:rPr lang="en-US" altLang="zh-TW" sz="2800" dirty="0">
                <a:ea typeface="新細明體" panose="02020500000000000000" pitchFamily="18" charset="-120"/>
              </a:rPr>
              <a:t> is false for the last statement in a statement list, it is also false for the whole list.</a:t>
            </a:r>
          </a:p>
          <a:p>
            <a:pPr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The statement list that comprises the body of a method, constructor or a static initializer is always considered reachable.</a:t>
            </a:r>
            <a:endParaRPr lang="zh-TW" altLang="en-US" sz="2800" dirty="0"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958876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17</a:t>
            </a:fld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07FE4-521B-4AE2-81C2-6D4FB95E2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3123" y="1050235"/>
            <a:ext cx="10277060" cy="3253408"/>
          </a:xfrm>
        </p:spPr>
        <p:txBody>
          <a:bodyPr/>
          <a:lstStyle/>
          <a:p>
            <a:pPr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A local variable declaration or an expression statement (assignment, method call, heap allocation, variable increment/decrement) always have </a:t>
            </a:r>
            <a:r>
              <a:rPr lang="en-US" altLang="zh-TW" sz="2800" dirty="0" err="1">
                <a:ea typeface="新細明體" panose="02020500000000000000" pitchFamily="18" charset="-120"/>
              </a:rPr>
              <a:t>TerminateNormally</a:t>
            </a:r>
            <a:r>
              <a:rPr lang="en-US" altLang="zh-TW" sz="2800" dirty="0">
                <a:ea typeface="新細明體" panose="02020500000000000000" pitchFamily="18" charset="-120"/>
              </a:rPr>
              <a:t> set to true.</a:t>
            </a:r>
          </a:p>
          <a:p>
            <a:pPr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A null statement never generates an error message if it is not reachable. The </a:t>
            </a:r>
            <a:r>
              <a:rPr lang="en-US" altLang="zh-TW" sz="2800" dirty="0" err="1">
                <a:solidFill>
                  <a:srgbClr val="FF0000"/>
                </a:solidFill>
                <a:ea typeface="新細明體" panose="02020500000000000000" pitchFamily="18" charset="-120"/>
              </a:rPr>
              <a:t>isReachable</a:t>
            </a:r>
            <a:r>
              <a:rPr lang="en-US" altLang="zh-TW" sz="2800" dirty="0">
                <a:ea typeface="新細明體" panose="02020500000000000000" pitchFamily="18" charset="-120"/>
              </a:rPr>
              <a:t> value is propagated to the successor.</a:t>
            </a:r>
          </a:p>
          <a:p>
            <a:pPr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A statement is reachable if and only if its predecessor terminate normally.</a:t>
            </a:r>
            <a:endParaRPr lang="zh-TW" altLang="en-US" sz="2800" dirty="0">
              <a:ea typeface="新細明體" panose="02020500000000000000" pitchFamily="18" charset="-120"/>
            </a:endParaRPr>
          </a:p>
        </p:txBody>
      </p:sp>
      <p:sp>
        <p:nvSpPr>
          <p:cNvPr id="4" name="文字方塊 1">
            <a:extLst>
              <a:ext uri="{FF2B5EF4-FFF2-40B4-BE49-F238E27FC236}">
                <a16:creationId xmlns:a16="http://schemas.microsoft.com/office/drawing/2014/main" id="{D23648E9-9DDF-484C-A687-882746F61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9139" y="4505739"/>
            <a:ext cx="759694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 dirty="0"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True meaning: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 dirty="0"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    </a:t>
            </a:r>
            <a:r>
              <a:rPr lang="en-US" altLang="zh-TW" sz="2800" dirty="0" err="1"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isReachable</a:t>
            </a:r>
            <a:r>
              <a:rPr lang="en-US" altLang="zh-TW" sz="2800" dirty="0"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  </a:t>
            </a:r>
            <a:r>
              <a:rPr lang="en-US" altLang="zh-TW" sz="2800" dirty="0"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  <a:sym typeface="Wingdings" panose="05000000000000000000" pitchFamily="2" charset="2"/>
              </a:rPr>
              <a:t> is possibly reachable</a:t>
            </a:r>
            <a:endParaRPr lang="en-US" altLang="zh-TW" sz="2800" dirty="0"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 dirty="0"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    </a:t>
            </a:r>
            <a:r>
              <a:rPr lang="en-US" altLang="zh-TW" sz="2800" dirty="0" err="1"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TerminateNormally</a:t>
            </a:r>
            <a:r>
              <a:rPr lang="en-US" altLang="zh-TW" sz="2800" dirty="0"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 </a:t>
            </a:r>
            <a:r>
              <a:rPr lang="en-US" altLang="zh-TW" sz="2800" dirty="0"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  <a:sym typeface="Wingdings" panose="05000000000000000000" pitchFamily="2" charset="2"/>
              </a:rPr>
              <a:t> may terminate normally</a:t>
            </a:r>
            <a:endParaRPr lang="en-US" altLang="zh-TW" sz="2800" dirty="0"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20308D1-B7BB-4F40-85BB-22D12954B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617" y="155141"/>
            <a:ext cx="10571922" cy="649930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anose="02020500000000000000" pitchFamily="18" charset="-120"/>
              </a:rPr>
              <a:t>Rules for </a:t>
            </a:r>
            <a:r>
              <a:rPr lang="en-US" altLang="zh-TW" sz="4000" dirty="0" err="1">
                <a:ea typeface="新細明體" panose="02020500000000000000" pitchFamily="18" charset="-120"/>
              </a:rPr>
              <a:t>IsReachable</a:t>
            </a:r>
            <a:r>
              <a:rPr lang="en-US" altLang="zh-TW" sz="4000" dirty="0">
                <a:ea typeface="新細明體" panose="02020500000000000000" pitchFamily="18" charset="-120"/>
              </a:rPr>
              <a:t> and </a:t>
            </a:r>
            <a:r>
              <a:rPr lang="en-US" altLang="zh-TW" sz="4000" dirty="0" err="1">
                <a:ea typeface="新細明體" panose="02020500000000000000" pitchFamily="18" charset="-120"/>
              </a:rPr>
              <a:t>TerminateNormally</a:t>
            </a:r>
            <a:r>
              <a:rPr lang="en-US" altLang="zh-TW" sz="4000" dirty="0">
                <a:ea typeface="新細明體" panose="02020500000000000000" pitchFamily="18" charset="-120"/>
              </a:rPr>
              <a:t> (2)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47146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18</a:t>
            </a:fld>
            <a:endParaRPr lang="zh-TW" alt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CAECB19-7C37-40E6-9822-EB95414D8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6679" y="92765"/>
            <a:ext cx="8229600" cy="788988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anose="02020500000000000000" pitchFamily="18" charset="-120"/>
              </a:rPr>
              <a:t>Example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7CE856D-90CE-47F6-AD00-F7AEE3684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2963" y="1136374"/>
            <a:ext cx="9776792" cy="4409662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Void example ()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{   int v;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    v++; return; ; v=10; v=20; 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}</a:t>
            </a:r>
          </a:p>
          <a:p>
            <a:pPr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–"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The method body is reachable</a:t>
            </a:r>
          </a:p>
          <a:p>
            <a:pPr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–"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The declaration is reachable</a:t>
            </a:r>
          </a:p>
          <a:p>
            <a:pPr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–"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The declaration and the increment terminate normally</a:t>
            </a:r>
          </a:p>
          <a:p>
            <a:pPr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–"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The return is reachable, but does not terminate normally</a:t>
            </a:r>
          </a:p>
          <a:p>
            <a:pPr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–"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The null statement is not reachable</a:t>
            </a:r>
          </a:p>
          <a:p>
            <a:pPr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–"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V=10 is not reachable, and generate an error msg</a:t>
            </a:r>
            <a:endParaRPr lang="zh-TW" altLang="en-US" sz="2800" dirty="0"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3153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19</a:t>
            </a:fld>
            <a:endParaRPr lang="zh-TW" alt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1B384EB-0030-4EA1-A7EA-AB84CF4C1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3670" y="152400"/>
            <a:ext cx="9177130" cy="682487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anose="02020500000000000000" pitchFamily="18" charset="-120"/>
              </a:rPr>
              <a:t>Function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88301EE-D176-4E2E-B4F8-58794612C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4183" y="1156253"/>
            <a:ext cx="9100930" cy="1427921"/>
          </a:xfrm>
        </p:spPr>
        <p:txBody>
          <a:bodyPr/>
          <a:lstStyle/>
          <a:p>
            <a:pPr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If the STMT list of a function body is terminate abnormally, that means it does a return. If not, this function may not have a return, thus an error message should be issued.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endParaRPr lang="zh-TW" altLang="en-US" sz="2800" dirty="0"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7421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</a:t>
            </a:fld>
            <a:endParaRPr lang="zh-TW" alt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1FBA16C-EE08-446B-9ECF-4B7695A22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9743" y="212943"/>
            <a:ext cx="8229600" cy="513568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anose="02020500000000000000" pitchFamily="18" charset="-120"/>
              </a:rPr>
              <a:t>Outlines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D9B09C4-061F-4517-A173-886DF550DA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0285" y="1091853"/>
            <a:ext cx="9920614" cy="4482229"/>
          </a:xfrm>
        </p:spPr>
        <p:txBody>
          <a:bodyPr/>
          <a:lstStyle/>
          <a:p>
            <a:pPr>
              <a:defRPr/>
            </a:pPr>
            <a:r>
              <a:rPr lang="en-US" altLang="zh-TW" sz="2800" dirty="0">
                <a:latin typeface="+mn-lt"/>
                <a:ea typeface="新細明體" pitchFamily="18" charset="-120"/>
              </a:rPr>
              <a:t>Semantic analysis for control structures</a:t>
            </a:r>
          </a:p>
          <a:p>
            <a:pPr lvl="1">
              <a:defRPr/>
            </a:pPr>
            <a:r>
              <a:rPr lang="en-US" altLang="zh-TW" sz="2400" dirty="0">
                <a:latin typeface="+mn-lt"/>
                <a:ea typeface="新細明體" pitchFamily="18" charset="-120"/>
              </a:rPr>
              <a:t>Reachability and Termination Analysis</a:t>
            </a:r>
          </a:p>
          <a:p>
            <a:pPr lvl="1">
              <a:defRPr/>
            </a:pPr>
            <a:r>
              <a:rPr lang="en-US" altLang="zh-TW" sz="2400" dirty="0">
                <a:solidFill>
                  <a:srgbClr val="FF0000"/>
                </a:solidFill>
                <a:latin typeface="+mn-lt"/>
                <a:ea typeface="新細明體" pitchFamily="18" charset="-120"/>
              </a:rPr>
              <a:t>If statements</a:t>
            </a:r>
          </a:p>
          <a:p>
            <a:pPr lvl="1">
              <a:defRPr/>
            </a:pPr>
            <a:r>
              <a:rPr lang="en-US" altLang="zh-TW" sz="2400" dirty="0">
                <a:solidFill>
                  <a:srgbClr val="FF0000"/>
                </a:solidFill>
                <a:latin typeface="+mn-lt"/>
                <a:ea typeface="新細明體" pitchFamily="18" charset="-120"/>
              </a:rPr>
              <a:t>Switch and Case</a:t>
            </a:r>
          </a:p>
          <a:p>
            <a:pPr lvl="1">
              <a:defRPr/>
            </a:pPr>
            <a:r>
              <a:rPr lang="en-US" altLang="zh-TW" sz="2400" dirty="0">
                <a:latin typeface="+mn-lt"/>
                <a:ea typeface="新細明體" pitchFamily="18" charset="-120"/>
              </a:rPr>
              <a:t>While, Do and Repeat Loops</a:t>
            </a:r>
          </a:p>
          <a:p>
            <a:pPr lvl="1">
              <a:defRPr/>
            </a:pPr>
            <a:r>
              <a:rPr lang="en-US" altLang="zh-TW" sz="2400" dirty="0">
                <a:latin typeface="+mn-lt"/>
                <a:ea typeface="新細明體" pitchFamily="18" charset="-120"/>
              </a:rPr>
              <a:t>For loops</a:t>
            </a:r>
          </a:p>
          <a:p>
            <a:pPr lvl="1">
              <a:defRPr/>
            </a:pPr>
            <a:r>
              <a:rPr lang="en-US" altLang="zh-TW" sz="2400" dirty="0">
                <a:latin typeface="+mn-lt"/>
                <a:ea typeface="新細明體" pitchFamily="18" charset="-120"/>
              </a:rPr>
              <a:t>Break, Continue, Return and </a:t>
            </a:r>
            <a:r>
              <a:rPr lang="en-US" altLang="zh-TW" sz="2400" dirty="0" err="1">
                <a:latin typeface="+mn-lt"/>
                <a:ea typeface="新細明體" pitchFamily="18" charset="-120"/>
              </a:rPr>
              <a:t>GoTo</a:t>
            </a:r>
            <a:endParaRPr lang="en-US" altLang="zh-TW" sz="2400" dirty="0">
              <a:latin typeface="+mn-lt"/>
              <a:ea typeface="新細明體" pitchFamily="18" charset="-120"/>
            </a:endParaRPr>
          </a:p>
          <a:p>
            <a:pPr lvl="1">
              <a:defRPr/>
            </a:pPr>
            <a:r>
              <a:rPr lang="en-US" altLang="zh-TW" sz="2400" dirty="0">
                <a:latin typeface="+mn-lt"/>
                <a:ea typeface="新細明體" pitchFamily="18" charset="-120"/>
              </a:rPr>
              <a:t>Exception Handling</a:t>
            </a:r>
          </a:p>
          <a:p>
            <a:pPr>
              <a:defRPr/>
            </a:pPr>
            <a:r>
              <a:rPr lang="en-US" altLang="zh-TW" sz="2800" dirty="0">
                <a:latin typeface="+mn-lt"/>
                <a:ea typeface="新細明體" pitchFamily="18" charset="-120"/>
              </a:rPr>
              <a:t>Semantic analysis of Calls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B34AB25-4508-4C5B-A6F3-79A381F999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8071" y="2150302"/>
            <a:ext cx="2732807" cy="533400"/>
          </a:xfrm>
          <a:prstGeom prst="rect">
            <a:avLst/>
          </a:prstGeom>
          <a:solidFill>
            <a:schemeClr val="bg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Select statements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2E49F90C-DCF7-411C-8722-F632DDE17D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5414" y="3094690"/>
            <a:ext cx="2957186" cy="533400"/>
          </a:xfrm>
          <a:prstGeom prst="rect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</a:rPr>
              <a:t>Iterative statements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6FE5304-1313-4C7A-BC5F-73E3F751E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4343" y="4126501"/>
            <a:ext cx="4018769" cy="445499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Departure from normal path</a:t>
            </a:r>
          </a:p>
        </p:txBody>
      </p:sp>
    </p:spTree>
    <p:extLst>
      <p:ext uri="{BB962C8B-B14F-4D97-AF65-F5344CB8AC3E}">
        <p14:creationId xmlns:p14="http://schemas.microsoft.com/office/powerpoint/2010/main" val="3685214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20</a:t>
            </a:fld>
            <a:endParaRPr lang="zh-TW" alt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6412FD7-2A9D-45AC-87C7-C2A90ED47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000">
                <a:ea typeface="新細明體" panose="02020500000000000000" pitchFamily="18" charset="-120"/>
              </a:rPr>
              <a:t>IF statements</a:t>
            </a:r>
            <a:endParaRPr lang="zh-TW" altLang="en-US" sz="4000">
              <a:ea typeface="新細明體" panose="02020500000000000000" pitchFamily="18" charset="-120"/>
            </a:endParaRPr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74587A7E-6424-4FD4-A9E9-BD86E3EEB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122" y="1053549"/>
            <a:ext cx="897503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14350" indent="-514350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0000FF"/>
              </a:buClr>
              <a:buSzPct val="80000"/>
              <a:buFont typeface="Wingdings" panose="05000000000000000000" pitchFamily="2" charset="2"/>
              <a:buChar char="l"/>
            </a:pPr>
            <a:r>
              <a:rPr lang="en-US" altLang="zh-TW" sz="2400" dirty="0">
                <a:ea typeface="新細明體" panose="02020500000000000000" pitchFamily="18" charset="-120"/>
              </a:rPr>
              <a:t>Check whether the predicate has the </a:t>
            </a:r>
            <a:r>
              <a:rPr lang="en-US" altLang="zh-TW" sz="2400" dirty="0" err="1">
                <a:ea typeface="新細明體" panose="02020500000000000000" pitchFamily="18" charset="-120"/>
              </a:rPr>
              <a:t>boolean</a:t>
            </a:r>
            <a:r>
              <a:rPr lang="en-US" altLang="zh-TW" sz="2400" dirty="0">
                <a:ea typeface="新細明體" panose="02020500000000000000" pitchFamily="18" charset="-120"/>
              </a:rPr>
              <a:t> or error type</a:t>
            </a:r>
          </a:p>
          <a:p>
            <a:pPr>
              <a:spcBef>
                <a:spcPct val="0"/>
              </a:spcBef>
              <a:buClr>
                <a:srgbClr val="0000FF"/>
              </a:buClr>
              <a:buSzPct val="80000"/>
              <a:buFont typeface="Wingdings" panose="05000000000000000000" pitchFamily="2" charset="2"/>
              <a:buChar char="l"/>
            </a:pPr>
            <a:r>
              <a:rPr lang="en-US" altLang="zh-TW" sz="2400" dirty="0">
                <a:ea typeface="新細明體" panose="02020500000000000000" pitchFamily="18" charset="-120"/>
              </a:rPr>
              <a:t>Type check for children (then and else)</a:t>
            </a:r>
          </a:p>
          <a:p>
            <a:pPr>
              <a:spcBef>
                <a:spcPct val="0"/>
              </a:spcBef>
              <a:buClr>
                <a:srgbClr val="0000FF"/>
              </a:buClr>
              <a:buSzPct val="80000"/>
              <a:buFont typeface="Wingdings" panose="05000000000000000000" pitchFamily="2" charset="2"/>
              <a:buChar char="l"/>
            </a:pPr>
            <a:r>
              <a:rPr lang="en-US" altLang="zh-TW" sz="2400" dirty="0">
                <a:ea typeface="新細明體" panose="02020500000000000000" pitchFamily="18" charset="-120"/>
              </a:rPr>
              <a:t>Reachability check and collect exceptions from each child</a:t>
            </a:r>
            <a:endParaRPr lang="zh-TW" altLang="en-US" sz="2400" dirty="0">
              <a:ea typeface="新細明體" panose="02020500000000000000" pitchFamily="18" charset="-12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20CD8F8B-A128-4499-92C7-A0FB628A27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0" b="31540"/>
          <a:stretch/>
        </p:blipFill>
        <p:spPr bwMode="auto">
          <a:xfrm>
            <a:off x="2703442" y="2832652"/>
            <a:ext cx="7161336" cy="305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96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21</a:t>
            </a:fld>
            <a:endParaRPr lang="zh-TW" alt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B207528-9281-4890-8331-A284D4FC0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anose="02020500000000000000" pitchFamily="18" charset="-120"/>
              </a:rPr>
              <a:t>Example of Checking an IF statement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A6B9854D-CBC4-4A15-8D15-BACED1563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1478" y="1235767"/>
            <a:ext cx="9416292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 b="1" dirty="0">
                <a:solidFill>
                  <a:srgbClr val="FF0000"/>
                </a:solidFill>
                <a:ea typeface="新細明體" panose="02020500000000000000" pitchFamily="18" charset="-120"/>
              </a:rPr>
              <a:t>If (b) a = 1; else  a = 2;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TW" sz="2800" dirty="0">
              <a:ea typeface="新細明體" panose="02020500000000000000" pitchFamily="18" charset="-120"/>
            </a:endParaRPr>
          </a:p>
          <a:p>
            <a:pPr marL="457200" indent="-457200">
              <a:spcBef>
                <a:spcPct val="0"/>
              </a:spcBef>
              <a:buClrTx/>
              <a:buSzTx/>
              <a:buFont typeface="Arial" panose="020B0604020202020204" pitchFamily="34" charset="0"/>
              <a:buChar char="–"/>
            </a:pPr>
            <a:r>
              <a:rPr lang="en-US" altLang="zh-TW" sz="2800" dirty="0">
                <a:ea typeface="新細明體" panose="02020500000000000000" pitchFamily="18" charset="-120"/>
              </a:rPr>
              <a:t>Check that the predicate b produces a </a:t>
            </a:r>
            <a:r>
              <a:rPr lang="en-US" altLang="zh-TW" sz="2800" dirty="0" err="1">
                <a:ea typeface="新細明體" panose="02020500000000000000" pitchFamily="18" charset="-120"/>
              </a:rPr>
              <a:t>boolean</a:t>
            </a:r>
            <a:r>
              <a:rPr lang="en-US" altLang="zh-TW" sz="2800" dirty="0">
                <a:ea typeface="新細明體" panose="02020500000000000000" pitchFamily="18" charset="-120"/>
              </a:rPr>
              <a:t> value</a:t>
            </a:r>
          </a:p>
          <a:p>
            <a:pPr marL="457200" indent="-457200">
              <a:spcBef>
                <a:spcPct val="0"/>
              </a:spcBef>
              <a:buClrTx/>
              <a:buSzTx/>
              <a:buFont typeface="Arial" panose="020B0604020202020204" pitchFamily="34" charset="0"/>
              <a:buChar char="–"/>
            </a:pPr>
            <a:r>
              <a:rPr lang="en-US" altLang="zh-TW" sz="2800" dirty="0">
                <a:ea typeface="新細明體" panose="02020500000000000000" pitchFamily="18" charset="-120"/>
              </a:rPr>
              <a:t>Two children (then and else) are type checked</a:t>
            </a:r>
          </a:p>
          <a:p>
            <a:pPr marL="457200" indent="-457200">
              <a:spcBef>
                <a:spcPct val="0"/>
              </a:spcBef>
              <a:buClrTx/>
              <a:buSzTx/>
              <a:buFont typeface="Arial" panose="020B0604020202020204" pitchFamily="34" charset="0"/>
              <a:buChar char="–"/>
            </a:pPr>
            <a:r>
              <a:rPr lang="en-US" altLang="zh-TW" sz="2800" dirty="0">
                <a:ea typeface="新細明體" panose="02020500000000000000" pitchFamily="18" charset="-120"/>
              </a:rPr>
              <a:t>Since the two statements terminate normally, so does the whole IF statement</a:t>
            </a:r>
            <a:endParaRPr lang="zh-TW" altLang="en-US" sz="2800" dirty="0"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4492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22</a:t>
            </a:fld>
            <a:endParaRPr lang="zh-TW" alt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E857F6D-53BB-4BF6-A125-6F2229088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anose="02020500000000000000" pitchFamily="18" charset="-120"/>
              </a:rPr>
              <a:t>Semantic Checking of </a:t>
            </a:r>
            <a:r>
              <a:rPr lang="en-US" altLang="zh-TW" sz="4000" b="1" dirty="0">
                <a:ea typeface="新細明體" panose="02020500000000000000" pitchFamily="18" charset="-120"/>
              </a:rPr>
              <a:t>For</a:t>
            </a:r>
            <a:r>
              <a:rPr lang="en-US" altLang="zh-TW" sz="4000" dirty="0">
                <a:ea typeface="新細明體" panose="02020500000000000000" pitchFamily="18" charset="-120"/>
              </a:rPr>
              <a:t> 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DC1A48A-C663-4696-99C4-A0F71CAE24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260" y="1149628"/>
            <a:ext cx="10641496" cy="1802295"/>
          </a:xfrm>
        </p:spPr>
        <p:txBody>
          <a:bodyPr/>
          <a:lstStyle/>
          <a:p>
            <a:pPr>
              <a:defRPr/>
            </a:pPr>
            <a:r>
              <a:rPr lang="en-US" altLang="zh-TW" sz="2400" dirty="0">
                <a:ea typeface="新細明體" panose="02020500000000000000" pitchFamily="18" charset="-120"/>
              </a:rPr>
              <a:t>In </a:t>
            </a:r>
            <a:r>
              <a:rPr lang="en-US" altLang="zh-TW" sz="2400" dirty="0">
                <a:solidFill>
                  <a:srgbClr val="FF0000"/>
                </a:solidFill>
                <a:ea typeface="新細明體" panose="02020500000000000000" pitchFamily="18" charset="-120"/>
              </a:rPr>
              <a:t>C++, C# </a:t>
            </a:r>
            <a:r>
              <a:rPr lang="en-US" altLang="zh-TW" sz="2400" dirty="0">
                <a:ea typeface="新細明體" panose="02020500000000000000" pitchFamily="18" charset="-120"/>
              </a:rPr>
              <a:t>and </a:t>
            </a:r>
            <a:r>
              <a:rPr lang="en-US" altLang="zh-TW" sz="2400" dirty="0">
                <a:solidFill>
                  <a:srgbClr val="FF0000"/>
                </a:solidFill>
                <a:ea typeface="新細明體" panose="02020500000000000000" pitchFamily="18" charset="-120"/>
              </a:rPr>
              <a:t>Java</a:t>
            </a:r>
            <a:r>
              <a:rPr lang="en-US" altLang="zh-TW" sz="2400" dirty="0">
                <a:ea typeface="新細明體" panose="02020500000000000000" pitchFamily="18" charset="-120"/>
              </a:rPr>
              <a:t>, a new index variable local to the for loop may be declared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ea typeface="新細明體" panose="02020500000000000000" pitchFamily="18" charset="-120"/>
              </a:rPr>
              <a:t>	e.g. for (</a:t>
            </a:r>
            <a:r>
              <a:rPr lang="en-US" altLang="zh-TW" sz="2400" dirty="0" err="1">
                <a:solidFill>
                  <a:srgbClr val="FF0000"/>
                </a:solidFill>
                <a:ea typeface="新細明體" panose="02020500000000000000" pitchFamily="18" charset="-120"/>
              </a:rPr>
              <a:t>int</a:t>
            </a:r>
            <a:r>
              <a:rPr lang="en-US" altLang="zh-TW" sz="2400" dirty="0">
                <a:solidFill>
                  <a:srgbClr val="FF0000"/>
                </a:solidFill>
                <a:ea typeface="新細明體" panose="02020500000000000000" pitchFamily="18" charset="-120"/>
              </a:rPr>
              <a:t> n = 1</a:t>
            </a:r>
            <a:r>
              <a:rPr lang="en-US" altLang="zh-TW" sz="2400" dirty="0">
                <a:ea typeface="新細明體" panose="02020500000000000000" pitchFamily="18" charset="-120"/>
              </a:rPr>
              <a:t>; n &lt; 10; n++)</a:t>
            </a:r>
          </a:p>
          <a:p>
            <a:pPr>
              <a:defRPr/>
            </a:pPr>
            <a:r>
              <a:rPr lang="en-US" altLang="zh-TW" sz="2400" dirty="0">
                <a:ea typeface="新細明體" panose="02020500000000000000" pitchFamily="18" charset="-120"/>
              </a:rPr>
              <a:t>A null condition and a constant-true predicate make the loop non-terminating</a:t>
            </a:r>
          </a:p>
          <a:p>
            <a:pPr>
              <a:defRPr/>
            </a:pPr>
            <a:r>
              <a:rPr lang="en-US" altLang="zh-TW" sz="2400" dirty="0">
                <a:ea typeface="新細明體" panose="02020500000000000000" pitchFamily="18" charset="-120"/>
              </a:rPr>
              <a:t>Gather all the </a:t>
            </a:r>
            <a:r>
              <a:rPr lang="en-US" altLang="zh-TW" sz="2400" dirty="0" err="1">
                <a:ea typeface="新細明體" panose="02020500000000000000" pitchFamily="18" charset="-120"/>
              </a:rPr>
              <a:t>ThrowsSet</a:t>
            </a:r>
            <a:r>
              <a:rPr lang="en-US" altLang="zh-TW" sz="2400" dirty="0">
                <a:ea typeface="新細明體" panose="02020500000000000000" pitchFamily="18" charset="-120"/>
              </a:rPr>
              <a:t> from all children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EB12E19E-2FCF-454D-938E-0209D427F1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384480" y="3508513"/>
            <a:ext cx="5593509" cy="2492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96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23</a:t>
            </a:fld>
            <a:endParaRPr lang="zh-TW" alt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8A85E19-3E71-45FE-BFEB-F25589B37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7104" y="158544"/>
            <a:ext cx="8229600" cy="636587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anose="02020500000000000000" pitchFamily="18" charset="-120"/>
              </a:rPr>
              <a:t>Exception Checks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9CD853A-6216-403B-B436-1424C2286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0505" y="1113182"/>
            <a:ext cx="9525000" cy="4890053"/>
          </a:xfrm>
        </p:spPr>
        <p:txBody>
          <a:bodyPr/>
          <a:lstStyle/>
          <a:p>
            <a:pPr>
              <a:defRPr/>
            </a:pPr>
            <a:r>
              <a:rPr lang="en-US" altLang="zh-TW" sz="2800" smtClean="0">
                <a:ea typeface="新細明體" panose="02020500000000000000" pitchFamily="18" charset="-120"/>
              </a:rPr>
              <a:t>Exceptions </a:t>
            </a:r>
            <a:r>
              <a:rPr lang="en-US" altLang="zh-TW" sz="2800" dirty="0">
                <a:ea typeface="新細明體" panose="02020500000000000000" pitchFamily="18" charset="-120"/>
              </a:rPr>
              <a:t>may be thrown explicitly or implicitly</a:t>
            </a:r>
          </a:p>
          <a:p>
            <a:pPr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Thrown exceptions may be propagated several times and then finally get caught by a handler</a:t>
            </a:r>
          </a:p>
          <a:p>
            <a:pPr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Java exceptions are typed</a:t>
            </a:r>
          </a:p>
          <a:p>
            <a:pPr lvl="1">
              <a:defRPr/>
            </a:pPr>
            <a:r>
              <a:rPr lang="en-US" altLang="zh-CN" sz="2267" dirty="0">
                <a:ea typeface="新細明體" panose="02020500000000000000" pitchFamily="18" charset="-120"/>
              </a:rPr>
              <a:t>A</a:t>
            </a:r>
            <a:r>
              <a:rPr lang="en-US" altLang="zh-TW" sz="2267" dirty="0">
                <a:ea typeface="新細明體" panose="02020500000000000000" pitchFamily="18" charset="-120"/>
              </a:rPr>
              <a:t>ll exceptions are subclasses of the Throwable class</a:t>
            </a:r>
          </a:p>
          <a:p>
            <a:pPr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Two kinds of exceptions, </a:t>
            </a:r>
            <a:r>
              <a:rPr lang="en-US" altLang="zh-TW" sz="2800" i="1" dirty="0">
                <a:solidFill>
                  <a:srgbClr val="FF0000"/>
                </a:solidFill>
                <a:ea typeface="新細明體" panose="02020500000000000000" pitchFamily="18" charset="-120"/>
              </a:rPr>
              <a:t>checked</a:t>
            </a:r>
            <a:r>
              <a:rPr lang="en-US" altLang="zh-TW" sz="2800" dirty="0">
                <a:ea typeface="新細明體" panose="02020500000000000000" pitchFamily="18" charset="-120"/>
              </a:rPr>
              <a:t> and </a:t>
            </a:r>
            <a:r>
              <a:rPr lang="en-US" altLang="zh-TW" sz="2800" i="1" dirty="0">
                <a:solidFill>
                  <a:srgbClr val="FF0000"/>
                </a:solidFill>
                <a:ea typeface="新細明體" panose="02020500000000000000" pitchFamily="18" charset="-120"/>
              </a:rPr>
              <a:t>unchecked</a:t>
            </a:r>
            <a:endParaRPr lang="en-US" altLang="zh-TW" sz="2800" dirty="0">
              <a:ea typeface="新細明體" panose="02020500000000000000" pitchFamily="18" charset="-120"/>
            </a:endParaRPr>
          </a:p>
          <a:p>
            <a:pPr lvl="1">
              <a:defRPr/>
            </a:pPr>
            <a:r>
              <a:rPr lang="en-US" altLang="zh-TW" sz="2267" dirty="0">
                <a:ea typeface="新細明體" panose="02020500000000000000" pitchFamily="18" charset="-120"/>
              </a:rPr>
              <a:t>A checked exception must be caught by an enclosing </a:t>
            </a:r>
            <a:r>
              <a:rPr lang="en-US" altLang="zh-TW" sz="2267" dirty="0">
                <a:solidFill>
                  <a:srgbClr val="FF0000"/>
                </a:solidFill>
                <a:ea typeface="新細明體" panose="02020500000000000000" pitchFamily="18" charset="-120"/>
              </a:rPr>
              <a:t>try</a:t>
            </a:r>
            <a:r>
              <a:rPr lang="en-US" altLang="zh-TW" sz="2267" dirty="0">
                <a:ea typeface="新細明體" panose="02020500000000000000" pitchFamily="18" charset="-120"/>
              </a:rPr>
              <a:t> statement or is listed in the </a:t>
            </a:r>
            <a:r>
              <a:rPr lang="en-US" altLang="zh-TW" sz="2267" dirty="0">
                <a:solidFill>
                  <a:srgbClr val="FF0000"/>
                </a:solidFill>
                <a:ea typeface="新細明體" panose="02020500000000000000" pitchFamily="18" charset="-120"/>
              </a:rPr>
              <a:t>throws</a:t>
            </a:r>
            <a:r>
              <a:rPr lang="en-US" altLang="zh-TW" sz="2267" dirty="0">
                <a:ea typeface="新細明體" panose="02020500000000000000" pitchFamily="18" charset="-120"/>
              </a:rPr>
              <a:t> clause of the enclosing method</a:t>
            </a:r>
          </a:p>
          <a:p>
            <a:pPr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Exceptions that are exempt from the </a:t>
            </a:r>
            <a:r>
              <a:rPr lang="en-US" altLang="zh-TW" sz="2800" i="1" dirty="0">
                <a:ea typeface="新細明體" panose="02020500000000000000" pitchFamily="18" charset="-120"/>
              </a:rPr>
              <a:t>Catch or  Declare </a:t>
            </a:r>
            <a:r>
              <a:rPr lang="en-US" altLang="zh-TW" sz="2800" dirty="0">
                <a:ea typeface="新細明體" panose="02020500000000000000" pitchFamily="18" charset="-120"/>
              </a:rPr>
              <a:t>rule are called </a:t>
            </a:r>
            <a:r>
              <a:rPr lang="en-US" altLang="zh-TW" sz="2800" i="1" dirty="0">
                <a:solidFill>
                  <a:srgbClr val="FF0000"/>
                </a:solidFill>
                <a:ea typeface="新細明體" panose="02020500000000000000" pitchFamily="18" charset="-120"/>
              </a:rPr>
              <a:t>unchecked</a:t>
            </a:r>
            <a:r>
              <a:rPr lang="en-US" altLang="zh-TW" sz="2800" i="1" dirty="0">
                <a:solidFill>
                  <a:srgbClr val="FFFF00"/>
                </a:solidFill>
                <a:ea typeface="新細明體" panose="02020500000000000000" pitchFamily="18" charset="-120"/>
              </a:rPr>
              <a:t> </a:t>
            </a:r>
            <a:r>
              <a:rPr lang="en-US" altLang="zh-TW" sz="2800" i="1" dirty="0">
                <a:solidFill>
                  <a:srgbClr val="FF0000"/>
                </a:solidFill>
                <a:ea typeface="新細明體" panose="02020500000000000000" pitchFamily="18" charset="-120"/>
              </a:rPr>
              <a:t>exceptions</a:t>
            </a:r>
            <a:endParaRPr lang="en-US" altLang="zh-TW" sz="2800" dirty="0"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0703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24</a:t>
            </a:fld>
            <a:endParaRPr lang="zh-TW" alt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4430E0B-953F-4A3C-BB59-CF6AF94C7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861" y="158544"/>
            <a:ext cx="8229600" cy="636587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anose="02020500000000000000" pitchFamily="18" charset="-120"/>
              </a:rPr>
              <a:t>Exception Checks (1)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E8E6D45-423A-4171-BB4D-7A75C292E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0409" y="1133061"/>
            <a:ext cx="8229600" cy="4750904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class </a:t>
            </a:r>
            <a:r>
              <a:rPr lang="en-US" altLang="zh-TW" sz="2800" dirty="0" err="1">
                <a:ea typeface="新細明體" panose="02020500000000000000" pitchFamily="18" charset="-120"/>
              </a:rPr>
              <a:t>ExitComputation</a:t>
            </a:r>
            <a:r>
              <a:rPr lang="en-US" altLang="zh-TW" sz="2800" dirty="0">
                <a:ea typeface="新細明體" panose="02020500000000000000" pitchFamily="18" charset="-120"/>
              </a:rPr>
              <a:t> extends Exception { . . . }</a:t>
            </a:r>
          </a:p>
          <a:p>
            <a:pPr marL="0" indent="0">
              <a:buNone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try { . . .</a:t>
            </a:r>
          </a:p>
          <a:p>
            <a:pPr marL="0" indent="0">
              <a:buNone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	if (a &gt; b) throw new </a:t>
            </a:r>
            <a:r>
              <a:rPr lang="en-US" altLang="zh-TW" sz="2800" dirty="0" err="1">
                <a:ea typeface="新細明體" panose="02020500000000000000" pitchFamily="18" charset="-120"/>
              </a:rPr>
              <a:t>ExitComputation</a:t>
            </a:r>
            <a:r>
              <a:rPr lang="en-US" altLang="zh-TW" sz="2800" dirty="0">
                <a:ea typeface="新細明體" panose="02020500000000000000" pitchFamily="18" charset="-120"/>
              </a:rPr>
              <a:t>();</a:t>
            </a:r>
          </a:p>
          <a:p>
            <a:pPr marL="0" indent="0">
              <a:buNone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	if (v &lt; 0.0) throw new </a:t>
            </a:r>
            <a:r>
              <a:rPr lang="en-US" altLang="zh-TW" sz="2800" dirty="0" err="1">
                <a:ea typeface="新細明體" panose="02020500000000000000" pitchFamily="18" charset="-120"/>
              </a:rPr>
              <a:t>ArithemticException</a:t>
            </a:r>
            <a:r>
              <a:rPr lang="en-US" altLang="zh-TW" sz="2800" dirty="0">
                <a:ea typeface="新細明體" panose="02020500000000000000" pitchFamily="18" charset="-120"/>
              </a:rPr>
              <a:t>();</a:t>
            </a:r>
          </a:p>
          <a:p>
            <a:pPr marL="0" indent="0">
              <a:buNone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	else a =</a:t>
            </a:r>
            <a:r>
              <a:rPr lang="en-US" altLang="zh-TW" sz="2800" dirty="0" err="1">
                <a:ea typeface="新細明體" panose="02020500000000000000" pitchFamily="18" charset="-120"/>
              </a:rPr>
              <a:t>Math.sqrt</a:t>
            </a:r>
            <a:r>
              <a:rPr lang="en-US" altLang="zh-TW" sz="2800" dirty="0">
                <a:ea typeface="新細明體" panose="02020500000000000000" pitchFamily="18" charset="-120"/>
              </a:rPr>
              <a:t>(v)</a:t>
            </a:r>
          </a:p>
          <a:p>
            <a:pPr marL="0" indent="0">
              <a:buNone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} </a:t>
            </a:r>
          </a:p>
          <a:p>
            <a:pPr marL="0" indent="0">
              <a:buNone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catch (</a:t>
            </a:r>
            <a:r>
              <a:rPr lang="en-US" altLang="zh-TW" sz="2800" dirty="0" err="1">
                <a:ea typeface="新細明體" panose="02020500000000000000" pitchFamily="18" charset="-120"/>
              </a:rPr>
              <a:t>ExitComputation</a:t>
            </a:r>
            <a:r>
              <a:rPr lang="en-US" altLang="zh-TW" sz="2800" dirty="0">
                <a:ea typeface="新細明體" panose="02020500000000000000" pitchFamily="18" charset="-120"/>
              </a:rPr>
              <a:t> e) { print(e); return(0); }</a:t>
            </a:r>
          </a:p>
          <a:p>
            <a:pPr marL="0" indent="0">
              <a:buNone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catch (</a:t>
            </a:r>
            <a:r>
              <a:rPr lang="en-US" altLang="zh-TW" sz="2800" dirty="0" err="1">
                <a:ea typeface="新細明體" panose="02020500000000000000" pitchFamily="18" charset="-120"/>
              </a:rPr>
              <a:t>ABCException</a:t>
            </a:r>
            <a:r>
              <a:rPr lang="en-US" altLang="zh-TW" sz="2800" dirty="0">
                <a:ea typeface="新細明體" panose="02020500000000000000" pitchFamily="18" charset="-120"/>
              </a:rPr>
              <a:t> e) { print(e); return(5); }</a:t>
            </a:r>
          </a:p>
          <a:p>
            <a:pPr marL="0" indent="0">
              <a:buNone/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finally { a := b + c; }</a:t>
            </a:r>
            <a:endParaRPr lang="zh-TW" altLang="en-US" sz="2800" dirty="0"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215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25</a:t>
            </a:fld>
            <a:endParaRPr lang="zh-TW" alt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C5E2636C-00D5-4650-8C77-61215AE1D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861" y="158544"/>
            <a:ext cx="8229600" cy="636587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anose="02020500000000000000" pitchFamily="18" charset="-120"/>
              </a:rPr>
              <a:t>Exception Checks (2)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39BEE8E-E952-4B3A-AD01-029E00691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695" y="1103244"/>
            <a:ext cx="9968948" cy="4760844"/>
          </a:xfrm>
        </p:spPr>
        <p:txBody>
          <a:bodyPr/>
          <a:lstStyle/>
          <a:p>
            <a:pPr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 An unchecked exception (i.e. a </a:t>
            </a:r>
            <a:r>
              <a:rPr lang="en-US" altLang="zh-TW" sz="2800" dirty="0" err="1">
                <a:solidFill>
                  <a:srgbClr val="FF0000"/>
                </a:solidFill>
                <a:ea typeface="新細明體" panose="02020500000000000000" pitchFamily="18" charset="-120"/>
              </a:rPr>
              <a:t>RuntimeException</a:t>
            </a:r>
            <a:r>
              <a:rPr lang="en-US" altLang="zh-TW" sz="2800" dirty="0">
                <a:ea typeface="新細明體" panose="02020500000000000000" pitchFamily="18" charset="-120"/>
              </a:rPr>
              <a:t> or an Error) may optionally be handled in a try statement. If not caught by the program, it will be passed to the Java runtime system, and the program will terminate. </a:t>
            </a:r>
          </a:p>
          <a:p>
            <a:pPr lvl="1">
              <a:defRPr/>
            </a:pPr>
            <a:r>
              <a:rPr lang="en-US" altLang="zh-TW" sz="2400" dirty="0">
                <a:ea typeface="新細明體" panose="02020500000000000000" pitchFamily="18" charset="-120"/>
              </a:rPr>
              <a:t>For example, the </a:t>
            </a:r>
            <a:r>
              <a:rPr lang="en-US" altLang="zh-TW" sz="2400" dirty="0" err="1">
                <a:ea typeface="新細明體" panose="02020500000000000000" pitchFamily="18" charset="-120"/>
              </a:rPr>
              <a:t>ArithemeticException</a:t>
            </a:r>
            <a:r>
              <a:rPr lang="en-US" altLang="zh-TW" sz="2400" dirty="0">
                <a:ea typeface="新細明體" panose="02020500000000000000" pitchFamily="18" charset="-120"/>
              </a:rPr>
              <a:t>, a subclass of </a:t>
            </a:r>
            <a:r>
              <a:rPr lang="en-US" altLang="zh-TW" sz="2400" dirty="0" err="1">
                <a:solidFill>
                  <a:srgbClr val="FF0000"/>
                </a:solidFill>
                <a:ea typeface="新細明體" panose="02020500000000000000" pitchFamily="18" charset="-120"/>
              </a:rPr>
              <a:t>RuntimeException</a:t>
            </a:r>
            <a:r>
              <a:rPr lang="en-US" altLang="zh-TW" sz="2400" dirty="0">
                <a:ea typeface="新細明體" panose="02020500000000000000" pitchFamily="18" charset="-120"/>
              </a:rPr>
              <a:t>, is an unchecked exception</a:t>
            </a:r>
            <a:r>
              <a:rPr lang="en-US" altLang="zh-TW" sz="2267" dirty="0">
                <a:ea typeface="新細明體" panose="02020500000000000000" pitchFamily="18" charset="-120"/>
              </a:rPr>
              <a:t>.</a:t>
            </a:r>
          </a:p>
          <a:p>
            <a:pPr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 For the catch clause, we must check</a:t>
            </a:r>
          </a:p>
          <a:p>
            <a:pPr lvl="1">
              <a:defRPr/>
            </a:pPr>
            <a:r>
              <a:rPr lang="en-US" altLang="zh-TW" sz="2400" dirty="0">
                <a:ea typeface="新細明體" panose="02020500000000000000" pitchFamily="18" charset="-120"/>
              </a:rPr>
              <a:t>If indeed an exception is thrown</a:t>
            </a:r>
          </a:p>
          <a:p>
            <a:pPr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For the throw statement</a:t>
            </a:r>
          </a:p>
          <a:p>
            <a:pPr lvl="1">
              <a:defRPr/>
            </a:pPr>
            <a:r>
              <a:rPr lang="en-US" altLang="zh-TW" sz="2400" dirty="0">
                <a:ea typeface="新細明體" panose="02020500000000000000" pitchFamily="18" charset="-120"/>
              </a:rPr>
              <a:t>Check if indeed the parameter is an exception object</a:t>
            </a:r>
          </a:p>
        </p:txBody>
      </p:sp>
    </p:spTree>
    <p:extLst>
      <p:ext uri="{BB962C8B-B14F-4D97-AF65-F5344CB8AC3E}">
        <p14:creationId xmlns:p14="http://schemas.microsoft.com/office/powerpoint/2010/main" val="420908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26</a:t>
            </a:fld>
            <a:endParaRPr lang="zh-TW" alt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D3A5C63-DB76-4E57-AA06-E71FF4108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999" y="158544"/>
            <a:ext cx="8143461" cy="636587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anose="02020500000000000000" pitchFamily="18" charset="-120"/>
              </a:rPr>
              <a:t>Exception Checks (3)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C091AD1-84E0-4A06-8F4D-71AA6CE87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3088" y="1073425"/>
            <a:ext cx="8613912" cy="5019261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zh-TW" sz="2400" dirty="0">
                <a:ea typeface="新細明體" panose="02020500000000000000" pitchFamily="18" charset="-120"/>
              </a:rPr>
              <a:t>Error Case 1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ea typeface="新細明體" panose="02020500000000000000" pitchFamily="18" charset="-120"/>
              </a:rPr>
              <a:t>			</a:t>
            </a:r>
            <a:r>
              <a:rPr lang="en-US" altLang="zh-TW" sz="2000" dirty="0">
                <a:ea typeface="新細明體" panose="02020500000000000000" pitchFamily="18" charset="-120"/>
              </a:rPr>
              <a:t>int mm() throws A, B {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US" altLang="zh-TW" sz="2000" dirty="0">
                <a:ea typeface="新細明體" panose="02020500000000000000" pitchFamily="18" charset="-120"/>
              </a:rPr>
              <a:t>				try { 	throw new E;}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US" altLang="zh-TW" sz="2000" dirty="0">
                <a:ea typeface="新細明體" panose="02020500000000000000" pitchFamily="18" charset="-120"/>
              </a:rPr>
              <a:t>					catch (C e) { ... }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US" altLang="zh-TW" sz="2000" dirty="0">
                <a:ea typeface="新細明體" panose="02020500000000000000" pitchFamily="18" charset="-120"/>
              </a:rPr>
              <a:t>					catch (D e) { ... }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US" altLang="zh-TW" sz="2000" dirty="0">
                <a:ea typeface="新細明體" panose="02020500000000000000" pitchFamily="18" charset="-120"/>
              </a:rPr>
              <a:t>				      }</a:t>
            </a:r>
          </a:p>
          <a:p>
            <a:pPr>
              <a:spcBef>
                <a:spcPts val="0"/>
              </a:spcBef>
              <a:defRPr/>
            </a:pPr>
            <a:r>
              <a:rPr lang="en-US" altLang="zh-TW" sz="2400" dirty="0">
                <a:ea typeface="新細明體" panose="02020500000000000000" pitchFamily="18" charset="-120"/>
              </a:rPr>
              <a:t>Error Case 2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ea typeface="新細明體" panose="02020500000000000000" pitchFamily="18" charset="-120"/>
              </a:rPr>
              <a:t>			</a:t>
            </a:r>
            <a:r>
              <a:rPr lang="en-US" altLang="zh-TW" sz="2000" dirty="0">
                <a:ea typeface="新細明體" panose="02020500000000000000" pitchFamily="18" charset="-120"/>
              </a:rPr>
              <a:t>int mm() throws A, B {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US" altLang="zh-TW" sz="2000" dirty="0">
                <a:ea typeface="新細明體" panose="02020500000000000000" pitchFamily="18" charset="-120"/>
              </a:rPr>
              <a:t>				try {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US" altLang="zh-TW" sz="2000" dirty="0">
                <a:ea typeface="新細明體" panose="02020500000000000000" pitchFamily="18" charset="-120"/>
              </a:rPr>
              <a:t>					... throw new A;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US" altLang="zh-TW" sz="2000" dirty="0">
                <a:ea typeface="新細明體" panose="02020500000000000000" pitchFamily="18" charset="-120"/>
              </a:rPr>
              <a:t>					... throw new B;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US" altLang="zh-TW" sz="2000" dirty="0">
                <a:ea typeface="新細明體" panose="02020500000000000000" pitchFamily="18" charset="-120"/>
              </a:rPr>
              <a:t>					... throw new C;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US" altLang="zh-TW" sz="2000" dirty="0">
                <a:ea typeface="新細明體" panose="02020500000000000000" pitchFamily="18" charset="-120"/>
              </a:rPr>
              <a:t>					// never throw new D;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ea typeface="新細明體" panose="02020500000000000000" pitchFamily="18" charset="-120"/>
              </a:rPr>
              <a:t>				     </a:t>
            </a:r>
            <a:r>
              <a:rPr lang="en-US" altLang="zh-TW" sz="2000" dirty="0">
                <a:ea typeface="新細明體" panose="02020500000000000000" pitchFamily="18" charset="-120"/>
              </a:rPr>
              <a:t>} catch (C e) { ... }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ea typeface="新細明體" panose="02020500000000000000" pitchFamily="18" charset="-120"/>
              </a:rPr>
              <a:t>				</a:t>
            </a:r>
            <a:r>
              <a:rPr lang="en-US" altLang="zh-TW" sz="2000" dirty="0">
                <a:ea typeface="新細明體" panose="02020500000000000000" pitchFamily="18" charset="-120"/>
              </a:rPr>
              <a:t>catch (D e) { ... } // this D handler is redundant }</a:t>
            </a:r>
          </a:p>
        </p:txBody>
      </p:sp>
    </p:spTree>
    <p:extLst>
      <p:ext uri="{BB962C8B-B14F-4D97-AF65-F5344CB8AC3E}">
        <p14:creationId xmlns:p14="http://schemas.microsoft.com/office/powerpoint/2010/main" val="293318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</a:t>
            </a:fld>
            <a:endParaRPr lang="zh-TW" alt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E144C75-80CA-4264-9BF7-985453C1F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2393" y="177604"/>
            <a:ext cx="9707671" cy="599010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anose="02020500000000000000" pitchFamily="18" charset="-120"/>
              </a:rPr>
              <a:t>Semantic Analysis for Control Structures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111C950-89D8-4B6B-AE43-404CCD064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0953" y="1100485"/>
            <a:ext cx="9624165" cy="3884874"/>
          </a:xfrm>
        </p:spPr>
        <p:txBody>
          <a:bodyPr/>
          <a:lstStyle/>
          <a:p>
            <a:pPr>
              <a:defRPr/>
            </a:pPr>
            <a:r>
              <a:rPr lang="en-US" altLang="zh-TW" sz="2800" dirty="0">
                <a:latin typeface="+mn-lt"/>
                <a:ea typeface="新細明體" panose="02020500000000000000" pitchFamily="18" charset="-120"/>
              </a:rPr>
              <a:t>Three aspects of semantic analysis</a:t>
            </a:r>
          </a:p>
          <a:p>
            <a:pPr lvl="1">
              <a:defRPr/>
            </a:pPr>
            <a:r>
              <a:rPr lang="en-US" altLang="zh-TW" sz="2400" dirty="0">
                <a:latin typeface="+mn-lt"/>
                <a:ea typeface="新細明體" panose="02020500000000000000" pitchFamily="18" charset="-120"/>
              </a:rPr>
              <a:t>Type Correctness </a:t>
            </a:r>
          </a:p>
          <a:p>
            <a:pPr lvl="2">
              <a:defRPr/>
            </a:pPr>
            <a:r>
              <a:rPr lang="en-US" altLang="zh-TW" sz="2000" dirty="0">
                <a:latin typeface="+mn-lt"/>
                <a:ea typeface="新細明體" panose="02020500000000000000" pitchFamily="18" charset="-120"/>
              </a:rPr>
              <a:t> Chapter 8 covered this type of analysis</a:t>
            </a:r>
          </a:p>
          <a:p>
            <a:pPr lvl="1">
              <a:defRPr/>
            </a:pPr>
            <a:r>
              <a:rPr lang="en-US" altLang="zh-TW" sz="2400" dirty="0">
                <a:latin typeface="+mn-lt"/>
                <a:ea typeface="新細明體" panose="02020500000000000000" pitchFamily="18" charset="-120"/>
              </a:rPr>
              <a:t>Reachability and termination</a:t>
            </a:r>
          </a:p>
          <a:p>
            <a:pPr lvl="2">
              <a:defRPr/>
            </a:pPr>
            <a:r>
              <a:rPr lang="en-US" altLang="zh-TW" sz="2000" dirty="0">
                <a:latin typeface="+mn-lt"/>
                <a:ea typeface="新細明體" panose="02020500000000000000" pitchFamily="18" charset="-120"/>
              </a:rPr>
              <a:t> Determines if a construct will ever be executed and will terminate normally</a:t>
            </a:r>
          </a:p>
          <a:p>
            <a:pPr lvl="2">
              <a:defRPr/>
            </a:pPr>
            <a:r>
              <a:rPr lang="en-US" altLang="zh-TW" sz="2000" dirty="0">
                <a:latin typeface="+mn-lt"/>
                <a:ea typeface="新細明體" panose="02020500000000000000" pitchFamily="18" charset="-120"/>
              </a:rPr>
              <a:t>Required by Java and C#</a:t>
            </a:r>
          </a:p>
          <a:p>
            <a:pPr lvl="1">
              <a:defRPr/>
            </a:pPr>
            <a:r>
              <a:rPr lang="en-US" altLang="zh-TW" sz="2400" dirty="0">
                <a:latin typeface="+mn-lt"/>
                <a:ea typeface="新細明體" panose="02020500000000000000" pitchFamily="18" charset="-120"/>
              </a:rPr>
              <a:t>Exception Handling</a:t>
            </a:r>
          </a:p>
          <a:p>
            <a:pPr lvl="2">
              <a:defRPr/>
            </a:pPr>
            <a:r>
              <a:rPr lang="en-US" altLang="zh-TW" sz="2000" dirty="0">
                <a:latin typeface="+mn-lt"/>
                <a:ea typeface="新細明體" panose="02020500000000000000" pitchFamily="18" charset="-120"/>
              </a:rPr>
              <a:t>Constructs may throw exceptions rather than terminate normally.</a:t>
            </a:r>
            <a:endParaRPr lang="zh-TW" altLang="en-US" sz="2000" dirty="0">
              <a:latin typeface="+mn-lt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66318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4</a:t>
            </a:fld>
            <a:endParaRPr lang="zh-TW" alt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77CA97E-1C82-4E27-91FA-67005F4D3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9764" y="190131"/>
            <a:ext cx="9870510" cy="548905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anose="02020500000000000000" pitchFamily="18" charset="-120"/>
              </a:rPr>
              <a:t>Semantic Analysis for Control Structures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2210F85-A168-4306-8F0A-309B56C54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9743" y="1124211"/>
            <a:ext cx="9705584" cy="4262797"/>
          </a:xfrm>
        </p:spPr>
        <p:txBody>
          <a:bodyPr/>
          <a:lstStyle/>
          <a:p>
            <a:pPr>
              <a:defRPr/>
            </a:pPr>
            <a:r>
              <a:rPr lang="en-US" altLang="zh-TW" sz="2800" dirty="0">
                <a:latin typeface="+mn-lt"/>
                <a:ea typeface="新細明體" panose="02020500000000000000" pitchFamily="18" charset="-120"/>
              </a:rPr>
              <a:t>Three type of visitors </a:t>
            </a:r>
          </a:p>
          <a:p>
            <a:pPr lvl="1">
              <a:defRPr/>
            </a:pPr>
            <a:r>
              <a:rPr lang="en-US" altLang="zh-TW" sz="2400" dirty="0">
                <a:latin typeface="+mn-lt"/>
                <a:ea typeface="新細明體" panose="02020500000000000000" pitchFamily="18" charset="-120"/>
              </a:rPr>
              <a:t>Semantics visitor </a:t>
            </a:r>
          </a:p>
          <a:p>
            <a:pPr lvl="2">
              <a:defRPr/>
            </a:pPr>
            <a:r>
              <a:rPr lang="en-US" altLang="zh-TW" sz="2000" dirty="0">
                <a:latin typeface="+mn-lt"/>
                <a:ea typeface="新細明體" panose="02020500000000000000" pitchFamily="18" charset="-120"/>
              </a:rPr>
              <a:t>Checks type rules</a:t>
            </a:r>
          </a:p>
          <a:p>
            <a:pPr lvl="1">
              <a:defRPr/>
            </a:pPr>
            <a:r>
              <a:rPr lang="en-US" altLang="zh-TW" sz="2400" dirty="0">
                <a:latin typeface="+mn-lt"/>
                <a:ea typeface="新細明體" panose="02020500000000000000" pitchFamily="18" charset="-120"/>
              </a:rPr>
              <a:t>Reachability visitor</a:t>
            </a:r>
          </a:p>
          <a:p>
            <a:pPr lvl="2">
              <a:defRPr/>
            </a:pPr>
            <a:r>
              <a:rPr lang="en-US" altLang="zh-TW" sz="2000" dirty="0">
                <a:latin typeface="+mn-lt"/>
                <a:ea typeface="新細明體" panose="02020500000000000000" pitchFamily="18" charset="-120"/>
              </a:rPr>
              <a:t>Analyzes control structures for reachability and proper termination</a:t>
            </a:r>
          </a:p>
          <a:p>
            <a:pPr marL="1371578" lvl="3" indent="0">
              <a:buNone/>
              <a:defRPr/>
            </a:pPr>
            <a:endParaRPr lang="en-US" altLang="zh-TW" sz="2000" dirty="0">
              <a:latin typeface="+mn-lt"/>
              <a:ea typeface="新細明體" panose="02020500000000000000" pitchFamily="18" charset="-120"/>
            </a:endParaRPr>
          </a:p>
          <a:p>
            <a:pPr marL="1371578" lvl="3" indent="0">
              <a:buNone/>
              <a:defRPr/>
            </a:pPr>
            <a:endParaRPr lang="en-US" altLang="zh-TW" sz="2000" dirty="0">
              <a:latin typeface="+mn-lt"/>
              <a:ea typeface="新細明體" panose="02020500000000000000" pitchFamily="18" charset="-120"/>
            </a:endParaRPr>
          </a:p>
          <a:p>
            <a:pPr lvl="1">
              <a:defRPr/>
            </a:pPr>
            <a:r>
              <a:rPr lang="en-US" altLang="zh-TW" sz="2400" dirty="0">
                <a:latin typeface="+mn-lt"/>
                <a:ea typeface="新細明體" panose="02020500000000000000" pitchFamily="18" charset="-120"/>
              </a:rPr>
              <a:t>Throw visitor</a:t>
            </a:r>
          </a:p>
          <a:p>
            <a:pPr lvl="2">
              <a:defRPr/>
            </a:pPr>
            <a:r>
              <a:rPr lang="en-US" altLang="zh-TW" sz="2000" dirty="0">
                <a:latin typeface="+mn-lt"/>
                <a:ea typeface="新細明體" panose="02020500000000000000" pitchFamily="18" charset="-120"/>
              </a:rPr>
              <a:t>Computes the </a:t>
            </a:r>
            <a:r>
              <a:rPr lang="en-US" altLang="zh-TW" sz="2000" i="1" dirty="0" err="1">
                <a:latin typeface="+mn-lt"/>
                <a:ea typeface="新細明體" panose="02020500000000000000" pitchFamily="18" charset="-120"/>
              </a:rPr>
              <a:t>ThrowsSet</a:t>
            </a:r>
            <a:r>
              <a:rPr lang="en-US" altLang="zh-TW" sz="2000" dirty="0">
                <a:latin typeface="+mn-lt"/>
                <a:ea typeface="新細明體" panose="02020500000000000000" pitchFamily="18" charset="-120"/>
              </a:rPr>
              <a:t> field, which records exceptions that may be thrown</a:t>
            </a:r>
            <a:endParaRPr lang="zh-TW" altLang="en-US" sz="2000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EAB7DEE0-E5C5-4266-84DD-4D4C9AD5C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2894" y="3350304"/>
            <a:ext cx="2993127" cy="646331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i="1" dirty="0"/>
              <a:t>Required by Java and C#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i="1" dirty="0"/>
              <a:t>Optional for C and C++</a:t>
            </a:r>
          </a:p>
        </p:txBody>
      </p:sp>
    </p:spTree>
    <p:extLst>
      <p:ext uri="{BB962C8B-B14F-4D97-AF65-F5344CB8AC3E}">
        <p14:creationId xmlns:p14="http://schemas.microsoft.com/office/powerpoint/2010/main" val="123870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</a:t>
            </a:fld>
            <a:endParaRPr lang="zh-TW" alt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E3826FA-25E4-4DB9-9F98-9AE04C9AD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104" y="128196"/>
            <a:ext cx="8229600" cy="685800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anose="02020500000000000000" pitchFamily="18" charset="-120"/>
              </a:rPr>
              <a:t>Exceptions 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7D3C842-D8C3-4E87-9A44-FDCAA8082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6372" y="1114461"/>
            <a:ext cx="10252038" cy="4942094"/>
          </a:xfrm>
        </p:spPr>
        <p:txBody>
          <a:bodyPr/>
          <a:lstStyle/>
          <a:p>
            <a:pPr>
              <a:defRPr/>
            </a:pPr>
            <a:r>
              <a:rPr lang="en-US" altLang="zh-TW" sz="2600" dirty="0">
                <a:latin typeface="+mn-lt"/>
                <a:ea typeface="新細明體" panose="02020500000000000000" pitchFamily="18" charset="-120"/>
              </a:rPr>
              <a:t>Anomalous or exceptional conditions during execution that require special processing</a:t>
            </a:r>
          </a:p>
          <a:p>
            <a:pPr>
              <a:defRPr/>
            </a:pPr>
            <a:r>
              <a:rPr lang="en-US" altLang="zh-TW" sz="2600" dirty="0">
                <a:latin typeface="+mn-lt"/>
                <a:ea typeface="新細明體" panose="02020500000000000000" pitchFamily="18" charset="-120"/>
              </a:rPr>
              <a:t>Hardware exception handling/traps</a:t>
            </a:r>
          </a:p>
          <a:p>
            <a:pPr lvl="1">
              <a:defRPr/>
            </a:pPr>
            <a:r>
              <a:rPr lang="en-US" altLang="zh-TW" sz="2200" dirty="0">
                <a:ea typeface="新細明體" panose="02020500000000000000" pitchFamily="18" charset="-120"/>
              </a:rPr>
              <a:t>Traps are internal interrupts, if no registered exception handler, traps will cause core dump – program termination</a:t>
            </a:r>
          </a:p>
          <a:p>
            <a:pPr lvl="1">
              <a:defRPr/>
            </a:pPr>
            <a:r>
              <a:rPr lang="en-US" altLang="zh-TW" sz="2200" dirty="0">
                <a:ea typeface="新細明體" panose="02020500000000000000" pitchFamily="18" charset="-120"/>
              </a:rPr>
              <a:t>Example: misaligned access, segmentation faults, floating point underflow</a:t>
            </a:r>
          </a:p>
          <a:p>
            <a:pPr lvl="1">
              <a:defRPr/>
            </a:pPr>
            <a:r>
              <a:rPr lang="en-US" altLang="zh-TW" sz="2200" dirty="0">
                <a:ea typeface="新細明體" panose="02020500000000000000" pitchFamily="18" charset="-120"/>
              </a:rPr>
              <a:t>OS provides signal supports</a:t>
            </a:r>
          </a:p>
          <a:p>
            <a:pPr lvl="2">
              <a:defRPr/>
            </a:pPr>
            <a:r>
              <a:rPr lang="en-US" altLang="zh-TW" sz="2000" dirty="0">
                <a:ea typeface="新細明體" panose="02020500000000000000" pitchFamily="18" charset="-120"/>
              </a:rPr>
              <a:t>E.g. SIGSEGV, SIGILL, SIGBUS, SIGFPE</a:t>
            </a:r>
          </a:p>
          <a:p>
            <a:pPr>
              <a:defRPr/>
            </a:pPr>
            <a:r>
              <a:rPr lang="en-US" altLang="zh-TW" sz="2600" dirty="0">
                <a:ea typeface="新細明體" panose="02020500000000000000" pitchFamily="18" charset="-120"/>
              </a:rPr>
              <a:t>Software exception handling</a:t>
            </a:r>
          </a:p>
          <a:p>
            <a:pPr lvl="1">
              <a:defRPr/>
            </a:pPr>
            <a:r>
              <a:rPr lang="en-US" altLang="zh-TW" sz="2200" dirty="0">
                <a:ea typeface="新細明體" panose="02020500000000000000" pitchFamily="18" charset="-120"/>
              </a:rPr>
              <a:t>Offer programmers a chance to handle it gracefully</a:t>
            </a:r>
          </a:p>
          <a:p>
            <a:pPr lvl="1">
              <a:defRPr/>
            </a:pPr>
            <a:r>
              <a:rPr lang="en-US" altLang="zh-TW" sz="2200" dirty="0">
                <a:ea typeface="新細明體" panose="02020500000000000000" pitchFamily="18" charset="-120"/>
              </a:rPr>
              <a:t>Many modern PLs (C++,C#, Java, ML, Objective-C, Python, Ruby, Scala, .NET languages) support exception handling</a:t>
            </a:r>
            <a:endParaRPr lang="zh-TW" altLang="en-US" sz="2200" dirty="0"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8818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6</a:t>
            </a:fld>
            <a:endParaRPr lang="zh-TW" alt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51E0C24-A43E-4633-AACD-92BBF436B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anose="02020500000000000000" pitchFamily="18" charset="-120"/>
              </a:rPr>
              <a:t>Rules for Java Exceptions 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C84854B-72F9-4C8E-8224-AA9D89713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765" y="1125538"/>
            <a:ext cx="10209008" cy="3102218"/>
          </a:xfrm>
        </p:spPr>
        <p:txBody>
          <a:bodyPr/>
          <a:lstStyle/>
          <a:p>
            <a:pPr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Catch or Declare Rule</a:t>
            </a:r>
          </a:p>
          <a:p>
            <a:pPr lvl="1">
              <a:defRPr/>
            </a:pPr>
            <a:r>
              <a:rPr lang="en-US" altLang="zh-TW" sz="2400" dirty="0">
                <a:ea typeface="新細明體" panose="02020500000000000000" pitchFamily="18" charset="-120"/>
              </a:rPr>
              <a:t>All checked exceptions that may occur in a procedure must be caught by that procedure or are listed in that procedure’s throws clause</a:t>
            </a:r>
          </a:p>
          <a:p>
            <a:pPr lvl="1">
              <a:defRPr/>
            </a:pPr>
            <a:r>
              <a:rPr lang="en-US" altLang="zh-TW" sz="2400" dirty="0">
                <a:ea typeface="新細明體" panose="02020500000000000000" pitchFamily="18" charset="-120"/>
              </a:rPr>
              <a:t>All checked exceptions that may be propagated to a caller from a procedure must be listed in that procedure’s throws clause</a:t>
            </a:r>
          </a:p>
          <a:p>
            <a:pPr lvl="1">
              <a:defRPr/>
            </a:pPr>
            <a:r>
              <a:rPr lang="en-US" altLang="zh-TW" sz="2400" dirty="0">
                <a:ea typeface="新細明體" panose="02020500000000000000" pitchFamily="18" charset="-120"/>
              </a:rPr>
              <a:t>All checked exceptions that are listed in a procedure’s throws clause must be propagated to a caller from that procedure in some situations</a:t>
            </a:r>
            <a:endParaRPr lang="zh-TW" altLang="en-US" sz="2400" dirty="0"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84750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7</a:t>
            </a:fld>
            <a:endParaRPr lang="zh-TW" alt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84E001C-16F5-4685-8999-900876FA9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219" y="180995"/>
            <a:ext cx="9156551" cy="636587"/>
          </a:xfrm>
        </p:spPr>
        <p:txBody>
          <a:bodyPr/>
          <a:lstStyle/>
          <a:p>
            <a:pPr>
              <a:defRPr/>
            </a:pPr>
            <a:r>
              <a:rPr lang="en-US" altLang="zh-TW" sz="3600" dirty="0">
                <a:ea typeface="新細明體" panose="02020500000000000000" pitchFamily="18" charset="-120"/>
              </a:rPr>
              <a:t>Checked vs. Unchecked Exceptions</a:t>
            </a:r>
            <a:endParaRPr lang="zh-TW" altLang="en-US" sz="3600" dirty="0">
              <a:ea typeface="新細明體" panose="02020500000000000000" pitchFamily="18" charset="-12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29B90E6-AC98-4A28-897F-A8DF0F83D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1525" y="1142999"/>
            <a:ext cx="9251576" cy="4701209"/>
          </a:xfrm>
        </p:spPr>
        <p:txBody>
          <a:bodyPr/>
          <a:lstStyle/>
          <a:p>
            <a:pPr>
              <a:defRPr/>
            </a:pPr>
            <a:r>
              <a:rPr lang="en-US" altLang="zh-TW" sz="2400" dirty="0">
                <a:latin typeface="+mn-lt"/>
                <a:ea typeface="新細明體" pitchFamily="18" charset="-120"/>
              </a:rPr>
              <a:t>Checked exceptions must be dealt with in a try/catch block or by declaring a “throws” clause in a method</a:t>
            </a:r>
          </a:p>
          <a:p>
            <a:pPr>
              <a:defRPr/>
            </a:pPr>
            <a:r>
              <a:rPr lang="en-US" altLang="zh-TW" sz="2400" dirty="0">
                <a:latin typeface="+mn-lt"/>
                <a:ea typeface="新細明體" pitchFamily="18" charset="-120"/>
              </a:rPr>
              <a:t>Unchecked exceptions are normally runtime exceptions like </a:t>
            </a:r>
            <a:r>
              <a:rPr lang="en-US" altLang="zh-TW" sz="2400" dirty="0" err="1">
                <a:latin typeface="+mn-lt"/>
                <a:ea typeface="新細明體" pitchFamily="18" charset="-120"/>
              </a:rPr>
              <a:t>NullPointerException</a:t>
            </a:r>
            <a:endParaRPr lang="en-US" altLang="zh-TW" sz="2400" dirty="0">
              <a:latin typeface="+mn-lt"/>
              <a:ea typeface="新細明體" pitchFamily="18" charset="-120"/>
            </a:endParaRPr>
          </a:p>
          <a:p>
            <a:pPr>
              <a:defRPr/>
            </a:pPr>
            <a:r>
              <a:rPr lang="en-US" altLang="zh-TW" sz="2400" dirty="0">
                <a:solidFill>
                  <a:srgbClr val="FF0000"/>
                </a:solidFill>
                <a:latin typeface="+mn-lt"/>
                <a:ea typeface="新細明體" pitchFamily="18" charset="-120"/>
              </a:rPr>
              <a:t>Checked exceptions</a:t>
            </a:r>
            <a:endParaRPr lang="en-US" altLang="zh-TW" sz="2400" dirty="0">
              <a:latin typeface="+mn-lt"/>
              <a:ea typeface="新細明體" pitchFamily="18" charset="-120"/>
            </a:endParaRPr>
          </a:p>
          <a:p>
            <a:pPr lvl="1">
              <a:defRPr/>
            </a:pPr>
            <a:r>
              <a:rPr lang="en-US" altLang="zh-TW" sz="2000" dirty="0">
                <a:latin typeface="+mn-lt"/>
                <a:ea typeface="新細明體" pitchFamily="18" charset="-120"/>
              </a:rPr>
              <a:t>If you know how to deal with using some alternative code</a:t>
            </a:r>
          </a:p>
          <a:p>
            <a:pPr>
              <a:defRPr/>
            </a:pPr>
            <a:r>
              <a:rPr lang="en-US" altLang="zh-TW" sz="2400" dirty="0">
                <a:solidFill>
                  <a:srgbClr val="FF0000"/>
                </a:solidFill>
                <a:latin typeface="+mn-lt"/>
                <a:ea typeface="新細明體" pitchFamily="18" charset="-120"/>
              </a:rPr>
              <a:t>Unchecked exceptions</a:t>
            </a:r>
            <a:endParaRPr lang="en-US" altLang="zh-TW" sz="2400" dirty="0">
              <a:latin typeface="+mn-lt"/>
              <a:ea typeface="新細明體" pitchFamily="18" charset="-120"/>
            </a:endParaRPr>
          </a:p>
          <a:p>
            <a:pPr lvl="1">
              <a:defRPr/>
            </a:pPr>
            <a:r>
              <a:rPr lang="en-US" altLang="zh-TW" sz="2000" dirty="0">
                <a:latin typeface="+mn-lt"/>
                <a:ea typeface="新細明體" pitchFamily="18" charset="-120"/>
              </a:rPr>
              <a:t>You don’t know how to deal with, and they should never happen – if they do, it is a bug. If they happen, let them come up to the surface and displayed to the user</a:t>
            </a:r>
          </a:p>
          <a:p>
            <a:pPr>
              <a:defRPr/>
            </a:pPr>
            <a:r>
              <a:rPr lang="en-US" altLang="zh-TW" sz="2400" dirty="0">
                <a:latin typeface="+mn-lt"/>
                <a:ea typeface="新細明體" pitchFamily="18" charset="-120"/>
              </a:rPr>
              <a:t>Programmers usually tend to ignore that responsibility</a:t>
            </a:r>
          </a:p>
        </p:txBody>
      </p:sp>
    </p:spTree>
    <p:extLst>
      <p:ext uri="{BB962C8B-B14F-4D97-AF65-F5344CB8AC3E}">
        <p14:creationId xmlns:p14="http://schemas.microsoft.com/office/powerpoint/2010/main" val="3308141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8</a:t>
            </a:fld>
            <a:endParaRPr lang="zh-TW" alt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E8F0E4F-5696-49BE-8BC0-F61178B16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6522" y="144466"/>
            <a:ext cx="10481066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anose="02020500000000000000" pitchFamily="18" charset="-120"/>
              </a:rPr>
              <a:t>Basic Try-Throw-Catch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AD7B376-67A1-4707-BB3B-696944C9C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8927" y="1254164"/>
            <a:ext cx="8229600" cy="4530725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altLang="zh-TW" sz="2800" b="1" dirty="0"/>
              <a:t>try</a:t>
            </a:r>
            <a:r>
              <a:rPr lang="en-US" altLang="zh-TW" sz="2800" dirty="0"/>
              <a:t> { if (</a:t>
            </a:r>
            <a:r>
              <a:rPr lang="en-US" altLang="zh-TW" sz="2800" dirty="0" err="1"/>
              <a:t>num</a:t>
            </a:r>
            <a:r>
              <a:rPr lang="en-US" altLang="zh-TW" sz="2800" dirty="0"/>
              <a:t>==0) </a:t>
            </a:r>
          </a:p>
          <a:p>
            <a:pPr marL="0" indent="0">
              <a:buNone/>
              <a:defRPr/>
            </a:pPr>
            <a:r>
              <a:rPr lang="en-US" altLang="zh-TW" sz="2800" dirty="0"/>
              <a:t>	    </a:t>
            </a:r>
            <a:r>
              <a:rPr lang="en-US" altLang="zh-TW" sz="2800" b="1" dirty="0"/>
              <a:t>throw</a:t>
            </a:r>
            <a:r>
              <a:rPr lang="en-US" altLang="zh-TW" sz="2800" dirty="0"/>
              <a:t> new exception(“error! …”);</a:t>
            </a:r>
          </a:p>
          <a:p>
            <a:pPr marL="0" indent="0">
              <a:buNone/>
              <a:defRPr/>
            </a:pPr>
            <a:r>
              <a:rPr lang="en-US" altLang="zh-TW" sz="2800" dirty="0"/>
              <a:t>	….}</a:t>
            </a:r>
          </a:p>
          <a:p>
            <a:pPr marL="0" indent="0">
              <a:buNone/>
              <a:defRPr/>
            </a:pPr>
            <a:r>
              <a:rPr lang="en-US" altLang="zh-TW" sz="2800" dirty="0"/>
              <a:t>      </a:t>
            </a:r>
            <a:r>
              <a:rPr lang="en-US" altLang="zh-TW" sz="2800" b="1" dirty="0"/>
              <a:t>catch (exception e) </a:t>
            </a:r>
          </a:p>
          <a:p>
            <a:pPr marL="0" indent="0">
              <a:buNone/>
              <a:defRPr/>
            </a:pPr>
            <a:r>
              <a:rPr lang="en-US" altLang="zh-TW" sz="2800" b="1" dirty="0"/>
              <a:t>      </a:t>
            </a:r>
            <a:r>
              <a:rPr lang="en-US" altLang="zh-TW" sz="2800" dirty="0"/>
              <a:t>{</a:t>
            </a:r>
          </a:p>
          <a:p>
            <a:pPr marL="0" indent="0">
              <a:buNone/>
              <a:defRPr/>
            </a:pPr>
            <a:r>
              <a:rPr lang="en-US" altLang="zh-TW" sz="2800" dirty="0"/>
              <a:t>	    String message = </a:t>
            </a:r>
            <a:r>
              <a:rPr lang="en-US" altLang="zh-TW" sz="2800" dirty="0" err="1"/>
              <a:t>e.getMessage</a:t>
            </a:r>
            <a:r>
              <a:rPr lang="en-US" altLang="zh-TW" sz="2800" dirty="0"/>
              <a:t>();</a:t>
            </a:r>
          </a:p>
          <a:p>
            <a:pPr marL="0" indent="0">
              <a:buNone/>
              <a:defRPr/>
            </a:pPr>
            <a:r>
              <a:rPr lang="en-US" altLang="zh-TW" sz="2800" dirty="0"/>
              <a:t>	    </a:t>
            </a:r>
            <a:r>
              <a:rPr lang="en-US" altLang="zh-TW" sz="2800" dirty="0" err="1"/>
              <a:t>System.out.println</a:t>
            </a:r>
            <a:r>
              <a:rPr lang="en-US" altLang="zh-TW" sz="2800" dirty="0"/>
              <a:t>(message);</a:t>
            </a:r>
          </a:p>
          <a:p>
            <a:pPr marL="0" indent="0">
              <a:buNone/>
              <a:defRPr/>
            </a:pPr>
            <a:r>
              <a:rPr lang="en-US" altLang="zh-TW" sz="2800" dirty="0"/>
              <a:t>	    </a:t>
            </a:r>
            <a:r>
              <a:rPr lang="en-US" altLang="zh-TW" sz="2800" dirty="0" err="1"/>
              <a:t>System.exit</a:t>
            </a:r>
            <a:r>
              <a:rPr lang="en-US" altLang="zh-TW" sz="2800" dirty="0"/>
              <a:t>(0);</a:t>
            </a:r>
          </a:p>
          <a:p>
            <a:pPr marL="0" indent="0">
              <a:buNone/>
              <a:defRPr/>
            </a:pPr>
            <a:r>
              <a:rPr lang="en-US" altLang="zh-TW" sz="2800" dirty="0"/>
              <a:t>      }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AF09DAC-589E-4CC0-BC63-CC7432C94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1124" y="2867809"/>
            <a:ext cx="2981661" cy="456304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Exception handler</a:t>
            </a:r>
          </a:p>
        </p:txBody>
      </p:sp>
    </p:spTree>
    <p:extLst>
      <p:ext uri="{BB962C8B-B14F-4D97-AF65-F5344CB8AC3E}">
        <p14:creationId xmlns:p14="http://schemas.microsoft.com/office/powerpoint/2010/main" val="3987124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9</a:t>
            </a:fld>
            <a:endParaRPr lang="zh-TW" alt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28A7AA3-5B2D-497A-AEB3-37DBFF6C6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4249" y="144466"/>
            <a:ext cx="10513339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anose="02020500000000000000" pitchFamily="18" charset="-120"/>
              </a:rPr>
              <a:t>Throwing Exceptions in a Method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A171878-94ED-4BF7-851F-886C72162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5170" y="1094592"/>
            <a:ext cx="7186107" cy="3143921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altLang="zh-TW" sz="2400" dirty="0">
                <a:ea typeface="新細明體" panose="02020500000000000000" pitchFamily="18" charset="-120"/>
              </a:rPr>
              <a:t>Public void </a:t>
            </a:r>
            <a:r>
              <a:rPr lang="en-US" altLang="zh-TW" sz="2400" dirty="0" err="1">
                <a:ea typeface="新細明體" panose="02020500000000000000" pitchFamily="18" charset="-120"/>
              </a:rPr>
              <a:t>safedivide</a:t>
            </a:r>
            <a:r>
              <a:rPr lang="en-US" altLang="zh-TW" sz="2400" dirty="0">
                <a:ea typeface="新細明體" panose="02020500000000000000" pitchFamily="18" charset="-120"/>
              </a:rPr>
              <a:t>(int top, into bottom)</a:t>
            </a:r>
          </a:p>
          <a:p>
            <a:pPr marL="0" indent="0">
              <a:buNone/>
              <a:defRPr/>
            </a:pPr>
            <a:r>
              <a:rPr lang="en-US" altLang="zh-TW" sz="2400" b="1" dirty="0">
                <a:ea typeface="新細明體" panose="02020500000000000000" pitchFamily="18" charset="-120"/>
              </a:rPr>
              <a:t>throws</a:t>
            </a:r>
            <a:r>
              <a:rPr lang="en-US" altLang="zh-TW" sz="2400" dirty="0">
                <a:ea typeface="新細明體" panose="02020500000000000000" pitchFamily="18" charset="-120"/>
              </a:rPr>
              <a:t> </a:t>
            </a:r>
            <a:r>
              <a:rPr lang="en-US" altLang="zh-TW" sz="2400" dirty="0" err="1">
                <a:ea typeface="新細明體" panose="02020500000000000000" pitchFamily="18" charset="-120"/>
              </a:rPr>
              <a:t>divbyzeroException</a:t>
            </a:r>
            <a:endParaRPr lang="en-US" altLang="zh-TW" sz="2400" dirty="0">
              <a:ea typeface="新細明體" panose="02020500000000000000" pitchFamily="18" charset="-120"/>
            </a:endParaRPr>
          </a:p>
          <a:p>
            <a:pPr marL="0" indent="0">
              <a:buNone/>
              <a:defRPr/>
            </a:pPr>
            <a:r>
              <a:rPr lang="en-US" altLang="zh-TW" sz="2400" dirty="0">
                <a:ea typeface="新細明體" panose="02020500000000000000" pitchFamily="18" charset="-120"/>
              </a:rPr>
              <a:t>{</a:t>
            </a:r>
          </a:p>
          <a:p>
            <a:pPr marL="0" indent="0">
              <a:buNone/>
              <a:defRPr/>
            </a:pPr>
            <a:r>
              <a:rPr lang="en-US" altLang="zh-TW" sz="2400" dirty="0">
                <a:ea typeface="新細明體" panose="02020500000000000000" pitchFamily="18" charset="-120"/>
              </a:rPr>
              <a:t>	if (bottom == 0) </a:t>
            </a:r>
          </a:p>
          <a:p>
            <a:pPr marL="0" indent="0">
              <a:buNone/>
              <a:defRPr/>
            </a:pPr>
            <a:r>
              <a:rPr lang="en-US" altLang="zh-TW" sz="2400" dirty="0">
                <a:ea typeface="新細明體" panose="02020500000000000000" pitchFamily="18" charset="-120"/>
              </a:rPr>
              <a:t>		</a:t>
            </a:r>
            <a:r>
              <a:rPr lang="en-US" altLang="zh-TW" sz="2400" b="1" dirty="0">
                <a:ea typeface="新細明體" panose="02020500000000000000" pitchFamily="18" charset="-120"/>
              </a:rPr>
              <a:t>throw</a:t>
            </a:r>
            <a:r>
              <a:rPr lang="en-US" altLang="zh-TW" sz="2400" dirty="0">
                <a:ea typeface="新細明體" panose="02020500000000000000" pitchFamily="18" charset="-120"/>
              </a:rPr>
              <a:t> new </a:t>
            </a:r>
            <a:r>
              <a:rPr lang="en-US" altLang="zh-TW" sz="2400" dirty="0" err="1">
                <a:ea typeface="新細明體" panose="02020500000000000000" pitchFamily="18" charset="-120"/>
              </a:rPr>
              <a:t>divbyzeroException</a:t>
            </a:r>
            <a:r>
              <a:rPr lang="en-US" altLang="zh-TW" sz="2400" dirty="0">
                <a:ea typeface="新細明體" panose="02020500000000000000" pitchFamily="18" charset="-120"/>
              </a:rPr>
              <a:t>();</a:t>
            </a:r>
          </a:p>
          <a:p>
            <a:pPr marL="0" indent="0">
              <a:buNone/>
              <a:defRPr/>
            </a:pPr>
            <a:r>
              <a:rPr lang="en-US" altLang="zh-TW" sz="2400" dirty="0">
                <a:ea typeface="新細明體" panose="02020500000000000000" pitchFamily="18" charset="-120"/>
              </a:rPr>
              <a:t>	return top/bottom;</a:t>
            </a:r>
          </a:p>
          <a:p>
            <a:pPr marL="0" indent="0">
              <a:buNone/>
              <a:defRPr/>
            </a:pPr>
            <a:r>
              <a:rPr lang="en-US" altLang="zh-TW" sz="2400" dirty="0">
                <a:ea typeface="新細明體" panose="02020500000000000000" pitchFamily="18" charset="-120"/>
              </a:rPr>
              <a:t>}</a:t>
            </a:r>
          </a:p>
          <a:p>
            <a:pPr marL="0" indent="0">
              <a:buNone/>
              <a:defRPr/>
            </a:pPr>
            <a:endParaRPr lang="zh-TW" altLang="en-US" sz="2400" dirty="0">
              <a:ea typeface="新細明體" panose="02020500000000000000" pitchFamily="18" charset="-120"/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C1E96575-A089-4866-B98A-BFF13ECCF7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5992" y="4224170"/>
            <a:ext cx="6420860" cy="193899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Public class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divbyzeroException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extends Exception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	constructor…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	access methods …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66043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NTHU UniClou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預設簡報設計">
      <a:majorFont>
        <a:latin typeface="MS Sans Serif"/>
        <a:ea typeface="MS Sans Serif"/>
        <a:cs typeface="MS Sans Serif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  <a:txDef>
      <a:spPr>
        <a:noFill/>
      </a:spPr>
      <a:bodyPr wrap="none" rtlCol="0" anchor="ctr" anchorCtr="1">
        <a:spAutoFit/>
      </a:bodyPr>
      <a:lstStyle>
        <a:defPPr>
          <a:defRPr dirty="0" smtClean="0">
            <a:ea typeface="標楷體" pitchFamily="65" charset="-120"/>
            <a:cs typeface="Calibri" pitchFamily="34" charset="0"/>
          </a:defRPr>
        </a:defPPr>
      </a:lstStyle>
    </a:tx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NTHU UniCloud" id="{771810AA-CEBD-463A-B947-7C0DFAF8BB54}" vid="{30CF6CD1-9989-4B2E-8702-709C1DF65D80}"/>
    </a:ext>
  </a:extLst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1178</Words>
  <Application>Microsoft Office PowerPoint</Application>
  <PresentationFormat>Widescreen</PresentationFormat>
  <Paragraphs>241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7" baseType="lpstr">
      <vt:lpstr>標楷體</vt:lpstr>
      <vt:lpstr>MS Sans Serif</vt:lpstr>
      <vt:lpstr>新細明體</vt:lpstr>
      <vt:lpstr>DengXian</vt:lpstr>
      <vt:lpstr>Arial</vt:lpstr>
      <vt:lpstr>Calibri</vt:lpstr>
      <vt:lpstr>Calibri Light</vt:lpstr>
      <vt:lpstr>Times New Roman</vt:lpstr>
      <vt:lpstr>Wingdings</vt:lpstr>
      <vt:lpstr>NTHU UniCloud</vt:lpstr>
      <vt:lpstr>自訂設計</vt:lpstr>
      <vt:lpstr>CSC4180 – Compiler Construction</vt:lpstr>
      <vt:lpstr>Outlines</vt:lpstr>
      <vt:lpstr>Semantic Analysis for Control Structures</vt:lpstr>
      <vt:lpstr>Semantic Analysis for Control Structures</vt:lpstr>
      <vt:lpstr>Exceptions </vt:lpstr>
      <vt:lpstr>Rules for Java Exceptions </vt:lpstr>
      <vt:lpstr>Checked vs. Unchecked Exceptions</vt:lpstr>
      <vt:lpstr>Basic Try-Throw-Catch</vt:lpstr>
      <vt:lpstr>Throwing Exceptions in a Method</vt:lpstr>
      <vt:lpstr>Catching Exceptions in the Caller</vt:lpstr>
      <vt:lpstr>Propagate Exceptions</vt:lpstr>
      <vt:lpstr>Reachability and Termination Analysis </vt:lpstr>
      <vt:lpstr>Example</vt:lpstr>
      <vt:lpstr>Conservative Analysis in Compilers (1)</vt:lpstr>
      <vt:lpstr>Conservative Analysis in Compilers (2)</vt:lpstr>
      <vt:lpstr>Rules for IsReachable and TerminateNormally (1)</vt:lpstr>
      <vt:lpstr>Rules for IsReachable and TerminateNormally (2)</vt:lpstr>
      <vt:lpstr>Example</vt:lpstr>
      <vt:lpstr>Function</vt:lpstr>
      <vt:lpstr>IF statements</vt:lpstr>
      <vt:lpstr>Example of Checking an IF statement</vt:lpstr>
      <vt:lpstr>Semantic Checking of For </vt:lpstr>
      <vt:lpstr>Exception Checks</vt:lpstr>
      <vt:lpstr>Exception Checks (1)</vt:lpstr>
      <vt:lpstr>Exception Checks (2)</vt:lpstr>
      <vt:lpstr>Exception Checks (3)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香港中文大学(深圳)数据科学院 School of Data Science</dc:title>
  <dc:creator>Windows 使用者</dc:creator>
  <cp:lastModifiedBy>Prof. Chung Yehching (SSE)</cp:lastModifiedBy>
  <cp:revision>36</cp:revision>
  <dcterms:created xsi:type="dcterms:W3CDTF">2020-07-15T11:13:39Z</dcterms:created>
  <dcterms:modified xsi:type="dcterms:W3CDTF">2021-04-26T22:49:58Z</dcterms:modified>
</cp:coreProperties>
</file>