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66"/>
  </p:notesMasterIdLst>
  <p:sldIdLst>
    <p:sldId id="256" r:id="rId3"/>
    <p:sldId id="307" r:id="rId4"/>
    <p:sldId id="306" r:id="rId5"/>
    <p:sldId id="259" r:id="rId6"/>
    <p:sldId id="309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314" r:id="rId19"/>
    <p:sldId id="276" r:id="rId20"/>
    <p:sldId id="350" r:id="rId21"/>
    <p:sldId id="357" r:id="rId22"/>
    <p:sldId id="351" r:id="rId23"/>
    <p:sldId id="352" r:id="rId24"/>
    <p:sldId id="353" r:id="rId25"/>
    <p:sldId id="354" r:id="rId26"/>
    <p:sldId id="363" r:id="rId27"/>
    <p:sldId id="364" r:id="rId28"/>
    <p:sldId id="365" r:id="rId29"/>
    <p:sldId id="367" r:id="rId30"/>
    <p:sldId id="366" r:id="rId31"/>
    <p:sldId id="372" r:id="rId32"/>
    <p:sldId id="358" r:id="rId33"/>
    <p:sldId id="359" r:id="rId34"/>
    <p:sldId id="360" r:id="rId35"/>
    <p:sldId id="361" r:id="rId36"/>
    <p:sldId id="355" r:id="rId37"/>
    <p:sldId id="374" r:id="rId38"/>
    <p:sldId id="278" r:id="rId39"/>
    <p:sldId id="279" r:id="rId40"/>
    <p:sldId id="280" r:id="rId41"/>
    <p:sldId id="315" r:id="rId42"/>
    <p:sldId id="281" r:id="rId43"/>
    <p:sldId id="282" r:id="rId44"/>
    <p:sldId id="283" r:id="rId45"/>
    <p:sldId id="284" r:id="rId46"/>
    <p:sldId id="285" r:id="rId47"/>
    <p:sldId id="286" r:id="rId48"/>
    <p:sldId id="287" r:id="rId49"/>
    <p:sldId id="288" r:id="rId50"/>
    <p:sldId id="289" r:id="rId51"/>
    <p:sldId id="291" r:id="rId52"/>
    <p:sldId id="292" r:id="rId53"/>
    <p:sldId id="294" r:id="rId54"/>
    <p:sldId id="295" r:id="rId55"/>
    <p:sldId id="316" r:id="rId56"/>
    <p:sldId id="290" r:id="rId57"/>
    <p:sldId id="375" r:id="rId58"/>
    <p:sldId id="298" r:id="rId59"/>
    <p:sldId id="300" r:id="rId60"/>
    <p:sldId id="301" r:id="rId61"/>
    <p:sldId id="302" r:id="rId62"/>
    <p:sldId id="303" r:id="rId63"/>
    <p:sldId id="304" r:id="rId64"/>
    <p:sldId id="305" r:id="rId6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112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F4A7B-8284-4E61-88F9-84C6CA6E31E8}" type="datetimeFigureOut">
              <a:rPr lang="zh-TW" altLang="en-US" smtClean="0"/>
              <a:t>2024/4/15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5518-E2B7-47D3-A483-775D399824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700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5518-E2B7-47D3-A483-775D3998244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75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5518-E2B7-47D3-A483-775D39982443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878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FCB5B6B5-C9A5-48BB-9F78-33425895D5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9D31C27B-19B3-4E1B-9AF7-23ED9AF534ED}" type="slidenum">
              <a:rPr lang="en-US" altLang="zh-CN" sz="1300"/>
              <a:pPr>
                <a:spcBef>
                  <a:spcPct val="0"/>
                </a:spcBef>
              </a:pPr>
              <a:t>21</a:t>
            </a:fld>
            <a:endParaRPr lang="en-US" altLang="zh-CN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41CFE0F-206D-4623-BEE8-B2F0A43943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BFBE642-48C1-46C3-B75E-FA6A28C60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i="1"/>
              <a:t>常量</a:t>
            </a:r>
            <a:r>
              <a:rPr lang="zh-CN" altLang="en-US"/>
              <a:t>叠算</a:t>
            </a:r>
            <a:r>
              <a:rPr lang="en-US" altLang="zh-CN"/>
              <a:t>(</a:t>
            </a:r>
            <a:r>
              <a:rPr lang="en-US" altLang="zh-CN" i="1"/>
              <a:t>Constant folding</a:t>
            </a:r>
            <a:r>
              <a:rPr lang="en-US" altLang="zh-CN"/>
              <a:t>),</a:t>
            </a:r>
            <a:r>
              <a:rPr lang="zh-CN" altLang="en-US"/>
              <a:t>还是叫</a:t>
            </a:r>
            <a:r>
              <a:rPr lang="zh-CN" altLang="en-US" i="1"/>
              <a:t>常量</a:t>
            </a:r>
            <a:r>
              <a:rPr lang="zh-CN" altLang="en-US"/>
              <a:t>合并，常量折叠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6544490C-73B8-4621-A641-C75F01A02E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54FADE2B-3598-4D22-B32B-44AFFCE86EF4}" type="slidenum">
              <a:rPr lang="en-US" altLang="zh-CN" sz="1300"/>
              <a:pPr>
                <a:spcBef>
                  <a:spcPct val="0"/>
                </a:spcBef>
              </a:pPr>
              <a:t>25</a:t>
            </a:fld>
            <a:endParaRPr lang="en-US" altLang="zh-CN" sz="13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F32CC1F3-E6F9-4D15-B94B-70365F78FA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5613" y="971550"/>
            <a:ext cx="6232525" cy="3506788"/>
          </a:xfrm>
          <a:solidFill>
            <a:srgbClr val="FFFFFF"/>
          </a:solidFill>
          <a:ln/>
        </p:spPr>
      </p:sp>
      <p:sp>
        <p:nvSpPr>
          <p:cNvPr id="62468" name="Text Box 3">
            <a:extLst>
              <a:ext uri="{FF2B5EF4-FFF2-40B4-BE49-F238E27FC236}">
                <a16:creationId xmlns:a16="http://schemas.microsoft.com/office/drawing/2014/main" id="{8D7BCD3C-8E1D-4895-8535-3BC1836AD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4821238"/>
            <a:ext cx="4937125" cy="3890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endParaRPr lang="en-US" altLang="zh-CN" sz="2400">
              <a:latin typeface="Arial;Helvetica" charset="0"/>
            </a:endParaRPr>
          </a:p>
        </p:txBody>
      </p:sp>
      <p:sp>
        <p:nvSpPr>
          <p:cNvPr id="62469" name="Rectangle 4">
            <a:extLst>
              <a:ext uri="{FF2B5EF4-FFF2-40B4-BE49-F238E27FC236}">
                <a16:creationId xmlns:a16="http://schemas.microsoft.com/office/drawing/2014/main" id="{83EB4718-FA9A-475C-957E-36283E8C9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i="1"/>
              <a:t>algebraic identity </a:t>
            </a:r>
            <a:r>
              <a:rPr lang="zh-CN" altLang="en-US" i="1"/>
              <a:t>代数</a:t>
            </a:r>
            <a:r>
              <a:rPr lang="zh-CN" altLang="en-US"/>
              <a:t>恒等式</a:t>
            </a:r>
            <a:r>
              <a:rPr lang="en-US" altLang="zh-CN"/>
              <a:t>; </a:t>
            </a:r>
            <a:r>
              <a:rPr lang="zh-CN" altLang="en-US"/>
              <a:t>代数等价。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463DD788-12C0-41C3-9468-CFA45C4309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36FB3BF7-EF84-47B5-B5D9-C470FE5A0DD5}" type="slidenum">
              <a:rPr lang="en-US" altLang="zh-CN" sz="1300"/>
              <a:pPr>
                <a:spcBef>
                  <a:spcPct val="0"/>
                </a:spcBef>
              </a:pPr>
              <a:t>26</a:t>
            </a:fld>
            <a:endParaRPr lang="en-US" altLang="zh-CN" sz="13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A33CE4C9-8ED8-43E1-9136-1D45F8E016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5613" y="971550"/>
            <a:ext cx="6232525" cy="3506788"/>
          </a:xfrm>
          <a:solidFill>
            <a:srgbClr val="FFFFFF"/>
          </a:solidFill>
          <a:ln/>
        </p:spPr>
      </p:sp>
      <p:sp>
        <p:nvSpPr>
          <p:cNvPr id="64516" name="Text Box 3">
            <a:extLst>
              <a:ext uri="{FF2B5EF4-FFF2-40B4-BE49-F238E27FC236}">
                <a16:creationId xmlns:a16="http://schemas.microsoft.com/office/drawing/2014/main" id="{8E8C2C37-6825-4D9D-AF3C-6A283BBAA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4821238"/>
            <a:ext cx="4937125" cy="3890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endParaRPr lang="en-US" altLang="zh-CN" sz="2400">
              <a:latin typeface="Arial;Helvetica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CED7AFBC-FC66-45F3-BB3A-7FA093BC2C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97F2598D-AEBF-4DBD-B02D-E5C3C53529E0}" type="slidenum">
              <a:rPr lang="en-US" altLang="zh-CN" sz="1300"/>
              <a:pPr>
                <a:spcBef>
                  <a:spcPct val="0"/>
                </a:spcBef>
              </a:pPr>
              <a:t>27</a:t>
            </a:fld>
            <a:endParaRPr lang="en-US" altLang="zh-CN" sz="13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0CC1C261-5085-41FF-9941-45651D9CDD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5613" y="971550"/>
            <a:ext cx="6232525" cy="3506788"/>
          </a:xfrm>
          <a:solidFill>
            <a:srgbClr val="FFFFFF"/>
          </a:solidFill>
          <a:ln/>
        </p:spPr>
      </p:sp>
      <p:sp>
        <p:nvSpPr>
          <p:cNvPr id="66564" name="Text Box 3">
            <a:extLst>
              <a:ext uri="{FF2B5EF4-FFF2-40B4-BE49-F238E27FC236}">
                <a16:creationId xmlns:a16="http://schemas.microsoft.com/office/drawing/2014/main" id="{749AC6E4-D3E7-4EA4-864A-9CD90C324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4821238"/>
            <a:ext cx="4937125" cy="3890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endParaRPr lang="en-US" altLang="zh-CN" sz="2400">
              <a:latin typeface="Arial;Helvetica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10101CD5-205D-43B3-962C-8284B696B2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3AB90724-6CB8-486A-BDB9-93F89744743E}" type="slidenum">
              <a:rPr lang="en-US" altLang="zh-CN" sz="1300"/>
              <a:pPr>
                <a:spcBef>
                  <a:spcPct val="0"/>
                </a:spcBef>
              </a:pPr>
              <a:t>28</a:t>
            </a:fld>
            <a:endParaRPr lang="en-US" altLang="zh-CN" sz="13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738A131-C625-4A58-8AAE-5D6B5FEE0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5613" y="971550"/>
            <a:ext cx="6232525" cy="3506788"/>
          </a:xfrm>
          <a:solidFill>
            <a:srgbClr val="FFFFFF"/>
          </a:solidFill>
          <a:ln/>
        </p:spPr>
      </p:sp>
      <p:sp>
        <p:nvSpPr>
          <p:cNvPr id="68612" name="Text Box 3">
            <a:extLst>
              <a:ext uri="{FF2B5EF4-FFF2-40B4-BE49-F238E27FC236}">
                <a16:creationId xmlns:a16="http://schemas.microsoft.com/office/drawing/2014/main" id="{A55A345F-A3A1-438F-B135-F06B4CDD0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4821238"/>
            <a:ext cx="4937125" cy="3890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endParaRPr lang="en-US" altLang="zh-CN" sz="2400">
              <a:latin typeface="Arial;Helvetica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326E43E0-5A06-4181-9241-C4E85E1226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50C9DCAB-B8C1-4FC6-BBF6-31EBFE9D22B2}" type="slidenum">
              <a:rPr lang="en-US" altLang="zh-CN" sz="1300"/>
              <a:pPr>
                <a:spcBef>
                  <a:spcPct val="0"/>
                </a:spcBef>
              </a:pPr>
              <a:t>29</a:t>
            </a:fld>
            <a:endParaRPr lang="en-US" altLang="zh-CN" sz="13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D466FF6F-6A93-440E-8843-6FDD2B877F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5613" y="971550"/>
            <a:ext cx="6232525" cy="3506788"/>
          </a:xfrm>
          <a:solidFill>
            <a:srgbClr val="FFFFFF"/>
          </a:solidFill>
          <a:ln/>
        </p:spPr>
      </p:sp>
      <p:sp>
        <p:nvSpPr>
          <p:cNvPr id="70660" name="Text Box 3">
            <a:extLst>
              <a:ext uri="{FF2B5EF4-FFF2-40B4-BE49-F238E27FC236}">
                <a16:creationId xmlns:a16="http://schemas.microsoft.com/office/drawing/2014/main" id="{0AA98A9E-B4DC-4FE8-ADFE-72F2FE5A3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4821238"/>
            <a:ext cx="4937125" cy="3890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8890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endParaRPr lang="en-US" altLang="zh-CN" sz="2400">
              <a:latin typeface="Arial;Helvetica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D5518-E2B7-47D3-A483-775D39982443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52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667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24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2133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8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04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73028"/>
            <a:ext cx="10972800" cy="1700213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60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1125542"/>
            <a:ext cx="10972800" cy="647700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22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>
            <a:lvl1pPr algn="ctr">
              <a:defRPr sz="5333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947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865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393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43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783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555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4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267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3733"/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03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862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53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962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278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36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2" y="126877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2" y="190853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26877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190853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24421" y="144466"/>
            <a:ext cx="10943167" cy="692151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70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31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6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4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6" y="1435104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8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65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6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049867" y="144466"/>
            <a:ext cx="10517721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25537"/>
            <a:ext cx="10972800" cy="48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" y="6357940"/>
            <a:ext cx="5111751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2808" y="6581777"/>
            <a:ext cx="35748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12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908055"/>
            <a:ext cx="12192000" cy="144463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65849"/>
            <a:ext cx="12192000" cy="719139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08017" y="6524628"/>
            <a:ext cx="2844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0" y="124614"/>
            <a:ext cx="916587" cy="672311"/>
          </a:xfrm>
          <a:prstGeom prst="rect">
            <a:avLst/>
          </a:prstGeom>
        </p:spPr>
      </p:pic>
      <p:grpSp>
        <p:nvGrpSpPr>
          <p:cNvPr id="2" name="群組 1"/>
          <p:cNvGrpSpPr/>
          <p:nvPr userDrawn="1"/>
        </p:nvGrpSpPr>
        <p:grpSpPr>
          <a:xfrm>
            <a:off x="86980" y="6239920"/>
            <a:ext cx="3223375" cy="569415"/>
            <a:chOff x="86980" y="6239920"/>
            <a:chExt cx="3223375" cy="569415"/>
          </a:xfrm>
        </p:grpSpPr>
        <p:pic>
          <p:nvPicPr>
            <p:cNvPr id="12" name="圖片 1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980" y="6239920"/>
              <a:ext cx="817930" cy="56941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/>
          </p:nvSpPr>
          <p:spPr>
            <a:xfrm>
              <a:off x="829837" y="6347770"/>
              <a:ext cx="248051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zh-TW" sz="1200" kern="100" dirty="0">
                  <a:solidFill>
                    <a:schemeClr val="bg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香港中文大学（深圳）数据科学院</a:t>
              </a:r>
              <a:endParaRPr lang="zh-TW" altLang="zh-TW" sz="12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zh-TW" sz="1000" kern="100" dirty="0">
                  <a:solidFill>
                    <a:schemeClr val="bg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CUHK-SZ School of Data Science</a:t>
              </a:r>
              <a:endParaRPr lang="zh-TW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623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457177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371531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3733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32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1142943" indent="-22858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21" indent="-22858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76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07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7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671" y="1102045"/>
            <a:ext cx="11396871" cy="1742755"/>
          </a:xfrm>
        </p:spPr>
        <p:txBody>
          <a:bodyPr/>
          <a:lstStyle/>
          <a:p>
            <a:pPr algn="ctr"/>
            <a:r>
              <a:rPr lang="en-US" altLang="zh-TW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398432"/>
            <a:ext cx="8534400" cy="2402395"/>
          </a:xfrm>
        </p:spPr>
        <p:txBody>
          <a:bodyPr/>
          <a:lstStyle/>
          <a:p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3200" dirty="0"/>
              <a:t>School of </a:t>
            </a:r>
            <a:r>
              <a:rPr lang="en-US" altLang="zh-TW" sz="3200"/>
              <a:t>Data Science</a:t>
            </a:r>
            <a:endParaRPr lang="en-US" altLang="zh-TW" sz="3200" dirty="0"/>
          </a:p>
          <a:p>
            <a:r>
              <a:rPr lang="en-US" altLang="zh-TW" sz="32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49D0E8-7A0F-4DE7-9B23-75A1D640EB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>
            <a:extLst>
              <a:ext uri="{FF2B5EF4-FFF2-40B4-BE49-F238E27FC236}">
                <a16:creationId xmlns:a16="http://schemas.microsoft.com/office/drawing/2014/main" id="{739B821F-4731-4D05-80F6-58CB366F5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Compiler Organization Alternatives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2531" name="內容版面配置區 2">
            <a:extLst>
              <a:ext uri="{FF2B5EF4-FFF2-40B4-BE49-F238E27FC236}">
                <a16:creationId xmlns:a16="http://schemas.microsoft.com/office/drawing/2014/main" id="{E866B321-FEEA-4F3A-813A-F2F12195209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6522" y="1111625"/>
            <a:ext cx="10564010" cy="4557656"/>
          </a:xfrm>
        </p:spPr>
        <p:txBody>
          <a:bodyPr/>
          <a:lstStyle/>
          <a:p>
            <a:pPr defTabSz="762000">
              <a:buSzPct val="100000"/>
            </a:pPr>
            <a:r>
              <a:rPr lang="en-US" altLang="zh-TW" sz="2800" dirty="0"/>
              <a:t>We </a:t>
            </a:r>
            <a:r>
              <a:rPr lang="en-US" altLang="zh-TW" sz="2800" dirty="0">
                <a:solidFill>
                  <a:srgbClr val="FF0000"/>
                </a:solidFill>
              </a:rPr>
              <a:t>wish the code generator 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/>
              <a:t>Completely </a:t>
            </a:r>
            <a:r>
              <a:rPr lang="en-US" altLang="zh-TW" sz="2400" dirty="0">
                <a:solidFill>
                  <a:srgbClr val="0550E5"/>
                </a:solidFill>
              </a:rPr>
              <a:t>hide machine details</a:t>
            </a:r>
            <a:endParaRPr lang="en-US" altLang="zh-TW" sz="2400" dirty="0"/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0550E5"/>
                </a:solidFill>
              </a:rPr>
              <a:t>Semantic</a:t>
            </a:r>
            <a:r>
              <a:rPr lang="zh-TW" altLang="en-US" sz="2400" dirty="0">
                <a:solidFill>
                  <a:srgbClr val="0550E5"/>
                </a:solidFill>
              </a:rPr>
              <a:t> </a:t>
            </a:r>
            <a:r>
              <a:rPr lang="en-US" altLang="zh-TW" sz="2400" dirty="0">
                <a:solidFill>
                  <a:srgbClr val="0550E5"/>
                </a:solidFill>
              </a:rPr>
              <a:t>routines </a:t>
            </a:r>
            <a:r>
              <a:rPr lang="en-US" altLang="zh-TW" sz="2400" dirty="0"/>
              <a:t>become </a:t>
            </a:r>
            <a:r>
              <a:rPr lang="en-US" altLang="zh-TW" sz="2400" dirty="0">
                <a:solidFill>
                  <a:srgbClr val="0550E5"/>
                </a:solidFill>
              </a:rPr>
              <a:t>independent of machines</a:t>
            </a:r>
            <a:endParaRPr lang="en-US" altLang="zh-TW" sz="2400" dirty="0"/>
          </a:p>
          <a:p>
            <a:pPr lvl="2" defTabSz="762000">
              <a:buSzPct val="100000"/>
              <a:buFont typeface="Wingdings" panose="05000000000000000000" pitchFamily="2" charset="2"/>
              <a:buChar char="Ø"/>
            </a:pPr>
            <a:endParaRPr lang="en-US" altLang="zh-TW" sz="2267" dirty="0"/>
          </a:p>
          <a:p>
            <a:pPr defTabSz="762000">
              <a:buSzPct val="100000"/>
            </a:pPr>
            <a:r>
              <a:rPr lang="en-US" altLang="zh-TW" sz="2800" dirty="0"/>
              <a:t>However, this is violated sometimes in order to produce better code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/>
              <a:t>Suppose there are several classes of registers, each for a different purpose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/>
              <a:t>Then </a:t>
            </a:r>
            <a:r>
              <a:rPr lang="en-US" altLang="zh-TW" sz="2400" dirty="0">
                <a:solidFill>
                  <a:srgbClr val="0550E5"/>
                </a:solidFill>
              </a:rPr>
              <a:t>register allocation is better </a:t>
            </a:r>
            <a:r>
              <a:rPr lang="en-US" altLang="zh-TW" sz="2400" dirty="0">
                <a:solidFill>
                  <a:schemeClr val="tx1"/>
                </a:solidFill>
              </a:rPr>
              <a:t>done </a:t>
            </a:r>
            <a:r>
              <a:rPr lang="en-US" altLang="zh-TW" sz="2400" dirty="0"/>
              <a:t>by </a:t>
            </a:r>
            <a:r>
              <a:rPr lang="en-US" altLang="zh-TW" sz="2400" dirty="0">
                <a:solidFill>
                  <a:srgbClr val="0550E5"/>
                </a:solidFill>
              </a:rPr>
              <a:t>semantic routines </a:t>
            </a:r>
            <a:r>
              <a:rPr lang="en-US" altLang="zh-TW" sz="2400" dirty="0"/>
              <a:t>than code generator since </a:t>
            </a:r>
            <a:r>
              <a:rPr lang="en-US" altLang="zh-TW" sz="2400" dirty="0">
                <a:solidFill>
                  <a:srgbClr val="0550E5"/>
                </a:solidFill>
              </a:rPr>
              <a:t>semantic routines have a broader view of the AST</a:t>
            </a:r>
            <a:endParaRPr lang="zh-TW" altLang="en-US" sz="2400" dirty="0"/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A3430D24-D5B5-4F8C-9F15-1ED8DE7BDC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B5FB8398-54A1-4C58-94BD-222D03907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Compiler Organization Alternatives (3)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6A40B401-A611-48D7-AEF4-D1A3C8A34DA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5615" y="1100866"/>
            <a:ext cx="9746428" cy="4998720"/>
          </a:xfrm>
        </p:spPr>
        <p:txBody>
          <a:bodyPr/>
          <a:lstStyle/>
          <a:p>
            <a:pPr defTabSz="762000"/>
            <a:r>
              <a:rPr lang="en-US" altLang="zh-TW" sz="2800" b="1" dirty="0">
                <a:solidFill>
                  <a:srgbClr val="C00000"/>
                </a:solidFill>
              </a:rPr>
              <a:t>One-pass compiler  +  peephole optimization</a:t>
            </a:r>
          </a:p>
          <a:p>
            <a:pPr marL="628663" lvl="1" indent="-342900" defTabSz="762000">
              <a:buFont typeface="Arial" panose="020B0604020202020204" pitchFamily="34" charset="0"/>
              <a:buChar char="–"/>
            </a:pPr>
            <a:r>
              <a:rPr lang="en-US" altLang="zh-TW" sz="2400" b="1" dirty="0">
                <a:solidFill>
                  <a:srgbClr val="F78507"/>
                </a:solidFill>
              </a:rPr>
              <a:t>One pass  </a:t>
            </a:r>
            <a:r>
              <a:rPr lang="en-US" altLang="zh-TW" sz="2400" dirty="0"/>
              <a:t>for code generation</a:t>
            </a:r>
          </a:p>
          <a:p>
            <a:pPr marL="628663" lvl="1" indent="-342900" defTabSz="762000">
              <a:buFont typeface="Arial" panose="020B0604020202020204" pitchFamily="34" charset="0"/>
              <a:buChar char="–"/>
            </a:pPr>
            <a:r>
              <a:rPr lang="en-US" altLang="zh-TW" sz="2400" b="1" dirty="0">
                <a:solidFill>
                  <a:srgbClr val="F78507"/>
                </a:solidFill>
              </a:rPr>
              <a:t>One pass </a:t>
            </a:r>
            <a:r>
              <a:rPr lang="en-US" altLang="zh-TW" sz="2400" dirty="0"/>
              <a:t>for peephole optimization</a:t>
            </a:r>
            <a:endParaRPr lang="en-US" altLang="zh-TW" dirty="0"/>
          </a:p>
          <a:p>
            <a:pPr marL="268288" lvl="1" indent="-268288" defTabSz="762000">
              <a:buFont typeface="Wingdings" panose="05000000000000000000" pitchFamily="2" charset="2"/>
              <a:buChar char="l"/>
            </a:pPr>
            <a:r>
              <a:rPr lang="en-US" altLang="zh-TW" sz="2800" b="1" dirty="0">
                <a:solidFill>
                  <a:srgbClr val="C00000"/>
                </a:solidFill>
              </a:rPr>
              <a:t> Peephole</a:t>
            </a:r>
            <a:r>
              <a:rPr lang="en-US" altLang="zh-TW" sz="2800" dirty="0"/>
              <a:t> : </a:t>
            </a:r>
            <a:r>
              <a:rPr lang="zh-TW" altLang="en-US" sz="2800" dirty="0"/>
              <a:t> </a:t>
            </a:r>
            <a:r>
              <a:rPr lang="en-US" altLang="zh-TW" sz="2800" dirty="0"/>
              <a:t>Looking at only a few instructions at a time</a:t>
            </a:r>
          </a:p>
          <a:p>
            <a:pPr lvl="1" eaLnBrk="1" hangingPunct="1">
              <a:defRPr/>
            </a:pPr>
            <a:r>
              <a:rPr lang="en-US" altLang="zh-CN" sz="2400" dirty="0"/>
              <a:t>Sub-optimal sequences of instructions that match an optimization pattern are transformed into optimal sequences of instructions</a:t>
            </a:r>
          </a:p>
          <a:p>
            <a:pPr lvl="1" eaLnBrk="1" hangingPunct="1">
              <a:defRPr/>
            </a:pPr>
            <a:r>
              <a:rPr lang="en-US" altLang="zh-CN" sz="2400" dirty="0"/>
              <a:t>Peephole optimization usually works by sliding a window of several instructions (a </a:t>
            </a:r>
            <a:r>
              <a:rPr lang="en-US" altLang="zh-CN" sz="2400" i="1" dirty="0"/>
              <a:t>peephole</a:t>
            </a:r>
            <a:r>
              <a:rPr lang="en-US" altLang="zh-CN" sz="2400" dirty="0"/>
              <a:t>)</a:t>
            </a:r>
            <a:endParaRPr lang="en-US" altLang="zh-CN" sz="2800" dirty="0"/>
          </a:p>
          <a:p>
            <a:pPr lvl="2">
              <a:defRPr/>
            </a:pPr>
            <a:r>
              <a:rPr lang="en-US" altLang="zh-CN" sz="2000" dirty="0"/>
              <a:t>Redundant-instruction elimination </a:t>
            </a:r>
          </a:p>
          <a:p>
            <a:pPr lvl="2">
              <a:defRPr/>
            </a:pPr>
            <a:r>
              <a:rPr lang="en-US" altLang="zh-CN" sz="2000" dirty="0"/>
              <a:t>Algebraic simplifications</a:t>
            </a:r>
          </a:p>
          <a:p>
            <a:pPr lvl="2">
              <a:defRPr/>
            </a:pPr>
            <a:r>
              <a:rPr lang="en-US" altLang="zh-CN" sz="2000" dirty="0"/>
              <a:t>Flow-of-control optimizations </a:t>
            </a:r>
          </a:p>
          <a:p>
            <a:pPr lvl="2">
              <a:defRPr/>
            </a:pPr>
            <a:r>
              <a:rPr lang="en-US" altLang="zh-CN" sz="2000" dirty="0"/>
              <a:t>Use of machine idioms</a:t>
            </a:r>
            <a:endParaRPr lang="en-US" altLang="zh-TW" sz="2000" dirty="0"/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D1B49498-9350-4954-9483-2E362F5EB4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>
            <a:extLst>
              <a:ext uri="{FF2B5EF4-FFF2-40B4-BE49-F238E27FC236}">
                <a16:creationId xmlns:a16="http://schemas.microsoft.com/office/drawing/2014/main" id="{5E513179-63FC-464C-BF25-772165BE8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Compiler Organization Alternatives (4)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2531" name="內容版面配置區 2">
            <a:extLst>
              <a:ext uri="{FF2B5EF4-FFF2-40B4-BE49-F238E27FC236}">
                <a16:creationId xmlns:a16="http://schemas.microsoft.com/office/drawing/2014/main" id="{9703B0E1-EE51-41AA-AF30-89B3B79001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47886" y="1133140"/>
            <a:ext cx="9606579" cy="4191896"/>
          </a:xfrm>
        </p:spPr>
        <p:txBody>
          <a:bodyPr/>
          <a:lstStyle/>
          <a:p>
            <a:pPr defTabSz="762000"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One pass analysis and IR synthesis  +  code gen pass</a:t>
            </a:r>
          </a:p>
          <a:p>
            <a:pPr marL="628663" lvl="1" indent="-342900" defTabSz="762000">
              <a:buFont typeface="Arial" panose="020B0604020202020204" pitchFamily="34" charset="0"/>
              <a:buChar char="–"/>
              <a:defRPr/>
            </a:pPr>
            <a:r>
              <a:rPr lang="en-US" altLang="zh-TW" sz="2400" b="1" dirty="0">
                <a:solidFill>
                  <a:srgbClr val="F78507"/>
                </a:solidFill>
              </a:rPr>
              <a:t>1st pass  </a:t>
            </a:r>
            <a:r>
              <a:rPr lang="en-US" altLang="zh-TW" sz="2400" dirty="0"/>
              <a:t>:  Analysis and IR</a:t>
            </a:r>
          </a:p>
          <a:p>
            <a:pPr marL="628663" lvl="1" indent="-342900" defTabSz="762000">
              <a:buFont typeface="Arial" panose="020B0604020202020204" pitchFamily="34" charset="0"/>
              <a:buChar char="–"/>
              <a:defRPr/>
            </a:pPr>
            <a:r>
              <a:rPr lang="en-US" altLang="zh-TW" sz="2400" b="1" dirty="0">
                <a:solidFill>
                  <a:srgbClr val="F78507"/>
                </a:solidFill>
              </a:rPr>
              <a:t>2nd pass </a:t>
            </a:r>
            <a:r>
              <a:rPr lang="en-US" altLang="zh-TW" sz="2400" dirty="0"/>
              <a:t>: Code generation</a:t>
            </a:r>
          </a:p>
          <a:p>
            <a:pPr marL="285787" indent="-457200" defTabSz="762000">
              <a:defRPr/>
            </a:pPr>
            <a:r>
              <a:rPr lang="en-US" altLang="zh-TW" sz="2800" dirty="0"/>
              <a:t>Flexible design for the code generator</a:t>
            </a:r>
          </a:p>
          <a:p>
            <a:pPr marL="285787" indent="-457200" defTabSz="762000">
              <a:defRPr/>
            </a:pPr>
            <a:r>
              <a:rPr lang="en-US" altLang="zh-TW" sz="2800" dirty="0"/>
              <a:t>May use optimizations for IR</a:t>
            </a:r>
          </a:p>
          <a:p>
            <a:pPr marL="457200" indent="-457200" defTabSz="762000">
              <a:defRPr/>
            </a:pPr>
            <a:r>
              <a:rPr lang="en-US" altLang="zh-TW" sz="2800" dirty="0"/>
              <a:t>Greater independence of target machines </a:t>
            </a:r>
            <a:r>
              <a:rPr lang="en-US" altLang="zh-TW" sz="2800" dirty="0">
                <a:solidFill>
                  <a:srgbClr val="0550E5"/>
                </a:solidFill>
              </a:rPr>
              <a:t>(the front-end is quite independent of target machines)</a:t>
            </a:r>
          </a:p>
          <a:p>
            <a:pPr marL="285787" indent="-457200" defTabSz="762000">
              <a:defRPr/>
            </a:pPr>
            <a:r>
              <a:rPr lang="en-US" altLang="zh-TW" sz="2800" dirty="0"/>
              <a:t>Re-targeting is easier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584E864-49CC-4D95-99BE-859F64EAB5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>
            <a:extLst>
              <a:ext uri="{FF2B5EF4-FFF2-40B4-BE49-F238E27FC236}">
                <a16:creationId xmlns:a16="http://schemas.microsoft.com/office/drawing/2014/main" id="{65081DB2-9715-441F-B176-04F3F0F7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Compiler Organization Alternatives (5)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5603" name="內容版面配置區 2">
            <a:extLst>
              <a:ext uri="{FF2B5EF4-FFF2-40B4-BE49-F238E27FC236}">
                <a16:creationId xmlns:a16="http://schemas.microsoft.com/office/drawing/2014/main" id="{A579D81A-1591-4F98-8BCA-E4F7805B97E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37131" y="1100865"/>
            <a:ext cx="9359153" cy="3363559"/>
          </a:xfrm>
        </p:spPr>
        <p:txBody>
          <a:bodyPr/>
          <a:lstStyle/>
          <a:p>
            <a:pPr defTabSz="762000"/>
            <a:r>
              <a:rPr lang="en-US" altLang="zh-TW" sz="2800" b="1" dirty="0" err="1">
                <a:solidFill>
                  <a:srgbClr val="C00000"/>
                </a:solidFill>
              </a:rPr>
              <a:t>Multipass</a:t>
            </a:r>
            <a:r>
              <a:rPr lang="en-US" altLang="zh-TW" sz="2800" b="1" dirty="0">
                <a:solidFill>
                  <a:srgbClr val="C00000"/>
                </a:solidFill>
              </a:rPr>
              <a:t> analysis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/>
              <a:t>For limited address space, four in a pass</a:t>
            </a:r>
          </a:p>
          <a:p>
            <a:pPr lvl="2" defTabSz="762000">
              <a:buSzPct val="100000"/>
              <a:buFont typeface="Wingdings" panose="05000000000000000000" pitchFamily="2" charset="2"/>
              <a:buChar char="l"/>
            </a:pPr>
            <a:r>
              <a:rPr lang="en-US" altLang="zh-TW" sz="2000" dirty="0">
                <a:solidFill>
                  <a:srgbClr val="0070C0"/>
                </a:solidFill>
              </a:rPr>
              <a:t>Scanner</a:t>
            </a:r>
          </a:p>
          <a:p>
            <a:pPr lvl="2" defTabSz="762000">
              <a:buSzPct val="100000"/>
              <a:buFont typeface="Wingdings" panose="05000000000000000000" pitchFamily="2" charset="2"/>
              <a:buChar char="l"/>
            </a:pPr>
            <a:r>
              <a:rPr lang="en-US" altLang="zh-TW" sz="2000" dirty="0">
                <a:solidFill>
                  <a:srgbClr val="0070C0"/>
                </a:solidFill>
              </a:rPr>
              <a:t>Parser</a:t>
            </a:r>
          </a:p>
          <a:p>
            <a:pPr lvl="2" defTabSz="762000">
              <a:buSzPct val="100000"/>
              <a:buFont typeface="Wingdings" panose="05000000000000000000" pitchFamily="2" charset="2"/>
              <a:buChar char="l"/>
            </a:pPr>
            <a:r>
              <a:rPr lang="en-US" altLang="zh-TW" sz="2000" dirty="0">
                <a:solidFill>
                  <a:srgbClr val="0070C0"/>
                </a:solidFill>
              </a:rPr>
              <a:t>Declaration</a:t>
            </a:r>
          </a:p>
          <a:p>
            <a:pPr lvl="2" defTabSz="762000">
              <a:buSzPct val="100000"/>
              <a:buFont typeface="Wingdings" panose="05000000000000000000" pitchFamily="2" charset="2"/>
              <a:buChar char="l"/>
            </a:pPr>
            <a:r>
              <a:rPr lang="en-US" altLang="zh-TW" sz="2000" dirty="0">
                <a:solidFill>
                  <a:srgbClr val="0070C0"/>
                </a:solidFill>
              </a:rPr>
              <a:t>Static checking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/>
              <a:t>Complete separation of analysis and synthesis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06E8C464-D3DD-43A2-A783-8260581437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>
            <a:extLst>
              <a:ext uri="{FF2B5EF4-FFF2-40B4-BE49-F238E27FC236}">
                <a16:creationId xmlns:a16="http://schemas.microsoft.com/office/drawing/2014/main" id="{EE2B1DDE-CA73-4B94-9EF4-11EC58709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Compiler Organization Alternatives (6)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6627" name="內容版面配置區 2">
            <a:extLst>
              <a:ext uri="{FF2B5EF4-FFF2-40B4-BE49-F238E27FC236}">
                <a16:creationId xmlns:a16="http://schemas.microsoft.com/office/drawing/2014/main" id="{5D314363-6AAD-4A0B-8C24-ED645C13F5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66220" y="1079351"/>
            <a:ext cx="9606579" cy="4342503"/>
          </a:xfrm>
        </p:spPr>
        <p:txBody>
          <a:bodyPr/>
          <a:lstStyle/>
          <a:p>
            <a:r>
              <a:rPr lang="en-US" altLang="zh-TW" sz="2800" b="1" dirty="0" err="1">
                <a:solidFill>
                  <a:srgbClr val="C00000"/>
                </a:solidFill>
              </a:rPr>
              <a:t>Multipass</a:t>
            </a:r>
            <a:r>
              <a:rPr lang="en-US" altLang="zh-TW" sz="2800" b="1" dirty="0">
                <a:solidFill>
                  <a:srgbClr val="C00000"/>
                </a:solidFill>
              </a:rPr>
              <a:t> synthesis</a:t>
            </a:r>
            <a:endParaRPr lang="en-US" altLang="zh-TW" sz="2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zh-TW" altLang="en-US" sz="2400" dirty="0">
                <a:solidFill>
                  <a:srgbClr val="F78507"/>
                </a:solidFill>
              </a:rPr>
              <a:t> </a:t>
            </a:r>
            <a:r>
              <a:rPr lang="en-US" altLang="zh-TW" sz="2400" dirty="0"/>
              <a:t>IR </a:t>
            </a:r>
            <a:endParaRPr lang="en-US" altLang="zh-TW" sz="2000" dirty="0"/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zh-TW" sz="2000" dirty="0"/>
              <a:t>Machine-independent optimization passes 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zh-TW" sz="2000" dirty="0"/>
              <a:t>Machine-dependent optimization passes 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zh-TW" sz="2000" dirty="0"/>
              <a:t>Code gen passes 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zh-TW" sz="2000" dirty="0">
                <a:sym typeface="Wingdings" panose="05000000000000000000" pitchFamily="2" charset="2"/>
              </a:rPr>
              <a:t>P</a:t>
            </a:r>
            <a:r>
              <a:rPr lang="en-US" altLang="zh-TW" sz="2000" dirty="0"/>
              <a:t>eephole 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zh-TW" sz="2000" dirty="0">
                <a:sym typeface="Wingdings" panose="05000000000000000000" pitchFamily="2" charset="2"/>
              </a:rPr>
              <a:t>…….</a:t>
            </a:r>
            <a:endParaRPr lang="en-US" altLang="zh-TW" sz="2000" dirty="0"/>
          </a:p>
          <a:p>
            <a:pPr>
              <a:buSzPct val="100000"/>
              <a:buFont typeface="Wingdings" panose="05000000000000000000" pitchFamily="2" charset="2"/>
              <a:buChar char="Ø"/>
            </a:pPr>
            <a:endParaRPr lang="en-US" altLang="zh-TW" sz="2000" dirty="0"/>
          </a:p>
          <a:p>
            <a:pPr lvl="1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/>
              <a:t>Many complicated optimization and code generation algorithms require </a:t>
            </a:r>
            <a:r>
              <a:rPr lang="en-US" altLang="zh-TW" sz="2400" dirty="0">
                <a:solidFill>
                  <a:srgbClr val="0550E5"/>
                </a:solidFill>
              </a:rPr>
              <a:t>multiple passes</a:t>
            </a:r>
            <a:endParaRPr lang="en-US" altLang="zh-TW" sz="2400" dirty="0"/>
          </a:p>
          <a:p>
            <a:endParaRPr lang="zh-TW" altLang="en-US" sz="2000" dirty="0"/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79E04EB-44FC-44D8-BC2D-6EB1083B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A7F18D6E-D282-467E-A3DE-7C708ADF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Compiler Organization Alternatives (7)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C1FF4153-F319-43AE-9B62-80F2CBC545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51067" y="1036321"/>
            <a:ext cx="8068235" cy="2567491"/>
          </a:xfrm>
        </p:spPr>
        <p:txBody>
          <a:bodyPr/>
          <a:lstStyle/>
          <a:p>
            <a:pPr defTabSz="762000"/>
            <a:r>
              <a:rPr lang="en-US" altLang="zh-TW" sz="2800" b="1" dirty="0">
                <a:solidFill>
                  <a:srgbClr val="C00000"/>
                </a:solidFill>
              </a:rPr>
              <a:t>Multi-language and multi-target compilers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Components may be shared and parameterized.</a:t>
            </a:r>
          </a:p>
          <a:p>
            <a:pPr lvl="2" defTabSz="762000">
              <a:buFont typeface="Arial" panose="020B0604020202020204" pitchFamily="34" charset="0"/>
              <a:buChar char="–"/>
            </a:pPr>
            <a:r>
              <a:rPr lang="en-US" altLang="zh-TW" sz="2000" dirty="0"/>
              <a:t>Ex : Ada uses Diana (language-dependent IR)</a:t>
            </a:r>
          </a:p>
          <a:p>
            <a:pPr lvl="2" defTabSz="762000">
              <a:buFont typeface="Arial" panose="020B0604020202020204" pitchFamily="34" charset="0"/>
              <a:buChar char="–"/>
            </a:pPr>
            <a:r>
              <a:rPr lang="en-US" altLang="zh-TW" sz="2000" dirty="0"/>
              <a:t>Ex : GCC uses two IRs.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One is </a:t>
            </a:r>
            <a:r>
              <a:rPr lang="en-US" altLang="zh-TW" sz="2400" dirty="0">
                <a:solidFill>
                  <a:srgbClr val="0550E5"/>
                </a:solidFill>
              </a:rPr>
              <a:t>high-level tree-oriented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The other (RTL) is </a:t>
            </a:r>
            <a:r>
              <a:rPr lang="en-US" altLang="zh-TW" sz="2400" dirty="0">
                <a:solidFill>
                  <a:srgbClr val="0550E5"/>
                </a:solidFill>
              </a:rPr>
              <a:t>more machine-oriented</a:t>
            </a:r>
          </a:p>
        </p:txBody>
      </p:sp>
      <p:grpSp>
        <p:nvGrpSpPr>
          <p:cNvPr id="27653" name="群組 44">
            <a:extLst>
              <a:ext uri="{FF2B5EF4-FFF2-40B4-BE49-F238E27FC236}">
                <a16:creationId xmlns:a16="http://schemas.microsoft.com/office/drawing/2014/main" id="{D6A9E8FC-830E-4282-A3D2-B640FC9BE0A7}"/>
              </a:ext>
            </a:extLst>
          </p:cNvPr>
          <p:cNvGrpSpPr>
            <a:grpSpLocks/>
          </p:cNvGrpSpPr>
          <p:nvPr/>
        </p:nvGrpSpPr>
        <p:grpSpPr bwMode="auto">
          <a:xfrm>
            <a:off x="3829722" y="3765176"/>
            <a:ext cx="4959276" cy="2408013"/>
            <a:chOff x="1527633" y="3868646"/>
            <a:chExt cx="4286279" cy="2989225"/>
          </a:xfrm>
        </p:grpSpPr>
        <p:sp>
          <p:nvSpPr>
            <p:cNvPr id="27654" name="Rectangle 4">
              <a:extLst>
                <a:ext uri="{FF2B5EF4-FFF2-40B4-BE49-F238E27FC236}">
                  <a16:creationId xmlns:a16="http://schemas.microsoft.com/office/drawing/2014/main" id="{91EA8C0A-D178-432C-ADDD-E6725CAC9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633" y="3923553"/>
              <a:ext cx="4000638" cy="41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FORTRAN                PASCAL             ADA        C </a:t>
              </a:r>
            </a:p>
          </p:txBody>
        </p:sp>
        <p:sp>
          <p:nvSpPr>
            <p:cNvPr id="27655" name="Rectangle 5">
              <a:extLst>
                <a:ext uri="{FF2B5EF4-FFF2-40B4-BE49-F238E27FC236}">
                  <a16:creationId xmlns:a16="http://schemas.microsoft.com/office/drawing/2014/main" id="{CEB83B40-8D6B-4FEB-80ED-5F001A8D4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823" y="3868646"/>
              <a:ext cx="383960" cy="41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.....</a:t>
              </a:r>
            </a:p>
          </p:txBody>
        </p:sp>
        <p:sp>
          <p:nvSpPr>
            <p:cNvPr id="27656" name="Line 6">
              <a:extLst>
                <a:ext uri="{FF2B5EF4-FFF2-40B4-BE49-F238E27FC236}">
                  <a16:creationId xmlns:a16="http://schemas.microsoft.com/office/drawing/2014/main" id="{AAB1A59D-1915-485E-9457-571E6C8FBF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6190" y="4187794"/>
              <a:ext cx="0" cy="1647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57" name="Line 7">
              <a:extLst>
                <a:ext uri="{FF2B5EF4-FFF2-40B4-BE49-F238E27FC236}">
                  <a16:creationId xmlns:a16="http://schemas.microsoft.com/office/drawing/2014/main" id="{3B497D53-BA46-43E2-A9D6-82EC2804C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4411" y="4187794"/>
              <a:ext cx="0" cy="1647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58" name="Line 8">
              <a:extLst>
                <a:ext uri="{FF2B5EF4-FFF2-40B4-BE49-F238E27FC236}">
                  <a16:creationId xmlns:a16="http://schemas.microsoft.com/office/drawing/2014/main" id="{DA24C09B-DC36-4FE7-B499-3814305A33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9541" y="4187794"/>
              <a:ext cx="0" cy="1647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59" name="Line 9">
              <a:extLst>
                <a:ext uri="{FF2B5EF4-FFF2-40B4-BE49-F238E27FC236}">
                  <a16:creationId xmlns:a16="http://schemas.microsoft.com/office/drawing/2014/main" id="{2855D356-46C4-4090-8312-A6F779E31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5724" y="4187794"/>
              <a:ext cx="0" cy="1647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60" name="Rectangle 10">
              <a:extLst>
                <a:ext uri="{FF2B5EF4-FFF2-40B4-BE49-F238E27FC236}">
                  <a16:creationId xmlns:a16="http://schemas.microsoft.com/office/drawing/2014/main" id="{A3B6F89E-B3A9-40AE-8CEA-A79138CAC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7983" y="4411999"/>
              <a:ext cx="576413" cy="2104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27661" name="Line 11">
              <a:extLst>
                <a:ext uri="{FF2B5EF4-FFF2-40B4-BE49-F238E27FC236}">
                  <a16:creationId xmlns:a16="http://schemas.microsoft.com/office/drawing/2014/main" id="{2F1B2DB5-551D-4939-B481-98CDF2F5B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6190" y="4407423"/>
              <a:ext cx="0" cy="219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62" name="Rectangle 12">
              <a:extLst>
                <a:ext uri="{FF2B5EF4-FFF2-40B4-BE49-F238E27FC236}">
                  <a16:creationId xmlns:a16="http://schemas.microsoft.com/office/drawing/2014/main" id="{178629AF-8C73-4DDC-A3C1-B5B9DAC6D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6204" y="4411999"/>
              <a:ext cx="576413" cy="2104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27663" name="Line 13">
              <a:extLst>
                <a:ext uri="{FF2B5EF4-FFF2-40B4-BE49-F238E27FC236}">
                  <a16:creationId xmlns:a16="http://schemas.microsoft.com/office/drawing/2014/main" id="{E8A203B8-EA5B-49ED-9970-D1CE7F441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4411" y="4407423"/>
              <a:ext cx="0" cy="219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64" name="Rectangle 14">
              <a:extLst>
                <a:ext uri="{FF2B5EF4-FFF2-40B4-BE49-F238E27FC236}">
                  <a16:creationId xmlns:a16="http://schemas.microsoft.com/office/drawing/2014/main" id="{34F8CBE7-5404-4BFB-9F03-E41C5A551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2716" y="4411999"/>
              <a:ext cx="576413" cy="2104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27665" name="Line 15">
              <a:extLst>
                <a:ext uri="{FF2B5EF4-FFF2-40B4-BE49-F238E27FC236}">
                  <a16:creationId xmlns:a16="http://schemas.microsoft.com/office/drawing/2014/main" id="{2E5563EA-597C-4834-ADDA-F7C266135E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0922" y="4407423"/>
              <a:ext cx="0" cy="219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66" name="Rectangle 16">
              <a:extLst>
                <a:ext uri="{FF2B5EF4-FFF2-40B4-BE49-F238E27FC236}">
                  <a16:creationId xmlns:a16="http://schemas.microsoft.com/office/drawing/2014/main" id="{0DBC9AF7-A2C9-453B-B0AF-41059FF4F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136" y="4411999"/>
              <a:ext cx="576413" cy="2104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27667" name="Line 17">
              <a:extLst>
                <a:ext uri="{FF2B5EF4-FFF2-40B4-BE49-F238E27FC236}">
                  <a16:creationId xmlns:a16="http://schemas.microsoft.com/office/drawing/2014/main" id="{47C54075-4A99-494E-A923-1995B11DED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14342" y="4407423"/>
              <a:ext cx="0" cy="219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68" name="Line 18">
              <a:extLst>
                <a:ext uri="{FF2B5EF4-FFF2-40B4-BE49-F238E27FC236}">
                  <a16:creationId xmlns:a16="http://schemas.microsoft.com/office/drawing/2014/main" id="{12F1A0AB-EFC7-4FFA-A42A-B410A79926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6190" y="4681959"/>
              <a:ext cx="586183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69" name="Line 19">
              <a:extLst>
                <a:ext uri="{FF2B5EF4-FFF2-40B4-BE49-F238E27FC236}">
                  <a16:creationId xmlns:a16="http://schemas.microsoft.com/office/drawing/2014/main" id="{C7E8B980-F496-4F8E-9E1C-52E1437A4C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4411" y="4681959"/>
              <a:ext cx="0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70" name="Rectangle 20">
              <a:extLst>
                <a:ext uri="{FF2B5EF4-FFF2-40B4-BE49-F238E27FC236}">
                  <a16:creationId xmlns:a16="http://schemas.microsoft.com/office/drawing/2014/main" id="{6ED6F751-2F43-4553-AF68-F5292392A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3817" y="4966791"/>
              <a:ext cx="2725506" cy="41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machine-independent optimization </a:t>
              </a:r>
            </a:p>
          </p:txBody>
        </p:sp>
        <p:sp>
          <p:nvSpPr>
            <p:cNvPr id="27671" name="Rectangle 21">
              <a:extLst>
                <a:ext uri="{FF2B5EF4-FFF2-40B4-BE49-F238E27FC236}">
                  <a16:creationId xmlns:a16="http://schemas.microsoft.com/office/drawing/2014/main" id="{46CAB04B-A5DB-4B3E-B281-3E31059E1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1075" y="4961071"/>
              <a:ext cx="3742837" cy="36014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27672" name="Line 22">
              <a:extLst>
                <a:ext uri="{FF2B5EF4-FFF2-40B4-BE49-F238E27FC236}">
                  <a16:creationId xmlns:a16="http://schemas.microsoft.com/office/drawing/2014/main" id="{A79C64AE-9EBA-4186-BCCE-30B1352B0A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59213" y="4681959"/>
              <a:ext cx="351710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73" name="Line 23">
              <a:extLst>
                <a:ext uri="{FF2B5EF4-FFF2-40B4-BE49-F238E27FC236}">
                  <a16:creationId xmlns:a16="http://schemas.microsoft.com/office/drawing/2014/main" id="{728E31BB-1A82-4C8B-8A33-4596A51F80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9541" y="4681959"/>
              <a:ext cx="644801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74" name="Rectangle 24">
              <a:extLst>
                <a:ext uri="{FF2B5EF4-FFF2-40B4-BE49-F238E27FC236}">
                  <a16:creationId xmlns:a16="http://schemas.microsoft.com/office/drawing/2014/main" id="{2757C818-5CFA-477D-BA52-3F3B20D46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0574" y="5606972"/>
              <a:ext cx="576413" cy="2104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27675" name="Line 25">
              <a:extLst>
                <a:ext uri="{FF2B5EF4-FFF2-40B4-BE49-F238E27FC236}">
                  <a16:creationId xmlns:a16="http://schemas.microsoft.com/office/drawing/2014/main" id="{20EC9BFE-8148-4E77-AD96-77BD1CEF8E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8781" y="5602396"/>
              <a:ext cx="0" cy="219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76" name="Rectangle 26">
              <a:extLst>
                <a:ext uri="{FF2B5EF4-FFF2-40B4-BE49-F238E27FC236}">
                  <a16:creationId xmlns:a16="http://schemas.microsoft.com/office/drawing/2014/main" id="{98775374-5431-42B2-BBDA-1D56FBA0A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7085" y="5606972"/>
              <a:ext cx="576413" cy="2104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27677" name="Line 27">
              <a:extLst>
                <a:ext uri="{FF2B5EF4-FFF2-40B4-BE49-F238E27FC236}">
                  <a16:creationId xmlns:a16="http://schemas.microsoft.com/office/drawing/2014/main" id="{E276F23D-5EAB-44A6-9A3D-237985083C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5292" y="5602396"/>
              <a:ext cx="0" cy="219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78" name="Rectangle 28">
              <a:extLst>
                <a:ext uri="{FF2B5EF4-FFF2-40B4-BE49-F238E27FC236}">
                  <a16:creationId xmlns:a16="http://schemas.microsoft.com/office/drawing/2014/main" id="{FD300ADF-3A2A-4B01-A000-9CC2EDB1D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3597" y="5606972"/>
              <a:ext cx="576413" cy="21047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27679" name="Line 29">
              <a:extLst>
                <a:ext uri="{FF2B5EF4-FFF2-40B4-BE49-F238E27FC236}">
                  <a16:creationId xmlns:a16="http://schemas.microsoft.com/office/drawing/2014/main" id="{447F4280-96E6-48B5-9384-4F38E9F02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1803" y="5602396"/>
              <a:ext cx="0" cy="2196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80" name="Line 30">
              <a:extLst>
                <a:ext uri="{FF2B5EF4-FFF2-40B4-BE49-F238E27FC236}">
                  <a16:creationId xmlns:a16="http://schemas.microsoft.com/office/drawing/2014/main" id="{A8B6A816-218C-4203-8D9F-F16DDC9EBE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7399" y="5327860"/>
              <a:ext cx="293092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81" name="Line 31">
              <a:extLst>
                <a:ext uri="{FF2B5EF4-FFF2-40B4-BE49-F238E27FC236}">
                  <a16:creationId xmlns:a16="http://schemas.microsoft.com/office/drawing/2014/main" id="{CE11C017-49D1-4922-B88D-DFB621B8E1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5292" y="5327860"/>
              <a:ext cx="0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82" name="Line 32">
              <a:extLst>
                <a:ext uri="{FF2B5EF4-FFF2-40B4-BE49-F238E27FC236}">
                  <a16:creationId xmlns:a16="http://schemas.microsoft.com/office/drawing/2014/main" id="{811590DB-9BCB-47E4-A5C1-2AED82672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8712" y="5327860"/>
              <a:ext cx="293092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83" name="Rectangle 33">
              <a:extLst>
                <a:ext uri="{FF2B5EF4-FFF2-40B4-BE49-F238E27FC236}">
                  <a16:creationId xmlns:a16="http://schemas.microsoft.com/office/drawing/2014/main" id="{8153D83C-ABC4-421B-9225-33077DDE4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6080" y="6161764"/>
              <a:ext cx="2987021" cy="41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SUN                     PC            main-frame</a:t>
              </a:r>
            </a:p>
          </p:txBody>
        </p:sp>
        <p:sp>
          <p:nvSpPr>
            <p:cNvPr id="27684" name="Rectangle 34">
              <a:extLst>
                <a:ext uri="{FF2B5EF4-FFF2-40B4-BE49-F238E27FC236}">
                  <a16:creationId xmlns:a16="http://schemas.microsoft.com/office/drawing/2014/main" id="{CB8ECBD1-7E29-4716-9493-CFF946D6C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1969" y="4692255"/>
              <a:ext cx="383960" cy="41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.....</a:t>
              </a:r>
            </a:p>
          </p:txBody>
        </p:sp>
        <p:sp>
          <p:nvSpPr>
            <p:cNvPr id="27685" name="Line 35">
              <a:extLst>
                <a:ext uri="{FF2B5EF4-FFF2-40B4-BE49-F238E27FC236}">
                  <a16:creationId xmlns:a16="http://schemas.microsoft.com/office/drawing/2014/main" id="{B25CA09D-8555-45FC-9562-D1D6D058C5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8781" y="5876932"/>
              <a:ext cx="0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86" name="Line 36">
              <a:extLst>
                <a:ext uri="{FF2B5EF4-FFF2-40B4-BE49-F238E27FC236}">
                  <a16:creationId xmlns:a16="http://schemas.microsoft.com/office/drawing/2014/main" id="{CF71A61B-0F81-4426-85AE-5DB298015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5292" y="5876932"/>
              <a:ext cx="0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87" name="Line 37">
              <a:extLst>
                <a:ext uri="{FF2B5EF4-FFF2-40B4-BE49-F238E27FC236}">
                  <a16:creationId xmlns:a16="http://schemas.microsoft.com/office/drawing/2014/main" id="{DC686CDB-364D-415E-914E-BD00E66E09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1803" y="5876932"/>
              <a:ext cx="0" cy="274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88" name="Rectangle 38">
              <a:extLst>
                <a:ext uri="{FF2B5EF4-FFF2-40B4-BE49-F238E27FC236}">
                  <a16:creationId xmlns:a16="http://schemas.microsoft.com/office/drawing/2014/main" id="{42D403E7-C248-4658-92E7-D44E564EB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1262" y="6447852"/>
              <a:ext cx="3428423" cy="41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  language   -    and machine-independent IRs</a:t>
              </a:r>
            </a:p>
          </p:txBody>
        </p:sp>
        <p:sp>
          <p:nvSpPr>
            <p:cNvPr id="27689" name="Line 39">
              <a:extLst>
                <a:ext uri="{FF2B5EF4-FFF2-40B4-BE49-F238E27FC236}">
                  <a16:creationId xmlns:a16="http://schemas.microsoft.com/office/drawing/2014/main" id="{633F09C9-B075-4EA2-9E56-9650FFB42C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14480" y="4846681"/>
              <a:ext cx="5900" cy="1652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90" name="Line 40">
              <a:extLst>
                <a:ext uri="{FF2B5EF4-FFF2-40B4-BE49-F238E27FC236}">
                  <a16:creationId xmlns:a16="http://schemas.microsoft.com/office/drawing/2014/main" id="{1D4E4D23-26DA-4DF6-9F12-F947408335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1406" y="5492582"/>
              <a:ext cx="0" cy="9883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91" name="Line 41">
              <a:extLst>
                <a:ext uri="{FF2B5EF4-FFF2-40B4-BE49-F238E27FC236}">
                  <a16:creationId xmlns:a16="http://schemas.microsoft.com/office/drawing/2014/main" id="{96F55951-7856-46F9-91D1-6AC5D942E2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4480" y="4846681"/>
              <a:ext cx="468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27692" name="Line 42">
              <a:extLst>
                <a:ext uri="{FF2B5EF4-FFF2-40B4-BE49-F238E27FC236}">
                  <a16:creationId xmlns:a16="http://schemas.microsoft.com/office/drawing/2014/main" id="{75022455-D11D-4F6A-9CE5-51AA668E78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3513" y="5492582"/>
              <a:ext cx="9378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</p:grpSp>
      <p:sp>
        <p:nvSpPr>
          <p:cNvPr id="45" name="灯片编号占位符 1">
            <a:extLst>
              <a:ext uri="{FF2B5EF4-FFF2-40B4-BE49-F238E27FC236}">
                <a16:creationId xmlns:a16="http://schemas.microsoft.com/office/drawing/2014/main" id="{FB3C6457-5FD0-4E68-B7F8-9BECA09240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>
            <a:extLst>
              <a:ext uri="{FF2B5EF4-FFF2-40B4-BE49-F238E27FC236}">
                <a16:creationId xmlns:a16="http://schemas.microsoft.com/office/drawing/2014/main" id="{B43FC2A6-7B90-4ED2-BB0D-B033649A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Single Pass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8675" name="內容版面配置區 2">
            <a:extLst>
              <a:ext uri="{FF2B5EF4-FFF2-40B4-BE49-F238E27FC236}">
                <a16:creationId xmlns:a16="http://schemas.microsoft.com/office/drawing/2014/main" id="{EBC5F449-6291-4F7E-B4C7-CA12E640EEC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0310" y="1068594"/>
            <a:ext cx="9516932" cy="3223708"/>
          </a:xfrm>
        </p:spPr>
        <p:txBody>
          <a:bodyPr/>
          <a:lstStyle/>
          <a:p>
            <a:pPr defTabSz="762000">
              <a:buSzPct val="100000"/>
            </a:pPr>
            <a:r>
              <a:rPr lang="en-US" altLang="zh-TW" sz="2800" dirty="0"/>
              <a:t>In Micro of chap 2, </a:t>
            </a:r>
            <a:r>
              <a:rPr lang="en-US" altLang="zh-TW" sz="2800" dirty="0">
                <a:solidFill>
                  <a:srgbClr val="0550E5"/>
                </a:solidFill>
              </a:rPr>
              <a:t>scanning</a:t>
            </a:r>
            <a:r>
              <a:rPr lang="en-US" altLang="zh-TW" sz="2800" dirty="0"/>
              <a:t>, </a:t>
            </a:r>
            <a:r>
              <a:rPr lang="en-US" altLang="zh-TW" sz="2800" dirty="0">
                <a:solidFill>
                  <a:srgbClr val="0550E5"/>
                </a:solidFill>
              </a:rPr>
              <a:t>parsing</a:t>
            </a:r>
            <a:r>
              <a:rPr lang="en-US" altLang="zh-TW" sz="2800" dirty="0"/>
              <a:t> and </a:t>
            </a:r>
            <a:r>
              <a:rPr lang="en-US" altLang="zh-TW" sz="2800" dirty="0">
                <a:solidFill>
                  <a:srgbClr val="0550E5"/>
                </a:solidFill>
              </a:rPr>
              <a:t>semantic processing</a:t>
            </a:r>
            <a:r>
              <a:rPr lang="en-US" altLang="zh-TW" sz="2800" dirty="0"/>
              <a:t> are interleaved in a single pass.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(+) simple front-end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(+) less storage if no explicit trees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(-) immediately available information is limited since no complete tree is built.</a:t>
            </a:r>
          </a:p>
          <a:p>
            <a:pPr defTabSz="762000">
              <a:buSzPct val="100000"/>
            </a:pPr>
            <a:r>
              <a:rPr lang="en-US" altLang="zh-TW" sz="2800" dirty="0">
                <a:solidFill>
                  <a:srgbClr val="C00000"/>
                </a:solidFill>
              </a:rPr>
              <a:t>Relationships</a:t>
            </a:r>
            <a:endParaRPr lang="en-US" altLang="zh-TW" sz="2400" dirty="0"/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endParaRPr lang="zh-TW" altLang="en-US" sz="2400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103DAA4F-7A2E-4257-AF80-8C8B13798A38}"/>
              </a:ext>
            </a:extLst>
          </p:cNvPr>
          <p:cNvGrpSpPr/>
          <p:nvPr/>
        </p:nvGrpSpPr>
        <p:grpSpPr>
          <a:xfrm>
            <a:off x="2896534" y="3593054"/>
            <a:ext cx="7161866" cy="2495773"/>
            <a:chOff x="3095625" y="4497567"/>
            <a:chExt cx="6267631" cy="1813317"/>
          </a:xfrm>
        </p:grpSpPr>
        <p:sp>
          <p:nvSpPr>
            <p:cNvPr id="28677" name="Rectangle 4">
              <a:extLst>
                <a:ext uri="{FF2B5EF4-FFF2-40B4-BE49-F238E27FC236}">
                  <a16:creationId xmlns:a16="http://schemas.microsoft.com/office/drawing/2014/main" id="{56D4CA36-5482-4781-961F-3A4F5430A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5625" y="5214938"/>
              <a:ext cx="865751" cy="283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scanner</a:t>
              </a:r>
            </a:p>
          </p:txBody>
        </p:sp>
        <p:sp>
          <p:nvSpPr>
            <p:cNvPr id="28678" name="Line 5">
              <a:extLst>
                <a:ext uri="{FF2B5EF4-FFF2-40B4-BE49-F238E27FC236}">
                  <a16:creationId xmlns:a16="http://schemas.microsoft.com/office/drawing/2014/main" id="{6FEF236D-0FA8-426B-A6A7-8E721D7FE1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1438" y="5286375"/>
              <a:ext cx="1041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79" name="Line 6">
              <a:extLst>
                <a:ext uri="{FF2B5EF4-FFF2-40B4-BE49-F238E27FC236}">
                  <a16:creationId xmlns:a16="http://schemas.microsoft.com/office/drawing/2014/main" id="{1EF262A9-E00F-4427-950A-F90245FE15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2875" y="5429250"/>
              <a:ext cx="9699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0" name="Rectangle 7">
              <a:extLst>
                <a:ext uri="{FF2B5EF4-FFF2-40B4-BE49-F238E27FC236}">
                  <a16:creationId xmlns:a16="http://schemas.microsoft.com/office/drawing/2014/main" id="{10E1CC26-70E2-4CEF-9DD2-980D0FAEF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6238" y="4929188"/>
              <a:ext cx="480973" cy="283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call</a:t>
              </a:r>
            </a:p>
          </p:txBody>
        </p:sp>
        <p:sp>
          <p:nvSpPr>
            <p:cNvPr id="28681" name="Rectangle 8">
              <a:extLst>
                <a:ext uri="{FF2B5EF4-FFF2-40B4-BE49-F238E27FC236}">
                  <a16:creationId xmlns:a16="http://schemas.microsoft.com/office/drawing/2014/main" id="{E86ABEF8-E353-482A-BB06-098C07E5A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4000" y="5429250"/>
              <a:ext cx="749152" cy="283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tokens</a:t>
              </a:r>
            </a:p>
          </p:txBody>
        </p:sp>
        <p:sp>
          <p:nvSpPr>
            <p:cNvPr id="28682" name="Rectangle 9">
              <a:extLst>
                <a:ext uri="{FF2B5EF4-FFF2-40B4-BE49-F238E27FC236}">
                  <a16:creationId xmlns:a16="http://schemas.microsoft.com/office/drawing/2014/main" id="{9D054668-AA72-43D4-B93D-483961A0E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1725" y="5214938"/>
              <a:ext cx="749152" cy="283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parser</a:t>
              </a:r>
            </a:p>
          </p:txBody>
        </p:sp>
        <p:sp>
          <p:nvSpPr>
            <p:cNvPr id="28683" name="Rectangle 10">
              <a:extLst>
                <a:ext uri="{FF2B5EF4-FFF2-40B4-BE49-F238E27FC236}">
                  <a16:creationId xmlns:a16="http://schemas.microsoft.com/office/drawing/2014/main" id="{74A68033-A5A2-44C4-9B95-3F552ACBD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5776" y="4497567"/>
              <a:ext cx="1350963" cy="1813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semantic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rtn</a:t>
              </a: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1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semantic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TW" sz="1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rtn</a:t>
              </a: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2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semantic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rtn</a:t>
              </a: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k</a:t>
              </a:r>
            </a:p>
          </p:txBody>
        </p:sp>
        <p:sp>
          <p:nvSpPr>
            <p:cNvPr id="28684" name="Rectangle 11">
              <a:extLst>
                <a:ext uri="{FF2B5EF4-FFF2-40B4-BE49-F238E27FC236}">
                  <a16:creationId xmlns:a16="http://schemas.microsoft.com/office/drawing/2014/main" id="{5F33BBB2-0D61-42E9-B89E-B9D48402D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4225" y="5143500"/>
              <a:ext cx="959031" cy="497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semantic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records</a:t>
              </a:r>
            </a:p>
          </p:txBody>
        </p:sp>
        <p:sp>
          <p:nvSpPr>
            <p:cNvPr id="28685" name="Line 12">
              <a:extLst>
                <a:ext uri="{FF2B5EF4-FFF2-40B4-BE49-F238E27FC236}">
                  <a16:creationId xmlns:a16="http://schemas.microsoft.com/office/drawing/2014/main" id="{B1437549-80D1-4A17-A70D-A407AAF262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0400" y="5319713"/>
              <a:ext cx="809625" cy="14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6" name="Line 13">
              <a:extLst>
                <a:ext uri="{FF2B5EF4-FFF2-40B4-BE49-F238E27FC236}">
                  <a16:creationId xmlns:a16="http://schemas.microsoft.com/office/drawing/2014/main" id="{D1857DB2-1056-429E-8C48-3DA854687E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8813" y="4749800"/>
              <a:ext cx="811212" cy="536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7" name="Line 14">
              <a:extLst>
                <a:ext uri="{FF2B5EF4-FFF2-40B4-BE49-F238E27FC236}">
                  <a16:creationId xmlns:a16="http://schemas.microsoft.com/office/drawing/2014/main" id="{9297B94E-78EA-4C5B-84BF-0E44F119F6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8813" y="5357813"/>
              <a:ext cx="811212" cy="7397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8" name="Rectangle 15">
              <a:extLst>
                <a:ext uri="{FF2B5EF4-FFF2-40B4-BE49-F238E27FC236}">
                  <a16:creationId xmlns:a16="http://schemas.microsoft.com/office/drawing/2014/main" id="{B695F648-2A1E-4ED7-B67B-D6286A7E2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2100" y="4864100"/>
              <a:ext cx="480973" cy="283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call</a:t>
              </a:r>
            </a:p>
          </p:txBody>
        </p:sp>
        <p:sp>
          <p:nvSpPr>
            <p:cNvPr id="28689" name="Arc 16">
              <a:extLst>
                <a:ext uri="{FF2B5EF4-FFF2-40B4-BE49-F238E27FC236}">
                  <a16:creationId xmlns:a16="http://schemas.microsoft.com/office/drawing/2014/main" id="{D72C145B-6C4C-48E7-86A7-0A1BC8EAE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75" y="4643438"/>
              <a:ext cx="754063" cy="712787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w 21600"/>
                <a:gd name="T5" fmla="*/ 214748364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0" name="Arc 17">
              <a:extLst>
                <a:ext uri="{FF2B5EF4-FFF2-40B4-BE49-F238E27FC236}">
                  <a16:creationId xmlns:a16="http://schemas.microsoft.com/office/drawing/2014/main" id="{0D8EA543-4832-49A5-9B78-3BE4AFA84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6125" y="5354638"/>
              <a:ext cx="1039813" cy="788987"/>
            </a:xfrm>
            <a:custGeom>
              <a:avLst/>
              <a:gdLst>
                <a:gd name="T0" fmla="*/ 2147483646 w 21600"/>
                <a:gd name="T1" fmla="*/ 0 h 21600"/>
                <a:gd name="T2" fmla="*/ 0 w 21600"/>
                <a:gd name="T3" fmla="*/ 2147483646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1" name="Arc 18">
              <a:extLst>
                <a:ext uri="{FF2B5EF4-FFF2-40B4-BE49-F238E27FC236}">
                  <a16:creationId xmlns:a16="http://schemas.microsoft.com/office/drawing/2014/main" id="{4CA6B055-3B37-46AF-9F35-D67E1A392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75" y="5357813"/>
              <a:ext cx="544513" cy="20637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w 21600"/>
                <a:gd name="T5" fmla="*/ 214748364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2" name="Arc 19">
              <a:extLst>
                <a:ext uri="{FF2B5EF4-FFF2-40B4-BE49-F238E27FC236}">
                  <a16:creationId xmlns:a16="http://schemas.microsoft.com/office/drawing/2014/main" id="{1C8807A1-4A4D-448C-9CF6-2004011F0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75" y="5562600"/>
              <a:ext cx="544513" cy="366713"/>
            </a:xfrm>
            <a:custGeom>
              <a:avLst/>
              <a:gdLst>
                <a:gd name="T0" fmla="*/ 2147483646 w 21600"/>
                <a:gd name="T1" fmla="*/ 0 h 21600"/>
                <a:gd name="T2" fmla="*/ 0 w 21600"/>
                <a:gd name="T3" fmla="*/ 2147483646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3" name="Arc 21">
              <a:extLst>
                <a:ext uri="{FF2B5EF4-FFF2-40B4-BE49-F238E27FC236}">
                  <a16:creationId xmlns:a16="http://schemas.microsoft.com/office/drawing/2014/main" id="{E31621CB-DD2E-4347-BE4B-CF4B48D5C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9788" y="4838700"/>
              <a:ext cx="525462" cy="15557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w 21600"/>
                <a:gd name="T5" fmla="*/ 214748364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94" name="Arc 19">
              <a:extLst>
                <a:ext uri="{FF2B5EF4-FFF2-40B4-BE49-F238E27FC236}">
                  <a16:creationId xmlns:a16="http://schemas.microsoft.com/office/drawing/2014/main" id="{9FB089E7-796C-4534-9ACE-1DD70626B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0438" y="5000625"/>
              <a:ext cx="428625" cy="295275"/>
            </a:xfrm>
            <a:custGeom>
              <a:avLst/>
              <a:gdLst>
                <a:gd name="T0" fmla="*/ 2147483646 w 21600"/>
                <a:gd name="T1" fmla="*/ 0 h 21600"/>
                <a:gd name="T2" fmla="*/ 0 w 21600"/>
                <a:gd name="T3" fmla="*/ 2147483646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3" name="灯片编号占位符 1">
            <a:extLst>
              <a:ext uri="{FF2B5EF4-FFF2-40B4-BE49-F238E27FC236}">
                <a16:creationId xmlns:a16="http://schemas.microsoft.com/office/drawing/2014/main" id="{DF1630E4-594C-4A23-9A2A-D860C8AC98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EDA58B0C-370E-48FA-99BE-D658C50E1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Single Pass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9699" name="內容版面配置區 2">
            <a:extLst>
              <a:ext uri="{FF2B5EF4-FFF2-40B4-BE49-F238E27FC236}">
                <a16:creationId xmlns:a16="http://schemas.microsoft.com/office/drawing/2014/main" id="{9EFB0BF2-5203-4E4D-A54D-DD1D3DBF19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6165" y="1133139"/>
            <a:ext cx="8527228" cy="4428566"/>
          </a:xfrm>
        </p:spPr>
        <p:txBody>
          <a:bodyPr/>
          <a:lstStyle/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dirty="0"/>
              <a:t>Each terminal and non-terminal has a </a:t>
            </a:r>
            <a:r>
              <a:rPr lang="en-US" altLang="zh-TW" sz="2800" dirty="0">
                <a:solidFill>
                  <a:srgbClr val="0550E5"/>
                </a:solidFill>
              </a:rPr>
              <a:t>semantic record</a:t>
            </a:r>
            <a:endParaRPr lang="en-US" altLang="zh-TW" sz="2800" dirty="0"/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dirty="0"/>
              <a:t>Semantic records may be considered as the attributes of the terminals and non-terminals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>
                <a:solidFill>
                  <a:srgbClr val="FF0000"/>
                </a:solidFill>
              </a:rPr>
              <a:t>Terminals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the semantic records are created by the scanner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>
                <a:solidFill>
                  <a:srgbClr val="FF0000"/>
                </a:solidFill>
              </a:rPr>
              <a:t>Non-terminals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the semantic records are created by a semantic routine when a production is recognized</a:t>
            </a:r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dirty="0"/>
              <a:t>Semantic records are transmitted among semantic routines via a </a:t>
            </a:r>
            <a:r>
              <a:rPr lang="en-US" altLang="zh-TW" sz="2800" dirty="0">
                <a:solidFill>
                  <a:srgbClr val="FF0000"/>
                </a:solidFill>
              </a:rPr>
              <a:t>semantic stack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grpSp>
        <p:nvGrpSpPr>
          <p:cNvPr id="29701" name="群組 18">
            <a:extLst>
              <a:ext uri="{FF2B5EF4-FFF2-40B4-BE49-F238E27FC236}">
                <a16:creationId xmlns:a16="http://schemas.microsoft.com/office/drawing/2014/main" id="{8EE68E08-E4DA-44B5-A0D3-4C711AD2BE8D}"/>
              </a:ext>
            </a:extLst>
          </p:cNvPr>
          <p:cNvGrpSpPr>
            <a:grpSpLocks/>
          </p:cNvGrpSpPr>
          <p:nvPr/>
        </p:nvGrpSpPr>
        <p:grpSpPr bwMode="auto">
          <a:xfrm>
            <a:off x="8998548" y="1892654"/>
            <a:ext cx="2998788" cy="1372290"/>
            <a:chOff x="1701800" y="4133135"/>
            <a:chExt cx="2999338" cy="1372739"/>
          </a:xfrm>
        </p:grpSpPr>
        <p:sp>
          <p:nvSpPr>
            <p:cNvPr id="29703" name="Rectangle 4">
              <a:extLst>
                <a:ext uri="{FF2B5EF4-FFF2-40B4-BE49-F238E27FC236}">
                  <a16:creationId xmlns:a16="http://schemas.microsoft.com/office/drawing/2014/main" id="{A0601DE2-926C-4AED-9FAB-938510AAE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7964" y="4133135"/>
              <a:ext cx="405635" cy="459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9704" name="Line 5">
              <a:extLst>
                <a:ext uri="{FF2B5EF4-FFF2-40B4-BE49-F238E27FC236}">
                  <a16:creationId xmlns:a16="http://schemas.microsoft.com/office/drawing/2014/main" id="{B99FA4CA-0646-4BEB-8786-AF84F1B7B3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20888" y="4575175"/>
              <a:ext cx="9144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5" name="Line 6">
              <a:extLst>
                <a:ext uri="{FF2B5EF4-FFF2-40B4-BE49-F238E27FC236}">
                  <a16:creationId xmlns:a16="http://schemas.microsoft.com/office/drawing/2014/main" id="{A3A43898-3DBB-4C44-9367-ADB68F3CCB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5288" y="4575175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6" name="Line 7">
              <a:extLst>
                <a:ext uri="{FF2B5EF4-FFF2-40B4-BE49-F238E27FC236}">
                  <a16:creationId xmlns:a16="http://schemas.microsoft.com/office/drawing/2014/main" id="{EEB2B4A4-8C83-4F97-8F61-2BA294A14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5288" y="4575175"/>
              <a:ext cx="5334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7" name="Line 8">
              <a:extLst>
                <a:ext uri="{FF2B5EF4-FFF2-40B4-BE49-F238E27FC236}">
                  <a16:creationId xmlns:a16="http://schemas.microsoft.com/office/drawing/2014/main" id="{3DD614F8-BBB7-4EF1-9328-C5E4AB5129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5288" y="4575175"/>
              <a:ext cx="13716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8" name="Rectangle 9">
              <a:extLst>
                <a:ext uri="{FF2B5EF4-FFF2-40B4-BE49-F238E27FC236}">
                  <a16:creationId xmlns:a16="http://schemas.microsoft.com/office/drawing/2014/main" id="{33BE272F-4B1E-438A-B8FE-AC195FBFC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800" y="5046663"/>
              <a:ext cx="387999" cy="459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9709" name="Rectangle 10">
              <a:extLst>
                <a:ext uri="{FF2B5EF4-FFF2-40B4-BE49-F238E27FC236}">
                  <a16:creationId xmlns:a16="http://schemas.microsoft.com/office/drawing/2014/main" id="{02DDE60E-974E-416B-AF01-858CECB6C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400" y="5046663"/>
              <a:ext cx="387999" cy="459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9710" name="Rectangle 11">
              <a:extLst>
                <a:ext uri="{FF2B5EF4-FFF2-40B4-BE49-F238E27FC236}">
                  <a16:creationId xmlns:a16="http://schemas.microsoft.com/office/drawing/2014/main" id="{8FFD4D60-E64A-4177-8CE9-3F03B5925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800" y="5046663"/>
              <a:ext cx="405635" cy="459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9711" name="Rectangle 12">
              <a:extLst>
                <a:ext uri="{FF2B5EF4-FFF2-40B4-BE49-F238E27FC236}">
                  <a16:creationId xmlns:a16="http://schemas.microsoft.com/office/drawing/2014/main" id="{76BA873A-257E-44CC-B8D7-F7A8D0EF6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800" y="5046663"/>
              <a:ext cx="713338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#SR</a:t>
              </a:r>
            </a:p>
          </p:txBody>
        </p:sp>
      </p:grpSp>
      <p:sp>
        <p:nvSpPr>
          <p:cNvPr id="37" name="矩形 36">
            <a:extLst>
              <a:ext uri="{FF2B5EF4-FFF2-40B4-BE49-F238E27FC236}">
                <a16:creationId xmlns:a16="http://schemas.microsoft.com/office/drawing/2014/main" id="{CA825D1F-BC30-47A7-ACE7-1D247CED24FE}"/>
              </a:ext>
            </a:extLst>
          </p:cNvPr>
          <p:cNvSpPr/>
          <p:nvPr/>
        </p:nvSpPr>
        <p:spPr>
          <a:xfrm>
            <a:off x="9013172" y="1382190"/>
            <a:ext cx="2933700" cy="46196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none">
            <a:spAutoFit/>
          </a:bodyPr>
          <a:lstStyle/>
          <a:p>
            <a:pPr defTabSz="762000" eaLnBrk="1" hangingPunct="1">
              <a:defRPr/>
            </a:pPr>
            <a:r>
              <a:rPr lang="en-US" altLang="zh-TW" b="1" dirty="0">
                <a:solidFill>
                  <a:schemeClr val="bg1"/>
                </a:solidFill>
              </a:rPr>
              <a:t>ex.   A  </a:t>
            </a:r>
            <a:r>
              <a:rPr lang="en-US" altLang="zh-TW" b="1" dirty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altLang="zh-TW" b="1" dirty="0">
                <a:solidFill>
                  <a:schemeClr val="bg1"/>
                </a:solidFill>
              </a:rPr>
              <a:t> B C D #SR</a:t>
            </a:r>
          </a:p>
        </p:txBody>
      </p:sp>
      <p:sp>
        <p:nvSpPr>
          <p:cNvPr id="20" name="灯片编号占位符 1">
            <a:extLst>
              <a:ext uri="{FF2B5EF4-FFF2-40B4-BE49-F238E27FC236}">
                <a16:creationId xmlns:a16="http://schemas.microsoft.com/office/drawing/2014/main" id="{526E1860-1A0B-41C9-8FDE-FADEAC0175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內容版面配置區 2">
            <a:extLst>
              <a:ext uri="{FF2B5EF4-FFF2-40B4-BE49-F238E27FC236}">
                <a16:creationId xmlns:a16="http://schemas.microsoft.com/office/drawing/2014/main" id="{FC9A41AF-15F1-4306-A661-16B579CBB9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61825" y="1036320"/>
            <a:ext cx="9348395" cy="14954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1 pass = 1 post-order traversal of the parse tree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parsing actions -- build parse trees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semantic actions -- post-order traversal</a:t>
            </a:r>
          </a:p>
        </p:txBody>
      </p:sp>
      <p:sp>
        <p:nvSpPr>
          <p:cNvPr id="30723" name="標題 1">
            <a:extLst>
              <a:ext uri="{FF2B5EF4-FFF2-40B4-BE49-F238E27FC236}">
                <a16:creationId xmlns:a16="http://schemas.microsoft.com/office/drawing/2014/main" id="{94639FC2-309F-43A0-AAF0-E87B326EA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140" y="101435"/>
            <a:ext cx="10517721" cy="692151"/>
          </a:xfrm>
        </p:spPr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Single Pass (3)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C6359A85-F0A3-4C5C-A6ED-F6C156AE3E78}"/>
              </a:ext>
            </a:extLst>
          </p:cNvPr>
          <p:cNvGrpSpPr/>
          <p:nvPr/>
        </p:nvGrpSpPr>
        <p:grpSpPr>
          <a:xfrm>
            <a:off x="7606102" y="3151338"/>
            <a:ext cx="2936390" cy="2287026"/>
            <a:chOff x="6831554" y="2656486"/>
            <a:chExt cx="2936390" cy="2287026"/>
          </a:xfrm>
        </p:grpSpPr>
        <p:sp>
          <p:nvSpPr>
            <p:cNvPr id="30749" name="Rectangle 4">
              <a:extLst>
                <a:ext uri="{FF2B5EF4-FFF2-40B4-BE49-F238E27FC236}">
                  <a16:creationId xmlns:a16="http://schemas.microsoft.com/office/drawing/2014/main" id="{6F77A297-D533-4A40-9F9E-6FC516DF6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4817" y="2656486"/>
              <a:ext cx="953788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&lt;assign&gt;</a:t>
              </a:r>
            </a:p>
          </p:txBody>
        </p:sp>
        <p:sp>
          <p:nvSpPr>
            <p:cNvPr id="30750" name="Line 5">
              <a:extLst>
                <a:ext uri="{FF2B5EF4-FFF2-40B4-BE49-F238E27FC236}">
                  <a16:creationId xmlns:a16="http://schemas.microsoft.com/office/drawing/2014/main" id="{21B40F94-F669-4F90-A9E1-B3263C0CBD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65029" y="2924773"/>
              <a:ext cx="0" cy="3905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51" name="Line 6">
              <a:extLst>
                <a:ext uri="{FF2B5EF4-FFF2-40B4-BE49-F238E27FC236}">
                  <a16:creationId xmlns:a16="http://schemas.microsoft.com/office/drawing/2014/main" id="{CDF45159-169F-4B65-B6DD-116CDCF4B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65029" y="2924773"/>
              <a:ext cx="655638" cy="3905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52" name="Rectangle 7">
              <a:extLst>
                <a:ext uri="{FF2B5EF4-FFF2-40B4-BE49-F238E27FC236}">
                  <a16:creationId xmlns:a16="http://schemas.microsoft.com/office/drawing/2014/main" id="{693C73F9-5657-4160-A841-49D1417BA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1554" y="3324823"/>
              <a:ext cx="747000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ID </a:t>
              </a:r>
              <a:r>
                <a:rPr lang="en-US" altLang="zh-TW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(A)</a:t>
              </a:r>
            </a:p>
          </p:txBody>
        </p:sp>
        <p:sp>
          <p:nvSpPr>
            <p:cNvPr id="30753" name="Rectangle 8">
              <a:extLst>
                <a:ext uri="{FF2B5EF4-FFF2-40B4-BE49-F238E27FC236}">
                  <a16:creationId xmlns:a16="http://schemas.microsoft.com/office/drawing/2014/main" id="{5FF930E1-6BF5-4E4F-A0E1-AF5270297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5804" y="3324823"/>
              <a:ext cx="368692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:=</a:t>
              </a:r>
            </a:p>
          </p:txBody>
        </p:sp>
        <p:sp>
          <p:nvSpPr>
            <p:cNvPr id="30754" name="Rectangle 9">
              <a:extLst>
                <a:ext uri="{FF2B5EF4-FFF2-40B4-BE49-F238E27FC236}">
                  <a16:creationId xmlns:a16="http://schemas.microsoft.com/office/drawing/2014/main" id="{276F00E6-A39F-4827-BA22-66492EC53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7779" y="3269261"/>
              <a:ext cx="724558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&lt;exp&gt;</a:t>
              </a:r>
            </a:p>
          </p:txBody>
        </p:sp>
        <p:sp>
          <p:nvSpPr>
            <p:cNvPr id="30755" name="Line 10">
              <a:extLst>
                <a:ext uri="{FF2B5EF4-FFF2-40B4-BE49-F238E27FC236}">
                  <a16:creationId xmlns:a16="http://schemas.microsoft.com/office/drawing/2014/main" id="{3A31B280-F7D0-4B3D-9F60-F2B45BFBDC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92054" y="3537548"/>
              <a:ext cx="374650" cy="279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56" name="Line 11">
              <a:extLst>
                <a:ext uri="{FF2B5EF4-FFF2-40B4-BE49-F238E27FC236}">
                  <a16:creationId xmlns:a16="http://schemas.microsoft.com/office/drawing/2014/main" id="{EB79498B-EDA5-42F2-8531-2E48195288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6704" y="3537548"/>
              <a:ext cx="0" cy="2238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57" name="Line 12">
              <a:extLst>
                <a:ext uri="{FF2B5EF4-FFF2-40B4-BE49-F238E27FC236}">
                  <a16:creationId xmlns:a16="http://schemas.microsoft.com/office/drawing/2014/main" id="{B6DDD8E2-0C5D-4337-A6F9-764E3E3A8A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6704" y="3537548"/>
              <a:ext cx="374650" cy="2238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58" name="Rectangle 13">
              <a:extLst>
                <a:ext uri="{FF2B5EF4-FFF2-40B4-BE49-F238E27FC236}">
                  <a16:creationId xmlns:a16="http://schemas.microsoft.com/office/drawing/2014/main" id="{7CAAB6B3-FB02-4E61-992F-9D458C8E9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9467" y="3770911"/>
              <a:ext cx="1755290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&lt;exp&gt;  +   &lt;term&gt;</a:t>
              </a:r>
            </a:p>
          </p:txBody>
        </p:sp>
        <p:sp>
          <p:nvSpPr>
            <p:cNvPr id="30759" name="Line 14">
              <a:extLst>
                <a:ext uri="{FF2B5EF4-FFF2-40B4-BE49-F238E27FC236}">
                  <a16:creationId xmlns:a16="http://schemas.microsoft.com/office/drawing/2014/main" id="{0F3124F5-CE57-462D-93DF-2FA8EF9821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46017" y="4039198"/>
              <a:ext cx="0" cy="2238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60" name="Line 15">
              <a:extLst>
                <a:ext uri="{FF2B5EF4-FFF2-40B4-BE49-F238E27FC236}">
                  <a16:creationId xmlns:a16="http://schemas.microsoft.com/office/drawing/2014/main" id="{B59F1B37-A3B6-44A2-9051-9D31A939DC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7529" y="4067773"/>
              <a:ext cx="0" cy="222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61" name="Rectangle 16">
              <a:extLst>
                <a:ext uri="{FF2B5EF4-FFF2-40B4-BE49-F238E27FC236}">
                  <a16:creationId xmlns:a16="http://schemas.microsoft.com/office/drawing/2014/main" id="{D6CAE77C-2900-4B31-AC32-843BD4934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8829" y="4145561"/>
              <a:ext cx="1879115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>
                  <a:latin typeface="Times New Roman" panose="02020603050405020304" pitchFamily="18" charset="0"/>
                </a:rPr>
                <a:t>&lt;term&gt;      const </a:t>
              </a:r>
              <a:r>
                <a:rPr lang="en-US" altLang="zh-TW" sz="1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(1)               </a:t>
              </a:r>
            </a:p>
          </p:txBody>
        </p:sp>
        <p:sp>
          <p:nvSpPr>
            <p:cNvPr id="30762" name="Line 17">
              <a:extLst>
                <a:ext uri="{FF2B5EF4-FFF2-40B4-BE49-F238E27FC236}">
                  <a16:creationId xmlns:a16="http://schemas.microsoft.com/office/drawing/2014/main" id="{D02822D8-67C4-40C2-8DA2-F95C96FC2D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46017" y="4429723"/>
              <a:ext cx="0" cy="2238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63" name="Rectangle 18">
              <a:extLst>
                <a:ext uri="{FF2B5EF4-FFF2-40B4-BE49-F238E27FC236}">
                  <a16:creationId xmlns:a16="http://schemas.microsoft.com/office/drawing/2014/main" id="{3136D8DB-4F6F-46C2-8E92-963D17047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6792" y="4607523"/>
              <a:ext cx="679674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>
                  <a:latin typeface="Times New Roman" panose="02020603050405020304" pitchFamily="18" charset="0"/>
                </a:rPr>
                <a:t>id </a:t>
              </a:r>
              <a:r>
                <a:rPr lang="en-US" altLang="zh-TW" sz="1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(B)</a:t>
              </a:r>
            </a:p>
          </p:txBody>
        </p:sp>
        <p:sp>
          <p:nvSpPr>
            <p:cNvPr id="30764" name="Line 60">
              <a:extLst>
                <a:ext uri="{FF2B5EF4-FFF2-40B4-BE49-F238E27FC236}">
                  <a16:creationId xmlns:a16="http://schemas.microsoft.com/office/drawing/2014/main" id="{CE3EE1F4-7473-461D-9A14-A3736920A0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80779" y="2924773"/>
              <a:ext cx="984250" cy="3905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8922AA4B-8AC4-4240-9C2F-C5102067F22D}"/>
              </a:ext>
            </a:extLst>
          </p:cNvPr>
          <p:cNvGrpSpPr/>
          <p:nvPr/>
        </p:nvGrpSpPr>
        <p:grpSpPr>
          <a:xfrm>
            <a:off x="1769633" y="3286630"/>
            <a:ext cx="4777049" cy="2193364"/>
            <a:chOff x="2221454" y="3716936"/>
            <a:chExt cx="4777049" cy="2193364"/>
          </a:xfrm>
        </p:grpSpPr>
        <p:sp>
          <p:nvSpPr>
            <p:cNvPr id="30725" name="Rectangle 28">
              <a:extLst>
                <a:ext uri="{FF2B5EF4-FFF2-40B4-BE49-F238E27FC236}">
                  <a16:creationId xmlns:a16="http://schemas.microsoft.com/office/drawing/2014/main" id="{7009335B-1DA6-4702-90E7-D8547EF24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1029" y="4483698"/>
              <a:ext cx="299763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30726" name="Rectangle 29">
              <a:extLst>
                <a:ext uri="{FF2B5EF4-FFF2-40B4-BE49-F238E27FC236}">
                  <a16:creationId xmlns:a16="http://schemas.microsoft.com/office/drawing/2014/main" id="{486E9C28-FFA6-4FBA-85A3-BA239D86D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1029" y="4723411"/>
              <a:ext cx="318999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0727" name="Rectangle 30">
              <a:extLst>
                <a:ext uri="{FF2B5EF4-FFF2-40B4-BE49-F238E27FC236}">
                  <a16:creationId xmlns:a16="http://schemas.microsoft.com/office/drawing/2014/main" id="{7C15902E-275F-447E-AFFF-5CE392F4F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1029" y="4964711"/>
              <a:ext cx="330220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0728" name="Rectangle 31">
              <a:extLst>
                <a:ext uri="{FF2B5EF4-FFF2-40B4-BE49-F238E27FC236}">
                  <a16:creationId xmlns:a16="http://schemas.microsoft.com/office/drawing/2014/main" id="{E6CE8B41-B0C5-48F7-9338-672E6E424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0954" y="4659911"/>
              <a:ext cx="724558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&lt;exp&gt;</a:t>
              </a:r>
            </a:p>
          </p:txBody>
        </p:sp>
        <p:sp>
          <p:nvSpPr>
            <p:cNvPr id="30729" name="Rectangle 32">
              <a:extLst>
                <a:ext uri="{FF2B5EF4-FFF2-40B4-BE49-F238E27FC236}">
                  <a16:creationId xmlns:a16="http://schemas.microsoft.com/office/drawing/2014/main" id="{7BB5C66C-48AE-4D6D-A5DC-E6C769764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4792" y="5015511"/>
              <a:ext cx="330220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0730" name="Line 35">
              <a:extLst>
                <a:ext uri="{FF2B5EF4-FFF2-40B4-BE49-F238E27FC236}">
                  <a16:creationId xmlns:a16="http://schemas.microsoft.com/office/drawing/2014/main" id="{62261D31-51C4-4A0D-955D-6F87DCBAA1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429" y="4294786"/>
              <a:ext cx="0" cy="96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1" name="Line 36">
              <a:extLst>
                <a:ext uri="{FF2B5EF4-FFF2-40B4-BE49-F238E27FC236}">
                  <a16:creationId xmlns:a16="http://schemas.microsoft.com/office/drawing/2014/main" id="{4ECDD912-69BD-4C43-A0D7-ADCF35BDC8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7104" y="4294786"/>
              <a:ext cx="0" cy="96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2" name="Line 38">
              <a:extLst>
                <a:ext uri="{FF2B5EF4-FFF2-40B4-BE49-F238E27FC236}">
                  <a16:creationId xmlns:a16="http://schemas.microsoft.com/office/drawing/2014/main" id="{9C422E7C-BA17-48D4-A487-8A6DEFCC33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429" y="5015511"/>
              <a:ext cx="447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3" name="Line 39">
              <a:extLst>
                <a:ext uri="{FF2B5EF4-FFF2-40B4-BE49-F238E27FC236}">
                  <a16:creationId xmlns:a16="http://schemas.microsoft.com/office/drawing/2014/main" id="{E916C85C-E990-483D-B1A8-B371F93C64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429" y="5259986"/>
              <a:ext cx="447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4" name="Line 40">
              <a:extLst>
                <a:ext uri="{FF2B5EF4-FFF2-40B4-BE49-F238E27FC236}">
                  <a16:creationId xmlns:a16="http://schemas.microsoft.com/office/drawing/2014/main" id="{F8837971-7454-41BE-B247-A18FFAAE8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2067" y="4650386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5" name="Line 41">
              <a:extLst>
                <a:ext uri="{FF2B5EF4-FFF2-40B4-BE49-F238E27FC236}">
                  <a16:creationId xmlns:a16="http://schemas.microsoft.com/office/drawing/2014/main" id="{7FEBC075-7343-451F-ADC7-E0270BD140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2067" y="5259986"/>
              <a:ext cx="7254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6" name="Line 42">
              <a:extLst>
                <a:ext uri="{FF2B5EF4-FFF2-40B4-BE49-F238E27FC236}">
                  <a16:creationId xmlns:a16="http://schemas.microsoft.com/office/drawing/2014/main" id="{E322CD0B-74D0-465F-AE0E-AFDAA98FEE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07554" y="4650386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7" name="Line 43">
              <a:extLst>
                <a:ext uri="{FF2B5EF4-FFF2-40B4-BE49-F238E27FC236}">
                  <a16:creationId xmlns:a16="http://schemas.microsoft.com/office/drawing/2014/main" id="{5412248A-29B0-4340-BA4F-C18CF465A2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2067" y="5005986"/>
              <a:ext cx="7254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8" name="Line 44">
              <a:extLst>
                <a:ext uri="{FF2B5EF4-FFF2-40B4-BE49-F238E27FC236}">
                  <a16:creationId xmlns:a16="http://schemas.microsoft.com/office/drawing/2014/main" id="{CE299BCC-F22D-4207-9686-4D25D749E8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7479" y="4955186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39" name="Line 45">
              <a:extLst>
                <a:ext uri="{FF2B5EF4-FFF2-40B4-BE49-F238E27FC236}">
                  <a16:creationId xmlns:a16="http://schemas.microsoft.com/office/drawing/2014/main" id="{1A5497B5-9150-4CAA-B005-B600A79EA3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7479" y="5259986"/>
              <a:ext cx="3921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40" name="Line 46">
              <a:extLst>
                <a:ext uri="{FF2B5EF4-FFF2-40B4-BE49-F238E27FC236}">
                  <a16:creationId xmlns:a16="http://schemas.microsoft.com/office/drawing/2014/main" id="{B7535223-95A9-4434-BDFC-FCCD1F092B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9592" y="4955186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41" name="Rectangle 50">
              <a:extLst>
                <a:ext uri="{FF2B5EF4-FFF2-40B4-BE49-F238E27FC236}">
                  <a16:creationId xmlns:a16="http://schemas.microsoft.com/office/drawing/2014/main" id="{84FFA336-1E46-4812-B1A9-A59E1DE01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267" y="3716936"/>
              <a:ext cx="2292295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&lt;exp&gt;</a:t>
              </a:r>
              <a:r>
                <a:rPr lang="en-US" altLang="zh-TW" sz="1600" b="1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en-US" altLang="zh-TW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 &lt;exp&gt;+&lt;term&gt;</a:t>
              </a:r>
            </a:p>
          </p:txBody>
        </p:sp>
        <p:sp>
          <p:nvSpPr>
            <p:cNvPr id="30742" name="Rectangle 52">
              <a:extLst>
                <a:ext uri="{FF2B5EF4-FFF2-40B4-BE49-F238E27FC236}">
                  <a16:creationId xmlns:a16="http://schemas.microsoft.com/office/drawing/2014/main" id="{F205C6BB-90C9-4D82-A48C-B5BC6EC5B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654" y="3950298"/>
              <a:ext cx="2160849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&lt;assign&gt;</a:t>
              </a:r>
              <a:r>
                <a:rPr lang="en-US" altLang="zh-TW" sz="1600" b="1" dirty="0">
                  <a:solidFill>
                    <a:srgbClr val="FF0000"/>
                  </a:solidFill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en-US" altLang="zh-TW" sz="1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ID:=&lt;exp&gt;</a:t>
              </a:r>
            </a:p>
          </p:txBody>
        </p:sp>
        <p:sp>
          <p:nvSpPr>
            <p:cNvPr id="30743" name="Line 54">
              <a:extLst>
                <a:ext uri="{FF2B5EF4-FFF2-40B4-BE49-F238E27FC236}">
                  <a16:creationId xmlns:a16="http://schemas.microsoft.com/office/drawing/2014/main" id="{A9FE6C4D-2338-43B9-8CB9-DB6F224A8B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6154" y="4093173"/>
              <a:ext cx="571500" cy="5000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44" name="Line 55">
              <a:extLst>
                <a:ext uri="{FF2B5EF4-FFF2-40B4-BE49-F238E27FC236}">
                  <a16:creationId xmlns:a16="http://schemas.microsoft.com/office/drawing/2014/main" id="{B2D36B86-7B28-4AEE-AC71-7034A14ECE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45754" y="4243986"/>
              <a:ext cx="111125" cy="6604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45" name="Rectangle 56">
              <a:extLst>
                <a:ext uri="{FF2B5EF4-FFF2-40B4-BE49-F238E27FC236}">
                  <a16:creationId xmlns:a16="http://schemas.microsoft.com/office/drawing/2014/main" id="{0C67F873-82F4-474D-A10D-22ABFB784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2304" y="5320311"/>
              <a:ext cx="1994137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 err="1">
                  <a:solidFill>
                    <a:srgbClr val="790015"/>
                  </a:solidFill>
                  <a:latin typeface="Times New Roman" panose="02020603050405020304" pitchFamily="18" charset="0"/>
                </a:rPr>
                <a:t>gencode</a:t>
              </a:r>
              <a:r>
                <a:rPr lang="en-US" altLang="zh-TW" sz="1600" b="1" dirty="0">
                  <a:solidFill>
                    <a:srgbClr val="790015"/>
                  </a:solidFill>
                  <a:latin typeface="Times New Roman" panose="02020603050405020304" pitchFamily="18" charset="0"/>
                </a:rPr>
                <a:t>(+,B,1,tmp1)</a:t>
              </a:r>
            </a:p>
          </p:txBody>
        </p:sp>
        <p:sp>
          <p:nvSpPr>
            <p:cNvPr id="30746" name="Rectangle 57">
              <a:extLst>
                <a:ext uri="{FF2B5EF4-FFF2-40B4-BE49-F238E27FC236}">
                  <a16:creationId xmlns:a16="http://schemas.microsoft.com/office/drawing/2014/main" id="{8E41444E-AD0F-4B70-B01A-33F5EC2D5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9829" y="5574311"/>
              <a:ext cx="1920399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 err="1">
                  <a:solidFill>
                    <a:srgbClr val="790015"/>
                  </a:solidFill>
                  <a:latin typeface="Times New Roman" panose="02020603050405020304" pitchFamily="18" charset="0"/>
                </a:rPr>
                <a:t>gencode</a:t>
              </a:r>
              <a:r>
                <a:rPr lang="en-US" altLang="zh-TW" sz="1600" b="1" dirty="0">
                  <a:solidFill>
                    <a:srgbClr val="790015"/>
                  </a:solidFill>
                  <a:latin typeface="Times New Roman" panose="02020603050405020304" pitchFamily="18" charset="0"/>
                </a:rPr>
                <a:t>(:=,A,tmp1)</a:t>
              </a:r>
            </a:p>
          </p:txBody>
        </p:sp>
        <p:sp>
          <p:nvSpPr>
            <p:cNvPr id="30747" name="Line 58">
              <a:extLst>
                <a:ext uri="{FF2B5EF4-FFF2-40B4-BE49-F238E27FC236}">
                  <a16:creationId xmlns:a16="http://schemas.microsoft.com/office/drawing/2014/main" id="{8F90C7F0-CD38-4986-9AB0-8B7E32F141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0470" y="5332301"/>
              <a:ext cx="168275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48" name="Line 59">
              <a:extLst>
                <a:ext uri="{FF2B5EF4-FFF2-40B4-BE49-F238E27FC236}">
                  <a16:creationId xmlns:a16="http://schemas.microsoft.com/office/drawing/2014/main" id="{16FCF791-B33C-41A3-B58B-1A09820BD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1917" y="5310786"/>
              <a:ext cx="279400" cy="254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65" name="Line 38">
              <a:extLst>
                <a:ext uri="{FF2B5EF4-FFF2-40B4-BE49-F238E27FC236}">
                  <a16:creationId xmlns:a16="http://schemas.microsoft.com/office/drawing/2014/main" id="{13D636DB-2A4A-4DC7-9C78-E2204D1D48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5779" y="4774211"/>
              <a:ext cx="4476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66" name="Rectangle 30">
              <a:extLst>
                <a:ext uri="{FF2B5EF4-FFF2-40B4-BE49-F238E27FC236}">
                  <a16:creationId xmlns:a16="http://schemas.microsoft.com/office/drawing/2014/main" id="{DAF4A87A-BBA1-4332-935D-82172E8B3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467" y="4958361"/>
              <a:ext cx="330220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0767" name="Line 35">
              <a:extLst>
                <a:ext uri="{FF2B5EF4-FFF2-40B4-BE49-F238E27FC236}">
                  <a16:creationId xmlns:a16="http://schemas.microsoft.com/office/drawing/2014/main" id="{534C6571-8A5A-4613-9173-872015C5F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1454" y="4288436"/>
              <a:ext cx="0" cy="96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68" name="Line 36">
              <a:extLst>
                <a:ext uri="{FF2B5EF4-FFF2-40B4-BE49-F238E27FC236}">
                  <a16:creationId xmlns:a16="http://schemas.microsoft.com/office/drawing/2014/main" id="{6AD8C64B-09FC-40E4-84D4-EB59B78A61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542" y="4288436"/>
              <a:ext cx="0" cy="96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69" name="Line 39">
              <a:extLst>
                <a:ext uri="{FF2B5EF4-FFF2-40B4-BE49-F238E27FC236}">
                  <a16:creationId xmlns:a16="http://schemas.microsoft.com/office/drawing/2014/main" id="{BE222BE1-FB8D-4A21-A4EA-8E39E3C6B5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1454" y="5253636"/>
              <a:ext cx="446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70" name="Rectangle 29">
              <a:extLst>
                <a:ext uri="{FF2B5EF4-FFF2-40B4-BE49-F238E27FC236}">
                  <a16:creationId xmlns:a16="http://schemas.microsoft.com/office/drawing/2014/main" id="{80B3BB40-21C8-4359-AD0C-1205B6442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6929" y="4717061"/>
              <a:ext cx="318999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0771" name="Rectangle 30">
              <a:extLst>
                <a:ext uri="{FF2B5EF4-FFF2-40B4-BE49-F238E27FC236}">
                  <a16:creationId xmlns:a16="http://schemas.microsoft.com/office/drawing/2014/main" id="{F4001DDB-D400-4496-9F7E-41C184EE4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6929" y="4958361"/>
              <a:ext cx="330220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0772" name="Line 35">
              <a:extLst>
                <a:ext uri="{FF2B5EF4-FFF2-40B4-BE49-F238E27FC236}">
                  <a16:creationId xmlns:a16="http://schemas.microsoft.com/office/drawing/2014/main" id="{1AAAA65F-696A-4C06-9E2A-1CB294ADA4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329" y="4288436"/>
              <a:ext cx="0" cy="96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73" name="Line 36">
              <a:extLst>
                <a:ext uri="{FF2B5EF4-FFF2-40B4-BE49-F238E27FC236}">
                  <a16:creationId xmlns:a16="http://schemas.microsoft.com/office/drawing/2014/main" id="{AE958593-67DC-4E0C-9C48-F82D01563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1417" y="4288436"/>
              <a:ext cx="0" cy="96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74" name="Line 38">
              <a:extLst>
                <a:ext uri="{FF2B5EF4-FFF2-40B4-BE49-F238E27FC236}">
                  <a16:creationId xmlns:a16="http://schemas.microsoft.com/office/drawing/2014/main" id="{879F950E-96A5-47B5-8AC2-C624EFF267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329" y="5009161"/>
              <a:ext cx="446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75" name="Line 39">
              <a:extLst>
                <a:ext uri="{FF2B5EF4-FFF2-40B4-BE49-F238E27FC236}">
                  <a16:creationId xmlns:a16="http://schemas.microsoft.com/office/drawing/2014/main" id="{2FECFD97-D34E-4239-A2B6-F2398D86CF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329" y="5253636"/>
              <a:ext cx="446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76" name="Rectangle 28">
              <a:extLst>
                <a:ext uri="{FF2B5EF4-FFF2-40B4-BE49-F238E27FC236}">
                  <a16:creationId xmlns:a16="http://schemas.microsoft.com/office/drawing/2014/main" id="{357E6038-DECF-47F5-890C-ACDD2EE3F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92" y="4477348"/>
              <a:ext cx="299763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30777" name="Rectangle 29">
              <a:extLst>
                <a:ext uri="{FF2B5EF4-FFF2-40B4-BE49-F238E27FC236}">
                  <a16:creationId xmlns:a16="http://schemas.microsoft.com/office/drawing/2014/main" id="{C9A886FC-7BBF-493E-B3E5-ECDA71984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92" y="4717061"/>
              <a:ext cx="318999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0778" name="Rectangle 30">
              <a:extLst>
                <a:ext uri="{FF2B5EF4-FFF2-40B4-BE49-F238E27FC236}">
                  <a16:creationId xmlns:a16="http://schemas.microsoft.com/office/drawing/2014/main" id="{DA21EA3E-B9C6-4265-8828-D04A8C83D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992" y="4958361"/>
              <a:ext cx="330220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0779" name="Line 35">
              <a:extLst>
                <a:ext uri="{FF2B5EF4-FFF2-40B4-BE49-F238E27FC236}">
                  <a16:creationId xmlns:a16="http://schemas.microsoft.com/office/drawing/2014/main" id="{F8356B68-79D3-425A-ABDC-7F83899279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392" y="4288436"/>
              <a:ext cx="0" cy="96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80" name="Line 36">
              <a:extLst>
                <a:ext uri="{FF2B5EF4-FFF2-40B4-BE49-F238E27FC236}">
                  <a16:creationId xmlns:a16="http://schemas.microsoft.com/office/drawing/2014/main" id="{A8DDED5A-397E-4074-B376-34AEF8702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1479" y="4288436"/>
              <a:ext cx="0" cy="965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81" name="Line 38">
              <a:extLst>
                <a:ext uri="{FF2B5EF4-FFF2-40B4-BE49-F238E27FC236}">
                  <a16:creationId xmlns:a16="http://schemas.microsoft.com/office/drawing/2014/main" id="{6DAC413F-ACC1-4576-B0DB-94E92BE85B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392" y="5009161"/>
              <a:ext cx="4460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82" name="Line 39">
              <a:extLst>
                <a:ext uri="{FF2B5EF4-FFF2-40B4-BE49-F238E27FC236}">
                  <a16:creationId xmlns:a16="http://schemas.microsoft.com/office/drawing/2014/main" id="{9E8249D1-6A93-4FF9-92D9-652EB13C7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392" y="5253636"/>
              <a:ext cx="4460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83" name="Line 38">
              <a:extLst>
                <a:ext uri="{FF2B5EF4-FFF2-40B4-BE49-F238E27FC236}">
                  <a16:creationId xmlns:a16="http://schemas.microsoft.com/office/drawing/2014/main" id="{4F114FD3-430B-403F-94A7-04AC8724B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1742" y="4767861"/>
              <a:ext cx="4460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84" name="Line 38">
              <a:extLst>
                <a:ext uri="{FF2B5EF4-FFF2-40B4-BE49-F238E27FC236}">
                  <a16:creationId xmlns:a16="http://schemas.microsoft.com/office/drawing/2014/main" id="{5481E6AE-8D6E-40FB-B14A-09B962803B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6254" y="4532911"/>
              <a:ext cx="4460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/>
            </a:p>
          </p:txBody>
        </p:sp>
        <p:sp>
          <p:nvSpPr>
            <p:cNvPr id="30785" name="Rectangle 28">
              <a:extLst>
                <a:ext uri="{FF2B5EF4-FFF2-40B4-BE49-F238E27FC236}">
                  <a16:creationId xmlns:a16="http://schemas.microsoft.com/office/drawing/2014/main" id="{398232E5-AEE6-4C3A-8F37-0E1155ACF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8967" y="4237636"/>
              <a:ext cx="285336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790015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66" name="灯片编号占位符 1">
            <a:extLst>
              <a:ext uri="{FF2B5EF4-FFF2-40B4-BE49-F238E27FC236}">
                <a16:creationId xmlns:a16="http://schemas.microsoft.com/office/drawing/2014/main" id="{48E299BF-B570-4525-939D-0B15211E35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FDA46565-33E3-4C91-B652-4885BEB1191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065007" y="144466"/>
            <a:ext cx="10502581" cy="69215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Peephole Optimization (1)</a:t>
            </a:r>
          </a:p>
        </p:txBody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BBE4F578-A458-44A0-8D80-900DD0F87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4856" y="1125537"/>
            <a:ext cx="9800217" cy="4070407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CN" sz="2800" dirty="0"/>
              <a:t>Simple compiler do not perform machine-independent code improvement</a:t>
            </a:r>
          </a:p>
          <a:p>
            <a:pPr lvl="1" eaLnBrk="1" hangingPunct="1">
              <a:defRPr/>
            </a:pPr>
            <a:r>
              <a:rPr lang="en-US" altLang="zh-CN" sz="2400" dirty="0"/>
              <a:t>They generates </a:t>
            </a:r>
            <a:r>
              <a:rPr lang="en-US" altLang="zh-CN" sz="2400" i="1" dirty="0"/>
              <a:t>naive</a:t>
            </a:r>
            <a:r>
              <a:rPr lang="en-US" altLang="zh-CN" sz="2400" dirty="0"/>
              <a:t> code</a:t>
            </a:r>
          </a:p>
          <a:p>
            <a:pPr eaLnBrk="1" hangingPunct="1">
              <a:defRPr/>
            </a:pPr>
            <a:r>
              <a:rPr lang="en-US" altLang="zh-CN" sz="2800" dirty="0"/>
              <a:t>It is possible to take the target hole and optimize it</a:t>
            </a:r>
          </a:p>
          <a:p>
            <a:pPr lvl="1" eaLnBrk="1" hangingPunct="1">
              <a:defRPr/>
            </a:pPr>
            <a:r>
              <a:rPr lang="en-US" altLang="zh-CN" sz="2400" dirty="0"/>
              <a:t>Sub-optimal sequences of instructions that match an optimization pattern are transformed into optimal sequences of instructions</a:t>
            </a:r>
          </a:p>
          <a:p>
            <a:pPr lvl="1" eaLnBrk="1" hangingPunct="1">
              <a:defRPr/>
            </a:pPr>
            <a:r>
              <a:rPr lang="en-US" altLang="zh-CN" sz="2400" dirty="0"/>
              <a:t>This technique is known as </a:t>
            </a:r>
            <a:r>
              <a:rPr lang="en-US" altLang="zh-CN" sz="2400" b="1" dirty="0">
                <a:solidFill>
                  <a:schemeClr val="hlink"/>
                </a:solidFill>
              </a:rPr>
              <a:t>peephole optimization</a:t>
            </a:r>
          </a:p>
          <a:p>
            <a:pPr lvl="1" eaLnBrk="1" hangingPunct="1">
              <a:defRPr/>
            </a:pPr>
            <a:r>
              <a:rPr lang="en-US" altLang="zh-CN" sz="2400" dirty="0"/>
              <a:t>Peephole optimization usually works by sliding a window of several instructions (a </a:t>
            </a:r>
            <a:r>
              <a:rPr lang="en-US" altLang="zh-CN" sz="2400" i="1" dirty="0"/>
              <a:t>peephole</a:t>
            </a:r>
            <a:r>
              <a:rPr lang="en-US" altLang="zh-CN" sz="2400" dirty="0"/>
              <a:t>)</a:t>
            </a:r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61F52214-F278-4510-B8BA-D385FDC7BB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C76138DB-0A95-4C08-8107-AA82AE61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/>
              <a:t>Outlines (1)</a:t>
            </a:r>
            <a:endParaRPr lang="zh-TW" altLang="en-US" sz="4000" dirty="0"/>
          </a:p>
        </p:txBody>
      </p:sp>
      <p:sp>
        <p:nvSpPr>
          <p:cNvPr id="13315" name="內容版面配置區 2">
            <a:extLst>
              <a:ext uri="{FF2B5EF4-FFF2-40B4-BE49-F238E27FC236}">
                <a16:creationId xmlns:a16="http://schemas.microsoft.com/office/drawing/2014/main" id="{3B72E12A-E900-4CA4-BF29-2866B78C378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02889" y="1111623"/>
            <a:ext cx="8618668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b="1" dirty="0">
                <a:solidFill>
                  <a:srgbClr val="C00000"/>
                </a:solidFill>
              </a:rPr>
              <a:t>7.1 Syntax-directed Translation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7.1.1 Using a Syntax Tree Representation of a Parse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7.1.2 Compiler Organization Alternatives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7.1.3 Parsing, Checking, and Translation in a Single Pass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zh-TW" sz="2500" dirty="0"/>
          </a:p>
          <a:p>
            <a:pPr eaLnBrk="1" hangingPunct="1">
              <a:lnSpc>
                <a:spcPct val="90000"/>
              </a:lnSpc>
            </a:pPr>
            <a:r>
              <a:rPr lang="en-US" altLang="zh-TW" sz="2800" b="1" dirty="0">
                <a:solidFill>
                  <a:srgbClr val="C00000"/>
                </a:solidFill>
              </a:rPr>
              <a:t>7.2 Semantic Processing Techniques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7.2.1 LL Parsers and Action Symbols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7.2.2 LR Parsers and Action Symbols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7.2.3 Semantic Record Representations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7.2.4 Implementing Action-controlled Semantic Stacks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7.2.5 Parser-controlled Semantic Stacks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0877999-26D4-447C-AF11-18232AC5EA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1AACE9BF-3675-46AF-A90F-67744264D56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Peephole Optimization (2)</a:t>
            </a:r>
          </a:p>
        </p:txBody>
      </p:sp>
      <p:sp>
        <p:nvSpPr>
          <p:cNvPr id="55301" name="Text Box 3">
            <a:extLst>
              <a:ext uri="{FF2B5EF4-FFF2-40B4-BE49-F238E27FC236}">
                <a16:creationId xmlns:a16="http://schemas.microsoft.com/office/drawing/2014/main" id="{3D6A47F5-CC5B-4716-A06F-6AE6B4845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126" y="1077856"/>
            <a:ext cx="9455672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Goals</a:t>
            </a:r>
          </a:p>
          <a:p>
            <a:pPr marL="1200150" lvl="1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Improve performance</a:t>
            </a:r>
          </a:p>
          <a:p>
            <a:pPr marL="1200150" lvl="1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Reduce memory footprint</a:t>
            </a:r>
          </a:p>
          <a:p>
            <a:pPr marL="1200150" lvl="1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Reduce code size</a:t>
            </a: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</a:p>
          <a:p>
            <a:pPr marL="1200150" lvl="1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Exam short sequences of target instructions </a:t>
            </a:r>
          </a:p>
          <a:p>
            <a:pPr marL="1200150" lvl="1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Replacing the sequence by a more efficient one</a:t>
            </a:r>
          </a:p>
          <a:p>
            <a:pPr marL="1600200" lvl="2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Redundant-instruction elimination </a:t>
            </a:r>
          </a:p>
          <a:p>
            <a:pPr marL="1600200" lvl="2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Algebraic simplifications</a:t>
            </a:r>
          </a:p>
          <a:p>
            <a:pPr marL="1600200" lvl="2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Flow-of-control optimizations </a:t>
            </a:r>
          </a:p>
          <a:p>
            <a:pPr marL="1600200" lvl="2" indent="-457200">
              <a:spcBef>
                <a:spcPct val="0"/>
              </a:spcBef>
              <a:buClr>
                <a:srgbClr val="3333FF"/>
              </a:buClr>
              <a:buSzTx/>
              <a:buFont typeface="Arial" panose="020B0604020202020204" pitchFamily="34" charset="0"/>
              <a:buChar char="–"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Use of machine idioms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386C2321-533F-4CC3-9AD9-8916D2E34D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>
            <a:extLst>
              <a:ext uri="{FF2B5EF4-FFF2-40B4-BE49-F238E27FC236}">
                <a16:creationId xmlns:a16="http://schemas.microsoft.com/office/drawing/2014/main" id="{AE8CBFB4-5733-42FC-BC2D-7A80D243F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126" y="1077856"/>
            <a:ext cx="945567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2800" dirty="0">
                <a:latin typeface="Tahoma" panose="020B0604030504040204" pitchFamily="34" charset="0"/>
              </a:rPr>
              <a:t>Elimination of redundant loads and stores</a:t>
            </a: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2800" dirty="0">
                <a:latin typeface="Tahoma" panose="020B0604030504040204" pitchFamily="34" charset="0"/>
              </a:rPr>
              <a:t>Constant folding</a:t>
            </a:r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84B3D116-70DD-474D-BCB3-50DDE3921A7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Peephole Optimization (3)</a:t>
            </a:r>
            <a:endParaRPr lang="en-US" altLang="zh-CN" sz="4000" dirty="0">
              <a:solidFill>
                <a:schemeClr val="hlink"/>
              </a:solidFill>
              <a:ea typeface="宋体" pitchFamily="2" charset="-122"/>
            </a:endParaRPr>
          </a:p>
        </p:txBody>
      </p:sp>
      <p:pic>
        <p:nvPicPr>
          <p:cNvPr id="56325" name="Picture 3" descr="code_737-8">
            <a:extLst>
              <a:ext uri="{FF2B5EF4-FFF2-40B4-BE49-F238E27FC236}">
                <a16:creationId xmlns:a16="http://schemas.microsoft.com/office/drawing/2014/main" id="{030ABAE1-ECBB-4971-811C-0A567A8AD1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4" t="12418" r="-684" b="37563"/>
          <a:stretch/>
        </p:blipFill>
        <p:spPr bwMode="auto">
          <a:xfrm>
            <a:off x="2330600" y="1760327"/>
            <a:ext cx="7286736" cy="1875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ode_737-8">
            <a:extLst>
              <a:ext uri="{FF2B5EF4-FFF2-40B4-BE49-F238E27FC236}">
                <a16:creationId xmlns:a16="http://schemas.microsoft.com/office/drawing/2014/main" id="{F8897611-BC4A-4EAD-A402-FD6C2582BC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4" t="86604" r="-684" b="265"/>
          <a:stretch/>
        </p:blipFill>
        <p:spPr bwMode="auto">
          <a:xfrm>
            <a:off x="2257087" y="4690333"/>
            <a:ext cx="7856538" cy="530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9DCEA70D-05BF-4770-B588-6FD822D90D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D702615C-D345-48A3-AB98-AE68F1F2D5A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Peephole Optimization (4)</a:t>
            </a:r>
            <a:endParaRPr lang="en-US" altLang="zh-CN" sz="4000" dirty="0">
              <a:solidFill>
                <a:schemeClr val="hlink"/>
              </a:solidFill>
              <a:ea typeface="宋体" pitchFamily="2" charset="-122"/>
            </a:endParaRPr>
          </a:p>
        </p:txBody>
      </p:sp>
      <p:pic>
        <p:nvPicPr>
          <p:cNvPr id="58373" name="Picture 3" descr="code_737-8">
            <a:extLst>
              <a:ext uri="{FF2B5EF4-FFF2-40B4-BE49-F238E27FC236}">
                <a16:creationId xmlns:a16="http://schemas.microsoft.com/office/drawing/2014/main" id="{3631FC82-9377-43A0-BCFC-7907B87C94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733"/>
          <a:stretch/>
        </p:blipFill>
        <p:spPr bwMode="auto">
          <a:xfrm>
            <a:off x="1749912" y="1839557"/>
            <a:ext cx="8459095" cy="35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6792394C-FD10-438F-BA25-18ACD925A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338" y="1142402"/>
            <a:ext cx="94556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2800" dirty="0">
                <a:latin typeface="Tahoma" panose="020B0604030504040204" pitchFamily="34" charset="0"/>
              </a:rPr>
              <a:t>Constant propagation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0415F5C2-8B13-424E-AC27-28DB7943D2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F4B10763-4F02-44AD-99F0-E6D74A76932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Peephole Optimization (5)</a:t>
            </a:r>
            <a:endParaRPr lang="en-US" altLang="zh-CN" sz="4000" dirty="0">
              <a:solidFill>
                <a:schemeClr val="hlink"/>
              </a:solidFill>
              <a:ea typeface="宋体" pitchFamily="2" charset="-122"/>
            </a:endParaRPr>
          </a:p>
        </p:txBody>
      </p:sp>
      <p:pic>
        <p:nvPicPr>
          <p:cNvPr id="59397" name="Picture 3" descr="code_737-8">
            <a:extLst>
              <a:ext uri="{FF2B5EF4-FFF2-40B4-BE49-F238E27FC236}">
                <a16:creationId xmlns:a16="http://schemas.microsoft.com/office/drawing/2014/main" id="{55B2B46B-5E52-46BD-A7C8-59E8201834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928" b="56189"/>
          <a:stretch/>
        </p:blipFill>
        <p:spPr bwMode="auto">
          <a:xfrm>
            <a:off x="1567031" y="1839556"/>
            <a:ext cx="9144000" cy="136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3371A5B9-E1E5-4E2D-8D7B-C7569F208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338" y="1142402"/>
            <a:ext cx="72395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2800" dirty="0">
                <a:latin typeface="Tahoma" panose="020B0604030504040204" pitchFamily="34" charset="0"/>
              </a:rPr>
              <a:t>Copy propagation</a:t>
            </a: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>
                <a:srgbClr val="3333FF"/>
              </a:buClr>
              <a:buSzTx/>
              <a:buNone/>
            </a:pPr>
            <a:endParaRPr lang="en-US" altLang="zh-CN" sz="2800" dirty="0">
              <a:latin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2800" dirty="0">
                <a:latin typeface="Tahoma" panose="020B0604030504040204" pitchFamily="34" charset="0"/>
              </a:rPr>
              <a:t>Strength reduction</a:t>
            </a:r>
          </a:p>
        </p:txBody>
      </p:sp>
      <p:pic>
        <p:nvPicPr>
          <p:cNvPr id="8" name="Picture 3" descr="code_737-8">
            <a:extLst>
              <a:ext uri="{FF2B5EF4-FFF2-40B4-BE49-F238E27FC236}">
                <a16:creationId xmlns:a16="http://schemas.microsoft.com/office/drawing/2014/main" id="{DB20AAB0-C2ED-4420-A808-7EAF92C915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709"/>
          <a:stretch/>
        </p:blipFill>
        <p:spPr bwMode="auto">
          <a:xfrm>
            <a:off x="1525793" y="4001845"/>
            <a:ext cx="9144000" cy="150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4CB12763-2036-4C3E-9311-9ECFD4FAB8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E625E697-F758-409D-8E23-B4A7F2E49AF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Peephole Optimization (6)</a:t>
            </a:r>
            <a:endParaRPr lang="en-US" altLang="zh-CN" sz="4000" dirty="0">
              <a:solidFill>
                <a:schemeClr val="hlink"/>
              </a:solidFill>
              <a:ea typeface="宋体" pitchFamily="2" charset="-122"/>
            </a:endParaRPr>
          </a:p>
        </p:txBody>
      </p:sp>
      <p:pic>
        <p:nvPicPr>
          <p:cNvPr id="60421" name="Picture 3" descr="code_737-8">
            <a:extLst>
              <a:ext uri="{FF2B5EF4-FFF2-40B4-BE49-F238E27FC236}">
                <a16:creationId xmlns:a16="http://schemas.microsoft.com/office/drawing/2014/main" id="{F49221C1-B0F9-4B38-85D0-7416A839E5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703"/>
          <a:stretch/>
        </p:blipFill>
        <p:spPr bwMode="auto">
          <a:xfrm>
            <a:off x="2085472" y="1807284"/>
            <a:ext cx="8027987" cy="11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E71CB428-FCED-454B-9C92-D9A586513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338" y="1142402"/>
            <a:ext cx="72395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ct val="0"/>
              </a:spcBef>
              <a:buClr>
                <a:srgbClr val="3333FF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CN" sz="2800" dirty="0">
                <a:latin typeface="Tahoma" panose="020B0604030504040204" pitchFamily="34" charset="0"/>
              </a:rPr>
              <a:t>Elimination of useless instructions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C172F077-DF81-41AF-ADFA-F82702F683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6A12BA9F-F368-49BA-81F4-68365FE4BD3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086522" y="144466"/>
            <a:ext cx="10481066" cy="692151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4000" dirty="0"/>
              <a:t>Algebraic Identities</a:t>
            </a: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58A8A1FD-90AA-46DD-A510-E472B5EF6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8038" y="1125537"/>
            <a:ext cx="10474362" cy="48958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zh-CN" sz="2800" dirty="0"/>
              <a:t>Worth recognizing single instructions with a constant operand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zh-CN" sz="2400" dirty="0"/>
              <a:t>Eliminate computations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altLang="zh-CN" sz="2000" dirty="0"/>
              <a:t>A * 1 =     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altLang="zh-CN" sz="2000" dirty="0"/>
              <a:t>A * 0 =     0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altLang="zh-CN" sz="2000" dirty="0"/>
              <a:t>A / 1 =     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zh-CN" sz="2400" dirty="0"/>
              <a:t>Reduce </a:t>
            </a:r>
            <a:r>
              <a:rPr lang="en-GB" altLang="zh-CN" sz="2400" dirty="0" err="1"/>
              <a:t>strenth</a:t>
            </a:r>
            <a:endParaRPr lang="en-GB" altLang="zh-CN" sz="24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altLang="zh-CN" sz="2000" dirty="0"/>
              <a:t>A * 2 =     A + 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altLang="zh-CN" sz="2000" dirty="0"/>
              <a:t>A/2  =   A * 0.5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zh-CN" sz="2400" dirty="0"/>
              <a:t>Constant folding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altLang="zh-CN" sz="2000" dirty="0"/>
              <a:t>2 * 3.14 = 6.28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zh-CN" sz="2800" dirty="0"/>
              <a:t>More delicate with floating-point</a:t>
            </a:r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846F6974-5BA2-4C9E-AE52-CC1A375476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BBB37C0F-639A-4C1B-A98C-E30A5AFCFC5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zh-CN" sz="4000" dirty="0"/>
              <a:t>Is This Ever Helpful?</a:t>
            </a:r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B59C5D5B-191B-4AA6-863B-684A5EB37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8038" y="1125537"/>
            <a:ext cx="10474362" cy="4895851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2800" dirty="0"/>
              <a:t>Why would anyone write X * 1?</a:t>
            </a:r>
          </a:p>
          <a:p>
            <a:pPr eaLnBrk="1" hangingPunct="1">
              <a:defRPr/>
            </a:pPr>
            <a:r>
              <a:rPr lang="en-GB" altLang="zh-CN" sz="2800" dirty="0"/>
              <a:t>Why bother to correct such obvious junk code?</a:t>
            </a:r>
          </a:p>
          <a:p>
            <a:pPr eaLnBrk="1" hangingPunct="1">
              <a:defRPr/>
            </a:pPr>
            <a:r>
              <a:rPr lang="en-GB" altLang="zh-CN" sz="2800" dirty="0"/>
              <a:t>In fact one might write</a:t>
            </a:r>
          </a:p>
          <a:p>
            <a:pPr lvl="1" eaLnBrk="1" hangingPunct="1">
              <a:defRPr/>
            </a:pPr>
            <a:r>
              <a:rPr lang="en-GB" altLang="zh-CN" sz="2400" dirty="0"/>
              <a:t>#define MAX_TASKS  1</a:t>
            </a:r>
            <a:br>
              <a:rPr lang="en-GB" altLang="zh-CN" sz="2400" dirty="0"/>
            </a:br>
            <a:r>
              <a:rPr lang="en-GB" altLang="zh-CN" sz="2400" dirty="0"/>
              <a:t>...</a:t>
            </a:r>
            <a:br>
              <a:rPr lang="en-GB" altLang="zh-CN" sz="2400" dirty="0"/>
            </a:br>
            <a:r>
              <a:rPr lang="en-GB" altLang="zh-CN" sz="2400" dirty="0"/>
              <a:t>a = b * MAX_TASKS;</a:t>
            </a:r>
          </a:p>
          <a:p>
            <a:pPr eaLnBrk="1" hangingPunct="1">
              <a:defRPr/>
            </a:pPr>
            <a:r>
              <a:rPr lang="en-GB" altLang="zh-CN" sz="2800" dirty="0"/>
              <a:t>Also, seemingly redundant code can be produced by other optimizations. </a:t>
            </a:r>
          </a:p>
          <a:p>
            <a:pPr lvl="1" eaLnBrk="1" hangingPunct="1">
              <a:defRPr/>
            </a:pPr>
            <a:r>
              <a:rPr lang="en-GB" altLang="zh-CN" sz="2400" dirty="0">
                <a:solidFill>
                  <a:schemeClr val="hlink"/>
                </a:solidFill>
              </a:rPr>
              <a:t>This is an important effect.</a:t>
            </a:r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40409269-27FE-4AE2-9393-970904BF11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5EAEF074-01CB-4479-99E1-35A75E985EC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131345" y="167063"/>
            <a:ext cx="8229600" cy="629003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4000" dirty="0"/>
              <a:t>Replace Multiply by Shift</a:t>
            </a: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95E45E7B-8A49-4620-95F0-8D180019A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2584" y="1125537"/>
            <a:ext cx="10409816" cy="4895851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2800" dirty="0"/>
              <a:t>A := A * 4;</a:t>
            </a:r>
          </a:p>
          <a:p>
            <a:pPr lvl="1" eaLnBrk="1" hangingPunct="1">
              <a:defRPr/>
            </a:pPr>
            <a:r>
              <a:rPr lang="en-GB" altLang="zh-CN" sz="2400" dirty="0"/>
              <a:t>Can be replaced by 2-bit left shift (signed/unsigned)</a:t>
            </a:r>
          </a:p>
          <a:p>
            <a:pPr lvl="1" eaLnBrk="1" hangingPunct="1">
              <a:defRPr/>
            </a:pPr>
            <a:r>
              <a:rPr lang="en-GB" altLang="zh-CN" sz="2400" dirty="0"/>
              <a:t>But must worry about overflow if language does</a:t>
            </a:r>
          </a:p>
          <a:p>
            <a:pPr eaLnBrk="1" hangingPunct="1">
              <a:defRPr/>
            </a:pPr>
            <a:r>
              <a:rPr lang="en-GB" altLang="zh-CN" sz="2800" dirty="0"/>
              <a:t>A := A / 4;</a:t>
            </a:r>
          </a:p>
          <a:p>
            <a:pPr lvl="1" eaLnBrk="1" hangingPunct="1">
              <a:defRPr/>
            </a:pPr>
            <a:r>
              <a:rPr lang="en-GB" altLang="zh-CN" sz="2400" dirty="0"/>
              <a:t>If </a:t>
            </a:r>
            <a:r>
              <a:rPr lang="en-GB" altLang="zh-CN" sz="2400" dirty="0">
                <a:solidFill>
                  <a:schemeClr val="hlink"/>
                </a:solidFill>
              </a:rPr>
              <a:t>unsigned</a:t>
            </a:r>
            <a:r>
              <a:rPr lang="en-GB" altLang="zh-CN" sz="2400" dirty="0"/>
              <a:t>, can replace with shift right</a:t>
            </a:r>
          </a:p>
          <a:p>
            <a:pPr lvl="1" eaLnBrk="1" hangingPunct="1">
              <a:defRPr/>
            </a:pPr>
            <a:r>
              <a:rPr lang="en-GB" altLang="zh-CN" sz="2400" dirty="0"/>
              <a:t>But shift right arithmetic is a well-known problem</a:t>
            </a:r>
          </a:p>
          <a:p>
            <a:pPr lvl="1" eaLnBrk="1" hangingPunct="1">
              <a:defRPr/>
            </a:pPr>
            <a:r>
              <a:rPr lang="en-GB" altLang="zh-CN" sz="2400" dirty="0"/>
              <a:t>Language may allow it anyway (traditional C)</a:t>
            </a:r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9A3A5DA8-47DD-4311-92C3-B5712A4F77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D6F86F66-D21A-482E-BE4B-CE01CB64FC7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077558" y="210093"/>
            <a:ext cx="8229600" cy="510669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4000" dirty="0"/>
              <a:t>The Right Shift Problem</a:t>
            </a:r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296AF69B-85E5-4CDE-936B-3C68D6DB0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8038" y="1125537"/>
            <a:ext cx="10474362" cy="2962369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2800" dirty="0"/>
              <a:t>Arithmetic Right shift: </a:t>
            </a:r>
          </a:p>
          <a:p>
            <a:pPr lvl="1" eaLnBrk="1" hangingPunct="1">
              <a:defRPr/>
            </a:pPr>
            <a:r>
              <a:rPr lang="en-GB" altLang="zh-CN" sz="2400" dirty="0"/>
              <a:t>shift right and use sign bit to fill most significant bits</a:t>
            </a:r>
          </a:p>
          <a:p>
            <a:pPr lvl="1" eaLnBrk="1" hangingPunct="1">
              <a:defRPr/>
            </a:pPr>
            <a:r>
              <a:rPr lang="en-GB" altLang="zh-CN" sz="2400" dirty="0"/>
              <a:t>-5                 	111111...1111111011</a:t>
            </a:r>
          </a:p>
          <a:p>
            <a:pPr lvl="1" eaLnBrk="1" hangingPunct="1">
              <a:defRPr/>
            </a:pPr>
            <a:r>
              <a:rPr lang="en-GB" altLang="zh-CN" sz="2400" dirty="0"/>
              <a:t>SAR              	111111...1111111101</a:t>
            </a:r>
          </a:p>
          <a:p>
            <a:pPr lvl="1" eaLnBrk="1" hangingPunct="1">
              <a:defRPr/>
            </a:pPr>
            <a:r>
              <a:rPr lang="en-GB" altLang="zh-CN" sz="2400" dirty="0">
                <a:solidFill>
                  <a:schemeClr val="hlink"/>
                </a:solidFill>
              </a:rPr>
              <a:t>which is -3, not -2</a:t>
            </a:r>
          </a:p>
          <a:p>
            <a:pPr lvl="1" eaLnBrk="1" hangingPunct="1">
              <a:defRPr/>
            </a:pPr>
            <a:r>
              <a:rPr lang="en-GB" altLang="zh-CN" sz="2400" dirty="0"/>
              <a:t> in most languages -5/2 = -2</a:t>
            </a:r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C545873D-19DB-4231-9127-D344584C19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7272EF2A-50CB-4C38-AD05-A815D354A91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194099" y="274639"/>
            <a:ext cx="9016701" cy="489154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4000" dirty="0"/>
              <a:t>Addition Chains for Multiplication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E26E3E31-C1F9-492E-9724-8CC0EC732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3340" y="1125537"/>
            <a:ext cx="10370373" cy="2908581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zh-CN" sz="2800" dirty="0"/>
              <a:t>If multiply is very slow (or on a machine with no multiply instruction like the original SPARC), decomposing a constant operand into sum of powers of two can be effective:</a:t>
            </a:r>
          </a:p>
          <a:p>
            <a:pPr lvl="1" eaLnBrk="1" hangingPunct="1">
              <a:defRPr/>
            </a:pPr>
            <a:r>
              <a:rPr lang="en-GB" altLang="zh-CN" sz="2400" dirty="0"/>
              <a:t>X * 125   =    x * 128 - x*4 + x</a:t>
            </a:r>
          </a:p>
          <a:p>
            <a:pPr lvl="1" eaLnBrk="1" hangingPunct="1">
              <a:defRPr/>
            </a:pPr>
            <a:r>
              <a:rPr lang="en-GB" altLang="zh-CN" sz="2400" dirty="0"/>
              <a:t>two shifts, one subtract and one add, which may be faster than one multiply</a:t>
            </a:r>
          </a:p>
          <a:p>
            <a:pPr lvl="1" eaLnBrk="1" hangingPunct="1">
              <a:defRPr/>
            </a:pPr>
            <a:r>
              <a:rPr lang="en-GB" altLang="zh-CN" sz="2400" dirty="0"/>
              <a:t>Note similarity with efficient exponentiation method</a:t>
            </a:r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98F2951D-5494-4D47-9504-1E1839FB7D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EC168A69-6926-4002-8962-520B2F29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/>
              <a:t>Outlines (2)</a:t>
            </a:r>
            <a:endParaRPr lang="zh-TW" altLang="en-US" sz="4000" dirty="0"/>
          </a:p>
        </p:txBody>
      </p:sp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D111345A-AFA1-401A-A710-55D2E751B5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4555" y="1111624"/>
            <a:ext cx="8936860" cy="268582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b="1" dirty="0">
                <a:solidFill>
                  <a:srgbClr val="C00000"/>
                </a:solidFill>
              </a:rPr>
              <a:t>7.3 Intermediate Representations and Code Generation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7.3.1 Intermediate Representations vs. Direct Code Generation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7.3.2 Forms of Intermediate Representations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500" dirty="0"/>
              <a:t>7.3.3 A Tuple Language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B5D6105-0D3C-4C2C-8A85-FF123911BA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179613F5-570D-4281-80C6-8B141060E3B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097280" y="228600"/>
            <a:ext cx="9189720" cy="52443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Flow-of-Control Optimizations</a:t>
            </a:r>
          </a:p>
        </p:txBody>
      </p:sp>
      <p:sp>
        <p:nvSpPr>
          <p:cNvPr id="71685" name="Text Box 3">
            <a:extLst>
              <a:ext uri="{FF2B5EF4-FFF2-40B4-BE49-F238E27FC236}">
                <a16:creationId xmlns:a16="http://schemas.microsoft.com/office/drawing/2014/main" id="{43EA1143-3C89-4B4C-B2F0-268A891DA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0772" y="1300779"/>
            <a:ext cx="3334870" cy="10064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L1: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L2    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DC9A2EB6-DB4D-467E-84E3-2DE426D3FBEC}"/>
              </a:ext>
            </a:extLst>
          </p:cNvPr>
          <p:cNvGrpSpPr>
            <a:grpSpLocks/>
          </p:cNvGrpSpPr>
          <p:nvPr/>
        </p:nvGrpSpPr>
        <p:grpSpPr bwMode="auto">
          <a:xfrm>
            <a:off x="5665201" y="1333052"/>
            <a:ext cx="4597592" cy="1006475"/>
            <a:chOff x="2633" y="1104"/>
            <a:chExt cx="2195" cy="634"/>
          </a:xfrm>
        </p:grpSpPr>
        <p:sp>
          <p:nvSpPr>
            <p:cNvPr id="71695" name="Text Box 5">
              <a:extLst>
                <a:ext uri="{FF2B5EF4-FFF2-40B4-BE49-F238E27FC236}">
                  <a16:creationId xmlns:a16="http://schemas.microsoft.com/office/drawing/2014/main" id="{AD7F03EA-3749-4758-B260-8E89DD9F0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1" y="1104"/>
              <a:ext cx="1587" cy="634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   </a:t>
              </a:r>
              <a:r>
                <a:rPr lang="en-US" altLang="zh-CN" sz="2000" dirty="0" err="1">
                  <a:solidFill>
                    <a:schemeClr val="bg1"/>
                  </a:solidFill>
                  <a:latin typeface="Lucida Console" panose="020B0609040504020204" pitchFamily="49" charset="0"/>
                </a:rPr>
                <a:t>goto</a:t>
              </a: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L2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    . . .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L1: </a:t>
              </a:r>
              <a:r>
                <a:rPr lang="en-US" altLang="zh-CN" sz="2000" dirty="0" err="1">
                  <a:solidFill>
                    <a:schemeClr val="bg1"/>
                  </a:solidFill>
                  <a:latin typeface="Lucida Console" panose="020B0609040504020204" pitchFamily="49" charset="0"/>
                </a:rPr>
                <a:t>goto</a:t>
              </a: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L2    </a:t>
              </a:r>
            </a:p>
          </p:txBody>
        </p:sp>
        <p:sp>
          <p:nvSpPr>
            <p:cNvPr id="71696" name="AutoShape 6">
              <a:extLst>
                <a:ext uri="{FF2B5EF4-FFF2-40B4-BE49-F238E27FC236}">
                  <a16:creationId xmlns:a16="http://schemas.microsoft.com/office/drawing/2014/main" id="{2D1FC385-C635-46CD-87B0-56192C009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3" y="1213"/>
              <a:ext cx="562" cy="501"/>
            </a:xfrm>
            <a:prstGeom prst="rightArrow">
              <a:avLst>
                <a:gd name="adj1" fmla="val 50000"/>
                <a:gd name="adj2" fmla="val 81250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en-US" sz="2000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358407" name="Text Box 7">
            <a:extLst>
              <a:ext uri="{FF2B5EF4-FFF2-40B4-BE49-F238E27FC236}">
                <a16:creationId xmlns:a16="http://schemas.microsoft.com/office/drawing/2014/main" id="{C9EDFD63-C781-4BD2-870F-44C227FC3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012" y="2900979"/>
            <a:ext cx="3306763" cy="10064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Lucida Console" panose="020B0609040504020204" pitchFamily="49" charset="0"/>
              </a:rPr>
              <a:t>    if a &lt; b goto L1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Lucida Console" panose="020B0609040504020204" pitchFamily="49" charset="0"/>
              </a:rPr>
              <a:t> 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Lucida Console" panose="020B0609040504020204" pitchFamily="49" charset="0"/>
              </a:rPr>
              <a:t>L1: goto L2    </a:t>
            </a:r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6B1E5598-775A-4318-8A11-4CD81E021885}"/>
              </a:ext>
            </a:extLst>
          </p:cNvPr>
          <p:cNvGrpSpPr>
            <a:grpSpLocks/>
          </p:cNvGrpSpPr>
          <p:nvPr/>
        </p:nvGrpSpPr>
        <p:grpSpPr bwMode="auto">
          <a:xfrm>
            <a:off x="5674033" y="2900979"/>
            <a:ext cx="4635379" cy="1006475"/>
            <a:chOff x="2640" y="2112"/>
            <a:chExt cx="2419" cy="634"/>
          </a:xfrm>
        </p:grpSpPr>
        <p:sp>
          <p:nvSpPr>
            <p:cNvPr id="71693" name="Text Box 9">
              <a:extLst>
                <a:ext uri="{FF2B5EF4-FFF2-40B4-BE49-F238E27FC236}">
                  <a16:creationId xmlns:a16="http://schemas.microsoft.com/office/drawing/2014/main" id="{CEC69C9A-9A24-4853-8311-D958CB584D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112"/>
              <a:ext cx="1747" cy="634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bg1"/>
                  </a:solidFill>
                  <a:latin typeface="Lucida Console" panose="020B0609040504020204" pitchFamily="49" charset="0"/>
                </a:rPr>
                <a:t>    if a &lt; b goto L2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bg1"/>
                  </a:solidFill>
                  <a:latin typeface="Lucida Console" panose="020B0609040504020204" pitchFamily="49" charset="0"/>
                </a:rPr>
                <a:t>     . . .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bg1"/>
                  </a:solidFill>
                  <a:latin typeface="Lucida Console" panose="020B0609040504020204" pitchFamily="49" charset="0"/>
                </a:rPr>
                <a:t>L1: goto L2</a:t>
              </a:r>
            </a:p>
          </p:txBody>
        </p:sp>
        <p:sp>
          <p:nvSpPr>
            <p:cNvPr id="71694" name="AutoShape 10">
              <a:extLst>
                <a:ext uri="{FF2B5EF4-FFF2-40B4-BE49-F238E27FC236}">
                  <a16:creationId xmlns:a16="http://schemas.microsoft.com/office/drawing/2014/main" id="{F59362BA-2B25-474B-9481-D3939043A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214"/>
              <a:ext cx="624" cy="501"/>
            </a:xfrm>
            <a:prstGeom prst="rightArrow">
              <a:avLst>
                <a:gd name="adj1" fmla="val 50000"/>
                <a:gd name="adj2" fmla="val 81250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en-US" sz="200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358411" name="Text Box 11">
            <a:extLst>
              <a:ext uri="{FF2B5EF4-FFF2-40B4-BE49-F238E27FC236}">
                <a16:creationId xmlns:a16="http://schemas.microsoft.com/office/drawing/2014/main" id="{6F90F0C1-1243-4846-A6C0-A5C3B2B50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045" y="4501179"/>
            <a:ext cx="3302597" cy="13112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L1: if a &lt; b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L3:    </a:t>
            </a:r>
          </a:p>
        </p:txBody>
      </p:sp>
      <p:grpSp>
        <p:nvGrpSpPr>
          <p:cNvPr id="4" name="Group 12">
            <a:extLst>
              <a:ext uri="{FF2B5EF4-FFF2-40B4-BE49-F238E27FC236}">
                <a16:creationId xmlns:a16="http://schemas.microsoft.com/office/drawing/2014/main" id="{121C261A-0ED2-4B0B-A3B9-A09CA83D6D21}"/>
              </a:ext>
            </a:extLst>
          </p:cNvPr>
          <p:cNvGrpSpPr>
            <a:grpSpLocks/>
          </p:cNvGrpSpPr>
          <p:nvPr/>
        </p:nvGrpSpPr>
        <p:grpSpPr bwMode="auto">
          <a:xfrm>
            <a:off x="5667410" y="4479664"/>
            <a:ext cx="4566698" cy="1311275"/>
            <a:chOff x="2687" y="3120"/>
            <a:chExt cx="2420" cy="826"/>
          </a:xfrm>
        </p:grpSpPr>
        <p:sp>
          <p:nvSpPr>
            <p:cNvPr id="71691" name="Text Box 13">
              <a:extLst>
                <a:ext uri="{FF2B5EF4-FFF2-40B4-BE49-F238E27FC236}">
                  <a16:creationId xmlns:a16="http://schemas.microsoft.com/office/drawing/2014/main" id="{43EC3297-B594-4044-A9C0-E6FEE4FC8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120"/>
              <a:ext cx="1747" cy="826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   if a &lt; b </a:t>
              </a:r>
              <a:r>
                <a:rPr lang="en-US" altLang="zh-CN" sz="2000" dirty="0" err="1">
                  <a:solidFill>
                    <a:schemeClr val="bg1"/>
                  </a:solidFill>
                  <a:latin typeface="Lucida Console" panose="020B0609040504020204" pitchFamily="49" charset="0"/>
                </a:rPr>
                <a:t>goto</a:t>
              </a: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L2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   </a:t>
              </a:r>
              <a:r>
                <a:rPr lang="en-US" altLang="zh-CN" sz="2000" dirty="0" err="1">
                  <a:solidFill>
                    <a:schemeClr val="bg1"/>
                  </a:solidFill>
                  <a:latin typeface="Lucida Console" panose="020B0609040504020204" pitchFamily="49" charset="0"/>
                </a:rPr>
                <a:t>goto</a:t>
              </a: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L3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    . . .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dirty="0">
                  <a:solidFill>
                    <a:schemeClr val="bg1"/>
                  </a:solidFill>
                  <a:latin typeface="Lucida Console" panose="020B0609040504020204" pitchFamily="49" charset="0"/>
                </a:rPr>
                <a:t>L3: </a:t>
              </a:r>
            </a:p>
          </p:txBody>
        </p:sp>
        <p:sp>
          <p:nvSpPr>
            <p:cNvPr id="71692" name="AutoShape 14">
              <a:extLst>
                <a:ext uri="{FF2B5EF4-FFF2-40B4-BE49-F238E27FC236}">
                  <a16:creationId xmlns:a16="http://schemas.microsoft.com/office/drawing/2014/main" id="{DC609802-F099-4718-BB0E-5CBBA8EED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3310"/>
              <a:ext cx="624" cy="501"/>
            </a:xfrm>
            <a:prstGeom prst="rightArrow">
              <a:avLst>
                <a:gd name="adj1" fmla="val 50000"/>
                <a:gd name="adj2" fmla="val 81250"/>
              </a:avLst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en-US" sz="200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17" name="灯片编号占位符 1">
            <a:extLst>
              <a:ext uri="{FF2B5EF4-FFF2-40B4-BE49-F238E27FC236}">
                <a16:creationId xmlns:a16="http://schemas.microsoft.com/office/drawing/2014/main" id="{28DEA2B3-08F2-4F63-8BF0-365A7D5D7D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7" grpId="0" animBg="1" autoUpdateAnimBg="0"/>
      <p:bldP spid="358411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>
            <a:extLst>
              <a:ext uri="{FF2B5EF4-FFF2-40B4-BE49-F238E27FC236}">
                <a16:creationId xmlns:a16="http://schemas.microsoft.com/office/drawing/2014/main" id="{3B40D35B-EB4D-4505-BC7C-A103CA1A720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Peephole Optimization - An Example</a:t>
            </a:r>
          </a:p>
        </p:txBody>
      </p:sp>
      <p:sp>
        <p:nvSpPr>
          <p:cNvPr id="72709" name="Text Box 3">
            <a:extLst>
              <a:ext uri="{FF2B5EF4-FFF2-40B4-BE49-F238E27FC236}">
                <a16:creationId xmlns:a16="http://schemas.microsoft.com/office/drawing/2014/main" id="{CDB2B133-1BA0-45AA-9AC9-EC1366183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663" y="1653989"/>
            <a:ext cx="5181600" cy="16160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debug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if(debug)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print debugging information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}</a:t>
            </a:r>
          </a:p>
        </p:txBody>
      </p:sp>
      <p:sp>
        <p:nvSpPr>
          <p:cNvPr id="72710" name="Text Box 4">
            <a:extLst>
              <a:ext uri="{FF2B5EF4-FFF2-40B4-BE49-F238E27FC236}">
                <a16:creationId xmlns:a16="http://schemas.microsoft.com/office/drawing/2014/main" id="{250FF6D3-2310-4205-8A78-6AC008CCC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661" y="4200862"/>
            <a:ext cx="5195943" cy="19208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debug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if debug = 1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L1: print debugging information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L2: 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42DAD45-1395-4D8A-8128-8663B0E2C039}"/>
              </a:ext>
            </a:extLst>
          </p:cNvPr>
          <p:cNvSpPr txBox="1">
            <a:spLocks noChangeArrowheads="1"/>
          </p:cNvSpPr>
          <p:nvPr/>
        </p:nvSpPr>
        <p:spPr>
          <a:xfrm>
            <a:off x="1161824" y="1050232"/>
            <a:ext cx="10370373" cy="2908581"/>
          </a:xfrm>
          <a:prstGeom prst="rect">
            <a:avLst/>
          </a:prstGeom>
        </p:spPr>
        <p:txBody>
          <a:bodyPr/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altLang="zh-CN" sz="2800" dirty="0">
                <a:cs typeface="Calibri" panose="020F0502020204030204" pitchFamily="34" charset="0"/>
              </a:rPr>
              <a:t>Source Code</a:t>
            </a:r>
          </a:p>
          <a:p>
            <a:pPr>
              <a:defRPr/>
            </a:pPr>
            <a:endParaRPr lang="en-US" altLang="zh-CN" sz="2800" dirty="0">
              <a:cs typeface="Calibri" panose="020F0502020204030204" pitchFamily="34" charset="0"/>
            </a:endParaRPr>
          </a:p>
          <a:p>
            <a:pPr>
              <a:defRPr/>
            </a:pPr>
            <a:endParaRPr lang="en-US" altLang="zh-CN" sz="2800" dirty="0">
              <a:cs typeface="Calibri" panose="020F0502020204030204" pitchFamily="34" charset="0"/>
            </a:endParaRPr>
          </a:p>
          <a:p>
            <a:pPr>
              <a:defRPr/>
            </a:pPr>
            <a:endParaRPr lang="en-US" altLang="zh-CN" sz="2800" dirty="0">
              <a:cs typeface="Calibri" panose="020F0502020204030204" pitchFamily="34" charset="0"/>
            </a:endParaRPr>
          </a:p>
          <a:p>
            <a:pPr>
              <a:defRPr/>
            </a:pPr>
            <a:endParaRPr lang="en-US" altLang="zh-CN" sz="2800" dirty="0"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zh-CN" sz="2800" kern="0" dirty="0">
                <a:cs typeface="Calibri" panose="020F0502020204030204" pitchFamily="34" charset="0"/>
              </a:rPr>
              <a:t> </a:t>
            </a:r>
            <a:r>
              <a:rPr lang="en-US" altLang="zh-CN" sz="2800" dirty="0">
                <a:cs typeface="Calibri" panose="020F0502020204030204" pitchFamily="34" charset="0"/>
              </a:rPr>
              <a:t>Intermediate Code</a:t>
            </a:r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A97835B1-DACF-4EB3-B92E-5C006E21E0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E4C1451B-0F17-43FE-8C46-465A92CD0A6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Eliminate Jump after Jump</a:t>
            </a:r>
          </a:p>
        </p:txBody>
      </p:sp>
      <p:sp>
        <p:nvSpPr>
          <p:cNvPr id="73733" name="Text Box 4">
            <a:extLst>
              <a:ext uri="{FF2B5EF4-FFF2-40B4-BE49-F238E27FC236}">
                <a16:creationId xmlns:a16="http://schemas.microsoft.com/office/drawing/2014/main" id="{DBCDA45C-357B-4E33-A78A-129F96715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0895" y="1147689"/>
            <a:ext cx="1160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Before</a:t>
            </a:r>
            <a:endParaRPr lang="en-US" altLang="zh-CN" sz="2400" dirty="0">
              <a:latin typeface="Arial" panose="020B0604020202020204" pitchFamily="34" charset="0"/>
            </a:endParaRPr>
          </a:p>
        </p:txBody>
      </p:sp>
      <p:sp>
        <p:nvSpPr>
          <p:cNvPr id="73734" name="Text Box 7">
            <a:extLst>
              <a:ext uri="{FF2B5EF4-FFF2-40B4-BE49-F238E27FC236}">
                <a16:creationId xmlns:a16="http://schemas.microsoft.com/office/drawing/2014/main" id="{BFA257AD-DC75-46C2-A3F6-CD1ECC8BB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435" y="3639877"/>
            <a:ext cx="9044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After</a:t>
            </a:r>
            <a:endParaRPr lang="en-US" altLang="zh-CN" sz="2400" dirty="0">
              <a:latin typeface="Arial" panose="020B0604020202020204" pitchFamily="34" charset="0"/>
            </a:endParaRPr>
          </a:p>
        </p:txBody>
      </p:sp>
      <p:sp>
        <p:nvSpPr>
          <p:cNvPr id="73735" name="Text Box 8">
            <a:extLst>
              <a:ext uri="{FF2B5EF4-FFF2-40B4-BE49-F238E27FC236}">
                <a16:creationId xmlns:a16="http://schemas.microsoft.com/office/drawing/2014/main" id="{7BD32CD7-95DA-4475-849E-659FA4814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922" y="1559860"/>
            <a:ext cx="4935538" cy="19208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debug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if debug = 1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L1: print debugging information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L2: </a:t>
            </a:r>
          </a:p>
        </p:txBody>
      </p:sp>
      <p:sp>
        <p:nvSpPr>
          <p:cNvPr id="73736" name="Text Box 9">
            <a:extLst>
              <a:ext uri="{FF2B5EF4-FFF2-40B4-BE49-F238E27FC236}">
                <a16:creationId xmlns:a16="http://schemas.microsoft.com/office/drawing/2014/main" id="{0AA96114-263F-4091-990D-254F80BF4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5061" y="4191001"/>
            <a:ext cx="4935538" cy="16160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debug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if debug </a:t>
            </a:r>
            <a:r>
              <a:rPr lang="en-US" altLang="zh-CN" sz="2000" dirty="0">
                <a:solidFill>
                  <a:schemeClr val="bg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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1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print debugging information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L2: </a:t>
            </a:r>
          </a:p>
        </p:txBody>
      </p:sp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F54676ED-8779-42A8-829B-238CBF3BC5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>
            <a:extLst>
              <a:ext uri="{FF2B5EF4-FFF2-40B4-BE49-F238E27FC236}">
                <a16:creationId xmlns:a16="http://schemas.microsoft.com/office/drawing/2014/main" id="{72CE52E3-1400-4669-BDD3-6E3EC1B9C14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>
                <a:ea typeface="宋体" pitchFamily="2" charset="-122"/>
              </a:rPr>
              <a:t>Constant Propagation</a:t>
            </a:r>
          </a:p>
        </p:txBody>
      </p:sp>
      <p:sp>
        <p:nvSpPr>
          <p:cNvPr id="74757" name="Text Box 3">
            <a:extLst>
              <a:ext uri="{FF2B5EF4-FFF2-40B4-BE49-F238E27FC236}">
                <a16:creationId xmlns:a16="http://schemas.microsoft.com/office/drawing/2014/main" id="{0EF7B42B-7AD8-49EB-A4A4-25B5D2D39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079" y="1244508"/>
            <a:ext cx="1160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Before</a:t>
            </a:r>
            <a:endParaRPr lang="en-US" altLang="zh-CN" sz="2400" dirty="0">
              <a:latin typeface="Arial" panose="020B0604020202020204" pitchFamily="34" charset="0"/>
            </a:endParaRPr>
          </a:p>
        </p:txBody>
      </p:sp>
      <p:sp>
        <p:nvSpPr>
          <p:cNvPr id="74758" name="Text Box 5">
            <a:extLst>
              <a:ext uri="{FF2B5EF4-FFF2-40B4-BE49-F238E27FC236}">
                <a16:creationId xmlns:a16="http://schemas.microsoft.com/office/drawing/2014/main" id="{92FE4DD9-97D8-4819-B22E-FE4A7CD41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376" y="3768968"/>
            <a:ext cx="9044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After</a:t>
            </a:r>
            <a:endParaRPr lang="en-US" altLang="zh-CN" sz="2400" dirty="0">
              <a:latin typeface="Arial" panose="020B0604020202020204" pitchFamily="34" charset="0"/>
            </a:endParaRPr>
          </a:p>
        </p:txBody>
      </p:sp>
      <p:sp>
        <p:nvSpPr>
          <p:cNvPr id="74759" name="Text Box 8">
            <a:extLst>
              <a:ext uri="{FF2B5EF4-FFF2-40B4-BE49-F238E27FC236}">
                <a16:creationId xmlns:a16="http://schemas.microsoft.com/office/drawing/2014/main" id="{8A5B727A-E152-4C07-AD3A-51AB31FF0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675" y="1712260"/>
            <a:ext cx="4935538" cy="16160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debug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if debug </a:t>
            </a:r>
            <a:r>
              <a:rPr lang="en-US" altLang="zh-CN" sz="2000" dirty="0">
                <a:solidFill>
                  <a:schemeClr val="bg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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1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print debugging information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L2: </a:t>
            </a:r>
          </a:p>
        </p:txBody>
      </p:sp>
      <p:sp>
        <p:nvSpPr>
          <p:cNvPr id="74760" name="Text Box 9">
            <a:extLst>
              <a:ext uri="{FF2B5EF4-FFF2-40B4-BE49-F238E27FC236}">
                <a16:creationId xmlns:a16="http://schemas.microsoft.com/office/drawing/2014/main" id="{60CE83E7-9C7F-4378-865E-EF9AF5C55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036" y="4202655"/>
            <a:ext cx="4935537" cy="16160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debug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if </a:t>
            </a:r>
            <a:r>
              <a:rPr lang="en-US" altLang="zh-CN" sz="2000" dirty="0">
                <a:solidFill>
                  <a:schemeClr val="bg1"/>
                </a:solidFill>
                <a:latin typeface="Tahoma" panose="020B0604030504040204" pitchFamily="34" charset="0"/>
              </a:rPr>
              <a:t>0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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1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print debugging information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L2: </a:t>
            </a:r>
          </a:p>
        </p:txBody>
      </p:sp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1ADDE58B-F54A-4A93-9EE0-2AA8FF77EF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BC9A7566-2F21-4FCE-9379-5A582495998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 dirty="0">
                <a:ea typeface="宋体" pitchFamily="2" charset="-122"/>
              </a:rPr>
              <a:t>Dead Code Elimination</a:t>
            </a:r>
          </a:p>
        </p:txBody>
      </p:sp>
      <p:sp>
        <p:nvSpPr>
          <p:cNvPr id="75781" name="Text Box 3">
            <a:extLst>
              <a:ext uri="{FF2B5EF4-FFF2-40B4-BE49-F238E27FC236}">
                <a16:creationId xmlns:a16="http://schemas.microsoft.com/office/drawing/2014/main" id="{1834C22C-7E9F-4264-AC55-02F298310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6349" y="1266022"/>
            <a:ext cx="1160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Before</a:t>
            </a:r>
            <a:endParaRPr lang="en-US" altLang="zh-CN" sz="2400" dirty="0">
              <a:latin typeface="Arial" panose="020B0604020202020204" pitchFamily="34" charset="0"/>
            </a:endParaRPr>
          </a:p>
        </p:txBody>
      </p:sp>
      <p:sp>
        <p:nvSpPr>
          <p:cNvPr id="75782" name="Text Box 5">
            <a:extLst>
              <a:ext uri="{FF2B5EF4-FFF2-40B4-BE49-F238E27FC236}">
                <a16:creationId xmlns:a16="http://schemas.microsoft.com/office/drawing/2014/main" id="{8D9B3FEC-72F9-4EE0-BEA9-55A25AF1B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647" y="3908817"/>
            <a:ext cx="9044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After</a:t>
            </a:r>
            <a:endParaRPr lang="en-US" altLang="zh-CN" sz="2400" dirty="0">
              <a:latin typeface="Arial" panose="020B0604020202020204" pitchFamily="34" charset="0"/>
            </a:endParaRPr>
          </a:p>
        </p:txBody>
      </p:sp>
      <p:sp>
        <p:nvSpPr>
          <p:cNvPr id="75783" name="Text Box 7">
            <a:extLst>
              <a:ext uri="{FF2B5EF4-FFF2-40B4-BE49-F238E27FC236}">
                <a16:creationId xmlns:a16="http://schemas.microsoft.com/office/drawing/2014/main" id="{3BAE9138-2B8A-44F1-903C-B25B415B0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8965" y="4516420"/>
            <a:ext cx="4876800" cy="13112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Lucida Console" panose="020B0609040504020204" pitchFamily="49" charset="0"/>
              </a:rPr>
              <a:t>    debug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Lucida Console" panose="020B0609040504020204" pitchFamily="49" charset="0"/>
              </a:rPr>
              <a:t>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Lucida Console" panose="020B0609040504020204" pitchFamily="49" charset="0"/>
              </a:rPr>
              <a:t>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75784" name="Text Box 8">
            <a:extLst>
              <a:ext uri="{FF2B5EF4-FFF2-40B4-BE49-F238E27FC236}">
                <a16:creationId xmlns:a16="http://schemas.microsoft.com/office/drawing/2014/main" id="{6709663F-9858-4470-B02A-22B5F54CD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553" y="1683573"/>
            <a:ext cx="4935538" cy="16160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debug =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. . 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if </a:t>
            </a:r>
            <a:r>
              <a:rPr lang="en-US" altLang="zh-CN" sz="2000" dirty="0">
                <a:solidFill>
                  <a:schemeClr val="bg1"/>
                </a:solidFill>
                <a:latin typeface="Tahoma" panose="020B0604030504040204" pitchFamily="34" charset="0"/>
              </a:rPr>
              <a:t>0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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1 </a:t>
            </a:r>
            <a:r>
              <a:rPr lang="en-US" altLang="zh-CN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goto</a:t>
            </a: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L2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   print debugging information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L2: </a:t>
            </a:r>
          </a:p>
        </p:txBody>
      </p:sp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3831CDF2-1DA1-498F-9D0F-2A05F37B1F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>
            <a:extLst>
              <a:ext uri="{FF2B5EF4-FFF2-40B4-BE49-F238E27FC236}">
                <a16:creationId xmlns:a16="http://schemas.microsoft.com/office/drawing/2014/main" id="{C9C9F13D-494E-4A3E-8831-EC93F0FBB01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4000">
                <a:ea typeface="宋体" pitchFamily="2" charset="-122"/>
              </a:rPr>
              <a:t>Peephole Optimization Summary</a:t>
            </a:r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9BAB6F70-AAE2-4F10-8C08-1F81F3F64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8038" y="1125538"/>
            <a:ext cx="9972338" cy="324206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800" dirty="0"/>
              <a:t>Peephole optimization is very fast</a:t>
            </a:r>
          </a:p>
          <a:p>
            <a:pPr lvl="1" eaLnBrk="1" hangingPunct="1">
              <a:defRPr/>
            </a:pPr>
            <a:r>
              <a:rPr lang="en-US" altLang="zh-CN" sz="2400" dirty="0"/>
              <a:t>Small overhead per instruction since they use a small, fixed-size window</a:t>
            </a:r>
          </a:p>
          <a:p>
            <a:pPr eaLnBrk="1" hangingPunct="1">
              <a:defRPr/>
            </a:pPr>
            <a:endParaRPr lang="en-US" altLang="zh-CN" sz="2800" dirty="0"/>
          </a:p>
          <a:p>
            <a:pPr eaLnBrk="1" hangingPunct="1">
              <a:defRPr/>
            </a:pPr>
            <a:r>
              <a:rPr lang="en-US" altLang="zh-CN" sz="2800" dirty="0"/>
              <a:t>It is often easier to generate na</a:t>
            </a:r>
            <a:r>
              <a:rPr lang="en-US" altLang="zh-CN" sz="2800" dirty="0">
                <a:latin typeface="Times"/>
              </a:rPr>
              <a:t>ï</a:t>
            </a:r>
            <a:r>
              <a:rPr lang="en-US" altLang="zh-CN" sz="2800" dirty="0"/>
              <a:t>ve code and run peephole optimization than generating good code!</a:t>
            </a:r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840ECA50-FE96-466C-AA11-DB0A8A832B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B4EB7CC6-D11B-4D3B-BECC-3923A26F55A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204856" y="144466"/>
            <a:ext cx="10362732" cy="69215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4000" dirty="0"/>
              <a:t>Outline</a:t>
            </a:r>
            <a:endParaRPr lang="en-US" sz="4000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10085743-A4F0-4E7D-889D-33AD888971A9}"/>
              </a:ext>
            </a:extLst>
          </p:cNvPr>
          <p:cNvSpPr txBox="1">
            <a:spLocks/>
          </p:cNvSpPr>
          <p:nvPr/>
        </p:nvSpPr>
        <p:spPr bwMode="auto">
          <a:xfrm>
            <a:off x="1301675" y="1151067"/>
            <a:ext cx="8821270" cy="241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84163" lvl="1" indent="-284163">
              <a:lnSpc>
                <a:spcPct val="90000"/>
              </a:lnSpc>
              <a:defRPr/>
            </a:pPr>
            <a:r>
              <a:rPr lang="en-US" altLang="zh-TW" sz="2800" kern="0" dirty="0"/>
              <a:t>7.2.1 LL Parsers and Action Symbols</a:t>
            </a:r>
          </a:p>
          <a:p>
            <a:pPr marL="284163" lvl="1" indent="-284163">
              <a:lnSpc>
                <a:spcPct val="90000"/>
              </a:lnSpc>
              <a:defRPr/>
            </a:pPr>
            <a:r>
              <a:rPr lang="en-US" altLang="zh-TW" sz="2800" kern="0" dirty="0"/>
              <a:t>7.2.2 LR Parsers and Action Symbols</a:t>
            </a:r>
          </a:p>
          <a:p>
            <a:pPr marL="284163" lvl="1" indent="-284163">
              <a:lnSpc>
                <a:spcPct val="90000"/>
              </a:lnSpc>
              <a:defRPr/>
            </a:pPr>
            <a:r>
              <a:rPr lang="en-US" altLang="zh-TW" sz="2800" kern="0" dirty="0"/>
              <a:t>7.2.3 Semantic Record Representations</a:t>
            </a:r>
          </a:p>
          <a:p>
            <a:pPr marL="284163" lvl="1" indent="-284163">
              <a:lnSpc>
                <a:spcPct val="90000"/>
              </a:lnSpc>
              <a:defRPr/>
            </a:pPr>
            <a:r>
              <a:rPr lang="en-US" altLang="zh-TW" sz="2800" kern="0" dirty="0"/>
              <a:t>7.2.4 Implementing Action-controlled Semantic Stacks</a:t>
            </a:r>
          </a:p>
          <a:p>
            <a:pPr marL="284163" lvl="1" indent="-284163">
              <a:lnSpc>
                <a:spcPct val="90000"/>
              </a:lnSpc>
              <a:defRPr/>
            </a:pPr>
            <a:r>
              <a:rPr lang="en-US" altLang="zh-TW" sz="2800" kern="0" dirty="0"/>
              <a:t>7.2.5 Parser-controlled Semantic Stacks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235DDE5F-05A5-4EAC-8E2B-4B05D45271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2605655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5B4DDCDA-EC07-415C-98A9-28A144C85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Semantic Processing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32771" name="內容版面配置區 2">
            <a:extLst>
              <a:ext uri="{FF2B5EF4-FFF2-40B4-BE49-F238E27FC236}">
                <a16:creationId xmlns:a16="http://schemas.microsoft.com/office/drawing/2014/main" id="{7F989154-A786-4B21-893F-997E6EC5BFA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83342" y="1111624"/>
            <a:ext cx="9466729" cy="2954767"/>
          </a:xfrm>
        </p:spPr>
        <p:txBody>
          <a:bodyPr/>
          <a:lstStyle/>
          <a:p>
            <a:pPr defTabSz="762000">
              <a:buSzPct val="100000"/>
            </a:pPr>
            <a:r>
              <a:rPr lang="en-US" altLang="zh-TW" sz="2800" b="1" dirty="0">
                <a:solidFill>
                  <a:srgbClr val="C00000"/>
                </a:solidFill>
              </a:rPr>
              <a:t>Semantic routines may be invoked in two ways:</a:t>
            </a:r>
          </a:p>
          <a:p>
            <a:pPr lvl="1" defTabSz="762000">
              <a:buFont typeface="Arial" panose="020B0604020202020204" pitchFamily="34" charset="0"/>
              <a:buChar char="–"/>
            </a:pPr>
            <a:r>
              <a:rPr lang="en-US" altLang="zh-TW" sz="2400" b="1" dirty="0">
                <a:solidFill>
                  <a:srgbClr val="F78507"/>
                </a:solidFill>
              </a:rPr>
              <a:t>By parsing procedures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As in the recursive descent parser in chap 2</a:t>
            </a:r>
          </a:p>
          <a:p>
            <a:pPr lvl="1" defTabSz="762000">
              <a:buFont typeface="Arial" panose="020B0604020202020204" pitchFamily="34" charset="0"/>
              <a:buChar char="–"/>
            </a:pPr>
            <a:r>
              <a:rPr lang="en-US" altLang="zh-TW" sz="2400" b="1" dirty="0">
                <a:solidFill>
                  <a:srgbClr val="F78507"/>
                </a:solidFill>
              </a:rPr>
              <a:t>By the parser driver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As in LL and LR parsers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56C6013F-2131-4D93-A66A-69A9755CD9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>
            <a:extLst>
              <a:ext uri="{FF2B5EF4-FFF2-40B4-BE49-F238E27FC236}">
                <a16:creationId xmlns:a16="http://schemas.microsoft.com/office/drawing/2014/main" id="{FC777224-AF70-4EBE-B9A6-46D90867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LL(1)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33795" name="內容版面配置區 2">
            <a:extLst>
              <a:ext uri="{FF2B5EF4-FFF2-40B4-BE49-F238E27FC236}">
                <a16:creationId xmlns:a16="http://schemas.microsoft.com/office/drawing/2014/main" id="{A4AD9E71-4719-4767-A99E-234509BA27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2584" y="1100866"/>
            <a:ext cx="9038216" cy="1954306"/>
          </a:xfrm>
        </p:spPr>
        <p:txBody>
          <a:bodyPr/>
          <a:lstStyle/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Some productions 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No action symbols; others may have several</a:t>
            </a:r>
            <a:endParaRPr lang="en-US" altLang="zh-TW" sz="2800" dirty="0"/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Semantic routines 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Are called when action symbols appear on stack top</a:t>
            </a:r>
            <a:endParaRPr lang="zh-TW" altLang="en-US" sz="2400" dirty="0"/>
          </a:p>
        </p:txBody>
      </p:sp>
      <p:grpSp>
        <p:nvGrpSpPr>
          <p:cNvPr id="33797" name="群組 45">
            <a:extLst>
              <a:ext uri="{FF2B5EF4-FFF2-40B4-BE49-F238E27FC236}">
                <a16:creationId xmlns:a16="http://schemas.microsoft.com/office/drawing/2014/main" id="{1242F33E-0946-4B76-8418-78C0B77446F0}"/>
              </a:ext>
            </a:extLst>
          </p:cNvPr>
          <p:cNvGrpSpPr>
            <a:grpSpLocks/>
          </p:cNvGrpSpPr>
          <p:nvPr/>
        </p:nvGrpSpPr>
        <p:grpSpPr bwMode="auto">
          <a:xfrm>
            <a:off x="2271489" y="3080890"/>
            <a:ext cx="7572375" cy="2859087"/>
            <a:chOff x="-543929" y="1389063"/>
            <a:chExt cx="7092501" cy="4175711"/>
          </a:xfrm>
        </p:grpSpPr>
        <p:sp>
          <p:nvSpPr>
            <p:cNvPr id="33798" name="Rectangle 3">
              <a:extLst>
                <a:ext uri="{FF2B5EF4-FFF2-40B4-BE49-F238E27FC236}">
                  <a16:creationId xmlns:a16="http://schemas.microsoft.com/office/drawing/2014/main" id="{400559E5-FC98-49C6-AB5B-3273576FD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263" y="3421063"/>
              <a:ext cx="95250" cy="311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33799" name="Rectangle 5">
              <a:extLst>
                <a:ext uri="{FF2B5EF4-FFF2-40B4-BE49-F238E27FC236}">
                  <a16:creationId xmlns:a16="http://schemas.microsoft.com/office/drawing/2014/main" id="{1D947888-1A80-47E4-B64D-C21B6F563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800" y="1389063"/>
              <a:ext cx="795753" cy="53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&lt;exp&gt; </a:t>
              </a:r>
            </a:p>
          </p:txBody>
        </p:sp>
        <p:sp>
          <p:nvSpPr>
            <p:cNvPr id="33800" name="Line 6">
              <a:extLst>
                <a:ext uri="{FF2B5EF4-FFF2-40B4-BE49-F238E27FC236}">
                  <a16:creationId xmlns:a16="http://schemas.microsoft.com/office/drawing/2014/main" id="{DF2FD122-3161-463F-804D-71EA8DDC63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088" y="15271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1" name="Rectangle 7">
              <a:extLst>
                <a:ext uri="{FF2B5EF4-FFF2-40B4-BE49-F238E27FC236}">
                  <a16:creationId xmlns:a16="http://schemas.microsoft.com/office/drawing/2014/main" id="{066D41CD-7DAD-4DAC-BDDE-E913491C6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200" y="1389063"/>
              <a:ext cx="2228105" cy="53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&lt;term&gt; + &lt;exp&gt; </a:t>
              </a:r>
              <a:r>
                <a:rPr lang="en-US" altLang="zh-TW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TW" sz="1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#add</a:t>
              </a:r>
            </a:p>
          </p:txBody>
        </p:sp>
        <p:sp>
          <p:nvSpPr>
            <p:cNvPr id="33802" name="Line 8">
              <a:extLst>
                <a:ext uri="{FF2B5EF4-FFF2-40B4-BE49-F238E27FC236}">
                  <a16:creationId xmlns:a16="http://schemas.microsoft.com/office/drawing/2014/main" id="{F7013822-3401-42AE-A280-8EF9630A10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88" y="3432175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3" name="Line 9">
              <a:extLst>
                <a:ext uri="{FF2B5EF4-FFF2-40B4-BE49-F238E27FC236}">
                  <a16:creationId xmlns:a16="http://schemas.microsoft.com/office/drawing/2014/main" id="{8446853A-4891-4295-9E37-73772F6B2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88" y="3813175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4" name="Line 10">
              <a:extLst>
                <a:ext uri="{FF2B5EF4-FFF2-40B4-BE49-F238E27FC236}">
                  <a16:creationId xmlns:a16="http://schemas.microsoft.com/office/drawing/2014/main" id="{AB2DC656-2D6B-4F93-B96A-6E86B2584E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6488" y="3432175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5" name="Rectangle 11">
              <a:extLst>
                <a:ext uri="{FF2B5EF4-FFF2-40B4-BE49-F238E27FC236}">
                  <a16:creationId xmlns:a16="http://schemas.microsoft.com/office/drawing/2014/main" id="{26981714-4450-49D4-ADE9-698E333F2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84" y="3163506"/>
              <a:ext cx="741701" cy="53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&lt;exp&gt;</a:t>
              </a:r>
            </a:p>
          </p:txBody>
        </p:sp>
        <p:sp>
          <p:nvSpPr>
            <p:cNvPr id="33806" name="Rectangle 12">
              <a:extLst>
                <a:ext uri="{FF2B5EF4-FFF2-40B4-BE49-F238E27FC236}">
                  <a16:creationId xmlns:a16="http://schemas.microsoft.com/office/drawing/2014/main" id="{E276FC8C-9DFA-496A-921A-FEBC68C50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139" y="2015337"/>
              <a:ext cx="861815" cy="1749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&lt;term&gt;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    +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&lt;exp&gt;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 #add</a:t>
              </a:r>
            </a:p>
          </p:txBody>
        </p:sp>
        <p:sp>
          <p:nvSpPr>
            <p:cNvPr id="33807" name="Rectangle 13">
              <a:extLst>
                <a:ext uri="{FF2B5EF4-FFF2-40B4-BE49-F238E27FC236}">
                  <a16:creationId xmlns:a16="http://schemas.microsoft.com/office/drawing/2014/main" id="{501D31BE-CDB2-4723-BA22-38BF5289D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1558" y="2432852"/>
              <a:ext cx="741701" cy="1344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    +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&lt;exp&gt;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 #add</a:t>
              </a:r>
            </a:p>
          </p:txBody>
        </p:sp>
        <p:sp>
          <p:nvSpPr>
            <p:cNvPr id="33808" name="Rectangle 14">
              <a:extLst>
                <a:ext uri="{FF2B5EF4-FFF2-40B4-BE49-F238E27FC236}">
                  <a16:creationId xmlns:a16="http://schemas.microsoft.com/office/drawing/2014/main" id="{C643F086-9A6A-4E07-9EF3-1BD7A071C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614" y="2850369"/>
              <a:ext cx="741701" cy="940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&lt;exp&gt;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 #add</a:t>
              </a:r>
            </a:p>
          </p:txBody>
        </p:sp>
        <p:sp>
          <p:nvSpPr>
            <p:cNvPr id="33809" name="Rectangle 15">
              <a:extLst>
                <a:ext uri="{FF2B5EF4-FFF2-40B4-BE49-F238E27FC236}">
                  <a16:creationId xmlns:a16="http://schemas.microsoft.com/office/drawing/2014/main" id="{2B2C5469-7FA1-48AE-A70F-22839E467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790" y="3372265"/>
              <a:ext cx="627593" cy="53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#add</a:t>
              </a:r>
            </a:p>
          </p:txBody>
        </p:sp>
        <p:sp>
          <p:nvSpPr>
            <p:cNvPr id="33810" name="Rectangle 16">
              <a:extLst>
                <a:ext uri="{FF2B5EF4-FFF2-40B4-BE49-F238E27FC236}">
                  <a16:creationId xmlns:a16="http://schemas.microsoft.com/office/drawing/2014/main" id="{33B30B2A-7C8E-4AC1-815E-ED70AE24B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43929" y="2954193"/>
              <a:ext cx="675639" cy="940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parse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stack</a:t>
              </a:r>
            </a:p>
          </p:txBody>
        </p:sp>
        <p:sp>
          <p:nvSpPr>
            <p:cNvPr id="33811" name="Line 17">
              <a:extLst>
                <a:ext uri="{FF2B5EF4-FFF2-40B4-BE49-F238E27FC236}">
                  <a16:creationId xmlns:a16="http://schemas.microsoft.com/office/drawing/2014/main" id="{65C61093-FB5C-4616-B0C9-D42BD546D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8888" y="2365375"/>
              <a:ext cx="0" cy="1447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2" name="Line 18">
              <a:extLst>
                <a:ext uri="{FF2B5EF4-FFF2-40B4-BE49-F238E27FC236}">
                  <a16:creationId xmlns:a16="http://schemas.microsoft.com/office/drawing/2014/main" id="{DA556610-0618-41A6-91B1-E77DF2675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8888" y="3813175"/>
              <a:ext cx="1219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3" name="Line 19">
              <a:extLst>
                <a:ext uri="{FF2B5EF4-FFF2-40B4-BE49-F238E27FC236}">
                  <a16:creationId xmlns:a16="http://schemas.microsoft.com/office/drawing/2014/main" id="{AF596A35-37BA-4890-8684-AA33F6A7D8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8088" y="2365375"/>
              <a:ext cx="0" cy="1447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4" name="Line 20">
              <a:extLst>
                <a:ext uri="{FF2B5EF4-FFF2-40B4-BE49-F238E27FC236}">
                  <a16:creationId xmlns:a16="http://schemas.microsoft.com/office/drawing/2014/main" id="{A04C6999-93C5-4910-A592-F0CBCEF303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0488" y="2441575"/>
              <a:ext cx="0" cy="1371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5" name="Line 21">
              <a:extLst>
                <a:ext uri="{FF2B5EF4-FFF2-40B4-BE49-F238E27FC236}">
                  <a16:creationId xmlns:a16="http://schemas.microsoft.com/office/drawing/2014/main" id="{7D2EB242-D5FD-4793-A6AE-94878D5232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0488" y="3813175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6" name="Line 22">
              <a:extLst>
                <a:ext uri="{FF2B5EF4-FFF2-40B4-BE49-F238E27FC236}">
                  <a16:creationId xmlns:a16="http://schemas.microsoft.com/office/drawing/2014/main" id="{299015BD-4202-467A-B537-B9DCFC87D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1088" y="2441575"/>
              <a:ext cx="0" cy="1371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7" name="Line 23">
              <a:extLst>
                <a:ext uri="{FF2B5EF4-FFF2-40B4-BE49-F238E27FC236}">
                  <a16:creationId xmlns:a16="http://schemas.microsoft.com/office/drawing/2014/main" id="{81B83E65-A5B3-48B9-B590-5268E8040B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3488" y="2822575"/>
              <a:ext cx="0" cy="99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8" name="Line 24">
              <a:extLst>
                <a:ext uri="{FF2B5EF4-FFF2-40B4-BE49-F238E27FC236}">
                  <a16:creationId xmlns:a16="http://schemas.microsoft.com/office/drawing/2014/main" id="{1F15D8CB-98D2-493C-A1A6-A6DA7D9067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3488" y="3813175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19" name="Line 25">
              <a:extLst>
                <a:ext uri="{FF2B5EF4-FFF2-40B4-BE49-F238E27FC236}">
                  <a16:creationId xmlns:a16="http://schemas.microsoft.com/office/drawing/2014/main" id="{DF7D6BC7-1008-4D1C-97EE-5A533C06B3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4088" y="2822575"/>
              <a:ext cx="0" cy="99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0" name="Line 26">
              <a:extLst>
                <a:ext uri="{FF2B5EF4-FFF2-40B4-BE49-F238E27FC236}">
                  <a16:creationId xmlns:a16="http://schemas.microsoft.com/office/drawing/2014/main" id="{13C2445D-E96F-4667-9E85-3A1AE407B7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688" y="3432175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1" name="Line 27">
              <a:extLst>
                <a:ext uri="{FF2B5EF4-FFF2-40B4-BE49-F238E27FC236}">
                  <a16:creationId xmlns:a16="http://schemas.microsoft.com/office/drawing/2014/main" id="{64B8B771-6E23-48A5-BD49-862B30E6D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688" y="3813175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2" name="Line 28">
              <a:extLst>
                <a:ext uri="{FF2B5EF4-FFF2-40B4-BE49-F238E27FC236}">
                  <a16:creationId xmlns:a16="http://schemas.microsoft.com/office/drawing/2014/main" id="{28FE2C0A-6F51-4B12-B58E-29A7F8810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0888" y="3432175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3" name="Rectangle 29">
              <a:extLst>
                <a:ext uri="{FF2B5EF4-FFF2-40B4-BE49-F238E27FC236}">
                  <a16:creationId xmlns:a16="http://schemas.microsoft.com/office/drawing/2014/main" id="{3CB98790-7DFF-4185-A33E-A24E6083F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044" y="4624493"/>
              <a:ext cx="1041985" cy="940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semantic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stack</a:t>
              </a:r>
            </a:p>
          </p:txBody>
        </p:sp>
        <p:sp>
          <p:nvSpPr>
            <p:cNvPr id="33824" name="Line 30">
              <a:extLst>
                <a:ext uri="{FF2B5EF4-FFF2-40B4-BE49-F238E27FC236}">
                  <a16:creationId xmlns:a16="http://schemas.microsoft.com/office/drawing/2014/main" id="{3537FDCC-D93B-4EA4-AD5D-522B7FED9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4288" y="3580244"/>
              <a:ext cx="0" cy="7619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5" name="Line 31">
              <a:extLst>
                <a:ext uri="{FF2B5EF4-FFF2-40B4-BE49-F238E27FC236}">
                  <a16:creationId xmlns:a16="http://schemas.microsoft.com/office/drawing/2014/main" id="{C92BF45E-E342-4998-AB5E-154E27E6B8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6488" y="3475902"/>
              <a:ext cx="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6" name="Line 32">
              <a:extLst>
                <a:ext uri="{FF2B5EF4-FFF2-40B4-BE49-F238E27FC236}">
                  <a16:creationId xmlns:a16="http://schemas.microsoft.com/office/drawing/2014/main" id="{02E09256-E028-449E-BED1-95734C191D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3288" y="3561788"/>
              <a:ext cx="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27" name="Rectangle 33">
              <a:extLst>
                <a:ext uri="{FF2B5EF4-FFF2-40B4-BE49-F238E27FC236}">
                  <a16:creationId xmlns:a16="http://schemas.microsoft.com/office/drawing/2014/main" id="{93B0C4A1-B29D-40BA-B1D7-5F140749D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0589" y="4623664"/>
              <a:ext cx="861812" cy="940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+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&lt;term&gt;</a:t>
              </a:r>
            </a:p>
          </p:txBody>
        </p:sp>
        <p:sp>
          <p:nvSpPr>
            <p:cNvPr id="33828" name="Rectangle 34">
              <a:extLst>
                <a:ext uri="{FF2B5EF4-FFF2-40B4-BE49-F238E27FC236}">
                  <a16:creationId xmlns:a16="http://schemas.microsoft.com/office/drawing/2014/main" id="{2E4B9677-19D0-4948-A622-6E99A546A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9823" y="4206295"/>
              <a:ext cx="861812" cy="1344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&lt;exp&gt;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+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&lt;term&gt;</a:t>
              </a:r>
            </a:p>
          </p:txBody>
        </p:sp>
        <p:sp>
          <p:nvSpPr>
            <p:cNvPr id="33829" name="Rectangle 35">
              <a:extLst>
                <a:ext uri="{FF2B5EF4-FFF2-40B4-BE49-F238E27FC236}">
                  <a16:creationId xmlns:a16="http://schemas.microsoft.com/office/drawing/2014/main" id="{58AA4EE4-BDAE-44D5-8A8B-08677F94C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2000" y="4937948"/>
              <a:ext cx="741701" cy="53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&lt;exp&gt;</a:t>
              </a:r>
            </a:p>
          </p:txBody>
        </p:sp>
        <p:sp>
          <p:nvSpPr>
            <p:cNvPr id="33830" name="Line 36">
              <a:extLst>
                <a:ext uri="{FF2B5EF4-FFF2-40B4-BE49-F238E27FC236}">
                  <a16:creationId xmlns:a16="http://schemas.microsoft.com/office/drawing/2014/main" id="{C7FDCFC0-2A6D-411B-A630-EE8184B41D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0888" y="4879975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1" name="Line 37">
              <a:extLst>
                <a:ext uri="{FF2B5EF4-FFF2-40B4-BE49-F238E27FC236}">
                  <a16:creationId xmlns:a16="http://schemas.microsoft.com/office/drawing/2014/main" id="{D75A77B6-4149-49E0-99D2-56A53EC381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0888" y="5489575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2" name="Line 38">
              <a:extLst>
                <a:ext uri="{FF2B5EF4-FFF2-40B4-BE49-F238E27FC236}">
                  <a16:creationId xmlns:a16="http://schemas.microsoft.com/office/drawing/2014/main" id="{3B48B4BE-55E6-4011-B9D6-76192CAFD7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6288" y="4879975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3" name="Line 39">
              <a:extLst>
                <a:ext uri="{FF2B5EF4-FFF2-40B4-BE49-F238E27FC236}">
                  <a16:creationId xmlns:a16="http://schemas.microsoft.com/office/drawing/2014/main" id="{1D1C929B-925B-490C-9CF6-7231E0F3F8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7693" y="4803775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4" name="Line 40">
              <a:extLst>
                <a:ext uri="{FF2B5EF4-FFF2-40B4-BE49-F238E27FC236}">
                  <a16:creationId xmlns:a16="http://schemas.microsoft.com/office/drawing/2014/main" id="{D7DDC8D1-169F-4EF5-9476-9B8331BCB1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7693" y="5489575"/>
              <a:ext cx="1219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5" name="Line 41">
              <a:extLst>
                <a:ext uri="{FF2B5EF4-FFF2-40B4-BE49-F238E27FC236}">
                  <a16:creationId xmlns:a16="http://schemas.microsoft.com/office/drawing/2014/main" id="{6C4F5293-5A3B-49C2-8FC1-159DC0DBFA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6893" y="4803775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6" name="Line 42">
              <a:extLst>
                <a:ext uri="{FF2B5EF4-FFF2-40B4-BE49-F238E27FC236}">
                  <a16:creationId xmlns:a16="http://schemas.microsoft.com/office/drawing/2014/main" id="{06C68FD6-DB05-43E1-B4F7-1EF9DBDB5A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4172" y="4879975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7" name="Line 43">
              <a:extLst>
                <a:ext uri="{FF2B5EF4-FFF2-40B4-BE49-F238E27FC236}">
                  <a16:creationId xmlns:a16="http://schemas.microsoft.com/office/drawing/2014/main" id="{62A13C1D-2EC7-4548-B33B-45EF21EAFF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4172" y="5489575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38" name="Line 44">
              <a:extLst>
                <a:ext uri="{FF2B5EF4-FFF2-40B4-BE49-F238E27FC236}">
                  <a16:creationId xmlns:a16="http://schemas.microsoft.com/office/drawing/2014/main" id="{73DA3265-BA0B-4395-90AD-2B1DCFF369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48572" y="4879975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7" name="灯片编号占位符 1">
            <a:extLst>
              <a:ext uri="{FF2B5EF4-FFF2-40B4-BE49-F238E27FC236}">
                <a16:creationId xmlns:a16="http://schemas.microsoft.com/office/drawing/2014/main" id="{53A9DF97-705F-41DD-93E4-CEEA1759C6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>
            <a:extLst>
              <a:ext uri="{FF2B5EF4-FFF2-40B4-BE49-F238E27FC236}">
                <a16:creationId xmlns:a16="http://schemas.microsoft.com/office/drawing/2014/main" id="{2FAFED1B-C254-4ED0-BA6D-FC00A040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LR(1) - 1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34819" name="內容版面配置區 2">
            <a:extLst>
              <a:ext uri="{FF2B5EF4-FFF2-40B4-BE49-F238E27FC236}">
                <a16:creationId xmlns:a16="http://schemas.microsoft.com/office/drawing/2014/main" id="{DD1985C2-2248-4D78-A958-E361F4E3B5C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9763" y="1106467"/>
            <a:ext cx="10208713" cy="2626290"/>
          </a:xfrm>
        </p:spPr>
        <p:txBody>
          <a:bodyPr/>
          <a:lstStyle/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Semantic routines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Are invoked only when a structure is recognized</a:t>
            </a:r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LR parsing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A structure is recognized when the RHS is reduced to LHS</a:t>
            </a:r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 </a:t>
            </a:r>
            <a:r>
              <a:rPr lang="en-US" altLang="zh-TW" sz="2800" dirty="0"/>
              <a:t>Therefore, </a:t>
            </a:r>
            <a:r>
              <a:rPr lang="en-US" altLang="zh-TW" sz="2800" dirty="0">
                <a:solidFill>
                  <a:srgbClr val="0550E5"/>
                </a:solidFill>
              </a:rPr>
              <a:t>action symbols</a:t>
            </a:r>
            <a:r>
              <a:rPr lang="en-US" altLang="zh-TW" sz="2800" dirty="0"/>
              <a:t> must be placed at the end</a:t>
            </a:r>
            <a:endParaRPr lang="en-US" altLang="zh-TW" sz="2400" dirty="0"/>
          </a:p>
          <a:p>
            <a:pPr defTabSz="762000">
              <a:buFont typeface="Wingdings" panose="05000000000000000000" pitchFamily="2" charset="2"/>
              <a:buChar char="Ø"/>
            </a:pPr>
            <a:endParaRPr lang="en-US" altLang="zh-TW" sz="2400" dirty="0"/>
          </a:p>
          <a:p>
            <a:pPr defTabSz="762000">
              <a:buFont typeface="Wingdings" panose="05000000000000000000" pitchFamily="2" charset="2"/>
              <a:buChar char="Ø"/>
            </a:pPr>
            <a:endParaRPr lang="en-US" altLang="zh-TW" sz="2400" dirty="0"/>
          </a:p>
        </p:txBody>
      </p:sp>
      <p:grpSp>
        <p:nvGrpSpPr>
          <p:cNvPr id="34821" name="群組 40">
            <a:extLst>
              <a:ext uri="{FF2B5EF4-FFF2-40B4-BE49-F238E27FC236}">
                <a16:creationId xmlns:a16="http://schemas.microsoft.com/office/drawing/2014/main" id="{A963AF26-BD27-4FAA-B382-A9411591AC8A}"/>
              </a:ext>
            </a:extLst>
          </p:cNvPr>
          <p:cNvGrpSpPr>
            <a:grpSpLocks/>
          </p:cNvGrpSpPr>
          <p:nvPr/>
        </p:nvGrpSpPr>
        <p:grpSpPr bwMode="auto">
          <a:xfrm>
            <a:off x="2895014" y="3790298"/>
            <a:ext cx="6286500" cy="1958975"/>
            <a:chOff x="2510203" y="4643446"/>
            <a:chExt cx="4457489" cy="1959374"/>
          </a:xfrm>
        </p:grpSpPr>
        <p:grpSp>
          <p:nvGrpSpPr>
            <p:cNvPr id="34822" name="群組 15">
              <a:extLst>
                <a:ext uri="{FF2B5EF4-FFF2-40B4-BE49-F238E27FC236}">
                  <a16:creationId xmlns:a16="http://schemas.microsoft.com/office/drawing/2014/main" id="{3AEF5C22-404A-4F8F-97D2-3EC97207AC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0203" y="4643446"/>
              <a:ext cx="4457489" cy="1959374"/>
              <a:chOff x="2143108" y="500042"/>
              <a:chExt cx="3392690" cy="1959374"/>
            </a:xfrm>
          </p:grpSpPr>
          <p:sp>
            <p:nvSpPr>
              <p:cNvPr id="34826" name="Rectangle 4">
                <a:extLst>
                  <a:ext uri="{FF2B5EF4-FFF2-40B4-BE49-F238E27FC236}">
                    <a16:creationId xmlns:a16="http://schemas.microsoft.com/office/drawing/2014/main" id="{245D4335-F316-4F05-BEFF-0E9F1BD38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3108" y="500042"/>
                <a:ext cx="3392690" cy="1567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400" b="1" u="sng">
                    <a:solidFill>
                      <a:srgbClr val="F78507"/>
                    </a:solidFill>
                    <a:latin typeface="Times New Roman" panose="02020603050405020304" pitchFamily="18" charset="0"/>
                  </a:rPr>
                  <a:t>Ex: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400">
                    <a:latin typeface="Times New Roman" panose="02020603050405020304" pitchFamily="18" charset="0"/>
                  </a:rPr>
                  <a:t>&lt;stmt&gt;    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400">
                    <a:latin typeface="Times New Roman" panose="02020603050405020304" pitchFamily="18" charset="0"/>
                  </a:rPr>
                  <a:t>   	if &lt;cond&gt;  then &lt;stmt&gt; end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400">
                    <a:latin typeface="Times New Roman" panose="02020603050405020304" pitchFamily="18" charset="0"/>
                  </a:rPr>
                  <a:t> 	if &lt;cond&gt;  then &lt;stmt&gt; else &lt;stmt&gt; end    </a:t>
                </a:r>
              </a:p>
            </p:txBody>
          </p:sp>
          <p:sp>
            <p:nvSpPr>
              <p:cNvPr id="34827" name="Rectangle 5">
                <a:extLst>
                  <a:ext uri="{FF2B5EF4-FFF2-40B4-BE49-F238E27FC236}">
                    <a16:creationId xmlns:a16="http://schemas.microsoft.com/office/drawing/2014/main" id="{111CB715-F3D3-4416-A22A-D2E19278D4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7212" y="2000240"/>
                <a:ext cx="1030435" cy="459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400" b="1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# ifThenElse </a:t>
                </a:r>
              </a:p>
            </p:txBody>
          </p:sp>
          <p:sp>
            <p:nvSpPr>
              <p:cNvPr id="34828" name="Line 6">
                <a:extLst>
                  <a:ext uri="{FF2B5EF4-FFF2-40B4-BE49-F238E27FC236}">
                    <a16:creationId xmlns:a16="http://schemas.microsoft.com/office/drawing/2014/main" id="{75E1E634-453E-4D28-9E84-349C996328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6570" y="1000108"/>
                <a:ext cx="0" cy="523876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29" name="Line 7">
                <a:extLst>
                  <a:ext uri="{FF2B5EF4-FFF2-40B4-BE49-F238E27FC236}">
                    <a16:creationId xmlns:a16="http://schemas.microsoft.com/office/drawing/2014/main" id="{FA8263CC-6087-4AE3-8361-C3E30040A6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6570" y="1857364"/>
                <a:ext cx="0" cy="381000"/>
              </a:xfrm>
              <a:prstGeom prst="line">
                <a:avLst/>
              </a:prstGeom>
              <a:noFill/>
              <a:ln w="12700">
                <a:solidFill>
                  <a:srgbClr val="C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0" name="Line 8">
                <a:extLst>
                  <a:ext uri="{FF2B5EF4-FFF2-40B4-BE49-F238E27FC236}">
                    <a16:creationId xmlns:a16="http://schemas.microsoft.com/office/drawing/2014/main" id="{66BF8BC6-F11C-47D4-B8C7-8D3259EB1E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5438" y="1428736"/>
                <a:ext cx="265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1" name="Line 9">
                <a:extLst>
                  <a:ext uri="{FF2B5EF4-FFF2-40B4-BE49-F238E27FC236}">
                    <a16:creationId xmlns:a16="http://schemas.microsoft.com/office/drawing/2014/main" id="{73CAEFCB-C8B0-4763-B096-D472C150DC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5438" y="1857364"/>
                <a:ext cx="265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D7D20EEA-11A5-45A9-B2BE-E93E2BD39A06}"/>
                </a:ext>
              </a:extLst>
            </p:cNvPr>
            <p:cNvCxnSpPr>
              <a:stCxn id="34829" idx="0"/>
              <a:endCxn id="34827" idx="1"/>
            </p:cNvCxnSpPr>
            <p:nvPr/>
          </p:nvCxnSpPr>
          <p:spPr>
            <a:xfrm flipV="1">
              <a:off x="3999409" y="6372586"/>
              <a:ext cx="1432925" cy="9527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24" name="矩形 22">
              <a:extLst>
                <a:ext uri="{FF2B5EF4-FFF2-40B4-BE49-F238E27FC236}">
                  <a16:creationId xmlns:a16="http://schemas.microsoft.com/office/drawing/2014/main" id="{9EE1A09E-AEAF-4228-9274-D2E6829AD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9256" y="4929198"/>
              <a:ext cx="967578" cy="461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# ifThen </a:t>
              </a:r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01A02A6D-EB55-48D3-9C9D-C61E64BB566D}"/>
                </a:ext>
              </a:extLst>
            </p:cNvPr>
            <p:cNvCxnSpPr>
              <a:stCxn id="34828" idx="0"/>
              <a:endCxn id="34824" idx="1"/>
            </p:cNvCxnSpPr>
            <p:nvPr/>
          </p:nvCxnSpPr>
          <p:spPr>
            <a:xfrm>
              <a:off x="3999409" y="5143611"/>
              <a:ext cx="1429548" cy="1587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B7A84D90-9BD6-4394-B943-7B6144BA77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F6EDBA53-E38C-44FE-8CA8-2583D301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461" y="134303"/>
            <a:ext cx="8478819" cy="642937"/>
          </a:xfrm>
        </p:spPr>
        <p:txBody>
          <a:bodyPr/>
          <a:lstStyle/>
          <a:p>
            <a:r>
              <a:rPr lang="en-US" altLang="zh-TW" sz="4000" dirty="0">
                <a:ea typeface="新細明體" panose="02020500000000000000" pitchFamily="18" charset="-120"/>
              </a:rPr>
              <a:t>Syntax-Directed Translation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E87486D6-F592-46A5-9F25-4380FE950B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97279" y="1143896"/>
            <a:ext cx="10144461" cy="4880386"/>
          </a:xfrm>
        </p:spPr>
        <p:txBody>
          <a:bodyPr/>
          <a:lstStyle/>
          <a:p>
            <a:pPr defTabSz="762000">
              <a:buSzPct val="100000"/>
            </a:pPr>
            <a:r>
              <a:rPr lang="en-US" altLang="zh-TW" sz="2400" dirty="0"/>
              <a:t> </a:t>
            </a:r>
            <a:r>
              <a:rPr lang="en-US" altLang="zh-TW" sz="2800" dirty="0"/>
              <a:t>Almost all modern compilers are </a:t>
            </a:r>
            <a:r>
              <a:rPr lang="en-US" altLang="zh-TW" sz="2800" dirty="0">
                <a:solidFill>
                  <a:srgbClr val="FF0000"/>
                </a:solidFill>
              </a:rPr>
              <a:t>syntax-directed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/>
              <a:t>The compilation process is driven by the syntactic structure of a source program, as recognized by the parser</a:t>
            </a:r>
          </a:p>
          <a:p>
            <a:pPr defTabSz="762000">
              <a:buSzPct val="100000"/>
            </a:pPr>
            <a:r>
              <a:rPr lang="en-US" altLang="zh-TW" sz="2800" dirty="0"/>
              <a:t> Semantic Routines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/>
              <a:t>Parts of the compiler that interpret the meaning (semantic) of a program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FF0000"/>
                </a:solidFill>
              </a:rPr>
              <a:t>Perform analysis task</a:t>
            </a:r>
            <a:r>
              <a:rPr lang="en-US" altLang="zh-TW" sz="2400" dirty="0"/>
              <a:t>: static semantic checking such as variable declarations, type errors, etc.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FF0000"/>
                </a:solidFill>
              </a:rPr>
              <a:t>Perform synthesis task</a:t>
            </a:r>
            <a:r>
              <a:rPr lang="en-US" altLang="zh-TW" sz="2400" dirty="0"/>
              <a:t>: IR or actual code generation</a:t>
            </a:r>
          </a:p>
          <a:p>
            <a:pPr marL="452438" indent="-452438" defTabSz="762000">
              <a:buSzPct val="100000"/>
            </a:pPr>
            <a:r>
              <a:rPr lang="en-US" altLang="zh-TW" sz="2800" dirty="0"/>
              <a:t>The semantic action is attached to the productions (or sub trees of a syntax tree).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E69060ED-F165-4045-98DD-FFFA9E3F85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>
            <a:extLst>
              <a:ext uri="{FF2B5EF4-FFF2-40B4-BE49-F238E27FC236}">
                <a16:creationId xmlns:a16="http://schemas.microsoft.com/office/drawing/2014/main" id="{15FBF58E-9F76-4C3E-B474-E958D9EC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LR(1) - 2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35843" name="內容版面配置區 2">
            <a:extLst>
              <a:ext uri="{FF2B5EF4-FFF2-40B4-BE49-F238E27FC236}">
                <a16:creationId xmlns:a16="http://schemas.microsoft.com/office/drawing/2014/main" id="{F4B38D7E-7815-403E-BF14-5F1EC453F62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27342" y="1131519"/>
            <a:ext cx="9920614" cy="3152382"/>
          </a:xfrm>
        </p:spPr>
        <p:txBody>
          <a:bodyPr/>
          <a:lstStyle/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After shifting “if &lt;</a:t>
            </a:r>
            <a:r>
              <a:rPr lang="en-US" altLang="zh-TW" sz="2800" b="1" dirty="0" err="1">
                <a:solidFill>
                  <a:srgbClr val="C00000"/>
                </a:solidFill>
              </a:rPr>
              <a:t>cond</a:t>
            </a:r>
            <a:r>
              <a:rPr lang="en-US" altLang="zh-TW" sz="2800" b="1" dirty="0">
                <a:solidFill>
                  <a:srgbClr val="C00000"/>
                </a:solidFill>
              </a:rPr>
              <a:t>&gt; </a:t>
            </a:r>
            <a:r>
              <a:rPr lang="en-US" altLang="zh-TW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“</a:t>
            </a:r>
            <a:endParaRPr lang="en-US" altLang="zh-TW" sz="2800" b="1" dirty="0">
              <a:solidFill>
                <a:srgbClr val="C00000"/>
              </a:solidFill>
            </a:endParaRP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The parser cannot decide which of </a:t>
            </a:r>
            <a:r>
              <a:rPr lang="en-US" altLang="zh-TW" sz="2400" b="1" dirty="0">
                <a:solidFill>
                  <a:srgbClr val="0550E5"/>
                </a:solidFill>
              </a:rPr>
              <a:t>#ifThen </a:t>
            </a:r>
            <a:r>
              <a:rPr lang="en-US" altLang="zh-TW" sz="2400" dirty="0"/>
              <a:t>and </a:t>
            </a:r>
            <a:r>
              <a:rPr lang="en-US" altLang="zh-TW" sz="2400" b="1" dirty="0">
                <a:solidFill>
                  <a:srgbClr val="0550E5"/>
                </a:solidFill>
              </a:rPr>
              <a:t>#ifThenElse </a:t>
            </a:r>
            <a:r>
              <a:rPr lang="en-US" altLang="zh-TW" sz="2400" dirty="0"/>
              <a:t>should be invoked.</a:t>
            </a:r>
          </a:p>
          <a:p>
            <a:pPr defTabSz="762000">
              <a:buFont typeface="Wingdings" panose="05000000000000000000" pitchFamily="2" charset="2"/>
              <a:buChar char="Ø"/>
            </a:pPr>
            <a:endParaRPr lang="en-US" altLang="zh-TW" sz="2400" dirty="0"/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 In LL parsing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The structure is  recognized when a non-terminal is  expanded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568F75D6-0039-4657-AC27-283EE5BCC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>
            <a:extLst>
              <a:ext uri="{FF2B5EF4-FFF2-40B4-BE49-F238E27FC236}">
                <a16:creationId xmlns:a16="http://schemas.microsoft.com/office/drawing/2014/main" id="{302B598E-D7F1-48D6-8408-BC537357A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LR(1) - 3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36867" name="內容版面配置區 2">
            <a:extLst>
              <a:ext uri="{FF2B5EF4-FFF2-40B4-BE49-F238E27FC236}">
                <a16:creationId xmlns:a16="http://schemas.microsoft.com/office/drawing/2014/main" id="{FED2D0A2-CB00-43FA-8491-B7405CE20C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02290" y="1068888"/>
            <a:ext cx="9958192" cy="1010433"/>
          </a:xfrm>
        </p:spPr>
        <p:txBody>
          <a:bodyPr/>
          <a:lstStyle/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dirty="0"/>
              <a:t>However, sometimes we do need to perform semantic actions in the middle of a production.</a:t>
            </a:r>
          </a:p>
        </p:txBody>
      </p:sp>
      <p:grpSp>
        <p:nvGrpSpPr>
          <p:cNvPr id="36869" name="群組 22">
            <a:extLst>
              <a:ext uri="{FF2B5EF4-FFF2-40B4-BE49-F238E27FC236}">
                <a16:creationId xmlns:a16="http://schemas.microsoft.com/office/drawing/2014/main" id="{46A4B0AD-FE31-4CD0-8F9D-68DEAA4DF9B4}"/>
              </a:ext>
            </a:extLst>
          </p:cNvPr>
          <p:cNvGrpSpPr>
            <a:grpSpLocks/>
          </p:cNvGrpSpPr>
          <p:nvPr/>
        </p:nvGrpSpPr>
        <p:grpSpPr bwMode="auto">
          <a:xfrm>
            <a:off x="2120552" y="2364876"/>
            <a:ext cx="7533688" cy="1690840"/>
            <a:chOff x="2015105" y="3554282"/>
            <a:chExt cx="7533698" cy="1691131"/>
          </a:xfrm>
        </p:grpSpPr>
        <p:sp>
          <p:nvSpPr>
            <p:cNvPr id="36878" name="Rectangle 5">
              <a:extLst>
                <a:ext uri="{FF2B5EF4-FFF2-40B4-BE49-F238E27FC236}">
                  <a16:creationId xmlns:a16="http://schemas.microsoft.com/office/drawing/2014/main" id="{63B2EBA6-E815-439C-8CC3-98701E178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116" y="3643314"/>
              <a:ext cx="5115191" cy="459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</a:rPr>
                <a:t>&lt;</a:t>
              </a:r>
              <a:r>
                <a:rPr lang="en-US" altLang="zh-TW" sz="2400" dirty="0" err="1">
                  <a:latin typeface="Times New Roman" panose="02020603050405020304" pitchFamily="18" charset="0"/>
                </a:rPr>
                <a:t>stmt</a:t>
              </a:r>
              <a:r>
                <a:rPr lang="en-US" altLang="zh-TW" sz="2400" dirty="0">
                  <a:latin typeface="Times New Roman" panose="02020603050405020304" pitchFamily="18" charset="0"/>
                </a:rPr>
                <a:t>&gt;       if &lt;exp&gt;      then &lt;</a:t>
              </a:r>
              <a:r>
                <a:rPr lang="en-US" altLang="zh-TW" sz="2400" dirty="0" err="1">
                  <a:latin typeface="Times New Roman" panose="02020603050405020304" pitchFamily="18" charset="0"/>
                </a:rPr>
                <a:t>stmt</a:t>
              </a:r>
              <a:r>
                <a:rPr lang="en-US" altLang="zh-TW" sz="2400" dirty="0">
                  <a:latin typeface="Times New Roman" panose="02020603050405020304" pitchFamily="18" charset="0"/>
                </a:rPr>
                <a:t>&gt; end</a:t>
              </a:r>
            </a:p>
          </p:txBody>
        </p:sp>
        <p:sp>
          <p:nvSpPr>
            <p:cNvPr id="36879" name="Line 6">
              <a:extLst>
                <a:ext uri="{FF2B5EF4-FFF2-40B4-BE49-F238E27FC236}">
                  <a16:creationId xmlns:a16="http://schemas.microsoft.com/office/drawing/2014/main" id="{2182999E-2D5B-42DC-9686-7A463E9ED2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3861" y="3857619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80" name="Oval 7">
              <a:extLst>
                <a:ext uri="{FF2B5EF4-FFF2-40B4-BE49-F238E27FC236}">
                  <a16:creationId xmlns:a16="http://schemas.microsoft.com/office/drawing/2014/main" id="{ECF48053-4AA3-4A28-8C0D-1DC2BBB2E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6935" y="3857619"/>
              <a:ext cx="63500" cy="6350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36881" name="Line 8">
              <a:extLst>
                <a:ext uri="{FF2B5EF4-FFF2-40B4-BE49-F238E27FC236}">
                  <a16:creationId xmlns:a16="http://schemas.microsoft.com/office/drawing/2014/main" id="{A7498FC8-2BEA-4E7C-81C0-C24AC2F9BE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48240" y="4071932"/>
              <a:ext cx="285752" cy="35719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82" name="Rectangle 9">
              <a:extLst>
                <a:ext uri="{FF2B5EF4-FFF2-40B4-BE49-F238E27FC236}">
                  <a16:creationId xmlns:a16="http://schemas.microsoft.com/office/drawing/2014/main" id="{8C63C4BF-5D13-41C7-B804-CFF998E46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845" y="4286247"/>
              <a:ext cx="4738733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generate code for &lt;exp&gt;</a:t>
              </a:r>
            </a:p>
          </p:txBody>
        </p:sp>
        <p:sp>
          <p:nvSpPr>
            <p:cNvPr id="36883" name="Rectangle 10">
              <a:extLst>
                <a:ext uri="{FF2B5EF4-FFF2-40B4-BE49-F238E27FC236}">
                  <a16:creationId xmlns:a16="http://schemas.microsoft.com/office/drawing/2014/main" id="{D3568C35-FA36-44E0-B00B-F6D78B53E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919" y="4786313"/>
              <a:ext cx="4738733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Need a conditional jump here.</a:t>
              </a:r>
            </a:p>
          </p:txBody>
        </p:sp>
        <p:sp>
          <p:nvSpPr>
            <p:cNvPr id="36884" name="Rectangle 11">
              <a:extLst>
                <a:ext uri="{FF2B5EF4-FFF2-40B4-BE49-F238E27FC236}">
                  <a16:creationId xmlns:a16="http://schemas.microsoft.com/office/drawing/2014/main" id="{E57ADD4A-B752-49F6-B802-D8221F388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41" y="4286247"/>
              <a:ext cx="350046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generate code for &lt;stmt&gt;</a:t>
              </a:r>
            </a:p>
          </p:txBody>
        </p:sp>
        <p:sp>
          <p:nvSpPr>
            <p:cNvPr id="36885" name="Line 12">
              <a:extLst>
                <a:ext uri="{FF2B5EF4-FFF2-40B4-BE49-F238E27FC236}">
                  <a16:creationId xmlns:a16="http://schemas.microsoft.com/office/drawing/2014/main" id="{ED900122-E589-4B48-807B-F3935C8E69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8307" y="4000494"/>
              <a:ext cx="474347" cy="85725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86" name="Line 13">
              <a:extLst>
                <a:ext uri="{FF2B5EF4-FFF2-40B4-BE49-F238E27FC236}">
                  <a16:creationId xmlns:a16="http://schemas.microsoft.com/office/drawing/2014/main" id="{B9B8E943-2E14-4910-BD3B-0D9ABE20D7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62819" y="4071933"/>
              <a:ext cx="71438" cy="35719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44D05761-8533-4444-B4AB-FAE4A14084F4}"/>
                </a:ext>
              </a:extLst>
            </p:cNvPr>
            <p:cNvSpPr/>
            <p:nvPr/>
          </p:nvSpPr>
          <p:spPr>
            <a:xfrm>
              <a:off x="2015105" y="3554282"/>
              <a:ext cx="669926" cy="4922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762000" eaLnBrk="1" hangingPunct="1">
                <a:defRPr/>
              </a:pPr>
              <a:r>
                <a:rPr lang="en-US" altLang="zh-TW" sz="2600" b="1" dirty="0">
                  <a:solidFill>
                    <a:srgbClr val="C00000"/>
                  </a:solidFill>
                  <a:latin typeface="+mn-lt"/>
                  <a:ea typeface="+mn-ea"/>
                </a:rPr>
                <a:t>Ex:</a:t>
              </a:r>
            </a:p>
          </p:txBody>
        </p:sp>
      </p:grpSp>
      <p:grpSp>
        <p:nvGrpSpPr>
          <p:cNvPr id="36870" name="群組 30">
            <a:extLst>
              <a:ext uri="{FF2B5EF4-FFF2-40B4-BE49-F238E27FC236}">
                <a16:creationId xmlns:a16="http://schemas.microsoft.com/office/drawing/2014/main" id="{3665A095-3264-419C-8DAF-AA566A0AC962}"/>
              </a:ext>
            </a:extLst>
          </p:cNvPr>
          <p:cNvGrpSpPr>
            <a:grpSpLocks/>
          </p:cNvGrpSpPr>
          <p:nvPr/>
        </p:nvGrpSpPr>
        <p:grpSpPr bwMode="auto">
          <a:xfrm>
            <a:off x="2095500" y="4286250"/>
            <a:ext cx="7715250" cy="1806575"/>
            <a:chOff x="214282" y="4071942"/>
            <a:chExt cx="7715304" cy="1807584"/>
          </a:xfrm>
        </p:grpSpPr>
        <p:sp>
          <p:nvSpPr>
            <p:cNvPr id="24" name="Rectangle 14">
              <a:extLst>
                <a:ext uri="{FF2B5EF4-FFF2-40B4-BE49-F238E27FC236}">
                  <a16:creationId xmlns:a16="http://schemas.microsoft.com/office/drawing/2014/main" id="{0444038D-9034-4EF7-8FE9-6290AAE85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82" y="4071942"/>
              <a:ext cx="4283105" cy="4908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762000" eaLnBrk="1" hangingPunct="1">
                <a:defRPr/>
              </a:pPr>
              <a:r>
                <a:rPr lang="en-US" altLang="zh-TW" sz="2600" b="1" dirty="0">
                  <a:solidFill>
                    <a:srgbClr val="C00000"/>
                  </a:solidFill>
                  <a:latin typeface="+mn-lt"/>
                  <a:ea typeface="+mn-ea"/>
                </a:rPr>
                <a:t>Solution:</a:t>
              </a:r>
              <a:r>
                <a:rPr lang="en-US" altLang="zh-TW" dirty="0"/>
                <a:t> Use two productions:</a:t>
              </a:r>
            </a:p>
          </p:txBody>
        </p:sp>
        <p:sp>
          <p:nvSpPr>
            <p:cNvPr id="36872" name="Rectangle 15">
              <a:extLst>
                <a:ext uri="{FF2B5EF4-FFF2-40B4-BE49-F238E27FC236}">
                  <a16:creationId xmlns:a16="http://schemas.microsoft.com/office/drawing/2014/main" id="{2754BCB2-148F-4B18-B772-28636DCA2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082" y="4452942"/>
              <a:ext cx="6541856" cy="828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&lt;stmt&gt;           &lt;if head&gt; then &lt;stmt&gt; end </a:t>
              </a:r>
              <a:r>
                <a:rPr lang="en-US" altLang="zh-TW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#finishIf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&lt;if head&gt;        if &lt;exp&gt; </a:t>
              </a:r>
              <a:r>
                <a:rPr lang="en-US" altLang="zh-TW" sz="2400">
                  <a:solidFill>
                    <a:schemeClr val="bg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TW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#startIf</a:t>
              </a:r>
            </a:p>
          </p:txBody>
        </p:sp>
        <p:sp>
          <p:nvSpPr>
            <p:cNvPr id="36873" name="Rectangle 16">
              <a:extLst>
                <a:ext uri="{FF2B5EF4-FFF2-40B4-BE49-F238E27FC236}">
                  <a16:creationId xmlns:a16="http://schemas.microsoft.com/office/drawing/2014/main" id="{A7613685-A78E-4AD9-A3C7-9CA1992F3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596" y="5357826"/>
              <a:ext cx="7500990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semantic hook (only for semantic processing)</a:t>
              </a:r>
            </a:p>
          </p:txBody>
        </p:sp>
        <p:sp>
          <p:nvSpPr>
            <p:cNvPr id="36874" name="Line 17">
              <a:extLst>
                <a:ext uri="{FF2B5EF4-FFF2-40B4-BE49-F238E27FC236}">
                  <a16:creationId xmlns:a16="http://schemas.microsoft.com/office/drawing/2014/main" id="{57FF5C64-FB5D-4C2D-A248-ABED5E6041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910" y="5214950"/>
              <a:ext cx="5334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75" name="Line 18">
              <a:extLst>
                <a:ext uri="{FF2B5EF4-FFF2-40B4-BE49-F238E27FC236}">
                  <a16:creationId xmlns:a16="http://schemas.microsoft.com/office/drawing/2014/main" id="{3D64E123-E1D8-450F-84BC-E955031A3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2570" y="4667254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76" name="Line 19">
              <a:extLst>
                <a:ext uri="{FF2B5EF4-FFF2-40B4-BE49-F238E27FC236}">
                  <a16:creationId xmlns:a16="http://schemas.microsoft.com/office/drawing/2014/main" id="{1475CC3D-302F-4148-9095-27E1CCF81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5918" y="5072074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877" name="Rectangle 20">
              <a:extLst>
                <a:ext uri="{FF2B5EF4-FFF2-40B4-BE49-F238E27FC236}">
                  <a16:creationId xmlns:a16="http://schemas.microsoft.com/office/drawing/2014/main" id="{DABABE17-54E8-4A68-A9F7-DC4AC2C08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682" y="4681542"/>
              <a:ext cx="182809" cy="1197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24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24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5" name="灯片编号占位符 1">
            <a:extLst>
              <a:ext uri="{FF2B5EF4-FFF2-40B4-BE49-F238E27FC236}">
                <a16:creationId xmlns:a16="http://schemas.microsoft.com/office/drawing/2014/main" id="{D4149F56-AFE9-4EFB-9C6C-D3A0D09C69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內容版面配置區 2">
            <a:extLst>
              <a:ext uri="{FF2B5EF4-FFF2-40B4-BE49-F238E27FC236}">
                <a16:creationId xmlns:a16="http://schemas.microsoft.com/office/drawing/2014/main" id="{E8E6F83E-3CCB-4F04-92A7-AF8DA6C05A5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7447" y="1081415"/>
            <a:ext cx="10233764" cy="4430038"/>
          </a:xfrm>
        </p:spPr>
        <p:txBody>
          <a:bodyPr/>
          <a:lstStyle/>
          <a:p>
            <a:pPr defTabSz="762000">
              <a:buSzPct val="120000"/>
              <a:buFont typeface="Arial" panose="020B0604020202020204" pitchFamily="34" charset="0"/>
              <a:buChar char="•"/>
            </a:pPr>
            <a:r>
              <a:rPr lang="en-US" altLang="zh-TW" sz="2800" b="1" dirty="0">
                <a:solidFill>
                  <a:srgbClr val="C00000"/>
                </a:solidFill>
              </a:rPr>
              <a:t>Another problem</a:t>
            </a:r>
            <a:endParaRPr lang="en-US" altLang="zh-TW" sz="2800" dirty="0">
              <a:solidFill>
                <a:schemeClr val="bg2"/>
              </a:solidFill>
            </a:endParaRPr>
          </a:p>
          <a:p>
            <a:pPr lvl="1" defTabSz="762000">
              <a:buFont typeface="Calibri" panose="020F0502020204030204" pitchFamily="34" charset="0"/>
              <a:buChar char="—"/>
            </a:pPr>
            <a:r>
              <a:rPr lang="en-US" altLang="zh-TW" sz="2400" dirty="0">
                <a:solidFill>
                  <a:schemeClr val="tx1"/>
                </a:solidFill>
              </a:rPr>
              <a:t>What if the action is not at the end?</a:t>
            </a:r>
            <a:endParaRPr lang="en-US" altLang="zh-TW" sz="2800" dirty="0">
              <a:solidFill>
                <a:schemeClr val="bg2"/>
              </a:solidFill>
            </a:endParaRPr>
          </a:p>
          <a:p>
            <a:pPr defTabSz="762000">
              <a:buSzPct val="120000"/>
              <a:buFont typeface="Arial" panose="020B0604020202020204" pitchFamily="34" charset="0"/>
              <a:buChar char="•"/>
            </a:pPr>
            <a:r>
              <a:rPr lang="en-US" altLang="zh-TW" sz="2800" b="1" dirty="0">
                <a:solidFill>
                  <a:srgbClr val="C00000"/>
                </a:solidFill>
              </a:rPr>
              <a:t>Ex:</a:t>
            </a:r>
          </a:p>
          <a:p>
            <a:pPr lvl="1" defTabSz="762000">
              <a:buFont typeface="Calibri" panose="020F0502020204030204" pitchFamily="34" charset="0"/>
              <a:buChar char="—"/>
            </a:pPr>
            <a:r>
              <a:rPr lang="en-US" altLang="zh-TW" sz="2400" dirty="0">
                <a:solidFill>
                  <a:srgbClr val="0550E5"/>
                </a:solidFill>
              </a:rPr>
              <a:t>&lt;prog&gt; </a:t>
            </a:r>
            <a:r>
              <a:rPr lang="en-US" altLang="zh-TW" sz="2400" dirty="0">
                <a:solidFill>
                  <a:srgbClr val="0550E5"/>
                </a:solidFill>
                <a:sym typeface="Wingdings" panose="05000000000000000000" pitchFamily="2" charset="2"/>
              </a:rPr>
              <a:t> </a:t>
            </a:r>
            <a:r>
              <a:rPr lang="en-US" altLang="zh-TW" sz="2400" dirty="0">
                <a:solidFill>
                  <a:srgbClr val="FF0000"/>
                </a:solidFill>
              </a:rPr>
              <a:t>#start  </a:t>
            </a:r>
            <a:r>
              <a:rPr lang="en-US" altLang="zh-TW" sz="2400" dirty="0">
                <a:solidFill>
                  <a:srgbClr val="0550E5"/>
                </a:solidFill>
              </a:rPr>
              <a:t>begin  &lt;</a:t>
            </a:r>
            <a:r>
              <a:rPr lang="en-US" altLang="zh-TW" sz="2400" dirty="0" err="1">
                <a:solidFill>
                  <a:srgbClr val="0550E5"/>
                </a:solidFill>
              </a:rPr>
              <a:t>stmt</a:t>
            </a:r>
            <a:r>
              <a:rPr lang="en-US" altLang="zh-TW" sz="2400" dirty="0">
                <a:solidFill>
                  <a:srgbClr val="0550E5"/>
                </a:solidFill>
              </a:rPr>
              <a:t>&gt;  end</a:t>
            </a:r>
          </a:p>
          <a:p>
            <a:pPr lvl="1" defTabSz="762000">
              <a:buFont typeface="Calibri" panose="020F0502020204030204" pitchFamily="34" charset="0"/>
              <a:buChar char="—"/>
            </a:pPr>
            <a:r>
              <a:rPr lang="en-US" altLang="zh-TW" sz="2400" dirty="0"/>
              <a:t>We need to call </a:t>
            </a:r>
            <a:r>
              <a:rPr lang="en-US" altLang="zh-TW" sz="2400" dirty="0">
                <a:solidFill>
                  <a:srgbClr val="FF0000"/>
                </a:solidFill>
              </a:rPr>
              <a:t>#start</a:t>
            </a:r>
            <a:endParaRPr lang="en-US" altLang="zh-TW" sz="2800" dirty="0"/>
          </a:p>
          <a:p>
            <a:pPr defTabSz="762000">
              <a:buSzPct val="120000"/>
              <a:buFont typeface="Arial" panose="020B0604020202020204" pitchFamily="34" charset="0"/>
              <a:buChar char="•"/>
            </a:pPr>
            <a:r>
              <a:rPr lang="en-US" altLang="zh-TW" sz="2800" b="1" dirty="0">
                <a:solidFill>
                  <a:srgbClr val="C00000"/>
                </a:solidFill>
              </a:rPr>
              <a:t>Solution: </a:t>
            </a:r>
            <a:r>
              <a:rPr lang="en-US" altLang="zh-TW" sz="2800" dirty="0"/>
              <a:t>Introduce a new non-terminal</a:t>
            </a:r>
          </a:p>
          <a:p>
            <a:pPr lvl="1" defTabSz="762000">
              <a:buFont typeface="Calibri" panose="020F0502020204030204" pitchFamily="34" charset="0"/>
              <a:buChar char="—"/>
            </a:pPr>
            <a:r>
              <a:rPr lang="en-US" altLang="zh-TW" sz="2400" dirty="0">
                <a:solidFill>
                  <a:srgbClr val="0550E5"/>
                </a:solidFill>
              </a:rPr>
              <a:t>&lt;prog&gt;</a:t>
            </a:r>
            <a:r>
              <a:rPr lang="en-US" altLang="zh-TW" sz="2400" dirty="0">
                <a:solidFill>
                  <a:srgbClr val="0550E5"/>
                </a:solidFill>
                <a:sym typeface="Wingdings" panose="05000000000000000000" pitchFamily="2" charset="2"/>
              </a:rPr>
              <a:t></a:t>
            </a:r>
            <a:r>
              <a:rPr lang="en-US" altLang="zh-TW" sz="2400" dirty="0">
                <a:solidFill>
                  <a:srgbClr val="0550E5"/>
                </a:solidFill>
              </a:rPr>
              <a:t>&lt;head&gt;  begin  &lt;</a:t>
            </a:r>
            <a:r>
              <a:rPr lang="en-US" altLang="zh-TW" sz="2400" dirty="0" err="1">
                <a:solidFill>
                  <a:srgbClr val="0550E5"/>
                </a:solidFill>
              </a:rPr>
              <a:t>stmt</a:t>
            </a:r>
            <a:r>
              <a:rPr lang="en-US" altLang="zh-TW" sz="2400" dirty="0">
                <a:solidFill>
                  <a:srgbClr val="0550E5"/>
                </a:solidFill>
              </a:rPr>
              <a:t>&gt;  end</a:t>
            </a:r>
          </a:p>
          <a:p>
            <a:pPr lvl="1" defTabSz="762000">
              <a:buFont typeface="Calibri" panose="020F0502020204030204" pitchFamily="34" charset="0"/>
              <a:buChar char="—"/>
            </a:pPr>
            <a:r>
              <a:rPr lang="en-US" altLang="zh-TW" sz="2400" dirty="0">
                <a:solidFill>
                  <a:srgbClr val="0550E5"/>
                </a:solidFill>
              </a:rPr>
              <a:t>&lt;head&gt;</a:t>
            </a:r>
            <a:r>
              <a:rPr lang="en-US" altLang="zh-TW" sz="2400" dirty="0">
                <a:solidFill>
                  <a:srgbClr val="0550E5"/>
                </a:solidFill>
                <a:sym typeface="Wingdings" panose="05000000000000000000" pitchFamily="2" charset="2"/>
              </a:rPr>
              <a:t></a:t>
            </a:r>
            <a:r>
              <a:rPr lang="en-US" altLang="zh-TW" sz="2400" dirty="0">
                <a:solidFill>
                  <a:srgbClr val="FF0000"/>
                </a:solidFill>
              </a:rPr>
              <a:t>#start</a:t>
            </a:r>
            <a:endParaRPr lang="en-US" altLang="zh-TW" sz="2800" dirty="0">
              <a:solidFill>
                <a:schemeClr val="hlink"/>
              </a:solidFill>
            </a:endParaRPr>
          </a:p>
          <a:p>
            <a:pPr defTabSz="762000">
              <a:buSzPct val="120000"/>
              <a:buFont typeface="Arial" panose="020B0604020202020204" pitchFamily="34" charset="0"/>
              <a:buChar char="•"/>
            </a:pPr>
            <a:r>
              <a:rPr lang="en-US" altLang="zh-TW" sz="2800" dirty="0"/>
              <a:t> YACC automatically performs such transformations</a:t>
            </a:r>
            <a:endParaRPr lang="zh-TW" altLang="en-US" sz="2800" dirty="0"/>
          </a:p>
        </p:txBody>
      </p:sp>
      <p:sp>
        <p:nvSpPr>
          <p:cNvPr id="37892" name="標題 1">
            <a:extLst>
              <a:ext uri="{FF2B5EF4-FFF2-40B4-BE49-F238E27FC236}">
                <a16:creationId xmlns:a16="http://schemas.microsoft.com/office/drawing/2014/main" id="{C92AD7BE-1925-47B5-B383-4F2579DC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LR(1) - 4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FA6CB26B-C8D6-4DFE-AA5A-2CC639D38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id="{7A82D645-490E-431A-8CC8-10B7A768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764" y="142875"/>
            <a:ext cx="9121036" cy="696369"/>
          </a:xfrm>
        </p:spPr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Semantic Record Representation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C948D1-879D-4FF3-B162-DA8B46E9EDE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9534" y="1043835"/>
            <a:ext cx="10191299" cy="5118971"/>
          </a:xfrm>
        </p:spPr>
        <p:txBody>
          <a:bodyPr/>
          <a:lstStyle/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dirty="0"/>
              <a:t>Since we need to use a stack to store semantic records, all semantic records must have the same type</a:t>
            </a:r>
          </a:p>
          <a:p>
            <a:pPr lvl="1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dirty="0">
                <a:solidFill>
                  <a:srgbClr val="FF0000"/>
                </a:solidFill>
              </a:rPr>
              <a:t>Variant record in Pascal</a:t>
            </a:r>
          </a:p>
          <a:p>
            <a:pPr lvl="1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dirty="0">
                <a:solidFill>
                  <a:srgbClr val="FF0000"/>
                </a:solidFill>
              </a:rPr>
              <a:t>Union type in C</a:t>
            </a:r>
            <a:endParaRPr lang="en-US" altLang="zh-TW" dirty="0">
              <a:solidFill>
                <a:srgbClr val="FF0000"/>
              </a:solidFill>
            </a:endParaRPr>
          </a:p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dirty="0">
                <a:solidFill>
                  <a:srgbClr val="C00000"/>
                </a:solidFill>
              </a:rPr>
              <a:t>Ex: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2000" dirty="0">
                <a:solidFill>
                  <a:schemeClr val="tx1"/>
                </a:solidFill>
              </a:rPr>
              <a:t>	</a:t>
            </a:r>
            <a:r>
              <a:rPr lang="en-US" altLang="zh-TW" sz="1800" dirty="0" err="1">
                <a:solidFill>
                  <a:schemeClr val="tx1"/>
                </a:solidFill>
              </a:rPr>
              <a:t>enum</a:t>
            </a:r>
            <a:r>
              <a:rPr lang="en-US" altLang="zh-TW" sz="1800" dirty="0">
                <a:solidFill>
                  <a:schemeClr val="tx1"/>
                </a:solidFill>
              </a:rPr>
              <a:t> kind {OP, EXP, STMT, </a:t>
            </a:r>
            <a:r>
              <a:rPr lang="en-US" altLang="zh-TW" sz="1800" dirty="0">
                <a:solidFill>
                  <a:srgbClr val="FF0000"/>
                </a:solidFill>
              </a:rPr>
              <a:t>ERROR</a:t>
            </a:r>
            <a:r>
              <a:rPr lang="en-US" altLang="zh-TW" sz="1800" dirty="0">
                <a:solidFill>
                  <a:schemeClr val="tx1"/>
                </a:solidFill>
              </a:rPr>
              <a:t>};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	</a:t>
            </a:r>
            <a:r>
              <a:rPr lang="en-US" altLang="zh-TW" sz="1800" dirty="0" err="1">
                <a:solidFill>
                  <a:schemeClr val="tx1"/>
                </a:solidFill>
              </a:rPr>
              <a:t>typedef</a:t>
            </a:r>
            <a:r>
              <a:rPr lang="en-US" altLang="zh-TW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 err="1">
                <a:solidFill>
                  <a:schemeClr val="tx1"/>
                </a:solidFill>
              </a:rPr>
              <a:t>struct</a:t>
            </a:r>
            <a:r>
              <a:rPr lang="en-US" altLang="zh-TW" sz="1800" dirty="0">
                <a:solidFill>
                  <a:schemeClr val="tx1"/>
                </a:solidFill>
              </a:rPr>
              <a:t> {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	      enum kind tag;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      	union {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         		  </a:t>
            </a:r>
            <a:r>
              <a:rPr lang="en-US" altLang="zh-TW" sz="1800" dirty="0" err="1">
                <a:solidFill>
                  <a:schemeClr val="tx1"/>
                </a:solidFill>
              </a:rPr>
              <a:t>op_rec_type</a:t>
            </a:r>
            <a:r>
              <a:rPr lang="en-US" altLang="zh-TW" sz="1800" dirty="0">
                <a:solidFill>
                  <a:schemeClr val="tx1"/>
                </a:solidFill>
              </a:rPr>
              <a:t>       OP_REC;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       		  </a:t>
            </a:r>
            <a:r>
              <a:rPr lang="en-US" altLang="zh-TW" sz="1800" dirty="0" err="1">
                <a:solidFill>
                  <a:schemeClr val="tx1"/>
                </a:solidFill>
              </a:rPr>
              <a:t>exp_rec_type</a:t>
            </a:r>
            <a:r>
              <a:rPr lang="en-US" altLang="zh-TW" sz="1800" dirty="0">
                <a:solidFill>
                  <a:schemeClr val="tx1"/>
                </a:solidFill>
              </a:rPr>
              <a:t>     EXP_REC;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        		  </a:t>
            </a:r>
            <a:r>
              <a:rPr lang="en-US" altLang="zh-TW" sz="1800" dirty="0" err="1">
                <a:solidFill>
                  <a:schemeClr val="tx1"/>
                </a:solidFill>
              </a:rPr>
              <a:t>stmt_rec_type</a:t>
            </a:r>
            <a:r>
              <a:rPr lang="en-US" altLang="zh-TW" sz="1800" dirty="0">
                <a:solidFill>
                  <a:schemeClr val="tx1"/>
                </a:solidFill>
              </a:rPr>
              <a:t>    STMT_REC;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			  ......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         }</a:t>
            </a:r>
          </a:p>
          <a:p>
            <a:pPr marL="571500" lvl="1" defTabSz="762000"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800" dirty="0">
                <a:solidFill>
                  <a:schemeClr val="tx1"/>
                </a:solidFill>
              </a:rPr>
              <a:t>	} </a:t>
            </a:r>
            <a:r>
              <a:rPr lang="en-US" altLang="zh-TW" sz="1800" dirty="0" err="1">
                <a:solidFill>
                  <a:schemeClr val="tx1"/>
                </a:solidFill>
              </a:rPr>
              <a:t>sem_rec_type</a:t>
            </a:r>
            <a:r>
              <a:rPr lang="en-US" altLang="zh-TW" sz="1800" dirty="0">
                <a:solidFill>
                  <a:schemeClr val="tx1"/>
                </a:solidFill>
              </a:rPr>
              <a:t>;</a:t>
            </a:r>
            <a:endParaRPr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1708C61D-C925-4788-9A9B-6CAC25D5DA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id="{B3A06ED6-26C4-451C-9A69-A980A0D633D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65129" y="1144044"/>
            <a:ext cx="9695145" cy="3189962"/>
          </a:xfrm>
        </p:spPr>
        <p:txBody>
          <a:bodyPr/>
          <a:lstStyle/>
          <a:p>
            <a:pPr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How to handle errors?</a:t>
            </a:r>
            <a:endParaRPr lang="en-US" altLang="zh-TW" sz="2800" dirty="0"/>
          </a:p>
          <a:p>
            <a:pPr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Ex. </a:t>
            </a:r>
          </a:p>
          <a:p>
            <a:pPr lvl="1" defTabSz="762000">
              <a:buFont typeface="Calibri" panose="020F0502020204030204" pitchFamily="34" charset="0"/>
              <a:buChar char="—"/>
              <a:defRPr/>
            </a:pPr>
            <a:r>
              <a:rPr lang="en-US" altLang="zh-TW" sz="2400" dirty="0">
                <a:solidFill>
                  <a:schemeClr val="tx1"/>
                </a:solidFill>
              </a:rPr>
              <a:t>A semantic routine needs to create a record for each identifier in an expression.</a:t>
            </a:r>
          </a:p>
          <a:p>
            <a:pPr lvl="1" defTabSz="762000">
              <a:buFont typeface="Calibri" panose="020F0502020204030204" pitchFamily="34" charset="0"/>
              <a:buChar char="—"/>
              <a:defRPr/>
            </a:pPr>
            <a:r>
              <a:rPr lang="en-US" altLang="zh-TW" sz="2400" dirty="0">
                <a:solidFill>
                  <a:schemeClr val="tx1"/>
                </a:solidFill>
              </a:rPr>
              <a:t>What if the identifier is not declared?</a:t>
            </a:r>
          </a:p>
          <a:p>
            <a:pPr lvl="1" defTabSz="762000">
              <a:buFont typeface="Calibri" panose="020F0502020204030204" pitchFamily="34" charset="0"/>
              <a:buChar char="—"/>
              <a:defRPr/>
            </a:pPr>
            <a:r>
              <a:rPr lang="en-US" altLang="zh-TW" sz="2400" dirty="0">
                <a:solidFill>
                  <a:schemeClr val="tx1"/>
                </a:solidFill>
              </a:rPr>
              <a:t>The solution at next page…….</a:t>
            </a:r>
          </a:p>
        </p:txBody>
      </p:sp>
      <p:sp>
        <p:nvSpPr>
          <p:cNvPr id="39940" name="標題 1">
            <a:extLst>
              <a:ext uri="{FF2B5EF4-FFF2-40B4-BE49-F238E27FC236}">
                <a16:creationId xmlns:a16="http://schemas.microsoft.com/office/drawing/2014/main" id="{C7BA2CA2-FA31-472D-97FA-4E44D9282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921" y="142875"/>
            <a:ext cx="9045879" cy="683843"/>
          </a:xfrm>
        </p:spPr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Semantic Record Representation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026DE5E7-7168-4477-97B3-6AED66E67D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內容版面配置區 2">
            <a:extLst>
              <a:ext uri="{FF2B5EF4-FFF2-40B4-BE49-F238E27FC236}">
                <a16:creationId xmlns:a16="http://schemas.microsoft.com/office/drawing/2014/main" id="{2C927F60-828E-4331-BE45-C1D46F81A69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89973" y="1093940"/>
            <a:ext cx="9720197" cy="4880975"/>
          </a:xfrm>
        </p:spPr>
        <p:txBody>
          <a:bodyPr/>
          <a:lstStyle/>
          <a:p>
            <a:pPr marL="296862"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Solution 1</a:t>
            </a:r>
            <a:r>
              <a:rPr lang="en-US" altLang="zh-TW" sz="2800" dirty="0"/>
              <a:t>: </a:t>
            </a:r>
            <a:r>
              <a:rPr lang="en-US" altLang="zh-TW" sz="2800" dirty="0">
                <a:solidFill>
                  <a:schemeClr val="tx2"/>
                </a:solidFill>
              </a:rPr>
              <a:t>make a bogus record</a:t>
            </a:r>
          </a:p>
          <a:p>
            <a:pPr marL="593725" defTabSz="762000">
              <a:buFont typeface="Wingdings" pitchFamily="2" charset="2"/>
              <a:buChar char="Ø"/>
              <a:defRPr/>
            </a:pPr>
            <a:r>
              <a:rPr lang="en-US" altLang="zh-TW" sz="2400" dirty="0"/>
              <a:t>This method may create a chain of meaningless error messages due to this bogus record</a:t>
            </a:r>
          </a:p>
          <a:p>
            <a:pPr marL="296862" defTabSz="762000">
              <a:buFont typeface="Wingdings" pitchFamily="2" charset="2"/>
              <a:buChar char="Ø"/>
              <a:defRPr/>
            </a:pPr>
            <a:endParaRPr lang="en-US" altLang="zh-TW" sz="2400" b="1" dirty="0">
              <a:solidFill>
                <a:srgbClr val="C00000"/>
              </a:solidFill>
            </a:endParaRPr>
          </a:p>
          <a:p>
            <a:pPr marL="296862"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Solution 2</a:t>
            </a:r>
            <a:r>
              <a:rPr lang="en-US" altLang="zh-TW" sz="2800" dirty="0"/>
              <a:t>: </a:t>
            </a:r>
            <a:r>
              <a:rPr lang="en-US" altLang="zh-TW" sz="2800" dirty="0">
                <a:solidFill>
                  <a:schemeClr val="tx2"/>
                </a:solidFill>
              </a:rPr>
              <a:t>create an ERROR semantic record</a:t>
            </a:r>
          </a:p>
          <a:p>
            <a:pPr marL="593725" defTabSz="762000">
              <a:buFont typeface="Wingdings" pitchFamily="2" charset="2"/>
              <a:buChar char="Ø"/>
              <a:defRPr/>
            </a:pPr>
            <a:r>
              <a:rPr lang="en-US" altLang="zh-TW" sz="2400" dirty="0"/>
              <a:t>No error message will be printed when ERROR record  is encountered</a:t>
            </a:r>
          </a:p>
          <a:p>
            <a:pPr marL="593725" defTabSz="762000">
              <a:buFont typeface="Wingdings" pitchFamily="2" charset="2"/>
              <a:buChar char="Ø"/>
              <a:defRPr/>
            </a:pPr>
            <a:endParaRPr lang="en-US" altLang="zh-TW" sz="2400" dirty="0"/>
          </a:p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Who controls the semantic stack?</a:t>
            </a:r>
          </a:p>
          <a:p>
            <a:pPr marL="571500" lvl="1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dirty="0">
                <a:solidFill>
                  <a:srgbClr val="F78507"/>
                </a:solidFill>
              </a:rPr>
              <a:t> </a:t>
            </a:r>
            <a:r>
              <a:rPr lang="en-US" altLang="zh-TW" sz="2400" dirty="0"/>
              <a:t>Action routines</a:t>
            </a:r>
          </a:p>
          <a:p>
            <a:pPr marL="571500" lvl="1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dirty="0"/>
              <a:t> Parser</a:t>
            </a:r>
          </a:p>
        </p:txBody>
      </p:sp>
      <p:sp>
        <p:nvSpPr>
          <p:cNvPr id="40964" name="標題 1">
            <a:extLst>
              <a:ext uri="{FF2B5EF4-FFF2-40B4-BE49-F238E27FC236}">
                <a16:creationId xmlns:a16="http://schemas.microsoft.com/office/drawing/2014/main" id="{B797DA73-A16C-476B-9586-4406686B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Semantic Record Representation (3)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30E294CC-DCAD-425C-8041-3A34C1FB46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1">
            <a:extLst>
              <a:ext uri="{FF2B5EF4-FFF2-40B4-BE49-F238E27FC236}">
                <a16:creationId xmlns:a16="http://schemas.microsoft.com/office/drawing/2014/main" id="{9093C3B3-79B1-4C08-8125-AE8A252D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Action-Controlled Semantic Stack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7C510C-1665-4C8C-98EF-3FF8F956500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9764" y="1081414"/>
            <a:ext cx="10070926" cy="4937125"/>
          </a:xfrm>
        </p:spPr>
        <p:txBody>
          <a:bodyPr/>
          <a:lstStyle/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Action routines take parameters from </a:t>
            </a:r>
          </a:p>
          <a:p>
            <a:pPr marL="630238" lvl="1" indent="-398463" defTabSz="762000">
              <a:buSzPct val="100000"/>
              <a:defRPr/>
            </a:pPr>
            <a:r>
              <a:rPr lang="en-US" altLang="zh-TW" sz="2400" dirty="0"/>
              <a:t>The semantic </a:t>
            </a:r>
            <a:r>
              <a:rPr lang="en-US" altLang="zh-TW" sz="2400" dirty="0">
                <a:solidFill>
                  <a:srgbClr val="0550E5"/>
                </a:solidFill>
              </a:rPr>
              <a:t>stack directly </a:t>
            </a:r>
            <a:r>
              <a:rPr lang="en-US" altLang="zh-TW" sz="2400" dirty="0"/>
              <a:t>and </a:t>
            </a:r>
            <a:r>
              <a:rPr lang="en-US" altLang="zh-TW" sz="2400" dirty="0">
                <a:solidFill>
                  <a:srgbClr val="0550E5"/>
                </a:solidFill>
              </a:rPr>
              <a:t>push results</a:t>
            </a:r>
            <a:r>
              <a:rPr lang="en-US" altLang="zh-TW" sz="2400" dirty="0"/>
              <a:t> onto the stack.</a:t>
            </a:r>
          </a:p>
          <a:p>
            <a:pPr lvl="1" defTabSz="762000">
              <a:buSzPct val="100000"/>
              <a:buFont typeface="Wingdings" pitchFamily="2" charset="2"/>
              <a:buChar char="Ø"/>
              <a:defRPr/>
            </a:pPr>
            <a:endParaRPr lang="en-US" altLang="zh-TW" sz="2400" dirty="0"/>
          </a:p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Implementing stacks</a:t>
            </a:r>
          </a:p>
          <a:p>
            <a:pPr marL="628663" lvl="1" indent="-342900" defTabSz="762000">
              <a:defRPr/>
            </a:pPr>
            <a:r>
              <a:rPr lang="en-US" altLang="zh-TW" sz="2400" dirty="0">
                <a:solidFill>
                  <a:srgbClr val="F78507"/>
                </a:solidFill>
              </a:rPr>
              <a:t>Array</a:t>
            </a:r>
          </a:p>
          <a:p>
            <a:pPr marL="628663" lvl="1" indent="-342900" defTabSz="762000">
              <a:defRPr/>
            </a:pPr>
            <a:r>
              <a:rPr lang="en-US" altLang="zh-TW" sz="2400" dirty="0">
                <a:solidFill>
                  <a:srgbClr val="F78507"/>
                </a:solidFill>
              </a:rPr>
              <a:t>Linked list</a:t>
            </a:r>
          </a:p>
          <a:p>
            <a:pPr marL="571500" lvl="1" defTabSz="762000">
              <a:buFont typeface="Wingdings" pitchFamily="2" charset="2"/>
              <a:buChar char="Ø"/>
              <a:defRPr/>
            </a:pPr>
            <a:endParaRPr lang="en-US" altLang="zh-TW" sz="2800" dirty="0"/>
          </a:p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dirty="0"/>
              <a:t>Usually, the stack is</a:t>
            </a:r>
            <a:r>
              <a:rPr lang="en-US" altLang="zh-TW" sz="2800" dirty="0">
                <a:solidFill>
                  <a:schemeClr val="bg2"/>
                </a:solidFill>
              </a:rPr>
              <a:t> </a:t>
            </a:r>
            <a:r>
              <a:rPr lang="en-US" altLang="zh-TW" sz="2800" dirty="0">
                <a:solidFill>
                  <a:srgbClr val="0550E5"/>
                </a:solidFill>
              </a:rPr>
              <a:t>transparent </a:t>
            </a:r>
            <a:r>
              <a:rPr lang="en-US" altLang="zh-TW" sz="2800" dirty="0"/>
              <a:t>- any records </a:t>
            </a:r>
            <a:br>
              <a:rPr lang="en-US" altLang="zh-TW" sz="2800" dirty="0"/>
            </a:br>
            <a:r>
              <a:rPr lang="en-US" altLang="zh-TW" sz="2800" dirty="0"/>
              <a:t>in the stack may be accessed by the semantic routines.</a:t>
            </a:r>
          </a:p>
          <a:p>
            <a:pPr marL="628663" lvl="1" indent="-342900" defTabSz="762000">
              <a:buFont typeface="Calibri" panose="020F0502020204030204" pitchFamily="34" charset="0"/>
              <a:buChar char="—"/>
              <a:defRPr/>
            </a:pPr>
            <a:r>
              <a:rPr lang="en-US" altLang="zh-TW" sz="2400" dirty="0">
                <a:solidFill>
                  <a:srgbClr val="F78507"/>
                </a:solidFill>
              </a:rPr>
              <a:t>(-) difficult to change</a:t>
            </a:r>
            <a:endParaRPr lang="zh-TW" altLang="en-US" sz="2400" dirty="0">
              <a:solidFill>
                <a:srgbClr val="F78507"/>
              </a:solidFill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A8AFAC4F-9175-42C7-BC1E-D5413CD209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內容版面配置區 2">
            <a:extLst>
              <a:ext uri="{FF2B5EF4-FFF2-40B4-BE49-F238E27FC236}">
                <a16:creationId xmlns:a16="http://schemas.microsoft.com/office/drawing/2014/main" id="{F51486C6-DB39-476F-A966-EBA607A8390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64921" y="1106466"/>
            <a:ext cx="9895561" cy="3440482"/>
          </a:xfrm>
        </p:spPr>
        <p:txBody>
          <a:bodyPr/>
          <a:lstStyle/>
          <a:p>
            <a:pPr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Two other disadvantages</a:t>
            </a:r>
          </a:p>
          <a:p>
            <a:pPr lvl="1" defTabSz="762000">
              <a:buFont typeface="Wingdings" pitchFamily="2" charset="2"/>
              <a:buChar char="Ø"/>
              <a:defRPr/>
            </a:pPr>
            <a:r>
              <a:rPr lang="en-US" altLang="zh-TW" sz="2400" dirty="0">
                <a:solidFill>
                  <a:srgbClr val="F78507"/>
                </a:solidFill>
              </a:rPr>
              <a:t>(-)Action routines </a:t>
            </a:r>
            <a:br>
              <a:rPr lang="en-US" altLang="zh-TW" sz="2400" dirty="0">
                <a:solidFill>
                  <a:srgbClr val="F78507"/>
                </a:solidFill>
              </a:rPr>
            </a:br>
            <a:r>
              <a:rPr lang="en-US" altLang="zh-TW" sz="2400" dirty="0">
                <a:solidFill>
                  <a:schemeClr val="tx1"/>
                </a:solidFill>
              </a:rPr>
              <a:t>need to manage the stack</a:t>
            </a:r>
          </a:p>
          <a:p>
            <a:pPr lvl="1" defTabSz="762000">
              <a:buFont typeface="Wingdings" pitchFamily="2" charset="2"/>
              <a:buChar char="Ø"/>
              <a:defRPr/>
            </a:pPr>
            <a:r>
              <a:rPr lang="en-US" altLang="zh-TW" sz="2400" dirty="0">
                <a:solidFill>
                  <a:srgbClr val="F78507"/>
                </a:solidFill>
              </a:rPr>
              <a:t>(-)Control of the stack </a:t>
            </a:r>
            <a:r>
              <a:rPr lang="en-US" altLang="zh-TW" sz="2400" dirty="0">
                <a:solidFill>
                  <a:schemeClr val="tx1"/>
                </a:solidFill>
              </a:rPr>
              <a:t>is distributed among action routines</a:t>
            </a:r>
          </a:p>
          <a:p>
            <a:pPr marL="846137" lvl="2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000" dirty="0">
                <a:solidFill>
                  <a:srgbClr val="0550E5"/>
                </a:solidFill>
              </a:rPr>
              <a:t>Each action routine </a:t>
            </a:r>
            <a:r>
              <a:rPr lang="en-US" altLang="zh-TW" sz="2000" dirty="0"/>
              <a:t>pops some records and pushes 0 or 1 record</a:t>
            </a:r>
          </a:p>
          <a:p>
            <a:pPr marL="846137" lvl="2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000" dirty="0">
                <a:solidFill>
                  <a:srgbClr val="0550E5"/>
                </a:solidFill>
              </a:rPr>
              <a:t>If any action routine </a:t>
            </a:r>
            <a:r>
              <a:rPr lang="en-US" altLang="zh-TW" sz="2000" dirty="0"/>
              <a:t>makes a mistake, the whole stack is corrupt</a:t>
            </a:r>
          </a:p>
          <a:p>
            <a:pPr marL="296862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dirty="0"/>
              <a:t>The solution at next page……..</a:t>
            </a:r>
          </a:p>
        </p:txBody>
      </p:sp>
      <p:sp>
        <p:nvSpPr>
          <p:cNvPr id="43012" name="標題 1">
            <a:extLst>
              <a:ext uri="{FF2B5EF4-FFF2-40B4-BE49-F238E27FC236}">
                <a16:creationId xmlns:a16="http://schemas.microsoft.com/office/drawing/2014/main" id="{502BDFFF-28B3-406D-8EF2-A636FE531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Action-Controlled Semantic Stack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90441B95-9456-4D6D-99B6-92A91C9592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內容版面配置區 2">
            <a:extLst>
              <a:ext uri="{FF2B5EF4-FFF2-40B4-BE49-F238E27FC236}">
                <a16:creationId xmlns:a16="http://schemas.microsoft.com/office/drawing/2014/main" id="{A153D5AB-ED3B-445E-B652-3CCA7C0E3C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7237" y="1106466"/>
            <a:ext cx="10258817" cy="4755715"/>
          </a:xfrm>
        </p:spPr>
        <p:txBody>
          <a:bodyPr/>
          <a:lstStyle/>
          <a:p>
            <a:pPr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Solution 1: </a:t>
            </a:r>
            <a:r>
              <a:rPr lang="en-US" altLang="zh-TW" sz="2800" dirty="0"/>
              <a:t>Let parser control the stack</a:t>
            </a:r>
          </a:p>
          <a:p>
            <a:pPr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Solution 2: </a:t>
            </a:r>
            <a:r>
              <a:rPr lang="en-US" altLang="zh-TW" sz="2800" dirty="0"/>
              <a:t>Introduce additional stack routines</a:t>
            </a:r>
          </a:p>
          <a:p>
            <a:pPr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Ex: </a:t>
            </a:r>
          </a:p>
          <a:p>
            <a:pPr lvl="1" defTabSz="762000">
              <a:buFont typeface="Wingdings" pitchFamily="2" charset="2"/>
              <a:buChar char="Ø"/>
              <a:defRPr/>
            </a:pPr>
            <a:r>
              <a:rPr lang="en-US" altLang="zh-TW" sz="2400" dirty="0"/>
              <a:t>Parser </a:t>
            </a:r>
            <a:r>
              <a:rPr lang="en-US" altLang="zh-TW" sz="2400" dirty="0">
                <a:sym typeface="Wingdings" pitchFamily="2" charset="2"/>
              </a:rPr>
              <a:t> S</a:t>
            </a:r>
            <a:r>
              <a:rPr lang="en-US" altLang="zh-TW" sz="2400" dirty="0"/>
              <a:t>tack routines </a:t>
            </a:r>
            <a:r>
              <a:rPr lang="en-US" altLang="zh-TW" sz="2400" dirty="0">
                <a:sym typeface="Wingdings" pitchFamily="2" charset="2"/>
              </a:rPr>
              <a:t> Parameter-driven a</a:t>
            </a:r>
            <a:r>
              <a:rPr lang="en-US" altLang="zh-TW" sz="2400" dirty="0"/>
              <a:t>ction routines</a:t>
            </a:r>
          </a:p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If action routines </a:t>
            </a:r>
            <a:br>
              <a:rPr lang="en-US" altLang="zh-TW" sz="2800" dirty="0"/>
            </a:br>
            <a:r>
              <a:rPr lang="en-US" altLang="zh-TW" sz="2800" dirty="0"/>
              <a:t>do not control the stack, we can use </a:t>
            </a:r>
            <a:r>
              <a:rPr lang="en-US" altLang="zh-TW" sz="2800" dirty="0" err="1"/>
              <a:t>opague</a:t>
            </a:r>
            <a:r>
              <a:rPr lang="en-US" altLang="zh-TW" sz="2800" dirty="0"/>
              <a:t> (or abstract) stack: only push() and pop() are provided.</a:t>
            </a:r>
          </a:p>
          <a:p>
            <a:pPr marL="571500" lvl="1" defTabSz="762000">
              <a:buFont typeface="Wingdings" pitchFamily="2" charset="2"/>
              <a:buChar char="Ø"/>
              <a:defRPr/>
            </a:pPr>
            <a:r>
              <a:rPr lang="en-US" altLang="zh-TW" sz="2400" dirty="0">
                <a:solidFill>
                  <a:srgbClr val="F78507"/>
                </a:solidFill>
              </a:rPr>
              <a:t>(+) clean interface</a:t>
            </a:r>
          </a:p>
          <a:p>
            <a:pPr marL="571500" lvl="1" defTabSz="762000">
              <a:buFont typeface="Wingdings" pitchFamily="2" charset="2"/>
              <a:buChar char="Ø"/>
              <a:defRPr/>
            </a:pPr>
            <a:r>
              <a:rPr lang="en-US" altLang="zh-TW" sz="2400" dirty="0">
                <a:solidFill>
                  <a:srgbClr val="F78507"/>
                </a:solidFill>
              </a:rPr>
              <a:t>(- ) less efficient</a:t>
            </a:r>
          </a:p>
        </p:txBody>
      </p:sp>
      <p:sp>
        <p:nvSpPr>
          <p:cNvPr id="44036" name="標題 1">
            <a:extLst>
              <a:ext uri="{FF2B5EF4-FFF2-40B4-BE49-F238E27FC236}">
                <a16:creationId xmlns:a16="http://schemas.microsoft.com/office/drawing/2014/main" id="{9CEF8E93-A165-46A8-B291-7F2C3A0A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Action-Controlled Semantic Stack (3)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BF3A0DAA-DB34-4A19-BAA8-47DA7A8A86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標題 1">
            <a:extLst>
              <a:ext uri="{FF2B5EF4-FFF2-40B4-BE49-F238E27FC236}">
                <a16:creationId xmlns:a16="http://schemas.microsoft.com/office/drawing/2014/main" id="{1553C0F6-23BF-477B-8803-0AF54F53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Parser-Controlled Stack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45059" name="內容版面配置區 2">
            <a:extLst>
              <a:ext uri="{FF2B5EF4-FFF2-40B4-BE49-F238E27FC236}">
                <a16:creationId xmlns:a16="http://schemas.microsoft.com/office/drawing/2014/main" id="{007DFB66-7DC2-4E4F-A739-B7EB0BCF61E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9660" y="1081415"/>
            <a:ext cx="7818517" cy="4329830"/>
          </a:xfrm>
        </p:spPr>
        <p:txBody>
          <a:bodyPr/>
          <a:lstStyle/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LR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Semantic stack and parse stack operate in parallel </a:t>
            </a:r>
            <a:r>
              <a:rPr lang="en-US" altLang="zh-TW" sz="2400" dirty="0">
                <a:solidFill>
                  <a:srgbClr val="0550E5"/>
                </a:solidFill>
              </a:rPr>
              <a:t>[shifts and reduces in the same way].</a:t>
            </a:r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Ex: 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/>
              <a:t>&lt;</a:t>
            </a:r>
            <a:r>
              <a:rPr lang="en-US" altLang="zh-TW" sz="2800" b="1" dirty="0" err="1"/>
              <a:t>stmt</a:t>
            </a:r>
            <a:r>
              <a:rPr lang="en-US" altLang="zh-TW" sz="2800" b="1" dirty="0"/>
              <a:t>&gt;</a:t>
            </a:r>
            <a:r>
              <a:rPr lang="en-US" altLang="zh-TW" sz="2800" b="1" dirty="0">
                <a:sym typeface="Wingdings" panose="05000000000000000000" pitchFamily="2" charset="2"/>
              </a:rPr>
              <a:t> </a:t>
            </a:r>
            <a:r>
              <a:rPr lang="en-US" altLang="zh-TW" sz="2800" b="1" dirty="0"/>
              <a:t>if &lt;exp&gt; then &lt;</a:t>
            </a:r>
            <a:r>
              <a:rPr lang="en-US" altLang="zh-TW" sz="2800" b="1" dirty="0" err="1"/>
              <a:t>stmt</a:t>
            </a:r>
            <a:r>
              <a:rPr lang="en-US" altLang="zh-TW" sz="2800" b="1" dirty="0"/>
              <a:t>&gt; end</a:t>
            </a:r>
            <a:endParaRPr lang="en-US" altLang="zh-TW" sz="2800" dirty="0"/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Ex: 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YACC generates such parser-controlled semantic stack.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&lt;exp&gt;</a:t>
            </a:r>
            <a:r>
              <a:rPr lang="en-US" altLang="zh-TW" sz="2400" dirty="0">
                <a:sym typeface="Wingdings" panose="05000000000000000000" pitchFamily="2" charset="2"/>
              </a:rPr>
              <a:t></a:t>
            </a:r>
            <a:r>
              <a:rPr lang="en-US" altLang="zh-TW" sz="2400" dirty="0"/>
              <a:t>&lt;exp&gt; + &lt;term&gt;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{ $$.value=$1.value+$3.value;} </a:t>
            </a:r>
            <a:endParaRPr lang="zh-TW" altLang="en-US" sz="2400" dirty="0"/>
          </a:p>
        </p:txBody>
      </p:sp>
      <p:grpSp>
        <p:nvGrpSpPr>
          <p:cNvPr id="45061" name="群組 25">
            <a:extLst>
              <a:ext uri="{FF2B5EF4-FFF2-40B4-BE49-F238E27FC236}">
                <a16:creationId xmlns:a16="http://schemas.microsoft.com/office/drawing/2014/main" id="{F0B90E49-F1F1-4312-9D30-01B68BDEAA88}"/>
              </a:ext>
            </a:extLst>
          </p:cNvPr>
          <p:cNvGrpSpPr>
            <a:grpSpLocks/>
          </p:cNvGrpSpPr>
          <p:nvPr/>
        </p:nvGrpSpPr>
        <p:grpSpPr bwMode="auto">
          <a:xfrm>
            <a:off x="8639704" y="2141430"/>
            <a:ext cx="3313113" cy="2209800"/>
            <a:chOff x="939799" y="3660775"/>
            <a:chExt cx="4790011" cy="3341798"/>
          </a:xfrm>
        </p:grpSpPr>
        <p:sp>
          <p:nvSpPr>
            <p:cNvPr id="45062" name="Rectangle 7">
              <a:extLst>
                <a:ext uri="{FF2B5EF4-FFF2-40B4-BE49-F238E27FC236}">
                  <a16:creationId xmlns:a16="http://schemas.microsoft.com/office/drawing/2014/main" id="{92BAFC05-FBA6-49E3-9025-1656F92AE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599" y="3903663"/>
              <a:ext cx="1165803" cy="2369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&lt;stmt&gt;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  then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 &lt;exp&gt;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     if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      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      </a:t>
              </a:r>
            </a:p>
          </p:txBody>
        </p:sp>
        <p:sp>
          <p:nvSpPr>
            <p:cNvPr id="45063" name="Rectangle 8">
              <a:extLst>
                <a:ext uri="{FF2B5EF4-FFF2-40B4-BE49-F238E27FC236}">
                  <a16:creationId xmlns:a16="http://schemas.microsoft.com/office/drawing/2014/main" id="{5D94D85A-BD30-4643-8A9E-F53FB78C2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1600" y="3903663"/>
              <a:ext cx="1165803" cy="162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&lt;stmt&gt;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   then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 &lt;exp&gt;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latin typeface="Times New Roman" panose="02020603050405020304" pitchFamily="18" charset="0"/>
                </a:rPr>
                <a:t>     if</a:t>
              </a:r>
            </a:p>
          </p:txBody>
        </p:sp>
        <p:sp>
          <p:nvSpPr>
            <p:cNvPr id="45064" name="Line 9">
              <a:extLst>
                <a:ext uri="{FF2B5EF4-FFF2-40B4-BE49-F238E27FC236}">
                  <a16:creationId xmlns:a16="http://schemas.microsoft.com/office/drawing/2014/main" id="{48F752A8-9D6F-44DA-8A05-CFC0E6570B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2688" y="3660775"/>
              <a:ext cx="0" cy="198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65" name="Line 10">
              <a:extLst>
                <a:ext uri="{FF2B5EF4-FFF2-40B4-BE49-F238E27FC236}">
                  <a16:creationId xmlns:a16="http://schemas.microsoft.com/office/drawing/2014/main" id="{F8C02525-786C-4396-A19B-A475912212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2688" y="5641975"/>
              <a:ext cx="1371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66" name="Line 11">
              <a:extLst>
                <a:ext uri="{FF2B5EF4-FFF2-40B4-BE49-F238E27FC236}">
                  <a16:creationId xmlns:a16="http://schemas.microsoft.com/office/drawing/2014/main" id="{747C7F11-D07B-495C-B276-69BC1416DF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54288" y="3660775"/>
              <a:ext cx="0" cy="198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67" name="Line 12">
              <a:extLst>
                <a:ext uri="{FF2B5EF4-FFF2-40B4-BE49-F238E27FC236}">
                  <a16:creationId xmlns:a16="http://schemas.microsoft.com/office/drawing/2014/main" id="{35EED3D0-4227-44C3-9F26-8E0E72A3E0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2688" y="3889375"/>
              <a:ext cx="1371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68" name="Rectangle 13">
              <a:extLst>
                <a:ext uri="{FF2B5EF4-FFF2-40B4-BE49-F238E27FC236}">
                  <a16:creationId xmlns:a16="http://schemas.microsoft.com/office/drawing/2014/main" id="{2225D307-1E7C-4E74-A2A0-3F08BB0D8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600" y="3827462"/>
              <a:ext cx="1005712" cy="1624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>
                  <a:latin typeface="Times New Roman" panose="02020603050405020304" pitchFamily="18" charset="0"/>
                </a:rPr>
                <a:t>..........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>
                  <a:latin typeface="Times New Roman" panose="02020603050405020304" pitchFamily="18" charset="0"/>
                </a:rPr>
                <a:t>..........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>
                  <a:latin typeface="Times New Roman" panose="02020603050405020304" pitchFamily="18" charset="0"/>
                </a:rPr>
                <a:t>..........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>
                  <a:latin typeface="Times New Roman" panose="02020603050405020304" pitchFamily="18" charset="0"/>
                </a:rPr>
                <a:t>..........</a:t>
              </a:r>
            </a:p>
          </p:txBody>
        </p:sp>
        <p:sp>
          <p:nvSpPr>
            <p:cNvPr id="45069" name="Line 14">
              <a:extLst>
                <a:ext uri="{FF2B5EF4-FFF2-40B4-BE49-F238E27FC236}">
                  <a16:creationId xmlns:a16="http://schemas.microsoft.com/office/drawing/2014/main" id="{042B3E73-D1CA-4EDE-9EE5-9C0E4CCF7F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9688" y="3660775"/>
              <a:ext cx="0" cy="198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0" name="Line 15">
              <a:extLst>
                <a:ext uri="{FF2B5EF4-FFF2-40B4-BE49-F238E27FC236}">
                  <a16:creationId xmlns:a16="http://schemas.microsoft.com/office/drawing/2014/main" id="{F5DC0838-4D29-4B3B-9D99-B63CEE52CD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9688" y="5641975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1" name="Line 16">
              <a:extLst>
                <a:ext uri="{FF2B5EF4-FFF2-40B4-BE49-F238E27FC236}">
                  <a16:creationId xmlns:a16="http://schemas.microsoft.com/office/drawing/2014/main" id="{3CA955EB-1180-4A11-BD5F-938B0AEFF0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45088" y="3660775"/>
              <a:ext cx="0" cy="198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2" name="Line 17">
              <a:extLst>
                <a:ext uri="{FF2B5EF4-FFF2-40B4-BE49-F238E27FC236}">
                  <a16:creationId xmlns:a16="http://schemas.microsoft.com/office/drawing/2014/main" id="{002D0EDA-12F1-48DA-AD48-AD0EBC2BB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9688" y="3889375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3" name="Rectangle 18">
              <a:extLst>
                <a:ext uri="{FF2B5EF4-FFF2-40B4-BE49-F238E27FC236}">
                  <a16:creationId xmlns:a16="http://schemas.microsoft.com/office/drawing/2014/main" id="{707A7D31-97BD-4237-B222-EB367935D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799" y="5884862"/>
              <a:ext cx="1818652" cy="50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parser stack</a:t>
              </a:r>
            </a:p>
          </p:txBody>
        </p:sp>
        <p:sp>
          <p:nvSpPr>
            <p:cNvPr id="45074" name="Rectangle 19">
              <a:extLst>
                <a:ext uri="{FF2B5EF4-FFF2-40B4-BE49-F238E27FC236}">
                  <a16:creationId xmlns:a16="http://schemas.microsoft.com/office/drawing/2014/main" id="{C9289C2A-CDC1-4849-B087-73EBB3A2E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799" y="5884862"/>
              <a:ext cx="2123011" cy="50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semantic stack</a:t>
              </a:r>
            </a:p>
          </p:txBody>
        </p:sp>
        <p:sp>
          <p:nvSpPr>
            <p:cNvPr id="45075" name="Rectangle 20">
              <a:extLst>
                <a:ext uri="{FF2B5EF4-FFF2-40B4-BE49-F238E27FC236}">
                  <a16:creationId xmlns:a16="http://schemas.microsoft.com/office/drawing/2014/main" id="{6065CF5D-2A5C-46A7-8B64-BC63C28FD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2800" y="6494462"/>
              <a:ext cx="2491525" cy="50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may be combined</a:t>
              </a:r>
            </a:p>
          </p:txBody>
        </p:sp>
        <p:sp>
          <p:nvSpPr>
            <p:cNvPr id="45076" name="Line 21">
              <a:extLst>
                <a:ext uri="{FF2B5EF4-FFF2-40B4-BE49-F238E27FC236}">
                  <a16:creationId xmlns:a16="http://schemas.microsoft.com/office/drawing/2014/main" id="{C9FEADD5-67D7-4006-B1F4-3B467E5F2A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7288" y="6251575"/>
              <a:ext cx="381000" cy="2286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7" name="Line 22">
              <a:extLst>
                <a:ext uri="{FF2B5EF4-FFF2-40B4-BE49-F238E27FC236}">
                  <a16:creationId xmlns:a16="http://schemas.microsoft.com/office/drawing/2014/main" id="{23B599AA-3512-4856-BE9A-B6507864FE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088" y="6251575"/>
              <a:ext cx="304800" cy="2286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2" name="灯片编号占位符 1">
            <a:extLst>
              <a:ext uri="{FF2B5EF4-FFF2-40B4-BE49-F238E27FC236}">
                <a16:creationId xmlns:a16="http://schemas.microsoft.com/office/drawing/2014/main" id="{F73BC292-7726-4726-B567-D5E572D445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B8BB2343-C1A7-4D8C-BDED-E4F24A66F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729757" cy="692151"/>
          </a:xfrm>
        </p:spPr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Using a Syntax Tree Representation of a Parse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AF7D4A-71D3-428B-9834-68D52D072B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765" y="1122381"/>
            <a:ext cx="7046259" cy="3643257"/>
          </a:xfrm>
        </p:spPr>
        <p:txBody>
          <a:bodyPr/>
          <a:lstStyle/>
          <a:p>
            <a:pPr defTabSz="762000">
              <a:buSzPct val="100000"/>
              <a:defRPr/>
            </a:pPr>
            <a:r>
              <a:rPr lang="en-US" altLang="zh-TW" sz="2800" dirty="0">
                <a:solidFill>
                  <a:srgbClr val="FF0000"/>
                </a:solidFill>
              </a:rPr>
              <a:t>Parsing</a:t>
            </a:r>
            <a:endParaRPr lang="en-US" altLang="zh-TW" dirty="0">
              <a:solidFill>
                <a:srgbClr val="FF0000"/>
              </a:solidFill>
            </a:endParaRPr>
          </a:p>
          <a:p>
            <a:pPr lvl="1" defTabSz="762000"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TW" sz="2400" dirty="0"/>
              <a:t>Build the parse tree</a:t>
            </a:r>
          </a:p>
          <a:p>
            <a:pPr lvl="1" defTabSz="762000"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TW" sz="2400" dirty="0"/>
              <a:t>Non-terminals for operator precedence and associatively are included</a:t>
            </a:r>
            <a:endParaRPr lang="en-US" altLang="zh-TW" sz="2800" b="1" dirty="0">
              <a:solidFill>
                <a:srgbClr val="C00000"/>
              </a:solidFill>
            </a:endParaRPr>
          </a:p>
          <a:p>
            <a:pPr defTabSz="762000">
              <a:buSzPct val="100000"/>
              <a:defRPr/>
            </a:pPr>
            <a:r>
              <a:rPr lang="en-US" altLang="zh-TW" sz="2800" dirty="0">
                <a:solidFill>
                  <a:srgbClr val="FF0000"/>
                </a:solidFill>
              </a:rPr>
              <a:t>Semantic processing</a:t>
            </a:r>
            <a:endParaRPr lang="en-US" altLang="zh-TW" dirty="0">
              <a:solidFill>
                <a:srgbClr val="FF0000"/>
              </a:solidFill>
            </a:endParaRPr>
          </a:p>
          <a:p>
            <a:pPr marL="628663" lvl="1" indent="-342900" defTabSz="762000">
              <a:buFont typeface="Arial" panose="020B0604020202020204" pitchFamily="34" charset="0"/>
              <a:buChar char="–"/>
              <a:defRPr/>
            </a:pPr>
            <a:r>
              <a:rPr lang="en-US" altLang="zh-TW" sz="2400" dirty="0"/>
              <a:t>Build and decorate the </a:t>
            </a:r>
            <a:r>
              <a:rPr lang="en-US" altLang="zh-TW" sz="2400" b="1" dirty="0">
                <a:solidFill>
                  <a:srgbClr val="0550E5"/>
                </a:solidFill>
              </a:rPr>
              <a:t>A</a:t>
            </a:r>
            <a:r>
              <a:rPr lang="en-US" altLang="zh-TW" sz="2400" dirty="0"/>
              <a:t>bstract </a:t>
            </a:r>
            <a:r>
              <a:rPr lang="en-US" altLang="zh-TW" sz="2400" b="1" dirty="0">
                <a:solidFill>
                  <a:srgbClr val="0550E5"/>
                </a:solidFill>
              </a:rPr>
              <a:t>S</a:t>
            </a:r>
            <a:r>
              <a:rPr lang="en-US" altLang="zh-TW" sz="2400" dirty="0"/>
              <a:t>yntax </a:t>
            </a:r>
            <a:r>
              <a:rPr lang="en-US" altLang="zh-TW" sz="2400" b="1" dirty="0">
                <a:solidFill>
                  <a:srgbClr val="0550E5"/>
                </a:solidFill>
              </a:rPr>
              <a:t>T</a:t>
            </a:r>
            <a:r>
              <a:rPr lang="en-US" altLang="zh-TW" sz="2400" dirty="0"/>
              <a:t>ree (</a:t>
            </a:r>
            <a:r>
              <a:rPr lang="en-US" altLang="zh-TW" sz="2400" b="1" dirty="0">
                <a:solidFill>
                  <a:srgbClr val="0550E5"/>
                </a:solidFill>
              </a:rPr>
              <a:t>AST</a:t>
            </a:r>
            <a:r>
              <a:rPr lang="en-US" altLang="zh-TW" sz="2400" dirty="0"/>
              <a:t>)</a:t>
            </a:r>
          </a:p>
          <a:p>
            <a:pPr marL="628663" lvl="1" indent="-342900" defTabSz="762000">
              <a:buFont typeface="Arial" panose="020B0604020202020204" pitchFamily="34" charset="0"/>
              <a:buChar char="–"/>
              <a:defRPr/>
            </a:pPr>
            <a:r>
              <a:rPr lang="en-US" altLang="zh-TW" sz="2400" dirty="0"/>
              <a:t>Non-terminals used for ease of parsing </a:t>
            </a:r>
            <a:br>
              <a:rPr lang="en-US" altLang="zh-TW" sz="2400" dirty="0"/>
            </a:br>
            <a:r>
              <a:rPr lang="en-US" altLang="zh-TW" sz="2400" dirty="0"/>
              <a:t>may be omitted in the abstract syntax tree</a:t>
            </a:r>
            <a:endParaRPr lang="zh-TW" altLang="en-US" sz="2400" dirty="0"/>
          </a:p>
        </p:txBody>
      </p:sp>
      <p:grpSp>
        <p:nvGrpSpPr>
          <p:cNvPr id="17414" name="群組 32">
            <a:extLst>
              <a:ext uri="{FF2B5EF4-FFF2-40B4-BE49-F238E27FC236}">
                <a16:creationId xmlns:a16="http://schemas.microsoft.com/office/drawing/2014/main" id="{16DF15A0-7FA7-454C-8FC9-AF35418D6D70}"/>
              </a:ext>
            </a:extLst>
          </p:cNvPr>
          <p:cNvGrpSpPr>
            <a:grpSpLocks/>
          </p:cNvGrpSpPr>
          <p:nvPr/>
        </p:nvGrpSpPr>
        <p:grpSpPr bwMode="auto">
          <a:xfrm>
            <a:off x="8809280" y="4383256"/>
            <a:ext cx="2127828" cy="1665068"/>
            <a:chOff x="995743" y="4765102"/>
            <a:chExt cx="2128184" cy="1665663"/>
          </a:xfrm>
        </p:grpSpPr>
        <p:sp>
          <p:nvSpPr>
            <p:cNvPr id="17416" name="Rectangle 30">
              <a:extLst>
                <a:ext uri="{FF2B5EF4-FFF2-40B4-BE49-F238E27FC236}">
                  <a16:creationId xmlns:a16="http://schemas.microsoft.com/office/drawing/2014/main" id="{E1DE5272-0DA6-48AF-A8AB-E55CEDD9A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743" y="4765102"/>
              <a:ext cx="2128184" cy="366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F78507"/>
                  </a:solidFill>
                  <a:latin typeface="Times New Roman" panose="02020603050405020304" pitchFamily="18" charset="0"/>
                </a:rPr>
                <a:t>abstract syntax tree</a:t>
              </a:r>
            </a:p>
          </p:txBody>
        </p:sp>
        <p:sp>
          <p:nvSpPr>
            <p:cNvPr id="17417" name="Rectangle 31">
              <a:extLst>
                <a:ext uri="{FF2B5EF4-FFF2-40B4-BE49-F238E27FC236}">
                  <a16:creationId xmlns:a16="http://schemas.microsoft.com/office/drawing/2014/main" id="{AFDF6969-1A2C-45DB-B7F3-0DABEDDD7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295" y="5047443"/>
              <a:ext cx="376770" cy="366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:=</a:t>
              </a:r>
            </a:p>
          </p:txBody>
        </p:sp>
        <p:sp>
          <p:nvSpPr>
            <p:cNvPr id="17418" name="Line 32">
              <a:extLst>
                <a:ext uri="{FF2B5EF4-FFF2-40B4-BE49-F238E27FC236}">
                  <a16:creationId xmlns:a16="http://schemas.microsoft.com/office/drawing/2014/main" id="{66ADAE0B-C311-492A-B432-DCB73E33FE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68399" y="5319195"/>
              <a:ext cx="317449" cy="169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19" name="Line 33">
              <a:extLst>
                <a:ext uri="{FF2B5EF4-FFF2-40B4-BE49-F238E27FC236}">
                  <a16:creationId xmlns:a16="http://schemas.microsoft.com/office/drawing/2014/main" id="{DD172597-B88B-4C61-B2C1-8824535D0E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5848" y="5319195"/>
              <a:ext cx="317449" cy="169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0" name="Rectangle 34">
              <a:extLst>
                <a:ext uri="{FF2B5EF4-FFF2-40B4-BE49-F238E27FC236}">
                  <a16:creationId xmlns:a16="http://schemas.microsoft.com/office/drawing/2014/main" id="{4C8C2ADA-8179-4A7C-B6C6-AF7D27577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497" y="5442719"/>
              <a:ext cx="362341" cy="366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id</a:t>
              </a:r>
            </a:p>
          </p:txBody>
        </p:sp>
        <p:sp>
          <p:nvSpPr>
            <p:cNvPr id="17421" name="Rectangle 35">
              <a:extLst>
                <a:ext uri="{FF2B5EF4-FFF2-40B4-BE49-F238E27FC236}">
                  <a16:creationId xmlns:a16="http://schemas.microsoft.com/office/drawing/2014/main" id="{275EFB85-DB9A-485E-84B1-CF863DCDB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444" y="5442719"/>
              <a:ext cx="312639" cy="366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7422" name="Line 36">
              <a:extLst>
                <a:ext uri="{FF2B5EF4-FFF2-40B4-BE49-F238E27FC236}">
                  <a16:creationId xmlns:a16="http://schemas.microsoft.com/office/drawing/2014/main" id="{14B18D3D-8A44-42AC-BC7F-4B5C8B72BF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21898" y="5658003"/>
              <a:ext cx="226749" cy="169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3" name="Line 37">
              <a:extLst>
                <a:ext uri="{FF2B5EF4-FFF2-40B4-BE49-F238E27FC236}">
                  <a16:creationId xmlns:a16="http://schemas.microsoft.com/office/drawing/2014/main" id="{2CE832A2-BC12-47C8-AC02-7D59F61270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8647" y="5658003"/>
              <a:ext cx="226749" cy="169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4" name="Rectangle 38">
              <a:extLst>
                <a:ext uri="{FF2B5EF4-FFF2-40B4-BE49-F238E27FC236}">
                  <a16:creationId xmlns:a16="http://schemas.microsoft.com/office/drawing/2014/main" id="{C034A9C9-1AD0-4851-9AAA-57D09E3BE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7346" y="5781529"/>
              <a:ext cx="298210" cy="366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*</a:t>
              </a:r>
            </a:p>
          </p:txBody>
        </p:sp>
        <p:sp>
          <p:nvSpPr>
            <p:cNvPr id="17425" name="Rectangle 39">
              <a:extLst>
                <a:ext uri="{FF2B5EF4-FFF2-40B4-BE49-F238E27FC236}">
                  <a16:creationId xmlns:a16="http://schemas.microsoft.com/office/drawing/2014/main" id="{1DDDE5D7-45C0-4523-A2B9-9EC046B26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1544" y="5725059"/>
              <a:ext cx="362341" cy="366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id</a:t>
              </a:r>
            </a:p>
          </p:txBody>
        </p:sp>
        <p:sp>
          <p:nvSpPr>
            <p:cNvPr id="17426" name="Line 40">
              <a:extLst>
                <a:ext uri="{FF2B5EF4-FFF2-40B4-BE49-F238E27FC236}">
                  <a16:creationId xmlns:a16="http://schemas.microsoft.com/office/drawing/2014/main" id="{79F2B6A1-B40F-4D69-883C-7A2F2AB5EB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4449" y="5940343"/>
              <a:ext cx="226749" cy="169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7" name="Line 41">
              <a:extLst>
                <a:ext uri="{FF2B5EF4-FFF2-40B4-BE49-F238E27FC236}">
                  <a16:creationId xmlns:a16="http://schemas.microsoft.com/office/drawing/2014/main" id="{AAB541E1-DA86-4B68-8412-1C7149062F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1198" y="5940343"/>
              <a:ext cx="226749" cy="169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8" name="Rectangle 42">
              <a:extLst>
                <a:ext uri="{FF2B5EF4-FFF2-40B4-BE49-F238E27FC236}">
                  <a16:creationId xmlns:a16="http://schemas.microsoft.com/office/drawing/2014/main" id="{1EDB36B8-572B-4D70-A820-DD24D3DCC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497" y="6063867"/>
              <a:ext cx="1080606" cy="366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const    id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C070420E-3188-4D17-B472-F570462518B3}"/>
              </a:ext>
            </a:extLst>
          </p:cNvPr>
          <p:cNvGrpSpPr/>
          <p:nvPr/>
        </p:nvGrpSpPr>
        <p:grpSpPr>
          <a:xfrm>
            <a:off x="8595360" y="1078453"/>
            <a:ext cx="2677753" cy="3129324"/>
            <a:chOff x="8068236" y="1142998"/>
            <a:chExt cx="2677753" cy="3129324"/>
          </a:xfrm>
        </p:grpSpPr>
        <p:grpSp>
          <p:nvGrpSpPr>
            <p:cNvPr id="17413" name="群組 4">
              <a:extLst>
                <a:ext uri="{FF2B5EF4-FFF2-40B4-BE49-F238E27FC236}">
                  <a16:creationId xmlns:a16="http://schemas.microsoft.com/office/drawing/2014/main" id="{045DEA69-52E7-4F9A-8A4E-8F7EF2C05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68236" y="1142998"/>
              <a:ext cx="2677753" cy="3129324"/>
              <a:chOff x="558446" y="628902"/>
              <a:chExt cx="3533454" cy="4082648"/>
            </a:xfrm>
          </p:grpSpPr>
          <p:sp>
            <p:nvSpPr>
              <p:cNvPr id="17433" name="Rectangle 7">
                <a:extLst>
                  <a:ext uri="{FF2B5EF4-FFF2-40B4-BE49-F238E27FC236}">
                    <a16:creationId xmlns:a16="http://schemas.microsoft.com/office/drawing/2014/main" id="{5B2354DD-6D30-41AE-9886-D3B534E49E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861" y="1807771"/>
                <a:ext cx="2489660" cy="39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 dirty="0">
                    <a:latin typeface="Times New Roman" panose="02020603050405020304" pitchFamily="18" charset="0"/>
                  </a:rPr>
                  <a:t>&lt;target&gt;   :=     &lt;exp&gt;</a:t>
                </a:r>
              </a:p>
            </p:txBody>
          </p:sp>
          <p:sp>
            <p:nvSpPr>
              <p:cNvPr id="17429" name="Rectangle 3">
                <a:extLst>
                  <a:ext uri="{FF2B5EF4-FFF2-40B4-BE49-F238E27FC236}">
                    <a16:creationId xmlns:a16="http://schemas.microsoft.com/office/drawing/2014/main" id="{470F6DC5-5572-4CE1-ABAB-F081048DC8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446" y="628902"/>
                <a:ext cx="2611945" cy="478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="1" dirty="0">
                    <a:solidFill>
                      <a:srgbClr val="F78507"/>
                    </a:solidFill>
                    <a:latin typeface="Times New Roman" panose="02020603050405020304" pitchFamily="18" charset="0"/>
                  </a:rPr>
                  <a:t>parse tree</a:t>
                </a:r>
                <a:r>
                  <a:rPr lang="en-US" altLang="zh-TW" sz="1800" b="1" dirty="0">
                    <a:latin typeface="Times New Roman" panose="02020603050405020304" pitchFamily="18" charset="0"/>
                  </a:rPr>
                  <a:t>               </a:t>
                </a:r>
              </a:p>
            </p:txBody>
          </p:sp>
          <p:sp>
            <p:nvSpPr>
              <p:cNvPr id="17430" name="Line 4">
                <a:extLst>
                  <a:ext uri="{FF2B5EF4-FFF2-40B4-BE49-F238E27FC236}">
                    <a16:creationId xmlns:a16="http://schemas.microsoft.com/office/drawing/2014/main" id="{596D0B75-763E-4D32-B92E-48ADCD7405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14901" y="1535838"/>
                <a:ext cx="634898" cy="33880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31" name="Line 5">
                <a:extLst>
                  <a:ext uri="{FF2B5EF4-FFF2-40B4-BE49-F238E27FC236}">
                    <a16:creationId xmlns:a16="http://schemas.microsoft.com/office/drawing/2014/main" id="{D55209E5-C4BE-4C4C-8785-6667274571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95149" y="1535838"/>
                <a:ext cx="0" cy="2823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32" name="Line 6">
                <a:extLst>
                  <a:ext uri="{FF2B5EF4-FFF2-40B4-BE49-F238E27FC236}">
                    <a16:creationId xmlns:a16="http://schemas.microsoft.com/office/drawing/2014/main" id="{A7BAB744-DCD8-4E90-9CC5-0DFCC49F60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0498" y="1535838"/>
                <a:ext cx="589548" cy="2823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34" name="Line 8">
                <a:extLst>
                  <a:ext uri="{FF2B5EF4-FFF2-40B4-BE49-F238E27FC236}">
                    <a16:creationId xmlns:a16="http://schemas.microsoft.com/office/drawing/2014/main" id="{6DE05ABA-DC9C-4E0B-AF03-DB0629B94C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8852" y="2156986"/>
                <a:ext cx="0" cy="2823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35" name="Rectangle 9">
                <a:extLst>
                  <a:ext uri="{FF2B5EF4-FFF2-40B4-BE49-F238E27FC236}">
                    <a16:creationId xmlns:a16="http://schemas.microsoft.com/office/drawing/2014/main" id="{FBDF2E46-1D92-441D-902C-6CDDAF88C5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8949" y="2393446"/>
                <a:ext cx="497087" cy="39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>
                    <a:latin typeface="Times New Roman" panose="02020603050405020304" pitchFamily="18" charset="0"/>
                  </a:rPr>
                  <a:t> id</a:t>
                </a:r>
              </a:p>
            </p:txBody>
          </p:sp>
          <p:sp>
            <p:nvSpPr>
              <p:cNvPr id="17436" name="Line 10">
                <a:extLst>
                  <a:ext uri="{FF2B5EF4-FFF2-40B4-BE49-F238E27FC236}">
                    <a16:creationId xmlns:a16="http://schemas.microsoft.com/office/drawing/2014/main" id="{0ACD3C52-48F9-4645-8115-7F2CA0168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85848" y="2156986"/>
                <a:ext cx="498848" cy="3952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37" name="Line 11">
                <a:extLst>
                  <a:ext uri="{FF2B5EF4-FFF2-40B4-BE49-F238E27FC236}">
                    <a16:creationId xmlns:a16="http://schemas.microsoft.com/office/drawing/2014/main" id="{45CFE433-1DDF-4E2A-96EF-7083162856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0046" y="2156986"/>
                <a:ext cx="0" cy="33880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38" name="Line 12">
                <a:extLst>
                  <a:ext uri="{FF2B5EF4-FFF2-40B4-BE49-F238E27FC236}">
                    <a16:creationId xmlns:a16="http://schemas.microsoft.com/office/drawing/2014/main" id="{BEAA11F2-FD06-4A56-B154-B99C8C29DC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0746" y="2156986"/>
                <a:ext cx="498848" cy="33880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39" name="Rectangle 13">
                <a:extLst>
                  <a:ext uri="{FF2B5EF4-FFF2-40B4-BE49-F238E27FC236}">
                    <a16:creationId xmlns:a16="http://schemas.microsoft.com/office/drawing/2014/main" id="{C66A2776-ABB9-4133-82DA-AE473AA441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4546" y="2500881"/>
                <a:ext cx="2115259" cy="39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 dirty="0">
                    <a:latin typeface="Times New Roman" panose="02020603050405020304" pitchFamily="18" charset="0"/>
                  </a:rPr>
                  <a:t>&lt;exp&gt;  +    &lt;term&gt;</a:t>
                </a:r>
              </a:p>
            </p:txBody>
          </p:sp>
          <p:sp>
            <p:nvSpPr>
              <p:cNvPr id="17440" name="Line 14">
                <a:extLst>
                  <a:ext uri="{FF2B5EF4-FFF2-40B4-BE49-F238E27FC236}">
                    <a16:creationId xmlns:a16="http://schemas.microsoft.com/office/drawing/2014/main" id="{CED1F5EA-C043-4253-AC6D-A1071C37E6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0498" y="2834602"/>
                <a:ext cx="0" cy="2823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41" name="Rectangle 15">
                <a:extLst>
                  <a:ext uri="{FF2B5EF4-FFF2-40B4-BE49-F238E27FC236}">
                    <a16:creationId xmlns:a16="http://schemas.microsoft.com/office/drawing/2014/main" id="{FABEBED1-DBF4-4D29-8436-36ED9611CE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8955" y="3030663"/>
                <a:ext cx="1116857" cy="39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 dirty="0">
                    <a:latin typeface="Times New Roman" panose="02020603050405020304" pitchFamily="18" charset="0"/>
                  </a:rPr>
                  <a:t>&lt;term&gt;</a:t>
                </a:r>
              </a:p>
            </p:txBody>
          </p:sp>
          <p:sp>
            <p:nvSpPr>
              <p:cNvPr id="17442" name="Line 16">
                <a:extLst>
                  <a:ext uri="{FF2B5EF4-FFF2-40B4-BE49-F238E27FC236}">
                    <a16:creationId xmlns:a16="http://schemas.microsoft.com/office/drawing/2014/main" id="{D03D1CE7-8AA0-4E96-9526-CAED4C00D1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32350" y="3342814"/>
                <a:ext cx="362799" cy="2258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43" name="Line 17">
                <a:extLst>
                  <a:ext uri="{FF2B5EF4-FFF2-40B4-BE49-F238E27FC236}">
                    <a16:creationId xmlns:a16="http://schemas.microsoft.com/office/drawing/2014/main" id="{686C7E7E-35EE-414C-B762-79F790DDE3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40498" y="3342814"/>
                <a:ext cx="0" cy="2258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44" name="Line 18">
                <a:extLst>
                  <a:ext uri="{FF2B5EF4-FFF2-40B4-BE49-F238E27FC236}">
                    <a16:creationId xmlns:a16="http://schemas.microsoft.com/office/drawing/2014/main" id="{4DF8D6BE-EB54-4895-8B96-DA7B977C7B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5848" y="3342814"/>
                <a:ext cx="272099" cy="1694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45" name="Rectangle 19">
                <a:extLst>
                  <a:ext uri="{FF2B5EF4-FFF2-40B4-BE49-F238E27FC236}">
                    <a16:creationId xmlns:a16="http://schemas.microsoft.com/office/drawing/2014/main" id="{E24FB339-022B-48B5-8DDD-60B306D9E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6647" y="3522806"/>
                <a:ext cx="2489659" cy="39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 dirty="0">
                    <a:latin typeface="Times New Roman" panose="02020603050405020304" pitchFamily="18" charset="0"/>
                  </a:rPr>
                  <a:t>&lt;term&gt; </a:t>
                </a:r>
                <a:r>
                  <a:rPr lang="en-US" altLang="zh-TW" sz="1400" b="1" dirty="0">
                    <a:latin typeface="Symbol" panose="05050102010706020507" pitchFamily="18" charset="2"/>
                  </a:rPr>
                  <a:t>*   </a:t>
                </a:r>
                <a:r>
                  <a:rPr lang="en-US" altLang="zh-TW" sz="1400" b="1" dirty="0">
                    <a:latin typeface="Times New Roman" panose="02020603050405020304" pitchFamily="18" charset="0"/>
                  </a:rPr>
                  <a:t>&lt;</a:t>
                </a:r>
                <a:r>
                  <a:rPr lang="en-US" altLang="zh-TW" sz="1400" b="1" dirty="0" err="1">
                    <a:latin typeface="Times New Roman" panose="02020603050405020304" pitchFamily="18" charset="0"/>
                  </a:rPr>
                  <a:t>factoor</a:t>
                </a:r>
                <a:r>
                  <a:rPr lang="en-US" altLang="zh-TW" sz="1400" b="1" dirty="0">
                    <a:latin typeface="Times New Roman" panose="02020603050405020304" pitchFamily="18" charset="0"/>
                  </a:rPr>
                  <a:t>&gt;</a:t>
                </a:r>
              </a:p>
            </p:txBody>
          </p:sp>
          <p:sp>
            <p:nvSpPr>
              <p:cNvPr id="17446" name="Line 20">
                <a:extLst>
                  <a:ext uri="{FF2B5EF4-FFF2-40B4-BE49-F238E27FC236}">
                    <a16:creationId xmlns:a16="http://schemas.microsoft.com/office/drawing/2014/main" id="{B086A98F-35F2-4A08-A223-F7E2C30799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2350" y="3794559"/>
                <a:ext cx="0" cy="1694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47" name="Rectangle 21">
                <a:extLst>
                  <a:ext uri="{FF2B5EF4-FFF2-40B4-BE49-F238E27FC236}">
                    <a16:creationId xmlns:a16="http://schemas.microsoft.com/office/drawing/2014/main" id="{A93CCBD3-0B9F-49EF-B84D-31472792F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5697" y="3918083"/>
                <a:ext cx="1116858" cy="39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>
                    <a:latin typeface="Times New Roman" panose="02020603050405020304" pitchFamily="18" charset="0"/>
                  </a:rPr>
                  <a:t>&lt;factor&gt;</a:t>
                </a:r>
              </a:p>
            </p:txBody>
          </p:sp>
          <p:sp>
            <p:nvSpPr>
              <p:cNvPr id="17448" name="Line 22">
                <a:extLst>
                  <a:ext uri="{FF2B5EF4-FFF2-40B4-BE49-F238E27FC236}">
                    <a16:creationId xmlns:a16="http://schemas.microsoft.com/office/drawing/2014/main" id="{2F9646EE-AFDC-4249-A5E2-8D802CA444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2350" y="4133367"/>
                <a:ext cx="0" cy="2258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49" name="Rectangle 23">
                <a:extLst>
                  <a:ext uri="{FF2B5EF4-FFF2-40B4-BE49-F238E27FC236}">
                    <a16:creationId xmlns:a16="http://schemas.microsoft.com/office/drawing/2014/main" id="{CDD3A161-9021-4EF4-9C7A-4DCAF13CD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1747" y="4313358"/>
                <a:ext cx="833413" cy="39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>
                    <a:latin typeface="Times New Roman" panose="02020603050405020304" pitchFamily="18" charset="0"/>
                  </a:rPr>
                  <a:t>Const</a:t>
                </a:r>
              </a:p>
            </p:txBody>
          </p:sp>
          <p:sp>
            <p:nvSpPr>
              <p:cNvPr id="17450" name="Line 24">
                <a:extLst>
                  <a:ext uri="{FF2B5EF4-FFF2-40B4-BE49-F238E27FC236}">
                    <a16:creationId xmlns:a16="http://schemas.microsoft.com/office/drawing/2014/main" id="{4995B7DA-2699-423B-979A-BE5AF39478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697" y="3794559"/>
                <a:ext cx="0" cy="1694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51" name="Rectangle 25">
                <a:extLst>
                  <a:ext uri="{FF2B5EF4-FFF2-40B4-BE49-F238E27FC236}">
                    <a16:creationId xmlns:a16="http://schemas.microsoft.com/office/drawing/2014/main" id="{85DDE03B-024C-4500-B0FE-AA022429B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0142" y="3918083"/>
                <a:ext cx="437860" cy="398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>
                    <a:latin typeface="Times New Roman" panose="02020603050405020304" pitchFamily="18" charset="0"/>
                  </a:rPr>
                  <a:t>id</a:t>
                </a:r>
              </a:p>
            </p:txBody>
          </p:sp>
          <p:sp>
            <p:nvSpPr>
              <p:cNvPr id="17452" name="Line 26">
                <a:extLst>
                  <a:ext uri="{FF2B5EF4-FFF2-40B4-BE49-F238E27FC236}">
                    <a16:creationId xmlns:a16="http://schemas.microsoft.com/office/drawing/2014/main" id="{EBFC549D-8EB3-4536-9F56-0145CE9F5F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9594" y="2834602"/>
                <a:ext cx="272099" cy="2258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53" name="Rectangle 27">
                <a:extLst>
                  <a:ext uri="{FF2B5EF4-FFF2-40B4-BE49-F238E27FC236}">
                    <a16:creationId xmlns:a16="http://schemas.microsoft.com/office/drawing/2014/main" id="{6B0F7B0C-6715-435A-807E-01F4C343D2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5042" y="3014594"/>
                <a:ext cx="1116858" cy="398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>
                    <a:latin typeface="Times New Roman" panose="02020603050405020304" pitchFamily="18" charset="0"/>
                  </a:rPr>
                  <a:t>&lt;factor&gt;</a:t>
                </a:r>
              </a:p>
            </p:txBody>
          </p:sp>
          <p:sp>
            <p:nvSpPr>
              <p:cNvPr id="17454" name="Line 28">
                <a:extLst>
                  <a:ext uri="{FF2B5EF4-FFF2-40B4-BE49-F238E27FC236}">
                    <a16:creationId xmlns:a16="http://schemas.microsoft.com/office/drawing/2014/main" id="{BF25CA6D-2861-49B2-A2C5-D946B776EE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7043" y="3286346"/>
                <a:ext cx="0" cy="2258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17455" name="Rectangle 29">
                <a:extLst>
                  <a:ext uri="{FF2B5EF4-FFF2-40B4-BE49-F238E27FC236}">
                    <a16:creationId xmlns:a16="http://schemas.microsoft.com/office/drawing/2014/main" id="{2F41C158-E467-4776-91D2-46C1E00C5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2490" y="3466341"/>
                <a:ext cx="437860" cy="398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 b="1">
                    <a:latin typeface="Times New Roman" panose="02020603050405020304" pitchFamily="18" charset="0"/>
                  </a:rPr>
                  <a:t>id</a:t>
                </a:r>
              </a:p>
            </p:txBody>
          </p:sp>
        </p:grpSp>
        <p:sp>
          <p:nvSpPr>
            <p:cNvPr id="17415" name="矩形 46">
              <a:extLst>
                <a:ext uri="{FF2B5EF4-FFF2-40B4-BE49-F238E27FC236}">
                  <a16:creationId xmlns:a16="http://schemas.microsoft.com/office/drawing/2014/main" id="{ACF446F9-85C5-4F5C-BC43-8B674F25C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9188" y="1571625"/>
              <a:ext cx="9044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 &lt;assign&gt;</a:t>
              </a:r>
              <a:endParaRPr lang="zh-TW" altLang="en-US" sz="1400" b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D6BF165-3B71-4C43-B0D3-0AFA6E1888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18" name="Line 38">
            <a:extLst>
              <a:ext uri="{FF2B5EF4-FFF2-40B4-BE49-F238E27FC236}">
                <a16:creationId xmlns:a16="http://schemas.microsoft.com/office/drawing/2014/main" id="{0E8B5CFB-F0F3-4D31-BF26-318297932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230" y="4489424"/>
            <a:ext cx="13198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19" name="Line 39">
            <a:extLst>
              <a:ext uri="{FF2B5EF4-FFF2-40B4-BE49-F238E27FC236}">
                <a16:creationId xmlns:a16="http://schemas.microsoft.com/office/drawing/2014/main" id="{B863DFB8-2D02-4A34-BDC9-534740328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230" y="4294955"/>
            <a:ext cx="13198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46082" name="內容版面配置區 2">
            <a:extLst>
              <a:ext uri="{FF2B5EF4-FFF2-40B4-BE49-F238E27FC236}">
                <a16:creationId xmlns:a16="http://schemas.microsoft.com/office/drawing/2014/main" id="{0AD111AE-8D3E-4D31-8C78-EC1AF4ABE6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02291" y="1056363"/>
            <a:ext cx="9208718" cy="972854"/>
          </a:xfrm>
        </p:spPr>
        <p:txBody>
          <a:bodyPr/>
          <a:lstStyle/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LL parser-controlled semantic stack</a:t>
            </a:r>
          </a:p>
          <a:p>
            <a:pPr marL="571500" lvl="1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Every time a production </a:t>
            </a:r>
            <a:r>
              <a:rPr lang="en-US" altLang="zh-TW" sz="2000" b="1" dirty="0">
                <a:solidFill>
                  <a:srgbClr val="0550E5"/>
                </a:solidFill>
              </a:rPr>
              <a:t>A</a:t>
            </a:r>
            <a:r>
              <a:rPr lang="en-US" altLang="zh-TW" sz="2000" b="1" dirty="0">
                <a:solidFill>
                  <a:srgbClr val="0550E5"/>
                </a:solidFill>
                <a:sym typeface="Wingdings" panose="05000000000000000000" pitchFamily="2" charset="2"/>
              </a:rPr>
              <a:t></a:t>
            </a:r>
            <a:r>
              <a:rPr lang="en-US" altLang="zh-TW" sz="2000" b="1" dirty="0">
                <a:solidFill>
                  <a:srgbClr val="0550E5"/>
                </a:solidFill>
              </a:rPr>
              <a:t>B C D </a:t>
            </a:r>
            <a:r>
              <a:rPr lang="en-US" altLang="zh-TW" sz="2000" dirty="0"/>
              <a:t>is predicted,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A2075CF7-8CB3-4FA9-B7C2-9AA124119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163" y="2962645"/>
            <a:ext cx="312612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BDDE355C-C030-4B99-A2E0-E2F167E19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244" y="2382205"/>
            <a:ext cx="302993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8BA1DE10-B1DF-4808-B3D1-66DED591B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244" y="2673909"/>
            <a:ext cx="312612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5E898098-2B84-4593-B4CC-AF81D94FC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244" y="2965611"/>
            <a:ext cx="312612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E14FA3E6-F225-4B38-B3C3-BAB477B9D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3234" y="3208699"/>
            <a:ext cx="242074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4DBE3F89-9A0A-4064-875B-770C96986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163" y="3205732"/>
            <a:ext cx="242074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6092" name="Line 12">
            <a:extLst>
              <a:ext uri="{FF2B5EF4-FFF2-40B4-BE49-F238E27FC236}">
                <a16:creationId xmlns:a16="http://schemas.microsoft.com/office/drawing/2014/main" id="{A03FF3FE-B189-4CF2-8E02-92CD4DF3C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3789" y="2373088"/>
            <a:ext cx="0" cy="11181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3" name="Line 13">
            <a:extLst>
              <a:ext uri="{FF2B5EF4-FFF2-40B4-BE49-F238E27FC236}">
                <a16:creationId xmlns:a16="http://schemas.microsoft.com/office/drawing/2014/main" id="{B8DA35A1-E76F-4463-9469-172EC2CC0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3789" y="3491287"/>
            <a:ext cx="14958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4" name="Line 14">
            <a:extLst>
              <a:ext uri="{FF2B5EF4-FFF2-40B4-BE49-F238E27FC236}">
                <a16:creationId xmlns:a16="http://schemas.microsoft.com/office/drawing/2014/main" id="{C4C18865-CC75-431E-BA73-8907A3F904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9655" y="2324471"/>
            <a:ext cx="0" cy="116681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5" name="Line 15">
            <a:extLst>
              <a:ext uri="{FF2B5EF4-FFF2-40B4-BE49-F238E27FC236}">
                <a16:creationId xmlns:a16="http://schemas.microsoft.com/office/drawing/2014/main" id="{DBD083BF-E37A-4E48-B67F-B0480E0509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3789" y="3199583"/>
            <a:ext cx="14958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6" name="Line 16">
            <a:extLst>
              <a:ext uri="{FF2B5EF4-FFF2-40B4-BE49-F238E27FC236}">
                <a16:creationId xmlns:a16="http://schemas.microsoft.com/office/drawing/2014/main" id="{FE6817C3-1D42-44E8-84E5-1AA7C0A21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3789" y="2907878"/>
            <a:ext cx="14958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7" name="Line 17">
            <a:extLst>
              <a:ext uri="{FF2B5EF4-FFF2-40B4-BE49-F238E27FC236}">
                <a16:creationId xmlns:a16="http://schemas.microsoft.com/office/drawing/2014/main" id="{7E402C60-7E82-455E-8066-4DA5C4EE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3789" y="2616175"/>
            <a:ext cx="14958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8" name="Line 18">
            <a:extLst>
              <a:ext uri="{FF2B5EF4-FFF2-40B4-BE49-F238E27FC236}">
                <a16:creationId xmlns:a16="http://schemas.microsoft.com/office/drawing/2014/main" id="{C853137A-AE1E-446A-871A-CE504ACCB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4702" y="2515974"/>
            <a:ext cx="0" cy="97234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9" name="Line 19">
            <a:extLst>
              <a:ext uri="{FF2B5EF4-FFF2-40B4-BE49-F238E27FC236}">
                <a16:creationId xmlns:a16="http://schemas.microsoft.com/office/drawing/2014/main" id="{6A81A572-2BF7-4DF2-A559-66CE8F6EDB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4702" y="3488320"/>
            <a:ext cx="12318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00" name="Line 20">
            <a:extLst>
              <a:ext uri="{FF2B5EF4-FFF2-40B4-BE49-F238E27FC236}">
                <a16:creationId xmlns:a16="http://schemas.microsoft.com/office/drawing/2014/main" id="{21B5C67A-E116-49C9-9194-CF0C296754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6592" y="2515974"/>
            <a:ext cx="0" cy="97234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01" name="Line 21">
            <a:extLst>
              <a:ext uri="{FF2B5EF4-FFF2-40B4-BE49-F238E27FC236}">
                <a16:creationId xmlns:a16="http://schemas.microsoft.com/office/drawing/2014/main" id="{FDA49E24-6761-4B74-A962-7141D0F55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4702" y="3196617"/>
            <a:ext cx="12318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02" name="Rectangle 22">
            <a:extLst>
              <a:ext uri="{FF2B5EF4-FFF2-40B4-BE49-F238E27FC236}">
                <a16:creationId xmlns:a16="http://schemas.microsoft.com/office/drawing/2014/main" id="{701BDADF-A819-4AC4-AC75-BDDFEED66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945" y="2658860"/>
            <a:ext cx="1765730" cy="39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0550E5"/>
                </a:solidFill>
                <a:latin typeface="Times New Roman" panose="02020603050405020304" pitchFamily="18" charset="0"/>
              </a:rPr>
              <a:t>Parse stack</a:t>
            </a:r>
          </a:p>
        </p:txBody>
      </p:sp>
      <p:sp>
        <p:nvSpPr>
          <p:cNvPr id="46103" name="AutoShape 23">
            <a:extLst>
              <a:ext uri="{FF2B5EF4-FFF2-40B4-BE49-F238E27FC236}">
                <a16:creationId xmlns:a16="http://schemas.microsoft.com/office/drawing/2014/main" id="{A9BA08BF-2632-4611-9AA8-2157FAAC4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908" y="3006199"/>
            <a:ext cx="601279" cy="137749"/>
          </a:xfrm>
          <a:prstGeom prst="rightArrow">
            <a:avLst>
              <a:gd name="adj1" fmla="val 50000"/>
              <a:gd name="adj2" fmla="val 12060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400" b="1">
              <a:latin typeface="Times New Roman" panose="02020603050405020304" pitchFamily="18" charset="0"/>
            </a:endParaRPr>
          </a:p>
        </p:txBody>
      </p:sp>
      <p:sp>
        <p:nvSpPr>
          <p:cNvPr id="46104" name="Rectangle 24">
            <a:extLst>
              <a:ext uri="{FF2B5EF4-FFF2-40B4-BE49-F238E27FC236}">
                <a16:creationId xmlns:a16="http://schemas.microsoft.com/office/drawing/2014/main" id="{580F8C35-CD44-4599-A1DE-F58E22D00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910" y="4449922"/>
            <a:ext cx="242074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6105" name="Rectangle 25">
            <a:extLst>
              <a:ext uri="{FF2B5EF4-FFF2-40B4-BE49-F238E27FC236}">
                <a16:creationId xmlns:a16="http://schemas.microsoft.com/office/drawing/2014/main" id="{4AB3DE84-8B0A-421F-A44F-5B7318790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920" y="4693010"/>
            <a:ext cx="312612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6106" name="Rectangle 26">
            <a:extLst>
              <a:ext uri="{FF2B5EF4-FFF2-40B4-BE49-F238E27FC236}">
                <a16:creationId xmlns:a16="http://schemas.microsoft.com/office/drawing/2014/main" id="{213296A2-BA50-4677-B39B-8DEB8F522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1910" y="4887480"/>
            <a:ext cx="242074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6107" name="Rectangle 27">
            <a:extLst>
              <a:ext uri="{FF2B5EF4-FFF2-40B4-BE49-F238E27FC236}">
                <a16:creationId xmlns:a16="http://schemas.microsoft.com/office/drawing/2014/main" id="{DA58DD68-E0C3-4DF9-A125-BE7AAFCED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5691" y="3866516"/>
            <a:ext cx="312612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46108" name="Rectangle 28">
            <a:extLst>
              <a:ext uri="{FF2B5EF4-FFF2-40B4-BE49-F238E27FC236}">
                <a16:creationId xmlns:a16="http://schemas.microsoft.com/office/drawing/2014/main" id="{FFC84BA5-2B3F-487D-8B68-8D5E38784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5691" y="4062102"/>
            <a:ext cx="312612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6109" name="Rectangle 29">
            <a:extLst>
              <a:ext uri="{FF2B5EF4-FFF2-40B4-BE49-F238E27FC236}">
                <a16:creationId xmlns:a16="http://schemas.microsoft.com/office/drawing/2014/main" id="{E87B5027-29DF-41A5-81A0-58FA57C42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5691" y="4256571"/>
            <a:ext cx="302993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46110" name="Rectangle 30">
            <a:extLst>
              <a:ext uri="{FF2B5EF4-FFF2-40B4-BE49-F238E27FC236}">
                <a16:creationId xmlns:a16="http://schemas.microsoft.com/office/drawing/2014/main" id="{2E0EF1BE-2118-4116-8DB8-1F370B31A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3684" y="4449922"/>
            <a:ext cx="242074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6111" name="Rectangle 31">
            <a:extLst>
              <a:ext uri="{FF2B5EF4-FFF2-40B4-BE49-F238E27FC236}">
                <a16:creationId xmlns:a16="http://schemas.microsoft.com/office/drawing/2014/main" id="{1B2507CC-E243-41BF-84FE-B89C10773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5691" y="4693010"/>
            <a:ext cx="312612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6112" name="Rectangle 32">
            <a:extLst>
              <a:ext uri="{FF2B5EF4-FFF2-40B4-BE49-F238E27FC236}">
                <a16:creationId xmlns:a16="http://schemas.microsoft.com/office/drawing/2014/main" id="{1DB3A3DF-7345-4004-A2B6-4B1CA28CF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3684" y="4887480"/>
            <a:ext cx="242074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6113" name="Line 33">
            <a:extLst>
              <a:ext uri="{FF2B5EF4-FFF2-40B4-BE49-F238E27FC236}">
                <a16:creationId xmlns:a16="http://schemas.microsoft.com/office/drawing/2014/main" id="{086FB46B-CB6E-4FBC-B231-66505FAB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230" y="3711548"/>
            <a:ext cx="0" cy="140990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14" name="Line 34">
            <a:extLst>
              <a:ext uri="{FF2B5EF4-FFF2-40B4-BE49-F238E27FC236}">
                <a16:creationId xmlns:a16="http://schemas.microsoft.com/office/drawing/2014/main" id="{094571A9-1D1E-46BB-9390-8B4B3A5EA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230" y="5121450"/>
            <a:ext cx="13198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15" name="Line 35">
            <a:extLst>
              <a:ext uri="{FF2B5EF4-FFF2-40B4-BE49-F238E27FC236}">
                <a16:creationId xmlns:a16="http://schemas.microsoft.com/office/drawing/2014/main" id="{CEA19AA0-FC5D-479D-A149-8F9D34CF3A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32112" y="3711548"/>
            <a:ext cx="0" cy="140990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16" name="Line 36">
            <a:extLst>
              <a:ext uri="{FF2B5EF4-FFF2-40B4-BE49-F238E27FC236}">
                <a16:creationId xmlns:a16="http://schemas.microsoft.com/office/drawing/2014/main" id="{BAEB330C-E955-46BB-9F8B-E2607D257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230" y="4926980"/>
            <a:ext cx="13198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17" name="Line 37">
            <a:extLst>
              <a:ext uri="{FF2B5EF4-FFF2-40B4-BE49-F238E27FC236}">
                <a16:creationId xmlns:a16="http://schemas.microsoft.com/office/drawing/2014/main" id="{B9622CB0-2AAF-4F0D-8D7C-9867724C3C4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230" y="4683894"/>
            <a:ext cx="13198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0" name="Line 40">
            <a:extLst>
              <a:ext uri="{FF2B5EF4-FFF2-40B4-BE49-F238E27FC236}">
                <a16:creationId xmlns:a16="http://schemas.microsoft.com/office/drawing/2014/main" id="{FD2BCB4B-135D-4BEC-9841-6154DA1B3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230" y="4100486"/>
            <a:ext cx="13198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1" name="Line 41">
            <a:extLst>
              <a:ext uri="{FF2B5EF4-FFF2-40B4-BE49-F238E27FC236}">
                <a16:creationId xmlns:a16="http://schemas.microsoft.com/office/drawing/2014/main" id="{C3A2EE1C-3C70-4923-9C23-5C43BF862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230" y="3857399"/>
            <a:ext cx="13198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2" name="Line 42">
            <a:extLst>
              <a:ext uri="{FF2B5EF4-FFF2-40B4-BE49-F238E27FC236}">
                <a16:creationId xmlns:a16="http://schemas.microsoft.com/office/drawing/2014/main" id="{20BA661F-E357-4314-9A1E-6A13B77CB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450" y="3808782"/>
            <a:ext cx="0" cy="131266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3" name="Line 43">
            <a:extLst>
              <a:ext uri="{FF2B5EF4-FFF2-40B4-BE49-F238E27FC236}">
                <a16:creationId xmlns:a16="http://schemas.microsoft.com/office/drawing/2014/main" id="{B0F70226-94B9-4134-9F51-AA4A5E8E3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450" y="5121450"/>
            <a:ext cx="12318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4" name="Line 44">
            <a:extLst>
              <a:ext uri="{FF2B5EF4-FFF2-40B4-BE49-F238E27FC236}">
                <a16:creationId xmlns:a16="http://schemas.microsoft.com/office/drawing/2014/main" id="{390EE60F-2E35-45BD-B7A9-2FC73F0F25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0340" y="3808782"/>
            <a:ext cx="0" cy="131266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5" name="Line 45">
            <a:extLst>
              <a:ext uri="{FF2B5EF4-FFF2-40B4-BE49-F238E27FC236}">
                <a16:creationId xmlns:a16="http://schemas.microsoft.com/office/drawing/2014/main" id="{00F806D0-DEE8-4084-A6DD-03689E1CD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450" y="4926980"/>
            <a:ext cx="12318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6" name="Line 46">
            <a:extLst>
              <a:ext uri="{FF2B5EF4-FFF2-40B4-BE49-F238E27FC236}">
                <a16:creationId xmlns:a16="http://schemas.microsoft.com/office/drawing/2014/main" id="{C3BF8F5A-222F-48F7-8C9E-94F349D46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450" y="4683894"/>
            <a:ext cx="12318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7" name="Line 47">
            <a:extLst>
              <a:ext uri="{FF2B5EF4-FFF2-40B4-BE49-F238E27FC236}">
                <a16:creationId xmlns:a16="http://schemas.microsoft.com/office/drawing/2014/main" id="{BABB722F-6EA1-41D9-BBB3-534E79E74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450" y="4489424"/>
            <a:ext cx="12318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28" name="Rectangle 48">
            <a:extLst>
              <a:ext uri="{FF2B5EF4-FFF2-40B4-BE49-F238E27FC236}">
                <a16:creationId xmlns:a16="http://schemas.microsoft.com/office/drawing/2014/main" id="{85A1BABE-C485-43FD-99E4-ABAB950D6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7541" y="3672046"/>
            <a:ext cx="431244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top</a:t>
            </a:r>
          </a:p>
        </p:txBody>
      </p:sp>
      <p:sp>
        <p:nvSpPr>
          <p:cNvPr id="46129" name="Rectangle 49">
            <a:extLst>
              <a:ext uri="{FF2B5EF4-FFF2-40B4-BE49-F238E27FC236}">
                <a16:creationId xmlns:a16="http://schemas.microsoft.com/office/drawing/2014/main" id="{FAE1F134-3B77-4A69-8B38-140BC55E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4214" y="4159159"/>
            <a:ext cx="561097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right</a:t>
            </a:r>
          </a:p>
        </p:txBody>
      </p:sp>
      <p:sp>
        <p:nvSpPr>
          <p:cNvPr id="46130" name="Rectangle 50">
            <a:extLst>
              <a:ext uri="{FF2B5EF4-FFF2-40B4-BE49-F238E27FC236}">
                <a16:creationId xmlns:a16="http://schemas.microsoft.com/office/drawing/2014/main" id="{EC4A3330-4AC0-44C3-AF80-42D24E029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4214" y="4444930"/>
            <a:ext cx="758218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current</a:t>
            </a:r>
          </a:p>
        </p:txBody>
      </p:sp>
      <p:sp>
        <p:nvSpPr>
          <p:cNvPr id="46131" name="Rectangle 51">
            <a:extLst>
              <a:ext uri="{FF2B5EF4-FFF2-40B4-BE49-F238E27FC236}">
                <a16:creationId xmlns:a16="http://schemas.microsoft.com/office/drawing/2014/main" id="{73B4B76C-FC3B-455C-BFAE-87D3E2D17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9549" y="4693010"/>
            <a:ext cx="431244" cy="305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left</a:t>
            </a:r>
          </a:p>
        </p:txBody>
      </p:sp>
      <p:sp>
        <p:nvSpPr>
          <p:cNvPr id="46132" name="Rectangle 52">
            <a:extLst>
              <a:ext uri="{FF2B5EF4-FFF2-40B4-BE49-F238E27FC236}">
                <a16:creationId xmlns:a16="http://schemas.microsoft.com/office/drawing/2014/main" id="{0B6DAC1E-1700-420E-8BDE-A490C0316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9786" y="3672046"/>
            <a:ext cx="362309" cy="1382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12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11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 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 8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>
                <a:latin typeface="Times New Roman" panose="02020603050405020304" pitchFamily="18" charset="0"/>
              </a:rPr>
              <a:t> 7</a:t>
            </a:r>
          </a:p>
        </p:txBody>
      </p:sp>
      <p:sp>
        <p:nvSpPr>
          <p:cNvPr id="46133" name="Line 53">
            <a:extLst>
              <a:ext uri="{FF2B5EF4-FFF2-40B4-BE49-F238E27FC236}">
                <a16:creationId xmlns:a16="http://schemas.microsoft.com/office/drawing/2014/main" id="{5EE6A985-7B44-45AA-BBF5-9CC0CAF02D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20104" y="3760165"/>
            <a:ext cx="527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34" name="Line 54">
            <a:extLst>
              <a:ext uri="{FF2B5EF4-FFF2-40B4-BE49-F238E27FC236}">
                <a16:creationId xmlns:a16="http://schemas.microsoft.com/office/drawing/2014/main" id="{8BE28990-2EED-48C1-8473-63F3CD5F50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20104" y="4373487"/>
            <a:ext cx="512666" cy="1870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35" name="Line 55">
            <a:extLst>
              <a:ext uri="{FF2B5EF4-FFF2-40B4-BE49-F238E27FC236}">
                <a16:creationId xmlns:a16="http://schemas.microsoft.com/office/drawing/2014/main" id="{518F580D-3777-4D5B-A4CC-B5CB01B75A8E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0103" y="4489424"/>
            <a:ext cx="512666" cy="9839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36" name="Line 56">
            <a:extLst>
              <a:ext uri="{FF2B5EF4-FFF2-40B4-BE49-F238E27FC236}">
                <a16:creationId xmlns:a16="http://schemas.microsoft.com/office/drawing/2014/main" id="{D77B7D02-70CF-4350-B072-07908567C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0104" y="4829746"/>
            <a:ext cx="5279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137" name="Rectangle 57">
            <a:extLst>
              <a:ext uri="{FF2B5EF4-FFF2-40B4-BE49-F238E27FC236}">
                <a16:creationId xmlns:a16="http://schemas.microsoft.com/office/drawing/2014/main" id="{29F168D0-7B2D-4B34-ACD9-247BD1D5A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945" y="4302044"/>
            <a:ext cx="1857538" cy="39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0550E5"/>
                </a:solidFill>
                <a:latin typeface="Times New Roman" panose="02020603050405020304" pitchFamily="18" charset="0"/>
              </a:rPr>
              <a:t>Semantic stack</a:t>
            </a:r>
          </a:p>
        </p:txBody>
      </p:sp>
      <p:sp>
        <p:nvSpPr>
          <p:cNvPr id="46138" name="AutoShape 58">
            <a:extLst>
              <a:ext uri="{FF2B5EF4-FFF2-40B4-BE49-F238E27FC236}">
                <a16:creationId xmlns:a16="http://schemas.microsoft.com/office/drawing/2014/main" id="{730A885F-854D-43EC-BB03-A2DB60F30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3657" y="4396242"/>
            <a:ext cx="513287" cy="137749"/>
          </a:xfrm>
          <a:prstGeom prst="rightArrow">
            <a:avLst>
              <a:gd name="adj1" fmla="val 50000"/>
              <a:gd name="adj2" fmla="val 10295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400" b="1">
              <a:latin typeface="Times New Roman" panose="02020603050405020304" pitchFamily="18" charset="0"/>
            </a:endParaRPr>
          </a:p>
        </p:txBody>
      </p:sp>
      <p:sp>
        <p:nvSpPr>
          <p:cNvPr id="46139" name="Rectangle 59">
            <a:extLst>
              <a:ext uri="{FF2B5EF4-FFF2-40B4-BE49-F238E27FC236}">
                <a16:creationId xmlns:a16="http://schemas.microsoft.com/office/drawing/2014/main" id="{4BB16710-8545-4691-AFA2-99AC3B912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854" y="5588015"/>
            <a:ext cx="8858250" cy="45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solidFill>
                  <a:srgbClr val="0550E5"/>
                </a:solidFill>
                <a:latin typeface="Times New Roman" panose="02020603050405020304" pitchFamily="18" charset="0"/>
              </a:rPr>
              <a:t>Need four pointers for the semantic stack (left, right, current, top).</a:t>
            </a:r>
          </a:p>
        </p:txBody>
      </p:sp>
      <p:sp>
        <p:nvSpPr>
          <p:cNvPr id="46085" name="標題 1">
            <a:extLst>
              <a:ext uri="{FF2B5EF4-FFF2-40B4-BE49-F238E27FC236}">
                <a16:creationId xmlns:a16="http://schemas.microsoft.com/office/drawing/2014/main" id="{2E66C425-1B9F-4D58-AC55-1B18C0FE6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Parser-Controlled Stack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60" name="灯片编号占位符 1">
            <a:extLst>
              <a:ext uri="{FF2B5EF4-FFF2-40B4-BE49-F238E27FC236}">
                <a16:creationId xmlns:a16="http://schemas.microsoft.com/office/drawing/2014/main" id="{5569EEF3-5CF0-40B9-8B3E-314372442E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內容版面配置區 2">
            <a:extLst>
              <a:ext uri="{FF2B5EF4-FFF2-40B4-BE49-F238E27FC236}">
                <a16:creationId xmlns:a16="http://schemas.microsoft.com/office/drawing/2014/main" id="{00021113-057C-43A8-9318-90E7D069B9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2185" y="1082566"/>
            <a:ext cx="10221239" cy="5036181"/>
          </a:xfrm>
        </p:spPr>
        <p:txBody>
          <a:bodyPr/>
          <a:lstStyle/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dirty="0"/>
              <a:t>However, when a new production </a:t>
            </a:r>
            <a:r>
              <a:rPr lang="en-US" altLang="zh-TW" sz="2800" b="1" dirty="0">
                <a:solidFill>
                  <a:srgbClr val="0550E5"/>
                </a:solidFill>
              </a:rPr>
              <a:t>B</a:t>
            </a:r>
            <a:r>
              <a:rPr lang="en-US" altLang="zh-TW" sz="2800" b="1" dirty="0">
                <a:solidFill>
                  <a:srgbClr val="0550E5"/>
                </a:solidFill>
                <a:sym typeface="Wingdings" panose="05000000000000000000" pitchFamily="2" charset="2"/>
              </a:rPr>
              <a:t></a:t>
            </a:r>
            <a:r>
              <a:rPr lang="en-US" altLang="zh-TW" sz="2800" b="1" dirty="0">
                <a:solidFill>
                  <a:srgbClr val="0550E5"/>
                </a:solidFill>
              </a:rPr>
              <a:t>E F G </a:t>
            </a:r>
            <a:r>
              <a:rPr lang="en-US" altLang="zh-TW" sz="2800" dirty="0"/>
              <a:t>is predicted, the four pointers will be overwritten. </a:t>
            </a:r>
          </a:p>
          <a:p>
            <a:pPr defTabSz="762000">
              <a:buFont typeface="Wingdings" panose="05000000000000000000" pitchFamily="2" charset="2"/>
              <a:buChar char="Ø"/>
            </a:pPr>
            <a:endParaRPr lang="en-US" altLang="zh-TW" sz="2800" dirty="0"/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dirty="0"/>
              <a:t>Therefore, create a new </a:t>
            </a:r>
            <a:r>
              <a:rPr lang="en-US" altLang="zh-TW" sz="2800" b="1" dirty="0">
                <a:solidFill>
                  <a:srgbClr val="0550E5"/>
                </a:solidFill>
              </a:rPr>
              <a:t>EOP</a:t>
            </a:r>
            <a:r>
              <a:rPr lang="en-US" altLang="zh-TW" sz="2800" dirty="0">
                <a:solidFill>
                  <a:schemeClr val="bg2"/>
                </a:solidFill>
              </a:rPr>
              <a:t> </a:t>
            </a:r>
            <a:r>
              <a:rPr lang="en-US" altLang="zh-TW" sz="2800" dirty="0"/>
              <a:t>record for the four pointers on the parse stack.</a:t>
            </a:r>
          </a:p>
          <a:p>
            <a:pPr defTabSz="762000">
              <a:buFont typeface="Wingdings" panose="05000000000000000000" pitchFamily="2" charset="2"/>
              <a:buChar char="Ø"/>
            </a:pPr>
            <a:endParaRPr lang="en-US" altLang="zh-TW" sz="2800" dirty="0"/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dirty="0"/>
              <a:t> When </a:t>
            </a:r>
            <a:r>
              <a:rPr lang="en-US" altLang="zh-TW" sz="2800" b="1" dirty="0">
                <a:solidFill>
                  <a:srgbClr val="0550E5"/>
                </a:solidFill>
              </a:rPr>
              <a:t>EOP </a:t>
            </a:r>
            <a:r>
              <a:rPr lang="en-US" altLang="zh-TW" sz="2800" dirty="0"/>
              <a:t>record appears on stack top, restore the four pointers, which essentially pops off records from the semantic stack.</a:t>
            </a:r>
          </a:p>
          <a:p>
            <a:pPr defTabSz="762000">
              <a:buFont typeface="Wingdings" panose="05000000000000000000" pitchFamily="2" charset="2"/>
              <a:buChar char="Ø"/>
            </a:pPr>
            <a:endParaRPr lang="en-US" altLang="zh-TW" sz="2800" dirty="0"/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dirty="0"/>
              <a:t>An example at next page…….</a:t>
            </a:r>
            <a:endParaRPr lang="zh-TW" altLang="en-US" sz="2800" dirty="0"/>
          </a:p>
        </p:txBody>
      </p:sp>
      <p:sp>
        <p:nvSpPr>
          <p:cNvPr id="47108" name="標題 1">
            <a:extLst>
              <a:ext uri="{FF2B5EF4-FFF2-40B4-BE49-F238E27FC236}">
                <a16:creationId xmlns:a16="http://schemas.microsoft.com/office/drawing/2014/main" id="{0238D015-2C5C-41F3-8C08-32519F796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Parser-Controlled Stack (3)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3516197C-2BF2-4243-B3E7-D5F1373696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1" name="群組 4">
            <a:extLst>
              <a:ext uri="{FF2B5EF4-FFF2-40B4-BE49-F238E27FC236}">
                <a16:creationId xmlns:a16="http://schemas.microsoft.com/office/drawing/2014/main" id="{7AECBF37-F2E0-4283-9DC6-277127DD8539}"/>
              </a:ext>
            </a:extLst>
          </p:cNvPr>
          <p:cNvGrpSpPr>
            <a:grpSpLocks/>
          </p:cNvGrpSpPr>
          <p:nvPr/>
        </p:nvGrpSpPr>
        <p:grpSpPr bwMode="auto">
          <a:xfrm>
            <a:off x="1410287" y="1288615"/>
            <a:ext cx="7858125" cy="1824038"/>
            <a:chOff x="-2881156" y="3678210"/>
            <a:chExt cx="9374002" cy="2466377"/>
          </a:xfrm>
        </p:grpSpPr>
        <p:sp>
          <p:nvSpPr>
            <p:cNvPr id="48186" name="Rectangle 3">
              <a:extLst>
                <a:ext uri="{FF2B5EF4-FFF2-40B4-BE49-F238E27FC236}">
                  <a16:creationId xmlns:a16="http://schemas.microsoft.com/office/drawing/2014/main" id="{39C8B936-8603-462D-B65F-AA44597AE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881156" y="3678210"/>
              <a:ext cx="2298497" cy="70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Parse stack</a:t>
              </a:r>
            </a:p>
          </p:txBody>
        </p:sp>
        <p:sp>
          <p:nvSpPr>
            <p:cNvPr id="48187" name="Rectangle 4">
              <a:extLst>
                <a:ext uri="{FF2B5EF4-FFF2-40B4-BE49-F238E27FC236}">
                  <a16:creationId xmlns:a16="http://schemas.microsoft.com/office/drawing/2014/main" id="{4A837C82-C3B5-4D40-A1DA-54AC1088E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958" y="5440363"/>
              <a:ext cx="372883" cy="704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8188" name="Rectangle 5">
              <a:extLst>
                <a:ext uri="{FF2B5EF4-FFF2-40B4-BE49-F238E27FC236}">
                  <a16:creationId xmlns:a16="http://schemas.microsoft.com/office/drawing/2014/main" id="{3738D33C-E337-471D-931C-80C162EA9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6732" y="4451229"/>
              <a:ext cx="959931" cy="1578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   B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   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   D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EOP(...)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    :</a:t>
              </a:r>
            </a:p>
          </p:txBody>
        </p:sp>
        <p:sp>
          <p:nvSpPr>
            <p:cNvPr id="48189" name="Rectangle 6">
              <a:extLst>
                <a:ext uri="{FF2B5EF4-FFF2-40B4-BE49-F238E27FC236}">
                  <a16:creationId xmlns:a16="http://schemas.microsoft.com/office/drawing/2014/main" id="{EFBF5930-AD01-4D2A-9C61-C11BBAA4E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444" y="3678226"/>
              <a:ext cx="1697038" cy="2452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      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      F </a:t>
              </a:r>
              <a:br>
                <a:rPr lang="en-US" altLang="zh-TW" sz="1400" b="1" dirty="0">
                  <a:latin typeface="Times New Roman" panose="02020603050405020304" pitchFamily="18" charset="0"/>
                </a:rPr>
              </a:br>
              <a:r>
                <a:rPr lang="en-US" altLang="zh-TW" sz="1400" b="1" dirty="0">
                  <a:latin typeface="Times New Roman" panose="02020603050405020304" pitchFamily="18" charset="0"/>
                </a:rPr>
                <a:t>      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EOP(7,9,9,12)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      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      D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EOP(......)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      : </a:t>
              </a:r>
            </a:p>
          </p:txBody>
        </p:sp>
        <p:sp>
          <p:nvSpPr>
            <p:cNvPr id="48190" name="Rectangle 11">
              <a:extLst>
                <a:ext uri="{FF2B5EF4-FFF2-40B4-BE49-F238E27FC236}">
                  <a16:creationId xmlns:a16="http://schemas.microsoft.com/office/drawing/2014/main" id="{64AC23D4-65A4-4DDD-B7D7-996429025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558" y="4983165"/>
              <a:ext cx="923600" cy="412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Pct val="100000"/>
                <a:buFont typeface="Symbol" panose="05050102010706020507" pitchFamily="18" charset="2"/>
                <a:buChar char="®"/>
              </a:pPr>
              <a:r>
                <a:rPr lang="en-US" altLang="zh-TW" sz="1400" b="1">
                  <a:latin typeface="Times New Roman" panose="02020603050405020304" pitchFamily="18" charset="0"/>
                </a:rPr>
                <a:t> EFG</a:t>
              </a:r>
            </a:p>
          </p:txBody>
        </p:sp>
        <p:sp>
          <p:nvSpPr>
            <p:cNvPr id="48191" name="Line 12">
              <a:extLst>
                <a:ext uri="{FF2B5EF4-FFF2-40B4-BE49-F238E27FC236}">
                  <a16:creationId xmlns:a16="http://schemas.microsoft.com/office/drawing/2014/main" id="{33B8C305-1527-483F-A13A-8FB8E85DA8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046" y="5462588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2" name="Line 13">
              <a:extLst>
                <a:ext uri="{FF2B5EF4-FFF2-40B4-BE49-F238E27FC236}">
                  <a16:creationId xmlns:a16="http://schemas.microsoft.com/office/drawing/2014/main" id="{974DBD71-590C-41D7-8A2E-B1BC83BC93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046" y="5995988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3" name="Line 14">
              <a:extLst>
                <a:ext uri="{FF2B5EF4-FFF2-40B4-BE49-F238E27FC236}">
                  <a16:creationId xmlns:a16="http://schemas.microsoft.com/office/drawing/2014/main" id="{922175EC-1F51-4B75-B198-91D303EEF5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6446" y="5462588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4" name="Line 15">
              <a:extLst>
                <a:ext uri="{FF2B5EF4-FFF2-40B4-BE49-F238E27FC236}">
                  <a16:creationId xmlns:a16="http://schemas.microsoft.com/office/drawing/2014/main" id="{5042D17B-A455-46D1-B43B-EBC1A16272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046" y="5767388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5" name="Line 16">
              <a:extLst>
                <a:ext uri="{FF2B5EF4-FFF2-40B4-BE49-F238E27FC236}">
                  <a16:creationId xmlns:a16="http://schemas.microsoft.com/office/drawing/2014/main" id="{0D779F8F-9218-4A1F-9FE0-DC595EC885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3246" y="4548188"/>
              <a:ext cx="0" cy="1447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6" name="Line 17">
              <a:extLst>
                <a:ext uri="{FF2B5EF4-FFF2-40B4-BE49-F238E27FC236}">
                  <a16:creationId xmlns:a16="http://schemas.microsoft.com/office/drawing/2014/main" id="{211F978F-A8A9-4295-AF5F-896D5CF955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3246" y="5995988"/>
              <a:ext cx="1219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7" name="Line 18">
              <a:extLst>
                <a:ext uri="{FF2B5EF4-FFF2-40B4-BE49-F238E27FC236}">
                  <a16:creationId xmlns:a16="http://schemas.microsoft.com/office/drawing/2014/main" id="{4225E340-92B5-422B-AB8B-4855EEB6ED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2446" y="4548188"/>
              <a:ext cx="0" cy="1447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8" name="Line 19">
              <a:extLst>
                <a:ext uri="{FF2B5EF4-FFF2-40B4-BE49-F238E27FC236}">
                  <a16:creationId xmlns:a16="http://schemas.microsoft.com/office/drawing/2014/main" id="{D2362702-F645-4C40-953E-855F4641D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3246" y="5767388"/>
              <a:ext cx="1219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9" name="Line 20">
              <a:extLst>
                <a:ext uri="{FF2B5EF4-FFF2-40B4-BE49-F238E27FC236}">
                  <a16:creationId xmlns:a16="http://schemas.microsoft.com/office/drawing/2014/main" id="{92E26F92-6C77-40C9-A97B-5C7E6442B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9246" y="3709988"/>
              <a:ext cx="0" cy="2286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200" name="Line 21">
              <a:extLst>
                <a:ext uri="{FF2B5EF4-FFF2-40B4-BE49-F238E27FC236}">
                  <a16:creationId xmlns:a16="http://schemas.microsoft.com/office/drawing/2014/main" id="{6216D4C1-B0D8-429C-94C8-15EA3072F8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9246" y="5995988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201" name="Line 22">
              <a:extLst>
                <a:ext uri="{FF2B5EF4-FFF2-40B4-BE49-F238E27FC236}">
                  <a16:creationId xmlns:a16="http://schemas.microsoft.com/office/drawing/2014/main" id="{DCB27BCD-FE5A-4852-A9AC-F37B2695F2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2846" y="3709988"/>
              <a:ext cx="0" cy="2286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202" name="Line 23">
              <a:extLst>
                <a:ext uri="{FF2B5EF4-FFF2-40B4-BE49-F238E27FC236}">
                  <a16:creationId xmlns:a16="http://schemas.microsoft.com/office/drawing/2014/main" id="{1DF6030E-37FA-4DFD-AE50-756BBFBB5D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9246" y="4852988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203" name="Line 24">
              <a:extLst>
                <a:ext uri="{FF2B5EF4-FFF2-40B4-BE49-F238E27FC236}">
                  <a16:creationId xmlns:a16="http://schemas.microsoft.com/office/drawing/2014/main" id="{8AA51478-EE0E-406D-9046-4BF6FD3458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9246" y="5691188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204" name="Line 25">
              <a:extLst>
                <a:ext uri="{FF2B5EF4-FFF2-40B4-BE49-F238E27FC236}">
                  <a16:creationId xmlns:a16="http://schemas.microsoft.com/office/drawing/2014/main" id="{00CC1775-5F6F-47EB-9D7F-05A800F837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5046" y="5538788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205" name="Line 26">
              <a:extLst>
                <a:ext uri="{FF2B5EF4-FFF2-40B4-BE49-F238E27FC236}">
                  <a16:creationId xmlns:a16="http://schemas.microsoft.com/office/drawing/2014/main" id="{C9677311-FE75-4634-81B0-3F1881A29D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1046" y="5538788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206" name="Rectangle 27">
              <a:extLst>
                <a:ext uri="{FF2B5EF4-FFF2-40B4-BE49-F238E27FC236}">
                  <a16:creationId xmlns:a16="http://schemas.microsoft.com/office/drawing/2014/main" id="{7E6D2CED-DB2A-4487-AEC4-6009BBC8C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159" y="4983165"/>
              <a:ext cx="372883" cy="412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8207" name="Rectangle 28">
              <a:extLst>
                <a:ext uri="{FF2B5EF4-FFF2-40B4-BE49-F238E27FC236}">
                  <a16:creationId xmlns:a16="http://schemas.microsoft.com/office/drawing/2014/main" id="{9391A4DD-8B96-49E1-9366-77D842F2C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558" y="4983165"/>
              <a:ext cx="883442" cy="412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Pct val="100000"/>
                <a:buFont typeface="Symbol" panose="05050102010706020507" pitchFamily="18" charset="2"/>
                <a:buChar char="®"/>
              </a:pPr>
              <a:r>
                <a:rPr lang="en-US" altLang="zh-TW" sz="1400" b="1">
                  <a:latin typeface="Times New Roman" panose="02020603050405020304" pitchFamily="18" charset="0"/>
                </a:rPr>
                <a:t>BCD</a:t>
              </a:r>
            </a:p>
          </p:txBody>
        </p:sp>
        <p:sp>
          <p:nvSpPr>
            <p:cNvPr id="48208" name="Rectangle 29">
              <a:extLst>
                <a:ext uri="{FF2B5EF4-FFF2-40B4-BE49-F238E27FC236}">
                  <a16:creationId xmlns:a16="http://schemas.microsoft.com/office/drawing/2014/main" id="{7268077E-FCAB-4534-92E7-BE138AB1A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8158" y="4983165"/>
              <a:ext cx="361410" cy="412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B</a:t>
              </a:r>
            </a:p>
          </p:txBody>
        </p:sp>
      </p:grpSp>
      <p:grpSp>
        <p:nvGrpSpPr>
          <p:cNvPr id="48132" name="群組 28">
            <a:extLst>
              <a:ext uri="{FF2B5EF4-FFF2-40B4-BE49-F238E27FC236}">
                <a16:creationId xmlns:a16="http://schemas.microsoft.com/office/drawing/2014/main" id="{1D51F7A0-EA1C-48B3-86EE-F6E5B59D3D44}"/>
              </a:ext>
            </a:extLst>
          </p:cNvPr>
          <p:cNvGrpSpPr>
            <a:grpSpLocks/>
          </p:cNvGrpSpPr>
          <p:nvPr/>
        </p:nvGrpSpPr>
        <p:grpSpPr bwMode="auto">
          <a:xfrm>
            <a:off x="1412636" y="3587141"/>
            <a:ext cx="8558212" cy="2293938"/>
            <a:chOff x="-1781274" y="4705350"/>
            <a:chExt cx="7920743" cy="2877309"/>
          </a:xfrm>
        </p:grpSpPr>
        <p:sp>
          <p:nvSpPr>
            <p:cNvPr id="48134" name="Rectangle 7">
              <a:extLst>
                <a:ext uri="{FF2B5EF4-FFF2-40B4-BE49-F238E27FC236}">
                  <a16:creationId xmlns:a16="http://schemas.microsoft.com/office/drawing/2014/main" id="{B35E4918-57CC-456A-BB5D-569AA2EA9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781274" y="4705355"/>
              <a:ext cx="2302543" cy="65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Semantic stack</a:t>
              </a:r>
            </a:p>
          </p:txBody>
        </p:sp>
        <p:sp>
          <p:nvSpPr>
            <p:cNvPr id="48135" name="Rectangle 8">
              <a:extLst>
                <a:ext uri="{FF2B5EF4-FFF2-40B4-BE49-F238E27FC236}">
                  <a16:creationId xmlns:a16="http://schemas.microsoft.com/office/drawing/2014/main" id="{1F99A8BC-076B-4373-8BDA-75756D634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400" y="6534150"/>
              <a:ext cx="289288" cy="923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8136" name="Rectangle 9">
              <a:extLst>
                <a:ext uri="{FF2B5EF4-FFF2-40B4-BE49-F238E27FC236}">
                  <a16:creationId xmlns:a16="http://schemas.microsoft.com/office/drawing/2014/main" id="{0F3DCB31-762D-4FFF-8444-B410747E3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7600" y="5848350"/>
              <a:ext cx="289288" cy="1734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D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B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8137" name="Rectangle 10">
              <a:extLst>
                <a:ext uri="{FF2B5EF4-FFF2-40B4-BE49-F238E27FC236}">
                  <a16:creationId xmlns:a16="http://schemas.microsoft.com/office/drawing/2014/main" id="{DD6F085E-2CC5-49EF-B09D-9228A044A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3600" y="5010150"/>
              <a:ext cx="298189" cy="2545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F</a:t>
              </a:r>
              <a:br>
                <a:rPr lang="en-US" altLang="zh-TW" sz="1400" b="1">
                  <a:latin typeface="Times New Roman" panose="02020603050405020304" pitchFamily="18" charset="0"/>
                </a:rPr>
              </a:br>
              <a:r>
                <a:rPr lang="en-US" altLang="zh-TW" sz="1400" b="1">
                  <a:latin typeface="Times New Roman" panose="02020603050405020304" pitchFamily="18" charset="0"/>
                </a:rPr>
                <a:t>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D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B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8138" name="Rectangle 30">
              <a:extLst>
                <a:ext uri="{FF2B5EF4-FFF2-40B4-BE49-F238E27FC236}">
                  <a16:creationId xmlns:a16="http://schemas.microsoft.com/office/drawing/2014/main" id="{0EF2E952-A270-44DA-AC07-A516498B8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0400" y="4705350"/>
              <a:ext cx="399069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top</a:t>
              </a:r>
            </a:p>
          </p:txBody>
        </p:sp>
        <p:sp>
          <p:nvSpPr>
            <p:cNvPr id="48139" name="Rectangle 31">
              <a:extLst>
                <a:ext uri="{FF2B5EF4-FFF2-40B4-BE49-F238E27FC236}">
                  <a16:creationId xmlns:a16="http://schemas.microsoft.com/office/drawing/2014/main" id="{A81E7364-5DAE-431C-9E10-ECD399891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000" y="5314950"/>
              <a:ext cx="519234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right</a:t>
              </a:r>
            </a:p>
          </p:txBody>
        </p:sp>
        <p:sp>
          <p:nvSpPr>
            <p:cNvPr id="48140" name="Rectangle 32">
              <a:extLst>
                <a:ext uri="{FF2B5EF4-FFF2-40B4-BE49-F238E27FC236}">
                  <a16:creationId xmlns:a16="http://schemas.microsoft.com/office/drawing/2014/main" id="{60E6B069-E897-4EF1-923E-B57D7FE81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3200" y="6000750"/>
              <a:ext cx="701647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current</a:t>
              </a:r>
            </a:p>
          </p:txBody>
        </p:sp>
        <p:sp>
          <p:nvSpPr>
            <p:cNvPr id="48141" name="Rectangle 33">
              <a:extLst>
                <a:ext uri="{FF2B5EF4-FFF2-40B4-BE49-F238E27FC236}">
                  <a16:creationId xmlns:a16="http://schemas.microsoft.com/office/drawing/2014/main" id="{3621004A-D70E-40D6-AA39-A2398A910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4200" y="6381750"/>
              <a:ext cx="399069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left</a:t>
              </a:r>
            </a:p>
          </p:txBody>
        </p:sp>
        <p:sp>
          <p:nvSpPr>
            <p:cNvPr id="48142" name="Rectangle 34">
              <a:extLst>
                <a:ext uri="{FF2B5EF4-FFF2-40B4-BE49-F238E27FC236}">
                  <a16:creationId xmlns:a16="http://schemas.microsoft.com/office/drawing/2014/main" id="{25DD3D9C-05F1-4701-A841-A7ACCFA0B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8200" y="5543550"/>
              <a:ext cx="399069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top</a:t>
              </a:r>
            </a:p>
          </p:txBody>
        </p:sp>
        <p:sp>
          <p:nvSpPr>
            <p:cNvPr id="48143" name="Rectangle 35">
              <a:extLst>
                <a:ext uri="{FF2B5EF4-FFF2-40B4-BE49-F238E27FC236}">
                  <a16:creationId xmlns:a16="http://schemas.microsoft.com/office/drawing/2014/main" id="{7021DAD5-8660-4922-A19B-A602DB1E1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000" y="6000750"/>
              <a:ext cx="519234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right</a:t>
              </a:r>
            </a:p>
          </p:txBody>
        </p:sp>
        <p:sp>
          <p:nvSpPr>
            <p:cNvPr id="48144" name="Rectangle 36">
              <a:extLst>
                <a:ext uri="{FF2B5EF4-FFF2-40B4-BE49-F238E27FC236}">
                  <a16:creationId xmlns:a16="http://schemas.microsoft.com/office/drawing/2014/main" id="{CBA42830-CB3F-4CFC-9518-A99D69DDA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600" y="6610349"/>
              <a:ext cx="701647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current</a:t>
              </a:r>
            </a:p>
          </p:txBody>
        </p:sp>
        <p:sp>
          <p:nvSpPr>
            <p:cNvPr id="48145" name="Rectangle 37">
              <a:extLst>
                <a:ext uri="{FF2B5EF4-FFF2-40B4-BE49-F238E27FC236}">
                  <a16:creationId xmlns:a16="http://schemas.microsoft.com/office/drawing/2014/main" id="{9EAE1F14-9B2A-480E-ACD4-5BA5857F2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8200" y="6915150"/>
              <a:ext cx="399069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left</a:t>
              </a:r>
            </a:p>
          </p:txBody>
        </p:sp>
        <p:sp>
          <p:nvSpPr>
            <p:cNvPr id="48146" name="Rectangle 38">
              <a:extLst>
                <a:ext uri="{FF2B5EF4-FFF2-40B4-BE49-F238E27FC236}">
                  <a16:creationId xmlns:a16="http://schemas.microsoft.com/office/drawing/2014/main" id="{80052567-D113-47FE-87DE-0929C8E7A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400" y="5848350"/>
              <a:ext cx="701647" cy="38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current</a:t>
              </a:r>
            </a:p>
          </p:txBody>
        </p:sp>
        <p:sp>
          <p:nvSpPr>
            <p:cNvPr id="48147" name="Rectangle 39">
              <a:extLst>
                <a:ext uri="{FF2B5EF4-FFF2-40B4-BE49-F238E27FC236}">
                  <a16:creationId xmlns:a16="http://schemas.microsoft.com/office/drawing/2014/main" id="{3F0FD505-5C24-4342-B14D-2080A9BD8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400" y="6305550"/>
              <a:ext cx="252200" cy="1193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9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8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7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48148" name="Rectangle 40">
              <a:extLst>
                <a:ext uri="{FF2B5EF4-FFF2-40B4-BE49-F238E27FC236}">
                  <a16:creationId xmlns:a16="http://schemas.microsoft.com/office/drawing/2014/main" id="{20EBEAAC-5FAD-4B1D-8F82-6B9260948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400" y="5543550"/>
              <a:ext cx="335277" cy="1734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12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11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10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9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8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7</a:t>
              </a:r>
            </a:p>
          </p:txBody>
        </p:sp>
        <p:sp>
          <p:nvSpPr>
            <p:cNvPr id="48149" name="Rectangle 41">
              <a:extLst>
                <a:ext uri="{FF2B5EF4-FFF2-40B4-BE49-F238E27FC236}">
                  <a16:creationId xmlns:a16="http://schemas.microsoft.com/office/drawing/2014/main" id="{D8606F72-7536-4499-9B03-68719F3A4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4781551"/>
              <a:ext cx="335277" cy="2545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15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14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13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12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11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10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9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8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>
                  <a:latin typeface="Times New Roman" panose="02020603050405020304" pitchFamily="18" charset="0"/>
                </a:rPr>
                <a:t> 7</a:t>
              </a:r>
            </a:p>
          </p:txBody>
        </p:sp>
        <p:sp>
          <p:nvSpPr>
            <p:cNvPr id="48150" name="Line 42">
              <a:extLst>
                <a:ext uri="{FF2B5EF4-FFF2-40B4-BE49-F238E27FC236}">
                  <a16:creationId xmlns:a16="http://schemas.microsoft.com/office/drawing/2014/main" id="{603004C8-7167-47D2-83FE-CD214DF803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488" y="6327775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1" name="Line 43">
              <a:extLst>
                <a:ext uri="{FF2B5EF4-FFF2-40B4-BE49-F238E27FC236}">
                  <a16:creationId xmlns:a16="http://schemas.microsoft.com/office/drawing/2014/main" id="{26629974-4D6F-4BF3-9CDC-244C521D6A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488" y="739457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2" name="Line 44">
              <a:extLst>
                <a:ext uri="{FF2B5EF4-FFF2-40B4-BE49-F238E27FC236}">
                  <a16:creationId xmlns:a16="http://schemas.microsoft.com/office/drawing/2014/main" id="{2CA9B66B-884A-4FBC-89DD-0ED32B7B71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82688" y="6327775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3" name="Line 45">
              <a:extLst>
                <a:ext uri="{FF2B5EF4-FFF2-40B4-BE49-F238E27FC236}">
                  <a16:creationId xmlns:a16="http://schemas.microsoft.com/office/drawing/2014/main" id="{411850D9-ED4C-4225-93AA-7540FFA1B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488" y="716597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4" name="Line 46">
              <a:extLst>
                <a:ext uri="{FF2B5EF4-FFF2-40B4-BE49-F238E27FC236}">
                  <a16:creationId xmlns:a16="http://schemas.microsoft.com/office/drawing/2014/main" id="{C8D80148-60A2-420E-9763-2584AB11F7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488" y="686117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5" name="Line 47">
              <a:extLst>
                <a:ext uri="{FF2B5EF4-FFF2-40B4-BE49-F238E27FC236}">
                  <a16:creationId xmlns:a16="http://schemas.microsoft.com/office/drawing/2014/main" id="{B913D231-B748-446B-8B55-8420DAAA02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488" y="655637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6" name="Line 48">
              <a:extLst>
                <a:ext uri="{FF2B5EF4-FFF2-40B4-BE49-F238E27FC236}">
                  <a16:creationId xmlns:a16="http://schemas.microsoft.com/office/drawing/2014/main" id="{86FE9ECB-E579-4A12-81F2-0517FCA36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58888" y="6175375"/>
              <a:ext cx="22860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7" name="Line 49">
              <a:extLst>
                <a:ext uri="{FF2B5EF4-FFF2-40B4-BE49-F238E27FC236}">
                  <a16:creationId xmlns:a16="http://schemas.microsoft.com/office/drawing/2014/main" id="{2A0386E4-FDAA-434C-BE9F-411C35910C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688" y="5641975"/>
              <a:ext cx="0" cy="1905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8" name="Line 50">
              <a:extLst>
                <a:ext uri="{FF2B5EF4-FFF2-40B4-BE49-F238E27FC236}">
                  <a16:creationId xmlns:a16="http://schemas.microsoft.com/office/drawing/2014/main" id="{BBB69471-9150-4F2F-BFF2-357DE1278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688" y="75469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59" name="Line 51">
              <a:extLst>
                <a:ext uri="{FF2B5EF4-FFF2-40B4-BE49-F238E27FC236}">
                  <a16:creationId xmlns:a16="http://schemas.microsoft.com/office/drawing/2014/main" id="{63EC79EF-336C-4392-BC1F-8F4AA68362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9088" y="5641975"/>
              <a:ext cx="0" cy="1905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0" name="Line 52">
              <a:extLst>
                <a:ext uri="{FF2B5EF4-FFF2-40B4-BE49-F238E27FC236}">
                  <a16:creationId xmlns:a16="http://schemas.microsoft.com/office/drawing/2014/main" id="{6FC95642-30B1-452D-B627-459BA659E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688" y="58705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1" name="Line 53">
              <a:extLst>
                <a:ext uri="{FF2B5EF4-FFF2-40B4-BE49-F238E27FC236}">
                  <a16:creationId xmlns:a16="http://schemas.microsoft.com/office/drawing/2014/main" id="{2876FB00-DBAA-4CBA-B2F8-1BEFEDC304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688" y="61753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2" name="Line 54">
              <a:extLst>
                <a:ext uri="{FF2B5EF4-FFF2-40B4-BE49-F238E27FC236}">
                  <a16:creationId xmlns:a16="http://schemas.microsoft.com/office/drawing/2014/main" id="{350CFBCD-6505-43DB-A966-D1A6BAD645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688" y="64039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3" name="Line 55">
              <a:extLst>
                <a:ext uri="{FF2B5EF4-FFF2-40B4-BE49-F238E27FC236}">
                  <a16:creationId xmlns:a16="http://schemas.microsoft.com/office/drawing/2014/main" id="{6190C504-004A-42E9-BFCB-9D386C176B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688" y="67087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4" name="Line 56">
              <a:extLst>
                <a:ext uri="{FF2B5EF4-FFF2-40B4-BE49-F238E27FC236}">
                  <a16:creationId xmlns:a16="http://schemas.microsoft.com/office/drawing/2014/main" id="{0D90A5B9-AC84-4814-B1DC-B783C16D5B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688" y="69373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5" name="Line 57">
              <a:extLst>
                <a:ext uri="{FF2B5EF4-FFF2-40B4-BE49-F238E27FC236}">
                  <a16:creationId xmlns:a16="http://schemas.microsoft.com/office/drawing/2014/main" id="{F60E7B47-9B79-4A6E-B01B-014B9BCA8E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688" y="72421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6" name="Line 58">
              <a:extLst>
                <a:ext uri="{FF2B5EF4-FFF2-40B4-BE49-F238E27FC236}">
                  <a16:creationId xmlns:a16="http://schemas.microsoft.com/office/drawing/2014/main" id="{B2BE025F-288E-406F-81F5-E4DC19423B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4879975"/>
              <a:ext cx="0" cy="2667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7" name="Line 59">
              <a:extLst>
                <a:ext uri="{FF2B5EF4-FFF2-40B4-BE49-F238E27FC236}">
                  <a16:creationId xmlns:a16="http://schemas.microsoft.com/office/drawing/2014/main" id="{FE1D6553-4CD1-456C-BFC5-51608944E0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75469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8" name="Line 60">
              <a:extLst>
                <a:ext uri="{FF2B5EF4-FFF2-40B4-BE49-F238E27FC236}">
                  <a16:creationId xmlns:a16="http://schemas.microsoft.com/office/drawing/2014/main" id="{115C50D7-F791-4767-AACE-AEDEE436D9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97488" y="4879975"/>
              <a:ext cx="0" cy="2667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9" name="Line 61">
              <a:extLst>
                <a:ext uri="{FF2B5EF4-FFF2-40B4-BE49-F238E27FC236}">
                  <a16:creationId xmlns:a16="http://schemas.microsoft.com/office/drawing/2014/main" id="{CB6BA838-9D1E-41F2-87E5-CEE8F06F5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72421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0" name="Line 62">
              <a:extLst>
                <a:ext uri="{FF2B5EF4-FFF2-40B4-BE49-F238E27FC236}">
                  <a16:creationId xmlns:a16="http://schemas.microsoft.com/office/drawing/2014/main" id="{DF9D8300-C139-4595-8F66-F383DB907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69373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1" name="Line 63">
              <a:extLst>
                <a:ext uri="{FF2B5EF4-FFF2-40B4-BE49-F238E27FC236}">
                  <a16:creationId xmlns:a16="http://schemas.microsoft.com/office/drawing/2014/main" id="{CEDF1EDE-BB40-4BE7-AB69-3BDAC8F6C2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67087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2" name="Line 64">
              <a:extLst>
                <a:ext uri="{FF2B5EF4-FFF2-40B4-BE49-F238E27FC236}">
                  <a16:creationId xmlns:a16="http://schemas.microsoft.com/office/drawing/2014/main" id="{3F0963BC-6F52-4D78-8D60-896D1BC84F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64039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3" name="Line 65">
              <a:extLst>
                <a:ext uri="{FF2B5EF4-FFF2-40B4-BE49-F238E27FC236}">
                  <a16:creationId xmlns:a16="http://schemas.microsoft.com/office/drawing/2014/main" id="{54FB1A38-F4B8-47B3-B799-FE4CFB36D3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60991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4" name="Line 66">
              <a:extLst>
                <a:ext uri="{FF2B5EF4-FFF2-40B4-BE49-F238E27FC236}">
                  <a16:creationId xmlns:a16="http://schemas.microsoft.com/office/drawing/2014/main" id="{6A7D92CE-153B-4083-9498-13FC1B012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58705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5" name="Line 67">
              <a:extLst>
                <a:ext uri="{FF2B5EF4-FFF2-40B4-BE49-F238E27FC236}">
                  <a16:creationId xmlns:a16="http://schemas.microsoft.com/office/drawing/2014/main" id="{603459DA-D51D-48F9-8650-96227576FF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55657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6" name="Line 68">
              <a:extLst>
                <a:ext uri="{FF2B5EF4-FFF2-40B4-BE49-F238E27FC236}">
                  <a16:creationId xmlns:a16="http://schemas.microsoft.com/office/drawing/2014/main" id="{67D9A167-1D0C-47CE-986E-59FEAA75E9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53371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7" name="Line 69">
              <a:extLst>
                <a:ext uri="{FF2B5EF4-FFF2-40B4-BE49-F238E27FC236}">
                  <a16:creationId xmlns:a16="http://schemas.microsoft.com/office/drawing/2014/main" id="{CB3CD30D-DA7C-4139-A21E-EEE76DFD4C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5488" y="503237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8" name="Line 70">
              <a:extLst>
                <a:ext uri="{FF2B5EF4-FFF2-40B4-BE49-F238E27FC236}">
                  <a16:creationId xmlns:a16="http://schemas.microsoft.com/office/drawing/2014/main" id="{C1C95387-05CB-455B-81A8-45E2DBEE31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35288" y="571817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9" name="Line 71">
              <a:extLst>
                <a:ext uri="{FF2B5EF4-FFF2-40B4-BE49-F238E27FC236}">
                  <a16:creationId xmlns:a16="http://schemas.microsoft.com/office/drawing/2014/main" id="{F6CB6661-ADE8-4823-90E2-B960192470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3688" y="487997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0" name="Line 72">
              <a:extLst>
                <a:ext uri="{FF2B5EF4-FFF2-40B4-BE49-F238E27FC236}">
                  <a16:creationId xmlns:a16="http://schemas.microsoft.com/office/drawing/2014/main" id="{285FE25E-4AB5-4820-8033-BFC10856DC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5288" y="6251575"/>
              <a:ext cx="3810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1" name="Line 73">
              <a:extLst>
                <a:ext uri="{FF2B5EF4-FFF2-40B4-BE49-F238E27FC236}">
                  <a16:creationId xmlns:a16="http://schemas.microsoft.com/office/drawing/2014/main" id="{A16D1A4B-5EE2-415C-B4CF-2735FE8482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9088" y="6632575"/>
              <a:ext cx="3048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2" name="Line 74">
              <a:extLst>
                <a:ext uri="{FF2B5EF4-FFF2-40B4-BE49-F238E27FC236}">
                  <a16:creationId xmlns:a16="http://schemas.microsoft.com/office/drawing/2014/main" id="{67190942-0797-41DA-832F-D115CFC03E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5288" y="708977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3" name="Line 75">
              <a:extLst>
                <a:ext uri="{FF2B5EF4-FFF2-40B4-BE49-F238E27FC236}">
                  <a16:creationId xmlns:a16="http://schemas.microsoft.com/office/drawing/2014/main" id="{FC67B787-BE73-45E1-846D-DC2D2C40F6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7488" y="655637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4" name="Line 76">
              <a:extLst>
                <a:ext uri="{FF2B5EF4-FFF2-40B4-BE49-F238E27FC236}">
                  <a16:creationId xmlns:a16="http://schemas.microsoft.com/office/drawing/2014/main" id="{3493AC85-A923-402B-A491-C532C65497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97488" y="5565775"/>
              <a:ext cx="3810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5" name="Line 77">
              <a:extLst>
                <a:ext uri="{FF2B5EF4-FFF2-40B4-BE49-F238E27FC236}">
                  <a16:creationId xmlns:a16="http://schemas.microsoft.com/office/drawing/2014/main" id="{6560509B-C1B4-49AC-99B8-2D395F4747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3688" y="5794375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8133" name="標題 1">
            <a:extLst>
              <a:ext uri="{FF2B5EF4-FFF2-40B4-BE49-F238E27FC236}">
                <a16:creationId xmlns:a16="http://schemas.microsoft.com/office/drawing/2014/main" id="{692D98A8-5A6E-49E1-AA95-60B490BE8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712" y="144466"/>
            <a:ext cx="10502876" cy="692151"/>
          </a:xfrm>
        </p:spPr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Parser-Controlled Stack (4)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81" name="灯片编号占位符 1">
            <a:extLst>
              <a:ext uri="{FF2B5EF4-FFF2-40B4-BE49-F238E27FC236}">
                <a16:creationId xmlns:a16="http://schemas.microsoft.com/office/drawing/2014/main" id="{4611B61A-7E0F-4524-9ECB-C3E5732FB5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內容版面配置區 2">
            <a:extLst>
              <a:ext uri="{FF2B5EF4-FFF2-40B4-BE49-F238E27FC236}">
                <a16:creationId xmlns:a16="http://schemas.microsoft.com/office/drawing/2014/main" id="{7C377CE8-B0F2-4868-A92D-0D6A35AAB73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27342" y="1118991"/>
            <a:ext cx="9146088" cy="4630455"/>
          </a:xfrm>
        </p:spPr>
        <p:txBody>
          <a:bodyPr/>
          <a:lstStyle/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Note 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All </a:t>
            </a:r>
            <a:r>
              <a:rPr lang="en-US" altLang="zh-TW" sz="2400" dirty="0">
                <a:solidFill>
                  <a:srgbClr val="0550E5"/>
                </a:solidFill>
              </a:rPr>
              <a:t>push() </a:t>
            </a:r>
            <a:r>
              <a:rPr lang="en-US" altLang="zh-TW" sz="2400" dirty="0"/>
              <a:t>and </a:t>
            </a:r>
            <a:r>
              <a:rPr lang="en-US" altLang="zh-TW" sz="2400" dirty="0">
                <a:solidFill>
                  <a:srgbClr val="0550E5"/>
                </a:solidFill>
              </a:rPr>
              <a:t>pop() </a:t>
            </a:r>
            <a:r>
              <a:rPr lang="en-US" altLang="zh-TW" sz="2400" dirty="0"/>
              <a:t>are done by the parser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Not by the action routines.</a:t>
            </a:r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endParaRPr lang="en-US" altLang="zh-TW" sz="2400" dirty="0"/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Semantic records 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Are passed to the action routines by parameters.</a:t>
            </a:r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endParaRPr lang="en-US" altLang="zh-TW" sz="2400" dirty="0"/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Example</a:t>
            </a:r>
            <a:endParaRPr lang="en-US" altLang="zh-TW" sz="2800" dirty="0"/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>
                <a:solidFill>
                  <a:schemeClr val="tx1"/>
                </a:solidFill>
              </a:rPr>
              <a:t>&lt;primary&gt;</a:t>
            </a:r>
            <a:r>
              <a:rPr lang="en-US" altLang="zh-TW" sz="24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altLang="zh-TW" sz="2400" dirty="0">
                <a:solidFill>
                  <a:schemeClr val="tx1"/>
                </a:solidFill>
              </a:rPr>
              <a:t>(&lt;exp&gt;)   </a:t>
            </a:r>
            <a:r>
              <a:rPr lang="en-US" altLang="zh-TW" sz="2400" b="1" dirty="0">
                <a:solidFill>
                  <a:srgbClr val="FF0000"/>
                </a:solidFill>
              </a:rPr>
              <a:t>#copy </a:t>
            </a:r>
            <a:r>
              <a:rPr lang="en-US" altLang="zh-TW" sz="2400" dirty="0">
                <a:solidFill>
                  <a:schemeClr val="tx1"/>
                </a:solidFill>
              </a:rPr>
              <a:t>($2,$$)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49156" name="標題 1">
            <a:extLst>
              <a:ext uri="{FF2B5EF4-FFF2-40B4-BE49-F238E27FC236}">
                <a16:creationId xmlns:a16="http://schemas.microsoft.com/office/drawing/2014/main" id="{14AAC43F-50BB-49D5-95C7-4DD0111A6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Parser-Controlled Stack (5)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82A3E793-7CA1-4E49-9224-51364C91B1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內容版面配置區 2">
            <a:extLst>
              <a:ext uri="{FF2B5EF4-FFF2-40B4-BE49-F238E27FC236}">
                <a16:creationId xmlns:a16="http://schemas.microsoft.com/office/drawing/2014/main" id="{6F6C211C-B772-4E5D-8404-6E1F5840ACA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7237" y="1106466"/>
            <a:ext cx="10283869" cy="2137775"/>
          </a:xfrm>
        </p:spPr>
        <p:txBody>
          <a:bodyPr/>
          <a:lstStyle/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Initial information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is stored in the semantic record of LHS. </a:t>
            </a:r>
            <a:endParaRPr lang="en-US" altLang="zh-TW" sz="2800" dirty="0"/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After the RHS is processed the resulting information</a:t>
            </a:r>
            <a:r>
              <a:rPr lang="en-US" altLang="zh-TW" sz="2800" dirty="0"/>
              <a:t> </a:t>
            </a:r>
          </a:p>
          <a:p>
            <a:pPr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/>
              <a:t>is stored back in the semantic record of LHS.</a:t>
            </a:r>
          </a:p>
        </p:txBody>
      </p:sp>
      <p:sp>
        <p:nvSpPr>
          <p:cNvPr id="50180" name="標題 1">
            <a:extLst>
              <a:ext uri="{FF2B5EF4-FFF2-40B4-BE49-F238E27FC236}">
                <a16:creationId xmlns:a16="http://schemas.microsoft.com/office/drawing/2014/main" id="{07EDAAEE-7299-4CE0-B782-C46B94A0D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Parser-Controlled Stack (6)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grpSp>
        <p:nvGrpSpPr>
          <p:cNvPr id="50181" name="群組 35">
            <a:extLst>
              <a:ext uri="{FF2B5EF4-FFF2-40B4-BE49-F238E27FC236}">
                <a16:creationId xmlns:a16="http://schemas.microsoft.com/office/drawing/2014/main" id="{0B798E3B-BBD0-41F3-AAC7-74999B000C8A}"/>
              </a:ext>
            </a:extLst>
          </p:cNvPr>
          <p:cNvGrpSpPr>
            <a:grpSpLocks/>
          </p:cNvGrpSpPr>
          <p:nvPr/>
        </p:nvGrpSpPr>
        <p:grpSpPr bwMode="auto">
          <a:xfrm>
            <a:off x="3352605" y="3344058"/>
            <a:ext cx="5348287" cy="2794000"/>
            <a:chOff x="330200" y="5346699"/>
            <a:chExt cx="5348288" cy="2794056"/>
          </a:xfrm>
        </p:grpSpPr>
        <p:sp>
          <p:nvSpPr>
            <p:cNvPr id="50182" name="Rectangle 7">
              <a:extLst>
                <a:ext uri="{FF2B5EF4-FFF2-40B4-BE49-F238E27FC236}">
                  <a16:creationId xmlns:a16="http://schemas.microsoft.com/office/drawing/2014/main" id="{E1EB3F2D-438A-437F-94FA-7D02F77E0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00" y="5732463"/>
              <a:ext cx="1136531" cy="459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initially</a:t>
              </a:r>
            </a:p>
          </p:txBody>
        </p:sp>
        <p:sp>
          <p:nvSpPr>
            <p:cNvPr id="50183" name="Rectangle 8">
              <a:extLst>
                <a:ext uri="{FF2B5EF4-FFF2-40B4-BE49-F238E27FC236}">
                  <a16:creationId xmlns:a16="http://schemas.microsoft.com/office/drawing/2014/main" id="{49E42FB3-38E6-4C78-B1AD-04F053E4C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704" y="6489707"/>
              <a:ext cx="405561" cy="1197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50184" name="Rectangle 9">
              <a:extLst>
                <a:ext uri="{FF2B5EF4-FFF2-40B4-BE49-F238E27FC236}">
                  <a16:creationId xmlns:a16="http://schemas.microsoft.com/office/drawing/2014/main" id="{E19FACEF-CBA5-4196-9097-627A4B4B3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1968" y="5346699"/>
              <a:ext cx="401638" cy="2305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D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B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50185" name="Rectangle 10">
              <a:extLst>
                <a:ext uri="{FF2B5EF4-FFF2-40B4-BE49-F238E27FC236}">
                  <a16:creationId xmlns:a16="http://schemas.microsoft.com/office/drawing/2014/main" id="{7F377738-297C-4290-91F8-CAF9B83BD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5108" y="6489707"/>
              <a:ext cx="405561" cy="1197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50186" name="Rectangle 11">
              <a:extLst>
                <a:ext uri="{FF2B5EF4-FFF2-40B4-BE49-F238E27FC236}">
                  <a16:creationId xmlns:a16="http://schemas.microsoft.com/office/drawing/2014/main" id="{2769B3C0-06F9-442B-A1C4-9B5AAD61B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3600" y="5656263"/>
              <a:ext cx="984245" cy="459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finally</a:t>
              </a:r>
            </a:p>
          </p:txBody>
        </p:sp>
        <p:sp>
          <p:nvSpPr>
            <p:cNvPr id="50187" name="Line 12">
              <a:extLst>
                <a:ext uri="{FF2B5EF4-FFF2-40B4-BE49-F238E27FC236}">
                  <a16:creationId xmlns:a16="http://schemas.microsoft.com/office/drawing/2014/main" id="{DADF969D-D5C0-43BA-9A26-0DF292CA6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088" y="6403975"/>
              <a:ext cx="0" cy="1143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88" name="Line 13">
              <a:extLst>
                <a:ext uri="{FF2B5EF4-FFF2-40B4-BE49-F238E27FC236}">
                  <a16:creationId xmlns:a16="http://schemas.microsoft.com/office/drawing/2014/main" id="{565A7F85-09E8-43CE-B8E7-C90E886BCF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088" y="7546975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89" name="Line 14">
              <a:extLst>
                <a:ext uri="{FF2B5EF4-FFF2-40B4-BE49-F238E27FC236}">
                  <a16:creationId xmlns:a16="http://schemas.microsoft.com/office/drawing/2014/main" id="{4791C3AD-A2D7-4D95-B7A1-7C80904894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3688" y="6403975"/>
              <a:ext cx="0" cy="1143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0" name="Line 15">
              <a:extLst>
                <a:ext uri="{FF2B5EF4-FFF2-40B4-BE49-F238E27FC236}">
                  <a16:creationId xmlns:a16="http://schemas.microsoft.com/office/drawing/2014/main" id="{73909EEF-CF36-4957-8948-A522704D3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088" y="7242175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1" name="Line 16">
              <a:extLst>
                <a:ext uri="{FF2B5EF4-FFF2-40B4-BE49-F238E27FC236}">
                  <a16:creationId xmlns:a16="http://schemas.microsoft.com/office/drawing/2014/main" id="{8E329E76-DB10-40E0-8935-4182F699D7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088" y="6937375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2" name="Line 17">
              <a:extLst>
                <a:ext uri="{FF2B5EF4-FFF2-40B4-BE49-F238E27FC236}">
                  <a16:creationId xmlns:a16="http://schemas.microsoft.com/office/drawing/2014/main" id="{D02BDA47-56C5-4A8D-B408-29640FA3D0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088" y="6632575"/>
              <a:ext cx="990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3" name="AutoShape 18">
              <a:extLst>
                <a:ext uri="{FF2B5EF4-FFF2-40B4-BE49-F238E27FC236}">
                  <a16:creationId xmlns:a16="http://schemas.microsoft.com/office/drawing/2014/main" id="{EFAA6D4D-1775-4532-BC84-BA408E34F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8638" y="6791325"/>
              <a:ext cx="368300" cy="215900"/>
            </a:xfrm>
            <a:prstGeom prst="rightArrow">
              <a:avLst>
                <a:gd name="adj1" fmla="val 50000"/>
                <a:gd name="adj2" fmla="val 8530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194" name="Line 19">
              <a:extLst>
                <a:ext uri="{FF2B5EF4-FFF2-40B4-BE49-F238E27FC236}">
                  <a16:creationId xmlns:a16="http://schemas.microsoft.com/office/drawing/2014/main" id="{E25935E7-78EA-4625-B82F-3DDFE22E26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088" y="5489575"/>
              <a:ext cx="0" cy="2057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5" name="Line 20">
              <a:extLst>
                <a:ext uri="{FF2B5EF4-FFF2-40B4-BE49-F238E27FC236}">
                  <a16:creationId xmlns:a16="http://schemas.microsoft.com/office/drawing/2014/main" id="{65AB2A52-4674-4B19-927B-DBC1907BC5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088" y="7546975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6" name="Line 21">
              <a:extLst>
                <a:ext uri="{FF2B5EF4-FFF2-40B4-BE49-F238E27FC236}">
                  <a16:creationId xmlns:a16="http://schemas.microsoft.com/office/drawing/2014/main" id="{8DE80CF2-8B0E-4697-9BEA-2C9391AE04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44888" y="5489575"/>
              <a:ext cx="0" cy="2057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7" name="Line 22">
              <a:extLst>
                <a:ext uri="{FF2B5EF4-FFF2-40B4-BE49-F238E27FC236}">
                  <a16:creationId xmlns:a16="http://schemas.microsoft.com/office/drawing/2014/main" id="{49C9034E-E5FB-4420-9658-5FD36B4281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088" y="6556375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8" name="Line 23">
              <a:extLst>
                <a:ext uri="{FF2B5EF4-FFF2-40B4-BE49-F238E27FC236}">
                  <a16:creationId xmlns:a16="http://schemas.microsoft.com/office/drawing/2014/main" id="{9374A359-31C5-41BB-BC2A-B71B300042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088" y="6937375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9" name="Line 24">
              <a:extLst>
                <a:ext uri="{FF2B5EF4-FFF2-40B4-BE49-F238E27FC236}">
                  <a16:creationId xmlns:a16="http://schemas.microsoft.com/office/drawing/2014/main" id="{EC07FBB1-8C07-4D41-B26B-33DCF59A5A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088" y="7242175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0" name="Line 25">
              <a:extLst>
                <a:ext uri="{FF2B5EF4-FFF2-40B4-BE49-F238E27FC236}">
                  <a16:creationId xmlns:a16="http://schemas.microsoft.com/office/drawing/2014/main" id="{C9999358-80F8-4E70-B426-F1938526D8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0288" y="6480175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1" name="Line 26">
              <a:extLst>
                <a:ext uri="{FF2B5EF4-FFF2-40B4-BE49-F238E27FC236}">
                  <a16:creationId xmlns:a16="http://schemas.microsoft.com/office/drawing/2014/main" id="{AB96B5AB-9D2F-40EE-8538-8DF3B535C8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0288" y="7546975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2" name="Line 27">
              <a:extLst>
                <a:ext uri="{FF2B5EF4-FFF2-40B4-BE49-F238E27FC236}">
                  <a16:creationId xmlns:a16="http://schemas.microsoft.com/office/drawing/2014/main" id="{C19359EF-68CA-4E75-A46C-D8C4A4B06D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8488" y="6480175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3" name="Line 28">
              <a:extLst>
                <a:ext uri="{FF2B5EF4-FFF2-40B4-BE49-F238E27FC236}">
                  <a16:creationId xmlns:a16="http://schemas.microsoft.com/office/drawing/2014/main" id="{F67023DB-50B8-4327-8350-7DA72E0ABC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0288" y="7242175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4" name="Line 29">
              <a:extLst>
                <a:ext uri="{FF2B5EF4-FFF2-40B4-BE49-F238E27FC236}">
                  <a16:creationId xmlns:a16="http://schemas.microsoft.com/office/drawing/2014/main" id="{AA96AE52-E2C8-44BD-8B12-F9D7628A2D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0288" y="6937375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5" name="Line 30">
              <a:extLst>
                <a:ext uri="{FF2B5EF4-FFF2-40B4-BE49-F238E27FC236}">
                  <a16:creationId xmlns:a16="http://schemas.microsoft.com/office/drawing/2014/main" id="{8F7EEDA5-DB7F-40DE-A26C-8B435C7D49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0288" y="6632575"/>
              <a:ext cx="838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6" name="AutoShape 31">
              <a:extLst>
                <a:ext uri="{FF2B5EF4-FFF2-40B4-BE49-F238E27FC236}">
                  <a16:creationId xmlns:a16="http://schemas.microsoft.com/office/drawing/2014/main" id="{E2D42A16-AA43-423E-B135-30FC4540D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8438" y="6791325"/>
              <a:ext cx="368300" cy="215900"/>
            </a:xfrm>
            <a:prstGeom prst="rightArrow">
              <a:avLst>
                <a:gd name="adj1" fmla="val 50000"/>
                <a:gd name="adj2" fmla="val 8530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207" name="Arc 32">
              <a:extLst>
                <a:ext uri="{FF2B5EF4-FFF2-40B4-BE49-F238E27FC236}">
                  <a16:creationId xmlns:a16="http://schemas.microsoft.com/office/drawing/2014/main" id="{4C2DC2A8-8069-4C9E-8B0A-EFBD51B27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888" y="6100763"/>
              <a:ext cx="381000" cy="6096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w 21600"/>
                <a:gd name="T5" fmla="*/ 214748364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8" name="Arc 33">
              <a:extLst>
                <a:ext uri="{FF2B5EF4-FFF2-40B4-BE49-F238E27FC236}">
                  <a16:creationId xmlns:a16="http://schemas.microsoft.com/office/drawing/2014/main" id="{27EBF6EF-7DA3-4C5B-9C09-91A0C8937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888" y="6632575"/>
              <a:ext cx="381000" cy="457200"/>
            </a:xfrm>
            <a:custGeom>
              <a:avLst/>
              <a:gdLst>
                <a:gd name="T0" fmla="*/ 2147483646 w 21600"/>
                <a:gd name="T1" fmla="*/ 0 h 21600"/>
                <a:gd name="T2" fmla="*/ 0 w 21600"/>
                <a:gd name="T3" fmla="*/ 2147483646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9" name="Arc 34">
              <a:extLst>
                <a:ext uri="{FF2B5EF4-FFF2-40B4-BE49-F238E27FC236}">
                  <a16:creationId xmlns:a16="http://schemas.microsoft.com/office/drawing/2014/main" id="{F7AA7DC1-2BB2-4BAB-A81C-900C99E51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875" y="6632575"/>
              <a:ext cx="304800" cy="457200"/>
            </a:xfrm>
            <a:custGeom>
              <a:avLst/>
              <a:gdLst>
                <a:gd name="T0" fmla="*/ 2147483646 w 21600"/>
                <a:gd name="T1" fmla="*/ 2147483646 h 21600"/>
                <a:gd name="T2" fmla="*/ 0 w 21600"/>
                <a:gd name="T3" fmla="*/ 0 h 21600"/>
                <a:gd name="T4" fmla="*/ 2147483646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10" name="Arc 35">
              <a:extLst>
                <a:ext uri="{FF2B5EF4-FFF2-40B4-BE49-F238E27FC236}">
                  <a16:creationId xmlns:a16="http://schemas.microsoft.com/office/drawing/2014/main" id="{901BEAFD-9E71-4B4C-9BA6-318CCB230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875" y="6100763"/>
              <a:ext cx="304800" cy="533400"/>
            </a:xfrm>
            <a:custGeom>
              <a:avLst/>
              <a:gdLst>
                <a:gd name="T0" fmla="*/ 0 w 21600"/>
                <a:gd name="T1" fmla="*/ 2147483646 h 21600"/>
                <a:gd name="T2" fmla="*/ 2147483646 w 21600"/>
                <a:gd name="T3" fmla="*/ 0 h 21600"/>
                <a:gd name="T4" fmla="*/ 2147483646 w 21600"/>
                <a:gd name="T5" fmla="*/ 214748364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714"/>
                    <a:pt x="9602" y="61"/>
                    <a:pt x="21488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14"/>
                    <a:pt x="9602" y="61"/>
                    <a:pt x="21488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11" name="Rectangle 36">
              <a:extLst>
                <a:ext uri="{FF2B5EF4-FFF2-40B4-BE49-F238E27FC236}">
                  <a16:creationId xmlns:a16="http://schemas.microsoft.com/office/drawing/2014/main" id="{5D49C967-F2DA-40A7-82EF-862E665CF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7475" y="7773988"/>
              <a:ext cx="3014691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information flow (attributes)</a:t>
              </a:r>
            </a:p>
          </p:txBody>
        </p:sp>
      </p:grpSp>
      <p:sp>
        <p:nvSpPr>
          <p:cNvPr id="36" name="灯片编号占位符 1">
            <a:extLst>
              <a:ext uri="{FF2B5EF4-FFF2-40B4-BE49-F238E27FC236}">
                <a16:creationId xmlns:a16="http://schemas.microsoft.com/office/drawing/2014/main" id="{53283CBF-8061-42EC-8329-27F7B5CBA1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內容版面配置區 2">
            <a:extLst>
              <a:ext uri="{FF2B5EF4-FFF2-40B4-BE49-F238E27FC236}">
                <a16:creationId xmlns:a16="http://schemas.microsoft.com/office/drawing/2014/main" id="{3DE3DB7B-C7C6-4464-A8A9-2C4C811993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14815" y="1131518"/>
            <a:ext cx="10258817" cy="4743190"/>
          </a:xfrm>
        </p:spPr>
        <p:txBody>
          <a:bodyPr/>
          <a:lstStyle/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(-) Semantic stack may grow very big.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b="1" dirty="0">
                <a:solidFill>
                  <a:srgbClr val="F78507"/>
                </a:solidFill>
              </a:rPr>
              <a:t>&lt;fix&gt; 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Certain non-terminals never use semantic records,</a:t>
            </a:r>
          </a:p>
          <a:p>
            <a:pPr lvl="3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e.g. </a:t>
            </a:r>
            <a:r>
              <a:rPr lang="en-US" altLang="zh-TW" sz="2000" b="1" dirty="0">
                <a:solidFill>
                  <a:srgbClr val="0550E5"/>
                </a:solidFill>
              </a:rPr>
              <a:t>&lt;</a:t>
            </a:r>
            <a:r>
              <a:rPr lang="en-US" altLang="zh-TW" sz="2000" b="1" dirty="0" err="1">
                <a:solidFill>
                  <a:srgbClr val="0550E5"/>
                </a:solidFill>
              </a:rPr>
              <a:t>stmt</a:t>
            </a:r>
            <a:r>
              <a:rPr lang="en-US" altLang="zh-TW" sz="2000" b="1" dirty="0">
                <a:solidFill>
                  <a:srgbClr val="0550E5"/>
                </a:solidFill>
              </a:rPr>
              <a:t> list&gt;</a:t>
            </a:r>
            <a:r>
              <a:rPr lang="en-US" altLang="zh-TW" sz="2000" dirty="0"/>
              <a:t> and </a:t>
            </a:r>
            <a:r>
              <a:rPr lang="en-US" altLang="zh-TW" sz="2000" b="1" dirty="0">
                <a:solidFill>
                  <a:srgbClr val="0550E5"/>
                </a:solidFill>
              </a:rPr>
              <a:t>&lt;id list&gt;.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We may insert </a:t>
            </a:r>
            <a:r>
              <a:rPr lang="en-US" altLang="zh-TW" sz="2000" dirty="0">
                <a:solidFill>
                  <a:schemeClr val="bg2"/>
                </a:solidFill>
              </a:rPr>
              <a:t> </a:t>
            </a:r>
            <a:r>
              <a:rPr lang="en-US" altLang="zh-TW" sz="2000" b="1" dirty="0">
                <a:solidFill>
                  <a:srgbClr val="0550E5"/>
                </a:solidFill>
              </a:rPr>
              <a:t>#reuse</a:t>
            </a:r>
            <a:r>
              <a:rPr lang="en-US" altLang="zh-TW" sz="2000" dirty="0"/>
              <a:t> </a:t>
            </a:r>
          </a:p>
          <a:p>
            <a:pPr lvl="3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before the last non-terminal in each of their productions.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b="1" dirty="0">
                <a:solidFill>
                  <a:srgbClr val="F78507"/>
                </a:solidFill>
              </a:rPr>
              <a:t>Example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&lt;</a:t>
            </a:r>
            <a:r>
              <a:rPr lang="en-US" altLang="zh-TW" sz="2000" dirty="0" err="1"/>
              <a:t>stmt</a:t>
            </a:r>
            <a:r>
              <a:rPr lang="en-US" altLang="zh-TW" sz="2000" dirty="0"/>
              <a:t> list&gt;</a:t>
            </a:r>
            <a:r>
              <a:rPr lang="en-US" altLang="zh-TW" sz="2000" dirty="0">
                <a:sym typeface="Wingdings" panose="05000000000000000000" pitchFamily="2" charset="2"/>
              </a:rPr>
              <a:t></a:t>
            </a:r>
            <a:r>
              <a:rPr lang="en-US" altLang="zh-TW" sz="2000" dirty="0"/>
              <a:t>&lt;</a:t>
            </a:r>
            <a:r>
              <a:rPr lang="en-US" altLang="zh-TW" sz="2000" dirty="0" err="1"/>
              <a:t>stmt</a:t>
            </a:r>
            <a:r>
              <a:rPr lang="en-US" altLang="zh-TW" sz="2000" dirty="0"/>
              <a:t>&gt;  #reuse &lt;</a:t>
            </a:r>
            <a:r>
              <a:rPr lang="en-US" altLang="zh-TW" sz="2000" dirty="0" err="1"/>
              <a:t>stmt</a:t>
            </a:r>
            <a:r>
              <a:rPr lang="en-US" altLang="zh-TW" sz="2000" dirty="0"/>
              <a:t> tail&gt;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&lt;</a:t>
            </a:r>
            <a:r>
              <a:rPr lang="en-US" altLang="zh-TW" sz="2000" dirty="0" err="1"/>
              <a:t>stmt</a:t>
            </a:r>
            <a:r>
              <a:rPr lang="en-US" altLang="zh-TW" sz="2000" dirty="0"/>
              <a:t> tail&gt;</a:t>
            </a:r>
            <a:r>
              <a:rPr lang="en-US" altLang="zh-TW" sz="2000" dirty="0">
                <a:sym typeface="Wingdings" panose="05000000000000000000" pitchFamily="2" charset="2"/>
              </a:rPr>
              <a:t></a:t>
            </a:r>
            <a:r>
              <a:rPr lang="en-US" altLang="zh-TW" sz="2000" dirty="0"/>
              <a:t>&lt;</a:t>
            </a:r>
            <a:r>
              <a:rPr lang="en-US" altLang="zh-TW" sz="2000" dirty="0" err="1"/>
              <a:t>stmt</a:t>
            </a:r>
            <a:r>
              <a:rPr lang="en-US" altLang="zh-TW" sz="2000" dirty="0"/>
              <a:t>&gt;  #reuse &lt;</a:t>
            </a:r>
            <a:r>
              <a:rPr lang="en-US" altLang="zh-TW" sz="2000" dirty="0" err="1"/>
              <a:t>stmt</a:t>
            </a:r>
            <a:r>
              <a:rPr lang="en-US" altLang="zh-TW" sz="2000" dirty="0"/>
              <a:t> tail&gt;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&lt;</a:t>
            </a:r>
            <a:r>
              <a:rPr lang="en-US" altLang="zh-TW" sz="2000" dirty="0" err="1"/>
              <a:t>stmt</a:t>
            </a:r>
            <a:r>
              <a:rPr lang="en-US" altLang="zh-TW" sz="2000" dirty="0"/>
              <a:t> tail&gt; 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b="1" dirty="0">
                <a:solidFill>
                  <a:srgbClr val="F78507"/>
                </a:solidFill>
              </a:rPr>
              <a:t>Evaluation</a:t>
            </a:r>
          </a:p>
          <a:p>
            <a:pPr lvl="2" defTabSz="762000">
              <a:buFont typeface="Wingdings" panose="05000000000000000000" pitchFamily="2" charset="2"/>
              <a:buChar char="Ø"/>
            </a:pPr>
            <a:r>
              <a:rPr lang="en-US" altLang="zh-TW" sz="2000" dirty="0"/>
              <a:t>Parser-controlled semantic stack is easy with LR, but not so with LL.</a:t>
            </a:r>
            <a:endParaRPr lang="zh-TW" altLang="en-US" sz="2000" dirty="0"/>
          </a:p>
        </p:txBody>
      </p:sp>
      <p:sp>
        <p:nvSpPr>
          <p:cNvPr id="51204" name="標題 1">
            <a:extLst>
              <a:ext uri="{FF2B5EF4-FFF2-40B4-BE49-F238E27FC236}">
                <a16:creationId xmlns:a16="http://schemas.microsoft.com/office/drawing/2014/main" id="{BDA774F7-C39C-40F8-AC21-07265F10A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Parser-Controlled Stack (7)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22B28FF8-9F8D-46B5-BD0E-542B99C259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>
            <a:extLst>
              <a:ext uri="{FF2B5EF4-FFF2-40B4-BE49-F238E27FC236}">
                <a16:creationId xmlns:a16="http://schemas.microsoft.com/office/drawing/2014/main" id="{5F9A8492-AC13-4101-90A8-84D2C0766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defTabSz="762000"/>
            <a:r>
              <a:rPr lang="en-US" altLang="zh-CN" sz="4000" dirty="0">
                <a:ea typeface="新細明體" panose="02020500000000000000" pitchFamily="18" charset="-120"/>
              </a:rPr>
              <a:t>Content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9" name="灯片编号占位符 1">
            <a:extLst>
              <a:ext uri="{FF2B5EF4-FFF2-40B4-BE49-F238E27FC236}">
                <a16:creationId xmlns:a16="http://schemas.microsoft.com/office/drawing/2014/main" id="{778E71E8-EB1E-48DE-819A-88AD2CF59E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56</a:t>
            </a:fld>
            <a:endParaRPr lang="zh-TW" altLang="en-US"/>
          </a:p>
        </p:txBody>
      </p:sp>
      <p:sp>
        <p:nvSpPr>
          <p:cNvPr id="31" name="內容版面配置區 2">
            <a:extLst>
              <a:ext uri="{FF2B5EF4-FFF2-40B4-BE49-F238E27FC236}">
                <a16:creationId xmlns:a16="http://schemas.microsoft.com/office/drawing/2014/main" id="{E68594E5-41A9-45D3-81CB-6B47153985A1}"/>
              </a:ext>
            </a:extLst>
          </p:cNvPr>
          <p:cNvSpPr txBox="1">
            <a:spLocks/>
          </p:cNvSpPr>
          <p:nvPr/>
        </p:nvSpPr>
        <p:spPr bwMode="auto">
          <a:xfrm>
            <a:off x="1151804" y="1182602"/>
            <a:ext cx="10251301" cy="141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None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457177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None/>
              <a:defRPr kumimoji="1" sz="1801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914354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531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kumimoji="1" sz="1401">
                <a:solidFill>
                  <a:schemeClr val="tx1"/>
                </a:solidFill>
                <a:latin typeface="+mn-lt"/>
                <a:ea typeface="+mn-ea"/>
              </a:defRPr>
            </a:lvl4pPr>
            <a:lvl5pPr marL="1828709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kumimoji="1" sz="1401">
                <a:solidFill>
                  <a:schemeClr val="tx1"/>
                </a:solidFill>
                <a:latin typeface="+mn-lt"/>
                <a:ea typeface="+mn-ea"/>
              </a:defRPr>
            </a:lvl5pPr>
            <a:lvl6pPr marL="2285886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kumimoji="1" sz="1401">
                <a:solidFill>
                  <a:schemeClr val="tx1"/>
                </a:solidFill>
                <a:latin typeface="+mn-lt"/>
                <a:ea typeface="+mn-ea"/>
              </a:defRPr>
            </a:lvl6pPr>
            <a:lvl7pPr marL="2743063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kumimoji="1" sz="1401">
                <a:solidFill>
                  <a:schemeClr val="tx1"/>
                </a:solidFill>
                <a:latin typeface="+mn-lt"/>
                <a:ea typeface="+mn-ea"/>
              </a:defRPr>
            </a:lvl7pPr>
            <a:lvl8pPr marL="320024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kumimoji="1" sz="1401">
                <a:solidFill>
                  <a:schemeClr val="tx1"/>
                </a:solidFill>
                <a:latin typeface="+mn-lt"/>
                <a:ea typeface="+mn-ea"/>
              </a:defRPr>
            </a:lvl8pPr>
            <a:lvl9pPr marL="3657417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kumimoji="1" sz="140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n-US" altLang="zh-TW" sz="2800" kern="0" dirty="0"/>
              <a:t>7.3.1 Intermediate Representations vs. Direct Code Generation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n-US" altLang="zh-TW" sz="2800" kern="0" dirty="0"/>
              <a:t>7.3.2 Forms of Intermediate Representations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n-US" altLang="zh-TW" sz="2800" kern="0" dirty="0"/>
              <a:t>7.3.3 A Tuple Language</a:t>
            </a:r>
          </a:p>
        </p:txBody>
      </p:sp>
    </p:spTree>
    <p:extLst>
      <p:ext uri="{BB962C8B-B14F-4D97-AF65-F5344CB8AC3E}">
        <p14:creationId xmlns:p14="http://schemas.microsoft.com/office/powerpoint/2010/main" val="11792612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>
            <a:extLst>
              <a:ext uri="{FF2B5EF4-FFF2-40B4-BE49-F238E27FC236}">
                <a16:creationId xmlns:a16="http://schemas.microsoft.com/office/drawing/2014/main" id="{5F9A8492-AC13-4101-90A8-84D2C0766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defTabSz="762000"/>
            <a:r>
              <a:rPr lang="en-US" altLang="zh-TW" sz="3600" dirty="0">
                <a:ea typeface="新細明體" panose="02020500000000000000" pitchFamily="18" charset="-120"/>
              </a:rPr>
              <a:t>Intermediate Representation and Code Generation (1)</a:t>
            </a:r>
            <a:endParaRPr lang="zh-TW" altLang="en-US" sz="3600" dirty="0">
              <a:ea typeface="新細明體" panose="02020500000000000000" pitchFamily="18" charset="-120"/>
            </a:endParaRPr>
          </a:p>
        </p:txBody>
      </p:sp>
      <p:sp>
        <p:nvSpPr>
          <p:cNvPr id="53251" name="內容版面配置區 2">
            <a:extLst>
              <a:ext uri="{FF2B5EF4-FFF2-40B4-BE49-F238E27FC236}">
                <a16:creationId xmlns:a16="http://schemas.microsoft.com/office/drawing/2014/main" id="{B8C83D05-53FB-44FC-956E-56F686C8128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64712" y="1067845"/>
            <a:ext cx="9239055" cy="598118"/>
          </a:xfrm>
        </p:spPr>
        <p:txBody>
          <a:bodyPr/>
          <a:lstStyle/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b="1" dirty="0">
                <a:solidFill>
                  <a:srgbClr val="C00000"/>
                </a:solidFill>
              </a:rPr>
              <a:t>Two possibilities</a:t>
            </a:r>
          </a:p>
        </p:txBody>
      </p:sp>
      <p:grpSp>
        <p:nvGrpSpPr>
          <p:cNvPr id="53253" name="群組 14">
            <a:extLst>
              <a:ext uri="{FF2B5EF4-FFF2-40B4-BE49-F238E27FC236}">
                <a16:creationId xmlns:a16="http://schemas.microsoft.com/office/drawing/2014/main" id="{F809D247-5D16-4382-8C5A-61AF9C0BA317}"/>
              </a:ext>
            </a:extLst>
          </p:cNvPr>
          <p:cNvGrpSpPr>
            <a:grpSpLocks/>
          </p:cNvGrpSpPr>
          <p:nvPr/>
        </p:nvGrpSpPr>
        <p:grpSpPr bwMode="auto">
          <a:xfrm>
            <a:off x="1809750" y="1785938"/>
            <a:ext cx="7691438" cy="1633743"/>
            <a:chOff x="-71468" y="2823376"/>
            <a:chExt cx="7691553" cy="1633722"/>
          </a:xfrm>
        </p:grpSpPr>
        <p:sp>
          <p:nvSpPr>
            <p:cNvPr id="53267" name="Rectangle 3">
              <a:extLst>
                <a:ext uri="{FF2B5EF4-FFF2-40B4-BE49-F238E27FC236}">
                  <a16:creationId xmlns:a16="http://schemas.microsoft.com/office/drawing/2014/main" id="{820B6161-41CA-4B3E-B2B9-2044F934C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1468" y="3071495"/>
              <a:ext cx="490527" cy="459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Pct val="100000"/>
                <a:buFontTx/>
                <a:buChar char=" "/>
              </a:pPr>
              <a:r>
                <a:rPr lang="en-US" altLang="zh-TW" sz="2400" b="1">
                  <a:latin typeface="Times New Roman" panose="02020603050405020304" pitchFamily="18" charset="0"/>
                </a:rPr>
                <a:t>1.</a:t>
              </a:r>
            </a:p>
          </p:txBody>
        </p:sp>
        <p:sp>
          <p:nvSpPr>
            <p:cNvPr id="53268" name="Rectangle 4">
              <a:extLst>
                <a:ext uri="{FF2B5EF4-FFF2-40B4-BE49-F238E27FC236}">
                  <a16:creationId xmlns:a16="http://schemas.microsoft.com/office/drawing/2014/main" id="{3C7F8D23-9A4D-4257-AE0A-E56476A34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307" y="2983714"/>
              <a:ext cx="567472" cy="45909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 dirty="0">
                  <a:solidFill>
                    <a:srgbClr val="201DA3"/>
                  </a:solidFill>
                  <a:latin typeface="Times New Roman" panose="02020603050405020304" pitchFamily="18" charset="0"/>
                </a:rPr>
                <a:t>.....</a:t>
              </a:r>
            </a:p>
          </p:txBody>
        </p:sp>
        <p:sp>
          <p:nvSpPr>
            <p:cNvPr id="53269" name="Rectangle 5">
              <a:extLst>
                <a:ext uri="{FF2B5EF4-FFF2-40B4-BE49-F238E27FC236}">
                  <a16:creationId xmlns:a16="http://schemas.microsoft.com/office/drawing/2014/main" id="{D42EBECC-2EB9-49F5-8F4C-CA180DACC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657" y="2837664"/>
              <a:ext cx="1344941" cy="828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 dirty="0">
                  <a:solidFill>
                    <a:srgbClr val="201DA3"/>
                  </a:solidFill>
                  <a:latin typeface="Times New Roman" panose="02020603050405020304" pitchFamily="18" charset="0"/>
                </a:rPr>
                <a:t>semantic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 dirty="0">
                  <a:solidFill>
                    <a:srgbClr val="201DA3"/>
                  </a:solidFill>
                  <a:latin typeface="Times New Roman" panose="02020603050405020304" pitchFamily="18" charset="0"/>
                </a:rPr>
                <a:t>routines</a:t>
              </a:r>
            </a:p>
          </p:txBody>
        </p:sp>
        <p:sp>
          <p:nvSpPr>
            <p:cNvPr id="53270" name="Rectangle 6">
              <a:extLst>
                <a:ext uri="{FF2B5EF4-FFF2-40B4-BE49-F238E27FC236}">
                  <a16:creationId xmlns:a16="http://schemas.microsoft.com/office/drawing/2014/main" id="{A26C5001-C092-4B2B-B1C0-A8488081C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9457" y="2837664"/>
              <a:ext cx="1583792" cy="828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201DA3"/>
                  </a:solidFill>
                  <a:latin typeface="Times New Roman" panose="02020603050405020304" pitchFamily="18" charset="0"/>
                </a:rPr>
                <a:t>code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201DA3"/>
                  </a:solidFill>
                  <a:latin typeface="Times New Roman" panose="02020603050405020304" pitchFamily="18" charset="0"/>
                </a:rPr>
                <a:t>generation</a:t>
              </a:r>
            </a:p>
          </p:txBody>
        </p:sp>
        <p:sp>
          <p:nvSpPr>
            <p:cNvPr id="53271" name="Rectangle 7">
              <a:extLst>
                <a:ext uri="{FF2B5EF4-FFF2-40B4-BE49-F238E27FC236}">
                  <a16:creationId xmlns:a16="http://schemas.microsoft.com/office/drawing/2014/main" id="{81366965-B3BB-4890-ADD5-64CD5E560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0716" y="2904297"/>
              <a:ext cx="2119369" cy="458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Machine  code</a:t>
              </a:r>
            </a:p>
          </p:txBody>
        </p:sp>
        <p:sp>
          <p:nvSpPr>
            <p:cNvPr id="53272" name="Line 8">
              <a:extLst>
                <a:ext uri="{FF2B5EF4-FFF2-40B4-BE49-F238E27FC236}">
                  <a16:creationId xmlns:a16="http://schemas.microsoft.com/office/drawing/2014/main" id="{894E2547-44B2-4576-A7BD-6BBDEB345E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2545" y="3204376"/>
              <a:ext cx="457200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b="1"/>
            </a:p>
          </p:txBody>
        </p:sp>
        <p:sp>
          <p:nvSpPr>
            <p:cNvPr id="53273" name="Line 9">
              <a:extLst>
                <a:ext uri="{FF2B5EF4-FFF2-40B4-BE49-F238E27FC236}">
                  <a16:creationId xmlns:a16="http://schemas.microsoft.com/office/drawing/2014/main" id="{58E7E842-5D27-4B10-8E07-EEA4A79CE7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6345" y="3128176"/>
              <a:ext cx="457200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b="1"/>
            </a:p>
          </p:txBody>
        </p:sp>
        <p:sp>
          <p:nvSpPr>
            <p:cNvPr id="53274" name="Rectangle 10">
              <a:extLst>
                <a:ext uri="{FF2B5EF4-FFF2-40B4-BE49-F238E27FC236}">
                  <a16:creationId xmlns:a16="http://schemas.microsoft.com/office/drawing/2014/main" id="{0FAA1136-191D-46B0-933E-CE8E37385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2295" y="2829726"/>
              <a:ext cx="3111500" cy="7493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53275" name="Line 11">
              <a:extLst>
                <a:ext uri="{FF2B5EF4-FFF2-40B4-BE49-F238E27FC236}">
                  <a16:creationId xmlns:a16="http://schemas.microsoft.com/office/drawing/2014/main" id="{28E844D5-07D6-4A7C-9DBD-CCE763B817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745" y="2823376"/>
              <a:ext cx="0" cy="76200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b="1"/>
            </a:p>
          </p:txBody>
        </p:sp>
        <p:sp>
          <p:nvSpPr>
            <p:cNvPr id="53276" name="Rectangle 12">
              <a:extLst>
                <a:ext uri="{FF2B5EF4-FFF2-40B4-BE49-F238E27FC236}">
                  <a16:creationId xmlns:a16="http://schemas.microsoft.com/office/drawing/2014/main" id="{1B048BFE-B816-4BAB-8FCC-13E07183B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15" y="3751786"/>
              <a:ext cx="4427754" cy="70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Char char="Ø"/>
              </a:pPr>
              <a:r>
                <a:rPr lang="en-US" altLang="zh-TW" sz="2000" b="1" dirty="0">
                  <a:latin typeface="Times New Roman" panose="02020603050405020304" pitchFamily="18" charset="0"/>
                </a:rPr>
                <a:t>(+) No extra pass for code generation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Char char="Ø"/>
              </a:pPr>
              <a:r>
                <a:rPr lang="en-US" altLang="zh-TW" sz="2000" b="1" dirty="0">
                  <a:latin typeface="Times New Roman" panose="02020603050405020304" pitchFamily="18" charset="0"/>
                </a:rPr>
                <a:t>(+) Allows simple 1-pass compilation</a:t>
              </a:r>
            </a:p>
          </p:txBody>
        </p:sp>
      </p:grpSp>
      <p:grpSp>
        <p:nvGrpSpPr>
          <p:cNvPr id="53254" name="群組 4">
            <a:extLst>
              <a:ext uri="{FF2B5EF4-FFF2-40B4-BE49-F238E27FC236}">
                <a16:creationId xmlns:a16="http://schemas.microsoft.com/office/drawing/2014/main" id="{BF3C8639-60D0-4C41-8F95-5218CB02882E}"/>
              </a:ext>
            </a:extLst>
          </p:cNvPr>
          <p:cNvGrpSpPr>
            <a:grpSpLocks/>
          </p:cNvGrpSpPr>
          <p:nvPr/>
        </p:nvGrpSpPr>
        <p:grpSpPr bwMode="auto">
          <a:xfrm>
            <a:off x="1809750" y="3896574"/>
            <a:ext cx="8286750" cy="2084387"/>
            <a:chOff x="-542925" y="5122863"/>
            <a:chExt cx="8286809" cy="2084668"/>
          </a:xfrm>
        </p:grpSpPr>
        <p:sp>
          <p:nvSpPr>
            <p:cNvPr id="53255" name="Rectangle 13">
              <a:extLst>
                <a:ext uri="{FF2B5EF4-FFF2-40B4-BE49-F238E27FC236}">
                  <a16:creationId xmlns:a16="http://schemas.microsoft.com/office/drawing/2014/main" id="{88D0F74E-118D-4C17-9C7F-93F5C59CB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42925" y="5322882"/>
              <a:ext cx="413579" cy="459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latin typeface="Times New Roman" panose="02020603050405020304" pitchFamily="18" charset="0"/>
                </a:rPr>
                <a:t>2.</a:t>
              </a:r>
            </a:p>
          </p:txBody>
        </p:sp>
        <p:sp>
          <p:nvSpPr>
            <p:cNvPr id="53256" name="Rectangle 14">
              <a:extLst>
                <a:ext uri="{FF2B5EF4-FFF2-40B4-BE49-F238E27FC236}">
                  <a16:creationId xmlns:a16="http://schemas.microsoft.com/office/drawing/2014/main" id="{69F4D019-9FA1-4E1D-89B2-1095E1E64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400" y="5199063"/>
              <a:ext cx="1421875" cy="828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 dirty="0">
                  <a:solidFill>
                    <a:srgbClr val="201DA3"/>
                  </a:solidFill>
                  <a:latin typeface="Times New Roman" panose="02020603050405020304" pitchFamily="18" charset="0"/>
                </a:rPr>
                <a:t>semantic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 dirty="0">
                  <a:solidFill>
                    <a:srgbClr val="201DA3"/>
                  </a:solidFill>
                  <a:latin typeface="Times New Roman" panose="02020603050405020304" pitchFamily="18" charset="0"/>
                </a:rPr>
                <a:t>routines</a:t>
              </a:r>
            </a:p>
          </p:txBody>
        </p:sp>
        <p:sp>
          <p:nvSpPr>
            <p:cNvPr id="53257" name="Rectangle 15">
              <a:extLst>
                <a:ext uri="{FF2B5EF4-FFF2-40B4-BE49-F238E27FC236}">
                  <a16:creationId xmlns:a16="http://schemas.microsoft.com/office/drawing/2014/main" id="{219636F9-3EF7-4697-961D-C6BA0BE65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600" y="5199063"/>
              <a:ext cx="1583779" cy="828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201DA3"/>
                  </a:solidFill>
                  <a:latin typeface="Times New Roman" panose="02020603050405020304" pitchFamily="18" charset="0"/>
                </a:rPr>
                <a:t>code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201DA3"/>
                  </a:solidFill>
                  <a:latin typeface="Times New Roman" panose="02020603050405020304" pitchFamily="18" charset="0"/>
                </a:rPr>
                <a:t>generation</a:t>
              </a:r>
            </a:p>
          </p:txBody>
        </p:sp>
        <p:sp>
          <p:nvSpPr>
            <p:cNvPr id="53258" name="Rectangle 16">
              <a:extLst>
                <a:ext uri="{FF2B5EF4-FFF2-40B4-BE49-F238E27FC236}">
                  <a16:creationId xmlns:a16="http://schemas.microsoft.com/office/drawing/2014/main" id="{A643D862-22E5-4424-B22B-39E120DE5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4992" y="5337177"/>
              <a:ext cx="2286049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Machine code</a:t>
              </a:r>
            </a:p>
          </p:txBody>
        </p:sp>
        <p:sp>
          <p:nvSpPr>
            <p:cNvPr id="53259" name="Line 17">
              <a:extLst>
                <a:ext uri="{FF2B5EF4-FFF2-40B4-BE49-F238E27FC236}">
                  <a16:creationId xmlns:a16="http://schemas.microsoft.com/office/drawing/2014/main" id="{FC271FDA-DAA7-4DAA-8CCA-239543298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688" y="5641975"/>
              <a:ext cx="381000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b="1"/>
            </a:p>
          </p:txBody>
        </p:sp>
        <p:sp>
          <p:nvSpPr>
            <p:cNvPr id="53260" name="Line 18">
              <a:extLst>
                <a:ext uri="{FF2B5EF4-FFF2-40B4-BE49-F238E27FC236}">
                  <a16:creationId xmlns:a16="http://schemas.microsoft.com/office/drawing/2014/main" id="{59D5A74B-BCB5-4476-AB83-3930ED2797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0488" y="5565775"/>
              <a:ext cx="533400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b="1"/>
            </a:p>
          </p:txBody>
        </p:sp>
        <p:sp>
          <p:nvSpPr>
            <p:cNvPr id="53261" name="Line 19">
              <a:extLst>
                <a:ext uri="{FF2B5EF4-FFF2-40B4-BE49-F238E27FC236}">
                  <a16:creationId xmlns:a16="http://schemas.microsoft.com/office/drawing/2014/main" id="{E8E2CB43-0037-4572-B1D4-F1781162AD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0288" y="5565775"/>
              <a:ext cx="457200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b="1"/>
            </a:p>
          </p:txBody>
        </p:sp>
        <p:sp>
          <p:nvSpPr>
            <p:cNvPr id="53262" name="Rectangle 20">
              <a:extLst>
                <a:ext uri="{FF2B5EF4-FFF2-40B4-BE49-F238E27FC236}">
                  <a16:creationId xmlns:a16="http://schemas.microsoft.com/office/drawing/2014/main" id="{424308A6-77E6-4267-9C1D-394B8AACD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038" y="5191124"/>
              <a:ext cx="1435100" cy="77469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53263" name="Rectangle 21">
              <a:extLst>
                <a:ext uri="{FF2B5EF4-FFF2-40B4-BE49-F238E27FC236}">
                  <a16:creationId xmlns:a16="http://schemas.microsoft.com/office/drawing/2014/main" id="{0676DFF9-F83A-4A44-B2F8-BD611D305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0238" y="5191125"/>
              <a:ext cx="1663700" cy="7493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53264" name="Rectangle 22">
              <a:extLst>
                <a:ext uri="{FF2B5EF4-FFF2-40B4-BE49-F238E27FC236}">
                  <a16:creationId xmlns:a16="http://schemas.microsoft.com/office/drawing/2014/main" id="{329CE7DB-D0C9-409E-B60A-2CD8E711F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400" y="5122863"/>
              <a:ext cx="525790" cy="459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solidFill>
                    <a:srgbClr val="201DA3"/>
                  </a:solidFill>
                  <a:latin typeface="Times New Roman" panose="02020603050405020304" pitchFamily="18" charset="0"/>
                </a:rPr>
                <a:t>IR</a:t>
              </a:r>
            </a:p>
          </p:txBody>
        </p:sp>
        <p:sp>
          <p:nvSpPr>
            <p:cNvPr id="53265" name="Rectangle 23">
              <a:extLst>
                <a:ext uri="{FF2B5EF4-FFF2-40B4-BE49-F238E27FC236}">
                  <a16:creationId xmlns:a16="http://schemas.microsoft.com/office/drawing/2014/main" id="{A8D06EAE-C76B-475D-8789-3DC768F52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56" y="6194433"/>
              <a:ext cx="7572428" cy="1013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Char char="Ø"/>
              </a:pPr>
              <a:r>
                <a:rPr lang="en-US" altLang="zh-TW" sz="2000" b="1" dirty="0">
                  <a:latin typeface="Times New Roman" panose="02020603050405020304" pitchFamily="18" charset="0"/>
                </a:rPr>
                <a:t>(+) Allows higher-level operations e.g. open block, call procedures.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Char char="Ø"/>
              </a:pPr>
              <a:r>
                <a:rPr lang="en-US" altLang="zh-TW" sz="2000" b="1" dirty="0">
                  <a:latin typeface="Times New Roman" panose="02020603050405020304" pitchFamily="18" charset="0"/>
                </a:rPr>
                <a:t>(+) Better optimization because IR is at a higher level.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Char char="Ø"/>
              </a:pPr>
              <a:r>
                <a:rPr lang="en-US" altLang="zh-TW" sz="2000" b="1" dirty="0">
                  <a:latin typeface="Times New Roman" panose="02020603050405020304" pitchFamily="18" charset="0"/>
                </a:rPr>
                <a:t>(+) Machine dependence is isolated in code generation.</a:t>
              </a:r>
            </a:p>
          </p:txBody>
        </p:sp>
        <p:sp>
          <p:nvSpPr>
            <p:cNvPr id="53266" name="Rectangle 24">
              <a:extLst>
                <a:ext uri="{FF2B5EF4-FFF2-40B4-BE49-F238E27FC236}">
                  <a16:creationId xmlns:a16="http://schemas.microsoft.com/office/drawing/2014/main" id="{B5430194-BD39-44FB-88A2-9557DC1D4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50" y="5421313"/>
              <a:ext cx="567468" cy="45916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 dirty="0">
                  <a:solidFill>
                    <a:srgbClr val="201DA3"/>
                  </a:solidFill>
                  <a:latin typeface="Times New Roman" panose="02020603050405020304" pitchFamily="18" charset="0"/>
                </a:rPr>
                <a:t>.....</a:t>
              </a:r>
            </a:p>
          </p:txBody>
        </p:sp>
      </p:grpSp>
      <p:sp>
        <p:nvSpPr>
          <p:cNvPr id="29" name="灯片编号占位符 1">
            <a:extLst>
              <a:ext uri="{FF2B5EF4-FFF2-40B4-BE49-F238E27FC236}">
                <a16:creationId xmlns:a16="http://schemas.microsoft.com/office/drawing/2014/main" id="{778E71E8-EB1E-48DE-819A-88AD2CF59E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內容版面配置區 2">
            <a:extLst>
              <a:ext uri="{FF2B5EF4-FFF2-40B4-BE49-F238E27FC236}">
                <a16:creationId xmlns:a16="http://schemas.microsoft.com/office/drawing/2014/main" id="{BDB7BD2D-54E7-4CB4-9E9B-B81C74862F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27758" y="1081414"/>
            <a:ext cx="8832937" cy="2713973"/>
          </a:xfrm>
        </p:spPr>
        <p:txBody>
          <a:bodyPr/>
          <a:lstStyle/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IR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Good for optimization and portability </a:t>
            </a:r>
          </a:p>
          <a:p>
            <a:pPr defTabSz="762000">
              <a:buFont typeface="Wingdings" panose="05000000000000000000" pitchFamily="2" charset="2"/>
              <a:buChar char="Ø"/>
            </a:pPr>
            <a:endParaRPr lang="en-US" altLang="zh-TW" sz="2800" dirty="0"/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Machine Code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Simple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3EA125AF-C30B-461A-8EC8-B584921038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58</a:t>
            </a:fld>
            <a:endParaRPr lang="zh-TW" altLang="en-US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D8FD1686-D4BF-4DCA-BC86-48E88DEE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 marL="342900" indent="-342900" defTabSz="762000"/>
            <a:r>
              <a:rPr lang="en-US" altLang="zh-TW" sz="3600" dirty="0">
                <a:ea typeface="新細明體" panose="02020500000000000000" pitchFamily="18" charset="-120"/>
              </a:rPr>
              <a:t>Intermediate Representation and Code Generation (2)</a:t>
            </a:r>
            <a:endParaRPr lang="zh-TW" altLang="en-US" sz="3600" dirty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 1">
            <a:extLst>
              <a:ext uri="{FF2B5EF4-FFF2-40B4-BE49-F238E27FC236}">
                <a16:creationId xmlns:a16="http://schemas.microsoft.com/office/drawing/2014/main" id="{FCB16DED-02CD-4254-9BA2-BF8C4AFA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 marL="342900" indent="-342900" defTabSz="762000"/>
            <a:r>
              <a:rPr lang="en-US" altLang="zh-TW" sz="4000" kern="0" dirty="0"/>
              <a:t>Forms of Intermediate Representations (1)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55299" name="內容版面配置區 2">
            <a:extLst>
              <a:ext uri="{FF2B5EF4-FFF2-40B4-BE49-F238E27FC236}">
                <a16:creationId xmlns:a16="http://schemas.microsoft.com/office/drawing/2014/main" id="{EA3E9322-FAC7-4750-83CE-FDB5D0C6EDA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77655" y="1144044"/>
            <a:ext cx="9945666" cy="4542773"/>
          </a:xfrm>
        </p:spPr>
        <p:txBody>
          <a:bodyPr/>
          <a:lstStyle/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1.  Postfix form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b="1" dirty="0">
                <a:solidFill>
                  <a:srgbClr val="F78507"/>
                </a:solidFill>
              </a:rPr>
              <a:t>Example</a:t>
            </a:r>
          </a:p>
          <a:p>
            <a:pPr lvl="2" defTabSz="762000">
              <a:buFont typeface="Wingdings 3" panose="05040102010807070707" pitchFamily="18" charset="2"/>
              <a:buNone/>
            </a:pPr>
            <a:r>
              <a:rPr lang="en-US" altLang="zh-TW" sz="2400" dirty="0" err="1"/>
              <a:t>a+b</a:t>
            </a:r>
            <a:r>
              <a:rPr lang="en-US" altLang="zh-TW" sz="2400" dirty="0"/>
              <a:t> 				ab+</a:t>
            </a:r>
          </a:p>
          <a:p>
            <a:pPr lvl="2" defTabSz="762000">
              <a:buFont typeface="Wingdings 3" panose="05040102010807070707" pitchFamily="18" charset="2"/>
              <a:buNone/>
            </a:pPr>
            <a:r>
              <a:rPr lang="en-US" altLang="zh-TW" sz="2400" dirty="0"/>
              <a:t>(</a:t>
            </a:r>
            <a:r>
              <a:rPr lang="en-US" altLang="zh-TW" sz="2400" dirty="0" err="1"/>
              <a:t>a+b</a:t>
            </a:r>
            <a:r>
              <a:rPr lang="en-US" altLang="zh-TW" sz="2400" dirty="0"/>
              <a:t>)*c			</a:t>
            </a:r>
            <a:r>
              <a:rPr lang="en-US" altLang="zh-TW" sz="2400" dirty="0" err="1"/>
              <a:t>ab+c</a:t>
            </a:r>
            <a:r>
              <a:rPr lang="en-US" altLang="zh-TW" sz="2400" dirty="0"/>
              <a:t>*</a:t>
            </a:r>
          </a:p>
          <a:p>
            <a:pPr lvl="2" defTabSz="762000">
              <a:buFont typeface="Wingdings 3" panose="05040102010807070707" pitchFamily="18" charset="2"/>
              <a:buNone/>
            </a:pPr>
            <a:r>
              <a:rPr lang="en-US" altLang="zh-TW" sz="2400" dirty="0" err="1"/>
              <a:t>a+b</a:t>
            </a:r>
            <a:r>
              <a:rPr lang="en-US" altLang="zh-TW" sz="2400" dirty="0"/>
              <a:t>*c			</a:t>
            </a:r>
            <a:r>
              <a:rPr lang="en-US" altLang="zh-TW" sz="2400" dirty="0" err="1"/>
              <a:t>abc</a:t>
            </a:r>
            <a:r>
              <a:rPr lang="en-US" altLang="zh-TW" sz="2400" dirty="0"/>
              <a:t>*+</a:t>
            </a:r>
          </a:p>
          <a:p>
            <a:pPr lvl="2" defTabSz="762000">
              <a:buFont typeface="Wingdings 3" panose="05040102010807070707" pitchFamily="18" charset="2"/>
              <a:buNone/>
            </a:pPr>
            <a:r>
              <a:rPr lang="en-US" altLang="zh-TW" sz="2400" dirty="0"/>
              <a:t>a:=b*c+b*d    		</a:t>
            </a:r>
            <a:r>
              <a:rPr lang="en-US" altLang="zh-TW" sz="2400" dirty="0" err="1"/>
              <a:t>abc</a:t>
            </a:r>
            <a:r>
              <a:rPr lang="en-US" altLang="zh-TW" sz="2400" dirty="0"/>
              <a:t>*bd*+:=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>
                <a:solidFill>
                  <a:schemeClr val="tx1"/>
                </a:solidFill>
              </a:rPr>
              <a:t>(+) simple and concise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>
                <a:solidFill>
                  <a:schemeClr val="tx1"/>
                </a:solidFill>
              </a:rPr>
              <a:t>(+) good for driving an interpreter</a:t>
            </a:r>
          </a:p>
          <a:p>
            <a:pPr lvl="1" defTabSz="762000">
              <a:buFont typeface="Wingdings" panose="05000000000000000000" pitchFamily="2" charset="2"/>
              <a:buChar char="Ø"/>
            </a:pPr>
            <a:r>
              <a:rPr lang="en-US" altLang="zh-TW" sz="2400" dirty="0">
                <a:solidFill>
                  <a:schemeClr val="tx1"/>
                </a:solidFill>
              </a:rPr>
              <a:t>(- ) Not good for optimization or code generation</a:t>
            </a:r>
            <a:endParaRPr lang="en-US" altLang="zh-TW" sz="2400" dirty="0"/>
          </a:p>
          <a:p>
            <a:pPr defTabSz="762000">
              <a:buFont typeface="Wingdings" panose="05000000000000000000" pitchFamily="2" charset="2"/>
              <a:buChar char="Ø"/>
            </a:pPr>
            <a:endParaRPr lang="zh-TW" altLang="en-US" dirty="0"/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141812D0-B25A-4B62-BA26-20E65879C2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63465597-1B68-4986-95EE-32193F7AE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Using a Syntax Tree Representation of a Parse (2)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18435" name="內容版面配置區 2">
            <a:extLst>
              <a:ext uri="{FF2B5EF4-FFF2-40B4-BE49-F238E27FC236}">
                <a16:creationId xmlns:a16="http://schemas.microsoft.com/office/drawing/2014/main" id="{CD2365C5-3DD4-475B-9164-5E37CF5B99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29552" y="1122382"/>
            <a:ext cx="10209007" cy="1771425"/>
          </a:xfrm>
        </p:spPr>
        <p:txBody>
          <a:bodyPr/>
          <a:lstStyle/>
          <a:p>
            <a:pPr defTabSz="762000">
              <a:buSzPct val="100000"/>
            </a:pPr>
            <a:r>
              <a:rPr lang="en-US" altLang="zh-TW" sz="2800" dirty="0"/>
              <a:t>Semantic routines traverse (post-order) the AST,  computing </a:t>
            </a:r>
            <a:r>
              <a:rPr lang="en-US" altLang="zh-TW" sz="2800" dirty="0">
                <a:solidFill>
                  <a:srgbClr val="0550E5"/>
                </a:solidFill>
              </a:rPr>
              <a:t>attributes</a:t>
            </a:r>
            <a:r>
              <a:rPr lang="en-US" altLang="zh-TW" sz="2800" dirty="0">
                <a:solidFill>
                  <a:schemeClr val="bg2"/>
                </a:solidFill>
              </a:rPr>
              <a:t> </a:t>
            </a:r>
            <a:r>
              <a:rPr lang="en-US" altLang="zh-TW" sz="2800" dirty="0"/>
              <a:t>of the nodes of AST.</a:t>
            </a:r>
          </a:p>
          <a:p>
            <a:pPr defTabSz="762000">
              <a:buSzPct val="100000"/>
            </a:pPr>
            <a:r>
              <a:rPr lang="en-US" altLang="zh-TW" sz="2800" dirty="0"/>
              <a:t>Initially,  only leaves (i.e. terminals, e.g. const, id) have attributes</a:t>
            </a:r>
            <a:endParaRPr lang="zh-TW" altLang="en-US" sz="2800" dirty="0"/>
          </a:p>
        </p:txBody>
      </p:sp>
      <p:grpSp>
        <p:nvGrpSpPr>
          <p:cNvPr id="18437" name="群組 4">
            <a:extLst>
              <a:ext uri="{FF2B5EF4-FFF2-40B4-BE49-F238E27FC236}">
                <a16:creationId xmlns:a16="http://schemas.microsoft.com/office/drawing/2014/main" id="{924DE90C-6116-4389-910B-53C3E5827894}"/>
              </a:ext>
            </a:extLst>
          </p:cNvPr>
          <p:cNvGrpSpPr>
            <a:grpSpLocks/>
          </p:cNvGrpSpPr>
          <p:nvPr/>
        </p:nvGrpSpPr>
        <p:grpSpPr bwMode="auto">
          <a:xfrm>
            <a:off x="4384340" y="3098539"/>
            <a:ext cx="3849743" cy="2604103"/>
            <a:chOff x="1158657" y="4011992"/>
            <a:chExt cx="3678460" cy="3846385"/>
          </a:xfrm>
        </p:grpSpPr>
        <p:sp>
          <p:nvSpPr>
            <p:cNvPr id="18438" name="Rectangle 4">
              <a:extLst>
                <a:ext uri="{FF2B5EF4-FFF2-40B4-BE49-F238E27FC236}">
                  <a16:creationId xmlns:a16="http://schemas.microsoft.com/office/drawing/2014/main" id="{0F2127AD-1F0A-44E9-8A35-BE2D729C0D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657" y="4011992"/>
              <a:ext cx="2492089" cy="67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  Ex.  Y := 3*X + I</a:t>
              </a:r>
            </a:p>
          </p:txBody>
        </p:sp>
        <p:sp>
          <p:nvSpPr>
            <p:cNvPr id="18439" name="Rectangle 5">
              <a:extLst>
                <a:ext uri="{FF2B5EF4-FFF2-40B4-BE49-F238E27FC236}">
                  <a16:creationId xmlns:a16="http://schemas.microsoft.com/office/drawing/2014/main" id="{98F788BF-3D9C-470B-BF35-647851AA3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999" y="4589462"/>
              <a:ext cx="421214" cy="67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:=</a:t>
              </a:r>
            </a:p>
          </p:txBody>
        </p:sp>
        <p:sp>
          <p:nvSpPr>
            <p:cNvPr id="18440" name="Line 6">
              <a:extLst>
                <a:ext uri="{FF2B5EF4-FFF2-40B4-BE49-F238E27FC236}">
                  <a16:creationId xmlns:a16="http://schemas.microsoft.com/office/drawing/2014/main" id="{24427076-47A8-4B37-8DF5-F54ABF80A0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20888" y="5032375"/>
              <a:ext cx="7620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8441" name="Line 7">
              <a:extLst>
                <a:ext uri="{FF2B5EF4-FFF2-40B4-BE49-F238E27FC236}">
                  <a16:creationId xmlns:a16="http://schemas.microsoft.com/office/drawing/2014/main" id="{9BD9100E-B322-4985-91B5-101A9A2172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2888" y="5032375"/>
              <a:ext cx="685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8442" name="Rectangle 8">
              <a:extLst>
                <a:ext uri="{FF2B5EF4-FFF2-40B4-BE49-F238E27FC236}">
                  <a16:creationId xmlns:a16="http://schemas.microsoft.com/office/drawing/2014/main" id="{5C9203B3-E21D-447B-8BD0-E9D231F72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200" y="5427663"/>
              <a:ext cx="811793" cy="67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id(Y)</a:t>
              </a:r>
            </a:p>
          </p:txBody>
        </p:sp>
        <p:sp>
          <p:nvSpPr>
            <p:cNvPr id="18443" name="Rectangle 9">
              <a:extLst>
                <a:ext uri="{FF2B5EF4-FFF2-40B4-BE49-F238E27FC236}">
                  <a16:creationId xmlns:a16="http://schemas.microsoft.com/office/drawing/2014/main" id="{6E1ACD7B-7DEE-4493-BBA3-8966CCB0F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9154" y="5181625"/>
              <a:ext cx="340035" cy="67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8444" name="Line 10">
              <a:extLst>
                <a:ext uri="{FF2B5EF4-FFF2-40B4-BE49-F238E27FC236}">
                  <a16:creationId xmlns:a16="http://schemas.microsoft.com/office/drawing/2014/main" id="{8802B113-582A-45B7-9FEA-A4B3928BF5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59088" y="5641975"/>
              <a:ext cx="6858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8445" name="Line 11">
              <a:extLst>
                <a:ext uri="{FF2B5EF4-FFF2-40B4-BE49-F238E27FC236}">
                  <a16:creationId xmlns:a16="http://schemas.microsoft.com/office/drawing/2014/main" id="{EBBCDEF6-8B4B-46CE-8CDB-C74C7DFDA6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4888" y="5641975"/>
              <a:ext cx="7620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8446" name="Rectangle 12">
              <a:extLst>
                <a:ext uri="{FF2B5EF4-FFF2-40B4-BE49-F238E27FC236}">
                  <a16:creationId xmlns:a16="http://schemas.microsoft.com/office/drawing/2014/main" id="{146D048A-9501-463D-87FD-9A8E6168E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999" y="6189661"/>
              <a:ext cx="321655" cy="67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*</a:t>
              </a:r>
            </a:p>
          </p:txBody>
        </p:sp>
        <p:sp>
          <p:nvSpPr>
            <p:cNvPr id="18447" name="Rectangle 13">
              <a:extLst>
                <a:ext uri="{FF2B5EF4-FFF2-40B4-BE49-F238E27FC236}">
                  <a16:creationId xmlns:a16="http://schemas.microsoft.com/office/drawing/2014/main" id="{0E7E6A33-79C0-42DC-8908-0A160344F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6189661"/>
              <a:ext cx="696917" cy="67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id(I)</a:t>
              </a:r>
            </a:p>
          </p:txBody>
        </p:sp>
        <p:sp>
          <p:nvSpPr>
            <p:cNvPr id="18448" name="Line 14">
              <a:extLst>
                <a:ext uri="{FF2B5EF4-FFF2-40B4-BE49-F238E27FC236}">
                  <a16:creationId xmlns:a16="http://schemas.microsoft.com/office/drawing/2014/main" id="{11E8F220-C668-4A7D-8A34-9B82AFC8A2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2288" y="6556375"/>
              <a:ext cx="6858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8449" name="Line 15">
              <a:extLst>
                <a:ext uri="{FF2B5EF4-FFF2-40B4-BE49-F238E27FC236}">
                  <a16:creationId xmlns:a16="http://schemas.microsoft.com/office/drawing/2014/main" id="{F9BCC932-E202-42D8-B805-117ADBECFD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088" y="6556375"/>
              <a:ext cx="6858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8450" name="Rectangle 16">
              <a:extLst>
                <a:ext uri="{FF2B5EF4-FFF2-40B4-BE49-F238E27FC236}">
                  <a16:creationId xmlns:a16="http://schemas.microsoft.com/office/drawing/2014/main" id="{1C71C6E2-3D4B-4B8B-9E74-9A0069B8F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800" y="7180264"/>
              <a:ext cx="2142825" cy="67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const(3)     id(X)</a:t>
              </a:r>
            </a:p>
          </p:txBody>
        </p:sp>
      </p:grpSp>
      <p:sp>
        <p:nvSpPr>
          <p:cNvPr id="19" name="灯片编号占位符 1">
            <a:extLst>
              <a:ext uri="{FF2B5EF4-FFF2-40B4-BE49-F238E27FC236}">
                <a16:creationId xmlns:a16="http://schemas.microsoft.com/office/drawing/2014/main" id="{7BD541C4-77C3-47E3-B603-612208F50E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內容版面配置區 2">
            <a:extLst>
              <a:ext uri="{FF2B5EF4-FFF2-40B4-BE49-F238E27FC236}">
                <a16:creationId xmlns:a16="http://schemas.microsoft.com/office/drawing/2014/main" id="{756181CC-65F5-4A83-8D44-A5460142EAA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89974" y="1081414"/>
            <a:ext cx="5774498" cy="4937125"/>
          </a:xfrm>
        </p:spPr>
        <p:txBody>
          <a:bodyPr/>
          <a:lstStyle/>
          <a:p>
            <a:pPr defTabSz="762000"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2.  3-addr code</a:t>
            </a:r>
          </a:p>
          <a:p>
            <a:pPr marL="571500" lvl="1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b="1" dirty="0">
                <a:solidFill>
                  <a:srgbClr val="F78507"/>
                </a:solidFill>
              </a:rPr>
              <a:t> Triple</a:t>
            </a:r>
          </a:p>
          <a:p>
            <a:pPr marL="846137" lvl="2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dirty="0"/>
              <a:t>op arg1 arg2</a:t>
            </a:r>
            <a:endParaRPr lang="en-US" altLang="zh-TW" sz="2400" dirty="0">
              <a:solidFill>
                <a:schemeClr val="bg2"/>
              </a:solidFill>
            </a:endParaRPr>
          </a:p>
          <a:p>
            <a:pPr marL="571500" lvl="1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dirty="0">
                <a:solidFill>
                  <a:schemeClr val="hlink"/>
                </a:solidFill>
              </a:rPr>
              <a:t> </a:t>
            </a:r>
            <a:r>
              <a:rPr lang="en-US" altLang="zh-TW" sz="2400" b="1" dirty="0">
                <a:solidFill>
                  <a:srgbClr val="F78507"/>
                </a:solidFill>
              </a:rPr>
              <a:t>Quadruple</a:t>
            </a:r>
          </a:p>
          <a:p>
            <a:pPr marL="846137" lvl="2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dirty="0"/>
              <a:t>op arg1 arg2 arg3</a:t>
            </a:r>
          </a:p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800" b="1" dirty="0">
                <a:solidFill>
                  <a:srgbClr val="C00000"/>
                </a:solidFill>
              </a:rPr>
              <a:t>Triple: more concise</a:t>
            </a:r>
          </a:p>
          <a:p>
            <a:pPr marL="571500" lvl="1" defTabSz="762000">
              <a:buFont typeface="Wingdings" pitchFamily="2" charset="2"/>
              <a:buChar char="Ø"/>
              <a:defRPr/>
            </a:pPr>
            <a:r>
              <a:rPr lang="en-US" altLang="zh-TW" sz="2400" dirty="0"/>
              <a:t>But what if instructions are deleted,</a:t>
            </a:r>
          </a:p>
          <a:p>
            <a:pPr marL="571500" lvl="1" defTabSz="762000">
              <a:buFont typeface="Wingdings" pitchFamily="2" charset="2"/>
              <a:buChar char="Ø"/>
              <a:defRPr/>
            </a:pPr>
            <a:r>
              <a:rPr lang="en-US" altLang="zh-TW" sz="2400" dirty="0"/>
              <a:t>Moved or added during optimization?</a:t>
            </a:r>
          </a:p>
          <a:p>
            <a:pPr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b="1" dirty="0">
                <a:solidFill>
                  <a:srgbClr val="C00000"/>
                </a:solidFill>
              </a:rPr>
              <a:t> </a:t>
            </a:r>
            <a:r>
              <a:rPr lang="en-US" altLang="zh-TW" sz="2800" b="1" dirty="0">
                <a:solidFill>
                  <a:srgbClr val="C00000"/>
                </a:solidFill>
              </a:rPr>
              <a:t>Triples and quadruples </a:t>
            </a:r>
          </a:p>
          <a:p>
            <a:pPr lvl="1" defTabSz="762000">
              <a:buSzPct val="100000"/>
              <a:buFont typeface="Wingdings" pitchFamily="2" charset="2"/>
              <a:buChar char="Ø"/>
              <a:defRPr/>
            </a:pPr>
            <a:r>
              <a:rPr lang="en-US" altLang="zh-TW" sz="2400" dirty="0"/>
              <a:t>are more similar to machine code. </a:t>
            </a:r>
          </a:p>
          <a:p>
            <a:pPr marL="571500" lvl="1" defTabSz="762000">
              <a:buSzPct val="100000"/>
              <a:buFont typeface="Wingdings" pitchFamily="2" charset="2"/>
              <a:buChar char="Ø"/>
              <a:defRPr/>
            </a:pPr>
            <a:endParaRPr lang="en-US" altLang="zh-TW" sz="2400" dirty="0"/>
          </a:p>
        </p:txBody>
      </p:sp>
      <p:sp>
        <p:nvSpPr>
          <p:cNvPr id="56326" name="Rectangle 4">
            <a:extLst>
              <a:ext uri="{FF2B5EF4-FFF2-40B4-BE49-F238E27FC236}">
                <a16:creationId xmlns:a16="http://schemas.microsoft.com/office/drawing/2014/main" id="{9C8C0122-F76D-4C01-956D-A475089C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5846" y="1447344"/>
            <a:ext cx="1667124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790015"/>
                </a:solidFill>
                <a:latin typeface="Times New Roman" panose="02020603050405020304" pitchFamily="18" charset="0"/>
              </a:rPr>
              <a:t>a := b*c + b*d</a:t>
            </a:r>
          </a:p>
        </p:txBody>
      </p:sp>
      <p:sp>
        <p:nvSpPr>
          <p:cNvPr id="56327" name="Rectangle 5">
            <a:extLst>
              <a:ext uri="{FF2B5EF4-FFF2-40B4-BE49-F238E27FC236}">
                <a16:creationId xmlns:a16="http://schemas.microsoft.com/office/drawing/2014/main" id="{B58EDE4F-0BC7-45CC-B9FB-5ECBAB738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081" y="1858886"/>
            <a:ext cx="4523675" cy="1320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</a:rPr>
              <a:t>(1)  ( *    b    c )           (1)  (  *    b   c   t1 )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</a:rPr>
              <a:t>(2)  ( *    b    d )           (2)  (  *    b   d   t2 )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</a:rPr>
              <a:t>(3)  ( +  </a:t>
            </a:r>
            <a:r>
              <a:rPr lang="en-US" altLang="zh-TW" sz="2000" u="sng" dirty="0">
                <a:latin typeface="Times New Roman" panose="02020603050405020304" pitchFamily="18" charset="0"/>
              </a:rPr>
              <a:t>(1)</a:t>
            </a:r>
            <a:r>
              <a:rPr lang="en-US" altLang="zh-TW" sz="2000" dirty="0">
                <a:latin typeface="Times New Roman" panose="02020603050405020304" pitchFamily="18" charset="0"/>
              </a:rPr>
              <a:t>  </a:t>
            </a:r>
            <a:r>
              <a:rPr lang="en-US" altLang="zh-TW" sz="2000" u="sng" dirty="0">
                <a:latin typeface="Times New Roman" panose="02020603050405020304" pitchFamily="18" charset="0"/>
              </a:rPr>
              <a:t>(2)</a:t>
            </a:r>
            <a:r>
              <a:rPr lang="en-US" altLang="zh-TW" sz="2000" dirty="0">
                <a:latin typeface="Times New Roman" panose="02020603050405020304" pitchFamily="18" charset="0"/>
              </a:rPr>
              <a:t>)           (3)  (  +   </a:t>
            </a:r>
            <a:r>
              <a:rPr lang="en-US" altLang="zh-TW" sz="2000" u="sng" dirty="0">
                <a:latin typeface="Times New Roman" panose="02020603050405020304" pitchFamily="18" charset="0"/>
              </a:rPr>
              <a:t>t1 </a:t>
            </a:r>
            <a:r>
              <a:rPr lang="en-US" altLang="zh-TW" sz="2000" dirty="0">
                <a:latin typeface="Times New Roman" panose="02020603050405020304" pitchFamily="18" charset="0"/>
              </a:rPr>
              <a:t> </a:t>
            </a:r>
            <a:r>
              <a:rPr lang="en-US" altLang="zh-TW" sz="2000" u="sng" dirty="0">
                <a:latin typeface="Times New Roman" panose="02020603050405020304" pitchFamily="18" charset="0"/>
              </a:rPr>
              <a:t>t2</a:t>
            </a:r>
            <a:r>
              <a:rPr lang="en-US" altLang="zh-TW" sz="2000" dirty="0">
                <a:latin typeface="Times New Roman" panose="02020603050405020304" pitchFamily="18" charset="0"/>
              </a:rPr>
              <a:t>  </a:t>
            </a:r>
            <a:r>
              <a:rPr lang="en-US" altLang="zh-TW" sz="2000" u="sng" dirty="0">
                <a:latin typeface="Times New Roman" panose="02020603050405020304" pitchFamily="18" charset="0"/>
              </a:rPr>
              <a:t>t3</a:t>
            </a:r>
            <a:r>
              <a:rPr lang="en-US" altLang="zh-TW" sz="2000" dirty="0">
                <a:latin typeface="Times New Roman" panose="02020603050405020304" pitchFamily="18" charset="0"/>
              </a:rPr>
              <a:t>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</a:rPr>
              <a:t>(4)  (:=  </a:t>
            </a:r>
            <a:r>
              <a:rPr lang="en-US" altLang="zh-TW" sz="2000" u="sng" dirty="0">
                <a:latin typeface="Times New Roman" panose="02020603050405020304" pitchFamily="18" charset="0"/>
              </a:rPr>
              <a:t>(3)</a:t>
            </a:r>
            <a:r>
              <a:rPr lang="en-US" altLang="zh-TW" sz="2000" dirty="0">
                <a:latin typeface="Times New Roman" panose="02020603050405020304" pitchFamily="18" charset="0"/>
              </a:rPr>
              <a:t>   a )           (4)  ( :=   </a:t>
            </a:r>
            <a:r>
              <a:rPr lang="en-US" altLang="zh-TW" sz="2000" u="sng" dirty="0">
                <a:latin typeface="Times New Roman" panose="02020603050405020304" pitchFamily="18" charset="0"/>
              </a:rPr>
              <a:t>t3 </a:t>
            </a:r>
            <a:r>
              <a:rPr lang="en-US" altLang="zh-TW" sz="2000" dirty="0">
                <a:latin typeface="Times New Roman" panose="02020603050405020304" pitchFamily="18" charset="0"/>
              </a:rPr>
              <a:t> a    _ )</a:t>
            </a:r>
          </a:p>
        </p:txBody>
      </p:sp>
      <p:sp>
        <p:nvSpPr>
          <p:cNvPr id="56328" name="Line 6">
            <a:extLst>
              <a:ext uri="{FF2B5EF4-FFF2-40B4-BE49-F238E27FC236}">
                <a16:creationId xmlns:a16="http://schemas.microsoft.com/office/drawing/2014/main" id="{EAB36C3E-9AD8-4E5D-9D3D-729E7F60C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0295" y="1797798"/>
            <a:ext cx="4226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/>
          </a:p>
        </p:txBody>
      </p:sp>
      <p:sp>
        <p:nvSpPr>
          <p:cNvPr id="56329" name="Rectangle 7">
            <a:extLst>
              <a:ext uri="{FF2B5EF4-FFF2-40B4-BE49-F238E27FC236}">
                <a16:creationId xmlns:a16="http://schemas.microsoft.com/office/drawing/2014/main" id="{8F630ECD-E774-47BE-A22B-8B1AA3584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9728" y="3502185"/>
            <a:ext cx="2191307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550E5"/>
                </a:solidFill>
                <a:latin typeface="Times New Roman" panose="02020603050405020304" pitchFamily="18" charset="0"/>
              </a:rPr>
              <a:t>intermediate results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550E5"/>
                </a:solidFill>
                <a:latin typeface="Times New Roman" panose="02020603050405020304" pitchFamily="18" charset="0"/>
              </a:rPr>
              <a:t>are referenced by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550E5"/>
                </a:solidFill>
                <a:latin typeface="Times New Roman" panose="02020603050405020304" pitchFamily="18" charset="0"/>
              </a:rPr>
              <a:t>the instruction #</a:t>
            </a:r>
          </a:p>
        </p:txBody>
      </p:sp>
      <p:sp>
        <p:nvSpPr>
          <p:cNvPr id="56330" name="Rectangle 8">
            <a:extLst>
              <a:ext uri="{FF2B5EF4-FFF2-40B4-BE49-F238E27FC236}">
                <a16:creationId xmlns:a16="http://schemas.microsoft.com/office/drawing/2014/main" id="{4DAE4C94-7BBB-4786-80FA-D8722C785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4669" y="3512942"/>
            <a:ext cx="1639874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0550E5"/>
                </a:solidFill>
                <a:latin typeface="Times New Roman" panose="02020603050405020304" pitchFamily="18" charset="0"/>
              </a:rPr>
              <a:t>use temporary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0550E5"/>
                </a:solidFill>
                <a:latin typeface="Times New Roman" panose="02020603050405020304" pitchFamily="18" charset="0"/>
              </a:rPr>
              <a:t>names</a:t>
            </a:r>
          </a:p>
        </p:txBody>
      </p:sp>
      <p:sp>
        <p:nvSpPr>
          <p:cNvPr id="56331" name="Line 10">
            <a:extLst>
              <a:ext uri="{FF2B5EF4-FFF2-40B4-BE49-F238E27FC236}">
                <a16:creationId xmlns:a16="http://schemas.microsoft.com/office/drawing/2014/main" id="{F191C024-258E-4FA8-B00A-51983177C4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69237" y="3181186"/>
            <a:ext cx="129186" cy="3306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/>
          </a:p>
        </p:txBody>
      </p:sp>
      <p:sp>
        <p:nvSpPr>
          <p:cNvPr id="56332" name="Line 11">
            <a:extLst>
              <a:ext uri="{FF2B5EF4-FFF2-40B4-BE49-F238E27FC236}">
                <a16:creationId xmlns:a16="http://schemas.microsoft.com/office/drawing/2014/main" id="{448F5693-1155-4E0C-A20B-01A97B8906D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39749" y="3209591"/>
            <a:ext cx="117898" cy="3081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/>
          </a:p>
        </p:txBody>
      </p:sp>
      <p:sp>
        <p:nvSpPr>
          <p:cNvPr id="56333" name="Line 12">
            <a:extLst>
              <a:ext uri="{FF2B5EF4-FFF2-40B4-BE49-F238E27FC236}">
                <a16:creationId xmlns:a16="http://schemas.microsoft.com/office/drawing/2014/main" id="{90823005-0D10-4154-97E6-3C1A8AD4E2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52647" y="1797798"/>
            <a:ext cx="0" cy="977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/>
          </a:p>
        </p:txBody>
      </p:sp>
      <p:sp>
        <p:nvSpPr>
          <p:cNvPr id="56325" name="標題 1">
            <a:extLst>
              <a:ext uri="{FF2B5EF4-FFF2-40B4-BE49-F238E27FC236}">
                <a16:creationId xmlns:a16="http://schemas.microsoft.com/office/drawing/2014/main" id="{04240DA8-9778-463E-B1C4-06CBF05AA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defTabSz="762000"/>
            <a:r>
              <a:rPr lang="en-US" altLang="zh-TW" sz="4000" kern="0" dirty="0"/>
              <a:t>Forms of Intermediate Representations (2)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14" name="灯片编号占位符 1">
            <a:extLst>
              <a:ext uri="{FF2B5EF4-FFF2-40B4-BE49-F238E27FC236}">
                <a16:creationId xmlns:a16="http://schemas.microsoft.com/office/drawing/2014/main" id="{B1F595AA-3D7C-4ADC-AB2D-F896A69A5D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內容版面配置區 2">
            <a:extLst>
              <a:ext uri="{FF2B5EF4-FFF2-40B4-BE49-F238E27FC236}">
                <a16:creationId xmlns:a16="http://schemas.microsoft.com/office/drawing/2014/main" id="{0E1D3E03-1299-42F1-9CF1-E1064DEB47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40077" y="1106466"/>
            <a:ext cx="8933145" cy="2125249"/>
          </a:xfrm>
        </p:spPr>
        <p:txBody>
          <a:bodyPr/>
          <a:lstStyle/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More detailed 3-addr code</a:t>
            </a:r>
          </a:p>
          <a:p>
            <a:pPr marL="571500" lvl="1"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dirty="0"/>
              <a:t> </a:t>
            </a:r>
            <a:r>
              <a:rPr lang="en-US" altLang="zh-TW" sz="2400" dirty="0"/>
              <a:t>Add type information</a:t>
            </a:r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Example   a := b*c + b*d</a:t>
            </a:r>
          </a:p>
          <a:p>
            <a:pPr marL="571500" lvl="1" defTabSz="762000">
              <a:buFont typeface="Wingdings" panose="05000000000000000000" pitchFamily="2" charset="2"/>
              <a:buChar char="Ø"/>
            </a:pPr>
            <a:r>
              <a:rPr lang="en-US" altLang="zh-TW" sz="2400" dirty="0"/>
              <a:t>Suppose </a:t>
            </a:r>
            <a:r>
              <a:rPr lang="en-US" altLang="zh-TW" sz="2400" dirty="0" err="1"/>
              <a:t>b,c</a:t>
            </a:r>
            <a:r>
              <a:rPr lang="en-US" altLang="zh-TW" sz="2400" dirty="0"/>
              <a:t> are integer type, d is float type. </a:t>
            </a:r>
          </a:p>
        </p:txBody>
      </p:sp>
      <p:grpSp>
        <p:nvGrpSpPr>
          <p:cNvPr id="57348" name="群組 7">
            <a:extLst>
              <a:ext uri="{FF2B5EF4-FFF2-40B4-BE49-F238E27FC236}">
                <a16:creationId xmlns:a16="http://schemas.microsoft.com/office/drawing/2014/main" id="{1D9B53F9-DA7D-40EB-9314-B7CB96CBD71B}"/>
              </a:ext>
            </a:extLst>
          </p:cNvPr>
          <p:cNvGrpSpPr>
            <a:grpSpLocks/>
          </p:cNvGrpSpPr>
          <p:nvPr/>
        </p:nvGrpSpPr>
        <p:grpSpPr bwMode="auto">
          <a:xfrm>
            <a:off x="2680505" y="3431740"/>
            <a:ext cx="5800725" cy="2357438"/>
            <a:chOff x="2428875" y="4000500"/>
            <a:chExt cx="5801269" cy="2357442"/>
          </a:xfrm>
        </p:grpSpPr>
        <p:sp>
          <p:nvSpPr>
            <p:cNvPr id="57350" name="Rectangle 4">
              <a:extLst>
                <a:ext uri="{FF2B5EF4-FFF2-40B4-BE49-F238E27FC236}">
                  <a16:creationId xmlns:a16="http://schemas.microsoft.com/office/drawing/2014/main" id="{42262442-3F85-45A7-911E-5CF48A925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8875" y="4000500"/>
              <a:ext cx="5801269" cy="2305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</a:rPr>
                <a:t>(1) ( I*           b     c )        (I*            b   c  t1)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</a:rPr>
                <a:t>(2) (FLOAT   b    _ )        (FLOAT   b   t2  _)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</a:rPr>
                <a:t>(3) ( F*         (2)   d )        (F*           t2   d t3)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</a:rPr>
                <a:t>(4) (FLOAT  (1)   _ )        (FLOAT   t1  t4  _)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</a:rPr>
                <a:t>(5) ( *f+        (4)  (3))        (  F+        t4  t3 t5)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</a:rPr>
                <a:t>(6) ( :=         (5)    a )        ( :=          t5   a  _)   </a:t>
              </a:r>
            </a:p>
          </p:txBody>
        </p:sp>
        <p:sp>
          <p:nvSpPr>
            <p:cNvPr id="57351" name="Line 5">
              <a:extLst>
                <a:ext uri="{FF2B5EF4-FFF2-40B4-BE49-F238E27FC236}">
                  <a16:creationId xmlns:a16="http://schemas.microsoft.com/office/drawing/2014/main" id="{59B6EAD4-3E53-4FD9-A4EE-14FDB992BB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7818" y="4071942"/>
              <a:ext cx="0" cy="2286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7349" name="標題 1">
            <a:extLst>
              <a:ext uri="{FF2B5EF4-FFF2-40B4-BE49-F238E27FC236}">
                <a16:creationId xmlns:a16="http://schemas.microsoft.com/office/drawing/2014/main" id="{87F1116A-8F6F-441E-9505-9572712B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defTabSz="762000"/>
            <a:r>
              <a:rPr lang="en-US" altLang="zh-TW" sz="4000" kern="0" dirty="0"/>
              <a:t>Forms of Intermediate Representations (3)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11FE79FF-302A-4ADE-A311-ED98ECBA63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內容版面配置區 2">
            <a:extLst>
              <a:ext uri="{FF2B5EF4-FFF2-40B4-BE49-F238E27FC236}">
                <a16:creationId xmlns:a16="http://schemas.microsoft.com/office/drawing/2014/main" id="{E45E74DE-D193-483D-917C-6B5559C2C6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7447" y="1219201"/>
            <a:ext cx="9757775" cy="4480142"/>
          </a:xfrm>
        </p:spPr>
        <p:txBody>
          <a:bodyPr/>
          <a:lstStyle/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dirty="0"/>
              <a:t>Sometimes, the number of arguments to operators may vary. </a:t>
            </a:r>
          </a:p>
          <a:p>
            <a:pPr defTabSz="762000">
              <a:buSzPct val="100000"/>
              <a:buFont typeface="Wingdings" panose="05000000000000000000" pitchFamily="2" charset="2"/>
              <a:buChar char="Ø"/>
            </a:pPr>
            <a:r>
              <a:rPr lang="en-US" altLang="zh-TW" sz="2800" dirty="0"/>
              <a:t>The generalized 3-addr code is called </a:t>
            </a:r>
            <a:r>
              <a:rPr lang="en-US" altLang="zh-TW" sz="2800" dirty="0">
                <a:solidFill>
                  <a:srgbClr val="0550E5"/>
                </a:solidFill>
              </a:rPr>
              <a:t>tuples</a:t>
            </a:r>
            <a:r>
              <a:rPr lang="en-US" altLang="zh-TW" sz="2800" dirty="0"/>
              <a:t>.</a:t>
            </a:r>
          </a:p>
          <a:p>
            <a:pPr defTabSz="762000">
              <a:buFont typeface="Wingdings" panose="05000000000000000000" pitchFamily="2" charset="2"/>
              <a:buChar char="Ø"/>
            </a:pPr>
            <a:r>
              <a:rPr lang="en-US" altLang="zh-TW" sz="2800" b="1" dirty="0">
                <a:solidFill>
                  <a:srgbClr val="C00000"/>
                </a:solidFill>
              </a:rPr>
              <a:t>Example</a:t>
            </a:r>
            <a:r>
              <a:rPr lang="en-US" altLang="zh-TW" sz="2800" dirty="0"/>
              <a:t>  </a:t>
            </a:r>
          </a:p>
          <a:p>
            <a:pPr lvl="1" defTabSz="762000">
              <a:buFont typeface="Wingdings 3" panose="05040102010807070707" pitchFamily="18" charset="2"/>
              <a:buNone/>
            </a:pPr>
            <a:r>
              <a:rPr lang="en-US" altLang="zh-TW" sz="2800" dirty="0"/>
              <a:t>	</a:t>
            </a:r>
            <a:r>
              <a:rPr lang="en-US" altLang="zh-TW" sz="2400" dirty="0"/>
              <a:t>(I*            b    c    t1)</a:t>
            </a:r>
          </a:p>
          <a:p>
            <a:pPr lvl="1" defTabSz="762000">
              <a:buFont typeface="Wingdings 3" panose="05040102010807070707" pitchFamily="18" charset="2"/>
              <a:buNone/>
            </a:pPr>
            <a:r>
              <a:rPr lang="en-US" altLang="zh-TW" sz="2400" dirty="0"/>
              <a:t>	(FLOAT    b    t2)</a:t>
            </a:r>
          </a:p>
          <a:p>
            <a:pPr lvl="1" defTabSz="762000">
              <a:buFont typeface="Wingdings 3" panose="05040102010807070707" pitchFamily="18" charset="2"/>
              <a:buNone/>
            </a:pPr>
            <a:r>
              <a:rPr lang="en-US" altLang="zh-TW" sz="2400" dirty="0"/>
              <a:t>	(F*           t2   d    t3)</a:t>
            </a:r>
          </a:p>
          <a:p>
            <a:pPr lvl="1" defTabSz="762000">
              <a:buFont typeface="Wingdings 3" panose="05040102010807070707" pitchFamily="18" charset="2"/>
              <a:buNone/>
            </a:pPr>
            <a:r>
              <a:rPr lang="en-US" altLang="zh-TW" sz="2400" dirty="0"/>
              <a:t>	(FLOAT    t1   t4)</a:t>
            </a:r>
          </a:p>
          <a:p>
            <a:pPr lvl="1" defTabSz="762000">
              <a:buFont typeface="Wingdings 3" panose="05040102010807070707" pitchFamily="18" charset="2"/>
              <a:buNone/>
            </a:pPr>
            <a:r>
              <a:rPr lang="en-US" altLang="zh-TW" sz="2400" dirty="0"/>
              <a:t>	(F+           t4   t3  t5)</a:t>
            </a:r>
          </a:p>
          <a:p>
            <a:pPr lvl="1" defTabSz="762000">
              <a:buFont typeface="Wingdings 3" panose="05040102010807070707" pitchFamily="18" charset="2"/>
              <a:buNone/>
            </a:pPr>
            <a:r>
              <a:rPr lang="en-US" altLang="zh-TW" sz="2400" dirty="0"/>
              <a:t>	( :=           t5   a)</a:t>
            </a:r>
            <a:endParaRPr lang="zh-TW" altLang="en-US" sz="2400" dirty="0"/>
          </a:p>
        </p:txBody>
      </p:sp>
      <p:sp>
        <p:nvSpPr>
          <p:cNvPr id="58372" name="標題 1">
            <a:extLst>
              <a:ext uri="{FF2B5EF4-FFF2-40B4-BE49-F238E27FC236}">
                <a16:creationId xmlns:a16="http://schemas.microsoft.com/office/drawing/2014/main" id="{9F1DA87B-4CBB-41A9-A04A-5DDC03D4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defTabSz="762000"/>
            <a:r>
              <a:rPr lang="en-US" altLang="zh-TW" sz="4000" kern="0" dirty="0"/>
              <a:t>Forms of Intermediate Representations (4)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B78922A5-4697-491C-826E-8E054E10C6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內容版面配置區 2">
            <a:extLst>
              <a:ext uri="{FF2B5EF4-FFF2-40B4-BE49-F238E27FC236}">
                <a16:creationId xmlns:a16="http://schemas.microsoft.com/office/drawing/2014/main" id="{D05AB265-DD50-4257-B689-EDA6E8735AB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02290" y="1018785"/>
            <a:ext cx="9070932" cy="5970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>
                <a:solidFill>
                  <a:srgbClr val="C00000"/>
                </a:solidFill>
              </a:rPr>
              <a:t>3. Sometimes, we use trees or DAG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0C30DF83-1CE4-40A2-B45F-C44EF0422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1990" y="3988562"/>
            <a:ext cx="26701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 dirty="0">
                <a:solidFill>
                  <a:srgbClr val="0550E5"/>
                </a:solidFill>
                <a:latin typeface="Times New Roman" panose="02020603050405020304" pitchFamily="18" charset="0"/>
              </a:rPr>
              <a:t>Ex:  a := b*c + b*d</a:t>
            </a:r>
          </a:p>
        </p:txBody>
      </p:sp>
      <p:grpSp>
        <p:nvGrpSpPr>
          <p:cNvPr id="59397" name="群組 48">
            <a:extLst>
              <a:ext uri="{FF2B5EF4-FFF2-40B4-BE49-F238E27FC236}">
                <a16:creationId xmlns:a16="http://schemas.microsoft.com/office/drawing/2014/main" id="{13F67A58-5F48-479C-BA4C-CFF020F7273A}"/>
              </a:ext>
            </a:extLst>
          </p:cNvPr>
          <p:cNvGrpSpPr>
            <a:grpSpLocks/>
          </p:cNvGrpSpPr>
          <p:nvPr/>
        </p:nvGrpSpPr>
        <p:grpSpPr bwMode="auto">
          <a:xfrm>
            <a:off x="5329955" y="2774450"/>
            <a:ext cx="4984750" cy="2287587"/>
            <a:chOff x="3743324" y="1709726"/>
            <a:chExt cx="4984832" cy="2287900"/>
          </a:xfrm>
        </p:grpSpPr>
        <p:sp>
          <p:nvSpPr>
            <p:cNvPr id="59408" name="Rectangle 5">
              <a:extLst>
                <a:ext uri="{FF2B5EF4-FFF2-40B4-BE49-F238E27FC236}">
                  <a16:creationId xmlns:a16="http://schemas.microsoft.com/office/drawing/2014/main" id="{9B82191B-BD08-4986-8347-912D3240E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9124" y="1785926"/>
              <a:ext cx="440827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:=</a:t>
              </a:r>
            </a:p>
          </p:txBody>
        </p:sp>
        <p:sp>
          <p:nvSpPr>
            <p:cNvPr id="59409" name="Rectangle 6">
              <a:extLst>
                <a:ext uri="{FF2B5EF4-FFF2-40B4-BE49-F238E27FC236}">
                  <a16:creationId xmlns:a16="http://schemas.microsoft.com/office/drawing/2014/main" id="{7C3CA3A1-684A-47AB-8119-16CD8136F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324" y="2319326"/>
              <a:ext cx="318999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9410" name="Rectangle 7">
              <a:extLst>
                <a:ext uri="{FF2B5EF4-FFF2-40B4-BE49-F238E27FC236}">
                  <a16:creationId xmlns:a16="http://schemas.microsoft.com/office/drawing/2014/main" id="{4957057C-60F3-4D9D-8B7E-0D8711DEC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8724" y="2319326"/>
              <a:ext cx="355868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59411" name="Rectangle 8">
              <a:extLst>
                <a:ext uri="{FF2B5EF4-FFF2-40B4-BE49-F238E27FC236}">
                  <a16:creationId xmlns:a16="http://schemas.microsoft.com/office/drawing/2014/main" id="{14FC1D95-99EA-430F-81A0-89F09011A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724" y="29289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*</a:t>
              </a:r>
            </a:p>
          </p:txBody>
        </p:sp>
        <p:sp>
          <p:nvSpPr>
            <p:cNvPr id="59412" name="Rectangle 9">
              <a:extLst>
                <a:ext uri="{FF2B5EF4-FFF2-40B4-BE49-F238E27FC236}">
                  <a16:creationId xmlns:a16="http://schemas.microsoft.com/office/drawing/2014/main" id="{A244CEB0-7804-4DDA-BA25-0543F0154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5924" y="29289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*</a:t>
              </a:r>
            </a:p>
          </p:txBody>
        </p:sp>
        <p:sp>
          <p:nvSpPr>
            <p:cNvPr id="59413" name="Rectangle 10">
              <a:extLst>
                <a:ext uri="{FF2B5EF4-FFF2-40B4-BE49-F238E27FC236}">
                  <a16:creationId xmlns:a16="http://schemas.microsoft.com/office/drawing/2014/main" id="{06FF4F04-71B7-4B7A-9E61-44EB881F9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924" y="35385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59414" name="Rectangle 11">
              <a:extLst>
                <a:ext uri="{FF2B5EF4-FFF2-40B4-BE49-F238E27FC236}">
                  <a16:creationId xmlns:a16="http://schemas.microsoft.com/office/drawing/2014/main" id="{D26D436B-1A48-4559-BC7C-9FA256F0A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724" y="3538526"/>
              <a:ext cx="318999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59415" name="Rectangle 12">
              <a:extLst>
                <a:ext uri="{FF2B5EF4-FFF2-40B4-BE49-F238E27FC236}">
                  <a16:creationId xmlns:a16="http://schemas.microsoft.com/office/drawing/2014/main" id="{AB74C0AF-F19C-4EE5-88DB-A59867477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1124" y="35385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59416" name="Rectangle 13">
              <a:extLst>
                <a:ext uri="{FF2B5EF4-FFF2-40B4-BE49-F238E27FC236}">
                  <a16:creationId xmlns:a16="http://schemas.microsoft.com/office/drawing/2014/main" id="{A55D3E0A-6CC6-42B5-B5D8-FF42742C0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6924" y="35385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59417" name="Rectangle 14">
              <a:extLst>
                <a:ext uri="{FF2B5EF4-FFF2-40B4-BE49-F238E27FC236}">
                  <a16:creationId xmlns:a16="http://schemas.microsoft.com/office/drawing/2014/main" id="{C6A3A58B-37F7-4446-A0DF-C610B93A7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0924" y="1709726"/>
              <a:ext cx="440827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:=</a:t>
              </a:r>
            </a:p>
          </p:txBody>
        </p:sp>
        <p:sp>
          <p:nvSpPr>
            <p:cNvPr id="59418" name="Rectangle 15">
              <a:extLst>
                <a:ext uri="{FF2B5EF4-FFF2-40B4-BE49-F238E27FC236}">
                  <a16:creationId xmlns:a16="http://schemas.microsoft.com/office/drawing/2014/main" id="{C18D6C04-EDC6-4E1B-8120-B6CF53397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524" y="2243126"/>
              <a:ext cx="318999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9419" name="Rectangle 16">
              <a:extLst>
                <a:ext uri="{FF2B5EF4-FFF2-40B4-BE49-F238E27FC236}">
                  <a16:creationId xmlns:a16="http://schemas.microsoft.com/office/drawing/2014/main" id="{00E45950-7BDE-465C-AE3F-8B54D920B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4324" y="2319326"/>
              <a:ext cx="355868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59420" name="Rectangle 17">
              <a:extLst>
                <a:ext uri="{FF2B5EF4-FFF2-40B4-BE49-F238E27FC236}">
                  <a16:creationId xmlns:a16="http://schemas.microsoft.com/office/drawing/2014/main" id="{97CB1232-CC1F-4FDD-BD4D-C13BADDB8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7124" y="29289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*</a:t>
              </a:r>
            </a:p>
          </p:txBody>
        </p:sp>
        <p:sp>
          <p:nvSpPr>
            <p:cNvPr id="59421" name="Rectangle 18">
              <a:extLst>
                <a:ext uri="{FF2B5EF4-FFF2-40B4-BE49-F238E27FC236}">
                  <a16:creationId xmlns:a16="http://schemas.microsoft.com/office/drawing/2014/main" id="{0E5E915F-F48E-43CC-B35A-F65C21089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5324" y="29289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*</a:t>
              </a:r>
            </a:p>
          </p:txBody>
        </p:sp>
        <p:sp>
          <p:nvSpPr>
            <p:cNvPr id="59422" name="Rectangle 19">
              <a:extLst>
                <a:ext uri="{FF2B5EF4-FFF2-40B4-BE49-F238E27FC236}">
                  <a16:creationId xmlns:a16="http://schemas.microsoft.com/office/drawing/2014/main" id="{862E1C6F-BD75-4DF1-81BF-E8564ED33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5124" y="35385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59423" name="Rectangle 20">
              <a:extLst>
                <a:ext uri="{FF2B5EF4-FFF2-40B4-BE49-F238E27FC236}">
                  <a16:creationId xmlns:a16="http://schemas.microsoft.com/office/drawing/2014/main" id="{45B06B71-B03C-4218-82C7-ED6C7D529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924" y="3538526"/>
              <a:ext cx="318999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59424" name="Rectangle 21">
              <a:extLst>
                <a:ext uri="{FF2B5EF4-FFF2-40B4-BE49-F238E27FC236}">
                  <a16:creationId xmlns:a16="http://schemas.microsoft.com/office/drawing/2014/main" id="{E74AC0C7-1E0A-4D70-B7EF-C2EAB1BA2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1524" y="3538526"/>
              <a:ext cx="336632" cy="45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59425" name="Line 22">
              <a:extLst>
                <a:ext uri="{FF2B5EF4-FFF2-40B4-BE49-F238E27FC236}">
                  <a16:creationId xmlns:a16="http://schemas.microsoft.com/office/drawing/2014/main" id="{2368BD52-FC31-4F72-8761-479112ADB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38612" y="2152638"/>
              <a:ext cx="4572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6" name="Line 23">
              <a:extLst>
                <a:ext uri="{FF2B5EF4-FFF2-40B4-BE49-F238E27FC236}">
                  <a16:creationId xmlns:a16="http://schemas.microsoft.com/office/drawing/2014/main" id="{B6D63497-AFC9-4820-8AFE-F16C4FBA1B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8212" y="2152638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7" name="Line 24">
              <a:extLst>
                <a:ext uri="{FF2B5EF4-FFF2-40B4-BE49-F238E27FC236}">
                  <a16:creationId xmlns:a16="http://schemas.microsoft.com/office/drawing/2014/main" id="{FAB29E7D-EC09-464D-B582-C19B0CD07E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00612" y="2609838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8" name="Line 25">
              <a:extLst>
                <a:ext uri="{FF2B5EF4-FFF2-40B4-BE49-F238E27FC236}">
                  <a16:creationId xmlns:a16="http://schemas.microsoft.com/office/drawing/2014/main" id="{564DB3E2-F66C-4E25-986A-7F91EDF8EE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1612" y="2609838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9" name="Line 26">
              <a:extLst>
                <a:ext uri="{FF2B5EF4-FFF2-40B4-BE49-F238E27FC236}">
                  <a16:creationId xmlns:a16="http://schemas.microsoft.com/office/drawing/2014/main" id="{91095D6A-B820-4F59-96C5-CED030BFA1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7212" y="3143238"/>
              <a:ext cx="3810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0" name="Line 27">
              <a:extLst>
                <a:ext uri="{FF2B5EF4-FFF2-40B4-BE49-F238E27FC236}">
                  <a16:creationId xmlns:a16="http://schemas.microsoft.com/office/drawing/2014/main" id="{6037B023-7123-4492-9A8C-4F95CF6049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4412" y="3143238"/>
              <a:ext cx="1524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1" name="Line 28">
              <a:extLst>
                <a:ext uri="{FF2B5EF4-FFF2-40B4-BE49-F238E27FC236}">
                  <a16:creationId xmlns:a16="http://schemas.microsoft.com/office/drawing/2014/main" id="{8E9C3D90-C67E-47E1-B8C5-1288823198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7812" y="3143238"/>
              <a:ext cx="2286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2" name="Line 29">
              <a:extLst>
                <a:ext uri="{FF2B5EF4-FFF2-40B4-BE49-F238E27FC236}">
                  <a16:creationId xmlns:a16="http://schemas.microsoft.com/office/drawing/2014/main" id="{A063BE87-21AD-4FDB-ABC4-A0B4F07486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8812" y="3143238"/>
              <a:ext cx="2286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3" name="Line 30">
              <a:extLst>
                <a:ext uri="{FF2B5EF4-FFF2-40B4-BE49-F238E27FC236}">
                  <a16:creationId xmlns:a16="http://schemas.microsoft.com/office/drawing/2014/main" id="{D5C842BC-2C77-413B-A7CF-337770C4D0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186612" y="2000238"/>
              <a:ext cx="3810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4" name="Line 31">
              <a:extLst>
                <a:ext uri="{FF2B5EF4-FFF2-40B4-BE49-F238E27FC236}">
                  <a16:creationId xmlns:a16="http://schemas.microsoft.com/office/drawing/2014/main" id="{A415E4BE-771F-4687-8CB5-737AF9445E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6212" y="2000238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5" name="Line 32">
              <a:extLst>
                <a:ext uri="{FF2B5EF4-FFF2-40B4-BE49-F238E27FC236}">
                  <a16:creationId xmlns:a16="http://schemas.microsoft.com/office/drawing/2014/main" id="{9FDBFF0D-3EC6-48F5-81FD-8AA327B50F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20012" y="2609838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6" name="Line 33">
              <a:extLst>
                <a:ext uri="{FF2B5EF4-FFF2-40B4-BE49-F238E27FC236}">
                  <a16:creationId xmlns:a16="http://schemas.microsoft.com/office/drawing/2014/main" id="{CDAAEB22-9311-46FA-A938-71A68A7BD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01012" y="2609838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7" name="Line 34">
              <a:extLst>
                <a:ext uri="{FF2B5EF4-FFF2-40B4-BE49-F238E27FC236}">
                  <a16:creationId xmlns:a16="http://schemas.microsoft.com/office/drawing/2014/main" id="{31887957-19BE-4B95-AEE4-FF42C9D9EA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110412" y="3143238"/>
              <a:ext cx="3810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8" name="Line 35">
              <a:extLst>
                <a:ext uri="{FF2B5EF4-FFF2-40B4-BE49-F238E27FC236}">
                  <a16:creationId xmlns:a16="http://schemas.microsoft.com/office/drawing/2014/main" id="{1B09A9A5-E809-4FEC-BF5A-2699AA238A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43812" y="3219438"/>
              <a:ext cx="3048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9" name="Line 36">
              <a:extLst>
                <a:ext uri="{FF2B5EF4-FFF2-40B4-BE49-F238E27FC236}">
                  <a16:creationId xmlns:a16="http://schemas.microsoft.com/office/drawing/2014/main" id="{1021009F-596E-4913-9C04-EA08D65F1E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62812" y="3067038"/>
              <a:ext cx="11430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40" name="Line 37">
              <a:extLst>
                <a:ext uri="{FF2B5EF4-FFF2-40B4-BE49-F238E27FC236}">
                  <a16:creationId xmlns:a16="http://schemas.microsoft.com/office/drawing/2014/main" id="{6521F715-2543-4BBD-8F49-BA2F86BAA4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2012" y="3143238"/>
              <a:ext cx="762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9398" name="Rectangle 38">
            <a:extLst>
              <a:ext uri="{FF2B5EF4-FFF2-40B4-BE49-F238E27FC236}">
                <a16:creationId xmlns:a16="http://schemas.microsoft.com/office/drawing/2014/main" id="{B59A879E-EA94-4090-AC9E-EAE6B30BE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490" y="1591784"/>
            <a:ext cx="6205537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>
                <a:latin typeface="Times New Roman" panose="02020603050405020304" pitchFamily="18" charset="0"/>
              </a:rPr>
              <a:t> More generally, we may use AST as IR. </a:t>
            </a:r>
          </a:p>
          <a:p>
            <a:pPr eaLnBrk="1" hangingPunct="1"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>
                <a:latin typeface="Times New Roman" panose="02020603050405020304" pitchFamily="18" charset="0"/>
              </a:rPr>
              <a:t> Machine-independent optimization </a:t>
            </a:r>
          </a:p>
          <a:p>
            <a:pPr lvl="1" eaLnBrk="1" hangingPunct="1"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Is implemented as tree transformations.</a:t>
            </a:r>
          </a:p>
        </p:txBody>
      </p:sp>
      <p:sp>
        <p:nvSpPr>
          <p:cNvPr id="59399" name="Freeform 39">
            <a:extLst>
              <a:ext uri="{FF2B5EF4-FFF2-40B4-BE49-F238E27FC236}">
                <a16:creationId xmlns:a16="http://schemas.microsoft.com/office/drawing/2014/main" id="{CEC30E5B-2AFB-48A4-9768-3239192AF70F}"/>
              </a:ext>
            </a:extLst>
          </p:cNvPr>
          <p:cNvSpPr>
            <a:spLocks/>
          </p:cNvSpPr>
          <p:nvPr/>
        </p:nvSpPr>
        <p:spPr bwMode="auto">
          <a:xfrm>
            <a:off x="3409950" y="5359400"/>
            <a:ext cx="915988" cy="763588"/>
          </a:xfrm>
          <a:custGeom>
            <a:avLst/>
            <a:gdLst>
              <a:gd name="T0" fmla="*/ 2147483646 w 577"/>
              <a:gd name="T1" fmla="*/ 0 h 481"/>
              <a:gd name="T2" fmla="*/ 0 w 577"/>
              <a:gd name="T3" fmla="*/ 2147483646 h 481"/>
              <a:gd name="T4" fmla="*/ 2147483646 w 577"/>
              <a:gd name="T5" fmla="*/ 2147483646 h 481"/>
              <a:gd name="T6" fmla="*/ 2147483646 w 577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577"/>
              <a:gd name="T13" fmla="*/ 0 h 481"/>
              <a:gd name="T14" fmla="*/ 577 w 577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7" h="481">
                <a:moveTo>
                  <a:pt x="288" y="0"/>
                </a:moveTo>
                <a:lnTo>
                  <a:pt x="0" y="480"/>
                </a:lnTo>
                <a:lnTo>
                  <a:pt x="576" y="480"/>
                </a:lnTo>
                <a:lnTo>
                  <a:pt x="288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400" name="Freeform 40">
            <a:extLst>
              <a:ext uri="{FF2B5EF4-FFF2-40B4-BE49-F238E27FC236}">
                <a16:creationId xmlns:a16="http://schemas.microsoft.com/office/drawing/2014/main" id="{05ADDAF3-FC55-4C57-8ECA-4564EEC04ED6}"/>
              </a:ext>
            </a:extLst>
          </p:cNvPr>
          <p:cNvSpPr>
            <a:spLocks/>
          </p:cNvSpPr>
          <p:nvPr/>
        </p:nvSpPr>
        <p:spPr bwMode="auto">
          <a:xfrm>
            <a:off x="4857750" y="5359400"/>
            <a:ext cx="915988" cy="763588"/>
          </a:xfrm>
          <a:custGeom>
            <a:avLst/>
            <a:gdLst>
              <a:gd name="T0" fmla="*/ 2147483646 w 577"/>
              <a:gd name="T1" fmla="*/ 0 h 481"/>
              <a:gd name="T2" fmla="*/ 0 w 577"/>
              <a:gd name="T3" fmla="*/ 2147483646 h 481"/>
              <a:gd name="T4" fmla="*/ 2147483646 w 577"/>
              <a:gd name="T5" fmla="*/ 2147483646 h 481"/>
              <a:gd name="T6" fmla="*/ 2147483646 w 577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577"/>
              <a:gd name="T13" fmla="*/ 0 h 481"/>
              <a:gd name="T14" fmla="*/ 577 w 577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7" h="481">
                <a:moveTo>
                  <a:pt x="288" y="0"/>
                </a:moveTo>
                <a:lnTo>
                  <a:pt x="0" y="480"/>
                </a:lnTo>
                <a:lnTo>
                  <a:pt x="576" y="480"/>
                </a:lnTo>
                <a:lnTo>
                  <a:pt x="288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401" name="Freeform 41">
            <a:extLst>
              <a:ext uri="{FF2B5EF4-FFF2-40B4-BE49-F238E27FC236}">
                <a16:creationId xmlns:a16="http://schemas.microsoft.com/office/drawing/2014/main" id="{AFAFEE0B-4574-4855-9AC9-15D3278C801A}"/>
              </a:ext>
            </a:extLst>
          </p:cNvPr>
          <p:cNvSpPr>
            <a:spLocks/>
          </p:cNvSpPr>
          <p:nvPr/>
        </p:nvSpPr>
        <p:spPr bwMode="auto">
          <a:xfrm>
            <a:off x="6381750" y="5359400"/>
            <a:ext cx="915988" cy="763588"/>
          </a:xfrm>
          <a:custGeom>
            <a:avLst/>
            <a:gdLst>
              <a:gd name="T0" fmla="*/ 2147483646 w 577"/>
              <a:gd name="T1" fmla="*/ 0 h 481"/>
              <a:gd name="T2" fmla="*/ 0 w 577"/>
              <a:gd name="T3" fmla="*/ 2147483646 h 481"/>
              <a:gd name="T4" fmla="*/ 2147483646 w 577"/>
              <a:gd name="T5" fmla="*/ 2147483646 h 481"/>
              <a:gd name="T6" fmla="*/ 2147483646 w 577"/>
              <a:gd name="T7" fmla="*/ 0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577"/>
              <a:gd name="T13" fmla="*/ 0 h 481"/>
              <a:gd name="T14" fmla="*/ 577 w 577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7" h="481">
                <a:moveTo>
                  <a:pt x="288" y="0"/>
                </a:moveTo>
                <a:lnTo>
                  <a:pt x="0" y="480"/>
                </a:lnTo>
                <a:lnTo>
                  <a:pt x="576" y="480"/>
                </a:lnTo>
                <a:lnTo>
                  <a:pt x="288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402" name="AutoShape 42">
            <a:extLst>
              <a:ext uri="{FF2B5EF4-FFF2-40B4-BE49-F238E27FC236}">
                <a16:creationId xmlns:a16="http://schemas.microsoft.com/office/drawing/2014/main" id="{78892C5F-CCFA-45F4-99F5-2EDFB5F02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5670550"/>
            <a:ext cx="368300" cy="139700"/>
          </a:xfrm>
          <a:prstGeom prst="rightArrow">
            <a:avLst>
              <a:gd name="adj1" fmla="val 50000"/>
              <a:gd name="adj2" fmla="val 13183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59403" name="AutoShape 43">
            <a:extLst>
              <a:ext uri="{FF2B5EF4-FFF2-40B4-BE49-F238E27FC236}">
                <a16:creationId xmlns:a16="http://schemas.microsoft.com/office/drawing/2014/main" id="{B44CFB1A-3834-406F-860A-3F90ED27F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700" y="5670550"/>
            <a:ext cx="368300" cy="139700"/>
          </a:xfrm>
          <a:prstGeom prst="rightArrow">
            <a:avLst>
              <a:gd name="adj1" fmla="val 50000"/>
              <a:gd name="adj2" fmla="val 13183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59404" name="AutoShape 44">
            <a:extLst>
              <a:ext uri="{FF2B5EF4-FFF2-40B4-BE49-F238E27FC236}">
                <a16:creationId xmlns:a16="http://schemas.microsoft.com/office/drawing/2014/main" id="{7C17E4EC-1028-4D9C-9640-CB18B6DE5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4900" y="5670550"/>
            <a:ext cx="368300" cy="139700"/>
          </a:xfrm>
          <a:prstGeom prst="rightArrow">
            <a:avLst>
              <a:gd name="adj1" fmla="val 50000"/>
              <a:gd name="adj2" fmla="val 13183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59405" name="Rectangle 45">
            <a:extLst>
              <a:ext uri="{FF2B5EF4-FFF2-40B4-BE49-F238E27FC236}">
                <a16:creationId xmlns:a16="http://schemas.microsoft.com/office/drawing/2014/main" id="{FE7848FF-ADB1-4E8B-A0DD-C7B06A1D8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5526088"/>
            <a:ext cx="56673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.....</a:t>
            </a:r>
          </a:p>
        </p:txBody>
      </p:sp>
      <p:sp>
        <p:nvSpPr>
          <p:cNvPr id="59406" name="Rectangle 46">
            <a:extLst>
              <a:ext uri="{FF2B5EF4-FFF2-40B4-BE49-F238E27FC236}">
                <a16:creationId xmlns:a16="http://schemas.microsoft.com/office/drawing/2014/main" id="{4821032F-3B96-479B-8BFD-034D3B819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578" y="5177360"/>
            <a:ext cx="26701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Ex. Ada uses Diana.</a:t>
            </a:r>
          </a:p>
        </p:txBody>
      </p:sp>
      <p:sp>
        <p:nvSpPr>
          <p:cNvPr id="59407" name="標題 1">
            <a:extLst>
              <a:ext uri="{FF2B5EF4-FFF2-40B4-BE49-F238E27FC236}">
                <a16:creationId xmlns:a16="http://schemas.microsoft.com/office/drawing/2014/main" id="{50E559FB-44E5-441C-8E9C-79BF05773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defTabSz="762000"/>
            <a:r>
              <a:rPr lang="en-US" altLang="zh-TW" sz="4000" kern="0" dirty="0"/>
              <a:t>Forms of Intermediate Representations (5)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49" name="灯片编号占位符 1">
            <a:extLst>
              <a:ext uri="{FF2B5EF4-FFF2-40B4-BE49-F238E27FC236}">
                <a16:creationId xmlns:a16="http://schemas.microsoft.com/office/drawing/2014/main" id="{B1A5EC6E-07DF-4617-AC96-02EC54C0D7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63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870283EB-EA9E-4D53-B1DC-0E8887A0F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Using a Syntax Tree Representation of a Parse (3)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4B111430-9B7F-41F6-B4B9-0CA4E5E1B7B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65008" y="1089213"/>
            <a:ext cx="6777317" cy="3009452"/>
          </a:xfrm>
        </p:spPr>
        <p:txBody>
          <a:bodyPr/>
          <a:lstStyle/>
          <a:p>
            <a:pPr defTabSz="762000">
              <a:buSzPct val="100000"/>
            </a:pPr>
            <a:r>
              <a:rPr lang="en-US" altLang="zh-TW" sz="2800" dirty="0"/>
              <a:t>The attributes are then </a:t>
            </a:r>
            <a:r>
              <a:rPr lang="en-US" altLang="zh-TW" sz="2800" dirty="0">
                <a:solidFill>
                  <a:srgbClr val="0550E5"/>
                </a:solidFill>
              </a:rPr>
              <a:t>propagated</a:t>
            </a:r>
            <a:r>
              <a:rPr lang="en-US" altLang="zh-TW" sz="2800" dirty="0"/>
              <a:t> to other nodes using some functions, e.g.</a:t>
            </a:r>
          </a:p>
          <a:p>
            <a:pPr lvl="1" defTabSz="762000"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FF0000"/>
                </a:solidFill>
              </a:rPr>
              <a:t>Build symbol table</a:t>
            </a:r>
          </a:p>
          <a:p>
            <a:pPr lvl="1" defTabSz="762000"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FF0000"/>
                </a:solidFill>
              </a:rPr>
              <a:t>Attach attributes of nodes</a:t>
            </a:r>
          </a:p>
          <a:p>
            <a:pPr lvl="1" defTabSz="762000"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FF0000"/>
                </a:solidFill>
              </a:rPr>
              <a:t>Check types, etc.</a:t>
            </a:r>
            <a:endParaRPr lang="en-US" altLang="zh-TW" dirty="0">
              <a:solidFill>
                <a:srgbClr val="FF0000"/>
              </a:solidFill>
            </a:endParaRPr>
          </a:p>
          <a:p>
            <a:pPr defTabSz="762000">
              <a:buSzPct val="100000"/>
            </a:pPr>
            <a:r>
              <a:rPr lang="en-US" altLang="zh-TW" sz="2800" dirty="0"/>
              <a:t> Bottom-up / top-down propagation</a:t>
            </a:r>
          </a:p>
        </p:txBody>
      </p:sp>
      <p:grpSp>
        <p:nvGrpSpPr>
          <p:cNvPr id="19461" name="群組 4">
            <a:extLst>
              <a:ext uri="{FF2B5EF4-FFF2-40B4-BE49-F238E27FC236}">
                <a16:creationId xmlns:a16="http://schemas.microsoft.com/office/drawing/2014/main" id="{5623D60D-C800-4DC0-9E5C-FAAE05AC8D09}"/>
              </a:ext>
            </a:extLst>
          </p:cNvPr>
          <p:cNvGrpSpPr>
            <a:grpSpLocks/>
          </p:cNvGrpSpPr>
          <p:nvPr/>
        </p:nvGrpSpPr>
        <p:grpSpPr bwMode="auto">
          <a:xfrm>
            <a:off x="7358230" y="1973355"/>
            <a:ext cx="4316432" cy="2412461"/>
            <a:chOff x="731838" y="3192794"/>
            <a:chExt cx="5850308" cy="4163203"/>
          </a:xfrm>
        </p:grpSpPr>
        <p:sp>
          <p:nvSpPr>
            <p:cNvPr id="19463" name="Rectangle 4">
              <a:extLst>
                <a:ext uri="{FF2B5EF4-FFF2-40B4-BE49-F238E27FC236}">
                  <a16:creationId xmlns:a16="http://schemas.microsoft.com/office/drawing/2014/main" id="{E5074A0D-6511-4A9D-8F32-5A47DE3D9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504" y="3192794"/>
              <a:ext cx="1659899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&lt;program&gt;</a:t>
              </a:r>
            </a:p>
          </p:txBody>
        </p:sp>
        <p:sp>
          <p:nvSpPr>
            <p:cNvPr id="19464" name="Line 5">
              <a:extLst>
                <a:ext uri="{FF2B5EF4-FFF2-40B4-BE49-F238E27FC236}">
                  <a16:creationId xmlns:a16="http://schemas.microsoft.com/office/drawing/2014/main" id="{752F08EA-DAD5-4B73-986B-140CB3CFE3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6088" y="3813175"/>
              <a:ext cx="9144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65" name="Line 6">
              <a:extLst>
                <a:ext uri="{FF2B5EF4-FFF2-40B4-BE49-F238E27FC236}">
                  <a16:creationId xmlns:a16="http://schemas.microsoft.com/office/drawing/2014/main" id="{4FDF9338-C392-46FF-8A9C-759821568F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0488" y="3813175"/>
              <a:ext cx="1066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66" name="Rectangle 7">
              <a:extLst>
                <a:ext uri="{FF2B5EF4-FFF2-40B4-BE49-F238E27FC236}">
                  <a16:creationId xmlns:a16="http://schemas.microsoft.com/office/drawing/2014/main" id="{63B3C080-A7C4-4109-A725-79F04F475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800" y="4360864"/>
              <a:ext cx="1638173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declaration</a:t>
              </a:r>
            </a:p>
          </p:txBody>
        </p:sp>
        <p:sp>
          <p:nvSpPr>
            <p:cNvPr id="19467" name="Rectangle 8">
              <a:extLst>
                <a:ext uri="{FF2B5EF4-FFF2-40B4-BE49-F238E27FC236}">
                  <a16:creationId xmlns:a16="http://schemas.microsoft.com/office/drawing/2014/main" id="{D5355351-CDEC-4302-ACA2-786B83E52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8199" y="4132264"/>
              <a:ext cx="1138466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&lt;</a:t>
              </a:r>
              <a:r>
                <a:rPr lang="en-US" altLang="zh-TW" sz="1800" dirty="0" err="1">
                  <a:latin typeface="Times New Roman" panose="02020603050405020304" pitchFamily="18" charset="0"/>
                </a:rPr>
                <a:t>stmt</a:t>
              </a:r>
              <a:r>
                <a:rPr lang="en-US" altLang="zh-TW" sz="1800" dirty="0">
                  <a:latin typeface="Times New Roman" panose="02020603050405020304" pitchFamily="18" charset="0"/>
                </a:rPr>
                <a:t>&gt;</a:t>
              </a:r>
            </a:p>
          </p:txBody>
        </p:sp>
        <p:sp>
          <p:nvSpPr>
            <p:cNvPr id="19468" name="Line 9">
              <a:extLst>
                <a:ext uri="{FF2B5EF4-FFF2-40B4-BE49-F238E27FC236}">
                  <a16:creationId xmlns:a16="http://schemas.microsoft.com/office/drawing/2014/main" id="{FF8CB308-6304-428B-8AE0-336C4AAAD2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1510" y="4693245"/>
              <a:ext cx="70578" cy="1867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69" name="Rectangle 10">
              <a:extLst>
                <a:ext uri="{FF2B5EF4-FFF2-40B4-BE49-F238E27FC236}">
                  <a16:creationId xmlns:a16="http://schemas.microsoft.com/office/drawing/2014/main" id="{675CE507-9E4A-4B68-A91A-6DB0DB0C2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7379" y="4715600"/>
              <a:ext cx="510573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:=</a:t>
              </a:r>
            </a:p>
          </p:txBody>
        </p:sp>
        <p:sp>
          <p:nvSpPr>
            <p:cNvPr id="19470" name="Line 11">
              <a:extLst>
                <a:ext uri="{FF2B5EF4-FFF2-40B4-BE49-F238E27FC236}">
                  <a16:creationId xmlns:a16="http://schemas.microsoft.com/office/drawing/2014/main" id="{94A24557-F617-412C-B20D-DB14970340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21088" y="5184775"/>
              <a:ext cx="3810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71" name="Line 12">
              <a:extLst>
                <a:ext uri="{FF2B5EF4-FFF2-40B4-BE49-F238E27FC236}">
                  <a16:creationId xmlns:a16="http://schemas.microsoft.com/office/drawing/2014/main" id="{6CB61073-F8F2-40A1-AFAE-2BD8523795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2088" y="5184775"/>
              <a:ext cx="3810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72" name="Rectangle 13">
              <a:extLst>
                <a:ext uri="{FF2B5EF4-FFF2-40B4-BE49-F238E27FC236}">
                  <a16:creationId xmlns:a16="http://schemas.microsoft.com/office/drawing/2014/main" id="{9DCB5A01-A127-4D7F-ADBF-42A688963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8199" y="5427662"/>
              <a:ext cx="1214509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id       +</a:t>
              </a:r>
            </a:p>
          </p:txBody>
        </p:sp>
        <p:sp>
          <p:nvSpPr>
            <p:cNvPr id="19473" name="Line 14">
              <a:extLst>
                <a:ext uri="{FF2B5EF4-FFF2-40B4-BE49-F238E27FC236}">
                  <a16:creationId xmlns:a16="http://schemas.microsoft.com/office/drawing/2014/main" id="{77C581C3-8AA8-4029-A96E-D81D4BD37B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02088" y="5794375"/>
              <a:ext cx="3810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74" name="Line 15">
              <a:extLst>
                <a:ext uri="{FF2B5EF4-FFF2-40B4-BE49-F238E27FC236}">
                  <a16:creationId xmlns:a16="http://schemas.microsoft.com/office/drawing/2014/main" id="{F9658571-F735-487A-96DC-DBA7361D17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3088" y="5794375"/>
              <a:ext cx="3810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75" name="Rectangle 16">
              <a:extLst>
                <a:ext uri="{FF2B5EF4-FFF2-40B4-BE49-F238E27FC236}">
                  <a16:creationId xmlns:a16="http://schemas.microsoft.com/office/drawing/2014/main" id="{6BD8C681-15D6-4117-A9BA-AD655C4D6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0503" y="6009826"/>
              <a:ext cx="1273170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*        id</a:t>
              </a:r>
            </a:p>
          </p:txBody>
        </p:sp>
        <p:sp>
          <p:nvSpPr>
            <p:cNvPr id="19476" name="Line 17">
              <a:extLst>
                <a:ext uri="{FF2B5EF4-FFF2-40B4-BE49-F238E27FC236}">
                  <a16:creationId xmlns:a16="http://schemas.microsoft.com/office/drawing/2014/main" id="{4848B04E-6621-4C3B-83CB-DB837D730A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21088" y="6403975"/>
              <a:ext cx="3048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77" name="Line 18">
              <a:extLst>
                <a:ext uri="{FF2B5EF4-FFF2-40B4-BE49-F238E27FC236}">
                  <a16:creationId xmlns:a16="http://schemas.microsoft.com/office/drawing/2014/main" id="{C85DA15C-D867-427B-939C-2306758EBC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5888" y="6403975"/>
              <a:ext cx="3810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78" name="Rectangle 19">
              <a:extLst>
                <a:ext uri="{FF2B5EF4-FFF2-40B4-BE49-F238E27FC236}">
                  <a16:creationId xmlns:a16="http://schemas.microsoft.com/office/drawing/2014/main" id="{C0F1710D-D739-4EAE-BBD0-D237FBE95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1000" y="6723064"/>
              <a:ext cx="1699007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const       id</a:t>
              </a:r>
            </a:p>
          </p:txBody>
        </p:sp>
        <p:sp>
          <p:nvSpPr>
            <p:cNvPr id="19479" name="Arc 20">
              <a:extLst>
                <a:ext uri="{FF2B5EF4-FFF2-40B4-BE49-F238E27FC236}">
                  <a16:creationId xmlns:a16="http://schemas.microsoft.com/office/drawing/2014/main" id="{C301ABEC-7698-4DFC-B1AF-6B5E75D070B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033164" y="5110099"/>
              <a:ext cx="441167" cy="1917297"/>
            </a:xfrm>
            <a:custGeom>
              <a:avLst/>
              <a:gdLst>
                <a:gd name="T0" fmla="*/ 2084933650 w 25029"/>
                <a:gd name="T1" fmla="*/ 0 h 21600"/>
                <a:gd name="T2" fmla="*/ 1264474392 w 25029"/>
                <a:gd name="T3" fmla="*/ 2147483646 h 21600"/>
                <a:gd name="T4" fmla="*/ 0 w 25029"/>
                <a:gd name="T5" fmla="*/ 0 h 21600"/>
                <a:gd name="T6" fmla="*/ 2084933650 w 25029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029"/>
                <a:gd name="T13" fmla="*/ 0 h 21600"/>
                <a:gd name="T14" fmla="*/ 25029 w 25029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029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5029" h="21600" stroke="0" extrusionOk="0">
                  <a:moveTo>
                    <a:pt x="21600" y="0"/>
                  </a:moveTo>
                  <a:cubicBezTo>
                    <a:pt x="21600" y="11929"/>
                    <a:pt x="25029" y="2041"/>
                    <a:pt x="13100" y="2042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80" name="Rectangle 21">
              <a:extLst>
                <a:ext uri="{FF2B5EF4-FFF2-40B4-BE49-F238E27FC236}">
                  <a16:creationId xmlns:a16="http://schemas.microsoft.com/office/drawing/2014/main" id="{E13E69D4-5AD2-4328-97CE-6EAFD466C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5600" y="5503864"/>
              <a:ext cx="1146546" cy="56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 type="triangle" w="med" len="med"/>
                </a14:hiddenLine>
              </a:ext>
            </a:extLst>
          </p:spPr>
          <p:txBody>
            <a:bodyPr/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exp.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solidFill>
                    <a:srgbClr val="C00000"/>
                  </a:solidFill>
                  <a:latin typeface="Times New Roman" panose="02020603050405020304" pitchFamily="18" charset="0"/>
                </a:rPr>
                <a:t>type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b="1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481" name="Rectangle 22">
              <a:extLst>
                <a:ext uri="{FF2B5EF4-FFF2-40B4-BE49-F238E27FC236}">
                  <a16:creationId xmlns:a16="http://schemas.microsoft.com/office/drawing/2014/main" id="{0D71E3A5-256C-4F40-8F72-7B7A91465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5600" y="5884864"/>
              <a:ext cx="247770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b="1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482" name="Oval 23">
              <a:extLst>
                <a:ext uri="{FF2B5EF4-FFF2-40B4-BE49-F238E27FC236}">
                  <a16:creationId xmlns:a16="http://schemas.microsoft.com/office/drawing/2014/main" id="{1D181D0C-F42A-4C6E-884C-184994D2C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838" y="4200525"/>
              <a:ext cx="2197100" cy="7493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9483" name="Rectangle 24">
              <a:extLst>
                <a:ext uri="{FF2B5EF4-FFF2-40B4-BE49-F238E27FC236}">
                  <a16:creationId xmlns:a16="http://schemas.microsoft.com/office/drawing/2014/main" id="{EA0F0BD7-EF60-4D84-B66E-1EA26A24F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249" y="5961064"/>
              <a:ext cx="1203647" cy="1110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symbol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table</a:t>
              </a:r>
            </a:p>
          </p:txBody>
        </p:sp>
        <p:sp>
          <p:nvSpPr>
            <p:cNvPr id="19484" name="Rectangle 28">
              <a:extLst>
                <a:ext uri="{FF2B5EF4-FFF2-40B4-BE49-F238E27FC236}">
                  <a16:creationId xmlns:a16="http://schemas.microsoft.com/office/drawing/2014/main" id="{48AA69ED-33EC-4D7C-B782-EA3F90753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6275" y="4103095"/>
              <a:ext cx="1041305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‘‘‘ ‘‘ ‘‘</a:t>
              </a:r>
            </a:p>
          </p:txBody>
        </p:sp>
        <p:sp>
          <p:nvSpPr>
            <p:cNvPr id="19485" name="Rectangle 29">
              <a:extLst>
                <a:ext uri="{FF2B5EF4-FFF2-40B4-BE49-F238E27FC236}">
                  <a16:creationId xmlns:a16="http://schemas.microsoft.com/office/drawing/2014/main" id="{77A98776-E934-45C9-9D66-CFF30804C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2013" y="3292475"/>
              <a:ext cx="488950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19486" name="Rectangle 30">
              <a:extLst>
                <a:ext uri="{FF2B5EF4-FFF2-40B4-BE49-F238E27FC236}">
                  <a16:creationId xmlns:a16="http://schemas.microsoft.com/office/drawing/2014/main" id="{5F9E7DDA-B913-4458-985C-F35227FEE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685" y="6168620"/>
              <a:ext cx="832604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‘    </a:t>
              </a:r>
            </a:p>
          </p:txBody>
        </p:sp>
        <p:sp>
          <p:nvSpPr>
            <p:cNvPr id="19487" name="Rectangle 31">
              <a:extLst>
                <a:ext uri="{FF2B5EF4-FFF2-40B4-BE49-F238E27FC236}">
                  <a16:creationId xmlns:a16="http://schemas.microsoft.com/office/drawing/2014/main" id="{5059D8A6-A722-423C-8388-7A08D7EB3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839" y="5135857"/>
              <a:ext cx="676302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‘‘‘‘‘</a:t>
              </a:r>
            </a:p>
          </p:txBody>
        </p:sp>
        <p:sp>
          <p:nvSpPr>
            <p:cNvPr id="19488" name="Rectangle 35">
              <a:extLst>
                <a:ext uri="{FF2B5EF4-FFF2-40B4-BE49-F238E27FC236}">
                  <a16:creationId xmlns:a16="http://schemas.microsoft.com/office/drawing/2014/main" id="{52E081EB-F9E2-4147-AAF9-2A06A5D2E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7403" y="4693245"/>
              <a:ext cx="433053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‘‘</a:t>
              </a:r>
            </a:p>
          </p:txBody>
        </p:sp>
        <p:sp>
          <p:nvSpPr>
            <p:cNvPr id="19489" name="Rectangle 36">
              <a:extLst>
                <a:ext uri="{FF2B5EF4-FFF2-40B4-BE49-F238E27FC236}">
                  <a16:creationId xmlns:a16="http://schemas.microsoft.com/office/drawing/2014/main" id="{107027C4-DB0C-4E8C-BA39-B10A424D0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339" y="6621334"/>
              <a:ext cx="853909" cy="632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‘‘‘</a:t>
              </a:r>
            </a:p>
          </p:txBody>
        </p:sp>
        <p:sp>
          <p:nvSpPr>
            <p:cNvPr id="19490" name="Arc 37">
              <a:extLst>
                <a:ext uri="{FF2B5EF4-FFF2-40B4-BE49-F238E27FC236}">
                  <a16:creationId xmlns:a16="http://schemas.microsoft.com/office/drawing/2014/main" id="{66B45A1B-6C38-4FF1-9FB1-46A520645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0488" y="4881563"/>
              <a:ext cx="533400" cy="15240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w 21600"/>
                <a:gd name="T5" fmla="*/ 214748364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9462" name="Rectangle 33">
            <a:extLst>
              <a:ext uri="{FF2B5EF4-FFF2-40B4-BE49-F238E27FC236}">
                <a16:creationId xmlns:a16="http://schemas.microsoft.com/office/drawing/2014/main" id="{77B058F9-9EAB-4A04-965F-64A373FFE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060" y="4699915"/>
            <a:ext cx="5267940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</a:rPr>
              <a:t>‘‘‘check types: integer * or floating *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</a:rPr>
              <a:t>” Need to consult symbol table for types of id’s. </a:t>
            </a:r>
          </a:p>
        </p:txBody>
      </p:sp>
      <p:sp>
        <p:nvSpPr>
          <p:cNvPr id="35" name="灯片编号占位符 1">
            <a:extLst>
              <a:ext uri="{FF2B5EF4-FFF2-40B4-BE49-F238E27FC236}">
                <a16:creationId xmlns:a16="http://schemas.microsoft.com/office/drawing/2014/main" id="{2ADD4BC5-8D7C-4C43-BDE9-F3CCA93A92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>
            <a:extLst>
              <a:ext uri="{FF2B5EF4-FFF2-40B4-BE49-F238E27FC236}">
                <a16:creationId xmlns:a16="http://schemas.microsoft.com/office/drawing/2014/main" id="{86F6C7E0-D81C-484F-A153-80C145CC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Using a Syntax Tree Representation of a Parse (4)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1D04D282-F663-4E8D-836F-860198F6925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59236" y="1138728"/>
            <a:ext cx="10298981" cy="4234927"/>
          </a:xfrm>
        </p:spPr>
        <p:txBody>
          <a:bodyPr/>
          <a:lstStyle/>
          <a:p>
            <a:pPr defTabSz="762000">
              <a:buSzPct val="100000"/>
            </a:pPr>
            <a:r>
              <a:rPr lang="en-US" altLang="zh-TW" sz="2800" dirty="0"/>
              <a:t>After attribute propagation is done, the tree is </a:t>
            </a:r>
            <a:r>
              <a:rPr lang="en-US" altLang="zh-TW" sz="2800" dirty="0">
                <a:solidFill>
                  <a:srgbClr val="0550E5"/>
                </a:solidFill>
              </a:rPr>
              <a:t>decorated</a:t>
            </a:r>
            <a:r>
              <a:rPr lang="en-US" altLang="zh-TW" sz="2800" dirty="0">
                <a:solidFill>
                  <a:schemeClr val="bg2"/>
                </a:solidFill>
              </a:rPr>
              <a:t> </a:t>
            </a:r>
            <a:r>
              <a:rPr lang="en-US" altLang="zh-TW" sz="2800" dirty="0"/>
              <a:t>and ready for code generation, use another pass over the decorated AST to generate code</a:t>
            </a:r>
          </a:p>
          <a:p>
            <a:pPr defTabSz="762000">
              <a:buSzPct val="100000"/>
            </a:pPr>
            <a:r>
              <a:rPr lang="en-US" altLang="zh-TW" sz="2800" dirty="0"/>
              <a:t>Actually, these can be</a:t>
            </a:r>
            <a:r>
              <a:rPr lang="zh-TW" altLang="en-US" sz="2800" dirty="0"/>
              <a:t> </a:t>
            </a:r>
            <a:r>
              <a:rPr lang="en-US" altLang="zh-TW" sz="2800" dirty="0"/>
              <a:t>combined</a:t>
            </a:r>
            <a:r>
              <a:rPr lang="zh-TW" altLang="en-US" sz="2800" dirty="0"/>
              <a:t> </a:t>
            </a:r>
            <a:r>
              <a:rPr lang="en-US" altLang="zh-TW" sz="2800" dirty="0"/>
              <a:t>in a single pass</a:t>
            </a:r>
          </a:p>
          <a:p>
            <a:pPr lvl="1" defTabSz="762000"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FF0000"/>
                </a:solidFill>
              </a:rPr>
              <a:t>Build the AST</a:t>
            </a:r>
          </a:p>
          <a:p>
            <a:pPr lvl="1" defTabSz="762000"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FF0000"/>
                </a:solidFill>
              </a:rPr>
              <a:t>Decorate the AST</a:t>
            </a:r>
          </a:p>
          <a:p>
            <a:pPr lvl="1" defTabSz="762000">
              <a:buFont typeface="Arial" panose="020B0604020202020204" pitchFamily="34" charset="0"/>
              <a:buChar char="–"/>
            </a:pPr>
            <a:r>
              <a:rPr lang="en-US" altLang="zh-TW" sz="2400" dirty="0">
                <a:solidFill>
                  <a:srgbClr val="FF0000"/>
                </a:solidFill>
              </a:rPr>
              <a:t>Generate the target code</a:t>
            </a:r>
          </a:p>
          <a:p>
            <a:pPr defTabSz="762000">
              <a:buSzPct val="100000"/>
            </a:pPr>
            <a:r>
              <a:rPr lang="en-US" altLang="zh-TW" sz="2800" dirty="0"/>
              <a:t>What we have described is essentially the </a:t>
            </a:r>
            <a:r>
              <a:rPr lang="en-US" altLang="zh-TW" sz="2800" dirty="0">
                <a:solidFill>
                  <a:srgbClr val="0550E5"/>
                </a:solidFill>
              </a:rPr>
              <a:t>Attribute Grammars (AG)</a:t>
            </a:r>
            <a:endParaRPr lang="en-US" altLang="zh-TW" sz="2800" dirty="0"/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A5071B6D-6962-4E2B-B9A8-78CBF40DC7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>
            <a:extLst>
              <a:ext uri="{FF2B5EF4-FFF2-40B4-BE49-F238E27FC236}">
                <a16:creationId xmlns:a16="http://schemas.microsoft.com/office/drawing/2014/main" id="{3C39A346-7BBF-4883-BD6B-557E2594A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zh-TW" sz="4000" dirty="0">
                <a:ea typeface="新細明體" panose="02020500000000000000" pitchFamily="18" charset="-120"/>
              </a:rPr>
              <a:t>Compiler Organization Alternatives (1)</a:t>
            </a:r>
            <a:endParaRPr lang="zh-TW" altLang="en-US" sz="4000" dirty="0">
              <a:ea typeface="新細明體" panose="02020500000000000000" pitchFamily="18" charset="-120"/>
            </a:endParaRPr>
          </a:p>
        </p:txBody>
      </p:sp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0D7BF1B8-E618-4795-A593-BA9F75CA807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23190" y="1090108"/>
            <a:ext cx="9778701" cy="431023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zh-TW" sz="2800" dirty="0">
                <a:solidFill>
                  <a:srgbClr val="FF0000"/>
                </a:solidFill>
              </a:rPr>
              <a:t>A single- pass for analysis and synthesis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TW" sz="2400" dirty="0"/>
              <a:t>Interleaved in a</a:t>
            </a:r>
            <a:r>
              <a:rPr lang="zh-TW" altLang="en-US" sz="2400" dirty="0"/>
              <a:t> </a:t>
            </a:r>
            <a:r>
              <a:rPr lang="en-US" altLang="zh-TW" sz="2400" dirty="0"/>
              <a:t>single pass 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altLang="zh-TW" sz="2000" dirty="0">
                <a:solidFill>
                  <a:srgbClr val="FF0000"/>
                </a:solidFill>
              </a:rPr>
              <a:t>Scanning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altLang="zh-TW" sz="2000" dirty="0">
                <a:solidFill>
                  <a:srgbClr val="FF0000"/>
                </a:solidFill>
              </a:rPr>
              <a:t>Parsing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altLang="zh-TW" sz="2000" dirty="0">
                <a:solidFill>
                  <a:srgbClr val="FF0000"/>
                </a:solidFill>
              </a:rPr>
              <a:t>Checking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altLang="zh-TW" sz="2000" dirty="0">
                <a:solidFill>
                  <a:srgbClr val="FF0000"/>
                </a:solidFill>
              </a:rPr>
              <a:t>Translation</a:t>
            </a:r>
            <a:r>
              <a:rPr lang="zh-TW" altLang="en-US" sz="2000" dirty="0">
                <a:solidFill>
                  <a:srgbClr val="FF0000"/>
                </a:solidFill>
              </a:rPr>
              <a:t> </a:t>
            </a:r>
            <a:endParaRPr lang="en-US" altLang="zh-TW" sz="2000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TW" sz="2400" dirty="0"/>
              <a:t>No explicit IR is generated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TW" sz="2400" dirty="0"/>
              <a:t>Ex. </a:t>
            </a:r>
            <a:r>
              <a:rPr lang="en-US" altLang="zh-TW" sz="2400" dirty="0">
                <a:solidFill>
                  <a:srgbClr val="FF0000"/>
                </a:solidFill>
              </a:rPr>
              <a:t>Micro Compiler </a:t>
            </a:r>
            <a:r>
              <a:rPr lang="en-US" altLang="zh-TW" sz="2400" dirty="0"/>
              <a:t>(chap.2)</a:t>
            </a:r>
          </a:p>
          <a:p>
            <a:pPr marL="1162050" lvl="2" indent="-269875">
              <a:spcBef>
                <a:spcPts val="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altLang="zh-TW" sz="2000" dirty="0"/>
              <a:t>Since code generation </a:t>
            </a:r>
            <a:r>
              <a:rPr lang="en-US" altLang="zh-TW" sz="2000" dirty="0">
                <a:solidFill>
                  <a:srgbClr val="0550E5"/>
                </a:solidFill>
              </a:rPr>
              <a:t>is limited to looking at one tuple at a time</a:t>
            </a:r>
            <a:r>
              <a:rPr lang="en-US" altLang="zh-TW" sz="2000" dirty="0"/>
              <a:t>, few</a:t>
            </a:r>
            <a:r>
              <a:rPr lang="zh-TW" altLang="en-US" sz="2000" dirty="0"/>
              <a:t> </a:t>
            </a:r>
            <a:r>
              <a:rPr lang="en-US" altLang="zh-TW" sz="2000" dirty="0"/>
              <a:t>optimizations are possible</a:t>
            </a:r>
          </a:p>
          <a:p>
            <a:pPr marL="720725" lvl="1" indent="-268288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TW" sz="2400" dirty="0"/>
              <a:t>Ex. </a:t>
            </a:r>
            <a:r>
              <a:rPr lang="en-US" altLang="zh-TW" sz="2400" dirty="0">
                <a:solidFill>
                  <a:srgbClr val="FF0000"/>
                </a:solidFill>
              </a:rPr>
              <a:t>Consider Register Allocation, </a:t>
            </a:r>
          </a:p>
          <a:p>
            <a:pPr marL="1162050" lvl="2" indent="-227013">
              <a:spcBef>
                <a:spcPts val="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altLang="zh-TW" sz="2000" dirty="0"/>
              <a:t>Requires a more global view of the </a:t>
            </a:r>
            <a:r>
              <a:rPr lang="en-US" altLang="zh-TW" sz="2000" dirty="0">
                <a:solidFill>
                  <a:srgbClr val="0550E5"/>
                </a:solidFill>
              </a:rPr>
              <a:t>AST</a:t>
            </a:r>
            <a:endParaRPr lang="en-US" altLang="zh-TW" sz="2000" dirty="0"/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336B35A-6525-4850-BC0D-312F69E95D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3965</Words>
  <Application>Microsoft Office PowerPoint</Application>
  <PresentationFormat>宽屏</PresentationFormat>
  <Paragraphs>881</Paragraphs>
  <Slides>63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63</vt:i4>
      </vt:variant>
    </vt:vector>
  </HeadingPairs>
  <TitlesOfParts>
    <vt:vector size="80" baseType="lpstr">
      <vt:lpstr>Arial;Helvetica</vt:lpstr>
      <vt:lpstr>MS Sans Serif</vt:lpstr>
      <vt:lpstr>新細明體</vt:lpstr>
      <vt:lpstr>华文楷体</vt:lpstr>
      <vt:lpstr>宋体</vt:lpstr>
      <vt:lpstr>Arial</vt:lpstr>
      <vt:lpstr>Calibri</vt:lpstr>
      <vt:lpstr>Calibri Light</vt:lpstr>
      <vt:lpstr>Lucida Console</vt:lpstr>
      <vt:lpstr>Symbol</vt:lpstr>
      <vt:lpstr>Tahoma</vt:lpstr>
      <vt:lpstr>Times</vt:lpstr>
      <vt:lpstr>Times New Roman</vt:lpstr>
      <vt:lpstr>Wingdings</vt:lpstr>
      <vt:lpstr>Wingdings 3</vt:lpstr>
      <vt:lpstr>NTHU UniCloud</vt:lpstr>
      <vt:lpstr>自訂設計</vt:lpstr>
      <vt:lpstr>CSC4180 – Compiler Construction</vt:lpstr>
      <vt:lpstr>Outlines (1)</vt:lpstr>
      <vt:lpstr>Outlines (2)</vt:lpstr>
      <vt:lpstr>Syntax-Directed Translation</vt:lpstr>
      <vt:lpstr>Using a Syntax Tree Representation of a Parse (1)</vt:lpstr>
      <vt:lpstr>Using a Syntax Tree Representation of a Parse (2)</vt:lpstr>
      <vt:lpstr>Using a Syntax Tree Representation of a Parse (3)</vt:lpstr>
      <vt:lpstr>Using a Syntax Tree Representation of a Parse (4)</vt:lpstr>
      <vt:lpstr>Compiler Organization Alternatives (1)</vt:lpstr>
      <vt:lpstr>Compiler Organization Alternatives (2)</vt:lpstr>
      <vt:lpstr>Compiler Organization Alternatives (3)</vt:lpstr>
      <vt:lpstr>Compiler Organization Alternatives (4)</vt:lpstr>
      <vt:lpstr>Compiler Organization Alternatives (5)</vt:lpstr>
      <vt:lpstr>Compiler Organization Alternatives (6)</vt:lpstr>
      <vt:lpstr>Compiler Organization Alternatives (7)</vt:lpstr>
      <vt:lpstr>Single Pass (1)</vt:lpstr>
      <vt:lpstr>Single Pass (2)</vt:lpstr>
      <vt:lpstr>Single Pass (3)</vt:lpstr>
      <vt:lpstr>Peephole Optimization (1)</vt:lpstr>
      <vt:lpstr>Peephole Optimization (2)</vt:lpstr>
      <vt:lpstr>Peephole Optimization (3)</vt:lpstr>
      <vt:lpstr>Peephole Optimization (4)</vt:lpstr>
      <vt:lpstr>Peephole Optimization (5)</vt:lpstr>
      <vt:lpstr>Peephole Optimization (6)</vt:lpstr>
      <vt:lpstr>Algebraic Identities</vt:lpstr>
      <vt:lpstr>Is This Ever Helpful?</vt:lpstr>
      <vt:lpstr>Replace Multiply by Shift</vt:lpstr>
      <vt:lpstr>The Right Shift Problem</vt:lpstr>
      <vt:lpstr>Addition Chains for Multiplication</vt:lpstr>
      <vt:lpstr>Flow-of-Control Optimizations</vt:lpstr>
      <vt:lpstr>Peephole Optimization - An Example</vt:lpstr>
      <vt:lpstr>Eliminate Jump after Jump</vt:lpstr>
      <vt:lpstr>Constant Propagation</vt:lpstr>
      <vt:lpstr>Dead Code Elimination</vt:lpstr>
      <vt:lpstr>Peephole Optimization Summary</vt:lpstr>
      <vt:lpstr>Outline</vt:lpstr>
      <vt:lpstr>Semantic Processing</vt:lpstr>
      <vt:lpstr>LL(1)</vt:lpstr>
      <vt:lpstr>LR(1) - 1</vt:lpstr>
      <vt:lpstr>LR(1) - 2</vt:lpstr>
      <vt:lpstr>LR(1) - 3</vt:lpstr>
      <vt:lpstr>LR(1) - 4</vt:lpstr>
      <vt:lpstr>Semantic Record Representation (1)</vt:lpstr>
      <vt:lpstr>Semantic Record Representation (2)</vt:lpstr>
      <vt:lpstr>Semantic Record Representation (3)</vt:lpstr>
      <vt:lpstr>Action-Controlled Semantic Stack (1)</vt:lpstr>
      <vt:lpstr>Action-Controlled Semantic Stack (2)</vt:lpstr>
      <vt:lpstr>Action-Controlled Semantic Stack (3)</vt:lpstr>
      <vt:lpstr>Parser-Controlled Stack (1)</vt:lpstr>
      <vt:lpstr>Parser-Controlled Stack (2)</vt:lpstr>
      <vt:lpstr>Parser-Controlled Stack (3)</vt:lpstr>
      <vt:lpstr>Parser-Controlled Stack (4)</vt:lpstr>
      <vt:lpstr>Parser-Controlled Stack (5)</vt:lpstr>
      <vt:lpstr>Parser-Controlled Stack (6)</vt:lpstr>
      <vt:lpstr>Parser-Controlled Stack (7)</vt:lpstr>
      <vt:lpstr>Content</vt:lpstr>
      <vt:lpstr>Intermediate Representation and Code Generation (1)</vt:lpstr>
      <vt:lpstr>Intermediate Representation and Code Generation (2)</vt:lpstr>
      <vt:lpstr>Forms of Intermediate Representations (1)</vt:lpstr>
      <vt:lpstr>Forms of Intermediate Representations (2)</vt:lpstr>
      <vt:lpstr>Forms of Intermediate Representations (3)</vt:lpstr>
      <vt:lpstr>Forms of Intermediate Representations (4)</vt:lpstr>
      <vt:lpstr>Forms of Intermediate Representations (5)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香港中文大学(深圳)数据科学院 School of Data Science</dc:title>
  <dc:creator>Windows 使用者</dc:creator>
  <cp:lastModifiedBy>Prof. Chung Yehching (SDS)</cp:lastModifiedBy>
  <cp:revision>53</cp:revision>
  <dcterms:created xsi:type="dcterms:W3CDTF">2020-07-15T11:13:39Z</dcterms:created>
  <dcterms:modified xsi:type="dcterms:W3CDTF">2024-04-15T02:22:24Z</dcterms:modified>
</cp:coreProperties>
</file>