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handoutMasterIdLst>
    <p:handoutMasterId r:id="rId62"/>
  </p:handoutMasterIdLst>
  <p:sldIdLst>
    <p:sldId id="256" r:id="rId2"/>
    <p:sldId id="286" r:id="rId3"/>
    <p:sldId id="352" r:id="rId4"/>
    <p:sldId id="385" r:id="rId5"/>
    <p:sldId id="339" r:id="rId6"/>
    <p:sldId id="387" r:id="rId7"/>
    <p:sldId id="388" r:id="rId8"/>
    <p:sldId id="390" r:id="rId9"/>
    <p:sldId id="391" r:id="rId10"/>
    <p:sldId id="392" r:id="rId11"/>
    <p:sldId id="393" r:id="rId12"/>
    <p:sldId id="349" r:id="rId13"/>
    <p:sldId id="394" r:id="rId14"/>
    <p:sldId id="395" r:id="rId15"/>
    <p:sldId id="396" r:id="rId16"/>
    <p:sldId id="397" r:id="rId17"/>
    <p:sldId id="398" r:id="rId18"/>
    <p:sldId id="468" r:id="rId19"/>
    <p:sldId id="399" r:id="rId20"/>
    <p:sldId id="400" r:id="rId21"/>
    <p:sldId id="417" r:id="rId22"/>
    <p:sldId id="401" r:id="rId23"/>
    <p:sldId id="402" r:id="rId24"/>
    <p:sldId id="409" r:id="rId25"/>
    <p:sldId id="403" r:id="rId26"/>
    <p:sldId id="404" r:id="rId27"/>
    <p:sldId id="405" r:id="rId28"/>
    <p:sldId id="406" r:id="rId29"/>
    <p:sldId id="407" r:id="rId30"/>
    <p:sldId id="408" r:id="rId31"/>
    <p:sldId id="410" r:id="rId32"/>
    <p:sldId id="418" r:id="rId33"/>
    <p:sldId id="411" r:id="rId34"/>
    <p:sldId id="414" r:id="rId35"/>
    <p:sldId id="415" r:id="rId36"/>
    <p:sldId id="416" r:id="rId37"/>
    <p:sldId id="412" r:id="rId38"/>
    <p:sldId id="413" r:id="rId39"/>
    <p:sldId id="420" r:id="rId40"/>
    <p:sldId id="421" r:id="rId41"/>
    <p:sldId id="423" r:id="rId42"/>
    <p:sldId id="424" r:id="rId43"/>
    <p:sldId id="425" r:id="rId44"/>
    <p:sldId id="426" r:id="rId45"/>
    <p:sldId id="427" r:id="rId46"/>
    <p:sldId id="428" r:id="rId47"/>
    <p:sldId id="429" r:id="rId48"/>
    <p:sldId id="430" r:id="rId49"/>
    <p:sldId id="431" r:id="rId50"/>
    <p:sldId id="432" r:id="rId51"/>
    <p:sldId id="433" r:id="rId52"/>
    <p:sldId id="434" r:id="rId53"/>
    <p:sldId id="435" r:id="rId54"/>
    <p:sldId id="436" r:id="rId55"/>
    <p:sldId id="437" r:id="rId56"/>
    <p:sldId id="439" r:id="rId57"/>
    <p:sldId id="441" r:id="rId58"/>
    <p:sldId id="442" r:id="rId59"/>
    <p:sldId id="443" r:id="rId60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04" y="6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>
            <a:extLst>
              <a:ext uri="{FF2B5EF4-FFF2-40B4-BE49-F238E27FC236}">
                <a16:creationId xmlns:a16="http://schemas.microsoft.com/office/drawing/2014/main" id="{FB640721-77E6-43C1-8CD5-378AE1D3C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備忘稿版面配置區 2">
            <a:extLst>
              <a:ext uri="{FF2B5EF4-FFF2-40B4-BE49-F238E27FC236}">
                <a16:creationId xmlns:a16="http://schemas.microsoft.com/office/drawing/2014/main" id="{D21635BF-91B7-4CC0-9E91-F50BCDA8B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84" name="投影片編號版面配置區 3">
            <a:extLst>
              <a:ext uri="{FF2B5EF4-FFF2-40B4-BE49-F238E27FC236}">
                <a16:creationId xmlns:a16="http://schemas.microsoft.com/office/drawing/2014/main" id="{A513E408-9F1C-4CF7-8300-371445CA7C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DA461CF-F99F-4FB3-ADD8-58C8AE70396A}" type="slidenum">
              <a:rPr lang="zh-TW" altLang="en-US"/>
              <a:pPr>
                <a:spcBef>
                  <a:spcPct val="0"/>
                </a:spcBef>
              </a:pPr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>
            <a:extLst>
              <a:ext uri="{FF2B5EF4-FFF2-40B4-BE49-F238E27FC236}">
                <a16:creationId xmlns:a16="http://schemas.microsoft.com/office/drawing/2014/main" id="{A9B92194-9E1E-44E6-99CB-292B4D39E3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備忘稿版面配置區 2">
            <a:extLst>
              <a:ext uri="{FF2B5EF4-FFF2-40B4-BE49-F238E27FC236}">
                <a16:creationId xmlns:a16="http://schemas.microsoft.com/office/drawing/2014/main" id="{3D87C832-7ACD-49B3-A37E-0F4035F6F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16" name="投影片編號版面配置區 3">
            <a:extLst>
              <a:ext uri="{FF2B5EF4-FFF2-40B4-BE49-F238E27FC236}">
                <a16:creationId xmlns:a16="http://schemas.microsoft.com/office/drawing/2014/main" id="{71A6385E-F3F6-43BE-A91E-9485D718CB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DEA525C-02B0-4CA2-8545-DC028DE46234}" type="slidenum">
              <a:rPr lang="zh-TW" altLang="en-US"/>
              <a:pPr>
                <a:spcBef>
                  <a:spcPct val="0"/>
                </a:spcBef>
              </a:pPr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>
            <a:extLst>
              <a:ext uri="{FF2B5EF4-FFF2-40B4-BE49-F238E27FC236}">
                <a16:creationId xmlns:a16="http://schemas.microsoft.com/office/drawing/2014/main" id="{10576BD2-598F-4B82-AB53-D2BCBA3C2A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備忘稿版面配置區 2">
            <a:extLst>
              <a:ext uri="{FF2B5EF4-FFF2-40B4-BE49-F238E27FC236}">
                <a16:creationId xmlns:a16="http://schemas.microsoft.com/office/drawing/2014/main" id="{E7D329BB-9BA7-4D35-BF2D-BD18C2FC8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0964" name="投影片編號版面配置區 3">
            <a:extLst>
              <a:ext uri="{FF2B5EF4-FFF2-40B4-BE49-F238E27FC236}">
                <a16:creationId xmlns:a16="http://schemas.microsoft.com/office/drawing/2014/main" id="{F5005365-2361-4926-AFAF-41547F43A2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CEF2627-CE27-4737-A586-8F162269ED3C}" type="slidenum">
              <a:rPr lang="zh-TW" altLang="en-US"/>
              <a:pPr>
                <a:spcBef>
                  <a:spcPct val="0"/>
                </a:spcBef>
              </a:pPr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>
            <a:extLst>
              <a:ext uri="{FF2B5EF4-FFF2-40B4-BE49-F238E27FC236}">
                <a16:creationId xmlns:a16="http://schemas.microsoft.com/office/drawing/2014/main" id="{A6B43119-32C1-4772-B2C9-900F80C212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備忘稿版面配置區 2">
            <a:extLst>
              <a:ext uri="{FF2B5EF4-FFF2-40B4-BE49-F238E27FC236}">
                <a16:creationId xmlns:a16="http://schemas.microsoft.com/office/drawing/2014/main" id="{177E3590-BAF0-46AD-9A79-8BAC32973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12" name="投影片編號版面配置區 3">
            <a:extLst>
              <a:ext uri="{FF2B5EF4-FFF2-40B4-BE49-F238E27FC236}">
                <a16:creationId xmlns:a16="http://schemas.microsoft.com/office/drawing/2014/main" id="{E35C57AD-2D64-4CFC-9B62-7285268EB0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08EA8A5-79FA-49BA-BFF7-2FFFFFE80933}" type="slidenum">
              <a:rPr lang="zh-TW" altLang="en-US"/>
              <a:pPr>
                <a:spcBef>
                  <a:spcPct val="0"/>
                </a:spcBef>
              </a:pPr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>
            <a:extLst>
              <a:ext uri="{FF2B5EF4-FFF2-40B4-BE49-F238E27FC236}">
                <a16:creationId xmlns:a16="http://schemas.microsoft.com/office/drawing/2014/main" id="{A4329C7A-669E-4136-9562-F9EEA977D7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備忘稿版面配置區 2">
            <a:extLst>
              <a:ext uri="{FF2B5EF4-FFF2-40B4-BE49-F238E27FC236}">
                <a16:creationId xmlns:a16="http://schemas.microsoft.com/office/drawing/2014/main" id="{34711D23-1F4D-4007-B343-0E0D83B88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0" name="投影片編號版面配置區 3">
            <a:extLst>
              <a:ext uri="{FF2B5EF4-FFF2-40B4-BE49-F238E27FC236}">
                <a16:creationId xmlns:a16="http://schemas.microsoft.com/office/drawing/2014/main" id="{99DB3F83-7B30-4058-B948-2C3582F5C3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2B1B661-7370-4921-A2C0-564493C7B08B}" type="slidenum">
              <a:rPr lang="zh-TW" altLang="en-US"/>
              <a:pPr>
                <a:spcBef>
                  <a:spcPct val="0"/>
                </a:spcBef>
              </a:pPr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>
            <a:extLst>
              <a:ext uri="{FF2B5EF4-FFF2-40B4-BE49-F238E27FC236}">
                <a16:creationId xmlns:a16="http://schemas.microsoft.com/office/drawing/2014/main" id="{A05B8541-1287-42C0-8D08-5825A6E977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備忘稿版面配置區 2">
            <a:extLst>
              <a:ext uri="{FF2B5EF4-FFF2-40B4-BE49-F238E27FC236}">
                <a16:creationId xmlns:a16="http://schemas.microsoft.com/office/drawing/2014/main" id="{EBEB3E69-DC2E-4A09-B9E0-73AA90D2C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08" name="投影片編號版面配置區 3">
            <a:extLst>
              <a:ext uri="{FF2B5EF4-FFF2-40B4-BE49-F238E27FC236}">
                <a16:creationId xmlns:a16="http://schemas.microsoft.com/office/drawing/2014/main" id="{AA5D1E79-4C99-4BE1-9C0D-AEF5B84A81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CFF2643-3FA0-4B6D-885C-5F556ABC7C40}" type="slidenum">
              <a:rPr lang="zh-TW" altLang="en-US"/>
              <a:pPr>
                <a:spcBef>
                  <a:spcPct val="0"/>
                </a:spcBef>
              </a:pPr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>
            <a:extLst>
              <a:ext uri="{FF2B5EF4-FFF2-40B4-BE49-F238E27FC236}">
                <a16:creationId xmlns:a16="http://schemas.microsoft.com/office/drawing/2014/main" id="{30E4A6F9-765E-4A8D-A9F8-F1F0EAF46F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備忘稿版面配置區 2">
            <a:extLst>
              <a:ext uri="{FF2B5EF4-FFF2-40B4-BE49-F238E27FC236}">
                <a16:creationId xmlns:a16="http://schemas.microsoft.com/office/drawing/2014/main" id="{EADBF3A4-CE32-4D66-B30C-9FA6B0762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56" name="投影片編號版面配置區 3">
            <a:extLst>
              <a:ext uri="{FF2B5EF4-FFF2-40B4-BE49-F238E27FC236}">
                <a16:creationId xmlns:a16="http://schemas.microsoft.com/office/drawing/2014/main" id="{E8F2DB31-120F-464E-9DE0-BEDF74DB38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BCDF9C5-A711-4F0E-94B9-4E39F883AF7A}" type="slidenum">
              <a:rPr lang="zh-TW" altLang="en-US"/>
              <a:pPr>
                <a:spcBef>
                  <a:spcPct val="0"/>
                </a:spcBef>
              </a:pPr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>
            <a:extLst>
              <a:ext uri="{FF2B5EF4-FFF2-40B4-BE49-F238E27FC236}">
                <a16:creationId xmlns:a16="http://schemas.microsoft.com/office/drawing/2014/main" id="{F5AA5B4B-3F4F-4E29-A24E-44A6B4DF88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備忘稿版面配置區 2">
            <a:extLst>
              <a:ext uri="{FF2B5EF4-FFF2-40B4-BE49-F238E27FC236}">
                <a16:creationId xmlns:a16="http://schemas.microsoft.com/office/drawing/2014/main" id="{F9FDF883-B708-4AD9-8935-8C8431B07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204" name="投影片編號版面配置區 3">
            <a:extLst>
              <a:ext uri="{FF2B5EF4-FFF2-40B4-BE49-F238E27FC236}">
                <a16:creationId xmlns:a16="http://schemas.microsoft.com/office/drawing/2014/main" id="{0629C9AB-DBAC-4601-A336-69DC936D0A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1365469-651B-4077-B053-AC2617322404}" type="slidenum">
              <a:rPr lang="zh-TW" altLang="en-US"/>
              <a:pPr>
                <a:spcBef>
                  <a:spcPct val="0"/>
                </a:spcBef>
              </a:pPr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圖像版面配置區 1">
            <a:extLst>
              <a:ext uri="{FF2B5EF4-FFF2-40B4-BE49-F238E27FC236}">
                <a16:creationId xmlns:a16="http://schemas.microsoft.com/office/drawing/2014/main" id="{3095D6C3-E07B-4CAD-9ACC-1B3742356B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備忘稿版面配置區 2">
            <a:extLst>
              <a:ext uri="{FF2B5EF4-FFF2-40B4-BE49-F238E27FC236}">
                <a16:creationId xmlns:a16="http://schemas.microsoft.com/office/drawing/2014/main" id="{D0414797-5E2E-4A89-B0C1-9A0B37DA3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52" name="投影片編號版面配置區 3">
            <a:extLst>
              <a:ext uri="{FF2B5EF4-FFF2-40B4-BE49-F238E27FC236}">
                <a16:creationId xmlns:a16="http://schemas.microsoft.com/office/drawing/2014/main" id="{6292551E-2872-42F9-BF5D-F6BD4A944B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B6019E0-81BF-4998-B4B9-9842BA5B0FFC}" type="slidenum">
              <a:rPr lang="zh-TW" altLang="en-US"/>
              <a:pPr>
                <a:spcBef>
                  <a:spcPct val="0"/>
                </a:spcBef>
              </a:pPr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圖像版面配置區 1">
            <a:extLst>
              <a:ext uri="{FF2B5EF4-FFF2-40B4-BE49-F238E27FC236}">
                <a16:creationId xmlns:a16="http://schemas.microsoft.com/office/drawing/2014/main" id="{C0A97832-D82C-4A51-A353-0C3F34A909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備忘稿版面配置區 2">
            <a:extLst>
              <a:ext uri="{FF2B5EF4-FFF2-40B4-BE49-F238E27FC236}">
                <a16:creationId xmlns:a16="http://schemas.microsoft.com/office/drawing/2014/main" id="{010129C0-6390-4600-BF9D-0BA0F6AEA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00" name="投影片編號版面配置區 3">
            <a:extLst>
              <a:ext uri="{FF2B5EF4-FFF2-40B4-BE49-F238E27FC236}">
                <a16:creationId xmlns:a16="http://schemas.microsoft.com/office/drawing/2014/main" id="{285782B7-DDD2-41D3-8857-862650D5C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CF53FE8-89C4-4883-9AE3-50EB67BDC532}" type="slidenum">
              <a:rPr lang="zh-TW" altLang="en-US"/>
              <a:pPr>
                <a:spcBef>
                  <a:spcPct val="0"/>
                </a:spcBef>
              </a:pPr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>
            <a:extLst>
              <a:ext uri="{FF2B5EF4-FFF2-40B4-BE49-F238E27FC236}">
                <a16:creationId xmlns:a16="http://schemas.microsoft.com/office/drawing/2014/main" id="{A4A09092-C203-4208-8D0B-171A71C9D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備忘稿版面配置區 2">
            <a:extLst>
              <a:ext uri="{FF2B5EF4-FFF2-40B4-BE49-F238E27FC236}">
                <a16:creationId xmlns:a16="http://schemas.microsoft.com/office/drawing/2014/main" id="{7774598F-6D9F-4C97-91C9-A7D11CDC9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7348" name="投影片編號版面配置區 3">
            <a:extLst>
              <a:ext uri="{FF2B5EF4-FFF2-40B4-BE49-F238E27FC236}">
                <a16:creationId xmlns:a16="http://schemas.microsoft.com/office/drawing/2014/main" id="{E114692E-AB3C-444C-96DF-8999F7CA73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76CEDCE-4F5B-4213-AD44-CA158B186F14}" type="slidenum">
              <a:rPr lang="zh-TW" altLang="en-US"/>
              <a:pPr>
                <a:spcBef>
                  <a:spcPct val="0"/>
                </a:spcBef>
              </a:pPr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>
            <a:extLst>
              <a:ext uri="{FF2B5EF4-FFF2-40B4-BE49-F238E27FC236}">
                <a16:creationId xmlns:a16="http://schemas.microsoft.com/office/drawing/2014/main" id="{34E154E9-DAD4-4135-85D4-12E299EAC3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備忘稿版面配置區 2">
            <a:extLst>
              <a:ext uri="{FF2B5EF4-FFF2-40B4-BE49-F238E27FC236}">
                <a16:creationId xmlns:a16="http://schemas.microsoft.com/office/drawing/2014/main" id="{16A4512D-5750-4BF6-A7F7-E61791593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32" name="投影片編號版面配置區 3">
            <a:extLst>
              <a:ext uri="{FF2B5EF4-FFF2-40B4-BE49-F238E27FC236}">
                <a16:creationId xmlns:a16="http://schemas.microsoft.com/office/drawing/2014/main" id="{5499380C-D77E-4335-8436-88ADF81D79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3FBEEED-EB7C-48C1-80D7-7206F5A765B8}" type="slidenum">
              <a:rPr lang="zh-TW" altLang="en-US"/>
              <a:pPr>
                <a:spcBef>
                  <a:spcPct val="0"/>
                </a:spcBef>
              </a:pPr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>
            <a:extLst>
              <a:ext uri="{FF2B5EF4-FFF2-40B4-BE49-F238E27FC236}">
                <a16:creationId xmlns:a16="http://schemas.microsoft.com/office/drawing/2014/main" id="{31BEE0D1-E185-40D9-A19C-2683444303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備忘稿版面配置區 2">
            <a:extLst>
              <a:ext uri="{FF2B5EF4-FFF2-40B4-BE49-F238E27FC236}">
                <a16:creationId xmlns:a16="http://schemas.microsoft.com/office/drawing/2014/main" id="{6785967C-7C80-430F-956B-83DADB3BD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9396" name="投影片編號版面配置區 3">
            <a:extLst>
              <a:ext uri="{FF2B5EF4-FFF2-40B4-BE49-F238E27FC236}">
                <a16:creationId xmlns:a16="http://schemas.microsoft.com/office/drawing/2014/main" id="{52247601-0AD0-429D-90A6-A47EAA2D4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B5B66D1-9B77-4269-9001-0EDAE9286B52}" type="slidenum">
              <a:rPr lang="zh-TW" altLang="en-US"/>
              <a:pPr>
                <a:spcBef>
                  <a:spcPct val="0"/>
                </a:spcBef>
              </a:pPr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>
            <a:extLst>
              <a:ext uri="{FF2B5EF4-FFF2-40B4-BE49-F238E27FC236}">
                <a16:creationId xmlns:a16="http://schemas.microsoft.com/office/drawing/2014/main" id="{D1483433-D4D1-469D-A0BE-BB5094F136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備忘稿版面配置區 2">
            <a:extLst>
              <a:ext uri="{FF2B5EF4-FFF2-40B4-BE49-F238E27FC236}">
                <a16:creationId xmlns:a16="http://schemas.microsoft.com/office/drawing/2014/main" id="{A648A476-A494-4C82-8D95-4F610A45C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1444" name="投影片編號版面配置區 3">
            <a:extLst>
              <a:ext uri="{FF2B5EF4-FFF2-40B4-BE49-F238E27FC236}">
                <a16:creationId xmlns:a16="http://schemas.microsoft.com/office/drawing/2014/main" id="{CCC885ED-93B6-43A2-8EBA-F67B83B104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442BE94-D784-4FC2-A2C9-DC47D64E4080}" type="slidenum">
              <a:rPr lang="zh-TW" altLang="en-US"/>
              <a:pPr>
                <a:spcBef>
                  <a:spcPct val="0"/>
                </a:spcBef>
              </a:pPr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>
            <a:extLst>
              <a:ext uri="{FF2B5EF4-FFF2-40B4-BE49-F238E27FC236}">
                <a16:creationId xmlns:a16="http://schemas.microsoft.com/office/drawing/2014/main" id="{9FB9EC5C-8AE5-4DDB-9242-8515F93B60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備忘稿版面配置區 2">
            <a:extLst>
              <a:ext uri="{FF2B5EF4-FFF2-40B4-BE49-F238E27FC236}">
                <a16:creationId xmlns:a16="http://schemas.microsoft.com/office/drawing/2014/main" id="{810D31F5-3B0D-4E4B-B98A-F59BAE858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3492" name="投影片編號版面配置區 3">
            <a:extLst>
              <a:ext uri="{FF2B5EF4-FFF2-40B4-BE49-F238E27FC236}">
                <a16:creationId xmlns:a16="http://schemas.microsoft.com/office/drawing/2014/main" id="{2AFDF6BA-E782-4B99-89D2-899308AAF1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C5AF17-E59D-4191-B010-FD8622A1030D}" type="slidenum">
              <a:rPr lang="zh-TW" altLang="en-US"/>
              <a:pPr>
                <a:spcBef>
                  <a:spcPct val="0"/>
                </a:spcBef>
              </a:pPr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圖像版面配置區 1">
            <a:extLst>
              <a:ext uri="{FF2B5EF4-FFF2-40B4-BE49-F238E27FC236}">
                <a16:creationId xmlns:a16="http://schemas.microsoft.com/office/drawing/2014/main" id="{1ABE1AD9-5A86-46ED-9AD5-942CA945D2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備忘稿版面配置區 2">
            <a:extLst>
              <a:ext uri="{FF2B5EF4-FFF2-40B4-BE49-F238E27FC236}">
                <a16:creationId xmlns:a16="http://schemas.microsoft.com/office/drawing/2014/main" id="{3EB7791B-BD73-43F2-9F16-E58A3C9C2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5540" name="投影片編號版面配置區 3">
            <a:extLst>
              <a:ext uri="{FF2B5EF4-FFF2-40B4-BE49-F238E27FC236}">
                <a16:creationId xmlns:a16="http://schemas.microsoft.com/office/drawing/2014/main" id="{5ECC9467-11E3-4C3F-9E8B-D2EDCDC354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344FC64-28E6-40CB-B494-024B02AAD074}" type="slidenum">
              <a:rPr lang="zh-TW" altLang="en-US"/>
              <a:pPr>
                <a:spcBef>
                  <a:spcPct val="0"/>
                </a:spcBef>
              </a:pPr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>
            <a:extLst>
              <a:ext uri="{FF2B5EF4-FFF2-40B4-BE49-F238E27FC236}">
                <a16:creationId xmlns:a16="http://schemas.microsoft.com/office/drawing/2014/main" id="{2970FD0E-9651-4985-9B06-71A69C7A8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>
            <a:extLst>
              <a:ext uri="{FF2B5EF4-FFF2-40B4-BE49-F238E27FC236}">
                <a16:creationId xmlns:a16="http://schemas.microsoft.com/office/drawing/2014/main" id="{DCAE032E-48CE-41FB-A97F-ECB290ABB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7588" name="投影片編號版面配置區 3">
            <a:extLst>
              <a:ext uri="{FF2B5EF4-FFF2-40B4-BE49-F238E27FC236}">
                <a16:creationId xmlns:a16="http://schemas.microsoft.com/office/drawing/2014/main" id="{69152907-384A-4077-BBA4-79D37AEEE2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01EF9FB-B363-4C8F-B522-C1355F43DBE0}" type="slidenum">
              <a:rPr lang="zh-TW" altLang="en-US"/>
              <a:pPr>
                <a:spcBef>
                  <a:spcPct val="0"/>
                </a:spcBef>
              </a:pPr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投影片圖像版面配置區 1">
            <a:extLst>
              <a:ext uri="{FF2B5EF4-FFF2-40B4-BE49-F238E27FC236}">
                <a16:creationId xmlns:a16="http://schemas.microsoft.com/office/drawing/2014/main" id="{EA91643E-7EA1-4C87-A2C0-CAEF1BB0A2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備忘稿版面配置區 2">
            <a:extLst>
              <a:ext uri="{FF2B5EF4-FFF2-40B4-BE49-F238E27FC236}">
                <a16:creationId xmlns:a16="http://schemas.microsoft.com/office/drawing/2014/main" id="{4B82C6C2-FD57-4FD9-912C-B03ABAE71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9636" name="投影片編號版面配置區 3">
            <a:extLst>
              <a:ext uri="{FF2B5EF4-FFF2-40B4-BE49-F238E27FC236}">
                <a16:creationId xmlns:a16="http://schemas.microsoft.com/office/drawing/2014/main" id="{FAE721DE-5310-4510-9C3A-7857E284F5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DA5F9F4-4FBE-4DD9-82FE-E7DBFDFE9DB0}" type="slidenum">
              <a:rPr lang="zh-TW" altLang="en-US"/>
              <a:pPr>
                <a:spcBef>
                  <a:spcPct val="0"/>
                </a:spcBef>
              </a:pPr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投影片圖像版面配置區 1">
            <a:extLst>
              <a:ext uri="{FF2B5EF4-FFF2-40B4-BE49-F238E27FC236}">
                <a16:creationId xmlns:a16="http://schemas.microsoft.com/office/drawing/2014/main" id="{76F98F6C-638F-4E52-AA92-A7E4191EF2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備忘稿版面配置區 2">
            <a:extLst>
              <a:ext uri="{FF2B5EF4-FFF2-40B4-BE49-F238E27FC236}">
                <a16:creationId xmlns:a16="http://schemas.microsoft.com/office/drawing/2014/main" id="{4C6E5D26-C461-4393-9FCB-311DD1450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684" name="投影片編號版面配置區 3">
            <a:extLst>
              <a:ext uri="{FF2B5EF4-FFF2-40B4-BE49-F238E27FC236}">
                <a16:creationId xmlns:a16="http://schemas.microsoft.com/office/drawing/2014/main" id="{AA00E591-4306-4F70-BF44-1B8DC3F485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9B1027B-7DF7-4102-9A50-76265A3B226D}" type="slidenum">
              <a:rPr lang="zh-TW" altLang="en-US"/>
              <a:pPr>
                <a:spcBef>
                  <a:spcPct val="0"/>
                </a:spcBef>
              </a:pPr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投影片圖像版面配置區 1">
            <a:extLst>
              <a:ext uri="{FF2B5EF4-FFF2-40B4-BE49-F238E27FC236}">
                <a16:creationId xmlns:a16="http://schemas.microsoft.com/office/drawing/2014/main" id="{03FF86A0-B098-42BF-BBAC-FAD1BA6FF5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備忘稿版面配置區 2">
            <a:extLst>
              <a:ext uri="{FF2B5EF4-FFF2-40B4-BE49-F238E27FC236}">
                <a16:creationId xmlns:a16="http://schemas.microsoft.com/office/drawing/2014/main" id="{96813131-86B5-4B94-A40A-DE6D84338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3732" name="投影片編號版面配置區 3">
            <a:extLst>
              <a:ext uri="{FF2B5EF4-FFF2-40B4-BE49-F238E27FC236}">
                <a16:creationId xmlns:a16="http://schemas.microsoft.com/office/drawing/2014/main" id="{7AA556C3-EE09-40D8-8476-27F85AE07C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370925D-088F-4E37-BB3C-AEC43D8543DC}" type="slidenum">
              <a:rPr lang="zh-TW" altLang="en-US"/>
              <a:pPr>
                <a:spcBef>
                  <a:spcPct val="0"/>
                </a:spcBef>
              </a:pPr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投影片圖像版面配置區 1">
            <a:extLst>
              <a:ext uri="{FF2B5EF4-FFF2-40B4-BE49-F238E27FC236}">
                <a16:creationId xmlns:a16="http://schemas.microsoft.com/office/drawing/2014/main" id="{02753990-2740-459C-B9A1-7C54292376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備忘稿版面配置區 2">
            <a:extLst>
              <a:ext uri="{FF2B5EF4-FFF2-40B4-BE49-F238E27FC236}">
                <a16:creationId xmlns:a16="http://schemas.microsoft.com/office/drawing/2014/main" id="{16B33BA1-E3A7-4B2D-88F8-FDDDBDC6B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5780" name="投影片編號版面配置區 3">
            <a:extLst>
              <a:ext uri="{FF2B5EF4-FFF2-40B4-BE49-F238E27FC236}">
                <a16:creationId xmlns:a16="http://schemas.microsoft.com/office/drawing/2014/main" id="{7D63AE4D-5F77-4030-BFCB-4251F2A9E2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7581E5E-1038-4DA2-B40C-E10CCBE339EA}" type="slidenum">
              <a:rPr lang="zh-TW" altLang="en-US"/>
              <a:pPr>
                <a:spcBef>
                  <a:spcPct val="0"/>
                </a:spcBef>
              </a:pPr>
              <a:t>29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投影片圖像版面配置區 1">
            <a:extLst>
              <a:ext uri="{FF2B5EF4-FFF2-40B4-BE49-F238E27FC236}">
                <a16:creationId xmlns:a16="http://schemas.microsoft.com/office/drawing/2014/main" id="{35B5B865-EB3B-49B8-8E56-0B50E1C426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備忘稿版面配置區 2">
            <a:extLst>
              <a:ext uri="{FF2B5EF4-FFF2-40B4-BE49-F238E27FC236}">
                <a16:creationId xmlns:a16="http://schemas.microsoft.com/office/drawing/2014/main" id="{5B9B778C-1EE6-419F-8999-8E8157790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7828" name="投影片編號版面配置區 3">
            <a:extLst>
              <a:ext uri="{FF2B5EF4-FFF2-40B4-BE49-F238E27FC236}">
                <a16:creationId xmlns:a16="http://schemas.microsoft.com/office/drawing/2014/main" id="{FD88DAAD-81C6-42D9-A1E5-DFC1D88E9E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7AD9FD9-D649-426F-8C60-6554C05227D9}" type="slidenum">
              <a:rPr lang="zh-TW" altLang="en-US"/>
              <a:pPr>
                <a:spcBef>
                  <a:spcPct val="0"/>
                </a:spcBef>
              </a:pPr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>
            <a:extLst>
              <a:ext uri="{FF2B5EF4-FFF2-40B4-BE49-F238E27FC236}">
                <a16:creationId xmlns:a16="http://schemas.microsoft.com/office/drawing/2014/main" id="{3A9C14C0-5AD6-4BA8-84B1-EEE3444679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備忘稿版面配置區 2">
            <a:extLst>
              <a:ext uri="{FF2B5EF4-FFF2-40B4-BE49-F238E27FC236}">
                <a16:creationId xmlns:a16="http://schemas.microsoft.com/office/drawing/2014/main" id="{0A5BBDB3-B1CA-47BC-8912-21BFA4E62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580" name="投影片編號版面配置區 3">
            <a:extLst>
              <a:ext uri="{FF2B5EF4-FFF2-40B4-BE49-F238E27FC236}">
                <a16:creationId xmlns:a16="http://schemas.microsoft.com/office/drawing/2014/main" id="{8753C796-42B6-4517-BD6B-50778F2590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6909962-4AB5-4600-9EE3-3B9F9E57C69C}" type="slidenum">
              <a:rPr lang="zh-TW" altLang="en-US"/>
              <a:pPr>
                <a:spcBef>
                  <a:spcPct val="0"/>
                </a:spcBef>
              </a:pPr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投影片圖像版面配置區 1">
            <a:extLst>
              <a:ext uri="{FF2B5EF4-FFF2-40B4-BE49-F238E27FC236}">
                <a16:creationId xmlns:a16="http://schemas.microsoft.com/office/drawing/2014/main" id="{BBB02215-E124-4BA3-B399-2FB7456554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備忘稿版面配置區 2">
            <a:extLst>
              <a:ext uri="{FF2B5EF4-FFF2-40B4-BE49-F238E27FC236}">
                <a16:creationId xmlns:a16="http://schemas.microsoft.com/office/drawing/2014/main" id="{750AAFFA-C8EF-4B5F-85AB-36CC5AC5F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79876" name="投影片編號版面配置區 3">
            <a:extLst>
              <a:ext uri="{FF2B5EF4-FFF2-40B4-BE49-F238E27FC236}">
                <a16:creationId xmlns:a16="http://schemas.microsoft.com/office/drawing/2014/main" id="{A95D0FD5-B121-494F-AA9A-E325DA4A7F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72AFFED-68DF-4BAC-9427-231BD3EA4670}" type="slidenum">
              <a:rPr lang="zh-TW" altLang="en-US"/>
              <a:pPr>
                <a:spcBef>
                  <a:spcPct val="0"/>
                </a:spcBef>
              </a:pPr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投影片圖像版面配置區 1">
            <a:extLst>
              <a:ext uri="{FF2B5EF4-FFF2-40B4-BE49-F238E27FC236}">
                <a16:creationId xmlns:a16="http://schemas.microsoft.com/office/drawing/2014/main" id="{DDF6EC32-85AE-450A-ADD7-414722526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備忘稿版面配置區 2">
            <a:extLst>
              <a:ext uri="{FF2B5EF4-FFF2-40B4-BE49-F238E27FC236}">
                <a16:creationId xmlns:a16="http://schemas.microsoft.com/office/drawing/2014/main" id="{5BB82F44-FB52-4018-ADFF-6C45C5718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1924" name="投影片編號版面配置區 3">
            <a:extLst>
              <a:ext uri="{FF2B5EF4-FFF2-40B4-BE49-F238E27FC236}">
                <a16:creationId xmlns:a16="http://schemas.microsoft.com/office/drawing/2014/main" id="{32796DED-3F06-4D1A-AB1A-E6B4049E4B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89EB01E-200D-4AAC-B06D-F76810D90669}" type="slidenum">
              <a:rPr lang="zh-TW" altLang="en-US"/>
              <a:pPr>
                <a:spcBef>
                  <a:spcPct val="0"/>
                </a:spcBef>
              </a:pPr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投影片圖像版面配置區 1">
            <a:extLst>
              <a:ext uri="{FF2B5EF4-FFF2-40B4-BE49-F238E27FC236}">
                <a16:creationId xmlns:a16="http://schemas.microsoft.com/office/drawing/2014/main" id="{67F672B1-CCD6-45FE-A584-8D29546C2B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備忘稿版面配置區 2">
            <a:extLst>
              <a:ext uri="{FF2B5EF4-FFF2-40B4-BE49-F238E27FC236}">
                <a16:creationId xmlns:a16="http://schemas.microsoft.com/office/drawing/2014/main" id="{0EFCF4F1-C005-4636-9EC9-A489E51B0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3972" name="投影片編號版面配置區 3">
            <a:extLst>
              <a:ext uri="{FF2B5EF4-FFF2-40B4-BE49-F238E27FC236}">
                <a16:creationId xmlns:a16="http://schemas.microsoft.com/office/drawing/2014/main" id="{527AC4D2-AED9-47BC-A577-F08FDC880D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78EB60D-8F41-4566-AB39-763B35AA0A29}" type="slidenum">
              <a:rPr lang="zh-TW" altLang="en-US"/>
              <a:pPr>
                <a:spcBef>
                  <a:spcPct val="0"/>
                </a:spcBef>
              </a:pPr>
              <a:t>33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投影片圖像版面配置區 1">
            <a:extLst>
              <a:ext uri="{FF2B5EF4-FFF2-40B4-BE49-F238E27FC236}">
                <a16:creationId xmlns:a16="http://schemas.microsoft.com/office/drawing/2014/main" id="{A8A76070-3F3E-4C48-AEF6-11F13CF199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備忘稿版面配置區 2">
            <a:extLst>
              <a:ext uri="{FF2B5EF4-FFF2-40B4-BE49-F238E27FC236}">
                <a16:creationId xmlns:a16="http://schemas.microsoft.com/office/drawing/2014/main" id="{7FD4663D-6D62-4E3A-A406-3BF4AB344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6020" name="投影片編號版面配置區 3">
            <a:extLst>
              <a:ext uri="{FF2B5EF4-FFF2-40B4-BE49-F238E27FC236}">
                <a16:creationId xmlns:a16="http://schemas.microsoft.com/office/drawing/2014/main" id="{30535E76-4B07-4412-8EA4-E0ACEB8078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4FBA222-4018-4088-A40D-9B845A1BDC1A}" type="slidenum">
              <a:rPr lang="zh-TW" altLang="en-US"/>
              <a:pPr>
                <a:spcBef>
                  <a:spcPct val="0"/>
                </a:spcBef>
              </a:pPr>
              <a:t>34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投影片圖像版面配置區 1">
            <a:extLst>
              <a:ext uri="{FF2B5EF4-FFF2-40B4-BE49-F238E27FC236}">
                <a16:creationId xmlns:a16="http://schemas.microsoft.com/office/drawing/2014/main" id="{217BBA75-6715-4F48-8AB8-5863D22E2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備忘稿版面配置區 2">
            <a:extLst>
              <a:ext uri="{FF2B5EF4-FFF2-40B4-BE49-F238E27FC236}">
                <a16:creationId xmlns:a16="http://schemas.microsoft.com/office/drawing/2014/main" id="{1BF6FF06-891D-463C-AA00-4AB033F80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8068" name="投影片編號版面配置區 3">
            <a:extLst>
              <a:ext uri="{FF2B5EF4-FFF2-40B4-BE49-F238E27FC236}">
                <a16:creationId xmlns:a16="http://schemas.microsoft.com/office/drawing/2014/main" id="{59A04716-D003-4763-9493-F79B19D624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198CAB2-A88A-4BB4-BF46-59762AEF6188}" type="slidenum">
              <a:rPr lang="zh-TW" altLang="en-US"/>
              <a:pPr>
                <a:spcBef>
                  <a:spcPct val="0"/>
                </a:spcBef>
              </a:pPr>
              <a:t>35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投影片圖像版面配置區 1">
            <a:extLst>
              <a:ext uri="{FF2B5EF4-FFF2-40B4-BE49-F238E27FC236}">
                <a16:creationId xmlns:a16="http://schemas.microsoft.com/office/drawing/2014/main" id="{47AED414-8EAB-4736-9D65-6048CE24E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備忘稿版面配置區 2">
            <a:extLst>
              <a:ext uri="{FF2B5EF4-FFF2-40B4-BE49-F238E27FC236}">
                <a16:creationId xmlns:a16="http://schemas.microsoft.com/office/drawing/2014/main" id="{38A218E7-85BC-4D16-B43D-E702CFB6C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90116" name="投影片編號版面配置區 3">
            <a:extLst>
              <a:ext uri="{FF2B5EF4-FFF2-40B4-BE49-F238E27FC236}">
                <a16:creationId xmlns:a16="http://schemas.microsoft.com/office/drawing/2014/main" id="{4D4F9E57-C306-4258-A888-8FB3BFEF9F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39B181F-F175-4E4F-AA5A-7A58CE6CAB16}" type="slidenum">
              <a:rPr lang="zh-TW" altLang="en-US"/>
              <a:pPr>
                <a:spcBef>
                  <a:spcPct val="0"/>
                </a:spcBef>
              </a:pPr>
              <a:t>36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投影片圖像版面配置區 1">
            <a:extLst>
              <a:ext uri="{FF2B5EF4-FFF2-40B4-BE49-F238E27FC236}">
                <a16:creationId xmlns:a16="http://schemas.microsoft.com/office/drawing/2014/main" id="{DFE301E5-8E84-4057-9FA1-6DF34E255E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備忘稿版面配置區 2">
            <a:extLst>
              <a:ext uri="{FF2B5EF4-FFF2-40B4-BE49-F238E27FC236}">
                <a16:creationId xmlns:a16="http://schemas.microsoft.com/office/drawing/2014/main" id="{CFB006DE-DD9C-4942-BFE5-72001BC6C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164" name="投影片編號版面配置區 3">
            <a:extLst>
              <a:ext uri="{FF2B5EF4-FFF2-40B4-BE49-F238E27FC236}">
                <a16:creationId xmlns:a16="http://schemas.microsoft.com/office/drawing/2014/main" id="{E1ACED6B-AAE6-410D-99A1-2734388E9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A9E934E-DC83-4B2A-A12C-640726656454}" type="slidenum">
              <a:rPr lang="zh-TW" altLang="en-US"/>
              <a:pPr>
                <a:spcBef>
                  <a:spcPct val="0"/>
                </a:spcBef>
              </a:pPr>
              <a:t>37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投影片圖像版面配置區 1">
            <a:extLst>
              <a:ext uri="{FF2B5EF4-FFF2-40B4-BE49-F238E27FC236}">
                <a16:creationId xmlns:a16="http://schemas.microsoft.com/office/drawing/2014/main" id="{42D76457-0AA1-49C3-A528-5D7C5691FB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備忘稿版面配置區 2">
            <a:extLst>
              <a:ext uri="{FF2B5EF4-FFF2-40B4-BE49-F238E27FC236}">
                <a16:creationId xmlns:a16="http://schemas.microsoft.com/office/drawing/2014/main" id="{8090DB8C-8F9F-443E-A1DE-A189DA5F6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4212" name="投影片編號版面配置區 3">
            <a:extLst>
              <a:ext uri="{FF2B5EF4-FFF2-40B4-BE49-F238E27FC236}">
                <a16:creationId xmlns:a16="http://schemas.microsoft.com/office/drawing/2014/main" id="{4EF7475F-0557-42D9-9027-98A4852F07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3047EA9-D2DA-48F2-BC21-64519F04E417}" type="slidenum">
              <a:rPr lang="zh-TW" altLang="en-US"/>
              <a:pPr>
                <a:spcBef>
                  <a:spcPct val="0"/>
                </a:spcBef>
              </a:pPr>
              <a:t>38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投影片圖像版面配置區 1">
            <a:extLst>
              <a:ext uri="{FF2B5EF4-FFF2-40B4-BE49-F238E27FC236}">
                <a16:creationId xmlns:a16="http://schemas.microsoft.com/office/drawing/2014/main" id="{1C199946-AEAD-48B2-AC90-7A81E5D0F9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備忘稿版面配置區 2">
            <a:extLst>
              <a:ext uri="{FF2B5EF4-FFF2-40B4-BE49-F238E27FC236}">
                <a16:creationId xmlns:a16="http://schemas.microsoft.com/office/drawing/2014/main" id="{921F0015-1AE4-466E-9CF5-4B5F928D0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260" name="投影片編號版面配置區 3">
            <a:extLst>
              <a:ext uri="{FF2B5EF4-FFF2-40B4-BE49-F238E27FC236}">
                <a16:creationId xmlns:a16="http://schemas.microsoft.com/office/drawing/2014/main" id="{EF2F9B74-859F-4ED4-9DD5-45970EE54B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A28DE3C-D348-4B18-985C-0B2F98D29BAA}" type="slidenum">
              <a:rPr lang="zh-TW" altLang="en-US"/>
              <a:pPr>
                <a:spcBef>
                  <a:spcPct val="0"/>
                </a:spcBef>
              </a:pPr>
              <a:t>39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投影片圖像版面配置區 1">
            <a:extLst>
              <a:ext uri="{FF2B5EF4-FFF2-40B4-BE49-F238E27FC236}">
                <a16:creationId xmlns:a16="http://schemas.microsoft.com/office/drawing/2014/main" id="{DC5222B4-D875-491A-8999-2C8229C763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備忘稿版面配置區 2">
            <a:extLst>
              <a:ext uri="{FF2B5EF4-FFF2-40B4-BE49-F238E27FC236}">
                <a16:creationId xmlns:a16="http://schemas.microsoft.com/office/drawing/2014/main" id="{EBA26818-3650-42E9-8597-9CE189C07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8308" name="投影片編號版面配置區 3">
            <a:extLst>
              <a:ext uri="{FF2B5EF4-FFF2-40B4-BE49-F238E27FC236}">
                <a16:creationId xmlns:a16="http://schemas.microsoft.com/office/drawing/2014/main" id="{32864784-9C10-4B84-BBFD-2D286ECE7E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1C89966-341D-4992-9453-947059ED1FE6}" type="slidenum">
              <a:rPr lang="zh-TW" altLang="en-US"/>
              <a:pPr>
                <a:spcBef>
                  <a:spcPct val="0"/>
                </a:spcBef>
              </a:pPr>
              <a:t>40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>
            <a:extLst>
              <a:ext uri="{FF2B5EF4-FFF2-40B4-BE49-F238E27FC236}">
                <a16:creationId xmlns:a16="http://schemas.microsoft.com/office/drawing/2014/main" id="{0C585AD3-4191-4680-B2E3-E1E4A4E657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備忘稿版面配置區 2">
            <a:extLst>
              <a:ext uri="{FF2B5EF4-FFF2-40B4-BE49-F238E27FC236}">
                <a16:creationId xmlns:a16="http://schemas.microsoft.com/office/drawing/2014/main" id="{D1C559ED-9431-4C8C-B4F6-C66627C6D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28" name="投影片編號版面配置區 3">
            <a:extLst>
              <a:ext uri="{FF2B5EF4-FFF2-40B4-BE49-F238E27FC236}">
                <a16:creationId xmlns:a16="http://schemas.microsoft.com/office/drawing/2014/main" id="{BBC36406-7EBC-41EB-95D8-09E68A531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A476F81-5C1D-46C9-BAB3-EFEB9A1569A0}" type="slidenum">
              <a:rPr lang="zh-TW" altLang="en-US"/>
              <a:pPr>
                <a:spcBef>
                  <a:spcPct val="0"/>
                </a:spcBef>
              </a:pPr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投影片圖像版面配置區 1">
            <a:extLst>
              <a:ext uri="{FF2B5EF4-FFF2-40B4-BE49-F238E27FC236}">
                <a16:creationId xmlns:a16="http://schemas.microsoft.com/office/drawing/2014/main" id="{90AC68D9-70B5-4B3F-8AC8-F300CD37C9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備忘稿版面配置區 2">
            <a:extLst>
              <a:ext uri="{FF2B5EF4-FFF2-40B4-BE49-F238E27FC236}">
                <a16:creationId xmlns:a16="http://schemas.microsoft.com/office/drawing/2014/main" id="{9EC44558-04C7-41F8-B821-AD107B113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0356" name="投影片編號版面配置區 3">
            <a:extLst>
              <a:ext uri="{FF2B5EF4-FFF2-40B4-BE49-F238E27FC236}">
                <a16:creationId xmlns:a16="http://schemas.microsoft.com/office/drawing/2014/main" id="{621BF4E1-FB93-4732-8480-F10EC48AE9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CCFEDAD-9164-4B47-A25D-151CA74A49D2}" type="slidenum">
              <a:rPr lang="zh-TW" altLang="en-US"/>
              <a:pPr>
                <a:spcBef>
                  <a:spcPct val="0"/>
                </a:spcBef>
              </a:pPr>
              <a:t>41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投影片圖像版面配置區 1">
            <a:extLst>
              <a:ext uri="{FF2B5EF4-FFF2-40B4-BE49-F238E27FC236}">
                <a16:creationId xmlns:a16="http://schemas.microsoft.com/office/drawing/2014/main" id="{F1E6989A-21D8-4576-B950-0E581388C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備忘稿版面配置區 2">
            <a:extLst>
              <a:ext uri="{FF2B5EF4-FFF2-40B4-BE49-F238E27FC236}">
                <a16:creationId xmlns:a16="http://schemas.microsoft.com/office/drawing/2014/main" id="{1BB3E921-5D64-495A-8E60-C57C7DB55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102404" name="投影片編號版面配置區 3">
            <a:extLst>
              <a:ext uri="{FF2B5EF4-FFF2-40B4-BE49-F238E27FC236}">
                <a16:creationId xmlns:a16="http://schemas.microsoft.com/office/drawing/2014/main" id="{D132DA5D-1F1B-458B-97BF-22096DABDF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30133B8-E0BB-4F8B-AC23-29D79F7F75F1}" type="slidenum">
              <a:rPr lang="zh-TW" altLang="en-US"/>
              <a:pPr>
                <a:spcBef>
                  <a:spcPct val="0"/>
                </a:spcBef>
              </a:pPr>
              <a:t>42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投影片圖像版面配置區 1">
            <a:extLst>
              <a:ext uri="{FF2B5EF4-FFF2-40B4-BE49-F238E27FC236}">
                <a16:creationId xmlns:a16="http://schemas.microsoft.com/office/drawing/2014/main" id="{E1CC6C44-7BBB-4BAC-9B3A-F1B18879DB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備忘稿版面配置區 2">
            <a:extLst>
              <a:ext uri="{FF2B5EF4-FFF2-40B4-BE49-F238E27FC236}">
                <a16:creationId xmlns:a16="http://schemas.microsoft.com/office/drawing/2014/main" id="{3756A30A-3F56-4037-867B-5F62E79BD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4452" name="投影片編號版面配置區 3">
            <a:extLst>
              <a:ext uri="{FF2B5EF4-FFF2-40B4-BE49-F238E27FC236}">
                <a16:creationId xmlns:a16="http://schemas.microsoft.com/office/drawing/2014/main" id="{FB15AAFB-415D-4D32-B8F3-5989739E9B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D0ED3C9-ABE5-4007-BCA4-6FF78BE5C801}" type="slidenum">
              <a:rPr lang="zh-TW" altLang="en-US"/>
              <a:pPr>
                <a:spcBef>
                  <a:spcPct val="0"/>
                </a:spcBef>
              </a:pPr>
              <a:t>43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投影片圖像版面配置區 1">
            <a:extLst>
              <a:ext uri="{FF2B5EF4-FFF2-40B4-BE49-F238E27FC236}">
                <a16:creationId xmlns:a16="http://schemas.microsoft.com/office/drawing/2014/main" id="{3AB674DA-D618-437B-ABCB-C8D7EB681C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備忘稿版面配置區 2">
            <a:extLst>
              <a:ext uri="{FF2B5EF4-FFF2-40B4-BE49-F238E27FC236}">
                <a16:creationId xmlns:a16="http://schemas.microsoft.com/office/drawing/2014/main" id="{AD6C3D88-9BF7-49F5-B299-35DFAB37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6500" name="投影片編號版面配置區 3">
            <a:extLst>
              <a:ext uri="{FF2B5EF4-FFF2-40B4-BE49-F238E27FC236}">
                <a16:creationId xmlns:a16="http://schemas.microsoft.com/office/drawing/2014/main" id="{26EB5BC8-6336-4A9F-9B5C-2169DEFEA9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921B918-2B63-4D4D-972D-EE45F2F2338E}" type="slidenum">
              <a:rPr lang="zh-TW" altLang="en-US"/>
              <a:pPr>
                <a:spcBef>
                  <a:spcPct val="0"/>
                </a:spcBef>
              </a:pPr>
              <a:t>44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投影片圖像版面配置區 1">
            <a:extLst>
              <a:ext uri="{FF2B5EF4-FFF2-40B4-BE49-F238E27FC236}">
                <a16:creationId xmlns:a16="http://schemas.microsoft.com/office/drawing/2014/main" id="{F9426A1E-F18C-4BC1-A3AD-F0FA884D18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備忘稿版面配置區 2">
            <a:extLst>
              <a:ext uri="{FF2B5EF4-FFF2-40B4-BE49-F238E27FC236}">
                <a16:creationId xmlns:a16="http://schemas.microsoft.com/office/drawing/2014/main" id="{05138E2B-7A03-41A0-A6C3-A1A43D516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8548" name="投影片編號版面配置區 3">
            <a:extLst>
              <a:ext uri="{FF2B5EF4-FFF2-40B4-BE49-F238E27FC236}">
                <a16:creationId xmlns:a16="http://schemas.microsoft.com/office/drawing/2014/main" id="{116C4400-DAC5-415D-A782-451D5579CE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1B101F8-138F-49B3-A4ED-5601719C955B}" type="slidenum">
              <a:rPr lang="zh-TW" altLang="en-US"/>
              <a:pPr>
                <a:spcBef>
                  <a:spcPct val="0"/>
                </a:spcBef>
              </a:pPr>
              <a:t>45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投影片圖像版面配置區 1">
            <a:extLst>
              <a:ext uri="{FF2B5EF4-FFF2-40B4-BE49-F238E27FC236}">
                <a16:creationId xmlns:a16="http://schemas.microsoft.com/office/drawing/2014/main" id="{B19440BE-4614-42B8-8404-909360601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備忘稿版面配置區 2">
            <a:extLst>
              <a:ext uri="{FF2B5EF4-FFF2-40B4-BE49-F238E27FC236}">
                <a16:creationId xmlns:a16="http://schemas.microsoft.com/office/drawing/2014/main" id="{8D10B591-6EFF-4951-B2D8-3AD6AB753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0596" name="投影片編號版面配置區 3">
            <a:extLst>
              <a:ext uri="{FF2B5EF4-FFF2-40B4-BE49-F238E27FC236}">
                <a16:creationId xmlns:a16="http://schemas.microsoft.com/office/drawing/2014/main" id="{8990795E-EB70-497F-9C9E-EDBA63E46E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3C488E1-10BD-4389-9C00-90FBB15CA7EE}" type="slidenum">
              <a:rPr lang="zh-TW" altLang="en-US"/>
              <a:pPr>
                <a:spcBef>
                  <a:spcPct val="0"/>
                </a:spcBef>
              </a:pPr>
              <a:t>46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投影片圖像版面配置區 1">
            <a:extLst>
              <a:ext uri="{FF2B5EF4-FFF2-40B4-BE49-F238E27FC236}">
                <a16:creationId xmlns:a16="http://schemas.microsoft.com/office/drawing/2014/main" id="{77A07DC4-ADC0-4B3B-AC11-99B9243D70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備忘稿版面配置區 2">
            <a:extLst>
              <a:ext uri="{FF2B5EF4-FFF2-40B4-BE49-F238E27FC236}">
                <a16:creationId xmlns:a16="http://schemas.microsoft.com/office/drawing/2014/main" id="{72CFF09A-A39B-4DCB-877A-263D892A9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644" name="投影片編號版面配置區 3">
            <a:extLst>
              <a:ext uri="{FF2B5EF4-FFF2-40B4-BE49-F238E27FC236}">
                <a16:creationId xmlns:a16="http://schemas.microsoft.com/office/drawing/2014/main" id="{20C7D71B-CFA5-48CB-954A-D50732A33D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85A8925-CABE-4EF3-9B0F-9E2785D12FE5}" type="slidenum">
              <a:rPr lang="zh-TW" altLang="en-US"/>
              <a:pPr>
                <a:spcBef>
                  <a:spcPct val="0"/>
                </a:spcBef>
              </a:pPr>
              <a:t>47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投影片圖像版面配置區 1">
            <a:extLst>
              <a:ext uri="{FF2B5EF4-FFF2-40B4-BE49-F238E27FC236}">
                <a16:creationId xmlns:a16="http://schemas.microsoft.com/office/drawing/2014/main" id="{3E1E54C4-2D48-4F73-BE7F-89C9602EC0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備忘稿版面配置區 2">
            <a:extLst>
              <a:ext uri="{FF2B5EF4-FFF2-40B4-BE49-F238E27FC236}">
                <a16:creationId xmlns:a16="http://schemas.microsoft.com/office/drawing/2014/main" id="{238E76D5-21D9-45DC-ABB6-C1283C89D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4692" name="投影片編號版面配置區 3">
            <a:extLst>
              <a:ext uri="{FF2B5EF4-FFF2-40B4-BE49-F238E27FC236}">
                <a16:creationId xmlns:a16="http://schemas.microsoft.com/office/drawing/2014/main" id="{38D01FA0-3728-4118-AEF1-92EBD58D31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2BD8902-69D0-4558-A293-F9B3FE81C845}" type="slidenum">
              <a:rPr lang="zh-TW" altLang="en-US"/>
              <a:pPr>
                <a:spcBef>
                  <a:spcPct val="0"/>
                </a:spcBef>
              </a:pPr>
              <a:t>48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投影片圖像版面配置區 1">
            <a:extLst>
              <a:ext uri="{FF2B5EF4-FFF2-40B4-BE49-F238E27FC236}">
                <a16:creationId xmlns:a16="http://schemas.microsoft.com/office/drawing/2014/main" id="{6E064DBB-885C-47BA-A657-05E1F2A343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備忘稿版面配置區 2">
            <a:extLst>
              <a:ext uri="{FF2B5EF4-FFF2-40B4-BE49-F238E27FC236}">
                <a16:creationId xmlns:a16="http://schemas.microsoft.com/office/drawing/2014/main" id="{2022B083-5D0B-4F9D-BD56-FAC004F9D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40" name="投影片編號版面配置區 3">
            <a:extLst>
              <a:ext uri="{FF2B5EF4-FFF2-40B4-BE49-F238E27FC236}">
                <a16:creationId xmlns:a16="http://schemas.microsoft.com/office/drawing/2014/main" id="{9435B6A3-9A6D-4D88-AA9A-77AF1BB599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1E18D93-4165-4F9A-9782-6CE0D0BE8D1D}" type="slidenum">
              <a:rPr lang="zh-TW" altLang="en-US"/>
              <a:pPr>
                <a:spcBef>
                  <a:spcPct val="0"/>
                </a:spcBef>
              </a:pPr>
              <a:t>49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投影片圖像版面配置區 1">
            <a:extLst>
              <a:ext uri="{FF2B5EF4-FFF2-40B4-BE49-F238E27FC236}">
                <a16:creationId xmlns:a16="http://schemas.microsoft.com/office/drawing/2014/main" id="{6FD35F4F-F1F3-4BA4-B862-BC9F693A8B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備忘稿版面配置區 2">
            <a:extLst>
              <a:ext uri="{FF2B5EF4-FFF2-40B4-BE49-F238E27FC236}">
                <a16:creationId xmlns:a16="http://schemas.microsoft.com/office/drawing/2014/main" id="{A9D7F1DE-0C56-48A0-9951-7B9FE007B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788" name="投影片編號版面配置區 3">
            <a:extLst>
              <a:ext uri="{FF2B5EF4-FFF2-40B4-BE49-F238E27FC236}">
                <a16:creationId xmlns:a16="http://schemas.microsoft.com/office/drawing/2014/main" id="{A065A02B-71E6-4CA1-B6CF-ACE6FADB4B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C4F3C99-FB65-4192-A038-362765DFF6BA}" type="slidenum">
              <a:rPr lang="zh-TW" altLang="en-US"/>
              <a:pPr>
                <a:spcBef>
                  <a:spcPct val="0"/>
                </a:spcBef>
              </a:pPr>
              <a:t>50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>
            <a:extLst>
              <a:ext uri="{FF2B5EF4-FFF2-40B4-BE49-F238E27FC236}">
                <a16:creationId xmlns:a16="http://schemas.microsoft.com/office/drawing/2014/main" id="{9D12D1F3-6A08-4A38-B928-4514630B6C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備忘稿版面配置區 2">
            <a:extLst>
              <a:ext uri="{FF2B5EF4-FFF2-40B4-BE49-F238E27FC236}">
                <a16:creationId xmlns:a16="http://schemas.microsoft.com/office/drawing/2014/main" id="{0FC74F5F-72EC-4B46-9E58-23863443B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6" name="投影片編號版面配置區 3">
            <a:extLst>
              <a:ext uri="{FF2B5EF4-FFF2-40B4-BE49-F238E27FC236}">
                <a16:creationId xmlns:a16="http://schemas.microsoft.com/office/drawing/2014/main" id="{5B4F52AD-D650-45E1-941A-151C42AF97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21AB26E-5F6F-4AB1-8AE9-5DC7021A70F1}" type="slidenum">
              <a:rPr lang="zh-TW" altLang="en-US"/>
              <a:pPr>
                <a:spcBef>
                  <a:spcPct val="0"/>
                </a:spcBef>
              </a:pPr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投影片圖像版面配置區 1">
            <a:extLst>
              <a:ext uri="{FF2B5EF4-FFF2-40B4-BE49-F238E27FC236}">
                <a16:creationId xmlns:a16="http://schemas.microsoft.com/office/drawing/2014/main" id="{26417671-B186-4C2D-B209-373FC3F8B8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備忘稿版面配置區 2">
            <a:extLst>
              <a:ext uri="{FF2B5EF4-FFF2-40B4-BE49-F238E27FC236}">
                <a16:creationId xmlns:a16="http://schemas.microsoft.com/office/drawing/2014/main" id="{F2315CDC-9A1E-4B21-B3BF-F9F77F03C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36" name="投影片編號版面配置區 3">
            <a:extLst>
              <a:ext uri="{FF2B5EF4-FFF2-40B4-BE49-F238E27FC236}">
                <a16:creationId xmlns:a16="http://schemas.microsoft.com/office/drawing/2014/main" id="{B53DB499-688D-4538-BA49-BE2AF8D576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C347667-61C1-4C94-B145-A904DC3FFC36}" type="slidenum">
              <a:rPr lang="zh-TW" altLang="en-US"/>
              <a:pPr>
                <a:spcBef>
                  <a:spcPct val="0"/>
                </a:spcBef>
              </a:pPr>
              <a:t>51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投影片圖像版面配置區 1">
            <a:extLst>
              <a:ext uri="{FF2B5EF4-FFF2-40B4-BE49-F238E27FC236}">
                <a16:creationId xmlns:a16="http://schemas.microsoft.com/office/drawing/2014/main" id="{7020F026-F646-458A-B94E-AA06910DAC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備忘稿版面配置區 2">
            <a:extLst>
              <a:ext uri="{FF2B5EF4-FFF2-40B4-BE49-F238E27FC236}">
                <a16:creationId xmlns:a16="http://schemas.microsoft.com/office/drawing/2014/main" id="{A1EA0030-9A41-4693-81EE-0A704F0AE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884" name="投影片編號版面配置區 3">
            <a:extLst>
              <a:ext uri="{FF2B5EF4-FFF2-40B4-BE49-F238E27FC236}">
                <a16:creationId xmlns:a16="http://schemas.microsoft.com/office/drawing/2014/main" id="{FB9E928E-C183-4097-9B51-0916DA09FE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A047276-59DB-4C72-9C18-CA39CE7D6779}" type="slidenum">
              <a:rPr lang="zh-TW" altLang="en-US"/>
              <a:pPr>
                <a:spcBef>
                  <a:spcPct val="0"/>
                </a:spcBef>
              </a:pPr>
              <a:t>52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投影片圖像版面配置區 1">
            <a:extLst>
              <a:ext uri="{FF2B5EF4-FFF2-40B4-BE49-F238E27FC236}">
                <a16:creationId xmlns:a16="http://schemas.microsoft.com/office/drawing/2014/main" id="{DC627F50-401E-43DD-B055-E074598B4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備忘稿版面配置區 2">
            <a:extLst>
              <a:ext uri="{FF2B5EF4-FFF2-40B4-BE49-F238E27FC236}">
                <a16:creationId xmlns:a16="http://schemas.microsoft.com/office/drawing/2014/main" id="{EF21DC62-7154-49FA-A6AB-AD56C3697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932" name="投影片編號版面配置區 3">
            <a:extLst>
              <a:ext uri="{FF2B5EF4-FFF2-40B4-BE49-F238E27FC236}">
                <a16:creationId xmlns:a16="http://schemas.microsoft.com/office/drawing/2014/main" id="{B96F930F-5081-4FC0-8781-C35ACBDC30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7AC273A-73BA-4FFF-AFB2-A42A8155F2AC}" type="slidenum">
              <a:rPr lang="zh-TW" altLang="en-US"/>
              <a:pPr>
                <a:spcBef>
                  <a:spcPct val="0"/>
                </a:spcBef>
              </a:pPr>
              <a:t>53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投影片圖像版面配置區 1">
            <a:extLst>
              <a:ext uri="{FF2B5EF4-FFF2-40B4-BE49-F238E27FC236}">
                <a16:creationId xmlns:a16="http://schemas.microsoft.com/office/drawing/2014/main" id="{EC5033D2-9E60-473A-A972-4BDB1108FB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備忘稿版面配置區 2">
            <a:extLst>
              <a:ext uri="{FF2B5EF4-FFF2-40B4-BE49-F238E27FC236}">
                <a16:creationId xmlns:a16="http://schemas.microsoft.com/office/drawing/2014/main" id="{8F373F49-DD2D-4574-A6C9-F28107230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6980" name="投影片編號版面配置區 3">
            <a:extLst>
              <a:ext uri="{FF2B5EF4-FFF2-40B4-BE49-F238E27FC236}">
                <a16:creationId xmlns:a16="http://schemas.microsoft.com/office/drawing/2014/main" id="{83B9BCE1-E21A-4F54-BBF6-25AC86C177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7A6792F-FC52-4241-BEC4-905C0969605F}" type="slidenum">
              <a:rPr lang="zh-TW" altLang="en-US"/>
              <a:pPr>
                <a:spcBef>
                  <a:spcPct val="0"/>
                </a:spcBef>
              </a:pPr>
              <a:t>54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投影片圖像版面配置區 1">
            <a:extLst>
              <a:ext uri="{FF2B5EF4-FFF2-40B4-BE49-F238E27FC236}">
                <a16:creationId xmlns:a16="http://schemas.microsoft.com/office/drawing/2014/main" id="{CADFDF19-3161-4D2E-86B9-C8E0C88062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備忘稿版面配置區 2">
            <a:extLst>
              <a:ext uri="{FF2B5EF4-FFF2-40B4-BE49-F238E27FC236}">
                <a16:creationId xmlns:a16="http://schemas.microsoft.com/office/drawing/2014/main" id="{F4C4FCA1-8ACA-4D0A-B4AD-FD6C4597D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9028" name="投影片編號版面配置區 3">
            <a:extLst>
              <a:ext uri="{FF2B5EF4-FFF2-40B4-BE49-F238E27FC236}">
                <a16:creationId xmlns:a16="http://schemas.microsoft.com/office/drawing/2014/main" id="{DF4D0DF0-E701-44B8-B732-9E9BF6D2B6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58584E8-56E9-473F-8A64-6712337248E3}" type="slidenum">
              <a:rPr lang="zh-TW" altLang="en-US"/>
              <a:pPr>
                <a:spcBef>
                  <a:spcPct val="0"/>
                </a:spcBef>
              </a:pPr>
              <a:t>55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投影片圖像版面配置區 1">
            <a:extLst>
              <a:ext uri="{FF2B5EF4-FFF2-40B4-BE49-F238E27FC236}">
                <a16:creationId xmlns:a16="http://schemas.microsoft.com/office/drawing/2014/main" id="{B3E5BE09-15F6-48F3-B27F-483ADB3B6A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備忘稿版面配置區 2">
            <a:extLst>
              <a:ext uri="{FF2B5EF4-FFF2-40B4-BE49-F238E27FC236}">
                <a16:creationId xmlns:a16="http://schemas.microsoft.com/office/drawing/2014/main" id="{92404B60-D342-4281-B8F4-DFFEAF702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131076" name="投影片編號版面配置區 3">
            <a:extLst>
              <a:ext uri="{FF2B5EF4-FFF2-40B4-BE49-F238E27FC236}">
                <a16:creationId xmlns:a16="http://schemas.microsoft.com/office/drawing/2014/main" id="{B6287471-E173-424E-9E0D-A385B41BC4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DD85E1B-FC23-4ED4-9E48-7515438B5C02}" type="slidenum">
              <a:rPr lang="zh-TW" altLang="en-US"/>
              <a:pPr>
                <a:spcBef>
                  <a:spcPct val="0"/>
                </a:spcBef>
              </a:pPr>
              <a:t>56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投影片圖像版面配置區 1">
            <a:extLst>
              <a:ext uri="{FF2B5EF4-FFF2-40B4-BE49-F238E27FC236}">
                <a16:creationId xmlns:a16="http://schemas.microsoft.com/office/drawing/2014/main" id="{D5CEC853-5927-4F4B-8D6A-A403FB863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備忘稿版面配置區 2">
            <a:extLst>
              <a:ext uri="{FF2B5EF4-FFF2-40B4-BE49-F238E27FC236}">
                <a16:creationId xmlns:a16="http://schemas.microsoft.com/office/drawing/2014/main" id="{BD5D9978-5F15-4A06-9E95-16D836077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3124" name="投影片編號版面配置區 3">
            <a:extLst>
              <a:ext uri="{FF2B5EF4-FFF2-40B4-BE49-F238E27FC236}">
                <a16:creationId xmlns:a16="http://schemas.microsoft.com/office/drawing/2014/main" id="{29690AF0-FCAE-462C-8F39-424A4E0F87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0EAB9ED-FDEA-479A-BACD-864A0D84E6A4}" type="slidenum">
              <a:rPr lang="zh-TW" altLang="en-US"/>
              <a:pPr>
                <a:spcBef>
                  <a:spcPct val="0"/>
                </a:spcBef>
              </a:pPr>
              <a:t>57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投影片圖像版面配置區 1">
            <a:extLst>
              <a:ext uri="{FF2B5EF4-FFF2-40B4-BE49-F238E27FC236}">
                <a16:creationId xmlns:a16="http://schemas.microsoft.com/office/drawing/2014/main" id="{2C23C353-840B-4D48-8D0D-9650F7A8ED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備忘稿版面配置區 2">
            <a:extLst>
              <a:ext uri="{FF2B5EF4-FFF2-40B4-BE49-F238E27FC236}">
                <a16:creationId xmlns:a16="http://schemas.microsoft.com/office/drawing/2014/main" id="{A9ABB267-9B12-4F62-954F-E67C1A53D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5172" name="投影片編號版面配置區 3">
            <a:extLst>
              <a:ext uri="{FF2B5EF4-FFF2-40B4-BE49-F238E27FC236}">
                <a16:creationId xmlns:a16="http://schemas.microsoft.com/office/drawing/2014/main" id="{664A235D-89FF-4C49-A8A9-59150E5EFF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AA228A4-76C4-48CD-ACFD-88311B238EAA}" type="slidenum">
              <a:rPr lang="zh-TW" altLang="en-US"/>
              <a:pPr>
                <a:spcBef>
                  <a:spcPct val="0"/>
                </a:spcBef>
              </a:pPr>
              <a:t>58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投影片圖像版面配置區 1">
            <a:extLst>
              <a:ext uri="{FF2B5EF4-FFF2-40B4-BE49-F238E27FC236}">
                <a16:creationId xmlns:a16="http://schemas.microsoft.com/office/drawing/2014/main" id="{D0F87ED1-B6C5-44B0-B103-27B12C20E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備忘稿版面配置區 2">
            <a:extLst>
              <a:ext uri="{FF2B5EF4-FFF2-40B4-BE49-F238E27FC236}">
                <a16:creationId xmlns:a16="http://schemas.microsoft.com/office/drawing/2014/main" id="{73A3FCE5-D31A-47AD-B3F2-B215A73AC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7220" name="投影片編號版面配置區 3">
            <a:extLst>
              <a:ext uri="{FF2B5EF4-FFF2-40B4-BE49-F238E27FC236}">
                <a16:creationId xmlns:a16="http://schemas.microsoft.com/office/drawing/2014/main" id="{DBD2E328-C063-4AD8-9B33-33E9DA6481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DB1F351-B9A4-4D03-952D-2ADEDFA35BB3}" type="slidenum">
              <a:rPr lang="zh-TW" altLang="en-US"/>
              <a:pPr>
                <a:spcBef>
                  <a:spcPct val="0"/>
                </a:spcBef>
              </a:pPr>
              <a:t>59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>
            <a:extLst>
              <a:ext uri="{FF2B5EF4-FFF2-40B4-BE49-F238E27FC236}">
                <a16:creationId xmlns:a16="http://schemas.microsoft.com/office/drawing/2014/main" id="{1200D630-7A18-48DC-8C4A-68B4E0A0F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備忘稿版面配置區 2">
            <a:extLst>
              <a:ext uri="{FF2B5EF4-FFF2-40B4-BE49-F238E27FC236}">
                <a16:creationId xmlns:a16="http://schemas.microsoft.com/office/drawing/2014/main" id="{A105132E-4F49-40F9-899C-B9792672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24" name="投影片編號版面配置區 3">
            <a:extLst>
              <a:ext uri="{FF2B5EF4-FFF2-40B4-BE49-F238E27FC236}">
                <a16:creationId xmlns:a16="http://schemas.microsoft.com/office/drawing/2014/main" id="{DC12FA0B-53E3-47BC-A57E-84C1C591B9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9E0886C-6B69-4B60-A61F-3AC88AD02B69}" type="slidenum">
              <a:rPr lang="zh-TW" altLang="en-US"/>
              <a:pPr>
                <a:spcBef>
                  <a:spcPct val="0"/>
                </a:spcBef>
              </a:pPr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>
            <a:extLst>
              <a:ext uri="{FF2B5EF4-FFF2-40B4-BE49-F238E27FC236}">
                <a16:creationId xmlns:a16="http://schemas.microsoft.com/office/drawing/2014/main" id="{DECDBB2E-6C48-4D6B-9210-D770CC4A9B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備忘稿版面配置區 2">
            <a:extLst>
              <a:ext uri="{FF2B5EF4-FFF2-40B4-BE49-F238E27FC236}">
                <a16:creationId xmlns:a16="http://schemas.microsoft.com/office/drawing/2014/main" id="{9704C41E-2772-4804-B689-92303B241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772" name="投影片編號版面配置區 3">
            <a:extLst>
              <a:ext uri="{FF2B5EF4-FFF2-40B4-BE49-F238E27FC236}">
                <a16:creationId xmlns:a16="http://schemas.microsoft.com/office/drawing/2014/main" id="{5C29A872-CBB3-4C24-8729-931A1B15E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99914B9-7F8B-4921-A4BA-44625B0C467C}" type="slidenum">
              <a:rPr lang="zh-TW" altLang="en-US"/>
              <a:pPr>
                <a:spcBef>
                  <a:spcPct val="0"/>
                </a:spcBef>
              </a:pPr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>
            <a:extLst>
              <a:ext uri="{FF2B5EF4-FFF2-40B4-BE49-F238E27FC236}">
                <a16:creationId xmlns:a16="http://schemas.microsoft.com/office/drawing/2014/main" id="{6660E015-F0C5-4337-AC6E-00CF685EFA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備忘稿版面配置區 2">
            <a:extLst>
              <a:ext uri="{FF2B5EF4-FFF2-40B4-BE49-F238E27FC236}">
                <a16:creationId xmlns:a16="http://schemas.microsoft.com/office/drawing/2014/main" id="{10EAD1AB-5858-4D10-A9BC-F5B3B5CD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4820" name="投影片編號版面配置區 3">
            <a:extLst>
              <a:ext uri="{FF2B5EF4-FFF2-40B4-BE49-F238E27FC236}">
                <a16:creationId xmlns:a16="http://schemas.microsoft.com/office/drawing/2014/main" id="{0EE8194B-D820-477B-BBE8-6E989E7ECB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33CC883-3EDF-486F-8365-3E72B6641EB1}" type="slidenum">
              <a:rPr lang="zh-TW" altLang="en-US"/>
              <a:pPr>
                <a:spcBef>
                  <a:spcPct val="0"/>
                </a:spcBef>
              </a:pPr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>
            <a:extLst>
              <a:ext uri="{FF2B5EF4-FFF2-40B4-BE49-F238E27FC236}">
                <a16:creationId xmlns:a16="http://schemas.microsoft.com/office/drawing/2014/main" id="{F8C985F6-7143-49E5-9F6A-3A7ADC5437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備忘稿版面配置區 2">
            <a:extLst>
              <a:ext uri="{FF2B5EF4-FFF2-40B4-BE49-F238E27FC236}">
                <a16:creationId xmlns:a16="http://schemas.microsoft.com/office/drawing/2014/main" id="{A10750A0-4F2D-4299-9747-B5AEC1D23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68" name="投影片編號版面配置區 3">
            <a:extLst>
              <a:ext uri="{FF2B5EF4-FFF2-40B4-BE49-F238E27FC236}">
                <a16:creationId xmlns:a16="http://schemas.microsoft.com/office/drawing/2014/main" id="{8CC70F70-F8DC-40DA-AA0B-830F7226B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7141598-6215-4DE7-9F77-DB759CF3B8F1}" type="slidenum">
              <a:rPr lang="zh-TW" altLang="en-US"/>
              <a:pPr>
                <a:spcBef>
                  <a:spcPct val="0"/>
                </a:spcBef>
              </a:pPr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EFD30E72-A613-4121-B48D-1D7F15F4DA15}"/>
              </a:ext>
            </a:extLst>
          </p:cNvPr>
          <p:cNvSpPr/>
          <p:nvPr userDrawn="1"/>
        </p:nvSpPr>
        <p:spPr>
          <a:xfrm>
            <a:off x="669958" y="4681829"/>
            <a:ext cx="21698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TW" sz="2400"/>
              <a:t>Data Science</a:t>
            </a:r>
          </a:p>
          <a:p>
            <a:r>
              <a:rPr lang="en-US" altLang="zh-TW" sz="2400"/>
              <a:t>Chinese </a:t>
            </a:r>
            <a:r>
              <a:rPr lang="en-US" altLang="zh-TW" sz="2400" dirty="0"/>
              <a:t>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D50D900-EBE8-4A97-8F29-5724592646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id="{7AC6BE89-ABBB-40E0-8B2F-9E303FC4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4" y="108349"/>
            <a:ext cx="7783775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A Micro Scanner (5)</a:t>
            </a:r>
            <a:endParaRPr lang="zh-TW" altLang="en-US" sz="3200" dirty="0"/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3F29C60A-6A25-4497-A013-2136080E71A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4361" y="846945"/>
            <a:ext cx="6458887" cy="269822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The Micro Scanner </a:t>
            </a:r>
          </a:p>
          <a:p>
            <a:pPr lvl="1"/>
            <a:r>
              <a:rPr lang="en-US" altLang="zh-TW" sz="2000" dirty="0">
                <a:solidFill>
                  <a:srgbClr val="0366A9"/>
                </a:solidFill>
              </a:rPr>
              <a:t>How to handle RESERVED words?</a:t>
            </a:r>
          </a:p>
          <a:p>
            <a:pPr lvl="2"/>
            <a:r>
              <a:rPr lang="en-US" altLang="zh-TW" sz="1800" dirty="0"/>
              <a:t>Reserved words are similar to identifiers</a:t>
            </a:r>
          </a:p>
          <a:p>
            <a:pPr lvl="1"/>
            <a:endParaRPr lang="en-US" altLang="zh-TW" sz="1800" dirty="0">
              <a:solidFill>
                <a:srgbClr val="0366A9"/>
              </a:solidFill>
            </a:endParaRPr>
          </a:p>
          <a:p>
            <a:pPr lvl="1"/>
            <a:r>
              <a:rPr lang="en-US" altLang="zh-TW" sz="2000" dirty="0">
                <a:solidFill>
                  <a:srgbClr val="0366A9"/>
                </a:solidFill>
              </a:rPr>
              <a:t>Two approaches</a:t>
            </a:r>
          </a:p>
          <a:p>
            <a:pPr lvl="2"/>
            <a:r>
              <a:rPr lang="en-US" altLang="zh-TW" sz="1800" dirty="0"/>
              <a:t>Use a separate table of reserved words</a:t>
            </a:r>
          </a:p>
          <a:p>
            <a:pPr lvl="2"/>
            <a:r>
              <a:rPr lang="en-US" altLang="zh-TW" sz="1800" dirty="0"/>
              <a:t>Put all reserved words into symbol </a:t>
            </a:r>
            <a:r>
              <a:rPr lang="en-US" altLang="zh-TW" sz="1800"/>
              <a:t>table initially</a:t>
            </a:r>
            <a:endParaRPr lang="en-US" altLang="zh-TW" sz="1800" dirty="0"/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EADFA31E-345A-4B02-BA6E-FD69DB1BA0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id="{E04328AD-B8CC-4EFF-9049-E3DDE1786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A Micro Scanner (6)</a:t>
            </a:r>
            <a:endParaRPr lang="zh-TW" altLang="en-US" sz="3200" dirty="0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C966CA21-CC8A-434A-BAC9-26C34EE05D2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6865" y="801974"/>
            <a:ext cx="7255239" cy="341775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The Micro Scanner </a:t>
            </a:r>
          </a:p>
          <a:p>
            <a:pPr lvl="1"/>
            <a:r>
              <a:rPr lang="en-US" altLang="zh-TW" sz="2000" dirty="0">
                <a:solidFill>
                  <a:srgbClr val="0366A9"/>
                </a:solidFill>
              </a:rPr>
              <a:t>Provision for saving the characters of a token as they are scanned</a:t>
            </a:r>
          </a:p>
          <a:p>
            <a:pPr lvl="2"/>
            <a:r>
              <a:rPr lang="en-US" altLang="zh-TW" sz="1800" dirty="0" err="1"/>
              <a:t>token_buffer</a:t>
            </a:r>
            <a:endParaRPr lang="en-US" altLang="zh-TW" sz="1800" dirty="0"/>
          </a:p>
          <a:p>
            <a:pPr lvl="2"/>
            <a:r>
              <a:rPr lang="en-US" altLang="zh-TW" sz="1800" dirty="0" err="1"/>
              <a:t>buffer_char</a:t>
            </a:r>
            <a:r>
              <a:rPr lang="en-US" altLang="zh-TW" sz="1800" dirty="0"/>
              <a:t>()</a:t>
            </a:r>
          </a:p>
          <a:p>
            <a:pPr lvl="2"/>
            <a:r>
              <a:rPr lang="en-US" altLang="zh-TW" sz="1800" dirty="0" err="1"/>
              <a:t>clear_buffer</a:t>
            </a:r>
            <a:r>
              <a:rPr lang="en-US" altLang="zh-TW" sz="1800" dirty="0"/>
              <a:t>()</a:t>
            </a:r>
          </a:p>
          <a:p>
            <a:pPr lvl="2"/>
            <a:r>
              <a:rPr lang="en-US" altLang="zh-TW" sz="1800" dirty="0" err="1"/>
              <a:t>check_reserved</a:t>
            </a:r>
            <a:r>
              <a:rPr lang="en-US" altLang="zh-TW" sz="1800" dirty="0"/>
              <a:t>()</a:t>
            </a:r>
            <a:endParaRPr lang="en-US" altLang="zh-TW" sz="2400" dirty="0"/>
          </a:p>
          <a:p>
            <a:pPr lvl="1"/>
            <a:r>
              <a:rPr lang="en-US" altLang="zh-TW" sz="2000" dirty="0">
                <a:solidFill>
                  <a:srgbClr val="0366A9"/>
                </a:solidFill>
              </a:rPr>
              <a:t>Handle end of file</a:t>
            </a:r>
          </a:p>
          <a:p>
            <a:pPr lvl="2"/>
            <a:r>
              <a:rPr lang="en-US" altLang="zh-TW" sz="1800" dirty="0" err="1"/>
              <a:t>feof</a:t>
            </a:r>
            <a:r>
              <a:rPr lang="en-US" altLang="zh-TW" sz="1800" dirty="0"/>
              <a:t>(stdin)</a:t>
            </a:r>
          </a:p>
          <a:p>
            <a:pPr lvl="3"/>
            <a:endParaRPr lang="en-US" altLang="zh-TW" sz="2400" dirty="0">
              <a:solidFill>
                <a:srgbClr val="0366A9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7D98B019-CBC4-46DA-BC54-B016F8647C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投影片編號版面配置區 22">
            <a:extLst>
              <a:ext uri="{FF2B5EF4-FFF2-40B4-BE49-F238E27FC236}">
                <a16:creationId xmlns:a16="http://schemas.microsoft.com/office/drawing/2014/main" id="{EEB486FB-83A5-400D-9C88-6668B02E8CCF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126E888-F3C3-420A-8338-F71EE175FE6D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C34448AA-6016-4650-B826-CE1D5207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Outline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8327871E-3ED0-4828-B8A7-E1296E26B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4361" y="792957"/>
            <a:ext cx="6646264" cy="1875292"/>
          </a:xfrm>
        </p:spPr>
        <p:txBody>
          <a:bodyPr/>
          <a:lstStyle/>
          <a:p>
            <a:r>
              <a:rPr lang="zh-TW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2.1 </a:t>
            </a:r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The Structure of a Micro Compiler</a:t>
            </a:r>
          </a:p>
          <a:p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2.2 A Micro Scanner</a:t>
            </a:r>
          </a:p>
          <a:p>
            <a:r>
              <a:rPr lang="en-US" altLang="zh-TW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The Syntax of Micro</a:t>
            </a:r>
          </a:p>
          <a:p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2.4 Recursive Descent Parsing</a:t>
            </a:r>
          </a:p>
          <a:p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2.5 Translating Micro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944" name="群組 7">
            <a:extLst>
              <a:ext uri="{FF2B5EF4-FFF2-40B4-BE49-F238E27FC236}">
                <a16:creationId xmlns:a16="http://schemas.microsoft.com/office/drawing/2014/main" id="{5425CB5A-AB14-4750-9396-D21B3021958B}"/>
              </a:ext>
            </a:extLst>
          </p:cNvPr>
          <p:cNvGrpSpPr>
            <a:grpSpLocks/>
          </p:cNvGrpSpPr>
          <p:nvPr/>
        </p:nvGrpSpPr>
        <p:grpSpPr bwMode="auto">
          <a:xfrm>
            <a:off x="3880079" y="2474132"/>
            <a:ext cx="5084534" cy="2068147"/>
            <a:chOff x="1500166" y="3643314"/>
            <a:chExt cx="5743588" cy="2188727"/>
          </a:xfrm>
        </p:grpSpPr>
        <p:pic>
          <p:nvPicPr>
            <p:cNvPr id="39945" name="Picture 9">
              <a:extLst>
                <a:ext uri="{FF2B5EF4-FFF2-40B4-BE49-F238E27FC236}">
                  <a16:creationId xmlns:a16="http://schemas.microsoft.com/office/drawing/2014/main" id="{B698A3E5-3128-4969-876A-343CBD7E57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166" y="3786190"/>
              <a:ext cx="5743588" cy="2045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57F6139-BFD0-4ED2-B03E-4EF4EA68E050}"/>
                </a:ext>
              </a:extLst>
            </p:cNvPr>
            <p:cNvSpPr/>
            <p:nvPr/>
          </p:nvSpPr>
          <p:spPr>
            <a:xfrm>
              <a:off x="3714733" y="3643314"/>
              <a:ext cx="2500319" cy="85708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4AD19E98-A9CC-490B-A014-B4F8F38F7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>
            <a:extLst>
              <a:ext uri="{FF2B5EF4-FFF2-40B4-BE49-F238E27FC236}">
                <a16:creationId xmlns:a16="http://schemas.microsoft.com/office/drawing/2014/main" id="{30757495-3B89-4880-B6C3-D461C09F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389" y="108349"/>
            <a:ext cx="7746301" cy="519113"/>
          </a:xfrm>
        </p:spPr>
        <p:txBody>
          <a:bodyPr/>
          <a:lstStyle/>
          <a:p>
            <a:r>
              <a:rPr lang="en-US" altLang="zh-TW" sz="3200" dirty="0"/>
              <a:t>The Syntax of Micro (1)</a:t>
            </a:r>
            <a:endParaRPr lang="zh-TW" altLang="en-US" sz="3200" dirty="0"/>
          </a:p>
        </p:txBody>
      </p:sp>
      <p:sp>
        <p:nvSpPr>
          <p:cNvPr id="41987" name="內容版面配置區 2">
            <a:extLst>
              <a:ext uri="{FF2B5EF4-FFF2-40B4-BE49-F238E27FC236}">
                <a16:creationId xmlns:a16="http://schemas.microsoft.com/office/drawing/2014/main" id="{3D0DBC78-D4E8-49D7-8401-CC29D25C67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0120" y="832042"/>
            <a:ext cx="7564837" cy="1380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The Syntax of Micro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Micro's syntax is defined by a context-free grammar (CFG)</a:t>
            </a:r>
          </a:p>
          <a:p>
            <a:pPr lvl="2">
              <a:lnSpc>
                <a:spcPct val="90000"/>
              </a:lnSpc>
            </a:pPr>
            <a:r>
              <a:rPr lang="en-US" altLang="zh-TW" sz="1800" dirty="0"/>
              <a:t>CFG is also called </a:t>
            </a:r>
            <a:r>
              <a:rPr lang="en-US" altLang="zh-TW" sz="1800" u="sng" dirty="0"/>
              <a:t>BNF (Backus-Naur Form)</a:t>
            </a:r>
            <a:r>
              <a:rPr lang="en-US" altLang="zh-TW" sz="1800" dirty="0"/>
              <a:t> grammar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zh-TW" sz="2000" dirty="0"/>
              <a:t>CFG consists of a set of production rules,               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en-US" altLang="zh-TW" dirty="0"/>
              <a:t>                         </a:t>
            </a:r>
            <a:endParaRPr lang="en-US" altLang="zh-TW" u="sng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endParaRPr lang="en-US" altLang="zh-TW" u="sng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endParaRPr lang="en-US" altLang="zh-TW" u="sng" dirty="0">
              <a:sym typeface="Symbol" panose="05050102010706020507" pitchFamily="18" charset="2"/>
            </a:endParaRPr>
          </a:p>
          <a:p>
            <a:pPr lvl="1"/>
            <a:endParaRPr lang="zh-TW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FCA3AA5-16E1-40CA-9373-C083F563F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2513" y="2490764"/>
            <a:ext cx="16177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/>
              <a:t>A</a:t>
            </a:r>
            <a:r>
              <a:rPr lang="en-US" altLang="zh-TW" sz="1800">
                <a:sym typeface="Symbol" panose="05050102010706020507" pitchFamily="18" charset="2"/>
              </a:rPr>
              <a:t></a:t>
            </a:r>
            <a:r>
              <a:rPr lang="en-US" altLang="zh-TW" sz="1800" u="sng">
                <a:sym typeface="Symbol" panose="05050102010706020507" pitchFamily="18" charset="2"/>
              </a:rPr>
              <a:t>B C D Z</a:t>
            </a:r>
            <a:endParaRPr lang="zh-TW" altLang="en-US" sz="1800"/>
          </a:p>
        </p:txBody>
      </p:sp>
      <p:sp>
        <p:nvSpPr>
          <p:cNvPr id="15" name="圓角矩形圖說文字 14">
            <a:extLst>
              <a:ext uri="{FF2B5EF4-FFF2-40B4-BE49-F238E27FC236}">
                <a16:creationId xmlns:a16="http://schemas.microsoft.com/office/drawing/2014/main" id="{CE144425-DB27-4405-9403-C514F10688EC}"/>
              </a:ext>
            </a:extLst>
          </p:cNvPr>
          <p:cNvSpPr/>
          <p:nvPr/>
        </p:nvSpPr>
        <p:spPr>
          <a:xfrm>
            <a:off x="1357746" y="3231622"/>
            <a:ext cx="2872508" cy="749251"/>
          </a:xfrm>
          <a:prstGeom prst="wedgeRoundRectCallout">
            <a:avLst>
              <a:gd name="adj1" fmla="val 35444"/>
              <a:gd name="adj2" fmla="val -96358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TW" sz="1600" dirty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LHS </a:t>
            </a:r>
          </a:p>
          <a:p>
            <a:pPr eaLnBrk="1" hangingPunct="1">
              <a:defRPr/>
            </a:pPr>
            <a:r>
              <a:rPr lang="en-US" altLang="zh-TW" sz="1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must be a single </a:t>
            </a:r>
            <a:r>
              <a:rPr lang="en-US" altLang="zh-TW" sz="160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nonterminal</a:t>
            </a:r>
            <a:endParaRPr lang="zh-TW" altLang="en-US" sz="16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6" name="圓角矩形圖說文字 15">
            <a:extLst>
              <a:ext uri="{FF2B5EF4-FFF2-40B4-BE49-F238E27FC236}">
                <a16:creationId xmlns:a16="http://schemas.microsoft.com/office/drawing/2014/main" id="{31E9B66D-3B37-41A3-875B-D071571A1B9C}"/>
              </a:ext>
            </a:extLst>
          </p:cNvPr>
          <p:cNvSpPr/>
          <p:nvPr/>
        </p:nvSpPr>
        <p:spPr>
          <a:xfrm>
            <a:off x="4469274" y="3222386"/>
            <a:ext cx="4305271" cy="730777"/>
          </a:xfrm>
          <a:prstGeom prst="wedgeRoundRectCallout">
            <a:avLst>
              <a:gd name="adj1" fmla="val -42425"/>
              <a:gd name="adj2" fmla="val -97445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TW" sz="1600" dirty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RHS </a:t>
            </a:r>
          </a:p>
          <a:p>
            <a:pPr eaLnBrk="1" hangingPunct="1">
              <a:defRPr/>
            </a:pPr>
            <a:r>
              <a:rPr lang="en-US" altLang="zh-TW" sz="1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consists 0 or more terminals or </a:t>
            </a:r>
            <a:r>
              <a:rPr lang="en-US" altLang="zh-TW" sz="160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nonterminals</a:t>
            </a:r>
            <a:endParaRPr lang="zh-TW" altLang="en-US" sz="16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45EB511E-6530-4EA8-8B96-B1903183A9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標題 1">
            <a:extLst>
              <a:ext uri="{FF2B5EF4-FFF2-40B4-BE49-F238E27FC236}">
                <a16:creationId xmlns:a16="http://schemas.microsoft.com/office/drawing/2014/main" id="{B5938B14-18FC-4C28-9AD2-B6D8A99B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20" y="108349"/>
            <a:ext cx="7791270" cy="519113"/>
          </a:xfrm>
        </p:spPr>
        <p:txBody>
          <a:bodyPr/>
          <a:lstStyle/>
          <a:p>
            <a:r>
              <a:rPr lang="en-US" altLang="zh-TW" sz="3200" dirty="0"/>
              <a:t>The Syntax of Micro (2)</a:t>
            </a:r>
            <a:endParaRPr lang="zh-TW" altLang="en-US" sz="3200" dirty="0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1B4DC8B8-F2A3-478C-AA4B-E01BF26D31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3709" y="820976"/>
            <a:ext cx="7433247" cy="380644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TW" sz="2400" dirty="0"/>
              <a:t>Two kinds of symbols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 err="1"/>
              <a:t>Nonterminals</a:t>
            </a:r>
            <a:endParaRPr lang="en-US" altLang="zh-TW" sz="2000" dirty="0"/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Delimited by “&lt;“ and “&gt;”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Represent syntactic structures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/>
              <a:t>Terminals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Represent tokens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altLang="zh-TW" sz="2000" dirty="0"/>
              <a:t>E.g. 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/>
              <a:t>&lt;program&gt; </a:t>
            </a:r>
            <a:r>
              <a:rPr lang="en-US" altLang="zh-TW" sz="1600" dirty="0">
                <a:sym typeface="Symbol" panose="05050102010706020507" pitchFamily="18" charset="2"/>
              </a:rPr>
              <a:t> </a:t>
            </a:r>
            <a:r>
              <a:rPr lang="en-US" altLang="zh-TW" sz="1600" b="1" dirty="0">
                <a:sym typeface="Symbol" panose="05050102010706020507" pitchFamily="18" charset="2"/>
              </a:rPr>
              <a:t>begin</a:t>
            </a:r>
            <a:r>
              <a:rPr lang="en-US" altLang="zh-TW" sz="1600" dirty="0">
                <a:sym typeface="Symbol" panose="05050102010706020507" pitchFamily="18" charset="2"/>
              </a:rPr>
              <a:t> &lt;statement list&gt; </a:t>
            </a:r>
            <a:r>
              <a:rPr lang="en-US" altLang="zh-TW" sz="1600" b="1" dirty="0">
                <a:sym typeface="Symbol" panose="05050102010706020507" pitchFamily="18" charset="2"/>
              </a:rPr>
              <a:t>end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TW" sz="2400" dirty="0">
                <a:sym typeface="Symbol" panose="05050102010706020507" pitchFamily="18" charset="2"/>
              </a:rPr>
              <a:t>Start or goal symbol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altLang="zh-TW" sz="2000" dirty="0">
                <a:sym typeface="Symbol" panose="05050102010706020507" pitchFamily="18" charset="2"/>
              </a:rPr>
              <a:t> : empty or null string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altLang="zh-TW" sz="2000" dirty="0">
                <a:sym typeface="Symbol" panose="05050102010706020507" pitchFamily="18" charset="2"/>
              </a:rPr>
              <a:t>E.g.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&lt;statement list&gt;   &lt;statement&gt;&lt;statement tail&gt;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&lt;statement tail&gt;   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&lt;statement tail&gt;   &lt;statement&gt;&lt;statement tail&gt;</a:t>
            </a:r>
          </a:p>
          <a:p>
            <a:pPr>
              <a:spcBef>
                <a:spcPts val="0"/>
              </a:spcBef>
            </a:pPr>
            <a:endParaRPr lang="zh-TW" altLang="en-US" sz="1600" dirty="0"/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84BCE393-33AE-41A8-AD1E-952D75974B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>
            <a:extLst>
              <a:ext uri="{FF2B5EF4-FFF2-40B4-BE49-F238E27FC236}">
                <a16:creationId xmlns:a16="http://schemas.microsoft.com/office/drawing/2014/main" id="{BE3A5A04-2243-4B0C-BF71-07C9B3937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875" y="108349"/>
            <a:ext cx="7723815" cy="519113"/>
          </a:xfrm>
        </p:spPr>
        <p:txBody>
          <a:bodyPr/>
          <a:lstStyle/>
          <a:p>
            <a:r>
              <a:rPr lang="en-US" altLang="zh-TW" sz="3200" dirty="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The</a:t>
            </a:r>
            <a:r>
              <a:rPr lang="en-US" altLang="zh-TW" sz="3200" dirty="0">
                <a:ea typeface="新細明體" panose="02020500000000000000" pitchFamily="18" charset="-120"/>
              </a:rPr>
              <a:t> Syntax of Micro (3)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E1C93E-91ED-4E1B-B5A1-5B71C32F2ED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3710" y="854439"/>
            <a:ext cx="6172200" cy="3702844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2400" dirty="0">
                <a:cs typeface="Calibri" panose="020F0502020204030204" pitchFamily="34" charset="0"/>
              </a:rPr>
              <a:t>Extended BNF: some abbreviations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000FF"/>
                </a:solidFill>
                <a:cs typeface="Calibri" panose="020F0502020204030204" pitchFamily="34" charset="0"/>
              </a:rPr>
              <a:t>Optional:  [ ]             </a:t>
            </a:r>
            <a:r>
              <a:rPr lang="en-US" altLang="zh-TW" sz="1800" dirty="0">
                <a:solidFill>
                  <a:srgbClr val="FF0000"/>
                </a:solidFill>
                <a:cs typeface="Calibri" panose="020F0502020204030204" pitchFamily="34" charset="0"/>
              </a:rPr>
              <a:t>0 or 1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/>
              <a:t>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 </a:t>
            </a:r>
            <a:r>
              <a:rPr lang="en-US" altLang="zh-TW" sz="1600" dirty="0">
                <a:sym typeface="Symbol" panose="05050102010706020507" pitchFamily="18" charset="2"/>
              </a:rPr>
              <a:t></a:t>
            </a:r>
            <a:r>
              <a:rPr lang="en-US" altLang="zh-TW" sz="1600" dirty="0"/>
              <a:t>  if &lt;exp&gt; then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/>
              <a:t>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</a:t>
            </a:r>
            <a:r>
              <a:rPr lang="en-US" altLang="zh-TW" sz="1600" dirty="0">
                <a:sym typeface="Symbol" panose="05050102010706020507" pitchFamily="18" charset="2"/>
              </a:rPr>
              <a:t></a:t>
            </a:r>
            <a:r>
              <a:rPr lang="en-US" altLang="zh-TW" sz="1600" dirty="0"/>
              <a:t> if &lt;exp&gt; then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else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600" dirty="0"/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600" dirty="0"/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/>
              <a:t>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</a:t>
            </a:r>
            <a:r>
              <a:rPr lang="en-US" altLang="zh-TW" sz="1600" dirty="0">
                <a:sym typeface="Symbol" panose="05050102010706020507" pitchFamily="18" charset="2"/>
              </a:rPr>
              <a:t></a:t>
            </a:r>
            <a:r>
              <a:rPr lang="en-US" altLang="zh-TW" sz="1600" dirty="0"/>
              <a:t> if &lt;exp&gt; then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[ else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]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2000" dirty="0">
              <a:solidFill>
                <a:srgbClr val="0366A9"/>
              </a:solidFill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000FF"/>
                </a:solidFill>
                <a:cs typeface="Calibri" panose="020F0502020204030204" pitchFamily="34" charset="0"/>
              </a:rPr>
              <a:t>Repetition:   { }          </a:t>
            </a:r>
            <a:r>
              <a:rPr lang="en-US" altLang="zh-TW" sz="1800" dirty="0">
                <a:solidFill>
                  <a:srgbClr val="FF0000"/>
                </a:solidFill>
                <a:cs typeface="Calibri" panose="020F0502020204030204" pitchFamily="34" charset="0"/>
              </a:rPr>
              <a:t>0 or more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/>
              <a:t>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 list&gt; </a:t>
            </a:r>
            <a:r>
              <a:rPr lang="en-US" altLang="zh-TW" sz="1600" dirty="0">
                <a:sym typeface="Symbol" panose="05050102010706020507" pitchFamily="18" charset="2"/>
              </a:rPr>
              <a:t></a:t>
            </a:r>
            <a:r>
              <a:rPr lang="en-US" altLang="zh-TW" sz="1600" dirty="0"/>
              <a:t>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&lt;tail&gt;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/>
              <a:t>&lt;</a:t>
            </a:r>
            <a:r>
              <a:rPr lang="en-US" altLang="zh-TW" sz="1600" dirty="0"/>
              <a:t>tail&gt; </a:t>
            </a:r>
            <a:r>
              <a:rPr lang="en-US" altLang="zh-TW" sz="1600" dirty="0">
                <a:sym typeface="Symbol" panose="05050102010706020507" pitchFamily="18" charset="2"/>
              </a:rPr>
              <a:t></a:t>
            </a:r>
            <a:r>
              <a:rPr lang="en-US" altLang="zh-TW" sz="1600" dirty="0"/>
              <a:t> </a:t>
            </a:r>
            <a:r>
              <a:rPr lang="en-US" altLang="zh-TW" sz="1600" dirty="0">
                <a:sym typeface="Symbol" panose="05050102010706020507" pitchFamily="18" charset="2"/>
              </a:rPr>
              <a:t></a:t>
            </a:r>
            <a:endParaRPr lang="en-US" altLang="zh-TW" sz="1600" dirty="0"/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/>
              <a:t>&lt;</a:t>
            </a:r>
            <a:r>
              <a:rPr lang="en-US" altLang="zh-TW" sz="1600" dirty="0"/>
              <a:t>tail&gt; </a:t>
            </a:r>
            <a:r>
              <a:rPr lang="en-US" altLang="zh-TW" sz="1600" dirty="0">
                <a:sym typeface="Symbol" panose="05050102010706020507" pitchFamily="18" charset="2"/>
              </a:rPr>
              <a:t></a:t>
            </a:r>
            <a:r>
              <a:rPr lang="en-US" altLang="zh-TW" sz="1600" dirty="0"/>
              <a:t>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&lt;tail&gt;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600" dirty="0"/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600" dirty="0"/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/>
              <a:t>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 list&gt; </a:t>
            </a:r>
            <a:r>
              <a:rPr lang="en-US" altLang="zh-TW" sz="1600" dirty="0">
                <a:sym typeface="Symbol" panose="05050102010706020507" pitchFamily="18" charset="2"/>
              </a:rPr>
              <a:t></a:t>
            </a:r>
            <a:r>
              <a:rPr lang="en-US" altLang="zh-TW" sz="1600" dirty="0"/>
              <a:t>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{ &lt;</a:t>
            </a:r>
            <a:r>
              <a:rPr lang="en-US" altLang="zh-TW" sz="1600" dirty="0" err="1"/>
              <a:t>stmt</a:t>
            </a:r>
            <a:r>
              <a:rPr lang="en-US" altLang="zh-TW" sz="1600" dirty="0"/>
              <a:t>&gt; }</a:t>
            </a:r>
            <a:endParaRPr lang="zh-TW" alt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1650" dirty="0">
              <a:solidFill>
                <a:schemeClr val="folHlink"/>
              </a:solidFill>
              <a:sym typeface="Symbol" panose="05050102010706020507" pitchFamily="18" charset="2"/>
            </a:endParaRPr>
          </a:p>
          <a:p>
            <a:endParaRPr lang="zh-TW" altLang="en-US" dirty="0"/>
          </a:p>
        </p:txBody>
      </p:sp>
      <p:sp>
        <p:nvSpPr>
          <p:cNvPr id="7" name="向下箭號 6">
            <a:extLst>
              <a:ext uri="{FF2B5EF4-FFF2-40B4-BE49-F238E27FC236}">
                <a16:creationId xmlns:a16="http://schemas.microsoft.com/office/drawing/2014/main" id="{F69D86F0-1242-4AD7-9395-4843656CEE0D}"/>
              </a:ext>
            </a:extLst>
          </p:cNvPr>
          <p:cNvSpPr/>
          <p:nvPr/>
        </p:nvSpPr>
        <p:spPr>
          <a:xfrm>
            <a:off x="2603488" y="1973589"/>
            <a:ext cx="324439" cy="3262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8" name="向下箭號 7">
            <a:extLst>
              <a:ext uri="{FF2B5EF4-FFF2-40B4-BE49-F238E27FC236}">
                <a16:creationId xmlns:a16="http://schemas.microsoft.com/office/drawing/2014/main" id="{7E807248-B6DE-46AA-9BEC-84E223D03EB6}"/>
              </a:ext>
            </a:extLst>
          </p:cNvPr>
          <p:cNvSpPr/>
          <p:nvPr/>
        </p:nvSpPr>
        <p:spPr>
          <a:xfrm>
            <a:off x="2561569" y="3842350"/>
            <a:ext cx="329413" cy="3140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EE3101F4-774D-4466-A416-10672E07B8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>
            <a:extLst>
              <a:ext uri="{FF2B5EF4-FFF2-40B4-BE49-F238E27FC236}">
                <a16:creationId xmlns:a16="http://schemas.microsoft.com/office/drawing/2014/main" id="{D248E234-D7FE-4866-AE00-A4AFE0E95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563" y="108349"/>
            <a:ext cx="7858127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The Syntax of Micro (4)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3E828B-50D0-4E32-8922-0C5CDB3CDE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6787" y="914400"/>
            <a:ext cx="6571313" cy="3260361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2000" dirty="0">
                <a:cs typeface="Calibri" panose="020F0502020204030204" pitchFamily="34" charset="0"/>
              </a:rPr>
              <a:t>Extended BNF: some abbreviations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000FF"/>
                </a:solidFill>
                <a:cs typeface="Calibri" panose="020F0502020204030204" pitchFamily="34" charset="0"/>
              </a:rPr>
              <a:t>Alternative:  |    </a:t>
            </a:r>
            <a:endParaRPr lang="en-US" altLang="zh-TW" sz="2000" dirty="0">
              <a:solidFill>
                <a:srgbClr val="0000FF"/>
              </a:solidFill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FF0000"/>
                </a:solidFill>
              </a:rPr>
              <a:t>&lt;</a:t>
            </a:r>
            <a:r>
              <a:rPr lang="en-US" altLang="zh-TW" sz="1600" dirty="0" err="1">
                <a:solidFill>
                  <a:srgbClr val="FF0000"/>
                </a:solidFill>
              </a:rPr>
              <a:t>stmt</a:t>
            </a:r>
            <a:r>
              <a:rPr lang="en-US" altLang="zh-TW" sz="1600" dirty="0">
                <a:solidFill>
                  <a:srgbClr val="FF0000"/>
                </a:solidFill>
              </a:rPr>
              <a:t>&gt; </a:t>
            </a:r>
            <a:r>
              <a:rPr lang="en-US" altLang="zh-TW" sz="1600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600" dirty="0">
                <a:solidFill>
                  <a:srgbClr val="FF0000"/>
                </a:solidFill>
              </a:rPr>
              <a:t> &lt;assign&gt;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FF0000"/>
                </a:solidFill>
              </a:rPr>
              <a:t>&lt;</a:t>
            </a:r>
            <a:r>
              <a:rPr lang="en-US" altLang="zh-TW" sz="1600" dirty="0" err="1">
                <a:solidFill>
                  <a:srgbClr val="FF0000"/>
                </a:solidFill>
              </a:rPr>
              <a:t>stmt</a:t>
            </a:r>
            <a:r>
              <a:rPr lang="en-US" altLang="zh-TW" sz="1600" dirty="0">
                <a:solidFill>
                  <a:srgbClr val="FF0000"/>
                </a:solidFill>
              </a:rPr>
              <a:t>&gt; </a:t>
            </a:r>
            <a:r>
              <a:rPr lang="en-US" altLang="zh-TW" sz="1600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600" dirty="0">
                <a:solidFill>
                  <a:srgbClr val="FF0000"/>
                </a:solidFill>
              </a:rPr>
              <a:t> &lt;if </a:t>
            </a:r>
            <a:r>
              <a:rPr lang="en-US" altLang="zh-TW" sz="1600" dirty="0" err="1">
                <a:solidFill>
                  <a:srgbClr val="FF0000"/>
                </a:solidFill>
              </a:rPr>
              <a:t>stmt</a:t>
            </a:r>
            <a:r>
              <a:rPr lang="en-US" altLang="zh-TW" sz="1600" dirty="0">
                <a:solidFill>
                  <a:srgbClr val="FF0000"/>
                </a:solidFill>
              </a:rPr>
              <a:t>&gt;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altLang="zh-TW" sz="1600" b="1" dirty="0">
              <a:solidFill>
                <a:schemeClr val="folHlink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altLang="zh-TW" sz="1600" b="1" dirty="0">
              <a:solidFill>
                <a:schemeClr val="folHlink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FF0000"/>
                </a:solidFill>
              </a:rPr>
              <a:t>&lt;</a:t>
            </a:r>
            <a:r>
              <a:rPr lang="en-US" altLang="zh-TW" sz="1600" dirty="0" err="1">
                <a:solidFill>
                  <a:srgbClr val="FF0000"/>
                </a:solidFill>
              </a:rPr>
              <a:t>stmt</a:t>
            </a:r>
            <a:r>
              <a:rPr lang="en-US" altLang="zh-TW" sz="1600" dirty="0">
                <a:solidFill>
                  <a:srgbClr val="FF0000"/>
                </a:solidFill>
              </a:rPr>
              <a:t>&gt; </a:t>
            </a:r>
            <a:r>
              <a:rPr lang="en-US" altLang="zh-TW" sz="1600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600" dirty="0">
                <a:solidFill>
                  <a:srgbClr val="FF0000"/>
                </a:solidFill>
              </a:rPr>
              <a:t> &lt;assign&gt;  |  &lt;if </a:t>
            </a:r>
            <a:r>
              <a:rPr lang="en-US" altLang="zh-TW" sz="1600" dirty="0" err="1">
                <a:solidFill>
                  <a:srgbClr val="FF0000"/>
                </a:solidFill>
              </a:rPr>
              <a:t>stmt</a:t>
            </a:r>
            <a:r>
              <a:rPr lang="en-US" altLang="zh-TW" sz="1600" dirty="0">
                <a:solidFill>
                  <a:srgbClr val="FF0000"/>
                </a:solidFill>
              </a:rPr>
              <a:t>&gt;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20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2000" dirty="0">
                <a:cs typeface="Calibri" panose="020F0502020204030204" pitchFamily="34" charset="0"/>
              </a:rPr>
              <a:t>Extended BNF  == BNF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000FF"/>
                </a:solidFill>
                <a:cs typeface="Calibri" panose="020F0502020204030204" pitchFamily="34" charset="0"/>
              </a:rPr>
              <a:t>Either can be transformed to the other.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000FF"/>
                </a:solidFill>
                <a:cs typeface="Calibri" panose="020F0502020204030204" pitchFamily="34" charset="0"/>
              </a:rPr>
              <a:t>Extended BNF is more compact and readable</a:t>
            </a:r>
            <a:r>
              <a:rPr lang="en-US" altLang="zh-TW" sz="2000" dirty="0">
                <a:solidFill>
                  <a:srgbClr val="0070C0"/>
                </a:solidFill>
                <a:cs typeface="Calibri" panose="020F0502020204030204" pitchFamily="34" charset="0"/>
              </a:rPr>
              <a:t>		</a:t>
            </a:r>
            <a:r>
              <a:rPr lang="en-US" altLang="zh-TW" sz="2000" dirty="0">
                <a:solidFill>
                  <a:schemeClr val="accent2"/>
                </a:solidFill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zh-TW" altLang="en-US" sz="2000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sz="2000" dirty="0">
              <a:cs typeface="Calibri" panose="020F0502020204030204" pitchFamily="34" charset="0"/>
            </a:endParaRPr>
          </a:p>
        </p:txBody>
      </p:sp>
      <p:sp>
        <p:nvSpPr>
          <p:cNvPr id="7" name="向下箭號 6">
            <a:extLst>
              <a:ext uri="{FF2B5EF4-FFF2-40B4-BE49-F238E27FC236}">
                <a16:creationId xmlns:a16="http://schemas.microsoft.com/office/drawing/2014/main" id="{E370F8F1-8AAB-44BB-AB0D-53B85F522878}"/>
              </a:ext>
            </a:extLst>
          </p:cNvPr>
          <p:cNvSpPr/>
          <p:nvPr/>
        </p:nvSpPr>
        <p:spPr>
          <a:xfrm>
            <a:off x="2710305" y="2117303"/>
            <a:ext cx="287338" cy="321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E60A40DC-E3FB-4E4F-8A79-731414AFEE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>
            <a:extLst>
              <a:ext uri="{FF2B5EF4-FFF2-40B4-BE49-F238E27FC236}">
                <a16:creationId xmlns:a16="http://schemas.microsoft.com/office/drawing/2014/main" id="{1FA699BE-CD67-4FF4-ABA0-2AD7ACF16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The Syntax of Micro (5)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FCC002-55A9-445D-9C46-6897D52EBF0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66669" y="850790"/>
            <a:ext cx="6160958" cy="366579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000" dirty="0"/>
              <a:t>Extended CFG Defining Micro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zh-TW" sz="1600" dirty="0"/>
              <a:t>&lt;program&gt;	</a:t>
            </a:r>
            <a:r>
              <a:rPr lang="en-US" altLang="zh-TW" sz="1600" dirty="0">
                <a:sym typeface="Wingdings" pitchFamily="2" charset="2"/>
              </a:rPr>
              <a:t></a:t>
            </a:r>
            <a:r>
              <a:rPr lang="en-US" altLang="zh-TW" sz="1600" dirty="0"/>
              <a:t>	begin  &lt;statement list&gt;  end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&lt;statement list&gt;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&lt;statement&gt;  {  &lt;statement&gt;  }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&lt;statement&gt;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ID  :=  &lt;expression&gt;  ;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&lt;statement&gt;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read  (  &lt;id list&gt;  )  ;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&lt;statement&gt;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write  (  &lt;expr list&gt;  )  ;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&lt;id list&gt;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ID  {  ,  ID  }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&lt;expr list&gt;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&lt;expression&gt;  {  ,  &lt;expression&gt;  }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&lt;expression&gt;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&lt;primary&gt;  {  &lt;add op&gt;  &lt;primary&gt;  }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&lt;primary&gt;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(  &lt;expression&gt;  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&lt;primary&gt;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ID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&lt;primary&gt;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INTLITERAL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&lt;add op&gt;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+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&lt;add op&gt;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-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zh-TW" sz="1600" dirty="0"/>
              <a:t>&lt;system goal&gt;	</a:t>
            </a:r>
            <a:r>
              <a:rPr lang="en-US" altLang="zh-TW" sz="1600" dirty="0">
                <a:sym typeface="Wingdings" pitchFamily="2" charset="2"/>
              </a:rPr>
              <a:t> </a:t>
            </a:r>
            <a:r>
              <a:rPr lang="en-US" altLang="zh-TW" sz="1600" dirty="0"/>
              <a:t>	&lt;program&gt;  SCANEOF</a:t>
            </a:r>
            <a:endParaRPr lang="zh-TW" altLang="en-US" sz="1600" dirty="0">
              <a:solidFill>
                <a:schemeClr val="folHlink"/>
              </a:solidFill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2A999146-6461-4FCE-BB70-E42319DBC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2" name="Picture 8">
            <a:extLst>
              <a:ext uri="{FF2B5EF4-FFF2-40B4-BE49-F238E27FC236}">
                <a16:creationId xmlns:a16="http://schemas.microsoft.com/office/drawing/2014/main" id="{037D2650-0810-449B-A394-A278C1948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341" y="30680"/>
            <a:ext cx="2732484" cy="23074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Rectangle 2">
            <a:extLst>
              <a:ext uri="{FF2B5EF4-FFF2-40B4-BE49-F238E27FC236}">
                <a16:creationId xmlns:a16="http://schemas.microsoft.com/office/drawing/2014/main" id="{22269E2B-94ED-45D2-A096-F4BAE9904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93" y="141089"/>
            <a:ext cx="6172200" cy="421481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The Syntax of Micro (6)</a:t>
            </a:r>
            <a:endParaRPr lang="zh-TW" altLang="en-US" sz="3200" dirty="0">
              <a:ea typeface="新細明體" panose="02020500000000000000" pitchFamily="18" charset="-120"/>
            </a:endParaRPr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80A93A72-FD19-4384-8EFC-B84EBDB3F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23" y="1280093"/>
            <a:ext cx="7787390" cy="314377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1400" b="1" dirty="0">
                <a:solidFill>
                  <a:srgbClr val="FF0000"/>
                </a:solidFill>
              </a:rPr>
              <a:t>&lt;system goal&gt;</a:t>
            </a:r>
            <a:r>
              <a:rPr lang="en-US" altLang="zh-TW" sz="1400" b="1" dirty="0">
                <a:solidFill>
                  <a:srgbClr val="00B050"/>
                </a:solidFill>
              </a:rPr>
              <a:t>  (Apply rule 14)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zh-TW" sz="1400" b="1" dirty="0">
                <a:solidFill>
                  <a:srgbClr val="FF0000"/>
                </a:solidFill>
              </a:rPr>
              <a:t>&lt;program&gt;  </a:t>
            </a:r>
            <a:r>
              <a:rPr lang="en-US" altLang="zh-TW" sz="1400" b="1" dirty="0"/>
              <a:t>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1)</a:t>
            </a:r>
            <a:endParaRPr lang="en-US" altLang="zh-TW" sz="1400" b="1" dirty="0"/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</a:t>
            </a:r>
            <a:r>
              <a:rPr lang="en-US" altLang="zh-TW" sz="1400" b="1" dirty="0">
                <a:solidFill>
                  <a:srgbClr val="FF0000"/>
                </a:solidFill>
              </a:rPr>
              <a:t>&lt;statement list&gt;</a:t>
            </a:r>
            <a:r>
              <a:rPr lang="en-US" altLang="zh-TW" sz="1400" b="1" dirty="0"/>
              <a:t>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2)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</a:t>
            </a:r>
            <a:r>
              <a:rPr lang="en-US" altLang="zh-TW" sz="1400" b="1" dirty="0">
                <a:solidFill>
                  <a:srgbClr val="FF0000"/>
                </a:solidFill>
              </a:rPr>
              <a:t>&lt;statement&gt;</a:t>
            </a:r>
            <a:r>
              <a:rPr lang="en-US" altLang="zh-TW" sz="1400" b="1" dirty="0"/>
              <a:t> { &lt;statement&gt; }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3)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</a:t>
            </a:r>
            <a:r>
              <a:rPr lang="en-US" altLang="zh-TW" sz="1400" b="1" dirty="0">
                <a:solidFill>
                  <a:srgbClr val="FF0000"/>
                </a:solidFill>
              </a:rPr>
              <a:t>&lt;expression&gt;</a:t>
            </a:r>
            <a:r>
              <a:rPr lang="en-US" altLang="zh-TW" sz="1400" b="1" dirty="0"/>
              <a:t> ; { &lt;statement&gt; } end</a:t>
            </a:r>
            <a:r>
              <a:rPr lang="en-US" altLang="zh-TW" sz="1400" b="1" dirty="0">
                <a:solidFill>
                  <a:srgbClr val="00B050"/>
                </a:solidFill>
              </a:rPr>
              <a:t> </a:t>
            </a:r>
            <a:r>
              <a:rPr lang="en-US" altLang="zh-TW" sz="1400" b="1" dirty="0"/>
              <a:t>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8)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</a:t>
            </a:r>
            <a:r>
              <a:rPr lang="en-US" altLang="zh-TW" sz="1400" b="1" dirty="0">
                <a:solidFill>
                  <a:srgbClr val="FF0000"/>
                </a:solidFill>
              </a:rPr>
              <a:t>&lt;primary&gt; </a:t>
            </a:r>
            <a:r>
              <a:rPr lang="en-US" altLang="zh-TW" sz="1400" b="1" dirty="0"/>
              <a:t>{ &lt;add op&gt; &lt;primary&gt; }; { &lt;statement&gt; } end</a:t>
            </a:r>
            <a:r>
              <a:rPr lang="en-US" altLang="zh-TW" sz="1400" b="1" dirty="0">
                <a:solidFill>
                  <a:srgbClr val="00B050"/>
                </a:solidFill>
              </a:rPr>
              <a:t> </a:t>
            </a:r>
            <a:r>
              <a:rPr lang="en-US" altLang="zh-TW" sz="1400" b="1" dirty="0"/>
              <a:t>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10)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{</a:t>
            </a:r>
            <a:r>
              <a:rPr lang="en-US" altLang="zh-TW" sz="1400" b="1" dirty="0">
                <a:solidFill>
                  <a:srgbClr val="FF0000"/>
                </a:solidFill>
              </a:rPr>
              <a:t>&lt;add op&gt; </a:t>
            </a:r>
            <a:r>
              <a:rPr lang="en-US" altLang="zh-TW" sz="1400" b="1" dirty="0"/>
              <a:t>&lt;primary&gt; }; { &lt;statement&gt; }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12)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+ </a:t>
            </a:r>
            <a:r>
              <a:rPr lang="en-US" altLang="zh-TW" sz="1400" b="1" dirty="0">
                <a:solidFill>
                  <a:srgbClr val="FF0000"/>
                </a:solidFill>
              </a:rPr>
              <a:t>&lt;primary&gt;</a:t>
            </a:r>
            <a:r>
              <a:rPr lang="en-US" altLang="zh-TW" sz="1400" b="1" dirty="0"/>
              <a:t>; { &lt;statement&gt; }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9)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+ ( </a:t>
            </a:r>
            <a:r>
              <a:rPr lang="en-US" altLang="zh-TW" sz="1400" b="1" dirty="0">
                <a:solidFill>
                  <a:srgbClr val="FF0000"/>
                </a:solidFill>
              </a:rPr>
              <a:t>&lt;expression&gt;</a:t>
            </a:r>
            <a:r>
              <a:rPr lang="en-US" altLang="zh-TW" sz="1400" b="1" dirty="0"/>
              <a:t> ) ;{ &lt;statement&gt; }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8)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+ ( </a:t>
            </a:r>
            <a:r>
              <a:rPr lang="en-US" altLang="zh-TW" sz="1400" b="1" dirty="0">
                <a:solidFill>
                  <a:srgbClr val="FF0000"/>
                </a:solidFill>
              </a:rPr>
              <a:t>&lt;primary&gt; </a:t>
            </a:r>
            <a:r>
              <a:rPr lang="en-US" altLang="zh-TW" sz="1400" b="1" dirty="0"/>
              <a:t>{ &lt;add op&gt; &lt;primary&gt; } ) ; { &lt;statement&gt; }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11)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+ ( INTLITERAL </a:t>
            </a:r>
            <a:r>
              <a:rPr lang="en-US" altLang="zh-TW" sz="1400" b="1" dirty="0">
                <a:solidFill>
                  <a:srgbClr val="FF0000"/>
                </a:solidFill>
              </a:rPr>
              <a:t>&lt;add op&gt;</a:t>
            </a:r>
            <a:r>
              <a:rPr lang="en-US" altLang="zh-TW" sz="1400" b="1" dirty="0"/>
              <a:t> &lt;primary&gt; ); { &lt;statement&gt; }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13)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+ (NTLITERAL  - </a:t>
            </a:r>
            <a:r>
              <a:rPr lang="en-US" altLang="zh-TW" sz="1400" b="1" dirty="0">
                <a:solidFill>
                  <a:srgbClr val="FF0000"/>
                </a:solidFill>
              </a:rPr>
              <a:t>&lt;primary&gt; </a:t>
            </a:r>
            <a:r>
              <a:rPr lang="en-US" altLang="zh-TW" sz="1400" b="1" dirty="0"/>
              <a:t>); { &lt;statement&gt; } end  SCANEOF </a:t>
            </a:r>
            <a:r>
              <a:rPr lang="en-US" altLang="zh-TW" sz="1400" b="1" dirty="0">
                <a:solidFill>
                  <a:srgbClr val="00B050"/>
                </a:solidFill>
              </a:rPr>
              <a:t>(Apply rule 10)</a:t>
            </a: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+ ( INTLITERAL - ID); { </a:t>
            </a:r>
            <a:r>
              <a:rPr lang="en-US" altLang="zh-TW" sz="1400" b="1" dirty="0">
                <a:solidFill>
                  <a:srgbClr val="FF0000"/>
                </a:solidFill>
              </a:rPr>
              <a:t>&lt;statement&gt; </a:t>
            </a:r>
            <a:r>
              <a:rPr lang="en-US" altLang="zh-TW" sz="1400" b="1" dirty="0"/>
              <a:t>} end </a:t>
            </a:r>
            <a:r>
              <a:rPr lang="en-US" altLang="zh-TW" sz="1400" b="1" dirty="0">
                <a:solidFill>
                  <a:srgbClr val="00B050"/>
                </a:solidFill>
              </a:rPr>
              <a:t> </a:t>
            </a:r>
            <a:r>
              <a:rPr lang="en-US" altLang="zh-TW" sz="1400" b="1" dirty="0"/>
              <a:t>SCANEOF</a:t>
            </a:r>
            <a:endParaRPr lang="en-US" altLang="zh-TW" sz="1400" b="1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zh-TW" sz="1400" b="1" dirty="0"/>
              <a:t>begin ID := ID + ( INTLITERAL - ID ) ; end SCANEOF</a:t>
            </a:r>
            <a:endParaRPr lang="zh-TW" altLang="en-US" sz="1400" b="1" dirty="0">
              <a:solidFill>
                <a:schemeClr val="folHlink"/>
              </a:solidFill>
            </a:endParaRPr>
          </a:p>
        </p:txBody>
      </p:sp>
      <p:sp>
        <p:nvSpPr>
          <p:cNvPr id="52231" name="矩形 16">
            <a:extLst>
              <a:ext uri="{FF2B5EF4-FFF2-40B4-BE49-F238E27FC236}">
                <a16:creationId xmlns:a16="http://schemas.microsoft.com/office/drawing/2014/main" id="{F44DD4A2-C934-41F1-9DF1-3C4D8CF88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23" y="1030507"/>
            <a:ext cx="37100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400" b="1" dirty="0"/>
              <a:t>begin ID := ID + ( INTLITERAL - ID ) ; end</a:t>
            </a:r>
            <a:endParaRPr lang="zh-TW" altLang="en-US" sz="1400" b="1" dirty="0">
              <a:solidFill>
                <a:schemeClr val="folHlink"/>
              </a:solidFill>
            </a:endParaRPr>
          </a:p>
        </p:txBody>
      </p:sp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1C1B799D-8F75-4E0E-A9CE-D09F93678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7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7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7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7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7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>
            <a:extLst>
              <a:ext uri="{FF2B5EF4-FFF2-40B4-BE49-F238E27FC236}">
                <a16:creationId xmlns:a16="http://schemas.microsoft.com/office/drawing/2014/main" id="{FAB9EFA3-73F5-4099-A6CB-41D2F6042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390" y="108349"/>
            <a:ext cx="7746300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The Syntax of Micro (7)</a:t>
            </a:r>
            <a:endParaRPr lang="zh-TW" altLang="en-US" sz="3200" dirty="0"/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F4353983-02A3-4E91-93C9-0C5BA7AA8CA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0309" y="840660"/>
            <a:ext cx="7480091" cy="3147934"/>
          </a:xfrm>
        </p:spPr>
        <p:txBody>
          <a:bodyPr/>
          <a:lstStyle/>
          <a:p>
            <a:r>
              <a:rPr lang="en-US" altLang="zh-TW" sz="2400" dirty="0">
                <a:solidFill>
                  <a:srgbClr val="FF0000"/>
                </a:solidFill>
              </a:rPr>
              <a:t>A CFG </a:t>
            </a:r>
          </a:p>
          <a:p>
            <a:pPr lvl="1"/>
            <a:r>
              <a:rPr lang="en-US" altLang="zh-TW" sz="2000" dirty="0"/>
              <a:t>Defines a language, which is a set of sequences of </a:t>
            </a:r>
            <a:r>
              <a:rPr lang="en-US" altLang="zh-TW" sz="2000" dirty="0">
                <a:solidFill>
                  <a:srgbClr val="FF0000"/>
                </a:solidFill>
              </a:rPr>
              <a:t>tokens</a:t>
            </a:r>
          </a:p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Syntax errors &amp; semantic errors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A:=‘X’+True;</a:t>
            </a:r>
            <a:endParaRPr lang="en-US" altLang="zh-TW" sz="2400" dirty="0"/>
          </a:p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Associativity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A-B-C</a:t>
            </a:r>
            <a:endParaRPr lang="en-US" altLang="zh-TW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Operator precedence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A+B*C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99478CCD-3841-40F3-B283-1A25552D7B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投影片編號版面配置區 22">
            <a:extLst>
              <a:ext uri="{FF2B5EF4-FFF2-40B4-BE49-F238E27FC236}">
                <a16:creationId xmlns:a16="http://schemas.microsoft.com/office/drawing/2014/main" id="{F924853F-9CE6-4337-80BB-A9A1D966318C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CCEFD81-8403-4434-806A-31861C9EF579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BB92B19E-F8B6-4749-9AAD-922B241F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345" y="108349"/>
            <a:ext cx="7719345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Outline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13A1690F-1143-484E-BACD-F0D9431A9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0952" y="867985"/>
            <a:ext cx="6626254" cy="2034241"/>
          </a:xfrm>
        </p:spPr>
        <p:txBody>
          <a:bodyPr/>
          <a:lstStyle/>
          <a:p>
            <a:r>
              <a:rPr lang="zh-TW" altLang="en-US" sz="2000" dirty="0">
                <a:solidFill>
                  <a:srgbClr val="FF0000"/>
                </a:solidFill>
                <a:cs typeface="Calibri" panose="020F0502020204030204" pitchFamily="34" charset="0"/>
              </a:rPr>
              <a:t>2.1 </a:t>
            </a:r>
            <a:r>
              <a:rPr lang="en-US" altLang="zh-TW" sz="2000" dirty="0">
                <a:solidFill>
                  <a:srgbClr val="FF0000"/>
                </a:solidFill>
                <a:cs typeface="Calibri" panose="020F0502020204030204" pitchFamily="34" charset="0"/>
              </a:rPr>
              <a:t>The Structure of a Micro Compiler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2.2 A Micro Scanner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2.3 The Syntax of Micro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2.4 Recursive Descent Parsing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2.5 Translating Micro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1B526077-7ADE-40ED-8032-C6805DC479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>
            <a:extLst>
              <a:ext uri="{FF2B5EF4-FFF2-40B4-BE49-F238E27FC236}">
                <a16:creationId xmlns:a16="http://schemas.microsoft.com/office/drawing/2014/main" id="{C66078A9-56E8-4EB7-8EB8-3DDAD647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The Syntax of Micro (8)</a:t>
            </a:r>
            <a:endParaRPr lang="zh-TW" altLang="en-US" sz="3200" dirty="0"/>
          </a:p>
        </p:txBody>
      </p:sp>
      <p:sp>
        <p:nvSpPr>
          <p:cNvPr id="56323" name="內容版面配置區 2">
            <a:extLst>
              <a:ext uri="{FF2B5EF4-FFF2-40B4-BE49-F238E27FC236}">
                <a16:creationId xmlns:a16="http://schemas.microsoft.com/office/drawing/2014/main" id="{E8400828-23D9-4C05-B002-5A51B725B34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218" y="844962"/>
            <a:ext cx="5103114" cy="2194040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A grammar fragment </a:t>
            </a:r>
          </a:p>
          <a:p>
            <a:pPr lvl="1"/>
            <a:r>
              <a:rPr lang="en-US" altLang="zh-CN" sz="1800" dirty="0"/>
              <a:t>D</a:t>
            </a:r>
            <a:r>
              <a:rPr lang="en-US" altLang="zh-TW" sz="1800" dirty="0"/>
              <a:t>efines such a precedence relationship</a:t>
            </a:r>
          </a:p>
          <a:p>
            <a:pPr lvl="2"/>
            <a:r>
              <a:rPr lang="en-US" altLang="zh-TW" sz="1600" dirty="0"/>
              <a:t>&lt;expression&gt; </a:t>
            </a:r>
            <a:r>
              <a:rPr lang="en-US" altLang="zh-TW" sz="1600" dirty="0">
                <a:sym typeface="Wingdings" panose="05000000000000000000" pitchFamily="2" charset="2"/>
              </a:rPr>
              <a:t> &lt;factor&gt; {&lt;add op&gt;&lt;factor&gt;}</a:t>
            </a:r>
          </a:p>
          <a:p>
            <a:pPr lvl="2"/>
            <a:r>
              <a:rPr lang="en-US" altLang="zh-TW" sz="1600" dirty="0">
                <a:sym typeface="Wingdings" panose="05000000000000000000" pitchFamily="2" charset="2"/>
              </a:rPr>
              <a:t>&lt;factor&gt; &lt;primary&gt; {&lt;</a:t>
            </a:r>
            <a:r>
              <a:rPr lang="en-US" altLang="zh-TW" sz="1600" dirty="0" err="1">
                <a:sym typeface="Wingdings" panose="05000000000000000000" pitchFamily="2" charset="2"/>
              </a:rPr>
              <a:t>mult</a:t>
            </a:r>
            <a:r>
              <a:rPr lang="en-US" altLang="zh-TW" sz="1600" dirty="0">
                <a:sym typeface="Wingdings" panose="05000000000000000000" pitchFamily="2" charset="2"/>
              </a:rPr>
              <a:t> op&gt;&lt;primary&gt;}</a:t>
            </a:r>
          </a:p>
          <a:p>
            <a:pPr lvl="2"/>
            <a:r>
              <a:rPr lang="en-US" altLang="zh-TW" sz="1600" dirty="0">
                <a:sym typeface="Wingdings" panose="05000000000000000000" pitchFamily="2" charset="2"/>
              </a:rPr>
              <a:t>&lt;primary&gt;(&lt;</a:t>
            </a:r>
            <a:r>
              <a:rPr lang="en-US" altLang="zh-TW" sz="1600" dirty="0"/>
              <a:t> expression </a:t>
            </a:r>
            <a:r>
              <a:rPr lang="en-US" altLang="zh-TW" sz="1600" dirty="0">
                <a:sym typeface="Wingdings" panose="05000000000000000000" pitchFamily="2" charset="2"/>
              </a:rPr>
              <a:t>&gt;)</a:t>
            </a:r>
          </a:p>
          <a:p>
            <a:pPr lvl="2"/>
            <a:r>
              <a:rPr lang="en-US" altLang="zh-TW" sz="1600" dirty="0">
                <a:sym typeface="Wingdings" panose="05000000000000000000" pitchFamily="2" charset="2"/>
              </a:rPr>
              <a:t>&lt;primary&gt;ID</a:t>
            </a:r>
          </a:p>
          <a:p>
            <a:pPr lvl="2"/>
            <a:r>
              <a:rPr lang="en-US" altLang="zh-TW" sz="1600" dirty="0">
                <a:sym typeface="Wingdings" panose="05000000000000000000" pitchFamily="2" charset="2"/>
              </a:rPr>
              <a:t>&lt;primary&gt;INTLITERAL</a:t>
            </a:r>
            <a:endParaRPr lang="en-US" altLang="zh-TW" sz="1600" dirty="0"/>
          </a:p>
          <a:p>
            <a:endParaRPr lang="zh-TW" altLang="en-US" sz="1500" dirty="0"/>
          </a:p>
        </p:txBody>
      </p:sp>
      <p:grpSp>
        <p:nvGrpSpPr>
          <p:cNvPr id="2" name="群組 122">
            <a:extLst>
              <a:ext uri="{FF2B5EF4-FFF2-40B4-BE49-F238E27FC236}">
                <a16:creationId xmlns:a16="http://schemas.microsoft.com/office/drawing/2014/main" id="{FCC9E11C-AA3A-42BF-9F9B-440710B54956}"/>
              </a:ext>
            </a:extLst>
          </p:cNvPr>
          <p:cNvGrpSpPr>
            <a:grpSpLocks/>
          </p:cNvGrpSpPr>
          <p:nvPr/>
        </p:nvGrpSpPr>
        <p:grpSpPr bwMode="auto">
          <a:xfrm>
            <a:off x="3325686" y="2510471"/>
            <a:ext cx="2816760" cy="2026961"/>
            <a:chOff x="4214810" y="3143248"/>
            <a:chExt cx="4712139" cy="3144139"/>
          </a:xfrm>
        </p:grpSpPr>
        <p:sp>
          <p:nvSpPr>
            <p:cNvPr id="56366" name="矩形 7">
              <a:extLst>
                <a:ext uri="{FF2B5EF4-FFF2-40B4-BE49-F238E27FC236}">
                  <a16:creationId xmlns:a16="http://schemas.microsoft.com/office/drawing/2014/main" id="{BA7A77EC-3B7C-4B80-92B2-AD8A93EA1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628" y="3143248"/>
              <a:ext cx="1403041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</a:rPr>
                <a:t>&lt;expression&gt; 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67" name="矩形 8">
              <a:extLst>
                <a:ext uri="{FF2B5EF4-FFF2-40B4-BE49-F238E27FC236}">
                  <a16:creationId xmlns:a16="http://schemas.microsoft.com/office/drawing/2014/main" id="{C52D5ECC-AEE4-462E-842D-8239F83C9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248" y="3929065"/>
              <a:ext cx="979340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&lt;factor&gt;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68" name="矩形 9">
              <a:extLst>
                <a:ext uri="{FF2B5EF4-FFF2-40B4-BE49-F238E27FC236}">
                  <a16:creationId xmlns:a16="http://schemas.microsoft.com/office/drawing/2014/main" id="{B616A85F-7E14-4F2B-844E-66BAE2AE0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3" y="3929065"/>
              <a:ext cx="1049063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&lt;add op&gt;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69" name="矩形 10">
              <a:extLst>
                <a:ext uri="{FF2B5EF4-FFF2-40B4-BE49-F238E27FC236}">
                  <a16:creationId xmlns:a16="http://schemas.microsoft.com/office/drawing/2014/main" id="{ABC31942-99CC-404E-A651-C7E35202B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6578" y="4000502"/>
              <a:ext cx="979340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&lt;factor&gt;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0" name="矩形 11">
              <a:extLst>
                <a:ext uri="{FF2B5EF4-FFF2-40B4-BE49-F238E27FC236}">
                  <a16:creationId xmlns:a16="http://schemas.microsoft.com/office/drawing/2014/main" id="{414735CE-D1DE-4C23-A2E8-7CBAE088C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4643445"/>
              <a:ext cx="1140239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&lt;primary&gt;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1" name="矩形 12">
              <a:extLst>
                <a:ext uri="{FF2B5EF4-FFF2-40B4-BE49-F238E27FC236}">
                  <a16:creationId xmlns:a16="http://schemas.microsoft.com/office/drawing/2014/main" id="{C5EBB050-82FE-47D0-ACDA-BA412A915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9255" y="4714883"/>
              <a:ext cx="418876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+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2" name="矩形 13">
              <a:extLst>
                <a:ext uri="{FF2B5EF4-FFF2-40B4-BE49-F238E27FC236}">
                  <a16:creationId xmlns:a16="http://schemas.microsoft.com/office/drawing/2014/main" id="{652329B4-F52A-4878-B02D-4E8A422F8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7884" y="4643445"/>
              <a:ext cx="1140239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 dirty="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&lt;primary&gt;</a:t>
              </a:r>
              <a:endParaRPr lang="zh-TW" altLang="en-US" sz="900" dirty="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3" name="矩形 14">
              <a:extLst>
                <a:ext uri="{FF2B5EF4-FFF2-40B4-BE49-F238E27FC236}">
                  <a16:creationId xmlns:a16="http://schemas.microsoft.com/office/drawing/2014/main" id="{22026A9F-9FBD-460B-9A31-C3A3BD7BF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6578" y="4643445"/>
              <a:ext cx="1124149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&lt;mult op&gt;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4" name="矩形 15">
              <a:extLst>
                <a:ext uri="{FF2B5EF4-FFF2-40B4-BE49-F238E27FC236}">
                  <a16:creationId xmlns:a16="http://schemas.microsoft.com/office/drawing/2014/main" id="{968D4A0F-79CA-4B8B-BCBB-AC34195C1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6710" y="4643445"/>
              <a:ext cx="1140239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&lt;primary&gt;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5" name="矩形 16">
              <a:extLst>
                <a:ext uri="{FF2B5EF4-FFF2-40B4-BE49-F238E27FC236}">
                  <a16:creationId xmlns:a16="http://schemas.microsoft.com/office/drawing/2014/main" id="{77572254-ACA5-4B59-9D24-1D5670AB6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562" y="5429264"/>
              <a:ext cx="512732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ID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6" name="矩形 17">
              <a:extLst>
                <a:ext uri="{FF2B5EF4-FFF2-40B4-BE49-F238E27FC236}">
                  <a16:creationId xmlns:a16="http://schemas.microsoft.com/office/drawing/2014/main" id="{1F186349-45A7-4E3A-9408-E8480B7AB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3636" y="5429264"/>
              <a:ext cx="512732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ID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7" name="矩形 18">
              <a:extLst>
                <a:ext uri="{FF2B5EF4-FFF2-40B4-BE49-F238E27FC236}">
                  <a16:creationId xmlns:a16="http://schemas.microsoft.com/office/drawing/2014/main" id="{76486677-1238-4A36-9AF7-C8B8E6A0B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2329" y="5429264"/>
              <a:ext cx="405466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*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6378" name="矩形 19">
              <a:extLst>
                <a:ext uri="{FF2B5EF4-FFF2-40B4-BE49-F238E27FC236}">
                  <a16:creationId xmlns:a16="http://schemas.microsoft.com/office/drawing/2014/main" id="{F571859B-FF4C-4EE5-9F12-A230535EA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2462" y="5357826"/>
              <a:ext cx="512732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ID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8FCB5F93-9005-49D6-B9AE-A513E683F1C9}"/>
                </a:ext>
              </a:extLst>
            </p:cNvPr>
            <p:cNvCxnSpPr>
              <a:stCxn id="56366" idx="2"/>
              <a:endCxn id="56367" idx="0"/>
            </p:cNvCxnSpPr>
            <p:nvPr/>
          </p:nvCxnSpPr>
          <p:spPr>
            <a:xfrm flipH="1">
              <a:off x="4775919" y="3501305"/>
              <a:ext cx="926231" cy="4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AFDBC950-1192-4A4B-B924-510857ABED7E}"/>
                </a:ext>
              </a:extLst>
            </p:cNvPr>
            <p:cNvCxnSpPr>
              <a:stCxn id="56367" idx="2"/>
              <a:endCxn id="56370" idx="0"/>
            </p:cNvCxnSpPr>
            <p:nvPr/>
          </p:nvCxnSpPr>
          <p:spPr>
            <a:xfrm>
              <a:off x="4775919" y="4287122"/>
              <a:ext cx="9012" cy="3563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B8A94B62-E071-4953-A13D-393FC5B239D5}"/>
                </a:ext>
              </a:extLst>
            </p:cNvPr>
            <p:cNvCxnSpPr>
              <a:stCxn id="56368" idx="2"/>
              <a:endCxn id="56371" idx="0"/>
            </p:cNvCxnSpPr>
            <p:nvPr/>
          </p:nvCxnSpPr>
          <p:spPr>
            <a:xfrm flipH="1">
              <a:off x="5638693" y="4287122"/>
              <a:ext cx="29343" cy="4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40FB9BF9-E410-4F76-9B98-2E783A27AB69}"/>
                </a:ext>
              </a:extLst>
            </p:cNvPr>
            <p:cNvCxnSpPr>
              <a:stCxn id="56366" idx="2"/>
              <a:endCxn id="56369" idx="0"/>
            </p:cNvCxnSpPr>
            <p:nvPr/>
          </p:nvCxnSpPr>
          <p:spPr>
            <a:xfrm>
              <a:off x="5702149" y="3501305"/>
              <a:ext cx="1574099" cy="4991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>
              <a:extLst>
                <a:ext uri="{FF2B5EF4-FFF2-40B4-BE49-F238E27FC236}">
                  <a16:creationId xmlns:a16="http://schemas.microsoft.com/office/drawing/2014/main" id="{C6829ACC-55E2-4B5E-AE61-9A39C7407DC2}"/>
                </a:ext>
              </a:extLst>
            </p:cNvPr>
            <p:cNvCxnSpPr>
              <a:stCxn id="56370" idx="2"/>
              <a:endCxn id="56375" idx="0"/>
            </p:cNvCxnSpPr>
            <p:nvPr/>
          </p:nvCxnSpPr>
          <p:spPr>
            <a:xfrm flipH="1">
              <a:off x="4756928" y="5001503"/>
              <a:ext cx="28003" cy="427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CF78BD95-C51E-4CEB-8B5D-6790C7197C3D}"/>
                </a:ext>
              </a:extLst>
            </p:cNvPr>
            <p:cNvCxnSpPr>
              <a:stCxn id="56366" idx="2"/>
              <a:endCxn id="56368" idx="0"/>
            </p:cNvCxnSpPr>
            <p:nvPr/>
          </p:nvCxnSpPr>
          <p:spPr>
            <a:xfrm flipH="1">
              <a:off x="5668036" y="3501305"/>
              <a:ext cx="34114" cy="4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>
              <a:extLst>
                <a:ext uri="{FF2B5EF4-FFF2-40B4-BE49-F238E27FC236}">
                  <a16:creationId xmlns:a16="http://schemas.microsoft.com/office/drawing/2014/main" id="{B9B87382-F96E-40C2-BA78-5660E822DEF2}"/>
                </a:ext>
              </a:extLst>
            </p:cNvPr>
            <p:cNvCxnSpPr>
              <a:stCxn id="56374" idx="2"/>
              <a:endCxn id="56378" idx="0"/>
            </p:cNvCxnSpPr>
            <p:nvPr/>
          </p:nvCxnSpPr>
          <p:spPr>
            <a:xfrm flipH="1">
              <a:off x="8328828" y="5001503"/>
              <a:ext cx="28003" cy="3563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>
              <a:extLst>
                <a:ext uri="{FF2B5EF4-FFF2-40B4-BE49-F238E27FC236}">
                  <a16:creationId xmlns:a16="http://schemas.microsoft.com/office/drawing/2014/main" id="{86A62C68-094D-46C6-99AC-2A1AA7410F47}"/>
                </a:ext>
              </a:extLst>
            </p:cNvPr>
            <p:cNvCxnSpPr>
              <a:stCxn id="56369" idx="2"/>
              <a:endCxn id="56373" idx="0"/>
            </p:cNvCxnSpPr>
            <p:nvPr/>
          </p:nvCxnSpPr>
          <p:spPr>
            <a:xfrm>
              <a:off x="7276249" y="4358560"/>
              <a:ext cx="72405" cy="284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81D074B9-951B-4D82-B427-7954E898200C}"/>
                </a:ext>
              </a:extLst>
            </p:cNvPr>
            <p:cNvCxnSpPr>
              <a:stCxn id="56369" idx="2"/>
              <a:endCxn id="56374" idx="0"/>
            </p:cNvCxnSpPr>
            <p:nvPr/>
          </p:nvCxnSpPr>
          <p:spPr>
            <a:xfrm>
              <a:off x="7276248" y="4358560"/>
              <a:ext cx="1080582" cy="284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BB9D87F9-B95F-4E7B-A85E-AC1D73797AA4}"/>
                </a:ext>
              </a:extLst>
            </p:cNvPr>
            <p:cNvCxnSpPr>
              <a:stCxn id="56372" idx="2"/>
              <a:endCxn id="56376" idx="0"/>
            </p:cNvCxnSpPr>
            <p:nvPr/>
          </p:nvCxnSpPr>
          <p:spPr>
            <a:xfrm flipH="1">
              <a:off x="6400002" y="5001503"/>
              <a:ext cx="28003" cy="427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>
              <a:extLst>
                <a:ext uri="{FF2B5EF4-FFF2-40B4-BE49-F238E27FC236}">
                  <a16:creationId xmlns:a16="http://schemas.microsoft.com/office/drawing/2014/main" id="{FBCF5568-ACE0-4916-9B64-F4B0B6ADAD4B}"/>
                </a:ext>
              </a:extLst>
            </p:cNvPr>
            <p:cNvCxnSpPr>
              <a:stCxn id="56373" idx="2"/>
              <a:endCxn id="56377" idx="0"/>
            </p:cNvCxnSpPr>
            <p:nvPr/>
          </p:nvCxnSpPr>
          <p:spPr>
            <a:xfrm flipH="1">
              <a:off x="7275062" y="5001503"/>
              <a:ext cx="73591" cy="427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>
              <a:extLst>
                <a:ext uri="{FF2B5EF4-FFF2-40B4-BE49-F238E27FC236}">
                  <a16:creationId xmlns:a16="http://schemas.microsoft.com/office/drawing/2014/main" id="{C8121446-9499-4EA9-910E-60B2C8FDAFB9}"/>
                </a:ext>
              </a:extLst>
            </p:cNvPr>
            <p:cNvCxnSpPr>
              <a:stCxn id="56369" idx="2"/>
              <a:endCxn id="56372" idx="0"/>
            </p:cNvCxnSpPr>
            <p:nvPr/>
          </p:nvCxnSpPr>
          <p:spPr>
            <a:xfrm flipH="1">
              <a:off x="6428005" y="4358560"/>
              <a:ext cx="848244" cy="284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391" name="矩形 121">
              <a:extLst>
                <a:ext uri="{FF2B5EF4-FFF2-40B4-BE49-F238E27FC236}">
                  <a16:creationId xmlns:a16="http://schemas.microsoft.com/office/drawing/2014/main" id="{3616A5B0-2632-4381-87B5-95E9B1F58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9255" y="5929330"/>
              <a:ext cx="2462295" cy="358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</a:rPr>
                <a:t>Derivation Tree for A+B*C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3" name="群組 274">
            <a:extLst>
              <a:ext uri="{FF2B5EF4-FFF2-40B4-BE49-F238E27FC236}">
                <a16:creationId xmlns:a16="http://schemas.microsoft.com/office/drawing/2014/main" id="{D4C76410-F9AA-4C4B-BBEF-CAAF54B8295D}"/>
              </a:ext>
            </a:extLst>
          </p:cNvPr>
          <p:cNvGrpSpPr>
            <a:grpSpLocks/>
          </p:cNvGrpSpPr>
          <p:nvPr/>
        </p:nvGrpSpPr>
        <p:grpSpPr bwMode="auto">
          <a:xfrm>
            <a:off x="6421041" y="914400"/>
            <a:ext cx="2599553" cy="3623032"/>
            <a:chOff x="5286380" y="1252946"/>
            <a:chExt cx="3637854" cy="4990000"/>
          </a:xfrm>
        </p:grpSpPr>
        <p:sp>
          <p:nvSpPr>
            <p:cNvPr id="56329" name="矩形 195">
              <a:extLst>
                <a:ext uri="{FF2B5EF4-FFF2-40B4-BE49-F238E27FC236}">
                  <a16:creationId xmlns:a16="http://schemas.microsoft.com/office/drawing/2014/main" id="{878D8121-82D7-4F92-8D1E-63E700E18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80" y="4857760"/>
              <a:ext cx="908715" cy="30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900">
                  <a:latin typeface="Times New Roman" panose="02020603050405020304" pitchFamily="18" charset="0"/>
                  <a:ea typeface="新細明體" panose="02020500000000000000" pitchFamily="18" charset="-120"/>
                  <a:sym typeface="Wingdings" panose="05000000000000000000" pitchFamily="2" charset="2"/>
                </a:rPr>
                <a:t>&lt;primary&gt;</a:t>
              </a:r>
              <a:endParaRPr lang="zh-TW" altLang="en-US" sz="9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grpSp>
          <p:nvGrpSpPr>
            <p:cNvPr id="56330" name="群組 265">
              <a:extLst>
                <a:ext uri="{FF2B5EF4-FFF2-40B4-BE49-F238E27FC236}">
                  <a16:creationId xmlns:a16="http://schemas.microsoft.com/office/drawing/2014/main" id="{FB75FB0F-3D3B-43C1-B5B3-A2D58A006D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57818" y="1252946"/>
              <a:ext cx="3566416" cy="4990000"/>
              <a:chOff x="5357818" y="1252946"/>
              <a:chExt cx="3566416" cy="4990000"/>
            </a:xfrm>
          </p:grpSpPr>
          <p:sp>
            <p:nvSpPr>
              <p:cNvPr id="56331" name="矩形 125">
                <a:extLst>
                  <a:ext uri="{FF2B5EF4-FFF2-40B4-BE49-F238E27FC236}">
                    <a16:creationId xmlns:a16="http://schemas.microsoft.com/office/drawing/2014/main" id="{B292ED41-6A48-4676-9B76-9B6DD4D5F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15387" y="1824449"/>
                <a:ext cx="818955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&lt;factor&gt; 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32" name="矩形 129">
                <a:extLst>
                  <a:ext uri="{FF2B5EF4-FFF2-40B4-BE49-F238E27FC236}">
                    <a16:creationId xmlns:a16="http://schemas.microsoft.com/office/drawing/2014/main" id="{53918831-BDEC-434B-92C0-D80831DF8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15519" y="2395954"/>
                <a:ext cx="908715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&lt;primary&gt;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33" name="矩形 134">
                <a:extLst>
                  <a:ext uri="{FF2B5EF4-FFF2-40B4-BE49-F238E27FC236}">
                    <a16:creationId xmlns:a16="http://schemas.microsoft.com/office/drawing/2014/main" id="{315F9631-ED98-4DDD-A841-C5EF4DF37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29833" y="3038896"/>
                <a:ext cx="408622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ID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cxnSp>
            <p:nvCxnSpPr>
              <p:cNvPr id="139" name="直線接點 138">
                <a:extLst>
                  <a:ext uri="{FF2B5EF4-FFF2-40B4-BE49-F238E27FC236}">
                    <a16:creationId xmlns:a16="http://schemas.microsoft.com/office/drawing/2014/main" id="{8537BED8-C96C-45B1-8732-29D7E3564198}"/>
                  </a:ext>
                </a:extLst>
              </p:cNvPr>
              <p:cNvCxnSpPr>
                <a:stCxn id="56331" idx="2"/>
                <a:endCxn id="56332" idx="0"/>
              </p:cNvCxnSpPr>
              <p:nvPr/>
            </p:nvCxnSpPr>
            <p:spPr>
              <a:xfrm>
                <a:off x="7424865" y="2132218"/>
                <a:ext cx="1045012" cy="2637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3B0CFC71-9675-4B6C-AF73-833390F8E5C4}"/>
                  </a:ext>
                </a:extLst>
              </p:cNvPr>
              <p:cNvCxnSpPr>
                <a:stCxn id="56332" idx="2"/>
                <a:endCxn id="56333" idx="0"/>
              </p:cNvCxnSpPr>
              <p:nvPr/>
            </p:nvCxnSpPr>
            <p:spPr>
              <a:xfrm flipH="1">
                <a:off x="8434144" y="2703723"/>
                <a:ext cx="35733" cy="335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接點 143">
                <a:extLst>
                  <a:ext uri="{FF2B5EF4-FFF2-40B4-BE49-F238E27FC236}">
                    <a16:creationId xmlns:a16="http://schemas.microsoft.com/office/drawing/2014/main" id="{9DDBE4D0-67B3-4FC4-A297-55B6529FC3E2}"/>
                  </a:ext>
                </a:extLst>
              </p:cNvPr>
              <p:cNvCxnSpPr>
                <a:stCxn id="56331" idx="2"/>
                <a:endCxn id="56343" idx="0"/>
              </p:cNvCxnSpPr>
              <p:nvPr/>
            </p:nvCxnSpPr>
            <p:spPr>
              <a:xfrm>
                <a:off x="7424865" y="2132218"/>
                <a:ext cx="109906" cy="2637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337" name="矩形 158">
                <a:extLst>
                  <a:ext uri="{FF2B5EF4-FFF2-40B4-BE49-F238E27FC236}">
                    <a16:creationId xmlns:a16="http://schemas.microsoft.com/office/drawing/2014/main" id="{C28262A5-5E77-4EF3-AEB4-FFDF6007E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3950" y="1252946"/>
                <a:ext cx="1118155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&lt;expression&gt; 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cxnSp>
            <p:nvCxnSpPr>
              <p:cNvPr id="160" name="直線接點 159">
                <a:extLst>
                  <a:ext uri="{FF2B5EF4-FFF2-40B4-BE49-F238E27FC236}">
                    <a16:creationId xmlns:a16="http://schemas.microsoft.com/office/drawing/2014/main" id="{04315073-F130-498C-9ECD-92065D8C5FF5}"/>
                  </a:ext>
                </a:extLst>
              </p:cNvPr>
              <p:cNvCxnSpPr>
                <a:stCxn id="56337" idx="2"/>
                <a:endCxn id="56331" idx="0"/>
              </p:cNvCxnSpPr>
              <p:nvPr/>
            </p:nvCxnSpPr>
            <p:spPr>
              <a:xfrm flipH="1">
                <a:off x="7424865" y="1560715"/>
                <a:ext cx="78162" cy="26373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接點 162">
                <a:extLst>
                  <a:ext uri="{FF2B5EF4-FFF2-40B4-BE49-F238E27FC236}">
                    <a16:creationId xmlns:a16="http://schemas.microsoft.com/office/drawing/2014/main" id="{5FE1FEBD-3284-4EDC-8ED3-80CE1AFB8BBD}"/>
                  </a:ext>
                </a:extLst>
              </p:cNvPr>
              <p:cNvCxnSpPr>
                <a:stCxn id="56331" idx="2"/>
                <a:endCxn id="56346" idx="0"/>
              </p:cNvCxnSpPr>
              <p:nvPr/>
            </p:nvCxnSpPr>
            <p:spPr>
              <a:xfrm flipH="1">
                <a:off x="6255299" y="2132218"/>
                <a:ext cx="1169566" cy="2637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接點 170">
                <a:extLst>
                  <a:ext uri="{FF2B5EF4-FFF2-40B4-BE49-F238E27FC236}">
                    <a16:creationId xmlns:a16="http://schemas.microsoft.com/office/drawing/2014/main" id="{9D58E6AF-9659-4335-9459-BD866386FAC8}"/>
                  </a:ext>
                </a:extLst>
              </p:cNvPr>
              <p:cNvCxnSpPr>
                <a:stCxn id="56346" idx="2"/>
                <a:endCxn id="56364" idx="0"/>
              </p:cNvCxnSpPr>
              <p:nvPr/>
            </p:nvCxnSpPr>
            <p:spPr>
              <a:xfrm>
                <a:off x="6255299" y="2703723"/>
                <a:ext cx="694519" cy="335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直線接點 171">
                <a:extLst>
                  <a:ext uri="{FF2B5EF4-FFF2-40B4-BE49-F238E27FC236}">
                    <a16:creationId xmlns:a16="http://schemas.microsoft.com/office/drawing/2014/main" id="{0956D0A3-2451-4FA1-9AE2-D7CAF79098DA}"/>
                  </a:ext>
                </a:extLst>
              </p:cNvPr>
              <p:cNvCxnSpPr>
                <a:stCxn id="56365" idx="0"/>
                <a:endCxn id="56346" idx="2"/>
              </p:cNvCxnSpPr>
              <p:nvPr/>
            </p:nvCxnSpPr>
            <p:spPr>
              <a:xfrm flipV="1">
                <a:off x="5521058" y="2703723"/>
                <a:ext cx="734241" cy="335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線接點 172">
                <a:extLst>
                  <a:ext uri="{FF2B5EF4-FFF2-40B4-BE49-F238E27FC236}">
                    <a16:creationId xmlns:a16="http://schemas.microsoft.com/office/drawing/2014/main" id="{9FCB6010-0419-476F-8F51-977A59290249}"/>
                  </a:ext>
                </a:extLst>
              </p:cNvPr>
              <p:cNvCxnSpPr>
                <a:stCxn id="56346" idx="2"/>
                <a:endCxn id="56347" idx="0"/>
              </p:cNvCxnSpPr>
              <p:nvPr/>
            </p:nvCxnSpPr>
            <p:spPr>
              <a:xfrm>
                <a:off x="6255299" y="2703723"/>
                <a:ext cx="33282" cy="335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343" name="矩形 182">
                <a:extLst>
                  <a:ext uri="{FF2B5EF4-FFF2-40B4-BE49-F238E27FC236}">
                    <a16:creationId xmlns:a16="http://schemas.microsoft.com/office/drawing/2014/main" id="{9D7D81E8-8B02-45FB-A1E9-F5303FC037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6825" y="2395954"/>
                <a:ext cx="895892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&lt;mult op&gt;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44" name="矩形 183">
                <a:extLst>
                  <a:ext uri="{FF2B5EF4-FFF2-40B4-BE49-F238E27FC236}">
                    <a16:creationId xmlns:a16="http://schemas.microsoft.com/office/drawing/2014/main" id="{59DF0DB6-11BE-4177-8477-056016DAE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72577" y="3038896"/>
                <a:ext cx="323136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*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cxnSp>
            <p:nvCxnSpPr>
              <p:cNvPr id="185" name="直線接點 184">
                <a:extLst>
                  <a:ext uri="{FF2B5EF4-FFF2-40B4-BE49-F238E27FC236}">
                    <a16:creationId xmlns:a16="http://schemas.microsoft.com/office/drawing/2014/main" id="{DF54BC8F-A8B2-4923-97B8-CF96AF9F052B}"/>
                  </a:ext>
                </a:extLst>
              </p:cNvPr>
              <p:cNvCxnSpPr>
                <a:stCxn id="56343" idx="2"/>
                <a:endCxn id="56344" idx="0"/>
              </p:cNvCxnSpPr>
              <p:nvPr/>
            </p:nvCxnSpPr>
            <p:spPr>
              <a:xfrm flipH="1">
                <a:off x="7534145" y="2703723"/>
                <a:ext cx="627" cy="335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346" name="矩形 186">
                <a:extLst>
                  <a:ext uri="{FF2B5EF4-FFF2-40B4-BE49-F238E27FC236}">
                    <a16:creationId xmlns:a16="http://schemas.microsoft.com/office/drawing/2014/main" id="{B8A6B654-AE8C-4F82-8214-D19477BB0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0941" y="2395954"/>
                <a:ext cx="908715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&lt;primary&gt;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47" name="矩形 191">
                <a:extLst>
                  <a:ext uri="{FF2B5EF4-FFF2-40B4-BE49-F238E27FC236}">
                    <a16:creationId xmlns:a16="http://schemas.microsoft.com/office/drawing/2014/main" id="{DC3D7FB1-C049-4125-9812-21429F4D72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29503" y="3038896"/>
                <a:ext cx="1118155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&lt;expression&gt; 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48" name="矩形 192">
                <a:extLst>
                  <a:ext uri="{FF2B5EF4-FFF2-40B4-BE49-F238E27FC236}">
                    <a16:creationId xmlns:a16="http://schemas.microsoft.com/office/drawing/2014/main" id="{BE55C29E-5990-4709-9BBD-40C4AD97C3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7818" y="4214818"/>
                <a:ext cx="780486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&lt;factor&gt;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49" name="矩形 193">
                <a:extLst>
                  <a:ext uri="{FF2B5EF4-FFF2-40B4-BE49-F238E27FC236}">
                    <a16:creationId xmlns:a16="http://schemas.microsoft.com/office/drawing/2014/main" id="{69D5F364-6959-4851-ACF8-3E9EB69DA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41136" y="4214818"/>
                <a:ext cx="836052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&lt;add op&gt;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50" name="矩形 194">
                <a:extLst>
                  <a:ext uri="{FF2B5EF4-FFF2-40B4-BE49-F238E27FC236}">
                    <a16:creationId xmlns:a16="http://schemas.microsoft.com/office/drawing/2014/main" id="{4193C1D1-A570-4A9C-A819-8E34D624E9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72511" y="4181904"/>
                <a:ext cx="780486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&lt;factor&gt;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51" name="矩形 196">
                <a:extLst>
                  <a:ext uri="{FF2B5EF4-FFF2-40B4-BE49-F238E27FC236}">
                    <a16:creationId xmlns:a16="http://schemas.microsoft.com/office/drawing/2014/main" id="{BA5D47ED-5A98-40A6-AAA5-5C5E7904F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8909" y="4890673"/>
                <a:ext cx="333824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+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52" name="矩形 197">
                <a:extLst>
                  <a:ext uri="{FF2B5EF4-FFF2-40B4-BE49-F238E27FC236}">
                    <a16:creationId xmlns:a16="http://schemas.microsoft.com/office/drawing/2014/main" id="{5D65011E-2619-407F-A95C-DFB50B999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72511" y="4824846"/>
                <a:ext cx="908715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&lt;primary&gt;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53" name="矩形 200">
                <a:extLst>
                  <a:ext uri="{FF2B5EF4-FFF2-40B4-BE49-F238E27FC236}">
                    <a16:creationId xmlns:a16="http://schemas.microsoft.com/office/drawing/2014/main" id="{48DDB0E2-EB06-4BFE-8A15-2CF0966809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8648" y="5505088"/>
                <a:ext cx="408622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ID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54" name="矩形 201">
                <a:extLst>
                  <a:ext uri="{FF2B5EF4-FFF2-40B4-BE49-F238E27FC236}">
                    <a16:creationId xmlns:a16="http://schemas.microsoft.com/office/drawing/2014/main" id="{3B087719-3362-4FFA-BFAF-0D20C80A1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0284" y="5500702"/>
                <a:ext cx="408622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ID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cxnSp>
            <p:nvCxnSpPr>
              <p:cNvPr id="205" name="直線接點 204">
                <a:extLst>
                  <a:ext uri="{FF2B5EF4-FFF2-40B4-BE49-F238E27FC236}">
                    <a16:creationId xmlns:a16="http://schemas.microsoft.com/office/drawing/2014/main" id="{1FADE3CD-5FE3-4E91-B925-852D311FAF5F}"/>
                  </a:ext>
                </a:extLst>
              </p:cNvPr>
              <p:cNvCxnSpPr>
                <a:stCxn id="56347" idx="2"/>
                <a:endCxn id="56348" idx="0"/>
              </p:cNvCxnSpPr>
              <p:nvPr/>
            </p:nvCxnSpPr>
            <p:spPr>
              <a:xfrm flipH="1">
                <a:off x="5748062" y="3346665"/>
                <a:ext cx="540520" cy="8681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接點 205">
                <a:extLst>
                  <a:ext uri="{FF2B5EF4-FFF2-40B4-BE49-F238E27FC236}">
                    <a16:creationId xmlns:a16="http://schemas.microsoft.com/office/drawing/2014/main" id="{13EEA3B7-85D9-4925-9B3C-A22FBFFDFAE3}"/>
                  </a:ext>
                </a:extLst>
              </p:cNvPr>
              <p:cNvCxnSpPr>
                <a:stCxn id="56348" idx="2"/>
                <a:endCxn id="56329" idx="0"/>
              </p:cNvCxnSpPr>
              <p:nvPr/>
            </p:nvCxnSpPr>
            <p:spPr>
              <a:xfrm flipH="1">
                <a:off x="5740738" y="4522587"/>
                <a:ext cx="7323" cy="335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線接點 206">
                <a:extLst>
                  <a:ext uri="{FF2B5EF4-FFF2-40B4-BE49-F238E27FC236}">
                    <a16:creationId xmlns:a16="http://schemas.microsoft.com/office/drawing/2014/main" id="{71140E74-8BDC-45F5-9D53-DA3F2A594D33}"/>
                  </a:ext>
                </a:extLst>
              </p:cNvPr>
              <p:cNvCxnSpPr>
                <a:stCxn id="56349" idx="2"/>
                <a:endCxn id="56351" idx="0"/>
              </p:cNvCxnSpPr>
              <p:nvPr/>
            </p:nvCxnSpPr>
            <p:spPr>
              <a:xfrm flipH="1">
                <a:off x="6435820" y="4522587"/>
                <a:ext cx="23342" cy="3680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接點 207">
                <a:extLst>
                  <a:ext uri="{FF2B5EF4-FFF2-40B4-BE49-F238E27FC236}">
                    <a16:creationId xmlns:a16="http://schemas.microsoft.com/office/drawing/2014/main" id="{8F31BBE3-6C21-45F0-95F0-D6DF4E8972EE}"/>
                  </a:ext>
                </a:extLst>
              </p:cNvPr>
              <p:cNvCxnSpPr>
                <a:stCxn id="56347" idx="2"/>
                <a:endCxn id="56350" idx="0"/>
              </p:cNvCxnSpPr>
              <p:nvPr/>
            </p:nvCxnSpPr>
            <p:spPr>
              <a:xfrm>
                <a:off x="6288582" y="3346665"/>
                <a:ext cx="974173" cy="835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接點 208">
                <a:extLst>
                  <a:ext uri="{FF2B5EF4-FFF2-40B4-BE49-F238E27FC236}">
                    <a16:creationId xmlns:a16="http://schemas.microsoft.com/office/drawing/2014/main" id="{384F42BA-40DF-40C2-BD4A-1CF07F8626C4}"/>
                  </a:ext>
                </a:extLst>
              </p:cNvPr>
              <p:cNvCxnSpPr>
                <a:stCxn id="56329" idx="2"/>
                <a:endCxn id="56353" idx="0"/>
              </p:cNvCxnSpPr>
              <p:nvPr/>
            </p:nvCxnSpPr>
            <p:spPr>
              <a:xfrm flipH="1">
                <a:off x="5732959" y="5165529"/>
                <a:ext cx="7779" cy="3395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接點 209">
                <a:extLst>
                  <a:ext uri="{FF2B5EF4-FFF2-40B4-BE49-F238E27FC236}">
                    <a16:creationId xmlns:a16="http://schemas.microsoft.com/office/drawing/2014/main" id="{0D0CC549-F036-4619-BA23-071D28A814D5}"/>
                  </a:ext>
                </a:extLst>
              </p:cNvPr>
              <p:cNvCxnSpPr>
                <a:stCxn id="56347" idx="2"/>
                <a:endCxn id="56349" idx="0"/>
              </p:cNvCxnSpPr>
              <p:nvPr/>
            </p:nvCxnSpPr>
            <p:spPr>
              <a:xfrm>
                <a:off x="6288582" y="3346665"/>
                <a:ext cx="170581" cy="8681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直線接點 213">
                <a:extLst>
                  <a:ext uri="{FF2B5EF4-FFF2-40B4-BE49-F238E27FC236}">
                    <a16:creationId xmlns:a16="http://schemas.microsoft.com/office/drawing/2014/main" id="{D1769FB6-6A8C-40D2-8DCE-09240B5C4CEE}"/>
                  </a:ext>
                </a:extLst>
              </p:cNvPr>
              <p:cNvCxnSpPr>
                <a:stCxn id="56352" idx="2"/>
                <a:endCxn id="56354" idx="0"/>
              </p:cNvCxnSpPr>
              <p:nvPr/>
            </p:nvCxnSpPr>
            <p:spPr>
              <a:xfrm flipH="1">
                <a:off x="7304595" y="5132615"/>
                <a:ext cx="22274" cy="3680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接點 215">
                <a:extLst>
                  <a:ext uri="{FF2B5EF4-FFF2-40B4-BE49-F238E27FC236}">
                    <a16:creationId xmlns:a16="http://schemas.microsoft.com/office/drawing/2014/main" id="{B193E57B-3F21-482F-AA65-30045FBCE6D7}"/>
                  </a:ext>
                </a:extLst>
              </p:cNvPr>
              <p:cNvCxnSpPr>
                <a:stCxn id="56350" idx="2"/>
                <a:endCxn id="56352" idx="0"/>
              </p:cNvCxnSpPr>
              <p:nvPr/>
            </p:nvCxnSpPr>
            <p:spPr>
              <a:xfrm>
                <a:off x="7262754" y="4489673"/>
                <a:ext cx="64114" cy="335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363" name="矩形 216">
                <a:extLst>
                  <a:ext uri="{FF2B5EF4-FFF2-40B4-BE49-F238E27FC236}">
                    <a16:creationId xmlns:a16="http://schemas.microsoft.com/office/drawing/2014/main" id="{D1BB02B5-8BD1-409E-B4B1-209A35447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8909" y="5935177"/>
                <a:ext cx="2064911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Derivation Tree for (A+B)*C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64" name="矩形 239">
                <a:extLst>
                  <a:ext uri="{FF2B5EF4-FFF2-40B4-BE49-F238E27FC236}">
                    <a16:creationId xmlns:a16="http://schemas.microsoft.com/office/drawing/2014/main" id="{1B6C4A70-364D-40E1-A84F-BD45F52A9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1073" y="3038896"/>
                <a:ext cx="297491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)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56365" name="矩形 240">
                <a:extLst>
                  <a:ext uri="{FF2B5EF4-FFF2-40B4-BE49-F238E27FC236}">
                    <a16:creationId xmlns:a16="http://schemas.microsoft.com/office/drawing/2014/main" id="{D179E389-BAD0-46A9-9CCB-C202A3570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2313" y="3038896"/>
                <a:ext cx="297491" cy="30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latin typeface="Times New Roman" panose="02020603050405020304" pitchFamily="18" charset="0"/>
                    <a:ea typeface="新細明體" panose="02020500000000000000" pitchFamily="18" charset="-120"/>
                    <a:sym typeface="Wingdings" panose="05000000000000000000" pitchFamily="2" charset="2"/>
                  </a:rPr>
                  <a:t>(</a:t>
                </a:r>
                <a:endParaRPr lang="zh-TW" altLang="en-US" sz="9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sp>
        <p:nvSpPr>
          <p:cNvPr id="72" name="灯片编号占位符 1">
            <a:extLst>
              <a:ext uri="{FF2B5EF4-FFF2-40B4-BE49-F238E27FC236}">
                <a16:creationId xmlns:a16="http://schemas.microsoft.com/office/drawing/2014/main" id="{3A307C45-CA9B-48BF-9F77-D79F77F063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投影片編號版面配置區 22">
            <a:extLst>
              <a:ext uri="{FF2B5EF4-FFF2-40B4-BE49-F238E27FC236}">
                <a16:creationId xmlns:a16="http://schemas.microsoft.com/office/drawing/2014/main" id="{3CBDEAAA-6037-4054-B944-DDC14EFC80E5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2C82F66-44C6-4145-AE2B-3913DFAACC0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DEA04025-A623-4FB2-991E-88451A9FE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Outline</a:t>
            </a:r>
          </a:p>
        </p:txBody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D7E9B875-56B3-41F4-8321-0FDBC3776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905" y="765431"/>
            <a:ext cx="6526343" cy="1975594"/>
          </a:xfrm>
        </p:spPr>
        <p:txBody>
          <a:bodyPr/>
          <a:lstStyle/>
          <a:p>
            <a:r>
              <a:rPr lang="zh-TW" altLang="en-US" sz="2000" dirty="0">
                <a:cs typeface="Calibri" panose="020F0502020204030204" pitchFamily="34" charset="0"/>
              </a:rPr>
              <a:t>2.1 </a:t>
            </a:r>
            <a:r>
              <a:rPr lang="en-US" altLang="zh-TW" sz="2000" dirty="0">
                <a:cs typeface="Calibri" panose="020F0502020204030204" pitchFamily="34" charset="0"/>
              </a:rPr>
              <a:t>The Structure of a Micro Compiler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2.2 A Micro Scanner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2.3 The Syntax of Micro</a:t>
            </a:r>
          </a:p>
          <a:p>
            <a:r>
              <a:rPr lang="en-US" altLang="zh-TW" sz="2000" dirty="0">
                <a:solidFill>
                  <a:srgbClr val="FF0000"/>
                </a:solidFill>
                <a:cs typeface="Calibri" panose="020F0502020204030204" pitchFamily="34" charset="0"/>
              </a:rPr>
              <a:t>2.4 Recursive Descent Parsing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2.5 Translating Micro</a:t>
            </a:r>
          </a:p>
        </p:txBody>
      </p:sp>
      <p:grpSp>
        <p:nvGrpSpPr>
          <p:cNvPr id="58376" name="群組 7">
            <a:extLst>
              <a:ext uri="{FF2B5EF4-FFF2-40B4-BE49-F238E27FC236}">
                <a16:creationId xmlns:a16="http://schemas.microsoft.com/office/drawing/2014/main" id="{DC780BCF-561A-4F28-B649-C1274BDD2D58}"/>
              </a:ext>
            </a:extLst>
          </p:cNvPr>
          <p:cNvGrpSpPr>
            <a:grpSpLocks/>
          </p:cNvGrpSpPr>
          <p:nvPr/>
        </p:nvGrpSpPr>
        <p:grpSpPr bwMode="auto">
          <a:xfrm>
            <a:off x="3636485" y="2476435"/>
            <a:ext cx="4989733" cy="2061098"/>
            <a:chOff x="1500166" y="3643314"/>
            <a:chExt cx="5743588" cy="2188727"/>
          </a:xfrm>
        </p:grpSpPr>
        <p:pic>
          <p:nvPicPr>
            <p:cNvPr id="58377" name="Picture 9">
              <a:extLst>
                <a:ext uri="{FF2B5EF4-FFF2-40B4-BE49-F238E27FC236}">
                  <a16:creationId xmlns:a16="http://schemas.microsoft.com/office/drawing/2014/main" id="{15A94954-8337-4785-8A69-F6F2FA9036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166" y="3786190"/>
              <a:ext cx="5743588" cy="2045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795DB5DC-51CF-4D76-BA2B-4EBE672E6588}"/>
                </a:ext>
              </a:extLst>
            </p:cNvPr>
            <p:cNvSpPr/>
            <p:nvPr/>
          </p:nvSpPr>
          <p:spPr>
            <a:xfrm>
              <a:off x="3714733" y="3643314"/>
              <a:ext cx="2500319" cy="85708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0BC9714F-1285-47AF-BC43-53F7090944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>
            <a:extLst>
              <a:ext uri="{FF2B5EF4-FFF2-40B4-BE49-F238E27FC236}">
                <a16:creationId xmlns:a16="http://schemas.microsoft.com/office/drawing/2014/main" id="{1DAC80B6-30E2-4032-A51C-DF8C3ACB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Recursive Descent Parsing (1)</a:t>
            </a:r>
            <a:endParaRPr lang="zh-TW" altLang="en-US" sz="3200" dirty="0"/>
          </a:p>
        </p:txBody>
      </p:sp>
      <p:sp>
        <p:nvSpPr>
          <p:cNvPr id="60419" name="內容版面配置區 2">
            <a:extLst>
              <a:ext uri="{FF2B5EF4-FFF2-40B4-BE49-F238E27FC236}">
                <a16:creationId xmlns:a16="http://schemas.microsoft.com/office/drawing/2014/main" id="{F4D9DDA6-FD1B-4B02-A934-0109449461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6215" y="824460"/>
            <a:ext cx="7148434" cy="3365292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There are many parsing techniques.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</a:rPr>
              <a:t>Recursive descent is one of the</a:t>
            </a:r>
            <a:r>
              <a:rPr lang="en-US" altLang="zh-TW" sz="1800" dirty="0">
                <a:solidFill>
                  <a:srgbClr val="0070C0"/>
                </a:solidFill>
              </a:rPr>
              <a:t> </a:t>
            </a:r>
            <a:r>
              <a:rPr lang="en-US" altLang="zh-TW" sz="1800" i="1" dirty="0">
                <a:solidFill>
                  <a:srgbClr val="00B050"/>
                </a:solidFill>
              </a:rPr>
              <a:t>simplest</a:t>
            </a:r>
            <a:r>
              <a:rPr lang="en-US" altLang="zh-TW" sz="1800" dirty="0">
                <a:solidFill>
                  <a:srgbClr val="0070C0"/>
                </a:solidFill>
              </a:rPr>
              <a:t> </a:t>
            </a:r>
            <a:r>
              <a:rPr lang="en-US" altLang="zh-TW" sz="1800" dirty="0">
                <a:solidFill>
                  <a:srgbClr val="0000FF"/>
                </a:solidFill>
              </a:rPr>
              <a:t>parsing techniques</a:t>
            </a:r>
          </a:p>
          <a:p>
            <a:r>
              <a:rPr lang="en-US" altLang="zh-TW" sz="2000" dirty="0">
                <a:solidFill>
                  <a:srgbClr val="FF0000"/>
                </a:solidFill>
              </a:rPr>
              <a:t>Basic idea (1)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</a:rPr>
              <a:t>Each nonterminal has a </a:t>
            </a:r>
            <a:r>
              <a:rPr lang="en-US" altLang="zh-TW" sz="1800" i="1" dirty="0">
                <a:solidFill>
                  <a:srgbClr val="00B050"/>
                </a:solidFill>
              </a:rPr>
              <a:t>parsing procedure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</a:rPr>
              <a:t>For symbol on the RHS : a sequence of matching</a:t>
            </a:r>
          </a:p>
          <a:p>
            <a:pPr lvl="2"/>
            <a:r>
              <a:rPr lang="en-US" altLang="zh-TW" sz="1600" dirty="0"/>
              <a:t>To Match a nonterminal </a:t>
            </a:r>
            <a:r>
              <a:rPr lang="en-US" altLang="zh-TW" sz="1600" i="1" dirty="0"/>
              <a:t>A</a:t>
            </a:r>
          </a:p>
          <a:p>
            <a:pPr lvl="3"/>
            <a:r>
              <a:rPr lang="en-US" altLang="zh-TW" sz="1400" dirty="0"/>
              <a:t>Call the parsing procedure of </a:t>
            </a:r>
            <a:r>
              <a:rPr lang="en-US" altLang="zh-TW" sz="1400" i="1" dirty="0"/>
              <a:t>A</a:t>
            </a:r>
          </a:p>
          <a:p>
            <a:pPr lvl="2"/>
            <a:r>
              <a:rPr lang="en-US" altLang="zh-TW" sz="1600" dirty="0"/>
              <a:t>To match a terminal symbol </a:t>
            </a:r>
            <a:r>
              <a:rPr lang="en-US" altLang="zh-TW" sz="1600" i="1" dirty="0"/>
              <a:t>t</a:t>
            </a:r>
          </a:p>
          <a:p>
            <a:pPr lvl="3"/>
            <a:r>
              <a:rPr lang="en-US" altLang="zh-TW" sz="1400" dirty="0"/>
              <a:t>Call match(</a:t>
            </a:r>
            <a:r>
              <a:rPr lang="en-US" altLang="zh-TW" sz="1400" i="1" dirty="0"/>
              <a:t>t</a:t>
            </a:r>
            <a:r>
              <a:rPr lang="en-US" altLang="zh-TW" sz="1400" dirty="0"/>
              <a:t>)</a:t>
            </a:r>
          </a:p>
          <a:p>
            <a:pPr lvl="4"/>
            <a:r>
              <a:rPr lang="en-US" altLang="zh-TW" sz="1200" dirty="0"/>
              <a:t>match(</a:t>
            </a:r>
            <a:r>
              <a:rPr lang="en-US" altLang="zh-TW" sz="1200" i="1" dirty="0"/>
              <a:t>t</a:t>
            </a:r>
            <a:r>
              <a:rPr lang="en-US" altLang="zh-TW" sz="1200" dirty="0"/>
              <a:t>) calls the scanner to get the next token. If is it </a:t>
            </a:r>
            <a:r>
              <a:rPr lang="en-US" altLang="zh-TW" sz="1200" i="1" dirty="0"/>
              <a:t>t</a:t>
            </a:r>
            <a:r>
              <a:rPr lang="en-US" altLang="zh-TW" sz="1200" dirty="0"/>
              <a:t>, everything is correct. If it is not </a:t>
            </a:r>
            <a:r>
              <a:rPr lang="en-US" altLang="zh-TW" sz="1200" i="1" dirty="0"/>
              <a:t>t</a:t>
            </a:r>
            <a:r>
              <a:rPr lang="en-US" altLang="zh-TW" sz="1200" dirty="0"/>
              <a:t>, we have found a syntax error.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2BDF0739-B083-4CF9-AF05-74038C3FB2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>
            <a:extLst>
              <a:ext uri="{FF2B5EF4-FFF2-40B4-BE49-F238E27FC236}">
                <a16:creationId xmlns:a16="http://schemas.microsoft.com/office/drawing/2014/main" id="{E4E96E39-2AA4-415B-A2E8-059801C93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53" y="108349"/>
            <a:ext cx="7837737" cy="519113"/>
          </a:xfrm>
        </p:spPr>
        <p:txBody>
          <a:bodyPr/>
          <a:lstStyle/>
          <a:p>
            <a:r>
              <a:rPr lang="en-US" altLang="zh-TW" sz="3200" dirty="0"/>
              <a:t>Recursive Descent Parsing (2)</a:t>
            </a:r>
            <a:endParaRPr lang="zh-TW" altLang="en-US" sz="3200" dirty="0"/>
          </a:p>
        </p:txBody>
      </p:sp>
      <p:sp>
        <p:nvSpPr>
          <p:cNvPr id="62467" name="內容版面配置區 2">
            <a:extLst>
              <a:ext uri="{FF2B5EF4-FFF2-40B4-BE49-F238E27FC236}">
                <a16:creationId xmlns:a16="http://schemas.microsoft.com/office/drawing/2014/main" id="{BF229117-929E-423C-BBD9-A69FA3FC77C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7953" y="828080"/>
            <a:ext cx="6172200" cy="1405454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Basic idea (2)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</a:rPr>
              <a:t>If a nonterminal has several productions,</a:t>
            </a:r>
          </a:p>
          <a:p>
            <a:pPr lvl="2"/>
            <a:r>
              <a:rPr lang="en-US" altLang="zh-TW" sz="1600" dirty="0"/>
              <a:t>Choose an appropriate one based on the next input token.</a:t>
            </a:r>
            <a:endParaRPr lang="en-US" altLang="zh-TW" sz="1600" dirty="0">
              <a:solidFill>
                <a:srgbClr val="0070C0"/>
              </a:solidFill>
            </a:endParaRPr>
          </a:p>
          <a:p>
            <a:pPr lvl="1"/>
            <a:r>
              <a:rPr lang="en-US" altLang="zh-TW" sz="1800" dirty="0">
                <a:solidFill>
                  <a:srgbClr val="0000FF"/>
                </a:solidFill>
              </a:rPr>
              <a:t>Parser is started by invoking </a:t>
            </a:r>
            <a:r>
              <a:rPr lang="en-US" altLang="zh-TW" sz="1800" dirty="0" err="1">
                <a:solidFill>
                  <a:srgbClr val="00B050"/>
                </a:solidFill>
              </a:rPr>
              <a:t>system_goal</a:t>
            </a:r>
            <a:r>
              <a:rPr lang="en-US" altLang="zh-TW" sz="1800" dirty="0">
                <a:solidFill>
                  <a:srgbClr val="00B050"/>
                </a:solidFill>
              </a:rPr>
              <a:t>().</a:t>
            </a:r>
            <a:endParaRPr lang="en-US" altLang="zh-TW" dirty="0"/>
          </a:p>
        </p:txBody>
      </p:sp>
      <p:sp>
        <p:nvSpPr>
          <p:cNvPr id="35847" name="Rectangle 3">
            <a:extLst>
              <a:ext uri="{FF2B5EF4-FFF2-40B4-BE49-F238E27FC236}">
                <a16:creationId xmlns:a16="http://schemas.microsoft.com/office/drawing/2014/main" id="{52F542A4-6188-4948-9C19-8C84D45BB53A}"/>
              </a:ext>
            </a:extLst>
          </p:cNvPr>
          <p:cNvSpPr txBox="1">
            <a:spLocks/>
          </p:cNvSpPr>
          <p:nvPr/>
        </p:nvSpPr>
        <p:spPr bwMode="auto">
          <a:xfrm>
            <a:off x="1452269" y="2563113"/>
            <a:ext cx="3304552" cy="14485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69056" tIns="34529" rIns="69056" bIns="34529" anchor="ctr" anchorCtr="1">
            <a:spAutoFit/>
          </a:bodyPr>
          <a:lstStyle/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void </a:t>
            </a:r>
            <a:r>
              <a:rPr lang="en-US" altLang="zh-TW" sz="1600" dirty="0" err="1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system_goal</a:t>
            </a: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(void)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{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/* &lt;system goal&gt; ::= 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		&lt;program&gt; SCANEOF */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program();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match(SCANEOF);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6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}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F0443096-47B2-4CBB-9E80-16CA928DD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003" y="2368445"/>
            <a:ext cx="2378764" cy="2206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9157CE92-0D89-48DF-81FD-DF143467B3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>
            <a:extLst>
              <a:ext uri="{FF2B5EF4-FFF2-40B4-BE49-F238E27FC236}">
                <a16:creationId xmlns:a16="http://schemas.microsoft.com/office/drawing/2014/main" id="{F2247881-DB9A-41C8-B2C0-D9B86FD6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384" y="108349"/>
            <a:ext cx="7767306" cy="519113"/>
          </a:xfrm>
        </p:spPr>
        <p:txBody>
          <a:bodyPr/>
          <a:lstStyle/>
          <a:p>
            <a:r>
              <a:rPr lang="en-US" altLang="zh-TW" sz="3200" dirty="0"/>
              <a:t>Recursive Descent Parsing (3)</a:t>
            </a:r>
            <a:endParaRPr lang="zh-TW" altLang="en-US" sz="3200" dirty="0"/>
          </a:p>
        </p:txBody>
      </p:sp>
      <p:sp>
        <p:nvSpPr>
          <p:cNvPr id="64515" name="內容版面配置區 2">
            <a:extLst>
              <a:ext uri="{FF2B5EF4-FFF2-40B4-BE49-F238E27FC236}">
                <a16:creationId xmlns:a16="http://schemas.microsoft.com/office/drawing/2014/main" id="{920F7E5F-F3FB-459A-A4B9-28D297D50A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8384" y="794084"/>
            <a:ext cx="6172200" cy="426306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void program(void)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69A7D1FC-0778-4DC1-9547-A20BFED4D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04" y="1339454"/>
            <a:ext cx="2792015" cy="2893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74C9801-8007-48D8-984B-EE6F66AC5918}"/>
              </a:ext>
            </a:extLst>
          </p:cNvPr>
          <p:cNvSpPr/>
          <p:nvPr/>
        </p:nvSpPr>
        <p:spPr>
          <a:xfrm>
            <a:off x="1625204" y="1339454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2087D8C-310E-423F-ACCF-31A9CA07E58D}"/>
              </a:ext>
            </a:extLst>
          </p:cNvPr>
          <p:cNvSpPr txBox="1">
            <a:spLocks/>
          </p:cNvSpPr>
          <p:nvPr/>
        </p:nvSpPr>
        <p:spPr bwMode="auto">
          <a:xfrm>
            <a:off x="4625579" y="2431133"/>
            <a:ext cx="2800939" cy="12515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69056" tIns="34529" rIns="69056" bIns="34529" anchor="ctr" anchorCtr="1">
            <a:spAutoFit/>
          </a:bodyPr>
          <a:lstStyle/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void program(void) 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{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/* &lt;program&gt; ::= 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		BEGIN &lt;statement list&gt; END */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match(BEGIN)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</a:t>
            </a:r>
            <a:r>
              <a:rPr lang="en-US" altLang="zh-TW" sz="1200" b="1" dirty="0" err="1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statement_list</a:t>
            </a: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();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	match(END);</a:t>
            </a:r>
          </a:p>
          <a:p>
            <a:pPr marL="214313" indent="-214313">
              <a:lnSpc>
                <a:spcPct val="80000"/>
              </a:lnSpc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70648978-E82A-4C50-89B7-B84D4F4248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>
            <a:extLst>
              <a:ext uri="{FF2B5EF4-FFF2-40B4-BE49-F238E27FC236}">
                <a16:creationId xmlns:a16="http://schemas.microsoft.com/office/drawing/2014/main" id="{E83C7418-151F-47D5-81FA-CDE9259C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468703"/>
          </a:xfrm>
        </p:spPr>
        <p:txBody>
          <a:bodyPr/>
          <a:lstStyle/>
          <a:p>
            <a:r>
              <a:rPr lang="en-US" altLang="zh-TW" sz="3200" dirty="0"/>
              <a:t>Recursive Descent Parsing (4)</a:t>
            </a:r>
            <a:endParaRPr lang="zh-TW" altLang="en-US" sz="3200" dirty="0"/>
          </a:p>
        </p:txBody>
      </p:sp>
      <p:sp>
        <p:nvSpPr>
          <p:cNvPr id="66563" name="內容版面配置區 2">
            <a:extLst>
              <a:ext uri="{FF2B5EF4-FFF2-40B4-BE49-F238E27FC236}">
                <a16:creationId xmlns:a16="http://schemas.microsoft.com/office/drawing/2014/main" id="{C5B6D890-0E9A-482A-93D6-1510AA2667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1778" y="755203"/>
            <a:ext cx="3573462" cy="405365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void </a:t>
            </a:r>
            <a:r>
              <a:rPr lang="en-US" altLang="zh-TW" sz="2000" dirty="0" err="1">
                <a:solidFill>
                  <a:srgbClr val="FF0000"/>
                </a:solidFill>
              </a:rPr>
              <a:t>statement_list</a:t>
            </a:r>
            <a:r>
              <a:rPr lang="en-US" altLang="zh-TW" sz="2000" dirty="0">
                <a:solidFill>
                  <a:srgbClr val="FF0000"/>
                </a:solidFill>
              </a:rPr>
              <a:t>(void)</a:t>
            </a:r>
          </a:p>
          <a:p>
            <a:pPr>
              <a:buFont typeface="Wingdings 3" panose="05040102010807070707" pitchFamily="18" charset="2"/>
              <a:buNone/>
            </a:pP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37892EA-2F87-490A-B482-C16EFFF2890B}"/>
              </a:ext>
            </a:extLst>
          </p:cNvPr>
          <p:cNvSpPr txBox="1">
            <a:spLocks/>
          </p:cNvSpPr>
          <p:nvPr/>
        </p:nvSpPr>
        <p:spPr>
          <a:xfrm>
            <a:off x="4204892" y="865471"/>
            <a:ext cx="2678906" cy="32090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69056" tIns="34529" rIns="69056" bIns="34529" anchorCtr="1">
            <a:spAutoFit/>
          </a:bodyPr>
          <a:lstStyle/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</a:t>
            </a:r>
            <a:r>
              <a:rPr lang="en-US" altLang="zh-TW" sz="1200" b="1" dirty="0" err="1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statement_list</a:t>
            </a:r>
            <a:r>
              <a:rPr lang="en-US" altLang="zh-TW" sz="1200" b="1" dirty="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(void)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{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rgbClr val="0366A9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1200" b="1" dirty="0">
                <a:solidFill>
                  <a:schemeClr val="bg1">
                    <a:lumMod val="50000"/>
                  </a:scheme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/* &lt;statement list&gt; ::= 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bg1">
                    <a:lumMod val="50000"/>
                  </a:scheme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&lt;statement&gt; { &lt;statement&gt; } */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statement();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while (TRUE) {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200" b="1" dirty="0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switch (</a:t>
            </a:r>
            <a:r>
              <a:rPr lang="en-US" altLang="zh-TW" sz="1200" b="1" dirty="0" err="1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next_token</a:t>
            </a:r>
            <a:r>
              <a:rPr lang="en-US" altLang="zh-TW" sz="1200" b="1" dirty="0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()) {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case ID: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case READ: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case WRITE: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	statement();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	break;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default: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	return;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accent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}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}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z="1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8" name="圓角矩形圖說文字 7">
            <a:extLst>
              <a:ext uri="{FF2B5EF4-FFF2-40B4-BE49-F238E27FC236}">
                <a16:creationId xmlns:a16="http://schemas.microsoft.com/office/drawing/2014/main" id="{618E088A-28E7-496A-8281-B0D4F4704775}"/>
              </a:ext>
            </a:extLst>
          </p:cNvPr>
          <p:cNvSpPr/>
          <p:nvPr/>
        </p:nvSpPr>
        <p:spPr>
          <a:xfrm>
            <a:off x="5886846" y="3342674"/>
            <a:ext cx="2463800" cy="482203"/>
          </a:xfrm>
          <a:prstGeom prst="wedgeRoundRectCallout">
            <a:avLst>
              <a:gd name="adj1" fmla="val -71937"/>
              <a:gd name="adj2" fmla="val -797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Process </a:t>
            </a:r>
            <a:r>
              <a:rPr lang="zh-TW" altLang="en-US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{&lt;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statement&gt;} did not show up case</a:t>
            </a:r>
            <a:endParaRPr lang="zh-TW" altLang="en-US" sz="12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64A8D845-8BC3-4021-9EEF-D1D50B8819A1}"/>
              </a:ext>
            </a:extLst>
          </p:cNvPr>
          <p:cNvGrpSpPr/>
          <p:nvPr/>
        </p:nvGrpSpPr>
        <p:grpSpPr>
          <a:xfrm>
            <a:off x="793354" y="1197249"/>
            <a:ext cx="2806303" cy="2893219"/>
            <a:chOff x="1625204" y="1339454"/>
            <a:chExt cx="2806303" cy="2893219"/>
          </a:xfrm>
        </p:grpSpPr>
        <p:pic>
          <p:nvPicPr>
            <p:cNvPr id="66569" name="Picture 8">
              <a:extLst>
                <a:ext uri="{FF2B5EF4-FFF2-40B4-BE49-F238E27FC236}">
                  <a16:creationId xmlns:a16="http://schemas.microsoft.com/office/drawing/2014/main" id="{28E4024E-2103-4C09-AA45-66F721C423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5204" y="1339454"/>
              <a:ext cx="2792015" cy="289321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71C1FB5-3AB2-4CF4-8406-54EE0AE7B118}"/>
                </a:ext>
              </a:extLst>
            </p:cNvPr>
            <p:cNvSpPr/>
            <p:nvPr/>
          </p:nvSpPr>
          <p:spPr>
            <a:xfrm>
              <a:off x="1625204" y="1553767"/>
              <a:ext cx="2806303" cy="192881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31129F9C-F45B-4206-B00B-3DD4EB274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387" y="4058617"/>
            <a:ext cx="498276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500" dirty="0" err="1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next_token</a:t>
            </a:r>
            <a:r>
              <a:rPr lang="en-US" altLang="zh-TW" sz="1500" dirty="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()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 function that returns the next token. It does not call scanner(void).</a:t>
            </a:r>
          </a:p>
        </p:txBody>
      </p:sp>
      <p:sp>
        <p:nvSpPr>
          <p:cNvPr id="14" name="灯片编号占位符 1">
            <a:extLst>
              <a:ext uri="{FF2B5EF4-FFF2-40B4-BE49-F238E27FC236}">
                <a16:creationId xmlns:a16="http://schemas.microsoft.com/office/drawing/2014/main" id="{A1CBB96B-1774-4AEC-AB5A-07B70E3A3E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標題 1">
            <a:extLst>
              <a:ext uri="{FF2B5EF4-FFF2-40B4-BE49-F238E27FC236}">
                <a16:creationId xmlns:a16="http://schemas.microsoft.com/office/drawing/2014/main" id="{341EBDEC-F785-440E-8238-8FC93B1A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84" y="108349"/>
            <a:ext cx="7729206" cy="519113"/>
          </a:xfrm>
        </p:spPr>
        <p:txBody>
          <a:bodyPr/>
          <a:lstStyle/>
          <a:p>
            <a:r>
              <a:rPr lang="en-US" altLang="zh-TW" sz="3200" dirty="0"/>
              <a:t>Recursive Descent Parsing (5)</a:t>
            </a:r>
            <a:endParaRPr lang="zh-TW" altLang="en-US" sz="3200" dirty="0"/>
          </a:p>
        </p:txBody>
      </p:sp>
      <p:sp>
        <p:nvSpPr>
          <p:cNvPr id="68614" name="內容版面配置區 2">
            <a:extLst>
              <a:ext uri="{FF2B5EF4-FFF2-40B4-BE49-F238E27FC236}">
                <a16:creationId xmlns:a16="http://schemas.microsoft.com/office/drawing/2014/main" id="{F0B407C5-56A3-4EFB-BABF-1BE1F10CA7A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6484" y="792078"/>
            <a:ext cx="3015916" cy="403059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FF0000"/>
                </a:solidFill>
              </a:rPr>
              <a:t>void statement(void)</a:t>
            </a:r>
          </a:p>
          <a:p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06A0652-B01E-4DA3-ABE2-636A0DA88251}"/>
              </a:ext>
            </a:extLst>
          </p:cNvPr>
          <p:cNvSpPr/>
          <p:nvPr/>
        </p:nvSpPr>
        <p:spPr>
          <a:xfrm>
            <a:off x="4464844" y="803672"/>
            <a:ext cx="3429000" cy="43627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statement(void) </a:t>
            </a:r>
            <a:r>
              <a:rPr lang="en-US" altLang="zh-TW" sz="1200" b="1" dirty="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{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token </a:t>
            </a:r>
            <a:r>
              <a:rPr lang="en-US" altLang="zh-TW" sz="1200" b="1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tok</a:t>
            </a: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= </a:t>
            </a:r>
            <a:r>
              <a:rPr lang="en-US" altLang="zh-TW" sz="1200" b="1" dirty="0" err="1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next_token</a:t>
            </a:r>
            <a:r>
              <a:rPr lang="en-US" altLang="zh-TW" sz="1200" b="1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()</a:t>
            </a: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1200" b="1" dirty="0">
                <a:solidFill>
                  <a:srgbClr val="0366A9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switch </a:t>
            </a: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</a:t>
            </a:r>
            <a:r>
              <a:rPr lang="en-US" altLang="zh-TW" sz="1200" b="1" dirty="0" err="1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tok</a:t>
            </a: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) {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1200" b="1" u="sng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case ID: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solidFill>
                  <a:srgbClr val="0366A9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050" b="1" dirty="0">
                <a:solidFill>
                  <a:schemeClr val="bg1">
                    <a:lumMod val="50000"/>
                  </a:scheme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/* &lt;statement&gt; ::= ID := &lt;expression&gt; ; */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050" b="1" dirty="0">
                <a:solidFill>
                  <a:schemeClr val="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match(ID);</a:t>
            </a: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match(ASSIGNOP);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expression();  match(SEMICOLON);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break;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1200" b="1" u="sng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case READ: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solidFill>
                  <a:srgbClr val="0366A9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050" b="1" dirty="0">
                <a:solidFill>
                  <a:schemeClr val="bg1">
                    <a:lumMod val="50000"/>
                  </a:scheme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/* &lt;statement&gt; ::=  READ ( &lt;id list&gt; ) ; */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match(READ); match(LPAREN);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050" b="1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id_list</a:t>
            </a: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(); match(RPAREN);		match(SEMICOLON);</a:t>
            </a:r>
          </a:p>
          <a:p>
            <a:pPr marL="214313" indent="-214313"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break;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zh-TW" altLang="en-US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1200" b="1" u="sng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case WRITE: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solidFill>
                  <a:srgbClr val="0366A9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050" b="1" dirty="0">
                <a:solidFill>
                  <a:schemeClr val="bg1">
                    <a:lumMod val="50000"/>
                  </a:scheme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/* &lt;statement&gt; ::= WRITE (&lt;expr list&gt;) ; */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match(WRITE);  match(LPAREN);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050" b="1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expr_list</a:t>
            </a: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(); match(RPAREN);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match(SEMICOLON);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break;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1200" b="1" u="sng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default: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1050" b="1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syntax_error</a:t>
            </a: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</a:t>
            </a:r>
            <a:r>
              <a:rPr lang="en-US" altLang="zh-TW" sz="1050" b="1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tok</a:t>
            </a: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);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05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	break;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solidFill>
                  <a:schemeClr val="folHlink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}</a:t>
            </a:r>
          </a:p>
          <a:p>
            <a:pPr marL="214313" indent="-214313">
              <a:buClr>
                <a:schemeClr val="accent1"/>
              </a:buClr>
              <a:buSzPct val="76000"/>
              <a:tabLst>
                <a:tab pos="428625" algn="l"/>
                <a:tab pos="642938" algn="l"/>
                <a:tab pos="857250" algn="l"/>
                <a:tab pos="1071563" algn="l"/>
                <a:tab pos="2100263" algn="l"/>
                <a:tab pos="2443163" algn="l"/>
              </a:tabLst>
              <a:defRPr/>
            </a:pPr>
            <a:r>
              <a:rPr lang="en-US" altLang="zh-TW" sz="1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</p:txBody>
      </p:sp>
      <p:sp>
        <p:nvSpPr>
          <p:cNvPr id="10" name="圓角矩形圖說文字 9">
            <a:extLst>
              <a:ext uri="{FF2B5EF4-FFF2-40B4-BE49-F238E27FC236}">
                <a16:creationId xmlns:a16="http://schemas.microsoft.com/office/drawing/2014/main" id="{54AFEB27-CAB7-476B-87A0-578E8561B539}"/>
              </a:ext>
            </a:extLst>
          </p:cNvPr>
          <p:cNvSpPr/>
          <p:nvPr/>
        </p:nvSpPr>
        <p:spPr>
          <a:xfrm>
            <a:off x="6500811" y="4179094"/>
            <a:ext cx="2463801" cy="482204"/>
          </a:xfrm>
          <a:prstGeom prst="wedgeRoundRectCallout">
            <a:avLst>
              <a:gd name="adj1" fmla="val -98188"/>
              <a:gd name="adj2" fmla="val -232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TW" altLang="en-US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&lt;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statement&gt;</a:t>
            </a:r>
          </a:p>
          <a:p>
            <a:pPr algn="ctr" eaLnBrk="1" hangingPunct="1">
              <a:defRPr/>
            </a:pPr>
            <a:r>
              <a:rPr lang="en-US" altLang="zh-TW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Would appear at least once</a:t>
            </a:r>
            <a:endParaRPr lang="zh-TW" altLang="en-US" sz="12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68617" name="Picture 8">
            <a:extLst>
              <a:ext uri="{FF2B5EF4-FFF2-40B4-BE49-F238E27FC236}">
                <a16:creationId xmlns:a16="http://schemas.microsoft.com/office/drawing/2014/main" id="{E93F0986-44EF-4C87-900E-24DA823AE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25" y="1313857"/>
            <a:ext cx="2792015" cy="2893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663AB2F6-3CA6-4EDC-ABAA-DCBCF9D4C5D1}"/>
              </a:ext>
            </a:extLst>
          </p:cNvPr>
          <p:cNvSpPr/>
          <p:nvPr/>
        </p:nvSpPr>
        <p:spPr>
          <a:xfrm>
            <a:off x="1023625" y="1742482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9DFB569-D9AE-4D74-B285-5E681616AB5D}"/>
              </a:ext>
            </a:extLst>
          </p:cNvPr>
          <p:cNvSpPr/>
          <p:nvPr/>
        </p:nvSpPr>
        <p:spPr>
          <a:xfrm>
            <a:off x="1023625" y="1956795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A0B0CB9-7A90-44BF-9182-ACFCA263C521}"/>
              </a:ext>
            </a:extLst>
          </p:cNvPr>
          <p:cNvSpPr/>
          <p:nvPr/>
        </p:nvSpPr>
        <p:spPr>
          <a:xfrm>
            <a:off x="1023625" y="2155629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灯片编号占位符 1">
            <a:extLst>
              <a:ext uri="{FF2B5EF4-FFF2-40B4-BE49-F238E27FC236}">
                <a16:creationId xmlns:a16="http://schemas.microsoft.com/office/drawing/2014/main" id="{3E3E0800-3FEF-4A59-BEFA-EDC672A9E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2" grpId="1" animBg="1"/>
      <p:bldP spid="13" grpId="0" animBg="1"/>
      <p:bldP spid="13" grpId="1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標題 1">
            <a:extLst>
              <a:ext uri="{FF2B5EF4-FFF2-40B4-BE49-F238E27FC236}">
                <a16:creationId xmlns:a16="http://schemas.microsoft.com/office/drawing/2014/main" id="{67821394-6D0B-430E-AD1C-A91517147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4" y="108349"/>
            <a:ext cx="7809416" cy="519113"/>
          </a:xfrm>
        </p:spPr>
        <p:txBody>
          <a:bodyPr/>
          <a:lstStyle/>
          <a:p>
            <a:r>
              <a:rPr lang="en-US" altLang="zh-TW" sz="3200" dirty="0"/>
              <a:t>Recursive Descent Parsing (6)</a:t>
            </a:r>
            <a:endParaRPr lang="zh-TW" altLang="en-US" sz="3200" dirty="0"/>
          </a:p>
        </p:txBody>
      </p:sp>
      <p:sp>
        <p:nvSpPr>
          <p:cNvPr id="70659" name="內容版面配置區 2">
            <a:extLst>
              <a:ext uri="{FF2B5EF4-FFF2-40B4-BE49-F238E27FC236}">
                <a16:creationId xmlns:a16="http://schemas.microsoft.com/office/drawing/2014/main" id="{9DA79F1D-81CC-40EE-AEAE-6641C56B82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66273" y="774093"/>
            <a:ext cx="6093327" cy="362944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void </a:t>
            </a:r>
            <a:r>
              <a:rPr lang="en-US" altLang="zh-TW" sz="2000" dirty="0" err="1">
                <a:solidFill>
                  <a:srgbClr val="FF0000"/>
                </a:solidFill>
              </a:rPr>
              <a:t>id_list</a:t>
            </a:r>
            <a:r>
              <a:rPr lang="en-US" altLang="zh-TW" sz="2000" dirty="0">
                <a:solidFill>
                  <a:srgbClr val="FF0000"/>
                </a:solidFill>
              </a:rPr>
              <a:t>(void)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A75FA10-DB6B-4C3B-ABFD-2CB01DAF2DA7}"/>
              </a:ext>
            </a:extLst>
          </p:cNvPr>
          <p:cNvSpPr txBox="1">
            <a:spLocks/>
          </p:cNvSpPr>
          <p:nvPr/>
        </p:nvSpPr>
        <p:spPr bwMode="auto">
          <a:xfrm>
            <a:off x="4625579" y="1339283"/>
            <a:ext cx="3053953" cy="13993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56" tIns="34529" rIns="69056" bIns="34529" anchor="ctr" anchorCtr="1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void </a:t>
            </a:r>
            <a:r>
              <a:rPr lang="en-US" altLang="zh-TW" sz="1200" b="1" dirty="0" err="1">
                <a:solidFill>
                  <a:schemeClr val="tx2"/>
                </a:solidFill>
              </a:rPr>
              <a:t>id_list</a:t>
            </a:r>
            <a:r>
              <a:rPr lang="en-US" altLang="zh-TW" sz="1200" b="1" dirty="0">
                <a:solidFill>
                  <a:schemeClr val="tx2"/>
                </a:solidFill>
              </a:rPr>
              <a:t>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0366A9"/>
                </a:solidFill>
              </a:rPr>
              <a:t>	/* &lt;id list&gt; ::= ID { , ID }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match(ID);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FF0000"/>
                </a:solidFill>
              </a:rPr>
              <a:t>	while (</a:t>
            </a:r>
            <a:r>
              <a:rPr lang="en-US" altLang="zh-TW" sz="1200" b="1" dirty="0" err="1">
                <a:solidFill>
                  <a:srgbClr val="FF0000"/>
                </a:solidFill>
              </a:rPr>
              <a:t>next_token</a:t>
            </a:r>
            <a:r>
              <a:rPr lang="en-US" altLang="zh-TW" sz="1200" b="1" dirty="0">
                <a:solidFill>
                  <a:srgbClr val="FF0000"/>
                </a:solidFill>
              </a:rPr>
              <a:t>() == COMMA)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	match(COMMA);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	match(ID);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folHlink"/>
                </a:solidFill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}</a:t>
            </a:r>
          </a:p>
        </p:txBody>
      </p:sp>
      <p:pic>
        <p:nvPicPr>
          <p:cNvPr id="70664" name="Picture 8">
            <a:extLst>
              <a:ext uri="{FF2B5EF4-FFF2-40B4-BE49-F238E27FC236}">
                <a16:creationId xmlns:a16="http://schemas.microsoft.com/office/drawing/2014/main" id="{E10BCF3C-4A19-4015-B927-F919005C7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04" y="1339454"/>
            <a:ext cx="2792015" cy="2893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0664B476-0B3A-4A89-8516-541C8A51BF54}"/>
              </a:ext>
            </a:extLst>
          </p:cNvPr>
          <p:cNvSpPr/>
          <p:nvPr/>
        </p:nvSpPr>
        <p:spPr>
          <a:xfrm>
            <a:off x="1625204" y="2372917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40260452-1C26-4ED1-9653-8B4FFF2728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>
            <a:extLst>
              <a:ext uri="{FF2B5EF4-FFF2-40B4-BE49-F238E27FC236}">
                <a16:creationId xmlns:a16="http://schemas.microsoft.com/office/drawing/2014/main" id="{EE8DD048-66CA-4A44-B7F7-E1AB9121D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342" y="108349"/>
            <a:ext cx="7783348" cy="519113"/>
          </a:xfrm>
        </p:spPr>
        <p:txBody>
          <a:bodyPr/>
          <a:lstStyle/>
          <a:p>
            <a:r>
              <a:rPr lang="en-US" altLang="zh-TW" sz="3200" dirty="0"/>
              <a:t>Recursive Descent Parsing (7)</a:t>
            </a:r>
            <a:endParaRPr lang="zh-TW" altLang="en-US" sz="3200" dirty="0"/>
          </a:p>
        </p:txBody>
      </p:sp>
      <p:sp>
        <p:nvSpPr>
          <p:cNvPr id="72707" name="內容版面配置區 2">
            <a:extLst>
              <a:ext uri="{FF2B5EF4-FFF2-40B4-BE49-F238E27FC236}">
                <a16:creationId xmlns:a16="http://schemas.microsoft.com/office/drawing/2014/main" id="{DC5B3D65-0EBA-4972-94BA-196A2840C8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2342" y="841834"/>
            <a:ext cx="6172200" cy="368969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void expression(void)</a:t>
            </a:r>
          </a:p>
          <a:p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50EDA62-F1FE-40AC-9482-3A479D73B5F0}"/>
              </a:ext>
            </a:extLst>
          </p:cNvPr>
          <p:cNvSpPr txBox="1">
            <a:spLocks/>
          </p:cNvSpPr>
          <p:nvPr/>
        </p:nvSpPr>
        <p:spPr bwMode="auto">
          <a:xfrm>
            <a:off x="4572000" y="1339735"/>
            <a:ext cx="3086100" cy="184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56" tIns="34529" rIns="69056" bIns="34529" anchor="ctr" anchorCtr="1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void expression(void)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>
                <a:solidFill>
                  <a:srgbClr val="0366A9"/>
                </a:solidFill>
              </a:rPr>
              <a:t>	/* &lt;expression&gt; ::=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>
                <a:solidFill>
                  <a:srgbClr val="0366A9"/>
                </a:solidFill>
              </a:rPr>
              <a:t>	&lt;primary&gt; { &lt;add op&gt; &lt;primary&gt; }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/>
              <a:t>	token t;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/>
              <a:t>	primary();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>
                <a:solidFill>
                  <a:schemeClr val="folHlink"/>
                </a:solidFill>
              </a:rPr>
              <a:t>	</a:t>
            </a:r>
            <a:r>
              <a:rPr lang="en-US" altLang="zh-TW" sz="1200" b="1" dirty="0">
                <a:solidFill>
                  <a:srgbClr val="FF0000"/>
                </a:solidFill>
              </a:rPr>
              <a:t>for (t = </a:t>
            </a:r>
            <a:r>
              <a:rPr lang="en-US" altLang="zh-TW" sz="1200" b="1" dirty="0" err="1">
                <a:solidFill>
                  <a:srgbClr val="FF0000"/>
                </a:solidFill>
              </a:rPr>
              <a:t>next_token</a:t>
            </a:r>
            <a:r>
              <a:rPr lang="en-US" altLang="zh-TW" sz="1200" b="1" dirty="0">
                <a:solidFill>
                  <a:srgbClr val="FF0000"/>
                </a:solidFill>
              </a:rPr>
              <a:t>(); t == PLUSOP || t == MINUSOP; t = </a:t>
            </a:r>
            <a:r>
              <a:rPr lang="en-US" altLang="zh-TW" sz="1200" b="1" dirty="0" err="1">
                <a:solidFill>
                  <a:srgbClr val="FF0000"/>
                </a:solidFill>
              </a:rPr>
              <a:t>next_token</a:t>
            </a:r>
            <a:r>
              <a:rPr lang="en-US" altLang="zh-TW" sz="1200" b="1" dirty="0">
                <a:solidFill>
                  <a:srgbClr val="FF0000"/>
                </a:solidFill>
              </a:rPr>
              <a:t>())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/>
              <a:t>		</a:t>
            </a:r>
            <a:r>
              <a:rPr lang="en-US" altLang="zh-TW" sz="1200" b="1" dirty="0" err="1"/>
              <a:t>add_op</a:t>
            </a:r>
            <a:r>
              <a:rPr lang="en-US" altLang="zh-TW" sz="1200" b="1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/>
              <a:t>		primary();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>
                <a:solidFill>
                  <a:schemeClr val="folHlink"/>
                </a:solidFill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}</a:t>
            </a:r>
          </a:p>
        </p:txBody>
      </p:sp>
      <p:pic>
        <p:nvPicPr>
          <p:cNvPr id="72712" name="Picture 8">
            <a:extLst>
              <a:ext uri="{FF2B5EF4-FFF2-40B4-BE49-F238E27FC236}">
                <a16:creationId xmlns:a16="http://schemas.microsoft.com/office/drawing/2014/main" id="{5C5CC354-FEAF-4555-8447-0A3340911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04" y="1339454"/>
            <a:ext cx="2792015" cy="2893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186CDFD-6B8E-428F-93B6-FD55E97E41B3}"/>
              </a:ext>
            </a:extLst>
          </p:cNvPr>
          <p:cNvSpPr/>
          <p:nvPr/>
        </p:nvSpPr>
        <p:spPr>
          <a:xfrm>
            <a:off x="1625204" y="2786063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4408460D-57ED-462A-8C53-45BC7939FB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標題 1">
            <a:extLst>
              <a:ext uri="{FF2B5EF4-FFF2-40B4-BE49-F238E27FC236}">
                <a16:creationId xmlns:a16="http://schemas.microsoft.com/office/drawing/2014/main" id="{882EDAB8-9B98-4534-98ED-8D424E7F3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342" y="108349"/>
            <a:ext cx="7783348" cy="519113"/>
          </a:xfrm>
        </p:spPr>
        <p:txBody>
          <a:bodyPr/>
          <a:lstStyle/>
          <a:p>
            <a:r>
              <a:rPr lang="en-US" altLang="zh-TW" sz="3200" dirty="0"/>
              <a:t>Recursive Descent Parsing (8)</a:t>
            </a:r>
            <a:endParaRPr lang="zh-TW" altLang="en-US" sz="32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A5B049-AF28-4C5D-86A7-7B0049BAA023}"/>
              </a:ext>
            </a:extLst>
          </p:cNvPr>
          <p:cNvSpPr txBox="1">
            <a:spLocks/>
          </p:cNvSpPr>
          <p:nvPr/>
        </p:nvSpPr>
        <p:spPr bwMode="auto">
          <a:xfrm>
            <a:off x="4518422" y="1370607"/>
            <a:ext cx="3132534" cy="14855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56" tIns="34529" rIns="69056" bIns="34529" anchor="ctr" anchorCtr="1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tx2"/>
                </a:solidFill>
              </a:rPr>
              <a:t>void </a:t>
            </a:r>
            <a:r>
              <a:rPr lang="en-US" altLang="zh-TW" sz="1150" b="1" dirty="0" err="1">
                <a:solidFill>
                  <a:schemeClr val="tx2"/>
                </a:solidFill>
              </a:rPr>
              <a:t>expr_list</a:t>
            </a:r>
            <a:r>
              <a:rPr lang="en-US" altLang="zh-TW" sz="1150" b="1" dirty="0">
                <a:solidFill>
                  <a:schemeClr val="tx2"/>
                </a:solidFill>
              </a:rPr>
              <a:t>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rgbClr val="0366A9"/>
                </a:solidFill>
              </a:rPr>
              <a:t>	/* &lt;expr list&gt; ::=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rgbClr val="0366A9"/>
                </a:solidFill>
              </a:rPr>
              <a:t>		&lt;expression&gt; { , &lt;expression&gt; }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expression();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folHlink"/>
                </a:solidFill>
              </a:rPr>
              <a:t>	</a:t>
            </a:r>
            <a:r>
              <a:rPr lang="en-US" altLang="zh-TW" sz="1150" b="1" dirty="0">
                <a:solidFill>
                  <a:srgbClr val="FF0000"/>
                </a:solidFill>
              </a:rPr>
              <a:t>while (</a:t>
            </a:r>
            <a:r>
              <a:rPr lang="en-US" altLang="zh-TW" sz="1150" b="1" dirty="0" err="1">
                <a:solidFill>
                  <a:srgbClr val="FF0000"/>
                </a:solidFill>
              </a:rPr>
              <a:t>next_token</a:t>
            </a:r>
            <a:r>
              <a:rPr lang="en-US" altLang="zh-TW" sz="1150" b="1" dirty="0">
                <a:solidFill>
                  <a:srgbClr val="FF0000"/>
                </a:solidFill>
              </a:rPr>
              <a:t>() == COMMA)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match(COMMA);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expression();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folHlink"/>
                </a:solidFill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tx2"/>
                </a:solidFill>
              </a:rPr>
              <a:t>}</a:t>
            </a:r>
          </a:p>
        </p:txBody>
      </p:sp>
      <p:pic>
        <p:nvPicPr>
          <p:cNvPr id="74760" name="Picture 8">
            <a:extLst>
              <a:ext uri="{FF2B5EF4-FFF2-40B4-BE49-F238E27FC236}">
                <a16:creationId xmlns:a16="http://schemas.microsoft.com/office/drawing/2014/main" id="{B227D3B9-7DAE-4B8E-9C47-AC69D08BE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04" y="1339454"/>
            <a:ext cx="2792015" cy="2893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64ED5DBF-75DE-487F-89CD-09CE49A8BD33}"/>
              </a:ext>
            </a:extLst>
          </p:cNvPr>
          <p:cNvSpPr/>
          <p:nvPr/>
        </p:nvSpPr>
        <p:spPr>
          <a:xfrm>
            <a:off x="1625204" y="2594373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4232537D-B6F2-4D59-86E6-1ECF78EC4C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EC83959C-D231-4D28-8CA5-79DEB59CAB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2342" y="841834"/>
            <a:ext cx="6172200" cy="368969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void </a:t>
            </a:r>
            <a:r>
              <a:rPr lang="en-US" altLang="zh-TW" sz="2000" dirty="0" err="1">
                <a:solidFill>
                  <a:srgbClr val="FF0000"/>
                </a:solidFill>
              </a:rPr>
              <a:t>expr_list</a:t>
            </a:r>
            <a:r>
              <a:rPr lang="en-US" altLang="zh-TW" sz="2000" dirty="0">
                <a:solidFill>
                  <a:srgbClr val="FF0000"/>
                </a:solidFill>
              </a:rPr>
              <a:t>(void)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投影片編號版面配置區 22">
            <a:extLst>
              <a:ext uri="{FF2B5EF4-FFF2-40B4-BE49-F238E27FC236}">
                <a16:creationId xmlns:a16="http://schemas.microsoft.com/office/drawing/2014/main" id="{6B2E420B-4FC4-4CA8-BC33-D148DE461B63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B98305F-FC28-4E75-94CC-156C923B5E6C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1DDEBA81-FDFA-438C-A5C6-449E231B9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339" y="173496"/>
            <a:ext cx="7881861" cy="362214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The Structure of a Micro compiler (1)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3BE93AD8-3F72-4730-99CD-478587F3D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2514" y="824142"/>
            <a:ext cx="7431651" cy="37109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Micro </a:t>
            </a:r>
            <a:r>
              <a:rPr lang="en-US" altLang="zh-CN" sz="2400" dirty="0">
                <a:solidFill>
                  <a:srgbClr val="FF0000"/>
                </a:solidFill>
              </a:rPr>
              <a:t>-</a:t>
            </a:r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A</a:t>
            </a:r>
            <a:r>
              <a:rPr lang="en-US" altLang="zh-TW" sz="2400" dirty="0">
                <a:solidFill>
                  <a:srgbClr val="FF0000"/>
                </a:solidFill>
              </a:rPr>
              <a:t> very simple language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solidFill>
                  <a:srgbClr val="0000FF"/>
                </a:solidFill>
              </a:rPr>
              <a:t>Only integers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solidFill>
                  <a:srgbClr val="0000FF"/>
                </a:solidFill>
              </a:rPr>
              <a:t>No declarations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Variables consist of </a:t>
            </a:r>
            <a:r>
              <a:rPr lang="en-US" altLang="zh-TW" sz="1800" dirty="0">
                <a:solidFill>
                  <a:srgbClr val="0000FF"/>
                </a:solidFill>
              </a:rPr>
              <a:t>A..Z, 0..9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At most </a:t>
            </a:r>
            <a:r>
              <a:rPr lang="en-US" altLang="zh-TW" sz="1800" dirty="0">
                <a:solidFill>
                  <a:srgbClr val="0000FF"/>
                </a:solidFill>
              </a:rPr>
              <a:t>32</a:t>
            </a:r>
            <a:r>
              <a:rPr lang="en-US" altLang="zh-TW" sz="1800" dirty="0"/>
              <a:t> characters long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Comments begin with “</a:t>
            </a:r>
            <a:r>
              <a:rPr lang="en-US" altLang="zh-TW" sz="1800" dirty="0">
                <a:solidFill>
                  <a:srgbClr val="0070C0"/>
                </a:solidFill>
              </a:rPr>
              <a:t>--</a:t>
            </a:r>
            <a:r>
              <a:rPr lang="en-US" altLang="zh-TW" sz="1800" dirty="0"/>
              <a:t>” and end with end-of-line. 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Three kinds of statements:</a:t>
            </a:r>
          </a:p>
          <a:p>
            <a:pPr lvl="2">
              <a:lnSpc>
                <a:spcPct val="90000"/>
              </a:lnSpc>
            </a:pPr>
            <a:r>
              <a:rPr lang="en-US" altLang="zh-TW" sz="1600" dirty="0">
                <a:solidFill>
                  <a:srgbClr val="0000FF"/>
                </a:solidFill>
              </a:rPr>
              <a:t>assignments</a:t>
            </a:r>
            <a:r>
              <a:rPr lang="en-US" altLang="zh-TW" sz="1600" dirty="0"/>
              <a:t>, e.g., a := b + c</a:t>
            </a:r>
          </a:p>
          <a:p>
            <a:pPr lvl="2">
              <a:lnSpc>
                <a:spcPct val="90000"/>
              </a:lnSpc>
            </a:pPr>
            <a:r>
              <a:rPr lang="en-US" altLang="zh-TW" sz="1600" dirty="0">
                <a:solidFill>
                  <a:srgbClr val="0000FF"/>
                </a:solidFill>
              </a:rPr>
              <a:t>read(list of ids), </a:t>
            </a:r>
            <a:r>
              <a:rPr lang="en-US" altLang="zh-TW" sz="1600" dirty="0"/>
              <a:t>e.g., read(a, b)</a:t>
            </a:r>
          </a:p>
          <a:p>
            <a:pPr lvl="2">
              <a:lnSpc>
                <a:spcPct val="90000"/>
              </a:lnSpc>
            </a:pPr>
            <a:r>
              <a:rPr lang="en-US" altLang="zh-TW" sz="1400" dirty="0">
                <a:solidFill>
                  <a:srgbClr val="0000FF"/>
                </a:solidFill>
              </a:rPr>
              <a:t>write(list of </a:t>
            </a:r>
            <a:r>
              <a:rPr lang="en-US" altLang="zh-TW" sz="1400" dirty="0" err="1">
                <a:solidFill>
                  <a:srgbClr val="0000FF"/>
                </a:solidFill>
              </a:rPr>
              <a:t>exps</a:t>
            </a:r>
            <a:r>
              <a:rPr lang="en-US" altLang="zh-TW" sz="1400" dirty="0">
                <a:solidFill>
                  <a:srgbClr val="0000FF"/>
                </a:solidFill>
              </a:rPr>
              <a:t>), </a:t>
            </a:r>
            <a:r>
              <a:rPr lang="en-US" altLang="zh-TW" sz="1400" dirty="0"/>
              <a:t>e.g., </a:t>
            </a:r>
            <a:r>
              <a:rPr lang="en-US" altLang="zh-TW" sz="1400" dirty="0">
                <a:solidFill>
                  <a:srgbClr val="0000FF"/>
                </a:solidFill>
              </a:rPr>
              <a:t>Begin, end, read</a:t>
            </a:r>
            <a:r>
              <a:rPr lang="en-US" altLang="zh-TW" sz="1400" dirty="0"/>
              <a:t>, and </a:t>
            </a:r>
            <a:r>
              <a:rPr lang="en-US" altLang="zh-TW" sz="1400" dirty="0">
                <a:solidFill>
                  <a:srgbClr val="0000FF"/>
                </a:solidFill>
              </a:rPr>
              <a:t>write </a:t>
            </a:r>
            <a:r>
              <a:rPr lang="en-US" altLang="zh-TW" sz="1400" dirty="0"/>
              <a:t>are reserved words.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Tokens may not extend to the following line.</a:t>
            </a:r>
            <a:endParaRPr lang="zh-TW" altLang="en-US" sz="1800" dirty="0"/>
          </a:p>
          <a:p>
            <a:pPr lvl="2">
              <a:lnSpc>
                <a:spcPct val="90000"/>
              </a:lnSpc>
            </a:pPr>
            <a:r>
              <a:rPr lang="en-US" altLang="zh-TW" sz="1600" dirty="0"/>
              <a:t>(</a:t>
            </a:r>
            <a:r>
              <a:rPr lang="en-US" altLang="zh-TW" sz="1600" dirty="0" err="1"/>
              <a:t>a+b</a:t>
            </a:r>
            <a:r>
              <a:rPr lang="en-US" altLang="zh-TW" sz="1600" dirty="0"/>
              <a:t>)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74B5A126-653B-4A57-8C83-EA14AC212A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標題 1">
            <a:extLst>
              <a:ext uri="{FF2B5EF4-FFF2-40B4-BE49-F238E27FC236}">
                <a16:creationId xmlns:a16="http://schemas.microsoft.com/office/drawing/2014/main" id="{575BCB7E-B7BD-4804-B0A9-99125E2E4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342" y="108349"/>
            <a:ext cx="7783348" cy="519113"/>
          </a:xfrm>
        </p:spPr>
        <p:txBody>
          <a:bodyPr/>
          <a:lstStyle/>
          <a:p>
            <a:r>
              <a:rPr lang="en-US" altLang="zh-TW" sz="3200" dirty="0"/>
              <a:t>Recursive Descent Parsing (9)</a:t>
            </a:r>
            <a:endParaRPr lang="zh-TW" altLang="en-US" sz="32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650291A-BAE0-49E9-B416-C28750CAC4E1}"/>
              </a:ext>
            </a:extLst>
          </p:cNvPr>
          <p:cNvSpPr txBox="1">
            <a:spLocks/>
          </p:cNvSpPr>
          <p:nvPr/>
        </p:nvSpPr>
        <p:spPr bwMode="auto">
          <a:xfrm>
            <a:off x="4572000" y="1339283"/>
            <a:ext cx="3132535" cy="13993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56" tIns="34529" rIns="69056" bIns="34529" anchor="ctr" anchorCtr="1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142875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void </a:t>
            </a:r>
            <a:r>
              <a:rPr lang="en-US" altLang="zh-TW" sz="1200" b="1" dirty="0" err="1">
                <a:solidFill>
                  <a:schemeClr val="tx2"/>
                </a:solidFill>
              </a:rPr>
              <a:t>add_op</a:t>
            </a:r>
            <a:r>
              <a:rPr lang="en-US" altLang="zh-TW" sz="1200" b="1" dirty="0">
                <a:solidFill>
                  <a:schemeClr val="tx2"/>
                </a:solidFill>
              </a:rPr>
              <a:t>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accent2"/>
                </a:solidFill>
              </a:rPr>
              <a:t>	</a:t>
            </a:r>
            <a:r>
              <a:rPr lang="en-US" altLang="zh-TW" sz="1200" b="1" dirty="0">
                <a:solidFill>
                  <a:srgbClr val="0366A9"/>
                </a:solidFill>
              </a:rPr>
              <a:t>/* &lt;</a:t>
            </a:r>
            <a:r>
              <a:rPr lang="en-US" altLang="zh-TW" sz="1200" b="1" dirty="0" err="1">
                <a:solidFill>
                  <a:srgbClr val="0366A9"/>
                </a:solidFill>
              </a:rPr>
              <a:t>addop</a:t>
            </a:r>
            <a:r>
              <a:rPr lang="en-US" altLang="zh-TW" sz="1200" b="1" dirty="0">
                <a:solidFill>
                  <a:srgbClr val="0366A9"/>
                </a:solidFill>
              </a:rPr>
              <a:t>&gt; ::= PLUSOP I MINUSOP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token </a:t>
            </a:r>
            <a:r>
              <a:rPr lang="en-US" altLang="zh-TW" sz="1200" b="1" dirty="0" err="1"/>
              <a:t>tok</a:t>
            </a:r>
            <a:r>
              <a:rPr lang="en-US" altLang="zh-TW" sz="1200" b="1" dirty="0"/>
              <a:t> = </a:t>
            </a:r>
            <a:r>
              <a:rPr lang="en-US" altLang="zh-TW" sz="1200" b="1" dirty="0" err="1"/>
              <a:t>next_token</a:t>
            </a:r>
            <a:r>
              <a:rPr lang="en-US" altLang="zh-TW" sz="1200" b="1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folHlink"/>
                </a:solidFill>
              </a:rPr>
              <a:t>	</a:t>
            </a:r>
            <a:r>
              <a:rPr lang="en-US" altLang="zh-TW" sz="1200" b="1" dirty="0">
                <a:solidFill>
                  <a:srgbClr val="FF0000"/>
                </a:solidFill>
              </a:rPr>
              <a:t>if (</a:t>
            </a:r>
            <a:r>
              <a:rPr lang="en-US" altLang="zh-TW" sz="1200" b="1" dirty="0" err="1">
                <a:solidFill>
                  <a:srgbClr val="FF0000"/>
                </a:solidFill>
              </a:rPr>
              <a:t>tok</a:t>
            </a:r>
            <a:r>
              <a:rPr lang="en-US" altLang="zh-TW" sz="1200" b="1" dirty="0">
                <a:solidFill>
                  <a:srgbClr val="FF0000"/>
                </a:solidFill>
              </a:rPr>
              <a:t> == PLUSOP || </a:t>
            </a:r>
            <a:r>
              <a:rPr lang="en-US" altLang="zh-TW" sz="1200" b="1" dirty="0" err="1">
                <a:solidFill>
                  <a:srgbClr val="FF0000"/>
                </a:solidFill>
              </a:rPr>
              <a:t>tok</a:t>
            </a:r>
            <a:r>
              <a:rPr lang="en-US" altLang="zh-TW" sz="1200" b="1" dirty="0">
                <a:solidFill>
                  <a:srgbClr val="FF0000"/>
                </a:solidFill>
              </a:rPr>
              <a:t> ==MINUSOP)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	match(</a:t>
            </a:r>
            <a:r>
              <a:rPr lang="en-US" altLang="zh-TW" sz="1200" b="1" dirty="0" err="1"/>
              <a:t>tok</a:t>
            </a:r>
            <a:r>
              <a:rPr lang="en-US" altLang="zh-TW" sz="1200" b="1" dirty="0"/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folHlink"/>
                </a:solidFill>
              </a:rPr>
              <a:t>	</a:t>
            </a:r>
            <a:r>
              <a:rPr lang="en-US" altLang="zh-TW" sz="1200" b="1" dirty="0">
                <a:solidFill>
                  <a:srgbClr val="FF0000"/>
                </a:solidFill>
              </a:rPr>
              <a:t>else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	</a:t>
            </a:r>
            <a:r>
              <a:rPr lang="en-US" altLang="zh-TW" sz="1200" b="1" dirty="0" err="1"/>
              <a:t>syntax_error</a:t>
            </a:r>
            <a:r>
              <a:rPr lang="en-US" altLang="zh-TW" sz="1200" b="1" dirty="0"/>
              <a:t>(</a:t>
            </a:r>
            <a:r>
              <a:rPr lang="en-US" altLang="zh-TW" sz="1200" b="1" dirty="0" err="1"/>
              <a:t>tok</a:t>
            </a:r>
            <a:r>
              <a:rPr lang="en-US" altLang="zh-TW" sz="1200" b="1" dirty="0"/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}</a:t>
            </a:r>
          </a:p>
        </p:txBody>
      </p:sp>
      <p:pic>
        <p:nvPicPr>
          <p:cNvPr id="76808" name="Picture 8">
            <a:extLst>
              <a:ext uri="{FF2B5EF4-FFF2-40B4-BE49-F238E27FC236}">
                <a16:creationId xmlns:a16="http://schemas.microsoft.com/office/drawing/2014/main" id="{EC3842C2-E40C-4D4C-8104-F2F3D033D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04" y="1339454"/>
            <a:ext cx="2792015" cy="2893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8CFAF042-64DA-4E87-8989-AE3DFC037343}"/>
              </a:ext>
            </a:extLst>
          </p:cNvPr>
          <p:cNvSpPr/>
          <p:nvPr/>
        </p:nvSpPr>
        <p:spPr>
          <a:xfrm>
            <a:off x="1625204" y="3629025"/>
            <a:ext cx="2806303" cy="3893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C512710B-1B6E-42F3-9ACA-9AB9FB8C06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E2A8618D-2F01-46E6-89B3-6B2F8BBAB3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2342" y="841834"/>
            <a:ext cx="6172200" cy="368969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void </a:t>
            </a:r>
            <a:r>
              <a:rPr lang="en-US" altLang="zh-TW" sz="2000" dirty="0" err="1">
                <a:solidFill>
                  <a:srgbClr val="FF0000"/>
                </a:solidFill>
              </a:rPr>
              <a:t>add_op</a:t>
            </a:r>
            <a:r>
              <a:rPr lang="en-US" altLang="zh-TW" sz="2000" dirty="0">
                <a:solidFill>
                  <a:srgbClr val="FF0000"/>
                </a:solidFill>
              </a:rPr>
              <a:t>(void)</a:t>
            </a:r>
          </a:p>
          <a:p>
            <a:endParaRPr lang="zh-TW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標題 1">
            <a:extLst>
              <a:ext uri="{FF2B5EF4-FFF2-40B4-BE49-F238E27FC236}">
                <a16:creationId xmlns:a16="http://schemas.microsoft.com/office/drawing/2014/main" id="{EAA664EB-A5E6-4ACB-9AAD-185966D91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442" y="108349"/>
            <a:ext cx="7745248" cy="519113"/>
          </a:xfrm>
        </p:spPr>
        <p:txBody>
          <a:bodyPr/>
          <a:lstStyle/>
          <a:p>
            <a:r>
              <a:rPr lang="en-US" altLang="zh-TW" sz="3200" dirty="0"/>
              <a:t>Recursive Descent Parsing (10)</a:t>
            </a:r>
            <a:endParaRPr lang="zh-TW" altLang="en-US" sz="3200" dirty="0"/>
          </a:p>
        </p:txBody>
      </p:sp>
      <p:sp>
        <p:nvSpPr>
          <p:cNvPr id="78851" name="內容版面配置區 2">
            <a:extLst>
              <a:ext uri="{FF2B5EF4-FFF2-40B4-BE49-F238E27FC236}">
                <a16:creationId xmlns:a16="http://schemas.microsoft.com/office/drawing/2014/main" id="{6A9929A1-919B-4BD2-930A-BD83676F230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0441" y="824289"/>
            <a:ext cx="6029159" cy="280611"/>
          </a:xfrm>
        </p:spPr>
        <p:txBody>
          <a:bodyPr/>
          <a:lstStyle/>
          <a:p>
            <a:r>
              <a:rPr lang="en-US" altLang="zh-TW" sz="1800" dirty="0">
                <a:solidFill>
                  <a:srgbClr val="FF0000"/>
                </a:solidFill>
              </a:rPr>
              <a:t>void primary(void)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73A221B-EC5B-435B-889B-5D725BC5FB99}"/>
              </a:ext>
            </a:extLst>
          </p:cNvPr>
          <p:cNvSpPr txBox="1">
            <a:spLocks/>
          </p:cNvSpPr>
          <p:nvPr/>
        </p:nvSpPr>
        <p:spPr bwMode="auto">
          <a:xfrm>
            <a:off x="4691483" y="1254896"/>
            <a:ext cx="2827313" cy="31844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9056" tIns="34529" rIns="69056" bIns="34529" anchor="ctr" anchorCtr="1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  <a:tab pos="1143000" algn="l"/>
                <a:tab pos="2800350" algn="l"/>
                <a:tab pos="32575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rgbClr val="C00000"/>
                </a:solidFill>
              </a:rPr>
              <a:t>void primary(void)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token </a:t>
            </a:r>
            <a:r>
              <a:rPr lang="en-US" altLang="zh-TW" sz="1150" b="1" dirty="0" err="1"/>
              <a:t>tok</a:t>
            </a:r>
            <a:r>
              <a:rPr lang="en-US" altLang="zh-TW" sz="1150" b="1" dirty="0"/>
              <a:t> = </a:t>
            </a:r>
            <a:r>
              <a:rPr lang="en-US" altLang="zh-TW" sz="1150" b="1" dirty="0" err="1"/>
              <a:t>next_token</a:t>
            </a:r>
            <a:r>
              <a:rPr lang="en-US" altLang="zh-TW" sz="1150" b="1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folHlink"/>
                </a:solidFill>
              </a:rPr>
              <a:t>	switch (</a:t>
            </a:r>
            <a:r>
              <a:rPr lang="en-US" altLang="zh-TW" sz="1150" b="1" dirty="0" err="1">
                <a:solidFill>
                  <a:schemeClr val="folHlink"/>
                </a:solidFill>
              </a:rPr>
              <a:t>tok</a:t>
            </a:r>
            <a:r>
              <a:rPr lang="en-US" altLang="zh-TW" sz="1150" b="1" dirty="0">
                <a:solidFill>
                  <a:schemeClr val="folHlink"/>
                </a:solidFill>
              </a:rPr>
              <a:t>)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folHlink"/>
                </a:solidFill>
              </a:rPr>
              <a:t>	</a:t>
            </a:r>
            <a:r>
              <a:rPr lang="en-US" altLang="zh-TW" sz="1150" b="1" dirty="0">
                <a:solidFill>
                  <a:srgbClr val="C00000"/>
                </a:solidFill>
              </a:rPr>
              <a:t>case LPAREN: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</a:t>
            </a:r>
            <a:r>
              <a:rPr lang="en-US" altLang="zh-TW" sz="1150" b="1" dirty="0">
                <a:solidFill>
                  <a:srgbClr val="0366A9"/>
                </a:solidFill>
              </a:rPr>
              <a:t>/* &lt;primary&gt; ::= ( &lt;expression&gt; )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match(LPAREN); expression();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match(RPAREN);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folHlink"/>
                </a:solidFill>
              </a:rPr>
              <a:t>	</a:t>
            </a:r>
            <a:r>
              <a:rPr lang="en-US" altLang="zh-TW" sz="1150" b="1" dirty="0">
                <a:solidFill>
                  <a:srgbClr val="C00000"/>
                </a:solidFill>
              </a:rPr>
              <a:t>case ID: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rgbClr val="0366A9"/>
                </a:solidFill>
              </a:rPr>
              <a:t>		/* &lt;primary&gt; ::= ID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match(ID);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folHlink"/>
                </a:solidFill>
              </a:rPr>
              <a:t>	</a:t>
            </a:r>
            <a:r>
              <a:rPr lang="en-US" altLang="zh-TW" sz="1150" b="1" dirty="0">
                <a:solidFill>
                  <a:srgbClr val="C00000"/>
                </a:solidFill>
              </a:rPr>
              <a:t>case INTLITERAL: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</a:t>
            </a:r>
            <a:r>
              <a:rPr lang="en-US" altLang="zh-TW" sz="1150" b="1" dirty="0">
                <a:solidFill>
                  <a:srgbClr val="0366A9"/>
                </a:solidFill>
              </a:rPr>
              <a:t>	/* &lt;primary&gt; ::= INTLITERAL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match(INTLITERAL);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rgbClr val="C00000"/>
                </a:solidFill>
              </a:rPr>
              <a:t>	default: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</a:t>
            </a:r>
            <a:r>
              <a:rPr lang="en-US" altLang="zh-TW" sz="1150" b="1" dirty="0" err="1"/>
              <a:t>syntax_error</a:t>
            </a:r>
            <a:r>
              <a:rPr lang="en-US" altLang="zh-TW" sz="1150" b="1" dirty="0"/>
              <a:t>(</a:t>
            </a:r>
            <a:r>
              <a:rPr lang="en-US" altLang="zh-TW" sz="1150" b="1" dirty="0" err="1"/>
              <a:t>tok</a:t>
            </a:r>
            <a:r>
              <a:rPr lang="en-US" altLang="zh-TW" sz="1150" b="1" dirty="0"/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/>
              <a:t>		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folHlink"/>
                </a:solidFill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150" b="1" dirty="0">
                <a:solidFill>
                  <a:schemeClr val="tx2"/>
                </a:solidFill>
              </a:rPr>
              <a:t>}	</a:t>
            </a:r>
          </a:p>
        </p:txBody>
      </p:sp>
      <p:pic>
        <p:nvPicPr>
          <p:cNvPr id="78856" name="Picture 8">
            <a:extLst>
              <a:ext uri="{FF2B5EF4-FFF2-40B4-BE49-F238E27FC236}">
                <a16:creationId xmlns:a16="http://schemas.microsoft.com/office/drawing/2014/main" id="{92CBA514-A2AE-4B16-AECE-83D7CE109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04" y="1339454"/>
            <a:ext cx="2792015" cy="2893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49FE57BD-0A64-4E4F-8561-2C5DF0422D96}"/>
              </a:ext>
            </a:extLst>
          </p:cNvPr>
          <p:cNvSpPr/>
          <p:nvPr/>
        </p:nvSpPr>
        <p:spPr>
          <a:xfrm>
            <a:off x="1625204" y="3000376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2CD7733-DE6A-4092-999A-A86BF0A45F69}"/>
              </a:ext>
            </a:extLst>
          </p:cNvPr>
          <p:cNvSpPr/>
          <p:nvPr/>
        </p:nvSpPr>
        <p:spPr>
          <a:xfrm>
            <a:off x="1625204" y="3214688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0F84BCA-F440-481E-8E95-694FE0D67DDD}"/>
              </a:ext>
            </a:extLst>
          </p:cNvPr>
          <p:cNvSpPr/>
          <p:nvPr/>
        </p:nvSpPr>
        <p:spPr>
          <a:xfrm>
            <a:off x="1625204" y="3429001"/>
            <a:ext cx="2806303" cy="1928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灯片编号占位符 1">
            <a:extLst>
              <a:ext uri="{FF2B5EF4-FFF2-40B4-BE49-F238E27FC236}">
                <a16:creationId xmlns:a16="http://schemas.microsoft.com/office/drawing/2014/main" id="{EF76D727-371B-4FE0-834B-FEB7C3D4B4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投影片編號版面配置區 22">
            <a:extLst>
              <a:ext uri="{FF2B5EF4-FFF2-40B4-BE49-F238E27FC236}">
                <a16:creationId xmlns:a16="http://schemas.microsoft.com/office/drawing/2014/main" id="{06A0BAE9-366E-44C3-B1D9-2FA433EDBB7F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2A0DD71-EF11-4429-9D28-F1ABDF7E4021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0900" name="Rectangle 2">
            <a:extLst>
              <a:ext uri="{FF2B5EF4-FFF2-40B4-BE49-F238E27FC236}">
                <a16:creationId xmlns:a16="http://schemas.microsoft.com/office/drawing/2014/main" id="{5EB048D9-4BD1-462A-AD41-655AEF40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358" y="108349"/>
            <a:ext cx="7777332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Outline</a:t>
            </a:r>
          </a:p>
        </p:txBody>
      </p:sp>
      <p:sp>
        <p:nvSpPr>
          <p:cNvPr id="80901" name="Rectangle 3">
            <a:extLst>
              <a:ext uri="{FF2B5EF4-FFF2-40B4-BE49-F238E27FC236}">
                <a16:creationId xmlns:a16="http://schemas.microsoft.com/office/drawing/2014/main" id="{280EF9B8-1C79-476C-97EE-DA1D4D45A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0547" y="769144"/>
            <a:ext cx="6703595" cy="1802606"/>
          </a:xfrm>
        </p:spPr>
        <p:txBody>
          <a:bodyPr/>
          <a:lstStyle/>
          <a:p>
            <a:r>
              <a:rPr lang="zh-TW" altLang="en-US" sz="2000" dirty="0"/>
              <a:t>2.1 </a:t>
            </a:r>
            <a:r>
              <a:rPr lang="en-US" altLang="zh-TW" sz="2000" dirty="0"/>
              <a:t>The Structure of a Micro Compiler</a:t>
            </a:r>
          </a:p>
          <a:p>
            <a:r>
              <a:rPr lang="en-US" altLang="zh-TW" sz="2000" dirty="0"/>
              <a:t>2.2 A Micro Scanner</a:t>
            </a:r>
          </a:p>
          <a:p>
            <a:r>
              <a:rPr lang="en-US" altLang="zh-TW" sz="2000" dirty="0"/>
              <a:t>2.3 The Syntax of Micro</a:t>
            </a:r>
          </a:p>
          <a:p>
            <a:r>
              <a:rPr lang="en-US" altLang="zh-TW" sz="2000" dirty="0"/>
              <a:t>2.4 Recursive Descent Parsing</a:t>
            </a:r>
          </a:p>
          <a:p>
            <a:r>
              <a:rPr lang="en-US" altLang="zh-TW" sz="2000" dirty="0">
                <a:solidFill>
                  <a:srgbClr val="FF0000"/>
                </a:solidFill>
              </a:rPr>
              <a:t>2.5 Translating Micro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2000" dirty="0"/>
          </a:p>
        </p:txBody>
      </p:sp>
      <p:grpSp>
        <p:nvGrpSpPr>
          <p:cNvPr id="80904" name="群組 7">
            <a:extLst>
              <a:ext uri="{FF2B5EF4-FFF2-40B4-BE49-F238E27FC236}">
                <a16:creationId xmlns:a16="http://schemas.microsoft.com/office/drawing/2014/main" id="{FCF48FA2-160D-4CBE-B7AF-013E2FFB17E7}"/>
              </a:ext>
            </a:extLst>
          </p:cNvPr>
          <p:cNvGrpSpPr>
            <a:grpSpLocks/>
          </p:cNvGrpSpPr>
          <p:nvPr/>
        </p:nvGrpSpPr>
        <p:grpSpPr bwMode="auto">
          <a:xfrm>
            <a:off x="3599636" y="2350169"/>
            <a:ext cx="5231541" cy="2179029"/>
            <a:chOff x="1500166" y="3571876"/>
            <a:chExt cx="5857916" cy="2260165"/>
          </a:xfrm>
        </p:grpSpPr>
        <p:pic>
          <p:nvPicPr>
            <p:cNvPr id="80905" name="Picture 9">
              <a:extLst>
                <a:ext uri="{FF2B5EF4-FFF2-40B4-BE49-F238E27FC236}">
                  <a16:creationId xmlns:a16="http://schemas.microsoft.com/office/drawing/2014/main" id="{BEDAEB27-C4DB-40A6-9F94-7BFD2980ED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166" y="3786190"/>
              <a:ext cx="5743588" cy="2045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E3360B4-2484-4736-8F30-D20C5019389C}"/>
                </a:ext>
              </a:extLst>
            </p:cNvPr>
            <p:cNvSpPr/>
            <p:nvPr/>
          </p:nvSpPr>
          <p:spPr>
            <a:xfrm>
              <a:off x="5500694" y="3571876"/>
              <a:ext cx="1857388" cy="199986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2000"/>
            </a:p>
          </p:txBody>
        </p:sp>
      </p:grp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352A19E4-B676-4B7E-A796-D05E400995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標題 1">
            <a:extLst>
              <a:ext uri="{FF2B5EF4-FFF2-40B4-BE49-F238E27FC236}">
                <a16:creationId xmlns:a16="http://schemas.microsoft.com/office/drawing/2014/main" id="{01BB13CF-EE54-48B6-98CE-0A1D56315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Translating Micro (1)</a:t>
            </a:r>
            <a:endParaRPr lang="zh-TW" altLang="en-US" sz="3200" dirty="0"/>
          </a:p>
        </p:txBody>
      </p:sp>
      <p:sp>
        <p:nvSpPr>
          <p:cNvPr id="82947" name="內容版面配置區 2">
            <a:extLst>
              <a:ext uri="{FF2B5EF4-FFF2-40B4-BE49-F238E27FC236}">
                <a16:creationId xmlns:a16="http://schemas.microsoft.com/office/drawing/2014/main" id="{58079408-82E3-4672-B633-379F7D9D40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2526" y="914400"/>
            <a:ext cx="7451558" cy="290362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Target language: 3-addr code (quadruple)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OP  A, B, C</a:t>
            </a:r>
            <a:endParaRPr lang="en-US" altLang="zh-TW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n-US" altLang="zh-TW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Note that we did not worry about registers at this time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Temporaries: Sometimes we need to hold temporary values</a:t>
            </a:r>
          </a:p>
          <a:p>
            <a:pPr lvl="2">
              <a:lnSpc>
                <a:spcPct val="90000"/>
              </a:lnSpc>
            </a:pPr>
            <a:r>
              <a:rPr lang="en-US" altLang="zh-TW" sz="1800" dirty="0"/>
              <a:t>E.g.  A+B+C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ADD A,B,TEMP&amp;1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ADD TEMP&amp;1,C,TEMP&amp;2</a:t>
            </a:r>
          </a:p>
          <a:p>
            <a:endParaRPr lang="zh-TW" altLang="en-US" sz="2400" dirty="0"/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7F6B0061-924A-438B-9983-457A47B556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標題 1">
            <a:extLst>
              <a:ext uri="{FF2B5EF4-FFF2-40B4-BE49-F238E27FC236}">
                <a16:creationId xmlns:a16="http://schemas.microsoft.com/office/drawing/2014/main" id="{9F1BB284-2DD7-48AA-ABBF-14207980C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379" y="108349"/>
            <a:ext cx="7769311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Translating Micro (</a:t>
            </a:r>
            <a:r>
              <a:rPr lang="en-US" altLang="ja-JP" sz="3200" dirty="0">
                <a:ea typeface="新細明體" panose="02020500000000000000" pitchFamily="18" charset="-120"/>
              </a:rPr>
              <a:t>2</a:t>
            </a:r>
            <a:r>
              <a:rPr lang="en-US" altLang="zh-TW" sz="3200" dirty="0">
                <a:ea typeface="新細明體" panose="02020500000000000000" pitchFamily="18" charset="-120"/>
              </a:rPr>
              <a:t>)</a:t>
            </a:r>
            <a:endParaRPr lang="zh-TW" altLang="en-US" sz="3200" dirty="0"/>
          </a:p>
        </p:txBody>
      </p:sp>
      <p:sp>
        <p:nvSpPr>
          <p:cNvPr id="84995" name="內容版面配置區 2">
            <a:extLst>
              <a:ext uri="{FF2B5EF4-FFF2-40B4-BE49-F238E27FC236}">
                <a16:creationId xmlns:a16="http://schemas.microsoft.com/office/drawing/2014/main" id="{972F8FB2-40AF-4B29-B5EB-398515434B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0679" y="802105"/>
            <a:ext cx="7064542" cy="309612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/>
              <a:t>Action Symbols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The bulk of a translation is done by semantic routines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Action symbols can be added to a grammar to specify </a:t>
            </a:r>
            <a:br>
              <a:rPr lang="en-US" altLang="zh-TW" sz="2000" dirty="0"/>
            </a:br>
            <a:r>
              <a:rPr lang="en-US" altLang="zh-TW" sz="2000" dirty="0"/>
              <a:t>when semantic processing should take place</a:t>
            </a:r>
          </a:p>
          <a:p>
            <a:pPr lvl="2">
              <a:lnSpc>
                <a:spcPct val="90000"/>
              </a:lnSpc>
            </a:pPr>
            <a:r>
              <a:rPr lang="en-US" altLang="zh-TW" sz="1800" dirty="0"/>
              <a:t>Be placed anywhere in the RHS of a production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translated into procedure call in the parsing procedures</a:t>
            </a:r>
          </a:p>
          <a:p>
            <a:pPr lvl="2">
              <a:lnSpc>
                <a:spcPct val="90000"/>
              </a:lnSpc>
            </a:pPr>
            <a:r>
              <a:rPr lang="en-US" altLang="zh-TW" sz="1800" dirty="0"/>
              <a:t>#add corresponds to a semantic routine named add()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No impact on the languages recognized by a parser driven by a CFG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2E99492B-540D-4861-B56E-9312B2ACE8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標題 1">
            <a:extLst>
              <a:ext uri="{FF2B5EF4-FFF2-40B4-BE49-F238E27FC236}">
                <a16:creationId xmlns:a16="http://schemas.microsoft.com/office/drawing/2014/main" id="{0FC583D0-C718-46FF-87D7-6C2C74C6E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Translating Micro (</a:t>
            </a:r>
            <a:r>
              <a:rPr lang="en-US" altLang="ja-JP" sz="3200" dirty="0">
                <a:ea typeface="新細明體" panose="02020500000000000000" pitchFamily="18" charset="-120"/>
              </a:rPr>
              <a:t>3</a:t>
            </a:r>
            <a:r>
              <a:rPr lang="en-US" altLang="zh-TW" sz="3200" dirty="0">
                <a:ea typeface="新細明體" panose="02020500000000000000" pitchFamily="18" charset="-120"/>
              </a:rPr>
              <a:t>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5AABC3-62F3-477F-9793-8EF6F9CD682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7563" y="778042"/>
            <a:ext cx="7428079" cy="3702844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2000" dirty="0"/>
              <a:t>Grammar for </a:t>
            </a:r>
            <a:r>
              <a:rPr lang="en-US" altLang="zh-TW" sz="2000" dirty="0" err="1"/>
              <a:t>Mirco</a:t>
            </a:r>
            <a:r>
              <a:rPr lang="en-US" altLang="zh-TW" sz="2000" dirty="0"/>
              <a:t> with Action Symbols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&lt;program&gt; 	</a:t>
            </a:r>
            <a:r>
              <a:rPr lang="en-US" altLang="zh-TW" sz="1400" dirty="0">
                <a:sym typeface="Wingdings" pitchFamily="2" charset="2"/>
              </a:rPr>
              <a:t></a:t>
            </a:r>
            <a:r>
              <a:rPr lang="en-US" altLang="zh-TW" sz="1400" dirty="0"/>
              <a:t>	</a:t>
            </a:r>
            <a:r>
              <a:rPr lang="en-US" altLang="zh-TW" sz="1400" u="sng" dirty="0">
                <a:solidFill>
                  <a:srgbClr val="C00000"/>
                </a:solidFill>
              </a:rPr>
              <a:t>#start  </a:t>
            </a:r>
            <a:r>
              <a:rPr lang="en-US" altLang="zh-TW" sz="1400" dirty="0">
                <a:solidFill>
                  <a:srgbClr val="0366A9"/>
                </a:solidFill>
              </a:rPr>
              <a:t>begin </a:t>
            </a:r>
            <a:r>
              <a:rPr lang="en-US" altLang="zh-TW" sz="1400" dirty="0"/>
              <a:t> &lt;statement list&gt;  </a:t>
            </a:r>
            <a:r>
              <a:rPr lang="en-US" altLang="zh-TW" sz="1400" dirty="0">
                <a:solidFill>
                  <a:srgbClr val="0366A9"/>
                </a:solidFill>
              </a:rPr>
              <a:t>end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&lt;statement list&gt;   	</a:t>
            </a:r>
            <a:r>
              <a:rPr lang="en-US" altLang="zh-TW" sz="1400" dirty="0">
                <a:sym typeface="Wingdings" pitchFamily="2" charset="2"/>
              </a:rPr>
              <a:t></a:t>
            </a:r>
            <a:r>
              <a:rPr lang="en-US" altLang="zh-TW" sz="1400" dirty="0"/>
              <a:t>	&lt;statement&gt;  {  &lt;statement&gt;  }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&lt;statement&gt;         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</a:t>
            </a:r>
            <a:r>
              <a:rPr lang="en-US" altLang="zh-TW" sz="1400" dirty="0">
                <a:solidFill>
                  <a:srgbClr val="0366A9"/>
                </a:solidFill>
              </a:rPr>
              <a:t>&lt;</a:t>
            </a:r>
            <a:r>
              <a:rPr lang="en-US" altLang="zh-TW" sz="1400" dirty="0" err="1">
                <a:solidFill>
                  <a:srgbClr val="0366A9"/>
                </a:solidFill>
              </a:rPr>
              <a:t>ident</a:t>
            </a:r>
            <a:r>
              <a:rPr lang="en-US" altLang="zh-TW" sz="1400" dirty="0">
                <a:solidFill>
                  <a:srgbClr val="0366A9"/>
                </a:solidFill>
              </a:rPr>
              <a:t>&gt;</a:t>
            </a:r>
            <a:r>
              <a:rPr lang="en-US" altLang="zh-TW" sz="1400" dirty="0">
                <a:solidFill>
                  <a:schemeClr val="accent2"/>
                </a:solidFill>
              </a:rPr>
              <a:t> </a:t>
            </a:r>
            <a:r>
              <a:rPr lang="en-US" altLang="zh-TW" sz="1400" dirty="0"/>
              <a:t> :=  &lt;expression&gt;  </a:t>
            </a:r>
            <a:r>
              <a:rPr lang="en-US" altLang="zh-TW" sz="1400" u="sng" dirty="0">
                <a:solidFill>
                  <a:srgbClr val="C00000"/>
                </a:solidFill>
              </a:rPr>
              <a:t>#assign  </a:t>
            </a:r>
            <a:r>
              <a:rPr lang="en-US" altLang="zh-TW" sz="1400" dirty="0"/>
              <a:t>;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>
                <a:solidFill>
                  <a:schemeClr val="folHlink"/>
                </a:solidFill>
              </a:rPr>
              <a:t>	</a:t>
            </a:r>
            <a:r>
              <a:rPr lang="en-US" altLang="zh-TW" sz="1400" dirty="0"/>
              <a:t>&lt;statement&gt;         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</a:t>
            </a:r>
            <a:r>
              <a:rPr lang="en-US" altLang="zh-TW" sz="1400" dirty="0">
                <a:solidFill>
                  <a:srgbClr val="0366A9"/>
                </a:solidFill>
              </a:rPr>
              <a:t>read</a:t>
            </a:r>
            <a:r>
              <a:rPr lang="en-US" altLang="zh-TW" sz="1400" dirty="0"/>
              <a:t>  (  &lt;id list&gt;  )  ;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&lt;statement&gt;          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</a:t>
            </a:r>
            <a:r>
              <a:rPr lang="en-US" altLang="zh-TW" sz="1400" dirty="0">
                <a:solidFill>
                  <a:srgbClr val="0366A9"/>
                </a:solidFill>
              </a:rPr>
              <a:t>write</a:t>
            </a:r>
            <a:r>
              <a:rPr lang="en-US" altLang="zh-TW" sz="1400" dirty="0"/>
              <a:t>  (  &lt;</a:t>
            </a:r>
            <a:r>
              <a:rPr lang="en-US" altLang="zh-TW" sz="1400" dirty="0" err="1"/>
              <a:t>expr</a:t>
            </a:r>
            <a:r>
              <a:rPr lang="en-US" altLang="zh-TW" sz="1400" dirty="0"/>
              <a:t> list&gt;  )  ;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>
                <a:solidFill>
                  <a:schemeClr val="folHlink"/>
                </a:solidFill>
              </a:rPr>
              <a:t>	</a:t>
            </a:r>
            <a:r>
              <a:rPr lang="en-US" altLang="zh-TW" sz="1400" dirty="0"/>
              <a:t>&lt;id list&gt;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</a:t>
            </a:r>
            <a:r>
              <a:rPr lang="en-US" altLang="zh-TW" sz="1400" dirty="0">
                <a:solidFill>
                  <a:srgbClr val="0366A9"/>
                </a:solidFill>
              </a:rPr>
              <a:t>&lt;</a:t>
            </a:r>
            <a:r>
              <a:rPr lang="en-US" altLang="zh-TW" sz="1400" dirty="0" err="1">
                <a:solidFill>
                  <a:srgbClr val="0366A9"/>
                </a:solidFill>
              </a:rPr>
              <a:t>ident</a:t>
            </a:r>
            <a:r>
              <a:rPr lang="en-US" altLang="zh-TW" sz="1400" dirty="0">
                <a:solidFill>
                  <a:srgbClr val="0366A9"/>
                </a:solidFill>
              </a:rPr>
              <a:t>&gt;</a:t>
            </a:r>
            <a:r>
              <a:rPr lang="en-US" altLang="zh-TW" sz="1400" dirty="0">
                <a:solidFill>
                  <a:schemeClr val="accent2"/>
                </a:solidFill>
              </a:rPr>
              <a:t> </a:t>
            </a:r>
            <a:r>
              <a:rPr lang="en-US" altLang="zh-TW" sz="1400" dirty="0"/>
              <a:t> </a:t>
            </a:r>
            <a:r>
              <a:rPr lang="en-US" altLang="zh-TW" sz="1400" u="sng" dirty="0">
                <a:solidFill>
                  <a:srgbClr val="C00000"/>
                </a:solidFill>
              </a:rPr>
              <a:t>#</a:t>
            </a:r>
            <a:r>
              <a:rPr lang="en-US" altLang="zh-TW" sz="1400" u="sng" dirty="0" err="1">
                <a:solidFill>
                  <a:srgbClr val="C00000"/>
                </a:solidFill>
              </a:rPr>
              <a:t>read_id</a:t>
            </a:r>
            <a:r>
              <a:rPr lang="en-US" altLang="zh-TW" sz="1400" u="sng" dirty="0">
                <a:solidFill>
                  <a:srgbClr val="C00000"/>
                </a:solidFill>
              </a:rPr>
              <a:t>  </a:t>
            </a:r>
            <a:r>
              <a:rPr lang="en-US" altLang="zh-TW" sz="1400" dirty="0"/>
              <a:t>{  </a:t>
            </a:r>
            <a:r>
              <a:rPr lang="en-US" altLang="zh-TW" sz="1400" dirty="0">
                <a:solidFill>
                  <a:srgbClr val="0366A9"/>
                </a:solidFill>
              </a:rPr>
              <a:t>,  &lt;</a:t>
            </a:r>
            <a:r>
              <a:rPr lang="en-US" altLang="zh-TW" sz="1400" dirty="0" err="1">
                <a:solidFill>
                  <a:srgbClr val="0366A9"/>
                </a:solidFill>
              </a:rPr>
              <a:t>ident</a:t>
            </a:r>
            <a:r>
              <a:rPr lang="en-US" altLang="zh-TW" sz="1400" dirty="0">
                <a:solidFill>
                  <a:srgbClr val="0366A9"/>
                </a:solidFill>
              </a:rPr>
              <a:t>&gt;</a:t>
            </a:r>
            <a:r>
              <a:rPr lang="en-US" altLang="zh-TW" sz="1400" dirty="0">
                <a:solidFill>
                  <a:schemeClr val="accent2"/>
                </a:solidFill>
              </a:rPr>
              <a:t> </a:t>
            </a:r>
            <a:r>
              <a:rPr lang="en-US" altLang="zh-TW" sz="1400" dirty="0"/>
              <a:t> </a:t>
            </a:r>
            <a:r>
              <a:rPr lang="en-US" altLang="zh-TW" sz="1400" i="1" dirty="0">
                <a:solidFill>
                  <a:schemeClr val="folHlink"/>
                </a:solidFill>
              </a:rPr>
              <a:t>#</a:t>
            </a:r>
            <a:r>
              <a:rPr lang="en-US" altLang="zh-TW" sz="1400" i="1" dirty="0" err="1">
                <a:solidFill>
                  <a:schemeClr val="folHlink"/>
                </a:solidFill>
              </a:rPr>
              <a:t>read_id</a:t>
            </a:r>
            <a:r>
              <a:rPr lang="en-US" altLang="zh-TW" sz="1400" i="1" dirty="0">
                <a:solidFill>
                  <a:schemeClr val="folHlink"/>
                </a:solidFill>
              </a:rPr>
              <a:t> </a:t>
            </a:r>
            <a:r>
              <a:rPr lang="en-US" altLang="zh-TW" sz="1400" i="1" dirty="0">
                <a:solidFill>
                  <a:schemeClr val="accent1"/>
                </a:solidFill>
              </a:rPr>
              <a:t> </a:t>
            </a:r>
            <a:r>
              <a:rPr lang="en-US" altLang="zh-TW" sz="1400" dirty="0"/>
              <a:t>}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</a:t>
            </a:r>
            <a:r>
              <a:rPr lang="en-US" altLang="zh-TW" sz="1400" dirty="0" err="1"/>
              <a:t>expr</a:t>
            </a:r>
            <a:r>
              <a:rPr lang="en-US" altLang="zh-TW" sz="1400" dirty="0"/>
              <a:t> list&gt;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&lt;expression&gt;  </a:t>
            </a:r>
            <a:r>
              <a:rPr lang="en-US" altLang="zh-TW" sz="1400" u="sng" dirty="0">
                <a:solidFill>
                  <a:srgbClr val="C00000"/>
                </a:solidFill>
              </a:rPr>
              <a:t>#</a:t>
            </a:r>
            <a:r>
              <a:rPr lang="en-US" altLang="zh-TW" sz="1400" u="sng" dirty="0" err="1">
                <a:solidFill>
                  <a:srgbClr val="C00000"/>
                </a:solidFill>
              </a:rPr>
              <a:t>write_expr</a:t>
            </a:r>
            <a:r>
              <a:rPr lang="en-US" altLang="zh-TW" sz="1400" u="sng" dirty="0">
                <a:solidFill>
                  <a:srgbClr val="C00000"/>
                </a:solidFill>
              </a:rPr>
              <a:t>  </a:t>
            </a:r>
            <a:r>
              <a:rPr lang="en-US" altLang="zh-TW" sz="1400" dirty="0"/>
              <a:t>{  ,  &lt;expression&gt; </a:t>
            </a:r>
            <a:r>
              <a:rPr lang="en-US" altLang="zh-TW" sz="1400" u="sng" dirty="0">
                <a:solidFill>
                  <a:srgbClr val="C00000"/>
                </a:solidFill>
              </a:rPr>
              <a:t>#</a:t>
            </a:r>
            <a:r>
              <a:rPr lang="en-US" altLang="zh-TW" sz="1400" u="sng" dirty="0" err="1">
                <a:solidFill>
                  <a:srgbClr val="C00000"/>
                </a:solidFill>
              </a:rPr>
              <a:t>write_expr</a:t>
            </a:r>
            <a:r>
              <a:rPr lang="en-US" altLang="zh-TW" sz="1400" u="sng" dirty="0">
                <a:solidFill>
                  <a:srgbClr val="C00000"/>
                </a:solidFill>
              </a:rPr>
              <a:t>  </a:t>
            </a:r>
            <a:r>
              <a:rPr lang="en-US" altLang="zh-TW" sz="1400" dirty="0"/>
              <a:t>}</a:t>
            </a:r>
            <a:endParaRPr lang="en-US" altLang="zh-TW" sz="1400" dirty="0">
              <a:solidFill>
                <a:schemeClr val="folHlink"/>
              </a:solidFill>
            </a:endParaRP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&lt;expression&gt;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&lt;primary&gt;  {  &lt;add op&gt;  &lt;primary&gt;  </a:t>
            </a:r>
            <a:r>
              <a:rPr lang="en-US" altLang="zh-TW" sz="1400" u="sng" dirty="0">
                <a:solidFill>
                  <a:srgbClr val="C00000"/>
                </a:solidFill>
              </a:rPr>
              <a:t>#</a:t>
            </a:r>
            <a:r>
              <a:rPr lang="en-US" altLang="zh-TW" sz="1400" u="sng" dirty="0" err="1">
                <a:solidFill>
                  <a:srgbClr val="C00000"/>
                </a:solidFill>
              </a:rPr>
              <a:t>gen_infix</a:t>
            </a:r>
            <a:r>
              <a:rPr lang="en-US" altLang="zh-TW" sz="1400" u="sng" dirty="0">
                <a:solidFill>
                  <a:srgbClr val="C00000"/>
                </a:solidFill>
              </a:rPr>
              <a:t>  </a:t>
            </a:r>
            <a:r>
              <a:rPr lang="en-US" altLang="zh-TW" sz="1400" dirty="0"/>
              <a:t>}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&lt;primary&gt;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(  &lt;expression&gt;  )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&lt;primary&gt;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</a:t>
            </a:r>
            <a:r>
              <a:rPr lang="en-US" altLang="zh-TW" sz="1400" dirty="0">
                <a:solidFill>
                  <a:srgbClr val="0366A9"/>
                </a:solidFill>
              </a:rPr>
              <a:t>&lt;</a:t>
            </a:r>
            <a:r>
              <a:rPr lang="en-US" altLang="zh-TW" sz="1400" dirty="0" err="1">
                <a:solidFill>
                  <a:srgbClr val="0366A9"/>
                </a:solidFill>
              </a:rPr>
              <a:t>ident</a:t>
            </a:r>
            <a:r>
              <a:rPr lang="en-US" altLang="zh-TW" sz="1400" dirty="0">
                <a:solidFill>
                  <a:srgbClr val="0366A9"/>
                </a:solidFill>
              </a:rPr>
              <a:t>&gt;</a:t>
            </a:r>
            <a:r>
              <a:rPr lang="en-US" altLang="zh-TW" sz="1400" dirty="0">
                <a:solidFill>
                  <a:schemeClr val="accent2"/>
                </a:solidFill>
              </a:rPr>
              <a:t> </a:t>
            </a:r>
            <a:endParaRPr lang="en-US" altLang="zh-TW" sz="1400" dirty="0"/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&lt;primary&gt;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INTLITERAL  </a:t>
            </a:r>
            <a:r>
              <a:rPr lang="en-US" altLang="zh-TW" sz="1400" u="sng" dirty="0">
                <a:solidFill>
                  <a:srgbClr val="C00000"/>
                </a:solidFill>
              </a:rPr>
              <a:t>#</a:t>
            </a:r>
            <a:r>
              <a:rPr lang="en-US" altLang="zh-TW" sz="1400" u="sng" dirty="0" err="1">
                <a:solidFill>
                  <a:srgbClr val="C00000"/>
                </a:solidFill>
              </a:rPr>
              <a:t>process_literal</a:t>
            </a:r>
            <a:r>
              <a:rPr lang="en-US" altLang="zh-TW" sz="1400" u="sng" dirty="0">
                <a:solidFill>
                  <a:srgbClr val="C00000"/>
                </a:solidFill>
              </a:rPr>
              <a:t> </a:t>
            </a: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&lt;add op&gt;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+  </a:t>
            </a:r>
            <a:r>
              <a:rPr lang="en-US" altLang="zh-TW" sz="1400" u="sng" dirty="0">
                <a:solidFill>
                  <a:srgbClr val="C00000"/>
                </a:solidFill>
              </a:rPr>
              <a:t>#</a:t>
            </a:r>
            <a:r>
              <a:rPr lang="en-US" altLang="zh-TW" sz="1400" u="sng" dirty="0" err="1">
                <a:solidFill>
                  <a:srgbClr val="C00000"/>
                </a:solidFill>
              </a:rPr>
              <a:t>process_op</a:t>
            </a:r>
            <a:endParaRPr lang="en-US" altLang="zh-TW" sz="1400" u="sng" dirty="0">
              <a:solidFill>
                <a:srgbClr val="C00000"/>
              </a:solidFill>
            </a:endParaRP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&lt;add op&gt;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-  </a:t>
            </a:r>
            <a:r>
              <a:rPr lang="en-US" altLang="zh-TW" sz="1400" u="sng" dirty="0">
                <a:solidFill>
                  <a:srgbClr val="C00000"/>
                </a:solidFill>
              </a:rPr>
              <a:t>#</a:t>
            </a:r>
            <a:r>
              <a:rPr lang="en-US" altLang="zh-TW" sz="1400" u="sng" dirty="0" err="1">
                <a:solidFill>
                  <a:srgbClr val="C00000"/>
                </a:solidFill>
              </a:rPr>
              <a:t>process_op</a:t>
            </a:r>
            <a:endParaRPr lang="en-US" altLang="zh-TW" sz="1400" u="sng" dirty="0">
              <a:solidFill>
                <a:srgbClr val="C00000"/>
              </a:solidFill>
            </a:endParaRP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</a:t>
            </a:r>
            <a:r>
              <a:rPr lang="en-US" altLang="zh-TW" sz="1400" dirty="0">
                <a:solidFill>
                  <a:srgbClr val="0366A9"/>
                </a:solidFill>
              </a:rPr>
              <a:t>&lt;</a:t>
            </a:r>
            <a:r>
              <a:rPr lang="en-US" altLang="zh-TW" sz="1400" dirty="0" err="1">
                <a:solidFill>
                  <a:srgbClr val="0366A9"/>
                </a:solidFill>
              </a:rPr>
              <a:t>ident</a:t>
            </a:r>
            <a:r>
              <a:rPr lang="en-US" altLang="zh-TW" sz="1400" dirty="0">
                <a:solidFill>
                  <a:srgbClr val="0366A9"/>
                </a:solidFill>
              </a:rPr>
              <a:t>&gt;</a:t>
            </a:r>
            <a:r>
              <a:rPr lang="en-US" altLang="zh-TW" sz="1400" dirty="0"/>
              <a:t>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ID </a:t>
            </a:r>
            <a:r>
              <a:rPr lang="en-US" altLang="zh-TW" sz="1400" u="sng" dirty="0">
                <a:solidFill>
                  <a:srgbClr val="C00000"/>
                </a:solidFill>
              </a:rPr>
              <a:t> #</a:t>
            </a:r>
            <a:r>
              <a:rPr lang="en-US" altLang="zh-TW" sz="1400" u="sng" dirty="0" err="1">
                <a:solidFill>
                  <a:srgbClr val="C00000"/>
                </a:solidFill>
              </a:rPr>
              <a:t>process_id</a:t>
            </a:r>
            <a:endParaRPr lang="en-US" altLang="zh-TW" sz="1400" u="sng" dirty="0">
              <a:solidFill>
                <a:srgbClr val="C00000"/>
              </a:solidFill>
            </a:endParaRPr>
          </a:p>
          <a:p>
            <a:pPr marL="463154" lvl="1" indent="-257175">
              <a:lnSpc>
                <a:spcPct val="80000"/>
              </a:lnSpc>
              <a:buFont typeface="+mj-lt"/>
              <a:buAutoNum type="arabicPeriod"/>
              <a:tabLst>
                <a:tab pos="471488" algn="r"/>
                <a:tab pos="600075" algn="l"/>
                <a:tab pos="2100263" algn="l"/>
                <a:tab pos="2357438" algn="l"/>
              </a:tabLst>
              <a:defRPr/>
            </a:pPr>
            <a:r>
              <a:rPr lang="en-US" altLang="zh-TW" sz="1400" dirty="0"/>
              <a:t>	&lt;system goal&gt;	</a:t>
            </a:r>
            <a:r>
              <a:rPr lang="en-US" altLang="zh-TW" sz="1400" dirty="0">
                <a:sym typeface="Wingdings" pitchFamily="2" charset="2"/>
              </a:rPr>
              <a:t> </a:t>
            </a:r>
            <a:r>
              <a:rPr lang="en-US" altLang="zh-TW" sz="1400" dirty="0"/>
              <a:t>	&lt;program&gt;  SCANEOF  </a:t>
            </a:r>
            <a:r>
              <a:rPr lang="en-US" altLang="zh-TW" sz="1400" u="sng" dirty="0">
                <a:solidFill>
                  <a:srgbClr val="C00000"/>
                </a:solidFill>
              </a:rPr>
              <a:t>#finish</a:t>
            </a:r>
          </a:p>
          <a:p>
            <a:pPr lvl="1">
              <a:defRPr/>
            </a:pPr>
            <a:endParaRPr lang="zh-TW" altLang="en-US" sz="1600" dirty="0"/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FC601C97-3FB0-491F-AD81-27F8FB10DB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標題 1">
            <a:extLst>
              <a:ext uri="{FF2B5EF4-FFF2-40B4-BE49-F238E27FC236}">
                <a16:creationId xmlns:a16="http://schemas.microsoft.com/office/drawing/2014/main" id="{1D9ED580-AB68-4854-83C9-08F51E651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253" y="108349"/>
            <a:ext cx="7817437" cy="519113"/>
          </a:xfrm>
        </p:spPr>
        <p:txBody>
          <a:bodyPr/>
          <a:lstStyle/>
          <a:p>
            <a:r>
              <a:rPr lang="en-US" altLang="zh-TW" sz="3200" dirty="0"/>
              <a:t>Semantic Information (1)</a:t>
            </a:r>
            <a:endParaRPr lang="zh-TW" altLang="en-US" sz="3200" dirty="0"/>
          </a:p>
        </p:txBody>
      </p:sp>
      <p:sp>
        <p:nvSpPr>
          <p:cNvPr id="89091" name="內容版面配置區 2">
            <a:extLst>
              <a:ext uri="{FF2B5EF4-FFF2-40B4-BE49-F238E27FC236}">
                <a16:creationId xmlns:a16="http://schemas.microsoft.com/office/drawing/2014/main" id="{EEA03F75-ABE6-4140-80FD-5293727F72A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4531" y="729711"/>
            <a:ext cx="7016415" cy="1067005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</a:rPr>
              <a:t>Semantic routines </a:t>
            </a:r>
            <a:r>
              <a:rPr lang="en-US" altLang="zh-TW" sz="2000" dirty="0"/>
              <a:t>need certain information to do their work</a:t>
            </a:r>
          </a:p>
          <a:p>
            <a:pPr lvl="1"/>
            <a:r>
              <a:rPr lang="en-US" altLang="zh-TW" sz="1800" dirty="0"/>
              <a:t>These information is stored in </a:t>
            </a:r>
            <a:r>
              <a:rPr lang="en-US" altLang="zh-TW" sz="1800" i="1" dirty="0"/>
              <a:t>semantic records</a:t>
            </a:r>
            <a:endParaRPr lang="en-US" altLang="zh-TW" sz="1800" dirty="0"/>
          </a:p>
          <a:p>
            <a:pPr lvl="1"/>
            <a:r>
              <a:rPr lang="en-US" altLang="zh-TW" sz="1800" dirty="0"/>
              <a:t>Each kind of grammar symbol has a semantic record</a:t>
            </a:r>
          </a:p>
          <a:p>
            <a:endParaRPr lang="zh-TW" altLang="en-US" dirty="0"/>
          </a:p>
        </p:txBody>
      </p:sp>
      <p:grpSp>
        <p:nvGrpSpPr>
          <p:cNvPr id="89095" name="群組 8">
            <a:extLst>
              <a:ext uri="{FF2B5EF4-FFF2-40B4-BE49-F238E27FC236}">
                <a16:creationId xmlns:a16="http://schemas.microsoft.com/office/drawing/2014/main" id="{F7AD4B8F-C594-43B7-9075-8CA610A2BAB3}"/>
              </a:ext>
            </a:extLst>
          </p:cNvPr>
          <p:cNvGrpSpPr>
            <a:grpSpLocks/>
          </p:cNvGrpSpPr>
          <p:nvPr/>
        </p:nvGrpSpPr>
        <p:grpSpPr bwMode="auto">
          <a:xfrm>
            <a:off x="1850420" y="1898965"/>
            <a:ext cx="5679281" cy="2631490"/>
            <a:chOff x="785786" y="2428868"/>
            <a:chExt cx="5929354" cy="3509161"/>
          </a:xfrm>
        </p:grpSpPr>
        <p:sp>
          <p:nvSpPr>
            <p:cNvPr id="89096" name="Text Box 5">
              <a:extLst>
                <a:ext uri="{FF2B5EF4-FFF2-40B4-BE49-F238E27FC236}">
                  <a16:creationId xmlns:a16="http://schemas.microsoft.com/office/drawing/2014/main" id="{67DA78A8-2459-4EB1-91B0-A850C7F24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5786" y="2428868"/>
              <a:ext cx="5929354" cy="35091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/>
                <a:t> #define MAXIDLEN 33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/>
                <a:t>typedef char string[MAXIDLEN];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rgbClr val="0366A9"/>
                  </a:solidFill>
                </a:rPr>
                <a:t>/* for operators */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2"/>
                  </a:solidFill>
                </a:rPr>
                <a:t>typedef struct operator {</a:t>
              </a:r>
              <a:r>
                <a:rPr lang="en-US" altLang="zh-TW" sz="1100" b="1">
                  <a:solidFill>
                    <a:schemeClr val="hlink"/>
                  </a:solidFill>
                </a:rPr>
                <a:t>  </a:t>
              </a:r>
              <a:r>
                <a:rPr lang="en-US" altLang="zh-TW" sz="1100" b="1"/>
                <a:t>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/>
                <a:t>	enum op { PLUS, MINUS } operator;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2"/>
                  </a:solidFill>
                </a:rPr>
                <a:t>} op_rec;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rgbClr val="0366A9"/>
                  </a:solidFill>
                </a:rPr>
                <a:t>/* for &lt;primary&gt; and &lt;expression&gt; */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/>
                <a:t>enum expr { IDEXPR, LITERALEXPR, TEMPEXPR };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2"/>
                  </a:solidFill>
                </a:rPr>
                <a:t>typedef struct expression {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/>
                <a:t>	enum expr kind;</a:t>
              </a:r>
            </a:p>
            <a:p>
              <a:pPr lv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1"/>
                  </a:solidFill>
                </a:rPr>
                <a:t>	union {</a:t>
              </a:r>
            </a:p>
            <a:p>
              <a:pPr lv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1"/>
                  </a:solidFill>
                </a:rPr>
                <a:t>		</a:t>
              </a:r>
              <a:r>
                <a:rPr lang="en-US" altLang="zh-TW" sz="1100" b="1">
                  <a:solidFill>
                    <a:schemeClr val="folHlink"/>
                  </a:solidFill>
                </a:rPr>
                <a:t>string</a:t>
              </a:r>
              <a:r>
                <a:rPr lang="en-US" altLang="zh-TW" sz="1100" b="1">
                  <a:solidFill>
                    <a:schemeClr val="tx1"/>
                  </a:solidFill>
                </a:rPr>
                <a:t> name;</a:t>
              </a:r>
              <a:r>
                <a:rPr lang="zh-TW" altLang="en-US" sz="1100" b="1">
                  <a:solidFill>
                    <a:schemeClr val="tx1"/>
                  </a:solidFill>
                </a:rPr>
                <a:t> </a:t>
              </a:r>
              <a:r>
                <a:rPr lang="en-US" altLang="zh-TW" sz="1100" b="1">
                  <a:solidFill>
                    <a:schemeClr val="tx1"/>
                  </a:solidFill>
                </a:rPr>
                <a:t> </a:t>
              </a:r>
              <a:r>
                <a:rPr lang="en-US" altLang="zh-TW" sz="1100" b="1">
                  <a:solidFill>
                    <a:srgbClr val="0366A9"/>
                  </a:solidFill>
                </a:rPr>
                <a:t>/* for IDEXPR, TEMPEXPR */</a:t>
              </a:r>
            </a:p>
            <a:p>
              <a:pPr lv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1"/>
                  </a:solidFill>
                </a:rPr>
                <a:t>		</a:t>
              </a:r>
              <a:r>
                <a:rPr lang="en-US" altLang="zh-TW" sz="1100" b="1">
                  <a:solidFill>
                    <a:schemeClr val="folHlink"/>
                  </a:solidFill>
                </a:rPr>
                <a:t>int</a:t>
              </a:r>
              <a:r>
                <a:rPr lang="en-US" altLang="zh-TW" sz="1100" b="1">
                  <a:solidFill>
                    <a:schemeClr val="tx1"/>
                  </a:solidFill>
                </a:rPr>
                <a:t> val;	</a:t>
              </a:r>
              <a:r>
                <a:rPr lang="zh-TW" altLang="en-US" sz="1100" b="1">
                  <a:solidFill>
                    <a:schemeClr val="tx1"/>
                  </a:solidFill>
                </a:rPr>
                <a:t>     </a:t>
              </a:r>
              <a:r>
                <a:rPr lang="en-US" altLang="zh-TW" sz="1100" b="1">
                  <a:solidFill>
                    <a:srgbClr val="0366A9"/>
                  </a:solidFill>
                </a:rPr>
                <a:t>/* for LITERALEXPR */</a:t>
              </a:r>
            </a:p>
            <a:p>
              <a:pPr lv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1"/>
                  </a:solidFill>
                </a:rPr>
                <a:t>	};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solidFill>
                    <a:schemeClr val="tx2"/>
                  </a:solidFill>
                </a:rPr>
                <a:t>} expr_rec;</a:t>
              </a:r>
              <a:endParaRPr lang="zh-TW" altLang="en-US" sz="1100" b="1"/>
            </a:p>
          </p:txBody>
        </p:sp>
        <p:sp>
          <p:nvSpPr>
            <p:cNvPr id="89097" name="矩形 7">
              <a:extLst>
                <a:ext uri="{FF2B5EF4-FFF2-40B4-BE49-F238E27FC236}">
                  <a16:creationId xmlns:a16="http://schemas.microsoft.com/office/drawing/2014/main" id="{1F156D82-6299-4C9D-B5A0-CF75C7560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155" y="5429263"/>
              <a:ext cx="2468876" cy="34886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semantic records</a:t>
              </a:r>
              <a:r>
                <a:rPr lang="zh-TW" altLang="en-US" sz="11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r>
                <a:rPr lang="en-US" altLang="zh-TW" sz="11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for Micro Symbols</a:t>
              </a:r>
              <a:endParaRPr lang="zh-TW" altLang="en-US" sz="11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5A69765F-9711-45AE-88C4-F3692F54E3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標題 1">
            <a:extLst>
              <a:ext uri="{FF2B5EF4-FFF2-40B4-BE49-F238E27FC236}">
                <a16:creationId xmlns:a16="http://schemas.microsoft.com/office/drawing/2014/main" id="{5B703EF0-BF2A-4CC4-AFEF-3AE343349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(2)</a:t>
            </a:r>
            <a:endParaRPr lang="zh-TW" altLang="en-US" sz="3200" dirty="0"/>
          </a:p>
        </p:txBody>
      </p:sp>
      <p:sp>
        <p:nvSpPr>
          <p:cNvPr id="91139" name="內容版面配置區 2">
            <a:extLst>
              <a:ext uri="{FF2B5EF4-FFF2-40B4-BE49-F238E27FC236}">
                <a16:creationId xmlns:a16="http://schemas.microsoft.com/office/drawing/2014/main" id="{447D413A-4031-4D47-A0C7-AE71484CDC0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6541" y="838851"/>
            <a:ext cx="6172200" cy="385763"/>
          </a:xfrm>
        </p:spPr>
        <p:txBody>
          <a:bodyPr/>
          <a:lstStyle/>
          <a:p>
            <a:r>
              <a:rPr lang="en-US" altLang="zh-TW" sz="2000" dirty="0"/>
              <a:t>Parsing procedure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75757520-3F72-41D1-BC65-FB226895C67B}"/>
              </a:ext>
            </a:extLst>
          </p:cNvPr>
          <p:cNvGrpSpPr/>
          <p:nvPr/>
        </p:nvGrpSpPr>
        <p:grpSpPr>
          <a:xfrm>
            <a:off x="986171" y="1327031"/>
            <a:ext cx="7210310" cy="3174143"/>
            <a:chOff x="969781" y="1527209"/>
            <a:chExt cx="7210310" cy="3174143"/>
          </a:xfrm>
        </p:grpSpPr>
        <p:sp>
          <p:nvSpPr>
            <p:cNvPr id="10" name="AutoShape 5">
              <a:extLst>
                <a:ext uri="{FF2B5EF4-FFF2-40B4-BE49-F238E27FC236}">
                  <a16:creationId xmlns:a16="http://schemas.microsoft.com/office/drawing/2014/main" id="{4EECDA70-1DD2-4AF5-AFE8-2D342C81E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6494" y="3107531"/>
              <a:ext cx="481013" cy="385763"/>
            </a:xfrm>
            <a:prstGeom prst="rightArrow">
              <a:avLst>
                <a:gd name="adj1" fmla="val 50000"/>
                <a:gd name="adj2" fmla="val 62363"/>
              </a:avLst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/>
            </a:p>
          </p:txBody>
        </p:sp>
        <p:grpSp>
          <p:nvGrpSpPr>
            <p:cNvPr id="2" name="群組 14">
              <a:extLst>
                <a:ext uri="{FF2B5EF4-FFF2-40B4-BE49-F238E27FC236}">
                  <a16:creationId xmlns:a16="http://schemas.microsoft.com/office/drawing/2014/main" id="{16C03D35-3F64-492C-A2B9-4005D71459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9781" y="2786332"/>
              <a:ext cx="2893219" cy="1902247"/>
              <a:chOff x="-46893" y="2000599"/>
              <a:chExt cx="3500461" cy="2535600"/>
            </a:xfrm>
          </p:grpSpPr>
          <p:sp>
            <p:nvSpPr>
              <p:cNvPr id="91149" name="Rectangle 3">
                <a:extLst>
                  <a:ext uri="{FF2B5EF4-FFF2-40B4-BE49-F238E27FC236}">
                    <a16:creationId xmlns:a16="http://schemas.microsoft.com/office/drawing/2014/main" id="{B3A58DE6-0771-409B-AC4A-536B2FFDA60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-46893" y="2000599"/>
                <a:ext cx="3500461" cy="250522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69056" tIns="34529" rIns="69056" bIns="34529" anchor="ctr" anchorCtr="1">
                <a:spAutoFit/>
              </a:bodyPr>
              <a:lstStyle>
                <a:lvl1pPr marL="285750" indent="-28575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571500" algn="l"/>
                    <a:tab pos="857250" algn="l"/>
                    <a:tab pos="1143000" algn="l"/>
                  </a:tabLst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571500" algn="l"/>
                    <a:tab pos="857250" algn="l"/>
                    <a:tab pos="1143000" algn="l"/>
                  </a:tabLst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571500" algn="l"/>
                    <a:tab pos="857250" algn="l"/>
                    <a:tab pos="1143000" algn="l"/>
                  </a:tabLst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  <a:tab pos="1143000" algn="l"/>
                  </a:tabLst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  <a:tab pos="11430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  <a:tab pos="11430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  <a:tab pos="11430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  <a:tab pos="11430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  <a:tab pos="11430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void expression(void)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{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token t;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endParaRPr lang="en-US" altLang="zh-TW" sz="1050" b="1" dirty="0"/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>
                    <a:solidFill>
                      <a:srgbClr val="0366A9"/>
                    </a:solidFill>
                  </a:rPr>
                  <a:t>	/* &lt;expression&gt; ::= &lt;primary&gt; 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>
                    <a:solidFill>
                      <a:srgbClr val="0366A9"/>
                    </a:solidFill>
                  </a:rPr>
                  <a:t>      { &lt;add op&gt; &lt;primary&gt; } */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endParaRPr lang="en-US" altLang="zh-TW" sz="1050" b="1" dirty="0">
                  <a:solidFill>
                    <a:srgbClr val="0366A9"/>
                  </a:solidFill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primary();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for (t = </a:t>
                </a:r>
                <a:r>
                  <a:rPr lang="en-US" altLang="zh-TW" sz="1050" b="1" dirty="0" err="1"/>
                  <a:t>next_token</a:t>
                </a:r>
                <a:r>
                  <a:rPr lang="en-US" altLang="zh-TW" sz="1050" b="1" dirty="0"/>
                  <a:t>(); t == PLUSOP || </a:t>
                </a:r>
                <a:br>
                  <a:rPr lang="en-US" altLang="zh-TW" sz="1050" b="1" dirty="0"/>
                </a:br>
                <a:r>
                  <a:rPr lang="en-US" altLang="zh-TW" sz="1050" b="1" dirty="0"/>
                  <a:t>	t == MINUSOP; t = </a:t>
                </a:r>
                <a:r>
                  <a:rPr lang="en-US" altLang="zh-TW" sz="1050" b="1" dirty="0" err="1"/>
                  <a:t>next_token</a:t>
                </a:r>
                <a:r>
                  <a:rPr lang="en-US" altLang="zh-TW" sz="1050" b="1" dirty="0"/>
                  <a:t>()) {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	</a:t>
                </a:r>
                <a:r>
                  <a:rPr lang="en-US" altLang="zh-TW" sz="1050" b="1" dirty="0" err="1"/>
                  <a:t>add_op</a:t>
                </a:r>
                <a:r>
                  <a:rPr lang="en-US" altLang="zh-TW" sz="1050" b="1" dirty="0"/>
                  <a:t>();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	primary();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}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}</a:t>
                </a:r>
              </a:p>
            </p:txBody>
          </p:sp>
          <p:sp>
            <p:nvSpPr>
              <p:cNvPr id="91150" name="Text Box 8">
                <a:extLst>
                  <a:ext uri="{FF2B5EF4-FFF2-40B4-BE49-F238E27FC236}">
                    <a16:creationId xmlns:a16="http://schemas.microsoft.com/office/drawing/2014/main" id="{8429693E-4015-4D3A-B20B-5F080262E8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253" y="4197742"/>
                <a:ext cx="2744780" cy="338457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50" b="1">
                    <a:solidFill>
                      <a:schemeClr val="bg1"/>
                    </a:solidFill>
                  </a:rPr>
                  <a:t>Old parsing procedure ( P. 37 )</a:t>
                </a:r>
              </a:p>
            </p:txBody>
          </p:sp>
        </p:grpSp>
        <p:grpSp>
          <p:nvGrpSpPr>
            <p:cNvPr id="3" name="群組 15">
              <a:extLst>
                <a:ext uri="{FF2B5EF4-FFF2-40B4-BE49-F238E27FC236}">
                  <a16:creationId xmlns:a16="http://schemas.microsoft.com/office/drawing/2014/main" id="{71FFD1E3-B857-474D-891B-868AB39168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0357" y="1527209"/>
              <a:ext cx="3589734" cy="3174143"/>
              <a:chOff x="4596471" y="2036263"/>
              <a:chExt cx="4786345" cy="4231572"/>
            </a:xfrm>
          </p:grpSpPr>
          <p:sp>
            <p:nvSpPr>
              <p:cNvPr id="91147" name="Rectangle 4">
                <a:extLst>
                  <a:ext uri="{FF2B5EF4-FFF2-40B4-BE49-F238E27FC236}">
                    <a16:creationId xmlns:a16="http://schemas.microsoft.com/office/drawing/2014/main" id="{E4CB97AE-A90C-4165-9E28-45261FD6A5F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596471" y="2036263"/>
                <a:ext cx="4786345" cy="416425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69056" tIns="34529" rIns="69056" bIns="34529" anchor="ctr" anchorCtr="1">
                <a:spAutoFit/>
              </a:bodyPr>
              <a:lstStyle>
                <a:lvl1pPr marL="228600" indent="-2286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457200" algn="l"/>
                    <a:tab pos="685800" algn="l"/>
                    <a:tab pos="914400" algn="l"/>
                  </a:tabLst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457200" algn="l"/>
                    <a:tab pos="685800" algn="l"/>
                    <a:tab pos="914400" algn="l"/>
                  </a:tabLst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457200" algn="l"/>
                    <a:tab pos="685800" algn="l"/>
                    <a:tab pos="914400" algn="l"/>
                  </a:tabLst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457200" algn="l"/>
                    <a:tab pos="685800" algn="l"/>
                    <a:tab pos="914400" algn="l"/>
                  </a:tabLst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457200" algn="l"/>
                    <a:tab pos="685800" algn="l"/>
                    <a:tab pos="9144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457200" algn="l"/>
                    <a:tab pos="685800" algn="l"/>
                    <a:tab pos="9144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457200" algn="l"/>
                    <a:tab pos="685800" algn="l"/>
                    <a:tab pos="9144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457200" algn="l"/>
                    <a:tab pos="685800" algn="l"/>
                    <a:tab pos="9144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457200" algn="l"/>
                    <a:tab pos="685800" algn="l"/>
                    <a:tab pos="91440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void expression (</a:t>
                </a:r>
                <a:r>
                  <a:rPr lang="en-US" altLang="zh-TW" sz="1050" b="1" dirty="0" err="1">
                    <a:solidFill>
                      <a:schemeClr val="folHlink"/>
                    </a:solidFill>
                  </a:rPr>
                  <a:t>expr_rec</a:t>
                </a:r>
                <a:r>
                  <a:rPr lang="en-US" altLang="zh-TW" sz="1050" b="1" dirty="0">
                    <a:solidFill>
                      <a:schemeClr val="folHlink"/>
                    </a:solidFill>
                  </a:rPr>
                  <a:t> *result</a:t>
                </a:r>
                <a:r>
                  <a:rPr lang="en-US" altLang="zh-TW" sz="1050" b="1" dirty="0"/>
                  <a:t>)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{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</a:t>
                </a:r>
                <a:r>
                  <a:rPr lang="en-US" altLang="zh-TW" sz="1050" b="1" dirty="0" err="1"/>
                  <a:t>expr_rec</a:t>
                </a:r>
                <a:r>
                  <a:rPr lang="en-US" altLang="zh-TW" sz="1050" b="1" dirty="0"/>
                  <a:t> </a:t>
                </a:r>
                <a:r>
                  <a:rPr lang="en-US" altLang="zh-TW" sz="1050" b="1" dirty="0" err="1"/>
                  <a:t>left_operand</a:t>
                </a:r>
                <a:r>
                  <a:rPr lang="en-US" altLang="zh-TW" sz="1050" b="1" dirty="0"/>
                  <a:t>, </a:t>
                </a:r>
                <a:r>
                  <a:rPr lang="en-US" altLang="zh-TW" sz="1050" b="1" dirty="0" err="1"/>
                  <a:t>right_operand</a:t>
                </a:r>
                <a:r>
                  <a:rPr lang="en-US" altLang="zh-TW" sz="1050" b="1" dirty="0"/>
                  <a:t>;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</a:t>
                </a:r>
                <a:r>
                  <a:rPr lang="en-US" altLang="zh-TW" sz="1050" b="1" dirty="0" err="1"/>
                  <a:t>op_rec</a:t>
                </a:r>
                <a:r>
                  <a:rPr lang="en-US" altLang="zh-TW" sz="1050" b="1" dirty="0"/>
                  <a:t> op;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endParaRPr lang="en-US" altLang="zh-TW" sz="1050" b="1" dirty="0">
                  <a:solidFill>
                    <a:srgbClr val="0366A9"/>
                  </a:solidFill>
                </a:endParaRP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>
                    <a:solidFill>
                      <a:srgbClr val="0366A9"/>
                    </a:solidFill>
                  </a:rPr>
                  <a:t>	/* &lt;expression&gt; ::= &lt;primary&gt; 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>
                    <a:solidFill>
                      <a:srgbClr val="0366A9"/>
                    </a:solidFill>
                  </a:rPr>
                  <a:t>    { &lt;add op&gt; &lt;primary&gt; #gen_infix }*/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endParaRPr lang="en-US" altLang="zh-TW" sz="1050" b="1" dirty="0">
                  <a:solidFill>
                    <a:srgbClr val="0366A9"/>
                  </a:solidFill>
                </a:endParaRP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primary(</a:t>
                </a:r>
                <a:r>
                  <a:rPr lang="en-US" altLang="zh-TW" sz="1050" b="1" dirty="0">
                    <a:solidFill>
                      <a:schemeClr val="folHlink"/>
                    </a:solidFill>
                  </a:rPr>
                  <a:t> &amp;</a:t>
                </a:r>
                <a:r>
                  <a:rPr lang="en-US" altLang="zh-TW" sz="1050" b="1" dirty="0" err="1">
                    <a:solidFill>
                      <a:schemeClr val="folHlink"/>
                    </a:solidFill>
                  </a:rPr>
                  <a:t>left_operand</a:t>
                </a:r>
                <a:r>
                  <a:rPr lang="en-US" altLang="zh-TW" sz="1050" b="1" dirty="0"/>
                  <a:t>)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while (</a:t>
                </a:r>
                <a:r>
                  <a:rPr lang="en-US" altLang="zh-TW" sz="1050" b="1" dirty="0" err="1"/>
                  <a:t>next_token</a:t>
                </a:r>
                <a:r>
                  <a:rPr lang="en-US" altLang="zh-TW" sz="1050" b="1" dirty="0"/>
                  <a:t>() == PLUSOP || 		   </a:t>
                </a:r>
                <a:r>
                  <a:rPr lang="en-US" altLang="zh-TW" sz="1050" b="1" dirty="0" err="1"/>
                  <a:t>next_token</a:t>
                </a:r>
                <a:r>
                  <a:rPr lang="en-US" altLang="zh-TW" sz="1050" b="1" dirty="0"/>
                  <a:t>() == MINUSOP) {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	</a:t>
                </a:r>
                <a:r>
                  <a:rPr lang="en-US" altLang="zh-TW" sz="1050" b="1" dirty="0" err="1"/>
                  <a:t>add_op</a:t>
                </a:r>
                <a:r>
                  <a:rPr lang="en-US" altLang="zh-TW" sz="1050" b="1" dirty="0"/>
                  <a:t>(</a:t>
                </a:r>
                <a:r>
                  <a:rPr lang="en-US" altLang="zh-TW" sz="1050" b="1" dirty="0">
                    <a:solidFill>
                      <a:srgbClr val="0366A9"/>
                    </a:solidFill>
                  </a:rPr>
                  <a:t> </a:t>
                </a:r>
                <a:r>
                  <a:rPr lang="en-US" altLang="zh-TW" sz="1050" b="1" dirty="0">
                    <a:solidFill>
                      <a:schemeClr val="folHlink"/>
                    </a:solidFill>
                  </a:rPr>
                  <a:t>&amp;op</a:t>
                </a:r>
                <a:r>
                  <a:rPr lang="en-US" altLang="zh-TW" sz="1050" b="1" dirty="0"/>
                  <a:t>);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	primary( </a:t>
                </a:r>
                <a:r>
                  <a:rPr lang="en-US" altLang="zh-TW" sz="1050" b="1" dirty="0">
                    <a:solidFill>
                      <a:schemeClr val="folHlink"/>
                    </a:solidFill>
                  </a:rPr>
                  <a:t>&amp;</a:t>
                </a:r>
                <a:r>
                  <a:rPr lang="en-US" altLang="zh-TW" sz="1050" b="1" dirty="0" err="1">
                    <a:solidFill>
                      <a:schemeClr val="folHlink"/>
                    </a:solidFill>
                  </a:rPr>
                  <a:t>right_operand</a:t>
                </a:r>
                <a:r>
                  <a:rPr lang="en-US" altLang="zh-TW" sz="1050" b="1" dirty="0"/>
                  <a:t>);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	</a:t>
                </a:r>
                <a:r>
                  <a:rPr lang="en-US" altLang="zh-TW" sz="1050" b="1" dirty="0" err="1"/>
                  <a:t>left_operand</a:t>
                </a:r>
                <a:r>
                  <a:rPr lang="en-US" altLang="zh-TW" sz="1050" b="1" dirty="0"/>
                  <a:t> =</a:t>
                </a:r>
                <a:br>
                  <a:rPr lang="en-US" altLang="zh-TW" sz="1050" b="1" dirty="0"/>
                </a:br>
                <a:r>
                  <a:rPr lang="en-US" altLang="zh-TW" sz="1050" b="1" dirty="0"/>
                  <a:t>           </a:t>
                </a:r>
                <a:r>
                  <a:rPr lang="en-US" altLang="zh-TW" sz="1050" b="1" dirty="0" err="1"/>
                  <a:t>gen_infix</a:t>
                </a:r>
                <a:r>
                  <a:rPr lang="en-US" altLang="zh-TW" sz="1050" b="1" dirty="0"/>
                  <a:t>(</a:t>
                </a:r>
                <a:r>
                  <a:rPr lang="en-US" altLang="zh-TW" sz="1050" b="1" dirty="0" err="1"/>
                  <a:t>left_operand</a:t>
                </a:r>
                <a:r>
                  <a:rPr lang="en-US" altLang="zh-TW" sz="1050" b="1" dirty="0"/>
                  <a:t>,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		      op, </a:t>
                </a:r>
                <a:r>
                  <a:rPr lang="en-US" altLang="zh-TW" sz="1050" b="1" dirty="0" err="1"/>
                  <a:t>right_operand</a:t>
                </a:r>
                <a:r>
                  <a:rPr lang="en-US" altLang="zh-TW" sz="1050" b="1" dirty="0"/>
                  <a:t>);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}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	</a:t>
                </a:r>
                <a:r>
                  <a:rPr lang="en-US" altLang="zh-TW" sz="1050" b="1" dirty="0">
                    <a:solidFill>
                      <a:schemeClr val="folHlink"/>
                    </a:solidFill>
                  </a:rPr>
                  <a:t>*result = </a:t>
                </a:r>
                <a:r>
                  <a:rPr lang="en-US" altLang="zh-TW" sz="1050" b="1" dirty="0" err="1">
                    <a:solidFill>
                      <a:schemeClr val="folHlink"/>
                    </a:solidFill>
                  </a:rPr>
                  <a:t>left_operand</a:t>
                </a:r>
                <a:r>
                  <a:rPr lang="en-US" altLang="zh-TW" sz="1050" b="1" dirty="0">
                    <a:solidFill>
                      <a:schemeClr val="folHlink"/>
                    </a:solidFill>
                  </a:rPr>
                  <a:t>;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r>
                  <a:rPr lang="en-US" altLang="zh-TW" sz="1050" b="1" dirty="0"/>
                  <a:t>}</a:t>
                </a:r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endParaRPr lang="en-US" altLang="zh-TW" sz="1050" b="1" dirty="0"/>
              </a:p>
              <a:p>
                <a:pPr>
                  <a:lnSpc>
                    <a:spcPct val="90000"/>
                  </a:lnSpc>
                  <a:spcBef>
                    <a:spcPct val="0"/>
                  </a:spcBef>
                  <a:buFont typeface="Wingdings 3" panose="05040102010807070707" pitchFamily="18" charset="2"/>
                  <a:buNone/>
                </a:pPr>
                <a:endParaRPr lang="en-US" altLang="zh-TW" sz="1050" b="1" dirty="0"/>
              </a:p>
            </p:txBody>
          </p:sp>
          <p:sp>
            <p:nvSpPr>
              <p:cNvPr id="91148" name="Text Box 9">
                <a:extLst>
                  <a:ext uri="{FF2B5EF4-FFF2-40B4-BE49-F238E27FC236}">
                    <a16:creationId xmlns:a16="http://schemas.microsoft.com/office/drawing/2014/main" id="{F4BCA579-880F-405F-97F4-26D542A5C5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96471" y="5929330"/>
                <a:ext cx="4786313" cy="338505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50" b="1" dirty="0">
                    <a:solidFill>
                      <a:schemeClr val="bg1"/>
                    </a:solidFill>
                  </a:rPr>
                  <a:t>New parsing procedure which involved semantic routines</a:t>
                </a:r>
              </a:p>
            </p:txBody>
          </p:sp>
        </p:grpSp>
        <p:sp>
          <p:nvSpPr>
            <p:cNvPr id="91146" name="Text Box 10">
              <a:extLst>
                <a:ext uri="{FF2B5EF4-FFF2-40B4-BE49-F238E27FC236}">
                  <a16:creationId xmlns:a16="http://schemas.microsoft.com/office/drawing/2014/main" id="{8F9EE02A-A57C-4C39-A0EB-B39866880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735" y="1529169"/>
              <a:ext cx="2915840" cy="415498"/>
            </a:xfrm>
            <a:prstGeom prst="rect">
              <a:avLst/>
            </a:prstGeom>
            <a:noFill/>
            <a:ln w="222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050" b="1" dirty="0">
                  <a:solidFill>
                    <a:srgbClr val="FF0000"/>
                  </a:solidFill>
                </a:rPr>
                <a:t>&lt;</a:t>
              </a:r>
              <a:r>
                <a:rPr lang="en-US" altLang="zh-TW" sz="1050" b="1" dirty="0">
                  <a:solidFill>
                    <a:srgbClr val="FF0000"/>
                  </a:solidFill>
                </a:rPr>
                <a:t>expression&gt; </a:t>
              </a:r>
              <a:r>
                <a:rPr lang="en-US" altLang="zh-TW" sz="1050" b="1" dirty="0">
                  <a:solidFill>
                    <a:srgbClr val="FF0000"/>
                  </a:solidFill>
                  <a:sym typeface="Symbol" panose="05050102010706020507" pitchFamily="18" charset="2"/>
                </a:rPr>
                <a:t> </a:t>
              </a:r>
              <a:br>
                <a:rPr lang="en-US" altLang="zh-TW" sz="1050" b="1" dirty="0">
                  <a:solidFill>
                    <a:srgbClr val="FF0000"/>
                  </a:solidFill>
                  <a:sym typeface="Symbol" panose="05050102010706020507" pitchFamily="18" charset="2"/>
                </a:rPr>
              </a:br>
              <a:r>
                <a:rPr lang="en-US" altLang="zh-TW" sz="1050" b="1" dirty="0">
                  <a:solidFill>
                    <a:srgbClr val="FF0000"/>
                  </a:solidFill>
                  <a:sym typeface="Symbol" panose="05050102010706020507" pitchFamily="18" charset="2"/>
                </a:rPr>
                <a:t>&lt;primary&gt; {&lt;add op&gt; &lt;primary&gt; #gen_infix}</a:t>
              </a:r>
              <a:endParaRPr lang="en-US" altLang="zh-TW" sz="105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灯片编号占位符 1">
            <a:extLst>
              <a:ext uri="{FF2B5EF4-FFF2-40B4-BE49-F238E27FC236}">
                <a16:creationId xmlns:a16="http://schemas.microsoft.com/office/drawing/2014/main" id="{713BC8A6-F314-4919-91BD-4E2B283BB1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標題 1">
            <a:extLst>
              <a:ext uri="{FF2B5EF4-FFF2-40B4-BE49-F238E27FC236}">
                <a16:creationId xmlns:a16="http://schemas.microsoft.com/office/drawing/2014/main" id="{01655773-C4AF-4852-878F-29F6ED6C4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(3)</a:t>
            </a:r>
            <a:endParaRPr lang="zh-TW" altLang="en-US" sz="3200" dirty="0"/>
          </a:p>
        </p:txBody>
      </p:sp>
      <p:sp>
        <p:nvSpPr>
          <p:cNvPr id="93187" name="內容版面配置區 2">
            <a:extLst>
              <a:ext uri="{FF2B5EF4-FFF2-40B4-BE49-F238E27FC236}">
                <a16:creationId xmlns:a16="http://schemas.microsoft.com/office/drawing/2014/main" id="{F7ED402E-A223-49C3-B3AB-B900C9D90B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7401" y="816118"/>
            <a:ext cx="6172200" cy="409484"/>
          </a:xfrm>
        </p:spPr>
        <p:txBody>
          <a:bodyPr/>
          <a:lstStyle/>
          <a:p>
            <a:r>
              <a:rPr lang="en-US" altLang="zh-TW" sz="2000" dirty="0">
                <a:solidFill>
                  <a:schemeClr val="tx2"/>
                </a:solidFill>
              </a:rPr>
              <a:t>Subroutines for symbol table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7D86A14E-3BA9-41E9-B97C-78DDBD5EF6E2}"/>
              </a:ext>
            </a:extLst>
          </p:cNvPr>
          <p:cNvGrpSpPr/>
          <p:nvPr/>
        </p:nvGrpSpPr>
        <p:grpSpPr>
          <a:xfrm>
            <a:off x="826153" y="1225602"/>
            <a:ext cx="8021068" cy="3074370"/>
            <a:chOff x="1044681" y="1578929"/>
            <a:chExt cx="7491694" cy="2746645"/>
          </a:xfrm>
        </p:grpSpPr>
        <p:sp>
          <p:nvSpPr>
            <p:cNvPr id="93191" name="矩形 8">
              <a:extLst>
                <a:ext uri="{FF2B5EF4-FFF2-40B4-BE49-F238E27FC236}">
                  <a16:creationId xmlns:a16="http://schemas.microsoft.com/office/drawing/2014/main" id="{56158BCB-CE87-4E61-9149-0FE0122E2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681" y="2140240"/>
              <a:ext cx="1198066" cy="288716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285750" indent="-28575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Aft>
                  <a:spcPct val="100000"/>
                </a:spcAft>
                <a:buFontTx/>
                <a:buNone/>
              </a:pPr>
              <a:r>
                <a:rPr lang="en-US" altLang="zh-TW" sz="1500" b="1" dirty="0">
                  <a:solidFill>
                    <a:schemeClr val="bg1"/>
                  </a:solidFill>
                </a:rPr>
                <a:t>Symbol table</a:t>
              </a:r>
            </a:p>
          </p:txBody>
        </p:sp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323984FC-C1A8-45DC-AFC3-B25423C23AAE}"/>
                </a:ext>
              </a:extLst>
            </p:cNvPr>
            <p:cNvGrpSpPr/>
            <p:nvPr/>
          </p:nvGrpSpPr>
          <p:grpSpPr>
            <a:xfrm>
              <a:off x="1044681" y="1578929"/>
              <a:ext cx="7491694" cy="2746645"/>
              <a:chOff x="1285313" y="1560298"/>
              <a:chExt cx="7491694" cy="2746645"/>
            </a:xfrm>
          </p:grpSpPr>
          <p:sp>
            <p:nvSpPr>
              <p:cNvPr id="93192" name="矩形 13">
                <a:extLst>
                  <a:ext uri="{FF2B5EF4-FFF2-40B4-BE49-F238E27FC236}">
                    <a16:creationId xmlns:a16="http://schemas.microsoft.com/office/drawing/2014/main" id="{D3AC3F68-078B-48B0-922F-85981238B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5313" y="2508653"/>
                <a:ext cx="4297339" cy="17982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marL="228600" indent="-28575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571500" algn="l"/>
                    <a:tab pos="857250" algn="l"/>
                  </a:tabLst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22860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571500" algn="l"/>
                    <a:tab pos="857250" algn="l"/>
                  </a:tabLst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tabLst>
                    <a:tab pos="571500" algn="l"/>
                    <a:tab pos="857250" algn="l"/>
                  </a:tabLst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</a:tabLst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tabLst>
                    <a:tab pos="571500" algn="l"/>
                    <a:tab pos="857250" algn="l"/>
                  </a:tabLst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lvl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>
                    <a:solidFill>
                      <a:srgbClr val="C00000"/>
                    </a:solidFill>
                  </a:rPr>
                  <a:t>Is s in the symbol ?</a:t>
                </a:r>
                <a:endParaRPr lang="en-US" altLang="zh-TW" sz="12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endParaRPr lang="en-US" altLang="zh-TW" sz="1200" b="1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extern int lookup(string s);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endParaRPr lang="en-US" altLang="zh-TW" sz="1200" b="1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rgbClr val="0366A9"/>
                    </a:solidFill>
                  </a:rPr>
                  <a:t>/* Put s unconditionally into symbol table. */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extern void enter(string s);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endParaRPr lang="en-US" altLang="zh-TW" sz="1200" b="1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void </a:t>
                </a:r>
                <a:r>
                  <a:rPr lang="en-US" altLang="zh-TW" sz="1200" b="1" dirty="0" err="1">
                    <a:solidFill>
                      <a:schemeClr val="tx2"/>
                    </a:solidFill>
                  </a:rPr>
                  <a:t>check_id</a:t>
                </a:r>
                <a:r>
                  <a:rPr lang="en-US" altLang="zh-TW" sz="1200" b="1" dirty="0">
                    <a:solidFill>
                      <a:schemeClr val="tx2"/>
                    </a:solidFill>
                  </a:rPr>
                  <a:t>(string s)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{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		if (! lookup(s)) { enter(s);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				                 generate("Declare", s, "Integer“," ");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		}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buClr>
                    <a:schemeClr val="accent2"/>
                  </a:buClr>
                  <a:buFont typeface="Wingdings 3" panose="05040102010807070707" pitchFamily="18" charset="2"/>
                  <a:buNone/>
                </a:pPr>
                <a:r>
                  <a:rPr lang="en-US" altLang="zh-TW" sz="1200" b="1" dirty="0">
                    <a:solidFill>
                      <a:schemeClr val="tx2"/>
                    </a:solidFill>
                  </a:rPr>
                  <a:t>}</a:t>
                </a:r>
              </a:p>
            </p:txBody>
          </p:sp>
          <p:pic>
            <p:nvPicPr>
              <p:cNvPr id="93193" name="Picture 9">
                <a:extLst>
                  <a:ext uri="{FF2B5EF4-FFF2-40B4-BE49-F238E27FC236}">
                    <a16:creationId xmlns:a16="http://schemas.microsoft.com/office/drawing/2014/main" id="{25FD4F02-AF1D-4C86-8E3A-D89DB78CC6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2865" y="1560298"/>
                <a:ext cx="4434142" cy="18967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752AF804-CA65-4055-9CC7-186487908E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標題 1">
            <a:extLst>
              <a:ext uri="{FF2B5EF4-FFF2-40B4-BE49-F238E27FC236}">
                <a16:creationId xmlns:a16="http://schemas.microsoft.com/office/drawing/2014/main" id="{D6048251-21B8-4187-8076-9E54C30C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(4)</a:t>
            </a:r>
            <a:endParaRPr lang="zh-TW" altLang="en-US" sz="3200" dirty="0"/>
          </a:p>
        </p:txBody>
      </p:sp>
      <p:sp>
        <p:nvSpPr>
          <p:cNvPr id="95235" name="內容版面配置區 2">
            <a:extLst>
              <a:ext uri="{FF2B5EF4-FFF2-40B4-BE49-F238E27FC236}">
                <a16:creationId xmlns:a16="http://schemas.microsoft.com/office/drawing/2014/main" id="{0D4DE875-01C3-4B6D-A4ED-4901A47DDE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4531" y="783937"/>
            <a:ext cx="6172200" cy="371475"/>
          </a:xfrm>
        </p:spPr>
        <p:txBody>
          <a:bodyPr/>
          <a:lstStyle/>
          <a:p>
            <a:r>
              <a:rPr lang="en-US" altLang="zh-TW" sz="2000" dirty="0">
                <a:solidFill>
                  <a:schemeClr val="tx2"/>
                </a:solidFill>
              </a:rPr>
              <a:t>Subroutines for temporaries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214845A-25BD-45D4-9065-790D56280FC3}"/>
              </a:ext>
            </a:extLst>
          </p:cNvPr>
          <p:cNvGrpSpPr/>
          <p:nvPr/>
        </p:nvGrpSpPr>
        <p:grpSpPr>
          <a:xfrm>
            <a:off x="367881" y="1498403"/>
            <a:ext cx="8408237" cy="2920311"/>
            <a:chOff x="179387" y="1347543"/>
            <a:chExt cx="8408237" cy="2920311"/>
          </a:xfrm>
        </p:grpSpPr>
        <p:sp>
          <p:nvSpPr>
            <p:cNvPr id="95239" name="矩形 9">
              <a:extLst>
                <a:ext uri="{FF2B5EF4-FFF2-40B4-BE49-F238E27FC236}">
                  <a16:creationId xmlns:a16="http://schemas.microsoft.com/office/drawing/2014/main" id="{23431656-70B6-4D5C-9BA6-8AC3E03D1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87" y="1881565"/>
              <a:ext cx="1245341" cy="323165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285750" indent="-28575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Aft>
                  <a:spcPct val="100000"/>
                </a:spcAft>
                <a:buFontTx/>
                <a:buNone/>
              </a:pPr>
              <a:r>
                <a:rPr lang="en-US" altLang="zh-TW" sz="1500" b="1" dirty="0">
                  <a:solidFill>
                    <a:schemeClr val="bg1"/>
                  </a:solidFill>
                </a:rPr>
                <a:t>Temporaries</a:t>
              </a:r>
            </a:p>
          </p:txBody>
        </p:sp>
        <p:sp>
          <p:nvSpPr>
            <p:cNvPr id="95240" name="矩形 12">
              <a:extLst>
                <a:ext uri="{FF2B5EF4-FFF2-40B4-BE49-F238E27FC236}">
                  <a16:creationId xmlns:a16="http://schemas.microsoft.com/office/drawing/2014/main" id="{E9352C93-7B78-4A68-8E56-3127E13A0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87" y="2328862"/>
              <a:ext cx="4788778" cy="19389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char *</a:t>
              </a:r>
              <a:r>
                <a:rPr lang="en-US" altLang="zh-TW" sz="1200" b="1" dirty="0" err="1"/>
                <a:t>get_temp</a:t>
              </a:r>
              <a:r>
                <a:rPr lang="en-US" altLang="zh-TW" sz="1200" b="1" dirty="0"/>
                <a:t>(void) {	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solidFill>
                    <a:srgbClr val="0366A9"/>
                  </a:solidFill>
                </a:rPr>
                <a:t>	/* max temporary allocated so far*/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   	static int </a:t>
              </a:r>
              <a:r>
                <a:rPr lang="en-US" altLang="zh-TW" sz="1200" b="1" dirty="0" err="1"/>
                <a:t>max_temp</a:t>
              </a:r>
              <a:r>
                <a:rPr lang="en-US" altLang="zh-TW" sz="1200" b="1" dirty="0"/>
                <a:t> = 0;	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   	static char </a:t>
              </a:r>
              <a:r>
                <a:rPr lang="en-US" altLang="zh-TW" sz="1200" b="1" dirty="0" err="1"/>
                <a:t>tempname</a:t>
              </a:r>
              <a:r>
                <a:rPr lang="en-US" altLang="zh-TW" sz="1200" b="1" dirty="0"/>
                <a:t>[MAXIDLEN];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   	</a:t>
              </a:r>
              <a:r>
                <a:rPr lang="en-US" altLang="zh-TW" sz="1200" b="1" dirty="0" err="1"/>
                <a:t>max_temp</a:t>
              </a:r>
              <a:r>
                <a:rPr lang="en-US" altLang="zh-TW" sz="1200" b="1" dirty="0"/>
                <a:t>++;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   	</a:t>
              </a:r>
              <a:r>
                <a:rPr lang="en-US" altLang="zh-TW" sz="1200" b="1" dirty="0" err="1"/>
                <a:t>sprintf</a:t>
              </a:r>
              <a:r>
                <a:rPr lang="en-US" altLang="zh-TW" sz="1200" b="1" dirty="0"/>
                <a:t>(</a:t>
              </a:r>
              <a:r>
                <a:rPr lang="en-US" altLang="zh-TW" sz="1200" b="1" dirty="0" err="1"/>
                <a:t>tempname</a:t>
              </a:r>
              <a:r>
                <a:rPr lang="en-US" altLang="zh-TW" sz="1200" b="1" dirty="0"/>
                <a:t>, "Temp&amp;%d",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   	</a:t>
              </a:r>
              <a:r>
                <a:rPr lang="en-US" altLang="zh-TW" sz="1200" b="1" dirty="0" err="1"/>
                <a:t>max_temp</a:t>
              </a:r>
              <a:r>
                <a:rPr lang="en-US" altLang="zh-TW" sz="1200" b="1" dirty="0"/>
                <a:t>);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   	</a:t>
              </a:r>
              <a:r>
                <a:rPr lang="en-US" altLang="zh-TW" sz="1200" b="1" dirty="0" err="1"/>
                <a:t>check_id</a:t>
              </a:r>
              <a:r>
                <a:rPr lang="en-US" altLang="zh-TW" sz="1200" b="1" dirty="0"/>
                <a:t>(</a:t>
              </a:r>
              <a:r>
                <a:rPr lang="en-US" altLang="zh-TW" sz="1200" b="1" dirty="0" err="1"/>
                <a:t>tempname</a:t>
              </a:r>
              <a:r>
                <a:rPr lang="en-US" altLang="zh-TW" sz="1200" b="1" dirty="0"/>
                <a:t>);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   	return </a:t>
              </a:r>
              <a:r>
                <a:rPr lang="en-US" altLang="zh-TW" sz="1200" b="1" dirty="0" err="1"/>
                <a:t>tempname</a:t>
              </a:r>
              <a:r>
                <a:rPr lang="en-US" altLang="zh-TW" sz="1200" b="1" dirty="0"/>
                <a:t>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/>
                <a:t>}</a:t>
              </a:r>
            </a:p>
          </p:txBody>
        </p:sp>
        <p:pic>
          <p:nvPicPr>
            <p:cNvPr id="95241" name="Picture 9">
              <a:extLst>
                <a:ext uri="{FF2B5EF4-FFF2-40B4-BE49-F238E27FC236}">
                  <a16:creationId xmlns:a16="http://schemas.microsoft.com/office/drawing/2014/main" id="{A6C869D9-BB13-46D6-AE0C-7A3944A8CE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1580" y="1347543"/>
              <a:ext cx="4906044" cy="209856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A861A8B3-2ABB-4E20-96FE-D7FE76EC24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9CF7297D-C78C-4DE8-AC0F-B79EEF2A4A8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82090" y="784345"/>
            <a:ext cx="6911282" cy="217274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</a:rPr>
              <a:t>One-pass type, no explicit intermediate representations used</a:t>
            </a:r>
            <a:endParaRPr lang="en-US" altLang="zh-TW" sz="18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</a:rPr>
              <a:t>The interface</a:t>
            </a:r>
          </a:p>
          <a:p>
            <a:pPr lvl="1">
              <a:spcBef>
                <a:spcPts val="0"/>
              </a:spcBef>
            </a:pPr>
            <a:r>
              <a:rPr lang="en-US" altLang="zh-TW" sz="1800" dirty="0"/>
              <a:t>Parser is the main routine.</a:t>
            </a:r>
          </a:p>
          <a:p>
            <a:pPr lvl="1">
              <a:spcBef>
                <a:spcPts val="0"/>
              </a:spcBef>
            </a:pPr>
            <a:r>
              <a:rPr lang="en-US" altLang="zh-TW" sz="1800" dirty="0"/>
              <a:t>Parser calls scanner to get the next token.</a:t>
            </a:r>
          </a:p>
          <a:p>
            <a:pPr lvl="1">
              <a:spcBef>
                <a:spcPts val="0"/>
              </a:spcBef>
            </a:pPr>
            <a:r>
              <a:rPr lang="en-US" altLang="zh-TW" sz="1800" dirty="0"/>
              <a:t>Parser calls semantic routines at appropriate times.</a:t>
            </a:r>
          </a:p>
          <a:p>
            <a:pPr lvl="1">
              <a:spcBef>
                <a:spcPts val="0"/>
              </a:spcBef>
            </a:pPr>
            <a:r>
              <a:rPr lang="en-US" altLang="zh-TW" sz="1800" dirty="0"/>
              <a:t>Semantic routines produce output in assembly language.</a:t>
            </a:r>
          </a:p>
          <a:p>
            <a:pPr lvl="1">
              <a:spcBef>
                <a:spcPts val="0"/>
              </a:spcBef>
            </a:pPr>
            <a:r>
              <a:rPr lang="en-US" altLang="zh-TW" sz="1800" dirty="0"/>
              <a:t>A simple symbol table is used by the semantic routines.</a:t>
            </a:r>
            <a:endParaRPr lang="zh-TW" altLang="en-US" sz="1800" dirty="0"/>
          </a:p>
        </p:txBody>
      </p:sp>
      <p:sp>
        <p:nvSpPr>
          <p:cNvPr id="23555" name="標題 1">
            <a:extLst>
              <a:ext uri="{FF2B5EF4-FFF2-40B4-BE49-F238E27FC236}">
                <a16:creationId xmlns:a16="http://schemas.microsoft.com/office/drawing/2014/main" id="{8E8BD595-5162-4C60-87CE-C59F8F7AA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563" y="108349"/>
            <a:ext cx="7858127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The Structure of a Micro compiler (2)</a:t>
            </a:r>
            <a:endParaRPr lang="zh-TW" altLang="en-US" sz="3200" dirty="0"/>
          </a:p>
        </p:txBody>
      </p:sp>
      <p:pic>
        <p:nvPicPr>
          <p:cNvPr id="23559" name="Picture 9">
            <a:extLst>
              <a:ext uri="{FF2B5EF4-FFF2-40B4-BE49-F238E27FC236}">
                <a16:creationId xmlns:a16="http://schemas.microsoft.com/office/drawing/2014/main" id="{05BFF460-F496-4006-921F-4FBC8F2CB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651" y="2957095"/>
            <a:ext cx="4606774" cy="1641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7EF038B8-82FC-492D-BF68-5617C7350A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標題 1">
            <a:extLst>
              <a:ext uri="{FF2B5EF4-FFF2-40B4-BE49-F238E27FC236}">
                <a16:creationId xmlns:a16="http://schemas.microsoft.com/office/drawing/2014/main" id="{E8418071-6D29-46BD-B7E9-632FF6F0C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232" y="108349"/>
            <a:ext cx="7825458" cy="519113"/>
          </a:xfrm>
        </p:spPr>
        <p:txBody>
          <a:bodyPr/>
          <a:lstStyle/>
          <a:p>
            <a:r>
              <a:rPr lang="en-US" altLang="zh-TW" sz="3200" dirty="0"/>
              <a:t>Semantic Information (5)</a:t>
            </a:r>
            <a:endParaRPr lang="zh-TW" altLang="en-US" sz="3200" dirty="0"/>
          </a:p>
        </p:txBody>
      </p:sp>
      <p:sp>
        <p:nvSpPr>
          <p:cNvPr id="97283" name="內容版面配置區 2">
            <a:extLst>
              <a:ext uri="{FF2B5EF4-FFF2-40B4-BE49-F238E27FC236}">
                <a16:creationId xmlns:a16="http://schemas.microsoft.com/office/drawing/2014/main" id="{9FF7B7D8-26E7-420A-B20F-30A1217607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7734" y="757805"/>
            <a:ext cx="2256624" cy="473543"/>
          </a:xfrm>
        </p:spPr>
        <p:txBody>
          <a:bodyPr/>
          <a:lstStyle/>
          <a:p>
            <a:r>
              <a:rPr lang="en-US" altLang="zh-TW" sz="2000" dirty="0">
                <a:solidFill>
                  <a:schemeClr val="tx2"/>
                </a:solidFill>
              </a:rPr>
              <a:t>Subroutines</a:t>
            </a:r>
          </a:p>
          <a:p>
            <a:endParaRPr lang="zh-TW" altLang="en-US" sz="2000" dirty="0">
              <a:solidFill>
                <a:srgbClr val="FF0000"/>
              </a:solidFill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7BDDEE56-502B-47E8-87A1-058C7A0BD23C}"/>
              </a:ext>
            </a:extLst>
          </p:cNvPr>
          <p:cNvGrpSpPr/>
          <p:nvPr/>
        </p:nvGrpSpPr>
        <p:grpSpPr>
          <a:xfrm>
            <a:off x="1279966" y="2928311"/>
            <a:ext cx="3930315" cy="1382645"/>
            <a:chOff x="1732360" y="2995567"/>
            <a:chExt cx="2997215" cy="1042925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53F0F53C-ED26-447B-B568-C90399B65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360" y="2995567"/>
              <a:ext cx="473107" cy="243764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marL="285750" indent="-28575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571500" algn="l"/>
                  <a:tab pos="857250" algn="l"/>
                </a:tabLst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571500" algn="l"/>
                  <a:tab pos="857250" algn="l"/>
                </a:tabLst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Aft>
                  <a:spcPct val="100000"/>
                </a:spcAft>
                <a:buFontTx/>
                <a:buNone/>
              </a:pPr>
              <a:r>
                <a:rPr lang="en-US" altLang="zh-TW" sz="1500" dirty="0">
                  <a:solidFill>
                    <a:schemeClr val="bg1"/>
                  </a:solidFill>
                </a:rPr>
                <a:t>start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06EFFE4-2AD1-4C8E-889E-D10C79C6B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551" y="3293269"/>
              <a:ext cx="2996024" cy="74522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buFontTx/>
                <a:buNone/>
              </a:pPr>
              <a:r>
                <a:rPr lang="en-US" altLang="zh-TW" sz="1200" b="1" dirty="0">
                  <a:solidFill>
                    <a:schemeClr val="tx2"/>
                  </a:solidFill>
                </a:rPr>
                <a:t>void start(void)</a:t>
              </a:r>
            </a:p>
            <a:p>
              <a:pPr>
                <a:lnSpc>
                  <a:spcPct val="90000"/>
                </a:lnSpc>
                <a:buFontTx/>
                <a:buNone/>
              </a:pPr>
              <a:r>
                <a:rPr lang="en-US" altLang="zh-TW" sz="1200" b="1" dirty="0">
                  <a:solidFill>
                    <a:schemeClr val="tx2"/>
                  </a:solidFill>
                </a:rPr>
                <a:t>{</a:t>
              </a:r>
            </a:p>
            <a:p>
              <a:pPr>
                <a:lnSpc>
                  <a:spcPct val="90000"/>
                </a:lnSpc>
                <a:buFontTx/>
                <a:buNone/>
              </a:pPr>
              <a:r>
                <a:rPr lang="en-US" altLang="zh-TW" sz="1200" b="1" dirty="0">
                  <a:solidFill>
                    <a:schemeClr val="tx2"/>
                  </a:solidFill>
                </a:rPr>
                <a:t>   </a:t>
              </a:r>
              <a:r>
                <a:rPr lang="en-US" altLang="zh-TW" sz="1200" b="1" dirty="0">
                  <a:solidFill>
                    <a:srgbClr val="0366A9"/>
                  </a:solidFill>
                </a:rPr>
                <a:t>/* Semantic initializations, none needed. */</a:t>
              </a:r>
            </a:p>
            <a:p>
              <a:pPr>
                <a:lnSpc>
                  <a:spcPct val="90000"/>
                </a:lnSpc>
                <a:buFontTx/>
                <a:buNone/>
              </a:pPr>
              <a:r>
                <a:rPr lang="en-US" altLang="zh-TW" sz="1200" b="1" dirty="0">
                  <a:solidFill>
                    <a:schemeClr val="tx2"/>
                  </a:solidFill>
                </a:rPr>
                <a:t>}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01674399-85AC-4258-A569-D31608B09B57}"/>
              </a:ext>
            </a:extLst>
          </p:cNvPr>
          <p:cNvGrpSpPr/>
          <p:nvPr/>
        </p:nvGrpSpPr>
        <p:grpSpPr>
          <a:xfrm>
            <a:off x="3890212" y="862267"/>
            <a:ext cx="4580020" cy="2310685"/>
            <a:chOff x="4143375" y="1339454"/>
            <a:chExt cx="3732610" cy="1596628"/>
          </a:xfrm>
        </p:grpSpPr>
        <p:pic>
          <p:nvPicPr>
            <p:cNvPr id="97289" name="Picture 9">
              <a:extLst>
                <a:ext uri="{FF2B5EF4-FFF2-40B4-BE49-F238E27FC236}">
                  <a16:creationId xmlns:a16="http://schemas.microsoft.com/office/drawing/2014/main" id="{94609607-2BA6-4F64-8261-192DAF56BB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1339454"/>
              <a:ext cx="3732610" cy="15966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8F6669BB-7307-408F-BDB0-8BF2CF9E1DA1}"/>
                </a:ext>
              </a:extLst>
            </p:cNvPr>
            <p:cNvSpPr/>
            <p:nvPr/>
          </p:nvSpPr>
          <p:spPr>
            <a:xfrm>
              <a:off x="5429250" y="1364456"/>
              <a:ext cx="321469" cy="110729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5AE68807-9ED9-47D0-9397-A87B2D46A5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標題 1">
            <a:extLst>
              <a:ext uri="{FF2B5EF4-FFF2-40B4-BE49-F238E27FC236}">
                <a16:creationId xmlns:a16="http://schemas.microsoft.com/office/drawing/2014/main" id="{B15A79AA-5796-4522-8A6F-A87D98E8C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(6)</a:t>
            </a:r>
            <a:endParaRPr lang="zh-TW" altLang="en-US" sz="3200" dirty="0"/>
          </a:p>
        </p:txBody>
      </p:sp>
      <p:sp>
        <p:nvSpPr>
          <p:cNvPr id="99331" name="內容版面配置區 2">
            <a:extLst>
              <a:ext uri="{FF2B5EF4-FFF2-40B4-BE49-F238E27FC236}">
                <a16:creationId xmlns:a16="http://schemas.microsoft.com/office/drawing/2014/main" id="{023EF0A4-0552-473B-8682-A814815D9F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0942" y="802298"/>
            <a:ext cx="2497900" cy="440965"/>
          </a:xfrm>
        </p:spPr>
        <p:txBody>
          <a:bodyPr/>
          <a:lstStyle/>
          <a:p>
            <a:r>
              <a:rPr lang="en-US" altLang="zh-TW" sz="2000" dirty="0">
                <a:solidFill>
                  <a:schemeClr val="tx2"/>
                </a:solidFill>
              </a:rPr>
              <a:t>Subroutines</a:t>
            </a:r>
            <a:endParaRPr lang="en-US" altLang="zh-TW" sz="2000" u="sng" dirty="0">
              <a:solidFill>
                <a:schemeClr val="tx2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F7C6E95-73F0-4A49-9008-5E34200C3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911200"/>
            <a:ext cx="742511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 dirty="0">
                <a:solidFill>
                  <a:schemeClr val="bg1"/>
                </a:solidFill>
              </a:rPr>
              <a:t>assign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728CDC8-3F9B-40BD-A82D-0441276BE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293269"/>
            <a:ext cx="4446985" cy="11264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>
                <a:schemeClr val="accent2"/>
              </a:buClr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void assign(</a:t>
            </a:r>
            <a:r>
              <a:rPr lang="en-US" altLang="zh-TW" sz="1400" b="1" dirty="0" err="1">
                <a:solidFill>
                  <a:schemeClr val="tx2"/>
                </a:solidFill>
              </a:rPr>
              <a:t>expr_rec</a:t>
            </a:r>
            <a:r>
              <a:rPr lang="en-US" altLang="zh-TW" sz="1400" b="1" dirty="0">
                <a:solidFill>
                  <a:schemeClr val="tx2"/>
                </a:solidFill>
              </a:rPr>
              <a:t> target, </a:t>
            </a:r>
            <a:r>
              <a:rPr lang="en-US" altLang="zh-TW" sz="1400" b="1" dirty="0" err="1">
                <a:solidFill>
                  <a:schemeClr val="tx2"/>
                </a:solidFill>
              </a:rPr>
              <a:t>expr_rec</a:t>
            </a:r>
            <a:r>
              <a:rPr lang="en-US" altLang="zh-TW" sz="1400" b="1" dirty="0">
                <a:solidFill>
                  <a:schemeClr val="tx2"/>
                </a:solidFill>
              </a:rPr>
              <a:t> source)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2"/>
              </a:buClr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2"/>
              </a:buClr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	</a:t>
            </a:r>
            <a:r>
              <a:rPr lang="en-US" altLang="zh-TW" sz="1400" b="1" dirty="0">
                <a:solidFill>
                  <a:srgbClr val="0366A9"/>
                </a:solidFill>
              </a:rPr>
              <a:t>/* Generate code for assignment. */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2"/>
              </a:buClr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	generate("Store", extract(source), target.name, "");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2"/>
              </a:buClr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}</a:t>
            </a:r>
            <a:endParaRPr lang="zh-TW" altLang="en-US" sz="1400" b="1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4958D9E-DEFC-4B86-9BAB-69CF1A984A26}"/>
              </a:ext>
            </a:extLst>
          </p:cNvPr>
          <p:cNvGrpSpPr/>
          <p:nvPr/>
        </p:nvGrpSpPr>
        <p:grpSpPr>
          <a:xfrm>
            <a:off x="3681664" y="871501"/>
            <a:ext cx="4994026" cy="2352961"/>
            <a:chOff x="4143375" y="1339454"/>
            <a:chExt cx="3732610" cy="1596628"/>
          </a:xfrm>
        </p:grpSpPr>
        <p:pic>
          <p:nvPicPr>
            <p:cNvPr id="99337" name="Picture 9">
              <a:extLst>
                <a:ext uri="{FF2B5EF4-FFF2-40B4-BE49-F238E27FC236}">
                  <a16:creationId xmlns:a16="http://schemas.microsoft.com/office/drawing/2014/main" id="{2EAE9E5D-1D29-4763-A49D-43D02F0EFD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1339454"/>
              <a:ext cx="3732610" cy="15966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E333739-F94C-487C-BCF6-1C0ADD91ABE6}"/>
                </a:ext>
              </a:extLst>
            </p:cNvPr>
            <p:cNvSpPr/>
            <p:nvPr/>
          </p:nvSpPr>
          <p:spPr>
            <a:xfrm>
              <a:off x="6519862" y="1588294"/>
              <a:ext cx="376238" cy="12620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40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63FA2998-6E43-4730-8A49-EEA0D340DF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標題 1">
            <a:extLst>
              <a:ext uri="{FF2B5EF4-FFF2-40B4-BE49-F238E27FC236}">
                <a16:creationId xmlns:a16="http://schemas.microsoft.com/office/drawing/2014/main" id="{49909DF0-E98A-4187-8D93-2754C004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942" y="108349"/>
            <a:ext cx="7804748" cy="519113"/>
          </a:xfrm>
        </p:spPr>
        <p:txBody>
          <a:bodyPr/>
          <a:lstStyle/>
          <a:p>
            <a:r>
              <a:rPr lang="en-US" altLang="zh-TW" sz="3200" dirty="0"/>
              <a:t>Semantic Information (7)</a:t>
            </a:r>
            <a:endParaRPr lang="zh-TW" altLang="en-US" sz="3200" dirty="0"/>
          </a:p>
        </p:txBody>
      </p:sp>
      <p:sp>
        <p:nvSpPr>
          <p:cNvPr id="101379" name="內容版面配置區 2">
            <a:extLst>
              <a:ext uri="{FF2B5EF4-FFF2-40B4-BE49-F238E27FC236}">
                <a16:creationId xmlns:a16="http://schemas.microsoft.com/office/drawing/2014/main" id="{5842C380-7C61-4FB3-BA52-E34F2260E5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0942" y="783937"/>
            <a:ext cx="1690491" cy="323165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2"/>
                </a:solidFill>
              </a:rPr>
              <a:t>Subroutines</a:t>
            </a:r>
            <a:endParaRPr lang="en-US" altLang="zh-TW" sz="1800" u="sng" dirty="0">
              <a:solidFill>
                <a:schemeClr val="tx2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7B1E168-6D07-4DF2-9FAD-FA0F801A0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839641"/>
            <a:ext cx="829073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>
                <a:solidFill>
                  <a:schemeClr val="bg1"/>
                </a:solidFill>
              </a:rPr>
              <a:t>read_id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2AB744A-57FF-4917-9EA9-3945B43F5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293269"/>
            <a:ext cx="4446985" cy="8309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void </a:t>
            </a:r>
            <a:r>
              <a:rPr lang="en-US" altLang="zh-TW" sz="1200" b="1" dirty="0" err="1">
                <a:solidFill>
                  <a:schemeClr val="tx2"/>
                </a:solidFill>
              </a:rPr>
              <a:t>read_id</a:t>
            </a:r>
            <a:r>
              <a:rPr lang="en-US" altLang="zh-TW" sz="1200" b="1" dirty="0">
                <a:solidFill>
                  <a:schemeClr val="tx2"/>
                </a:solidFill>
              </a:rPr>
              <a:t>(</a:t>
            </a:r>
            <a:r>
              <a:rPr lang="en-US" altLang="zh-TW" sz="1200" b="1" dirty="0" err="1">
                <a:solidFill>
                  <a:schemeClr val="tx2"/>
                </a:solidFill>
              </a:rPr>
              <a:t>expr_rec</a:t>
            </a:r>
            <a:r>
              <a:rPr lang="en-US" altLang="zh-TW" sz="1200" b="1" dirty="0">
                <a:solidFill>
                  <a:schemeClr val="tx2"/>
                </a:solidFill>
              </a:rPr>
              <a:t> </a:t>
            </a:r>
            <a:r>
              <a:rPr lang="en-US" altLang="zh-TW" sz="1200" b="1" dirty="0" err="1">
                <a:solidFill>
                  <a:schemeClr val="tx2"/>
                </a:solidFill>
              </a:rPr>
              <a:t>in_var</a:t>
            </a:r>
            <a:r>
              <a:rPr lang="en-US" altLang="zh-TW" sz="1200" b="1" dirty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0366A9"/>
                </a:solidFill>
              </a:rPr>
              <a:t>	/* Generate code for read.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</a:t>
            </a:r>
            <a:r>
              <a:rPr lang="en-US" altLang="zh-TW" sz="1200" b="1" dirty="0">
                <a:solidFill>
                  <a:schemeClr val="tx2"/>
                </a:solidFill>
              </a:rPr>
              <a:t>generate("Read", </a:t>
            </a:r>
            <a:r>
              <a:rPr lang="en-US" altLang="zh-TW" sz="1200" b="1" dirty="0" err="1">
                <a:solidFill>
                  <a:schemeClr val="tx2"/>
                </a:solidFill>
              </a:rPr>
              <a:t>in_var.name,"Integer</a:t>
            </a:r>
            <a:r>
              <a:rPr lang="en-US" altLang="zh-TW" sz="1200" b="1" dirty="0">
                <a:solidFill>
                  <a:schemeClr val="tx2"/>
                </a:solidFill>
              </a:rPr>
              <a:t>", "");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chemeClr val="tx2"/>
                </a:solidFill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006DB48-EBBC-4A52-86B7-EFDB71E241F9}"/>
              </a:ext>
            </a:extLst>
          </p:cNvPr>
          <p:cNvGrpSpPr/>
          <p:nvPr/>
        </p:nvGrpSpPr>
        <p:grpSpPr>
          <a:xfrm>
            <a:off x="3930316" y="938463"/>
            <a:ext cx="4563979" cy="2224343"/>
            <a:chOff x="4143375" y="1339454"/>
            <a:chExt cx="3732610" cy="1596628"/>
          </a:xfrm>
        </p:grpSpPr>
        <p:pic>
          <p:nvPicPr>
            <p:cNvPr id="101385" name="Picture 9">
              <a:extLst>
                <a:ext uri="{FF2B5EF4-FFF2-40B4-BE49-F238E27FC236}">
                  <a16:creationId xmlns:a16="http://schemas.microsoft.com/office/drawing/2014/main" id="{835FB60A-2B15-49B0-A00D-D45AF59CED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1339454"/>
              <a:ext cx="3732610" cy="15966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6D16B57-1666-4037-B86E-F3528BFD9089}"/>
                </a:ext>
              </a:extLst>
            </p:cNvPr>
            <p:cNvSpPr/>
            <p:nvPr/>
          </p:nvSpPr>
          <p:spPr>
            <a:xfrm>
              <a:off x="5774531" y="1879433"/>
              <a:ext cx="458391" cy="140494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B3BC9064-CB91-488E-9C00-2EE5CAB28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標題 1">
            <a:extLst>
              <a:ext uri="{FF2B5EF4-FFF2-40B4-BE49-F238E27FC236}">
                <a16:creationId xmlns:a16="http://schemas.microsoft.com/office/drawing/2014/main" id="{EC1DF12E-441D-40A4-9247-FD5F19C9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(8)</a:t>
            </a:r>
            <a:endParaRPr lang="zh-TW" altLang="en-US" sz="3200" dirty="0"/>
          </a:p>
        </p:txBody>
      </p:sp>
      <p:sp>
        <p:nvSpPr>
          <p:cNvPr id="103427" name="內容版面配置區 2">
            <a:extLst>
              <a:ext uri="{FF2B5EF4-FFF2-40B4-BE49-F238E27FC236}">
                <a16:creationId xmlns:a16="http://schemas.microsoft.com/office/drawing/2014/main" id="{14956BEA-C897-4579-9646-EFD0B65207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0942" y="834190"/>
            <a:ext cx="1743921" cy="420730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2"/>
                </a:solidFill>
              </a:rPr>
              <a:t>Subroutines</a:t>
            </a:r>
            <a:endParaRPr lang="en-US" altLang="zh-TW" sz="1800" u="sng" dirty="0">
              <a:solidFill>
                <a:schemeClr val="tx2"/>
              </a:solidFill>
            </a:endParaRPr>
          </a:p>
          <a:p>
            <a:pPr lvl="1"/>
            <a:endParaRPr lang="en-US" altLang="zh-TW" sz="1575" dirty="0">
              <a:solidFill>
                <a:srgbClr val="FF0000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F7988ED-6E48-49A9-BE2C-F6520524C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839641"/>
            <a:ext cx="1074333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>
                <a:solidFill>
                  <a:schemeClr val="bg1"/>
                </a:solidFill>
              </a:rPr>
              <a:t>write_expr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8251925-06B5-4531-9205-0652927CB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293269"/>
            <a:ext cx="5485397" cy="95410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>
                <a:solidFill>
                  <a:schemeClr val="tx2"/>
                </a:solidFill>
              </a:rPr>
              <a:t>void write_expr(expr_rec out_expr)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/>
              <a:t>	</a:t>
            </a:r>
            <a:r>
              <a:rPr lang="en-US" altLang="zh-TW" sz="1400" b="1">
                <a:solidFill>
                  <a:srgbClr val="0366A9"/>
                </a:solidFill>
              </a:rPr>
              <a:t>/* Generate code for write.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/>
              <a:t>	</a:t>
            </a:r>
            <a:r>
              <a:rPr lang="en-US" altLang="zh-TW" sz="1400" b="1">
                <a:solidFill>
                  <a:schemeClr val="tx2"/>
                </a:solidFill>
              </a:rPr>
              <a:t>generate("Write", extract(out_expr),"Integer", "");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>
                <a:solidFill>
                  <a:schemeClr val="tx2"/>
                </a:solidFill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DE93B82-66A2-4E5B-BE99-0C8F3768A174}"/>
              </a:ext>
            </a:extLst>
          </p:cNvPr>
          <p:cNvGrpSpPr/>
          <p:nvPr/>
        </p:nvGrpSpPr>
        <p:grpSpPr>
          <a:xfrm>
            <a:off x="3721768" y="906379"/>
            <a:ext cx="4796589" cy="2256427"/>
            <a:chOff x="4143375" y="1339454"/>
            <a:chExt cx="3732610" cy="1596628"/>
          </a:xfrm>
        </p:grpSpPr>
        <p:pic>
          <p:nvPicPr>
            <p:cNvPr id="103433" name="Picture 9">
              <a:extLst>
                <a:ext uri="{FF2B5EF4-FFF2-40B4-BE49-F238E27FC236}">
                  <a16:creationId xmlns:a16="http://schemas.microsoft.com/office/drawing/2014/main" id="{7CF12363-7146-4671-A9C9-4A4325F59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1339454"/>
              <a:ext cx="3732610" cy="15966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DBAEAE88-A85D-4100-B239-FDD0EE0F5B04}"/>
                </a:ext>
              </a:extLst>
            </p:cNvPr>
            <p:cNvSpPr/>
            <p:nvPr/>
          </p:nvSpPr>
          <p:spPr>
            <a:xfrm>
              <a:off x="5992416" y="1979531"/>
              <a:ext cx="579834" cy="119063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60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6C246CBF-3D9B-45D6-9C1A-F8E412684C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標題 1">
            <a:extLst>
              <a:ext uri="{FF2B5EF4-FFF2-40B4-BE49-F238E27FC236}">
                <a16:creationId xmlns:a16="http://schemas.microsoft.com/office/drawing/2014/main" id="{A0F4E888-5F17-46F9-98C0-E76D9CB20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(9)</a:t>
            </a:r>
            <a:endParaRPr lang="zh-TW" altLang="en-US" sz="3200" dirty="0"/>
          </a:p>
        </p:txBody>
      </p:sp>
      <p:sp>
        <p:nvSpPr>
          <p:cNvPr id="105475" name="內容版面配置區 2">
            <a:extLst>
              <a:ext uri="{FF2B5EF4-FFF2-40B4-BE49-F238E27FC236}">
                <a16:creationId xmlns:a16="http://schemas.microsoft.com/office/drawing/2014/main" id="{CDDC0CD8-AC38-4015-B2CA-14C18E10EC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2237" y="829167"/>
            <a:ext cx="1676701" cy="414096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2"/>
                </a:solidFill>
              </a:rPr>
              <a:t>Subroutines</a:t>
            </a:r>
            <a:endParaRPr lang="en-US" altLang="zh-TW" sz="1800" u="sng" dirty="0">
              <a:solidFill>
                <a:schemeClr val="tx2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17674C9-D503-4AC3-A3FA-0DD35366A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2196704"/>
            <a:ext cx="957313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>
                <a:solidFill>
                  <a:schemeClr val="bg1"/>
                </a:solidFill>
              </a:rPr>
              <a:t>gen_infix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565DA55-500F-44B1-B431-13107DE16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415" y="2571750"/>
            <a:ext cx="6322219" cy="201285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chemeClr val="tx2"/>
                </a:solidFill>
              </a:rPr>
              <a:t>expr_rec gen_infix(expr_rec e1, op_rec op, expr_rec e2)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rgbClr val="0366A9"/>
                </a:solidFill>
              </a:rPr>
              <a:t>	/* Generate code for infix operation.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rgbClr val="0366A9"/>
                </a:solidFill>
              </a:rPr>
              <a:t>	 * Get result temp and set up semantic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rgbClr val="0366A9"/>
                </a:solidFill>
              </a:rPr>
              <a:t>	 * record for result. 	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expr_rec e_rec;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</a:t>
            </a:r>
            <a:r>
              <a:rPr lang="en-US" altLang="zh-TW" sz="1200" b="1">
                <a:solidFill>
                  <a:srgbClr val="0366A9"/>
                </a:solidFill>
              </a:rPr>
              <a:t>/* An expr_rec with temp variant set.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e_rec.kind = TEMPEXPR;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zh-TW" altLang="en-US" sz="12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	</a:t>
            </a:r>
            <a:r>
              <a:rPr lang="en-US" altLang="zh-TW" sz="1200" b="1"/>
              <a:t>strcpy(e_rec.name, get_temp());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generate(extract(op), extract(e1),extract(e2), e_rec.name);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return e_rec;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chemeClr val="tx2"/>
                </a:solidFill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776ADC1-F0D0-4EEA-8BDE-6227A95A7868}"/>
              </a:ext>
            </a:extLst>
          </p:cNvPr>
          <p:cNvGrpSpPr/>
          <p:nvPr/>
        </p:nvGrpSpPr>
        <p:grpSpPr>
          <a:xfrm>
            <a:off x="4263690" y="829167"/>
            <a:ext cx="3949867" cy="1690702"/>
            <a:chOff x="4143375" y="964406"/>
            <a:chExt cx="3732610" cy="1596629"/>
          </a:xfrm>
        </p:grpSpPr>
        <p:pic>
          <p:nvPicPr>
            <p:cNvPr id="105481" name="Picture 9">
              <a:extLst>
                <a:ext uri="{FF2B5EF4-FFF2-40B4-BE49-F238E27FC236}">
                  <a16:creationId xmlns:a16="http://schemas.microsoft.com/office/drawing/2014/main" id="{4A18C298-B3F9-4C79-A5AE-F27E16C371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964406"/>
              <a:ext cx="3732610" cy="15966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266C60B-2E60-4D3A-8466-B7F50BB7C6D1}"/>
                </a:ext>
              </a:extLst>
            </p:cNvPr>
            <p:cNvSpPr/>
            <p:nvPr/>
          </p:nvSpPr>
          <p:spPr>
            <a:xfrm>
              <a:off x="6875860" y="1714500"/>
              <a:ext cx="458390" cy="140494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29E89023-2AFE-4603-AA01-ADC963919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標題 1">
            <a:extLst>
              <a:ext uri="{FF2B5EF4-FFF2-40B4-BE49-F238E27FC236}">
                <a16:creationId xmlns:a16="http://schemas.microsoft.com/office/drawing/2014/main" id="{CD421A59-FE31-4BC8-AAAE-092F3733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(10)</a:t>
            </a:r>
            <a:endParaRPr lang="zh-TW" altLang="en-US" sz="3200" dirty="0"/>
          </a:p>
        </p:txBody>
      </p:sp>
      <p:sp>
        <p:nvSpPr>
          <p:cNvPr id="107523" name="內容版面配置區 2">
            <a:extLst>
              <a:ext uri="{FF2B5EF4-FFF2-40B4-BE49-F238E27FC236}">
                <a16:creationId xmlns:a16="http://schemas.microsoft.com/office/drawing/2014/main" id="{51B207AE-8BEC-4C86-9C95-9F0FBF345DA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6405" y="802823"/>
            <a:ext cx="1754606" cy="408356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2"/>
                </a:solidFill>
              </a:rPr>
              <a:t>Subroutines</a:t>
            </a:r>
            <a:endParaRPr lang="en-US" altLang="zh-TW" sz="1800" u="sng" dirty="0">
              <a:solidFill>
                <a:schemeClr val="tx2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B6723D8-8910-4E0B-8D97-8B42EBB00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415" y="2561036"/>
            <a:ext cx="1428596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>
                <a:solidFill>
                  <a:schemeClr val="bg1"/>
                </a:solidFill>
              </a:rPr>
              <a:t>process_literal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BA5E163-3E45-41C2-9401-B3C31050A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415" y="2919280"/>
            <a:ext cx="6322219" cy="164352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 err="1">
                <a:solidFill>
                  <a:schemeClr val="tx2"/>
                </a:solidFill>
              </a:rPr>
              <a:t>expr_rec</a:t>
            </a:r>
            <a:r>
              <a:rPr lang="en-US" altLang="zh-TW" sz="1400" b="1" dirty="0">
                <a:solidFill>
                  <a:schemeClr val="tx2"/>
                </a:solidFill>
              </a:rPr>
              <a:t> </a:t>
            </a:r>
            <a:r>
              <a:rPr lang="en-US" altLang="zh-TW" sz="1400" b="1" dirty="0" err="1">
                <a:solidFill>
                  <a:schemeClr val="tx2"/>
                </a:solidFill>
              </a:rPr>
              <a:t>process_literal</a:t>
            </a:r>
            <a:r>
              <a:rPr lang="en-US" altLang="zh-TW" sz="1400" b="1" dirty="0">
                <a:solidFill>
                  <a:schemeClr val="tx2"/>
                </a:solidFill>
              </a:rPr>
              <a:t>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</a:t>
            </a:r>
            <a:r>
              <a:rPr lang="en-US" altLang="zh-TW" sz="1400" b="1" dirty="0">
                <a:solidFill>
                  <a:srgbClr val="0366A9"/>
                </a:solidFill>
              </a:rPr>
              <a:t>/* Convert literal to a numeric representation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rgbClr val="0366A9"/>
                </a:solidFill>
              </a:rPr>
              <a:t>                   and build semantic record.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</a:t>
            </a:r>
            <a:r>
              <a:rPr lang="en-US" altLang="zh-TW" sz="1400" b="1" dirty="0" err="1"/>
              <a:t>expr_rec</a:t>
            </a:r>
            <a:r>
              <a:rPr lang="en-US" altLang="zh-TW" sz="1400" b="1" dirty="0"/>
              <a:t> t;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</a:t>
            </a:r>
            <a:r>
              <a:rPr lang="en-US" altLang="zh-TW" sz="1400" b="1" dirty="0" err="1"/>
              <a:t>t.kind</a:t>
            </a:r>
            <a:r>
              <a:rPr lang="en-US" altLang="zh-TW" sz="1400" b="1" dirty="0"/>
              <a:t> = LITERALEXPR;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(void) </a:t>
            </a:r>
            <a:r>
              <a:rPr lang="en-US" altLang="zh-TW" sz="1400" b="1" dirty="0" err="1"/>
              <a:t>sscanf</a:t>
            </a:r>
            <a:r>
              <a:rPr lang="en-US" altLang="zh-TW" sz="1400" b="1" dirty="0"/>
              <a:t>(</a:t>
            </a:r>
            <a:r>
              <a:rPr lang="en-US" altLang="zh-TW" sz="1400" b="1" dirty="0" err="1"/>
              <a:t>token_buffer</a:t>
            </a:r>
            <a:r>
              <a:rPr lang="en-US" altLang="zh-TW" sz="1400" b="1" dirty="0"/>
              <a:t>, “%d",&amp;</a:t>
            </a:r>
            <a:r>
              <a:rPr lang="en-US" altLang="zh-TW" sz="1400" b="1" dirty="0" err="1"/>
              <a:t>t.val</a:t>
            </a:r>
            <a:r>
              <a:rPr lang="en-US" altLang="zh-TW" sz="1400" b="1" dirty="0"/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return t;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770ED5EE-FB31-4184-92A5-6AD58EB86686}"/>
              </a:ext>
            </a:extLst>
          </p:cNvPr>
          <p:cNvGrpSpPr/>
          <p:nvPr/>
        </p:nvGrpSpPr>
        <p:grpSpPr>
          <a:xfrm>
            <a:off x="3577389" y="802823"/>
            <a:ext cx="4588043" cy="2081378"/>
            <a:chOff x="4143375" y="964406"/>
            <a:chExt cx="3732610" cy="1596629"/>
          </a:xfrm>
        </p:grpSpPr>
        <p:pic>
          <p:nvPicPr>
            <p:cNvPr id="107529" name="Picture 9">
              <a:extLst>
                <a:ext uri="{FF2B5EF4-FFF2-40B4-BE49-F238E27FC236}">
                  <a16:creationId xmlns:a16="http://schemas.microsoft.com/office/drawing/2014/main" id="{A740CB5A-B264-4662-BC0B-B42C834CD6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964406"/>
              <a:ext cx="3732610" cy="15966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C773AAFE-0DA4-49EF-B4D8-5D6B5E385A9B}"/>
                </a:ext>
              </a:extLst>
            </p:cNvPr>
            <p:cNvSpPr/>
            <p:nvPr/>
          </p:nvSpPr>
          <p:spPr>
            <a:xfrm>
              <a:off x="6018610" y="2035969"/>
              <a:ext cx="696515" cy="10715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394833FC-1B71-4045-B40A-F04B7B8589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標題 1">
            <a:extLst>
              <a:ext uri="{FF2B5EF4-FFF2-40B4-BE49-F238E27FC236}">
                <a16:creationId xmlns:a16="http://schemas.microsoft.com/office/drawing/2014/main" id="{C36EA71A-457A-40EA-A5A7-5FB9FE8D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Semantic Information (11)</a:t>
            </a:r>
            <a:endParaRPr lang="zh-TW" altLang="en-US" sz="3200" dirty="0"/>
          </a:p>
        </p:txBody>
      </p:sp>
      <p:sp>
        <p:nvSpPr>
          <p:cNvPr id="109571" name="內容版面配置區 2">
            <a:extLst>
              <a:ext uri="{FF2B5EF4-FFF2-40B4-BE49-F238E27FC236}">
                <a16:creationId xmlns:a16="http://schemas.microsoft.com/office/drawing/2014/main" id="{4233C425-474D-4226-A560-12D1B07C83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2342" y="827485"/>
            <a:ext cx="1861017" cy="423800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2"/>
                </a:solidFill>
              </a:rPr>
              <a:t>Subroutines</a:t>
            </a:r>
            <a:endParaRPr lang="en-US" altLang="zh-TW" sz="1800" u="sng" dirty="0">
              <a:solidFill>
                <a:schemeClr val="tx2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4DE032F-DF1D-42E3-861D-72B00919D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362" y="2603461"/>
            <a:ext cx="1181734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 dirty="0" err="1">
                <a:solidFill>
                  <a:schemeClr val="bg1"/>
                </a:solidFill>
              </a:rPr>
              <a:t>process_op</a:t>
            </a:r>
            <a:endParaRPr lang="en-US" altLang="zh-TW" sz="1500" dirty="0">
              <a:solidFill>
                <a:schemeClr val="bg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507EB3E-3FF3-4393-845C-7E2AF79BA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362" y="3002071"/>
            <a:ext cx="6322219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chemeClr val="tx2"/>
                </a:solidFill>
              </a:rPr>
              <a:t>op_rec process_op(void)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rgbClr val="0366A9"/>
                </a:solidFill>
              </a:rPr>
              <a:t>	/* Produce operator descriptor.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op_rec o;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if (current_token == PLUSOP)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	o.operator = PLUS;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else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	o.operator = MINUS;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	return o;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>
                <a:solidFill>
                  <a:schemeClr val="tx2"/>
                </a:solidFill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804ECC6D-2D71-4624-B9D3-D61C8597B489}"/>
              </a:ext>
            </a:extLst>
          </p:cNvPr>
          <p:cNvGrpSpPr/>
          <p:nvPr/>
        </p:nvGrpSpPr>
        <p:grpSpPr>
          <a:xfrm>
            <a:off x="4143374" y="824037"/>
            <a:ext cx="4342899" cy="2140126"/>
            <a:chOff x="4143375" y="964406"/>
            <a:chExt cx="3732610" cy="1596629"/>
          </a:xfrm>
        </p:grpSpPr>
        <p:pic>
          <p:nvPicPr>
            <p:cNvPr id="109577" name="Picture 9">
              <a:extLst>
                <a:ext uri="{FF2B5EF4-FFF2-40B4-BE49-F238E27FC236}">
                  <a16:creationId xmlns:a16="http://schemas.microsoft.com/office/drawing/2014/main" id="{1D462F9C-F0FA-427F-A8A5-44B7951482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964406"/>
              <a:ext cx="3732610" cy="15966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304E28B9-D231-4D88-95E8-E2D83B984CB9}"/>
                </a:ext>
              </a:extLst>
            </p:cNvPr>
            <p:cNvSpPr/>
            <p:nvPr/>
          </p:nvSpPr>
          <p:spPr>
            <a:xfrm>
              <a:off x="5536407" y="2143125"/>
              <a:ext cx="589360" cy="214313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43207839-F0D9-4CA1-B8FB-E1D96E24C9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標題 1">
            <a:extLst>
              <a:ext uri="{FF2B5EF4-FFF2-40B4-BE49-F238E27FC236}">
                <a16:creationId xmlns:a16="http://schemas.microsoft.com/office/drawing/2014/main" id="{EB23A5DD-BCD0-4E4C-A57F-882291BC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Semantic Information (12)</a:t>
            </a:r>
            <a:endParaRPr lang="zh-TW" altLang="en-US" sz="3200"/>
          </a:p>
        </p:txBody>
      </p:sp>
      <p:sp>
        <p:nvSpPr>
          <p:cNvPr id="111619" name="內容版面配置區 2">
            <a:extLst>
              <a:ext uri="{FF2B5EF4-FFF2-40B4-BE49-F238E27FC236}">
                <a16:creationId xmlns:a16="http://schemas.microsoft.com/office/drawing/2014/main" id="{4EB83364-2C96-42C3-9C48-F61C0083C6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6300" y="827484"/>
            <a:ext cx="1754605" cy="423800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2"/>
                </a:solidFill>
              </a:rPr>
              <a:t>Subroutines</a:t>
            </a:r>
            <a:endParaRPr lang="en-US" altLang="zh-TW" sz="1800" u="sng" dirty="0">
              <a:solidFill>
                <a:schemeClr val="tx2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F8CFE24-37BE-405A-A4ED-917C316F1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888" y="2594655"/>
            <a:ext cx="1117614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 dirty="0" err="1">
                <a:solidFill>
                  <a:schemeClr val="bg1"/>
                </a:solidFill>
              </a:rPr>
              <a:t>process_id</a:t>
            </a:r>
            <a:endParaRPr lang="en-US" altLang="zh-TW" sz="1500" dirty="0">
              <a:solidFill>
                <a:schemeClr val="bg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37DFD57-C65C-45DA-A2D0-9F588C569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888" y="2959898"/>
            <a:ext cx="6322219" cy="164352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 err="1">
                <a:solidFill>
                  <a:schemeClr val="tx2"/>
                </a:solidFill>
              </a:rPr>
              <a:t>expr_rec</a:t>
            </a:r>
            <a:r>
              <a:rPr lang="en-US" altLang="zh-TW" sz="1400" b="1" dirty="0">
                <a:solidFill>
                  <a:schemeClr val="tx2"/>
                </a:solidFill>
              </a:rPr>
              <a:t> </a:t>
            </a:r>
            <a:r>
              <a:rPr lang="en-US" altLang="zh-TW" sz="1400" b="1" dirty="0" err="1">
                <a:solidFill>
                  <a:schemeClr val="tx2"/>
                </a:solidFill>
              </a:rPr>
              <a:t>process_id</a:t>
            </a:r>
            <a:r>
              <a:rPr lang="en-US" altLang="zh-TW" sz="1400" b="1" dirty="0">
                <a:solidFill>
                  <a:schemeClr val="tx2"/>
                </a:solidFill>
              </a:rPr>
              <a:t>(void)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rgbClr val="0366A9"/>
                </a:solidFill>
              </a:rPr>
              <a:t>	/* Declare ID and build a corresponding semantic record.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</a:t>
            </a:r>
            <a:r>
              <a:rPr lang="en-US" altLang="zh-TW" sz="1400" b="1" dirty="0" err="1"/>
              <a:t>expr_rec</a:t>
            </a:r>
            <a:r>
              <a:rPr lang="en-US" altLang="zh-TW" sz="1400" b="1" dirty="0"/>
              <a:t> t;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accent1"/>
                </a:solidFill>
              </a:rPr>
              <a:t>	</a:t>
            </a:r>
            <a:r>
              <a:rPr lang="en-US" altLang="zh-TW" sz="1400" b="1" dirty="0" err="1">
                <a:solidFill>
                  <a:schemeClr val="accent1"/>
                </a:solidFill>
              </a:rPr>
              <a:t>check_id</a:t>
            </a:r>
            <a:r>
              <a:rPr lang="en-US" altLang="zh-TW" sz="1400" b="1" dirty="0">
                <a:solidFill>
                  <a:schemeClr val="accent1"/>
                </a:solidFill>
              </a:rPr>
              <a:t>(</a:t>
            </a:r>
            <a:r>
              <a:rPr lang="en-US" altLang="zh-TW" sz="1400" b="1" dirty="0" err="1">
                <a:solidFill>
                  <a:schemeClr val="accent1"/>
                </a:solidFill>
              </a:rPr>
              <a:t>token_buffer</a:t>
            </a:r>
            <a:r>
              <a:rPr lang="en-US" altLang="zh-TW" sz="1400" b="1" dirty="0">
                <a:solidFill>
                  <a:schemeClr val="accent1"/>
                </a:solidFill>
              </a:rPr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</a:t>
            </a:r>
            <a:r>
              <a:rPr lang="en-US" altLang="zh-TW" sz="1400" b="1" dirty="0" err="1"/>
              <a:t>t.kind</a:t>
            </a:r>
            <a:r>
              <a:rPr lang="en-US" altLang="zh-TW" sz="1400" b="1" dirty="0"/>
              <a:t> = IDEXPR;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</a:t>
            </a:r>
            <a:r>
              <a:rPr lang="en-US" altLang="zh-TW" sz="1400" b="1" dirty="0" err="1"/>
              <a:t>strcpy</a:t>
            </a:r>
            <a:r>
              <a:rPr lang="en-US" altLang="zh-TW" sz="1400" b="1" dirty="0"/>
              <a:t>(t.name, </a:t>
            </a:r>
            <a:r>
              <a:rPr lang="en-US" altLang="zh-TW" sz="1400" b="1" dirty="0" err="1"/>
              <a:t>token_buffer</a:t>
            </a:r>
            <a:r>
              <a:rPr lang="en-US" altLang="zh-TW" sz="1400" b="1" dirty="0"/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/>
              <a:t>	return t;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485A63FE-3D48-4D75-8BE5-79011BABAA77}"/>
              </a:ext>
            </a:extLst>
          </p:cNvPr>
          <p:cNvGrpSpPr/>
          <p:nvPr/>
        </p:nvGrpSpPr>
        <p:grpSpPr>
          <a:xfrm>
            <a:off x="3994484" y="827484"/>
            <a:ext cx="4491789" cy="2090336"/>
            <a:chOff x="4143375" y="964406"/>
            <a:chExt cx="3732610" cy="1596629"/>
          </a:xfrm>
        </p:grpSpPr>
        <p:pic>
          <p:nvPicPr>
            <p:cNvPr id="111625" name="Picture 9">
              <a:extLst>
                <a:ext uri="{FF2B5EF4-FFF2-40B4-BE49-F238E27FC236}">
                  <a16:creationId xmlns:a16="http://schemas.microsoft.com/office/drawing/2014/main" id="{D9CE1A39-B334-46A8-85C3-65BA90F2FE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964406"/>
              <a:ext cx="3732610" cy="15966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DB487D3D-4E42-446D-95C8-F8FEEE985ADE}"/>
                </a:ext>
              </a:extLst>
            </p:cNvPr>
            <p:cNvSpPr/>
            <p:nvPr/>
          </p:nvSpPr>
          <p:spPr>
            <a:xfrm>
              <a:off x="5536407" y="2357438"/>
              <a:ext cx="589360" cy="10715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7A3731AF-17D2-43FB-8093-7B9FB57D53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標題 1">
            <a:extLst>
              <a:ext uri="{FF2B5EF4-FFF2-40B4-BE49-F238E27FC236}">
                <a16:creationId xmlns:a16="http://schemas.microsoft.com/office/drawing/2014/main" id="{BFFDA845-51A0-4BD9-B41C-90919900D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279" y="108349"/>
            <a:ext cx="7807411" cy="519113"/>
          </a:xfrm>
        </p:spPr>
        <p:txBody>
          <a:bodyPr/>
          <a:lstStyle/>
          <a:p>
            <a:r>
              <a:rPr lang="en-US" altLang="zh-TW" sz="3200" dirty="0"/>
              <a:t>Semantic Information (13)</a:t>
            </a:r>
            <a:endParaRPr lang="zh-TW" altLang="en-US" sz="3200" dirty="0"/>
          </a:p>
        </p:txBody>
      </p:sp>
      <p:sp>
        <p:nvSpPr>
          <p:cNvPr id="113667" name="內容版面配置區 2">
            <a:extLst>
              <a:ext uri="{FF2B5EF4-FFF2-40B4-BE49-F238E27FC236}">
                <a16:creationId xmlns:a16="http://schemas.microsoft.com/office/drawing/2014/main" id="{F10CE322-FA50-4F6B-B709-A0418FEB95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68279" y="801288"/>
            <a:ext cx="1890963" cy="411957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2"/>
                </a:solidFill>
              </a:rPr>
              <a:t>Subroutines</a:t>
            </a:r>
            <a:endParaRPr lang="en-US" altLang="zh-TW" sz="1800" u="sng" dirty="0">
              <a:solidFill>
                <a:schemeClr val="tx2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5E6F538-8C78-453E-83B0-5FCEF5180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552" y="2806304"/>
            <a:ext cx="635110" cy="32316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571500" algn="l"/>
                <a:tab pos="857250" algn="l"/>
              </a:tabLst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Aft>
                <a:spcPct val="100000"/>
              </a:spcAft>
              <a:buFontTx/>
              <a:buNone/>
            </a:pPr>
            <a:r>
              <a:rPr lang="en-US" altLang="zh-TW" sz="1500" dirty="0">
                <a:solidFill>
                  <a:schemeClr val="bg1"/>
                </a:solidFill>
              </a:rPr>
              <a:t>finish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D9553DD-8BE5-418C-B039-B6AAE1743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553" y="3208295"/>
            <a:ext cx="3727500" cy="136960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void finish(void)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1400" b="1" dirty="0">
                <a:solidFill>
                  <a:srgbClr val="0366A9"/>
                </a:solidFill>
              </a:rPr>
              <a:t>     /* Generate code to finish program. */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         generate("Halt", "", "");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1400" b="1" dirty="0">
                <a:solidFill>
                  <a:schemeClr val="tx2"/>
                </a:solidFill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6DCA1A47-DB65-40B0-A408-1974F1062342}"/>
              </a:ext>
            </a:extLst>
          </p:cNvPr>
          <p:cNvGrpSpPr/>
          <p:nvPr/>
        </p:nvGrpSpPr>
        <p:grpSpPr>
          <a:xfrm>
            <a:off x="3930316" y="825142"/>
            <a:ext cx="4628147" cy="2312659"/>
            <a:chOff x="4143375" y="964406"/>
            <a:chExt cx="3732610" cy="1596629"/>
          </a:xfrm>
        </p:grpSpPr>
        <p:pic>
          <p:nvPicPr>
            <p:cNvPr id="113673" name="Picture 9">
              <a:extLst>
                <a:ext uri="{FF2B5EF4-FFF2-40B4-BE49-F238E27FC236}">
                  <a16:creationId xmlns:a16="http://schemas.microsoft.com/office/drawing/2014/main" id="{5E297C7A-B6E8-40F3-BD6A-E7E0D96872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5" y="964406"/>
              <a:ext cx="3732610" cy="15966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94931A6E-D129-4D99-AA19-CE4FB890D431}"/>
                </a:ext>
              </a:extLst>
            </p:cNvPr>
            <p:cNvSpPr/>
            <p:nvPr/>
          </p:nvSpPr>
          <p:spPr>
            <a:xfrm>
              <a:off x="6340079" y="2447981"/>
              <a:ext cx="482203" cy="10715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3E78EF45-F5A6-4DDF-B6DE-8512D7AFDF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標題 1">
            <a:extLst>
              <a:ext uri="{FF2B5EF4-FFF2-40B4-BE49-F238E27FC236}">
                <a16:creationId xmlns:a16="http://schemas.microsoft.com/office/drawing/2014/main" id="{605FB8B5-CE41-42B9-9759-E33385A39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(1)</a:t>
            </a:r>
            <a:endParaRPr lang="zh-TW" altLang="en-US" sz="3200" dirty="0"/>
          </a:p>
        </p:txBody>
      </p:sp>
      <p:pic>
        <p:nvPicPr>
          <p:cNvPr id="115719" name="Picture 2">
            <a:extLst>
              <a:ext uri="{FF2B5EF4-FFF2-40B4-BE49-F238E27FC236}">
                <a16:creationId xmlns:a16="http://schemas.microsoft.com/office/drawing/2014/main" id="{01078E4E-6315-4A3D-8F93-10F8C1CA0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78906"/>
            <a:ext cx="505063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720" name="Picture 9">
            <a:extLst>
              <a:ext uri="{FF2B5EF4-FFF2-40B4-BE49-F238E27FC236}">
                <a16:creationId xmlns:a16="http://schemas.microsoft.com/office/drawing/2014/main" id="{B3393F6C-E833-40E9-84F8-829D92CBB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174A1931-C99D-4FFE-A90C-DA8AD6E07999}"/>
              </a:ext>
            </a:extLst>
          </p:cNvPr>
          <p:cNvSpPr/>
          <p:nvPr/>
        </p:nvSpPr>
        <p:spPr>
          <a:xfrm>
            <a:off x="3929062" y="2409826"/>
            <a:ext cx="844154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D0CE1A7-512F-4569-B4EA-7181112B872B}"/>
              </a:ext>
            </a:extLst>
          </p:cNvPr>
          <p:cNvSpPr/>
          <p:nvPr/>
        </p:nvSpPr>
        <p:spPr>
          <a:xfrm>
            <a:off x="1893094" y="2946797"/>
            <a:ext cx="1125141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BEE98E9-9B4F-4FE2-AE4B-0D2243A9A74F}"/>
              </a:ext>
            </a:extLst>
          </p:cNvPr>
          <p:cNvSpPr/>
          <p:nvPr/>
        </p:nvSpPr>
        <p:spPr>
          <a:xfrm>
            <a:off x="3393282" y="2946798"/>
            <a:ext cx="1922860" cy="139303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A333318-4ADE-4619-9508-BA0058401F9C}"/>
              </a:ext>
            </a:extLst>
          </p:cNvPr>
          <p:cNvSpPr/>
          <p:nvPr/>
        </p:nvSpPr>
        <p:spPr>
          <a:xfrm>
            <a:off x="5214937" y="2411017"/>
            <a:ext cx="1339454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灯片编号占位符 1">
            <a:extLst>
              <a:ext uri="{FF2B5EF4-FFF2-40B4-BE49-F238E27FC236}">
                <a16:creationId xmlns:a16="http://schemas.microsoft.com/office/drawing/2014/main" id="{98C987D9-F381-45AD-B37C-338A3257C8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投影片編號版面配置區 22">
            <a:extLst>
              <a:ext uri="{FF2B5EF4-FFF2-40B4-BE49-F238E27FC236}">
                <a16:creationId xmlns:a16="http://schemas.microsoft.com/office/drawing/2014/main" id="{4CEF34AF-5278-4C71-B529-10113893C098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0FCCD12-0FAD-426D-9CBA-B01C0D119B1B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AE15A56C-FE92-40F4-89BB-8B1C9500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8" y="128969"/>
            <a:ext cx="6163865" cy="449705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Outlines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AED7A3BF-129E-4CD2-9DB1-988920E3E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8739" y="831665"/>
            <a:ext cx="6172200" cy="1920771"/>
          </a:xfrm>
        </p:spPr>
        <p:txBody>
          <a:bodyPr/>
          <a:lstStyle/>
          <a:p>
            <a:r>
              <a:rPr lang="zh-TW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2.1 </a:t>
            </a:r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The Structure of a Micro Compiler</a:t>
            </a:r>
          </a:p>
          <a:p>
            <a:r>
              <a:rPr lang="en-US" altLang="zh-TW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 A Micro Scanner</a:t>
            </a:r>
          </a:p>
          <a:p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2.3 The Syntax of Micro</a:t>
            </a:r>
          </a:p>
          <a:p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2.4 Recursive Descent Parsing</a:t>
            </a:r>
          </a:p>
          <a:p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2.5 Translating Micro</a:t>
            </a:r>
          </a:p>
        </p:txBody>
      </p:sp>
      <p:grpSp>
        <p:nvGrpSpPr>
          <p:cNvPr id="25608" name="群組 9">
            <a:extLst>
              <a:ext uri="{FF2B5EF4-FFF2-40B4-BE49-F238E27FC236}">
                <a16:creationId xmlns:a16="http://schemas.microsoft.com/office/drawing/2014/main" id="{B1BA6110-8BF6-4ACD-AE30-7DFEA4B00796}"/>
              </a:ext>
            </a:extLst>
          </p:cNvPr>
          <p:cNvGrpSpPr>
            <a:grpSpLocks/>
          </p:cNvGrpSpPr>
          <p:nvPr/>
        </p:nvGrpSpPr>
        <p:grpSpPr bwMode="auto">
          <a:xfrm>
            <a:off x="3935413" y="2368447"/>
            <a:ext cx="5029200" cy="2117888"/>
            <a:chOff x="1357290" y="3571876"/>
            <a:chExt cx="5886464" cy="2260165"/>
          </a:xfrm>
        </p:grpSpPr>
        <p:pic>
          <p:nvPicPr>
            <p:cNvPr id="25609" name="Picture 9">
              <a:extLst>
                <a:ext uri="{FF2B5EF4-FFF2-40B4-BE49-F238E27FC236}">
                  <a16:creationId xmlns:a16="http://schemas.microsoft.com/office/drawing/2014/main" id="{FE0F5599-16C3-4464-9F07-AE426ABC81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166" y="3786190"/>
              <a:ext cx="5743588" cy="2045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429DA182-FC87-40A1-A3B5-854334FCB92F}"/>
                </a:ext>
              </a:extLst>
            </p:cNvPr>
            <p:cNvSpPr/>
            <p:nvPr/>
          </p:nvSpPr>
          <p:spPr>
            <a:xfrm>
              <a:off x="1357290" y="3571876"/>
              <a:ext cx="2928944" cy="1071357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</p:grp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F0E0F75B-ACFE-4832-A780-B40F30432B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標題 1">
            <a:extLst>
              <a:ext uri="{FF2B5EF4-FFF2-40B4-BE49-F238E27FC236}">
                <a16:creationId xmlns:a16="http://schemas.microsoft.com/office/drawing/2014/main" id="{24C2A8BD-7B11-42AA-AC55-1CF18A36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(2)</a:t>
            </a:r>
            <a:endParaRPr lang="zh-TW" altLang="en-US" sz="3200" dirty="0"/>
          </a:p>
        </p:txBody>
      </p:sp>
      <p:pic>
        <p:nvPicPr>
          <p:cNvPr id="117767" name="Picture 2">
            <a:extLst>
              <a:ext uri="{FF2B5EF4-FFF2-40B4-BE49-F238E27FC236}">
                <a16:creationId xmlns:a16="http://schemas.microsoft.com/office/drawing/2014/main" id="{D591FF2B-E913-443E-9319-F5827458A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78906"/>
            <a:ext cx="505063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768" name="Picture 9">
            <a:extLst>
              <a:ext uri="{FF2B5EF4-FFF2-40B4-BE49-F238E27FC236}">
                <a16:creationId xmlns:a16="http://schemas.microsoft.com/office/drawing/2014/main" id="{466603F9-7DC4-4F22-9D43-7B2381BE0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E56E4FDF-FD6B-4E22-AEED-0E950B7C883E}"/>
              </a:ext>
            </a:extLst>
          </p:cNvPr>
          <p:cNvSpPr/>
          <p:nvPr/>
        </p:nvSpPr>
        <p:spPr>
          <a:xfrm>
            <a:off x="3929063" y="944166"/>
            <a:ext cx="750094" cy="127397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FFB92C1-DFEF-4818-A14E-7A4BCD9B3986}"/>
              </a:ext>
            </a:extLst>
          </p:cNvPr>
          <p:cNvSpPr/>
          <p:nvPr/>
        </p:nvSpPr>
        <p:spPr>
          <a:xfrm>
            <a:off x="1625204" y="3101579"/>
            <a:ext cx="1115615" cy="151209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A8AC841-1E35-4166-802A-0A3E936BB262}"/>
              </a:ext>
            </a:extLst>
          </p:cNvPr>
          <p:cNvSpPr/>
          <p:nvPr/>
        </p:nvSpPr>
        <p:spPr>
          <a:xfrm>
            <a:off x="5214937" y="2411017"/>
            <a:ext cx="1339454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8F0C2D6-F8A0-4E9C-BC7D-2027BE60A222}"/>
              </a:ext>
            </a:extLst>
          </p:cNvPr>
          <p:cNvSpPr/>
          <p:nvPr/>
        </p:nvSpPr>
        <p:spPr>
          <a:xfrm>
            <a:off x="5214937" y="2411017"/>
            <a:ext cx="482204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9600286-CC2F-4562-970E-7F76C69F4B86}"/>
              </a:ext>
            </a:extLst>
          </p:cNvPr>
          <p:cNvSpPr/>
          <p:nvPr/>
        </p:nvSpPr>
        <p:spPr>
          <a:xfrm>
            <a:off x="5214938" y="910829"/>
            <a:ext cx="1439466" cy="14287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565D62D-4EB9-403F-8B1B-8F09A6316282}"/>
              </a:ext>
            </a:extLst>
          </p:cNvPr>
          <p:cNvSpPr/>
          <p:nvPr/>
        </p:nvSpPr>
        <p:spPr>
          <a:xfrm>
            <a:off x="3393281" y="3107532"/>
            <a:ext cx="1928813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CCF1347E-1D26-4978-AEAD-8A6068E58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標題 1">
            <a:extLst>
              <a:ext uri="{FF2B5EF4-FFF2-40B4-BE49-F238E27FC236}">
                <a16:creationId xmlns:a16="http://schemas.microsoft.com/office/drawing/2014/main" id="{C80BBEED-5732-466B-8647-D1323C81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(3)</a:t>
            </a:r>
            <a:endParaRPr lang="zh-TW" altLang="en-US" sz="3200" dirty="0"/>
          </a:p>
        </p:txBody>
      </p:sp>
      <p:pic>
        <p:nvPicPr>
          <p:cNvPr id="119815" name="Picture 2">
            <a:extLst>
              <a:ext uri="{FF2B5EF4-FFF2-40B4-BE49-F238E27FC236}">
                <a16:creationId xmlns:a16="http://schemas.microsoft.com/office/drawing/2014/main" id="{D92B8B92-C583-4B63-933F-05FD2045E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78906"/>
            <a:ext cx="505063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6" name="Picture 9">
            <a:extLst>
              <a:ext uri="{FF2B5EF4-FFF2-40B4-BE49-F238E27FC236}">
                <a16:creationId xmlns:a16="http://schemas.microsoft.com/office/drawing/2014/main" id="{73E33F83-0BEC-4A60-A499-43AABED47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02642C94-7161-4D15-A030-A85A557C74AA}"/>
              </a:ext>
            </a:extLst>
          </p:cNvPr>
          <p:cNvSpPr/>
          <p:nvPr/>
        </p:nvSpPr>
        <p:spPr>
          <a:xfrm>
            <a:off x="5214937" y="910829"/>
            <a:ext cx="1500188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F63ECBB-C89D-444C-B950-82318DCA6BCB}"/>
              </a:ext>
            </a:extLst>
          </p:cNvPr>
          <p:cNvSpPr/>
          <p:nvPr/>
        </p:nvSpPr>
        <p:spPr>
          <a:xfrm>
            <a:off x="5214938" y="910829"/>
            <a:ext cx="321469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CCA8136-64D8-4C0B-8FCB-D26B01D109EE}"/>
              </a:ext>
            </a:extLst>
          </p:cNvPr>
          <p:cNvSpPr/>
          <p:nvPr/>
        </p:nvSpPr>
        <p:spPr>
          <a:xfrm>
            <a:off x="1624013" y="3244454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BB835FB-33A5-41C7-B6B1-F63428E9E229}"/>
              </a:ext>
            </a:extLst>
          </p:cNvPr>
          <p:cNvSpPr/>
          <p:nvPr/>
        </p:nvSpPr>
        <p:spPr>
          <a:xfrm>
            <a:off x="3393282" y="3244454"/>
            <a:ext cx="1922860" cy="134540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C5AAB423-E841-4ACA-8298-55DAA3DE2A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標題 1">
            <a:extLst>
              <a:ext uri="{FF2B5EF4-FFF2-40B4-BE49-F238E27FC236}">
                <a16:creationId xmlns:a16="http://schemas.microsoft.com/office/drawing/2014/main" id="{37A52F19-0929-4996-9DA4-843451D3F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</a:t>
            </a:r>
            <a:r>
              <a:rPr lang="en-US" altLang="ja-JP" sz="3200" dirty="0"/>
              <a:t>4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pic>
        <p:nvPicPr>
          <p:cNvPr id="121863" name="Picture 2">
            <a:extLst>
              <a:ext uri="{FF2B5EF4-FFF2-40B4-BE49-F238E27FC236}">
                <a16:creationId xmlns:a16="http://schemas.microsoft.com/office/drawing/2014/main" id="{3414F6FD-89E0-4C40-B406-C095E2BB3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78906"/>
            <a:ext cx="505063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64" name="Picture 9">
            <a:extLst>
              <a:ext uri="{FF2B5EF4-FFF2-40B4-BE49-F238E27FC236}">
                <a16:creationId xmlns:a16="http://schemas.microsoft.com/office/drawing/2014/main" id="{3885A3FE-B50C-48B1-8B8F-214CD17B0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38908857-4AD0-4D28-944E-7CBFE573FB97}"/>
              </a:ext>
            </a:extLst>
          </p:cNvPr>
          <p:cNvSpPr/>
          <p:nvPr/>
        </p:nvSpPr>
        <p:spPr>
          <a:xfrm>
            <a:off x="1625203" y="3402806"/>
            <a:ext cx="1071563" cy="133350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1A2BDCE-1795-40D6-9BA8-E10E9CAE0807}"/>
              </a:ext>
            </a:extLst>
          </p:cNvPr>
          <p:cNvSpPr/>
          <p:nvPr/>
        </p:nvSpPr>
        <p:spPr>
          <a:xfrm>
            <a:off x="5429251" y="910829"/>
            <a:ext cx="1232297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82823EC-E01A-4AC2-90A2-C6F546AECB9A}"/>
              </a:ext>
            </a:extLst>
          </p:cNvPr>
          <p:cNvSpPr/>
          <p:nvPr/>
        </p:nvSpPr>
        <p:spPr>
          <a:xfrm>
            <a:off x="3393281" y="3402806"/>
            <a:ext cx="1928813" cy="133350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DD2860-7C28-47F7-BFDD-38F9EB5AC924}"/>
              </a:ext>
            </a:extLst>
          </p:cNvPr>
          <p:cNvSpPr/>
          <p:nvPr/>
        </p:nvSpPr>
        <p:spPr>
          <a:xfrm>
            <a:off x="5482829" y="910829"/>
            <a:ext cx="321469" cy="154781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灯片编号占位符 1">
            <a:extLst>
              <a:ext uri="{FF2B5EF4-FFF2-40B4-BE49-F238E27FC236}">
                <a16:creationId xmlns:a16="http://schemas.microsoft.com/office/drawing/2014/main" id="{FCA31A97-020C-4C39-85FF-C184DF04D8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標題 1">
            <a:extLst>
              <a:ext uri="{FF2B5EF4-FFF2-40B4-BE49-F238E27FC236}">
                <a16:creationId xmlns:a16="http://schemas.microsoft.com/office/drawing/2014/main" id="{C248B778-8EEC-4E7A-9C62-7E546564B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</a:t>
            </a:r>
            <a:r>
              <a:rPr lang="en-US" altLang="ja-JP" sz="3200" dirty="0"/>
              <a:t>5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pic>
        <p:nvPicPr>
          <p:cNvPr id="123911" name="Picture 2">
            <a:extLst>
              <a:ext uri="{FF2B5EF4-FFF2-40B4-BE49-F238E27FC236}">
                <a16:creationId xmlns:a16="http://schemas.microsoft.com/office/drawing/2014/main" id="{B1162A2E-699B-434D-B356-A52169393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78906"/>
            <a:ext cx="505063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12" name="Picture 9">
            <a:extLst>
              <a:ext uri="{FF2B5EF4-FFF2-40B4-BE49-F238E27FC236}">
                <a16:creationId xmlns:a16="http://schemas.microsoft.com/office/drawing/2014/main" id="{3858FEC0-A710-4C5D-B285-F19B2339D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30D7EE2D-CE82-4710-B608-243515BCDB8A}"/>
              </a:ext>
            </a:extLst>
          </p:cNvPr>
          <p:cNvSpPr/>
          <p:nvPr/>
        </p:nvSpPr>
        <p:spPr>
          <a:xfrm>
            <a:off x="1625204" y="3536157"/>
            <a:ext cx="1607344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84C97FF-DA92-4733-927E-EF25E1CE1773}"/>
              </a:ext>
            </a:extLst>
          </p:cNvPr>
          <p:cNvSpPr/>
          <p:nvPr/>
        </p:nvSpPr>
        <p:spPr>
          <a:xfrm>
            <a:off x="5804297" y="910829"/>
            <a:ext cx="857250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5BA6DBD-F199-45B9-9CE2-6A9BC6FE1608}"/>
              </a:ext>
            </a:extLst>
          </p:cNvPr>
          <p:cNvSpPr/>
          <p:nvPr/>
        </p:nvSpPr>
        <p:spPr>
          <a:xfrm>
            <a:off x="3393282" y="3536157"/>
            <a:ext cx="1607344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CB5A0AE-A3AB-4DA0-8152-E72108C8E08C}"/>
              </a:ext>
            </a:extLst>
          </p:cNvPr>
          <p:cNvSpPr/>
          <p:nvPr/>
        </p:nvSpPr>
        <p:spPr>
          <a:xfrm>
            <a:off x="5804297" y="910829"/>
            <a:ext cx="589359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灯片编号占位符 1">
            <a:extLst>
              <a:ext uri="{FF2B5EF4-FFF2-40B4-BE49-F238E27FC236}">
                <a16:creationId xmlns:a16="http://schemas.microsoft.com/office/drawing/2014/main" id="{92947DB4-3D71-4CE2-8EE1-C0FA8D9591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標題 1">
            <a:extLst>
              <a:ext uri="{FF2B5EF4-FFF2-40B4-BE49-F238E27FC236}">
                <a16:creationId xmlns:a16="http://schemas.microsoft.com/office/drawing/2014/main" id="{32E760D8-BC81-48CA-8506-8F9DFBFE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(6)</a:t>
            </a:r>
            <a:endParaRPr lang="zh-TW" altLang="en-US" sz="3200" dirty="0"/>
          </a:p>
        </p:txBody>
      </p:sp>
      <p:pic>
        <p:nvPicPr>
          <p:cNvPr id="125959" name="Picture 2">
            <a:extLst>
              <a:ext uri="{FF2B5EF4-FFF2-40B4-BE49-F238E27FC236}">
                <a16:creationId xmlns:a16="http://schemas.microsoft.com/office/drawing/2014/main" id="{884E9D71-F5A0-4E4D-AA77-262421334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78906"/>
            <a:ext cx="505063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960" name="Picture 9">
            <a:extLst>
              <a:ext uri="{FF2B5EF4-FFF2-40B4-BE49-F238E27FC236}">
                <a16:creationId xmlns:a16="http://schemas.microsoft.com/office/drawing/2014/main" id="{5E75333A-AFD6-4B5C-AFF8-AC1C819DA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B475BEC8-7B7D-4E32-BC97-86391F4D164B}"/>
              </a:ext>
            </a:extLst>
          </p:cNvPr>
          <p:cNvSpPr/>
          <p:nvPr/>
        </p:nvSpPr>
        <p:spPr>
          <a:xfrm>
            <a:off x="1625204" y="3536157"/>
            <a:ext cx="1607344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73F0DCF-8CC0-4C14-A5C0-293679AB555B}"/>
              </a:ext>
            </a:extLst>
          </p:cNvPr>
          <p:cNvSpPr/>
          <p:nvPr/>
        </p:nvSpPr>
        <p:spPr>
          <a:xfrm>
            <a:off x="5804297" y="910829"/>
            <a:ext cx="857250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E8C6705-B04F-43C9-933E-5DC07B44A368}"/>
              </a:ext>
            </a:extLst>
          </p:cNvPr>
          <p:cNvSpPr/>
          <p:nvPr/>
        </p:nvSpPr>
        <p:spPr>
          <a:xfrm>
            <a:off x="3393282" y="3536157"/>
            <a:ext cx="1607344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FCA1DA7-39BF-451B-A846-53FE0FB1659E}"/>
              </a:ext>
            </a:extLst>
          </p:cNvPr>
          <p:cNvSpPr/>
          <p:nvPr/>
        </p:nvSpPr>
        <p:spPr>
          <a:xfrm>
            <a:off x="4089798" y="1017985"/>
            <a:ext cx="750094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5B606E9-C95F-4C3E-AEE0-1E87C6387907}"/>
              </a:ext>
            </a:extLst>
          </p:cNvPr>
          <p:cNvSpPr/>
          <p:nvPr/>
        </p:nvSpPr>
        <p:spPr>
          <a:xfrm>
            <a:off x="5161360" y="1017985"/>
            <a:ext cx="1607344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F238B3A4-A989-473B-A693-E5371311DC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0" grpId="0" animBg="1"/>
      <p:bldP spid="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標題 1">
            <a:extLst>
              <a:ext uri="{FF2B5EF4-FFF2-40B4-BE49-F238E27FC236}">
                <a16:creationId xmlns:a16="http://schemas.microsoft.com/office/drawing/2014/main" id="{86FAC6C0-5969-490D-ABA8-80B2B0F5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</a:t>
            </a:r>
            <a:r>
              <a:rPr lang="en-US" altLang="ja-JP" sz="3200" dirty="0"/>
              <a:t>7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pic>
        <p:nvPicPr>
          <p:cNvPr id="128007" name="Picture 2">
            <a:extLst>
              <a:ext uri="{FF2B5EF4-FFF2-40B4-BE49-F238E27FC236}">
                <a16:creationId xmlns:a16="http://schemas.microsoft.com/office/drawing/2014/main" id="{58BD1202-4F9A-48A7-BAA9-958DEE148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53967"/>
            <a:ext cx="505063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08" name="Picture 9">
            <a:extLst>
              <a:ext uri="{FF2B5EF4-FFF2-40B4-BE49-F238E27FC236}">
                <a16:creationId xmlns:a16="http://schemas.microsoft.com/office/drawing/2014/main" id="{7EA5D086-EC6F-4435-9943-097BD5CAC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826CE898-7DB0-495F-B291-A04176FDA993}"/>
              </a:ext>
            </a:extLst>
          </p:cNvPr>
          <p:cNvSpPr/>
          <p:nvPr/>
        </p:nvSpPr>
        <p:spPr>
          <a:xfrm>
            <a:off x="5107781" y="1071563"/>
            <a:ext cx="696516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DA0EE4-F193-4C25-87FB-A4632ACC8854}"/>
              </a:ext>
            </a:extLst>
          </p:cNvPr>
          <p:cNvSpPr/>
          <p:nvPr/>
        </p:nvSpPr>
        <p:spPr>
          <a:xfrm>
            <a:off x="1571625" y="3671952"/>
            <a:ext cx="1607344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04568F7-4C00-4274-8548-DFB20E4FC0CE}"/>
              </a:ext>
            </a:extLst>
          </p:cNvPr>
          <p:cNvSpPr/>
          <p:nvPr/>
        </p:nvSpPr>
        <p:spPr>
          <a:xfrm>
            <a:off x="5107781" y="1178719"/>
            <a:ext cx="696516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79C1A13-D4D1-4550-9677-C7696FF4569C}"/>
              </a:ext>
            </a:extLst>
          </p:cNvPr>
          <p:cNvSpPr/>
          <p:nvPr/>
        </p:nvSpPr>
        <p:spPr>
          <a:xfrm>
            <a:off x="1571625" y="3832686"/>
            <a:ext cx="1607344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5DE3BCC-356B-44BD-B445-5AD610B175EB}"/>
              </a:ext>
            </a:extLst>
          </p:cNvPr>
          <p:cNvSpPr/>
          <p:nvPr/>
        </p:nvSpPr>
        <p:spPr>
          <a:xfrm>
            <a:off x="1571625" y="3939843"/>
            <a:ext cx="1607344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A3F2650-B8D3-47C3-991B-3208F9B2CB2E}"/>
              </a:ext>
            </a:extLst>
          </p:cNvPr>
          <p:cNvSpPr/>
          <p:nvPr/>
        </p:nvSpPr>
        <p:spPr>
          <a:xfrm>
            <a:off x="5161360" y="2303860"/>
            <a:ext cx="267890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2C6ECD7-37A2-4C44-A5A6-24BC30E3C3A0}"/>
              </a:ext>
            </a:extLst>
          </p:cNvPr>
          <p:cNvSpPr/>
          <p:nvPr/>
        </p:nvSpPr>
        <p:spPr>
          <a:xfrm>
            <a:off x="5375672" y="2303860"/>
            <a:ext cx="589359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63AEFAE-4184-4EC3-B14D-CBDCA41D34B4}"/>
              </a:ext>
            </a:extLst>
          </p:cNvPr>
          <p:cNvSpPr/>
          <p:nvPr/>
        </p:nvSpPr>
        <p:spPr>
          <a:xfrm>
            <a:off x="1571625" y="4261311"/>
            <a:ext cx="1607344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85C81A2-4274-4E04-B5A2-2F3081C6FE3F}"/>
              </a:ext>
            </a:extLst>
          </p:cNvPr>
          <p:cNvSpPr/>
          <p:nvPr/>
        </p:nvSpPr>
        <p:spPr>
          <a:xfrm>
            <a:off x="5536406" y="1178719"/>
            <a:ext cx="267891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C574E43-E967-4BD7-BD26-624E95F326F9}"/>
              </a:ext>
            </a:extLst>
          </p:cNvPr>
          <p:cNvSpPr/>
          <p:nvPr/>
        </p:nvSpPr>
        <p:spPr>
          <a:xfrm>
            <a:off x="1571625" y="4422046"/>
            <a:ext cx="1607344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0" name="灯片编号占位符 1">
            <a:extLst>
              <a:ext uri="{FF2B5EF4-FFF2-40B4-BE49-F238E27FC236}">
                <a16:creationId xmlns:a16="http://schemas.microsoft.com/office/drawing/2014/main" id="{B7AC6F92-AFB0-47A4-8BC3-1EE4A1928A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標題 1">
            <a:extLst>
              <a:ext uri="{FF2B5EF4-FFF2-40B4-BE49-F238E27FC236}">
                <a16:creationId xmlns:a16="http://schemas.microsoft.com/office/drawing/2014/main" id="{2F6752EE-0720-4478-A7C3-AC5D4DD51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</a:t>
            </a:r>
            <a:r>
              <a:rPr lang="en-US" altLang="ja-JP" sz="3200" dirty="0"/>
              <a:t>8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pic>
        <p:nvPicPr>
          <p:cNvPr id="130055" name="Picture 9">
            <a:extLst>
              <a:ext uri="{FF2B5EF4-FFF2-40B4-BE49-F238E27FC236}">
                <a16:creationId xmlns:a16="http://schemas.microsoft.com/office/drawing/2014/main" id="{8C540F6E-E020-4224-BCA8-4A3C39E57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910829"/>
            <a:ext cx="3732610" cy="1596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56" name="Picture 2">
            <a:extLst>
              <a:ext uri="{FF2B5EF4-FFF2-40B4-BE49-F238E27FC236}">
                <a16:creationId xmlns:a16="http://schemas.microsoft.com/office/drawing/2014/main" id="{4A2DAF03-8AAA-4E71-A87A-B855D22E4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48" y="2604089"/>
            <a:ext cx="4964906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18AA4BAD-6A2F-43DE-88DD-FA67B031BEA2}"/>
              </a:ext>
            </a:extLst>
          </p:cNvPr>
          <p:cNvSpPr/>
          <p:nvPr/>
        </p:nvSpPr>
        <p:spPr>
          <a:xfrm>
            <a:off x="5643562" y="1178719"/>
            <a:ext cx="642938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17B730E-C9BD-43B6-A17D-A6C4A19F9103}"/>
              </a:ext>
            </a:extLst>
          </p:cNvPr>
          <p:cNvSpPr/>
          <p:nvPr/>
        </p:nvSpPr>
        <p:spPr>
          <a:xfrm>
            <a:off x="1732360" y="2818402"/>
            <a:ext cx="1125140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745AAA2-0488-4A44-B809-183BF5130996}"/>
              </a:ext>
            </a:extLst>
          </p:cNvPr>
          <p:cNvSpPr/>
          <p:nvPr/>
        </p:nvSpPr>
        <p:spPr>
          <a:xfrm>
            <a:off x="5214938" y="1660923"/>
            <a:ext cx="535781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F34576A-DD5C-4164-9CD0-6F978795E947}"/>
              </a:ext>
            </a:extLst>
          </p:cNvPr>
          <p:cNvSpPr/>
          <p:nvPr/>
        </p:nvSpPr>
        <p:spPr>
          <a:xfrm>
            <a:off x="1732360" y="2979137"/>
            <a:ext cx="1125140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A21738E-FC20-4A17-9FDB-C238A253AD5B}"/>
              </a:ext>
            </a:extLst>
          </p:cNvPr>
          <p:cNvSpPr/>
          <p:nvPr/>
        </p:nvSpPr>
        <p:spPr>
          <a:xfrm>
            <a:off x="5214938" y="1875235"/>
            <a:ext cx="535781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DA5BADE-797A-43A6-87CC-128DD24D4940}"/>
              </a:ext>
            </a:extLst>
          </p:cNvPr>
          <p:cNvSpPr/>
          <p:nvPr/>
        </p:nvSpPr>
        <p:spPr>
          <a:xfrm>
            <a:off x="1732360" y="3139871"/>
            <a:ext cx="1125140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45ECB2B-0D6B-451F-B22B-FB22A2118FE3}"/>
              </a:ext>
            </a:extLst>
          </p:cNvPr>
          <p:cNvSpPr/>
          <p:nvPr/>
        </p:nvSpPr>
        <p:spPr>
          <a:xfrm>
            <a:off x="5161360" y="2303860"/>
            <a:ext cx="214313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9D6E316-E274-4470-8C2B-1BA0517C4CC1}"/>
              </a:ext>
            </a:extLst>
          </p:cNvPr>
          <p:cNvSpPr/>
          <p:nvPr/>
        </p:nvSpPr>
        <p:spPr>
          <a:xfrm>
            <a:off x="1732360" y="3247027"/>
            <a:ext cx="1125140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6E1BC7B-8AAB-4871-9C0A-DC9B0E5DBCEC}"/>
              </a:ext>
            </a:extLst>
          </p:cNvPr>
          <p:cNvSpPr/>
          <p:nvPr/>
        </p:nvSpPr>
        <p:spPr>
          <a:xfrm>
            <a:off x="5322094" y="2303860"/>
            <a:ext cx="589360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58913A5-AB84-4FBC-923B-657654A674ED}"/>
              </a:ext>
            </a:extLst>
          </p:cNvPr>
          <p:cNvSpPr/>
          <p:nvPr/>
        </p:nvSpPr>
        <p:spPr>
          <a:xfrm>
            <a:off x="1732360" y="3514918"/>
            <a:ext cx="1125140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E8E7F03-4CA5-4408-B97D-2934B7F59983}"/>
              </a:ext>
            </a:extLst>
          </p:cNvPr>
          <p:cNvSpPr/>
          <p:nvPr/>
        </p:nvSpPr>
        <p:spPr>
          <a:xfrm>
            <a:off x="5750719" y="1660923"/>
            <a:ext cx="428625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9F3877C-C537-4CB7-96DD-2F87D9FE55E3}"/>
              </a:ext>
            </a:extLst>
          </p:cNvPr>
          <p:cNvSpPr/>
          <p:nvPr/>
        </p:nvSpPr>
        <p:spPr>
          <a:xfrm>
            <a:off x="1732360" y="3675652"/>
            <a:ext cx="1125140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B8D4B45-C7F0-4F78-BECE-3D8E4460BC86}"/>
              </a:ext>
            </a:extLst>
          </p:cNvPr>
          <p:cNvSpPr/>
          <p:nvPr/>
        </p:nvSpPr>
        <p:spPr>
          <a:xfrm>
            <a:off x="5214938" y="2196704"/>
            <a:ext cx="107156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CEA2A2BC-6806-4827-95DA-AA9F23770193}"/>
              </a:ext>
            </a:extLst>
          </p:cNvPr>
          <p:cNvSpPr/>
          <p:nvPr/>
        </p:nvSpPr>
        <p:spPr>
          <a:xfrm>
            <a:off x="1732360" y="3836387"/>
            <a:ext cx="1125140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F5E7724-1095-4203-BD4E-D6D63085ED69}"/>
              </a:ext>
            </a:extLst>
          </p:cNvPr>
          <p:cNvSpPr/>
          <p:nvPr/>
        </p:nvSpPr>
        <p:spPr>
          <a:xfrm>
            <a:off x="5322094" y="2196704"/>
            <a:ext cx="589360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84E95EA-4FA5-4B91-B661-543B887D4D71}"/>
              </a:ext>
            </a:extLst>
          </p:cNvPr>
          <p:cNvSpPr/>
          <p:nvPr/>
        </p:nvSpPr>
        <p:spPr>
          <a:xfrm>
            <a:off x="1732360" y="4157855"/>
            <a:ext cx="1125140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E5144FD-8588-4471-B059-FC59FC6BA4F9}"/>
              </a:ext>
            </a:extLst>
          </p:cNvPr>
          <p:cNvSpPr/>
          <p:nvPr/>
        </p:nvSpPr>
        <p:spPr>
          <a:xfrm>
            <a:off x="6179344" y="1660923"/>
            <a:ext cx="428625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C8D9B4A-6403-4095-B969-EED51C8B5269}"/>
              </a:ext>
            </a:extLst>
          </p:cNvPr>
          <p:cNvSpPr/>
          <p:nvPr/>
        </p:nvSpPr>
        <p:spPr>
          <a:xfrm>
            <a:off x="1732360" y="4265012"/>
            <a:ext cx="1125140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BA24F71-743A-4507-B176-076DD09A7650}"/>
              </a:ext>
            </a:extLst>
          </p:cNvPr>
          <p:cNvSpPr/>
          <p:nvPr/>
        </p:nvSpPr>
        <p:spPr>
          <a:xfrm>
            <a:off x="5214938" y="1982392"/>
            <a:ext cx="535781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B73D4AEA-0B56-40C2-BBFB-7C439B3C79FB}"/>
              </a:ext>
            </a:extLst>
          </p:cNvPr>
          <p:cNvSpPr/>
          <p:nvPr/>
        </p:nvSpPr>
        <p:spPr>
          <a:xfrm>
            <a:off x="1732360" y="4425746"/>
            <a:ext cx="1125140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9" name="灯片编号占位符 1">
            <a:extLst>
              <a:ext uri="{FF2B5EF4-FFF2-40B4-BE49-F238E27FC236}">
                <a16:creationId xmlns:a16="http://schemas.microsoft.com/office/drawing/2014/main" id="{0959782D-7A69-4877-8E5B-EDB5E6D849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標題 1">
            <a:extLst>
              <a:ext uri="{FF2B5EF4-FFF2-40B4-BE49-F238E27FC236}">
                <a16:creationId xmlns:a16="http://schemas.microsoft.com/office/drawing/2014/main" id="{D3CD59D9-05E3-48B7-9BFA-14E863661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</a:t>
            </a:r>
            <a:r>
              <a:rPr lang="en-US" altLang="ja-JP" sz="3200" dirty="0"/>
              <a:t>9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pic>
        <p:nvPicPr>
          <p:cNvPr id="132103" name="Picture 9">
            <a:extLst>
              <a:ext uri="{FF2B5EF4-FFF2-40B4-BE49-F238E27FC236}">
                <a16:creationId xmlns:a16="http://schemas.microsoft.com/office/drawing/2014/main" id="{654062C7-B1B1-4131-BC53-AC084CD5C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031" y="803673"/>
            <a:ext cx="4257675" cy="1821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104" name="Picture 2">
            <a:extLst>
              <a:ext uri="{FF2B5EF4-FFF2-40B4-BE49-F238E27FC236}">
                <a16:creationId xmlns:a16="http://schemas.microsoft.com/office/drawing/2014/main" id="{15342FFE-3BC3-45A2-9BB9-D93803754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78907"/>
            <a:ext cx="6103144" cy="246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C5B6C323-4D7A-4E22-87A9-4EF8794579FB}"/>
              </a:ext>
            </a:extLst>
          </p:cNvPr>
          <p:cNvSpPr/>
          <p:nvPr/>
        </p:nvSpPr>
        <p:spPr>
          <a:xfrm>
            <a:off x="5750719" y="2035969"/>
            <a:ext cx="964406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7982732-4D60-4E5D-AE52-526548204E4F}"/>
              </a:ext>
            </a:extLst>
          </p:cNvPr>
          <p:cNvSpPr/>
          <p:nvPr/>
        </p:nvSpPr>
        <p:spPr>
          <a:xfrm>
            <a:off x="1464469" y="3053954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9E43024-527F-4AE7-8796-6E196D5DE4A4}"/>
              </a:ext>
            </a:extLst>
          </p:cNvPr>
          <p:cNvSpPr/>
          <p:nvPr/>
        </p:nvSpPr>
        <p:spPr>
          <a:xfrm>
            <a:off x="6768704" y="1660922"/>
            <a:ext cx="535781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69159D2-974F-4265-B282-177830FF04EC}"/>
              </a:ext>
            </a:extLst>
          </p:cNvPr>
          <p:cNvSpPr/>
          <p:nvPr/>
        </p:nvSpPr>
        <p:spPr>
          <a:xfrm>
            <a:off x="1464469" y="3375422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DEC29FF-6916-4A22-B020-D75CA8C5C9C5}"/>
              </a:ext>
            </a:extLst>
          </p:cNvPr>
          <p:cNvSpPr/>
          <p:nvPr/>
        </p:nvSpPr>
        <p:spPr>
          <a:xfrm>
            <a:off x="5750719" y="1660922"/>
            <a:ext cx="535781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96FE2F9-C74E-4BF4-8659-929C4881B08B}"/>
              </a:ext>
            </a:extLst>
          </p:cNvPr>
          <p:cNvSpPr/>
          <p:nvPr/>
        </p:nvSpPr>
        <p:spPr>
          <a:xfrm>
            <a:off x="1464469" y="3482579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A1A3DA6-CA0E-469C-A6EA-B0D7090A59BE}"/>
              </a:ext>
            </a:extLst>
          </p:cNvPr>
          <p:cNvSpPr/>
          <p:nvPr/>
        </p:nvSpPr>
        <p:spPr>
          <a:xfrm>
            <a:off x="5107782" y="2143125"/>
            <a:ext cx="160735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FAE59A3-8401-4EBD-B83F-74C923797F7C}"/>
              </a:ext>
            </a:extLst>
          </p:cNvPr>
          <p:cNvSpPr/>
          <p:nvPr/>
        </p:nvSpPr>
        <p:spPr>
          <a:xfrm>
            <a:off x="1464469" y="3696891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9D64560-50F6-4937-BD62-92668575F59B}"/>
              </a:ext>
            </a:extLst>
          </p:cNvPr>
          <p:cNvSpPr/>
          <p:nvPr/>
        </p:nvSpPr>
        <p:spPr>
          <a:xfrm>
            <a:off x="5268516" y="2143125"/>
            <a:ext cx="642938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D75FA1A-6C21-47FC-9067-466689A7151C}"/>
              </a:ext>
            </a:extLst>
          </p:cNvPr>
          <p:cNvSpPr/>
          <p:nvPr/>
        </p:nvSpPr>
        <p:spPr>
          <a:xfrm>
            <a:off x="1464469" y="3964782"/>
            <a:ext cx="1553766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F971555C-7DF9-4426-A808-0106BCF2063F}"/>
              </a:ext>
            </a:extLst>
          </p:cNvPr>
          <p:cNvSpPr/>
          <p:nvPr/>
        </p:nvSpPr>
        <p:spPr>
          <a:xfrm>
            <a:off x="6232923" y="1660922"/>
            <a:ext cx="535781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985FD85-B6C9-4E4F-A03A-3EE2CF34EACF}"/>
              </a:ext>
            </a:extLst>
          </p:cNvPr>
          <p:cNvSpPr/>
          <p:nvPr/>
        </p:nvSpPr>
        <p:spPr>
          <a:xfrm>
            <a:off x="1464469" y="4125516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211F726-76A5-4B68-8629-052BA40045A1}"/>
              </a:ext>
            </a:extLst>
          </p:cNvPr>
          <p:cNvSpPr/>
          <p:nvPr/>
        </p:nvSpPr>
        <p:spPr>
          <a:xfrm>
            <a:off x="5107781" y="1928813"/>
            <a:ext cx="482204" cy="107156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9C8134C-D895-45C7-AF82-6C434D48370D}"/>
              </a:ext>
            </a:extLst>
          </p:cNvPr>
          <p:cNvSpPr/>
          <p:nvPr/>
        </p:nvSpPr>
        <p:spPr>
          <a:xfrm>
            <a:off x="1464469" y="4286250"/>
            <a:ext cx="1553766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9563898-7B60-49C0-A8EF-FB45AE779B90}"/>
              </a:ext>
            </a:extLst>
          </p:cNvPr>
          <p:cNvSpPr/>
          <p:nvPr/>
        </p:nvSpPr>
        <p:spPr>
          <a:xfrm>
            <a:off x="5107781" y="2357437"/>
            <a:ext cx="214313" cy="214313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3B841CD-E336-4BB4-AB0C-FDB532B47C30}"/>
              </a:ext>
            </a:extLst>
          </p:cNvPr>
          <p:cNvSpPr/>
          <p:nvPr/>
        </p:nvSpPr>
        <p:spPr>
          <a:xfrm>
            <a:off x="1464469" y="4446985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C9A84C3-D5F9-4AC4-94D5-44B35F77337A}"/>
              </a:ext>
            </a:extLst>
          </p:cNvPr>
          <p:cNvSpPr/>
          <p:nvPr/>
        </p:nvSpPr>
        <p:spPr>
          <a:xfrm>
            <a:off x="5322094" y="2357438"/>
            <a:ext cx="642938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A0270E62-1875-44BE-9DD7-0398A02D80A7}"/>
              </a:ext>
            </a:extLst>
          </p:cNvPr>
          <p:cNvSpPr/>
          <p:nvPr/>
        </p:nvSpPr>
        <p:spPr>
          <a:xfrm>
            <a:off x="1464469" y="4714875"/>
            <a:ext cx="1553766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7E28802-0C63-4714-A8F9-89687FE88311}"/>
              </a:ext>
            </a:extLst>
          </p:cNvPr>
          <p:cNvSpPr/>
          <p:nvPr/>
        </p:nvSpPr>
        <p:spPr>
          <a:xfrm>
            <a:off x="6768704" y="1660922"/>
            <a:ext cx="535781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0D683E66-1331-417F-A1BA-1D3B376B15DC}"/>
              </a:ext>
            </a:extLst>
          </p:cNvPr>
          <p:cNvSpPr/>
          <p:nvPr/>
        </p:nvSpPr>
        <p:spPr>
          <a:xfrm>
            <a:off x="1464469" y="4982766"/>
            <a:ext cx="155376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9" name="灯片编号占位符 1">
            <a:extLst>
              <a:ext uri="{FF2B5EF4-FFF2-40B4-BE49-F238E27FC236}">
                <a16:creationId xmlns:a16="http://schemas.microsoft.com/office/drawing/2014/main" id="{2939BC1C-69D2-4CA7-A821-9570E15070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標題 1">
            <a:extLst>
              <a:ext uri="{FF2B5EF4-FFF2-40B4-BE49-F238E27FC236}">
                <a16:creationId xmlns:a16="http://schemas.microsoft.com/office/drawing/2014/main" id="{51725249-FBDB-4B1A-B84E-F1CEF33D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Tracing Example (</a:t>
            </a:r>
            <a:r>
              <a:rPr lang="en-US" altLang="ja-JP" sz="3200" dirty="0"/>
              <a:t>10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pic>
        <p:nvPicPr>
          <p:cNvPr id="134151" name="Picture 9">
            <a:extLst>
              <a:ext uri="{FF2B5EF4-FFF2-40B4-BE49-F238E27FC236}">
                <a16:creationId xmlns:a16="http://schemas.microsoft.com/office/drawing/2014/main" id="{B4FF92CF-2E59-40ED-B001-5D6A09AA1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760" y="910829"/>
            <a:ext cx="4633913" cy="19823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152" name="Picture 2">
            <a:extLst>
              <a:ext uri="{FF2B5EF4-FFF2-40B4-BE49-F238E27FC236}">
                <a16:creationId xmlns:a16="http://schemas.microsoft.com/office/drawing/2014/main" id="{9034C606-CC29-4E53-9974-34A895322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469" y="3214687"/>
            <a:ext cx="6111479" cy="1339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15164CA3-247E-4442-9196-4E2398287BD0}"/>
              </a:ext>
            </a:extLst>
          </p:cNvPr>
          <p:cNvSpPr/>
          <p:nvPr/>
        </p:nvSpPr>
        <p:spPr>
          <a:xfrm>
            <a:off x="5965031" y="1232297"/>
            <a:ext cx="428625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EF9F7FB-BB59-458F-8E53-A37AC97F7028}"/>
              </a:ext>
            </a:extLst>
          </p:cNvPr>
          <p:cNvSpPr/>
          <p:nvPr/>
        </p:nvSpPr>
        <p:spPr>
          <a:xfrm>
            <a:off x="1839516" y="3589735"/>
            <a:ext cx="1768078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B7E9BC0-0C8C-4BED-B923-392EF4633DFC}"/>
              </a:ext>
            </a:extLst>
          </p:cNvPr>
          <p:cNvSpPr/>
          <p:nvPr/>
        </p:nvSpPr>
        <p:spPr>
          <a:xfrm>
            <a:off x="6393657" y="1232297"/>
            <a:ext cx="107156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4F8904A-51F0-40E8-B876-F16548F73B12}"/>
              </a:ext>
            </a:extLst>
          </p:cNvPr>
          <p:cNvSpPr/>
          <p:nvPr/>
        </p:nvSpPr>
        <p:spPr>
          <a:xfrm>
            <a:off x="1839516" y="3750469"/>
            <a:ext cx="1768078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34D84C3-C8BF-4A66-9149-413FD726A449}"/>
              </a:ext>
            </a:extLst>
          </p:cNvPr>
          <p:cNvSpPr/>
          <p:nvPr/>
        </p:nvSpPr>
        <p:spPr>
          <a:xfrm>
            <a:off x="6125766" y="964407"/>
            <a:ext cx="321469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398D2F7-BF8E-465E-8F95-E285F3DFDA36}"/>
              </a:ext>
            </a:extLst>
          </p:cNvPr>
          <p:cNvSpPr/>
          <p:nvPr/>
        </p:nvSpPr>
        <p:spPr>
          <a:xfrm>
            <a:off x="1839516" y="3964782"/>
            <a:ext cx="1768078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E0C72DA-D154-4D61-96D3-2EC5F5AC1DA4}"/>
              </a:ext>
            </a:extLst>
          </p:cNvPr>
          <p:cNvSpPr/>
          <p:nvPr/>
        </p:nvSpPr>
        <p:spPr>
          <a:xfrm>
            <a:off x="5214938" y="2732485"/>
            <a:ext cx="589360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9C8B536-2F70-4C81-8850-2727EDA6FD9F}"/>
              </a:ext>
            </a:extLst>
          </p:cNvPr>
          <p:cNvSpPr/>
          <p:nvPr/>
        </p:nvSpPr>
        <p:spPr>
          <a:xfrm>
            <a:off x="1839516" y="4179094"/>
            <a:ext cx="1768078" cy="160735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1727FB5-29A8-4BBE-A213-EEBBD919476A}"/>
              </a:ext>
            </a:extLst>
          </p:cNvPr>
          <p:cNvSpPr/>
          <p:nvPr/>
        </p:nvSpPr>
        <p:spPr>
          <a:xfrm>
            <a:off x="5804298" y="2732485"/>
            <a:ext cx="482203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9B49893-D080-4AEB-82BC-DDBB3A88B46A}"/>
              </a:ext>
            </a:extLst>
          </p:cNvPr>
          <p:cNvSpPr/>
          <p:nvPr/>
        </p:nvSpPr>
        <p:spPr>
          <a:xfrm>
            <a:off x="1839516" y="4339829"/>
            <a:ext cx="1768078" cy="160734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9" name="灯片编号占位符 1">
            <a:extLst>
              <a:ext uri="{FF2B5EF4-FFF2-40B4-BE49-F238E27FC236}">
                <a16:creationId xmlns:a16="http://schemas.microsoft.com/office/drawing/2014/main" id="{4BDB71A4-68B5-479A-90E3-B8C69335C7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F018ED53-2281-42F8-9D68-5A767BB96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840" y="2244436"/>
            <a:ext cx="7772400" cy="728230"/>
          </a:xfrm>
        </p:spPr>
        <p:txBody>
          <a:bodyPr/>
          <a:lstStyle/>
          <a:p>
            <a:pPr algn="ctr">
              <a:defRPr/>
            </a:pPr>
            <a:r>
              <a:rPr lang="en-US" altLang="zh-TW" sz="4000" b="1" dirty="0">
                <a:solidFill>
                  <a:schemeClr val="tx2"/>
                </a:solidFill>
              </a:rPr>
              <a:t>Any Questions?</a:t>
            </a:r>
            <a:endParaRPr lang="zh-TW" altLang="en-US" sz="4000" b="1" dirty="0">
              <a:solidFill>
                <a:schemeClr val="tx2"/>
              </a:solidFill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715F3F9D-08AD-4E31-A830-295F230247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1C7CCAD3-ED4B-4015-9907-DECC9D2B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A Micro Scanner (1)</a:t>
            </a:r>
            <a:endParaRPr lang="zh-TW" altLang="en-US" sz="3200" dirty="0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196A0B8C-4875-40AB-83A4-DD4C7735B6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399" y="834691"/>
            <a:ext cx="6989197" cy="10118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  <a:cs typeface="Calibri" panose="020F0502020204030204" pitchFamily="34" charset="0"/>
              </a:rPr>
              <a:t>The Micro Scanner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cs typeface="Calibri" panose="020F0502020204030204" pitchFamily="34" charset="0"/>
              </a:rPr>
              <a:t>will be a function of no arguments that returns </a:t>
            </a:r>
            <a:r>
              <a:rPr lang="en-US" altLang="zh-TW" sz="2000" dirty="0">
                <a:solidFill>
                  <a:srgbClr val="FF0000"/>
                </a:solidFill>
                <a:cs typeface="Calibri" panose="020F0502020204030204" pitchFamily="34" charset="0"/>
              </a:rPr>
              <a:t>token</a:t>
            </a:r>
            <a:r>
              <a:rPr lang="en-US" altLang="zh-TW" sz="2000" dirty="0">
                <a:cs typeface="Calibri" panose="020F0502020204030204" pitchFamily="34" charset="0"/>
              </a:rPr>
              <a:t> values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cs typeface="Calibri" panose="020F0502020204030204" pitchFamily="34" charset="0"/>
              </a:rPr>
              <a:t>There are </a:t>
            </a:r>
            <a:r>
              <a:rPr lang="en-US" altLang="zh-TW" sz="2000" dirty="0">
                <a:solidFill>
                  <a:srgbClr val="FF0000"/>
                </a:solidFill>
                <a:cs typeface="Calibri" panose="020F0502020204030204" pitchFamily="34" charset="0"/>
              </a:rPr>
              <a:t>14 tokens</a:t>
            </a:r>
            <a:r>
              <a:rPr lang="en-US" altLang="zh-TW" sz="2000" dirty="0">
                <a:cs typeface="Calibri" panose="020F0502020204030204" pitchFamily="34" charset="0"/>
              </a:rPr>
              <a:t>.</a:t>
            </a:r>
          </a:p>
          <a:p>
            <a:endParaRPr lang="zh-TW" altLang="en-US" dirty="0">
              <a:cs typeface="Calibri" panose="020F0502020204030204" pitchFamily="34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3C05430-D9DD-44FA-94D3-83BCD6411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8814" y="2257847"/>
            <a:ext cx="5901850" cy="1815882"/>
          </a:xfrm>
          <a:prstGeom prst="rect">
            <a:avLst/>
          </a:prstGeom>
          <a:ln w="28575">
            <a:solidFill>
              <a:schemeClr val="accent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600" dirty="0" err="1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typedef</a:t>
            </a: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1600" dirty="0" err="1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enum</a:t>
            </a: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1600" dirty="0" err="1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token_types</a:t>
            </a: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{</a:t>
            </a:r>
          </a:p>
          <a:p>
            <a:pPr eaLnBrk="1" hangingPunct="1">
              <a:defRPr/>
            </a:pP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BEGIN, END, READ, WRITE, ID, INTLITERAL,</a:t>
            </a:r>
          </a:p>
          <a:p>
            <a:pPr eaLnBrk="1" hangingPunct="1">
              <a:defRPr/>
            </a:pP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	LPAREN, RPAREN, SEMICOLON, COMMA,      </a:t>
            </a:r>
            <a:b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ASSIGNOP,PLUOP, MINUSOP, SCANEOF</a:t>
            </a:r>
          </a:p>
          <a:p>
            <a:pPr eaLnBrk="1" hangingPunct="1">
              <a:defRPr/>
            </a:pP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 token;</a:t>
            </a:r>
          </a:p>
          <a:p>
            <a:pPr eaLnBrk="1" hangingPunct="1">
              <a:defRPr/>
            </a:pPr>
            <a:endParaRPr lang="en-US" altLang="zh-TW" sz="160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defRPr/>
            </a:pPr>
            <a:r>
              <a:rPr lang="en-US" altLang="zh-TW" sz="1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Extern token scanner(void); 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29AFE154-09ED-41FB-8E3D-732EF4DAFD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4F9DBB59-8CA1-4D9A-B7A9-6B3CE4BDD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A Micro Scanner (2)</a:t>
            </a:r>
            <a:endParaRPr lang="zh-TW" altLang="en-US" sz="3200" dirty="0"/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01D581F4-68BA-4BF8-8B40-B0B6BD973C1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6905" y="849084"/>
            <a:ext cx="7059768" cy="32057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  <a:cs typeface="Calibri" panose="020F0502020204030204" pitchFamily="34" charset="0"/>
              </a:rPr>
              <a:t>The Micro Scanner 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zh-TW" sz="2000" dirty="0">
                <a:solidFill>
                  <a:srgbClr val="0366A9"/>
                </a:solidFill>
                <a:cs typeface="Calibri" panose="020F0502020204030204" pitchFamily="34" charset="0"/>
              </a:rPr>
              <a:t>Returns the longest string that constitutes a token</a:t>
            </a:r>
            <a:r>
              <a:rPr lang="en-US" altLang="zh-TW" sz="2000" dirty="0">
                <a:cs typeface="Calibri" panose="020F0502020204030204" pitchFamily="34" charset="0"/>
              </a:rPr>
              <a:t>, e.g., in</a:t>
            </a:r>
            <a:endParaRPr lang="en-US" altLang="zh-TW" sz="2000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lvl="2"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en-US" altLang="zh-TW" sz="1800" dirty="0">
                <a:solidFill>
                  <a:srgbClr val="C00000"/>
                </a:solidFill>
              </a:rPr>
              <a:t>			</a:t>
            </a:r>
            <a:r>
              <a:rPr lang="en-US" altLang="zh-TW" sz="1800" dirty="0">
                <a:solidFill>
                  <a:srgbClr val="FF0000"/>
                </a:solidFill>
              </a:rPr>
              <a:t>          </a:t>
            </a:r>
            <a:r>
              <a:rPr lang="en-US" altLang="zh-TW" sz="1800" dirty="0" err="1">
                <a:solidFill>
                  <a:srgbClr val="FF0000"/>
                </a:solidFill>
              </a:rPr>
              <a:t>abcdef</a:t>
            </a:r>
            <a:endParaRPr lang="en-US" altLang="zh-TW" sz="1800" dirty="0">
              <a:solidFill>
                <a:srgbClr val="FF0000"/>
              </a:solidFill>
            </a:endParaRPr>
          </a:p>
          <a:p>
            <a:pPr lvl="1">
              <a:spcBef>
                <a:spcPct val="0"/>
              </a:spcBef>
              <a:spcAft>
                <a:spcPct val="50000"/>
              </a:spcAft>
            </a:pPr>
            <a:endParaRPr lang="en-US" altLang="zh-TW" sz="1500" dirty="0">
              <a:cs typeface="Calibri" panose="020F0502020204030204" pitchFamily="34" charset="0"/>
            </a:endParaRP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zh-TW" sz="2000" dirty="0">
                <a:cs typeface="Calibri" panose="020F0502020204030204" pitchFamily="34" charset="0"/>
              </a:rPr>
              <a:t>ab, </a:t>
            </a:r>
            <a:r>
              <a:rPr lang="en-US" altLang="zh-TW" sz="2000" dirty="0" err="1">
                <a:cs typeface="Calibri" panose="020F0502020204030204" pitchFamily="34" charset="0"/>
              </a:rPr>
              <a:t>abc</a:t>
            </a:r>
            <a:r>
              <a:rPr lang="en-US" altLang="zh-TW" sz="2000" dirty="0">
                <a:cs typeface="Calibri" panose="020F0502020204030204" pitchFamily="34" charset="0"/>
              </a:rPr>
              <a:t>, </a:t>
            </a:r>
            <a:r>
              <a:rPr lang="en-US" altLang="zh-TW" sz="2000" dirty="0" err="1">
                <a:cs typeface="Calibri" panose="020F0502020204030204" pitchFamily="34" charset="0"/>
              </a:rPr>
              <a:t>abcdef</a:t>
            </a:r>
            <a:r>
              <a:rPr lang="en-US" altLang="zh-TW" sz="2000" dirty="0">
                <a:cs typeface="Calibri" panose="020F0502020204030204" pitchFamily="34" charset="0"/>
              </a:rPr>
              <a:t> are all valid tokens.  </a:t>
            </a:r>
            <a:endParaRPr lang="en-US" altLang="zh-TW" sz="2000" dirty="0">
              <a:solidFill>
                <a:srgbClr val="0366A9"/>
              </a:solidFill>
              <a:cs typeface="Calibri" panose="020F0502020204030204" pitchFamily="34" charset="0"/>
            </a:endParaRP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zh-TW" sz="2000" dirty="0">
                <a:solidFill>
                  <a:srgbClr val="0366A9"/>
                </a:solidFill>
                <a:cs typeface="Calibri" panose="020F0502020204030204" pitchFamily="34" charset="0"/>
              </a:rPr>
              <a:t>The scanner will return the longest one, </a:t>
            </a:r>
            <a:r>
              <a:rPr lang="en-US" altLang="zh-TW" sz="2000" dirty="0">
                <a:cs typeface="Calibri" panose="020F0502020204030204" pitchFamily="34" charset="0"/>
              </a:rPr>
              <a:t>e.g., </a:t>
            </a:r>
            <a:endParaRPr lang="en-US" altLang="zh-TW" sz="2000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lvl="2"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en-US" altLang="zh-TW" sz="1800" dirty="0">
                <a:solidFill>
                  <a:srgbClr val="C00000"/>
                </a:solidFill>
              </a:rPr>
              <a:t>			</a:t>
            </a:r>
            <a:r>
              <a:rPr lang="en-US" altLang="zh-TW" sz="1800" dirty="0">
                <a:solidFill>
                  <a:srgbClr val="FF0000"/>
                </a:solidFill>
              </a:rPr>
              <a:t>          </a:t>
            </a:r>
            <a:r>
              <a:rPr lang="en-US" altLang="zh-TW" sz="1800" dirty="0" err="1">
                <a:solidFill>
                  <a:srgbClr val="FF0000"/>
                </a:solidFill>
              </a:rPr>
              <a:t>abcdef</a:t>
            </a:r>
            <a:endParaRPr lang="en-US" altLang="zh-TW" sz="1800" dirty="0">
              <a:solidFill>
                <a:srgbClr val="FF0000"/>
              </a:solidFill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587B886F-034A-4449-9BE6-26CEE32B34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>
            <a:extLst>
              <a:ext uri="{FF2B5EF4-FFF2-40B4-BE49-F238E27FC236}">
                <a16:creationId xmlns:a16="http://schemas.microsoft.com/office/drawing/2014/main" id="{C94770ED-841C-49E6-9925-ED11C2CD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A Micro Scanner (3)</a:t>
            </a:r>
            <a:endParaRPr lang="zh-TW" altLang="en-US" sz="3200" dirty="0"/>
          </a:p>
        </p:txBody>
      </p:sp>
      <p:sp>
        <p:nvSpPr>
          <p:cNvPr id="31747" name="內容版面配置區 2">
            <a:extLst>
              <a:ext uri="{FF2B5EF4-FFF2-40B4-BE49-F238E27FC236}">
                <a16:creationId xmlns:a16="http://schemas.microsoft.com/office/drawing/2014/main" id="{790E07DF-7935-4BEE-8647-8CCE315C736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9410" y="891915"/>
            <a:ext cx="3672590" cy="28406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The Micro Scanner </a:t>
            </a:r>
          </a:p>
          <a:p>
            <a:pPr lvl="1"/>
            <a:r>
              <a:rPr lang="en-US" altLang="zh-TW" sz="2000" dirty="0"/>
              <a:t>Continue: </a:t>
            </a:r>
          </a:p>
          <a:p>
            <a:pPr lvl="2"/>
            <a:r>
              <a:rPr lang="en-US" altLang="zh-TW" sz="1800" dirty="0"/>
              <a:t>skip one iteration</a:t>
            </a:r>
          </a:p>
          <a:p>
            <a:pPr lvl="2"/>
            <a:r>
              <a:rPr lang="en-US" altLang="zh-TW" sz="1800" dirty="0" err="1"/>
              <a:t>getchar</a:t>
            </a:r>
            <a:r>
              <a:rPr lang="en-US" altLang="zh-TW" sz="1800" dirty="0"/>
              <a:t>() , </a:t>
            </a:r>
            <a:r>
              <a:rPr lang="en-US" altLang="zh-TW" sz="1800" dirty="0" err="1"/>
              <a:t>isspace</a:t>
            </a:r>
            <a:r>
              <a:rPr lang="en-US" altLang="zh-TW" sz="1800" dirty="0"/>
              <a:t>(), </a:t>
            </a:r>
          </a:p>
          <a:p>
            <a:pPr lvl="2"/>
            <a:r>
              <a:rPr lang="en-US" altLang="zh-TW" sz="1800" dirty="0" err="1"/>
              <a:t>isalpha</a:t>
            </a:r>
            <a:r>
              <a:rPr lang="en-US" altLang="zh-TW" sz="1800" dirty="0"/>
              <a:t>(), </a:t>
            </a:r>
            <a:r>
              <a:rPr lang="en-US" altLang="zh-TW" sz="1800" dirty="0" err="1"/>
              <a:t>isalnum</a:t>
            </a:r>
            <a:r>
              <a:rPr lang="en-US" altLang="zh-TW" sz="1800" dirty="0"/>
              <a:t>(),</a:t>
            </a:r>
          </a:p>
          <a:p>
            <a:pPr lvl="2"/>
            <a:r>
              <a:rPr lang="en-US" altLang="zh-TW" sz="1800" dirty="0" err="1"/>
              <a:t>isdigital</a:t>
            </a:r>
            <a:r>
              <a:rPr lang="en-US" altLang="zh-TW" sz="1800" dirty="0"/>
              <a:t>()</a:t>
            </a:r>
            <a:endParaRPr lang="en-US" altLang="zh-TW" sz="2400" dirty="0"/>
          </a:p>
          <a:p>
            <a:pPr lvl="1"/>
            <a:r>
              <a:rPr lang="en-US" altLang="zh-TW" sz="2000" dirty="0" err="1"/>
              <a:t>ungetc</a:t>
            </a:r>
            <a:r>
              <a:rPr lang="en-US" altLang="zh-TW" sz="2000" dirty="0"/>
              <a:t>(): </a:t>
            </a:r>
          </a:p>
          <a:p>
            <a:pPr lvl="2"/>
            <a:r>
              <a:rPr lang="en-US" altLang="zh-TW" sz="1800" dirty="0"/>
              <a:t>push back one character</a:t>
            </a:r>
          </a:p>
        </p:txBody>
      </p:sp>
      <p:pic>
        <p:nvPicPr>
          <p:cNvPr id="31751" name="Picture 2">
            <a:extLst>
              <a:ext uri="{FF2B5EF4-FFF2-40B4-BE49-F238E27FC236}">
                <a16:creationId xmlns:a16="http://schemas.microsoft.com/office/drawing/2014/main" id="{CDA872A2-CAC7-4188-9091-B878D5AC1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186" y="834456"/>
            <a:ext cx="3418870" cy="3744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0BB18DAD-5E95-41AF-BBE3-4E85FB57A0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>
            <a:extLst>
              <a:ext uri="{FF2B5EF4-FFF2-40B4-BE49-F238E27FC236}">
                <a16:creationId xmlns:a16="http://schemas.microsoft.com/office/drawing/2014/main" id="{C11DA815-AEB5-4D61-8503-5FBE91F7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A Micro Scanner (4)</a:t>
            </a:r>
            <a:endParaRPr lang="zh-TW" altLang="en-US" sz="3200" dirty="0"/>
          </a:p>
        </p:txBody>
      </p:sp>
      <p:pic>
        <p:nvPicPr>
          <p:cNvPr id="33799" name="Picture 2">
            <a:extLst>
              <a:ext uri="{FF2B5EF4-FFF2-40B4-BE49-F238E27FC236}">
                <a16:creationId xmlns:a16="http://schemas.microsoft.com/office/drawing/2014/main" id="{D0899B10-ECEE-4C89-8778-09FFB1851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164" y="869704"/>
            <a:ext cx="2627890" cy="3711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7020EDE5-80C9-4F7C-A98E-FDC499D46F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CD7CB96E-4956-4BD2-B36B-885539C7BC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9410" y="891915"/>
            <a:ext cx="4144780" cy="28406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The Micro Scanner </a:t>
            </a:r>
          </a:p>
          <a:p>
            <a:pPr lvl="1"/>
            <a:r>
              <a:rPr lang="en-US" altLang="zh-TW" sz="2000" dirty="0"/>
              <a:t>Continue: </a:t>
            </a:r>
          </a:p>
          <a:p>
            <a:pPr lvl="2"/>
            <a:r>
              <a:rPr lang="en-US" altLang="zh-TW" sz="1800" dirty="0"/>
              <a:t>skip one iteration</a:t>
            </a:r>
          </a:p>
          <a:p>
            <a:pPr lvl="2"/>
            <a:r>
              <a:rPr lang="en-US" altLang="zh-TW" sz="1800" dirty="0" err="1"/>
              <a:t>getchar</a:t>
            </a:r>
            <a:r>
              <a:rPr lang="en-US" altLang="zh-TW" sz="1800" dirty="0"/>
              <a:t>() , </a:t>
            </a:r>
            <a:r>
              <a:rPr lang="en-US" altLang="zh-TW" sz="1800" dirty="0" err="1"/>
              <a:t>isspace</a:t>
            </a:r>
            <a:r>
              <a:rPr lang="en-US" altLang="zh-TW" sz="1800" dirty="0"/>
              <a:t>(), </a:t>
            </a:r>
          </a:p>
          <a:p>
            <a:pPr lvl="2"/>
            <a:r>
              <a:rPr lang="en-US" altLang="zh-TW" sz="1800" dirty="0" err="1"/>
              <a:t>isalpha</a:t>
            </a:r>
            <a:r>
              <a:rPr lang="en-US" altLang="zh-TW" sz="1800" dirty="0"/>
              <a:t>(), </a:t>
            </a:r>
            <a:r>
              <a:rPr lang="en-US" altLang="zh-TW" sz="1800" dirty="0" err="1"/>
              <a:t>isalnum</a:t>
            </a:r>
            <a:r>
              <a:rPr lang="en-US" altLang="zh-TW" sz="1800" dirty="0"/>
              <a:t>(),</a:t>
            </a:r>
          </a:p>
          <a:p>
            <a:pPr lvl="2"/>
            <a:r>
              <a:rPr lang="en-US" altLang="zh-TW" sz="1800" dirty="0" err="1"/>
              <a:t>isdigital</a:t>
            </a:r>
            <a:r>
              <a:rPr lang="en-US" altLang="zh-TW" sz="1800" dirty="0"/>
              <a:t>()</a:t>
            </a:r>
            <a:endParaRPr lang="en-US" altLang="zh-TW" sz="2400" dirty="0"/>
          </a:p>
          <a:p>
            <a:pPr lvl="1"/>
            <a:r>
              <a:rPr lang="en-US" altLang="zh-TW" sz="2000" dirty="0" err="1"/>
              <a:t>ungetc</a:t>
            </a:r>
            <a:r>
              <a:rPr lang="en-US" altLang="zh-TW" sz="2000" dirty="0"/>
              <a:t>(): </a:t>
            </a:r>
          </a:p>
          <a:p>
            <a:pPr lvl="2"/>
            <a:r>
              <a:rPr lang="en-US" altLang="zh-TW" sz="1800" dirty="0"/>
              <a:t>push back one character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2620</TotalTime>
  <Words>4136</Words>
  <Application>Microsoft Office PowerPoint</Application>
  <PresentationFormat>全屏显示(16:9)</PresentationFormat>
  <Paragraphs>744</Paragraphs>
  <Slides>59</Slides>
  <Notes>58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59</vt:i4>
      </vt:variant>
    </vt:vector>
  </HeadingPairs>
  <TitlesOfParts>
    <vt:vector size="70" baseType="lpstr">
      <vt:lpstr>Arial Unicode MS</vt:lpstr>
      <vt:lpstr>MS Sans Serif</vt:lpstr>
      <vt:lpstr>新細明體</vt:lpstr>
      <vt:lpstr>华文楷体</vt:lpstr>
      <vt:lpstr>Arial</vt:lpstr>
      <vt:lpstr>Calibri</vt:lpstr>
      <vt:lpstr>Symbol</vt:lpstr>
      <vt:lpstr>Times New Roman</vt:lpstr>
      <vt:lpstr>Wingdings</vt:lpstr>
      <vt:lpstr>Wingdings 3</vt:lpstr>
      <vt:lpstr>NTHU UniCloud</vt:lpstr>
      <vt:lpstr>CSC4180 – Compiler Construction</vt:lpstr>
      <vt:lpstr>Outline</vt:lpstr>
      <vt:lpstr>The Structure of a Micro compiler (1)</vt:lpstr>
      <vt:lpstr>The Structure of a Micro compiler (2)</vt:lpstr>
      <vt:lpstr>Outlines</vt:lpstr>
      <vt:lpstr>A Micro Scanner (1)</vt:lpstr>
      <vt:lpstr>A Micro Scanner (2)</vt:lpstr>
      <vt:lpstr>A Micro Scanner (3)</vt:lpstr>
      <vt:lpstr>A Micro Scanner (4)</vt:lpstr>
      <vt:lpstr>A Micro Scanner (5)</vt:lpstr>
      <vt:lpstr>A Micro Scanner (6)</vt:lpstr>
      <vt:lpstr>Outline</vt:lpstr>
      <vt:lpstr>The Syntax of Micro (1)</vt:lpstr>
      <vt:lpstr>The Syntax of Micro (2)</vt:lpstr>
      <vt:lpstr>The Syntax of Micro (3)</vt:lpstr>
      <vt:lpstr>The Syntax of Micro (4)</vt:lpstr>
      <vt:lpstr>The Syntax of Micro (5)</vt:lpstr>
      <vt:lpstr>The Syntax of Micro (6)</vt:lpstr>
      <vt:lpstr>The Syntax of Micro (7)</vt:lpstr>
      <vt:lpstr>The Syntax of Micro (8)</vt:lpstr>
      <vt:lpstr>Outline</vt:lpstr>
      <vt:lpstr>Recursive Descent Parsing (1)</vt:lpstr>
      <vt:lpstr>Recursive Descent Parsing (2)</vt:lpstr>
      <vt:lpstr>Recursive Descent Parsing (3)</vt:lpstr>
      <vt:lpstr>Recursive Descent Parsing (4)</vt:lpstr>
      <vt:lpstr>Recursive Descent Parsing (5)</vt:lpstr>
      <vt:lpstr>Recursive Descent Parsing (6)</vt:lpstr>
      <vt:lpstr>Recursive Descent Parsing (7)</vt:lpstr>
      <vt:lpstr>Recursive Descent Parsing (8)</vt:lpstr>
      <vt:lpstr>Recursive Descent Parsing (9)</vt:lpstr>
      <vt:lpstr>Recursive Descent Parsing (10)</vt:lpstr>
      <vt:lpstr>Outline</vt:lpstr>
      <vt:lpstr>Translating Micro (1)</vt:lpstr>
      <vt:lpstr>Translating Micro (2)</vt:lpstr>
      <vt:lpstr>Translating Micro (3)</vt:lpstr>
      <vt:lpstr>Semantic Information (1)</vt:lpstr>
      <vt:lpstr>Semantic Information (2)</vt:lpstr>
      <vt:lpstr>Semantic Information (3)</vt:lpstr>
      <vt:lpstr>Semantic Information (4)</vt:lpstr>
      <vt:lpstr>Semantic Information (5)</vt:lpstr>
      <vt:lpstr>Semantic Information (6)</vt:lpstr>
      <vt:lpstr>Semantic Information (7)</vt:lpstr>
      <vt:lpstr>Semantic Information (8)</vt:lpstr>
      <vt:lpstr>Semantic Information (9)</vt:lpstr>
      <vt:lpstr>Semantic Information (10)</vt:lpstr>
      <vt:lpstr>Semantic Information (11)</vt:lpstr>
      <vt:lpstr>Semantic Information (12)</vt:lpstr>
      <vt:lpstr>Semantic Information (13)</vt:lpstr>
      <vt:lpstr>Tracing Example (1)</vt:lpstr>
      <vt:lpstr>Tracing Example (2)</vt:lpstr>
      <vt:lpstr>Tracing Example (3)</vt:lpstr>
      <vt:lpstr>Tracing Example (4)</vt:lpstr>
      <vt:lpstr>Tracing Example (5)</vt:lpstr>
      <vt:lpstr>Tracing Example (6)</vt:lpstr>
      <vt:lpstr>Tracing Example (7)</vt:lpstr>
      <vt:lpstr>Tracing Example (8)</vt:lpstr>
      <vt:lpstr>Tracing Example (9)</vt:lpstr>
      <vt:lpstr>Tracing Example (10)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</cp:lastModifiedBy>
  <cp:revision>268</cp:revision>
  <dcterms:created xsi:type="dcterms:W3CDTF">2015-06-05T07:23:35Z</dcterms:created>
  <dcterms:modified xsi:type="dcterms:W3CDTF">2025-01-15T21:29:43Z</dcterms:modified>
</cp:coreProperties>
</file>