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notesMasterIdLst>
    <p:notesMasterId r:id="rId24"/>
  </p:notesMasterIdLst>
  <p:sldIdLst>
    <p:sldId id="324" r:id="rId3"/>
    <p:sldId id="257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4" r:id="rId2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i Hsu" initials="W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F4A7B-8284-4E61-88F9-84C6CA6E31E8}" type="datetimeFigureOut">
              <a:rPr lang="zh-TW" altLang="en-US" smtClean="0"/>
              <a:t>2021/4/26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D5518-E2B7-47D3-A483-775D399824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7007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667"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>
              <a:defRPr sz="2400"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>
              <a:defRPr sz="2133"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483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304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73028"/>
            <a:ext cx="10972800" cy="1700213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860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1125542"/>
            <a:ext cx="10972800" cy="647700"/>
          </a:xfrm>
        </p:spPr>
        <p:txBody>
          <a:bodyPr/>
          <a:lstStyle/>
          <a:p>
            <a:pPr lvl="0"/>
            <a:r>
              <a:rPr lang="en-US" altLang="zh-TW" noProof="0"/>
              <a:t>Click icon to add table</a:t>
            </a:r>
            <a:endParaRPr lang="zh-TW" altLang="en-US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221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>
            <a:lvl1pPr algn="ctr">
              <a:defRPr sz="5333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9947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9865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8393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3436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3783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5555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843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267" b="1" cap="all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3733"/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6034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88628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8537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7962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82784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7367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125536"/>
            <a:ext cx="5384800" cy="4227699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125536"/>
            <a:ext cx="5384800" cy="4227699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498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2" y="1268773"/>
            <a:ext cx="5386917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2" y="1908535"/>
            <a:ext cx="5386917" cy="3951288"/>
          </a:xfrm>
        </p:spPr>
        <p:txBody>
          <a:bodyPr/>
          <a:lstStyle>
            <a:lvl1pPr>
              <a:defRPr sz="2667"/>
            </a:lvl1pPr>
            <a:lvl2pPr>
              <a:defRPr sz="2133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3" y="1268773"/>
            <a:ext cx="5389033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3" y="1908535"/>
            <a:ext cx="5389033" cy="3951288"/>
          </a:xfrm>
        </p:spPr>
        <p:txBody>
          <a:bodyPr/>
          <a:lstStyle>
            <a:lvl1pPr>
              <a:defRPr sz="2667"/>
            </a:lvl1pPr>
            <a:lvl2pPr>
              <a:defRPr sz="2133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624421" y="144466"/>
            <a:ext cx="10943167" cy="692151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79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070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331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6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4" y="273056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6" y="1435104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48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r>
              <a:rPr lang="en-US" altLang="zh-TW" noProof="0"/>
              <a:t>Click icon to add picture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65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367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049867" y="144466"/>
            <a:ext cx="10517721" cy="692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25537"/>
            <a:ext cx="10972800" cy="489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按一下以編輯母片</a:t>
            </a:r>
          </a:p>
          <a:p>
            <a:pPr lvl="1"/>
            <a:endParaRPr lang="zh-TW" altLang="en-US" dirty="0"/>
          </a:p>
          <a:p>
            <a:pPr lvl="0"/>
            <a:endParaRPr lang="en-US" altLang="zh-TW" dirty="0"/>
          </a:p>
        </p:txBody>
      </p:sp>
      <p:pic>
        <p:nvPicPr>
          <p:cNvPr id="1029" name="Picture 25" descr="nam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" y="6357940"/>
            <a:ext cx="5111751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2808" y="6581777"/>
            <a:ext cx="35748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b="1" dirty="0">
                <a:solidFill>
                  <a:schemeClr val="bg1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National Tsing Hua University ® copyright OIA</a:t>
            </a:r>
            <a:endParaRPr lang="zh-TW" altLang="en-US" sz="1200" b="1" dirty="0">
              <a:solidFill>
                <a:schemeClr val="bg1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908055"/>
            <a:ext cx="12192000" cy="144463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801">
              <a:ea typeface="新細明體" pitchFamily="18" charset="-120"/>
            </a:endParaRPr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65849"/>
            <a:ext cx="12192000" cy="719139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801">
              <a:ea typeface="新細明體" pitchFamily="18" charset="-120"/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08017" y="6524628"/>
            <a:ext cx="2844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80" y="124614"/>
            <a:ext cx="916587" cy="672311"/>
          </a:xfrm>
          <a:prstGeom prst="rect">
            <a:avLst/>
          </a:prstGeom>
        </p:spPr>
      </p:pic>
      <p:grpSp>
        <p:nvGrpSpPr>
          <p:cNvPr id="2" name="群組 1"/>
          <p:cNvGrpSpPr/>
          <p:nvPr userDrawn="1"/>
        </p:nvGrpSpPr>
        <p:grpSpPr>
          <a:xfrm>
            <a:off x="86980" y="6239920"/>
            <a:ext cx="3223375" cy="569415"/>
            <a:chOff x="86980" y="6239920"/>
            <a:chExt cx="3223375" cy="569415"/>
          </a:xfrm>
        </p:grpSpPr>
        <p:pic>
          <p:nvPicPr>
            <p:cNvPr id="12" name="圖片 11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980" y="6239920"/>
              <a:ext cx="817930" cy="569415"/>
            </a:xfrm>
            <a:prstGeom prst="rect">
              <a:avLst/>
            </a:prstGeom>
          </p:spPr>
        </p:pic>
        <p:sp>
          <p:nvSpPr>
            <p:cNvPr id="15" name="矩形 14"/>
            <p:cNvSpPr/>
            <p:nvPr userDrawn="1"/>
          </p:nvSpPr>
          <p:spPr>
            <a:xfrm>
              <a:off x="829837" y="6347770"/>
              <a:ext cx="2480518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altLang="zh-TW" sz="1200" kern="100" dirty="0">
                  <a:solidFill>
                    <a:schemeClr val="bg1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rPr>
                <a:t>香港中文大学（深圳）数据科学院</a:t>
              </a:r>
              <a:endParaRPr lang="zh-TW" altLang="zh-TW" sz="12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altLang="zh-TW" sz="1000" kern="100" dirty="0">
                  <a:solidFill>
                    <a:schemeClr val="bg1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rPr>
                <a:t>CUHK-SZ School of Data Science</a:t>
              </a:r>
              <a:endParaRPr lang="zh-TW" altLang="zh-TW" sz="10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623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Calibri" pitchFamily="34" charset="0"/>
          <a:ea typeface="標楷體" pitchFamily="65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5pPr>
      <a:lvl6pPr marL="457177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6pPr>
      <a:lvl7pPr marL="914354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7pPr>
      <a:lvl8pPr marL="1371531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8pPr>
      <a:lvl9pPr marL="1828709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9pPr>
    </p:titleStyle>
    <p:bodyStyle>
      <a:lvl1pPr marL="342882" indent="-342882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l"/>
        <a:defRPr kumimoji="1" sz="3733">
          <a:solidFill>
            <a:schemeClr val="tx1"/>
          </a:solidFill>
          <a:latin typeface="Calibri" pitchFamily="34" charset="0"/>
          <a:ea typeface="標楷體" pitchFamily="65" charset="-120"/>
          <a:cs typeface="+mn-cs"/>
        </a:defRPr>
      </a:lvl1pPr>
      <a:lvl2pPr marL="742913" indent="-285737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90000"/>
        <a:buFont typeface="Arial" charset="0"/>
        <a:buChar char="–"/>
        <a:defRPr kumimoji="1" sz="3200">
          <a:solidFill>
            <a:schemeClr val="tx1"/>
          </a:solidFill>
          <a:latin typeface="Calibri" pitchFamily="34" charset="0"/>
          <a:ea typeface="標楷體" pitchFamily="65" charset="-120"/>
        </a:defRPr>
      </a:lvl2pPr>
      <a:lvl3pPr marL="1142943" indent="-22858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21" indent="-22858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298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476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652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829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07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6871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4671" y="1102045"/>
            <a:ext cx="11396871" cy="1742755"/>
          </a:xfrm>
        </p:spPr>
        <p:txBody>
          <a:bodyPr/>
          <a:lstStyle/>
          <a:p>
            <a:pPr algn="ctr"/>
            <a:r>
              <a:rPr lang="en-US" altLang="zh-TW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CSC</a:t>
            </a:r>
            <a:r>
              <a:rPr lang="en-US" altLang="zh-CN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418</a:t>
            </a:r>
            <a:r>
              <a:rPr lang="en-US" altLang="zh-TW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– </a:t>
            </a:r>
            <a:r>
              <a:rPr lang="en-US" altLang="zh-CN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Compiler Construction</a:t>
            </a:r>
            <a:endParaRPr lang="zh-TW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398432"/>
            <a:ext cx="8534400" cy="2402395"/>
          </a:xfrm>
        </p:spPr>
        <p:txBody>
          <a:bodyPr/>
          <a:lstStyle/>
          <a:p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</a:t>
            </a:r>
            <a:r>
              <a:rPr lang="en-US" altLang="zh-TW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Yeh-Ching</a:t>
            </a: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Chung</a:t>
            </a:r>
          </a:p>
          <a:p>
            <a:endParaRPr lang="en-US" altLang="zh-TW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3200" dirty="0"/>
              <a:t>School of </a:t>
            </a:r>
            <a:r>
              <a:rPr lang="en-US" altLang="zh-TW" sz="3200"/>
              <a:t>Data Science</a:t>
            </a:r>
            <a:endParaRPr lang="en-US" altLang="zh-TW" sz="3200" dirty="0"/>
          </a:p>
          <a:p>
            <a:r>
              <a:rPr lang="en-US" altLang="zh-TW" sz="3200" dirty="0"/>
              <a:t>Chinese University of Hong Kong, Shenzhen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E49D0E8-7A0F-4DE7-9B23-75A1D640EB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46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A91C79-7974-4D20-B727-E517F50856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400" dirty="0">
                <a:ea typeface="新細明體" pitchFamily="18" charset="-120"/>
              </a:rPr>
              <a:t>While Loop (1)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C76381-5374-4F06-B4A8-B32356F2B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524000"/>
            <a:ext cx="2158701" cy="3887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82" indent="-34288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37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742913" indent="-285737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32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1142943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667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600121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2057298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2514476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652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829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007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  <a:defRPr/>
            </a:pPr>
            <a:r>
              <a:rPr lang="en-US" altLang="zh-TW" sz="2800" kern="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	while ( a ) </a:t>
            </a:r>
          </a:p>
          <a:p>
            <a:pPr>
              <a:buFontTx/>
              <a:buNone/>
              <a:defRPr/>
            </a:pPr>
            <a:r>
              <a:rPr lang="en-US" altLang="zh-TW" sz="2800" kern="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	{</a:t>
            </a:r>
          </a:p>
          <a:p>
            <a:pPr>
              <a:buFontTx/>
              <a:buNone/>
              <a:defRPr/>
            </a:pPr>
            <a:r>
              <a:rPr lang="en-US" altLang="zh-TW" sz="2800" kern="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		</a:t>
            </a:r>
            <a:r>
              <a:rPr lang="en-US" altLang="zh-TW" sz="2800" kern="0" dirty="0" err="1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stmt</a:t>
            </a:r>
            <a:r>
              <a:rPr lang="en-US" altLang="zh-TW" sz="2800" kern="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;</a:t>
            </a:r>
          </a:p>
          <a:p>
            <a:pPr>
              <a:buFontTx/>
              <a:buNone/>
              <a:defRPr/>
            </a:pPr>
            <a:r>
              <a:rPr lang="en-US" altLang="zh-TW" sz="2800" kern="0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	}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F7C8595C-E039-4635-93A4-A6A20B393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3254" y="1571514"/>
            <a:ext cx="494045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_Test1: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28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lw</a:t>
            </a:r>
            <a:r>
              <a:rPr lang="en-US" altLang="zh-TW" sz="2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x9,	a</a:t>
            </a:r>
            <a:br>
              <a:rPr lang="en-US" altLang="zh-TW" sz="2800" dirty="0">
                <a:latin typeface="Times New Roman" panose="02020603050405020304" pitchFamily="18" charset="0"/>
                <a:ea typeface="新細明體" panose="02020500000000000000" pitchFamily="18" charset="-120"/>
              </a:rPr>
            </a:br>
            <a:r>
              <a:rPr lang="en-US" altLang="zh-TW" sz="2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28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beqz</a:t>
            </a:r>
            <a:r>
              <a:rPr lang="en-US" altLang="zh-TW" sz="2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x9, _Lexit1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…. Code for </a:t>
            </a:r>
            <a:r>
              <a:rPr lang="en-US" altLang="zh-TW" sz="28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stmt</a:t>
            </a:r>
            <a:r>
              <a:rPr lang="en-US" altLang="zh-TW" sz="2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…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j	_Test1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_Lexit1: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….	</a:t>
            </a:r>
          </a:p>
        </p:txBody>
      </p:sp>
    </p:spTree>
    <p:extLst>
      <p:ext uri="{BB962C8B-B14F-4D97-AF65-F5344CB8AC3E}">
        <p14:creationId xmlns:p14="http://schemas.microsoft.com/office/powerpoint/2010/main" val="193722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4F90984-E51A-4A5E-AC88-A92872FF8D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400" dirty="0">
                <a:ea typeface="新細明體" pitchFamily="18" charset="-120"/>
              </a:rPr>
              <a:t>While Loop (2)</a:t>
            </a: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36BC93AA-E50E-4B4E-8250-A208C3E40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1255" y="1199478"/>
            <a:ext cx="2819400" cy="6096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ea typeface="新細明體" panose="02020500000000000000" pitchFamily="18" charset="-120"/>
              </a:rPr>
              <a:t>WHILE</a:t>
            </a:r>
            <a:endParaRPr lang="zh-TW" altLang="en-US" sz="2000" b="1">
              <a:ea typeface="新細明體" panose="02020500000000000000" pitchFamily="18" charset="-120"/>
            </a:endParaRPr>
          </a:p>
        </p:txBody>
      </p:sp>
      <p:sp>
        <p:nvSpPr>
          <p:cNvPr id="5" name="橢圓 5">
            <a:extLst>
              <a:ext uri="{FF2B5EF4-FFF2-40B4-BE49-F238E27FC236}">
                <a16:creationId xmlns:a16="http://schemas.microsoft.com/office/drawing/2014/main" id="{6DB58929-6721-4500-A140-255032219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2669" y="2787316"/>
            <a:ext cx="2124636" cy="622859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Cond Expr</a:t>
            </a:r>
            <a:endParaRPr lang="zh-TW" altLang="en-US" sz="2000" b="1" dirty="0">
              <a:ea typeface="新細明體" panose="02020500000000000000" pitchFamily="18" charset="-120"/>
            </a:endParaRPr>
          </a:p>
        </p:txBody>
      </p:sp>
      <p:cxnSp>
        <p:nvCxnSpPr>
          <p:cNvPr id="6" name="直線單箭頭接點 8">
            <a:extLst>
              <a:ext uri="{FF2B5EF4-FFF2-40B4-BE49-F238E27FC236}">
                <a16:creationId xmlns:a16="http://schemas.microsoft.com/office/drawing/2014/main" id="{A6B4C691-9465-4AE7-A689-3AE2F45DEA9B}"/>
              </a:ext>
            </a:extLst>
          </p:cNvPr>
          <p:cNvCxnSpPr>
            <a:cxnSpLocks noChangeShapeType="1"/>
            <a:stCxn id="4" idx="4"/>
            <a:endCxn id="5" idx="0"/>
          </p:cNvCxnSpPr>
          <p:nvPr/>
        </p:nvCxnSpPr>
        <p:spPr bwMode="auto">
          <a:xfrm flipH="1">
            <a:off x="3584987" y="1809078"/>
            <a:ext cx="2255968" cy="97823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橢圓 12">
            <a:extLst>
              <a:ext uri="{FF2B5EF4-FFF2-40B4-BE49-F238E27FC236}">
                <a16:creationId xmlns:a16="http://schemas.microsoft.com/office/drawing/2014/main" id="{47C27DDD-2DED-4CA3-962B-A431AABBA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6375" y="2875880"/>
            <a:ext cx="1752600" cy="55581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ea typeface="新細明體" panose="02020500000000000000" pitchFamily="18" charset="-120"/>
              </a:rPr>
              <a:t>Block</a:t>
            </a:r>
            <a:endParaRPr lang="zh-TW" altLang="en-US" sz="1800" b="1">
              <a:ea typeface="新細明體" panose="02020500000000000000" pitchFamily="18" charset="-120"/>
            </a:endParaRPr>
          </a:p>
        </p:txBody>
      </p:sp>
      <p:cxnSp>
        <p:nvCxnSpPr>
          <p:cNvPr id="9" name="直線單箭頭接點 13">
            <a:extLst>
              <a:ext uri="{FF2B5EF4-FFF2-40B4-BE49-F238E27FC236}">
                <a16:creationId xmlns:a16="http://schemas.microsoft.com/office/drawing/2014/main" id="{74ED8A3E-8558-405B-A7F4-437E7741DD4A}"/>
              </a:ext>
            </a:extLst>
          </p:cNvPr>
          <p:cNvCxnSpPr>
            <a:cxnSpLocks noChangeShapeType="1"/>
            <a:stCxn id="4" idx="4"/>
            <a:endCxn id="8" idx="0"/>
          </p:cNvCxnSpPr>
          <p:nvPr/>
        </p:nvCxnSpPr>
        <p:spPr bwMode="auto">
          <a:xfrm>
            <a:off x="5840955" y="1809078"/>
            <a:ext cx="2331720" cy="1066802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向上箭號 33">
            <a:extLst>
              <a:ext uri="{FF2B5EF4-FFF2-40B4-BE49-F238E27FC236}">
                <a16:creationId xmlns:a16="http://schemas.microsoft.com/office/drawing/2014/main" id="{49611DFA-211B-4D2B-87B7-CA36C7F5C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3327" y="3494443"/>
            <a:ext cx="293688" cy="488950"/>
          </a:xfrm>
          <a:prstGeom prst="upArrow">
            <a:avLst>
              <a:gd name="adj1" fmla="val 50000"/>
              <a:gd name="adj2" fmla="val 50046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5A9E057-8AA2-42E6-8B9B-AF2D3C3D9BB1}"/>
              </a:ext>
            </a:extLst>
          </p:cNvPr>
          <p:cNvSpPr/>
          <p:nvPr/>
        </p:nvSpPr>
        <p:spPr bwMode="auto">
          <a:xfrm>
            <a:off x="1130450" y="4082528"/>
            <a:ext cx="2057400" cy="1156446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Emit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(“_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Test%d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:”,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++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label_no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Push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label_stack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, 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label_no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</p:txBody>
      </p:sp>
      <p:sp>
        <p:nvSpPr>
          <p:cNvPr id="12" name="向上箭號 33">
            <a:extLst>
              <a:ext uri="{FF2B5EF4-FFF2-40B4-BE49-F238E27FC236}">
                <a16:creationId xmlns:a16="http://schemas.microsoft.com/office/drawing/2014/main" id="{6C8630D4-338F-420B-9691-4B577609C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5356" y="3527612"/>
            <a:ext cx="293688" cy="488950"/>
          </a:xfrm>
          <a:prstGeom prst="upArrow">
            <a:avLst>
              <a:gd name="adj1" fmla="val 50000"/>
              <a:gd name="adj2" fmla="val 50046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24C02EA-8F91-4619-9212-D32E8061B7C3}"/>
              </a:ext>
            </a:extLst>
          </p:cNvPr>
          <p:cNvSpPr/>
          <p:nvPr/>
        </p:nvSpPr>
        <p:spPr bwMode="auto">
          <a:xfrm>
            <a:off x="7521389" y="4146177"/>
            <a:ext cx="2895600" cy="1275677"/>
          </a:xfrm>
          <a:prstGeom prst="rect">
            <a:avLst/>
          </a:prstGeom>
          <a:solidFill>
            <a:schemeClr val="accent4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labno</a:t>
            </a: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=Get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label_stack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Emit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(“j	_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Test%d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”,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labno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Emit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(“_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Lexit%d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:”, 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labno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Pop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label_stack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endParaRPr lang="en-US" altLang="zh-TW" dirty="0">
              <a:solidFill>
                <a:schemeClr val="bg1"/>
              </a:solidFill>
              <a:latin typeface="Arial" charset="0"/>
              <a:ea typeface="新細明體" pitchFamily="18" charset="-120"/>
            </a:endParaRPr>
          </a:p>
          <a:p>
            <a:pPr>
              <a:defRPr/>
            </a:pPr>
            <a:endParaRPr lang="en-US" altLang="zh-TW" dirty="0">
              <a:solidFill>
                <a:schemeClr val="bg1"/>
              </a:solidFill>
              <a:latin typeface="Arial" charset="0"/>
              <a:ea typeface="新細明體" pitchFamily="18" charset="-120"/>
            </a:endParaRPr>
          </a:p>
          <a:p>
            <a:pPr>
              <a:defRPr/>
            </a:pPr>
            <a:endParaRPr lang="en-US" altLang="zh-TW" dirty="0">
              <a:solidFill>
                <a:schemeClr val="bg1"/>
              </a:solidFill>
              <a:latin typeface="Arial" charset="0"/>
              <a:ea typeface="新細明體" pitchFamily="18" charset="-120"/>
            </a:endParaRPr>
          </a:p>
          <a:p>
            <a:pPr>
              <a:defRPr/>
            </a:pPr>
            <a:endParaRPr lang="en-US" altLang="zh-TW" dirty="0">
              <a:solidFill>
                <a:schemeClr val="bg1"/>
              </a:solidFill>
              <a:latin typeface="Arial" charset="0"/>
              <a:ea typeface="新細明體" pitchFamily="18" charset="-120"/>
            </a:endParaRPr>
          </a:p>
          <a:p>
            <a:pPr>
              <a:defRPr/>
            </a:pPr>
            <a:endParaRPr lang="en-US" altLang="zh-TW" dirty="0">
              <a:solidFill>
                <a:schemeClr val="bg1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B89D9F0D-3CFD-4BCC-9067-F2CCA2A6ACD3}"/>
              </a:ext>
            </a:extLst>
          </p:cNvPr>
          <p:cNvSpPr/>
          <p:nvPr/>
        </p:nvSpPr>
        <p:spPr bwMode="auto">
          <a:xfrm>
            <a:off x="4094182" y="4114800"/>
            <a:ext cx="2667000" cy="990600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labno</a:t>
            </a: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=Get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label_stack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Emit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(“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beqz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expr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-&gt;place, _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Lexit%d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”, 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labno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</p:txBody>
      </p:sp>
      <p:sp>
        <p:nvSpPr>
          <p:cNvPr id="24" name="向上箭號 33">
            <a:extLst>
              <a:ext uri="{FF2B5EF4-FFF2-40B4-BE49-F238E27FC236}">
                <a16:creationId xmlns:a16="http://schemas.microsoft.com/office/drawing/2014/main" id="{3AEC1C5F-1003-43CF-AFB1-A83DA978D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5056" y="3561679"/>
            <a:ext cx="293688" cy="488950"/>
          </a:xfrm>
          <a:prstGeom prst="upArrow">
            <a:avLst>
              <a:gd name="adj1" fmla="val 50000"/>
              <a:gd name="adj2" fmla="val 50046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903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12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020C21A-F794-4085-952D-DAD1FACA9E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400" dirty="0">
                <a:ea typeface="新細明體" pitchFamily="18" charset="-120"/>
              </a:rPr>
              <a:t>For Loop (1)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7BAF9F-1888-4161-8BC1-A4A853CB7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3746" y="1327673"/>
            <a:ext cx="3858409" cy="834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82" indent="-34288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37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742913" indent="-285737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32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1142943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667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600121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2057298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2514476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652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829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007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  <a:defRPr/>
            </a:pPr>
            <a:r>
              <a:rPr lang="en-US" altLang="zh-TW" sz="2800" kern="0" dirty="0">
                <a:ea typeface="新細明體" pitchFamily="18" charset="-120"/>
              </a:rPr>
              <a:t>for (j=0; j &lt; n; j=j+1) </a:t>
            </a:r>
            <a:r>
              <a:rPr lang="en-US" altLang="zh-TW" sz="2800" kern="0" dirty="0" err="1">
                <a:ea typeface="新細明體" pitchFamily="18" charset="-120"/>
              </a:rPr>
              <a:t>stmt</a:t>
            </a:r>
            <a:r>
              <a:rPr lang="en-US" altLang="zh-TW" sz="2800" kern="0" dirty="0">
                <a:ea typeface="新細明體" pitchFamily="18" charset="-120"/>
              </a:rPr>
              <a:t>;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403B49CD-B95E-4530-BAF7-B8F5D5C4A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8065" y="1182446"/>
            <a:ext cx="3829723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li	x9, 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20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sw</a:t>
            </a: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x9, j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_Test1: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eval expr j&lt;n in x10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20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beqz</a:t>
            </a: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x10, _Lexit1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j	_Body1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_Inc1: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20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lw</a:t>
            </a: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x11,	j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20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addi</a:t>
            </a: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x11, x11, 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20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sw</a:t>
            </a: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x11, j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j	_Test1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_Body1: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code for </a:t>
            </a:r>
            <a:r>
              <a:rPr lang="en-US" altLang="zh-TW" sz="20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stmt</a:t>
            </a: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j 	_Inc1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_Lexit1: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….	</a:t>
            </a:r>
          </a:p>
        </p:txBody>
      </p:sp>
    </p:spTree>
    <p:extLst>
      <p:ext uri="{BB962C8B-B14F-4D97-AF65-F5344CB8AC3E}">
        <p14:creationId xmlns:p14="http://schemas.microsoft.com/office/powerpoint/2010/main" val="134638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13</a:t>
            </a:fld>
            <a:endParaRPr lang="zh-TW" altLang="en-US"/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3EFAFE57-6AAD-4390-8873-2473C537A7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400" dirty="0">
                <a:ea typeface="新細明體" pitchFamily="18" charset="-120"/>
              </a:rPr>
              <a:t>For Loop (2)</a:t>
            </a:r>
          </a:p>
        </p:txBody>
      </p: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654D636F-6968-444C-B5B6-D2196A3132EF}"/>
              </a:ext>
            </a:extLst>
          </p:cNvPr>
          <p:cNvGrpSpPr/>
          <p:nvPr/>
        </p:nvGrpSpPr>
        <p:grpSpPr>
          <a:xfrm>
            <a:off x="1129552" y="1457660"/>
            <a:ext cx="9775116" cy="4386430"/>
            <a:chOff x="817581" y="1403872"/>
            <a:chExt cx="9775116" cy="4386430"/>
          </a:xfrm>
        </p:grpSpPr>
        <p:sp>
          <p:nvSpPr>
            <p:cNvPr id="3" name="橢圓 3">
              <a:extLst>
                <a:ext uri="{FF2B5EF4-FFF2-40B4-BE49-F238E27FC236}">
                  <a16:creationId xmlns:a16="http://schemas.microsoft.com/office/drawing/2014/main" id="{E80BB7CC-25A7-4F3F-AD7B-3B9E9F6A4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5193" y="1403872"/>
              <a:ext cx="2819400" cy="609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 b="1">
                  <a:ea typeface="新細明體" panose="02020500000000000000" pitchFamily="18" charset="-120"/>
                </a:rPr>
                <a:t>FOR</a:t>
              </a:r>
              <a:endParaRPr lang="zh-TW" altLang="en-US" sz="2000" b="1">
                <a:ea typeface="新細明體" panose="02020500000000000000" pitchFamily="18" charset="-120"/>
              </a:endParaRPr>
            </a:p>
          </p:txBody>
        </p:sp>
        <p:sp>
          <p:nvSpPr>
            <p:cNvPr id="4" name="橢圓 5">
              <a:extLst>
                <a:ext uri="{FF2B5EF4-FFF2-40B4-BE49-F238E27FC236}">
                  <a16:creationId xmlns:a16="http://schemas.microsoft.com/office/drawing/2014/main" id="{A3F43E9A-ABF8-4909-943D-E51680082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581" y="2927873"/>
              <a:ext cx="2384612" cy="55760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 b="1" dirty="0">
                  <a:ea typeface="新細明體" panose="02020500000000000000" pitchFamily="18" charset="-120"/>
                </a:rPr>
                <a:t>Assign Expr</a:t>
              </a:r>
              <a:endParaRPr lang="zh-TW" altLang="en-US" sz="2000" b="1" dirty="0">
                <a:ea typeface="新細明體" panose="02020500000000000000" pitchFamily="18" charset="-120"/>
              </a:endParaRPr>
            </a:p>
          </p:txBody>
        </p:sp>
        <p:cxnSp>
          <p:nvCxnSpPr>
            <p:cNvPr id="5" name="直線單箭頭接點 8">
              <a:extLst>
                <a:ext uri="{FF2B5EF4-FFF2-40B4-BE49-F238E27FC236}">
                  <a16:creationId xmlns:a16="http://schemas.microsoft.com/office/drawing/2014/main" id="{A452B60F-1DC3-4952-99EB-C4EE27892188}"/>
                </a:ext>
              </a:extLst>
            </p:cNvPr>
            <p:cNvCxnSpPr>
              <a:cxnSpLocks noChangeShapeType="1"/>
              <a:endCxn id="4" idx="0"/>
            </p:cNvCxnSpPr>
            <p:nvPr/>
          </p:nvCxnSpPr>
          <p:spPr bwMode="auto">
            <a:xfrm flipH="1">
              <a:off x="2009887" y="1937272"/>
              <a:ext cx="2563906" cy="990601"/>
            </a:xfrm>
            <a:prstGeom prst="straightConnector1">
              <a:avLst/>
            </a:prstGeom>
            <a:noFill/>
            <a:ln w="28575" algn="ctr">
              <a:solidFill>
                <a:srgbClr val="FFFF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" name="橢圓 12">
              <a:extLst>
                <a:ext uri="{FF2B5EF4-FFF2-40B4-BE49-F238E27FC236}">
                  <a16:creationId xmlns:a16="http://schemas.microsoft.com/office/drawing/2014/main" id="{AD220D11-C840-4807-8824-7301F87844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34486" y="3100892"/>
              <a:ext cx="1777701" cy="588981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 dirty="0">
                  <a:ea typeface="新細明體" panose="02020500000000000000" pitchFamily="18" charset="-120"/>
                </a:rPr>
                <a:t>Block</a:t>
              </a:r>
              <a:endParaRPr lang="zh-TW" altLang="en-US" sz="1800" b="1" dirty="0">
                <a:ea typeface="新細明體" panose="02020500000000000000" pitchFamily="18" charset="-120"/>
              </a:endParaRPr>
            </a:p>
          </p:txBody>
        </p:sp>
        <p:cxnSp>
          <p:nvCxnSpPr>
            <p:cNvPr id="8" name="直線單箭頭接點 13">
              <a:extLst>
                <a:ext uri="{FF2B5EF4-FFF2-40B4-BE49-F238E27FC236}">
                  <a16:creationId xmlns:a16="http://schemas.microsoft.com/office/drawing/2014/main" id="{35157A15-5831-4F12-929C-4B650A32B35B}"/>
                </a:ext>
              </a:extLst>
            </p:cNvPr>
            <p:cNvCxnSpPr>
              <a:cxnSpLocks noChangeShapeType="1"/>
              <a:stCxn id="3" idx="5"/>
              <a:endCxn id="6" idx="0"/>
            </p:cNvCxnSpPr>
            <p:nvPr/>
          </p:nvCxnSpPr>
          <p:spPr bwMode="auto">
            <a:xfrm>
              <a:off x="6751701" y="1924198"/>
              <a:ext cx="2471636" cy="1176694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向上箭號 33">
              <a:extLst>
                <a:ext uri="{FF2B5EF4-FFF2-40B4-BE49-F238E27FC236}">
                  <a16:creationId xmlns:a16="http://schemas.microsoft.com/office/drawing/2014/main" id="{0F4009EA-1987-424A-954A-63A75F4B92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1692" y="3550919"/>
              <a:ext cx="293688" cy="488950"/>
            </a:xfrm>
            <a:prstGeom prst="upArrow">
              <a:avLst>
                <a:gd name="adj1" fmla="val 50000"/>
                <a:gd name="adj2" fmla="val 50046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ea typeface="新細明體" panose="02020500000000000000" pitchFamily="18" charset="-120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FCA04334-B26C-4D38-8AC8-C134E8E00C26}"/>
                </a:ext>
              </a:extLst>
            </p:cNvPr>
            <p:cNvSpPr/>
            <p:nvPr/>
          </p:nvSpPr>
          <p:spPr bwMode="auto">
            <a:xfrm>
              <a:off x="1315123" y="4160518"/>
              <a:ext cx="1524000" cy="389967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altLang="zh-TW" b="1" dirty="0" err="1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Gen_head</a:t>
              </a:r>
              <a:r>
                <a:rPr lang="en-US" altLang="zh-TW" b="1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()</a:t>
              </a:r>
            </a:p>
          </p:txBody>
        </p:sp>
        <p:sp>
          <p:nvSpPr>
            <p:cNvPr id="11" name="向上箭號 33">
              <a:extLst>
                <a:ext uri="{FF2B5EF4-FFF2-40B4-BE49-F238E27FC236}">
                  <a16:creationId xmlns:a16="http://schemas.microsoft.com/office/drawing/2014/main" id="{638384D1-0D43-4A97-99CA-82912FE0EF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315" y="3732902"/>
              <a:ext cx="293688" cy="488950"/>
            </a:xfrm>
            <a:prstGeom prst="upArrow">
              <a:avLst>
                <a:gd name="adj1" fmla="val 50000"/>
                <a:gd name="adj2" fmla="val 50046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ea typeface="新細明體" panose="02020500000000000000" pitchFamily="18" charset="-120"/>
              </a:endParaRPr>
            </a:p>
          </p:txBody>
        </p:sp>
        <p:sp>
          <p:nvSpPr>
            <p:cNvPr id="12" name="向上箭號 12">
              <a:extLst>
                <a:ext uri="{FF2B5EF4-FFF2-40B4-BE49-F238E27FC236}">
                  <a16:creationId xmlns:a16="http://schemas.microsoft.com/office/drawing/2014/main" id="{FFB201EE-C429-446B-9555-817A66FEFE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9349" y="3754417"/>
              <a:ext cx="293688" cy="488950"/>
            </a:xfrm>
            <a:prstGeom prst="upArrow">
              <a:avLst>
                <a:gd name="adj1" fmla="val 50000"/>
                <a:gd name="adj2" fmla="val 50046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ea typeface="新細明體" panose="02020500000000000000" pitchFamily="18" charset="-12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5FCAD34E-C1F2-4643-9E66-557867A32A95}"/>
                </a:ext>
              </a:extLst>
            </p:cNvPr>
            <p:cNvSpPr/>
            <p:nvPr/>
          </p:nvSpPr>
          <p:spPr bwMode="auto">
            <a:xfrm>
              <a:off x="7849497" y="4418702"/>
              <a:ext cx="2743200" cy="1371600"/>
            </a:xfrm>
            <a:prstGeom prst="rect">
              <a:avLst/>
            </a:prstGeom>
            <a:solidFill>
              <a:schemeClr val="accent4"/>
            </a:solidFill>
            <a:ln w="28575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altLang="zh-TW" dirty="0" err="1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labno</a:t>
              </a:r>
              <a:r>
                <a:rPr lang="en-US" altLang="zh-TW" b="1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=Get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(</a:t>
              </a:r>
              <a:r>
                <a:rPr lang="en-US" altLang="zh-TW" dirty="0" err="1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label_stack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);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altLang="zh-TW" b="1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Emit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(“j	_</a:t>
              </a:r>
              <a:r>
                <a:rPr lang="en-US" altLang="zh-TW" dirty="0" err="1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Inc%d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”, </a:t>
              </a:r>
              <a:r>
                <a:rPr lang="en-US" altLang="zh-TW" dirty="0" err="1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labno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); 	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altLang="zh-TW" b="1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Emit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(“_</a:t>
              </a:r>
              <a:r>
                <a:rPr lang="en-US" altLang="zh-TW" dirty="0" err="1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Lexit%d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”, </a:t>
              </a:r>
              <a:r>
                <a:rPr lang="en-US" altLang="zh-TW" dirty="0" err="1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labno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); </a:t>
              </a:r>
              <a:r>
                <a:rPr lang="en-US" altLang="zh-TW" b="1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Pop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(</a:t>
              </a:r>
              <a:r>
                <a:rPr lang="en-US" altLang="zh-TW" dirty="0" err="1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label_stack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); </a:t>
              </a:r>
            </a:p>
            <a:p>
              <a:pPr>
                <a:defRPr/>
              </a:pPr>
              <a:endPara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" name="橢圓 5">
              <a:extLst>
                <a:ext uri="{FF2B5EF4-FFF2-40B4-BE49-F238E27FC236}">
                  <a16:creationId xmlns:a16="http://schemas.microsoft.com/office/drawing/2014/main" id="{2FB10F1C-66F6-42F3-9FA1-995059A92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6993" y="3004074"/>
              <a:ext cx="1600200" cy="556708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 b="1" dirty="0">
                  <a:ea typeface="新細明體" panose="02020500000000000000" pitchFamily="18" charset="-120"/>
                </a:rPr>
                <a:t>Test</a:t>
              </a:r>
            </a:p>
          </p:txBody>
        </p:sp>
        <p:cxnSp>
          <p:nvCxnSpPr>
            <p:cNvPr id="15" name="直線單箭頭接點 8">
              <a:extLst>
                <a:ext uri="{FF2B5EF4-FFF2-40B4-BE49-F238E27FC236}">
                  <a16:creationId xmlns:a16="http://schemas.microsoft.com/office/drawing/2014/main" id="{A2C64C66-2BAA-4E59-9B62-8876096E3738}"/>
                </a:ext>
              </a:extLst>
            </p:cNvPr>
            <p:cNvCxnSpPr>
              <a:cxnSpLocks noChangeShapeType="1"/>
              <a:endCxn id="14" idx="0"/>
            </p:cNvCxnSpPr>
            <p:nvPr/>
          </p:nvCxnSpPr>
          <p:spPr bwMode="auto">
            <a:xfrm flipH="1">
              <a:off x="4307093" y="2089672"/>
              <a:ext cx="952500" cy="914402"/>
            </a:xfrm>
            <a:prstGeom prst="straightConnector1">
              <a:avLst/>
            </a:prstGeom>
            <a:noFill/>
            <a:ln w="28575" algn="ctr">
              <a:solidFill>
                <a:srgbClr val="FFFF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橢圓 5">
              <a:extLst>
                <a:ext uri="{FF2B5EF4-FFF2-40B4-BE49-F238E27FC236}">
                  <a16:creationId xmlns:a16="http://schemas.microsoft.com/office/drawing/2014/main" id="{10E8494B-DF67-43C6-A62D-F80305D56F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1993" y="3004073"/>
              <a:ext cx="2376544" cy="66428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 b="1" dirty="0">
                  <a:ea typeface="新細明體" panose="02020500000000000000" pitchFamily="18" charset="-120"/>
                </a:rPr>
                <a:t>Assign Expr</a:t>
              </a:r>
              <a:endParaRPr lang="zh-TW" altLang="en-US" sz="2000" b="1" dirty="0">
                <a:ea typeface="新細明體" panose="02020500000000000000" pitchFamily="18" charset="-120"/>
              </a:endParaRPr>
            </a:p>
          </p:txBody>
        </p:sp>
        <p:cxnSp>
          <p:nvCxnSpPr>
            <p:cNvPr id="17" name="直線單箭頭接點 8">
              <a:extLst>
                <a:ext uri="{FF2B5EF4-FFF2-40B4-BE49-F238E27FC236}">
                  <a16:creationId xmlns:a16="http://schemas.microsoft.com/office/drawing/2014/main" id="{3B821760-DD2E-466B-89B8-B3690A41B41B}"/>
                </a:ext>
              </a:extLst>
            </p:cNvPr>
            <p:cNvCxnSpPr>
              <a:cxnSpLocks noChangeShapeType="1"/>
              <a:stCxn id="3" idx="4"/>
              <a:endCxn id="16" idx="0"/>
            </p:cNvCxnSpPr>
            <p:nvPr/>
          </p:nvCxnSpPr>
          <p:spPr bwMode="auto">
            <a:xfrm>
              <a:off x="5754893" y="2013472"/>
              <a:ext cx="845372" cy="990601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A14F1B1D-E5AC-47BE-AEAB-323B7EA9946F}"/>
                </a:ext>
              </a:extLst>
            </p:cNvPr>
            <p:cNvSpPr/>
            <p:nvPr/>
          </p:nvSpPr>
          <p:spPr bwMode="auto">
            <a:xfrm>
              <a:off x="3571539" y="4354156"/>
              <a:ext cx="1524000" cy="379209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altLang="zh-TW" b="1" dirty="0" err="1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Gen_test</a:t>
              </a:r>
              <a:r>
                <a:rPr lang="en-US" altLang="zh-TW" b="1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()</a:t>
              </a: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CD612AC7-F6EF-4BDA-B9CF-5DB0FE938E2F}"/>
                </a:ext>
              </a:extLst>
            </p:cNvPr>
            <p:cNvSpPr/>
            <p:nvPr/>
          </p:nvSpPr>
          <p:spPr bwMode="auto">
            <a:xfrm>
              <a:off x="5839609" y="4343398"/>
              <a:ext cx="1524000" cy="443755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altLang="zh-TW" b="1" dirty="0" err="1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Gen_label</a:t>
              </a:r>
              <a:r>
                <a:rPr lang="en-US" altLang="zh-TW" b="1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()</a:t>
              </a:r>
            </a:p>
          </p:txBody>
        </p:sp>
        <p:sp>
          <p:nvSpPr>
            <p:cNvPr id="20" name="向上箭號 12">
              <a:extLst>
                <a:ext uri="{FF2B5EF4-FFF2-40B4-BE49-F238E27FC236}">
                  <a16:creationId xmlns:a16="http://schemas.microsoft.com/office/drawing/2014/main" id="{55509333-4424-4194-B918-753A6E779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6967" y="3764278"/>
              <a:ext cx="293688" cy="488950"/>
            </a:xfrm>
            <a:prstGeom prst="upArrow">
              <a:avLst>
                <a:gd name="adj1" fmla="val 50000"/>
                <a:gd name="adj2" fmla="val 50046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ea typeface="新細明體" panose="02020500000000000000" pitchFamily="18" charset="-120"/>
              </a:endParaRPr>
            </a:p>
          </p:txBody>
        </p:sp>
        <p:cxnSp>
          <p:nvCxnSpPr>
            <p:cNvPr id="22" name="直線單箭頭接點 8">
              <a:extLst>
                <a:ext uri="{FF2B5EF4-FFF2-40B4-BE49-F238E27FC236}">
                  <a16:creationId xmlns:a16="http://schemas.microsoft.com/office/drawing/2014/main" id="{F6B9CA98-C7B4-49AC-ADB0-9B183667EBC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2412850" y="1904999"/>
              <a:ext cx="2171700" cy="99060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直線單箭頭接點 8">
              <a:extLst>
                <a:ext uri="{FF2B5EF4-FFF2-40B4-BE49-F238E27FC236}">
                  <a16:creationId xmlns:a16="http://schemas.microsoft.com/office/drawing/2014/main" id="{5283859D-5BB2-4F46-BE1C-6D9E0E4A4A0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4317850" y="2057399"/>
              <a:ext cx="952500" cy="91440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14729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14</a:t>
            </a:fld>
            <a:endParaRPr lang="zh-TW" altLang="en-US"/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03ED1EE6-4C81-4BD5-AF28-3943186B97F7}"/>
              </a:ext>
            </a:extLst>
          </p:cNvPr>
          <p:cNvGrpSpPr/>
          <p:nvPr/>
        </p:nvGrpSpPr>
        <p:grpSpPr>
          <a:xfrm>
            <a:off x="2043056" y="1393115"/>
            <a:ext cx="8064650" cy="4511938"/>
            <a:chOff x="1827903" y="1393115"/>
            <a:chExt cx="8064650" cy="4511938"/>
          </a:xfrm>
        </p:grpSpPr>
        <p:sp>
          <p:nvSpPr>
            <p:cNvPr id="3" name="橢圓 3">
              <a:extLst>
                <a:ext uri="{FF2B5EF4-FFF2-40B4-BE49-F238E27FC236}">
                  <a16:creationId xmlns:a16="http://schemas.microsoft.com/office/drawing/2014/main" id="{F195F6F8-8295-4096-9AA9-AD98CBC07D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1554" y="1393115"/>
              <a:ext cx="2819400" cy="6096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 b="1">
                  <a:ea typeface="新細明體" panose="02020500000000000000" pitchFamily="18" charset="-120"/>
                </a:rPr>
                <a:t>FOR</a:t>
              </a:r>
              <a:endParaRPr lang="zh-TW" altLang="en-US" sz="2000" b="1">
                <a:ea typeface="新細明體" panose="02020500000000000000" pitchFamily="18" charset="-120"/>
              </a:endParaRPr>
            </a:p>
          </p:txBody>
        </p:sp>
        <p:sp>
          <p:nvSpPr>
            <p:cNvPr id="4" name="橢圓 5">
              <a:extLst>
                <a:ext uri="{FF2B5EF4-FFF2-40B4-BE49-F238E27FC236}">
                  <a16:creationId xmlns:a16="http://schemas.microsoft.com/office/drawing/2014/main" id="{A43D66D9-CCBB-49D9-B7AF-82756120A1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7903" y="2949389"/>
              <a:ext cx="1600200" cy="86042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 b="1" dirty="0">
                  <a:ea typeface="新細明體" panose="02020500000000000000" pitchFamily="18" charset="-120"/>
                </a:rPr>
                <a:t>Assign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 b="1" dirty="0">
                  <a:ea typeface="新細明體" panose="02020500000000000000" pitchFamily="18" charset="-120"/>
                </a:rPr>
                <a:t>Expr</a:t>
              </a:r>
              <a:endParaRPr lang="zh-TW" altLang="en-US" sz="2000" b="1" dirty="0">
                <a:ea typeface="新細明體" panose="02020500000000000000" pitchFamily="18" charset="-120"/>
              </a:endParaRPr>
            </a:p>
          </p:txBody>
        </p:sp>
        <p:cxnSp>
          <p:nvCxnSpPr>
            <p:cNvPr id="5" name="直線單箭頭接點 8">
              <a:extLst>
                <a:ext uri="{FF2B5EF4-FFF2-40B4-BE49-F238E27FC236}">
                  <a16:creationId xmlns:a16="http://schemas.microsoft.com/office/drawing/2014/main" id="{610585CF-E91E-4086-A7D1-B7B28D1B5887}"/>
                </a:ext>
              </a:extLst>
            </p:cNvPr>
            <p:cNvCxnSpPr>
              <a:cxnSpLocks noChangeShapeType="1"/>
              <a:stCxn id="3" idx="4"/>
              <a:endCxn id="4" idx="0"/>
            </p:cNvCxnSpPr>
            <p:nvPr/>
          </p:nvCxnSpPr>
          <p:spPr bwMode="auto">
            <a:xfrm flipH="1">
              <a:off x="2628003" y="2002715"/>
              <a:ext cx="2933251" cy="946674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" name="橢圓 12">
              <a:extLst>
                <a:ext uri="{FF2B5EF4-FFF2-40B4-BE49-F238E27FC236}">
                  <a16:creationId xmlns:a16="http://schemas.microsoft.com/office/drawing/2014/main" id="{CD12893A-C3F7-4A49-B028-2F889A4892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3603" y="3177989"/>
              <a:ext cx="1752600" cy="74612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ea typeface="新細明體" panose="02020500000000000000" pitchFamily="18" charset="-120"/>
                </a:rPr>
                <a:t>Block</a:t>
              </a:r>
              <a:endParaRPr lang="zh-TW" altLang="en-US" sz="1800" b="1">
                <a:ea typeface="新細明體" panose="02020500000000000000" pitchFamily="18" charset="-120"/>
              </a:endParaRPr>
            </a:p>
          </p:txBody>
        </p:sp>
        <p:cxnSp>
          <p:nvCxnSpPr>
            <p:cNvPr id="8" name="直線單箭頭接點 13">
              <a:extLst>
                <a:ext uri="{FF2B5EF4-FFF2-40B4-BE49-F238E27FC236}">
                  <a16:creationId xmlns:a16="http://schemas.microsoft.com/office/drawing/2014/main" id="{AB972BB0-E11F-4975-82A3-573C0981AD74}"/>
                </a:ext>
              </a:extLst>
            </p:cNvPr>
            <p:cNvCxnSpPr>
              <a:cxnSpLocks noChangeShapeType="1"/>
              <a:stCxn id="3" idx="4"/>
              <a:endCxn id="6" idx="0"/>
            </p:cNvCxnSpPr>
            <p:nvPr/>
          </p:nvCxnSpPr>
          <p:spPr bwMode="auto">
            <a:xfrm>
              <a:off x="5561254" y="2002715"/>
              <a:ext cx="838649" cy="1175274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向上箭號 33">
              <a:extLst>
                <a:ext uri="{FF2B5EF4-FFF2-40B4-BE49-F238E27FC236}">
                  <a16:creationId xmlns:a16="http://schemas.microsoft.com/office/drawing/2014/main" id="{5EEE30F9-D551-4CEC-9A2D-FB99465F5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1089" y="3916679"/>
              <a:ext cx="293688" cy="488950"/>
            </a:xfrm>
            <a:prstGeom prst="upArrow">
              <a:avLst>
                <a:gd name="adj1" fmla="val 50000"/>
                <a:gd name="adj2" fmla="val 50046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ea typeface="新細明體" panose="02020500000000000000" pitchFamily="18" charset="-120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F2032E58-D3FA-4983-BAF4-69EB8C862D3F}"/>
                </a:ext>
              </a:extLst>
            </p:cNvPr>
            <p:cNvSpPr/>
            <p:nvPr/>
          </p:nvSpPr>
          <p:spPr bwMode="auto">
            <a:xfrm>
              <a:off x="1831489" y="4526279"/>
              <a:ext cx="1524000" cy="533400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altLang="zh-TW" b="1" dirty="0" err="1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Gen_head</a:t>
              </a:r>
              <a:r>
                <a:rPr lang="en-US" altLang="zh-TW" b="1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()</a:t>
              </a:r>
            </a:p>
          </p:txBody>
        </p:sp>
        <p:sp>
          <p:nvSpPr>
            <p:cNvPr id="11" name="向上箭號 33">
              <a:extLst>
                <a:ext uri="{FF2B5EF4-FFF2-40B4-BE49-F238E27FC236}">
                  <a16:creationId xmlns:a16="http://schemas.microsoft.com/office/drawing/2014/main" id="{7B208CAB-186A-4815-A78E-FF8DFC2C1E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9194" y="4001844"/>
              <a:ext cx="293688" cy="488950"/>
            </a:xfrm>
            <a:prstGeom prst="upArrow">
              <a:avLst>
                <a:gd name="adj1" fmla="val 50000"/>
                <a:gd name="adj2" fmla="val 50046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ea typeface="新細明體" panose="02020500000000000000" pitchFamily="18" charset="-120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E8655351-9A64-48CA-AE40-CFADA2464E3F}"/>
                </a:ext>
              </a:extLst>
            </p:cNvPr>
            <p:cNvSpPr/>
            <p:nvPr/>
          </p:nvSpPr>
          <p:spPr bwMode="auto">
            <a:xfrm>
              <a:off x="6996953" y="4676328"/>
              <a:ext cx="2895600" cy="1228725"/>
            </a:xfrm>
            <a:prstGeom prst="rect">
              <a:avLst/>
            </a:prstGeom>
            <a:solidFill>
              <a:schemeClr val="accent4"/>
            </a:solidFill>
            <a:ln w="28575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altLang="zh-TW" dirty="0" err="1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labno</a:t>
              </a:r>
              <a:r>
                <a:rPr lang="en-US" altLang="zh-TW" b="1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=Get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(</a:t>
              </a:r>
              <a:r>
                <a:rPr lang="en-US" altLang="zh-TW" dirty="0" err="1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label_stack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);</a:t>
              </a:r>
            </a:p>
            <a:p>
              <a:pPr>
                <a:defRPr/>
              </a:pPr>
              <a:r>
                <a:rPr lang="en-US" altLang="zh-TW" b="1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Emit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(“j _</a:t>
              </a:r>
              <a:r>
                <a:rPr lang="en-US" altLang="zh-TW" dirty="0" err="1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Test%d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”, </a:t>
              </a:r>
              <a:r>
                <a:rPr lang="en-US" altLang="zh-TW" dirty="0" err="1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labno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);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altLang="zh-TW" b="1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Emit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(“_</a:t>
              </a:r>
              <a:r>
                <a:rPr lang="en-US" altLang="zh-TW" dirty="0" err="1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Lexit%d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”, </a:t>
              </a:r>
              <a:r>
                <a:rPr lang="en-US" altLang="zh-TW" dirty="0" err="1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labno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); </a:t>
              </a:r>
              <a:r>
                <a:rPr lang="en-US" altLang="zh-TW" b="1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Pop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(</a:t>
              </a:r>
              <a:r>
                <a:rPr lang="en-US" altLang="zh-TW" dirty="0" err="1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label_stack</a:t>
              </a:r>
              <a:r>
                <a:rPr lang="en-US" altLang="zh-TW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); </a:t>
              </a:r>
            </a:p>
            <a:p>
              <a:pPr>
                <a:defRPr/>
              </a:pPr>
              <a:endPara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3" name="橢圓 5">
              <a:extLst>
                <a:ext uri="{FF2B5EF4-FFF2-40B4-BE49-F238E27FC236}">
                  <a16:creationId xmlns:a16="http://schemas.microsoft.com/office/drawing/2014/main" id="{3F606934-FAAB-4B77-BEAA-01058F2BCA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2903" y="3025589"/>
              <a:ext cx="1600200" cy="86042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 b="1">
                  <a:ea typeface="新細明體" panose="02020500000000000000" pitchFamily="18" charset="-120"/>
                </a:rPr>
                <a:t>Test</a:t>
              </a:r>
            </a:p>
          </p:txBody>
        </p:sp>
        <p:cxnSp>
          <p:nvCxnSpPr>
            <p:cNvPr id="14" name="直線單箭頭接點 8">
              <a:extLst>
                <a:ext uri="{FF2B5EF4-FFF2-40B4-BE49-F238E27FC236}">
                  <a16:creationId xmlns:a16="http://schemas.microsoft.com/office/drawing/2014/main" id="{A08B82A7-FFDA-40E4-B068-E1465A8D5B14}"/>
                </a:ext>
              </a:extLst>
            </p:cNvPr>
            <p:cNvCxnSpPr>
              <a:cxnSpLocks noChangeShapeType="1"/>
              <a:endCxn id="13" idx="0"/>
            </p:cNvCxnSpPr>
            <p:nvPr/>
          </p:nvCxnSpPr>
          <p:spPr bwMode="auto">
            <a:xfrm flipH="1">
              <a:off x="4533003" y="2057214"/>
              <a:ext cx="990600" cy="968375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橢圓 5">
              <a:extLst>
                <a:ext uri="{FF2B5EF4-FFF2-40B4-BE49-F238E27FC236}">
                  <a16:creationId xmlns:a16="http://schemas.microsoft.com/office/drawing/2014/main" id="{07E10D71-3DB7-4474-B523-542809924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0216" y="3138302"/>
              <a:ext cx="1600200" cy="86042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 b="1" dirty="0">
                  <a:ea typeface="新細明體" panose="02020500000000000000" pitchFamily="18" charset="-120"/>
                </a:rPr>
                <a:t>Assign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000" b="1" dirty="0">
                  <a:ea typeface="新細明體" panose="02020500000000000000" pitchFamily="18" charset="-120"/>
                </a:rPr>
                <a:t>Expr</a:t>
              </a:r>
              <a:endParaRPr lang="zh-TW" altLang="en-US" sz="2000" b="1" dirty="0">
                <a:ea typeface="新細明體" panose="02020500000000000000" pitchFamily="18" charset="-120"/>
              </a:endParaRPr>
            </a:p>
          </p:txBody>
        </p:sp>
        <p:cxnSp>
          <p:nvCxnSpPr>
            <p:cNvPr id="16" name="直線單箭頭接點 8">
              <a:extLst>
                <a:ext uri="{FF2B5EF4-FFF2-40B4-BE49-F238E27FC236}">
                  <a16:creationId xmlns:a16="http://schemas.microsoft.com/office/drawing/2014/main" id="{611A5B52-C4A4-429A-81AC-2F8DA2B12465}"/>
                </a:ext>
              </a:extLst>
            </p:cNvPr>
            <p:cNvCxnSpPr>
              <a:cxnSpLocks noChangeShapeType="1"/>
              <a:stCxn id="3" idx="4"/>
              <a:endCxn id="15" idx="0"/>
            </p:cNvCxnSpPr>
            <p:nvPr/>
          </p:nvCxnSpPr>
          <p:spPr bwMode="auto">
            <a:xfrm>
              <a:off x="5561254" y="2002715"/>
              <a:ext cx="2869062" cy="1135587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3CE102A0-85B2-460E-9A31-3D9CC03F0547}"/>
                </a:ext>
              </a:extLst>
            </p:cNvPr>
            <p:cNvSpPr/>
            <p:nvPr/>
          </p:nvSpPr>
          <p:spPr bwMode="auto">
            <a:xfrm>
              <a:off x="3861994" y="4687644"/>
              <a:ext cx="1524000" cy="533400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altLang="zh-TW" b="1" dirty="0" err="1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Gen_test</a:t>
              </a:r>
              <a:r>
                <a:rPr lang="en-US" altLang="zh-TW" b="1" dirty="0">
                  <a:solidFill>
                    <a:schemeClr val="bg1"/>
                  </a:solidFill>
                  <a:latin typeface="Arial" charset="0"/>
                  <a:ea typeface="新細明體" pitchFamily="18" charset="-120"/>
                </a:rPr>
                <a:t>()</a:t>
              </a:r>
            </a:p>
          </p:txBody>
        </p:sp>
        <p:sp>
          <p:nvSpPr>
            <p:cNvPr id="18" name="向上箭號 12">
              <a:extLst>
                <a:ext uri="{FF2B5EF4-FFF2-40B4-BE49-F238E27FC236}">
                  <a16:creationId xmlns:a16="http://schemas.microsoft.com/office/drawing/2014/main" id="{E8003659-3F63-412D-8164-3E2883E3A9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8078" y="4082602"/>
              <a:ext cx="293688" cy="488950"/>
            </a:xfrm>
            <a:prstGeom prst="upArrow">
              <a:avLst>
                <a:gd name="adj1" fmla="val 50000"/>
                <a:gd name="adj2" fmla="val 50046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ea typeface="新細明體" panose="02020500000000000000" pitchFamily="18" charset="-120"/>
              </a:endParaRPr>
            </a:p>
          </p:txBody>
        </p:sp>
      </p:grpSp>
      <p:sp>
        <p:nvSpPr>
          <p:cNvPr id="19" name="Rectangle 2">
            <a:extLst>
              <a:ext uri="{FF2B5EF4-FFF2-40B4-BE49-F238E27FC236}">
                <a16:creationId xmlns:a16="http://schemas.microsoft.com/office/drawing/2014/main" id="{5AF53FF3-EAFB-454A-861D-A7FD2E735E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400" dirty="0">
                <a:ea typeface="新細明體" pitchFamily="18" charset="-120"/>
              </a:rPr>
              <a:t>For Loop (3)</a:t>
            </a:r>
          </a:p>
        </p:txBody>
      </p:sp>
    </p:spTree>
    <p:extLst>
      <p:ext uri="{BB962C8B-B14F-4D97-AF65-F5344CB8AC3E}">
        <p14:creationId xmlns:p14="http://schemas.microsoft.com/office/powerpoint/2010/main" val="211510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15</a:t>
            </a:fld>
            <a:endParaRPr lang="zh-TW" altLang="en-US"/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2AE9E227-FA38-4130-BFA5-A5175F39A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492" y="228600"/>
            <a:ext cx="8862508" cy="533400"/>
          </a:xfrm>
        </p:spPr>
        <p:txBody>
          <a:bodyPr/>
          <a:lstStyle/>
          <a:p>
            <a:pPr>
              <a:defRPr/>
            </a:pPr>
            <a:r>
              <a:rPr lang="en-US" altLang="zh-TW" sz="4000" dirty="0" err="1">
                <a:ea typeface="新細明體" pitchFamily="18" charset="-120"/>
              </a:rPr>
              <a:t>CodeGen</a:t>
            </a:r>
            <a:r>
              <a:rPr lang="en-US" altLang="zh-TW" sz="4000" dirty="0">
                <a:ea typeface="新細明體" pitchFamily="18" charset="-120"/>
              </a:rPr>
              <a:t> Routines (1)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7DBCDB39-FAAF-465E-9669-64ED1D126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6805" y="986119"/>
            <a:ext cx="8534400" cy="51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82" indent="-34288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37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742913" indent="-285737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32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1142943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667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600121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2057298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2514476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652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829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007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 err="1">
                <a:ea typeface="新細明體" pitchFamily="18" charset="-120"/>
              </a:rPr>
              <a:t>gen_head</a:t>
            </a:r>
            <a:endParaRPr lang="en-US" altLang="zh-TW" sz="2400" kern="0" dirty="0">
              <a:ea typeface="新細明體" pitchFamily="18" charset="-12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ea typeface="新細明體" pitchFamily="18" charset="-120"/>
              </a:rPr>
              <a:t>	emit(“_</a:t>
            </a:r>
            <a:r>
              <a:rPr lang="en-US" altLang="zh-TW" sz="2400" kern="0" dirty="0" err="1">
                <a:ea typeface="新細明體" pitchFamily="18" charset="-120"/>
              </a:rPr>
              <a:t>Test%d</a:t>
            </a:r>
            <a:r>
              <a:rPr lang="en-US" altLang="zh-TW" sz="2400" kern="0" dirty="0">
                <a:ea typeface="新細明體" pitchFamily="18" charset="-120"/>
              </a:rPr>
              <a:t>:”, ++</a:t>
            </a:r>
            <a:r>
              <a:rPr lang="en-US" altLang="zh-TW" sz="2400" kern="0" dirty="0" err="1">
                <a:ea typeface="新細明體" pitchFamily="18" charset="-120"/>
              </a:rPr>
              <a:t>label_no</a:t>
            </a:r>
            <a:r>
              <a:rPr lang="en-US" altLang="zh-TW" sz="2400" kern="0" dirty="0">
                <a:ea typeface="新細明體" pitchFamily="18" charset="-120"/>
              </a:rPr>
              <a:t>);	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ea typeface="新細明體" pitchFamily="18" charset="-120"/>
              </a:rPr>
              <a:t>     push(</a:t>
            </a:r>
            <a:r>
              <a:rPr lang="en-US" altLang="zh-TW" sz="2400" kern="0" dirty="0" err="1">
                <a:ea typeface="新細明體" pitchFamily="18" charset="-120"/>
              </a:rPr>
              <a:t>label_stack</a:t>
            </a:r>
            <a:r>
              <a:rPr lang="en-US" altLang="zh-TW" sz="2400" kern="0" dirty="0">
                <a:ea typeface="新細明體" pitchFamily="18" charset="-120"/>
              </a:rPr>
              <a:t>, </a:t>
            </a:r>
            <a:r>
              <a:rPr lang="en-US" altLang="zh-TW" sz="2400" kern="0" dirty="0" err="1">
                <a:ea typeface="新細明體" pitchFamily="18" charset="-120"/>
              </a:rPr>
              <a:t>label_no</a:t>
            </a:r>
            <a:r>
              <a:rPr lang="en-US" altLang="zh-TW" sz="2400" kern="0" dirty="0">
                <a:ea typeface="新細明體" pitchFamily="18" charset="-120"/>
              </a:rPr>
              <a:t>);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 err="1">
                <a:ea typeface="新細明體" pitchFamily="18" charset="-120"/>
              </a:rPr>
              <a:t>gen_test</a:t>
            </a:r>
            <a:endParaRPr lang="en-US" altLang="zh-TW" sz="2400" kern="0" dirty="0">
              <a:ea typeface="新細明體" pitchFamily="18" charset="-12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ea typeface="新細明體" pitchFamily="18" charset="-120"/>
              </a:rPr>
              <a:t>	</a:t>
            </a:r>
            <a:r>
              <a:rPr lang="en-US" altLang="zh-TW" sz="2400" kern="0" dirty="0" err="1">
                <a:ea typeface="新細明體" pitchFamily="18" charset="-120"/>
              </a:rPr>
              <a:t>labno</a:t>
            </a:r>
            <a:r>
              <a:rPr lang="en-US" altLang="zh-TW" sz="2400" kern="0" dirty="0">
                <a:ea typeface="新細明體" pitchFamily="18" charset="-120"/>
              </a:rPr>
              <a:t>=get(</a:t>
            </a:r>
            <a:r>
              <a:rPr lang="en-US" altLang="zh-TW" sz="2400" kern="0" dirty="0" err="1">
                <a:ea typeface="新細明體" pitchFamily="18" charset="-120"/>
              </a:rPr>
              <a:t>label_stack</a:t>
            </a:r>
            <a:r>
              <a:rPr lang="en-US" altLang="zh-TW" sz="2400" kern="0" dirty="0">
                <a:ea typeface="新細明體" pitchFamily="18" charset="-120"/>
              </a:rPr>
              <a:t>);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ea typeface="新細明體" pitchFamily="18" charset="-120"/>
              </a:rPr>
              <a:t>     if expr-&gt;type is integer but not integer const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ea typeface="新細明體" pitchFamily="18" charset="-120"/>
              </a:rPr>
              <a:t>		emit(“</a:t>
            </a:r>
            <a:r>
              <a:rPr lang="en-US" altLang="zh-TW" sz="2400" kern="0" dirty="0" err="1">
                <a:ea typeface="新細明體" pitchFamily="18" charset="-120"/>
              </a:rPr>
              <a:t>beqz</a:t>
            </a:r>
            <a:r>
              <a:rPr lang="en-US" altLang="zh-TW" sz="2400" kern="0" dirty="0">
                <a:ea typeface="新細明體" pitchFamily="18" charset="-120"/>
              </a:rPr>
              <a:t>	expr-&gt;place, _</a:t>
            </a:r>
            <a:r>
              <a:rPr lang="en-US" altLang="zh-TW" sz="2400" kern="0" dirty="0" err="1">
                <a:ea typeface="新細明體" pitchFamily="18" charset="-120"/>
              </a:rPr>
              <a:t>Lexit%d</a:t>
            </a:r>
            <a:r>
              <a:rPr lang="en-US" altLang="zh-TW" sz="2400" kern="0" dirty="0">
                <a:ea typeface="新細明體" pitchFamily="18" charset="-120"/>
              </a:rPr>
              <a:t>”, </a:t>
            </a:r>
            <a:r>
              <a:rPr lang="en-US" altLang="zh-TW" sz="2400" kern="0" dirty="0" err="1">
                <a:ea typeface="新細明體" pitchFamily="18" charset="-120"/>
              </a:rPr>
              <a:t>labno</a:t>
            </a:r>
            <a:r>
              <a:rPr lang="en-US" altLang="zh-TW" sz="2400" kern="0" dirty="0">
                <a:ea typeface="新細明體" pitchFamily="18" charset="-120"/>
              </a:rPr>
              <a:t>);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ea typeface="新細明體" pitchFamily="18" charset="-120"/>
              </a:rPr>
              <a:t>	emit(“j	_</a:t>
            </a:r>
            <a:r>
              <a:rPr lang="en-US" altLang="zh-TW" sz="2400" kern="0" dirty="0" err="1">
                <a:ea typeface="新細明體" pitchFamily="18" charset="-120"/>
              </a:rPr>
              <a:t>Body%d</a:t>
            </a:r>
            <a:r>
              <a:rPr lang="en-US" altLang="zh-TW" sz="2400" kern="0" dirty="0">
                <a:ea typeface="新細明體" pitchFamily="18" charset="-120"/>
              </a:rPr>
              <a:t>”, </a:t>
            </a:r>
            <a:r>
              <a:rPr lang="en-US" altLang="zh-TW" sz="2400" kern="0" dirty="0" err="1">
                <a:ea typeface="新細明體" pitchFamily="18" charset="-120"/>
              </a:rPr>
              <a:t>label_no</a:t>
            </a:r>
            <a:r>
              <a:rPr lang="en-US" altLang="zh-TW" sz="2400" kern="0" dirty="0">
                <a:ea typeface="新細明體" pitchFamily="18" charset="-120"/>
              </a:rPr>
              <a:t>);	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ea typeface="新細明體" pitchFamily="18" charset="-120"/>
              </a:rPr>
              <a:t>     emit(“_</a:t>
            </a:r>
            <a:r>
              <a:rPr lang="en-US" altLang="zh-TW" sz="2400" kern="0" dirty="0" err="1">
                <a:ea typeface="新細明體" pitchFamily="18" charset="-120"/>
              </a:rPr>
              <a:t>Inc%d</a:t>
            </a:r>
            <a:r>
              <a:rPr lang="en-US" altLang="zh-TW" sz="2400" kern="0" dirty="0">
                <a:ea typeface="新細明體" pitchFamily="18" charset="-120"/>
              </a:rPr>
              <a:t>:”, </a:t>
            </a:r>
            <a:r>
              <a:rPr lang="en-US" altLang="zh-TW" sz="2400" kern="0" dirty="0" err="1">
                <a:ea typeface="新細明體" pitchFamily="18" charset="-120"/>
              </a:rPr>
              <a:t>label_no</a:t>
            </a:r>
            <a:r>
              <a:rPr lang="en-US" altLang="zh-TW" sz="2400" kern="0" dirty="0">
                <a:ea typeface="新細明體" pitchFamily="18" charset="-120"/>
              </a:rPr>
              <a:t>);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 err="1">
                <a:ea typeface="新細明體" pitchFamily="18" charset="-120"/>
              </a:rPr>
              <a:t>gen_label</a:t>
            </a:r>
            <a:endParaRPr lang="en-US" altLang="zh-TW" sz="2400" kern="0" dirty="0">
              <a:ea typeface="新細明體" pitchFamily="18" charset="-12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ea typeface="新細明體" pitchFamily="18" charset="-120"/>
              </a:rPr>
              <a:t>	</a:t>
            </a:r>
            <a:r>
              <a:rPr lang="en-US" altLang="zh-TW" sz="2400" kern="0" dirty="0" err="1">
                <a:ea typeface="新細明體" pitchFamily="18" charset="-120"/>
              </a:rPr>
              <a:t>labno</a:t>
            </a:r>
            <a:r>
              <a:rPr lang="en-US" altLang="zh-TW" sz="2400" kern="0" dirty="0">
                <a:ea typeface="新細明體" pitchFamily="18" charset="-120"/>
              </a:rPr>
              <a:t>=get(</a:t>
            </a:r>
            <a:r>
              <a:rPr lang="en-US" altLang="zh-TW" sz="2400" kern="0" dirty="0" err="1">
                <a:ea typeface="新細明體" pitchFamily="18" charset="-120"/>
              </a:rPr>
              <a:t>label_stack</a:t>
            </a:r>
            <a:r>
              <a:rPr lang="en-US" altLang="zh-TW" sz="2400" kern="0" dirty="0">
                <a:ea typeface="新細明體" pitchFamily="18" charset="-120"/>
              </a:rPr>
              <a:t>);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ea typeface="新細明體" pitchFamily="18" charset="-120"/>
              </a:rPr>
              <a:t>     emit(“j 	_</a:t>
            </a:r>
            <a:r>
              <a:rPr lang="en-US" altLang="zh-TW" sz="2400" kern="0" dirty="0" err="1">
                <a:ea typeface="新細明體" pitchFamily="18" charset="-120"/>
              </a:rPr>
              <a:t>Test%d</a:t>
            </a:r>
            <a:r>
              <a:rPr lang="en-US" altLang="zh-TW" sz="2400" kern="0" dirty="0">
                <a:ea typeface="新細明體" pitchFamily="18" charset="-120"/>
              </a:rPr>
              <a:t>:”, </a:t>
            </a:r>
            <a:r>
              <a:rPr lang="en-US" altLang="zh-TW" sz="2400" kern="0" dirty="0" err="1">
                <a:ea typeface="新細明體" pitchFamily="18" charset="-120"/>
              </a:rPr>
              <a:t>labno</a:t>
            </a:r>
            <a:r>
              <a:rPr lang="en-US" altLang="zh-TW" sz="2400" kern="0" dirty="0">
                <a:ea typeface="新細明體" pitchFamily="18" charset="-120"/>
              </a:rPr>
              <a:t>);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ea typeface="新細明體" pitchFamily="18" charset="-120"/>
              </a:rPr>
              <a:t>	emit(“_</a:t>
            </a:r>
            <a:r>
              <a:rPr lang="en-US" altLang="zh-TW" sz="2400" kern="0" dirty="0" err="1">
                <a:ea typeface="新細明體" pitchFamily="18" charset="-120"/>
              </a:rPr>
              <a:t>Body%d</a:t>
            </a:r>
            <a:r>
              <a:rPr lang="en-US" altLang="zh-TW" sz="2400" kern="0" dirty="0">
                <a:ea typeface="新細明體" pitchFamily="18" charset="-120"/>
              </a:rPr>
              <a:t>:”, </a:t>
            </a:r>
            <a:r>
              <a:rPr lang="en-US" altLang="zh-TW" sz="2400" kern="0" dirty="0" err="1">
                <a:ea typeface="新細明體" pitchFamily="18" charset="-120"/>
              </a:rPr>
              <a:t>labno</a:t>
            </a:r>
            <a:r>
              <a:rPr lang="en-US" altLang="zh-TW" sz="2400" kern="0" dirty="0">
                <a:ea typeface="新細明體" pitchFamily="18" charset="-12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75464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16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7E08C9-1ABC-4C3D-8C4A-4FAEFA4779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492" y="228600"/>
            <a:ext cx="8862508" cy="533400"/>
          </a:xfrm>
        </p:spPr>
        <p:txBody>
          <a:bodyPr/>
          <a:lstStyle/>
          <a:p>
            <a:pPr>
              <a:defRPr/>
            </a:pPr>
            <a:r>
              <a:rPr lang="en-US" altLang="zh-TW" sz="4000" dirty="0" err="1">
                <a:ea typeface="新細明體" pitchFamily="18" charset="-120"/>
              </a:rPr>
              <a:t>CodeGen</a:t>
            </a:r>
            <a:r>
              <a:rPr lang="en-US" altLang="zh-TW" sz="4000" dirty="0">
                <a:ea typeface="新細明體" pitchFamily="18" charset="-120"/>
              </a:rPr>
              <a:t> Routines (2)</a:t>
            </a: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094DFF3C-2170-4378-80B8-C22A6A5E0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2618" y="1242508"/>
            <a:ext cx="2819400" cy="6096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ea typeface="新細明體" panose="02020500000000000000" pitchFamily="18" charset="-120"/>
              </a:rPr>
              <a:t>WHILE</a:t>
            </a:r>
            <a:endParaRPr lang="zh-TW" altLang="en-US" sz="2000" b="1">
              <a:ea typeface="新細明體" panose="02020500000000000000" pitchFamily="18" charset="-120"/>
            </a:endParaRPr>
          </a:p>
        </p:txBody>
      </p:sp>
      <p:sp>
        <p:nvSpPr>
          <p:cNvPr id="5" name="橢圓 5">
            <a:extLst>
              <a:ext uri="{FF2B5EF4-FFF2-40B4-BE49-F238E27FC236}">
                <a16:creationId xmlns:a16="http://schemas.microsoft.com/office/drawing/2014/main" id="{A8574788-369F-4115-857E-3B660BBE9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7745" y="2744284"/>
            <a:ext cx="2089673" cy="860425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Cond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Expr</a:t>
            </a:r>
            <a:endParaRPr lang="zh-TW" altLang="en-US" sz="2000" b="1" dirty="0">
              <a:ea typeface="新細明體" panose="02020500000000000000" pitchFamily="18" charset="-120"/>
            </a:endParaRPr>
          </a:p>
        </p:txBody>
      </p:sp>
      <p:cxnSp>
        <p:nvCxnSpPr>
          <p:cNvPr id="6" name="直線單箭頭接點 8">
            <a:extLst>
              <a:ext uri="{FF2B5EF4-FFF2-40B4-BE49-F238E27FC236}">
                <a16:creationId xmlns:a16="http://schemas.microsoft.com/office/drawing/2014/main" id="{B0F5AA5B-8A83-4338-AC4C-6D95A6317647}"/>
              </a:ext>
            </a:extLst>
          </p:cNvPr>
          <p:cNvCxnSpPr>
            <a:cxnSpLocks noChangeShapeType="1"/>
            <a:stCxn id="4" idx="4"/>
            <a:endCxn id="5" idx="0"/>
          </p:cNvCxnSpPr>
          <p:nvPr/>
        </p:nvCxnSpPr>
        <p:spPr bwMode="auto">
          <a:xfrm flipH="1">
            <a:off x="3852582" y="1852108"/>
            <a:ext cx="2149736" cy="89217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橢圓 12">
            <a:extLst>
              <a:ext uri="{FF2B5EF4-FFF2-40B4-BE49-F238E27FC236}">
                <a16:creationId xmlns:a16="http://schemas.microsoft.com/office/drawing/2014/main" id="{9C463BAA-5882-4ED9-957C-969B82EAC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6830" y="3015728"/>
            <a:ext cx="1752600" cy="534295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ea typeface="新細明體" panose="02020500000000000000" pitchFamily="18" charset="-120"/>
              </a:rPr>
              <a:t>Block</a:t>
            </a:r>
            <a:endParaRPr lang="zh-TW" altLang="en-US" sz="1800" b="1">
              <a:ea typeface="新細明體" panose="02020500000000000000" pitchFamily="18" charset="-120"/>
            </a:endParaRPr>
          </a:p>
        </p:txBody>
      </p:sp>
      <p:cxnSp>
        <p:nvCxnSpPr>
          <p:cNvPr id="9" name="直線單箭頭接點 13">
            <a:extLst>
              <a:ext uri="{FF2B5EF4-FFF2-40B4-BE49-F238E27FC236}">
                <a16:creationId xmlns:a16="http://schemas.microsoft.com/office/drawing/2014/main" id="{C83831D6-6288-4253-8FB0-6C3F0B5468F1}"/>
              </a:ext>
            </a:extLst>
          </p:cNvPr>
          <p:cNvCxnSpPr>
            <a:cxnSpLocks noChangeShapeType="1"/>
            <a:stCxn id="4" idx="4"/>
            <a:endCxn id="8" idx="0"/>
          </p:cNvCxnSpPr>
          <p:nvPr/>
        </p:nvCxnSpPr>
        <p:spPr bwMode="auto">
          <a:xfrm>
            <a:off x="6002318" y="1852108"/>
            <a:ext cx="2460812" cy="116362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向上箭號 33">
            <a:extLst>
              <a:ext uri="{FF2B5EF4-FFF2-40B4-BE49-F238E27FC236}">
                <a16:creationId xmlns:a16="http://schemas.microsoft.com/office/drawing/2014/main" id="{8C774408-6136-4AF2-BAE7-591251ECE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8630" y="3505200"/>
            <a:ext cx="293688" cy="488950"/>
          </a:xfrm>
          <a:prstGeom prst="upArrow">
            <a:avLst>
              <a:gd name="adj1" fmla="val 50000"/>
              <a:gd name="adj2" fmla="val 50046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EE1D196-FCB4-46E1-81C4-5782FA64D5FC}"/>
              </a:ext>
            </a:extLst>
          </p:cNvPr>
          <p:cNvSpPr/>
          <p:nvPr/>
        </p:nvSpPr>
        <p:spPr bwMode="auto">
          <a:xfrm>
            <a:off x="1194994" y="4061012"/>
            <a:ext cx="2057400" cy="1081143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zh-TW" sz="1600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Emit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(“_</a:t>
            </a:r>
            <a:r>
              <a:rPr lang="en-US" altLang="zh-TW" sz="16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Test%d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:”,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++</a:t>
            </a:r>
            <a:r>
              <a:rPr lang="en-US" altLang="zh-TW" sz="16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label_no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r>
              <a:rPr lang="en-US" altLang="zh-TW" sz="1600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Push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</a:t>
            </a:r>
            <a:r>
              <a:rPr lang="en-US" altLang="zh-TW" sz="16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label_stack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, </a:t>
            </a:r>
            <a:r>
              <a:rPr lang="en-US" altLang="zh-TW" sz="16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label_no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</p:txBody>
      </p:sp>
      <p:sp>
        <p:nvSpPr>
          <p:cNvPr id="12" name="向上箭號 33">
            <a:extLst>
              <a:ext uri="{FF2B5EF4-FFF2-40B4-BE49-F238E27FC236}">
                <a16:creationId xmlns:a16="http://schemas.microsoft.com/office/drawing/2014/main" id="{846DA2D5-0EB0-4A93-80B0-6E141C96A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599" y="3570642"/>
            <a:ext cx="293688" cy="488950"/>
          </a:xfrm>
          <a:prstGeom prst="upArrow">
            <a:avLst>
              <a:gd name="adj1" fmla="val 50000"/>
              <a:gd name="adj2" fmla="val 50046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90925FCE-7128-46FD-813E-DFCB65F02FAA}"/>
              </a:ext>
            </a:extLst>
          </p:cNvPr>
          <p:cNvSpPr/>
          <p:nvPr/>
        </p:nvSpPr>
        <p:spPr bwMode="auto">
          <a:xfrm>
            <a:off x="7650479" y="4156934"/>
            <a:ext cx="2895600" cy="1114313"/>
          </a:xfrm>
          <a:prstGeom prst="rect">
            <a:avLst/>
          </a:prstGeom>
          <a:solidFill>
            <a:schemeClr val="accent4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labno</a:t>
            </a:r>
            <a:r>
              <a:rPr lang="en-US" altLang="zh-TW" sz="1600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=Get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</a:t>
            </a:r>
            <a:r>
              <a:rPr lang="en-US" altLang="zh-TW" sz="16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label_stack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r>
              <a:rPr lang="en-US" altLang="zh-TW" sz="1600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Emit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(“j	_</a:t>
            </a:r>
            <a:r>
              <a:rPr lang="en-US" altLang="zh-TW" sz="16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Test%d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”,</a:t>
            </a:r>
            <a:r>
              <a:rPr lang="en-US" altLang="zh-TW" sz="16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labno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r>
              <a:rPr lang="en-US" altLang="zh-TW" sz="1600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Emit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(“_</a:t>
            </a:r>
            <a:r>
              <a:rPr lang="en-US" altLang="zh-TW" sz="16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Lexit%d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:”, </a:t>
            </a:r>
            <a:r>
              <a:rPr lang="en-US" altLang="zh-TW" sz="16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labno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r>
              <a:rPr lang="en-US" altLang="zh-TW" sz="1600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Pop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</a:t>
            </a:r>
            <a:r>
              <a:rPr lang="en-US" altLang="zh-TW" sz="16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label_stack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endParaRPr lang="en-US" altLang="zh-TW" sz="1600" dirty="0">
              <a:solidFill>
                <a:schemeClr val="bg1"/>
              </a:solidFill>
              <a:latin typeface="Arial" charset="0"/>
              <a:ea typeface="新細明體" pitchFamily="18" charset="-120"/>
            </a:endParaRPr>
          </a:p>
          <a:p>
            <a:pPr>
              <a:defRPr/>
            </a:pPr>
            <a:endParaRPr lang="en-US" altLang="zh-TW" sz="1600" dirty="0">
              <a:solidFill>
                <a:schemeClr val="bg1"/>
              </a:solidFill>
              <a:latin typeface="Arial" charset="0"/>
              <a:ea typeface="新細明體" pitchFamily="18" charset="-120"/>
            </a:endParaRPr>
          </a:p>
          <a:p>
            <a:pPr>
              <a:defRPr/>
            </a:pPr>
            <a:endParaRPr lang="en-US" altLang="zh-TW" sz="1600" dirty="0">
              <a:solidFill>
                <a:schemeClr val="bg1"/>
              </a:solidFill>
              <a:latin typeface="Arial" charset="0"/>
              <a:ea typeface="新細明體" pitchFamily="18" charset="-120"/>
            </a:endParaRPr>
          </a:p>
          <a:p>
            <a:pPr>
              <a:defRPr/>
            </a:pPr>
            <a:endParaRPr lang="en-US" altLang="zh-TW" sz="1600" dirty="0">
              <a:solidFill>
                <a:schemeClr val="bg1"/>
              </a:solidFill>
              <a:latin typeface="Arial" charset="0"/>
              <a:ea typeface="新細明體" pitchFamily="18" charset="-120"/>
            </a:endParaRPr>
          </a:p>
          <a:p>
            <a:pPr>
              <a:defRPr/>
            </a:pPr>
            <a:endParaRPr lang="en-US" altLang="zh-TW" sz="1600" dirty="0">
              <a:solidFill>
                <a:schemeClr val="bg1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14" name="向上箭號 12">
            <a:extLst>
              <a:ext uri="{FF2B5EF4-FFF2-40B4-BE49-F238E27FC236}">
                <a16:creationId xmlns:a16="http://schemas.microsoft.com/office/drawing/2014/main" id="{BF8E46A2-7CD9-4980-9324-C69EA5015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6545" y="3591261"/>
            <a:ext cx="293688" cy="488950"/>
          </a:xfrm>
          <a:prstGeom prst="upArrow">
            <a:avLst>
              <a:gd name="adj1" fmla="val 50000"/>
              <a:gd name="adj2" fmla="val 50046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C88919BF-A055-45BC-9EE6-F1557B93EC35}"/>
              </a:ext>
            </a:extLst>
          </p:cNvPr>
          <p:cNvSpPr/>
          <p:nvPr/>
        </p:nvSpPr>
        <p:spPr bwMode="auto">
          <a:xfrm>
            <a:off x="4277061" y="4147072"/>
            <a:ext cx="2667000" cy="855234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labno</a:t>
            </a:r>
            <a:r>
              <a:rPr lang="en-US" altLang="zh-TW" sz="1600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=Get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</a:t>
            </a:r>
            <a:r>
              <a:rPr lang="en-US" altLang="zh-TW" sz="16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label_stack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r>
              <a:rPr lang="en-US" altLang="zh-TW" sz="1600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Emit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(“</a:t>
            </a:r>
            <a:r>
              <a:rPr lang="en-US" altLang="zh-TW" sz="16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beqz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sz="16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expr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-&gt;place, _</a:t>
            </a:r>
            <a:r>
              <a:rPr lang="en-US" altLang="zh-TW" sz="16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Lexit%d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”, </a:t>
            </a:r>
            <a:r>
              <a:rPr lang="en-US" altLang="zh-TW" sz="16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labno</a:t>
            </a:r>
            <a:r>
              <a:rPr lang="en-US" altLang="zh-TW" sz="16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</p:txBody>
      </p:sp>
      <p:sp>
        <p:nvSpPr>
          <p:cNvPr id="16" name="橢圓 3">
            <a:extLst>
              <a:ext uri="{FF2B5EF4-FFF2-40B4-BE49-F238E27FC236}">
                <a16:creationId xmlns:a16="http://schemas.microsoft.com/office/drawing/2014/main" id="{7DE14273-BE55-488E-B4D8-8C63889B0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6406" y="1471108"/>
            <a:ext cx="1485900" cy="6096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ea typeface="新細明體" panose="02020500000000000000" pitchFamily="18" charset="-120"/>
              </a:rPr>
              <a:t>For</a:t>
            </a:r>
            <a:endParaRPr lang="zh-TW" altLang="en-US" sz="2000" b="1">
              <a:ea typeface="新細明體" panose="02020500000000000000" pitchFamily="18" charset="-120"/>
            </a:endParaRPr>
          </a:p>
        </p:txBody>
      </p:sp>
      <p:sp>
        <p:nvSpPr>
          <p:cNvPr id="17" name="Rectangle 1">
            <a:extLst>
              <a:ext uri="{FF2B5EF4-FFF2-40B4-BE49-F238E27FC236}">
                <a16:creationId xmlns:a16="http://schemas.microsoft.com/office/drawing/2014/main" id="{01948E68-E918-4591-BA47-472D71AD3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0777" y="5371653"/>
            <a:ext cx="6927924" cy="749449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bg1"/>
                </a:solidFill>
                <a:ea typeface="新細明體" panose="02020500000000000000" pitchFamily="18" charset="-120"/>
              </a:rPr>
              <a:t>While and For must be careful about the label number handling since the label number is needed before the “</a:t>
            </a:r>
            <a:r>
              <a:rPr lang="en-US" altLang="zh-TW" sz="1800" b="1" i="1" dirty="0" err="1">
                <a:solidFill>
                  <a:schemeClr val="bg1"/>
                </a:solidFill>
                <a:ea typeface="新細明體" panose="02020500000000000000" pitchFamily="18" charset="-120"/>
              </a:rPr>
              <a:t>cond</a:t>
            </a:r>
            <a:r>
              <a:rPr lang="en-US" altLang="zh-TW" sz="1800" dirty="0">
                <a:solidFill>
                  <a:schemeClr val="bg1"/>
                </a:solidFill>
                <a:ea typeface="新細明體" panose="02020500000000000000" pitchFamily="18" charset="-120"/>
              </a:rPr>
              <a:t>” is evaluated. </a:t>
            </a:r>
          </a:p>
        </p:txBody>
      </p:sp>
    </p:spTree>
    <p:extLst>
      <p:ext uri="{BB962C8B-B14F-4D97-AF65-F5344CB8AC3E}">
        <p14:creationId xmlns:p14="http://schemas.microsoft.com/office/powerpoint/2010/main" val="339653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17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A534B7-629C-4369-802C-288BD9CFD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7280" y="210092"/>
            <a:ext cx="9124278" cy="601662"/>
          </a:xfrm>
        </p:spPr>
        <p:txBody>
          <a:bodyPr/>
          <a:lstStyle/>
          <a:p>
            <a:pPr>
              <a:defRPr/>
            </a:pPr>
            <a:r>
              <a:rPr lang="en-US" altLang="zh-TW" sz="4400" dirty="0">
                <a:ea typeface="新細明體" pitchFamily="18" charset="-120"/>
              </a:rPr>
              <a:t>Boolean Expressions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E93E43-BB44-4C9A-99BF-50A5C51DB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5254" y="110983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82" indent="-34288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37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742913" indent="-285737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32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1142943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667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600121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2057298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2514476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652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829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007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zh-TW" sz="2400" kern="0">
                <a:ea typeface="新細明體" pitchFamily="18" charset="-120"/>
              </a:rPr>
              <a:t>(</a:t>
            </a:r>
            <a:r>
              <a:rPr lang="en-US" altLang="zh-TW" sz="2400" b="1" kern="0">
                <a:ea typeface="新細明體" pitchFamily="18" charset="-120"/>
              </a:rPr>
              <a:t>I  </a:t>
            </a:r>
            <a:r>
              <a:rPr lang="en-US" altLang="zh-TW" sz="2400" kern="0">
                <a:ea typeface="新細明體" pitchFamily="18" charset="-120"/>
              </a:rPr>
              <a:t> &amp;&amp;   </a:t>
            </a:r>
            <a:r>
              <a:rPr lang="en-US" altLang="zh-TW" sz="2400" b="1" kern="0">
                <a:ea typeface="新細明體" pitchFamily="18" charset="-120"/>
              </a:rPr>
              <a:t>J</a:t>
            </a:r>
            <a:r>
              <a:rPr lang="en-US" altLang="zh-TW" sz="2400" kern="0">
                <a:ea typeface="新細明體" pitchFamily="18" charset="-120"/>
              </a:rPr>
              <a:t>   &amp;&amp;   </a:t>
            </a:r>
            <a:r>
              <a:rPr lang="en-US" altLang="zh-TW" sz="2400" b="1" kern="0">
                <a:ea typeface="新細明體" pitchFamily="18" charset="-120"/>
              </a:rPr>
              <a:t>K</a:t>
            </a:r>
            <a:r>
              <a:rPr lang="en-US" altLang="zh-TW" sz="2400" kern="0">
                <a:ea typeface="新細明體" pitchFamily="18" charset="-120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>
                <a:ea typeface="新細明體" pitchFamily="18" charset="-120"/>
              </a:rPr>
              <a:t>	assuming I,J, and K are in register x9, x10, x11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>
                <a:ea typeface="新細明體" pitchFamily="18" charset="-120"/>
              </a:rPr>
              <a:t>	the generated code may look like: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>
                <a:ea typeface="新細明體" pitchFamily="18" charset="-120"/>
              </a:rPr>
              <a:t>	beqz 	x9, F1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>
                <a:ea typeface="新細明體" pitchFamily="18" charset="-120"/>
              </a:rPr>
              <a:t>	beqz	x10, F1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>
                <a:ea typeface="新細明體" pitchFamily="18" charset="-120"/>
              </a:rPr>
              <a:t>	beqz	x11, F1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>
                <a:ea typeface="新細明體" pitchFamily="18" charset="-120"/>
              </a:rPr>
              <a:t>T1: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>
                <a:ea typeface="新細明體" pitchFamily="18" charset="-120"/>
              </a:rPr>
              <a:t>	li	           x12, 1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>
                <a:ea typeface="新細明體" pitchFamily="18" charset="-120"/>
              </a:rPr>
              <a:t>	j		E1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>
                <a:ea typeface="新細明體" pitchFamily="18" charset="-120"/>
              </a:rPr>
              <a:t>F1: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>
                <a:ea typeface="新細明體" pitchFamily="18" charset="-120"/>
              </a:rPr>
              <a:t>	li      	x7, 0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>
                <a:ea typeface="新細明體" pitchFamily="18" charset="-120"/>
              </a:rPr>
              <a:t>E1:</a:t>
            </a:r>
            <a:endParaRPr lang="en-US" altLang="zh-TW" sz="2400" kern="0" dirty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965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18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2B956F-BEC8-43D4-A38C-694B4008C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2734" y="220850"/>
            <a:ext cx="10176734" cy="601662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Boolean Expressions in Control Structures (1)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EE472C-03D6-4382-99F8-AB3019E0D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215614"/>
            <a:ext cx="7772400" cy="4270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82" indent="-34288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37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742913" indent="-285737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32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1142943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667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600121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2057298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2514476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652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829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007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zh-TW" sz="2400" kern="0">
                <a:ea typeface="新細明體" pitchFamily="18" charset="-120"/>
              </a:rPr>
              <a:t>Using Jump Code Sequence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zh-TW" sz="2400" kern="0">
              <a:ea typeface="新細明體" pitchFamily="18" charset="-120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400" kern="0">
                <a:ea typeface="新細明體" pitchFamily="18" charset="-120"/>
              </a:rPr>
              <a:t>If (</a:t>
            </a:r>
            <a:r>
              <a:rPr lang="en-US" altLang="zh-TW" sz="2400" b="1" kern="0">
                <a:ea typeface="新細明體" pitchFamily="18" charset="-120"/>
              </a:rPr>
              <a:t>I  </a:t>
            </a:r>
            <a:r>
              <a:rPr lang="en-US" altLang="zh-TW" sz="2400" kern="0">
                <a:ea typeface="新細明體" pitchFamily="18" charset="-120"/>
              </a:rPr>
              <a:t> &amp;&amp;   </a:t>
            </a:r>
            <a:r>
              <a:rPr lang="en-US" altLang="zh-TW" sz="2400" b="1" kern="0">
                <a:ea typeface="新細明體" pitchFamily="18" charset="-120"/>
              </a:rPr>
              <a:t>J</a:t>
            </a:r>
            <a:r>
              <a:rPr lang="en-US" altLang="zh-TW" sz="2400" kern="0">
                <a:ea typeface="新細明體" pitchFamily="18" charset="-120"/>
              </a:rPr>
              <a:t>   &amp;&amp;   </a:t>
            </a:r>
            <a:r>
              <a:rPr lang="en-US" altLang="zh-TW" sz="2400" b="1" kern="0">
                <a:ea typeface="新細明體" pitchFamily="18" charset="-120"/>
              </a:rPr>
              <a:t>K</a:t>
            </a:r>
            <a:r>
              <a:rPr lang="en-US" altLang="zh-TW" sz="2400" kern="0">
                <a:ea typeface="新細明體" pitchFamily="18" charset="-120"/>
              </a:rPr>
              <a:t>)  Then… Else …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>
                <a:ea typeface="新細明體" pitchFamily="18" charset="-120"/>
              </a:rPr>
              <a:t>	beqz 	x9, Else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>
                <a:ea typeface="新細明體" pitchFamily="18" charset="-120"/>
              </a:rPr>
              <a:t>	beqz	x10, Else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>
                <a:ea typeface="新細明體" pitchFamily="18" charset="-120"/>
              </a:rPr>
              <a:t>	beqz	x11, Else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>
                <a:ea typeface="新細明體" pitchFamily="18" charset="-120"/>
              </a:rPr>
              <a:t>Then ….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>
                <a:ea typeface="新細明體" pitchFamily="18" charset="-120"/>
              </a:rPr>
              <a:t>    ….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>
                <a:ea typeface="新細明體" pitchFamily="18" charset="-120"/>
              </a:rPr>
              <a:t>Else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>
                <a:ea typeface="新細明體" pitchFamily="18" charset="-120"/>
              </a:rPr>
              <a:t>    ….</a:t>
            </a:r>
            <a:endParaRPr lang="en-US" altLang="zh-TW" sz="2400" kern="0" dirty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2231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19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C5F61B4-F835-483B-99F4-E4C462D652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2734" y="220850"/>
            <a:ext cx="10176734" cy="601662"/>
          </a:xfrm>
        </p:spPr>
        <p:txBody>
          <a:bodyPr/>
          <a:lstStyle/>
          <a:p>
            <a:pPr>
              <a:defRPr/>
            </a:pPr>
            <a:r>
              <a:rPr lang="en-US" altLang="zh-TW" sz="4000" dirty="0">
                <a:ea typeface="新細明體" pitchFamily="18" charset="-120"/>
              </a:rPr>
              <a:t>Boolean Expressions in Control Structures (2)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7A31FF-6AD3-41AE-A4FA-11C4C3B03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6012" y="1185134"/>
            <a:ext cx="7772400" cy="4527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82" indent="-34288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37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742913" indent="-285737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32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1142943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667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600121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2057298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2514476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652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829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007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zh-TW" sz="2800" kern="0" dirty="0">
                <a:ea typeface="新細明體" pitchFamily="18" charset="-120"/>
              </a:rPr>
              <a:t>The expression could be an assignment expression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zh-TW" sz="2800" kern="0" dirty="0">
              <a:ea typeface="新細明體" pitchFamily="18" charset="-120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800" kern="0" dirty="0">
                <a:ea typeface="新細明體" pitchFamily="18" charset="-120"/>
              </a:rPr>
              <a:t>If (a = (</a:t>
            </a:r>
            <a:r>
              <a:rPr lang="en-US" altLang="zh-TW" sz="2800" b="1" kern="0" dirty="0">
                <a:ea typeface="新細明體" pitchFamily="18" charset="-120"/>
              </a:rPr>
              <a:t>I  </a:t>
            </a:r>
            <a:r>
              <a:rPr lang="en-US" altLang="zh-TW" sz="2800" kern="0" dirty="0">
                <a:ea typeface="新細明體" pitchFamily="18" charset="-120"/>
              </a:rPr>
              <a:t> &amp;&amp;   </a:t>
            </a:r>
            <a:r>
              <a:rPr lang="en-US" altLang="zh-TW" sz="2800" b="1" kern="0" dirty="0">
                <a:ea typeface="新細明體" pitchFamily="18" charset="-120"/>
              </a:rPr>
              <a:t>J</a:t>
            </a:r>
            <a:r>
              <a:rPr lang="en-US" altLang="zh-TW" sz="2800" kern="0" dirty="0">
                <a:ea typeface="新細明體" pitchFamily="18" charset="-120"/>
              </a:rPr>
              <a:t>   &amp;&amp;   </a:t>
            </a:r>
            <a:r>
              <a:rPr lang="en-US" altLang="zh-TW" sz="2800" b="1" kern="0" dirty="0">
                <a:ea typeface="新細明體" pitchFamily="18" charset="-120"/>
              </a:rPr>
              <a:t>K</a:t>
            </a:r>
            <a:r>
              <a:rPr lang="en-US" altLang="zh-TW" sz="2800" kern="0" dirty="0">
                <a:ea typeface="新細明體" pitchFamily="18" charset="-120"/>
              </a:rPr>
              <a:t>))  Then… Else …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kern="0" dirty="0">
                <a:ea typeface="新細明體" pitchFamily="18" charset="-120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kern="0" dirty="0">
                <a:ea typeface="新細明體" pitchFamily="18" charset="-120"/>
              </a:rPr>
              <a:t>    For assignment expressions, we do need to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kern="0" dirty="0">
                <a:ea typeface="新細明體" pitchFamily="18" charset="-120"/>
              </a:rPr>
              <a:t>    generate a </a:t>
            </a:r>
            <a:r>
              <a:rPr lang="en-US" altLang="zh-TW" sz="2800" kern="0" dirty="0" err="1">
                <a:ea typeface="新細明體" pitchFamily="18" charset="-120"/>
              </a:rPr>
              <a:t>boolean</a:t>
            </a:r>
            <a:r>
              <a:rPr lang="en-US" altLang="zh-TW" sz="2800" kern="0" dirty="0">
                <a:ea typeface="新細明體" pitchFamily="18" charset="-120"/>
              </a:rPr>
              <a:t> value.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altLang="zh-TW" sz="2800" kern="0" dirty="0">
              <a:ea typeface="新細明體" pitchFamily="18" charset="-12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n"/>
              <a:defRPr/>
            </a:pPr>
            <a:r>
              <a:rPr lang="en-US" altLang="zh-TW" sz="2800" kern="0" dirty="0">
                <a:ea typeface="新細明體" pitchFamily="18" charset="-120"/>
              </a:rPr>
              <a:t> &amp;&amp; could mixed with ||</a:t>
            </a:r>
          </a:p>
          <a:p>
            <a:pPr marL="0" indent="0">
              <a:lnSpc>
                <a:spcPct val="90000"/>
              </a:lnSpc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en-US" altLang="zh-TW" sz="2800" kern="0" dirty="0">
                <a:solidFill>
                  <a:srgbClr val="FF0000"/>
                </a:solidFill>
                <a:ea typeface="新細明體" pitchFamily="18" charset="-120"/>
              </a:rPr>
              <a:t>(a &lt; b)  &amp;&amp;  (a &lt; 10) | | (b &gt; 5) | | (c ==0)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altLang="zh-TW" sz="2800" kern="0" dirty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6451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81E9359-24F4-4B3F-AC4D-7B27E754F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5835" y="2464496"/>
            <a:ext cx="8853814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>
              <a:buNone/>
              <a:defRPr/>
            </a:pPr>
            <a:r>
              <a:rPr lang="en-US" altLang="zh-TW" sz="4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Code Generation for</a:t>
            </a:r>
          </a:p>
          <a:p>
            <a:pPr marL="0" indent="0" algn="ctr">
              <a:buNone/>
              <a:defRPr/>
            </a:pPr>
            <a:r>
              <a:rPr lang="en-US" altLang="zh-TW" sz="4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Control Structures and Loops</a:t>
            </a:r>
          </a:p>
        </p:txBody>
      </p:sp>
    </p:spTree>
    <p:extLst>
      <p:ext uri="{BB962C8B-B14F-4D97-AF65-F5344CB8AC3E}">
        <p14:creationId xmlns:p14="http://schemas.microsoft.com/office/powerpoint/2010/main" val="375512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20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ABCC43-A699-45C3-863D-5871D51AD1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0588" y="116449"/>
            <a:ext cx="8229600" cy="788987"/>
          </a:xfrm>
        </p:spPr>
        <p:txBody>
          <a:bodyPr/>
          <a:lstStyle/>
          <a:p>
            <a:pPr>
              <a:defRPr/>
            </a:pPr>
            <a:r>
              <a:rPr lang="en-US" altLang="zh-TW" sz="4400" dirty="0">
                <a:ea typeface="新細明體" pitchFamily="18" charset="-120"/>
              </a:rPr>
              <a:t>Jump Code for </a:t>
            </a:r>
            <a:r>
              <a:rPr lang="en-US" altLang="zh-TW" sz="4400" dirty="0" err="1">
                <a:ea typeface="新細明體" pitchFamily="18" charset="-120"/>
              </a:rPr>
              <a:t>relop_expr</a:t>
            </a:r>
            <a:endParaRPr lang="en-US" altLang="zh-TW" sz="4400" dirty="0">
              <a:ea typeface="新細明體" pitchFamily="18" charset="-12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7B9A96-47FF-4846-B895-6F0112BF2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6225" y="1260438"/>
            <a:ext cx="8295939" cy="4742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effectLst/>
                <a:ea typeface="新細明體" pitchFamily="18" charset="-120"/>
              </a:rPr>
              <a:t> </a:t>
            </a:r>
            <a:r>
              <a:rPr lang="en-US" altLang="zh-TW" sz="2400" kern="0" dirty="0">
                <a:solidFill>
                  <a:srgbClr val="FF0000"/>
                </a:solidFill>
                <a:effectLst/>
                <a:ea typeface="新細明體" pitchFamily="18" charset="-120"/>
              </a:rPr>
              <a:t>if ((a &lt; b)  &amp;&amp;  (a &lt; 10) | | (b &gt; 5)) then X else Y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effectLst/>
                <a:ea typeface="新細明體" pitchFamily="18" charset="-120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effectLst/>
                <a:ea typeface="新細明體" pitchFamily="18" charset="-120"/>
              </a:rPr>
              <a:t>assuming a, and b are in register x9, x10	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effectLst/>
                <a:ea typeface="新細明體" pitchFamily="18" charset="-120"/>
              </a:rPr>
              <a:t>    </a:t>
            </a:r>
            <a:r>
              <a:rPr lang="en-US" altLang="zh-TW" sz="2400" kern="0" dirty="0" err="1">
                <a:effectLst/>
                <a:ea typeface="新細明體" pitchFamily="18" charset="-120"/>
              </a:rPr>
              <a:t>bge</a:t>
            </a:r>
            <a:r>
              <a:rPr lang="en-US" altLang="zh-TW" sz="2400" kern="0" dirty="0">
                <a:effectLst/>
                <a:ea typeface="新細明體" pitchFamily="18" charset="-120"/>
              </a:rPr>
              <a:t>		x9, x10, </a:t>
            </a:r>
            <a:r>
              <a:rPr lang="en-US" altLang="zh-TW" sz="2400" kern="0" dirty="0">
                <a:solidFill>
                  <a:srgbClr val="FF0000"/>
                </a:solidFill>
                <a:effectLst/>
                <a:ea typeface="新細明體" pitchFamily="18" charset="-120"/>
              </a:rPr>
              <a:t>F1</a:t>
            </a:r>
            <a:r>
              <a:rPr lang="en-US" altLang="zh-TW" sz="2400" kern="0" dirty="0">
                <a:effectLst/>
                <a:ea typeface="新細明體" pitchFamily="18" charset="-120"/>
              </a:rPr>
              <a:t> // </a:t>
            </a:r>
            <a:r>
              <a:rPr lang="en-US" altLang="zh-TW" sz="2400" kern="0" dirty="0" err="1">
                <a:solidFill>
                  <a:srgbClr val="009900"/>
                </a:solidFill>
                <a:effectLst/>
                <a:ea typeface="新細明體" pitchFamily="18" charset="-120"/>
              </a:rPr>
              <a:t>slt</a:t>
            </a:r>
            <a:r>
              <a:rPr lang="en-US" altLang="zh-TW" sz="2400" kern="0" dirty="0">
                <a:solidFill>
                  <a:srgbClr val="009900"/>
                </a:solidFill>
                <a:effectLst/>
                <a:ea typeface="新細明體" pitchFamily="18" charset="-120"/>
              </a:rPr>
              <a:t> and </a:t>
            </a:r>
            <a:r>
              <a:rPr lang="en-US" altLang="zh-TW" sz="2400" kern="0" dirty="0" err="1">
                <a:solidFill>
                  <a:srgbClr val="009900"/>
                </a:solidFill>
                <a:effectLst/>
                <a:ea typeface="新細明體" pitchFamily="18" charset="-120"/>
              </a:rPr>
              <a:t>bge</a:t>
            </a:r>
            <a:r>
              <a:rPr lang="en-US" altLang="zh-TW" sz="2400" kern="0" dirty="0">
                <a:solidFill>
                  <a:srgbClr val="009900"/>
                </a:solidFill>
                <a:effectLst/>
                <a:ea typeface="新細明體" pitchFamily="18" charset="-120"/>
              </a:rPr>
              <a:t> are folded</a:t>
            </a:r>
            <a:br>
              <a:rPr lang="en-US" altLang="zh-TW" sz="2400" kern="0" dirty="0">
                <a:solidFill>
                  <a:srgbClr val="009900"/>
                </a:solidFill>
                <a:effectLst/>
                <a:ea typeface="新細明體" pitchFamily="18" charset="-120"/>
              </a:rPr>
            </a:br>
            <a:r>
              <a:rPr lang="en-US" altLang="zh-TW" sz="2400" kern="0" dirty="0" err="1">
                <a:effectLst/>
                <a:ea typeface="新細明體" pitchFamily="18" charset="-120"/>
              </a:rPr>
              <a:t>bge</a:t>
            </a:r>
            <a:r>
              <a:rPr lang="en-US" altLang="zh-TW" sz="2400" kern="0" dirty="0">
                <a:effectLst/>
                <a:ea typeface="新細明體" pitchFamily="18" charset="-120"/>
              </a:rPr>
              <a:t>		x9, 10, </a:t>
            </a:r>
            <a:r>
              <a:rPr lang="en-US" altLang="zh-TW" sz="2400" kern="0" dirty="0">
                <a:solidFill>
                  <a:srgbClr val="FF0000"/>
                </a:solidFill>
                <a:effectLst/>
                <a:ea typeface="新細明體" pitchFamily="18" charset="-120"/>
              </a:rPr>
              <a:t>F1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effectLst/>
                <a:ea typeface="新細明體" pitchFamily="18" charset="-120"/>
              </a:rPr>
              <a:t>	j		</a:t>
            </a:r>
            <a:r>
              <a:rPr lang="en-US" altLang="zh-TW" sz="2400" kern="0" dirty="0">
                <a:solidFill>
                  <a:srgbClr val="FF0000"/>
                </a:solidFill>
                <a:effectLst/>
                <a:ea typeface="新細明體" pitchFamily="18" charset="-120"/>
              </a:rPr>
              <a:t>Then</a:t>
            </a:r>
            <a:r>
              <a:rPr lang="en-US" altLang="zh-TW" sz="2400" kern="0" dirty="0">
                <a:effectLst/>
                <a:ea typeface="新細明體" pitchFamily="18" charset="-120"/>
              </a:rPr>
              <a:t>	// jump directly instead of li x11, 0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solidFill>
                  <a:srgbClr val="FF0000"/>
                </a:solidFill>
                <a:effectLst/>
                <a:ea typeface="新細明體" pitchFamily="18" charset="-120"/>
              </a:rPr>
              <a:t>F1:</a:t>
            </a:r>
            <a:r>
              <a:rPr lang="en-US" altLang="zh-TW" sz="2400" kern="0" dirty="0">
                <a:effectLst/>
                <a:ea typeface="新細明體" pitchFamily="18" charset="-120"/>
              </a:rPr>
              <a:t>	// </a:t>
            </a:r>
            <a:r>
              <a:rPr lang="en-US" altLang="zh-TW" sz="2400" kern="0" dirty="0">
                <a:solidFill>
                  <a:srgbClr val="009900"/>
                </a:solidFill>
                <a:effectLst/>
                <a:ea typeface="新細明體" pitchFamily="18" charset="-120"/>
              </a:rPr>
              <a:t>(a&lt;b) &amp;&amp; (a&lt;10) is False, need to </a:t>
            </a:r>
            <a:r>
              <a:rPr lang="en-US" altLang="zh-TW" sz="2400" kern="0" dirty="0" err="1">
                <a:solidFill>
                  <a:srgbClr val="009900"/>
                </a:solidFill>
                <a:effectLst/>
                <a:ea typeface="新細明體" pitchFamily="18" charset="-120"/>
              </a:rPr>
              <a:t>eval</a:t>
            </a:r>
            <a:r>
              <a:rPr lang="en-US" altLang="zh-TW" sz="2400" kern="0" dirty="0">
                <a:solidFill>
                  <a:srgbClr val="009900"/>
                </a:solidFill>
                <a:effectLst/>
                <a:ea typeface="新細明體" pitchFamily="18" charset="-120"/>
              </a:rPr>
              <a:t> (b&gt;5)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solidFill>
                  <a:srgbClr val="009900"/>
                </a:solidFill>
                <a:effectLst/>
                <a:ea typeface="新細明體" pitchFamily="18" charset="-120"/>
              </a:rPr>
              <a:t>	</a:t>
            </a:r>
            <a:r>
              <a:rPr lang="en-US" altLang="zh-TW" sz="2400" kern="0" dirty="0" err="1">
                <a:effectLst/>
                <a:ea typeface="新細明體" pitchFamily="18" charset="-120"/>
              </a:rPr>
              <a:t>bge</a:t>
            </a:r>
            <a:r>
              <a:rPr lang="en-US" altLang="zh-TW" sz="2400" kern="0" dirty="0">
                <a:effectLst/>
                <a:ea typeface="新細明體" pitchFamily="18" charset="-120"/>
              </a:rPr>
              <a:t>		x10, 5		</a:t>
            </a:r>
            <a:r>
              <a:rPr lang="en-US" altLang="zh-TW" sz="2400" kern="0" dirty="0">
                <a:solidFill>
                  <a:srgbClr val="FF0000"/>
                </a:solidFill>
                <a:effectLst/>
                <a:ea typeface="新細明體" pitchFamily="18" charset="-120"/>
              </a:rPr>
              <a:t>ELSE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solidFill>
                  <a:srgbClr val="FF0000"/>
                </a:solidFill>
                <a:effectLst/>
                <a:ea typeface="新細明體" pitchFamily="18" charset="-120"/>
              </a:rPr>
              <a:t>Then: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effectLst/>
                <a:ea typeface="新細明體" pitchFamily="18" charset="-120"/>
              </a:rPr>
              <a:t>	</a:t>
            </a:r>
            <a:r>
              <a:rPr lang="en-US" altLang="zh-TW" sz="2400" kern="0" dirty="0">
                <a:solidFill>
                  <a:srgbClr val="FF0000"/>
                </a:solidFill>
                <a:effectLst/>
                <a:ea typeface="新細明體" pitchFamily="18" charset="-120"/>
              </a:rPr>
              <a:t>X</a:t>
            </a:r>
            <a:r>
              <a:rPr lang="en-US" altLang="zh-TW" sz="2400" kern="0" dirty="0">
                <a:effectLst/>
                <a:ea typeface="新細明體" pitchFamily="18" charset="-120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solidFill>
                  <a:srgbClr val="FF0000"/>
                </a:solidFill>
                <a:effectLst/>
                <a:ea typeface="新細明體" pitchFamily="18" charset="-120"/>
              </a:rPr>
              <a:t>ELSE: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400" kern="0" dirty="0">
                <a:effectLst/>
                <a:ea typeface="新細明體" pitchFamily="18" charset="-120"/>
              </a:rPr>
              <a:t>	</a:t>
            </a:r>
            <a:r>
              <a:rPr lang="en-US" altLang="zh-TW" sz="2400" kern="0" dirty="0">
                <a:solidFill>
                  <a:srgbClr val="FF0000"/>
                </a:solidFill>
                <a:effectLst/>
                <a:ea typeface="新細明體" pitchFamily="18" charset="-120"/>
              </a:rPr>
              <a:t>Y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altLang="zh-TW" sz="2400" kern="0" dirty="0">
              <a:effectLst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117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21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10F497-1605-41C1-9D58-0F5A6836C5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9867" y="144466"/>
            <a:ext cx="10517721" cy="692151"/>
          </a:xfrm>
        </p:spPr>
        <p:txBody>
          <a:bodyPr/>
          <a:lstStyle/>
          <a:p>
            <a:pPr>
              <a:defRPr/>
            </a:pPr>
            <a:r>
              <a:rPr lang="en-US" altLang="zh-TW" sz="4400" dirty="0">
                <a:ea typeface="新細明體" pitchFamily="18" charset="-120"/>
              </a:rPr>
              <a:t>Function Call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ED88A8-A1D5-44C9-8749-A702D9E85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823" y="1150171"/>
            <a:ext cx="9881796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82" indent="-34288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37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742913" indent="-285737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32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1142943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667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600121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2057298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2514476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652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829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007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zh-TW" sz="2800" kern="0" dirty="0" err="1">
                <a:solidFill>
                  <a:srgbClr val="002060"/>
                </a:solidFill>
                <a:ea typeface="新細明體" pitchFamily="18" charset="-120"/>
              </a:rPr>
              <a:t>save_registers</a:t>
            </a:r>
            <a:r>
              <a:rPr lang="en-US" altLang="zh-TW" sz="2800" kern="0" dirty="0">
                <a:solidFill>
                  <a:srgbClr val="002060"/>
                </a:solidFill>
                <a:ea typeface="新細明體" pitchFamily="18" charset="-120"/>
              </a:rPr>
              <a:t>();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kern="0" dirty="0">
                <a:solidFill>
                  <a:srgbClr val="002060"/>
                </a:solidFill>
                <a:ea typeface="新細明體" pitchFamily="18" charset="-120"/>
              </a:rPr>
              <a:t>Optional – depends on whether caller save registers are used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kern="0" dirty="0" err="1">
                <a:solidFill>
                  <a:srgbClr val="002060"/>
                </a:solidFill>
                <a:ea typeface="新細明體" pitchFamily="18" charset="-120"/>
              </a:rPr>
              <a:t>passing_param</a:t>
            </a:r>
            <a:r>
              <a:rPr lang="en-US" altLang="zh-TW" sz="2800" kern="0" dirty="0">
                <a:solidFill>
                  <a:srgbClr val="002060"/>
                </a:solidFill>
                <a:ea typeface="新細明體" pitchFamily="18" charset="-120"/>
              </a:rPr>
              <a:t>();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kern="0" dirty="0">
                <a:solidFill>
                  <a:srgbClr val="002060"/>
                </a:solidFill>
                <a:ea typeface="新細明體" pitchFamily="18" charset="-120"/>
              </a:rPr>
              <a:t>Not required in Part I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kern="0" dirty="0" err="1">
                <a:solidFill>
                  <a:srgbClr val="002060"/>
                </a:solidFill>
                <a:ea typeface="新細明體" pitchFamily="18" charset="-120"/>
              </a:rPr>
              <a:t>gen_proc_call</a:t>
            </a:r>
            <a:r>
              <a:rPr lang="en-US" altLang="zh-TW" sz="2800" kern="0" dirty="0">
                <a:solidFill>
                  <a:srgbClr val="002060"/>
                </a:solidFill>
                <a:ea typeface="新細明體" pitchFamily="18" charset="-120"/>
              </a:rPr>
              <a:t>(name);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kern="0" dirty="0">
                <a:solidFill>
                  <a:srgbClr val="002060"/>
                </a:solidFill>
                <a:ea typeface="新細明體" pitchFamily="18" charset="-120"/>
              </a:rPr>
              <a:t>Generate “</a:t>
            </a:r>
            <a:r>
              <a:rPr lang="en-US" altLang="zh-TW" sz="2400" kern="0" dirty="0" err="1">
                <a:solidFill>
                  <a:srgbClr val="002060"/>
                </a:solidFill>
                <a:ea typeface="新細明體" pitchFamily="18" charset="-120"/>
              </a:rPr>
              <a:t>jal</a:t>
            </a:r>
            <a:r>
              <a:rPr lang="en-US" altLang="zh-TW" sz="2400" kern="0" dirty="0">
                <a:solidFill>
                  <a:srgbClr val="002060"/>
                </a:solidFill>
                <a:ea typeface="新細明體" pitchFamily="18" charset="-120"/>
              </a:rPr>
              <a:t> name” instruction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2800" kern="0" dirty="0" err="1">
                <a:solidFill>
                  <a:srgbClr val="002060"/>
                </a:solidFill>
                <a:ea typeface="新細明體" pitchFamily="18" charset="-120"/>
              </a:rPr>
              <a:t>gen_after_return</a:t>
            </a:r>
            <a:r>
              <a:rPr lang="en-US" altLang="zh-TW" sz="2800" kern="0" dirty="0">
                <a:solidFill>
                  <a:srgbClr val="002060"/>
                </a:solidFill>
                <a:ea typeface="新細明體" pitchFamily="18" charset="-120"/>
              </a:rPr>
              <a:t>();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kern="0" dirty="0">
                <a:solidFill>
                  <a:srgbClr val="002060"/>
                </a:solidFill>
                <a:ea typeface="新細明體" pitchFamily="18" charset="-120"/>
              </a:rPr>
              <a:t>Generate a copy </a:t>
            </a:r>
            <a:r>
              <a:rPr lang="en-US" altLang="zh-TW" sz="2400" kern="0" dirty="0" err="1">
                <a:solidFill>
                  <a:srgbClr val="002060"/>
                </a:solidFill>
                <a:ea typeface="新細明體" pitchFamily="18" charset="-120"/>
              </a:rPr>
              <a:t>inst</a:t>
            </a:r>
            <a:r>
              <a:rPr lang="en-US" altLang="zh-TW" sz="2400" kern="0" dirty="0">
                <a:solidFill>
                  <a:srgbClr val="002060"/>
                </a:solidFill>
                <a:ea typeface="新細明體" pitchFamily="18" charset="-120"/>
              </a:rPr>
              <a:t> that moves a0 to a7 to a target reg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kern="0" dirty="0">
                <a:solidFill>
                  <a:srgbClr val="002060"/>
                </a:solidFill>
                <a:ea typeface="新細明體" pitchFamily="18" charset="-120"/>
              </a:rPr>
              <a:t>Remove stack space allocated for arguments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zh-TW" sz="2400" kern="0" dirty="0">
                <a:solidFill>
                  <a:srgbClr val="002060"/>
                </a:solidFill>
                <a:ea typeface="新細明體" pitchFamily="18" charset="-120"/>
              </a:rPr>
              <a:t>Restore saved registers if any</a:t>
            </a:r>
          </a:p>
        </p:txBody>
      </p:sp>
    </p:spTree>
    <p:extLst>
      <p:ext uri="{BB962C8B-B14F-4D97-AF65-F5344CB8AC3E}">
        <p14:creationId xmlns:p14="http://schemas.microsoft.com/office/powerpoint/2010/main" val="183346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1CBD85-1500-41D6-BCAA-A35AC6E32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9661" y="144466"/>
            <a:ext cx="10527928" cy="692151"/>
          </a:xfrm>
        </p:spPr>
        <p:txBody>
          <a:bodyPr/>
          <a:lstStyle/>
          <a:p>
            <a:pPr>
              <a:defRPr/>
            </a:pPr>
            <a:r>
              <a:rPr lang="en-US" altLang="zh-TW" sz="4400" dirty="0">
                <a:ea typeface="新細明體" pitchFamily="18" charset="-120"/>
              </a:rPr>
              <a:t>Simple If (1)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651B3A-3493-4A99-9883-10A6A7E56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3182" y="1161658"/>
            <a:ext cx="2376292" cy="222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82" indent="-34288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37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742913" indent="-285737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32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1142943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667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600121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2057298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2514476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652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829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007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  <a:defRPr/>
            </a:pPr>
            <a:r>
              <a:rPr lang="en-US" altLang="zh-TW" sz="2800" kern="0" dirty="0">
                <a:ea typeface="新細明體" pitchFamily="18" charset="-120"/>
              </a:rPr>
              <a:t>	if ( a ) </a:t>
            </a:r>
          </a:p>
          <a:p>
            <a:pPr>
              <a:buFontTx/>
              <a:buNone/>
              <a:defRPr/>
            </a:pPr>
            <a:r>
              <a:rPr lang="en-US" altLang="zh-TW" sz="2800" kern="0" dirty="0">
                <a:ea typeface="新細明體" pitchFamily="18" charset="-120"/>
              </a:rPr>
              <a:t>	{</a:t>
            </a:r>
          </a:p>
          <a:p>
            <a:pPr>
              <a:buFontTx/>
              <a:buNone/>
              <a:defRPr/>
            </a:pPr>
            <a:r>
              <a:rPr lang="en-US" altLang="zh-TW" sz="2800" kern="0" dirty="0">
                <a:ea typeface="新細明體" pitchFamily="18" charset="-120"/>
              </a:rPr>
              <a:t>		b = 1;</a:t>
            </a:r>
          </a:p>
          <a:p>
            <a:pPr>
              <a:buFontTx/>
              <a:buNone/>
              <a:defRPr/>
            </a:pPr>
            <a:r>
              <a:rPr lang="en-US" altLang="zh-TW" sz="2800" kern="0" dirty="0">
                <a:ea typeface="新細明體" pitchFamily="18" charset="-120"/>
              </a:rPr>
              <a:t>	}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49B2E192-809C-428C-B1A1-8A6828A4B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3083" y="1263259"/>
            <a:ext cx="31083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l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w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x</a:t>
            </a:r>
            <a:r>
              <a:rPr lang="pl-PL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9,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-4(</a:t>
            </a:r>
            <a:r>
              <a:rPr lang="en-US" altLang="zh-TW" sz="24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fp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b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beqz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 x9, Lexit1</a:t>
            </a:r>
            <a:r>
              <a:rPr lang="en-US" altLang="zh-TW" sz="2400" dirty="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/>
            </a:r>
            <a:br>
              <a:rPr lang="en-US" altLang="zh-TW" sz="2400" dirty="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li	x10,	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24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sw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x10,	b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Lexit1: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….	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453F3655-3998-41DB-81EA-8892AC30BD9B}"/>
              </a:ext>
            </a:extLst>
          </p:cNvPr>
          <p:cNvGrpSpPr/>
          <p:nvPr/>
        </p:nvGrpSpPr>
        <p:grpSpPr>
          <a:xfrm>
            <a:off x="1992682" y="3511985"/>
            <a:ext cx="6907213" cy="2312988"/>
            <a:chOff x="1992682" y="3800084"/>
            <a:chExt cx="6907213" cy="2312988"/>
          </a:xfrm>
        </p:grpSpPr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CCD192D5-3A46-409D-8E7C-44B9188750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9095" y="4203309"/>
              <a:ext cx="6400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r>
                <a:rPr lang="pt-BR" altLang="zh-TW" sz="24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beqz x9, </a:t>
              </a:r>
              <a:r>
                <a:rPr lang="en-US" altLang="zh-TW" sz="24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Lexit1	where x9 is </a:t>
              </a:r>
              <a:r>
                <a:rPr lang="en-US" altLang="zh-TW" sz="2400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expr.place</a:t>
              </a:r>
              <a:endPara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D80E7C3A-1CEF-48DD-BDE9-DECF9A22A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3682" y="3800084"/>
              <a:ext cx="6172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24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What if a is an expression? e.g. if (</a:t>
              </a:r>
              <a:r>
                <a:rPr lang="en-US" altLang="zh-TW" sz="2400" dirty="0" err="1">
                  <a:latin typeface="Times New Roman" panose="02020603050405020304" pitchFamily="18" charset="0"/>
                  <a:ea typeface="新細明體" panose="02020500000000000000" pitchFamily="18" charset="-120"/>
                </a:rPr>
                <a:t>a&amp;b</a:t>
              </a:r>
              <a:r>
                <a:rPr lang="en-US" altLang="zh-TW" sz="24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), (</a:t>
              </a:r>
              <a:r>
                <a:rPr lang="en-US" altLang="zh-TW" sz="2400" dirty="0" err="1">
                  <a:latin typeface="Times New Roman" panose="02020603050405020304" pitchFamily="18" charset="0"/>
                  <a:ea typeface="新細明體" panose="02020500000000000000" pitchFamily="18" charset="-120"/>
                </a:rPr>
                <a:t>a+b</a:t>
              </a:r>
              <a:r>
                <a:rPr lang="en-US" altLang="zh-TW" sz="24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)</a:t>
              </a:r>
            </a:p>
          </p:txBody>
        </p:sp>
        <p:sp>
          <p:nvSpPr>
            <p:cNvPr id="9" name="Text Box 7">
              <a:extLst>
                <a:ext uri="{FF2B5EF4-FFF2-40B4-BE49-F238E27FC236}">
                  <a16:creationId xmlns:a16="http://schemas.microsoft.com/office/drawing/2014/main" id="{521A7D43-ED8C-4AE1-A9BD-3CE1028450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92682" y="4793858"/>
              <a:ext cx="5486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24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How to </a:t>
              </a:r>
              <a:r>
                <a:rPr lang="en-US" altLang="zh-TW" sz="24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generate</a:t>
              </a:r>
              <a:r>
                <a:rPr lang="en-US" altLang="zh-TW" sz="24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 code for (a&lt;b) ?</a:t>
              </a:r>
            </a:p>
          </p:txBody>
        </p:sp>
        <p:sp>
          <p:nvSpPr>
            <p:cNvPr id="10" name="Text Box 8">
              <a:extLst>
                <a:ext uri="{FF2B5EF4-FFF2-40B4-BE49-F238E27FC236}">
                  <a16:creationId xmlns:a16="http://schemas.microsoft.com/office/drawing/2014/main" id="{DBD7CB72-6A24-46CA-9F58-DEA1893287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8482" y="5251059"/>
              <a:ext cx="2514600" cy="862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2000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slt</a:t>
              </a:r>
              <a:r>
                <a:rPr lang="pl-PL" altLang="zh-TW" sz="20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r>
                <a:rPr lang="en-US" altLang="zh-TW" sz="20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x9, x</a:t>
              </a:r>
              <a:r>
                <a:rPr lang="pl-PL" altLang="zh-TW" sz="20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9, </a:t>
              </a:r>
              <a:r>
                <a:rPr lang="en-US" altLang="zh-TW" sz="20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x</a:t>
              </a:r>
              <a:r>
                <a:rPr lang="pl-PL" altLang="zh-TW" sz="20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10</a:t>
              </a:r>
              <a:r>
                <a:rPr lang="en-US" altLang="zh-TW" sz="20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 </a:t>
              </a:r>
              <a:endParaRPr lang="pl-PL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pl-PL" altLang="zh-TW" sz="20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b</a:t>
              </a:r>
              <a:r>
                <a:rPr lang="en-US" altLang="zh-TW" sz="2000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eqz</a:t>
              </a:r>
              <a:r>
                <a:rPr lang="pl-PL" altLang="zh-TW" sz="20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r>
                <a:rPr lang="en-US" altLang="zh-TW" sz="20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x9, Lexit1</a:t>
              </a:r>
            </a:p>
          </p:txBody>
        </p:sp>
        <p:sp>
          <p:nvSpPr>
            <p:cNvPr id="11" name="Text Box 8">
              <a:extLst>
                <a:ext uri="{FF2B5EF4-FFF2-40B4-BE49-F238E27FC236}">
                  <a16:creationId xmlns:a16="http://schemas.microsoft.com/office/drawing/2014/main" id="{208C781F-62E5-4094-B00A-3B84273368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5295" y="5251059"/>
              <a:ext cx="2514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2400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bge</a:t>
              </a:r>
              <a:r>
                <a:rPr lang="en-US" altLang="zh-TW" sz="20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r>
                <a:rPr lang="en-US" altLang="zh-TW" sz="24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x10,x9</a:t>
              </a:r>
              <a:r>
                <a:rPr lang="en-US" altLang="zh-TW" sz="20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, Lexit1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041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</a:t>
            </a:fld>
            <a:endParaRPr lang="zh-TW" altLang="en-US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E5FE6A41-3491-415B-815A-B0E22E95E6CF}"/>
              </a:ext>
            </a:extLst>
          </p:cNvPr>
          <p:cNvGrpSpPr/>
          <p:nvPr/>
        </p:nvGrpSpPr>
        <p:grpSpPr>
          <a:xfrm>
            <a:off x="2534433" y="1327759"/>
            <a:ext cx="6523221" cy="4401205"/>
            <a:chOff x="2196230" y="1377863"/>
            <a:chExt cx="6523221" cy="4401205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85FDD38B-6A05-4FCE-AB17-996437C331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6230" y="1425879"/>
              <a:ext cx="2375770" cy="4198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882" indent="-342882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0000FF"/>
                </a:buClr>
                <a:buSzPct val="80000"/>
                <a:buFont typeface="Wingdings" pitchFamily="2" charset="2"/>
                <a:buChar char="l"/>
                <a:defRPr kumimoji="1" sz="3733">
                  <a:solidFill>
                    <a:schemeClr val="tx1"/>
                  </a:solidFill>
                  <a:latin typeface="Calibri" pitchFamily="34" charset="0"/>
                  <a:ea typeface="標楷體" pitchFamily="65" charset="-120"/>
                  <a:cs typeface="+mn-cs"/>
                </a:defRPr>
              </a:lvl1pPr>
              <a:lvl2pPr marL="742913" indent="-285737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0000FF"/>
                </a:buClr>
                <a:buSzPct val="90000"/>
                <a:buFont typeface="Arial" charset="0"/>
                <a:buChar char="–"/>
                <a:defRPr kumimoji="1" sz="3200">
                  <a:solidFill>
                    <a:schemeClr val="tx1"/>
                  </a:solidFill>
                  <a:latin typeface="Calibri" pitchFamily="34" charset="0"/>
                  <a:ea typeface="標楷體" pitchFamily="65" charset="-120"/>
                </a:defRPr>
              </a:lvl2pPr>
              <a:lvl3pPr marL="1142943" indent="-22858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kumimoji="1" sz="2667">
                  <a:solidFill>
                    <a:schemeClr val="tx1"/>
                  </a:solidFill>
                  <a:latin typeface="Calibri" pitchFamily="34" charset="0"/>
                  <a:ea typeface="標楷體" pitchFamily="65" charset="-120"/>
                  <a:cs typeface="Calibri" pitchFamily="34" charset="0"/>
                </a:defRPr>
              </a:lvl3pPr>
              <a:lvl4pPr marL="1600121" indent="-22858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kumimoji="1" sz="2400">
                  <a:solidFill>
                    <a:schemeClr val="tx1"/>
                  </a:solidFill>
                  <a:latin typeface="Calibri" pitchFamily="34" charset="0"/>
                  <a:ea typeface="標楷體" pitchFamily="65" charset="-120"/>
                  <a:cs typeface="Calibri" pitchFamily="34" charset="0"/>
                </a:defRPr>
              </a:lvl4pPr>
              <a:lvl5pPr marL="2057298" indent="-22858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kumimoji="1" sz="2133">
                  <a:solidFill>
                    <a:schemeClr val="tx1"/>
                  </a:solidFill>
                  <a:latin typeface="Calibri" pitchFamily="34" charset="0"/>
                  <a:ea typeface="標楷體" pitchFamily="65" charset="-120"/>
                  <a:cs typeface="Calibri" pitchFamily="34" charset="0"/>
                </a:defRPr>
              </a:lvl5pPr>
              <a:lvl6pPr marL="2514476" indent="-22858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652" indent="-22858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8829" indent="-22858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007" indent="-228589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>
                <a:buFontTx/>
                <a:buNone/>
                <a:defRPr/>
              </a:pPr>
              <a:r>
                <a:rPr lang="en-US" altLang="zh-TW" sz="2800" kern="0" dirty="0">
                  <a:ea typeface="新細明體" pitchFamily="18" charset="-120"/>
                </a:rPr>
                <a:t>	if ( a ) </a:t>
              </a:r>
            </a:p>
            <a:p>
              <a:pPr>
                <a:buFontTx/>
                <a:buNone/>
                <a:defRPr/>
              </a:pPr>
              <a:r>
                <a:rPr lang="en-US" altLang="zh-TW" sz="2800" kern="0" dirty="0">
                  <a:ea typeface="新細明體" pitchFamily="18" charset="-120"/>
                </a:rPr>
                <a:t>	{</a:t>
              </a:r>
            </a:p>
            <a:p>
              <a:pPr>
                <a:buFontTx/>
                <a:buNone/>
                <a:defRPr/>
              </a:pPr>
              <a:r>
                <a:rPr lang="en-US" altLang="zh-TW" sz="2800" kern="0" dirty="0">
                  <a:ea typeface="新細明體" pitchFamily="18" charset="-120"/>
                </a:rPr>
                <a:t>		b = 1;</a:t>
              </a:r>
            </a:p>
            <a:p>
              <a:pPr>
                <a:buFontTx/>
                <a:buNone/>
                <a:defRPr/>
              </a:pPr>
              <a:r>
                <a:rPr lang="en-US" altLang="zh-TW" sz="2800" kern="0" dirty="0">
                  <a:ea typeface="新細明體" pitchFamily="18" charset="-120"/>
                </a:rPr>
                <a:t>	}</a:t>
              </a:r>
            </a:p>
            <a:p>
              <a:pPr>
                <a:buFontTx/>
                <a:buNone/>
                <a:defRPr/>
              </a:pPr>
              <a:r>
                <a:rPr lang="en-US" altLang="zh-TW" sz="2800" kern="0" dirty="0">
                  <a:ea typeface="新細明體" pitchFamily="18" charset="-120"/>
                </a:rPr>
                <a:t>    else</a:t>
              </a:r>
            </a:p>
            <a:p>
              <a:pPr>
                <a:buFontTx/>
                <a:buNone/>
                <a:defRPr/>
              </a:pPr>
              <a:r>
                <a:rPr lang="en-US" altLang="zh-TW" sz="2800" kern="0" dirty="0">
                  <a:ea typeface="新細明體" pitchFamily="18" charset="-120"/>
                </a:rPr>
                <a:t>	{</a:t>
              </a:r>
            </a:p>
            <a:p>
              <a:pPr>
                <a:buFontTx/>
                <a:buNone/>
                <a:defRPr/>
              </a:pPr>
              <a:r>
                <a:rPr lang="en-US" altLang="zh-TW" sz="2800" kern="0" dirty="0">
                  <a:ea typeface="新細明體" pitchFamily="18" charset="-120"/>
                </a:rPr>
                <a:t>		b = 0;</a:t>
              </a:r>
            </a:p>
            <a:p>
              <a:pPr>
                <a:buFontTx/>
                <a:buNone/>
                <a:defRPr/>
              </a:pPr>
              <a:r>
                <a:rPr lang="en-US" altLang="zh-TW" sz="2800" kern="0" dirty="0">
                  <a:ea typeface="新細明體" pitchFamily="18" charset="-120"/>
                </a:rPr>
                <a:t>	}</a:t>
              </a:r>
            </a:p>
          </p:txBody>
        </p:sp>
        <p:sp>
          <p:nvSpPr>
            <p:cNvPr id="4" name="Text Box 4">
              <a:extLst>
                <a:ext uri="{FF2B5EF4-FFF2-40B4-BE49-F238E27FC236}">
                  <a16:creationId xmlns:a16="http://schemas.microsoft.com/office/drawing/2014/main" id="{42907861-2C4F-4D7A-8145-3444569A98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94127" y="1377863"/>
              <a:ext cx="3525324" cy="4401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	</a:t>
              </a:r>
              <a:r>
                <a:rPr lang="pl-PL" altLang="zh-TW" sz="2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l</a:t>
              </a:r>
              <a:r>
                <a:rPr lang="en-US" altLang="zh-TW" sz="2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w</a:t>
              </a:r>
              <a:r>
                <a:rPr lang="pl-PL" altLang="zh-TW" sz="2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r>
                <a:rPr lang="en-US" altLang="zh-TW" sz="2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x</a:t>
              </a:r>
              <a:r>
                <a:rPr lang="pl-PL" altLang="zh-TW" sz="2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9, </a:t>
              </a:r>
              <a:r>
                <a:rPr lang="en-US" altLang="zh-TW" sz="2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-4(</a:t>
              </a:r>
              <a:r>
                <a:rPr lang="en-US" altLang="zh-TW" sz="2800" dirty="0" err="1">
                  <a:latin typeface="Times New Roman" panose="02020603050405020304" pitchFamily="18" charset="0"/>
                  <a:ea typeface="新細明體" panose="02020500000000000000" pitchFamily="18" charset="-120"/>
                </a:rPr>
                <a:t>fp</a:t>
              </a:r>
              <a:r>
                <a:rPr lang="en-US" altLang="zh-TW" sz="2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)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zh-TW" sz="2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r>
                <a:rPr lang="pt-BR" altLang="zh-TW" sz="2800" dirty="0">
                  <a:solidFill>
                    <a:srgbClr val="FFFF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	</a:t>
              </a:r>
              <a:r>
                <a:rPr lang="pt-BR" altLang="zh-TW" sz="28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beqz	x9, </a:t>
              </a:r>
              <a:r>
                <a:rPr lang="en-US" altLang="zh-TW" sz="28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Lelse1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	li	x10,	1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	</a:t>
              </a:r>
              <a:r>
                <a:rPr lang="en-US" altLang="zh-TW" sz="2800" dirty="0" err="1">
                  <a:latin typeface="Times New Roman" panose="02020603050405020304" pitchFamily="18" charset="0"/>
                  <a:ea typeface="新細明體" panose="02020500000000000000" pitchFamily="18" charset="-120"/>
                </a:rPr>
                <a:t>sw</a:t>
              </a:r>
              <a:r>
                <a:rPr lang="en-US" altLang="zh-TW" sz="2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	x10,	b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	</a:t>
              </a:r>
              <a:r>
                <a:rPr lang="en-US" altLang="zh-TW" sz="28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j	Lexit1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800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Lelse1:</a:t>
              </a:r>
              <a:r>
                <a:rPr lang="en-US" altLang="zh-TW" sz="2800" dirty="0" smtClean="0">
                  <a:solidFill>
                    <a:srgbClr val="FFFF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:</a:t>
              </a:r>
              <a:endParaRPr lang="en-US" altLang="zh-TW" sz="2800" dirty="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	li	x11,	0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	</a:t>
              </a:r>
              <a:r>
                <a:rPr lang="en-US" altLang="zh-TW" sz="2800" dirty="0" err="1">
                  <a:latin typeface="Times New Roman" panose="02020603050405020304" pitchFamily="18" charset="0"/>
                  <a:ea typeface="新細明體" panose="02020500000000000000" pitchFamily="18" charset="-120"/>
                </a:rPr>
                <a:t>sw</a:t>
              </a:r>
              <a:r>
                <a:rPr lang="en-US" altLang="zh-TW" sz="2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	x11,	b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8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Lexit1: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	….	</a:t>
              </a:r>
            </a:p>
          </p:txBody>
        </p:sp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782E6378-20C7-4FD6-908A-178B15A6DB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9661" y="144466"/>
            <a:ext cx="10527928" cy="692151"/>
          </a:xfrm>
        </p:spPr>
        <p:txBody>
          <a:bodyPr/>
          <a:lstStyle/>
          <a:p>
            <a:pPr>
              <a:defRPr/>
            </a:pPr>
            <a:r>
              <a:rPr lang="en-US" altLang="zh-TW" sz="4400" dirty="0">
                <a:ea typeface="新細明體" pitchFamily="18" charset="-120"/>
              </a:rPr>
              <a:t>Simple If (2)</a:t>
            </a:r>
          </a:p>
        </p:txBody>
      </p:sp>
    </p:spTree>
    <p:extLst>
      <p:ext uri="{BB962C8B-B14F-4D97-AF65-F5344CB8AC3E}">
        <p14:creationId xmlns:p14="http://schemas.microsoft.com/office/powerpoint/2010/main" val="307641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7480D6-DDC9-451C-9F52-2ACFA13554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9827" y="192065"/>
            <a:ext cx="7772400" cy="533400"/>
          </a:xfrm>
        </p:spPr>
        <p:txBody>
          <a:bodyPr/>
          <a:lstStyle/>
          <a:p>
            <a:pPr>
              <a:defRPr/>
            </a:pPr>
            <a:r>
              <a:rPr lang="en-US" altLang="zh-TW" sz="4400" dirty="0">
                <a:ea typeface="新細明體" pitchFamily="18" charset="-120"/>
              </a:rPr>
              <a:t> Nested If-else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13C1C6-54E6-4915-96B1-CAC774FD5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5917" y="1230682"/>
            <a:ext cx="3052175" cy="3191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82" indent="-34288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37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742913" indent="-285737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32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1142943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667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600121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2057298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2514476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652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829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007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  <a:defRPr/>
            </a:pPr>
            <a:r>
              <a:rPr lang="en-US" altLang="zh-TW" sz="2400" kern="0" dirty="0">
                <a:ea typeface="新細明體" pitchFamily="18" charset="-120"/>
              </a:rPr>
              <a:t>	if ( a ) </a:t>
            </a:r>
            <a:r>
              <a:rPr lang="en-US" altLang="zh-CN" sz="2400" kern="0" dirty="0">
                <a:ea typeface="新細明體" pitchFamily="18" charset="-120"/>
              </a:rPr>
              <a:t>{</a:t>
            </a:r>
            <a:endParaRPr lang="en-US" altLang="zh-TW" sz="2400" kern="0" dirty="0">
              <a:ea typeface="新細明體" pitchFamily="18" charset="-120"/>
            </a:endParaRPr>
          </a:p>
          <a:p>
            <a:pPr>
              <a:buFontTx/>
              <a:buNone/>
              <a:defRPr/>
            </a:pPr>
            <a:r>
              <a:rPr lang="en-US" altLang="zh-TW" sz="2400" kern="0" dirty="0">
                <a:ea typeface="新細明體" pitchFamily="18" charset="-120"/>
              </a:rPr>
              <a:t>		b = 1;}</a:t>
            </a:r>
          </a:p>
          <a:p>
            <a:pPr>
              <a:buFontTx/>
              <a:buNone/>
              <a:defRPr/>
            </a:pPr>
            <a:r>
              <a:rPr lang="en-US" altLang="zh-TW" sz="2400" kern="0" dirty="0">
                <a:ea typeface="新細明體" pitchFamily="18" charset="-120"/>
              </a:rPr>
              <a:t>     else </a:t>
            </a:r>
            <a:r>
              <a:rPr lang="en-US" altLang="zh-CN" sz="2400" kern="0" dirty="0">
                <a:ea typeface="新細明體" pitchFamily="18" charset="-120"/>
              </a:rPr>
              <a:t>{</a:t>
            </a:r>
            <a:endParaRPr lang="en-US" altLang="zh-TW" sz="2400" kern="0" dirty="0">
              <a:ea typeface="新細明體" pitchFamily="18" charset="-120"/>
            </a:endParaRPr>
          </a:p>
          <a:p>
            <a:pPr>
              <a:buFontTx/>
              <a:buNone/>
              <a:defRPr/>
            </a:pPr>
            <a:r>
              <a:rPr lang="en-US" altLang="zh-TW" sz="2400" kern="0" dirty="0">
                <a:ea typeface="新細明體" pitchFamily="18" charset="-120"/>
              </a:rPr>
              <a:t>	    if ( j ) b = 0;</a:t>
            </a:r>
          </a:p>
          <a:p>
            <a:pPr>
              <a:buFontTx/>
              <a:buNone/>
              <a:defRPr/>
            </a:pPr>
            <a:r>
              <a:rPr lang="en-US" altLang="zh-TW" sz="2400" kern="0" dirty="0">
                <a:ea typeface="新細明體" pitchFamily="18" charset="-120"/>
              </a:rPr>
              <a:t>	      else </a:t>
            </a:r>
            <a:r>
              <a:rPr lang="en-US" altLang="zh-CN" sz="2400" kern="0" dirty="0">
                <a:ea typeface="新細明體" pitchFamily="18" charset="-120"/>
              </a:rPr>
              <a:t>{ </a:t>
            </a:r>
            <a:r>
              <a:rPr lang="en-US" altLang="zh-TW" sz="2400" kern="0" dirty="0">
                <a:ea typeface="新細明體" pitchFamily="18" charset="-120"/>
              </a:rPr>
              <a:t>c = 0;}</a:t>
            </a:r>
          </a:p>
          <a:p>
            <a:pPr>
              <a:buFontTx/>
              <a:buNone/>
              <a:defRPr/>
            </a:pPr>
            <a:r>
              <a:rPr lang="en-US" altLang="zh-TW" sz="2400" kern="0" dirty="0">
                <a:ea typeface="新細明體" pitchFamily="18" charset="-120"/>
              </a:rPr>
              <a:t>	    a = 0;</a:t>
            </a:r>
          </a:p>
          <a:p>
            <a:pPr>
              <a:buFontTx/>
              <a:buNone/>
              <a:defRPr/>
            </a:pPr>
            <a:r>
              <a:rPr lang="en-US" altLang="zh-TW" sz="2400" kern="0" dirty="0">
                <a:ea typeface="新細明體" pitchFamily="18" charset="-120"/>
              </a:rPr>
              <a:t>	}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D4BD4DE7-7540-47F2-A69B-A3C1867C7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8972" y="1126298"/>
            <a:ext cx="3536514" cy="506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17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lw</a:t>
            </a:r>
            <a: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x9,	a</a:t>
            </a:r>
            <a:b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</a:br>
            <a:r>
              <a:rPr lang="pt-BR" altLang="zh-TW" sz="17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	beqz	x9, </a:t>
            </a:r>
            <a:r>
              <a:rPr lang="en-US" altLang="zh-TW" sz="17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Lelse1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li	x10,	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17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sw</a:t>
            </a:r>
            <a: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x10,	b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	j	Lexit1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Lelse1: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17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lw</a:t>
            </a:r>
            <a: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x11,	j</a:t>
            </a:r>
            <a:b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</a:br>
            <a: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1700" dirty="0" err="1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beqz</a:t>
            </a:r>
            <a:r>
              <a:rPr lang="en-US" altLang="zh-TW" sz="1700" dirty="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	x11, Lelse2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dirty="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	li	x12, 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17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sw</a:t>
            </a:r>
            <a: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x12,	b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1700" dirty="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j</a:t>
            </a:r>
            <a: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1700" dirty="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Lexit2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dirty="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Lelse2: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dirty="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	li	x13, 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17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sw</a:t>
            </a:r>
            <a: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x13,	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dirty="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Lexit2</a:t>
            </a:r>
            <a: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:</a:t>
            </a: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1700" dirty="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li	x9, 0</a:t>
            </a:r>
            <a:endParaRPr lang="en-US" altLang="zh-TW" sz="17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</a:t>
            </a:r>
            <a:r>
              <a:rPr lang="en-US" altLang="zh-TW" sz="1700" dirty="0" err="1">
                <a:latin typeface="Times New Roman" panose="02020603050405020304" pitchFamily="18" charset="0"/>
                <a:ea typeface="新細明體" panose="02020500000000000000" pitchFamily="18" charset="-120"/>
              </a:rPr>
              <a:t>sw</a:t>
            </a:r>
            <a:r>
              <a:rPr lang="en-US" altLang="zh-TW" sz="17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x9,	a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Lexit1:	</a:t>
            </a:r>
          </a:p>
        </p:txBody>
      </p:sp>
    </p:spTree>
    <p:extLst>
      <p:ext uri="{BB962C8B-B14F-4D97-AF65-F5344CB8AC3E}">
        <p14:creationId xmlns:p14="http://schemas.microsoft.com/office/powerpoint/2010/main" val="295580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9D80596-240E-43C9-9A3B-0785E7449D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9431" y="0"/>
            <a:ext cx="8229600" cy="944562"/>
          </a:xfrm>
        </p:spPr>
        <p:txBody>
          <a:bodyPr/>
          <a:lstStyle/>
          <a:p>
            <a:pPr>
              <a:defRPr/>
            </a:pPr>
            <a:r>
              <a:rPr lang="en-US" altLang="zh-TW" sz="4400" dirty="0">
                <a:ea typeface="新細明體" pitchFamily="18" charset="-120"/>
              </a:rPr>
              <a:t>Code Generation for If Structures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3A38952-703B-48BF-9125-A5B78DB98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5545" y="1219200"/>
            <a:ext cx="9006214" cy="448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82" indent="-34288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37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742913" indent="-285737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32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1142943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667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600121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2057298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2514476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652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829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007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altLang="zh-TW" sz="2800" kern="0" dirty="0">
                <a:ea typeface="新細明體" pitchFamily="18" charset="-120"/>
              </a:rPr>
              <a:t>A test that branches to the else part (if-else) or the exit part (simple if) if the condition is </a:t>
            </a:r>
            <a:r>
              <a:rPr lang="en-US" altLang="zh-TW" sz="2800" kern="0" dirty="0">
                <a:solidFill>
                  <a:srgbClr val="FF0000"/>
                </a:solidFill>
                <a:ea typeface="新細明體" pitchFamily="18" charset="-120"/>
              </a:rPr>
              <a:t>false</a:t>
            </a:r>
            <a:r>
              <a:rPr lang="en-US" altLang="zh-TW" sz="2800" kern="0" dirty="0">
                <a:ea typeface="新細明體" pitchFamily="18" charset="-120"/>
              </a:rPr>
              <a:t>. </a:t>
            </a:r>
          </a:p>
          <a:p>
            <a:pPr>
              <a:defRPr/>
            </a:pPr>
            <a:r>
              <a:rPr lang="en-US" altLang="zh-TW" sz="2800" kern="0" dirty="0">
                <a:solidFill>
                  <a:schemeClr val="tx2"/>
                </a:solidFill>
                <a:ea typeface="新細明體" pitchFamily="18" charset="-120"/>
              </a:rPr>
              <a:t>Unique labels</a:t>
            </a:r>
            <a:r>
              <a:rPr lang="en-US" altLang="zh-TW" sz="2800" kern="0" dirty="0">
                <a:ea typeface="新細明體" pitchFamily="18" charset="-120"/>
              </a:rPr>
              <a:t> such as Lelse1, Lexit2, … </a:t>
            </a:r>
          </a:p>
          <a:p>
            <a:pPr>
              <a:defRPr/>
            </a:pPr>
            <a:r>
              <a:rPr lang="en-US" altLang="zh-TW" sz="2800" kern="0" dirty="0">
                <a:ea typeface="新細明體" pitchFamily="18" charset="-120"/>
              </a:rPr>
              <a:t>Need to handle </a:t>
            </a:r>
            <a:r>
              <a:rPr lang="en-US" altLang="zh-TW" sz="2800" kern="0" dirty="0">
                <a:solidFill>
                  <a:srgbClr val="FF0000"/>
                </a:solidFill>
                <a:ea typeface="新細明體" pitchFamily="18" charset="-120"/>
              </a:rPr>
              <a:t>nested structures</a:t>
            </a:r>
            <a:r>
              <a:rPr lang="en-US" altLang="zh-TW" sz="2800" kern="0" dirty="0">
                <a:ea typeface="新細明體" pitchFamily="18" charset="-120"/>
              </a:rPr>
              <a:t>, so </a:t>
            </a:r>
            <a:r>
              <a:rPr lang="en-US" altLang="zh-TW" sz="2800" kern="0" dirty="0">
                <a:solidFill>
                  <a:schemeClr val="tx2"/>
                </a:solidFill>
                <a:ea typeface="新細明體" pitchFamily="18" charset="-120"/>
              </a:rPr>
              <a:t>label number should be maintained on a stack</a:t>
            </a:r>
            <a:r>
              <a:rPr lang="en-US" altLang="zh-TW" sz="2800" kern="0" dirty="0">
                <a:ea typeface="新細明體" pitchFamily="18" charset="-120"/>
              </a:rPr>
              <a:t>. Since the code gen walks AST via recursive calls, label number can be maintained in a local variable. </a:t>
            </a:r>
          </a:p>
          <a:p>
            <a:pPr>
              <a:defRPr/>
            </a:pPr>
            <a:r>
              <a:rPr lang="en-US" altLang="zh-TW" sz="2800" kern="0" dirty="0">
                <a:ea typeface="新細明體" pitchFamily="18" charset="-120"/>
              </a:rPr>
              <a:t>Jump to </a:t>
            </a:r>
            <a:r>
              <a:rPr lang="en-US" altLang="zh-TW" sz="2800" kern="0" dirty="0" err="1">
                <a:ea typeface="新細明體" pitchFamily="18" charset="-120"/>
              </a:rPr>
              <a:t>Lexit</a:t>
            </a:r>
            <a:r>
              <a:rPr lang="en-US" altLang="zh-TW" sz="2800" kern="0" dirty="0">
                <a:ea typeface="新細明體" pitchFamily="18" charset="-120"/>
              </a:rPr>
              <a:t> (skip over the else part) at the end of the </a:t>
            </a:r>
            <a:r>
              <a:rPr lang="en-US" altLang="zh-TW" sz="2800" i="1" kern="0" dirty="0">
                <a:ea typeface="新細明體" pitchFamily="18" charset="-120"/>
              </a:rPr>
              <a:t>then </a:t>
            </a:r>
            <a:r>
              <a:rPr lang="en-US" altLang="zh-TW" sz="2800" kern="0" dirty="0">
                <a:ea typeface="新細明體" pitchFamily="18" charset="-120"/>
              </a:rPr>
              <a:t>block.</a:t>
            </a:r>
          </a:p>
        </p:txBody>
      </p:sp>
    </p:spTree>
    <p:extLst>
      <p:ext uri="{BB962C8B-B14F-4D97-AF65-F5344CB8AC3E}">
        <p14:creationId xmlns:p14="http://schemas.microsoft.com/office/powerpoint/2010/main" val="26806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7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03D63A-6188-4DB1-A08C-27DA6E486D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9431" y="0"/>
            <a:ext cx="8229600" cy="944562"/>
          </a:xfrm>
        </p:spPr>
        <p:txBody>
          <a:bodyPr/>
          <a:lstStyle/>
          <a:p>
            <a:pPr>
              <a:defRPr/>
            </a:pPr>
            <a:r>
              <a:rPr lang="en-US" altLang="zh-TW" sz="4400" dirty="0">
                <a:ea typeface="新細明體" pitchFamily="18" charset="-120"/>
              </a:rPr>
              <a:t>Example (1)</a:t>
            </a: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2885DAF5-0BDC-444C-887E-6370FD45F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1373" y="1108074"/>
            <a:ext cx="2819400" cy="6096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solidFill>
                  <a:srgbClr val="FF0000"/>
                </a:solidFill>
                <a:ea typeface="新細明體" panose="02020500000000000000" pitchFamily="18" charset="-120"/>
              </a:rPr>
              <a:t>IF</a:t>
            </a:r>
            <a:endParaRPr lang="zh-TW" altLang="en-US" sz="2000" b="1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5" name="橢圓 5">
            <a:extLst>
              <a:ext uri="{FF2B5EF4-FFF2-40B4-BE49-F238E27FC236}">
                <a16:creationId xmlns:a16="http://schemas.microsoft.com/office/drawing/2014/main" id="{D9E722CF-44E6-49EB-9255-00C81E069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973" y="2609850"/>
            <a:ext cx="2323578" cy="584287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 dirty="0">
                <a:solidFill>
                  <a:srgbClr val="FF0000"/>
                </a:solidFill>
                <a:ea typeface="新細明體" panose="02020500000000000000" pitchFamily="18" charset="-120"/>
              </a:rPr>
              <a:t>Cond Expr</a:t>
            </a:r>
            <a:endParaRPr lang="zh-TW" altLang="en-US" sz="2000" b="1" dirty="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cxnSp>
        <p:nvCxnSpPr>
          <p:cNvPr id="6" name="直線單箭頭接點 8">
            <a:extLst>
              <a:ext uri="{FF2B5EF4-FFF2-40B4-BE49-F238E27FC236}">
                <a16:creationId xmlns:a16="http://schemas.microsoft.com/office/drawing/2014/main" id="{7AF85014-52A3-48AA-B634-CAD4355F6A06}"/>
              </a:ext>
            </a:extLst>
          </p:cNvPr>
          <p:cNvCxnSpPr>
            <a:cxnSpLocks noChangeShapeType="1"/>
            <a:stCxn id="4" idx="4"/>
            <a:endCxn id="5" idx="0"/>
          </p:cNvCxnSpPr>
          <p:nvPr/>
        </p:nvCxnSpPr>
        <p:spPr bwMode="auto">
          <a:xfrm flipH="1">
            <a:off x="4637762" y="1717674"/>
            <a:ext cx="1543311" cy="89217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橢圓 12">
            <a:extLst>
              <a:ext uri="{FF2B5EF4-FFF2-40B4-BE49-F238E27FC236}">
                <a16:creationId xmlns:a16="http://schemas.microsoft.com/office/drawing/2014/main" id="{DF41754B-5168-46F2-8726-E6FF40BFE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9148" y="2749202"/>
            <a:ext cx="2247377" cy="444935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solidFill>
                  <a:srgbClr val="FF0000"/>
                </a:solidFill>
                <a:ea typeface="新細明體" panose="02020500000000000000" pitchFamily="18" charset="-120"/>
              </a:rPr>
              <a:t>Then Block</a:t>
            </a:r>
            <a:endParaRPr lang="zh-TW" altLang="en-US" sz="1800" b="1" dirty="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cxnSp>
        <p:nvCxnSpPr>
          <p:cNvPr id="9" name="直線單箭頭接點 13">
            <a:extLst>
              <a:ext uri="{FF2B5EF4-FFF2-40B4-BE49-F238E27FC236}">
                <a16:creationId xmlns:a16="http://schemas.microsoft.com/office/drawing/2014/main" id="{42F370EB-D7F2-423C-A156-1F70B18BE330}"/>
              </a:ext>
            </a:extLst>
          </p:cNvPr>
          <p:cNvCxnSpPr>
            <a:cxnSpLocks noChangeShapeType="1"/>
            <a:stCxn id="4" idx="4"/>
            <a:endCxn id="8" idx="0"/>
          </p:cNvCxnSpPr>
          <p:nvPr/>
        </p:nvCxnSpPr>
        <p:spPr bwMode="auto">
          <a:xfrm>
            <a:off x="6181073" y="1717674"/>
            <a:ext cx="1851764" cy="103152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向上箭號 33">
            <a:extLst>
              <a:ext uri="{FF2B5EF4-FFF2-40B4-BE49-F238E27FC236}">
                <a16:creationId xmlns:a16="http://schemas.microsoft.com/office/drawing/2014/main" id="{C5AB018B-3A5E-46B6-96AD-ED36C8A64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696" y="3282384"/>
            <a:ext cx="293688" cy="488950"/>
          </a:xfrm>
          <a:prstGeom prst="upArrow">
            <a:avLst>
              <a:gd name="adj1" fmla="val 50000"/>
              <a:gd name="adj2" fmla="val 50046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415A576-A14D-4D33-9A68-BCBF93DD8056}"/>
              </a:ext>
            </a:extLst>
          </p:cNvPr>
          <p:cNvSpPr/>
          <p:nvPr/>
        </p:nvSpPr>
        <p:spPr bwMode="auto">
          <a:xfrm>
            <a:off x="3083490" y="3942088"/>
            <a:ext cx="3154471" cy="1068323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Emit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(“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beqz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expr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-&gt;place, _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Lexit%d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”, ++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label_no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Push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label_stack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, 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label_no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</p:txBody>
      </p:sp>
      <p:sp>
        <p:nvSpPr>
          <p:cNvPr id="12" name="向上箭號 33">
            <a:extLst>
              <a:ext uri="{FF2B5EF4-FFF2-40B4-BE49-F238E27FC236}">
                <a16:creationId xmlns:a16="http://schemas.microsoft.com/office/drawing/2014/main" id="{548FDC18-394C-41FE-ACFA-C275271C8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8953" y="3293867"/>
            <a:ext cx="293688" cy="488950"/>
          </a:xfrm>
          <a:prstGeom prst="upArrow">
            <a:avLst>
              <a:gd name="adj1" fmla="val 50000"/>
              <a:gd name="adj2" fmla="val 50046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52F9203-40E1-4994-AEF2-3421B7882583}"/>
              </a:ext>
            </a:extLst>
          </p:cNvPr>
          <p:cNvSpPr/>
          <p:nvPr/>
        </p:nvSpPr>
        <p:spPr bwMode="auto">
          <a:xfrm>
            <a:off x="6918544" y="3942088"/>
            <a:ext cx="2826706" cy="1030745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labno</a:t>
            </a: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=Get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label_stack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Emit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(“_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Lexit%d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:”, 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labno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Pop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label_stack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 </a:t>
            </a:r>
          </a:p>
          <a:p>
            <a:pPr>
              <a:defRPr/>
            </a:pPr>
            <a:endParaRPr lang="en-US" altLang="zh-TW" dirty="0">
              <a:solidFill>
                <a:schemeClr val="bg1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14" name="文字方塊 1">
            <a:extLst>
              <a:ext uri="{FF2B5EF4-FFF2-40B4-BE49-F238E27FC236}">
                <a16:creationId xmlns:a16="http://schemas.microsoft.com/office/drawing/2014/main" id="{B440E207-3DCB-4581-B439-EEBA6E308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1430" y="5671028"/>
            <a:ext cx="87556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ea typeface="新細明體" panose="02020500000000000000" pitchFamily="18" charset="-120"/>
              </a:rPr>
              <a:t>Using </a:t>
            </a:r>
            <a:r>
              <a:rPr lang="en-US" altLang="zh-TW" sz="2400" dirty="0" err="1">
                <a:solidFill>
                  <a:srgbClr val="FF0000"/>
                </a:solidFill>
                <a:ea typeface="新細明體" panose="02020500000000000000" pitchFamily="18" charset="-120"/>
              </a:rPr>
              <a:t>slt</a:t>
            </a:r>
            <a:r>
              <a:rPr lang="en-US" altLang="zh-TW" sz="2400" dirty="0">
                <a:solidFill>
                  <a:srgbClr val="FF0000"/>
                </a:solidFill>
                <a:ea typeface="新細明體" panose="02020500000000000000" pitchFamily="18" charset="-120"/>
              </a:rPr>
              <a:t>/</a:t>
            </a:r>
            <a:r>
              <a:rPr lang="en-US" altLang="zh-TW" sz="2400" dirty="0" err="1">
                <a:solidFill>
                  <a:srgbClr val="FF0000"/>
                </a:solidFill>
                <a:ea typeface="新細明體" panose="02020500000000000000" pitchFamily="18" charset="-120"/>
              </a:rPr>
              <a:t>sge</a:t>
            </a:r>
            <a:r>
              <a:rPr lang="en-US" altLang="zh-TW" sz="2400" dirty="0">
                <a:solidFill>
                  <a:srgbClr val="FF0000"/>
                </a:solidFill>
                <a:ea typeface="新細明體" panose="02020500000000000000" pitchFamily="18" charset="-120"/>
              </a:rPr>
              <a:t> </a:t>
            </a:r>
            <a:r>
              <a:rPr lang="en-US" altLang="zh-TW" sz="2400" dirty="0">
                <a:ea typeface="新細明體" panose="02020500000000000000" pitchFamily="18" charset="-120"/>
              </a:rPr>
              <a:t>and </a:t>
            </a:r>
            <a:r>
              <a:rPr lang="en-US" altLang="zh-TW" sz="2400" dirty="0">
                <a:solidFill>
                  <a:srgbClr val="FF0000"/>
                </a:solidFill>
                <a:ea typeface="新細明體" panose="02020500000000000000" pitchFamily="18" charset="-120"/>
              </a:rPr>
              <a:t>branch instructions,  </a:t>
            </a:r>
            <a:r>
              <a:rPr lang="en-US" altLang="zh-TW" sz="2400" dirty="0">
                <a:ea typeface="新細明體" panose="02020500000000000000" pitchFamily="18" charset="-120"/>
              </a:rPr>
              <a:t>later synthesized to </a:t>
            </a:r>
            <a:r>
              <a:rPr lang="en-US" altLang="zh-TW" sz="2400" dirty="0" err="1">
                <a:solidFill>
                  <a:srgbClr val="FF0000"/>
                </a:solidFill>
                <a:ea typeface="新細明體" panose="02020500000000000000" pitchFamily="18" charset="-120"/>
              </a:rPr>
              <a:t>beq</a:t>
            </a:r>
            <a:endParaRPr lang="zh-TW" altLang="en-US" sz="2400" dirty="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cxnSp>
        <p:nvCxnSpPr>
          <p:cNvPr id="15" name="直線單箭頭接點 4">
            <a:extLst>
              <a:ext uri="{FF2B5EF4-FFF2-40B4-BE49-F238E27FC236}">
                <a16:creationId xmlns:a16="http://schemas.microsoft.com/office/drawing/2014/main" id="{193AC7D1-C97E-4A68-9BE5-6C5029E9A512}"/>
              </a:ext>
            </a:extLst>
          </p:cNvPr>
          <p:cNvCxnSpPr>
            <a:cxnSpLocks noChangeShapeType="1"/>
            <a:stCxn id="11" idx="2"/>
          </p:cNvCxnSpPr>
          <p:nvPr/>
        </p:nvCxnSpPr>
        <p:spPr bwMode="auto">
          <a:xfrm>
            <a:off x="4660726" y="5010411"/>
            <a:ext cx="985642" cy="784639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97797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8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FA3C4E3-A6B2-445D-84D6-A28FABAEBD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9431" y="0"/>
            <a:ext cx="8229600" cy="944562"/>
          </a:xfrm>
        </p:spPr>
        <p:txBody>
          <a:bodyPr/>
          <a:lstStyle/>
          <a:p>
            <a:pPr>
              <a:defRPr/>
            </a:pPr>
            <a:r>
              <a:rPr lang="en-US" altLang="zh-TW" sz="4400" dirty="0">
                <a:ea typeface="新細明體" pitchFamily="18" charset="-120"/>
              </a:rPr>
              <a:t>Example (2)</a:t>
            </a: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84925277-C4CE-442C-95A8-951B45248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6112" y="1421704"/>
            <a:ext cx="2819400" cy="6096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ea typeface="新細明體" panose="02020500000000000000" pitchFamily="18" charset="-120"/>
              </a:rPr>
              <a:t>IF</a:t>
            </a:r>
            <a:endParaRPr lang="zh-TW" altLang="en-US" sz="2000" b="1">
              <a:ea typeface="新細明體" panose="02020500000000000000" pitchFamily="18" charset="-120"/>
            </a:endParaRPr>
          </a:p>
        </p:txBody>
      </p:sp>
      <p:sp>
        <p:nvSpPr>
          <p:cNvPr id="5" name="橢圓 5">
            <a:extLst>
              <a:ext uri="{FF2B5EF4-FFF2-40B4-BE49-F238E27FC236}">
                <a16:creationId xmlns:a16="http://schemas.microsoft.com/office/drawing/2014/main" id="{302E9790-BBFB-495A-92E0-05A840C14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0011" y="2973585"/>
            <a:ext cx="2148214" cy="546229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Cond Expr</a:t>
            </a:r>
            <a:endParaRPr lang="zh-TW" altLang="en-US" sz="2000" b="1" dirty="0">
              <a:ea typeface="新細明體" panose="02020500000000000000" pitchFamily="18" charset="-120"/>
            </a:endParaRPr>
          </a:p>
        </p:txBody>
      </p:sp>
      <p:cxnSp>
        <p:nvCxnSpPr>
          <p:cNvPr id="6" name="直線單箭頭接點 8">
            <a:extLst>
              <a:ext uri="{FF2B5EF4-FFF2-40B4-BE49-F238E27FC236}">
                <a16:creationId xmlns:a16="http://schemas.microsoft.com/office/drawing/2014/main" id="{C7CECF88-5369-44F8-986C-79EDC1437857}"/>
              </a:ext>
            </a:extLst>
          </p:cNvPr>
          <p:cNvCxnSpPr>
            <a:cxnSpLocks noChangeShapeType="1"/>
            <a:stCxn id="4" idx="4"/>
            <a:endCxn id="5" idx="0"/>
          </p:cNvCxnSpPr>
          <p:nvPr/>
        </p:nvCxnSpPr>
        <p:spPr bwMode="auto">
          <a:xfrm flipH="1">
            <a:off x="2884118" y="2031304"/>
            <a:ext cx="3171694" cy="942281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橢圓 12">
            <a:extLst>
              <a:ext uri="{FF2B5EF4-FFF2-40B4-BE49-F238E27FC236}">
                <a16:creationId xmlns:a16="http://schemas.microsoft.com/office/drawing/2014/main" id="{8E9D4A7E-65A1-430D-B557-ADE73C6D9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2665" y="3062833"/>
            <a:ext cx="2059489" cy="544664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ea typeface="新細明體" panose="02020500000000000000" pitchFamily="18" charset="-120"/>
              </a:rPr>
              <a:t>Then Block</a:t>
            </a:r>
            <a:endParaRPr lang="zh-TW" altLang="en-US" sz="1800" b="1">
              <a:ea typeface="新細明體" panose="02020500000000000000" pitchFamily="18" charset="-120"/>
            </a:endParaRPr>
          </a:p>
        </p:txBody>
      </p:sp>
      <p:cxnSp>
        <p:nvCxnSpPr>
          <p:cNvPr id="9" name="直線單箭頭接點 13">
            <a:extLst>
              <a:ext uri="{FF2B5EF4-FFF2-40B4-BE49-F238E27FC236}">
                <a16:creationId xmlns:a16="http://schemas.microsoft.com/office/drawing/2014/main" id="{FA7B67C6-89DE-4F09-881A-4307F7BB0267}"/>
              </a:ext>
            </a:extLst>
          </p:cNvPr>
          <p:cNvCxnSpPr>
            <a:cxnSpLocks noChangeShapeType="1"/>
            <a:stCxn id="4" idx="4"/>
            <a:endCxn id="8" idx="0"/>
          </p:cNvCxnSpPr>
          <p:nvPr/>
        </p:nvCxnSpPr>
        <p:spPr bwMode="auto">
          <a:xfrm flipH="1">
            <a:off x="6022410" y="2031304"/>
            <a:ext cx="33402" cy="1031529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橢圓 15">
            <a:extLst>
              <a:ext uri="{FF2B5EF4-FFF2-40B4-BE49-F238E27FC236}">
                <a16:creationId xmlns:a16="http://schemas.microsoft.com/office/drawing/2014/main" id="{17DB5895-8FAF-4A39-AC04-88A90DD9B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695" y="3097256"/>
            <a:ext cx="2153435" cy="57287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Else Block</a:t>
            </a:r>
            <a:endParaRPr lang="zh-TW" altLang="en-US" sz="2000" b="1" dirty="0">
              <a:ea typeface="新細明體" panose="02020500000000000000" pitchFamily="18" charset="-120"/>
            </a:endParaRPr>
          </a:p>
        </p:txBody>
      </p:sp>
      <p:cxnSp>
        <p:nvCxnSpPr>
          <p:cNvPr id="11" name="直線單箭頭接點 16">
            <a:extLst>
              <a:ext uri="{FF2B5EF4-FFF2-40B4-BE49-F238E27FC236}">
                <a16:creationId xmlns:a16="http://schemas.microsoft.com/office/drawing/2014/main" id="{D5797D36-66C8-49E5-80FA-2D754468C83A}"/>
              </a:ext>
            </a:extLst>
          </p:cNvPr>
          <p:cNvCxnSpPr>
            <a:cxnSpLocks noChangeShapeType="1"/>
            <a:stCxn id="4" idx="4"/>
            <a:endCxn id="10" idx="0"/>
          </p:cNvCxnSpPr>
          <p:nvPr/>
        </p:nvCxnSpPr>
        <p:spPr bwMode="auto">
          <a:xfrm>
            <a:off x="6055812" y="2031304"/>
            <a:ext cx="3276601" cy="1065952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向上箭號 33">
            <a:extLst>
              <a:ext uri="{FF2B5EF4-FFF2-40B4-BE49-F238E27FC236}">
                <a16:creationId xmlns:a16="http://schemas.microsoft.com/office/drawing/2014/main" id="{E5622B72-D64C-4ABD-A969-226CBCBD1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7104" y="3746326"/>
            <a:ext cx="293688" cy="488950"/>
          </a:xfrm>
          <a:prstGeom prst="upArrow">
            <a:avLst>
              <a:gd name="adj1" fmla="val 50000"/>
              <a:gd name="adj2" fmla="val 50046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D9AD63F-5708-404D-B1CC-789E94D19A33}"/>
              </a:ext>
            </a:extLst>
          </p:cNvPr>
          <p:cNvSpPr/>
          <p:nvPr/>
        </p:nvSpPr>
        <p:spPr bwMode="auto">
          <a:xfrm>
            <a:off x="1254690" y="4343400"/>
            <a:ext cx="2819400" cy="1218156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Emit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(“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beqz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 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expr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-&gt;place, _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Lelse%d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”, ++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label_no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Push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label_stack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, 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label_no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</p:txBody>
      </p:sp>
      <p:sp>
        <p:nvSpPr>
          <p:cNvPr id="14" name="向上箭號 33">
            <a:extLst>
              <a:ext uri="{FF2B5EF4-FFF2-40B4-BE49-F238E27FC236}">
                <a16:creationId xmlns:a16="http://schemas.microsoft.com/office/drawing/2014/main" id="{18A3FCC8-B09F-403E-BF9D-E3B211C6D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4476" y="3795386"/>
            <a:ext cx="293688" cy="488950"/>
          </a:xfrm>
          <a:prstGeom prst="upArrow">
            <a:avLst>
              <a:gd name="adj1" fmla="val 50000"/>
              <a:gd name="adj2" fmla="val 50046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88FBA987-5BE9-493E-B2D8-173F80F84792}"/>
              </a:ext>
            </a:extLst>
          </p:cNvPr>
          <p:cNvSpPr/>
          <p:nvPr/>
        </p:nvSpPr>
        <p:spPr bwMode="auto">
          <a:xfrm>
            <a:off x="4701435" y="4418556"/>
            <a:ext cx="2895600" cy="1080370"/>
          </a:xfrm>
          <a:prstGeom prst="rect">
            <a:avLst/>
          </a:prstGeom>
          <a:solidFill>
            <a:schemeClr val="accent4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labno</a:t>
            </a: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=Get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label_stack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Emit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(“j	_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Lexit%d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”,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labno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Emit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(“_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Lelse%d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:”, 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labno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endParaRPr lang="en-US" altLang="zh-TW" dirty="0">
              <a:solidFill>
                <a:schemeClr val="bg1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16" name="向上箭號 12">
            <a:extLst>
              <a:ext uri="{FF2B5EF4-FFF2-40B4-BE49-F238E27FC236}">
                <a16:creationId xmlns:a16="http://schemas.microsoft.com/office/drawing/2014/main" id="{C563843A-2F36-462F-BBB5-BC659FFD3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1244" y="3768247"/>
            <a:ext cx="293688" cy="488950"/>
          </a:xfrm>
          <a:prstGeom prst="upArrow">
            <a:avLst>
              <a:gd name="adj1" fmla="val 50000"/>
              <a:gd name="adj2" fmla="val 50046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27C714A5-F5D1-473A-A468-3E904DCD0165}"/>
              </a:ext>
            </a:extLst>
          </p:cNvPr>
          <p:cNvSpPr/>
          <p:nvPr/>
        </p:nvSpPr>
        <p:spPr bwMode="auto">
          <a:xfrm>
            <a:off x="8162794" y="4406030"/>
            <a:ext cx="2743200" cy="1105422"/>
          </a:xfrm>
          <a:prstGeom prst="rect">
            <a:avLst/>
          </a:prstGeom>
          <a:solidFill>
            <a:schemeClr val="accent4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labno</a:t>
            </a: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=Get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label_stack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Emit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(“_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Lexit%d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:”, 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labno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</a:t>
            </a:r>
          </a:p>
          <a:p>
            <a:pPr>
              <a:defRPr/>
            </a:pPr>
            <a:r>
              <a:rPr lang="en-US" altLang="zh-TW" b="1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Pop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(</a:t>
            </a:r>
            <a:r>
              <a:rPr lang="en-US" altLang="zh-TW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label_stack</a:t>
            </a:r>
            <a:r>
              <a:rPr lang="en-US" altLang="zh-TW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); </a:t>
            </a:r>
          </a:p>
          <a:p>
            <a:pPr>
              <a:defRPr/>
            </a:pPr>
            <a:endParaRPr lang="en-US" altLang="zh-TW" dirty="0">
              <a:solidFill>
                <a:schemeClr val="bg1"/>
              </a:solidFill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550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1A0AF10-C79A-47D4-9DBB-D05A599805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1747" y="140028"/>
            <a:ext cx="8229600" cy="712787"/>
          </a:xfrm>
        </p:spPr>
        <p:txBody>
          <a:bodyPr/>
          <a:lstStyle/>
          <a:p>
            <a:pPr>
              <a:defRPr/>
            </a:pPr>
            <a:r>
              <a:rPr lang="en-US" altLang="zh-TW" sz="4400" dirty="0">
                <a:ea typeface="新細明體" pitchFamily="18" charset="-120"/>
              </a:rPr>
              <a:t>Avoid Using the Label Stack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3F0B452-084C-4CCC-8857-CE80D3C2D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2221" y="1140912"/>
            <a:ext cx="8077200" cy="4733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buFontTx/>
              <a:buNone/>
              <a:defRPr/>
            </a:pPr>
            <a:r>
              <a:rPr lang="en-US" altLang="zh-TW" sz="2400" b="1" kern="0" dirty="0">
                <a:effectLst/>
                <a:ea typeface="新細明體" pitchFamily="18" charset="-120"/>
              </a:rPr>
              <a:t>Procedure visit(AST IF n)</a:t>
            </a:r>
          </a:p>
          <a:p>
            <a:pPr>
              <a:buFontTx/>
              <a:buNone/>
              <a:defRPr/>
            </a:pPr>
            <a:r>
              <a:rPr lang="en-US" altLang="zh-TW" sz="2400" b="1" kern="0" dirty="0">
                <a:effectLst/>
                <a:ea typeface="新細明體" pitchFamily="18" charset="-120"/>
              </a:rPr>
              <a:t>{</a:t>
            </a:r>
          </a:p>
          <a:p>
            <a:pPr>
              <a:buFontTx/>
              <a:buNone/>
              <a:defRPr/>
            </a:pPr>
            <a:r>
              <a:rPr lang="en-US" altLang="zh-TW" sz="2400" b="1" kern="0" dirty="0">
                <a:effectLst/>
                <a:ea typeface="新細明體" pitchFamily="18" charset="-120"/>
              </a:rPr>
              <a:t>	</a:t>
            </a:r>
            <a:r>
              <a:rPr lang="en-US" altLang="zh-TW" sz="2400" b="1" kern="0" dirty="0" err="1">
                <a:effectLst/>
                <a:ea typeface="新細明體" pitchFamily="18" charset="-120"/>
              </a:rPr>
              <a:t>int</a:t>
            </a:r>
            <a:r>
              <a:rPr lang="en-US" altLang="zh-TW" sz="2400" b="1" kern="0" dirty="0">
                <a:effectLst/>
                <a:ea typeface="新細明體" pitchFamily="18" charset="-120"/>
              </a:rPr>
              <a:t> </a:t>
            </a:r>
            <a:r>
              <a:rPr lang="en-US" altLang="zh-TW" sz="2400" b="1" kern="0" dirty="0" err="1">
                <a:effectLst/>
                <a:ea typeface="新細明體" pitchFamily="18" charset="-120"/>
              </a:rPr>
              <a:t>local_label_number</a:t>
            </a:r>
            <a:r>
              <a:rPr lang="en-US" altLang="zh-TW" sz="2400" b="1" kern="0" dirty="0">
                <a:effectLst/>
                <a:ea typeface="新細明體" pitchFamily="18" charset="-120"/>
              </a:rPr>
              <a:t>;</a:t>
            </a:r>
          </a:p>
          <a:p>
            <a:pPr>
              <a:buFontTx/>
              <a:buNone/>
              <a:defRPr/>
            </a:pPr>
            <a:r>
              <a:rPr lang="en-US" altLang="zh-TW" sz="2400" b="1" kern="0" dirty="0">
                <a:solidFill>
                  <a:schemeClr val="tx2"/>
                </a:solidFill>
                <a:effectLst/>
                <a:ea typeface="新細明體" pitchFamily="18" charset="-120"/>
              </a:rPr>
              <a:t>    </a:t>
            </a:r>
            <a:r>
              <a:rPr lang="en-US" altLang="zh-TW" sz="2400" b="1" kern="0" dirty="0" err="1">
                <a:effectLst/>
                <a:ea typeface="新細明體" pitchFamily="18" charset="-120"/>
              </a:rPr>
              <a:t>local_label_number</a:t>
            </a:r>
            <a:r>
              <a:rPr lang="en-US" altLang="zh-TW" sz="2400" b="1" kern="0" dirty="0">
                <a:effectLst/>
                <a:ea typeface="新細明體" pitchFamily="18" charset="-120"/>
              </a:rPr>
              <a:t>= ++</a:t>
            </a:r>
            <a:r>
              <a:rPr lang="en-US" altLang="zh-TW" sz="2400" b="1" kern="0" dirty="0" err="1">
                <a:effectLst/>
                <a:ea typeface="新細明體" pitchFamily="18" charset="-120"/>
              </a:rPr>
              <a:t>label_no</a:t>
            </a:r>
            <a:r>
              <a:rPr lang="en-US" altLang="zh-TW" sz="2400" b="1" kern="0" dirty="0">
                <a:effectLst/>
                <a:ea typeface="新細明體" pitchFamily="18" charset="-120"/>
              </a:rPr>
              <a:t>; /* keeps a local copy of the current </a:t>
            </a:r>
            <a:r>
              <a:rPr lang="en-US" altLang="zh-TW" sz="2400" b="1" kern="0" dirty="0" err="1">
                <a:effectLst/>
                <a:ea typeface="新細明體" pitchFamily="18" charset="-120"/>
              </a:rPr>
              <a:t>label_no</a:t>
            </a:r>
            <a:r>
              <a:rPr lang="en-US" altLang="zh-TW" sz="2400" b="1" kern="0" dirty="0">
                <a:effectLst/>
                <a:ea typeface="新細明體" pitchFamily="18" charset="-120"/>
              </a:rPr>
              <a:t>. If there are nested</a:t>
            </a:r>
          </a:p>
          <a:p>
            <a:pPr>
              <a:buFontTx/>
              <a:buNone/>
              <a:defRPr/>
            </a:pPr>
            <a:r>
              <a:rPr lang="en-US" altLang="zh-TW" sz="2400" b="1" kern="0" dirty="0">
                <a:effectLst/>
                <a:ea typeface="新細明體" pitchFamily="18" charset="-120"/>
              </a:rPr>
              <a:t>    structures, this local label will be saved on the runtime stack automatically*/</a:t>
            </a:r>
          </a:p>
          <a:p>
            <a:pPr>
              <a:buFontTx/>
              <a:buNone/>
              <a:defRPr/>
            </a:pPr>
            <a:r>
              <a:rPr lang="en-US" altLang="zh-TW" sz="2400" b="1" kern="0" dirty="0">
                <a:solidFill>
                  <a:schemeClr val="tx2"/>
                </a:solidFill>
                <a:effectLst/>
                <a:ea typeface="新細明體" pitchFamily="18" charset="-120"/>
              </a:rPr>
              <a:t>    …..</a:t>
            </a:r>
          </a:p>
          <a:p>
            <a:pPr>
              <a:buFontTx/>
              <a:buNone/>
              <a:defRPr/>
            </a:pPr>
            <a:r>
              <a:rPr lang="en-US" altLang="zh-TW" sz="2400" b="1" kern="0" dirty="0">
                <a:solidFill>
                  <a:schemeClr val="tx2"/>
                </a:solidFill>
                <a:effectLst/>
                <a:ea typeface="新細明體" pitchFamily="18" charset="-120"/>
              </a:rPr>
              <a:t>    </a:t>
            </a:r>
            <a:r>
              <a:rPr lang="en-US" altLang="zh-TW" sz="2400" b="1" kern="0" dirty="0" err="1">
                <a:solidFill>
                  <a:schemeClr val="tx2"/>
                </a:solidFill>
                <a:effectLst/>
                <a:ea typeface="新細明體" pitchFamily="18" charset="-120"/>
              </a:rPr>
              <a:t>CodeGen</a:t>
            </a:r>
            <a:r>
              <a:rPr lang="en-US" altLang="zh-TW" sz="2400" b="1" kern="0" dirty="0">
                <a:solidFill>
                  <a:schemeClr val="tx2"/>
                </a:solidFill>
                <a:effectLst/>
                <a:ea typeface="新細明體" pitchFamily="18" charset="-120"/>
              </a:rPr>
              <a:t>(…);</a:t>
            </a:r>
          </a:p>
          <a:p>
            <a:pPr>
              <a:buFontTx/>
              <a:buNone/>
              <a:defRPr/>
            </a:pPr>
            <a:r>
              <a:rPr lang="en-US" altLang="zh-TW" sz="2400" b="1" kern="0" dirty="0">
                <a:solidFill>
                  <a:schemeClr val="tx2"/>
                </a:solidFill>
                <a:effectLst/>
                <a:ea typeface="新細明體" pitchFamily="18" charset="-120"/>
              </a:rPr>
              <a:t>    …</a:t>
            </a:r>
          </a:p>
          <a:p>
            <a:pPr>
              <a:buFontTx/>
              <a:buNone/>
              <a:defRPr/>
            </a:pPr>
            <a:r>
              <a:rPr lang="en-US" altLang="zh-TW" sz="2400" b="1" kern="0" dirty="0">
                <a:solidFill>
                  <a:schemeClr val="tx2"/>
                </a:solidFill>
                <a:effectLst/>
                <a:ea typeface="新細明體" pitchFamily="18" charset="-120"/>
              </a:rPr>
              <a:t>    </a:t>
            </a:r>
            <a:r>
              <a:rPr lang="en-US" altLang="zh-TW" sz="2400" b="1" kern="0" dirty="0" err="1">
                <a:solidFill>
                  <a:schemeClr val="tx2"/>
                </a:solidFill>
                <a:effectLst/>
                <a:ea typeface="新細明體" pitchFamily="18" charset="-120"/>
              </a:rPr>
              <a:t>gen_labels</a:t>
            </a:r>
            <a:r>
              <a:rPr lang="en-US" altLang="zh-TW" sz="2400" b="1" kern="0" dirty="0">
                <a:solidFill>
                  <a:schemeClr val="tx2"/>
                </a:solidFill>
                <a:effectLst/>
                <a:ea typeface="新細明體" pitchFamily="18" charset="-120"/>
              </a:rPr>
              <a:t>();  }  </a:t>
            </a:r>
          </a:p>
        </p:txBody>
      </p:sp>
    </p:spTree>
    <p:extLst>
      <p:ext uri="{BB962C8B-B14F-4D97-AF65-F5344CB8AC3E}">
        <p14:creationId xmlns:p14="http://schemas.microsoft.com/office/powerpoint/2010/main" val="2536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THU UniCl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MS Sans Serif"/>
        <a:ea typeface="MS Sans Serif"/>
        <a:cs typeface="MS Sans Serif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  <a:txDef>
      <a:spPr>
        <a:noFill/>
      </a:spPr>
      <a:bodyPr wrap="none" rtlCol="0" anchor="ctr" anchorCtr="1">
        <a:spAutoFit/>
      </a:bodyPr>
      <a:lstStyle>
        <a:defPPr>
          <a:defRPr dirty="0" smtClean="0">
            <a:ea typeface="標楷體" pitchFamily="65" charset="-120"/>
            <a:cs typeface="Calibri" pitchFamily="34" charset="0"/>
          </a:defRPr>
        </a:defPPr>
      </a:lstStyle>
    </a:tx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THU UniCloud" id="{771810AA-CEBD-463A-B947-7C0DFAF8BB54}" vid="{30CF6CD1-9989-4B2E-8702-709C1DF65D80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638</Words>
  <Application>Microsoft Office PowerPoint</Application>
  <PresentationFormat>Widescreen</PresentationFormat>
  <Paragraphs>284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標楷體</vt:lpstr>
      <vt:lpstr>MS Sans Serif</vt:lpstr>
      <vt:lpstr>新細明體</vt:lpstr>
      <vt:lpstr>华文楷体</vt:lpstr>
      <vt:lpstr>Arial</vt:lpstr>
      <vt:lpstr>Calibri</vt:lpstr>
      <vt:lpstr>Calibri Light</vt:lpstr>
      <vt:lpstr>Times New Roman</vt:lpstr>
      <vt:lpstr>Wingdings</vt:lpstr>
      <vt:lpstr>NTHU UniCloud</vt:lpstr>
      <vt:lpstr>自訂設計</vt:lpstr>
      <vt:lpstr>CSC4180 – Compiler Construction</vt:lpstr>
      <vt:lpstr>PowerPoint Presentation</vt:lpstr>
      <vt:lpstr>Simple If (1)</vt:lpstr>
      <vt:lpstr>Simple If (2)</vt:lpstr>
      <vt:lpstr> Nested If-else</vt:lpstr>
      <vt:lpstr>Code Generation for If Structures</vt:lpstr>
      <vt:lpstr>Example (1)</vt:lpstr>
      <vt:lpstr>Example (2)</vt:lpstr>
      <vt:lpstr>Avoid Using the Label Stack</vt:lpstr>
      <vt:lpstr>While Loop (1)</vt:lpstr>
      <vt:lpstr>While Loop (2)</vt:lpstr>
      <vt:lpstr>For Loop (1)</vt:lpstr>
      <vt:lpstr>For Loop (2)</vt:lpstr>
      <vt:lpstr>For Loop (3)</vt:lpstr>
      <vt:lpstr>CodeGen Routines (1)</vt:lpstr>
      <vt:lpstr>CodeGen Routines (2)</vt:lpstr>
      <vt:lpstr>Boolean Expressions</vt:lpstr>
      <vt:lpstr>Boolean Expressions in Control Structures (1)</vt:lpstr>
      <vt:lpstr>Boolean Expressions in Control Structures (2)</vt:lpstr>
      <vt:lpstr>Jump Code for relop_expr</vt:lpstr>
      <vt:lpstr>Function Call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香港中文大学(深圳)数据科学院 School of Data Science</dc:title>
  <dc:creator>Windows 使用者</dc:creator>
  <cp:lastModifiedBy>Prof. Chung Yehching (SSE)</cp:lastModifiedBy>
  <cp:revision>23</cp:revision>
  <dcterms:created xsi:type="dcterms:W3CDTF">2020-07-15T11:13:39Z</dcterms:created>
  <dcterms:modified xsi:type="dcterms:W3CDTF">2021-04-26T07:04:40Z</dcterms:modified>
</cp:coreProperties>
</file>