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60" r:id="rId2"/>
  </p:sldMasterIdLst>
  <p:notesMasterIdLst>
    <p:notesMasterId r:id="rId66"/>
  </p:notesMasterIdLst>
  <p:sldIdLst>
    <p:sldId id="324" r:id="rId3"/>
    <p:sldId id="257" r:id="rId4"/>
    <p:sldId id="325" r:id="rId5"/>
    <p:sldId id="326" r:id="rId6"/>
    <p:sldId id="327" r:id="rId7"/>
    <p:sldId id="259" r:id="rId8"/>
    <p:sldId id="329" r:id="rId9"/>
    <p:sldId id="328" r:id="rId10"/>
    <p:sldId id="330" r:id="rId11"/>
    <p:sldId id="331" r:id="rId12"/>
    <p:sldId id="332" r:id="rId13"/>
    <p:sldId id="333" r:id="rId14"/>
    <p:sldId id="334" r:id="rId15"/>
    <p:sldId id="335" r:id="rId16"/>
    <p:sldId id="336" r:id="rId17"/>
    <p:sldId id="337" r:id="rId18"/>
    <p:sldId id="338" r:id="rId19"/>
    <p:sldId id="340" r:id="rId20"/>
    <p:sldId id="341" r:id="rId21"/>
    <p:sldId id="342" r:id="rId22"/>
    <p:sldId id="344" r:id="rId23"/>
    <p:sldId id="343" r:id="rId24"/>
    <p:sldId id="345" r:id="rId25"/>
    <p:sldId id="346" r:id="rId26"/>
    <p:sldId id="347" r:id="rId27"/>
    <p:sldId id="348" r:id="rId28"/>
    <p:sldId id="349" r:id="rId29"/>
    <p:sldId id="350" r:id="rId30"/>
    <p:sldId id="351" r:id="rId31"/>
    <p:sldId id="352" r:id="rId32"/>
    <p:sldId id="353" r:id="rId33"/>
    <p:sldId id="354" r:id="rId34"/>
    <p:sldId id="355" r:id="rId35"/>
    <p:sldId id="356" r:id="rId36"/>
    <p:sldId id="357" r:id="rId37"/>
    <p:sldId id="358" r:id="rId38"/>
    <p:sldId id="359" r:id="rId39"/>
    <p:sldId id="360" r:id="rId40"/>
    <p:sldId id="361" r:id="rId41"/>
    <p:sldId id="362" r:id="rId42"/>
    <p:sldId id="363" r:id="rId43"/>
    <p:sldId id="364" r:id="rId44"/>
    <p:sldId id="365" r:id="rId45"/>
    <p:sldId id="366" r:id="rId46"/>
    <p:sldId id="367" r:id="rId47"/>
    <p:sldId id="368" r:id="rId48"/>
    <p:sldId id="369" r:id="rId49"/>
    <p:sldId id="298" r:id="rId50"/>
    <p:sldId id="371" r:id="rId51"/>
    <p:sldId id="370" r:id="rId52"/>
    <p:sldId id="372" r:id="rId53"/>
    <p:sldId id="373" r:id="rId54"/>
    <p:sldId id="374" r:id="rId55"/>
    <p:sldId id="375" r:id="rId56"/>
    <p:sldId id="376" r:id="rId57"/>
    <p:sldId id="377" r:id="rId58"/>
    <p:sldId id="378" r:id="rId59"/>
    <p:sldId id="379" r:id="rId60"/>
    <p:sldId id="380" r:id="rId61"/>
    <p:sldId id="381" r:id="rId62"/>
    <p:sldId id="382" r:id="rId63"/>
    <p:sldId id="383" r:id="rId64"/>
    <p:sldId id="384" r:id="rId65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00" autoAdjust="0"/>
    <p:restoredTop sz="92196" autoAdjust="0"/>
  </p:normalViewPr>
  <p:slideViewPr>
    <p:cSldViewPr snapToGrid="0">
      <p:cViewPr varScale="1">
        <p:scale>
          <a:sx n="53" d="100"/>
          <a:sy n="53" d="100"/>
        </p:scale>
        <p:origin x="39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44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63" Type="http://schemas.openxmlformats.org/officeDocument/2006/relationships/slide" Target="slides/slide61.xml"/><Relationship Id="rId68" Type="http://schemas.openxmlformats.org/officeDocument/2006/relationships/viewProps" Target="view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61" Type="http://schemas.openxmlformats.org/officeDocument/2006/relationships/slide" Target="slides/slide59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theme" Target="theme/theme1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presProps" Target="presProps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Relationship Id="rId34" Type="http://schemas.openxmlformats.org/officeDocument/2006/relationships/slide" Target="slides/slide32.xml"/><Relationship Id="rId50" Type="http://schemas.openxmlformats.org/officeDocument/2006/relationships/slide" Target="slides/slide48.xml"/><Relationship Id="rId55" Type="http://schemas.openxmlformats.org/officeDocument/2006/relationships/slide" Target="slides/slide5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1F4A7B-8284-4E61-88F9-84C6CA6E31E8}" type="datetimeFigureOut">
              <a:rPr lang="zh-TW" altLang="en-US" smtClean="0"/>
              <a:t>2023/4/24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1D5518-E2B7-47D3-A483-775D3998244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370072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defRPr sz="2667">
                <a:latin typeface="Calibri" pitchFamily="34" charset="0"/>
                <a:ea typeface="標楷體" pitchFamily="65" charset="-120"/>
                <a:cs typeface="Calibri" pitchFamily="34" charset="0"/>
              </a:defRPr>
            </a:lvl3pPr>
            <a:lvl4pPr>
              <a:defRPr sz="2400">
                <a:latin typeface="Calibri" pitchFamily="34" charset="0"/>
                <a:ea typeface="標楷體" pitchFamily="65" charset="-120"/>
                <a:cs typeface="Calibri" pitchFamily="34" charset="0"/>
              </a:defRPr>
            </a:lvl4pPr>
            <a:lvl5pPr>
              <a:defRPr sz="2133">
                <a:latin typeface="Calibri" pitchFamily="34" charset="0"/>
                <a:ea typeface="標楷體" pitchFamily="65" charset="-120"/>
                <a:cs typeface="Calibri" pitchFamily="34" charset="0"/>
              </a:defRPr>
            </a:lvl5pPr>
          </a:lstStyle>
          <a:p>
            <a:pPr lvl="0"/>
            <a:r>
              <a:rPr lang="en-US" altLang="zh-TW" dirty="0"/>
              <a:t>Click to edit Master text styles</a:t>
            </a:r>
          </a:p>
          <a:p>
            <a:pPr lvl="1"/>
            <a:r>
              <a:rPr lang="en-US" altLang="zh-TW" dirty="0"/>
              <a:t>Second level</a:t>
            </a:r>
          </a:p>
          <a:p>
            <a:pPr lvl="2"/>
            <a:r>
              <a:rPr lang="en-US" altLang="zh-TW" dirty="0"/>
              <a:t>Third level</a:t>
            </a:r>
          </a:p>
          <a:p>
            <a:pPr lvl="3"/>
            <a:r>
              <a:rPr lang="en-US" altLang="zh-TW" dirty="0"/>
              <a:t>Fourth level</a:t>
            </a:r>
          </a:p>
          <a:p>
            <a:pPr lvl="4"/>
            <a:r>
              <a:rPr lang="en-US" altLang="zh-TW" dirty="0"/>
              <a:t>Fifth level</a:t>
            </a:r>
            <a:endParaRPr lang="zh-TW" altLang="en-US" dirty="0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84839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33043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>
          <a:xfrm>
            <a:off x="609600" y="73028"/>
            <a:ext cx="10972800" cy="1700213"/>
          </a:xfrm>
        </p:spPr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18601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609600" y="1125542"/>
            <a:ext cx="10972800" cy="647700"/>
          </a:xfrm>
        </p:spPr>
        <p:txBody>
          <a:bodyPr/>
          <a:lstStyle/>
          <a:p>
            <a:pPr lvl="0"/>
            <a:r>
              <a:rPr lang="en-US" altLang="zh-TW" noProof="0"/>
              <a:t>Click icon to add table</a:t>
            </a:r>
            <a:endParaRPr lang="zh-TW" altLang="en-US" noProof="0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992217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2130432"/>
            <a:ext cx="10363200" cy="1470025"/>
          </a:xfrm>
        </p:spPr>
        <p:txBody>
          <a:bodyPr/>
          <a:lstStyle>
            <a:lvl1pPr algn="ctr">
              <a:defRPr sz="5333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77" indent="0" algn="ctr">
              <a:buNone/>
              <a:defRPr/>
            </a:lvl2pPr>
            <a:lvl3pPr marL="914354" indent="0" algn="ctr">
              <a:buNone/>
              <a:defRPr/>
            </a:lvl3pPr>
            <a:lvl4pPr marL="1371531" indent="0" algn="ctr">
              <a:buNone/>
              <a:defRPr/>
            </a:lvl4pPr>
            <a:lvl5pPr marL="1828709" indent="0" algn="ctr">
              <a:buNone/>
              <a:defRPr/>
            </a:lvl5pPr>
            <a:lvl6pPr marL="2285886" indent="0" algn="ctr">
              <a:buNone/>
              <a:defRPr/>
            </a:lvl6pPr>
            <a:lvl7pPr marL="2743063" indent="0" algn="ctr">
              <a:buNone/>
              <a:defRPr/>
            </a:lvl7pPr>
            <a:lvl8pPr marL="3200240" indent="0" algn="ctr">
              <a:buNone/>
              <a:defRPr/>
            </a:lvl8pPr>
            <a:lvl9pPr marL="3657417" indent="0" algn="ctr">
              <a:buNone/>
              <a:defRPr/>
            </a:lvl9pPr>
          </a:lstStyle>
          <a:p>
            <a:r>
              <a:rPr lang="en-US" altLang="zh-TW"/>
              <a:t>Click to edit Master subtitle style</a:t>
            </a:r>
            <a:endParaRPr lang="zh-TW" alt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499471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D65F-25B7-47C5-85DC-B1A2A3BE76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798655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D65F-25B7-47C5-85DC-B1A2A3BE76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283935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D65F-25B7-47C5-85DC-B1A2A3BE76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634368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D65F-25B7-47C5-85DC-B1A2A3BE76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637830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D65F-25B7-47C5-85DC-B1A2A3BE76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755558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D65F-25B7-47C5-85DC-B1A2A3BE76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98438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267" b="1" cap="all"/>
            </a:lvl1pPr>
          </a:lstStyle>
          <a:p>
            <a:r>
              <a:rPr lang="en-US" altLang="zh-TW" dirty="0"/>
              <a:t>Click to edit Master title style</a:t>
            </a:r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3733"/>
            </a:lvl1pPr>
            <a:lvl2pPr marL="457177" indent="0">
              <a:buNone/>
              <a:defRPr sz="1801"/>
            </a:lvl2pPr>
            <a:lvl3pPr marL="914354" indent="0">
              <a:buNone/>
              <a:defRPr sz="1600"/>
            </a:lvl3pPr>
            <a:lvl4pPr marL="1371531" indent="0">
              <a:buNone/>
              <a:defRPr sz="1401"/>
            </a:lvl4pPr>
            <a:lvl5pPr marL="1828709" indent="0">
              <a:buNone/>
              <a:defRPr sz="1401"/>
            </a:lvl5pPr>
            <a:lvl6pPr marL="2285886" indent="0">
              <a:buNone/>
              <a:defRPr sz="1401"/>
            </a:lvl6pPr>
            <a:lvl7pPr marL="2743063" indent="0">
              <a:buNone/>
              <a:defRPr sz="1401"/>
            </a:lvl7pPr>
            <a:lvl8pPr marL="3200240" indent="0">
              <a:buNone/>
              <a:defRPr sz="1401"/>
            </a:lvl8pPr>
            <a:lvl9pPr marL="3657417" indent="0">
              <a:buNone/>
              <a:defRPr sz="1401"/>
            </a:lvl9pPr>
          </a:lstStyle>
          <a:p>
            <a:pPr lvl="0"/>
            <a:r>
              <a:rPr lang="en-US" altLang="zh-TW" dirty="0"/>
              <a:t>Click to edit Master text styles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16034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D65F-25B7-47C5-85DC-B1A2A3BE76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388628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D65F-25B7-47C5-85DC-B1A2A3BE76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185375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D65F-25B7-47C5-85DC-B1A2A3BE76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0796229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D65F-25B7-47C5-85DC-B1A2A3BE76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4827845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D65F-25B7-47C5-85DC-B1A2A3BE76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27367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Click to edit Master title style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0" y="1125536"/>
            <a:ext cx="5384800" cy="4227699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altLang="zh-TW" dirty="0"/>
              <a:t>Click to edit Master text styles</a:t>
            </a:r>
          </a:p>
          <a:p>
            <a:pPr lvl="1"/>
            <a:r>
              <a:rPr lang="en-US" altLang="zh-TW" dirty="0"/>
              <a:t>Second level</a:t>
            </a:r>
          </a:p>
          <a:p>
            <a:pPr lvl="2"/>
            <a:r>
              <a:rPr lang="en-US" altLang="zh-TW" dirty="0"/>
              <a:t>Third level</a:t>
            </a:r>
          </a:p>
          <a:p>
            <a:pPr lvl="3"/>
            <a:r>
              <a:rPr lang="en-US" altLang="zh-TW" dirty="0"/>
              <a:t>Fourth level</a:t>
            </a:r>
          </a:p>
          <a:p>
            <a:pPr lvl="4"/>
            <a:r>
              <a:rPr lang="en-US" altLang="zh-TW" dirty="0"/>
              <a:t>Fifth level</a:t>
            </a:r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97600" y="1125536"/>
            <a:ext cx="5384800" cy="4227699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altLang="zh-TW" dirty="0"/>
              <a:t>Click to edit Master text styles</a:t>
            </a:r>
          </a:p>
          <a:p>
            <a:pPr lvl="1"/>
            <a:r>
              <a:rPr lang="en-US" altLang="zh-TW" dirty="0"/>
              <a:t>Second level</a:t>
            </a:r>
          </a:p>
          <a:p>
            <a:pPr lvl="2"/>
            <a:r>
              <a:rPr lang="en-US" altLang="zh-TW" dirty="0"/>
              <a:t>Third level</a:t>
            </a:r>
          </a:p>
          <a:p>
            <a:pPr lvl="3"/>
            <a:r>
              <a:rPr lang="en-US" altLang="zh-TW" dirty="0"/>
              <a:t>Fourth level</a:t>
            </a:r>
          </a:p>
          <a:p>
            <a:pPr lvl="4"/>
            <a:r>
              <a:rPr lang="en-US" altLang="zh-TW" dirty="0"/>
              <a:t>Fifth level</a:t>
            </a:r>
            <a:endParaRPr lang="zh-TW" altLang="en-US" dirty="0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64985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2" y="1268773"/>
            <a:ext cx="5386917" cy="639763"/>
          </a:xfrm>
        </p:spPr>
        <p:txBody>
          <a:bodyPr anchor="b"/>
          <a:lstStyle>
            <a:lvl1pPr marL="0" indent="0">
              <a:buNone/>
              <a:defRPr sz="2667" b="1"/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2" y="1908535"/>
            <a:ext cx="5386917" cy="3951288"/>
          </a:xfrm>
        </p:spPr>
        <p:txBody>
          <a:bodyPr/>
          <a:lstStyle>
            <a:lvl1pPr>
              <a:defRPr sz="2667"/>
            </a:lvl1pPr>
            <a:lvl2pPr>
              <a:defRPr sz="2133"/>
            </a:lvl2pPr>
            <a:lvl3pPr>
              <a:defRPr sz="1867"/>
            </a:lvl3pPr>
            <a:lvl4pPr>
              <a:defRPr sz="1867"/>
            </a:lvl4pPr>
            <a:lvl5pPr>
              <a:defRPr sz="1867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TW" dirty="0"/>
              <a:t>Click to edit Master text styles</a:t>
            </a:r>
          </a:p>
          <a:p>
            <a:pPr lvl="1"/>
            <a:r>
              <a:rPr lang="en-US" altLang="zh-TW" dirty="0"/>
              <a:t>Second level</a:t>
            </a:r>
          </a:p>
          <a:p>
            <a:pPr lvl="2"/>
            <a:r>
              <a:rPr lang="en-US" altLang="zh-TW" dirty="0"/>
              <a:t>Third level</a:t>
            </a:r>
          </a:p>
          <a:p>
            <a:pPr lvl="3"/>
            <a:r>
              <a:rPr lang="en-US" altLang="zh-TW" dirty="0"/>
              <a:t>Fourth level</a:t>
            </a:r>
          </a:p>
          <a:p>
            <a:pPr lvl="4"/>
            <a:r>
              <a:rPr lang="en-US" altLang="zh-TW" dirty="0"/>
              <a:t>Fifth level</a:t>
            </a:r>
            <a:endParaRPr lang="zh-TW" altLang="en-US" dirty="0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73" y="1268773"/>
            <a:ext cx="5389033" cy="639763"/>
          </a:xfrm>
        </p:spPr>
        <p:txBody>
          <a:bodyPr anchor="b"/>
          <a:lstStyle>
            <a:lvl1pPr marL="0" indent="0">
              <a:buNone/>
              <a:defRPr sz="2667" b="1"/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73" y="1908535"/>
            <a:ext cx="5389033" cy="3951288"/>
          </a:xfrm>
        </p:spPr>
        <p:txBody>
          <a:bodyPr/>
          <a:lstStyle>
            <a:lvl1pPr>
              <a:defRPr sz="2667"/>
            </a:lvl1pPr>
            <a:lvl2pPr>
              <a:defRPr sz="2133"/>
            </a:lvl2pPr>
            <a:lvl3pPr>
              <a:defRPr sz="1867"/>
            </a:lvl3pPr>
            <a:lvl4pPr>
              <a:defRPr sz="1867"/>
            </a:lvl4pPr>
            <a:lvl5pPr>
              <a:defRPr sz="1867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624421" y="144466"/>
            <a:ext cx="10943167" cy="692151"/>
          </a:xfrm>
        </p:spPr>
        <p:txBody>
          <a:bodyPr/>
          <a:lstStyle/>
          <a:p>
            <a:r>
              <a:rPr lang="en-US" altLang="zh-TW" dirty="0"/>
              <a:t>Click to edit Master title style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794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30701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63319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6" y="273049"/>
            <a:ext cx="4011084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4" y="273056"/>
            <a:ext cx="681566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6" y="1435104"/>
            <a:ext cx="4011084" cy="4691063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50483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/>
            <a:r>
              <a:rPr lang="en-US" altLang="zh-TW" noProof="0"/>
              <a:t>Click icon to add picture</a:t>
            </a:r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41"/>
            <a:ext cx="7315200" cy="804863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5657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73676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1049867" y="144466"/>
            <a:ext cx="10517721" cy="692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按一下以編輯母片標題樣式</a:t>
            </a:r>
          </a:p>
        </p:txBody>
      </p:sp>
      <p:sp>
        <p:nvSpPr>
          <p:cNvPr id="1028" name="Rectangle 1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125537"/>
            <a:ext cx="10972800" cy="4895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</a:t>
            </a:r>
          </a:p>
          <a:p>
            <a:pPr lvl="1"/>
            <a:r>
              <a:rPr lang="zh-TW" altLang="en-US" dirty="0"/>
              <a:t>按一下以編輯母片</a:t>
            </a:r>
          </a:p>
          <a:p>
            <a:pPr lvl="1"/>
            <a:endParaRPr lang="zh-TW" altLang="en-US" dirty="0"/>
          </a:p>
          <a:p>
            <a:pPr lvl="0"/>
            <a:endParaRPr lang="en-US" altLang="zh-TW" dirty="0"/>
          </a:p>
        </p:txBody>
      </p:sp>
      <p:pic>
        <p:nvPicPr>
          <p:cNvPr id="1029" name="Picture 25" descr="name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" y="6357940"/>
            <a:ext cx="5111751" cy="19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矩形 7"/>
          <p:cNvSpPr/>
          <p:nvPr/>
        </p:nvSpPr>
        <p:spPr>
          <a:xfrm>
            <a:off x="792808" y="6581777"/>
            <a:ext cx="357482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200" b="1" dirty="0">
                <a:solidFill>
                  <a:schemeClr val="bg1"/>
                </a:solidFill>
                <a:latin typeface="Arial" pitchFamily="34" charset="0"/>
                <a:ea typeface="新細明體" pitchFamily="18" charset="-120"/>
                <a:cs typeface="Arial" pitchFamily="34" charset="0"/>
              </a:rPr>
              <a:t>National Tsing Hua University ® copyright OIA</a:t>
            </a:r>
            <a:endParaRPr lang="zh-TW" altLang="en-US" sz="1200" b="1" dirty="0">
              <a:solidFill>
                <a:schemeClr val="bg1"/>
              </a:solidFill>
              <a:latin typeface="Arial" pitchFamily="34" charset="0"/>
              <a:ea typeface="新細明體" pitchFamily="18" charset="-120"/>
              <a:cs typeface="Arial" pitchFamily="34" charset="0"/>
            </a:endParaRPr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0" y="908055"/>
            <a:ext cx="12192000" cy="144463"/>
          </a:xfrm>
          <a:prstGeom prst="rect">
            <a:avLst/>
          </a:prstGeom>
          <a:solidFill>
            <a:srgbClr val="990099"/>
          </a:solidFill>
          <a:ln w="15875">
            <a:noFill/>
            <a:miter lim="800000"/>
            <a:headEnd/>
            <a:tailEnd/>
          </a:ln>
          <a:effectLst>
            <a:prstShdw prst="shdw18" dist="17961" dir="13500000">
              <a:srgbClr val="990099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>
              <a:defRPr/>
            </a:pPr>
            <a:endParaRPr lang="zh-TW" altLang="en-US" sz="1801">
              <a:ea typeface="新細明體" pitchFamily="18" charset="-120"/>
            </a:endParaRPr>
          </a:p>
        </p:txBody>
      </p:sp>
      <p:sp>
        <p:nvSpPr>
          <p:cNvPr id="4106" name="Rectangle 10"/>
          <p:cNvSpPr>
            <a:spLocks noChangeArrowheads="1"/>
          </p:cNvSpPr>
          <p:nvPr userDrawn="1"/>
        </p:nvSpPr>
        <p:spPr bwMode="auto">
          <a:xfrm>
            <a:off x="0" y="6165849"/>
            <a:ext cx="12192000" cy="719139"/>
          </a:xfrm>
          <a:prstGeom prst="rect">
            <a:avLst/>
          </a:prstGeom>
          <a:solidFill>
            <a:srgbClr val="990099"/>
          </a:solidFill>
          <a:ln w="15875">
            <a:noFill/>
            <a:miter lim="800000"/>
            <a:headEnd/>
            <a:tailEnd/>
          </a:ln>
          <a:effectLst>
            <a:prstShdw prst="shdw18" dist="17961" dir="13500000">
              <a:srgbClr val="990099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>
              <a:defRPr/>
            </a:pPr>
            <a:endParaRPr lang="zh-TW" altLang="en-US" sz="1801">
              <a:ea typeface="新細明體" pitchFamily="18" charset="-120"/>
            </a:endParaRPr>
          </a:p>
        </p:txBody>
      </p:sp>
      <p:sp>
        <p:nvSpPr>
          <p:cNvPr id="1043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08017" y="6524628"/>
            <a:ext cx="28448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  <a:latin typeface="Arial" pitchFamily="34" charset="0"/>
                <a:ea typeface="新細明體" pitchFamily="18" charset="-120"/>
              </a:defRPr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  <p:pic>
        <p:nvPicPr>
          <p:cNvPr id="14" name="圖片 13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80" y="124614"/>
            <a:ext cx="916587" cy="672311"/>
          </a:xfrm>
          <a:prstGeom prst="rect">
            <a:avLst/>
          </a:prstGeom>
        </p:spPr>
      </p:pic>
      <p:grpSp>
        <p:nvGrpSpPr>
          <p:cNvPr id="2" name="群組 1"/>
          <p:cNvGrpSpPr/>
          <p:nvPr userDrawn="1"/>
        </p:nvGrpSpPr>
        <p:grpSpPr>
          <a:xfrm>
            <a:off x="86980" y="6239920"/>
            <a:ext cx="3223375" cy="569415"/>
            <a:chOff x="86980" y="6239920"/>
            <a:chExt cx="3223375" cy="569415"/>
          </a:xfrm>
        </p:grpSpPr>
        <p:pic>
          <p:nvPicPr>
            <p:cNvPr id="12" name="圖片 11"/>
            <p:cNvPicPr>
              <a:picLocks noChangeAspect="1"/>
            </p:cNvPicPr>
            <p:nvPr userDrawn="1"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980" y="6239920"/>
              <a:ext cx="817930" cy="569415"/>
            </a:xfrm>
            <a:prstGeom prst="rect">
              <a:avLst/>
            </a:prstGeom>
          </p:spPr>
        </p:pic>
        <p:sp>
          <p:nvSpPr>
            <p:cNvPr id="15" name="矩形 14"/>
            <p:cNvSpPr/>
            <p:nvPr userDrawn="1"/>
          </p:nvSpPr>
          <p:spPr>
            <a:xfrm>
              <a:off x="829837" y="6347770"/>
              <a:ext cx="2480518" cy="4308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0"/>
                </a:spcAft>
              </a:pPr>
              <a:r>
                <a:rPr lang="zh-CN" altLang="zh-TW" sz="1200" kern="100" dirty="0">
                  <a:solidFill>
                    <a:schemeClr val="bg1"/>
                  </a:solidFill>
                  <a:latin typeface="华文楷体" panose="02010600040101010101" pitchFamily="2" charset="-122"/>
                  <a:ea typeface="华文楷体" panose="02010600040101010101" pitchFamily="2" charset="-122"/>
                  <a:cs typeface="Times New Roman" panose="02020603050405020304" pitchFamily="18" charset="0"/>
                </a:rPr>
                <a:t>香港中文大学（深圳）数据科学院</a:t>
              </a:r>
              <a:endParaRPr lang="zh-TW" altLang="zh-TW" sz="1200" kern="100" dirty="0">
                <a:solidFill>
                  <a:schemeClr val="bg1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en-US" altLang="zh-TW" sz="1000" kern="100" dirty="0">
                  <a:solidFill>
                    <a:schemeClr val="bg1"/>
                  </a:solidFill>
                  <a:latin typeface="华文楷体" panose="02010600040101010101" pitchFamily="2" charset="-122"/>
                  <a:ea typeface="华文楷体" panose="02010600040101010101" pitchFamily="2" charset="-122"/>
                  <a:cs typeface="Times New Roman" panose="02020603050405020304" pitchFamily="18" charset="0"/>
                </a:rPr>
                <a:t>CUHK-SZ School of Data Science</a:t>
              </a:r>
              <a:endParaRPr lang="zh-TW" altLang="zh-TW" sz="1000" kern="100" dirty="0">
                <a:solidFill>
                  <a:schemeClr val="bg1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66231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4800" b="1">
          <a:solidFill>
            <a:schemeClr val="tx2"/>
          </a:solidFill>
          <a:latin typeface="Calibri" pitchFamily="34" charset="0"/>
          <a:ea typeface="標楷體" pitchFamily="65" charset="-120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Calibri" pitchFamily="34" charset="0"/>
          <a:ea typeface="標楷體" pitchFamily="65" charset="-120"/>
          <a:cs typeface="MS Sans Serif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Calibri" pitchFamily="34" charset="0"/>
          <a:ea typeface="標楷體" pitchFamily="65" charset="-120"/>
          <a:cs typeface="MS Sans Serif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Calibri" pitchFamily="34" charset="0"/>
          <a:ea typeface="標楷體" pitchFamily="65" charset="-120"/>
          <a:cs typeface="MS Sans Serif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Calibri" pitchFamily="34" charset="0"/>
          <a:ea typeface="標楷體" pitchFamily="65" charset="-120"/>
          <a:cs typeface="MS Sans Serif"/>
        </a:defRPr>
      </a:lvl5pPr>
      <a:lvl6pPr marL="457177" algn="l" rtl="0" eaLnBrk="1" fontAlgn="base" hangingPunct="1">
        <a:spcBef>
          <a:spcPct val="0"/>
        </a:spcBef>
        <a:spcAft>
          <a:spcPct val="0"/>
        </a:spcAft>
        <a:defRPr kumimoji="1" sz="3001" b="1">
          <a:solidFill>
            <a:schemeClr val="tx2"/>
          </a:solidFill>
          <a:latin typeface="MS Sans Serif"/>
          <a:ea typeface="MS Sans Serif"/>
          <a:cs typeface="MS Sans Serif"/>
        </a:defRPr>
      </a:lvl6pPr>
      <a:lvl7pPr marL="914354" algn="l" rtl="0" eaLnBrk="1" fontAlgn="base" hangingPunct="1">
        <a:spcBef>
          <a:spcPct val="0"/>
        </a:spcBef>
        <a:spcAft>
          <a:spcPct val="0"/>
        </a:spcAft>
        <a:defRPr kumimoji="1" sz="3001" b="1">
          <a:solidFill>
            <a:schemeClr val="tx2"/>
          </a:solidFill>
          <a:latin typeface="MS Sans Serif"/>
          <a:ea typeface="MS Sans Serif"/>
          <a:cs typeface="MS Sans Serif"/>
        </a:defRPr>
      </a:lvl7pPr>
      <a:lvl8pPr marL="1371531" algn="l" rtl="0" eaLnBrk="1" fontAlgn="base" hangingPunct="1">
        <a:spcBef>
          <a:spcPct val="0"/>
        </a:spcBef>
        <a:spcAft>
          <a:spcPct val="0"/>
        </a:spcAft>
        <a:defRPr kumimoji="1" sz="3001" b="1">
          <a:solidFill>
            <a:schemeClr val="tx2"/>
          </a:solidFill>
          <a:latin typeface="MS Sans Serif"/>
          <a:ea typeface="MS Sans Serif"/>
          <a:cs typeface="MS Sans Serif"/>
        </a:defRPr>
      </a:lvl8pPr>
      <a:lvl9pPr marL="1828709" algn="l" rtl="0" eaLnBrk="1" fontAlgn="base" hangingPunct="1">
        <a:spcBef>
          <a:spcPct val="0"/>
        </a:spcBef>
        <a:spcAft>
          <a:spcPct val="0"/>
        </a:spcAft>
        <a:defRPr kumimoji="1" sz="3001" b="1">
          <a:solidFill>
            <a:schemeClr val="tx2"/>
          </a:solidFill>
          <a:latin typeface="MS Sans Serif"/>
          <a:ea typeface="MS Sans Serif"/>
          <a:cs typeface="MS Sans Serif"/>
        </a:defRPr>
      </a:lvl9pPr>
    </p:titleStyle>
    <p:bodyStyle>
      <a:lvl1pPr marL="342882" indent="-342882" algn="l" rtl="0" eaLnBrk="1" fontAlgn="base" hangingPunct="1">
        <a:spcBef>
          <a:spcPct val="20000"/>
        </a:spcBef>
        <a:spcAft>
          <a:spcPct val="0"/>
        </a:spcAft>
        <a:buClr>
          <a:srgbClr val="0000FF"/>
        </a:buClr>
        <a:buSzPct val="80000"/>
        <a:buFont typeface="Wingdings" pitchFamily="2" charset="2"/>
        <a:buChar char="l"/>
        <a:defRPr kumimoji="1" sz="3733">
          <a:solidFill>
            <a:schemeClr val="tx1"/>
          </a:solidFill>
          <a:latin typeface="Calibri" pitchFamily="34" charset="0"/>
          <a:ea typeface="標楷體" pitchFamily="65" charset="-120"/>
          <a:cs typeface="+mn-cs"/>
        </a:defRPr>
      </a:lvl1pPr>
      <a:lvl2pPr marL="742913" indent="-285737" algn="l" rtl="0" eaLnBrk="1" fontAlgn="base" hangingPunct="1">
        <a:spcBef>
          <a:spcPct val="20000"/>
        </a:spcBef>
        <a:spcAft>
          <a:spcPct val="0"/>
        </a:spcAft>
        <a:buClr>
          <a:srgbClr val="0000FF"/>
        </a:buClr>
        <a:buSzPct val="90000"/>
        <a:buFont typeface="Arial" charset="0"/>
        <a:buChar char="–"/>
        <a:defRPr kumimoji="1" sz="3200">
          <a:solidFill>
            <a:schemeClr val="tx1"/>
          </a:solidFill>
          <a:latin typeface="Calibri" pitchFamily="34" charset="0"/>
          <a:ea typeface="標楷體" pitchFamily="65" charset="-120"/>
        </a:defRPr>
      </a:lvl2pPr>
      <a:lvl3pPr marL="1142943" indent="-228589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121" indent="-228589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298" indent="-228589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476" indent="-228589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652" indent="-228589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8829" indent="-228589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007" indent="-228589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11D65F-25B7-47C5-85DC-B1A2A3BE76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56871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png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png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4671" y="1102045"/>
            <a:ext cx="11396871" cy="1742755"/>
          </a:xfrm>
        </p:spPr>
        <p:txBody>
          <a:bodyPr/>
          <a:lstStyle/>
          <a:p>
            <a:pPr algn="ctr"/>
            <a:r>
              <a:rPr lang="en-US" altLang="zh-TW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CSC</a:t>
            </a:r>
            <a:r>
              <a:rPr lang="en-US" altLang="zh-CN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418</a:t>
            </a:r>
            <a:r>
              <a:rPr lang="en-US" altLang="zh-TW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 – </a:t>
            </a:r>
            <a:r>
              <a:rPr lang="en-US" altLang="zh-CN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Compiler Construction</a:t>
            </a:r>
            <a:endParaRPr lang="zh-TW" alt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398432"/>
            <a:ext cx="8534400" cy="2402395"/>
          </a:xfrm>
        </p:spPr>
        <p:txBody>
          <a:bodyPr/>
          <a:lstStyle/>
          <a:p>
            <a:r>
              <a:rPr lang="en-US" altLang="zh-TW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Prof. </a:t>
            </a:r>
            <a:r>
              <a:rPr lang="en-US" altLang="zh-TW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Yeh-Ching</a:t>
            </a:r>
            <a:r>
              <a:rPr lang="en-US" altLang="zh-TW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Chung</a:t>
            </a:r>
          </a:p>
          <a:p>
            <a:endParaRPr lang="en-US" altLang="zh-TW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altLang="zh-TW" sz="3200" dirty="0"/>
              <a:t>School of </a:t>
            </a:r>
            <a:r>
              <a:rPr lang="en-US" altLang="zh-TW" sz="3200"/>
              <a:t>Data Science</a:t>
            </a:r>
            <a:endParaRPr lang="en-US" altLang="zh-TW" sz="3200" dirty="0"/>
          </a:p>
          <a:p>
            <a:r>
              <a:rPr lang="en-US" altLang="zh-TW" sz="3200" dirty="0"/>
              <a:t>Chinese University of Hong Kong, Shenzhen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E49D0E8-7A0F-4DE7-9B23-75A1D640EBC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1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64680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10</a:t>
            </a:fld>
            <a:endParaRPr lang="zh-TW" alt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59569DD-4D09-4A85-9B87-7C246CC27A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89973" y="277815"/>
            <a:ext cx="9020827" cy="511326"/>
          </a:xfrm>
        </p:spPr>
        <p:txBody>
          <a:bodyPr/>
          <a:lstStyle/>
          <a:p>
            <a:pPr>
              <a:defRPr/>
            </a:pPr>
            <a:r>
              <a:rPr lang="en-US" altLang="zh-TW" sz="4000" dirty="0">
                <a:ea typeface="新細明體" pitchFamily="18" charset="-120"/>
              </a:rPr>
              <a:t>Static Allocation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AF1E964-FCFA-464B-BCDA-8B4C4C6CD0C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28175" y="1091503"/>
            <a:ext cx="8717071" cy="3523527"/>
          </a:xfrm>
        </p:spPr>
        <p:txBody>
          <a:bodyPr/>
          <a:lstStyle/>
          <a:p>
            <a:pPr>
              <a:defRPr/>
            </a:pPr>
            <a:r>
              <a:rPr lang="en-US" altLang="zh-TW" sz="2800" dirty="0">
                <a:ea typeface="新細明體" pitchFamily="18" charset="-120"/>
              </a:rPr>
              <a:t>Bindings between names and storage are fixed</a:t>
            </a:r>
          </a:p>
          <a:p>
            <a:pPr>
              <a:defRPr/>
            </a:pPr>
            <a:r>
              <a:rPr lang="en-US" altLang="zh-TW" sz="2800" dirty="0">
                <a:ea typeface="新細明體" pitchFamily="18" charset="-120"/>
              </a:rPr>
              <a:t>The values of local names are retained across activations of a procedure</a:t>
            </a:r>
          </a:p>
          <a:p>
            <a:pPr>
              <a:defRPr/>
            </a:pPr>
            <a:r>
              <a:rPr lang="en-US" altLang="zh-TW" sz="2800" dirty="0">
                <a:ea typeface="新細明體" pitchFamily="18" charset="-120"/>
              </a:rPr>
              <a:t>Addressing is efficient</a:t>
            </a:r>
          </a:p>
          <a:p>
            <a:pPr>
              <a:defRPr/>
            </a:pPr>
            <a:r>
              <a:rPr lang="en-US" altLang="zh-TW" sz="2800" dirty="0">
                <a:ea typeface="新細明體" pitchFamily="18" charset="-120"/>
              </a:rPr>
              <a:t>Limitations</a:t>
            </a:r>
          </a:p>
          <a:p>
            <a:pPr lvl="1">
              <a:defRPr/>
            </a:pPr>
            <a:r>
              <a:rPr lang="en-US" altLang="zh-TW" sz="2400" dirty="0">
                <a:ea typeface="新細明體" pitchFamily="18" charset="-120"/>
              </a:rPr>
              <a:t>No recursive procedures</a:t>
            </a:r>
          </a:p>
          <a:p>
            <a:pPr lvl="1">
              <a:defRPr/>
            </a:pPr>
            <a:r>
              <a:rPr lang="en-US" altLang="zh-TW" sz="2400" dirty="0">
                <a:ea typeface="新細明體" pitchFamily="18" charset="-120"/>
              </a:rPr>
              <a:t>No dynamic data structures</a:t>
            </a: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0BEC4721-D617-48DB-8A7F-78B15F9098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1638" y="4847224"/>
            <a:ext cx="885207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 dirty="0">
                <a:solidFill>
                  <a:srgbClr val="FF0000"/>
                </a:solidFill>
                <a:ea typeface="新細明體" panose="02020500000000000000" pitchFamily="18" charset="-120"/>
              </a:rPr>
              <a:t>In old days, when only static allocation is allowed, programmers often use </a:t>
            </a:r>
            <a:r>
              <a:rPr lang="en-US" altLang="zh-TW" sz="2400" b="1" dirty="0">
                <a:solidFill>
                  <a:srgbClr val="FF0000"/>
                </a:solidFill>
                <a:ea typeface="新細明體" panose="02020500000000000000" pitchFamily="18" charset="-120"/>
              </a:rPr>
              <a:t>OVERLAY</a:t>
            </a:r>
            <a:r>
              <a:rPr lang="en-US" altLang="zh-TW" sz="2400" dirty="0">
                <a:solidFill>
                  <a:srgbClr val="FF0000"/>
                </a:solidFill>
                <a:ea typeface="新細明體" panose="02020500000000000000" pitchFamily="18" charset="-120"/>
              </a:rPr>
              <a:t> to overcome space limitation</a:t>
            </a:r>
            <a:endParaRPr lang="zh-TW" altLang="en-US" sz="2400" dirty="0">
              <a:solidFill>
                <a:srgbClr val="FF0000"/>
              </a:solidFill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58784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11</a:t>
            </a:fld>
            <a:endParaRPr lang="zh-TW" alt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4CF03F9-14FE-4841-822E-70D7D1F91D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9867" y="144466"/>
            <a:ext cx="10517721" cy="692151"/>
          </a:xfrm>
        </p:spPr>
        <p:txBody>
          <a:bodyPr/>
          <a:lstStyle/>
          <a:p>
            <a:pPr>
              <a:defRPr/>
            </a:pPr>
            <a:r>
              <a:rPr lang="en-US" altLang="zh-TW" sz="4000" dirty="0">
                <a:ea typeface="新細明體" pitchFamily="18" charset="-120"/>
              </a:rPr>
              <a:t>Activation Record (Frame)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28525D6-AEAF-40EA-9E2C-0D1A459ADFF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340285" y="1145088"/>
            <a:ext cx="10105851" cy="4654463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altLang="zh-TW" sz="2800" dirty="0">
                <a:ea typeface="新細明體" pitchFamily="18" charset="-120"/>
              </a:rPr>
              <a:t>Temporary values</a:t>
            </a:r>
          </a:p>
          <a:p>
            <a:pPr>
              <a:lnSpc>
                <a:spcPct val="90000"/>
              </a:lnSpc>
              <a:defRPr/>
            </a:pPr>
            <a:r>
              <a:rPr lang="en-US" altLang="zh-TW" sz="2800" dirty="0">
                <a:ea typeface="新細明體" pitchFamily="18" charset="-120"/>
              </a:rPr>
              <a:t>Local variables</a:t>
            </a:r>
          </a:p>
          <a:p>
            <a:pPr>
              <a:lnSpc>
                <a:spcPct val="90000"/>
              </a:lnSpc>
              <a:defRPr/>
            </a:pPr>
            <a:r>
              <a:rPr lang="en-US" altLang="zh-TW" sz="2800" dirty="0">
                <a:ea typeface="新細明體" pitchFamily="18" charset="-120"/>
              </a:rPr>
              <a:t>Saved machine states (arch states)</a:t>
            </a:r>
          </a:p>
          <a:p>
            <a:pPr>
              <a:lnSpc>
                <a:spcPct val="90000"/>
              </a:lnSpc>
              <a:defRPr/>
            </a:pPr>
            <a:r>
              <a:rPr lang="en-US" altLang="zh-TW" sz="2800" dirty="0">
                <a:ea typeface="新細明體" pitchFamily="18" charset="-120"/>
              </a:rPr>
              <a:t>Parameters</a:t>
            </a:r>
          </a:p>
          <a:p>
            <a:pPr>
              <a:lnSpc>
                <a:spcPct val="90000"/>
              </a:lnSpc>
              <a:defRPr/>
            </a:pPr>
            <a:r>
              <a:rPr lang="en-US" altLang="zh-TW" sz="2800" dirty="0">
                <a:ea typeface="新細明體" pitchFamily="18" charset="-120"/>
              </a:rPr>
              <a:t>Return value</a:t>
            </a:r>
          </a:p>
          <a:p>
            <a:pPr>
              <a:lnSpc>
                <a:spcPct val="90000"/>
              </a:lnSpc>
              <a:defRPr/>
            </a:pPr>
            <a:r>
              <a:rPr lang="en-US" altLang="zh-TW" sz="2800" dirty="0">
                <a:ea typeface="新細明體" pitchFamily="18" charset="-120"/>
              </a:rPr>
              <a:t>Access link (static link)</a:t>
            </a:r>
          </a:p>
          <a:p>
            <a:pPr>
              <a:lnSpc>
                <a:spcPct val="90000"/>
              </a:lnSpc>
              <a:defRPr/>
            </a:pPr>
            <a:r>
              <a:rPr lang="en-US" altLang="zh-TW" sz="2800" dirty="0">
                <a:ea typeface="新細明體" pitchFamily="18" charset="-120"/>
              </a:rPr>
              <a:t>Control link (dynamic link)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altLang="zh-TW" sz="2800" dirty="0">
                <a:solidFill>
                  <a:srgbClr val="FF0000"/>
                </a:solidFill>
                <a:ea typeface="新細明體" pitchFamily="18" charset="-120"/>
              </a:rPr>
              <a:t>	The sizes of almost all fields can be determined at compile time – except for dynamic arrays or other variable length data objects</a:t>
            </a:r>
          </a:p>
        </p:txBody>
      </p:sp>
    </p:spTree>
    <p:extLst>
      <p:ext uri="{BB962C8B-B14F-4D97-AF65-F5344CB8AC3E}">
        <p14:creationId xmlns:p14="http://schemas.microsoft.com/office/powerpoint/2010/main" val="694688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12</a:t>
            </a:fld>
            <a:endParaRPr lang="zh-TW" altLang="en-US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5BC3656-8009-47E4-9581-B40ED5039A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41956" y="166839"/>
            <a:ext cx="8229600" cy="698500"/>
          </a:xfrm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altLang="zh-TW" sz="4000" dirty="0">
                <a:ea typeface="新細明體" pitchFamily="18" charset="-120"/>
              </a:rPr>
              <a:t>Allocating Space on the Stack</a:t>
            </a:r>
          </a:p>
        </p:txBody>
      </p:sp>
      <p:grpSp>
        <p:nvGrpSpPr>
          <p:cNvPr id="29" name="组合 28">
            <a:extLst>
              <a:ext uri="{FF2B5EF4-FFF2-40B4-BE49-F238E27FC236}">
                <a16:creationId xmlns:a16="http://schemas.microsoft.com/office/drawing/2014/main" id="{928C751E-33B2-47B9-9F35-64D48BD9E4E0}"/>
              </a:ext>
            </a:extLst>
          </p:cNvPr>
          <p:cNvGrpSpPr/>
          <p:nvPr/>
        </p:nvGrpSpPr>
        <p:grpSpPr>
          <a:xfrm>
            <a:off x="1210852" y="1191017"/>
            <a:ext cx="9074061" cy="4934210"/>
            <a:chOff x="1248430" y="1191017"/>
            <a:chExt cx="9074061" cy="4934210"/>
          </a:xfrm>
        </p:grpSpPr>
        <p:grpSp>
          <p:nvGrpSpPr>
            <p:cNvPr id="2" name="组合 1">
              <a:extLst>
                <a:ext uri="{FF2B5EF4-FFF2-40B4-BE49-F238E27FC236}">
                  <a16:creationId xmlns:a16="http://schemas.microsoft.com/office/drawing/2014/main" id="{7B7BFEFE-3785-4420-A710-54B07BB32782}"/>
                </a:ext>
              </a:extLst>
            </p:cNvPr>
            <p:cNvGrpSpPr/>
            <p:nvPr/>
          </p:nvGrpSpPr>
          <p:grpSpPr>
            <a:xfrm>
              <a:off x="2340281" y="1774520"/>
              <a:ext cx="1524000" cy="4338181"/>
              <a:chOff x="2753639" y="1749468"/>
              <a:chExt cx="1524000" cy="4338181"/>
            </a:xfrm>
          </p:grpSpPr>
          <p:sp>
            <p:nvSpPr>
              <p:cNvPr id="4" name="Rectangle 6">
                <a:extLst>
                  <a:ext uri="{FF2B5EF4-FFF2-40B4-BE49-F238E27FC236}">
                    <a16:creationId xmlns:a16="http://schemas.microsoft.com/office/drawing/2014/main" id="{63B6D6B8-E34A-4DBB-8F85-4BD25F0869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53639" y="1761994"/>
                <a:ext cx="1524000" cy="4325655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90000"/>
                  <a:buFont typeface="Wingdings" panose="05000000000000000000" pitchFamily="2" charset="2"/>
                  <a:buBlip>
                    <a:blip r:embed="rId2"/>
                  </a:buBlip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2"/>
                  </a:buClr>
                  <a:buSzPct val="90000"/>
                  <a:buFont typeface="Wingdings" panose="05000000000000000000" pitchFamily="2" charset="2"/>
                  <a:buBlip>
                    <a:blip r:embed="rId3"/>
                  </a:buBlip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Blip>
                    <a:blip r:embed="rId4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Blip>
                    <a:blip r:embed="rId4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Blip>
                    <a:blip r:embed="rId4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Blip>
                    <a:blip r:embed="rId4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Blip>
                    <a:blip r:embed="rId4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TW" altLang="en-US" sz="1800">
                  <a:ea typeface="新細明體" panose="02020500000000000000" pitchFamily="18" charset="-120"/>
                </a:endParaRPr>
              </a:p>
            </p:txBody>
          </p:sp>
          <p:sp>
            <p:nvSpPr>
              <p:cNvPr id="5" name="Rectangle 7">
                <a:extLst>
                  <a:ext uri="{FF2B5EF4-FFF2-40B4-BE49-F238E27FC236}">
                    <a16:creationId xmlns:a16="http://schemas.microsoft.com/office/drawing/2014/main" id="{630E59B8-35A8-478F-9AB8-AE7F41CDF5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53639" y="1749468"/>
                <a:ext cx="1524000" cy="685800"/>
              </a:xfrm>
              <a:prstGeom prst="rect">
                <a:avLst/>
              </a:prstGeom>
              <a:solidFill>
                <a:srgbClr val="FF33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90000"/>
                  <a:buFont typeface="Wingdings" panose="05000000000000000000" pitchFamily="2" charset="2"/>
                  <a:buBlip>
                    <a:blip r:embed="rId2"/>
                  </a:buBlip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2"/>
                  </a:buClr>
                  <a:buSzPct val="90000"/>
                  <a:buFont typeface="Wingdings" panose="05000000000000000000" pitchFamily="2" charset="2"/>
                  <a:buBlip>
                    <a:blip r:embed="rId3"/>
                  </a:buBlip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Blip>
                    <a:blip r:embed="rId4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Blip>
                    <a:blip r:embed="rId4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Blip>
                    <a:blip r:embed="rId4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Blip>
                    <a:blip r:embed="rId4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Blip>
                    <a:blip r:embed="rId4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TW" altLang="en-US" sz="1800" dirty="0">
                  <a:ea typeface="新細明體" panose="02020500000000000000" pitchFamily="18" charset="-120"/>
                </a:endParaRPr>
              </a:p>
            </p:txBody>
          </p:sp>
        </p:grpSp>
        <p:sp>
          <p:nvSpPr>
            <p:cNvPr id="6" name="Text Box 8">
              <a:extLst>
                <a:ext uri="{FF2B5EF4-FFF2-40B4-BE49-F238E27FC236}">
                  <a16:creationId xmlns:a16="http://schemas.microsoft.com/office/drawing/2014/main" id="{B7AC31D7-3069-417C-94F5-2761592797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10429" y="1267217"/>
              <a:ext cx="1676400" cy="396875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000">
                  <a:ea typeface="新細明體" panose="02020500000000000000" pitchFamily="18" charset="-120"/>
                </a:rPr>
                <a:t>high address</a:t>
              </a:r>
            </a:p>
          </p:txBody>
        </p:sp>
        <p:sp>
          <p:nvSpPr>
            <p:cNvPr id="8" name="Text Box 9">
              <a:extLst>
                <a:ext uri="{FF2B5EF4-FFF2-40B4-BE49-F238E27FC236}">
                  <a16:creationId xmlns:a16="http://schemas.microsoft.com/office/drawing/2014/main" id="{A0A89232-89ED-4711-89D7-1B79FFD8FFE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430" y="1572016"/>
              <a:ext cx="505267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>
                  <a:ea typeface="新細明體" panose="02020500000000000000" pitchFamily="18" charset="-120"/>
                </a:rPr>
                <a:t>$fp</a:t>
              </a:r>
            </a:p>
          </p:txBody>
        </p:sp>
        <p:sp>
          <p:nvSpPr>
            <p:cNvPr id="9" name="Line 10">
              <a:extLst>
                <a:ext uri="{FF2B5EF4-FFF2-40B4-BE49-F238E27FC236}">
                  <a16:creationId xmlns:a16="http://schemas.microsoft.com/office/drawing/2014/main" id="{D0811B94-48EF-4C6F-A5DE-62887D86476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858029" y="1800616"/>
              <a:ext cx="457200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" name="Text Box 11">
              <a:extLst>
                <a:ext uri="{FF2B5EF4-FFF2-40B4-BE49-F238E27FC236}">
                  <a16:creationId xmlns:a16="http://schemas.microsoft.com/office/drawing/2014/main" id="{868BBBD9-0E92-49AB-A050-E19E902B9AA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430" y="2029216"/>
              <a:ext cx="556563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>
                  <a:ea typeface="新細明體" panose="02020500000000000000" pitchFamily="18" charset="-120"/>
                </a:rPr>
                <a:t>$sp</a:t>
              </a:r>
            </a:p>
          </p:txBody>
        </p:sp>
        <p:sp>
          <p:nvSpPr>
            <p:cNvPr id="11" name="Line 12">
              <a:extLst>
                <a:ext uri="{FF2B5EF4-FFF2-40B4-BE49-F238E27FC236}">
                  <a16:creationId xmlns:a16="http://schemas.microsoft.com/office/drawing/2014/main" id="{96014A09-7583-4E2B-9CAD-126DC0FA922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858029" y="2334016"/>
              <a:ext cx="457200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28" name="组合 27">
              <a:extLst>
                <a:ext uri="{FF2B5EF4-FFF2-40B4-BE49-F238E27FC236}">
                  <a16:creationId xmlns:a16="http://schemas.microsoft.com/office/drawing/2014/main" id="{FDCF22EF-89AC-4E71-93A4-178B36700970}"/>
                </a:ext>
              </a:extLst>
            </p:cNvPr>
            <p:cNvGrpSpPr/>
            <p:nvPr/>
          </p:nvGrpSpPr>
          <p:grpSpPr>
            <a:xfrm>
              <a:off x="5571995" y="1749468"/>
              <a:ext cx="1524000" cy="4350707"/>
              <a:chOff x="5484313" y="1724416"/>
              <a:chExt cx="1524000" cy="4350707"/>
            </a:xfrm>
          </p:grpSpPr>
          <p:sp>
            <p:nvSpPr>
              <p:cNvPr id="12" name="Rectangle 13">
                <a:extLst>
                  <a:ext uri="{FF2B5EF4-FFF2-40B4-BE49-F238E27FC236}">
                    <a16:creationId xmlns:a16="http://schemas.microsoft.com/office/drawing/2014/main" id="{1EAD31D7-726C-4A4C-858F-1F1A2C8BFB2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84313" y="1724416"/>
                <a:ext cx="1524000" cy="4350707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90000"/>
                  <a:buFont typeface="Wingdings" panose="05000000000000000000" pitchFamily="2" charset="2"/>
                  <a:buBlip>
                    <a:blip r:embed="rId2"/>
                  </a:buBlip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2"/>
                  </a:buClr>
                  <a:buSzPct val="90000"/>
                  <a:buFont typeface="Wingdings" panose="05000000000000000000" pitchFamily="2" charset="2"/>
                  <a:buBlip>
                    <a:blip r:embed="rId3"/>
                  </a:buBlip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Blip>
                    <a:blip r:embed="rId4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Blip>
                    <a:blip r:embed="rId4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Blip>
                    <a:blip r:embed="rId4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Blip>
                    <a:blip r:embed="rId4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Blip>
                    <a:blip r:embed="rId4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TW" altLang="en-US" sz="1800">
                  <a:ea typeface="新細明體" panose="02020500000000000000" pitchFamily="18" charset="-120"/>
                </a:endParaRPr>
              </a:p>
            </p:txBody>
          </p:sp>
          <p:sp>
            <p:nvSpPr>
              <p:cNvPr id="13" name="Rectangle 14">
                <a:extLst>
                  <a:ext uri="{FF2B5EF4-FFF2-40B4-BE49-F238E27FC236}">
                    <a16:creationId xmlns:a16="http://schemas.microsoft.com/office/drawing/2014/main" id="{BB9B884D-763F-4B37-8E10-80DC87081D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84313" y="2447794"/>
                <a:ext cx="1524000" cy="2667000"/>
              </a:xfrm>
              <a:prstGeom prst="rect">
                <a:avLst/>
              </a:prstGeom>
              <a:solidFill>
                <a:srgbClr val="FF33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90000"/>
                  <a:buFont typeface="Wingdings" panose="05000000000000000000" pitchFamily="2" charset="2"/>
                  <a:buBlip>
                    <a:blip r:embed="rId2"/>
                  </a:buBlip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2"/>
                  </a:buClr>
                  <a:buSzPct val="90000"/>
                  <a:buFont typeface="Wingdings" panose="05000000000000000000" pitchFamily="2" charset="2"/>
                  <a:buBlip>
                    <a:blip r:embed="rId3"/>
                  </a:buBlip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Blip>
                    <a:blip r:embed="rId4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Blip>
                    <a:blip r:embed="rId4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Blip>
                    <a:blip r:embed="rId4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Blip>
                    <a:blip r:embed="rId4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Blip>
                    <a:blip r:embed="rId4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2800" b="1" dirty="0">
                    <a:ea typeface="新細明體" panose="02020500000000000000" pitchFamily="18" charset="-120"/>
                  </a:rPr>
                  <a:t>Frame</a:t>
                </a: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zh-TW" sz="2800" b="1" dirty="0">
                  <a:ea typeface="新細明體" panose="02020500000000000000" pitchFamily="18" charset="-120"/>
                </a:endParaRP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2400" b="1" dirty="0">
                    <a:ea typeface="新細明體" panose="02020500000000000000" pitchFamily="18" charset="-120"/>
                  </a:rPr>
                  <a:t>(</a:t>
                </a:r>
                <a:r>
                  <a:rPr lang="en-US" altLang="zh-TW" sz="2000" b="1" dirty="0">
                    <a:ea typeface="新細明體" panose="02020500000000000000" pitchFamily="18" charset="-120"/>
                  </a:rPr>
                  <a:t>activation </a:t>
                </a: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2000" b="1" dirty="0">
                    <a:ea typeface="新細明體" panose="02020500000000000000" pitchFamily="18" charset="-120"/>
                  </a:rPr>
                  <a:t>record</a:t>
                </a:r>
                <a:r>
                  <a:rPr lang="en-US" altLang="zh-TW" sz="2400" b="1" dirty="0">
                    <a:ea typeface="新細明體" panose="02020500000000000000" pitchFamily="18" charset="-120"/>
                  </a:rPr>
                  <a:t>)</a:t>
                </a:r>
              </a:p>
            </p:txBody>
          </p:sp>
        </p:grpSp>
        <p:sp>
          <p:nvSpPr>
            <p:cNvPr id="14" name="Text Box 15">
              <a:extLst>
                <a:ext uri="{FF2B5EF4-FFF2-40B4-BE49-F238E27FC236}">
                  <a16:creationId xmlns:a16="http://schemas.microsoft.com/office/drawing/2014/main" id="{509DF08E-09B0-42ED-8B41-0D89D561B4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92670" y="2181616"/>
              <a:ext cx="505267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>
                  <a:ea typeface="新細明體" panose="02020500000000000000" pitchFamily="18" charset="-120"/>
                </a:rPr>
                <a:t>$fp</a:t>
              </a:r>
            </a:p>
          </p:txBody>
        </p:sp>
        <p:sp>
          <p:nvSpPr>
            <p:cNvPr id="15" name="Line 16">
              <a:extLst>
                <a:ext uri="{FF2B5EF4-FFF2-40B4-BE49-F238E27FC236}">
                  <a16:creationId xmlns:a16="http://schemas.microsoft.com/office/drawing/2014/main" id="{228A7EDB-CB6A-45C1-BB59-283F240D28D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102269" y="2410216"/>
              <a:ext cx="457200" cy="0"/>
            </a:xfrm>
            <a:prstGeom prst="line">
              <a:avLst/>
            </a:prstGeom>
            <a:noFill/>
            <a:ln w="38100">
              <a:solidFill>
                <a:srgbClr val="FFFF66"/>
              </a:solidFill>
              <a:round/>
              <a:headEnd type="none" w="sm" len="sm"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" name="Text Box 17">
              <a:extLst>
                <a:ext uri="{FF2B5EF4-FFF2-40B4-BE49-F238E27FC236}">
                  <a16:creationId xmlns:a16="http://schemas.microsoft.com/office/drawing/2014/main" id="{68BBCD84-0AFB-495A-B480-55F8AA40B8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68870" y="4772416"/>
              <a:ext cx="556563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>
                  <a:ea typeface="新細明體" panose="02020500000000000000" pitchFamily="18" charset="-120"/>
                </a:rPr>
                <a:t>$sp</a:t>
              </a:r>
            </a:p>
          </p:txBody>
        </p:sp>
        <p:sp>
          <p:nvSpPr>
            <p:cNvPr id="17" name="Line 18">
              <a:extLst>
                <a:ext uri="{FF2B5EF4-FFF2-40B4-BE49-F238E27FC236}">
                  <a16:creationId xmlns:a16="http://schemas.microsoft.com/office/drawing/2014/main" id="{4CA8E052-1041-4A9F-82A2-ECAC8A96543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178469" y="5077216"/>
              <a:ext cx="457200" cy="0"/>
            </a:xfrm>
            <a:prstGeom prst="line">
              <a:avLst/>
            </a:prstGeom>
            <a:noFill/>
            <a:ln w="38100">
              <a:solidFill>
                <a:srgbClr val="FFFF66"/>
              </a:solidFill>
              <a:round/>
              <a:headEnd type="none" w="sm" len="sm"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27" name="组合 26">
              <a:extLst>
                <a:ext uri="{FF2B5EF4-FFF2-40B4-BE49-F238E27FC236}">
                  <a16:creationId xmlns:a16="http://schemas.microsoft.com/office/drawing/2014/main" id="{B26460DD-90C3-4052-8372-D72C14CCA93A}"/>
                </a:ext>
              </a:extLst>
            </p:cNvPr>
            <p:cNvGrpSpPr/>
            <p:nvPr/>
          </p:nvGrpSpPr>
          <p:grpSpPr>
            <a:xfrm>
              <a:off x="8798491" y="1811054"/>
              <a:ext cx="1524000" cy="4314173"/>
              <a:chOff x="8710809" y="1786002"/>
              <a:chExt cx="1524000" cy="4314173"/>
            </a:xfrm>
          </p:grpSpPr>
          <p:sp>
            <p:nvSpPr>
              <p:cNvPr id="18" name="Rectangle 19">
                <a:extLst>
                  <a:ext uri="{FF2B5EF4-FFF2-40B4-BE49-F238E27FC236}">
                    <a16:creationId xmlns:a16="http://schemas.microsoft.com/office/drawing/2014/main" id="{837D688E-B952-46F5-BA17-52F8210278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710809" y="1798528"/>
                <a:ext cx="1524000" cy="4301647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90000"/>
                  <a:buFont typeface="Wingdings" panose="05000000000000000000" pitchFamily="2" charset="2"/>
                  <a:buBlip>
                    <a:blip r:embed="rId2"/>
                  </a:buBlip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2"/>
                  </a:buClr>
                  <a:buSzPct val="90000"/>
                  <a:buFont typeface="Wingdings" panose="05000000000000000000" pitchFamily="2" charset="2"/>
                  <a:buBlip>
                    <a:blip r:embed="rId3"/>
                  </a:buBlip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Blip>
                    <a:blip r:embed="rId4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Blip>
                    <a:blip r:embed="rId4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Blip>
                    <a:blip r:embed="rId4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Blip>
                    <a:blip r:embed="rId4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Blip>
                    <a:blip r:embed="rId4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TW" altLang="en-US" sz="1800">
                  <a:ea typeface="新細明體" panose="02020500000000000000" pitchFamily="18" charset="-120"/>
                </a:endParaRPr>
              </a:p>
            </p:txBody>
          </p:sp>
          <p:sp>
            <p:nvSpPr>
              <p:cNvPr id="19" name="Rectangle 20">
                <a:extLst>
                  <a:ext uri="{FF2B5EF4-FFF2-40B4-BE49-F238E27FC236}">
                    <a16:creationId xmlns:a16="http://schemas.microsoft.com/office/drawing/2014/main" id="{ABC8506C-6CF7-4084-8E97-BF758174E2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710809" y="1786002"/>
                <a:ext cx="1524000" cy="685800"/>
              </a:xfrm>
              <a:prstGeom prst="rect">
                <a:avLst/>
              </a:prstGeom>
              <a:solidFill>
                <a:srgbClr val="FF33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90000"/>
                  <a:buFont typeface="Wingdings" panose="05000000000000000000" pitchFamily="2" charset="2"/>
                  <a:buBlip>
                    <a:blip r:embed="rId2"/>
                  </a:buBlip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2"/>
                  </a:buClr>
                  <a:buSzPct val="90000"/>
                  <a:buFont typeface="Wingdings" panose="05000000000000000000" pitchFamily="2" charset="2"/>
                  <a:buBlip>
                    <a:blip r:embed="rId3"/>
                  </a:buBlip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Blip>
                    <a:blip r:embed="rId4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Blip>
                    <a:blip r:embed="rId4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Blip>
                    <a:blip r:embed="rId4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Blip>
                    <a:blip r:embed="rId4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Blip>
                    <a:blip r:embed="rId4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TW" altLang="en-US" sz="1800">
                  <a:ea typeface="新細明體" panose="02020500000000000000" pitchFamily="18" charset="-120"/>
                </a:endParaRPr>
              </a:p>
            </p:txBody>
          </p:sp>
        </p:grpSp>
        <p:sp>
          <p:nvSpPr>
            <p:cNvPr id="20" name="Text Box 21">
              <a:extLst>
                <a:ext uri="{FF2B5EF4-FFF2-40B4-BE49-F238E27FC236}">
                  <a16:creationId xmlns:a16="http://schemas.microsoft.com/office/drawing/2014/main" id="{AD4F3663-BE09-4BBD-A5A5-8412D5F041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531269" y="1191017"/>
              <a:ext cx="1676400" cy="396875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000">
                  <a:ea typeface="新細明體" panose="02020500000000000000" pitchFamily="18" charset="-120"/>
                </a:rPr>
                <a:t>high address</a:t>
              </a:r>
            </a:p>
          </p:txBody>
        </p:sp>
        <p:sp>
          <p:nvSpPr>
            <p:cNvPr id="21" name="Text Box 22">
              <a:extLst>
                <a:ext uri="{FF2B5EF4-FFF2-40B4-BE49-F238E27FC236}">
                  <a16:creationId xmlns:a16="http://schemas.microsoft.com/office/drawing/2014/main" id="{039DE24F-7980-4394-AF2D-B6BC5CA583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69270" y="1495816"/>
              <a:ext cx="504825" cy="3698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>
                  <a:ea typeface="新細明體" panose="02020500000000000000" pitchFamily="18" charset="-120"/>
                </a:rPr>
                <a:t>$fp</a:t>
              </a:r>
            </a:p>
          </p:txBody>
        </p:sp>
        <p:sp>
          <p:nvSpPr>
            <p:cNvPr id="22" name="Line 23">
              <a:extLst>
                <a:ext uri="{FF2B5EF4-FFF2-40B4-BE49-F238E27FC236}">
                  <a16:creationId xmlns:a16="http://schemas.microsoft.com/office/drawing/2014/main" id="{CEBBF111-E55A-41CE-A446-29CEC55539F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378869" y="1724416"/>
              <a:ext cx="457200" cy="0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3" name="Text Box 24">
              <a:extLst>
                <a:ext uri="{FF2B5EF4-FFF2-40B4-BE49-F238E27FC236}">
                  <a16:creationId xmlns:a16="http://schemas.microsoft.com/office/drawing/2014/main" id="{6351E5C3-448C-4D40-856B-944D95B3340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69270" y="1953016"/>
              <a:ext cx="557213" cy="3698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>
                  <a:ea typeface="新細明體" panose="02020500000000000000" pitchFamily="18" charset="-120"/>
                </a:rPr>
                <a:t>$sp</a:t>
              </a:r>
            </a:p>
          </p:txBody>
        </p:sp>
        <p:sp>
          <p:nvSpPr>
            <p:cNvPr id="24" name="Line 25">
              <a:extLst>
                <a:ext uri="{FF2B5EF4-FFF2-40B4-BE49-F238E27FC236}">
                  <a16:creationId xmlns:a16="http://schemas.microsoft.com/office/drawing/2014/main" id="{B2CA6BAA-0B6B-4B92-A935-0983D622B6E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378869" y="2257816"/>
              <a:ext cx="457200" cy="0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5" name="AutoShape 26">
              <a:extLst>
                <a:ext uri="{FF2B5EF4-FFF2-40B4-BE49-F238E27FC236}">
                  <a16:creationId xmlns:a16="http://schemas.microsoft.com/office/drawing/2014/main" id="{B1DF793D-767B-4AFA-83AB-CFCC7663C6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45908" y="3019816"/>
              <a:ext cx="1346876" cy="1143000"/>
            </a:xfrm>
            <a:prstGeom prst="rightArrow">
              <a:avLst>
                <a:gd name="adj1" fmla="val 50000"/>
                <a:gd name="adj2" fmla="val 25000"/>
              </a:avLst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 b="1" dirty="0">
                  <a:ea typeface="新細明體" panose="02020500000000000000" pitchFamily="18" charset="-120"/>
                </a:rPr>
                <a:t>call</a:t>
              </a:r>
            </a:p>
          </p:txBody>
        </p:sp>
        <p:sp>
          <p:nvSpPr>
            <p:cNvPr id="26" name="AutoShape 27">
              <a:extLst>
                <a:ext uri="{FF2B5EF4-FFF2-40B4-BE49-F238E27FC236}">
                  <a16:creationId xmlns:a16="http://schemas.microsoft.com/office/drawing/2014/main" id="{B1BFE3FD-6FFB-4514-8B42-439A394D19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64469" y="3019816"/>
              <a:ext cx="1066800" cy="1143000"/>
            </a:xfrm>
            <a:prstGeom prst="rightArrow">
              <a:avLst>
                <a:gd name="adj1" fmla="val 50000"/>
                <a:gd name="adj2" fmla="val 25000"/>
              </a:avLst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 b="1">
                  <a:ea typeface="新細明體" panose="02020500000000000000" pitchFamily="18" charset="-120"/>
                </a:rPr>
                <a:t>return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278664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13</a:t>
            </a:fld>
            <a:endParaRPr lang="zh-TW" alt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A3AFB63-34F4-46D9-B749-E1AF4639BD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02289" y="99273"/>
            <a:ext cx="8144005" cy="762000"/>
          </a:xfrm>
        </p:spPr>
        <p:txBody>
          <a:bodyPr/>
          <a:lstStyle/>
          <a:p>
            <a:pPr>
              <a:defRPr/>
            </a:pPr>
            <a:r>
              <a:rPr lang="en-US" altLang="zh-TW" sz="4000" dirty="0">
                <a:ea typeface="新細明體" pitchFamily="18" charset="-120"/>
              </a:rPr>
              <a:t>Stack Allocation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3889006-92C3-4BE8-A8DE-34214E81446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365337" y="1048642"/>
            <a:ext cx="9156526" cy="2608958"/>
          </a:xfrm>
        </p:spPr>
        <p:txBody>
          <a:bodyPr/>
          <a:lstStyle/>
          <a:p>
            <a:pPr>
              <a:defRPr/>
            </a:pPr>
            <a:r>
              <a:rPr lang="en-US" altLang="zh-TW" sz="2800" dirty="0">
                <a:ea typeface="新細明體" pitchFamily="18" charset="-120"/>
              </a:rPr>
              <a:t>Recursive procedures require stack allocation</a:t>
            </a:r>
          </a:p>
          <a:p>
            <a:pPr>
              <a:defRPr/>
            </a:pPr>
            <a:r>
              <a:rPr lang="en-US" altLang="zh-TW" sz="2800" dirty="0">
                <a:ea typeface="新細明體" pitchFamily="18" charset="-120"/>
              </a:rPr>
              <a:t>Activation records (AR) are pushed and popped as activations begin and end</a:t>
            </a:r>
          </a:p>
          <a:p>
            <a:pPr>
              <a:defRPr/>
            </a:pPr>
            <a:r>
              <a:rPr lang="en-US" altLang="zh-TW" sz="2800" dirty="0">
                <a:ea typeface="新細明體" pitchFamily="18" charset="-120"/>
              </a:rPr>
              <a:t>The offset of each local data relative to the beginning of AR is stored in the symbol table</a:t>
            </a:r>
          </a:p>
        </p:txBody>
      </p:sp>
      <p:graphicFrame>
        <p:nvGraphicFramePr>
          <p:cNvPr id="5" name="Group 6">
            <a:extLst>
              <a:ext uri="{FF2B5EF4-FFF2-40B4-BE49-F238E27FC236}">
                <a16:creationId xmlns:a16="http://schemas.microsoft.com/office/drawing/2014/main" id="{69417959-5F17-4131-BF2B-D0C7D81E6E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8686472"/>
              </p:ext>
            </p:extLst>
          </p:nvPr>
        </p:nvGraphicFramePr>
        <p:xfrm>
          <a:off x="4174299" y="3935261"/>
          <a:ext cx="3962400" cy="1904999"/>
        </p:xfrm>
        <a:graphic>
          <a:graphicData uri="http://schemas.openxmlformats.org/drawingml/2006/table">
            <a:tbl>
              <a:tblPr/>
              <a:tblGrid>
                <a:gridCol w="198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89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Return value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offset = 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4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Parameter 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offset = 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04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Local c[0]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offset = 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98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Local 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offset = 44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18814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14</a:t>
            </a:fld>
            <a:endParaRPr lang="zh-TW" altLang="en-US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244A286-784D-4371-931B-03E89C6338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1748" y="191890"/>
            <a:ext cx="8229600" cy="698500"/>
          </a:xfrm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altLang="zh-TW" sz="4000" dirty="0">
                <a:ea typeface="新細明體" pitchFamily="18" charset="-120"/>
              </a:rPr>
              <a:t>Local Variable Allocation and Layout</a:t>
            </a:r>
          </a:p>
        </p:txBody>
      </p:sp>
      <p:sp>
        <p:nvSpPr>
          <p:cNvPr id="4" name="Text Box 5">
            <a:extLst>
              <a:ext uri="{FF2B5EF4-FFF2-40B4-BE49-F238E27FC236}">
                <a16:creationId xmlns:a16="http://schemas.microsoft.com/office/drawing/2014/main" id="{B207F4F5-599B-4857-A5EB-06E7E0C42D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0702" y="1502080"/>
            <a:ext cx="2106613" cy="10160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b="1">
                <a:solidFill>
                  <a:srgbClr val="003300"/>
                </a:solidFill>
                <a:ea typeface="新細明體" panose="02020500000000000000" pitchFamily="18" charset="-120"/>
              </a:rPr>
              <a:t>Int a,b,c;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b="1">
                <a:solidFill>
                  <a:srgbClr val="003300"/>
                </a:solidFill>
                <a:ea typeface="新細明體" panose="02020500000000000000" pitchFamily="18" charset="-120"/>
              </a:rPr>
              <a:t>Double f;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b="1">
                <a:solidFill>
                  <a:srgbClr val="003300"/>
                </a:solidFill>
                <a:ea typeface="新細明體" panose="02020500000000000000" pitchFamily="18" charset="-120"/>
              </a:rPr>
              <a:t>Char buffer[80];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5E3586F-6BEB-4B29-BE6C-8A9E0699DD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41101" y="1273480"/>
            <a:ext cx="3200400" cy="48006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ea typeface="新細明體" panose="02020500000000000000" pitchFamily="18" charset="-12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F418EE5A-CD09-4A2B-A024-13CB852D62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41101" y="1273480"/>
            <a:ext cx="3200400" cy="5334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 dirty="0">
                <a:solidFill>
                  <a:schemeClr val="bg1"/>
                </a:solidFill>
                <a:ea typeface="新細明體" panose="02020500000000000000" pitchFamily="18" charset="-120"/>
              </a:rPr>
              <a:t>a</a:t>
            </a:r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FF6576EC-5A08-4BC7-AFC7-B8C2C3978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41101" y="1806880"/>
            <a:ext cx="3200400" cy="5334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solidFill>
                  <a:schemeClr val="bg1"/>
                </a:solidFill>
                <a:ea typeface="新細明體" panose="02020500000000000000" pitchFamily="18" charset="-120"/>
              </a:rPr>
              <a:t>b</a:t>
            </a:r>
          </a:p>
        </p:txBody>
      </p:sp>
      <p:sp>
        <p:nvSpPr>
          <p:cNvPr id="9" name="Rectangle 9">
            <a:extLst>
              <a:ext uri="{FF2B5EF4-FFF2-40B4-BE49-F238E27FC236}">
                <a16:creationId xmlns:a16="http://schemas.microsoft.com/office/drawing/2014/main" id="{1D943841-C310-4945-B8B8-51AA7EA46B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41101" y="2340280"/>
            <a:ext cx="3200400" cy="5334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solidFill>
                  <a:schemeClr val="bg1"/>
                </a:solidFill>
                <a:ea typeface="新細明體" panose="02020500000000000000" pitchFamily="18" charset="-120"/>
              </a:rPr>
              <a:t>c</a:t>
            </a:r>
          </a:p>
        </p:txBody>
      </p:sp>
      <p:sp>
        <p:nvSpPr>
          <p:cNvPr id="10" name="Text Box 10">
            <a:extLst>
              <a:ext uri="{FF2B5EF4-FFF2-40B4-BE49-F238E27FC236}">
                <a16:creationId xmlns:a16="http://schemas.microsoft.com/office/drawing/2014/main" id="{24908019-D794-46F7-9F77-B7376B4AAA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88680" y="1056362"/>
            <a:ext cx="71045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>
                <a:ea typeface="新細明體" panose="02020500000000000000" pitchFamily="18" charset="-120"/>
              </a:rPr>
              <a:t>$fp-0</a:t>
            </a:r>
          </a:p>
        </p:txBody>
      </p:sp>
      <p:sp>
        <p:nvSpPr>
          <p:cNvPr id="11" name="Line 11">
            <a:extLst>
              <a:ext uri="{FF2B5EF4-FFF2-40B4-BE49-F238E27FC236}">
                <a16:creationId xmlns:a16="http://schemas.microsoft.com/office/drawing/2014/main" id="{38ED8F3B-5798-4F93-8EF1-0F29B2607C0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941501" y="1273480"/>
            <a:ext cx="60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2" name="Text Box 12">
            <a:extLst>
              <a:ext uri="{FF2B5EF4-FFF2-40B4-BE49-F238E27FC236}">
                <a16:creationId xmlns:a16="http://schemas.microsoft.com/office/drawing/2014/main" id="{F50E801B-2DE8-4FE4-AD28-0ECE36DEE7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27302" y="1502080"/>
            <a:ext cx="71045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ea typeface="新細明體" panose="02020500000000000000" pitchFamily="18" charset="-120"/>
              </a:rPr>
              <a:t>$fp-4</a:t>
            </a:r>
          </a:p>
        </p:txBody>
      </p:sp>
      <p:sp>
        <p:nvSpPr>
          <p:cNvPr id="13" name="Line 13">
            <a:extLst>
              <a:ext uri="{FF2B5EF4-FFF2-40B4-BE49-F238E27FC236}">
                <a16:creationId xmlns:a16="http://schemas.microsoft.com/office/drawing/2014/main" id="{49A1DA00-92D8-4B82-B1A4-0C390DED0E5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941501" y="1806880"/>
            <a:ext cx="60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4" name="Text Box 14">
            <a:extLst>
              <a:ext uri="{FF2B5EF4-FFF2-40B4-BE49-F238E27FC236}">
                <a16:creationId xmlns:a16="http://schemas.microsoft.com/office/drawing/2014/main" id="{FB6EB5CE-BA1E-4589-961D-21A87382E0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27302" y="2035480"/>
            <a:ext cx="71045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ea typeface="新細明體" panose="02020500000000000000" pitchFamily="18" charset="-120"/>
              </a:rPr>
              <a:t>$fp-8</a:t>
            </a:r>
          </a:p>
        </p:txBody>
      </p:sp>
      <p:sp>
        <p:nvSpPr>
          <p:cNvPr id="15" name="Line 15">
            <a:extLst>
              <a:ext uri="{FF2B5EF4-FFF2-40B4-BE49-F238E27FC236}">
                <a16:creationId xmlns:a16="http://schemas.microsoft.com/office/drawing/2014/main" id="{2BA9D154-5491-4A76-982A-A506F66D4F1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941501" y="2340280"/>
            <a:ext cx="60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C88F5C5D-2E93-4345-A2FB-E8A665843C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41101" y="3216580"/>
            <a:ext cx="3200400" cy="666488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solidFill>
                  <a:schemeClr val="bg1"/>
                </a:solidFill>
                <a:ea typeface="新細明體" panose="02020500000000000000" pitchFamily="18" charset="-120"/>
              </a:rPr>
              <a:t>f</a:t>
            </a:r>
          </a:p>
        </p:txBody>
      </p:sp>
      <p:sp>
        <p:nvSpPr>
          <p:cNvPr id="17" name="Text Box 17">
            <a:extLst>
              <a:ext uri="{FF2B5EF4-FFF2-40B4-BE49-F238E27FC236}">
                <a16:creationId xmlns:a16="http://schemas.microsoft.com/office/drawing/2014/main" id="{173ADF23-0DFF-4072-BCB7-460536BD2A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44765" y="2956230"/>
            <a:ext cx="83869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ea typeface="新細明體" panose="02020500000000000000" pitchFamily="18" charset="-120"/>
              </a:rPr>
              <a:t>$fp-16</a:t>
            </a:r>
          </a:p>
        </p:txBody>
      </p:sp>
      <p:sp>
        <p:nvSpPr>
          <p:cNvPr id="18" name="Line 18">
            <a:extLst>
              <a:ext uri="{FF2B5EF4-FFF2-40B4-BE49-F238E27FC236}">
                <a16:creationId xmlns:a16="http://schemas.microsoft.com/office/drawing/2014/main" id="{1E0120EC-F3C4-4C5F-8377-A93912E06B0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957376" y="3216580"/>
            <a:ext cx="60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9" name="Rectangle 19">
            <a:extLst>
              <a:ext uri="{FF2B5EF4-FFF2-40B4-BE49-F238E27FC236}">
                <a16:creationId xmlns:a16="http://schemas.microsoft.com/office/drawing/2014/main" id="{1281F8BD-EAAA-42CD-9517-EFA7C8FE99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41101" y="3788080"/>
            <a:ext cx="3200400" cy="20574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solidFill>
                  <a:schemeClr val="bg1"/>
                </a:solidFill>
                <a:ea typeface="新細明體" panose="02020500000000000000" pitchFamily="18" charset="-120"/>
              </a:rPr>
              <a:t>buff</a:t>
            </a:r>
          </a:p>
        </p:txBody>
      </p:sp>
      <p:sp>
        <p:nvSpPr>
          <p:cNvPr id="20" name="Text Box 20">
            <a:extLst>
              <a:ext uri="{FF2B5EF4-FFF2-40B4-BE49-F238E27FC236}">
                <a16:creationId xmlns:a16="http://schemas.microsoft.com/office/drawing/2014/main" id="{BFCED2C0-7B74-4B28-BF55-B2D8071721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43177" y="5593068"/>
            <a:ext cx="9669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ea typeface="新細明體" panose="02020500000000000000" pitchFamily="18" charset="-120"/>
              </a:rPr>
              <a:t>$fp-104</a:t>
            </a:r>
          </a:p>
        </p:txBody>
      </p:sp>
      <p:sp>
        <p:nvSpPr>
          <p:cNvPr id="21" name="Line 21">
            <a:extLst>
              <a:ext uri="{FF2B5EF4-FFF2-40B4-BE49-F238E27FC236}">
                <a16:creationId xmlns:a16="http://schemas.microsoft.com/office/drawing/2014/main" id="{A40D0EE4-FE85-4C80-807E-7BB0C9809F9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957376" y="5832780"/>
            <a:ext cx="60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2" name="Line 15">
            <a:extLst>
              <a:ext uri="{FF2B5EF4-FFF2-40B4-BE49-F238E27FC236}">
                <a16:creationId xmlns:a16="http://schemas.microsoft.com/office/drawing/2014/main" id="{1BC83FD1-DB6D-4D17-9240-47FA4CA8D4F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957376" y="2873680"/>
            <a:ext cx="60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3" name="Text Box 14">
            <a:extLst>
              <a:ext uri="{FF2B5EF4-FFF2-40B4-BE49-F238E27FC236}">
                <a16:creationId xmlns:a16="http://schemas.microsoft.com/office/drawing/2014/main" id="{AD21C8EB-C020-4BBF-B80A-E716D3A029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25018" y="2573991"/>
            <a:ext cx="83820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>
                <a:ea typeface="新細明體" panose="02020500000000000000" pitchFamily="18" charset="-120"/>
              </a:rPr>
              <a:t>$fp-12</a:t>
            </a:r>
          </a:p>
        </p:txBody>
      </p:sp>
      <p:sp>
        <p:nvSpPr>
          <p:cNvPr id="24" name="Line 18">
            <a:extLst>
              <a:ext uri="{FF2B5EF4-FFF2-40B4-BE49-F238E27FC236}">
                <a16:creationId xmlns:a16="http://schemas.microsoft.com/office/drawing/2014/main" id="{147B5500-EA53-4B49-8CD9-C7DC046649A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995476" y="3788080"/>
            <a:ext cx="60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5" name="Text Box 17">
            <a:extLst>
              <a:ext uri="{FF2B5EF4-FFF2-40B4-BE49-F238E27FC236}">
                <a16:creationId xmlns:a16="http://schemas.microsoft.com/office/drawing/2014/main" id="{AB4467B7-A538-4DCC-80A9-A674F6AA87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59051" y="3603930"/>
            <a:ext cx="8382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ea typeface="新細明體" panose="02020500000000000000" pitchFamily="18" charset="-120"/>
              </a:rPr>
              <a:t>$fp-24</a:t>
            </a:r>
          </a:p>
        </p:txBody>
      </p:sp>
    </p:spTree>
    <p:extLst>
      <p:ext uri="{BB962C8B-B14F-4D97-AF65-F5344CB8AC3E}">
        <p14:creationId xmlns:p14="http://schemas.microsoft.com/office/powerpoint/2010/main" val="10632045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15</a:t>
            </a:fld>
            <a:endParaRPr lang="zh-TW" alt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2FD5F56-2BD0-4658-9762-700567B79F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9867" y="144466"/>
            <a:ext cx="10517721" cy="692151"/>
          </a:xfrm>
        </p:spPr>
        <p:txBody>
          <a:bodyPr/>
          <a:lstStyle/>
          <a:p>
            <a:pPr>
              <a:defRPr/>
            </a:pPr>
            <a:r>
              <a:rPr lang="en-US" altLang="zh-TW" sz="4000" dirty="0">
                <a:ea typeface="新細明體" pitchFamily="18" charset="-120"/>
              </a:rPr>
              <a:t>Stack Allocation - AR layout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B4A51AD-C563-458E-B8D3-0B70385D06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4529" y="1074107"/>
            <a:ext cx="2819400" cy="5029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ea typeface="新細明體" panose="02020500000000000000" pitchFamily="18" charset="-120"/>
            </a:endParaRPr>
          </a:p>
        </p:txBody>
      </p:sp>
      <p:sp>
        <p:nvSpPr>
          <p:cNvPr id="5" name="Line 5">
            <a:extLst>
              <a:ext uri="{FF2B5EF4-FFF2-40B4-BE49-F238E27FC236}">
                <a16:creationId xmlns:a16="http://schemas.microsoft.com/office/drawing/2014/main" id="{654CBB0C-6B78-4C53-9F3C-A3895E92C734}"/>
              </a:ext>
            </a:extLst>
          </p:cNvPr>
          <p:cNvSpPr>
            <a:spLocks noChangeShapeType="1"/>
          </p:cNvSpPr>
          <p:nvPr/>
        </p:nvSpPr>
        <p:spPr bwMode="auto">
          <a:xfrm>
            <a:off x="4084529" y="3360107"/>
            <a:ext cx="2819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6" name="Line 6">
            <a:extLst>
              <a:ext uri="{FF2B5EF4-FFF2-40B4-BE49-F238E27FC236}">
                <a16:creationId xmlns:a16="http://schemas.microsoft.com/office/drawing/2014/main" id="{6D4E9F47-69DA-4221-A806-072647B2CAFD}"/>
              </a:ext>
            </a:extLst>
          </p:cNvPr>
          <p:cNvSpPr>
            <a:spLocks noChangeShapeType="1"/>
          </p:cNvSpPr>
          <p:nvPr/>
        </p:nvSpPr>
        <p:spPr bwMode="auto">
          <a:xfrm>
            <a:off x="4084529" y="3893507"/>
            <a:ext cx="2819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8" name="Line 7">
            <a:extLst>
              <a:ext uri="{FF2B5EF4-FFF2-40B4-BE49-F238E27FC236}">
                <a16:creationId xmlns:a16="http://schemas.microsoft.com/office/drawing/2014/main" id="{BF260D3B-94B5-4427-8A7F-9D9CBDCBFA86}"/>
              </a:ext>
            </a:extLst>
          </p:cNvPr>
          <p:cNvSpPr>
            <a:spLocks noChangeShapeType="1"/>
          </p:cNvSpPr>
          <p:nvPr/>
        </p:nvSpPr>
        <p:spPr bwMode="auto">
          <a:xfrm>
            <a:off x="4084529" y="4426907"/>
            <a:ext cx="2819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9" name="Line 8">
            <a:extLst>
              <a:ext uri="{FF2B5EF4-FFF2-40B4-BE49-F238E27FC236}">
                <a16:creationId xmlns:a16="http://schemas.microsoft.com/office/drawing/2014/main" id="{F4539551-4278-4C26-A3B8-23FBF59C0E22}"/>
              </a:ext>
            </a:extLst>
          </p:cNvPr>
          <p:cNvSpPr>
            <a:spLocks noChangeShapeType="1"/>
          </p:cNvSpPr>
          <p:nvPr/>
        </p:nvSpPr>
        <p:spPr bwMode="auto">
          <a:xfrm>
            <a:off x="4084529" y="2826707"/>
            <a:ext cx="2819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10" name="Line 9">
            <a:extLst>
              <a:ext uri="{FF2B5EF4-FFF2-40B4-BE49-F238E27FC236}">
                <a16:creationId xmlns:a16="http://schemas.microsoft.com/office/drawing/2014/main" id="{AE056E58-4831-4A79-B958-3418FF804E1F}"/>
              </a:ext>
            </a:extLst>
          </p:cNvPr>
          <p:cNvSpPr>
            <a:spLocks noChangeShapeType="1"/>
          </p:cNvSpPr>
          <p:nvPr/>
        </p:nvSpPr>
        <p:spPr bwMode="auto">
          <a:xfrm>
            <a:off x="4084529" y="2369507"/>
            <a:ext cx="2819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11" name="Line 10">
            <a:extLst>
              <a:ext uri="{FF2B5EF4-FFF2-40B4-BE49-F238E27FC236}">
                <a16:creationId xmlns:a16="http://schemas.microsoft.com/office/drawing/2014/main" id="{B4904423-3A6F-4719-BB5B-ABE0BD5662D5}"/>
              </a:ext>
            </a:extLst>
          </p:cNvPr>
          <p:cNvSpPr>
            <a:spLocks noChangeShapeType="1"/>
          </p:cNvSpPr>
          <p:nvPr/>
        </p:nvSpPr>
        <p:spPr bwMode="auto">
          <a:xfrm>
            <a:off x="4084529" y="1912307"/>
            <a:ext cx="2819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12" name="Line 11">
            <a:extLst>
              <a:ext uri="{FF2B5EF4-FFF2-40B4-BE49-F238E27FC236}">
                <a16:creationId xmlns:a16="http://schemas.microsoft.com/office/drawing/2014/main" id="{598A7592-5C13-4479-A8CE-29EC78B564BB}"/>
              </a:ext>
            </a:extLst>
          </p:cNvPr>
          <p:cNvSpPr>
            <a:spLocks noChangeShapeType="1"/>
          </p:cNvSpPr>
          <p:nvPr/>
        </p:nvSpPr>
        <p:spPr bwMode="auto">
          <a:xfrm>
            <a:off x="4084529" y="4807907"/>
            <a:ext cx="2819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13" name="Text Box 12">
            <a:extLst>
              <a:ext uri="{FF2B5EF4-FFF2-40B4-BE49-F238E27FC236}">
                <a16:creationId xmlns:a16="http://schemas.microsoft.com/office/drawing/2014/main" id="{A20A8C4E-32D3-40D1-8F46-2C6118A436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0727" y="3662318"/>
            <a:ext cx="37702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 err="1">
                <a:ea typeface="新細明體" panose="02020500000000000000" pitchFamily="18" charset="-120"/>
              </a:rPr>
              <a:t>fp</a:t>
            </a:r>
            <a:endParaRPr lang="en-US" altLang="zh-TW" sz="1800" dirty="0">
              <a:ea typeface="新細明體" panose="02020500000000000000" pitchFamily="18" charset="-120"/>
            </a:endParaRPr>
          </a:p>
        </p:txBody>
      </p:sp>
      <p:sp>
        <p:nvSpPr>
          <p:cNvPr id="14" name="Line 13">
            <a:extLst>
              <a:ext uri="{FF2B5EF4-FFF2-40B4-BE49-F238E27FC236}">
                <a16:creationId xmlns:a16="http://schemas.microsoft.com/office/drawing/2014/main" id="{5F1234E9-3F1B-4F94-A344-E5DAAABED4F0}"/>
              </a:ext>
            </a:extLst>
          </p:cNvPr>
          <p:cNvSpPr>
            <a:spLocks noChangeShapeType="1"/>
          </p:cNvSpPr>
          <p:nvPr/>
        </p:nvSpPr>
        <p:spPr bwMode="auto">
          <a:xfrm>
            <a:off x="3246329" y="3871282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15" name="Line 14">
            <a:extLst>
              <a:ext uri="{FF2B5EF4-FFF2-40B4-BE49-F238E27FC236}">
                <a16:creationId xmlns:a16="http://schemas.microsoft.com/office/drawing/2014/main" id="{8171B9F7-4303-4986-BE35-0580DA3780D8}"/>
              </a:ext>
            </a:extLst>
          </p:cNvPr>
          <p:cNvSpPr>
            <a:spLocks noChangeShapeType="1"/>
          </p:cNvSpPr>
          <p:nvPr/>
        </p:nvSpPr>
        <p:spPr bwMode="auto">
          <a:xfrm>
            <a:off x="4084529" y="5188907"/>
            <a:ext cx="2819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16" name="Text Box 15">
            <a:extLst>
              <a:ext uri="{FF2B5EF4-FFF2-40B4-BE49-F238E27FC236}">
                <a16:creationId xmlns:a16="http://schemas.microsoft.com/office/drawing/2014/main" id="{61BE2F71-EC84-44EE-BAB7-530F752F53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2965" y="5733975"/>
            <a:ext cx="42832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 err="1">
                <a:ea typeface="新細明體" panose="02020500000000000000" pitchFamily="18" charset="-120"/>
              </a:rPr>
              <a:t>sp</a:t>
            </a:r>
            <a:endParaRPr lang="en-US" altLang="zh-TW" sz="1800" dirty="0">
              <a:ea typeface="新細明體" panose="02020500000000000000" pitchFamily="18" charset="-120"/>
            </a:endParaRPr>
          </a:p>
        </p:txBody>
      </p:sp>
      <p:sp>
        <p:nvSpPr>
          <p:cNvPr id="17" name="Line 16">
            <a:extLst>
              <a:ext uri="{FF2B5EF4-FFF2-40B4-BE49-F238E27FC236}">
                <a16:creationId xmlns:a16="http://schemas.microsoft.com/office/drawing/2014/main" id="{5D501CC1-61E9-4330-A089-91FFC5EC44F3}"/>
              </a:ext>
            </a:extLst>
          </p:cNvPr>
          <p:cNvSpPr>
            <a:spLocks noChangeShapeType="1"/>
          </p:cNvSpPr>
          <p:nvPr/>
        </p:nvSpPr>
        <p:spPr bwMode="auto">
          <a:xfrm>
            <a:off x="3398729" y="5950907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18" name="Line 17">
            <a:extLst>
              <a:ext uri="{FF2B5EF4-FFF2-40B4-BE49-F238E27FC236}">
                <a16:creationId xmlns:a16="http://schemas.microsoft.com/office/drawing/2014/main" id="{46004BAE-57DA-4993-995B-69DBCF0343A2}"/>
              </a:ext>
            </a:extLst>
          </p:cNvPr>
          <p:cNvSpPr>
            <a:spLocks noChangeShapeType="1"/>
          </p:cNvSpPr>
          <p:nvPr/>
        </p:nvSpPr>
        <p:spPr bwMode="auto">
          <a:xfrm>
            <a:off x="4084529" y="5798507"/>
            <a:ext cx="2819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19" name="Text Box 18">
            <a:extLst>
              <a:ext uri="{FF2B5EF4-FFF2-40B4-BE49-F238E27FC236}">
                <a16:creationId xmlns:a16="http://schemas.microsoft.com/office/drawing/2014/main" id="{8DEABFFA-32A2-41E4-AC06-88DAC3923C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5729" y="5112708"/>
            <a:ext cx="119776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chemeClr val="bg1"/>
                </a:solidFill>
                <a:ea typeface="新細明體" panose="02020500000000000000" pitchFamily="18" charset="-120"/>
              </a:rPr>
              <a:t>saved reg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chemeClr val="bg1"/>
                </a:solidFill>
                <a:ea typeface="新細明體" panose="02020500000000000000" pitchFamily="18" charset="-120"/>
              </a:rPr>
              <a:t>or temps</a:t>
            </a:r>
          </a:p>
        </p:txBody>
      </p:sp>
      <p:sp>
        <p:nvSpPr>
          <p:cNvPr id="20" name="Text Box 19">
            <a:extLst>
              <a:ext uri="{FF2B5EF4-FFF2-40B4-BE49-F238E27FC236}">
                <a16:creationId xmlns:a16="http://schemas.microsoft.com/office/drawing/2014/main" id="{0D8E623A-5EC8-4C08-B312-4895C97897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22730" y="3436307"/>
            <a:ext cx="74892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chemeClr val="bg1"/>
                </a:solidFill>
                <a:ea typeface="新細明體" panose="02020500000000000000" pitchFamily="18" charset="-120"/>
              </a:rPr>
              <a:t>old fp</a:t>
            </a:r>
          </a:p>
        </p:txBody>
      </p:sp>
      <p:sp>
        <p:nvSpPr>
          <p:cNvPr id="21" name="Text Box 20">
            <a:extLst>
              <a:ext uri="{FF2B5EF4-FFF2-40B4-BE49-F238E27FC236}">
                <a16:creationId xmlns:a16="http://schemas.microsoft.com/office/drawing/2014/main" id="{53C2B03A-F6EE-4174-BA47-8F3824FAD1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9830" y="2902907"/>
            <a:ext cx="167225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chemeClr val="bg1"/>
                </a:solidFill>
                <a:ea typeface="新細明體" panose="02020500000000000000" pitchFamily="18" charset="-120"/>
              </a:rPr>
              <a:t>return address</a:t>
            </a:r>
          </a:p>
        </p:txBody>
      </p:sp>
      <p:sp>
        <p:nvSpPr>
          <p:cNvPr id="22" name="Text Box 21">
            <a:extLst>
              <a:ext uri="{FF2B5EF4-FFF2-40B4-BE49-F238E27FC236}">
                <a16:creationId xmlns:a16="http://schemas.microsoft.com/office/drawing/2014/main" id="{2945978F-452C-4503-8DAD-97950AB49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9380" y="2369507"/>
            <a:ext cx="103105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>
                <a:solidFill>
                  <a:schemeClr val="bg1"/>
                </a:solidFill>
                <a:ea typeface="新細明體" panose="02020500000000000000" pitchFamily="18" charset="-120"/>
              </a:rPr>
              <a:t>param 1</a:t>
            </a:r>
          </a:p>
        </p:txBody>
      </p:sp>
      <p:sp>
        <p:nvSpPr>
          <p:cNvPr id="23" name="Text Box 22">
            <a:extLst>
              <a:ext uri="{FF2B5EF4-FFF2-40B4-BE49-F238E27FC236}">
                <a16:creationId xmlns:a16="http://schemas.microsoft.com/office/drawing/2014/main" id="{C9DB4DE1-E65D-4A7E-BF7B-2EE7CFDA4F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94130" y="1912307"/>
            <a:ext cx="103105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>
                <a:solidFill>
                  <a:schemeClr val="bg1"/>
                </a:solidFill>
                <a:ea typeface="新細明體" panose="02020500000000000000" pitchFamily="18" charset="-120"/>
              </a:rPr>
              <a:t>param 2</a:t>
            </a:r>
          </a:p>
        </p:txBody>
      </p:sp>
      <p:sp>
        <p:nvSpPr>
          <p:cNvPr id="24" name="Text Box 23">
            <a:extLst>
              <a:ext uri="{FF2B5EF4-FFF2-40B4-BE49-F238E27FC236}">
                <a16:creationId xmlns:a16="http://schemas.microsoft.com/office/drawing/2014/main" id="{69A82375-A854-4F74-A635-095E07D7B6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6904" y="4152270"/>
            <a:ext cx="58221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>
                <a:solidFill>
                  <a:srgbClr val="FF0000"/>
                </a:solidFill>
                <a:ea typeface="新細明體" panose="02020500000000000000" pitchFamily="18" charset="-120"/>
              </a:rPr>
              <a:t>fp-4</a:t>
            </a:r>
          </a:p>
        </p:txBody>
      </p:sp>
      <p:sp>
        <p:nvSpPr>
          <p:cNvPr id="25" name="Line 24">
            <a:extLst>
              <a:ext uri="{FF2B5EF4-FFF2-40B4-BE49-F238E27FC236}">
                <a16:creationId xmlns:a16="http://schemas.microsoft.com/office/drawing/2014/main" id="{4F4475E8-3608-413B-A870-F3FE6EF38AE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931265" y="4426907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26" name="Text Box 25">
            <a:extLst>
              <a:ext uri="{FF2B5EF4-FFF2-40B4-BE49-F238E27FC236}">
                <a16:creationId xmlns:a16="http://schemas.microsoft.com/office/drawing/2014/main" id="{E4568F95-BF4D-4753-856D-107123D613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0554" y="3069596"/>
            <a:ext cx="63991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>
                <a:solidFill>
                  <a:srgbClr val="FF0000"/>
                </a:solidFill>
                <a:ea typeface="新細明體" panose="02020500000000000000" pitchFamily="18" charset="-120"/>
              </a:rPr>
              <a:t>fp+8</a:t>
            </a:r>
          </a:p>
        </p:txBody>
      </p:sp>
      <p:sp>
        <p:nvSpPr>
          <p:cNvPr id="27" name="Line 26">
            <a:extLst>
              <a:ext uri="{FF2B5EF4-FFF2-40B4-BE49-F238E27FC236}">
                <a16:creationId xmlns:a16="http://schemas.microsoft.com/office/drawing/2014/main" id="{DA87F707-6697-4866-BEFE-5308FC06667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931265" y="3347407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28" name="Text Box 27">
            <a:extLst>
              <a:ext uri="{FF2B5EF4-FFF2-40B4-BE49-F238E27FC236}">
                <a16:creationId xmlns:a16="http://schemas.microsoft.com/office/drawing/2014/main" id="{3B260F71-4AD6-461C-ACC0-75D118872C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0705" y="4577721"/>
            <a:ext cx="582613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>
                <a:ea typeface="新細明體" panose="02020500000000000000" pitchFamily="18" charset="-120"/>
              </a:rPr>
              <a:t>fp-8</a:t>
            </a:r>
          </a:p>
        </p:txBody>
      </p:sp>
      <p:sp>
        <p:nvSpPr>
          <p:cNvPr id="29" name="Line 28">
            <a:extLst>
              <a:ext uri="{FF2B5EF4-FFF2-40B4-BE49-F238E27FC236}">
                <a16:creationId xmlns:a16="http://schemas.microsoft.com/office/drawing/2014/main" id="{667A19EB-C9D4-4CCF-81BF-37F368BE40F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928981" y="4799970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30" name="Text Box 29">
            <a:extLst>
              <a:ext uri="{FF2B5EF4-FFF2-40B4-BE49-F238E27FC236}">
                <a16:creationId xmlns:a16="http://schemas.microsoft.com/office/drawing/2014/main" id="{82A9A64D-A5A7-4079-B4E0-191D2F9202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58017" y="2572707"/>
            <a:ext cx="76815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>
                <a:ea typeface="新細明體" panose="02020500000000000000" pitchFamily="18" charset="-120"/>
              </a:rPr>
              <a:t>fp+16</a:t>
            </a:r>
          </a:p>
        </p:txBody>
      </p:sp>
      <p:sp>
        <p:nvSpPr>
          <p:cNvPr id="31" name="Line 30">
            <a:extLst>
              <a:ext uri="{FF2B5EF4-FFF2-40B4-BE49-F238E27FC236}">
                <a16:creationId xmlns:a16="http://schemas.microsoft.com/office/drawing/2014/main" id="{E5EE54A2-027E-42E3-815E-DAD9ADC23E6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903929" y="2826707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32" name="Text Box 31">
            <a:extLst>
              <a:ext uri="{FF2B5EF4-FFF2-40B4-BE49-F238E27FC236}">
                <a16:creationId xmlns:a16="http://schemas.microsoft.com/office/drawing/2014/main" id="{0B57A384-7B3B-4741-9A3B-2BE21E415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0554" y="2111042"/>
            <a:ext cx="76815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>
                <a:ea typeface="新細明體" panose="02020500000000000000" pitchFamily="18" charset="-120"/>
              </a:rPr>
              <a:t>fp+20</a:t>
            </a:r>
          </a:p>
        </p:txBody>
      </p:sp>
      <p:sp>
        <p:nvSpPr>
          <p:cNvPr id="33" name="Line 32">
            <a:extLst>
              <a:ext uri="{FF2B5EF4-FFF2-40B4-BE49-F238E27FC236}">
                <a16:creationId xmlns:a16="http://schemas.microsoft.com/office/drawing/2014/main" id="{1FCECEB8-6ADC-4CCD-8A9D-47847660E3E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922391" y="2388188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34" name="Text Box 33">
            <a:extLst>
              <a:ext uri="{FF2B5EF4-FFF2-40B4-BE49-F238E27FC236}">
                <a16:creationId xmlns:a16="http://schemas.microsoft.com/office/drawing/2014/main" id="{DFFEA650-129A-4E6F-8F22-7236C3906E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6530" y="3969707"/>
            <a:ext cx="85151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chemeClr val="bg1"/>
                </a:solidFill>
                <a:ea typeface="新細明體" panose="02020500000000000000" pitchFamily="18" charset="-120"/>
              </a:rPr>
              <a:t>local 1</a:t>
            </a:r>
          </a:p>
        </p:txBody>
      </p:sp>
      <p:sp>
        <p:nvSpPr>
          <p:cNvPr id="35" name="Text Box 34">
            <a:extLst>
              <a:ext uri="{FF2B5EF4-FFF2-40B4-BE49-F238E27FC236}">
                <a16:creationId xmlns:a16="http://schemas.microsoft.com/office/drawing/2014/main" id="{D1A2D031-A315-442B-A635-499120F533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22730" y="4426907"/>
            <a:ext cx="85151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chemeClr val="bg1"/>
                </a:solidFill>
                <a:ea typeface="新細明體" panose="02020500000000000000" pitchFamily="18" charset="-120"/>
              </a:rPr>
              <a:t>local 2</a:t>
            </a:r>
          </a:p>
        </p:txBody>
      </p:sp>
      <p:sp>
        <p:nvSpPr>
          <p:cNvPr id="36" name="Line Callout 1 1">
            <a:extLst>
              <a:ext uri="{FF2B5EF4-FFF2-40B4-BE49-F238E27FC236}">
                <a16:creationId xmlns:a16="http://schemas.microsoft.com/office/drawing/2014/main" id="{AD2F30F1-0A3A-474E-88E6-33781DE038E5}"/>
              </a:ext>
            </a:extLst>
          </p:cNvPr>
          <p:cNvSpPr>
            <a:spLocks/>
          </p:cNvSpPr>
          <p:nvPr/>
        </p:nvSpPr>
        <p:spPr bwMode="auto">
          <a:xfrm>
            <a:off x="8119520" y="1120189"/>
            <a:ext cx="1254125" cy="655448"/>
          </a:xfrm>
          <a:prstGeom prst="borderCallout1">
            <a:avLst>
              <a:gd name="adj1" fmla="val 46695"/>
              <a:gd name="adj2" fmla="val 656"/>
              <a:gd name="adj3" fmla="val 47263"/>
              <a:gd name="adj4" fmla="val -99604"/>
            </a:avLst>
          </a:prstGeom>
          <a:solidFill>
            <a:srgbClr val="FFFF0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 dirty="0"/>
              <a:t>Supports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 dirty="0" err="1"/>
              <a:t>varargs</a:t>
            </a:r>
            <a:endParaRPr lang="en-US" alt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3407989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16</a:t>
            </a:fld>
            <a:endParaRPr lang="zh-TW" altLang="en-US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3FE9D47A-9831-46EA-82E8-8F4DDE7A91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04378" y="116735"/>
            <a:ext cx="8229600" cy="698500"/>
          </a:xfrm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altLang="zh-TW" sz="4000" dirty="0">
                <a:ea typeface="新細明體" pitchFamily="18" charset="-120"/>
              </a:rPr>
              <a:t>How Virus/Worms Get Implanted</a:t>
            </a:r>
          </a:p>
        </p:txBody>
      </p:sp>
      <p:sp>
        <p:nvSpPr>
          <p:cNvPr id="5" name="Rectangle 21">
            <a:extLst>
              <a:ext uri="{FF2B5EF4-FFF2-40B4-BE49-F238E27FC236}">
                <a16:creationId xmlns:a16="http://schemas.microsoft.com/office/drawing/2014/main" id="{CC5EBD7E-2E77-4E48-BD12-A8867F38F6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61186" y="1316916"/>
            <a:ext cx="2133600" cy="4729619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ea typeface="新細明體" panose="02020500000000000000" pitchFamily="18" charset="-120"/>
            </a:endParaRPr>
          </a:p>
        </p:txBody>
      </p:sp>
      <p:sp>
        <p:nvSpPr>
          <p:cNvPr id="6" name="Rectangle 22">
            <a:extLst>
              <a:ext uri="{FF2B5EF4-FFF2-40B4-BE49-F238E27FC236}">
                <a16:creationId xmlns:a16="http://schemas.microsoft.com/office/drawing/2014/main" id="{FF9F7190-F504-493D-8873-C4C15C22B8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61186" y="1774116"/>
            <a:ext cx="2133600" cy="10668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solidFill>
                <a:schemeClr val="bg1"/>
              </a:solidFill>
              <a:ea typeface="新細明體" panose="02020500000000000000" pitchFamily="18" charset="-120"/>
            </a:endParaRPr>
          </a:p>
        </p:txBody>
      </p:sp>
      <p:sp>
        <p:nvSpPr>
          <p:cNvPr id="8" name="Rectangle 23">
            <a:extLst>
              <a:ext uri="{FF2B5EF4-FFF2-40B4-BE49-F238E27FC236}">
                <a16:creationId xmlns:a16="http://schemas.microsoft.com/office/drawing/2014/main" id="{EA56E402-57E5-4E17-8A67-BC3C69C707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61186" y="2840916"/>
            <a:ext cx="2133600" cy="2590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zh-TW" altLang="zh-TW" sz="1800">
              <a:ea typeface="新細明體" panose="02020500000000000000" pitchFamily="18" charset="-120"/>
            </a:endParaRPr>
          </a:p>
        </p:txBody>
      </p:sp>
      <p:sp>
        <p:nvSpPr>
          <p:cNvPr id="9" name="Text Box 24">
            <a:extLst>
              <a:ext uri="{FF2B5EF4-FFF2-40B4-BE49-F238E27FC236}">
                <a16:creationId xmlns:a16="http://schemas.microsoft.com/office/drawing/2014/main" id="{7BE9BA38-F313-41AC-9641-4735CC7F20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6586" y="2047166"/>
            <a:ext cx="1197764" cy="369332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>
                <a:ea typeface="新細明體" panose="02020500000000000000" pitchFamily="18" charset="-120"/>
              </a:rPr>
              <a:t>Old frame</a:t>
            </a:r>
          </a:p>
        </p:txBody>
      </p:sp>
      <p:sp>
        <p:nvSpPr>
          <p:cNvPr id="10" name="Line 25">
            <a:extLst>
              <a:ext uri="{FF2B5EF4-FFF2-40B4-BE49-F238E27FC236}">
                <a16:creationId xmlns:a16="http://schemas.microsoft.com/office/drawing/2014/main" id="{81EAB6D3-50C0-4440-B1FB-6744B18BA6E7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9186" y="2307516"/>
            <a:ext cx="10668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1" name="Text Box 26">
            <a:extLst>
              <a:ext uri="{FF2B5EF4-FFF2-40B4-BE49-F238E27FC236}">
                <a16:creationId xmlns:a16="http://schemas.microsoft.com/office/drawing/2014/main" id="{744624FA-5E85-4086-9C1D-240DF73257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6753" y="3697644"/>
            <a:ext cx="1624210" cy="369332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>
                <a:ea typeface="新細明體" panose="02020500000000000000" pitchFamily="18" charset="-120"/>
              </a:rPr>
              <a:t>New frame</a:t>
            </a:r>
          </a:p>
        </p:txBody>
      </p:sp>
      <p:sp>
        <p:nvSpPr>
          <p:cNvPr id="12" name="Line 28">
            <a:extLst>
              <a:ext uri="{FF2B5EF4-FFF2-40B4-BE49-F238E27FC236}">
                <a16:creationId xmlns:a16="http://schemas.microsoft.com/office/drawing/2014/main" id="{457961B0-13B6-461C-9BE3-5031AA0A6546}"/>
              </a:ext>
            </a:extLst>
          </p:cNvPr>
          <p:cNvSpPr>
            <a:spLocks noChangeShapeType="1"/>
          </p:cNvSpPr>
          <p:nvPr/>
        </p:nvSpPr>
        <p:spPr bwMode="auto">
          <a:xfrm>
            <a:off x="3051586" y="3907716"/>
            <a:ext cx="8382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3" name="Rectangle 29">
            <a:extLst>
              <a:ext uri="{FF2B5EF4-FFF2-40B4-BE49-F238E27FC236}">
                <a16:creationId xmlns:a16="http://schemas.microsoft.com/office/drawing/2014/main" id="{DE210828-67F0-41DF-B1B6-D6E3B05073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61186" y="4364916"/>
            <a:ext cx="2133600" cy="1066800"/>
          </a:xfrm>
          <a:prstGeom prst="rect">
            <a:avLst/>
          </a:prstGeom>
          <a:noFill/>
          <a:ln w="57150">
            <a:solidFill>
              <a:srgbClr val="003300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ea typeface="新細明體" panose="02020500000000000000" pitchFamily="18" charset="-120"/>
            </a:endParaRPr>
          </a:p>
        </p:txBody>
      </p:sp>
      <p:sp>
        <p:nvSpPr>
          <p:cNvPr id="14" name="Text Box 31">
            <a:extLst>
              <a:ext uri="{FF2B5EF4-FFF2-40B4-BE49-F238E27FC236}">
                <a16:creationId xmlns:a16="http://schemas.microsoft.com/office/drawing/2014/main" id="{0D97EE11-ACF9-4FD4-993B-F1A735269F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89762" y="4382379"/>
            <a:ext cx="1724025" cy="830262"/>
          </a:xfrm>
          <a:prstGeom prst="rect">
            <a:avLst/>
          </a:prstGeom>
          <a:solidFill>
            <a:srgbClr val="FFFF00"/>
          </a:solidFill>
          <a:ln w="12700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zh-TW" sz="2400" dirty="0">
                <a:latin typeface="Arial" charset="0"/>
                <a:ea typeface="新細明體" pitchFamily="18" charset="-120"/>
              </a:rPr>
              <a:t>Buffer/</a:t>
            </a:r>
          </a:p>
          <a:p>
            <a:pPr algn="ctr">
              <a:defRPr/>
            </a:pPr>
            <a:r>
              <a:rPr lang="en-US" altLang="zh-TW" sz="2400" dirty="0">
                <a:latin typeface="Arial" charset="0"/>
                <a:ea typeface="新細明體" pitchFamily="18" charset="-120"/>
              </a:rPr>
              <a:t>Array</a:t>
            </a:r>
          </a:p>
        </p:txBody>
      </p:sp>
      <p:sp>
        <p:nvSpPr>
          <p:cNvPr id="15" name="Line 32">
            <a:extLst>
              <a:ext uri="{FF2B5EF4-FFF2-40B4-BE49-F238E27FC236}">
                <a16:creationId xmlns:a16="http://schemas.microsoft.com/office/drawing/2014/main" id="{863CD913-28AD-4ACF-854D-E5B6CD0BE4B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00156" y="2307517"/>
            <a:ext cx="0" cy="290512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6" name="Text Box 33">
            <a:extLst>
              <a:ext uri="{FF2B5EF4-FFF2-40B4-BE49-F238E27FC236}">
                <a16:creationId xmlns:a16="http://schemas.microsoft.com/office/drawing/2014/main" id="{F80F209A-D3B2-477F-AAA4-B1C1E585E1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7186" y="2612316"/>
            <a:ext cx="568183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 dirty="0">
                <a:ea typeface="新細明體" panose="02020500000000000000" pitchFamily="18" charset="-120"/>
              </a:rPr>
              <a:t>When buffer overflows, it can write into the bookkeeping information  in the previous frame. e.g. it could change the return address </a:t>
            </a:r>
          </a:p>
        </p:txBody>
      </p:sp>
    </p:spTree>
    <p:extLst>
      <p:ext uri="{BB962C8B-B14F-4D97-AF65-F5344CB8AC3E}">
        <p14:creationId xmlns:p14="http://schemas.microsoft.com/office/powerpoint/2010/main" val="1863833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17</a:t>
            </a:fld>
            <a:endParaRPr lang="zh-TW" altLang="en-US"/>
          </a:p>
        </p:txBody>
      </p:sp>
      <p:sp>
        <p:nvSpPr>
          <p:cNvPr id="17" name="Rectangle 2">
            <a:extLst>
              <a:ext uri="{FF2B5EF4-FFF2-40B4-BE49-F238E27FC236}">
                <a16:creationId xmlns:a16="http://schemas.microsoft.com/office/drawing/2014/main" id="{AB256245-D708-4249-8B5F-2086875384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99461" y="144466"/>
            <a:ext cx="10568128" cy="692151"/>
          </a:xfrm>
        </p:spPr>
        <p:txBody>
          <a:bodyPr/>
          <a:lstStyle/>
          <a:p>
            <a:pPr>
              <a:defRPr/>
            </a:pPr>
            <a:r>
              <a:rPr lang="en-US" altLang="zh-TW" sz="4000" dirty="0">
                <a:ea typeface="新細明體" pitchFamily="18" charset="-120"/>
              </a:rPr>
              <a:t>Fixing Buffer Overflow Attacks</a:t>
            </a:r>
          </a:p>
        </p:txBody>
      </p:sp>
      <p:sp>
        <p:nvSpPr>
          <p:cNvPr id="18" name="Rectangle 3">
            <a:extLst>
              <a:ext uri="{FF2B5EF4-FFF2-40B4-BE49-F238E27FC236}">
                <a16:creationId xmlns:a16="http://schemas.microsoft.com/office/drawing/2014/main" id="{912CFFC8-D749-4535-AFFE-FE8BB9C98E4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377864" y="1108554"/>
            <a:ext cx="9394520" cy="4149246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altLang="zh-TW" sz="2800" dirty="0">
                <a:ea typeface="新細明體" pitchFamily="18" charset="-120"/>
              </a:rPr>
              <a:t>Enforce bounds checking</a:t>
            </a:r>
          </a:p>
          <a:p>
            <a:pPr>
              <a:lnSpc>
                <a:spcPct val="90000"/>
              </a:lnSpc>
              <a:defRPr/>
            </a:pPr>
            <a:endParaRPr lang="en-US" altLang="zh-TW" sz="2800" dirty="0">
              <a:ea typeface="新細明體" pitchFamily="18" charset="-120"/>
            </a:endParaRPr>
          </a:p>
          <a:p>
            <a:pPr>
              <a:lnSpc>
                <a:spcPct val="90000"/>
              </a:lnSpc>
              <a:defRPr/>
            </a:pPr>
            <a:r>
              <a:rPr lang="en-US" altLang="zh-TW" sz="2800" dirty="0">
                <a:ea typeface="新細明體" pitchFamily="18" charset="-120"/>
              </a:rPr>
              <a:t>Canary value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zh-TW" sz="2400" dirty="0">
                <a:ea typeface="新細明體" pitchFamily="18" charset="-120"/>
              </a:rPr>
              <a:t>Placed between a buffer and the frame control information</a:t>
            </a:r>
          </a:p>
          <a:p>
            <a:pPr>
              <a:lnSpc>
                <a:spcPct val="90000"/>
              </a:lnSpc>
              <a:defRPr/>
            </a:pPr>
            <a:endParaRPr lang="en-US" altLang="zh-TW" sz="2800" dirty="0">
              <a:ea typeface="新細明體" pitchFamily="18" charset="-120"/>
            </a:endParaRPr>
          </a:p>
          <a:p>
            <a:pPr>
              <a:lnSpc>
                <a:spcPct val="90000"/>
              </a:lnSpc>
              <a:defRPr/>
            </a:pPr>
            <a:r>
              <a:rPr lang="en-US" altLang="zh-TW" sz="2800" dirty="0">
                <a:ea typeface="新細明體" pitchFamily="18" charset="-120"/>
              </a:rPr>
              <a:t>W^E (Write </a:t>
            </a:r>
            <a:r>
              <a:rPr lang="en-US" altLang="zh-TW" sz="2800" dirty="0" err="1">
                <a:ea typeface="新細明體" pitchFamily="18" charset="-120"/>
              </a:rPr>
              <a:t>xor</a:t>
            </a:r>
            <a:r>
              <a:rPr lang="en-US" altLang="zh-TW" sz="2800" dirty="0">
                <a:ea typeface="新細明體" pitchFamily="18" charset="-120"/>
              </a:rPr>
              <a:t> Execute) or DEP (Data Execution Prevention)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zh-CN" sz="2400" dirty="0"/>
              <a:t>is a memory protection policy whereby every page in the address space of a process or kernel may be either writable or executable, but not both.</a:t>
            </a:r>
            <a:endParaRPr lang="en-US" altLang="zh-TW" sz="2400" dirty="0">
              <a:ea typeface="新細明體" pitchFamily="18" charset="-120"/>
            </a:endParaRPr>
          </a:p>
          <a:p>
            <a:pPr>
              <a:lnSpc>
                <a:spcPct val="90000"/>
              </a:lnSpc>
              <a:defRPr/>
            </a:pPr>
            <a:endParaRPr lang="en-US" altLang="zh-TW" sz="2800" dirty="0"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623027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18</a:t>
            </a:fld>
            <a:endParaRPr lang="zh-TW" alt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8F91216-46D0-44A1-B257-3ADCC5B654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9867" y="144466"/>
            <a:ext cx="10517721" cy="692151"/>
          </a:xfrm>
        </p:spPr>
        <p:txBody>
          <a:bodyPr/>
          <a:lstStyle/>
          <a:p>
            <a:pPr>
              <a:defRPr/>
            </a:pPr>
            <a:r>
              <a:rPr lang="en-US" altLang="zh-TW" sz="4000" dirty="0">
                <a:ea typeface="新細明體" pitchFamily="18" charset="-120"/>
              </a:rPr>
              <a:t>Compile-Time Layout of Local Data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F95D802-5F19-4DF9-932C-60437803A8A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226372" y="1108553"/>
            <a:ext cx="9509760" cy="438848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altLang="zh-TW" sz="2800" dirty="0">
                <a:ea typeface="新細明體" pitchFamily="18" charset="-120"/>
              </a:rPr>
              <a:t>The amount of storage needed for a name can be determined from its type</a:t>
            </a:r>
          </a:p>
          <a:p>
            <a:pPr>
              <a:lnSpc>
                <a:spcPct val="90000"/>
              </a:lnSpc>
              <a:defRPr/>
            </a:pPr>
            <a:r>
              <a:rPr lang="en-US" altLang="zh-TW" sz="2800" dirty="0">
                <a:ea typeface="新細明體" pitchFamily="18" charset="-120"/>
              </a:rPr>
              <a:t>Basic data types: char, real, integer, .. </a:t>
            </a:r>
            <a:r>
              <a:rPr lang="en-US" altLang="zh-TW" sz="2800" dirty="0" err="1">
                <a:ea typeface="新細明體" pitchFamily="18" charset="-120"/>
              </a:rPr>
              <a:t>etc</a:t>
            </a:r>
            <a:endParaRPr lang="en-US" altLang="zh-TW" sz="2800" dirty="0">
              <a:ea typeface="新細明體" pitchFamily="18" charset="-120"/>
            </a:endParaRPr>
          </a:p>
          <a:p>
            <a:pPr>
              <a:lnSpc>
                <a:spcPct val="90000"/>
              </a:lnSpc>
              <a:defRPr/>
            </a:pPr>
            <a:r>
              <a:rPr lang="en-US" altLang="zh-TW" sz="2800" dirty="0">
                <a:ea typeface="新細明體" pitchFamily="18" charset="-120"/>
              </a:rPr>
              <a:t>Aggregates: record (</a:t>
            </a:r>
            <a:r>
              <a:rPr lang="en-US" altLang="zh-TW" sz="2800" dirty="0" err="1">
                <a:ea typeface="新細明體" pitchFamily="18" charset="-120"/>
              </a:rPr>
              <a:t>struct</a:t>
            </a:r>
            <a:r>
              <a:rPr lang="en-US" altLang="zh-TW" sz="2800" dirty="0">
                <a:ea typeface="新細明體" pitchFamily="18" charset="-120"/>
              </a:rPr>
              <a:t>), array, .. etc.</a:t>
            </a:r>
          </a:p>
          <a:p>
            <a:pPr>
              <a:lnSpc>
                <a:spcPct val="90000"/>
              </a:lnSpc>
              <a:defRPr/>
            </a:pPr>
            <a:r>
              <a:rPr lang="en-US" altLang="zh-TW" sz="2800" dirty="0">
                <a:ea typeface="新細明體" pitchFamily="18" charset="-120"/>
              </a:rPr>
              <a:t>Address for local data objects: 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zh-TW" sz="2267" dirty="0">
                <a:ea typeface="新細明體" pitchFamily="18" charset="-120"/>
              </a:rPr>
              <a:t>Fixed length data is laid out as declarations are processed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zh-TW" sz="2267" dirty="0">
                <a:ea typeface="新細明體" pitchFamily="18" charset="-120"/>
              </a:rPr>
              <a:t>The compiler tracks the number of memory locations allocated as the relative address (or offset) for local data objects</a:t>
            </a:r>
          </a:p>
          <a:p>
            <a:pPr>
              <a:lnSpc>
                <a:spcPct val="90000"/>
              </a:lnSpc>
              <a:defRPr/>
            </a:pPr>
            <a:r>
              <a:rPr lang="en-US" altLang="zh-TW" sz="2800" dirty="0">
                <a:ea typeface="新細明體" pitchFamily="18" charset="-120"/>
              </a:rPr>
              <a:t>Alignment requirements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zh-TW" sz="2267" dirty="0">
                <a:ea typeface="新細明體" pitchFamily="18" charset="-120"/>
              </a:rPr>
              <a:t>An array of 10 chars may end up allocating 12 bytes</a:t>
            </a:r>
          </a:p>
        </p:txBody>
      </p:sp>
    </p:spTree>
    <p:extLst>
      <p:ext uri="{BB962C8B-B14F-4D97-AF65-F5344CB8AC3E}">
        <p14:creationId xmlns:p14="http://schemas.microsoft.com/office/powerpoint/2010/main" val="484221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19</a:t>
            </a:fld>
            <a:endParaRPr lang="zh-TW" alt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5B16BC7-F07C-4815-BB6C-8305F478E0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29553" y="144466"/>
            <a:ext cx="10438035" cy="692151"/>
          </a:xfrm>
        </p:spPr>
        <p:txBody>
          <a:bodyPr/>
          <a:lstStyle/>
          <a:p>
            <a:pPr>
              <a:defRPr/>
            </a:pPr>
            <a:r>
              <a:rPr lang="en-US" altLang="zh-TW" sz="4000" dirty="0">
                <a:ea typeface="新細明體" pitchFamily="18" charset="-120"/>
              </a:rPr>
              <a:t>Alignment Example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5293CA5-7A34-4E5C-857A-B4C9F43B2FB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09800" y="1371600"/>
            <a:ext cx="7772400" cy="2146151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  <a:defRPr/>
            </a:pPr>
            <a:r>
              <a:rPr lang="en-US" altLang="zh-TW" sz="2800" dirty="0" err="1">
                <a:ea typeface="新細明體" pitchFamily="18" charset="-120"/>
              </a:rPr>
              <a:t>Struct</a:t>
            </a:r>
            <a:r>
              <a:rPr lang="en-US" altLang="zh-TW" sz="2800" dirty="0">
                <a:ea typeface="新細明體" pitchFamily="18" charset="-120"/>
              </a:rPr>
              <a:t> S1 {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en-US" altLang="zh-TW" sz="2800" dirty="0">
                <a:ea typeface="新細明體" pitchFamily="18" charset="-120"/>
              </a:rPr>
              <a:t>	</a:t>
            </a:r>
            <a:r>
              <a:rPr lang="en-US" altLang="zh-TW" sz="2800" dirty="0" err="1">
                <a:ea typeface="新細明體" pitchFamily="18" charset="-120"/>
              </a:rPr>
              <a:t>int</a:t>
            </a:r>
            <a:r>
              <a:rPr lang="en-US" altLang="zh-TW" sz="2800" dirty="0">
                <a:ea typeface="新細明體" pitchFamily="18" charset="-120"/>
              </a:rPr>
              <a:t> </a:t>
            </a:r>
            <a:r>
              <a:rPr lang="en-US" altLang="zh-TW" sz="2800" dirty="0" err="1">
                <a:ea typeface="新細明體" pitchFamily="18" charset="-120"/>
              </a:rPr>
              <a:t>i</a:t>
            </a:r>
            <a:r>
              <a:rPr lang="en-US" altLang="zh-TW" sz="2800" dirty="0">
                <a:ea typeface="新細明體" pitchFamily="18" charset="-120"/>
              </a:rPr>
              <a:t>;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en-US" altLang="zh-TW" sz="2800" dirty="0">
                <a:ea typeface="新細明體" pitchFamily="18" charset="-120"/>
              </a:rPr>
              <a:t>	char c;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en-US" altLang="zh-TW" sz="2800" dirty="0">
                <a:ea typeface="新細明體" pitchFamily="18" charset="-120"/>
              </a:rPr>
              <a:t>	</a:t>
            </a:r>
            <a:r>
              <a:rPr lang="en-US" altLang="zh-TW" sz="2800" dirty="0" err="1">
                <a:ea typeface="新細明體" pitchFamily="18" charset="-120"/>
              </a:rPr>
              <a:t>int</a:t>
            </a:r>
            <a:r>
              <a:rPr lang="en-US" altLang="zh-TW" sz="2800" dirty="0">
                <a:ea typeface="新細明體" pitchFamily="18" charset="-120"/>
              </a:rPr>
              <a:t> k; }</a:t>
            </a:r>
          </a:p>
          <a:p>
            <a:pPr marL="0" indent="0">
              <a:lnSpc>
                <a:spcPct val="90000"/>
              </a:lnSpc>
              <a:buNone/>
              <a:defRPr/>
            </a:pPr>
            <a:endParaRPr lang="en-US" altLang="zh-TW" sz="2800" dirty="0">
              <a:ea typeface="新細明體" pitchFamily="18" charset="-120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endParaRPr lang="en-US" altLang="zh-TW" sz="2800" dirty="0">
              <a:ea typeface="新細明體" pitchFamily="18" charset="-120"/>
            </a:endParaRPr>
          </a:p>
        </p:txBody>
      </p:sp>
      <p:sp>
        <p:nvSpPr>
          <p:cNvPr id="5" name="矩形 1">
            <a:extLst>
              <a:ext uri="{FF2B5EF4-FFF2-40B4-BE49-F238E27FC236}">
                <a16:creationId xmlns:a16="http://schemas.microsoft.com/office/drawing/2014/main" id="{CAFB23D4-F56A-4F58-9812-19A980A5BC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3810000"/>
            <a:ext cx="1828800" cy="381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 b="1">
                <a:solidFill>
                  <a:srgbClr val="FFFF00"/>
                </a:solidFill>
                <a:ea typeface="新細明體" panose="02020500000000000000" pitchFamily="18" charset="-120"/>
              </a:rPr>
              <a:t>i</a:t>
            </a:r>
            <a:endParaRPr lang="zh-TW" altLang="en-US" sz="2400" b="1">
              <a:solidFill>
                <a:srgbClr val="FFFF00"/>
              </a:solidFill>
              <a:ea typeface="新細明體" panose="02020500000000000000" pitchFamily="18" charset="-120"/>
            </a:endParaRPr>
          </a:p>
        </p:txBody>
      </p:sp>
      <p:sp>
        <p:nvSpPr>
          <p:cNvPr id="6" name="矩形 2">
            <a:extLst>
              <a:ext uri="{FF2B5EF4-FFF2-40B4-BE49-F238E27FC236}">
                <a16:creationId xmlns:a16="http://schemas.microsoft.com/office/drawing/2014/main" id="{B32F306F-D907-41B0-B66E-9934937CB5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3810000"/>
            <a:ext cx="304800" cy="381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 b="1" dirty="0">
                <a:solidFill>
                  <a:srgbClr val="FFFF00"/>
                </a:solidFill>
                <a:ea typeface="新細明體" panose="02020500000000000000" pitchFamily="18" charset="-120"/>
              </a:rPr>
              <a:t>c</a:t>
            </a:r>
            <a:endParaRPr lang="zh-TW" altLang="en-US" sz="2400" b="1" dirty="0">
              <a:solidFill>
                <a:srgbClr val="FFFF00"/>
              </a:solidFill>
              <a:ea typeface="新細明體" panose="02020500000000000000" pitchFamily="18" charset="-120"/>
            </a:endParaRPr>
          </a:p>
        </p:txBody>
      </p:sp>
      <p:sp>
        <p:nvSpPr>
          <p:cNvPr id="8" name="矩形 3">
            <a:extLst>
              <a:ext uri="{FF2B5EF4-FFF2-40B4-BE49-F238E27FC236}">
                <a16:creationId xmlns:a16="http://schemas.microsoft.com/office/drawing/2014/main" id="{4B8D2A60-C377-4F77-8CF6-0525DE94C2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3810000"/>
            <a:ext cx="1219200" cy="381000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solidFill>
                <a:srgbClr val="FFC000"/>
              </a:solidFill>
              <a:ea typeface="新細明體" panose="02020500000000000000" pitchFamily="18" charset="-120"/>
            </a:endParaRPr>
          </a:p>
        </p:txBody>
      </p:sp>
      <p:sp>
        <p:nvSpPr>
          <p:cNvPr id="9" name="矩形 7">
            <a:extLst>
              <a:ext uri="{FF2B5EF4-FFF2-40B4-BE49-F238E27FC236}">
                <a16:creationId xmlns:a16="http://schemas.microsoft.com/office/drawing/2014/main" id="{04123ECF-36AE-42D9-B5A7-491B493049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3810000"/>
            <a:ext cx="1828800" cy="381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 b="1">
                <a:solidFill>
                  <a:srgbClr val="FFFF00"/>
                </a:solidFill>
                <a:ea typeface="新細明體" panose="02020500000000000000" pitchFamily="18" charset="-120"/>
              </a:rPr>
              <a:t>k</a:t>
            </a:r>
            <a:endParaRPr lang="zh-TW" altLang="en-US" sz="2400" b="1">
              <a:solidFill>
                <a:srgbClr val="FFFF00"/>
              </a:solidFill>
              <a:ea typeface="新細明體" panose="02020500000000000000" pitchFamily="18" charset="-120"/>
            </a:endParaRPr>
          </a:p>
        </p:txBody>
      </p:sp>
      <p:sp>
        <p:nvSpPr>
          <p:cNvPr id="10" name="文字方塊 4">
            <a:extLst>
              <a:ext uri="{FF2B5EF4-FFF2-40B4-BE49-F238E27FC236}">
                <a16:creationId xmlns:a16="http://schemas.microsoft.com/office/drawing/2014/main" id="{3C27924F-2D6B-44A8-8A67-2988FE4F7B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6358" y="4450081"/>
            <a:ext cx="50434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 dirty="0">
                <a:solidFill>
                  <a:srgbClr val="FF0000"/>
                </a:solidFill>
                <a:ea typeface="新細明體" panose="02020500000000000000" pitchFamily="18" charset="-120"/>
              </a:rPr>
              <a:t>12 bytes are allocated for this struct</a:t>
            </a:r>
            <a:endParaRPr lang="zh-TW" altLang="en-US" sz="2400" dirty="0">
              <a:solidFill>
                <a:srgbClr val="FF0000"/>
              </a:solidFill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31522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2</a:t>
            </a:fld>
            <a:endParaRPr lang="zh-TW" altLang="en-US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B2D6EB24-6F4C-4704-87B4-768FF96A61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2338" y="1143000"/>
            <a:ext cx="77724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altLang="zh-TW" dirty="0">
                <a:ea typeface="新細明體" pitchFamily="18" charset="-120"/>
              </a:rPr>
              <a:t>Code Generation </a:t>
            </a:r>
          </a:p>
          <a:p>
            <a:pPr eaLnBrk="1" hangingPunct="1">
              <a:defRPr/>
            </a:pPr>
            <a:endParaRPr lang="en-US" altLang="zh-TW" dirty="0">
              <a:ea typeface="新細明體" pitchFamily="18" charset="-120"/>
            </a:endParaRPr>
          </a:p>
          <a:p>
            <a:pPr eaLnBrk="1" hangingPunct="1">
              <a:defRPr/>
            </a:pPr>
            <a:r>
              <a:rPr lang="en-US" altLang="zh-TW" dirty="0">
                <a:ea typeface="新細明體" pitchFamily="18" charset="-120"/>
              </a:rPr>
              <a:t>Part I: Runtime Support</a:t>
            </a:r>
          </a:p>
        </p:txBody>
      </p:sp>
    </p:spTree>
    <p:extLst>
      <p:ext uri="{BB962C8B-B14F-4D97-AF65-F5344CB8AC3E}">
        <p14:creationId xmlns:p14="http://schemas.microsoft.com/office/powerpoint/2010/main" val="37551283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20</a:t>
            </a:fld>
            <a:endParaRPr lang="zh-TW" alt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09ED814-1D80-44AF-BB8E-E08D888166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9867" y="144466"/>
            <a:ext cx="10517721" cy="692151"/>
          </a:xfrm>
        </p:spPr>
        <p:txBody>
          <a:bodyPr/>
          <a:lstStyle/>
          <a:p>
            <a:pPr>
              <a:defRPr/>
            </a:pPr>
            <a:r>
              <a:rPr lang="en-US" altLang="zh-TW" sz="4000" dirty="0">
                <a:ea typeface="新細明體" pitchFamily="18" charset="-120"/>
              </a:rPr>
              <a:t>Quiz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9E654AE-2F5C-4C36-9043-5E3A2D94807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04189" y="1091901"/>
            <a:ext cx="9236337" cy="249039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altLang="zh-TW" sz="2800" dirty="0">
                <a:ea typeface="新細明體" pitchFamily="18" charset="-120"/>
              </a:rPr>
              <a:t>If a C </a:t>
            </a:r>
            <a:r>
              <a:rPr lang="en-US" altLang="zh-TW" sz="2800" dirty="0" err="1">
                <a:ea typeface="新細明體" pitchFamily="18" charset="-120"/>
              </a:rPr>
              <a:t>struct</a:t>
            </a:r>
            <a:r>
              <a:rPr lang="en-US" altLang="zh-TW" sz="2800" dirty="0">
                <a:ea typeface="新細明體" pitchFamily="18" charset="-120"/>
              </a:rPr>
              <a:t> occupies 9 bytes, what would the nature boundary this </a:t>
            </a:r>
            <a:r>
              <a:rPr lang="en-US" altLang="zh-TW" sz="2800" dirty="0" err="1">
                <a:ea typeface="新細明體" pitchFamily="18" charset="-120"/>
              </a:rPr>
              <a:t>struct</a:t>
            </a:r>
            <a:r>
              <a:rPr lang="en-US" altLang="zh-TW" sz="2800" dirty="0">
                <a:ea typeface="新細明體" pitchFamily="18" charset="-120"/>
              </a:rPr>
              <a:t> should be aligned at?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zh-TW" sz="2400" dirty="0">
                <a:ea typeface="新細明體" pitchFamily="18" charset="-120"/>
              </a:rPr>
              <a:t>1) 10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zh-TW" sz="2400" dirty="0">
                <a:ea typeface="新細明體" pitchFamily="18" charset="-120"/>
              </a:rPr>
              <a:t>2) 12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zh-TW" sz="2400" dirty="0">
                <a:ea typeface="新細明體" pitchFamily="18" charset="-120"/>
              </a:rPr>
              <a:t>3) 16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zh-TW" sz="2400" dirty="0">
                <a:ea typeface="新細明體" pitchFamily="18" charset="-120"/>
              </a:rPr>
              <a:t>4) 64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2BC1117C-1673-4397-B90E-BB7E3AFE27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8966" y="4606962"/>
            <a:ext cx="8026102" cy="545951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solidFill>
                  <a:schemeClr val="bg1"/>
                </a:solidFill>
              </a:rPr>
              <a:t>1, 2, 3 are all possible, depending on the member’s types</a:t>
            </a:r>
          </a:p>
        </p:txBody>
      </p:sp>
    </p:spTree>
    <p:extLst>
      <p:ext uri="{BB962C8B-B14F-4D97-AF65-F5344CB8AC3E}">
        <p14:creationId xmlns:p14="http://schemas.microsoft.com/office/powerpoint/2010/main" val="3568444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21</a:t>
            </a:fld>
            <a:endParaRPr lang="zh-TW" alt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12EF61F-F5BC-4469-8435-766F152292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9867" y="144466"/>
            <a:ext cx="10517721" cy="692151"/>
          </a:xfrm>
        </p:spPr>
        <p:txBody>
          <a:bodyPr/>
          <a:lstStyle/>
          <a:p>
            <a:pPr>
              <a:defRPr/>
            </a:pPr>
            <a:r>
              <a:rPr lang="en-US" altLang="zh-TW" sz="4000" dirty="0">
                <a:ea typeface="新細明體" pitchFamily="18" charset="-120"/>
              </a:rPr>
              <a:t>Alignment Example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C492FDC-51AA-4860-A064-21AE71EFA32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156011" y="1124174"/>
            <a:ext cx="7772400" cy="4724400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  <a:defRPr/>
            </a:pPr>
            <a:r>
              <a:rPr lang="en-US" altLang="zh-TW" sz="2800" dirty="0" err="1">
                <a:ea typeface="新細明體" pitchFamily="18" charset="-120"/>
              </a:rPr>
              <a:t>Struct</a:t>
            </a:r>
            <a:r>
              <a:rPr lang="en-US" altLang="zh-TW" sz="2800" dirty="0">
                <a:ea typeface="新細明體" pitchFamily="18" charset="-120"/>
              </a:rPr>
              <a:t> S1 {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en-US" altLang="zh-TW" sz="2800" dirty="0">
                <a:ea typeface="新細明體" pitchFamily="18" charset="-120"/>
              </a:rPr>
              <a:t>	long </a:t>
            </a:r>
            <a:r>
              <a:rPr lang="en-US" altLang="zh-TW" sz="2800" dirty="0" err="1">
                <a:ea typeface="新細明體" pitchFamily="18" charset="-120"/>
              </a:rPr>
              <a:t>long</a:t>
            </a:r>
            <a:r>
              <a:rPr lang="en-US" altLang="zh-TW" sz="2800" dirty="0">
                <a:ea typeface="新細明體" pitchFamily="18" charset="-120"/>
              </a:rPr>
              <a:t> </a:t>
            </a:r>
            <a:r>
              <a:rPr lang="en-US" altLang="zh-TW" sz="2800" dirty="0" err="1">
                <a:ea typeface="新細明體" pitchFamily="18" charset="-120"/>
              </a:rPr>
              <a:t>i</a:t>
            </a:r>
            <a:r>
              <a:rPr lang="en-US" altLang="zh-TW" sz="2800" dirty="0">
                <a:ea typeface="新細明體" pitchFamily="18" charset="-120"/>
              </a:rPr>
              <a:t>;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en-US" altLang="zh-TW" sz="2800" dirty="0">
                <a:ea typeface="新細明體" pitchFamily="18" charset="-120"/>
              </a:rPr>
              <a:t>	char c;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en-US" altLang="zh-TW" sz="2800" dirty="0">
                <a:ea typeface="新細明體" pitchFamily="18" charset="-120"/>
              </a:rPr>
              <a:t>	short </a:t>
            </a:r>
            <a:r>
              <a:rPr lang="en-US" altLang="zh-TW" sz="2800" dirty="0" err="1">
                <a:ea typeface="新細明體" pitchFamily="18" charset="-120"/>
              </a:rPr>
              <a:t>int</a:t>
            </a:r>
            <a:r>
              <a:rPr lang="en-US" altLang="zh-TW" sz="2800" dirty="0">
                <a:ea typeface="新細明體" pitchFamily="18" charset="-120"/>
              </a:rPr>
              <a:t> k; 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en-US" altLang="zh-TW" sz="2800" dirty="0">
                <a:ea typeface="新細明體" pitchFamily="18" charset="-120"/>
              </a:rPr>
              <a:t>}</a:t>
            </a:r>
          </a:p>
          <a:p>
            <a:pPr marL="0" indent="0">
              <a:lnSpc>
                <a:spcPct val="90000"/>
              </a:lnSpc>
              <a:buNone/>
              <a:defRPr/>
            </a:pPr>
            <a:endParaRPr lang="en-US" altLang="zh-TW" sz="2800" dirty="0">
              <a:ea typeface="新細明體" pitchFamily="18" charset="-120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endParaRPr lang="en-US" altLang="zh-TW" sz="2800" dirty="0">
              <a:ea typeface="新細明體" pitchFamily="18" charset="-120"/>
            </a:endParaRPr>
          </a:p>
        </p:txBody>
      </p:sp>
      <p:sp>
        <p:nvSpPr>
          <p:cNvPr id="5" name="矩形 1">
            <a:extLst>
              <a:ext uri="{FF2B5EF4-FFF2-40B4-BE49-F238E27FC236}">
                <a16:creationId xmlns:a16="http://schemas.microsoft.com/office/drawing/2014/main" id="{DCE3CF25-8366-4959-9C44-FC74661DE8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13211" y="3562574"/>
            <a:ext cx="3352800" cy="381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 b="1">
                <a:solidFill>
                  <a:srgbClr val="FFFF00"/>
                </a:solidFill>
                <a:ea typeface="新細明體" panose="02020500000000000000" pitchFamily="18" charset="-120"/>
              </a:rPr>
              <a:t>i</a:t>
            </a:r>
            <a:endParaRPr lang="zh-TW" altLang="en-US" sz="2400" b="1">
              <a:solidFill>
                <a:srgbClr val="FFFF00"/>
              </a:solidFill>
              <a:ea typeface="新細明體" panose="02020500000000000000" pitchFamily="18" charset="-120"/>
            </a:endParaRPr>
          </a:p>
        </p:txBody>
      </p:sp>
      <p:sp>
        <p:nvSpPr>
          <p:cNvPr id="6" name="矩形 2">
            <a:extLst>
              <a:ext uri="{FF2B5EF4-FFF2-40B4-BE49-F238E27FC236}">
                <a16:creationId xmlns:a16="http://schemas.microsoft.com/office/drawing/2014/main" id="{62E30333-041D-43FD-BA5F-6BE340AD36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66011" y="3562574"/>
            <a:ext cx="304800" cy="381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 b="1" dirty="0">
                <a:solidFill>
                  <a:schemeClr val="bg1"/>
                </a:solidFill>
                <a:ea typeface="新細明體" panose="02020500000000000000" pitchFamily="18" charset="-120"/>
              </a:rPr>
              <a:t>c</a:t>
            </a:r>
            <a:endParaRPr lang="zh-TW" altLang="en-US" sz="2400" b="1" dirty="0">
              <a:solidFill>
                <a:schemeClr val="bg1"/>
              </a:solidFill>
              <a:ea typeface="新細明體" panose="02020500000000000000" pitchFamily="18" charset="-120"/>
            </a:endParaRPr>
          </a:p>
        </p:txBody>
      </p:sp>
      <p:sp>
        <p:nvSpPr>
          <p:cNvPr id="8" name="矩形 3">
            <a:extLst>
              <a:ext uri="{FF2B5EF4-FFF2-40B4-BE49-F238E27FC236}">
                <a16:creationId xmlns:a16="http://schemas.microsoft.com/office/drawing/2014/main" id="{3E97397B-8CCE-4FF4-AE1D-94143DCACD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70811" y="3562574"/>
            <a:ext cx="304800" cy="381000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solidFill>
                <a:srgbClr val="FFC000"/>
              </a:solidFill>
              <a:ea typeface="新細明體" panose="02020500000000000000" pitchFamily="18" charset="-120"/>
            </a:endParaRPr>
          </a:p>
        </p:txBody>
      </p:sp>
      <p:sp>
        <p:nvSpPr>
          <p:cNvPr id="9" name="矩形 7">
            <a:extLst>
              <a:ext uri="{FF2B5EF4-FFF2-40B4-BE49-F238E27FC236}">
                <a16:creationId xmlns:a16="http://schemas.microsoft.com/office/drawing/2014/main" id="{190710C6-0A07-477E-9701-8B2C73A98F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99425" y="3562574"/>
            <a:ext cx="738187" cy="381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 b="1">
                <a:solidFill>
                  <a:srgbClr val="FFFF00"/>
                </a:solidFill>
                <a:ea typeface="新細明體" panose="02020500000000000000" pitchFamily="18" charset="-120"/>
              </a:rPr>
              <a:t>k</a:t>
            </a:r>
            <a:endParaRPr lang="zh-TW" altLang="en-US" sz="2400" b="1">
              <a:solidFill>
                <a:srgbClr val="FFFF00"/>
              </a:solidFill>
              <a:ea typeface="新細明體" panose="02020500000000000000" pitchFamily="18" charset="-120"/>
            </a:endParaRPr>
          </a:p>
        </p:txBody>
      </p:sp>
      <p:sp>
        <p:nvSpPr>
          <p:cNvPr id="10" name="矩形 8">
            <a:extLst>
              <a:ext uri="{FF2B5EF4-FFF2-40B4-BE49-F238E27FC236}">
                <a16:creationId xmlns:a16="http://schemas.microsoft.com/office/drawing/2014/main" id="{202E2CA8-29FF-479B-A9D8-166649D54C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8724" y="3562574"/>
            <a:ext cx="1219200" cy="381000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solidFill>
                <a:srgbClr val="FFC000"/>
              </a:solidFill>
              <a:ea typeface="新細明體" panose="02020500000000000000" pitchFamily="18" charset="-120"/>
            </a:endParaRPr>
          </a:p>
        </p:txBody>
      </p:sp>
      <p:sp>
        <p:nvSpPr>
          <p:cNvPr id="11" name="文字方塊 9">
            <a:extLst>
              <a:ext uri="{FF2B5EF4-FFF2-40B4-BE49-F238E27FC236}">
                <a16:creationId xmlns:a16="http://schemas.microsoft.com/office/drawing/2014/main" id="{431449AD-CC00-4DA8-8E5C-F3F54F0D09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3211" y="4324575"/>
            <a:ext cx="50434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solidFill>
                  <a:srgbClr val="FF0000"/>
                </a:solidFill>
                <a:ea typeface="新細明體" panose="02020500000000000000" pitchFamily="18" charset="-120"/>
              </a:rPr>
              <a:t>16 bytes are allocated for this struct</a:t>
            </a:r>
            <a:endParaRPr lang="zh-TW" altLang="en-US" sz="2400">
              <a:solidFill>
                <a:srgbClr val="FF0000"/>
              </a:solidFill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714643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22</a:t>
            </a:fld>
            <a:endParaRPr lang="zh-TW" alt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37CC22C-7D9B-47DC-8DAF-0E84046E9A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97280" y="144466"/>
            <a:ext cx="10470308" cy="692151"/>
          </a:xfrm>
        </p:spPr>
        <p:txBody>
          <a:bodyPr/>
          <a:lstStyle/>
          <a:p>
            <a:pPr>
              <a:defRPr/>
            </a:pPr>
            <a:r>
              <a:rPr lang="en-US" altLang="zh-TW" sz="4000" dirty="0">
                <a:ea typeface="新細明體" pitchFamily="18" charset="-120"/>
              </a:rPr>
              <a:t>Stack Alignment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BE3DDCB-30CB-494A-A428-365C7362CA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6371" y="1156447"/>
            <a:ext cx="9671125" cy="2554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882" indent="-342882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80000"/>
              <a:buFont typeface="Wingdings" pitchFamily="2" charset="2"/>
              <a:buChar char="l"/>
              <a:defRPr kumimoji="1" sz="3733">
                <a:solidFill>
                  <a:schemeClr val="tx1"/>
                </a:solidFill>
                <a:latin typeface="Calibri" pitchFamily="34" charset="0"/>
                <a:ea typeface="標楷體" pitchFamily="65" charset="-120"/>
                <a:cs typeface="+mn-cs"/>
              </a:defRPr>
            </a:lvl1pPr>
            <a:lvl2pPr marL="742913" indent="-285737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90000"/>
              <a:buFont typeface="Arial" charset="0"/>
              <a:buChar char="–"/>
              <a:defRPr kumimoji="1" sz="3200">
                <a:solidFill>
                  <a:schemeClr val="tx1"/>
                </a:solidFill>
                <a:latin typeface="Calibri" pitchFamily="34" charset="0"/>
                <a:ea typeface="標楷體" pitchFamily="65" charset="-120"/>
              </a:defRPr>
            </a:lvl2pPr>
            <a:lvl3pPr marL="1142943" indent="-228589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2667">
                <a:solidFill>
                  <a:schemeClr val="tx1"/>
                </a:solidFill>
                <a:latin typeface="Calibri" pitchFamily="34" charset="0"/>
                <a:ea typeface="標楷體" pitchFamily="65" charset="-120"/>
                <a:cs typeface="Calibri" pitchFamily="34" charset="0"/>
              </a:defRPr>
            </a:lvl3pPr>
            <a:lvl4pPr marL="1600121" indent="-228589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400">
                <a:solidFill>
                  <a:schemeClr val="tx1"/>
                </a:solidFill>
                <a:latin typeface="Calibri" pitchFamily="34" charset="0"/>
                <a:ea typeface="標楷體" pitchFamily="65" charset="-120"/>
                <a:cs typeface="Calibri" pitchFamily="34" charset="0"/>
              </a:defRPr>
            </a:lvl4pPr>
            <a:lvl5pPr marL="2057298" indent="-228589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133">
                <a:solidFill>
                  <a:schemeClr val="tx1"/>
                </a:solidFill>
                <a:latin typeface="Calibri" pitchFamily="34" charset="0"/>
                <a:ea typeface="標楷體" pitchFamily="65" charset="-120"/>
                <a:cs typeface="Calibri" pitchFamily="34" charset="0"/>
              </a:defRPr>
            </a:lvl5pPr>
            <a:lvl6pPr marL="2514476" indent="-228589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652" indent="-228589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8829" indent="-228589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007" indent="-228589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lnSpc>
                <a:spcPct val="90000"/>
              </a:lnSpc>
              <a:defRPr/>
            </a:pPr>
            <a:r>
              <a:rPr lang="en-US" altLang="zh-TW" sz="2800" kern="0" dirty="0">
                <a:ea typeface="新細明體" panose="02020500000000000000" pitchFamily="18" charset="-120"/>
              </a:rPr>
              <a:t>How to ensure the stack top (or </a:t>
            </a:r>
            <a:r>
              <a:rPr lang="en-US" altLang="zh-TW" sz="2800" kern="0" dirty="0" err="1">
                <a:ea typeface="新細明體" panose="02020500000000000000" pitchFamily="18" charset="-120"/>
              </a:rPr>
              <a:t>fp</a:t>
            </a:r>
            <a:r>
              <a:rPr lang="en-US" altLang="zh-TW" sz="2800" kern="0" dirty="0">
                <a:ea typeface="新細明體" panose="02020500000000000000" pitchFamily="18" charset="-120"/>
              </a:rPr>
              <a:t>) is properly aligned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zh-TW" sz="2400" kern="0" dirty="0">
                <a:ea typeface="新細明體" panose="02020500000000000000" pitchFamily="18" charset="-120"/>
              </a:rPr>
              <a:t>ABI (Application Binary Interface) for ARM requires that the stack must be 8 byte aligned on all external interfaces, such as calls between functions in different source files.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zh-TW" sz="2400" kern="0" dirty="0">
                <a:ea typeface="新細明體" panose="02020500000000000000" pitchFamily="18" charset="-120"/>
              </a:rPr>
              <a:t>Other ABI may require the stack top to be 32 or 64 byte aligned.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zh-TW" sz="2400" kern="0" dirty="0"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9515127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23</a:t>
            </a:fld>
            <a:endParaRPr lang="zh-TW" alt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B33A42E-83CE-492C-9722-768D37B692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11219" y="152400"/>
            <a:ext cx="9123381" cy="686696"/>
          </a:xfrm>
        </p:spPr>
        <p:txBody>
          <a:bodyPr/>
          <a:lstStyle/>
          <a:p>
            <a:pPr>
              <a:defRPr/>
            </a:pPr>
            <a:r>
              <a:rPr lang="en-US" altLang="zh-TW" sz="4000" dirty="0">
                <a:ea typeface="新細明體" pitchFamily="18" charset="-120"/>
              </a:rPr>
              <a:t>Reordering Structures (1)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ED288B6-6A7B-4FE9-849A-B71B03B263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30448" y="1156447"/>
            <a:ext cx="9863867" cy="4674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>
              <a:lnSpc>
                <a:spcPct val="90000"/>
              </a:lnSpc>
              <a:buFont typeface="Wingdings" panose="05000000000000000000" pitchFamily="2" charset="2"/>
              <a:buChar char="l"/>
              <a:defRPr/>
            </a:pPr>
            <a:r>
              <a:rPr lang="en-US" altLang="zh-TW" sz="2800" kern="0" dirty="0">
                <a:effectLst/>
                <a:ea typeface="新細明體" panose="02020500000000000000" pitchFamily="18" charset="-120"/>
              </a:rPr>
              <a:t>Can a compiler reorder fields (members) in </a:t>
            </a:r>
            <a:r>
              <a:rPr lang="en-US" altLang="zh-TW" sz="2800" kern="0" dirty="0" err="1">
                <a:effectLst/>
                <a:ea typeface="新細明體" panose="02020500000000000000" pitchFamily="18" charset="-120"/>
              </a:rPr>
              <a:t>struct</a:t>
            </a:r>
            <a:r>
              <a:rPr lang="en-US" altLang="zh-TW" sz="2800" kern="0" dirty="0">
                <a:effectLst/>
                <a:ea typeface="新細明體" panose="02020500000000000000" pitchFamily="18" charset="-120"/>
              </a:rPr>
              <a:t> for better space efficiency and locality?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en-US" altLang="zh-TW" sz="2400" kern="0" dirty="0">
                <a:effectLst/>
                <a:ea typeface="新細明體" panose="02020500000000000000" pitchFamily="18" charset="-120"/>
              </a:rPr>
              <a:t>Use Case 1 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en-US" altLang="zh-TW" sz="2400" kern="0" dirty="0">
                <a:effectLst/>
                <a:ea typeface="新細明體" panose="02020500000000000000" pitchFamily="18" charset="-120"/>
              </a:rPr>
              <a:t>	</a:t>
            </a:r>
            <a:r>
              <a:rPr lang="en-US" altLang="zh-TW" sz="2400" kern="0" dirty="0" err="1">
                <a:effectLst/>
                <a:ea typeface="新細明體" panose="02020500000000000000" pitchFamily="18" charset="-120"/>
              </a:rPr>
              <a:t>struct</a:t>
            </a:r>
            <a:r>
              <a:rPr lang="en-US" altLang="zh-TW" sz="2400" kern="0" dirty="0">
                <a:effectLst/>
                <a:ea typeface="新細明體" panose="02020500000000000000" pitchFamily="18" charset="-120"/>
              </a:rPr>
              <a:t> S { char a; </a:t>
            </a:r>
            <a:r>
              <a:rPr lang="en-US" altLang="zh-TW" sz="2400" kern="0" dirty="0" err="1">
                <a:effectLst/>
                <a:ea typeface="新細明體" panose="02020500000000000000" pitchFamily="18" charset="-120"/>
              </a:rPr>
              <a:t>int</a:t>
            </a:r>
            <a:r>
              <a:rPr lang="en-US" altLang="zh-TW" sz="2400" kern="0" dirty="0">
                <a:effectLst/>
                <a:ea typeface="新細明體" panose="02020500000000000000" pitchFamily="18" charset="-120"/>
              </a:rPr>
              <a:t> b; char c;}  	12 bytes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en-US" altLang="zh-TW" sz="2400" kern="0" dirty="0">
                <a:effectLst/>
                <a:ea typeface="新細明體" panose="02020500000000000000" pitchFamily="18" charset="-120"/>
              </a:rPr>
              <a:t>	</a:t>
            </a:r>
            <a:r>
              <a:rPr lang="en-US" altLang="zh-TW" sz="2400" kern="0" dirty="0" err="1">
                <a:effectLst/>
                <a:ea typeface="新細明體" panose="02020500000000000000" pitchFamily="18" charset="-120"/>
              </a:rPr>
              <a:t>struct</a:t>
            </a:r>
            <a:r>
              <a:rPr lang="en-US" altLang="zh-TW" sz="2400" kern="0" dirty="0">
                <a:effectLst/>
                <a:ea typeface="新細明體" panose="02020500000000000000" pitchFamily="18" charset="-120"/>
              </a:rPr>
              <a:t> S { </a:t>
            </a:r>
            <a:r>
              <a:rPr lang="en-US" altLang="zh-TW" sz="2400" kern="0" dirty="0" err="1">
                <a:effectLst/>
                <a:ea typeface="新細明體" panose="02020500000000000000" pitchFamily="18" charset="-120"/>
              </a:rPr>
              <a:t>int</a:t>
            </a:r>
            <a:r>
              <a:rPr lang="en-US" altLang="zh-TW" sz="2400" kern="0" dirty="0">
                <a:effectLst/>
                <a:ea typeface="新細明體" panose="02020500000000000000" pitchFamily="18" charset="-120"/>
              </a:rPr>
              <a:t> b; char a; c}  		 8 bytes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en-US" altLang="zh-TW" sz="2400" kern="0" dirty="0">
                <a:effectLst/>
                <a:ea typeface="新細明體" panose="02020500000000000000" pitchFamily="18" charset="-120"/>
              </a:rPr>
              <a:t>Use Case 2</a:t>
            </a:r>
          </a:p>
          <a:p>
            <a:pPr marL="857250" lvl="2" indent="0">
              <a:lnSpc>
                <a:spcPct val="90000"/>
              </a:lnSpc>
              <a:buNone/>
              <a:defRPr/>
            </a:pPr>
            <a:r>
              <a:rPr lang="en-US" altLang="zh-TW" kern="0" dirty="0">
                <a:effectLst/>
                <a:ea typeface="新細明體" panose="02020500000000000000" pitchFamily="18" charset="-120"/>
              </a:rPr>
              <a:t>	</a:t>
            </a:r>
            <a:r>
              <a:rPr lang="en-US" altLang="zh-TW" kern="0" dirty="0" err="1">
                <a:effectLst/>
                <a:ea typeface="新細明體" panose="02020500000000000000" pitchFamily="18" charset="-120"/>
              </a:rPr>
              <a:t>struct</a:t>
            </a:r>
            <a:r>
              <a:rPr lang="en-US" altLang="zh-TW" kern="0" dirty="0">
                <a:effectLst/>
                <a:ea typeface="新細明體" panose="02020500000000000000" pitchFamily="18" charset="-120"/>
              </a:rPr>
              <a:t> S {long </a:t>
            </a:r>
            <a:r>
              <a:rPr lang="en-US" altLang="zh-TW" kern="0" dirty="0" err="1">
                <a:effectLst/>
                <a:ea typeface="新細明體" panose="02020500000000000000" pitchFamily="18" charset="-120"/>
              </a:rPr>
              <a:t>long</a:t>
            </a:r>
            <a:r>
              <a:rPr lang="en-US" altLang="zh-TW" kern="0" dirty="0">
                <a:effectLst/>
                <a:ea typeface="新細明體" panose="02020500000000000000" pitchFamily="18" charset="-120"/>
              </a:rPr>
              <a:t> </a:t>
            </a:r>
            <a:r>
              <a:rPr lang="en-US" altLang="zh-TW" kern="0" dirty="0" err="1">
                <a:effectLst/>
                <a:ea typeface="新細明體" panose="02020500000000000000" pitchFamily="18" charset="-120"/>
              </a:rPr>
              <a:t>a,b,c,d,e,f,g</a:t>
            </a:r>
            <a:r>
              <a:rPr lang="en-US" altLang="zh-TW" kern="0" dirty="0">
                <a:effectLst/>
                <a:ea typeface="新細明體" panose="02020500000000000000" pitchFamily="18" charset="-120"/>
              </a:rPr>
              <a:t>;</a:t>
            </a:r>
          </a:p>
          <a:p>
            <a:pPr marL="857250" lvl="2" indent="0">
              <a:lnSpc>
                <a:spcPct val="90000"/>
              </a:lnSpc>
              <a:buNone/>
              <a:defRPr/>
            </a:pPr>
            <a:r>
              <a:rPr lang="en-US" altLang="zh-TW" kern="0" dirty="0">
                <a:effectLst/>
                <a:ea typeface="新細明體" panose="02020500000000000000" pitchFamily="18" charset="-120"/>
              </a:rPr>
              <a:t>		  double </a:t>
            </a:r>
            <a:r>
              <a:rPr lang="en-US" altLang="zh-TW" kern="0" dirty="0" err="1">
                <a:effectLst/>
                <a:ea typeface="新細明體" panose="02020500000000000000" pitchFamily="18" charset="-120"/>
              </a:rPr>
              <a:t>h,I,j,k,l,m,n</a:t>
            </a:r>
            <a:r>
              <a:rPr lang="en-US" altLang="zh-TW" kern="0" dirty="0">
                <a:effectLst/>
                <a:ea typeface="新細明體" panose="02020500000000000000" pitchFamily="18" charset="-120"/>
              </a:rPr>
              <a:t>},</a:t>
            </a:r>
          </a:p>
          <a:p>
            <a:pPr marL="857250" lvl="2" indent="0">
              <a:lnSpc>
                <a:spcPct val="90000"/>
              </a:lnSpc>
              <a:buNone/>
              <a:defRPr/>
            </a:pPr>
            <a:r>
              <a:rPr lang="en-US" altLang="zh-TW" kern="0" dirty="0">
                <a:effectLst/>
                <a:ea typeface="新細明體" panose="02020500000000000000" pitchFamily="18" charset="-120"/>
              </a:rPr>
              <a:t>where a and n are most frequently accessed a and n are in different cache lines. </a:t>
            </a:r>
          </a:p>
          <a:p>
            <a:pPr marL="857250" lvl="2" indent="0">
              <a:lnSpc>
                <a:spcPct val="90000"/>
              </a:lnSpc>
              <a:buNone/>
              <a:defRPr/>
            </a:pPr>
            <a:r>
              <a:rPr lang="en-US" altLang="zh-TW" kern="0" dirty="0">
                <a:effectLst/>
                <a:ea typeface="新細明體" panose="02020500000000000000" pitchFamily="18" charset="-120"/>
              </a:rPr>
              <a:t>Reordering could allocate both of them in the same cache line 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en-US" altLang="zh-TW" sz="2400" kern="0" dirty="0">
                <a:effectLst/>
                <a:ea typeface="新細明體" panose="02020500000000000000" pitchFamily="18" charset="-12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8894493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24</a:t>
            </a:fld>
            <a:endParaRPr lang="zh-TW" alt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FF28253-56F4-42D5-BE12-0476319C1A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97280" y="152400"/>
            <a:ext cx="9037320" cy="665181"/>
          </a:xfrm>
        </p:spPr>
        <p:txBody>
          <a:bodyPr/>
          <a:lstStyle/>
          <a:p>
            <a:pPr>
              <a:defRPr/>
            </a:pPr>
            <a:r>
              <a:rPr lang="en-US" altLang="zh-TW" sz="4000" dirty="0">
                <a:ea typeface="新細明體" pitchFamily="18" charset="-120"/>
              </a:rPr>
              <a:t>Reordering Structures (2)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6004B83-F7BC-4581-937E-B572919638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3949" y="1133138"/>
            <a:ext cx="9187030" cy="4697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>
              <a:lnSpc>
                <a:spcPct val="90000"/>
              </a:lnSpc>
              <a:buFont typeface="Wingdings" panose="05000000000000000000" pitchFamily="2" charset="2"/>
              <a:buChar char="l"/>
              <a:defRPr/>
            </a:pPr>
            <a:r>
              <a:rPr lang="en-US" altLang="zh-TW" sz="2800" kern="0" dirty="0">
                <a:effectLst/>
                <a:ea typeface="新細明體" panose="02020500000000000000" pitchFamily="18" charset="-120"/>
              </a:rPr>
              <a:t>Possible for strong typed languages, but not likely for language C.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en-US" altLang="zh-TW" sz="2400" kern="0" dirty="0">
                <a:effectLst/>
                <a:ea typeface="新細明體" panose="02020500000000000000" pitchFamily="18" charset="-120"/>
              </a:rPr>
              <a:t>C is regarded as a system programming language, it provides low level access to memory by means of pointers. A programmer may access a data block and cast the pointer to a struct, and then access the members.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en-US" altLang="zh-TW" sz="2400" kern="0" dirty="0">
                <a:effectLst/>
                <a:ea typeface="新細明體" panose="02020500000000000000" pitchFamily="18" charset="-120"/>
              </a:rPr>
              <a:t>Due to separate compilation, the compiler may not know what structure is reordered in other units. (e.g. foreign library, file on disc, network data,…)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en-US" altLang="zh-TW" sz="2400" kern="0" dirty="0">
                <a:effectLst/>
                <a:ea typeface="新細明體" panose="02020500000000000000" pitchFamily="18" charset="-120"/>
              </a:rPr>
              <a:t>Struct reordering may break many legacy code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en-US" altLang="zh-TW" sz="2400" kern="0" dirty="0">
                <a:effectLst/>
                <a:ea typeface="新細明體" panose="02020500000000000000" pitchFamily="18" charset="-120"/>
              </a:rPr>
              <a:t>It has been a common practice that the address of a struct is identical to the address of its first member. Reordering could break this common practice. </a:t>
            </a:r>
          </a:p>
          <a:p>
            <a:pPr marL="0" indent="0">
              <a:lnSpc>
                <a:spcPct val="90000"/>
              </a:lnSpc>
              <a:buNone/>
              <a:defRPr/>
            </a:pPr>
            <a:endParaRPr lang="en-US" altLang="zh-TW" sz="2800" kern="0" dirty="0">
              <a:effectLst/>
              <a:ea typeface="新細明體" panose="02020500000000000000" pitchFamily="18" charset="-120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en-US" altLang="zh-TW" sz="2800" kern="0" dirty="0">
                <a:effectLst/>
                <a:ea typeface="新細明體" panose="02020500000000000000" pitchFamily="18" charset="-12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0378911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25</a:t>
            </a:fld>
            <a:endParaRPr lang="zh-TW" alt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49CD168-3695-44D5-86AF-FCFA551241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54249" y="228600"/>
            <a:ext cx="8851751" cy="609600"/>
          </a:xfrm>
        </p:spPr>
        <p:txBody>
          <a:bodyPr/>
          <a:lstStyle/>
          <a:p>
            <a:pPr>
              <a:defRPr/>
            </a:pPr>
            <a:r>
              <a:rPr lang="en-US" altLang="zh-TW" sz="4000" dirty="0">
                <a:ea typeface="新細明體" pitchFamily="18" charset="-120"/>
              </a:rPr>
              <a:t>Static Data Layout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24B1CCC-EC5C-47E6-A685-88F7720B1B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1219200"/>
            <a:ext cx="4645511" cy="1900518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buClr>
                <a:schemeClr val="tx2"/>
              </a:buClr>
              <a:buSzTx/>
              <a:buFontTx/>
              <a:buNone/>
            </a:pPr>
            <a:r>
              <a:rPr lang="en-US" altLang="zh-TW" sz="2400" dirty="0">
                <a:solidFill>
                  <a:schemeClr val="bg1"/>
                </a:solidFill>
                <a:ea typeface="新細明體" panose="02020500000000000000" pitchFamily="18" charset="-120"/>
              </a:rPr>
              <a:t>.data</a:t>
            </a:r>
          </a:p>
          <a:p>
            <a:pPr>
              <a:lnSpc>
                <a:spcPct val="90000"/>
              </a:lnSpc>
              <a:buClr>
                <a:schemeClr val="tx2"/>
              </a:buClr>
              <a:buSzTx/>
              <a:buFontTx/>
              <a:buNone/>
            </a:pPr>
            <a:r>
              <a:rPr lang="en-US" altLang="zh-TW" sz="2400" dirty="0">
                <a:solidFill>
                  <a:schemeClr val="bg1"/>
                </a:solidFill>
                <a:ea typeface="新細明體" panose="02020500000000000000" pitchFamily="18" charset="-120"/>
              </a:rPr>
              <a:t>a: .word	// int a;</a:t>
            </a:r>
          </a:p>
          <a:p>
            <a:pPr>
              <a:lnSpc>
                <a:spcPct val="90000"/>
              </a:lnSpc>
              <a:buClr>
                <a:schemeClr val="tx2"/>
              </a:buClr>
              <a:buSzTx/>
              <a:buFontTx/>
              <a:buNone/>
            </a:pPr>
            <a:r>
              <a:rPr lang="en-US" altLang="zh-TW" sz="2400" dirty="0">
                <a:solidFill>
                  <a:schemeClr val="bg1"/>
                </a:solidFill>
                <a:ea typeface="新細明體" panose="02020500000000000000" pitchFamily="18" charset="-120"/>
              </a:rPr>
              <a:t>b: .space 400 // int b[100];</a:t>
            </a:r>
          </a:p>
          <a:p>
            <a:pPr>
              <a:lnSpc>
                <a:spcPct val="90000"/>
              </a:lnSpc>
              <a:buClr>
                <a:schemeClr val="tx2"/>
              </a:buClr>
              <a:buSzTx/>
              <a:buFontTx/>
              <a:buNone/>
            </a:pPr>
            <a:r>
              <a:rPr lang="en-US" altLang="zh-TW" sz="2400" dirty="0">
                <a:solidFill>
                  <a:schemeClr val="bg1"/>
                </a:solidFill>
                <a:ea typeface="新細明體" panose="02020500000000000000" pitchFamily="18" charset="-120"/>
              </a:rPr>
              <a:t>m: .ascii “enter a number”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zh-TW" sz="2400" dirty="0">
              <a:solidFill>
                <a:schemeClr val="bg1"/>
              </a:solidFill>
              <a:ea typeface="新細明體" panose="02020500000000000000" pitchFamily="18" charset="-120"/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8E64A06-5DAE-42D5-AA8C-A49DE5D521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9557" y="3377902"/>
            <a:ext cx="4648200" cy="111879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>
                <a:schemeClr val="tx2"/>
              </a:buClr>
              <a:buSzTx/>
              <a:buFontTx/>
              <a:buNone/>
            </a:pPr>
            <a:endParaRPr lang="en-US" altLang="zh-TW" sz="2400">
              <a:ea typeface="新細明體" panose="02020500000000000000" pitchFamily="18" charset="-120"/>
            </a:endParaRPr>
          </a:p>
          <a:p>
            <a:pPr>
              <a:buClr>
                <a:schemeClr val="tx2"/>
              </a:buClr>
              <a:buSzTx/>
              <a:buFontTx/>
              <a:buNone/>
            </a:pPr>
            <a:r>
              <a:rPr lang="en-US" altLang="zh-TW" sz="2400">
                <a:solidFill>
                  <a:schemeClr val="bg1"/>
                </a:solidFill>
                <a:ea typeface="新細明體" panose="02020500000000000000" pitchFamily="18" charset="-120"/>
              </a:rPr>
              <a:t>.text</a:t>
            </a:r>
          </a:p>
          <a:p>
            <a:pPr>
              <a:buClr>
                <a:schemeClr val="tx2"/>
              </a:buClr>
              <a:buSzTx/>
              <a:buFontTx/>
              <a:buNone/>
            </a:pPr>
            <a:r>
              <a:rPr lang="en-US" altLang="zh-TW" sz="2400">
                <a:solidFill>
                  <a:schemeClr val="bg1"/>
                </a:solidFill>
                <a:ea typeface="新細明體" panose="02020500000000000000" pitchFamily="18" charset="-120"/>
              </a:rPr>
              <a:t>main:</a:t>
            </a:r>
          </a:p>
          <a:p>
            <a:pPr>
              <a:buClr>
                <a:schemeClr val="tx2"/>
              </a:buClr>
              <a:buSzTx/>
              <a:buFontTx/>
              <a:buNone/>
            </a:pPr>
            <a:endParaRPr lang="en-US" altLang="zh-TW" sz="2400">
              <a:solidFill>
                <a:schemeClr val="bg1"/>
              </a:solidFill>
              <a:ea typeface="新細明體" panose="02020500000000000000" pitchFamily="18" charset="-12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zh-TW" sz="2400">
              <a:ea typeface="新細明體" panose="02020500000000000000" pitchFamily="18" charset="-120"/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05C7464-4138-4CA1-8A6C-FF462983A5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2589" y="4884868"/>
            <a:ext cx="4648200" cy="6858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zh-TW" sz="2400" dirty="0">
              <a:ea typeface="新細明體" panose="02020500000000000000" pitchFamily="18" charset="-12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 dirty="0">
                <a:solidFill>
                  <a:schemeClr val="bg1"/>
                </a:solidFill>
                <a:ea typeface="新細明體" panose="02020500000000000000" pitchFamily="18" charset="-120"/>
              </a:rPr>
              <a:t>.data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zh-TW" sz="2400" dirty="0">
              <a:ea typeface="新細明體" panose="02020500000000000000" pitchFamily="18" charset="-120"/>
            </a:endParaRPr>
          </a:p>
        </p:txBody>
      </p:sp>
      <p:sp>
        <p:nvSpPr>
          <p:cNvPr id="8" name="Text Box 8">
            <a:extLst>
              <a:ext uri="{FF2B5EF4-FFF2-40B4-BE49-F238E27FC236}">
                <a16:creationId xmlns:a16="http://schemas.microsoft.com/office/drawing/2014/main" id="{CA55550D-1664-49B6-B139-DF26AAF80B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3351" y="1350086"/>
            <a:ext cx="2043953" cy="434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2400" dirty="0">
                <a:ea typeface="新細明體" panose="02020500000000000000" pitchFamily="18" charset="-120"/>
              </a:rPr>
              <a:t>int a, b[100];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2400" dirty="0">
                <a:ea typeface="新細明體" panose="02020500000000000000" pitchFamily="18" charset="-120"/>
              </a:rPr>
              <a:t>int main ()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2400" dirty="0">
                <a:ea typeface="新細明體" panose="02020500000000000000" pitchFamily="18" charset="-120"/>
              </a:rPr>
              <a:t>{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2400" dirty="0">
                <a:ea typeface="新細明體" panose="02020500000000000000" pitchFamily="18" charset="-120"/>
              </a:rPr>
              <a:t>….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2400" dirty="0">
                <a:ea typeface="新細明體" panose="02020500000000000000" pitchFamily="18" charset="-120"/>
              </a:rPr>
              <a:t>}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endParaRPr lang="en-US" altLang="zh-TW" sz="2400" dirty="0">
              <a:ea typeface="新細明體" panose="02020500000000000000" pitchFamily="18" charset="-120"/>
            </a:endParaRP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2400" dirty="0">
                <a:ea typeface="新細明體" panose="02020500000000000000" pitchFamily="18" charset="-120"/>
              </a:rPr>
              <a:t>int c;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2400" dirty="0">
                <a:ea typeface="新細明體" panose="02020500000000000000" pitchFamily="18" charset="-12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3269656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26</a:t>
            </a:fld>
            <a:endParaRPr lang="zh-TW" alt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8AB27E8-1B63-47A2-B712-DAADD1ED81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9867" y="144466"/>
            <a:ext cx="10517721" cy="692151"/>
          </a:xfrm>
        </p:spPr>
        <p:txBody>
          <a:bodyPr/>
          <a:lstStyle/>
          <a:p>
            <a:pPr>
              <a:defRPr/>
            </a:pPr>
            <a:r>
              <a:rPr lang="en-US" altLang="zh-TW" sz="4000" dirty="0">
                <a:ea typeface="新細明體" pitchFamily="18" charset="-120"/>
              </a:rPr>
              <a:t>Stack Allocation - AR Layout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BA5AF4E-1782-4ACF-857B-EC4D3B2992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9409" y="1083833"/>
            <a:ext cx="2819400" cy="5029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solidFill>
                <a:schemeClr val="bg1"/>
              </a:solidFill>
              <a:ea typeface="新細明體" panose="02020500000000000000" pitchFamily="18" charset="-120"/>
            </a:endParaRPr>
          </a:p>
        </p:txBody>
      </p:sp>
      <p:sp>
        <p:nvSpPr>
          <p:cNvPr id="5" name="Line 5">
            <a:extLst>
              <a:ext uri="{FF2B5EF4-FFF2-40B4-BE49-F238E27FC236}">
                <a16:creationId xmlns:a16="http://schemas.microsoft.com/office/drawing/2014/main" id="{D55555DB-B621-4884-9978-FC7BD0AAF5F3}"/>
              </a:ext>
            </a:extLst>
          </p:cNvPr>
          <p:cNvSpPr>
            <a:spLocks noChangeShapeType="1"/>
          </p:cNvSpPr>
          <p:nvPr/>
        </p:nvSpPr>
        <p:spPr bwMode="auto">
          <a:xfrm>
            <a:off x="4239409" y="3369833"/>
            <a:ext cx="2819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6" name="Line 6">
            <a:extLst>
              <a:ext uri="{FF2B5EF4-FFF2-40B4-BE49-F238E27FC236}">
                <a16:creationId xmlns:a16="http://schemas.microsoft.com/office/drawing/2014/main" id="{0BC96D34-6D0A-421F-A34E-DC1F34D9CA75}"/>
              </a:ext>
            </a:extLst>
          </p:cNvPr>
          <p:cNvSpPr>
            <a:spLocks noChangeShapeType="1"/>
          </p:cNvSpPr>
          <p:nvPr/>
        </p:nvSpPr>
        <p:spPr bwMode="auto">
          <a:xfrm>
            <a:off x="4239409" y="3903233"/>
            <a:ext cx="2819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8" name="Line 7">
            <a:extLst>
              <a:ext uri="{FF2B5EF4-FFF2-40B4-BE49-F238E27FC236}">
                <a16:creationId xmlns:a16="http://schemas.microsoft.com/office/drawing/2014/main" id="{F073C7EF-C053-4C8A-8ABC-64792B694DFC}"/>
              </a:ext>
            </a:extLst>
          </p:cNvPr>
          <p:cNvSpPr>
            <a:spLocks noChangeShapeType="1"/>
          </p:cNvSpPr>
          <p:nvPr/>
        </p:nvSpPr>
        <p:spPr bwMode="auto">
          <a:xfrm>
            <a:off x="4239409" y="4436633"/>
            <a:ext cx="2819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9" name="Line 8">
            <a:extLst>
              <a:ext uri="{FF2B5EF4-FFF2-40B4-BE49-F238E27FC236}">
                <a16:creationId xmlns:a16="http://schemas.microsoft.com/office/drawing/2014/main" id="{3A34A102-C92F-41F3-A040-CEDFD7730850}"/>
              </a:ext>
            </a:extLst>
          </p:cNvPr>
          <p:cNvSpPr>
            <a:spLocks noChangeShapeType="1"/>
          </p:cNvSpPr>
          <p:nvPr/>
        </p:nvSpPr>
        <p:spPr bwMode="auto">
          <a:xfrm>
            <a:off x="4239409" y="2836433"/>
            <a:ext cx="2819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10" name="Line 9">
            <a:extLst>
              <a:ext uri="{FF2B5EF4-FFF2-40B4-BE49-F238E27FC236}">
                <a16:creationId xmlns:a16="http://schemas.microsoft.com/office/drawing/2014/main" id="{55DCFDC1-9048-4F5F-9C9B-23F516685998}"/>
              </a:ext>
            </a:extLst>
          </p:cNvPr>
          <p:cNvSpPr>
            <a:spLocks noChangeShapeType="1"/>
          </p:cNvSpPr>
          <p:nvPr/>
        </p:nvSpPr>
        <p:spPr bwMode="auto">
          <a:xfrm>
            <a:off x="4239409" y="2379233"/>
            <a:ext cx="2819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11" name="Line 10">
            <a:extLst>
              <a:ext uri="{FF2B5EF4-FFF2-40B4-BE49-F238E27FC236}">
                <a16:creationId xmlns:a16="http://schemas.microsoft.com/office/drawing/2014/main" id="{741B5F8E-FDB2-4E7B-B9A5-089464105315}"/>
              </a:ext>
            </a:extLst>
          </p:cNvPr>
          <p:cNvSpPr>
            <a:spLocks noChangeShapeType="1"/>
          </p:cNvSpPr>
          <p:nvPr/>
        </p:nvSpPr>
        <p:spPr bwMode="auto">
          <a:xfrm>
            <a:off x="4239409" y="1922033"/>
            <a:ext cx="2819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12" name="Line 11">
            <a:extLst>
              <a:ext uri="{FF2B5EF4-FFF2-40B4-BE49-F238E27FC236}">
                <a16:creationId xmlns:a16="http://schemas.microsoft.com/office/drawing/2014/main" id="{B8888365-DF09-4E5E-8C1E-94105625C506}"/>
              </a:ext>
            </a:extLst>
          </p:cNvPr>
          <p:cNvSpPr>
            <a:spLocks noChangeShapeType="1"/>
          </p:cNvSpPr>
          <p:nvPr/>
        </p:nvSpPr>
        <p:spPr bwMode="auto">
          <a:xfrm>
            <a:off x="4239409" y="4817633"/>
            <a:ext cx="2819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13" name="Text Box 12">
            <a:extLst>
              <a:ext uri="{FF2B5EF4-FFF2-40B4-BE49-F238E27FC236}">
                <a16:creationId xmlns:a16="http://schemas.microsoft.com/office/drawing/2014/main" id="{507DC5E6-6BD3-4D81-8DBE-DF997EED60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0202" y="3567356"/>
            <a:ext cx="44114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 dirty="0" err="1">
                <a:ea typeface="新細明體" panose="02020500000000000000" pitchFamily="18" charset="-120"/>
              </a:rPr>
              <a:t>fp</a:t>
            </a:r>
            <a:endParaRPr lang="en-US" altLang="zh-TW" sz="2400" dirty="0">
              <a:ea typeface="新細明體" panose="02020500000000000000" pitchFamily="18" charset="-120"/>
            </a:endParaRPr>
          </a:p>
        </p:txBody>
      </p:sp>
      <p:sp>
        <p:nvSpPr>
          <p:cNvPr id="14" name="Line 13">
            <a:extLst>
              <a:ext uri="{FF2B5EF4-FFF2-40B4-BE49-F238E27FC236}">
                <a16:creationId xmlns:a16="http://schemas.microsoft.com/office/drawing/2014/main" id="{0A9D776B-FF08-401C-8818-48B2314A4F4C}"/>
              </a:ext>
            </a:extLst>
          </p:cNvPr>
          <p:cNvSpPr>
            <a:spLocks noChangeShapeType="1"/>
          </p:cNvSpPr>
          <p:nvPr/>
        </p:nvSpPr>
        <p:spPr bwMode="auto">
          <a:xfrm>
            <a:off x="3401209" y="3881008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15" name="Line 14">
            <a:extLst>
              <a:ext uri="{FF2B5EF4-FFF2-40B4-BE49-F238E27FC236}">
                <a16:creationId xmlns:a16="http://schemas.microsoft.com/office/drawing/2014/main" id="{83CDD8D6-8AF8-4E64-9EED-0432F5351611}"/>
              </a:ext>
            </a:extLst>
          </p:cNvPr>
          <p:cNvSpPr>
            <a:spLocks noChangeShapeType="1"/>
          </p:cNvSpPr>
          <p:nvPr/>
        </p:nvSpPr>
        <p:spPr bwMode="auto">
          <a:xfrm>
            <a:off x="4239409" y="5198633"/>
            <a:ext cx="2819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16" name="Text Box 15">
            <a:extLst>
              <a:ext uri="{FF2B5EF4-FFF2-40B4-BE49-F238E27FC236}">
                <a16:creationId xmlns:a16="http://schemas.microsoft.com/office/drawing/2014/main" id="{4FAA1600-B5E5-418B-98D2-E146577D4B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5584" y="5605033"/>
            <a:ext cx="51007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 dirty="0" err="1">
                <a:ea typeface="新細明體" panose="02020500000000000000" pitchFamily="18" charset="-120"/>
              </a:rPr>
              <a:t>sp</a:t>
            </a:r>
            <a:endParaRPr lang="en-US" altLang="zh-TW" sz="2400" dirty="0">
              <a:ea typeface="新細明體" panose="02020500000000000000" pitchFamily="18" charset="-120"/>
            </a:endParaRPr>
          </a:p>
        </p:txBody>
      </p:sp>
      <p:sp>
        <p:nvSpPr>
          <p:cNvPr id="17" name="Line 16">
            <a:extLst>
              <a:ext uri="{FF2B5EF4-FFF2-40B4-BE49-F238E27FC236}">
                <a16:creationId xmlns:a16="http://schemas.microsoft.com/office/drawing/2014/main" id="{300492FF-918C-458A-B453-4830E132D0E9}"/>
              </a:ext>
            </a:extLst>
          </p:cNvPr>
          <p:cNvSpPr>
            <a:spLocks noChangeShapeType="1"/>
          </p:cNvSpPr>
          <p:nvPr/>
        </p:nvSpPr>
        <p:spPr bwMode="auto">
          <a:xfrm>
            <a:off x="3553609" y="5960633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18" name="Line 17">
            <a:extLst>
              <a:ext uri="{FF2B5EF4-FFF2-40B4-BE49-F238E27FC236}">
                <a16:creationId xmlns:a16="http://schemas.microsoft.com/office/drawing/2014/main" id="{76C18CA1-EC8D-49E7-82DB-AEC6B2F84BF1}"/>
              </a:ext>
            </a:extLst>
          </p:cNvPr>
          <p:cNvSpPr>
            <a:spLocks noChangeShapeType="1"/>
          </p:cNvSpPr>
          <p:nvPr/>
        </p:nvSpPr>
        <p:spPr bwMode="auto">
          <a:xfrm>
            <a:off x="4239409" y="5808233"/>
            <a:ext cx="2819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19" name="Text Box 18">
            <a:extLst>
              <a:ext uri="{FF2B5EF4-FFF2-40B4-BE49-F238E27FC236}">
                <a16:creationId xmlns:a16="http://schemas.microsoft.com/office/drawing/2014/main" id="{3FE18241-DAA3-4C76-8BB7-D51DD708AE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0609" y="5122434"/>
            <a:ext cx="1309974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>
                <a:solidFill>
                  <a:schemeClr val="bg1"/>
                </a:solidFill>
                <a:ea typeface="新細明體" panose="02020500000000000000" pitchFamily="18" charset="-120"/>
              </a:rPr>
              <a:t>saved reg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>
                <a:solidFill>
                  <a:schemeClr val="bg1"/>
                </a:solidFill>
                <a:ea typeface="新細明體" panose="02020500000000000000" pitchFamily="18" charset="-120"/>
              </a:rPr>
              <a:t>or temps</a:t>
            </a:r>
          </a:p>
        </p:txBody>
      </p:sp>
      <p:sp>
        <p:nvSpPr>
          <p:cNvPr id="20" name="Text Box 19">
            <a:extLst>
              <a:ext uri="{FF2B5EF4-FFF2-40B4-BE49-F238E27FC236}">
                <a16:creationId xmlns:a16="http://schemas.microsoft.com/office/drawing/2014/main" id="{4DDC46D3-E32C-4807-83A6-1357D8F742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7610" y="3446033"/>
            <a:ext cx="81144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>
                <a:solidFill>
                  <a:schemeClr val="bg1"/>
                </a:solidFill>
                <a:ea typeface="新細明體" panose="02020500000000000000" pitchFamily="18" charset="-120"/>
              </a:rPr>
              <a:t>old fp</a:t>
            </a:r>
          </a:p>
        </p:txBody>
      </p:sp>
      <p:sp>
        <p:nvSpPr>
          <p:cNvPr id="21" name="Text Box 20">
            <a:extLst>
              <a:ext uri="{FF2B5EF4-FFF2-40B4-BE49-F238E27FC236}">
                <a16:creationId xmlns:a16="http://schemas.microsoft.com/office/drawing/2014/main" id="{7599FA97-DADF-49B5-9C43-B8C7012062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4710" y="2912633"/>
            <a:ext cx="183575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>
                <a:solidFill>
                  <a:schemeClr val="bg1"/>
                </a:solidFill>
                <a:ea typeface="新細明體" panose="02020500000000000000" pitchFamily="18" charset="-120"/>
              </a:rPr>
              <a:t>return address</a:t>
            </a:r>
          </a:p>
        </p:txBody>
      </p:sp>
      <p:sp>
        <p:nvSpPr>
          <p:cNvPr id="22" name="Text Box 21">
            <a:extLst>
              <a:ext uri="{FF2B5EF4-FFF2-40B4-BE49-F238E27FC236}">
                <a16:creationId xmlns:a16="http://schemas.microsoft.com/office/drawing/2014/main" id="{BD1EA871-0D18-4FC7-A10A-3C76E3CE50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4260" y="2379233"/>
            <a:ext cx="112402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>
                <a:solidFill>
                  <a:schemeClr val="bg1"/>
                </a:solidFill>
                <a:ea typeface="新細明體" panose="02020500000000000000" pitchFamily="18" charset="-120"/>
              </a:rPr>
              <a:t>param 1</a:t>
            </a:r>
          </a:p>
        </p:txBody>
      </p:sp>
      <p:sp>
        <p:nvSpPr>
          <p:cNvPr id="23" name="Text Box 22">
            <a:extLst>
              <a:ext uri="{FF2B5EF4-FFF2-40B4-BE49-F238E27FC236}">
                <a16:creationId xmlns:a16="http://schemas.microsoft.com/office/drawing/2014/main" id="{86F44CE4-5923-4809-8AB3-AD236C827F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9010" y="1922033"/>
            <a:ext cx="112402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dirty="0">
                <a:solidFill>
                  <a:schemeClr val="bg1"/>
                </a:solidFill>
                <a:ea typeface="新細明體" panose="02020500000000000000" pitchFamily="18" charset="-120"/>
              </a:rPr>
              <a:t>param 2</a:t>
            </a:r>
          </a:p>
        </p:txBody>
      </p:sp>
      <p:sp>
        <p:nvSpPr>
          <p:cNvPr id="24" name="Text Box 23">
            <a:extLst>
              <a:ext uri="{FF2B5EF4-FFF2-40B4-BE49-F238E27FC236}">
                <a16:creationId xmlns:a16="http://schemas.microsoft.com/office/drawing/2014/main" id="{0417009B-2F47-4874-A58C-544025B71C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784" y="4161996"/>
            <a:ext cx="65434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b="1" dirty="0">
                <a:solidFill>
                  <a:srgbClr val="FF0000"/>
                </a:solidFill>
                <a:ea typeface="新細明體" panose="02020500000000000000" pitchFamily="18" charset="-120"/>
              </a:rPr>
              <a:t>fp-4</a:t>
            </a:r>
          </a:p>
        </p:txBody>
      </p:sp>
      <p:sp>
        <p:nvSpPr>
          <p:cNvPr id="25" name="Line 24">
            <a:extLst>
              <a:ext uri="{FF2B5EF4-FFF2-40B4-BE49-F238E27FC236}">
                <a16:creationId xmlns:a16="http://schemas.microsoft.com/office/drawing/2014/main" id="{9CA6DA3D-6F79-48DB-B9ED-366824B5BB9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111197" y="4436633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26" name="Text Box 25">
            <a:extLst>
              <a:ext uri="{FF2B5EF4-FFF2-40B4-BE49-F238E27FC236}">
                <a16:creationId xmlns:a16="http://schemas.microsoft.com/office/drawing/2014/main" id="{0AEF79B0-8DAC-4CC8-B87B-A03F38A1AA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95434" y="3079322"/>
            <a:ext cx="71846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b="1" dirty="0">
                <a:solidFill>
                  <a:srgbClr val="FF0000"/>
                </a:solidFill>
                <a:ea typeface="新細明體" panose="02020500000000000000" pitchFamily="18" charset="-120"/>
              </a:rPr>
              <a:t>fp+8</a:t>
            </a:r>
          </a:p>
        </p:txBody>
      </p:sp>
      <p:sp>
        <p:nvSpPr>
          <p:cNvPr id="27" name="Line 26">
            <a:extLst>
              <a:ext uri="{FF2B5EF4-FFF2-40B4-BE49-F238E27FC236}">
                <a16:creationId xmlns:a16="http://schemas.microsoft.com/office/drawing/2014/main" id="{0B18216F-CCEA-4216-9575-C96A90D1780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111197" y="3357133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28" name="Text Box 27">
            <a:extLst>
              <a:ext uri="{FF2B5EF4-FFF2-40B4-BE49-F238E27FC236}">
                <a16:creationId xmlns:a16="http://schemas.microsoft.com/office/drawing/2014/main" id="{83D86E6A-8E78-403D-B246-524BC60A38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5585" y="4587447"/>
            <a:ext cx="62549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>
                <a:ea typeface="新細明體" panose="02020500000000000000" pitchFamily="18" charset="-120"/>
              </a:rPr>
              <a:t>fp-8</a:t>
            </a:r>
          </a:p>
        </p:txBody>
      </p:sp>
      <p:sp>
        <p:nvSpPr>
          <p:cNvPr id="29" name="Line 28">
            <a:extLst>
              <a:ext uri="{FF2B5EF4-FFF2-40B4-BE49-F238E27FC236}">
                <a16:creationId xmlns:a16="http://schemas.microsoft.com/office/drawing/2014/main" id="{3FC01E6E-12ED-4DDB-BFC6-4AF09419E5F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058809" y="4809696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30" name="Text Box 29">
            <a:extLst>
              <a:ext uri="{FF2B5EF4-FFF2-40B4-BE49-F238E27FC236}">
                <a16:creationId xmlns:a16="http://schemas.microsoft.com/office/drawing/2014/main" id="{C86A6932-58C1-4063-83A1-8F26869291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12897" y="2582433"/>
            <a:ext cx="83227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>
                <a:ea typeface="新細明體" panose="02020500000000000000" pitchFamily="18" charset="-120"/>
              </a:rPr>
              <a:t>fp+16</a:t>
            </a:r>
          </a:p>
        </p:txBody>
      </p:sp>
      <p:sp>
        <p:nvSpPr>
          <p:cNvPr id="31" name="Line 30">
            <a:extLst>
              <a:ext uri="{FF2B5EF4-FFF2-40B4-BE49-F238E27FC236}">
                <a16:creationId xmlns:a16="http://schemas.microsoft.com/office/drawing/2014/main" id="{BC45F417-9611-4ED9-B0E3-9BAD466F02A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058809" y="2836433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32" name="Text Box 31">
            <a:extLst>
              <a:ext uri="{FF2B5EF4-FFF2-40B4-BE49-F238E27FC236}">
                <a16:creationId xmlns:a16="http://schemas.microsoft.com/office/drawing/2014/main" id="{4DC2E1B5-62C0-4129-A854-7F879797BE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49397" y="1999821"/>
            <a:ext cx="83227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>
                <a:ea typeface="新細明體" panose="02020500000000000000" pitchFamily="18" charset="-120"/>
              </a:rPr>
              <a:t>fp+20</a:t>
            </a:r>
          </a:p>
        </p:txBody>
      </p:sp>
      <p:sp>
        <p:nvSpPr>
          <p:cNvPr id="33" name="Line 32">
            <a:extLst>
              <a:ext uri="{FF2B5EF4-FFF2-40B4-BE49-F238E27FC236}">
                <a16:creationId xmlns:a16="http://schemas.microsoft.com/office/drawing/2014/main" id="{4755D38A-3F45-4BC7-9214-FFAA935088A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087384" y="2364946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34" name="Text Box 33">
            <a:extLst>
              <a:ext uri="{FF2B5EF4-FFF2-40B4-BE49-F238E27FC236}">
                <a16:creationId xmlns:a16="http://schemas.microsoft.com/office/drawing/2014/main" id="{D65FCEC6-419A-4826-99E3-783A4B395C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1410" y="3979433"/>
            <a:ext cx="92685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>
                <a:solidFill>
                  <a:schemeClr val="bg1"/>
                </a:solidFill>
                <a:ea typeface="新細明體" panose="02020500000000000000" pitchFamily="18" charset="-120"/>
              </a:rPr>
              <a:t>local 1</a:t>
            </a:r>
          </a:p>
        </p:txBody>
      </p:sp>
      <p:sp>
        <p:nvSpPr>
          <p:cNvPr id="35" name="Text Box 34">
            <a:extLst>
              <a:ext uri="{FF2B5EF4-FFF2-40B4-BE49-F238E27FC236}">
                <a16:creationId xmlns:a16="http://schemas.microsoft.com/office/drawing/2014/main" id="{92F8057F-E584-47B7-8CB1-719B7C5422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7610" y="4436633"/>
            <a:ext cx="92685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>
                <a:solidFill>
                  <a:schemeClr val="bg1"/>
                </a:solidFill>
                <a:ea typeface="新細明體" panose="02020500000000000000" pitchFamily="18" charset="-120"/>
              </a:rPr>
              <a:t>local 2</a:t>
            </a:r>
          </a:p>
        </p:txBody>
      </p:sp>
      <p:sp>
        <p:nvSpPr>
          <p:cNvPr id="36" name="Rectangle 2">
            <a:extLst>
              <a:ext uri="{FF2B5EF4-FFF2-40B4-BE49-F238E27FC236}">
                <a16:creationId xmlns:a16="http://schemas.microsoft.com/office/drawing/2014/main" id="{773760CC-5D62-4634-B23C-5C411944FE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92172" y="5666946"/>
            <a:ext cx="2209800" cy="4572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chemeClr val="bg1"/>
                </a:solidFill>
              </a:rPr>
              <a:t>fp+8 or fp+4 ?</a:t>
            </a:r>
          </a:p>
        </p:txBody>
      </p:sp>
      <p:cxnSp>
        <p:nvCxnSpPr>
          <p:cNvPr id="37" name="Straight Arrow Connector 4">
            <a:extLst>
              <a:ext uri="{FF2B5EF4-FFF2-40B4-BE49-F238E27FC236}">
                <a16:creationId xmlns:a16="http://schemas.microsoft.com/office/drawing/2014/main" id="{DB85D651-7117-48C1-B1E3-643195910924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7919235" y="3521020"/>
            <a:ext cx="112712" cy="2155825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427139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27</a:t>
            </a:fld>
            <a:endParaRPr lang="zh-TW" altLang="en-US"/>
          </a:p>
        </p:txBody>
      </p:sp>
      <p:sp>
        <p:nvSpPr>
          <p:cNvPr id="39" name="Rectangle 2">
            <a:extLst>
              <a:ext uri="{FF2B5EF4-FFF2-40B4-BE49-F238E27FC236}">
                <a16:creationId xmlns:a16="http://schemas.microsoft.com/office/drawing/2014/main" id="{8BDAD7C5-01CF-4D34-95E0-6D2478D687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9867" y="144466"/>
            <a:ext cx="10517721" cy="692151"/>
          </a:xfrm>
        </p:spPr>
        <p:txBody>
          <a:bodyPr/>
          <a:lstStyle/>
          <a:p>
            <a:pPr>
              <a:defRPr/>
            </a:pPr>
            <a:r>
              <a:rPr lang="en-US" altLang="zh-TW" sz="4000" dirty="0">
                <a:ea typeface="新細明體" pitchFamily="18" charset="-120"/>
              </a:rPr>
              <a:t>Static </a:t>
            </a:r>
            <a:r>
              <a:rPr lang="en-US" altLang="zh-TW" sz="4000" i="1" dirty="0">
                <a:ea typeface="新細明體" pitchFamily="18" charset="-120"/>
              </a:rPr>
              <a:t>vs.</a:t>
            </a:r>
            <a:r>
              <a:rPr lang="en-US" altLang="zh-TW" sz="4000" dirty="0">
                <a:ea typeface="新細明體" pitchFamily="18" charset="-120"/>
              </a:rPr>
              <a:t> Stack Allocation</a:t>
            </a:r>
          </a:p>
        </p:txBody>
      </p:sp>
      <p:sp>
        <p:nvSpPr>
          <p:cNvPr id="40" name="Rectangle 3">
            <a:extLst>
              <a:ext uri="{FF2B5EF4-FFF2-40B4-BE49-F238E27FC236}">
                <a16:creationId xmlns:a16="http://schemas.microsoft.com/office/drawing/2014/main" id="{C611DB2F-672D-44EF-BA6B-2114B1839D4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85229" y="1153026"/>
            <a:ext cx="9821542" cy="365960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altLang="zh-TW" sz="2800" dirty="0">
                <a:ea typeface="新細明體" pitchFamily="18" charset="-120"/>
              </a:rPr>
              <a:t>If (global)</a:t>
            </a:r>
          </a:p>
          <a:p>
            <a:pPr>
              <a:lnSpc>
                <a:spcPct val="90000"/>
              </a:lnSpc>
              <a:buClr>
                <a:srgbClr val="86D1EC"/>
              </a:buClr>
              <a:buFont typeface="Wingdings" panose="05000000000000000000" pitchFamily="2" charset="2"/>
              <a:buNone/>
              <a:defRPr/>
            </a:pPr>
            <a:r>
              <a:rPr lang="en-US" altLang="zh-TW" sz="2800" dirty="0">
                <a:ea typeface="新細明體" pitchFamily="18" charset="-120"/>
              </a:rPr>
              <a:t>	if (</a:t>
            </a:r>
            <a:r>
              <a:rPr lang="en-US" altLang="zh-TW" sz="2800" dirty="0" err="1">
                <a:ea typeface="新細明體" pitchFamily="18" charset="-120"/>
              </a:rPr>
              <a:t>int</a:t>
            </a:r>
            <a:r>
              <a:rPr lang="en-US" altLang="zh-TW" sz="2800" dirty="0">
                <a:ea typeface="新細明體" pitchFamily="18" charset="-120"/>
              </a:rPr>
              <a:t> scalar) print (</a:t>
            </a:r>
            <a:r>
              <a:rPr lang="en-US" altLang="zh-TW" sz="2800" dirty="0" err="1">
                <a:ea typeface="新細明體" pitchFamily="18" charset="-120"/>
              </a:rPr>
              <a:t>var</a:t>
            </a:r>
            <a:r>
              <a:rPr lang="en-US" altLang="zh-TW" sz="2800" dirty="0">
                <a:ea typeface="新細明體" pitchFamily="18" charset="-120"/>
              </a:rPr>
              <a:t> name, “:”, “.word”);</a:t>
            </a:r>
          </a:p>
          <a:p>
            <a:pPr>
              <a:lnSpc>
                <a:spcPct val="90000"/>
              </a:lnSpc>
              <a:buClr>
                <a:srgbClr val="86D1EC"/>
              </a:buClr>
              <a:buFont typeface="Wingdings" panose="05000000000000000000" pitchFamily="2" charset="2"/>
              <a:buNone/>
              <a:defRPr/>
            </a:pPr>
            <a:r>
              <a:rPr lang="en-US" altLang="zh-TW" sz="2800" dirty="0">
                <a:ea typeface="新細明體" pitchFamily="18" charset="-120"/>
              </a:rPr>
              <a:t>	if (float scalar) print (</a:t>
            </a:r>
            <a:r>
              <a:rPr lang="en-US" altLang="zh-TW" sz="2800" dirty="0" err="1">
                <a:ea typeface="新細明體" pitchFamily="18" charset="-120"/>
              </a:rPr>
              <a:t>var</a:t>
            </a:r>
            <a:r>
              <a:rPr lang="en-US" altLang="zh-TW" sz="2800" dirty="0">
                <a:ea typeface="新細明體" pitchFamily="18" charset="-120"/>
              </a:rPr>
              <a:t> name, “:”, “.float”);</a:t>
            </a:r>
          </a:p>
          <a:p>
            <a:pPr>
              <a:lnSpc>
                <a:spcPct val="90000"/>
              </a:lnSpc>
              <a:buClr>
                <a:srgbClr val="86D1EC"/>
              </a:buClr>
              <a:buFont typeface="Wingdings" panose="05000000000000000000" pitchFamily="2" charset="2"/>
              <a:buNone/>
              <a:defRPr/>
            </a:pPr>
            <a:r>
              <a:rPr lang="en-US" altLang="zh-TW" sz="2800" dirty="0">
                <a:ea typeface="新細明體" pitchFamily="18" charset="-120"/>
              </a:rPr>
              <a:t>	if (array or </a:t>
            </a:r>
            <a:r>
              <a:rPr lang="en-US" altLang="zh-TW" sz="2800" dirty="0" err="1">
                <a:ea typeface="新細明體" pitchFamily="18" charset="-120"/>
              </a:rPr>
              <a:t>struct</a:t>
            </a:r>
            <a:r>
              <a:rPr lang="en-US" altLang="zh-TW" sz="2800" dirty="0">
                <a:ea typeface="新細明體" pitchFamily="18" charset="-120"/>
              </a:rPr>
              <a:t>) print (</a:t>
            </a:r>
            <a:r>
              <a:rPr lang="en-US" altLang="zh-TW" sz="2800" dirty="0" err="1">
                <a:ea typeface="新細明體" pitchFamily="18" charset="-120"/>
              </a:rPr>
              <a:t>var</a:t>
            </a:r>
            <a:r>
              <a:rPr lang="en-US" altLang="zh-TW" sz="2800" dirty="0">
                <a:ea typeface="新細明體" pitchFamily="18" charset="-120"/>
              </a:rPr>
              <a:t> name, “:”, “.space”, size);</a:t>
            </a:r>
          </a:p>
          <a:p>
            <a:pPr>
              <a:lnSpc>
                <a:spcPct val="90000"/>
              </a:lnSpc>
              <a:buClr>
                <a:srgbClr val="86D1EC"/>
              </a:buClr>
              <a:buFont typeface="Wingdings" panose="05000000000000000000" pitchFamily="2" charset="2"/>
              <a:buNone/>
              <a:defRPr/>
            </a:pPr>
            <a:r>
              <a:rPr lang="en-US" altLang="zh-TW" sz="2800" dirty="0">
                <a:ea typeface="新細明體" pitchFamily="18" charset="-120"/>
              </a:rPr>
              <a:t>    if (initialized </a:t>
            </a:r>
            <a:r>
              <a:rPr lang="en-US" altLang="zh-TW" sz="2800" dirty="0" err="1">
                <a:ea typeface="新細明體" pitchFamily="18" charset="-120"/>
              </a:rPr>
              <a:t>int</a:t>
            </a:r>
            <a:r>
              <a:rPr lang="en-US" altLang="zh-TW" sz="2800" dirty="0">
                <a:ea typeface="新細明體" pitchFamily="18" charset="-120"/>
              </a:rPr>
              <a:t>) print(</a:t>
            </a:r>
            <a:r>
              <a:rPr lang="en-US" altLang="zh-TW" sz="2800" dirty="0" err="1">
                <a:ea typeface="新細明體" pitchFamily="18" charset="-120"/>
              </a:rPr>
              <a:t>var</a:t>
            </a:r>
            <a:r>
              <a:rPr lang="en-US" altLang="zh-TW" sz="2800" dirty="0">
                <a:ea typeface="新細明體" pitchFamily="18" charset="-120"/>
              </a:rPr>
              <a:t> name,”:”, “.word”, </a:t>
            </a:r>
            <a:r>
              <a:rPr lang="en-US" altLang="zh-TW" sz="2800" dirty="0" err="1">
                <a:ea typeface="新細明體" pitchFamily="18" charset="-120"/>
              </a:rPr>
              <a:t>initial_value</a:t>
            </a:r>
            <a:r>
              <a:rPr lang="en-US" altLang="zh-TW" sz="2800" dirty="0">
                <a:ea typeface="新細明體" pitchFamily="18" charset="-120"/>
              </a:rPr>
              <a:t>);</a:t>
            </a:r>
          </a:p>
          <a:p>
            <a:pPr>
              <a:lnSpc>
                <a:spcPct val="90000"/>
              </a:lnSpc>
              <a:buClr>
                <a:srgbClr val="86D1EC"/>
              </a:buClr>
              <a:buFont typeface="Wingdings" panose="05000000000000000000" pitchFamily="2" charset="2"/>
              <a:buNone/>
              <a:defRPr/>
            </a:pPr>
            <a:r>
              <a:rPr lang="en-US" altLang="zh-TW" sz="2800" dirty="0">
                <a:ea typeface="新細明體" pitchFamily="18" charset="-120"/>
              </a:rPr>
              <a:t>	if (initialized float) print(var name,”:”, “.float”, </a:t>
            </a:r>
            <a:r>
              <a:rPr lang="en-US" altLang="zh-TW" sz="2800" dirty="0" err="1">
                <a:ea typeface="新細明體" pitchFamily="18" charset="-120"/>
              </a:rPr>
              <a:t>initial_value</a:t>
            </a:r>
            <a:r>
              <a:rPr lang="en-US" altLang="zh-TW" sz="2800" dirty="0">
                <a:ea typeface="新細明體" pitchFamily="18" charset="-120"/>
              </a:rPr>
              <a:t>);</a:t>
            </a:r>
          </a:p>
          <a:p>
            <a:pPr>
              <a:lnSpc>
                <a:spcPct val="90000"/>
              </a:lnSpc>
              <a:defRPr/>
            </a:pPr>
            <a:r>
              <a:rPr lang="en-US" altLang="zh-TW" sz="2800" dirty="0">
                <a:ea typeface="新細明體" pitchFamily="18" charset="-120"/>
              </a:rPr>
              <a:t>if (local) tracking offset, enter offset into the symbol table.</a:t>
            </a:r>
          </a:p>
        </p:txBody>
      </p:sp>
    </p:spTree>
    <p:extLst>
      <p:ext uri="{BB962C8B-B14F-4D97-AF65-F5344CB8AC3E}">
        <p14:creationId xmlns:p14="http://schemas.microsoft.com/office/powerpoint/2010/main" val="98108930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28</a:t>
            </a:fld>
            <a:endParaRPr lang="zh-TW" alt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23113DA-7F49-4A43-9B55-612F160EBE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9867" y="144466"/>
            <a:ext cx="10517721" cy="692151"/>
          </a:xfrm>
        </p:spPr>
        <p:txBody>
          <a:bodyPr/>
          <a:lstStyle/>
          <a:p>
            <a:pPr>
              <a:defRPr/>
            </a:pPr>
            <a:r>
              <a:rPr lang="en-US" altLang="zh-TW" sz="4000" dirty="0">
                <a:ea typeface="新細明體" pitchFamily="18" charset="-120"/>
              </a:rPr>
              <a:t>Advantages of Using FP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6E844C6-7CAB-43F9-B91F-D3626B8158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6522" y="1086522"/>
            <a:ext cx="9875520" cy="4488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882" indent="-342882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80000"/>
              <a:buFont typeface="Wingdings" pitchFamily="2" charset="2"/>
              <a:buChar char="l"/>
              <a:defRPr kumimoji="1" sz="3733">
                <a:solidFill>
                  <a:schemeClr val="tx1"/>
                </a:solidFill>
                <a:latin typeface="Calibri" pitchFamily="34" charset="0"/>
                <a:ea typeface="標楷體" pitchFamily="65" charset="-120"/>
                <a:cs typeface="+mn-cs"/>
              </a:defRPr>
            </a:lvl1pPr>
            <a:lvl2pPr marL="742913" indent="-285737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90000"/>
              <a:buFont typeface="Arial" charset="0"/>
              <a:buChar char="–"/>
              <a:defRPr kumimoji="1" sz="3200">
                <a:solidFill>
                  <a:schemeClr val="tx1"/>
                </a:solidFill>
                <a:latin typeface="Calibri" pitchFamily="34" charset="0"/>
                <a:ea typeface="標楷體" pitchFamily="65" charset="-120"/>
              </a:defRPr>
            </a:lvl2pPr>
            <a:lvl3pPr marL="1142943" indent="-228589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2667">
                <a:solidFill>
                  <a:schemeClr val="tx1"/>
                </a:solidFill>
                <a:latin typeface="Calibri" pitchFamily="34" charset="0"/>
                <a:ea typeface="標楷體" pitchFamily="65" charset="-120"/>
                <a:cs typeface="Calibri" pitchFamily="34" charset="0"/>
              </a:defRPr>
            </a:lvl3pPr>
            <a:lvl4pPr marL="1600121" indent="-228589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400">
                <a:solidFill>
                  <a:schemeClr val="tx1"/>
                </a:solidFill>
                <a:latin typeface="Calibri" pitchFamily="34" charset="0"/>
                <a:ea typeface="標楷體" pitchFamily="65" charset="-120"/>
                <a:cs typeface="Calibri" pitchFamily="34" charset="0"/>
              </a:defRPr>
            </a:lvl4pPr>
            <a:lvl5pPr marL="2057298" indent="-228589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133">
                <a:solidFill>
                  <a:schemeClr val="tx1"/>
                </a:solidFill>
                <a:latin typeface="Calibri" pitchFamily="34" charset="0"/>
                <a:ea typeface="標楷體" pitchFamily="65" charset="-120"/>
                <a:cs typeface="Calibri" pitchFamily="34" charset="0"/>
              </a:defRPr>
            </a:lvl5pPr>
            <a:lvl6pPr marL="2514476" indent="-228589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652" indent="-228589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8829" indent="-228589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007" indent="-228589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defRPr/>
            </a:pPr>
            <a:r>
              <a:rPr lang="en-US" altLang="zh-TW" sz="2800" kern="0" dirty="0">
                <a:ea typeface="新細明體" pitchFamily="18" charset="-120"/>
              </a:rPr>
              <a:t>Why do we need both </a:t>
            </a:r>
            <a:r>
              <a:rPr lang="en-US" altLang="zh-TW" sz="2800" kern="0" dirty="0" err="1">
                <a:ea typeface="新細明體" pitchFamily="18" charset="-120"/>
              </a:rPr>
              <a:t>fp</a:t>
            </a:r>
            <a:r>
              <a:rPr lang="en-US" altLang="zh-TW" sz="2800" kern="0" dirty="0">
                <a:ea typeface="新細明體" pitchFamily="18" charset="-120"/>
              </a:rPr>
              <a:t> and </a:t>
            </a:r>
            <a:r>
              <a:rPr lang="en-US" altLang="zh-TW" sz="2800" kern="0" dirty="0" err="1">
                <a:ea typeface="新細明體" pitchFamily="18" charset="-120"/>
              </a:rPr>
              <a:t>sp</a:t>
            </a:r>
            <a:r>
              <a:rPr lang="en-US" altLang="zh-TW" sz="2800" kern="0" dirty="0">
                <a:ea typeface="新細明體" pitchFamily="18" charset="-120"/>
              </a:rPr>
              <a:t>? Would </a:t>
            </a:r>
            <a:r>
              <a:rPr lang="en-US" altLang="zh-TW" sz="2800" kern="0" dirty="0" err="1">
                <a:ea typeface="新細明體" pitchFamily="18" charset="-120"/>
              </a:rPr>
              <a:t>sp</a:t>
            </a:r>
            <a:r>
              <a:rPr lang="en-US" altLang="zh-TW" sz="2800" kern="0" dirty="0">
                <a:ea typeface="新細明體" pitchFamily="18" charset="-120"/>
              </a:rPr>
              <a:t> be sufficient for addressing all objects on the frame?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US" altLang="zh-TW" sz="2800" kern="0" dirty="0">
                <a:ea typeface="新細明體" pitchFamily="18" charset="-120"/>
              </a:rPr>
              <a:t>    e.g. </a:t>
            </a:r>
            <a:r>
              <a:rPr lang="en-US" altLang="zh-TW" sz="2800" kern="0" dirty="0" err="1">
                <a:ea typeface="新細明體" pitchFamily="18" charset="-120"/>
              </a:rPr>
              <a:t>gcc</a:t>
            </a:r>
            <a:r>
              <a:rPr lang="en-US" altLang="zh-TW" sz="2800" kern="0" dirty="0">
                <a:ea typeface="新細明體" pitchFamily="18" charset="-120"/>
              </a:rPr>
              <a:t> has an omit-frame-pointer option</a:t>
            </a:r>
          </a:p>
          <a:p>
            <a:pPr>
              <a:defRPr/>
            </a:pPr>
            <a:r>
              <a:rPr lang="en-US" altLang="zh-TW" sz="2800" kern="0" dirty="0">
                <a:ea typeface="新細明體" pitchFamily="18" charset="-120"/>
              </a:rPr>
              <a:t>The frame-pointer (</a:t>
            </a:r>
            <a:r>
              <a:rPr lang="en-US" altLang="zh-TW" sz="2800" kern="0" dirty="0" err="1">
                <a:ea typeface="新細明體" pitchFamily="18" charset="-120"/>
              </a:rPr>
              <a:t>fp</a:t>
            </a:r>
            <a:r>
              <a:rPr lang="en-US" altLang="zh-TW" sz="2800" kern="0" dirty="0">
                <a:ea typeface="新細明體" pitchFamily="18" charset="-120"/>
              </a:rPr>
              <a:t>) provides a fixed reference into the stack frame. All locals are (</a:t>
            </a:r>
            <a:r>
              <a:rPr lang="en-US" altLang="zh-TW" sz="2800" kern="0" dirty="0" err="1">
                <a:ea typeface="新細明體" pitchFamily="18" charset="-120"/>
              </a:rPr>
              <a:t>fp</a:t>
            </a:r>
            <a:r>
              <a:rPr lang="en-US" altLang="zh-TW" sz="2800" kern="0" dirty="0">
                <a:ea typeface="新細明體" pitchFamily="18" charset="-120"/>
              </a:rPr>
              <a:t>) – offset. Arguments are referenced with (</a:t>
            </a:r>
            <a:r>
              <a:rPr lang="en-US" altLang="zh-TW" sz="2800" kern="0" dirty="0" err="1">
                <a:ea typeface="新細明體" pitchFamily="18" charset="-120"/>
              </a:rPr>
              <a:t>fp</a:t>
            </a:r>
            <a:r>
              <a:rPr lang="en-US" altLang="zh-TW" sz="2800" kern="0" dirty="0">
                <a:ea typeface="新細明體" pitchFamily="18" charset="-120"/>
              </a:rPr>
              <a:t>) + offset, the leftmost argument will always be (</a:t>
            </a:r>
            <a:r>
              <a:rPr lang="en-US" altLang="zh-TW" sz="2800" kern="0" dirty="0" err="1">
                <a:ea typeface="新細明體" pitchFamily="18" charset="-120"/>
              </a:rPr>
              <a:t>fp</a:t>
            </a:r>
            <a:r>
              <a:rPr lang="en-US" altLang="zh-TW" sz="2800" kern="0" dirty="0">
                <a:ea typeface="新細明體" pitchFamily="18" charset="-120"/>
              </a:rPr>
              <a:t>)+16, return address always (</a:t>
            </a:r>
            <a:r>
              <a:rPr lang="en-US" altLang="zh-TW" sz="2800" kern="0" dirty="0" err="1">
                <a:ea typeface="新細明體" pitchFamily="18" charset="-120"/>
              </a:rPr>
              <a:t>fp</a:t>
            </a:r>
            <a:r>
              <a:rPr lang="en-US" altLang="zh-TW" sz="2800" kern="0" dirty="0">
                <a:ea typeface="新細明體" pitchFamily="18" charset="-120"/>
              </a:rPr>
              <a:t>)+8. </a:t>
            </a:r>
          </a:p>
          <a:p>
            <a:pPr>
              <a:defRPr/>
            </a:pPr>
            <a:r>
              <a:rPr lang="en-US" altLang="zh-TW" sz="2800" kern="0" dirty="0">
                <a:ea typeface="新細明體" pitchFamily="18" charset="-120"/>
              </a:rPr>
              <a:t>For modern PLs, which support variable length allocation on stack, using </a:t>
            </a:r>
            <a:r>
              <a:rPr lang="en-US" altLang="zh-TW" sz="2800" b="1" kern="0" dirty="0" err="1">
                <a:ea typeface="新細明體" pitchFamily="18" charset="-120"/>
              </a:rPr>
              <a:t>fp</a:t>
            </a:r>
            <a:r>
              <a:rPr lang="en-US" altLang="zh-TW" sz="2800" kern="0" dirty="0">
                <a:ea typeface="新細明體" pitchFamily="18" charset="-120"/>
              </a:rPr>
              <a:t> is a better approach for frame base than using SP. </a:t>
            </a:r>
          </a:p>
        </p:txBody>
      </p:sp>
    </p:spTree>
    <p:extLst>
      <p:ext uri="{BB962C8B-B14F-4D97-AF65-F5344CB8AC3E}">
        <p14:creationId xmlns:p14="http://schemas.microsoft.com/office/powerpoint/2010/main" val="238437376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29</a:t>
            </a:fld>
            <a:endParaRPr lang="zh-TW" alt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EE7386D-CB22-4BCE-BD7F-4FD57A4110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9867" y="144466"/>
            <a:ext cx="10517721" cy="692151"/>
          </a:xfrm>
        </p:spPr>
        <p:txBody>
          <a:bodyPr/>
          <a:lstStyle/>
          <a:p>
            <a:pPr>
              <a:defRPr/>
            </a:pPr>
            <a:r>
              <a:rPr lang="en-US" altLang="zh-TW" sz="4000" dirty="0">
                <a:ea typeface="新細明體" pitchFamily="18" charset="-120"/>
              </a:rPr>
              <a:t>Advantages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8774189-6853-422C-AF9E-69EEDEDE67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7371" y="1064111"/>
            <a:ext cx="8655423" cy="3284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882" indent="-342882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80000"/>
              <a:buFont typeface="Wingdings" pitchFamily="2" charset="2"/>
              <a:buChar char="l"/>
              <a:defRPr kumimoji="1" sz="3733">
                <a:solidFill>
                  <a:schemeClr val="tx1"/>
                </a:solidFill>
                <a:latin typeface="Calibri" pitchFamily="34" charset="0"/>
                <a:ea typeface="標楷體" pitchFamily="65" charset="-120"/>
                <a:cs typeface="+mn-cs"/>
              </a:defRPr>
            </a:lvl1pPr>
            <a:lvl2pPr marL="742913" indent="-285737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90000"/>
              <a:buFont typeface="Arial" charset="0"/>
              <a:buChar char="–"/>
              <a:defRPr kumimoji="1" sz="3200">
                <a:solidFill>
                  <a:schemeClr val="tx1"/>
                </a:solidFill>
                <a:latin typeface="Calibri" pitchFamily="34" charset="0"/>
                <a:ea typeface="標楷體" pitchFamily="65" charset="-120"/>
              </a:defRPr>
            </a:lvl2pPr>
            <a:lvl3pPr marL="1142943" indent="-228589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2667">
                <a:solidFill>
                  <a:schemeClr val="tx1"/>
                </a:solidFill>
                <a:latin typeface="Calibri" pitchFamily="34" charset="0"/>
                <a:ea typeface="標楷體" pitchFamily="65" charset="-120"/>
                <a:cs typeface="Calibri" pitchFamily="34" charset="0"/>
              </a:defRPr>
            </a:lvl3pPr>
            <a:lvl4pPr marL="1600121" indent="-228589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400">
                <a:solidFill>
                  <a:schemeClr val="tx1"/>
                </a:solidFill>
                <a:latin typeface="Calibri" pitchFamily="34" charset="0"/>
                <a:ea typeface="標楷體" pitchFamily="65" charset="-120"/>
                <a:cs typeface="Calibri" pitchFamily="34" charset="0"/>
              </a:defRPr>
            </a:lvl4pPr>
            <a:lvl5pPr marL="2057298" indent="-228589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133">
                <a:solidFill>
                  <a:schemeClr val="tx1"/>
                </a:solidFill>
                <a:latin typeface="Calibri" pitchFamily="34" charset="0"/>
                <a:ea typeface="標楷體" pitchFamily="65" charset="-120"/>
                <a:cs typeface="Calibri" pitchFamily="34" charset="0"/>
              </a:defRPr>
            </a:lvl5pPr>
            <a:lvl6pPr marL="2514476" indent="-228589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652" indent="-228589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8829" indent="-228589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007" indent="-228589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defRPr/>
            </a:pPr>
            <a:r>
              <a:rPr lang="en-US" altLang="zh-TW" sz="2800" kern="0" dirty="0">
                <a:ea typeface="新細明體" pitchFamily="18" charset="-120"/>
              </a:rPr>
              <a:t>In One-pass compilation, the offset from SP is not easy to calculate since the AR size is not known until the complete procedure is compiled. Using frame pointer (</a:t>
            </a:r>
            <a:r>
              <a:rPr lang="en-US" altLang="zh-TW" sz="2800" kern="0" dirty="0" err="1">
                <a:ea typeface="新細明體" pitchFamily="18" charset="-120"/>
              </a:rPr>
              <a:t>fp</a:t>
            </a:r>
            <a:r>
              <a:rPr lang="en-US" altLang="zh-TW" sz="2800" kern="0" dirty="0">
                <a:ea typeface="新細明體" pitchFamily="18" charset="-120"/>
              </a:rPr>
              <a:t>) can avoid back-patching.</a:t>
            </a:r>
          </a:p>
          <a:p>
            <a:pPr>
              <a:defRPr/>
            </a:pPr>
            <a:r>
              <a:rPr lang="en-US" altLang="zh-TW" sz="2800" kern="0" dirty="0">
                <a:ea typeface="新細明體" pitchFamily="18" charset="-120"/>
              </a:rPr>
              <a:t>RISC-V has 32 GP registers, allocating one dedicated register for </a:t>
            </a:r>
            <a:r>
              <a:rPr lang="en-US" altLang="zh-TW" sz="2800" b="1" kern="0" dirty="0" err="1">
                <a:ea typeface="新細明體" pitchFamily="18" charset="-120"/>
              </a:rPr>
              <a:t>fp</a:t>
            </a:r>
            <a:r>
              <a:rPr lang="en-US" altLang="zh-TW" sz="2800" kern="0" dirty="0">
                <a:ea typeface="新細明體" pitchFamily="18" charset="-120"/>
              </a:rPr>
              <a:t> is no big deal. X86 (ia32) would be different.</a:t>
            </a:r>
          </a:p>
        </p:txBody>
      </p:sp>
    </p:spTree>
    <p:extLst>
      <p:ext uri="{BB962C8B-B14F-4D97-AF65-F5344CB8AC3E}">
        <p14:creationId xmlns:p14="http://schemas.microsoft.com/office/powerpoint/2010/main" val="7792403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3</a:t>
            </a:fld>
            <a:endParaRPr lang="zh-TW" alt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5ADCFF6-A569-4761-AB5D-D1C2A0B171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9867" y="144466"/>
            <a:ext cx="10517721" cy="692151"/>
          </a:xfrm>
        </p:spPr>
        <p:txBody>
          <a:bodyPr/>
          <a:lstStyle/>
          <a:p>
            <a:pPr>
              <a:defRPr/>
            </a:pPr>
            <a:r>
              <a:rPr lang="en-US" altLang="zh-TW" sz="4000" dirty="0">
                <a:ea typeface="新細明體" pitchFamily="18" charset="-120"/>
              </a:rPr>
              <a:t>Storage Allocation (1)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E743B959-4237-4275-BB81-4FE7CF92375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365337" y="1121080"/>
            <a:ext cx="9344417" cy="345092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altLang="zh-TW" sz="2800" dirty="0">
                <a:latin typeface="+mn-lt"/>
                <a:ea typeface="新細明體" pitchFamily="18" charset="-120"/>
              </a:rPr>
              <a:t>Static allocation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zh-TW" sz="2400" dirty="0">
                <a:latin typeface="+mn-lt"/>
                <a:ea typeface="新細明體" pitchFamily="18" charset="-120"/>
              </a:rPr>
              <a:t>Storage allocation was fixed during the entire execution of a program</a:t>
            </a:r>
          </a:p>
          <a:p>
            <a:pPr>
              <a:lnSpc>
                <a:spcPct val="90000"/>
              </a:lnSpc>
              <a:defRPr/>
            </a:pPr>
            <a:r>
              <a:rPr lang="en-US" altLang="zh-TW" sz="2800" dirty="0">
                <a:latin typeface="+mn-lt"/>
                <a:ea typeface="新細明體" pitchFamily="18" charset="-120"/>
              </a:rPr>
              <a:t>Stack allocation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zh-TW" sz="2400" dirty="0">
                <a:latin typeface="+mn-lt"/>
                <a:ea typeface="新細明體" pitchFamily="18" charset="-120"/>
              </a:rPr>
              <a:t>Space is pushed and popped on a run-time stack during program execution such as procedure calls and returns.</a:t>
            </a:r>
            <a:endParaRPr lang="en-US" altLang="zh-TW" sz="2800" dirty="0">
              <a:latin typeface="+mn-lt"/>
              <a:ea typeface="新細明體" pitchFamily="18" charset="-120"/>
            </a:endParaRPr>
          </a:p>
          <a:p>
            <a:pPr>
              <a:lnSpc>
                <a:spcPct val="90000"/>
              </a:lnSpc>
              <a:defRPr/>
            </a:pPr>
            <a:r>
              <a:rPr lang="en-US" altLang="zh-TW" sz="2800" dirty="0">
                <a:latin typeface="+mn-lt"/>
                <a:ea typeface="新細明體" pitchFamily="18" charset="-120"/>
              </a:rPr>
              <a:t>Heap allocation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zh-TW" sz="2400" dirty="0">
                <a:latin typeface="+mn-lt"/>
                <a:ea typeface="新細明體" pitchFamily="18" charset="-120"/>
              </a:rPr>
              <a:t>Allow space to be allocated and freed at any time</a:t>
            </a: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2BCD9090-5DCB-484C-8A42-2E4EDF3A9D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5946" y="4487070"/>
            <a:ext cx="3402167" cy="827208"/>
          </a:xfrm>
          <a:prstGeom prst="rect">
            <a:avLst/>
          </a:prstGeom>
          <a:solidFill>
            <a:srgbClr val="FFFF0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</a:rPr>
              <a:t>Space efficiency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</a:rPr>
              <a:t>Recursive procedures</a:t>
            </a:r>
          </a:p>
        </p:txBody>
      </p:sp>
    </p:spTree>
    <p:extLst>
      <p:ext uri="{BB962C8B-B14F-4D97-AF65-F5344CB8AC3E}">
        <p14:creationId xmlns:p14="http://schemas.microsoft.com/office/powerpoint/2010/main" val="4291871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30</a:t>
            </a:fld>
            <a:endParaRPr lang="zh-TW" alt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2CEFE16-6B85-40C7-B388-D6D7A0EA16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80247" y="133574"/>
            <a:ext cx="7772400" cy="609600"/>
          </a:xfrm>
        </p:spPr>
        <p:txBody>
          <a:bodyPr/>
          <a:lstStyle/>
          <a:p>
            <a:pPr>
              <a:defRPr/>
            </a:pPr>
            <a:r>
              <a:rPr lang="en-US" altLang="zh-TW" sz="4000" dirty="0">
                <a:ea typeface="新細明體" pitchFamily="18" charset="-120"/>
              </a:rPr>
              <a:t>Example (1)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0C025BE-A00E-4916-9538-8937ABD60DF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080709" y="1109831"/>
            <a:ext cx="7772400" cy="4667026"/>
          </a:xfrm>
        </p:spPr>
        <p:txBody>
          <a:bodyPr/>
          <a:lstStyle/>
          <a:p>
            <a:pPr marL="609600" indent="-609600">
              <a:buNone/>
              <a:defRPr/>
            </a:pPr>
            <a:r>
              <a:rPr lang="en-US" altLang="zh-TW" sz="2800" dirty="0" err="1">
                <a:ea typeface="新細明體" pitchFamily="18" charset="-120"/>
              </a:rPr>
              <a:t>Functionx</a:t>
            </a:r>
            <a:r>
              <a:rPr lang="en-US" altLang="zh-TW" sz="2800" dirty="0">
                <a:ea typeface="新細明體" pitchFamily="18" charset="-120"/>
              </a:rPr>
              <a:t> (</a:t>
            </a:r>
            <a:r>
              <a:rPr lang="en-US" altLang="zh-TW" sz="2800" dirty="0" err="1">
                <a:ea typeface="新細明體" pitchFamily="18" charset="-120"/>
              </a:rPr>
              <a:t>int</a:t>
            </a:r>
            <a:r>
              <a:rPr lang="en-US" altLang="zh-TW" sz="2800" dirty="0">
                <a:ea typeface="新細明體" pitchFamily="18" charset="-120"/>
              </a:rPr>
              <a:t> a, float b) {</a:t>
            </a:r>
          </a:p>
          <a:p>
            <a:pPr marL="609600" indent="-609600">
              <a:buNone/>
              <a:defRPr/>
            </a:pPr>
            <a:r>
              <a:rPr lang="en-US" altLang="zh-TW" sz="2800" dirty="0">
                <a:ea typeface="新細明體" pitchFamily="18" charset="-120"/>
              </a:rPr>
              <a:t>	</a:t>
            </a:r>
            <a:r>
              <a:rPr lang="en-US" altLang="zh-TW" sz="2800" dirty="0" err="1">
                <a:ea typeface="新細明體" pitchFamily="18" charset="-120"/>
              </a:rPr>
              <a:t>int</a:t>
            </a:r>
            <a:r>
              <a:rPr lang="en-US" altLang="zh-TW" sz="2800" dirty="0">
                <a:ea typeface="新細明體" pitchFamily="18" charset="-120"/>
              </a:rPr>
              <a:t> </a:t>
            </a:r>
            <a:r>
              <a:rPr lang="en-US" altLang="zh-TW" sz="2800" dirty="0" err="1">
                <a:ea typeface="新細明體" pitchFamily="18" charset="-120"/>
              </a:rPr>
              <a:t>i,j,k</a:t>
            </a:r>
            <a:r>
              <a:rPr lang="en-US" altLang="zh-TW" sz="2800" dirty="0">
                <a:ea typeface="新細明體" pitchFamily="18" charset="-120"/>
              </a:rPr>
              <a:t>;</a:t>
            </a:r>
          </a:p>
          <a:p>
            <a:pPr marL="609600" indent="-609600">
              <a:buNone/>
              <a:defRPr/>
            </a:pPr>
            <a:r>
              <a:rPr lang="en-US" altLang="zh-TW" sz="2800" dirty="0">
                <a:ea typeface="新細明體" pitchFamily="18" charset="-120"/>
              </a:rPr>
              <a:t>     float d[10], e;</a:t>
            </a:r>
          </a:p>
          <a:p>
            <a:pPr marL="609600" indent="-609600">
              <a:buNone/>
              <a:defRPr/>
            </a:pPr>
            <a:r>
              <a:rPr lang="en-US" altLang="zh-TW" sz="2800" dirty="0">
                <a:ea typeface="新細明體" pitchFamily="18" charset="-120"/>
              </a:rPr>
              <a:t>	…..}</a:t>
            </a:r>
          </a:p>
          <a:p>
            <a:pPr marL="609600" indent="-609600">
              <a:buNone/>
              <a:defRPr/>
            </a:pPr>
            <a:r>
              <a:rPr lang="en-US" altLang="zh-TW" sz="2800" dirty="0">
                <a:ea typeface="新細明體" pitchFamily="18" charset="-120"/>
              </a:rPr>
              <a:t>What is the offset relative to (</a:t>
            </a:r>
            <a:r>
              <a:rPr lang="en-US" altLang="zh-TW" sz="2800" dirty="0" err="1">
                <a:ea typeface="新細明體" pitchFamily="18" charset="-120"/>
              </a:rPr>
              <a:t>fp</a:t>
            </a:r>
            <a:r>
              <a:rPr lang="en-US" altLang="zh-TW" sz="2800" dirty="0">
                <a:ea typeface="新細明體" pitchFamily="18" charset="-120"/>
              </a:rPr>
              <a:t>) for each reference?</a:t>
            </a:r>
          </a:p>
          <a:p>
            <a:pPr marL="609600" indent="-609600">
              <a:buFontTx/>
              <a:buAutoNum type="arabicParenR"/>
              <a:defRPr/>
            </a:pPr>
            <a:r>
              <a:rPr lang="en-US" altLang="zh-TW" sz="2800" dirty="0">
                <a:ea typeface="新細明體" pitchFamily="18" charset="-120"/>
              </a:rPr>
              <a:t>b</a:t>
            </a:r>
          </a:p>
          <a:p>
            <a:pPr marL="609600" indent="-609600">
              <a:buFontTx/>
              <a:buAutoNum type="arabicParenR"/>
              <a:defRPr/>
            </a:pPr>
            <a:r>
              <a:rPr lang="en-US" altLang="zh-TW" sz="2800" dirty="0">
                <a:ea typeface="新細明體" pitchFamily="18" charset="-120"/>
              </a:rPr>
              <a:t>j</a:t>
            </a:r>
          </a:p>
          <a:p>
            <a:pPr marL="609600" indent="-609600">
              <a:buFontTx/>
              <a:buAutoNum type="arabicParenR"/>
              <a:defRPr/>
            </a:pPr>
            <a:r>
              <a:rPr lang="en-US" altLang="zh-TW" sz="2800" dirty="0">
                <a:ea typeface="新細明體" pitchFamily="18" charset="-120"/>
              </a:rPr>
              <a:t>Return address</a:t>
            </a:r>
          </a:p>
          <a:p>
            <a:pPr marL="609600" indent="-609600">
              <a:buFontTx/>
              <a:buAutoNum type="arabicParenR"/>
              <a:defRPr/>
            </a:pPr>
            <a:r>
              <a:rPr lang="en-US" altLang="zh-TW" sz="2800" dirty="0">
                <a:ea typeface="新細明體" pitchFamily="18" charset="-120"/>
              </a:rPr>
              <a:t>e</a:t>
            </a:r>
          </a:p>
          <a:p>
            <a:pPr marL="609600" indent="-609600">
              <a:buFontTx/>
              <a:buAutoNum type="arabicParenR"/>
              <a:defRPr/>
            </a:pPr>
            <a:endParaRPr lang="en-US" altLang="zh-TW" sz="2800" dirty="0">
              <a:ea typeface="新細明體" pitchFamily="18" charset="-120"/>
            </a:endParaRPr>
          </a:p>
          <a:p>
            <a:pPr marL="609600" indent="-609600">
              <a:buFontTx/>
              <a:buAutoNum type="arabicParenR"/>
              <a:defRPr/>
            </a:pPr>
            <a:endParaRPr lang="en-US" altLang="zh-TW" sz="2800" dirty="0"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6455083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31</a:t>
            </a:fld>
            <a:endParaRPr lang="zh-TW" alt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AC6D669-7304-45CF-9382-A69CB8C737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80247" y="133574"/>
            <a:ext cx="7772400" cy="609600"/>
          </a:xfrm>
        </p:spPr>
        <p:txBody>
          <a:bodyPr/>
          <a:lstStyle/>
          <a:p>
            <a:pPr>
              <a:defRPr/>
            </a:pPr>
            <a:r>
              <a:rPr lang="en-US" altLang="zh-TW" sz="4000" dirty="0">
                <a:ea typeface="新細明體" pitchFamily="18" charset="-120"/>
              </a:rPr>
              <a:t>Example (2)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C30AAFB-C08D-4D50-A3E1-6774AE62D3F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57892" y="1056042"/>
            <a:ext cx="8390068" cy="4796118"/>
          </a:xfrm>
        </p:spPr>
        <p:txBody>
          <a:bodyPr/>
          <a:lstStyle/>
          <a:p>
            <a:pPr marL="609600" indent="-609600">
              <a:buNone/>
              <a:defRPr/>
            </a:pPr>
            <a:r>
              <a:rPr lang="en-US" altLang="zh-TW" sz="2800" dirty="0" err="1">
                <a:ea typeface="新細明體" pitchFamily="18" charset="-120"/>
              </a:rPr>
              <a:t>Functionx</a:t>
            </a:r>
            <a:r>
              <a:rPr lang="en-US" altLang="zh-TW" sz="2800" dirty="0">
                <a:ea typeface="新細明體" pitchFamily="18" charset="-120"/>
              </a:rPr>
              <a:t> (</a:t>
            </a:r>
            <a:r>
              <a:rPr lang="en-US" altLang="zh-TW" sz="2800" dirty="0" err="1">
                <a:ea typeface="新細明體" pitchFamily="18" charset="-120"/>
              </a:rPr>
              <a:t>int</a:t>
            </a:r>
            <a:r>
              <a:rPr lang="en-US" altLang="zh-TW" sz="2800" dirty="0">
                <a:ea typeface="新細明體" pitchFamily="18" charset="-120"/>
              </a:rPr>
              <a:t> a, float b) {</a:t>
            </a:r>
          </a:p>
          <a:p>
            <a:pPr marL="609600" indent="-609600">
              <a:buNone/>
              <a:defRPr/>
            </a:pPr>
            <a:r>
              <a:rPr lang="en-US" altLang="zh-TW" sz="2800" dirty="0">
                <a:ea typeface="新細明體" pitchFamily="18" charset="-120"/>
              </a:rPr>
              <a:t>	</a:t>
            </a:r>
            <a:r>
              <a:rPr lang="en-US" altLang="zh-TW" sz="2800" dirty="0" err="1">
                <a:ea typeface="新細明體" pitchFamily="18" charset="-120"/>
              </a:rPr>
              <a:t>int</a:t>
            </a:r>
            <a:r>
              <a:rPr lang="en-US" altLang="zh-TW" sz="2800" dirty="0">
                <a:ea typeface="新細明體" pitchFamily="18" charset="-120"/>
              </a:rPr>
              <a:t> </a:t>
            </a:r>
            <a:r>
              <a:rPr lang="en-US" altLang="zh-TW" sz="2800" dirty="0" err="1">
                <a:ea typeface="新細明體" pitchFamily="18" charset="-120"/>
              </a:rPr>
              <a:t>i,j,k</a:t>
            </a:r>
            <a:r>
              <a:rPr lang="en-US" altLang="zh-TW" sz="2800" dirty="0">
                <a:ea typeface="新細明體" pitchFamily="18" charset="-120"/>
              </a:rPr>
              <a:t>;</a:t>
            </a:r>
          </a:p>
          <a:p>
            <a:pPr marL="609600" indent="-609600">
              <a:buNone/>
              <a:defRPr/>
            </a:pPr>
            <a:r>
              <a:rPr lang="en-US" altLang="zh-TW" sz="2800" dirty="0">
                <a:ea typeface="新細明體" pitchFamily="18" charset="-120"/>
              </a:rPr>
              <a:t>    float d[10], e;</a:t>
            </a:r>
          </a:p>
          <a:p>
            <a:pPr marL="609600" indent="-609600">
              <a:buNone/>
              <a:defRPr/>
            </a:pPr>
            <a:r>
              <a:rPr lang="en-US" altLang="zh-TW" sz="2800" dirty="0">
                <a:ea typeface="新細明體" pitchFamily="18" charset="-120"/>
              </a:rPr>
              <a:t>	…..}</a:t>
            </a:r>
          </a:p>
          <a:p>
            <a:pPr marL="609600" indent="-609600">
              <a:buNone/>
              <a:defRPr/>
            </a:pPr>
            <a:r>
              <a:rPr lang="en-US" altLang="zh-TW" sz="2800" dirty="0">
                <a:ea typeface="新細明體" pitchFamily="18" charset="-120"/>
              </a:rPr>
              <a:t>What is the offset relative to (</a:t>
            </a:r>
            <a:r>
              <a:rPr lang="en-US" altLang="zh-TW" sz="2800" dirty="0" err="1">
                <a:ea typeface="新細明體" pitchFamily="18" charset="-120"/>
              </a:rPr>
              <a:t>fp</a:t>
            </a:r>
            <a:r>
              <a:rPr lang="en-US" altLang="zh-TW" sz="2800" dirty="0">
                <a:ea typeface="新細明體" pitchFamily="18" charset="-120"/>
              </a:rPr>
              <a:t>) for each reference?</a:t>
            </a:r>
          </a:p>
          <a:p>
            <a:pPr marL="609600" indent="-609600">
              <a:buFontTx/>
              <a:buAutoNum type="arabicParenR"/>
              <a:defRPr/>
            </a:pPr>
            <a:r>
              <a:rPr lang="en-US" altLang="zh-TW" sz="2800" dirty="0">
                <a:ea typeface="新細明體" pitchFamily="18" charset="-120"/>
              </a:rPr>
              <a:t>d[0]</a:t>
            </a:r>
          </a:p>
          <a:p>
            <a:pPr marL="609600" indent="-609600">
              <a:buFontTx/>
              <a:buAutoNum type="arabicParenR"/>
              <a:defRPr/>
            </a:pPr>
            <a:r>
              <a:rPr lang="en-US" altLang="zh-TW" sz="2800" dirty="0">
                <a:ea typeface="新細明體" pitchFamily="18" charset="-120"/>
              </a:rPr>
              <a:t>d[9]</a:t>
            </a:r>
          </a:p>
          <a:p>
            <a:pPr marL="609600" indent="-609600">
              <a:buFontTx/>
              <a:buAutoNum type="arabicParenR"/>
              <a:defRPr/>
            </a:pPr>
            <a:r>
              <a:rPr lang="en-US" altLang="zh-TW" sz="2800" dirty="0">
                <a:ea typeface="新細明體" pitchFamily="18" charset="-120"/>
              </a:rPr>
              <a:t>d[10]</a:t>
            </a:r>
          </a:p>
          <a:p>
            <a:pPr marL="609600" indent="-609600">
              <a:buFontTx/>
              <a:buAutoNum type="arabicParenR"/>
              <a:defRPr/>
            </a:pPr>
            <a:r>
              <a:rPr lang="en-US" altLang="zh-TW" sz="2800" dirty="0">
                <a:ea typeface="新細明體" pitchFamily="18" charset="-120"/>
              </a:rPr>
              <a:t>d[15]</a:t>
            </a:r>
          </a:p>
          <a:p>
            <a:pPr marL="609600" indent="-609600">
              <a:buFontTx/>
              <a:buAutoNum type="arabicParenR"/>
              <a:defRPr/>
            </a:pPr>
            <a:endParaRPr lang="en-US" altLang="zh-TW" sz="2800" dirty="0"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4180800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32</a:t>
            </a:fld>
            <a:endParaRPr lang="zh-TW" alt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318D4B8-39B5-4515-BE52-AABEFE1A89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9867" y="144466"/>
            <a:ext cx="10517721" cy="692151"/>
          </a:xfrm>
        </p:spPr>
        <p:txBody>
          <a:bodyPr/>
          <a:lstStyle/>
          <a:p>
            <a:pPr>
              <a:defRPr/>
            </a:pPr>
            <a:r>
              <a:rPr lang="en-US" altLang="zh-TW" sz="4000" dirty="0">
                <a:ea typeface="新細明體" pitchFamily="18" charset="-120"/>
              </a:rPr>
              <a:t>Offset Tracking and Alignment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E0235C7-4DFF-4404-962B-525404E9683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306157" y="1104451"/>
            <a:ext cx="9838765" cy="4661647"/>
          </a:xfrm>
        </p:spPr>
        <p:txBody>
          <a:bodyPr/>
          <a:lstStyle/>
          <a:p>
            <a:pPr>
              <a:defRPr/>
            </a:pPr>
            <a:r>
              <a:rPr lang="en-US" altLang="zh-TW" sz="2800" dirty="0" err="1">
                <a:ea typeface="新細明體" pitchFamily="18" charset="-120"/>
              </a:rPr>
              <a:t>function_decl</a:t>
            </a:r>
            <a:r>
              <a:rPr lang="en-US" altLang="zh-TW" sz="2800" dirty="0">
                <a:ea typeface="新細明體" pitchFamily="18" charset="-120"/>
              </a:rPr>
              <a:t> : type ID ‘( ‘ </a:t>
            </a:r>
            <a:r>
              <a:rPr lang="en-US" altLang="zh-TW" sz="2800" dirty="0" err="1">
                <a:ea typeface="新細明體" pitchFamily="18" charset="-120"/>
              </a:rPr>
              <a:t>param_list</a:t>
            </a:r>
            <a:r>
              <a:rPr lang="en-US" altLang="zh-TW" sz="2800" dirty="0">
                <a:ea typeface="新細明體" pitchFamily="18" charset="-120"/>
              </a:rPr>
              <a:t> ‘)’</a:t>
            </a:r>
          </a:p>
          <a:p>
            <a:pPr marL="0" indent="0">
              <a:buNone/>
              <a:defRPr/>
            </a:pPr>
            <a:r>
              <a:rPr lang="en-US" altLang="zh-TW" sz="2800" dirty="0">
                <a:ea typeface="新細明體" pitchFamily="18" charset="-120"/>
              </a:rPr>
              <a:t>	initialization: </a:t>
            </a:r>
            <a:r>
              <a:rPr lang="en-US" altLang="zh-TW" sz="2800" dirty="0">
                <a:solidFill>
                  <a:srgbClr val="FFFF00"/>
                </a:solidFill>
                <a:ea typeface="新細明體" pitchFamily="18" charset="-120"/>
              </a:rPr>
              <a:t> </a:t>
            </a:r>
            <a:r>
              <a:rPr lang="en-US" altLang="zh-TW" sz="2800" dirty="0">
                <a:solidFill>
                  <a:srgbClr val="FF0000"/>
                </a:solidFill>
                <a:ea typeface="新細明體" pitchFamily="18" charset="-120"/>
              </a:rPr>
              <a:t>offset = 4; </a:t>
            </a:r>
          </a:p>
          <a:p>
            <a:pPr>
              <a:defRPr/>
            </a:pPr>
            <a:r>
              <a:rPr lang="en-US" altLang="zh-TW" sz="2800" dirty="0">
                <a:ea typeface="新細明體" pitchFamily="18" charset="-120"/>
              </a:rPr>
              <a:t>In </a:t>
            </a:r>
            <a:r>
              <a:rPr lang="en-US" altLang="zh-TW" sz="2800" dirty="0" err="1">
                <a:ea typeface="新細明體" pitchFamily="18" charset="-120"/>
              </a:rPr>
              <a:t>id_list</a:t>
            </a:r>
            <a:r>
              <a:rPr lang="en-US" altLang="zh-TW" sz="2800" dirty="0">
                <a:ea typeface="新細明體" pitchFamily="18" charset="-120"/>
              </a:rPr>
              <a:t>, </a:t>
            </a:r>
            <a:r>
              <a:rPr lang="en-US" altLang="zh-TW" sz="2800" dirty="0" err="1">
                <a:ea typeface="新細明體" pitchFamily="18" charset="-120"/>
              </a:rPr>
              <a:t>init_id_list</a:t>
            </a:r>
            <a:r>
              <a:rPr lang="en-US" altLang="zh-TW" sz="2800" dirty="0">
                <a:ea typeface="新細明體" pitchFamily="18" charset="-120"/>
              </a:rPr>
              <a:t>, when ID is processed</a:t>
            </a:r>
          </a:p>
          <a:p>
            <a:pPr>
              <a:buFontTx/>
              <a:buNone/>
              <a:defRPr/>
            </a:pPr>
            <a:r>
              <a:rPr lang="en-US" altLang="zh-TW" sz="2800" dirty="0">
                <a:solidFill>
                  <a:srgbClr val="FF0000"/>
                </a:solidFill>
                <a:ea typeface="新細明體" pitchFamily="18" charset="-120"/>
              </a:rPr>
              <a:t>	offset = offset + </a:t>
            </a:r>
            <a:r>
              <a:rPr lang="en-US" altLang="zh-TW" sz="2800" dirty="0" err="1">
                <a:solidFill>
                  <a:srgbClr val="FF0000"/>
                </a:solidFill>
                <a:ea typeface="新細明體" pitchFamily="18" charset="-120"/>
              </a:rPr>
              <a:t>get_sizeof</a:t>
            </a:r>
            <a:r>
              <a:rPr lang="en-US" altLang="zh-TW" sz="2800" dirty="0">
                <a:solidFill>
                  <a:srgbClr val="FF0000"/>
                </a:solidFill>
                <a:ea typeface="新細明體" pitchFamily="18" charset="-120"/>
              </a:rPr>
              <a:t> (id’s type)</a:t>
            </a:r>
          </a:p>
          <a:p>
            <a:pPr>
              <a:defRPr/>
            </a:pPr>
            <a:r>
              <a:rPr lang="en-US" altLang="zh-TW" sz="2800" dirty="0">
                <a:ea typeface="新細明體" pitchFamily="18" charset="-120"/>
              </a:rPr>
              <a:t> if alignment is needed (not in this project)</a:t>
            </a:r>
          </a:p>
          <a:p>
            <a:pPr>
              <a:buFontTx/>
              <a:buNone/>
              <a:defRPr/>
            </a:pPr>
            <a:r>
              <a:rPr lang="en-US" altLang="zh-TW" sz="2800" dirty="0">
                <a:ea typeface="新細明體" pitchFamily="18" charset="-120"/>
              </a:rPr>
              <a:t>	</a:t>
            </a:r>
            <a:r>
              <a:rPr lang="en-US" altLang="zh-TW" sz="2800" dirty="0" err="1">
                <a:solidFill>
                  <a:srgbClr val="FF0000"/>
                </a:solidFill>
                <a:ea typeface="新細明體" pitchFamily="18" charset="-120"/>
              </a:rPr>
              <a:t>align_size</a:t>
            </a:r>
            <a:r>
              <a:rPr lang="en-US" altLang="zh-TW" sz="2800" dirty="0">
                <a:solidFill>
                  <a:srgbClr val="FF0000"/>
                </a:solidFill>
                <a:ea typeface="新細明體" pitchFamily="18" charset="-120"/>
              </a:rPr>
              <a:t> = </a:t>
            </a:r>
            <a:r>
              <a:rPr lang="en-US" altLang="zh-TW" sz="2800" dirty="0" err="1">
                <a:solidFill>
                  <a:srgbClr val="FF0000"/>
                </a:solidFill>
                <a:ea typeface="新細明體" pitchFamily="18" charset="-120"/>
              </a:rPr>
              <a:t>get_alignment</a:t>
            </a:r>
            <a:r>
              <a:rPr lang="en-US" altLang="zh-TW" sz="2800" dirty="0">
                <a:solidFill>
                  <a:srgbClr val="FF0000"/>
                </a:solidFill>
                <a:ea typeface="新細明體" pitchFamily="18" charset="-120"/>
              </a:rPr>
              <a:t>(id’s type);</a:t>
            </a:r>
          </a:p>
          <a:p>
            <a:pPr>
              <a:buFontTx/>
              <a:buNone/>
              <a:defRPr/>
            </a:pPr>
            <a:r>
              <a:rPr lang="en-US" altLang="zh-TW" sz="2800" dirty="0">
                <a:solidFill>
                  <a:srgbClr val="FF0000"/>
                </a:solidFill>
                <a:ea typeface="新細明體" pitchFamily="18" charset="-120"/>
              </a:rPr>
              <a:t>	while (offset % </a:t>
            </a:r>
            <a:r>
              <a:rPr lang="en-US" altLang="zh-TW" sz="2800" dirty="0" err="1">
                <a:solidFill>
                  <a:srgbClr val="FF0000"/>
                </a:solidFill>
                <a:ea typeface="新細明體" pitchFamily="18" charset="-120"/>
              </a:rPr>
              <a:t>align_size</a:t>
            </a:r>
            <a:r>
              <a:rPr lang="en-US" altLang="zh-TW" sz="2800" dirty="0">
                <a:solidFill>
                  <a:srgbClr val="FF0000"/>
                </a:solidFill>
                <a:ea typeface="新細明體" pitchFamily="18" charset="-120"/>
              </a:rPr>
              <a:t>) ++offset;</a:t>
            </a:r>
          </a:p>
          <a:p>
            <a:pPr>
              <a:defRPr/>
            </a:pPr>
            <a:r>
              <a:rPr lang="en-US" altLang="zh-TW" sz="2800" dirty="0">
                <a:ea typeface="新細明體" pitchFamily="18" charset="-120"/>
              </a:rPr>
              <a:t>Do we reset offset at each block? Or only once at the beginning of the function main block?</a:t>
            </a:r>
          </a:p>
        </p:txBody>
      </p:sp>
    </p:spTree>
    <p:extLst>
      <p:ext uri="{BB962C8B-B14F-4D97-AF65-F5344CB8AC3E}">
        <p14:creationId xmlns:p14="http://schemas.microsoft.com/office/powerpoint/2010/main" val="252919598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33</a:t>
            </a:fld>
            <a:endParaRPr lang="zh-TW" altLang="en-US"/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id="{B3F45F05-12CB-4046-A56D-7FBE74D2F8F1}"/>
              </a:ext>
            </a:extLst>
          </p:cNvPr>
          <p:cNvGrpSpPr/>
          <p:nvPr/>
        </p:nvGrpSpPr>
        <p:grpSpPr>
          <a:xfrm>
            <a:off x="2788024" y="1129552"/>
            <a:ext cx="5882640" cy="4976207"/>
            <a:chOff x="2389991" y="833634"/>
            <a:chExt cx="6688469" cy="5371422"/>
          </a:xfrm>
        </p:grpSpPr>
        <p:sp>
          <p:nvSpPr>
            <p:cNvPr id="3" name="橢圓 3">
              <a:extLst>
                <a:ext uri="{FF2B5EF4-FFF2-40B4-BE49-F238E27FC236}">
                  <a16:creationId xmlns:a16="http://schemas.microsoft.com/office/drawing/2014/main" id="{89B3B53D-8C48-47E8-BC89-F08699C113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1690" y="4302909"/>
              <a:ext cx="3097941" cy="609600"/>
            </a:xfrm>
            <a:prstGeom prst="ellipse">
              <a:avLst/>
            </a:prstGeom>
            <a:solidFill>
              <a:srgbClr val="FFC000"/>
            </a:solidFill>
            <a:ln w="9525" algn="ctr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000" b="1" dirty="0" err="1">
                  <a:ea typeface="新細明體" panose="02020500000000000000" pitchFamily="18" charset="-120"/>
                </a:rPr>
                <a:t>Function_decl</a:t>
              </a:r>
              <a:endParaRPr lang="zh-TW" altLang="en-US" sz="2000" b="1" dirty="0">
                <a:ea typeface="新細明體" panose="02020500000000000000" pitchFamily="18" charset="-120"/>
              </a:endParaRPr>
            </a:p>
          </p:txBody>
        </p:sp>
        <p:cxnSp>
          <p:nvCxnSpPr>
            <p:cNvPr id="4" name="直線單箭頭接點 7">
              <a:extLst>
                <a:ext uri="{FF2B5EF4-FFF2-40B4-BE49-F238E27FC236}">
                  <a16:creationId xmlns:a16="http://schemas.microsoft.com/office/drawing/2014/main" id="{39714941-E2A9-4EE4-ADA4-9BB20EC2DEDA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4980791" y="2329648"/>
              <a:ext cx="1458913" cy="471487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" name="直線單箭頭接點 8">
              <a:extLst>
                <a:ext uri="{FF2B5EF4-FFF2-40B4-BE49-F238E27FC236}">
                  <a16:creationId xmlns:a16="http://schemas.microsoft.com/office/drawing/2014/main" id="{6930926D-F9E3-414E-B02E-1D4FD691E63E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3609190" y="3348823"/>
              <a:ext cx="1333500" cy="954087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" name="直線單箭頭接點 13">
              <a:extLst>
                <a:ext uri="{FF2B5EF4-FFF2-40B4-BE49-F238E27FC236}">
                  <a16:creationId xmlns:a16="http://schemas.microsoft.com/office/drawing/2014/main" id="{0E5A3EB1-E1C0-4E96-92E6-DCD7DD6CA920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6439703" y="1212048"/>
              <a:ext cx="0" cy="509587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" name="直線單箭頭接點 16">
              <a:extLst>
                <a:ext uri="{FF2B5EF4-FFF2-40B4-BE49-F238E27FC236}">
                  <a16:creationId xmlns:a16="http://schemas.microsoft.com/office/drawing/2014/main" id="{8D38B793-D057-469F-A113-C4D19F9FF869}"/>
                </a:ext>
              </a:extLst>
            </p:cNvPr>
            <p:cNvCxnSpPr>
              <a:cxnSpLocks noChangeShapeType="1"/>
              <a:endCxn id="13" idx="2"/>
            </p:cNvCxnSpPr>
            <p:nvPr/>
          </p:nvCxnSpPr>
          <p:spPr bwMode="auto">
            <a:xfrm flipV="1">
              <a:off x="5971390" y="3064659"/>
              <a:ext cx="468314" cy="28579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" name="橢圓 3">
              <a:extLst>
                <a:ext uri="{FF2B5EF4-FFF2-40B4-BE49-F238E27FC236}">
                  <a16:creationId xmlns:a16="http://schemas.microsoft.com/office/drawing/2014/main" id="{E5938B4A-0079-4C5A-9569-D638866A92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89991" y="4321959"/>
              <a:ext cx="1997075" cy="609600"/>
            </a:xfrm>
            <a:prstGeom prst="ellipse">
              <a:avLst/>
            </a:prstGeom>
            <a:solidFill>
              <a:srgbClr val="FFC000"/>
            </a:solidFill>
            <a:ln w="9525" algn="ctr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000" b="1" dirty="0" err="1">
                  <a:ea typeface="新細明體" panose="02020500000000000000" pitchFamily="18" charset="-120"/>
                </a:rPr>
                <a:t>decl_list</a:t>
              </a:r>
              <a:endParaRPr lang="zh-TW" altLang="en-US" sz="2000" b="1" dirty="0">
                <a:ea typeface="新細明體" panose="02020500000000000000" pitchFamily="18" charset="-120"/>
              </a:endParaRPr>
            </a:p>
          </p:txBody>
        </p:sp>
        <p:sp>
          <p:nvSpPr>
            <p:cNvPr id="10" name="橢圓 3">
              <a:extLst>
                <a:ext uri="{FF2B5EF4-FFF2-40B4-BE49-F238E27FC236}">
                  <a16:creationId xmlns:a16="http://schemas.microsoft.com/office/drawing/2014/main" id="{9B34080E-7B96-4883-A313-34D1CB2483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59670" y="833634"/>
              <a:ext cx="1979798" cy="609600"/>
            </a:xfrm>
            <a:prstGeom prst="ellipse">
              <a:avLst/>
            </a:prstGeom>
            <a:solidFill>
              <a:srgbClr val="FFC000"/>
            </a:solidFill>
            <a:ln w="9525" algn="ctr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000" b="1" dirty="0">
                  <a:ea typeface="新細明體" panose="02020500000000000000" pitchFamily="18" charset="-120"/>
                </a:rPr>
                <a:t>Program</a:t>
              </a:r>
              <a:endParaRPr lang="zh-TW" altLang="en-US" sz="2000" b="1" dirty="0">
                <a:ea typeface="新細明體" panose="02020500000000000000" pitchFamily="18" charset="-120"/>
              </a:endParaRPr>
            </a:p>
          </p:txBody>
        </p:sp>
        <p:sp>
          <p:nvSpPr>
            <p:cNvPr id="11" name="橢圓 3">
              <a:extLst>
                <a:ext uri="{FF2B5EF4-FFF2-40B4-BE49-F238E27FC236}">
                  <a16:creationId xmlns:a16="http://schemas.microsoft.com/office/drawing/2014/main" id="{A249BF61-CD79-4C6B-8E6A-59D037789B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2970" y="1721634"/>
              <a:ext cx="3670620" cy="609600"/>
            </a:xfrm>
            <a:prstGeom prst="ellipse">
              <a:avLst/>
            </a:prstGeom>
            <a:solidFill>
              <a:srgbClr val="FFC000"/>
            </a:solidFill>
            <a:ln w="9525" algn="ctr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000" b="1" dirty="0" err="1">
                  <a:ea typeface="新細明體" panose="02020500000000000000" pitchFamily="18" charset="-120"/>
                </a:rPr>
                <a:t>Global_decl_list</a:t>
              </a:r>
              <a:endParaRPr lang="zh-TW" altLang="en-US" sz="2000" b="1" dirty="0">
                <a:ea typeface="新細明體" panose="02020500000000000000" pitchFamily="18" charset="-120"/>
              </a:endParaRPr>
            </a:p>
          </p:txBody>
        </p:sp>
        <p:sp>
          <p:nvSpPr>
            <p:cNvPr id="12" name="橢圓 3">
              <a:extLst>
                <a:ext uri="{FF2B5EF4-FFF2-40B4-BE49-F238E27FC236}">
                  <a16:creationId xmlns:a16="http://schemas.microsoft.com/office/drawing/2014/main" id="{706B52DE-226A-458B-9733-C0DC2E1781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54223" y="2801134"/>
              <a:ext cx="2688605" cy="609600"/>
            </a:xfrm>
            <a:prstGeom prst="ellipse">
              <a:avLst/>
            </a:prstGeom>
            <a:solidFill>
              <a:srgbClr val="FFC000"/>
            </a:solidFill>
            <a:ln w="9525" algn="ctr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000" b="1" dirty="0" err="1">
                  <a:ea typeface="新細明體" panose="02020500000000000000" pitchFamily="18" charset="-120"/>
                </a:rPr>
                <a:t>Global_decl</a:t>
              </a:r>
              <a:endParaRPr lang="zh-TW" altLang="en-US" sz="2000" b="1" dirty="0">
                <a:ea typeface="新細明體" panose="02020500000000000000" pitchFamily="18" charset="-120"/>
              </a:endParaRPr>
            </a:p>
          </p:txBody>
        </p:sp>
        <p:sp>
          <p:nvSpPr>
            <p:cNvPr id="13" name="橢圓 3">
              <a:extLst>
                <a:ext uri="{FF2B5EF4-FFF2-40B4-BE49-F238E27FC236}">
                  <a16:creationId xmlns:a16="http://schemas.microsoft.com/office/drawing/2014/main" id="{BB6A42AC-5BAE-4904-9F8B-769346D455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39704" y="2759858"/>
              <a:ext cx="2638756" cy="609600"/>
            </a:xfrm>
            <a:prstGeom prst="ellipse">
              <a:avLst/>
            </a:prstGeom>
            <a:solidFill>
              <a:srgbClr val="FFC000"/>
            </a:solidFill>
            <a:ln w="9525" algn="ctr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000" b="1" dirty="0" err="1">
                  <a:ea typeface="新細明體" panose="02020500000000000000" pitchFamily="18" charset="-120"/>
                </a:rPr>
                <a:t>Global_decl</a:t>
              </a:r>
              <a:endParaRPr lang="zh-TW" altLang="en-US" sz="2000" b="1" dirty="0">
                <a:ea typeface="新細明體" panose="02020500000000000000" pitchFamily="18" charset="-120"/>
              </a:endParaRPr>
            </a:p>
          </p:txBody>
        </p:sp>
        <p:cxnSp>
          <p:nvCxnSpPr>
            <p:cNvPr id="14" name="直線單箭頭接點 8">
              <a:extLst>
                <a:ext uri="{FF2B5EF4-FFF2-40B4-BE49-F238E27FC236}">
                  <a16:creationId xmlns:a16="http://schemas.microsoft.com/office/drawing/2014/main" id="{092BC466-FD4C-4904-AA0B-CB847FE60214}"/>
                </a:ext>
              </a:extLst>
            </p:cNvPr>
            <p:cNvCxnSpPr>
              <a:cxnSpLocks noChangeShapeType="1"/>
              <a:stCxn id="12" idx="4"/>
              <a:endCxn id="3" idx="0"/>
            </p:cNvCxnSpPr>
            <p:nvPr/>
          </p:nvCxnSpPr>
          <p:spPr bwMode="auto">
            <a:xfrm>
              <a:off x="4698526" y="3410734"/>
              <a:ext cx="1412134" cy="892175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5" name="矩形 34">
              <a:extLst>
                <a:ext uri="{FF2B5EF4-FFF2-40B4-BE49-F238E27FC236}">
                  <a16:creationId xmlns:a16="http://schemas.microsoft.com/office/drawing/2014/main" id="{C38FEA86-63FF-4A0B-AF81-749E97AD26E1}"/>
                </a:ext>
              </a:extLst>
            </p:cNvPr>
            <p:cNvSpPr/>
            <p:nvPr/>
          </p:nvSpPr>
          <p:spPr bwMode="auto">
            <a:xfrm>
              <a:off x="2532864" y="5477659"/>
              <a:ext cx="1029290" cy="693738"/>
            </a:xfrm>
            <a:prstGeom prst="rect">
              <a:avLst/>
            </a:prstGeom>
            <a:solidFill>
              <a:schemeClr val="accent4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r>
                <a:rPr lang="en-US" altLang="zh-TW" b="1" dirty="0">
                  <a:solidFill>
                    <a:schemeClr val="bg2"/>
                  </a:solidFill>
                  <a:latin typeface="Arial" charset="0"/>
                </a:rPr>
                <a:t>.data</a:t>
              </a:r>
            </a:p>
            <a:p>
              <a:pPr>
                <a:defRPr/>
              </a:pPr>
              <a:r>
                <a:rPr lang="en-US" altLang="zh-TW" b="1" dirty="0">
                  <a:solidFill>
                    <a:schemeClr val="bg2"/>
                  </a:solidFill>
                  <a:latin typeface="Arial" charset="0"/>
                </a:rPr>
                <a:t>Name: </a:t>
              </a:r>
            </a:p>
          </p:txBody>
        </p:sp>
        <p:sp>
          <p:nvSpPr>
            <p:cNvPr id="16" name="向上箭號 33">
              <a:extLst>
                <a:ext uri="{FF2B5EF4-FFF2-40B4-BE49-F238E27FC236}">
                  <a16:creationId xmlns:a16="http://schemas.microsoft.com/office/drawing/2014/main" id="{1556A4E5-6AE7-4BE9-AB32-3B6E9ECB1D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4264" y="4955693"/>
              <a:ext cx="293688" cy="488950"/>
            </a:xfrm>
            <a:prstGeom prst="upArrow">
              <a:avLst>
                <a:gd name="adj1" fmla="val 50000"/>
                <a:gd name="adj2" fmla="val 50046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>
                <a:ea typeface="新細明體" panose="02020500000000000000" pitchFamily="18" charset="-120"/>
              </a:endParaRPr>
            </a:p>
          </p:txBody>
        </p:sp>
        <p:sp>
          <p:nvSpPr>
            <p:cNvPr id="17" name="向上箭號 33">
              <a:extLst>
                <a:ext uri="{FF2B5EF4-FFF2-40B4-BE49-F238E27FC236}">
                  <a16:creationId xmlns:a16="http://schemas.microsoft.com/office/drawing/2014/main" id="{AE158E33-5445-4DF6-88BA-35934FAE1E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04149" y="4993615"/>
              <a:ext cx="293688" cy="488950"/>
            </a:xfrm>
            <a:prstGeom prst="upArrow">
              <a:avLst>
                <a:gd name="adj1" fmla="val 50000"/>
                <a:gd name="adj2" fmla="val 50046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>
                <a:ea typeface="新細明體" panose="02020500000000000000" pitchFamily="18" charset="-120"/>
              </a:endParaRPr>
            </a:p>
          </p:txBody>
        </p:sp>
        <p:sp>
          <p:nvSpPr>
            <p:cNvPr id="18" name="矩形 34">
              <a:extLst>
                <a:ext uri="{FF2B5EF4-FFF2-40B4-BE49-F238E27FC236}">
                  <a16:creationId xmlns:a16="http://schemas.microsoft.com/office/drawing/2014/main" id="{F250D7A1-7858-4329-B51E-D7F80CFED744}"/>
                </a:ext>
              </a:extLst>
            </p:cNvPr>
            <p:cNvSpPr/>
            <p:nvPr/>
          </p:nvSpPr>
          <p:spPr bwMode="auto">
            <a:xfrm>
              <a:off x="5705050" y="5511318"/>
              <a:ext cx="1025004" cy="693738"/>
            </a:xfrm>
            <a:prstGeom prst="rect">
              <a:avLst/>
            </a:prstGeom>
            <a:solidFill>
              <a:schemeClr val="accent4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US" altLang="zh-TW" b="1" dirty="0">
                  <a:solidFill>
                    <a:schemeClr val="bg2"/>
                  </a:solidFill>
                  <a:latin typeface="Arial" charset="0"/>
                </a:rPr>
                <a:t>.text</a:t>
              </a:r>
            </a:p>
            <a:p>
              <a:pPr>
                <a:defRPr/>
              </a:pPr>
              <a:r>
                <a:rPr lang="en-US" altLang="zh-TW" b="1" dirty="0">
                  <a:solidFill>
                    <a:schemeClr val="bg2"/>
                  </a:solidFill>
                  <a:latin typeface="Arial" charset="0"/>
                </a:rPr>
                <a:t>Name:</a:t>
              </a:r>
            </a:p>
          </p:txBody>
        </p:sp>
      </p:grpSp>
      <p:sp>
        <p:nvSpPr>
          <p:cNvPr id="22" name="Rectangle 2">
            <a:extLst>
              <a:ext uri="{FF2B5EF4-FFF2-40B4-BE49-F238E27FC236}">
                <a16:creationId xmlns:a16="http://schemas.microsoft.com/office/drawing/2014/main" id="{7E2808B2-550D-4290-A107-406C9FB005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9867" y="144466"/>
            <a:ext cx="10517721" cy="692151"/>
          </a:xfrm>
        </p:spPr>
        <p:txBody>
          <a:bodyPr/>
          <a:lstStyle/>
          <a:p>
            <a:pPr>
              <a:defRPr/>
            </a:pPr>
            <a:r>
              <a:rPr lang="en-US" altLang="zh-TW" sz="4000" dirty="0">
                <a:ea typeface="新細明體" pitchFamily="18" charset="-120"/>
              </a:rPr>
              <a:t> Example (1)</a:t>
            </a:r>
          </a:p>
        </p:txBody>
      </p:sp>
    </p:spTree>
    <p:extLst>
      <p:ext uri="{BB962C8B-B14F-4D97-AF65-F5344CB8AC3E}">
        <p14:creationId xmlns:p14="http://schemas.microsoft.com/office/powerpoint/2010/main" val="373103978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34</a:t>
            </a:fld>
            <a:endParaRPr lang="zh-TW" altLang="en-US"/>
          </a:p>
        </p:txBody>
      </p:sp>
      <p:sp>
        <p:nvSpPr>
          <p:cNvPr id="3" name="文字方塊 1">
            <a:extLst>
              <a:ext uri="{FF2B5EF4-FFF2-40B4-BE49-F238E27FC236}">
                <a16:creationId xmlns:a16="http://schemas.microsoft.com/office/drawing/2014/main" id="{A3FA17C8-0EFB-4487-8BB2-4ADBFB4CF6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122" y="4894729"/>
            <a:ext cx="5615493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 dirty="0">
                <a:ea typeface="新細明體" panose="02020500000000000000" pitchFamily="18" charset="-120"/>
              </a:rPr>
              <a:t>Do we reset offset at each block?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 dirty="0">
                <a:ea typeface="新細明體" panose="02020500000000000000" pitchFamily="18" charset="-120"/>
              </a:rPr>
              <a:t>Or only at the beginning of the function main block?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 dirty="0">
              <a:ea typeface="新細明體" panose="02020500000000000000" pitchFamily="18" charset="-120"/>
            </a:endParaRPr>
          </a:p>
        </p:txBody>
      </p:sp>
      <p:grpSp>
        <p:nvGrpSpPr>
          <p:cNvPr id="4" name="组合 3">
            <a:extLst>
              <a:ext uri="{FF2B5EF4-FFF2-40B4-BE49-F238E27FC236}">
                <a16:creationId xmlns:a16="http://schemas.microsoft.com/office/drawing/2014/main" id="{E05C51C2-C5E9-4DD0-AF6E-DBA4F800E808}"/>
              </a:ext>
            </a:extLst>
          </p:cNvPr>
          <p:cNvGrpSpPr/>
          <p:nvPr/>
        </p:nvGrpSpPr>
        <p:grpSpPr>
          <a:xfrm>
            <a:off x="2607833" y="1210235"/>
            <a:ext cx="9365428" cy="4814047"/>
            <a:chOff x="2209800" y="457200"/>
            <a:chExt cx="9365428" cy="4814047"/>
          </a:xfrm>
        </p:grpSpPr>
        <p:sp>
          <p:nvSpPr>
            <p:cNvPr id="5" name="橢圓 3">
              <a:extLst>
                <a:ext uri="{FF2B5EF4-FFF2-40B4-BE49-F238E27FC236}">
                  <a16:creationId xmlns:a16="http://schemas.microsoft.com/office/drawing/2014/main" id="{2B60847A-259B-4AE6-BE04-C371753EB2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95800" y="457200"/>
              <a:ext cx="2819400" cy="609600"/>
            </a:xfrm>
            <a:prstGeom prst="ellipse">
              <a:avLst/>
            </a:prstGeom>
            <a:solidFill>
              <a:srgbClr val="FFC000"/>
            </a:solidFill>
            <a:ln w="9525" algn="ctr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000" dirty="0" err="1">
                  <a:ea typeface="新細明體" panose="02020500000000000000" pitchFamily="18" charset="-120"/>
                </a:rPr>
                <a:t>Function_decl</a:t>
              </a:r>
              <a:endParaRPr lang="zh-TW" altLang="en-US" sz="2000" dirty="0">
                <a:ea typeface="新細明體" panose="02020500000000000000" pitchFamily="18" charset="-120"/>
              </a:endParaRPr>
            </a:p>
          </p:txBody>
        </p:sp>
        <p:sp>
          <p:nvSpPr>
            <p:cNvPr id="6" name="橢圓 4">
              <a:extLst>
                <a:ext uri="{FF2B5EF4-FFF2-40B4-BE49-F238E27FC236}">
                  <a16:creationId xmlns:a16="http://schemas.microsoft.com/office/drawing/2014/main" id="{1C721DCF-2701-48B7-BFB9-B1C33773C9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9800" y="1981200"/>
              <a:ext cx="1143000" cy="471544"/>
            </a:xfrm>
            <a:prstGeom prst="ellipse">
              <a:avLst/>
            </a:prstGeom>
            <a:solidFill>
              <a:srgbClr val="FFC000"/>
            </a:solidFill>
            <a:ln w="9525" algn="ctr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000" dirty="0">
                  <a:ea typeface="新細明體" panose="02020500000000000000" pitchFamily="18" charset="-120"/>
                </a:rPr>
                <a:t>Type</a:t>
              </a:r>
              <a:endParaRPr lang="zh-TW" altLang="en-US" sz="2000" dirty="0">
                <a:ea typeface="新細明體" panose="02020500000000000000" pitchFamily="18" charset="-120"/>
              </a:endParaRPr>
            </a:p>
          </p:txBody>
        </p:sp>
        <p:sp>
          <p:nvSpPr>
            <p:cNvPr id="8" name="橢圓 5">
              <a:extLst>
                <a:ext uri="{FF2B5EF4-FFF2-40B4-BE49-F238E27FC236}">
                  <a16:creationId xmlns:a16="http://schemas.microsoft.com/office/drawing/2014/main" id="{2BFAF458-D99B-4DE6-ACFD-7FFDB3F075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79114" y="1958975"/>
              <a:ext cx="1121485" cy="612103"/>
            </a:xfrm>
            <a:prstGeom prst="ellipse">
              <a:avLst/>
            </a:prstGeom>
            <a:solidFill>
              <a:srgbClr val="FFC000"/>
            </a:solidFill>
            <a:ln w="9525" algn="ctr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000" dirty="0">
                  <a:ea typeface="新細明體" panose="02020500000000000000" pitchFamily="18" charset="-120"/>
                </a:rPr>
                <a:t>ID</a:t>
              </a:r>
              <a:endParaRPr lang="zh-TW" altLang="en-US" sz="2000" dirty="0">
                <a:ea typeface="新細明體" panose="02020500000000000000" pitchFamily="18" charset="-120"/>
              </a:endParaRPr>
            </a:p>
          </p:txBody>
        </p:sp>
        <p:cxnSp>
          <p:nvCxnSpPr>
            <p:cNvPr id="9" name="直線單箭頭接點 7">
              <a:extLst>
                <a:ext uri="{FF2B5EF4-FFF2-40B4-BE49-F238E27FC236}">
                  <a16:creationId xmlns:a16="http://schemas.microsoft.com/office/drawing/2014/main" id="{41E7F17A-725C-4146-BFE4-D219E64936F3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3048000" y="1068388"/>
              <a:ext cx="2057400" cy="914400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" name="直線單箭頭接點 8">
              <a:extLst>
                <a:ext uri="{FF2B5EF4-FFF2-40B4-BE49-F238E27FC236}">
                  <a16:creationId xmlns:a16="http://schemas.microsoft.com/office/drawing/2014/main" id="{08E93FB4-D4F0-4949-97D0-581065C9A87D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4495800" y="1066800"/>
              <a:ext cx="762000" cy="914400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" name="橢圓 12">
              <a:extLst>
                <a:ext uri="{FF2B5EF4-FFF2-40B4-BE49-F238E27FC236}">
                  <a16:creationId xmlns:a16="http://schemas.microsoft.com/office/drawing/2014/main" id="{14C8A972-78F5-495A-9E17-D5B5ED76C9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05400" y="2073275"/>
              <a:ext cx="1752600" cy="533400"/>
            </a:xfrm>
            <a:prstGeom prst="ellipse">
              <a:avLst/>
            </a:prstGeom>
            <a:solidFill>
              <a:srgbClr val="FFC000"/>
            </a:solidFill>
            <a:ln w="9525" algn="ctr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>
                  <a:ea typeface="新細明體" panose="02020500000000000000" pitchFamily="18" charset="-120"/>
                </a:rPr>
                <a:t>Para_list</a:t>
              </a:r>
              <a:endParaRPr lang="zh-TW" altLang="en-US" sz="1800">
                <a:ea typeface="新細明體" panose="02020500000000000000" pitchFamily="18" charset="-120"/>
              </a:endParaRPr>
            </a:p>
          </p:txBody>
        </p:sp>
        <p:cxnSp>
          <p:nvCxnSpPr>
            <p:cNvPr id="12" name="直線單箭頭接點 13">
              <a:extLst>
                <a:ext uri="{FF2B5EF4-FFF2-40B4-BE49-F238E27FC236}">
                  <a16:creationId xmlns:a16="http://schemas.microsoft.com/office/drawing/2014/main" id="{B947DAE4-A9E8-4FBE-A3D1-8F59CE5EEDF6}"/>
                </a:ext>
              </a:extLst>
            </p:cNvPr>
            <p:cNvCxnSpPr>
              <a:cxnSpLocks noChangeShapeType="1"/>
              <a:endCxn id="11" idx="0"/>
            </p:cNvCxnSpPr>
            <p:nvPr/>
          </p:nvCxnSpPr>
          <p:spPr bwMode="auto">
            <a:xfrm>
              <a:off x="5954714" y="1071563"/>
              <a:ext cx="26987" cy="1001712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3" name="橢圓 15">
              <a:extLst>
                <a:ext uri="{FF2B5EF4-FFF2-40B4-BE49-F238E27FC236}">
                  <a16:creationId xmlns:a16="http://schemas.microsoft.com/office/drawing/2014/main" id="{40EFB136-497B-4D9D-96FD-058ADEA50B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91400" y="1957388"/>
              <a:ext cx="1295400" cy="549144"/>
            </a:xfrm>
            <a:prstGeom prst="ellipse">
              <a:avLst/>
            </a:prstGeom>
            <a:solidFill>
              <a:srgbClr val="FFC000"/>
            </a:solidFill>
            <a:ln w="9525" algn="ctr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000">
                  <a:ea typeface="新細明體" panose="02020500000000000000" pitchFamily="18" charset="-120"/>
                </a:rPr>
                <a:t>Block</a:t>
              </a:r>
              <a:endParaRPr lang="zh-TW" altLang="en-US" sz="2000">
                <a:ea typeface="新細明體" panose="02020500000000000000" pitchFamily="18" charset="-120"/>
              </a:endParaRPr>
            </a:p>
          </p:txBody>
        </p:sp>
        <p:cxnSp>
          <p:nvCxnSpPr>
            <p:cNvPr id="14" name="直線單箭頭接點 16">
              <a:extLst>
                <a:ext uri="{FF2B5EF4-FFF2-40B4-BE49-F238E27FC236}">
                  <a16:creationId xmlns:a16="http://schemas.microsoft.com/office/drawing/2014/main" id="{74C092B9-6369-4823-B8EA-D95F1C03A5AB}"/>
                </a:ext>
              </a:extLst>
            </p:cNvPr>
            <p:cNvCxnSpPr>
              <a:cxnSpLocks noChangeShapeType="1"/>
              <a:endCxn id="13" idx="0"/>
            </p:cNvCxnSpPr>
            <p:nvPr/>
          </p:nvCxnSpPr>
          <p:spPr bwMode="auto">
            <a:xfrm>
              <a:off x="6629400" y="1071564"/>
              <a:ext cx="1409700" cy="885824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5" name="橢圓 19">
              <a:extLst>
                <a:ext uri="{FF2B5EF4-FFF2-40B4-BE49-F238E27FC236}">
                  <a16:creationId xmlns:a16="http://schemas.microsoft.com/office/drawing/2014/main" id="{A36B3EB1-BD53-4CD9-B8E9-105326871B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21101" y="3152775"/>
              <a:ext cx="1679874" cy="569371"/>
            </a:xfrm>
            <a:prstGeom prst="ellipse">
              <a:avLst/>
            </a:prstGeom>
            <a:solidFill>
              <a:srgbClr val="FFC000"/>
            </a:solidFill>
            <a:ln w="9525" algn="ctr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000">
                  <a:ea typeface="新細明體" panose="02020500000000000000" pitchFamily="18" charset="-120"/>
                </a:rPr>
                <a:t>Decl_list</a:t>
              </a:r>
              <a:endParaRPr lang="zh-TW" altLang="en-US" sz="2000">
                <a:ea typeface="新細明體" panose="02020500000000000000" pitchFamily="18" charset="-120"/>
              </a:endParaRPr>
            </a:p>
          </p:txBody>
        </p:sp>
        <p:sp>
          <p:nvSpPr>
            <p:cNvPr id="16" name="橢圓 20">
              <a:extLst>
                <a:ext uri="{FF2B5EF4-FFF2-40B4-BE49-F238E27FC236}">
                  <a16:creationId xmlns:a16="http://schemas.microsoft.com/office/drawing/2014/main" id="{FC7FA0AB-2847-4E72-9C65-A027C043BC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34399" y="3200400"/>
              <a:ext cx="1674607" cy="597049"/>
            </a:xfrm>
            <a:prstGeom prst="ellipse">
              <a:avLst/>
            </a:prstGeom>
            <a:solidFill>
              <a:srgbClr val="FFC000"/>
            </a:solidFill>
            <a:ln w="9525" algn="ctr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000">
                  <a:ea typeface="新細明體" panose="02020500000000000000" pitchFamily="18" charset="-120"/>
                </a:rPr>
                <a:t>Stmt_list</a:t>
              </a:r>
              <a:endParaRPr lang="zh-TW" altLang="en-US" sz="2000">
                <a:ea typeface="新細明體" panose="02020500000000000000" pitchFamily="18" charset="-120"/>
              </a:endParaRPr>
            </a:p>
          </p:txBody>
        </p:sp>
        <p:cxnSp>
          <p:nvCxnSpPr>
            <p:cNvPr id="17" name="直線單箭頭接點 21">
              <a:extLst>
                <a:ext uri="{FF2B5EF4-FFF2-40B4-BE49-F238E27FC236}">
                  <a16:creationId xmlns:a16="http://schemas.microsoft.com/office/drawing/2014/main" id="{EEDB6A8D-7EF3-4225-87AE-A8E268A0968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7391401" y="2671764"/>
              <a:ext cx="466725" cy="528637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" name="直線單箭頭接點 23">
              <a:extLst>
                <a:ext uri="{FF2B5EF4-FFF2-40B4-BE49-F238E27FC236}">
                  <a16:creationId xmlns:a16="http://schemas.microsoft.com/office/drawing/2014/main" id="{627891EB-1B4B-4F93-891F-456430A2792E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8386764" y="2681288"/>
              <a:ext cx="604837" cy="595312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9" name="向上箭號 25">
              <a:extLst>
                <a:ext uri="{FF2B5EF4-FFF2-40B4-BE49-F238E27FC236}">
                  <a16:creationId xmlns:a16="http://schemas.microsoft.com/office/drawing/2014/main" id="{DBA9E54E-0F62-4AF3-8C7D-090BE2F8EA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72655" y="3621835"/>
              <a:ext cx="293688" cy="488950"/>
            </a:xfrm>
            <a:prstGeom prst="upArrow">
              <a:avLst>
                <a:gd name="adj1" fmla="val 50000"/>
                <a:gd name="adj2" fmla="val 50046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>
                <a:ea typeface="新細明體" panose="02020500000000000000" pitchFamily="18" charset="-120"/>
              </a:endParaRPr>
            </a:p>
          </p:txBody>
        </p:sp>
        <p:sp>
          <p:nvSpPr>
            <p:cNvPr id="20" name="矩形 19">
              <a:extLst>
                <a:ext uri="{FF2B5EF4-FFF2-40B4-BE49-F238E27FC236}">
                  <a16:creationId xmlns:a16="http://schemas.microsoft.com/office/drawing/2014/main" id="{5BC266A7-2797-40BF-B479-466EE9B2E47C}"/>
                </a:ext>
              </a:extLst>
            </p:cNvPr>
            <p:cNvSpPr/>
            <p:nvPr/>
          </p:nvSpPr>
          <p:spPr bwMode="auto">
            <a:xfrm>
              <a:off x="5038164" y="4074458"/>
              <a:ext cx="1222786" cy="422239"/>
            </a:xfrm>
            <a:prstGeom prst="rect">
              <a:avLst/>
            </a:prstGeom>
            <a:solidFill>
              <a:schemeClr val="accent4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US" altLang="zh-TW" dirty="0">
                  <a:solidFill>
                    <a:schemeClr val="bg1"/>
                  </a:solidFill>
                  <a:latin typeface="Arial" charset="0"/>
                  <a:ea typeface="新細明體" pitchFamily="18" charset="-120"/>
                </a:rPr>
                <a:t>prologue</a:t>
              </a:r>
              <a:endParaRPr lang="zh-TW" altLang="en-US" dirty="0">
                <a:solidFill>
                  <a:schemeClr val="bg1"/>
                </a:solidFill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21" name="向上箭號 27">
              <a:extLst>
                <a:ext uri="{FF2B5EF4-FFF2-40B4-BE49-F238E27FC236}">
                  <a16:creationId xmlns:a16="http://schemas.microsoft.com/office/drawing/2014/main" id="{9F7B44D2-387D-4759-8335-6F546F5C4F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24701" y="3836988"/>
              <a:ext cx="295275" cy="488950"/>
            </a:xfrm>
            <a:prstGeom prst="upArrow">
              <a:avLst>
                <a:gd name="adj1" fmla="val 50000"/>
                <a:gd name="adj2" fmla="val 49777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>
                <a:ea typeface="新細明體" panose="02020500000000000000" pitchFamily="18" charset="-120"/>
              </a:endParaRPr>
            </a:p>
          </p:txBody>
        </p:sp>
        <p:sp>
          <p:nvSpPr>
            <p:cNvPr id="22" name="矩形 21">
              <a:extLst>
                <a:ext uri="{FF2B5EF4-FFF2-40B4-BE49-F238E27FC236}">
                  <a16:creationId xmlns:a16="http://schemas.microsoft.com/office/drawing/2014/main" id="{3327CECC-F346-4C98-921E-E38CF543D297}"/>
                </a:ext>
              </a:extLst>
            </p:cNvPr>
            <p:cNvSpPr/>
            <p:nvPr/>
          </p:nvSpPr>
          <p:spPr bwMode="auto">
            <a:xfrm>
              <a:off x="6303981" y="4363329"/>
              <a:ext cx="2087414" cy="907918"/>
            </a:xfrm>
            <a:prstGeom prst="rect">
              <a:avLst/>
            </a:prstGeom>
            <a:solidFill>
              <a:schemeClr val="accent4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US" altLang="zh-TW" dirty="0">
                  <a:solidFill>
                    <a:schemeClr val="bg1"/>
                  </a:solidFill>
                  <a:latin typeface="Arial" charset="0"/>
                  <a:ea typeface="新細明體" pitchFamily="18" charset="-120"/>
                </a:rPr>
                <a:t>Storage allocation,</a:t>
              </a:r>
            </a:p>
            <a:p>
              <a:pPr algn="ctr">
                <a:defRPr/>
              </a:pPr>
              <a:r>
                <a:rPr lang="en-US" altLang="zh-TW" dirty="0">
                  <a:solidFill>
                    <a:schemeClr val="bg1"/>
                  </a:solidFill>
                  <a:latin typeface="Arial" charset="0"/>
                  <a:ea typeface="新細明體" pitchFamily="18" charset="-120"/>
                </a:rPr>
                <a:t>Offset computing</a:t>
              </a:r>
            </a:p>
            <a:p>
              <a:pPr algn="ctr">
                <a:defRPr/>
              </a:pPr>
              <a:r>
                <a:rPr lang="en-US" altLang="zh-TW" sz="2000" dirty="0">
                  <a:solidFill>
                    <a:schemeClr val="bg1"/>
                  </a:solidFill>
                  <a:latin typeface="Arial" charset="0"/>
                  <a:ea typeface="新細明體" pitchFamily="18" charset="-120"/>
                </a:rPr>
                <a:t>Offset=-4;</a:t>
              </a:r>
            </a:p>
            <a:p>
              <a:pPr algn="ctr">
                <a:defRPr/>
              </a:pPr>
              <a:endParaRPr lang="en-US" altLang="zh-TW" dirty="0">
                <a:solidFill>
                  <a:schemeClr val="bg1"/>
                </a:solidFill>
                <a:latin typeface="Arial" charset="0"/>
                <a:ea typeface="新細明體" pitchFamily="18" charset="-120"/>
              </a:endParaRPr>
            </a:p>
            <a:p>
              <a:pPr algn="ctr">
                <a:defRPr/>
              </a:pPr>
              <a:endParaRPr lang="zh-TW" altLang="en-US" dirty="0">
                <a:solidFill>
                  <a:schemeClr val="bg1"/>
                </a:solidFill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23" name="向上箭號 29">
              <a:extLst>
                <a:ext uri="{FF2B5EF4-FFF2-40B4-BE49-F238E27FC236}">
                  <a16:creationId xmlns:a16="http://schemas.microsoft.com/office/drawing/2014/main" id="{8A65B420-B5C0-4FBB-B97E-4AA1284CAC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17357" y="3854824"/>
              <a:ext cx="295275" cy="488950"/>
            </a:xfrm>
            <a:prstGeom prst="upArrow">
              <a:avLst>
                <a:gd name="adj1" fmla="val 50000"/>
                <a:gd name="adj2" fmla="val 49777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>
                <a:ea typeface="新細明體" panose="02020500000000000000" pitchFamily="18" charset="-120"/>
              </a:endParaRPr>
            </a:p>
          </p:txBody>
        </p:sp>
        <p:sp>
          <p:nvSpPr>
            <p:cNvPr id="24" name="矩形 23">
              <a:extLst>
                <a:ext uri="{FF2B5EF4-FFF2-40B4-BE49-F238E27FC236}">
                  <a16:creationId xmlns:a16="http://schemas.microsoft.com/office/drawing/2014/main" id="{10E396D8-4415-4A51-9BCE-5518E544D2B8}"/>
                </a:ext>
              </a:extLst>
            </p:cNvPr>
            <p:cNvSpPr/>
            <p:nvPr/>
          </p:nvSpPr>
          <p:spPr bwMode="auto">
            <a:xfrm>
              <a:off x="8561089" y="4424552"/>
              <a:ext cx="1325190" cy="437906"/>
            </a:xfrm>
            <a:prstGeom prst="rect">
              <a:avLst/>
            </a:prstGeom>
            <a:solidFill>
              <a:schemeClr val="accent4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US" altLang="zh-TW" dirty="0">
                  <a:solidFill>
                    <a:schemeClr val="bg1"/>
                  </a:solidFill>
                  <a:latin typeface="Arial" charset="0"/>
                </a:rPr>
                <a:t>Code gen</a:t>
              </a:r>
            </a:p>
          </p:txBody>
        </p:sp>
        <p:sp>
          <p:nvSpPr>
            <p:cNvPr id="25" name="向上箭號 31">
              <a:extLst>
                <a:ext uri="{FF2B5EF4-FFF2-40B4-BE49-F238E27FC236}">
                  <a16:creationId xmlns:a16="http://schemas.microsoft.com/office/drawing/2014/main" id="{6CC18208-C80E-4D2E-AADB-3A32D74835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67856" y="3711911"/>
              <a:ext cx="293688" cy="488950"/>
            </a:xfrm>
            <a:prstGeom prst="upArrow">
              <a:avLst>
                <a:gd name="adj1" fmla="val 50000"/>
                <a:gd name="adj2" fmla="val 50046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>
                <a:ea typeface="新細明體" panose="02020500000000000000" pitchFamily="18" charset="-120"/>
              </a:endParaRPr>
            </a:p>
          </p:txBody>
        </p:sp>
        <p:sp>
          <p:nvSpPr>
            <p:cNvPr id="26" name="矩形 25">
              <a:extLst>
                <a:ext uri="{FF2B5EF4-FFF2-40B4-BE49-F238E27FC236}">
                  <a16:creationId xmlns:a16="http://schemas.microsoft.com/office/drawing/2014/main" id="{8A6E668C-1A02-4F7D-8C34-D97883C58B23}"/>
                </a:ext>
              </a:extLst>
            </p:cNvPr>
            <p:cNvSpPr/>
            <p:nvPr/>
          </p:nvSpPr>
          <p:spPr bwMode="auto">
            <a:xfrm>
              <a:off x="10054105" y="4251307"/>
              <a:ext cx="1521123" cy="395997"/>
            </a:xfrm>
            <a:prstGeom prst="rect">
              <a:avLst/>
            </a:prstGeom>
            <a:solidFill>
              <a:schemeClr val="accent4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US" altLang="zh-TW" dirty="0">
                  <a:solidFill>
                    <a:schemeClr val="bg1"/>
                  </a:solidFill>
                  <a:latin typeface="Arial" charset="0"/>
                </a:rPr>
                <a:t>Epi-</a:t>
              </a:r>
              <a:r>
                <a:rPr lang="en-US" altLang="zh-TW" dirty="0" err="1">
                  <a:solidFill>
                    <a:schemeClr val="bg1"/>
                  </a:solidFill>
                  <a:latin typeface="Arial" charset="0"/>
                </a:rPr>
                <a:t>logue</a:t>
              </a:r>
              <a:endParaRPr lang="en-US" altLang="zh-TW" dirty="0">
                <a:solidFill>
                  <a:schemeClr val="bg1"/>
                </a:solidFill>
                <a:latin typeface="Arial" charset="0"/>
              </a:endParaRPr>
            </a:p>
          </p:txBody>
        </p:sp>
        <p:sp>
          <p:nvSpPr>
            <p:cNvPr id="27" name="向上箭號 33">
              <a:extLst>
                <a:ext uri="{FF2B5EF4-FFF2-40B4-BE49-F238E27FC236}">
                  <a16:creationId xmlns:a16="http://schemas.microsoft.com/office/drawing/2014/main" id="{1FF23177-78D3-42B1-BA91-2DE6395D7F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08525" y="2605985"/>
              <a:ext cx="293688" cy="488950"/>
            </a:xfrm>
            <a:prstGeom prst="upArrow">
              <a:avLst>
                <a:gd name="adj1" fmla="val 50000"/>
                <a:gd name="adj2" fmla="val 50046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>
                <a:ea typeface="新細明體" panose="02020500000000000000" pitchFamily="18" charset="-120"/>
              </a:endParaRPr>
            </a:p>
          </p:txBody>
        </p:sp>
        <p:sp>
          <p:nvSpPr>
            <p:cNvPr id="28" name="矩形 27">
              <a:extLst>
                <a:ext uri="{FF2B5EF4-FFF2-40B4-BE49-F238E27FC236}">
                  <a16:creationId xmlns:a16="http://schemas.microsoft.com/office/drawing/2014/main" id="{12051A94-B7E9-4FF2-A538-F791F416691C}"/>
                </a:ext>
              </a:extLst>
            </p:cNvPr>
            <p:cNvSpPr/>
            <p:nvPr/>
          </p:nvSpPr>
          <p:spPr bwMode="auto">
            <a:xfrm>
              <a:off x="3442448" y="3182604"/>
              <a:ext cx="1598408" cy="388936"/>
            </a:xfrm>
            <a:prstGeom prst="rect">
              <a:avLst/>
            </a:prstGeom>
            <a:solidFill>
              <a:schemeClr val="accent4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US" altLang="zh-TW" dirty="0">
                  <a:solidFill>
                    <a:schemeClr val="bg1"/>
                  </a:solidFill>
                  <a:latin typeface="Arial" charset="0"/>
                </a:rPr>
                <a:t>.text Name:</a:t>
              </a:r>
            </a:p>
          </p:txBody>
        </p:sp>
      </p:grpSp>
      <p:sp>
        <p:nvSpPr>
          <p:cNvPr id="29" name="Rectangle 2">
            <a:extLst>
              <a:ext uri="{FF2B5EF4-FFF2-40B4-BE49-F238E27FC236}">
                <a16:creationId xmlns:a16="http://schemas.microsoft.com/office/drawing/2014/main" id="{EAA8A138-F352-4F19-95E2-8CA4E5AA20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9867" y="144466"/>
            <a:ext cx="10517721" cy="692151"/>
          </a:xfrm>
        </p:spPr>
        <p:txBody>
          <a:bodyPr/>
          <a:lstStyle/>
          <a:p>
            <a:pPr>
              <a:defRPr/>
            </a:pPr>
            <a:r>
              <a:rPr lang="en-US" altLang="zh-TW" sz="4000" dirty="0">
                <a:ea typeface="新細明體" pitchFamily="18" charset="-120"/>
              </a:rPr>
              <a:t> Example (2)</a:t>
            </a:r>
          </a:p>
        </p:txBody>
      </p:sp>
    </p:spTree>
    <p:extLst>
      <p:ext uri="{BB962C8B-B14F-4D97-AF65-F5344CB8AC3E}">
        <p14:creationId xmlns:p14="http://schemas.microsoft.com/office/powerpoint/2010/main" val="1065815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35</a:t>
            </a:fld>
            <a:endParaRPr lang="zh-TW" alt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9C1763D-A2BB-4432-BF96-716C392FFB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20589" y="129092"/>
            <a:ext cx="8229600" cy="709108"/>
          </a:xfrm>
        </p:spPr>
        <p:txBody>
          <a:bodyPr/>
          <a:lstStyle/>
          <a:p>
            <a:pPr>
              <a:defRPr/>
            </a:pPr>
            <a:r>
              <a:rPr lang="en-US" altLang="zh-TW" sz="4000" dirty="0">
                <a:ea typeface="新細明體" pitchFamily="18" charset="-120"/>
              </a:rPr>
              <a:t>Block-Level and Procedure-Level ARs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B67D378-5458-4250-BE24-4E7A1C2E0E0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209337" y="1047974"/>
            <a:ext cx="9128761" cy="3319631"/>
          </a:xfrm>
        </p:spPr>
        <p:txBody>
          <a:bodyPr/>
          <a:lstStyle/>
          <a:p>
            <a:pPr>
              <a:defRPr/>
            </a:pPr>
            <a:r>
              <a:rPr lang="en-US" altLang="zh-TW" sz="2800" dirty="0">
                <a:ea typeface="新細明體" pitchFamily="18" charset="-120"/>
              </a:rPr>
              <a:t>Each block can be considered as an in-line procedure without parameters. So we could create a new AR for each block. This is block-level AR and is very inefficient.</a:t>
            </a:r>
          </a:p>
          <a:p>
            <a:pPr>
              <a:defRPr/>
            </a:pPr>
            <a:r>
              <a:rPr lang="en-US" altLang="zh-TW" sz="2800" dirty="0">
                <a:ea typeface="新細明體" pitchFamily="18" charset="-120"/>
              </a:rPr>
              <a:t>In procedure-level AR method, AR is only used for a true procedure. The relative location of variables in individual blocks within a procedure can be computed and fixed at compile time.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26AE82EA-724B-4D10-8641-7B3534BC09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4555" y="4394499"/>
            <a:ext cx="2971800" cy="1447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bg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ea typeface="新細明體" panose="02020500000000000000" pitchFamily="18" charset="-120"/>
            </a:endParaRPr>
          </a:p>
        </p:txBody>
      </p:sp>
      <p:sp>
        <p:nvSpPr>
          <p:cNvPr id="8" name="Line 5">
            <a:extLst>
              <a:ext uri="{FF2B5EF4-FFF2-40B4-BE49-F238E27FC236}">
                <a16:creationId xmlns:a16="http://schemas.microsoft.com/office/drawing/2014/main" id="{8E914806-E434-4762-BD0E-E7CE3241D99C}"/>
              </a:ext>
            </a:extLst>
          </p:cNvPr>
          <p:cNvSpPr>
            <a:spLocks noChangeShapeType="1"/>
          </p:cNvSpPr>
          <p:nvPr/>
        </p:nvSpPr>
        <p:spPr bwMode="auto">
          <a:xfrm>
            <a:off x="5294555" y="5080299"/>
            <a:ext cx="29718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9" name="Line 6">
            <a:extLst>
              <a:ext uri="{FF2B5EF4-FFF2-40B4-BE49-F238E27FC236}">
                <a16:creationId xmlns:a16="http://schemas.microsoft.com/office/drawing/2014/main" id="{7ECA1912-ABC9-4AF6-BCC6-8C6C7AA266D7}"/>
              </a:ext>
            </a:extLst>
          </p:cNvPr>
          <p:cNvSpPr>
            <a:spLocks noChangeShapeType="1"/>
          </p:cNvSpPr>
          <p:nvPr/>
        </p:nvSpPr>
        <p:spPr bwMode="auto">
          <a:xfrm>
            <a:off x="5294555" y="5461299"/>
            <a:ext cx="29718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10" name="Text Box 7">
            <a:extLst>
              <a:ext uri="{FF2B5EF4-FFF2-40B4-BE49-F238E27FC236}">
                <a16:creationId xmlns:a16="http://schemas.microsoft.com/office/drawing/2014/main" id="{C3B2F9DA-095A-48AE-B7DC-B1574FD740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3255" y="4394499"/>
            <a:ext cx="5476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solidFill>
                  <a:srgbClr val="0033CC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 a0</a:t>
            </a:r>
          </a:p>
        </p:txBody>
      </p:sp>
      <p:sp>
        <p:nvSpPr>
          <p:cNvPr id="11" name="Text Box 8">
            <a:extLst>
              <a:ext uri="{FF2B5EF4-FFF2-40B4-BE49-F238E27FC236}">
                <a16:creationId xmlns:a16="http://schemas.microsoft.com/office/drawing/2014/main" id="{B03641ED-8F71-4668-965B-816DB1FF53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28030" y="4699299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solidFill>
                  <a:srgbClr val="0033CC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b0</a:t>
            </a:r>
          </a:p>
        </p:txBody>
      </p:sp>
      <p:sp>
        <p:nvSpPr>
          <p:cNvPr id="12" name="Text Box 9">
            <a:extLst>
              <a:ext uri="{FF2B5EF4-FFF2-40B4-BE49-F238E27FC236}">
                <a16:creationId xmlns:a16="http://schemas.microsoft.com/office/drawing/2014/main" id="{0AE1C3F9-F6A8-431F-B95A-AA6E26BA3D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28030" y="5004099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solidFill>
                  <a:srgbClr val="0033CC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b1</a:t>
            </a:r>
          </a:p>
        </p:txBody>
      </p:sp>
      <p:sp>
        <p:nvSpPr>
          <p:cNvPr id="13" name="Text Box 10">
            <a:extLst>
              <a:ext uri="{FF2B5EF4-FFF2-40B4-BE49-F238E27FC236}">
                <a16:creationId xmlns:a16="http://schemas.microsoft.com/office/drawing/2014/main" id="{3E7CBD53-6423-4360-8A79-BC7A83BA0F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32755" y="5461299"/>
            <a:ext cx="9286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solidFill>
                  <a:srgbClr val="0033CC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a2, b3</a:t>
            </a:r>
          </a:p>
        </p:txBody>
      </p:sp>
    </p:spTree>
    <p:extLst>
      <p:ext uri="{BB962C8B-B14F-4D97-AF65-F5344CB8AC3E}">
        <p14:creationId xmlns:p14="http://schemas.microsoft.com/office/powerpoint/2010/main" val="241201795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36</a:t>
            </a:fld>
            <a:endParaRPr lang="zh-TW" alt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B820C5F-E7B1-4380-AA2E-F2DC670C3D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9867" y="144466"/>
            <a:ext cx="10517721" cy="692151"/>
          </a:xfrm>
        </p:spPr>
        <p:txBody>
          <a:bodyPr/>
          <a:lstStyle/>
          <a:p>
            <a:pPr>
              <a:defRPr/>
            </a:pPr>
            <a:r>
              <a:rPr lang="en-US" altLang="zh-TW" sz="4000" dirty="0">
                <a:ea typeface="新細明體" pitchFamily="18" charset="-120"/>
              </a:rPr>
              <a:t>Procedure Level AR Layout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BA2C27A-52A2-4AF9-A362-7345A4A1B38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463040" y="1102659"/>
            <a:ext cx="9176273" cy="4814047"/>
          </a:xfrm>
        </p:spPr>
        <p:txBody>
          <a:bodyPr/>
          <a:lstStyle/>
          <a:p>
            <a:pPr>
              <a:defRPr/>
            </a:pPr>
            <a:r>
              <a:rPr lang="en-US" altLang="zh-TW" sz="2400" dirty="0">
                <a:ea typeface="新細明體" pitchFamily="18" charset="-120"/>
              </a:rPr>
              <a:t>What if there are many nested blocks in the function? Locals of blocks at the same nesting level could share the same storage area.</a:t>
            </a:r>
          </a:p>
          <a:p>
            <a:pPr>
              <a:defRPr/>
            </a:pPr>
            <a:endParaRPr lang="en-US" altLang="zh-TW" sz="2400" dirty="0">
              <a:ea typeface="新細明體" pitchFamily="18" charset="-120"/>
            </a:endParaRPr>
          </a:p>
          <a:p>
            <a:pPr>
              <a:defRPr/>
            </a:pPr>
            <a:endParaRPr lang="en-US" altLang="zh-TW" sz="2400" dirty="0">
              <a:ea typeface="新細明體" pitchFamily="18" charset="-120"/>
            </a:endParaRPr>
          </a:p>
          <a:p>
            <a:pPr>
              <a:defRPr/>
            </a:pPr>
            <a:endParaRPr lang="en-US" altLang="zh-TW" sz="2400" dirty="0">
              <a:ea typeface="新細明體" pitchFamily="18" charset="-120"/>
            </a:endParaRPr>
          </a:p>
          <a:p>
            <a:pPr>
              <a:defRPr/>
            </a:pPr>
            <a:endParaRPr lang="en-US" altLang="zh-TW" sz="2400" dirty="0">
              <a:ea typeface="新細明體" pitchFamily="18" charset="-120"/>
            </a:endParaRPr>
          </a:p>
          <a:p>
            <a:pPr>
              <a:buFontTx/>
              <a:buNone/>
              <a:defRPr/>
            </a:pPr>
            <a:endParaRPr lang="en-US" altLang="zh-TW" sz="2400" dirty="0">
              <a:ea typeface="新細明體" pitchFamily="18" charset="-120"/>
            </a:endParaRPr>
          </a:p>
          <a:p>
            <a:pPr>
              <a:defRPr/>
            </a:pPr>
            <a:r>
              <a:rPr lang="en-US" altLang="zh-TW" sz="2400" dirty="0">
                <a:ea typeface="新細明體" pitchFamily="18" charset="-120"/>
              </a:rPr>
              <a:t>Need an array or a stack to remember the accumulated offset at each nesting level.</a:t>
            </a:r>
          </a:p>
          <a:p>
            <a:pPr>
              <a:defRPr/>
            </a:pPr>
            <a:r>
              <a:rPr lang="en-US" altLang="zh-TW" sz="2400" dirty="0">
                <a:ea typeface="新細明體" pitchFamily="18" charset="-120"/>
              </a:rPr>
              <a:t>The largest offset is remembered as the size of the local variable area in the procedure level AR. 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43462AB-7E7F-4187-BA88-9109E9E4C1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4560" y="2244483"/>
            <a:ext cx="6553200" cy="15240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ea typeface="新細明體" panose="02020500000000000000" pitchFamily="18" charset="-120"/>
            </a:endParaRPr>
          </a:p>
        </p:txBody>
      </p:sp>
      <p:sp>
        <p:nvSpPr>
          <p:cNvPr id="6" name="Line 5">
            <a:extLst>
              <a:ext uri="{FF2B5EF4-FFF2-40B4-BE49-F238E27FC236}">
                <a16:creationId xmlns:a16="http://schemas.microsoft.com/office/drawing/2014/main" id="{CB1268A8-CB64-4FB1-9A1F-2A9682B369E7}"/>
              </a:ext>
            </a:extLst>
          </p:cNvPr>
          <p:cNvSpPr>
            <a:spLocks noChangeShapeType="1"/>
          </p:cNvSpPr>
          <p:nvPr/>
        </p:nvSpPr>
        <p:spPr bwMode="auto">
          <a:xfrm>
            <a:off x="3261360" y="2554045"/>
            <a:ext cx="3048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8" name="Line 6">
            <a:extLst>
              <a:ext uri="{FF2B5EF4-FFF2-40B4-BE49-F238E27FC236}">
                <a16:creationId xmlns:a16="http://schemas.microsoft.com/office/drawing/2014/main" id="{8356B9BB-9135-44F1-BAE9-498258C0DFBF}"/>
              </a:ext>
            </a:extLst>
          </p:cNvPr>
          <p:cNvSpPr>
            <a:spLocks noChangeShapeType="1"/>
          </p:cNvSpPr>
          <p:nvPr/>
        </p:nvSpPr>
        <p:spPr bwMode="auto">
          <a:xfrm>
            <a:off x="3261360" y="2554045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9" name="Line 7">
            <a:extLst>
              <a:ext uri="{FF2B5EF4-FFF2-40B4-BE49-F238E27FC236}">
                <a16:creationId xmlns:a16="http://schemas.microsoft.com/office/drawing/2014/main" id="{B2A7356A-4FC8-4D2B-BB18-83EDB8F96544}"/>
              </a:ext>
            </a:extLst>
          </p:cNvPr>
          <p:cNvSpPr>
            <a:spLocks noChangeShapeType="1"/>
          </p:cNvSpPr>
          <p:nvPr/>
        </p:nvSpPr>
        <p:spPr bwMode="auto">
          <a:xfrm>
            <a:off x="3261360" y="369704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10" name="Line 8">
            <a:extLst>
              <a:ext uri="{FF2B5EF4-FFF2-40B4-BE49-F238E27FC236}">
                <a16:creationId xmlns:a16="http://schemas.microsoft.com/office/drawing/2014/main" id="{D9817064-D4F8-4145-8C46-D9D7E7AD927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70960" y="263024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11" name="Line 9">
            <a:extLst>
              <a:ext uri="{FF2B5EF4-FFF2-40B4-BE49-F238E27FC236}">
                <a16:creationId xmlns:a16="http://schemas.microsoft.com/office/drawing/2014/main" id="{86B0068F-B6C2-4A6A-A594-91CC1394450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70960" y="2630245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12" name="Line 10">
            <a:extLst>
              <a:ext uri="{FF2B5EF4-FFF2-40B4-BE49-F238E27FC236}">
                <a16:creationId xmlns:a16="http://schemas.microsoft.com/office/drawing/2014/main" id="{C10983EF-56E1-44CD-8765-D82DD1437B1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70960" y="285884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13" name="Line 11">
            <a:extLst>
              <a:ext uri="{FF2B5EF4-FFF2-40B4-BE49-F238E27FC236}">
                <a16:creationId xmlns:a16="http://schemas.microsoft.com/office/drawing/2014/main" id="{43E4DBDA-F1F2-4047-BD2F-413D7546CCE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70960" y="301124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14" name="Line 12">
            <a:extLst>
              <a:ext uri="{FF2B5EF4-FFF2-40B4-BE49-F238E27FC236}">
                <a16:creationId xmlns:a16="http://schemas.microsoft.com/office/drawing/2014/main" id="{D981A060-19F1-47E3-BA80-79FA9D1D44E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70960" y="3011245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15" name="Line 13">
            <a:extLst>
              <a:ext uri="{FF2B5EF4-FFF2-40B4-BE49-F238E27FC236}">
                <a16:creationId xmlns:a16="http://schemas.microsoft.com/office/drawing/2014/main" id="{E1B63298-D2B0-4185-8C89-168B07A1ED6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70960" y="362084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16" name="Line 14">
            <a:extLst>
              <a:ext uri="{FF2B5EF4-FFF2-40B4-BE49-F238E27FC236}">
                <a16:creationId xmlns:a16="http://schemas.microsoft.com/office/drawing/2014/main" id="{300E7046-33EC-4BE3-AB69-F06C632E3EB7}"/>
              </a:ext>
            </a:extLst>
          </p:cNvPr>
          <p:cNvSpPr>
            <a:spLocks noChangeShapeType="1"/>
          </p:cNvSpPr>
          <p:nvPr/>
        </p:nvSpPr>
        <p:spPr bwMode="auto">
          <a:xfrm>
            <a:off x="4175760" y="3163645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17" name="Line 15">
            <a:extLst>
              <a:ext uri="{FF2B5EF4-FFF2-40B4-BE49-F238E27FC236}">
                <a16:creationId xmlns:a16="http://schemas.microsoft.com/office/drawing/2014/main" id="{4EBB5AEC-52BB-479E-9903-89468C6269F8}"/>
              </a:ext>
            </a:extLst>
          </p:cNvPr>
          <p:cNvSpPr>
            <a:spLocks noChangeShapeType="1"/>
          </p:cNvSpPr>
          <p:nvPr/>
        </p:nvSpPr>
        <p:spPr bwMode="auto">
          <a:xfrm>
            <a:off x="4175760" y="316364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18" name="Line 16">
            <a:extLst>
              <a:ext uri="{FF2B5EF4-FFF2-40B4-BE49-F238E27FC236}">
                <a16:creationId xmlns:a16="http://schemas.microsoft.com/office/drawing/2014/main" id="{FF824803-89A5-4306-B603-7B27D07EF08F}"/>
              </a:ext>
            </a:extLst>
          </p:cNvPr>
          <p:cNvSpPr>
            <a:spLocks noChangeShapeType="1"/>
          </p:cNvSpPr>
          <p:nvPr/>
        </p:nvSpPr>
        <p:spPr bwMode="auto">
          <a:xfrm>
            <a:off x="4175760" y="3468445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19" name="Text Box 17">
            <a:extLst>
              <a:ext uri="{FF2B5EF4-FFF2-40B4-BE49-F238E27FC236}">
                <a16:creationId xmlns:a16="http://schemas.microsoft.com/office/drawing/2014/main" id="{CEAB04DB-D307-42DD-AC36-864C9E1381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5560" y="2255595"/>
            <a:ext cx="312906" cy="36933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ea typeface="新細明體" panose="02020500000000000000" pitchFamily="18" charset="-120"/>
              </a:rPr>
              <a:t>1</a:t>
            </a:r>
          </a:p>
        </p:txBody>
      </p:sp>
      <p:sp>
        <p:nvSpPr>
          <p:cNvPr id="20" name="Text Box 18">
            <a:extLst>
              <a:ext uri="{FF2B5EF4-FFF2-40B4-BE49-F238E27FC236}">
                <a16:creationId xmlns:a16="http://schemas.microsoft.com/office/drawing/2014/main" id="{3BE353CC-5EEB-4530-9FB3-507AA1C57A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5960" y="2554045"/>
            <a:ext cx="312906" cy="36933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ea typeface="新細明體" panose="02020500000000000000" pitchFamily="18" charset="-120"/>
              </a:rPr>
              <a:t>2</a:t>
            </a:r>
          </a:p>
        </p:txBody>
      </p:sp>
      <p:sp>
        <p:nvSpPr>
          <p:cNvPr id="21" name="Text Box 19">
            <a:extLst>
              <a:ext uri="{FF2B5EF4-FFF2-40B4-BE49-F238E27FC236}">
                <a16:creationId xmlns:a16="http://schemas.microsoft.com/office/drawing/2014/main" id="{0B6F0008-0CAD-4C73-AB83-BE825E4AB0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4960" y="3087445"/>
            <a:ext cx="312906" cy="36933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ea typeface="新細明體" panose="02020500000000000000" pitchFamily="18" charset="-120"/>
              </a:rPr>
              <a:t>3</a:t>
            </a:r>
          </a:p>
        </p:txBody>
      </p:sp>
      <p:sp>
        <p:nvSpPr>
          <p:cNvPr id="22" name="Text Box 20">
            <a:extLst>
              <a:ext uri="{FF2B5EF4-FFF2-40B4-BE49-F238E27FC236}">
                <a16:creationId xmlns:a16="http://schemas.microsoft.com/office/drawing/2014/main" id="{84F6E47A-1384-4A63-8F83-A658B36CBC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5960" y="3163645"/>
            <a:ext cx="312906" cy="36933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ea typeface="新細明體" panose="02020500000000000000" pitchFamily="18" charset="-12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93571896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37</a:t>
            </a:fld>
            <a:endParaRPr lang="zh-TW" alt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5B70400-768D-4BFA-B162-3CE1343845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7975" y="217842"/>
            <a:ext cx="8229600" cy="513678"/>
          </a:xfrm>
        </p:spPr>
        <p:txBody>
          <a:bodyPr/>
          <a:lstStyle/>
          <a:p>
            <a:pPr>
              <a:defRPr/>
            </a:pPr>
            <a:r>
              <a:rPr lang="en-US" altLang="zh-TW" sz="4000" dirty="0">
                <a:ea typeface="新細明體" pitchFamily="18" charset="-120"/>
              </a:rPr>
              <a:t>Dynamic Arrays</a:t>
            </a:r>
            <a:r>
              <a:rPr lang="zh-CN" altLang="en-US" sz="4000" dirty="0">
                <a:ea typeface="新細明體" pitchFamily="18" charset="-120"/>
              </a:rPr>
              <a:t> </a:t>
            </a:r>
            <a:r>
              <a:rPr lang="en-US" altLang="zh-CN" sz="4000" dirty="0">
                <a:ea typeface="新細明體" pitchFamily="18" charset="-120"/>
              </a:rPr>
              <a:t>(1)</a:t>
            </a:r>
            <a:endParaRPr lang="en-US" altLang="zh-TW" sz="4000" dirty="0">
              <a:ea typeface="新細明體" pitchFamily="18" charset="-12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C166DB7-DEEC-4DA5-AF95-C506D8AFBC7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452282" y="1111623"/>
            <a:ext cx="9197788" cy="4503868"/>
          </a:xfrm>
        </p:spPr>
        <p:txBody>
          <a:bodyPr/>
          <a:lstStyle/>
          <a:p>
            <a:pPr>
              <a:defRPr/>
            </a:pPr>
            <a:r>
              <a:rPr lang="en-US" altLang="zh-TW" sz="2800" dirty="0">
                <a:ea typeface="新細明體" pitchFamily="18" charset="-120"/>
              </a:rPr>
              <a:t>The bounds of dynamic arrays are determined at runtime rather than at compile time.</a:t>
            </a:r>
          </a:p>
          <a:p>
            <a:pPr>
              <a:buFontTx/>
              <a:buNone/>
              <a:defRPr/>
            </a:pPr>
            <a:r>
              <a:rPr lang="en-US" altLang="zh-TW" sz="2800" dirty="0">
                <a:ea typeface="新細明體" pitchFamily="18" charset="-120"/>
              </a:rPr>
              <a:t>	for example:	</a:t>
            </a:r>
          </a:p>
          <a:p>
            <a:pPr>
              <a:buFontTx/>
              <a:buNone/>
              <a:defRPr/>
            </a:pPr>
            <a:r>
              <a:rPr lang="en-US" altLang="zh-TW" sz="2800" dirty="0">
                <a:ea typeface="新細明體" pitchFamily="18" charset="-120"/>
              </a:rPr>
              <a:t>			f(</a:t>
            </a:r>
            <a:r>
              <a:rPr lang="en-US" altLang="zh-TW" sz="2800" dirty="0" err="1">
                <a:ea typeface="新細明體" pitchFamily="18" charset="-120"/>
              </a:rPr>
              <a:t>int</a:t>
            </a:r>
            <a:r>
              <a:rPr lang="en-US" altLang="zh-TW" sz="2800" dirty="0">
                <a:ea typeface="新細明體" pitchFamily="18" charset="-120"/>
              </a:rPr>
              <a:t> n) {</a:t>
            </a:r>
          </a:p>
          <a:p>
            <a:pPr>
              <a:buFontTx/>
              <a:buNone/>
              <a:defRPr/>
            </a:pPr>
            <a:r>
              <a:rPr lang="en-US" altLang="zh-TW" sz="2800" dirty="0">
                <a:ea typeface="新細明體" pitchFamily="18" charset="-120"/>
              </a:rPr>
              <a:t>			float a[n], b[n*10];</a:t>
            </a:r>
          </a:p>
          <a:p>
            <a:pPr>
              <a:buFontTx/>
              <a:buNone/>
              <a:defRPr/>
            </a:pPr>
            <a:r>
              <a:rPr lang="en-US" altLang="zh-TW" sz="2800" dirty="0">
                <a:ea typeface="新細明體" pitchFamily="18" charset="-120"/>
              </a:rPr>
              <a:t>			… }</a:t>
            </a:r>
          </a:p>
          <a:p>
            <a:pPr>
              <a:defRPr/>
            </a:pPr>
            <a:r>
              <a:rPr lang="en-US" altLang="zh-TW" sz="2800" dirty="0">
                <a:ea typeface="新細明體" pitchFamily="18" charset="-120"/>
              </a:rPr>
              <a:t>Dynamic arrays cannot be allocated within an AR, they can be allocated on the top of stack as soon as their associated declaration is evaluated.</a:t>
            </a:r>
          </a:p>
        </p:txBody>
      </p:sp>
    </p:spTree>
    <p:extLst>
      <p:ext uri="{BB962C8B-B14F-4D97-AF65-F5344CB8AC3E}">
        <p14:creationId xmlns:p14="http://schemas.microsoft.com/office/powerpoint/2010/main" val="213333403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38</a:t>
            </a:fld>
            <a:endParaRPr lang="zh-TW" alt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D66E5C4-6275-4FCB-99CE-F650206656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7975" y="217842"/>
            <a:ext cx="8229600" cy="513678"/>
          </a:xfrm>
        </p:spPr>
        <p:txBody>
          <a:bodyPr/>
          <a:lstStyle/>
          <a:p>
            <a:pPr>
              <a:defRPr/>
            </a:pPr>
            <a:r>
              <a:rPr lang="en-US" altLang="zh-TW" sz="4000" dirty="0">
                <a:ea typeface="新細明體" pitchFamily="18" charset="-120"/>
              </a:rPr>
              <a:t>Dynamic Arrays</a:t>
            </a:r>
            <a:r>
              <a:rPr lang="zh-CN" altLang="en-US" sz="4000" dirty="0">
                <a:ea typeface="新細明體" pitchFamily="18" charset="-120"/>
              </a:rPr>
              <a:t> </a:t>
            </a:r>
            <a:r>
              <a:rPr lang="en-US" altLang="zh-CN" sz="4000" dirty="0">
                <a:ea typeface="新細明體" pitchFamily="18" charset="-120"/>
              </a:rPr>
              <a:t>(2)</a:t>
            </a:r>
            <a:endParaRPr lang="en-US" altLang="zh-TW" sz="4000" dirty="0">
              <a:ea typeface="新細明體" pitchFamily="18" charset="-12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9EBE9FC-492A-4C7D-9335-01241EBC2D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4501" y="1117003"/>
            <a:ext cx="2057400" cy="2057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solidFill>
                <a:srgbClr val="FF0000"/>
              </a:solidFill>
              <a:ea typeface="新細明體" panose="02020500000000000000" pitchFamily="18" charset="-120"/>
            </a:endParaRPr>
          </a:p>
        </p:txBody>
      </p:sp>
      <p:sp>
        <p:nvSpPr>
          <p:cNvPr id="5" name="Line 4">
            <a:extLst>
              <a:ext uri="{FF2B5EF4-FFF2-40B4-BE49-F238E27FC236}">
                <a16:creationId xmlns:a16="http://schemas.microsoft.com/office/drawing/2014/main" id="{9F3FB81E-E2B4-4CE1-8324-A7497A6C64DD}"/>
              </a:ext>
            </a:extLst>
          </p:cNvPr>
          <p:cNvSpPr>
            <a:spLocks noChangeShapeType="1"/>
          </p:cNvSpPr>
          <p:nvPr/>
        </p:nvSpPr>
        <p:spPr bwMode="auto">
          <a:xfrm>
            <a:off x="2844501" y="2186978"/>
            <a:ext cx="20574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6" name="Line 5">
            <a:extLst>
              <a:ext uri="{FF2B5EF4-FFF2-40B4-BE49-F238E27FC236}">
                <a16:creationId xmlns:a16="http://schemas.microsoft.com/office/drawing/2014/main" id="{0BBD5E1F-56FA-42C0-A33B-68E14FE0239D}"/>
              </a:ext>
            </a:extLst>
          </p:cNvPr>
          <p:cNvSpPr>
            <a:spLocks noChangeShapeType="1"/>
          </p:cNvSpPr>
          <p:nvPr/>
        </p:nvSpPr>
        <p:spPr bwMode="auto">
          <a:xfrm>
            <a:off x="2844501" y="1574203"/>
            <a:ext cx="20574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8" name="Line 6">
            <a:extLst>
              <a:ext uri="{FF2B5EF4-FFF2-40B4-BE49-F238E27FC236}">
                <a16:creationId xmlns:a16="http://schemas.microsoft.com/office/drawing/2014/main" id="{81AF7679-DBDA-46CC-AF73-6A894F13AE0C}"/>
              </a:ext>
            </a:extLst>
          </p:cNvPr>
          <p:cNvSpPr>
            <a:spLocks noChangeShapeType="1"/>
          </p:cNvSpPr>
          <p:nvPr/>
        </p:nvSpPr>
        <p:spPr bwMode="auto">
          <a:xfrm>
            <a:off x="2844501" y="2641003"/>
            <a:ext cx="20574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9" name="Text Box 7">
            <a:extLst>
              <a:ext uri="{FF2B5EF4-FFF2-40B4-BE49-F238E27FC236}">
                <a16:creationId xmlns:a16="http://schemas.microsoft.com/office/drawing/2014/main" id="{0B39EC80-B0FA-46CC-98BF-EA2E0D4650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5327" y="1650403"/>
            <a:ext cx="1673225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solidFill>
                  <a:srgbClr val="FF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Pointer to A</a:t>
            </a:r>
          </a:p>
        </p:txBody>
      </p:sp>
      <p:sp>
        <p:nvSpPr>
          <p:cNvPr id="10" name="Rectangle 8">
            <a:extLst>
              <a:ext uri="{FF2B5EF4-FFF2-40B4-BE49-F238E27FC236}">
                <a16:creationId xmlns:a16="http://schemas.microsoft.com/office/drawing/2014/main" id="{A8A1C5A9-AB6B-4E0B-84ED-A2A0A078A0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81039" y="2183803"/>
            <a:ext cx="1655762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solidFill>
                  <a:srgbClr val="FF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Pointer to B</a:t>
            </a:r>
          </a:p>
        </p:txBody>
      </p:sp>
      <p:sp>
        <p:nvSpPr>
          <p:cNvPr id="11" name="Rectangle 9">
            <a:extLst>
              <a:ext uri="{FF2B5EF4-FFF2-40B4-BE49-F238E27FC236}">
                <a16:creationId xmlns:a16="http://schemas.microsoft.com/office/drawing/2014/main" id="{6CB77E44-A445-42EA-953E-74798CD075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81039" y="2641003"/>
            <a:ext cx="1655762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solidFill>
                  <a:srgbClr val="FF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Pointer to C</a:t>
            </a:r>
          </a:p>
        </p:txBody>
      </p:sp>
      <p:sp>
        <p:nvSpPr>
          <p:cNvPr id="12" name="Rectangle 10">
            <a:extLst>
              <a:ext uri="{FF2B5EF4-FFF2-40B4-BE49-F238E27FC236}">
                <a16:creationId xmlns:a16="http://schemas.microsoft.com/office/drawing/2014/main" id="{A3573EFF-5353-4BC0-AF5A-EE102EF97C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5501" y="1269403"/>
            <a:ext cx="2057400" cy="4572000"/>
          </a:xfrm>
          <a:prstGeom prst="rect">
            <a:avLst/>
          </a:prstGeom>
          <a:solidFill>
            <a:srgbClr val="FFFFFF"/>
          </a:solidFill>
          <a:ln w="19050">
            <a:solidFill>
              <a:schemeClr val="bg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solidFill>
                <a:srgbClr val="FF0000"/>
              </a:solidFill>
              <a:ea typeface="新細明體" panose="02020500000000000000" pitchFamily="18" charset="-120"/>
            </a:endParaRPr>
          </a:p>
        </p:txBody>
      </p:sp>
      <p:sp>
        <p:nvSpPr>
          <p:cNvPr id="13" name="Line 11">
            <a:extLst>
              <a:ext uri="{FF2B5EF4-FFF2-40B4-BE49-F238E27FC236}">
                <a16:creationId xmlns:a16="http://schemas.microsoft.com/office/drawing/2014/main" id="{0A3F4D9D-D57D-4839-A5F3-8F14A4AA1C71}"/>
              </a:ext>
            </a:extLst>
          </p:cNvPr>
          <p:cNvSpPr>
            <a:spLocks noChangeShapeType="1"/>
          </p:cNvSpPr>
          <p:nvPr/>
        </p:nvSpPr>
        <p:spPr bwMode="auto">
          <a:xfrm>
            <a:off x="7035501" y="2186979"/>
            <a:ext cx="2057400" cy="317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14" name="Line 12">
            <a:extLst>
              <a:ext uri="{FF2B5EF4-FFF2-40B4-BE49-F238E27FC236}">
                <a16:creationId xmlns:a16="http://schemas.microsoft.com/office/drawing/2014/main" id="{E93DD876-F2A5-43BC-A68F-ADE7DA1348DB}"/>
              </a:ext>
            </a:extLst>
          </p:cNvPr>
          <p:cNvSpPr>
            <a:spLocks noChangeShapeType="1"/>
          </p:cNvSpPr>
          <p:nvPr/>
        </p:nvSpPr>
        <p:spPr bwMode="auto">
          <a:xfrm>
            <a:off x="7035501" y="1650404"/>
            <a:ext cx="2057400" cy="317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15" name="Line 13">
            <a:extLst>
              <a:ext uri="{FF2B5EF4-FFF2-40B4-BE49-F238E27FC236}">
                <a16:creationId xmlns:a16="http://schemas.microsoft.com/office/drawing/2014/main" id="{03410D02-8F6D-4320-A76C-226A49F09FD1}"/>
              </a:ext>
            </a:extLst>
          </p:cNvPr>
          <p:cNvSpPr>
            <a:spLocks noChangeShapeType="1"/>
          </p:cNvSpPr>
          <p:nvPr/>
        </p:nvSpPr>
        <p:spPr bwMode="auto">
          <a:xfrm>
            <a:off x="7033914" y="2644179"/>
            <a:ext cx="2057400" cy="317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16" name="Text Box 14">
            <a:extLst>
              <a:ext uri="{FF2B5EF4-FFF2-40B4-BE49-F238E27FC236}">
                <a16:creationId xmlns:a16="http://schemas.microsoft.com/office/drawing/2014/main" id="{0AD46E12-FEEF-4B88-B9E5-CBCC99ACF7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40302" y="1726603"/>
            <a:ext cx="1673225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solidFill>
                  <a:srgbClr val="FF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Pointer to A</a:t>
            </a:r>
          </a:p>
        </p:txBody>
      </p:sp>
      <p:sp>
        <p:nvSpPr>
          <p:cNvPr id="17" name="Rectangle 15">
            <a:extLst>
              <a:ext uri="{FF2B5EF4-FFF2-40B4-BE49-F238E27FC236}">
                <a16:creationId xmlns:a16="http://schemas.microsoft.com/office/drawing/2014/main" id="{41FD32E8-4724-466D-9F36-F1F179621A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72039" y="2183803"/>
            <a:ext cx="1655762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solidFill>
                  <a:srgbClr val="FF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Pointer to B</a:t>
            </a:r>
          </a:p>
        </p:txBody>
      </p:sp>
      <p:sp>
        <p:nvSpPr>
          <p:cNvPr id="18" name="Rectangle 16">
            <a:extLst>
              <a:ext uri="{FF2B5EF4-FFF2-40B4-BE49-F238E27FC236}">
                <a16:creationId xmlns:a16="http://schemas.microsoft.com/office/drawing/2014/main" id="{6EB187F9-9FC0-47F1-AB37-56417D368B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72039" y="2641003"/>
            <a:ext cx="1655762" cy="4572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solidFill>
                  <a:srgbClr val="FF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Pointer to C</a:t>
            </a:r>
          </a:p>
        </p:txBody>
      </p:sp>
      <p:sp>
        <p:nvSpPr>
          <p:cNvPr id="19" name="Line 17">
            <a:extLst>
              <a:ext uri="{FF2B5EF4-FFF2-40B4-BE49-F238E27FC236}">
                <a16:creationId xmlns:a16="http://schemas.microsoft.com/office/drawing/2014/main" id="{D95B75D6-95E6-42B2-A2B2-A257521FFD96}"/>
              </a:ext>
            </a:extLst>
          </p:cNvPr>
          <p:cNvSpPr>
            <a:spLocks noChangeShapeType="1"/>
          </p:cNvSpPr>
          <p:nvPr/>
        </p:nvSpPr>
        <p:spPr bwMode="auto">
          <a:xfrm>
            <a:off x="7035501" y="3098204"/>
            <a:ext cx="2057400" cy="3175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20" name="Line 18">
            <a:extLst>
              <a:ext uri="{FF2B5EF4-FFF2-40B4-BE49-F238E27FC236}">
                <a16:creationId xmlns:a16="http://schemas.microsoft.com/office/drawing/2014/main" id="{6A18370F-3A18-4BDF-8AF4-CF35987D8E7C}"/>
              </a:ext>
            </a:extLst>
          </p:cNvPr>
          <p:cNvSpPr>
            <a:spLocks noChangeShapeType="1"/>
          </p:cNvSpPr>
          <p:nvPr/>
        </p:nvSpPr>
        <p:spPr bwMode="auto">
          <a:xfrm>
            <a:off x="7035501" y="4012604"/>
            <a:ext cx="2057400" cy="3175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21" name="Line 19">
            <a:extLst>
              <a:ext uri="{FF2B5EF4-FFF2-40B4-BE49-F238E27FC236}">
                <a16:creationId xmlns:a16="http://schemas.microsoft.com/office/drawing/2014/main" id="{0F4E1E9E-9E12-4FE2-A1D7-F37F22358032}"/>
              </a:ext>
            </a:extLst>
          </p:cNvPr>
          <p:cNvSpPr>
            <a:spLocks noChangeShapeType="1"/>
          </p:cNvSpPr>
          <p:nvPr/>
        </p:nvSpPr>
        <p:spPr bwMode="auto">
          <a:xfrm>
            <a:off x="7035501" y="4927004"/>
            <a:ext cx="2057400" cy="3175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22" name="Text Box 20">
            <a:extLst>
              <a:ext uri="{FF2B5EF4-FFF2-40B4-BE49-F238E27FC236}">
                <a16:creationId xmlns:a16="http://schemas.microsoft.com/office/drawing/2014/main" id="{9EB41FF7-EED7-4304-A877-0BC7142C1D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92702" y="3326803"/>
            <a:ext cx="1192213" cy="4572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solidFill>
                  <a:srgbClr val="FF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Array A</a:t>
            </a:r>
          </a:p>
        </p:txBody>
      </p:sp>
      <p:sp>
        <p:nvSpPr>
          <p:cNvPr id="23" name="Text Box 21">
            <a:extLst>
              <a:ext uri="{FF2B5EF4-FFF2-40B4-BE49-F238E27FC236}">
                <a16:creationId xmlns:a16="http://schemas.microsoft.com/office/drawing/2014/main" id="{CF58ED0A-E1FF-419E-8504-62558D18E9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76839" y="4241203"/>
            <a:ext cx="1174750" cy="4572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solidFill>
                  <a:srgbClr val="FF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Array B</a:t>
            </a:r>
          </a:p>
        </p:txBody>
      </p:sp>
      <p:sp>
        <p:nvSpPr>
          <p:cNvPr id="24" name="Text Box 22">
            <a:extLst>
              <a:ext uri="{FF2B5EF4-FFF2-40B4-BE49-F238E27FC236}">
                <a16:creationId xmlns:a16="http://schemas.microsoft.com/office/drawing/2014/main" id="{BF654AE9-FCAE-4610-9957-D25F584525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76839" y="5155603"/>
            <a:ext cx="1174750" cy="4572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solidFill>
                  <a:srgbClr val="FF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Array C</a:t>
            </a:r>
          </a:p>
        </p:txBody>
      </p:sp>
      <p:sp>
        <p:nvSpPr>
          <p:cNvPr id="25" name="Line 23">
            <a:extLst>
              <a:ext uri="{FF2B5EF4-FFF2-40B4-BE49-F238E27FC236}">
                <a16:creationId xmlns:a16="http://schemas.microsoft.com/office/drawing/2014/main" id="{8422535F-7171-4002-98F1-385F8CAA806C}"/>
              </a:ext>
            </a:extLst>
          </p:cNvPr>
          <p:cNvSpPr>
            <a:spLocks noChangeShapeType="1"/>
          </p:cNvSpPr>
          <p:nvPr/>
        </p:nvSpPr>
        <p:spPr bwMode="auto">
          <a:xfrm>
            <a:off x="9092901" y="2031403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26" name="Line 24">
            <a:extLst>
              <a:ext uri="{FF2B5EF4-FFF2-40B4-BE49-F238E27FC236}">
                <a16:creationId xmlns:a16="http://schemas.microsoft.com/office/drawing/2014/main" id="{E19B0102-7FEE-4231-8D5F-FFD3BE6C1639}"/>
              </a:ext>
            </a:extLst>
          </p:cNvPr>
          <p:cNvSpPr>
            <a:spLocks noChangeShapeType="1"/>
          </p:cNvSpPr>
          <p:nvPr/>
        </p:nvSpPr>
        <p:spPr bwMode="auto">
          <a:xfrm>
            <a:off x="9321501" y="2031403"/>
            <a:ext cx="0" cy="1371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27" name="Line 25">
            <a:extLst>
              <a:ext uri="{FF2B5EF4-FFF2-40B4-BE49-F238E27FC236}">
                <a16:creationId xmlns:a16="http://schemas.microsoft.com/office/drawing/2014/main" id="{5FEEBAB6-4AC0-4616-9A2D-A8C513367C1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092901" y="3403003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28" name="Line 26">
            <a:extLst>
              <a:ext uri="{FF2B5EF4-FFF2-40B4-BE49-F238E27FC236}">
                <a16:creationId xmlns:a16="http://schemas.microsoft.com/office/drawing/2014/main" id="{7BD324FB-786C-4145-8E1C-0C9D2EBDC2F6}"/>
              </a:ext>
            </a:extLst>
          </p:cNvPr>
          <p:cNvSpPr>
            <a:spLocks noChangeShapeType="1"/>
          </p:cNvSpPr>
          <p:nvPr/>
        </p:nvSpPr>
        <p:spPr bwMode="auto">
          <a:xfrm>
            <a:off x="9092901" y="2412403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29" name="Line 27">
            <a:extLst>
              <a:ext uri="{FF2B5EF4-FFF2-40B4-BE49-F238E27FC236}">
                <a16:creationId xmlns:a16="http://schemas.microsoft.com/office/drawing/2014/main" id="{E85AC076-0012-4D8D-B175-0ED105CCBAFC}"/>
              </a:ext>
            </a:extLst>
          </p:cNvPr>
          <p:cNvSpPr>
            <a:spLocks noChangeShapeType="1"/>
          </p:cNvSpPr>
          <p:nvPr/>
        </p:nvSpPr>
        <p:spPr bwMode="auto">
          <a:xfrm>
            <a:off x="9473901" y="2412403"/>
            <a:ext cx="0" cy="1905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30" name="Line 28">
            <a:extLst>
              <a:ext uri="{FF2B5EF4-FFF2-40B4-BE49-F238E27FC236}">
                <a16:creationId xmlns:a16="http://schemas.microsoft.com/office/drawing/2014/main" id="{866FB4CE-4F52-4881-94EF-0C474230852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169101" y="4317403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31" name="Line 29">
            <a:extLst>
              <a:ext uri="{FF2B5EF4-FFF2-40B4-BE49-F238E27FC236}">
                <a16:creationId xmlns:a16="http://schemas.microsoft.com/office/drawing/2014/main" id="{36FFB812-0941-4376-99F2-5CB19C461D11}"/>
              </a:ext>
            </a:extLst>
          </p:cNvPr>
          <p:cNvSpPr>
            <a:spLocks noChangeShapeType="1"/>
          </p:cNvSpPr>
          <p:nvPr/>
        </p:nvSpPr>
        <p:spPr bwMode="auto">
          <a:xfrm>
            <a:off x="9092901" y="2869603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32" name="Line 30">
            <a:extLst>
              <a:ext uri="{FF2B5EF4-FFF2-40B4-BE49-F238E27FC236}">
                <a16:creationId xmlns:a16="http://schemas.microsoft.com/office/drawing/2014/main" id="{5188FEF7-B8EC-4CD9-B3E0-D438168895F5}"/>
              </a:ext>
            </a:extLst>
          </p:cNvPr>
          <p:cNvSpPr>
            <a:spLocks noChangeShapeType="1"/>
          </p:cNvSpPr>
          <p:nvPr/>
        </p:nvSpPr>
        <p:spPr bwMode="auto">
          <a:xfrm>
            <a:off x="9626301" y="2869603"/>
            <a:ext cx="0" cy="2438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33" name="Line 31">
            <a:extLst>
              <a:ext uri="{FF2B5EF4-FFF2-40B4-BE49-F238E27FC236}">
                <a16:creationId xmlns:a16="http://schemas.microsoft.com/office/drawing/2014/main" id="{8A2B0383-93C4-44AB-A01D-5E4A802447C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169101" y="5308003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34" name="Text Box 32">
            <a:extLst>
              <a:ext uri="{FF2B5EF4-FFF2-40B4-BE49-F238E27FC236}">
                <a16:creationId xmlns:a16="http://schemas.microsoft.com/office/drawing/2014/main" id="{38447BA1-B7EC-4053-90FC-2E60999609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4902" y="2183803"/>
            <a:ext cx="608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latin typeface="Times New Roman" panose="02020603050405020304" pitchFamily="18" charset="0"/>
                <a:ea typeface="新細明體" panose="02020500000000000000" pitchFamily="18" charset="-120"/>
              </a:rPr>
              <a:t>AR</a:t>
            </a:r>
          </a:p>
        </p:txBody>
      </p:sp>
      <p:sp>
        <p:nvSpPr>
          <p:cNvPr id="35" name="Line 33">
            <a:extLst>
              <a:ext uri="{FF2B5EF4-FFF2-40B4-BE49-F238E27FC236}">
                <a16:creationId xmlns:a16="http://schemas.microsoft.com/office/drawing/2014/main" id="{5A53A1B6-E365-4F98-9BAE-8B98191985A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49701" y="1345603"/>
            <a:ext cx="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36" name="Line 34">
            <a:extLst>
              <a:ext uri="{FF2B5EF4-FFF2-40B4-BE49-F238E27FC236}">
                <a16:creationId xmlns:a16="http://schemas.microsoft.com/office/drawing/2014/main" id="{2B7F3316-B948-4C4C-B8BE-93477EDC6366}"/>
              </a:ext>
            </a:extLst>
          </p:cNvPr>
          <p:cNvSpPr>
            <a:spLocks noChangeShapeType="1"/>
          </p:cNvSpPr>
          <p:nvPr/>
        </p:nvSpPr>
        <p:spPr bwMode="auto">
          <a:xfrm>
            <a:off x="6349701" y="2641003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37" name="Text Box 35">
            <a:extLst>
              <a:ext uri="{FF2B5EF4-FFF2-40B4-BE49-F238E27FC236}">
                <a16:creationId xmlns:a16="http://schemas.microsoft.com/office/drawing/2014/main" id="{DFE6C91E-5F20-4BB7-9AF8-B8118DC5F6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4501" y="3631603"/>
            <a:ext cx="308033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latin typeface="Times New Roman" panose="02020603050405020304" pitchFamily="18" charset="0"/>
                <a:ea typeface="新細明體" panose="02020500000000000000" pitchFamily="18" charset="-120"/>
              </a:rPr>
              <a:t>f(int i,j,k)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latin typeface="Times New Roman" panose="02020603050405020304" pitchFamily="18" charset="0"/>
                <a:ea typeface="新細明體" panose="02020500000000000000" pitchFamily="18" charset="-120"/>
              </a:rPr>
              <a:t>{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latin typeface="Times New Roman" panose="02020603050405020304" pitchFamily="18" charset="0"/>
                <a:ea typeface="新細明體" panose="02020500000000000000" pitchFamily="18" charset="-120"/>
              </a:rPr>
              <a:t>    float A[i], B[j], C[k];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latin typeface="Times New Roman" panose="02020603050405020304" pitchFamily="18" charset="0"/>
                <a:ea typeface="新細明體" panose="02020500000000000000" pitchFamily="18" charset="-120"/>
              </a:rPr>
              <a:t>    ….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latin typeface="Times New Roman" panose="02020603050405020304" pitchFamily="18" charset="0"/>
                <a:ea typeface="新細明體" panose="02020500000000000000" pitchFamily="18" charset="-120"/>
              </a:rPr>
              <a:t>}</a:t>
            </a:r>
          </a:p>
        </p:txBody>
      </p:sp>
      <p:sp>
        <p:nvSpPr>
          <p:cNvPr id="38" name="文字方塊 1">
            <a:extLst>
              <a:ext uri="{FF2B5EF4-FFF2-40B4-BE49-F238E27FC236}">
                <a16:creationId xmlns:a16="http://schemas.microsoft.com/office/drawing/2014/main" id="{52276A11-E9A0-4920-A8F0-C26B9F4909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40039" y="5384204"/>
            <a:ext cx="1403350" cy="523875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800">
                <a:solidFill>
                  <a:srgbClr val="FF0000"/>
                </a:solidFill>
                <a:ea typeface="新細明體" panose="02020500000000000000" pitchFamily="18" charset="-120"/>
              </a:rPr>
              <a:t>Alloca()</a:t>
            </a:r>
            <a:endParaRPr lang="zh-TW" altLang="en-US" sz="2800">
              <a:solidFill>
                <a:srgbClr val="FF0000"/>
              </a:solidFill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02605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39</a:t>
            </a:fld>
            <a:endParaRPr lang="zh-TW" alt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9872EF0-3FDD-4B56-8B8A-FCBB69B14C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29552" y="220532"/>
            <a:ext cx="10671587" cy="489474"/>
          </a:xfrm>
        </p:spPr>
        <p:txBody>
          <a:bodyPr/>
          <a:lstStyle/>
          <a:p>
            <a:pPr>
              <a:defRPr/>
            </a:pPr>
            <a:r>
              <a:rPr lang="en-US" altLang="zh-TW" sz="4000" dirty="0">
                <a:ea typeface="新細明體" pitchFamily="18" charset="-120"/>
              </a:rPr>
              <a:t>Multi-Dimensional Dynamic Arrays: Dope Vectors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6916CD4-3CA5-4DD4-9D03-B4E741F5BF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96574" y="1355463"/>
            <a:ext cx="2057400" cy="45720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solidFill>
                <a:srgbClr val="FF0000"/>
              </a:solidFill>
              <a:ea typeface="新細明體" panose="02020500000000000000" pitchFamily="18" charset="-120"/>
            </a:endParaRPr>
          </a:p>
        </p:txBody>
      </p:sp>
      <p:sp>
        <p:nvSpPr>
          <p:cNvPr id="6" name="Line 4">
            <a:extLst>
              <a:ext uri="{FF2B5EF4-FFF2-40B4-BE49-F238E27FC236}">
                <a16:creationId xmlns:a16="http://schemas.microsoft.com/office/drawing/2014/main" id="{3205E9CA-6D32-418A-98FB-8972DAC766A5}"/>
              </a:ext>
            </a:extLst>
          </p:cNvPr>
          <p:cNvSpPr>
            <a:spLocks noChangeShapeType="1"/>
          </p:cNvSpPr>
          <p:nvPr/>
        </p:nvSpPr>
        <p:spPr bwMode="auto">
          <a:xfrm>
            <a:off x="8896574" y="2269864"/>
            <a:ext cx="2057400" cy="3175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8" name="Line 5">
            <a:extLst>
              <a:ext uri="{FF2B5EF4-FFF2-40B4-BE49-F238E27FC236}">
                <a16:creationId xmlns:a16="http://schemas.microsoft.com/office/drawing/2014/main" id="{7A2D2FCE-FBA5-4F9A-AC49-49069FD9C3B8}"/>
              </a:ext>
            </a:extLst>
          </p:cNvPr>
          <p:cNvSpPr>
            <a:spLocks noChangeShapeType="1"/>
          </p:cNvSpPr>
          <p:nvPr/>
        </p:nvSpPr>
        <p:spPr bwMode="auto">
          <a:xfrm>
            <a:off x="8896574" y="1812664"/>
            <a:ext cx="2057400" cy="3175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9" name="Line 6">
            <a:extLst>
              <a:ext uri="{FF2B5EF4-FFF2-40B4-BE49-F238E27FC236}">
                <a16:creationId xmlns:a16="http://schemas.microsoft.com/office/drawing/2014/main" id="{90A79CE8-7F98-4B76-97BA-1FD89C8A0A40}"/>
              </a:ext>
            </a:extLst>
          </p:cNvPr>
          <p:cNvSpPr>
            <a:spLocks noChangeShapeType="1"/>
          </p:cNvSpPr>
          <p:nvPr/>
        </p:nvSpPr>
        <p:spPr bwMode="auto">
          <a:xfrm>
            <a:off x="8896574" y="2727064"/>
            <a:ext cx="2057400" cy="3175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10" name="Text Box 7">
            <a:extLst>
              <a:ext uri="{FF2B5EF4-FFF2-40B4-BE49-F238E27FC236}">
                <a16:creationId xmlns:a16="http://schemas.microsoft.com/office/drawing/2014/main" id="{F8FD03BE-CD24-4054-8103-9D13BE2F33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96574" y="1812663"/>
            <a:ext cx="20574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solidFill>
                  <a:srgbClr val="FF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Pointer to A</a:t>
            </a:r>
          </a:p>
        </p:txBody>
      </p:sp>
      <p:sp>
        <p:nvSpPr>
          <p:cNvPr id="11" name="Rectangle 8">
            <a:extLst>
              <a:ext uri="{FF2B5EF4-FFF2-40B4-BE49-F238E27FC236}">
                <a16:creationId xmlns:a16="http://schemas.microsoft.com/office/drawing/2014/main" id="{4805B8F6-B101-440B-A881-947897637E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71187" y="2269864"/>
            <a:ext cx="1979612" cy="461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solidFill>
                  <a:srgbClr val="FF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Dope vector B</a:t>
            </a:r>
          </a:p>
        </p:txBody>
      </p:sp>
      <p:sp>
        <p:nvSpPr>
          <p:cNvPr id="12" name="Rectangle 9">
            <a:extLst>
              <a:ext uri="{FF2B5EF4-FFF2-40B4-BE49-F238E27FC236}">
                <a16:creationId xmlns:a16="http://schemas.microsoft.com/office/drawing/2014/main" id="{89BBABC0-A960-4346-8E3B-879CF4479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71187" y="2727064"/>
            <a:ext cx="1979612" cy="461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solidFill>
                  <a:srgbClr val="FF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Dope vector C</a:t>
            </a:r>
          </a:p>
        </p:txBody>
      </p:sp>
      <p:sp>
        <p:nvSpPr>
          <p:cNvPr id="13" name="Line 10">
            <a:extLst>
              <a:ext uri="{FF2B5EF4-FFF2-40B4-BE49-F238E27FC236}">
                <a16:creationId xmlns:a16="http://schemas.microsoft.com/office/drawing/2014/main" id="{174032A2-1B58-4533-80D7-8AC2A98F9CAF}"/>
              </a:ext>
            </a:extLst>
          </p:cNvPr>
          <p:cNvSpPr>
            <a:spLocks noChangeShapeType="1"/>
          </p:cNvSpPr>
          <p:nvPr/>
        </p:nvSpPr>
        <p:spPr bwMode="auto">
          <a:xfrm>
            <a:off x="8896574" y="3184264"/>
            <a:ext cx="2057400" cy="3175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14" name="Line 11">
            <a:extLst>
              <a:ext uri="{FF2B5EF4-FFF2-40B4-BE49-F238E27FC236}">
                <a16:creationId xmlns:a16="http://schemas.microsoft.com/office/drawing/2014/main" id="{680B1DE3-5B44-4B13-964F-58E50DF7D03F}"/>
              </a:ext>
            </a:extLst>
          </p:cNvPr>
          <p:cNvSpPr>
            <a:spLocks noChangeShapeType="1"/>
          </p:cNvSpPr>
          <p:nvPr/>
        </p:nvSpPr>
        <p:spPr bwMode="auto">
          <a:xfrm>
            <a:off x="8896574" y="4098664"/>
            <a:ext cx="2057400" cy="3175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15" name="Line 12">
            <a:extLst>
              <a:ext uri="{FF2B5EF4-FFF2-40B4-BE49-F238E27FC236}">
                <a16:creationId xmlns:a16="http://schemas.microsoft.com/office/drawing/2014/main" id="{D7FAEEAF-A643-4661-964D-B64D37000560}"/>
              </a:ext>
            </a:extLst>
          </p:cNvPr>
          <p:cNvSpPr>
            <a:spLocks noChangeShapeType="1"/>
          </p:cNvSpPr>
          <p:nvPr/>
        </p:nvSpPr>
        <p:spPr bwMode="auto">
          <a:xfrm>
            <a:off x="8896574" y="5013064"/>
            <a:ext cx="2057400" cy="3175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16" name="Text Box 13">
            <a:extLst>
              <a:ext uri="{FF2B5EF4-FFF2-40B4-BE49-F238E27FC236}">
                <a16:creationId xmlns:a16="http://schemas.microsoft.com/office/drawing/2014/main" id="{EC807DBA-827F-4C6D-A844-4F5588CB11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53775" y="3412863"/>
            <a:ext cx="1192213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solidFill>
                  <a:srgbClr val="FF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Array A</a:t>
            </a:r>
          </a:p>
        </p:txBody>
      </p:sp>
      <p:sp>
        <p:nvSpPr>
          <p:cNvPr id="17" name="Text Box 14">
            <a:extLst>
              <a:ext uri="{FF2B5EF4-FFF2-40B4-BE49-F238E27FC236}">
                <a16:creationId xmlns:a16="http://schemas.microsoft.com/office/drawing/2014/main" id="{43BB95CB-5B85-4F8B-8E38-FC4F81EA0F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37912" y="4327263"/>
            <a:ext cx="1174750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solidFill>
                  <a:srgbClr val="FF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Array B</a:t>
            </a:r>
          </a:p>
        </p:txBody>
      </p:sp>
      <p:sp>
        <p:nvSpPr>
          <p:cNvPr id="18" name="Text Box 15">
            <a:extLst>
              <a:ext uri="{FF2B5EF4-FFF2-40B4-BE49-F238E27FC236}">
                <a16:creationId xmlns:a16="http://schemas.microsoft.com/office/drawing/2014/main" id="{50D63E7B-B46C-4E3D-8C02-0C40A67FA2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37912" y="5241663"/>
            <a:ext cx="1174750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solidFill>
                  <a:srgbClr val="FF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Array C</a:t>
            </a:r>
          </a:p>
        </p:txBody>
      </p:sp>
      <p:sp>
        <p:nvSpPr>
          <p:cNvPr id="19" name="Line 16">
            <a:extLst>
              <a:ext uri="{FF2B5EF4-FFF2-40B4-BE49-F238E27FC236}">
                <a16:creationId xmlns:a16="http://schemas.microsoft.com/office/drawing/2014/main" id="{97583DB0-BB4B-4BD2-AA97-46DEACB6224D}"/>
              </a:ext>
            </a:extLst>
          </p:cNvPr>
          <p:cNvSpPr>
            <a:spLocks noChangeShapeType="1"/>
          </p:cNvSpPr>
          <p:nvPr/>
        </p:nvSpPr>
        <p:spPr bwMode="auto">
          <a:xfrm>
            <a:off x="10953974" y="2117463"/>
            <a:ext cx="22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20" name="Line 17">
            <a:extLst>
              <a:ext uri="{FF2B5EF4-FFF2-40B4-BE49-F238E27FC236}">
                <a16:creationId xmlns:a16="http://schemas.microsoft.com/office/drawing/2014/main" id="{5627C67A-0015-4A34-BC15-EF4F41B77AB7}"/>
              </a:ext>
            </a:extLst>
          </p:cNvPr>
          <p:cNvSpPr>
            <a:spLocks noChangeShapeType="1"/>
          </p:cNvSpPr>
          <p:nvPr/>
        </p:nvSpPr>
        <p:spPr bwMode="auto">
          <a:xfrm>
            <a:off x="11182574" y="2117463"/>
            <a:ext cx="0" cy="1371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21" name="Line 18">
            <a:extLst>
              <a:ext uri="{FF2B5EF4-FFF2-40B4-BE49-F238E27FC236}">
                <a16:creationId xmlns:a16="http://schemas.microsoft.com/office/drawing/2014/main" id="{E2ECC247-35AE-49DC-98D0-1AEA408749C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953974" y="3489063"/>
            <a:ext cx="22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22" name="Line 19">
            <a:extLst>
              <a:ext uri="{FF2B5EF4-FFF2-40B4-BE49-F238E27FC236}">
                <a16:creationId xmlns:a16="http://schemas.microsoft.com/office/drawing/2014/main" id="{136F52CA-579A-4E82-891B-B86B574C79CE}"/>
              </a:ext>
            </a:extLst>
          </p:cNvPr>
          <p:cNvSpPr>
            <a:spLocks noChangeShapeType="1"/>
          </p:cNvSpPr>
          <p:nvPr/>
        </p:nvSpPr>
        <p:spPr bwMode="auto">
          <a:xfrm>
            <a:off x="10953974" y="2498463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23" name="Line 20">
            <a:extLst>
              <a:ext uri="{FF2B5EF4-FFF2-40B4-BE49-F238E27FC236}">
                <a16:creationId xmlns:a16="http://schemas.microsoft.com/office/drawing/2014/main" id="{8BEDD172-DCED-46D8-9571-9E6CA4B40CA9}"/>
              </a:ext>
            </a:extLst>
          </p:cNvPr>
          <p:cNvSpPr>
            <a:spLocks noChangeShapeType="1"/>
          </p:cNvSpPr>
          <p:nvPr/>
        </p:nvSpPr>
        <p:spPr bwMode="auto">
          <a:xfrm>
            <a:off x="11334974" y="2498463"/>
            <a:ext cx="0" cy="1905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24" name="Line 21">
            <a:extLst>
              <a:ext uri="{FF2B5EF4-FFF2-40B4-BE49-F238E27FC236}">
                <a16:creationId xmlns:a16="http://schemas.microsoft.com/office/drawing/2014/main" id="{AF08210A-508D-405D-8964-E8E08B47A22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1030174" y="4403463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25" name="Line 22">
            <a:extLst>
              <a:ext uri="{FF2B5EF4-FFF2-40B4-BE49-F238E27FC236}">
                <a16:creationId xmlns:a16="http://schemas.microsoft.com/office/drawing/2014/main" id="{8EE298B8-A154-4687-9049-EE1D69B14335}"/>
              </a:ext>
            </a:extLst>
          </p:cNvPr>
          <p:cNvSpPr>
            <a:spLocks noChangeShapeType="1"/>
          </p:cNvSpPr>
          <p:nvPr/>
        </p:nvSpPr>
        <p:spPr bwMode="auto">
          <a:xfrm>
            <a:off x="10953974" y="2955663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26" name="Line 23">
            <a:extLst>
              <a:ext uri="{FF2B5EF4-FFF2-40B4-BE49-F238E27FC236}">
                <a16:creationId xmlns:a16="http://schemas.microsoft.com/office/drawing/2014/main" id="{B11913C5-9716-48A0-B633-7CE006B175CC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87374" y="2955663"/>
            <a:ext cx="0" cy="2438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27" name="Line 24">
            <a:extLst>
              <a:ext uri="{FF2B5EF4-FFF2-40B4-BE49-F238E27FC236}">
                <a16:creationId xmlns:a16="http://schemas.microsoft.com/office/drawing/2014/main" id="{ED33D23A-D29C-4B3C-A86C-733A1FDBD08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1030174" y="5394063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28" name="Text Box 25">
            <a:extLst>
              <a:ext uri="{FF2B5EF4-FFF2-40B4-BE49-F238E27FC236}">
                <a16:creationId xmlns:a16="http://schemas.microsoft.com/office/drawing/2014/main" id="{37DE767D-4C69-4141-8E36-77E385181A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54153" y="2076226"/>
            <a:ext cx="608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AR</a:t>
            </a:r>
          </a:p>
        </p:txBody>
      </p:sp>
      <p:sp>
        <p:nvSpPr>
          <p:cNvPr id="29" name="Line 26">
            <a:extLst>
              <a:ext uri="{FF2B5EF4-FFF2-40B4-BE49-F238E27FC236}">
                <a16:creationId xmlns:a16="http://schemas.microsoft.com/office/drawing/2014/main" id="{1696580B-E294-486F-B831-1C934BF64D7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210774" y="1431663"/>
            <a:ext cx="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30" name="Line 27">
            <a:extLst>
              <a:ext uri="{FF2B5EF4-FFF2-40B4-BE49-F238E27FC236}">
                <a16:creationId xmlns:a16="http://schemas.microsoft.com/office/drawing/2014/main" id="{463D6473-1117-4717-8DF1-A0AF3E08C5B0}"/>
              </a:ext>
            </a:extLst>
          </p:cNvPr>
          <p:cNvSpPr>
            <a:spLocks noChangeShapeType="1"/>
          </p:cNvSpPr>
          <p:nvPr/>
        </p:nvSpPr>
        <p:spPr bwMode="auto">
          <a:xfrm>
            <a:off x="8210774" y="2727063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31" name="Text Box 28">
            <a:extLst>
              <a:ext uri="{FF2B5EF4-FFF2-40B4-BE49-F238E27FC236}">
                <a16:creationId xmlns:a16="http://schemas.microsoft.com/office/drawing/2014/main" id="{769045C8-0E29-44CE-898A-32C0A7724D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9966" y="3480994"/>
            <a:ext cx="4309834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f(int </a:t>
            </a:r>
            <a:r>
              <a:rPr lang="en-US" altLang="zh-TW" sz="2400" dirty="0" err="1">
                <a:latin typeface="Times New Roman" panose="02020603050405020304" pitchFamily="18" charset="0"/>
                <a:ea typeface="新細明體" panose="02020500000000000000" pitchFamily="18" charset="-120"/>
              </a:rPr>
              <a:t>i,j,k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)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{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    float A[</a:t>
            </a:r>
            <a:r>
              <a:rPr lang="en-US" altLang="zh-TW" sz="2400" dirty="0" err="1">
                <a:latin typeface="Times New Roman" panose="02020603050405020304" pitchFamily="18" charset="0"/>
                <a:ea typeface="新細明體" panose="02020500000000000000" pitchFamily="18" charset="-120"/>
              </a:rPr>
              <a:t>i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][j], B[j][k], C[</a:t>
            </a:r>
            <a:r>
              <a:rPr lang="en-US" altLang="zh-TW" sz="2400" dirty="0" err="1">
                <a:latin typeface="Times New Roman" panose="02020603050405020304" pitchFamily="18" charset="0"/>
                <a:ea typeface="新細明體" panose="02020500000000000000" pitchFamily="18" charset="-120"/>
              </a:rPr>
              <a:t>i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][j][k];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    ….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}</a:t>
            </a:r>
          </a:p>
        </p:txBody>
      </p:sp>
      <p:sp>
        <p:nvSpPr>
          <p:cNvPr id="32" name="Text Box 29">
            <a:extLst>
              <a:ext uri="{FF2B5EF4-FFF2-40B4-BE49-F238E27FC236}">
                <a16:creationId xmlns:a16="http://schemas.microsoft.com/office/drawing/2014/main" id="{BACC227B-CCBE-49C4-9121-54D57AA7E5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7432" y="1191409"/>
            <a:ext cx="6347010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indent="-342900">
              <a:spcBef>
                <a:spcPct val="0"/>
              </a:spcBef>
              <a:buClrTx/>
              <a:buSzTx/>
              <a:buFont typeface="Wingdings" panose="05000000000000000000" pitchFamily="2" charset="2"/>
              <a:buChar char="l"/>
            </a:pPr>
            <a:r>
              <a:rPr lang="en-US" altLang="zh-TW" sz="2800" dirty="0">
                <a:solidFill>
                  <a:schemeClr val="tx2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Dope vector is a fixed size descriptor containing the array’s type declaration. It contains the dimension, size, and bounds information of the array.</a:t>
            </a:r>
          </a:p>
        </p:txBody>
      </p:sp>
      <p:sp>
        <p:nvSpPr>
          <p:cNvPr id="33" name="Text Box 30">
            <a:extLst>
              <a:ext uri="{FF2B5EF4-FFF2-40B4-BE49-F238E27FC236}">
                <a16:creationId xmlns:a16="http://schemas.microsoft.com/office/drawing/2014/main" id="{63137382-50A4-4CCB-95CA-634330A424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99750" y="1355464"/>
            <a:ext cx="2054225" cy="461963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solidFill>
                  <a:srgbClr val="FF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Dope vector A</a:t>
            </a:r>
          </a:p>
        </p:txBody>
      </p:sp>
      <p:sp>
        <p:nvSpPr>
          <p:cNvPr id="34" name="TextBox 1">
            <a:extLst>
              <a:ext uri="{FF2B5EF4-FFF2-40B4-BE49-F238E27FC236}">
                <a16:creationId xmlns:a16="http://schemas.microsoft.com/office/drawing/2014/main" id="{18B99CDA-9CBF-4111-B8D0-07A9434301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3314" y="5558286"/>
            <a:ext cx="739931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b="1" i="1" dirty="0">
                <a:solidFill>
                  <a:srgbClr val="FF0000"/>
                </a:solidFill>
                <a:ea typeface="新細明體" panose="02020500000000000000" pitchFamily="18" charset="-120"/>
              </a:rPr>
              <a:t>Dope</a:t>
            </a:r>
            <a:r>
              <a:rPr lang="en-US" altLang="zh-TW" sz="2000" i="1" dirty="0">
                <a:solidFill>
                  <a:srgbClr val="FF0000"/>
                </a:solidFill>
                <a:ea typeface="新細明體" panose="02020500000000000000" pitchFamily="18" charset="-120"/>
              </a:rPr>
              <a:t>: facts, private or confidential </a:t>
            </a:r>
            <a:r>
              <a:rPr lang="en-US" altLang="zh-TW" sz="2000" i="1" dirty="0" err="1">
                <a:solidFill>
                  <a:srgbClr val="FF0000"/>
                </a:solidFill>
                <a:ea typeface="新細明體" panose="02020500000000000000" pitchFamily="18" charset="-120"/>
              </a:rPr>
              <a:t>information</a:t>
            </a:r>
            <a:r>
              <a:rPr lang="en-US" altLang="zh-TW" sz="1800" i="1" dirty="0" err="1">
                <a:solidFill>
                  <a:srgbClr val="FF0000"/>
                </a:solidFill>
                <a:ea typeface="新細明體" panose="02020500000000000000" pitchFamily="18" charset="-120"/>
              </a:rPr>
              <a:t>Slang</a:t>
            </a:r>
            <a:r>
              <a:rPr lang="en-US" altLang="zh-TW" sz="1800" i="1" dirty="0">
                <a:solidFill>
                  <a:srgbClr val="FF0000"/>
                </a:solidFill>
                <a:ea typeface="新細明體" panose="02020500000000000000" pitchFamily="18" charset="-120"/>
              </a:rPr>
              <a:t> for drugs -</a:t>
            </a:r>
            <a:r>
              <a:rPr lang="en-US" altLang="zh-TW" sz="1800" i="1" dirty="0">
                <a:solidFill>
                  <a:srgbClr val="FF0000"/>
                </a:solidFill>
                <a:ea typeface="新細明體" panose="02020500000000000000" pitchFamily="18" charset="-120"/>
                <a:sym typeface="Wingdings" panose="05000000000000000000" pitchFamily="2" charset="2"/>
              </a:rPr>
              <a:t></a:t>
            </a:r>
            <a:endParaRPr lang="zh-TW" altLang="en-US" sz="1800" i="1" dirty="0">
              <a:solidFill>
                <a:srgbClr val="FF0000"/>
              </a:solidFill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879530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4</a:t>
            </a:fld>
            <a:endParaRPr lang="zh-TW" altLang="en-US"/>
          </a:p>
        </p:txBody>
      </p:sp>
      <p:graphicFrame>
        <p:nvGraphicFramePr>
          <p:cNvPr id="3" name="Table 6">
            <a:extLst>
              <a:ext uri="{FF2B5EF4-FFF2-40B4-BE49-F238E27FC236}">
                <a16:creationId xmlns:a16="http://schemas.microsoft.com/office/drawing/2014/main" id="{5FA88B71-83EF-4FB9-A444-A4D96F6866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8690936"/>
              </p:ext>
            </p:extLst>
          </p:nvPr>
        </p:nvGraphicFramePr>
        <p:xfrm>
          <a:off x="851770" y="1409528"/>
          <a:ext cx="10559443" cy="4126968"/>
        </p:xfrm>
        <a:graphic>
          <a:graphicData uri="http://schemas.openxmlformats.org/drawingml/2006/table">
            <a:tbl>
              <a:tblPr/>
              <a:tblGrid>
                <a:gridCol w="27056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49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894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894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407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20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Static 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Stack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Dynamic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389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Allocation time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D3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Compile time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D3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Procedure invocation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D3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malloc() at runtime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D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934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Variable lifetime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A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Program start execution to end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A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Procedure call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to return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A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From Alloc() to Free()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A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934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Space efficiency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D3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Less efficient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D3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Space reuse is high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D3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Depends on user management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D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07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Implementation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A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Data segments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A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Runtime stack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A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Heap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A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934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Access efficiency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D3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Fast (gp+offset)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D3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Fast (fp+offset)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D3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Indirect reference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Less locality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D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3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Compiler-optimization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A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Easier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A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Easier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A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More difficult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A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Rectangle 2">
            <a:extLst>
              <a:ext uri="{FF2B5EF4-FFF2-40B4-BE49-F238E27FC236}">
                <a16:creationId xmlns:a16="http://schemas.microsoft.com/office/drawing/2014/main" id="{1F86D14B-B5E8-4971-96B2-EAE22AF627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39661" y="144466"/>
            <a:ext cx="10527928" cy="692151"/>
          </a:xfrm>
        </p:spPr>
        <p:txBody>
          <a:bodyPr/>
          <a:lstStyle/>
          <a:p>
            <a:pPr>
              <a:defRPr/>
            </a:pPr>
            <a:r>
              <a:rPr lang="en-US" altLang="zh-TW" sz="4000" dirty="0">
                <a:ea typeface="新細明體" pitchFamily="18" charset="-120"/>
              </a:rPr>
              <a:t>Storage Allocation (2)</a:t>
            </a:r>
          </a:p>
        </p:txBody>
      </p:sp>
    </p:spTree>
    <p:extLst>
      <p:ext uri="{BB962C8B-B14F-4D97-AF65-F5344CB8AC3E}">
        <p14:creationId xmlns:p14="http://schemas.microsoft.com/office/powerpoint/2010/main" val="1337211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40</a:t>
            </a:fld>
            <a:endParaRPr lang="zh-TW" alt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72D3AEA-AF53-4B5E-B4FA-85E1B85BCA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9867" y="144466"/>
            <a:ext cx="10517721" cy="692151"/>
          </a:xfrm>
        </p:spPr>
        <p:txBody>
          <a:bodyPr/>
          <a:lstStyle/>
          <a:p>
            <a:pPr>
              <a:defRPr/>
            </a:pPr>
            <a:r>
              <a:rPr lang="en-US" altLang="zh-TW" sz="4000" dirty="0">
                <a:ea typeface="新細明體" pitchFamily="18" charset="-120"/>
              </a:rPr>
              <a:t>Calling Sequences (1)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541D13B-63B8-4B6D-B50D-8D2ABC0CDDC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463040" y="1134932"/>
            <a:ext cx="9079454" cy="4572000"/>
          </a:xfrm>
        </p:spPr>
        <p:txBody>
          <a:bodyPr/>
          <a:lstStyle/>
          <a:p>
            <a:pPr>
              <a:defRPr/>
            </a:pPr>
            <a:r>
              <a:rPr lang="en-US" altLang="zh-TW" sz="2800" dirty="0">
                <a:ea typeface="新細明體" pitchFamily="18" charset="-120"/>
              </a:rPr>
              <a:t>A </a:t>
            </a:r>
            <a:r>
              <a:rPr lang="en-US" altLang="zh-TW" sz="2800" dirty="0">
                <a:solidFill>
                  <a:srgbClr val="FF0000"/>
                </a:solidFill>
                <a:ea typeface="新細明體" pitchFamily="18" charset="-120"/>
              </a:rPr>
              <a:t>call sequence </a:t>
            </a:r>
            <a:r>
              <a:rPr lang="en-US" altLang="zh-TW" sz="2800" dirty="0">
                <a:ea typeface="新細明體" pitchFamily="18" charset="-120"/>
              </a:rPr>
              <a:t>allocates an activation record and enters information into its fields.</a:t>
            </a:r>
          </a:p>
          <a:p>
            <a:pPr lvl="1">
              <a:defRPr/>
            </a:pPr>
            <a:r>
              <a:rPr lang="en-US" altLang="zh-TW" sz="2400" dirty="0">
                <a:ea typeface="新細明體" pitchFamily="18" charset="-120"/>
              </a:rPr>
              <a:t>Parameters, return address,  old </a:t>
            </a:r>
            <a:r>
              <a:rPr lang="en-US" altLang="zh-TW" sz="2400" dirty="0" err="1">
                <a:ea typeface="新細明體" pitchFamily="18" charset="-120"/>
              </a:rPr>
              <a:t>sp</a:t>
            </a:r>
            <a:r>
              <a:rPr lang="en-US" altLang="zh-TW" sz="2400" dirty="0">
                <a:ea typeface="新細明體" pitchFamily="18" charset="-120"/>
              </a:rPr>
              <a:t>/</a:t>
            </a:r>
            <a:r>
              <a:rPr lang="en-US" altLang="zh-TW" sz="2400" dirty="0" err="1">
                <a:ea typeface="新細明體" pitchFamily="18" charset="-120"/>
              </a:rPr>
              <a:t>fp</a:t>
            </a:r>
            <a:r>
              <a:rPr lang="en-US" altLang="zh-TW" sz="2400" dirty="0">
                <a:ea typeface="新細明體" pitchFamily="18" charset="-120"/>
              </a:rPr>
              <a:t>, saving registers, local data initialization</a:t>
            </a:r>
          </a:p>
          <a:p>
            <a:pPr>
              <a:defRPr/>
            </a:pPr>
            <a:r>
              <a:rPr lang="en-US" altLang="zh-TW" sz="2800" dirty="0">
                <a:ea typeface="新細明體" pitchFamily="18" charset="-120"/>
              </a:rPr>
              <a:t>A </a:t>
            </a:r>
            <a:r>
              <a:rPr lang="en-US" altLang="zh-TW" sz="2800" dirty="0">
                <a:solidFill>
                  <a:srgbClr val="FF0000"/>
                </a:solidFill>
                <a:ea typeface="新細明體" pitchFamily="18" charset="-120"/>
              </a:rPr>
              <a:t>return sequence </a:t>
            </a:r>
            <a:r>
              <a:rPr lang="en-US" altLang="zh-TW" sz="2800" dirty="0">
                <a:ea typeface="新細明體" pitchFamily="18" charset="-120"/>
              </a:rPr>
              <a:t>restores the state of the machine </a:t>
            </a:r>
          </a:p>
          <a:p>
            <a:pPr lvl="1">
              <a:defRPr/>
            </a:pPr>
            <a:r>
              <a:rPr lang="en-US" altLang="zh-TW" sz="2400" dirty="0">
                <a:ea typeface="新細明體" pitchFamily="18" charset="-120"/>
              </a:rPr>
              <a:t>Return value, restore registers, restore old </a:t>
            </a:r>
            <a:r>
              <a:rPr lang="en-US" altLang="zh-TW" sz="2400" dirty="0" err="1">
                <a:ea typeface="新細明體" pitchFamily="18" charset="-120"/>
              </a:rPr>
              <a:t>sp</a:t>
            </a:r>
            <a:r>
              <a:rPr lang="en-US" altLang="zh-TW" sz="2400" dirty="0">
                <a:ea typeface="新細明體" pitchFamily="18" charset="-120"/>
              </a:rPr>
              <a:t>/</a:t>
            </a:r>
            <a:r>
              <a:rPr lang="en-US" altLang="zh-TW" sz="2400" dirty="0" err="1">
                <a:ea typeface="新細明體" pitchFamily="18" charset="-120"/>
              </a:rPr>
              <a:t>fp</a:t>
            </a:r>
            <a:r>
              <a:rPr lang="en-US" altLang="zh-TW" sz="2400" dirty="0">
                <a:ea typeface="新細明體" pitchFamily="18" charset="-120"/>
              </a:rPr>
              <a:t>, branch to return address</a:t>
            </a:r>
          </a:p>
          <a:p>
            <a:pPr>
              <a:defRPr/>
            </a:pPr>
            <a:r>
              <a:rPr lang="en-US" altLang="zh-TW" sz="2800" dirty="0">
                <a:ea typeface="新細明體" pitchFamily="18" charset="-120"/>
              </a:rPr>
              <a:t>The code in a calling sequence is often divided between the caller and the </a:t>
            </a:r>
            <a:r>
              <a:rPr lang="en-US" altLang="zh-TW" sz="2800" dirty="0" err="1">
                <a:ea typeface="新細明體" pitchFamily="18" charset="-120"/>
              </a:rPr>
              <a:t>callee</a:t>
            </a:r>
            <a:r>
              <a:rPr lang="en-US" altLang="zh-TW" sz="2800" dirty="0">
                <a:ea typeface="新細明體" pitchFamily="18" charset="-12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9701173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41</a:t>
            </a:fld>
            <a:endParaRPr lang="zh-TW" alt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238D0D7-A15D-4731-8CC9-89CC368140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9867" y="144466"/>
            <a:ext cx="10517721" cy="692151"/>
          </a:xfrm>
        </p:spPr>
        <p:txBody>
          <a:bodyPr/>
          <a:lstStyle/>
          <a:p>
            <a:pPr>
              <a:defRPr/>
            </a:pPr>
            <a:r>
              <a:rPr lang="en-US" altLang="zh-TW" sz="4000" dirty="0">
                <a:ea typeface="新細明體" pitchFamily="18" charset="-120"/>
              </a:rPr>
              <a:t>Calling Sequences (2)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D132052-1065-4E20-AAD8-F6D16436E10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249679" y="1146588"/>
            <a:ext cx="9346603" cy="4683125"/>
          </a:xfrm>
        </p:spPr>
        <p:txBody>
          <a:bodyPr/>
          <a:lstStyle/>
          <a:p>
            <a:pPr>
              <a:defRPr/>
            </a:pPr>
            <a:r>
              <a:rPr lang="en-US" altLang="zh-TW" sz="2800" dirty="0">
                <a:ea typeface="新細明體" pitchFamily="18" charset="-120"/>
              </a:rPr>
              <a:t>A possible calling sequence</a:t>
            </a:r>
          </a:p>
          <a:p>
            <a:pPr lvl="1">
              <a:defRPr/>
            </a:pPr>
            <a:r>
              <a:rPr lang="en-US" altLang="zh-TW" sz="2400" dirty="0">
                <a:solidFill>
                  <a:srgbClr val="FF0000"/>
                </a:solidFill>
                <a:ea typeface="新細明體" pitchFamily="18" charset="-120"/>
              </a:rPr>
              <a:t>Caller evaluates actual parameters</a:t>
            </a:r>
          </a:p>
          <a:p>
            <a:pPr lvl="1">
              <a:defRPr/>
            </a:pPr>
            <a:r>
              <a:rPr lang="en-US" altLang="zh-TW" sz="2400" dirty="0">
                <a:solidFill>
                  <a:srgbClr val="FF0000"/>
                </a:solidFill>
                <a:ea typeface="新細明體" pitchFamily="18" charset="-120"/>
              </a:rPr>
              <a:t>Caller stores a return address and the old stack top (or frame pointer) into </a:t>
            </a:r>
            <a:r>
              <a:rPr lang="en-US" altLang="zh-TW" sz="2400" dirty="0" err="1">
                <a:solidFill>
                  <a:srgbClr val="FF0000"/>
                </a:solidFill>
                <a:ea typeface="新細明體" pitchFamily="18" charset="-120"/>
              </a:rPr>
              <a:t>callee’s</a:t>
            </a:r>
            <a:r>
              <a:rPr lang="en-US" altLang="zh-TW" sz="2400" dirty="0">
                <a:solidFill>
                  <a:srgbClr val="FF0000"/>
                </a:solidFill>
                <a:ea typeface="新細明體" pitchFamily="18" charset="-120"/>
              </a:rPr>
              <a:t> AR.</a:t>
            </a:r>
          </a:p>
          <a:p>
            <a:pPr lvl="1">
              <a:defRPr/>
            </a:pPr>
            <a:r>
              <a:rPr lang="en-US" altLang="zh-TW" sz="2400" dirty="0">
                <a:solidFill>
                  <a:srgbClr val="FF0000"/>
                </a:solidFill>
                <a:ea typeface="新細明體" pitchFamily="18" charset="-120"/>
              </a:rPr>
              <a:t>Caller pushes the AR (i.e. decrement </a:t>
            </a:r>
            <a:r>
              <a:rPr lang="en-US" altLang="zh-TW" sz="2400" dirty="0" err="1">
                <a:solidFill>
                  <a:srgbClr val="FF0000"/>
                </a:solidFill>
                <a:ea typeface="新細明體" pitchFamily="18" charset="-120"/>
              </a:rPr>
              <a:t>sp</a:t>
            </a:r>
            <a:r>
              <a:rPr lang="en-US" altLang="zh-TW" sz="2400" dirty="0">
                <a:solidFill>
                  <a:srgbClr val="FF0000"/>
                </a:solidFill>
                <a:ea typeface="新細明體" pitchFamily="18" charset="-120"/>
              </a:rPr>
              <a:t>)</a:t>
            </a:r>
            <a:endParaRPr lang="en-US" altLang="zh-TW" sz="2800" dirty="0">
              <a:solidFill>
                <a:srgbClr val="FFFF00"/>
              </a:solidFill>
              <a:ea typeface="新細明體" pitchFamily="18" charset="-120"/>
            </a:endParaRPr>
          </a:p>
          <a:p>
            <a:pPr lvl="1">
              <a:defRPr/>
            </a:pPr>
            <a:r>
              <a:rPr lang="en-US" altLang="zh-TW" sz="2800" dirty="0" err="1">
                <a:solidFill>
                  <a:schemeClr val="hlink"/>
                </a:solidFill>
                <a:ea typeface="新細明體" pitchFamily="18" charset="-120"/>
              </a:rPr>
              <a:t>Callee</a:t>
            </a:r>
            <a:r>
              <a:rPr lang="en-US" altLang="zh-TW" sz="2800" dirty="0">
                <a:solidFill>
                  <a:schemeClr val="hlink"/>
                </a:solidFill>
                <a:ea typeface="新細明體" pitchFamily="18" charset="-120"/>
              </a:rPr>
              <a:t> saves register values and other status information</a:t>
            </a:r>
          </a:p>
          <a:p>
            <a:pPr lvl="1">
              <a:defRPr/>
            </a:pPr>
            <a:r>
              <a:rPr lang="en-US" altLang="zh-TW" sz="2800" dirty="0" err="1">
                <a:solidFill>
                  <a:schemeClr val="hlink"/>
                </a:solidFill>
                <a:ea typeface="新細明體" pitchFamily="18" charset="-120"/>
              </a:rPr>
              <a:t>Callee</a:t>
            </a:r>
            <a:r>
              <a:rPr lang="en-US" altLang="zh-TW" sz="2800" dirty="0">
                <a:solidFill>
                  <a:schemeClr val="hlink"/>
                </a:solidFill>
                <a:ea typeface="新細明體" pitchFamily="18" charset="-120"/>
              </a:rPr>
              <a:t> initializes local data and begin execution</a:t>
            </a:r>
          </a:p>
        </p:txBody>
      </p:sp>
    </p:spTree>
    <p:extLst>
      <p:ext uri="{BB962C8B-B14F-4D97-AF65-F5344CB8AC3E}">
        <p14:creationId xmlns:p14="http://schemas.microsoft.com/office/powerpoint/2010/main" val="231039184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42</a:t>
            </a:fld>
            <a:endParaRPr lang="zh-TW" alt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F5FDE40-4D19-4437-B5EC-315C9B8293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9867" y="144466"/>
            <a:ext cx="10517721" cy="692151"/>
          </a:xfrm>
        </p:spPr>
        <p:txBody>
          <a:bodyPr/>
          <a:lstStyle/>
          <a:p>
            <a:pPr>
              <a:defRPr/>
            </a:pPr>
            <a:r>
              <a:rPr lang="en-US" altLang="zh-TW" sz="4000" dirty="0">
                <a:ea typeface="新細明體" pitchFamily="18" charset="-120"/>
              </a:rPr>
              <a:t>Calling Sequences (3)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998A5F5-3670-4A0B-A9C8-601FF6734C0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484556" y="1211133"/>
            <a:ext cx="8747760" cy="3360868"/>
          </a:xfrm>
        </p:spPr>
        <p:txBody>
          <a:bodyPr/>
          <a:lstStyle/>
          <a:p>
            <a:pPr>
              <a:defRPr/>
            </a:pPr>
            <a:r>
              <a:rPr lang="en-US" altLang="zh-TW" sz="2800" dirty="0">
                <a:ea typeface="新細明體" pitchFamily="18" charset="-120"/>
              </a:rPr>
              <a:t>Calling sequence used in our template</a:t>
            </a:r>
          </a:p>
          <a:p>
            <a:pPr lvl="1">
              <a:defRPr/>
            </a:pPr>
            <a:r>
              <a:rPr lang="en-US" altLang="zh-TW" sz="2400" dirty="0">
                <a:solidFill>
                  <a:srgbClr val="FF0000"/>
                </a:solidFill>
                <a:ea typeface="新細明體" pitchFamily="18" charset="-120"/>
              </a:rPr>
              <a:t>Caller evaluates actual parameters</a:t>
            </a:r>
          </a:p>
          <a:p>
            <a:pPr lvl="1">
              <a:defRPr/>
            </a:pPr>
            <a:r>
              <a:rPr lang="en-US" altLang="zh-TW" sz="2400" dirty="0">
                <a:solidFill>
                  <a:srgbClr val="FF0000"/>
                </a:solidFill>
                <a:ea typeface="新細明體" pitchFamily="18" charset="-120"/>
              </a:rPr>
              <a:t>Caller stores a return address</a:t>
            </a:r>
          </a:p>
          <a:p>
            <a:pPr lvl="1">
              <a:defRPr/>
            </a:pPr>
            <a:r>
              <a:rPr lang="en-US" altLang="zh-TW" sz="2400" dirty="0" err="1">
                <a:ea typeface="新細明體" pitchFamily="18" charset="-120"/>
              </a:rPr>
              <a:t>Callee</a:t>
            </a:r>
            <a:r>
              <a:rPr lang="en-US" altLang="zh-TW" sz="2400" dirty="0">
                <a:ea typeface="新細明體" pitchFamily="18" charset="-120"/>
              </a:rPr>
              <a:t> pushes AR </a:t>
            </a:r>
          </a:p>
          <a:p>
            <a:pPr lvl="1">
              <a:defRPr/>
            </a:pPr>
            <a:r>
              <a:rPr lang="en-US" altLang="zh-TW" sz="2400" dirty="0" err="1">
                <a:ea typeface="新細明體" pitchFamily="18" charset="-120"/>
              </a:rPr>
              <a:t>Callee</a:t>
            </a:r>
            <a:r>
              <a:rPr lang="en-US" altLang="zh-TW" sz="2400" dirty="0">
                <a:ea typeface="新細明體" pitchFamily="18" charset="-120"/>
              </a:rPr>
              <a:t> stores the old stack top and the frame pointer into AR.</a:t>
            </a:r>
          </a:p>
          <a:p>
            <a:pPr lvl="1">
              <a:defRPr/>
            </a:pPr>
            <a:r>
              <a:rPr lang="en-US" altLang="zh-TW" sz="2400" dirty="0" err="1">
                <a:ea typeface="新細明體" pitchFamily="18" charset="-120"/>
              </a:rPr>
              <a:t>Callee</a:t>
            </a:r>
            <a:r>
              <a:rPr lang="en-US" altLang="zh-TW" sz="2400" dirty="0">
                <a:ea typeface="新細明體" pitchFamily="18" charset="-120"/>
              </a:rPr>
              <a:t> saves registers and other status information</a:t>
            </a:r>
          </a:p>
          <a:p>
            <a:pPr lvl="1">
              <a:defRPr/>
            </a:pPr>
            <a:r>
              <a:rPr lang="en-US" altLang="zh-TW" sz="2400" dirty="0" err="1">
                <a:ea typeface="新細明體" pitchFamily="18" charset="-120"/>
              </a:rPr>
              <a:t>Callee</a:t>
            </a:r>
            <a:r>
              <a:rPr lang="en-US" altLang="zh-TW" sz="2400" dirty="0">
                <a:ea typeface="新細明體" pitchFamily="18" charset="-120"/>
              </a:rPr>
              <a:t> initializes local data and begin execution</a:t>
            </a:r>
          </a:p>
        </p:txBody>
      </p:sp>
    </p:spTree>
    <p:extLst>
      <p:ext uri="{BB962C8B-B14F-4D97-AF65-F5344CB8AC3E}">
        <p14:creationId xmlns:p14="http://schemas.microsoft.com/office/powerpoint/2010/main" val="155699437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43</a:t>
            </a:fld>
            <a:endParaRPr lang="zh-TW" alt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CA32F29-AB79-48B1-BDE9-8C34E06ABD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9867" y="144466"/>
            <a:ext cx="10517721" cy="692151"/>
          </a:xfrm>
        </p:spPr>
        <p:txBody>
          <a:bodyPr/>
          <a:lstStyle/>
          <a:p>
            <a:pPr>
              <a:defRPr/>
            </a:pPr>
            <a:r>
              <a:rPr lang="en-US" altLang="zh-TW" sz="4000" dirty="0">
                <a:ea typeface="新細明體" pitchFamily="18" charset="-120"/>
              </a:rPr>
              <a:t>Return Sequences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1F9FE1D-F645-4CFF-96D5-42E6BB8CE21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280160" y="1125538"/>
            <a:ext cx="9057939" cy="2693428"/>
          </a:xfrm>
        </p:spPr>
        <p:txBody>
          <a:bodyPr/>
          <a:lstStyle/>
          <a:p>
            <a:pPr>
              <a:defRPr/>
            </a:pPr>
            <a:r>
              <a:rPr lang="en-US" altLang="zh-TW" sz="2800" dirty="0">
                <a:ea typeface="新細明體" pitchFamily="18" charset="-120"/>
              </a:rPr>
              <a:t>A possible return sequence</a:t>
            </a:r>
          </a:p>
          <a:p>
            <a:pPr lvl="1">
              <a:defRPr/>
            </a:pPr>
            <a:r>
              <a:rPr lang="en-US" altLang="zh-TW" sz="2400" dirty="0" err="1">
                <a:solidFill>
                  <a:schemeClr val="hlink"/>
                </a:solidFill>
                <a:ea typeface="新細明體" pitchFamily="18" charset="-120"/>
              </a:rPr>
              <a:t>Callee</a:t>
            </a:r>
            <a:r>
              <a:rPr lang="en-US" altLang="zh-TW" sz="2400" dirty="0">
                <a:solidFill>
                  <a:schemeClr val="hlink"/>
                </a:solidFill>
                <a:ea typeface="新細明體" pitchFamily="18" charset="-120"/>
              </a:rPr>
              <a:t> places a return value next to the AR of the caller.</a:t>
            </a:r>
          </a:p>
          <a:p>
            <a:pPr lvl="1">
              <a:defRPr/>
            </a:pPr>
            <a:r>
              <a:rPr lang="en-US" altLang="zh-TW" sz="2400" dirty="0" err="1">
                <a:solidFill>
                  <a:schemeClr val="hlink"/>
                </a:solidFill>
                <a:ea typeface="新細明體" pitchFamily="18" charset="-120"/>
              </a:rPr>
              <a:t>Callee</a:t>
            </a:r>
            <a:r>
              <a:rPr lang="en-US" altLang="zh-TW" sz="2400" dirty="0">
                <a:solidFill>
                  <a:schemeClr val="hlink"/>
                </a:solidFill>
                <a:ea typeface="新細明體" pitchFamily="18" charset="-120"/>
              </a:rPr>
              <a:t> restores old </a:t>
            </a:r>
            <a:r>
              <a:rPr lang="en-US" altLang="zh-TW" sz="2400" dirty="0" err="1">
                <a:solidFill>
                  <a:schemeClr val="hlink"/>
                </a:solidFill>
                <a:ea typeface="新細明體" pitchFamily="18" charset="-120"/>
              </a:rPr>
              <a:t>fp</a:t>
            </a:r>
            <a:r>
              <a:rPr lang="en-US" altLang="zh-TW" sz="2400" dirty="0">
                <a:solidFill>
                  <a:schemeClr val="hlink"/>
                </a:solidFill>
                <a:ea typeface="新細明體" pitchFamily="18" charset="-120"/>
              </a:rPr>
              <a:t>/</a:t>
            </a:r>
            <a:r>
              <a:rPr lang="en-US" altLang="zh-TW" sz="2400" dirty="0" err="1">
                <a:solidFill>
                  <a:schemeClr val="hlink"/>
                </a:solidFill>
                <a:ea typeface="新細明體" pitchFamily="18" charset="-120"/>
              </a:rPr>
              <a:t>sp</a:t>
            </a:r>
            <a:r>
              <a:rPr lang="en-US" altLang="zh-TW" sz="2400" dirty="0">
                <a:solidFill>
                  <a:schemeClr val="hlink"/>
                </a:solidFill>
                <a:ea typeface="新細明體" pitchFamily="18" charset="-120"/>
              </a:rPr>
              <a:t> and other registers</a:t>
            </a:r>
          </a:p>
          <a:p>
            <a:pPr lvl="1">
              <a:defRPr/>
            </a:pPr>
            <a:r>
              <a:rPr lang="en-US" altLang="zh-TW" sz="2400" dirty="0">
                <a:solidFill>
                  <a:schemeClr val="hlink"/>
                </a:solidFill>
                <a:ea typeface="新細明體" pitchFamily="18" charset="-120"/>
              </a:rPr>
              <a:t>Callee branches to the return address</a:t>
            </a:r>
          </a:p>
          <a:p>
            <a:pPr lvl="1">
              <a:defRPr/>
            </a:pPr>
            <a:r>
              <a:rPr lang="en-US" altLang="zh-TW" sz="2400" dirty="0">
                <a:solidFill>
                  <a:srgbClr val="FF0000"/>
                </a:solidFill>
                <a:ea typeface="新細明體" pitchFamily="18" charset="-120"/>
              </a:rPr>
              <a:t>Caller copies return value into its own AR</a:t>
            </a:r>
          </a:p>
        </p:txBody>
      </p:sp>
    </p:spTree>
    <p:extLst>
      <p:ext uri="{BB962C8B-B14F-4D97-AF65-F5344CB8AC3E}">
        <p14:creationId xmlns:p14="http://schemas.microsoft.com/office/powerpoint/2010/main" val="193962330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44</a:t>
            </a:fld>
            <a:endParaRPr lang="zh-TW" alt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6BE7722-62EE-4563-8370-CC60A44741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9867" y="144466"/>
            <a:ext cx="10517721" cy="692151"/>
          </a:xfrm>
        </p:spPr>
        <p:txBody>
          <a:bodyPr/>
          <a:lstStyle/>
          <a:p>
            <a:pPr>
              <a:defRPr/>
            </a:pPr>
            <a:r>
              <a:rPr lang="en-US" altLang="zh-TW" sz="4000" dirty="0">
                <a:ea typeface="新細明體" pitchFamily="18" charset="-120"/>
              </a:rPr>
              <a:t>Heap Deallocation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65B1C0D-43DD-4044-838F-6ACB9D82345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92132" y="1125070"/>
            <a:ext cx="8131884" cy="4845423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altLang="zh-TW" sz="2800" dirty="0">
                <a:ea typeface="新細明體" pitchFamily="18" charset="-120"/>
              </a:rPr>
              <a:t>No </a:t>
            </a:r>
            <a:r>
              <a:rPr lang="en-US" altLang="zh-TW" sz="2800" dirty="0" err="1">
                <a:ea typeface="新細明體" pitchFamily="18" charset="-120"/>
              </a:rPr>
              <a:t>deallocation</a:t>
            </a:r>
            <a:endParaRPr lang="en-US" altLang="zh-TW" sz="2800" dirty="0">
              <a:ea typeface="新細明體" pitchFamily="18" charset="-120"/>
            </a:endParaRPr>
          </a:p>
          <a:p>
            <a:pPr lvl="1">
              <a:lnSpc>
                <a:spcPct val="90000"/>
              </a:lnSpc>
              <a:defRPr/>
            </a:pPr>
            <a:r>
              <a:rPr lang="en-US" altLang="zh-TW" sz="2400" dirty="0">
                <a:ea typeface="新細明體" pitchFamily="18" charset="-120"/>
              </a:rPr>
              <a:t>Stop when space runs out</a:t>
            </a:r>
          </a:p>
          <a:p>
            <a:pPr>
              <a:lnSpc>
                <a:spcPct val="90000"/>
              </a:lnSpc>
              <a:defRPr/>
            </a:pPr>
            <a:r>
              <a:rPr lang="en-US" altLang="zh-TW" sz="2800" dirty="0">
                <a:ea typeface="新細明體" pitchFamily="18" charset="-120"/>
              </a:rPr>
              <a:t>Explicit </a:t>
            </a:r>
            <a:r>
              <a:rPr lang="en-US" altLang="zh-TW" sz="2800" dirty="0" err="1">
                <a:ea typeface="新細明體" pitchFamily="18" charset="-120"/>
              </a:rPr>
              <a:t>deallocation</a:t>
            </a:r>
            <a:endParaRPr lang="en-US" altLang="zh-TW" sz="2800" dirty="0">
              <a:ea typeface="新細明體" pitchFamily="18" charset="-120"/>
            </a:endParaRPr>
          </a:p>
          <a:p>
            <a:pPr lvl="1">
              <a:lnSpc>
                <a:spcPct val="90000"/>
              </a:lnSpc>
              <a:defRPr/>
            </a:pPr>
            <a:r>
              <a:rPr lang="en-US" altLang="zh-TW" sz="2400" dirty="0">
                <a:ea typeface="新細明體" pitchFamily="18" charset="-120"/>
              </a:rPr>
              <a:t>free (C, PL/1), dispose (Pascal), </a:t>
            </a:r>
            <a:r>
              <a:rPr lang="en-US" altLang="zh-TW" sz="2400" dirty="0" err="1">
                <a:ea typeface="新細明體" pitchFamily="18" charset="-120"/>
              </a:rPr>
              <a:t>deallocation</a:t>
            </a:r>
            <a:r>
              <a:rPr lang="en-US" altLang="zh-TW" sz="2400" dirty="0">
                <a:ea typeface="新細明體" pitchFamily="18" charset="-120"/>
              </a:rPr>
              <a:t> (Ada)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zh-TW" sz="2400" dirty="0">
                <a:ea typeface="新細明體" pitchFamily="18" charset="-120"/>
              </a:rPr>
              <a:t>May lead to dangling references</a:t>
            </a:r>
          </a:p>
          <a:p>
            <a:pPr>
              <a:lnSpc>
                <a:spcPct val="90000"/>
              </a:lnSpc>
              <a:defRPr/>
            </a:pPr>
            <a:r>
              <a:rPr lang="en-US" altLang="zh-TW" sz="2800" dirty="0">
                <a:ea typeface="新細明體" pitchFamily="18" charset="-120"/>
              </a:rPr>
              <a:t>Implicit de-allocation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zh-TW" sz="2400" dirty="0">
                <a:ea typeface="新細明體" pitchFamily="18" charset="-120"/>
              </a:rPr>
              <a:t>Reference count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zh-TW" sz="2400" dirty="0">
                <a:ea typeface="新細明體" pitchFamily="18" charset="-120"/>
              </a:rPr>
              <a:t>Garbage collection</a:t>
            </a:r>
          </a:p>
          <a:p>
            <a:pPr lvl="2">
              <a:lnSpc>
                <a:spcPct val="90000"/>
              </a:lnSpc>
              <a:defRPr/>
            </a:pPr>
            <a:r>
              <a:rPr lang="en-US" altLang="zh-TW" sz="2000" dirty="0">
                <a:ea typeface="新細明體" pitchFamily="18" charset="-120"/>
              </a:rPr>
              <a:t>Mark and Sweep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050C0631-EA35-4BE3-9D3E-79A87D9BA3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68265" y="3840480"/>
            <a:ext cx="3778624" cy="537882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solidFill>
                  <a:srgbClr val="FF0000"/>
                </a:solidFill>
              </a:rPr>
              <a:t>Overhead Circular heap</a:t>
            </a:r>
          </a:p>
        </p:txBody>
      </p:sp>
      <p:cxnSp>
        <p:nvCxnSpPr>
          <p:cNvPr id="6" name="Straight Arrow Connector 3">
            <a:extLst>
              <a:ext uri="{FF2B5EF4-FFF2-40B4-BE49-F238E27FC236}">
                <a16:creationId xmlns:a16="http://schemas.microsoft.com/office/drawing/2014/main" id="{A7D08FA1-72A4-4FA8-B95A-C7065AE809E7}"/>
              </a:ext>
            </a:extLst>
          </p:cNvPr>
          <p:cNvCxnSpPr>
            <a:cxnSpLocks noChangeShapeType="1"/>
            <a:stCxn id="5" idx="1"/>
          </p:cNvCxnSpPr>
          <p:nvPr/>
        </p:nvCxnSpPr>
        <p:spPr bwMode="auto">
          <a:xfrm flipH="1" flipV="1">
            <a:off x="4991548" y="3937299"/>
            <a:ext cx="1976717" cy="17212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304678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45</a:t>
            </a:fld>
            <a:endParaRPr lang="zh-TW" alt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47A92B1-CF29-4309-A06D-2D48FA6631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56042" y="94934"/>
            <a:ext cx="8229600" cy="712787"/>
          </a:xfrm>
        </p:spPr>
        <p:txBody>
          <a:bodyPr/>
          <a:lstStyle/>
          <a:p>
            <a:pPr>
              <a:defRPr/>
            </a:pPr>
            <a:r>
              <a:rPr lang="en-US" altLang="zh-TW" sz="4000" dirty="0">
                <a:ea typeface="新細明體" pitchFamily="18" charset="-120"/>
              </a:rPr>
              <a:t> Multiple Scopes (1)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AE82358-3F09-450E-BC5D-B4F40490216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237130" y="1047077"/>
            <a:ext cx="10058399" cy="2061882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altLang="zh-TW" sz="2800" dirty="0">
                <a:ea typeface="新細明體" pitchFamily="18" charset="-120"/>
              </a:rPr>
              <a:t>Classes and Objects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zh-TW" sz="2400" dirty="0">
                <a:ea typeface="新細明體" pitchFamily="18" charset="-120"/>
              </a:rPr>
              <a:t>Java, C++ and C# allows classes to have member functions that have direct access to all instance variables. When the member function executes, it requires two pointers: frame pointer for locals, and object pointer for the instance variable.</a:t>
            </a: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419300E2-5D1A-40EC-9799-6D8EA3C69B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7760" y="3273910"/>
            <a:ext cx="2971800" cy="6858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65ECBA8E-AA31-4FFB-A9D9-6D8C8A704C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9348" y="3959710"/>
            <a:ext cx="2971800" cy="6858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>
                <a:solidFill>
                  <a:schemeClr val="bg1"/>
                </a:solidFill>
              </a:rPr>
              <a:t>Control information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 dirty="0">
                <a:solidFill>
                  <a:schemeClr val="bg1"/>
                </a:solidFill>
              </a:rPr>
              <a:t>Object pointer (this)</a:t>
            </a:r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DFBBE34E-2D0C-4180-91C5-9F4805DF3C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635" y="5358298"/>
            <a:ext cx="2971800" cy="6858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cxnSp>
        <p:nvCxnSpPr>
          <p:cNvPr id="10" name="Straight Arrow Connector 4">
            <a:extLst>
              <a:ext uri="{FF2B5EF4-FFF2-40B4-BE49-F238E27FC236}">
                <a16:creationId xmlns:a16="http://schemas.microsoft.com/office/drawing/2014/main" id="{1691EEDE-0881-4CED-9DB2-149A2C01EB5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889760" y="3983523"/>
            <a:ext cx="2819400" cy="0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FC2E5AF4-0506-419B-8B82-D8F61F5D97F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042160" y="5358298"/>
            <a:ext cx="2819400" cy="0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" name="TextBox 8">
            <a:extLst>
              <a:ext uri="{FF2B5EF4-FFF2-40B4-BE49-F238E27FC236}">
                <a16:creationId xmlns:a16="http://schemas.microsoft.com/office/drawing/2014/main" id="{9956B0B8-674F-47A9-8F7E-7E271D3543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4560" y="3569185"/>
            <a:ext cx="1779588" cy="400050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Frame pointer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B4E004C-DFAB-4E6B-99EA-057A9AE8C8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7735" y="4875698"/>
            <a:ext cx="1252538" cy="400050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Stack top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A81BC8DC-D45E-44BD-A70F-82656D67231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185660" y="4416910"/>
            <a:ext cx="1257300" cy="0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" name="Rectangle 15">
            <a:extLst>
              <a:ext uri="{FF2B5EF4-FFF2-40B4-BE49-F238E27FC236}">
                <a16:creationId xmlns:a16="http://schemas.microsoft.com/office/drawing/2014/main" id="{E50D8FA4-C591-4251-8DBF-C9182637D4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7760" y="4672498"/>
            <a:ext cx="2971800" cy="6858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>
                <a:solidFill>
                  <a:schemeClr val="bg1"/>
                </a:solidFill>
              </a:rPr>
              <a:t>Local variables</a:t>
            </a:r>
          </a:p>
        </p:txBody>
      </p:sp>
      <p:sp>
        <p:nvSpPr>
          <p:cNvPr id="16" name="Rounded Rectangle 11">
            <a:extLst>
              <a:ext uri="{FF2B5EF4-FFF2-40B4-BE49-F238E27FC236}">
                <a16:creationId xmlns:a16="http://schemas.microsoft.com/office/drawing/2014/main" id="{AACD7BC7-3AD5-45CF-85B6-99DDCCB318F3}"/>
              </a:ext>
            </a:extLst>
          </p:cNvPr>
          <p:cNvSpPr/>
          <p:nvPr/>
        </p:nvSpPr>
        <p:spPr bwMode="auto">
          <a:xfrm>
            <a:off x="8503286" y="4074010"/>
            <a:ext cx="1158875" cy="6858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en-US" dirty="0">
                <a:latin typeface="Arial" charset="0"/>
              </a:rPr>
              <a:t>Space of object</a:t>
            </a:r>
          </a:p>
        </p:txBody>
      </p:sp>
    </p:spTree>
    <p:extLst>
      <p:ext uri="{BB962C8B-B14F-4D97-AF65-F5344CB8AC3E}">
        <p14:creationId xmlns:p14="http://schemas.microsoft.com/office/powerpoint/2010/main" val="246796747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46</a:t>
            </a:fld>
            <a:endParaRPr lang="zh-TW" alt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4D3C767-DF89-4B49-8285-DEAFBE8582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56042" y="94934"/>
            <a:ext cx="8229600" cy="712787"/>
          </a:xfrm>
        </p:spPr>
        <p:txBody>
          <a:bodyPr/>
          <a:lstStyle/>
          <a:p>
            <a:pPr>
              <a:defRPr/>
            </a:pPr>
            <a:r>
              <a:rPr lang="en-US" altLang="zh-TW" sz="4000" dirty="0">
                <a:ea typeface="新細明體" pitchFamily="18" charset="-120"/>
              </a:rPr>
              <a:t> Multiple Scopes (2)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3BBCB8F-99E5-49D8-AD52-71016BD1858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16829" y="1111624"/>
            <a:ext cx="8444753" cy="46482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altLang="zh-TW" sz="2800" dirty="0">
                <a:ea typeface="新細明體" pitchFamily="18" charset="-120"/>
              </a:rPr>
              <a:t>Classes and Objects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en-US" altLang="zh-TW" sz="2800" dirty="0">
                <a:ea typeface="新細明體" pitchFamily="18" charset="-120"/>
              </a:rPr>
              <a:t>	</a:t>
            </a:r>
            <a:endParaRPr lang="en-US" altLang="zh-TW" sz="2400" dirty="0">
              <a:ea typeface="新細明體" pitchFamily="18" charset="-120"/>
            </a:endParaRPr>
          </a:p>
          <a:p>
            <a:pPr>
              <a:lnSpc>
                <a:spcPct val="90000"/>
              </a:lnSpc>
              <a:defRPr/>
            </a:pPr>
            <a:r>
              <a:rPr lang="en-US" altLang="zh-TW" sz="2800" dirty="0">
                <a:ea typeface="新細明體" pitchFamily="18" charset="-120"/>
              </a:rPr>
              <a:t>Non-local Names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zh-TW" sz="2400" dirty="0">
                <a:ea typeface="新細明體" pitchFamily="18" charset="-120"/>
              </a:rPr>
              <a:t>Ada, Pascal, Algol 60, Python, ML and Scheme allow subprogram declarations to nest. This introduces the needs to access non-local names on the stack.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zh-TW" sz="2400" dirty="0">
                <a:ea typeface="新細明體" pitchFamily="18" charset="-120"/>
              </a:rPr>
              <a:t>Subprogram nesting is useful, allowing, for example, a private utility procedure to access another routine’s locals and parameters </a:t>
            </a:r>
          </a:p>
        </p:txBody>
      </p:sp>
    </p:spTree>
    <p:extLst>
      <p:ext uri="{BB962C8B-B14F-4D97-AF65-F5344CB8AC3E}">
        <p14:creationId xmlns:p14="http://schemas.microsoft.com/office/powerpoint/2010/main" val="193009472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47</a:t>
            </a:fld>
            <a:endParaRPr lang="zh-TW" alt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E29F517-C472-493D-8916-DA54AF37B3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9867" y="144466"/>
            <a:ext cx="10517721" cy="692151"/>
          </a:xfrm>
        </p:spPr>
        <p:txBody>
          <a:bodyPr/>
          <a:lstStyle/>
          <a:p>
            <a:pPr>
              <a:defRPr/>
            </a:pPr>
            <a:r>
              <a:rPr lang="en-US" altLang="zh-TW" sz="4000" dirty="0">
                <a:ea typeface="新細明體" pitchFamily="18" charset="-120"/>
              </a:rPr>
              <a:t> Non-Local Names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49E6382-CDCE-47D2-A27E-E861F6CCAAF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355463" y="1122381"/>
            <a:ext cx="9563549" cy="46482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altLang="zh-TW" sz="2800" dirty="0">
                <a:ea typeface="新細明體" pitchFamily="18" charset="-120"/>
              </a:rPr>
              <a:t>In a language with nested procedures (or blocks) and static scope (lexical scope), some names are neither local nor global, they are non-local names.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altLang="zh-TW" dirty="0">
                <a:ea typeface="新細明體" pitchFamily="18" charset="-120"/>
              </a:rPr>
              <a:t>	</a:t>
            </a:r>
            <a:r>
              <a:rPr lang="en-US" altLang="zh-TW" sz="2800" dirty="0">
                <a:ea typeface="新細明體" pitchFamily="18" charset="-120"/>
              </a:rPr>
              <a:t>procedure A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altLang="zh-TW" sz="2800" dirty="0">
                <a:ea typeface="新細明體" pitchFamily="18" charset="-120"/>
              </a:rPr>
              <a:t>	real a;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altLang="zh-TW" sz="2800" dirty="0">
                <a:ea typeface="新細明體" pitchFamily="18" charset="-120"/>
              </a:rPr>
              <a:t>		procedure B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altLang="zh-TW" sz="2800" dirty="0">
                <a:ea typeface="新細明體" pitchFamily="18" charset="-120"/>
              </a:rPr>
              <a:t>		real b;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altLang="zh-TW" sz="2800" dirty="0">
                <a:ea typeface="新細明體" pitchFamily="18" charset="-120"/>
              </a:rPr>
              <a:t>		  reference a;  </a:t>
            </a:r>
            <a:r>
              <a:rPr lang="en-US" altLang="zh-TW" sz="2800" dirty="0">
                <a:solidFill>
                  <a:srgbClr val="FF0000"/>
                </a:solidFill>
                <a:ea typeface="新細明體" pitchFamily="18" charset="-120"/>
                <a:sym typeface="Wingdings" pitchFamily="2" charset="2"/>
              </a:rPr>
              <a:t> non-local reference</a:t>
            </a:r>
            <a:endParaRPr lang="en-US" altLang="zh-TW" sz="2800" dirty="0">
              <a:solidFill>
                <a:srgbClr val="FF0000"/>
              </a:solidFill>
              <a:ea typeface="新細明體" pitchFamily="18" charset="-120"/>
            </a:endParaRP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altLang="zh-TW" sz="2800" dirty="0">
                <a:ea typeface="新細明體" pitchFamily="18" charset="-120"/>
              </a:rPr>
              <a:t>		end B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altLang="zh-TW" sz="2800" dirty="0">
                <a:ea typeface="新細明體" pitchFamily="18" charset="-120"/>
              </a:rPr>
              <a:t>	end A;</a:t>
            </a:r>
          </a:p>
          <a:p>
            <a:pPr>
              <a:lnSpc>
                <a:spcPct val="90000"/>
              </a:lnSpc>
              <a:defRPr/>
            </a:pPr>
            <a:endParaRPr lang="en-US" altLang="zh-TW" sz="2800" dirty="0"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2108840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9266" name="Rectangle 2">
            <a:extLst>
              <a:ext uri="{FF2B5EF4-FFF2-40B4-BE49-F238E27FC236}">
                <a16:creationId xmlns:a16="http://schemas.microsoft.com/office/drawing/2014/main" id="{CBF9F3F2-1409-40C4-BE07-18E0CA8ACF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sz="4000" dirty="0">
                <a:ea typeface="新細明體" pitchFamily="18" charset="-120"/>
              </a:rPr>
              <a:t>Example: Non-Local Names in C</a:t>
            </a:r>
          </a:p>
        </p:txBody>
      </p:sp>
      <p:sp>
        <p:nvSpPr>
          <p:cNvPr id="779267" name="Rectangle 3">
            <a:extLst>
              <a:ext uri="{FF2B5EF4-FFF2-40B4-BE49-F238E27FC236}">
                <a16:creationId xmlns:a16="http://schemas.microsoft.com/office/drawing/2014/main" id="{8BB8154E-B429-4D2F-BD47-62A9F222CDD0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2895600" y="1295400"/>
            <a:ext cx="7772400" cy="49530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altLang="zh-TW" sz="2800" dirty="0">
                <a:ea typeface="新細明體" pitchFamily="18" charset="-120"/>
              </a:rPr>
              <a:t>	main () {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altLang="zh-TW" sz="2800" dirty="0">
                <a:ea typeface="新細明體" pitchFamily="18" charset="-120"/>
              </a:rPr>
              <a:t>	int a = 0, b=0; {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altLang="zh-TW" sz="2800" dirty="0">
                <a:ea typeface="新細明體" pitchFamily="18" charset="-120"/>
              </a:rPr>
              <a:t>		int b = 1;     {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altLang="zh-TW" sz="2800" dirty="0">
                <a:ea typeface="新細明體" pitchFamily="18" charset="-120"/>
              </a:rPr>
              <a:t>				int a = 2;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altLang="zh-TW" sz="2800" dirty="0">
                <a:ea typeface="新細明體" pitchFamily="18" charset="-120"/>
              </a:rPr>
              <a:t>				print(</a:t>
            </a:r>
            <a:r>
              <a:rPr lang="en-US" altLang="zh-TW" sz="2800" dirty="0" err="1">
                <a:ea typeface="新細明體" pitchFamily="18" charset="-120"/>
              </a:rPr>
              <a:t>a,b</a:t>
            </a:r>
            <a:r>
              <a:rPr lang="en-US" altLang="zh-TW" sz="2800" dirty="0">
                <a:ea typeface="新細明體" pitchFamily="18" charset="-120"/>
              </a:rPr>
              <a:t>); }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altLang="zh-TW" sz="2800" dirty="0">
                <a:ea typeface="新細明體" pitchFamily="18" charset="-120"/>
              </a:rPr>
              <a:t>				{	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altLang="zh-TW" sz="2800" dirty="0">
                <a:ea typeface="新細明體" pitchFamily="18" charset="-120"/>
              </a:rPr>
              <a:t>				int b = 3;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altLang="zh-TW" sz="2800" dirty="0">
                <a:ea typeface="新細明體" pitchFamily="18" charset="-120"/>
              </a:rPr>
              <a:t>				print(</a:t>
            </a:r>
            <a:r>
              <a:rPr lang="en-US" altLang="zh-TW" sz="2800" dirty="0" err="1">
                <a:ea typeface="新細明體" pitchFamily="18" charset="-120"/>
              </a:rPr>
              <a:t>a,b</a:t>
            </a:r>
            <a:r>
              <a:rPr lang="en-US" altLang="zh-TW" sz="2800" dirty="0">
                <a:ea typeface="新細明體" pitchFamily="18" charset="-120"/>
              </a:rPr>
              <a:t>); }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altLang="zh-TW" sz="2800" dirty="0">
                <a:ea typeface="新細明體" pitchFamily="18" charset="-120"/>
              </a:rPr>
              <a:t>		print(</a:t>
            </a:r>
            <a:r>
              <a:rPr lang="en-US" altLang="zh-TW" sz="2800" dirty="0" err="1">
                <a:ea typeface="新細明體" pitchFamily="18" charset="-120"/>
              </a:rPr>
              <a:t>a,b</a:t>
            </a:r>
            <a:r>
              <a:rPr lang="en-US" altLang="zh-TW" sz="2800" dirty="0">
                <a:ea typeface="新細明體" pitchFamily="18" charset="-120"/>
              </a:rPr>
              <a:t>);}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altLang="zh-TW" sz="2800" dirty="0">
                <a:ea typeface="新細明體" pitchFamily="18" charset="-120"/>
              </a:rPr>
              <a:t>	print(</a:t>
            </a:r>
            <a:r>
              <a:rPr lang="en-US" altLang="zh-TW" sz="2800" dirty="0" err="1">
                <a:ea typeface="新細明體" pitchFamily="18" charset="-120"/>
              </a:rPr>
              <a:t>a,b</a:t>
            </a:r>
            <a:r>
              <a:rPr lang="en-US" altLang="zh-TW" sz="2800" dirty="0">
                <a:ea typeface="新細明體" pitchFamily="18" charset="-120"/>
              </a:rPr>
              <a:t>); }</a:t>
            </a:r>
          </a:p>
        </p:txBody>
      </p:sp>
      <p:sp>
        <p:nvSpPr>
          <p:cNvPr id="779268" name="Text Box 4">
            <a:extLst>
              <a:ext uri="{FF2B5EF4-FFF2-40B4-BE49-F238E27FC236}">
                <a16:creationId xmlns:a16="http://schemas.microsoft.com/office/drawing/2014/main" id="{DEE7584D-44AC-4366-9102-D98CD76BF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0500" y="3149601"/>
            <a:ext cx="7175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800">
                <a:solidFill>
                  <a:srgbClr val="FF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2, 1</a:t>
            </a:r>
          </a:p>
        </p:txBody>
      </p:sp>
      <p:sp>
        <p:nvSpPr>
          <p:cNvPr id="779269" name="Text Box 5">
            <a:extLst>
              <a:ext uri="{FF2B5EF4-FFF2-40B4-BE49-F238E27FC236}">
                <a16:creationId xmlns:a16="http://schemas.microsoft.com/office/drawing/2014/main" id="{71D48A8D-7BF0-4C4C-AFC9-A6E1FFE526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0500" y="4521201"/>
            <a:ext cx="7175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800">
                <a:solidFill>
                  <a:srgbClr val="FF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0, 3</a:t>
            </a:r>
          </a:p>
        </p:txBody>
      </p:sp>
      <p:sp>
        <p:nvSpPr>
          <p:cNvPr id="779270" name="Text Box 6">
            <a:extLst>
              <a:ext uri="{FF2B5EF4-FFF2-40B4-BE49-F238E27FC236}">
                <a16:creationId xmlns:a16="http://schemas.microsoft.com/office/drawing/2014/main" id="{0843488A-3B22-44DB-ABF6-8655F2F094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4553" y="5011570"/>
            <a:ext cx="7175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800" dirty="0">
                <a:solidFill>
                  <a:srgbClr val="FF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0, 1</a:t>
            </a:r>
          </a:p>
        </p:txBody>
      </p:sp>
      <p:sp>
        <p:nvSpPr>
          <p:cNvPr id="779271" name="Text Box 7">
            <a:extLst>
              <a:ext uri="{FF2B5EF4-FFF2-40B4-BE49-F238E27FC236}">
                <a16:creationId xmlns:a16="http://schemas.microsoft.com/office/drawing/2014/main" id="{1AE2D7CE-63BB-4D34-B983-85C6950059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9700" y="5511801"/>
            <a:ext cx="7175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800" dirty="0">
                <a:solidFill>
                  <a:srgbClr val="FF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0, 0</a:t>
            </a:r>
          </a:p>
        </p:txBody>
      </p:sp>
      <p:sp>
        <p:nvSpPr>
          <p:cNvPr id="82953" name="Text Box 8">
            <a:extLst>
              <a:ext uri="{FF2B5EF4-FFF2-40B4-BE49-F238E27FC236}">
                <a16:creationId xmlns:a16="http://schemas.microsoft.com/office/drawing/2014/main" id="{0AA017FB-CF00-4F53-99EC-B1FA7E0FD2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1" y="1676400"/>
            <a:ext cx="31527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latin typeface="Times New Roman" panose="02020603050405020304" pitchFamily="18" charset="0"/>
                <a:ea typeface="新細明體" panose="02020500000000000000" pitchFamily="18" charset="-120"/>
              </a:rPr>
              <a:t>Most closely nested rule</a:t>
            </a:r>
          </a:p>
        </p:txBody>
      </p:sp>
      <p:sp>
        <p:nvSpPr>
          <p:cNvPr id="82954" name="Line 9">
            <a:extLst>
              <a:ext uri="{FF2B5EF4-FFF2-40B4-BE49-F238E27FC236}">
                <a16:creationId xmlns:a16="http://schemas.microsoft.com/office/drawing/2014/main" id="{2A814FA1-8623-431C-9F2E-273EC850F1F4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20574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2955" name="Line 10">
            <a:extLst>
              <a:ext uri="{FF2B5EF4-FFF2-40B4-BE49-F238E27FC236}">
                <a16:creationId xmlns:a16="http://schemas.microsoft.com/office/drawing/2014/main" id="{0B5E5203-74BE-4BEE-A984-BF2B469F5B25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2057400"/>
            <a:ext cx="0" cy="3810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2956" name="Line 11">
            <a:extLst>
              <a:ext uri="{FF2B5EF4-FFF2-40B4-BE49-F238E27FC236}">
                <a16:creationId xmlns:a16="http://schemas.microsoft.com/office/drawing/2014/main" id="{06928488-EBFB-477E-A3A5-92F00FD1DC7A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58674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2957" name="Line 12">
            <a:extLst>
              <a:ext uri="{FF2B5EF4-FFF2-40B4-BE49-F238E27FC236}">
                <a16:creationId xmlns:a16="http://schemas.microsoft.com/office/drawing/2014/main" id="{FB6A4E8C-1240-4429-B926-32F54579346A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24384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2958" name="Line 13">
            <a:extLst>
              <a:ext uri="{FF2B5EF4-FFF2-40B4-BE49-F238E27FC236}">
                <a16:creationId xmlns:a16="http://schemas.microsoft.com/office/drawing/2014/main" id="{26329C19-C474-46D1-A167-3FEDD4B94D79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2438400"/>
            <a:ext cx="0" cy="2895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2959" name="Line 14">
            <a:extLst>
              <a:ext uri="{FF2B5EF4-FFF2-40B4-BE49-F238E27FC236}">
                <a16:creationId xmlns:a16="http://schemas.microsoft.com/office/drawing/2014/main" id="{8B6403FC-5075-4159-A38A-7AF9A55FE12E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53340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2960" name="Line 15">
            <a:extLst>
              <a:ext uri="{FF2B5EF4-FFF2-40B4-BE49-F238E27FC236}">
                <a16:creationId xmlns:a16="http://schemas.microsoft.com/office/drawing/2014/main" id="{4CDF0FFA-5FC2-463E-99BB-8CE6F09C71C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27432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2961" name="Line 16">
            <a:extLst>
              <a:ext uri="{FF2B5EF4-FFF2-40B4-BE49-F238E27FC236}">
                <a16:creationId xmlns:a16="http://schemas.microsoft.com/office/drawing/2014/main" id="{8EA4F799-04AE-4F1D-93DF-DC83FA12AE4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27432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2962" name="Line 17">
            <a:extLst>
              <a:ext uri="{FF2B5EF4-FFF2-40B4-BE49-F238E27FC236}">
                <a16:creationId xmlns:a16="http://schemas.microsoft.com/office/drawing/2014/main" id="{EDD876FB-EF1F-4805-AC51-DB5608BEEAF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34290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2963" name="Line 19">
            <a:extLst>
              <a:ext uri="{FF2B5EF4-FFF2-40B4-BE49-F238E27FC236}">
                <a16:creationId xmlns:a16="http://schemas.microsoft.com/office/drawing/2014/main" id="{E7365E1B-FF97-47FC-B504-CA4B9350E5C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38862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2964" name="Line 20">
            <a:extLst>
              <a:ext uri="{FF2B5EF4-FFF2-40B4-BE49-F238E27FC236}">
                <a16:creationId xmlns:a16="http://schemas.microsoft.com/office/drawing/2014/main" id="{FFB45168-5A5A-454B-BC73-4590E0D1085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3886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2965" name="Line 21">
            <a:extLst>
              <a:ext uri="{FF2B5EF4-FFF2-40B4-BE49-F238E27FC236}">
                <a16:creationId xmlns:a16="http://schemas.microsoft.com/office/drawing/2014/main" id="{75E10C61-B5AA-4CA3-8E72-D16F598B41B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48768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2" name="投影片編號版面配置區 6">
            <a:extLst>
              <a:ext uri="{FF2B5EF4-FFF2-40B4-BE49-F238E27FC236}">
                <a16:creationId xmlns:a16="http://schemas.microsoft.com/office/drawing/2014/main" id="{0C28B59C-B9B0-45B3-9E0C-12FCE9053AB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108017" y="6524628"/>
            <a:ext cx="2844800" cy="339725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48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79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79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79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79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79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79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79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79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9268" grpId="0" autoUpdateAnimBg="0"/>
      <p:bldP spid="779269" grpId="0" autoUpdateAnimBg="0"/>
      <p:bldP spid="779270" grpId="0" autoUpdateAnimBg="0"/>
      <p:bldP spid="779271" grpId="0" autoUpdateAnimBg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49</a:t>
            </a:fld>
            <a:endParaRPr lang="zh-TW" alt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192A063-B3A5-4ED2-859E-D98B3B57AB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5007" y="153296"/>
            <a:ext cx="9102762" cy="653527"/>
          </a:xfrm>
        </p:spPr>
        <p:txBody>
          <a:bodyPr/>
          <a:lstStyle/>
          <a:p>
            <a:pPr>
              <a:defRPr/>
            </a:pPr>
            <a:r>
              <a:rPr lang="en-US" altLang="zh-TW" sz="4000" dirty="0">
                <a:ea typeface="新細明體" pitchFamily="18" charset="-120"/>
              </a:rPr>
              <a:t>Example of </a:t>
            </a:r>
            <a:r>
              <a:rPr lang="en-US" altLang="zh-CN" sz="4000" dirty="0">
                <a:ea typeface="新細明體" pitchFamily="18" charset="-120"/>
              </a:rPr>
              <a:t>N</a:t>
            </a:r>
            <a:r>
              <a:rPr lang="en-US" altLang="zh-TW" sz="4000" dirty="0">
                <a:ea typeface="新細明體" pitchFamily="18" charset="-120"/>
              </a:rPr>
              <a:t>on-Local References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067F93AB-E7CC-462A-B376-659DCB6FB4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87388" y="1342913"/>
            <a:ext cx="3124200" cy="46482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zh-TW" altLang="zh-TW" sz="2400">
              <a:solidFill>
                <a:srgbClr val="0033CC"/>
              </a:solidFill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B81C7D7A-EC81-4E3E-899C-5C90F6DAC4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88915" y="1168998"/>
            <a:ext cx="4038600" cy="4876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ea typeface="新細明體" panose="02020500000000000000" pitchFamily="18" charset="-120"/>
            </a:endParaRPr>
          </a:p>
        </p:txBody>
      </p:sp>
      <p:sp>
        <p:nvSpPr>
          <p:cNvPr id="9" name="Line 5">
            <a:extLst>
              <a:ext uri="{FF2B5EF4-FFF2-40B4-BE49-F238E27FC236}">
                <a16:creationId xmlns:a16="http://schemas.microsoft.com/office/drawing/2014/main" id="{92BF7B69-0242-4129-B9A3-4553ACBC4518}"/>
              </a:ext>
            </a:extLst>
          </p:cNvPr>
          <p:cNvSpPr>
            <a:spLocks noChangeShapeType="1"/>
          </p:cNvSpPr>
          <p:nvPr/>
        </p:nvSpPr>
        <p:spPr bwMode="auto">
          <a:xfrm>
            <a:off x="2764715" y="1854798"/>
            <a:ext cx="0" cy="3581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10" name="Line 6">
            <a:extLst>
              <a:ext uri="{FF2B5EF4-FFF2-40B4-BE49-F238E27FC236}">
                <a16:creationId xmlns:a16="http://schemas.microsoft.com/office/drawing/2014/main" id="{08BD8A13-5901-4E9B-976E-19F130A139D2}"/>
              </a:ext>
            </a:extLst>
          </p:cNvPr>
          <p:cNvSpPr>
            <a:spLocks noChangeShapeType="1"/>
          </p:cNvSpPr>
          <p:nvPr/>
        </p:nvSpPr>
        <p:spPr bwMode="auto">
          <a:xfrm>
            <a:off x="2764715" y="1854798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11" name="Line 7">
            <a:extLst>
              <a:ext uri="{FF2B5EF4-FFF2-40B4-BE49-F238E27FC236}">
                <a16:creationId xmlns:a16="http://schemas.microsoft.com/office/drawing/2014/main" id="{040E223E-AE65-4E0D-8967-B5635B4738F5}"/>
              </a:ext>
            </a:extLst>
          </p:cNvPr>
          <p:cNvSpPr>
            <a:spLocks noChangeShapeType="1"/>
          </p:cNvSpPr>
          <p:nvPr/>
        </p:nvSpPr>
        <p:spPr bwMode="auto">
          <a:xfrm>
            <a:off x="2764715" y="5436198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12" name="Text Box 8">
            <a:extLst>
              <a:ext uri="{FF2B5EF4-FFF2-40B4-BE49-F238E27FC236}">
                <a16:creationId xmlns:a16="http://schemas.microsoft.com/office/drawing/2014/main" id="{0773BAEC-C805-4B5C-821A-F4546F3D59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26716" y="1626198"/>
            <a:ext cx="404813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latin typeface="Times New Roman" panose="02020603050405020304" pitchFamily="18" charset="0"/>
                <a:ea typeface="新細明體" panose="02020500000000000000" pitchFamily="18" charset="-120"/>
              </a:rPr>
              <a:t>A</a:t>
            </a:r>
          </a:p>
        </p:txBody>
      </p:sp>
      <p:sp>
        <p:nvSpPr>
          <p:cNvPr id="13" name="Text Box 9">
            <a:extLst>
              <a:ext uri="{FF2B5EF4-FFF2-40B4-BE49-F238E27FC236}">
                <a16:creationId xmlns:a16="http://schemas.microsoft.com/office/drawing/2014/main" id="{70F9467C-AB4D-4253-BB05-3EDF5E532F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9115" y="2007198"/>
            <a:ext cx="387350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B</a:t>
            </a:r>
          </a:p>
        </p:txBody>
      </p:sp>
      <p:sp>
        <p:nvSpPr>
          <p:cNvPr id="14" name="Line 10">
            <a:extLst>
              <a:ext uri="{FF2B5EF4-FFF2-40B4-BE49-F238E27FC236}">
                <a16:creationId xmlns:a16="http://schemas.microsoft.com/office/drawing/2014/main" id="{6E3506E7-A4E0-4D6E-917B-B9950DFF71C5}"/>
              </a:ext>
            </a:extLst>
          </p:cNvPr>
          <p:cNvSpPr>
            <a:spLocks noChangeShapeType="1"/>
          </p:cNvSpPr>
          <p:nvPr/>
        </p:nvSpPr>
        <p:spPr bwMode="auto">
          <a:xfrm>
            <a:off x="3221915" y="2235798"/>
            <a:ext cx="0" cy="1905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15" name="Line 11">
            <a:extLst>
              <a:ext uri="{FF2B5EF4-FFF2-40B4-BE49-F238E27FC236}">
                <a16:creationId xmlns:a16="http://schemas.microsoft.com/office/drawing/2014/main" id="{4BF77568-8F74-4021-BD3D-63597828F3E6}"/>
              </a:ext>
            </a:extLst>
          </p:cNvPr>
          <p:cNvSpPr>
            <a:spLocks noChangeShapeType="1"/>
          </p:cNvSpPr>
          <p:nvPr/>
        </p:nvSpPr>
        <p:spPr bwMode="auto">
          <a:xfrm>
            <a:off x="3221915" y="2235798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16" name="Line 12">
            <a:extLst>
              <a:ext uri="{FF2B5EF4-FFF2-40B4-BE49-F238E27FC236}">
                <a16:creationId xmlns:a16="http://schemas.microsoft.com/office/drawing/2014/main" id="{2F9CD0D4-7FBB-49B1-92DF-1F10CAD28328}"/>
              </a:ext>
            </a:extLst>
          </p:cNvPr>
          <p:cNvSpPr>
            <a:spLocks noChangeShapeType="1"/>
          </p:cNvSpPr>
          <p:nvPr/>
        </p:nvSpPr>
        <p:spPr bwMode="auto">
          <a:xfrm>
            <a:off x="3221915" y="4140798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17" name="Line 13">
            <a:extLst>
              <a:ext uri="{FF2B5EF4-FFF2-40B4-BE49-F238E27FC236}">
                <a16:creationId xmlns:a16="http://schemas.microsoft.com/office/drawing/2014/main" id="{9AB6DF8E-93D8-4320-83E9-8C68664ABBCE}"/>
              </a:ext>
            </a:extLst>
          </p:cNvPr>
          <p:cNvSpPr>
            <a:spLocks noChangeShapeType="1"/>
          </p:cNvSpPr>
          <p:nvPr/>
        </p:nvSpPr>
        <p:spPr bwMode="auto">
          <a:xfrm>
            <a:off x="3526715" y="2540598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18" name="Line 14">
            <a:extLst>
              <a:ext uri="{FF2B5EF4-FFF2-40B4-BE49-F238E27FC236}">
                <a16:creationId xmlns:a16="http://schemas.microsoft.com/office/drawing/2014/main" id="{D6A67D0D-917B-4DF2-8D70-729006591613}"/>
              </a:ext>
            </a:extLst>
          </p:cNvPr>
          <p:cNvSpPr>
            <a:spLocks noChangeShapeType="1"/>
          </p:cNvSpPr>
          <p:nvPr/>
        </p:nvSpPr>
        <p:spPr bwMode="auto">
          <a:xfrm>
            <a:off x="3526715" y="3454998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19" name="Line 15">
            <a:extLst>
              <a:ext uri="{FF2B5EF4-FFF2-40B4-BE49-F238E27FC236}">
                <a16:creationId xmlns:a16="http://schemas.microsoft.com/office/drawing/2014/main" id="{65F00860-946A-461F-A260-70BDF258AF0F}"/>
              </a:ext>
            </a:extLst>
          </p:cNvPr>
          <p:cNvSpPr>
            <a:spLocks noChangeShapeType="1"/>
          </p:cNvSpPr>
          <p:nvPr/>
        </p:nvSpPr>
        <p:spPr bwMode="auto">
          <a:xfrm>
            <a:off x="3526715" y="2540598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20" name="Line 16">
            <a:extLst>
              <a:ext uri="{FF2B5EF4-FFF2-40B4-BE49-F238E27FC236}">
                <a16:creationId xmlns:a16="http://schemas.microsoft.com/office/drawing/2014/main" id="{53DA7845-C229-4D39-8E92-84E5A19CD44F}"/>
              </a:ext>
            </a:extLst>
          </p:cNvPr>
          <p:cNvSpPr>
            <a:spLocks noChangeShapeType="1"/>
          </p:cNvSpPr>
          <p:nvPr/>
        </p:nvSpPr>
        <p:spPr bwMode="auto">
          <a:xfrm>
            <a:off x="3526715" y="3150198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21" name="Line 17">
            <a:extLst>
              <a:ext uri="{FF2B5EF4-FFF2-40B4-BE49-F238E27FC236}">
                <a16:creationId xmlns:a16="http://schemas.microsoft.com/office/drawing/2014/main" id="{9B95B0E5-9DA0-4C91-AF06-6965AF637D77}"/>
              </a:ext>
            </a:extLst>
          </p:cNvPr>
          <p:cNvSpPr>
            <a:spLocks noChangeShapeType="1"/>
          </p:cNvSpPr>
          <p:nvPr/>
        </p:nvSpPr>
        <p:spPr bwMode="auto">
          <a:xfrm>
            <a:off x="3526715" y="3454998"/>
            <a:ext cx="22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22" name="Line 18">
            <a:extLst>
              <a:ext uri="{FF2B5EF4-FFF2-40B4-BE49-F238E27FC236}">
                <a16:creationId xmlns:a16="http://schemas.microsoft.com/office/drawing/2014/main" id="{B5812D7E-F231-46F9-8289-AA71028C7049}"/>
              </a:ext>
            </a:extLst>
          </p:cNvPr>
          <p:cNvSpPr>
            <a:spLocks noChangeShapeType="1"/>
          </p:cNvSpPr>
          <p:nvPr/>
        </p:nvSpPr>
        <p:spPr bwMode="auto">
          <a:xfrm>
            <a:off x="3526715" y="3988398"/>
            <a:ext cx="22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23" name="Text Box 19">
            <a:extLst>
              <a:ext uri="{FF2B5EF4-FFF2-40B4-BE49-F238E27FC236}">
                <a16:creationId xmlns:a16="http://schemas.microsoft.com/office/drawing/2014/main" id="{B7D6404E-A466-4DAD-96B9-9458A049D3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63253" y="2616798"/>
            <a:ext cx="387350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latin typeface="Times New Roman" panose="02020603050405020304" pitchFamily="18" charset="0"/>
                <a:ea typeface="新細明體" panose="02020500000000000000" pitchFamily="18" charset="-120"/>
              </a:rPr>
              <a:t>C</a:t>
            </a:r>
          </a:p>
        </p:txBody>
      </p:sp>
      <p:sp>
        <p:nvSpPr>
          <p:cNvPr id="24" name="Text Box 20">
            <a:extLst>
              <a:ext uri="{FF2B5EF4-FFF2-40B4-BE49-F238E27FC236}">
                <a16:creationId xmlns:a16="http://schemas.microsoft.com/office/drawing/2014/main" id="{ACD09E69-2D65-4C7F-9003-51A3CC7836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55316" y="3531198"/>
            <a:ext cx="404813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latin typeface="Times New Roman" panose="02020603050405020304" pitchFamily="18" charset="0"/>
                <a:ea typeface="新細明體" panose="02020500000000000000" pitchFamily="18" charset="-120"/>
              </a:rPr>
              <a:t>D</a:t>
            </a:r>
          </a:p>
        </p:txBody>
      </p:sp>
      <p:sp>
        <p:nvSpPr>
          <p:cNvPr id="25" name="Line 21">
            <a:extLst>
              <a:ext uri="{FF2B5EF4-FFF2-40B4-BE49-F238E27FC236}">
                <a16:creationId xmlns:a16="http://schemas.microsoft.com/office/drawing/2014/main" id="{CBF814D9-4F71-4D37-A640-0FC5EA9F1150}"/>
              </a:ext>
            </a:extLst>
          </p:cNvPr>
          <p:cNvSpPr>
            <a:spLocks noChangeShapeType="1"/>
          </p:cNvSpPr>
          <p:nvPr/>
        </p:nvSpPr>
        <p:spPr bwMode="auto">
          <a:xfrm>
            <a:off x="3221915" y="4445598"/>
            <a:ext cx="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26" name="Line 22">
            <a:extLst>
              <a:ext uri="{FF2B5EF4-FFF2-40B4-BE49-F238E27FC236}">
                <a16:creationId xmlns:a16="http://schemas.microsoft.com/office/drawing/2014/main" id="{92A0EAAF-AFC4-4AA4-B05D-F6B6323E07DE}"/>
              </a:ext>
            </a:extLst>
          </p:cNvPr>
          <p:cNvSpPr>
            <a:spLocks noChangeShapeType="1"/>
          </p:cNvSpPr>
          <p:nvPr/>
        </p:nvSpPr>
        <p:spPr bwMode="auto">
          <a:xfrm>
            <a:off x="3221915" y="4445598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27" name="Line 23">
            <a:extLst>
              <a:ext uri="{FF2B5EF4-FFF2-40B4-BE49-F238E27FC236}">
                <a16:creationId xmlns:a16="http://schemas.microsoft.com/office/drawing/2014/main" id="{09C38582-2EEF-49AE-B10B-27C489017268}"/>
              </a:ext>
            </a:extLst>
          </p:cNvPr>
          <p:cNvSpPr>
            <a:spLocks noChangeShapeType="1"/>
          </p:cNvSpPr>
          <p:nvPr/>
        </p:nvSpPr>
        <p:spPr bwMode="auto">
          <a:xfrm>
            <a:off x="3221915" y="5207598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28" name="Text Box 24">
            <a:extLst>
              <a:ext uri="{FF2B5EF4-FFF2-40B4-BE49-F238E27FC236}">
                <a16:creationId xmlns:a16="http://schemas.microsoft.com/office/drawing/2014/main" id="{FA15CDC6-40E7-4420-8D30-CA6690DA1B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20379" y="4597998"/>
            <a:ext cx="369887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latin typeface="Times New Roman" panose="02020603050405020304" pitchFamily="18" charset="0"/>
                <a:ea typeface="新細明體" panose="02020500000000000000" pitchFamily="18" charset="-120"/>
              </a:rPr>
              <a:t>E</a:t>
            </a:r>
          </a:p>
        </p:txBody>
      </p:sp>
      <p:sp>
        <p:nvSpPr>
          <p:cNvPr id="29" name="Rectangle 25">
            <a:extLst>
              <a:ext uri="{FF2B5EF4-FFF2-40B4-BE49-F238E27FC236}">
                <a16:creationId xmlns:a16="http://schemas.microsoft.com/office/drawing/2014/main" id="{DAEC6F52-2259-4891-B8DF-6329589AAA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08115" y="1397598"/>
            <a:ext cx="1828800" cy="42672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ea typeface="新細明體" panose="02020500000000000000" pitchFamily="18" charset="-120"/>
            </a:endParaRPr>
          </a:p>
        </p:txBody>
      </p:sp>
      <p:sp>
        <p:nvSpPr>
          <p:cNvPr id="30" name="Line 26">
            <a:extLst>
              <a:ext uri="{FF2B5EF4-FFF2-40B4-BE49-F238E27FC236}">
                <a16:creationId xmlns:a16="http://schemas.microsoft.com/office/drawing/2014/main" id="{ACDB67D6-E239-45DE-A674-15273286022D}"/>
              </a:ext>
            </a:extLst>
          </p:cNvPr>
          <p:cNvSpPr>
            <a:spLocks noChangeShapeType="1"/>
          </p:cNvSpPr>
          <p:nvPr/>
        </p:nvSpPr>
        <p:spPr bwMode="auto">
          <a:xfrm>
            <a:off x="7108115" y="2083398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31" name="Text Box 27">
            <a:extLst>
              <a:ext uri="{FF2B5EF4-FFF2-40B4-BE49-F238E27FC236}">
                <a16:creationId xmlns:a16="http://schemas.microsoft.com/office/drawing/2014/main" id="{92B49E1E-FE46-44BB-B821-4922755CCE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8779" y="1492848"/>
            <a:ext cx="1247775" cy="469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latin typeface="Times New Roman" panose="02020603050405020304" pitchFamily="18" charset="0"/>
                <a:ea typeface="新細明體" panose="02020500000000000000" pitchFamily="18" charset="-120"/>
              </a:rPr>
              <a:t>AR of A</a:t>
            </a:r>
          </a:p>
        </p:txBody>
      </p:sp>
      <p:sp>
        <p:nvSpPr>
          <p:cNvPr id="32" name="Line 28">
            <a:extLst>
              <a:ext uri="{FF2B5EF4-FFF2-40B4-BE49-F238E27FC236}">
                <a16:creationId xmlns:a16="http://schemas.microsoft.com/office/drawing/2014/main" id="{A0891119-1421-43B4-A5DE-F4DA9A04FA4F}"/>
              </a:ext>
            </a:extLst>
          </p:cNvPr>
          <p:cNvSpPr>
            <a:spLocks noChangeShapeType="1"/>
          </p:cNvSpPr>
          <p:nvPr/>
        </p:nvSpPr>
        <p:spPr bwMode="auto">
          <a:xfrm>
            <a:off x="7116053" y="2616798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33" name="Text Box 29">
            <a:extLst>
              <a:ext uri="{FF2B5EF4-FFF2-40B4-BE49-F238E27FC236}">
                <a16:creationId xmlns:a16="http://schemas.microsoft.com/office/drawing/2014/main" id="{1582658E-3743-464C-95F9-51D2EB7314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47828" y="2124674"/>
            <a:ext cx="1211262" cy="461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latin typeface="Times New Roman" panose="02020603050405020304" pitchFamily="18" charset="0"/>
                <a:ea typeface="新細明體" panose="02020500000000000000" pitchFamily="18" charset="-120"/>
              </a:rPr>
              <a:t>AR of E</a:t>
            </a:r>
          </a:p>
        </p:txBody>
      </p:sp>
      <p:sp>
        <p:nvSpPr>
          <p:cNvPr id="34" name="Text Box 30">
            <a:extLst>
              <a:ext uri="{FF2B5EF4-FFF2-40B4-BE49-F238E27FC236}">
                <a16:creationId xmlns:a16="http://schemas.microsoft.com/office/drawing/2014/main" id="{3400B5C2-045C-42AC-8EC8-9916EC0470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39890" y="3251799"/>
            <a:ext cx="1227138" cy="461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latin typeface="Times New Roman" panose="02020603050405020304" pitchFamily="18" charset="0"/>
                <a:ea typeface="新細明體" panose="02020500000000000000" pitchFamily="18" charset="-120"/>
              </a:rPr>
              <a:t>AR of B</a:t>
            </a:r>
          </a:p>
        </p:txBody>
      </p:sp>
      <p:sp>
        <p:nvSpPr>
          <p:cNvPr id="35" name="Text Box 31">
            <a:extLst>
              <a:ext uri="{FF2B5EF4-FFF2-40B4-BE49-F238E27FC236}">
                <a16:creationId xmlns:a16="http://schemas.microsoft.com/office/drawing/2014/main" id="{89CCA043-36D2-42D9-84A4-7DCF3F7470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39890" y="3877274"/>
            <a:ext cx="1227138" cy="461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latin typeface="Times New Roman" panose="02020603050405020304" pitchFamily="18" charset="0"/>
                <a:ea typeface="新細明體" panose="02020500000000000000" pitchFamily="18" charset="-120"/>
              </a:rPr>
              <a:t>AR of C</a:t>
            </a:r>
          </a:p>
        </p:txBody>
      </p:sp>
      <p:sp>
        <p:nvSpPr>
          <p:cNvPr id="36" name="Line 32">
            <a:extLst>
              <a:ext uri="{FF2B5EF4-FFF2-40B4-BE49-F238E27FC236}">
                <a16:creationId xmlns:a16="http://schemas.microsoft.com/office/drawing/2014/main" id="{6BBE455B-638F-4C15-B484-9F0A20AA4F2F}"/>
              </a:ext>
            </a:extLst>
          </p:cNvPr>
          <p:cNvSpPr>
            <a:spLocks noChangeShapeType="1"/>
          </p:cNvSpPr>
          <p:nvPr/>
        </p:nvSpPr>
        <p:spPr bwMode="auto">
          <a:xfrm>
            <a:off x="7108115" y="3835998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37" name="Line 33">
            <a:extLst>
              <a:ext uri="{FF2B5EF4-FFF2-40B4-BE49-F238E27FC236}">
                <a16:creationId xmlns:a16="http://schemas.microsoft.com/office/drawing/2014/main" id="{D1D4E588-CCBD-4B83-B9B9-B97228843ACC}"/>
              </a:ext>
            </a:extLst>
          </p:cNvPr>
          <p:cNvSpPr>
            <a:spLocks noChangeShapeType="1"/>
          </p:cNvSpPr>
          <p:nvPr/>
        </p:nvSpPr>
        <p:spPr bwMode="auto">
          <a:xfrm>
            <a:off x="7108115" y="4445598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38" name="Line 28">
            <a:extLst>
              <a:ext uri="{FF2B5EF4-FFF2-40B4-BE49-F238E27FC236}">
                <a16:creationId xmlns:a16="http://schemas.microsoft.com/office/drawing/2014/main" id="{6C1D9473-CFB8-49BA-9ED8-99EEF01C8C8F}"/>
              </a:ext>
            </a:extLst>
          </p:cNvPr>
          <p:cNvSpPr>
            <a:spLocks noChangeShapeType="1"/>
          </p:cNvSpPr>
          <p:nvPr/>
        </p:nvSpPr>
        <p:spPr bwMode="auto">
          <a:xfrm>
            <a:off x="7116053" y="3188298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39" name="Text Box 29">
            <a:extLst>
              <a:ext uri="{FF2B5EF4-FFF2-40B4-BE49-F238E27FC236}">
                <a16:creationId xmlns:a16="http://schemas.microsoft.com/office/drawing/2014/main" id="{EAAE2DA0-9EB1-48B9-9F0F-CC6D6E697A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38303" y="2661248"/>
            <a:ext cx="1230312" cy="469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latin typeface="Times New Roman" panose="02020603050405020304" pitchFamily="18" charset="0"/>
                <a:ea typeface="新細明體" panose="02020500000000000000" pitchFamily="18" charset="-120"/>
              </a:rPr>
              <a:t>AR of B</a:t>
            </a:r>
          </a:p>
        </p:txBody>
      </p:sp>
      <p:sp>
        <p:nvSpPr>
          <p:cNvPr id="40" name="Text Box 30">
            <a:extLst>
              <a:ext uri="{FF2B5EF4-FFF2-40B4-BE49-F238E27FC236}">
                <a16:creationId xmlns:a16="http://schemas.microsoft.com/office/drawing/2014/main" id="{A36B5F3F-CEFB-4619-8CA5-D927C226FF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39890" y="4496399"/>
            <a:ext cx="1244600" cy="4603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latin typeface="Times New Roman" panose="02020603050405020304" pitchFamily="18" charset="0"/>
                <a:ea typeface="新細明體" panose="02020500000000000000" pitchFamily="18" charset="-120"/>
              </a:rPr>
              <a:t>AR of D</a:t>
            </a:r>
          </a:p>
        </p:txBody>
      </p:sp>
      <p:sp>
        <p:nvSpPr>
          <p:cNvPr id="41" name="Line 33">
            <a:extLst>
              <a:ext uri="{FF2B5EF4-FFF2-40B4-BE49-F238E27FC236}">
                <a16:creationId xmlns:a16="http://schemas.microsoft.com/office/drawing/2014/main" id="{27B7C945-2818-4723-A7E6-7496003A71C2}"/>
              </a:ext>
            </a:extLst>
          </p:cNvPr>
          <p:cNvSpPr>
            <a:spLocks noChangeShapeType="1"/>
          </p:cNvSpPr>
          <p:nvPr/>
        </p:nvSpPr>
        <p:spPr bwMode="auto">
          <a:xfrm>
            <a:off x="7108115" y="5055198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42" name="Text Box 31">
            <a:extLst>
              <a:ext uri="{FF2B5EF4-FFF2-40B4-BE49-F238E27FC236}">
                <a16:creationId xmlns:a16="http://schemas.microsoft.com/office/drawing/2014/main" id="{C5179FA7-896D-4394-986E-055215ACBB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2904" y="5086949"/>
            <a:ext cx="1228725" cy="461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latin typeface="Times New Roman" panose="02020603050405020304" pitchFamily="18" charset="0"/>
                <a:ea typeface="新細明體" panose="02020500000000000000" pitchFamily="18" charset="-120"/>
              </a:rPr>
              <a:t>AR of C</a:t>
            </a:r>
          </a:p>
        </p:txBody>
      </p:sp>
    </p:spTree>
    <p:extLst>
      <p:ext uri="{BB962C8B-B14F-4D97-AF65-F5344CB8AC3E}">
        <p14:creationId xmlns:p14="http://schemas.microsoft.com/office/powerpoint/2010/main" val="9946194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5</a:t>
            </a:fld>
            <a:endParaRPr lang="zh-TW" alt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AE3A7B6-F7DD-4042-BD18-8D05F1D915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77447" y="144466"/>
            <a:ext cx="10390141" cy="692151"/>
          </a:xfrm>
        </p:spPr>
        <p:txBody>
          <a:bodyPr/>
          <a:lstStyle/>
          <a:p>
            <a:pPr>
              <a:defRPr/>
            </a:pPr>
            <a:r>
              <a:rPr lang="en-US" altLang="zh-TW" sz="4000" dirty="0">
                <a:ea typeface="新細明體" pitchFamily="18" charset="-120"/>
              </a:rPr>
              <a:t>Storage Organization (1)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97E79DC-3F35-436F-9FEF-A5A79AC6451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302068" y="1066297"/>
            <a:ext cx="3958421" cy="2882792"/>
          </a:xfrm>
        </p:spPr>
        <p:txBody>
          <a:bodyPr/>
          <a:lstStyle/>
          <a:p>
            <a:pPr>
              <a:defRPr/>
            </a:pPr>
            <a:r>
              <a:rPr lang="en-US" altLang="zh-TW" sz="2800" dirty="0">
                <a:ea typeface="新細明體" pitchFamily="18" charset="-120"/>
              </a:rPr>
              <a:t>Code</a:t>
            </a:r>
          </a:p>
          <a:p>
            <a:pPr>
              <a:defRPr/>
            </a:pPr>
            <a:r>
              <a:rPr lang="en-US" altLang="zh-TW" sz="2800" dirty="0">
                <a:ea typeface="新細明體" pitchFamily="18" charset="-120"/>
              </a:rPr>
              <a:t>Static data</a:t>
            </a:r>
          </a:p>
          <a:p>
            <a:pPr>
              <a:defRPr/>
            </a:pPr>
            <a:r>
              <a:rPr lang="en-US" altLang="zh-TW" sz="2800" dirty="0">
                <a:ea typeface="新細明體" pitchFamily="18" charset="-120"/>
              </a:rPr>
              <a:t>Block Start Symbol (BSS)</a:t>
            </a:r>
          </a:p>
          <a:p>
            <a:pPr>
              <a:defRPr/>
            </a:pPr>
            <a:r>
              <a:rPr lang="en-US" altLang="zh-TW" sz="2800" dirty="0">
                <a:ea typeface="新細明體" pitchFamily="18" charset="-120"/>
              </a:rPr>
              <a:t>Stack</a:t>
            </a:r>
          </a:p>
          <a:p>
            <a:pPr>
              <a:defRPr/>
            </a:pPr>
            <a:r>
              <a:rPr lang="en-US" altLang="zh-TW" sz="2800" dirty="0">
                <a:ea typeface="新細明體" pitchFamily="18" charset="-120"/>
              </a:rPr>
              <a:t>Heap</a:t>
            </a:r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id="{DB2ED384-1DA5-49DF-9C31-BD42B0A6ED7F}"/>
              </a:ext>
            </a:extLst>
          </p:cNvPr>
          <p:cNvGrpSpPr/>
          <p:nvPr/>
        </p:nvGrpSpPr>
        <p:grpSpPr>
          <a:xfrm>
            <a:off x="6415510" y="1097833"/>
            <a:ext cx="3810000" cy="4955726"/>
            <a:chOff x="5393534" y="1119348"/>
            <a:chExt cx="3810000" cy="4955726"/>
          </a:xfrm>
        </p:grpSpPr>
        <p:sp>
          <p:nvSpPr>
            <p:cNvPr id="5" name="Line 4">
              <a:extLst>
                <a:ext uri="{FF2B5EF4-FFF2-40B4-BE49-F238E27FC236}">
                  <a16:creationId xmlns:a16="http://schemas.microsoft.com/office/drawing/2014/main" id="{0FEB704C-45EB-46A3-9F62-AE09442A3E3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698334" y="4017674"/>
              <a:ext cx="3505200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073AF7D-2F3D-4B54-A33C-47C405FEA6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93534" y="1655474"/>
              <a:ext cx="3429000" cy="44196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>
                <a:solidFill>
                  <a:srgbClr val="FF0000"/>
                </a:solidFill>
                <a:ea typeface="新細明體" panose="02020500000000000000" pitchFamily="18" charset="-120"/>
              </a:endParaRPr>
            </a:p>
          </p:txBody>
        </p:sp>
        <p:sp>
          <p:nvSpPr>
            <p:cNvPr id="8" name="Line 6">
              <a:extLst>
                <a:ext uri="{FF2B5EF4-FFF2-40B4-BE49-F238E27FC236}">
                  <a16:creationId xmlns:a16="http://schemas.microsoft.com/office/drawing/2014/main" id="{08462D50-6BE1-4A3E-8408-1FF362D6217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93534" y="4011324"/>
              <a:ext cx="35052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9" name="Line 7">
              <a:extLst>
                <a:ext uri="{FF2B5EF4-FFF2-40B4-BE49-F238E27FC236}">
                  <a16:creationId xmlns:a16="http://schemas.microsoft.com/office/drawing/2014/main" id="{1BD920B0-0A49-499C-BF40-91F3C90D486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93534" y="2493674"/>
              <a:ext cx="35052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10" name="Line 8">
              <a:extLst>
                <a:ext uri="{FF2B5EF4-FFF2-40B4-BE49-F238E27FC236}">
                  <a16:creationId xmlns:a16="http://schemas.microsoft.com/office/drawing/2014/main" id="{9B39C3B7-BA13-4FB9-B6B3-12AD8C70E49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93534" y="3179474"/>
              <a:ext cx="3505200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11" name="Line 9">
              <a:extLst>
                <a:ext uri="{FF2B5EF4-FFF2-40B4-BE49-F238E27FC236}">
                  <a16:creationId xmlns:a16="http://schemas.microsoft.com/office/drawing/2014/main" id="{8304A543-8B0D-4815-9563-ACDF643ACC0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93534" y="5313074"/>
              <a:ext cx="35052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12" name="Line 10">
              <a:extLst>
                <a:ext uri="{FF2B5EF4-FFF2-40B4-BE49-F238E27FC236}">
                  <a16:creationId xmlns:a16="http://schemas.microsoft.com/office/drawing/2014/main" id="{409443C7-1B09-410A-909E-9795EB524E7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993734" y="4855874"/>
              <a:ext cx="0" cy="4572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13" name="Line 11">
              <a:extLst>
                <a:ext uri="{FF2B5EF4-FFF2-40B4-BE49-F238E27FC236}">
                  <a16:creationId xmlns:a16="http://schemas.microsoft.com/office/drawing/2014/main" id="{DC38E52F-75A9-405A-B90C-21F412FD2C2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993734" y="4017674"/>
              <a:ext cx="0" cy="4572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14" name="Text Box 12">
              <a:extLst>
                <a:ext uri="{FF2B5EF4-FFF2-40B4-BE49-F238E27FC236}">
                  <a16:creationId xmlns:a16="http://schemas.microsoft.com/office/drawing/2014/main" id="{EEDF6932-DB4C-4E1F-8688-70C918DF3F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12734" y="1884074"/>
              <a:ext cx="827088" cy="4572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>
                  <a:solidFill>
                    <a:srgbClr val="FF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rPr>
                <a:t>Code</a:t>
              </a:r>
            </a:p>
          </p:txBody>
        </p:sp>
        <p:sp>
          <p:nvSpPr>
            <p:cNvPr id="15" name="Text Box 13">
              <a:extLst>
                <a:ext uri="{FF2B5EF4-FFF2-40B4-BE49-F238E27FC236}">
                  <a16:creationId xmlns:a16="http://schemas.microsoft.com/office/drawing/2014/main" id="{EE0801DF-1E52-4AE1-9825-63596822B5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46035" y="2646074"/>
              <a:ext cx="1527175" cy="4572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>
                  <a:solidFill>
                    <a:srgbClr val="FF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rPr>
                <a:t>Static Data</a:t>
              </a:r>
            </a:p>
          </p:txBody>
        </p:sp>
        <p:sp>
          <p:nvSpPr>
            <p:cNvPr id="16" name="Text Box 14">
              <a:extLst>
                <a:ext uri="{FF2B5EF4-FFF2-40B4-BE49-F238E27FC236}">
                  <a16:creationId xmlns:a16="http://schemas.microsoft.com/office/drawing/2014/main" id="{4C3D6062-1472-4467-8192-D624D6F031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74648" y="3465224"/>
              <a:ext cx="827087" cy="4572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>
                  <a:solidFill>
                    <a:srgbClr val="FF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rPr>
                <a:t>Heap</a:t>
              </a:r>
            </a:p>
          </p:txBody>
        </p:sp>
        <p:sp>
          <p:nvSpPr>
            <p:cNvPr id="17" name="Text Box 15">
              <a:extLst>
                <a:ext uri="{FF2B5EF4-FFF2-40B4-BE49-F238E27FC236}">
                  <a16:creationId xmlns:a16="http://schemas.microsoft.com/office/drawing/2014/main" id="{1472086E-28D2-4D95-BE9F-49EC1D336FF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74648" y="5465474"/>
              <a:ext cx="860425" cy="4572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>
                  <a:solidFill>
                    <a:srgbClr val="FF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rPr>
                <a:t>Stack</a:t>
              </a:r>
            </a:p>
          </p:txBody>
        </p:sp>
        <p:sp>
          <p:nvSpPr>
            <p:cNvPr id="19" name="Text Box 17">
              <a:extLst>
                <a:ext uri="{FF2B5EF4-FFF2-40B4-BE49-F238E27FC236}">
                  <a16:creationId xmlns:a16="http://schemas.microsoft.com/office/drawing/2014/main" id="{1A61C563-2899-41C2-BDEF-0CC7E91ACD7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75075" y="1119348"/>
              <a:ext cx="2243768" cy="461665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 dirty="0">
                  <a:solidFill>
                    <a:srgbClr val="FF0000"/>
                  </a:solidFill>
                  <a:ea typeface="新細明體" panose="02020500000000000000" pitchFamily="18" charset="-120"/>
                </a:rPr>
                <a:t>Virtual </a:t>
              </a:r>
              <a:r>
                <a:rPr lang="en-US" altLang="zh-CN" sz="2400" dirty="0">
                  <a:solidFill>
                    <a:srgbClr val="FF0000"/>
                  </a:solidFill>
                  <a:ea typeface="新細明體" panose="02020500000000000000" pitchFamily="18" charset="-120"/>
                </a:rPr>
                <a:t>A</a:t>
              </a:r>
              <a:r>
                <a:rPr lang="en-US" altLang="zh-TW" sz="2400" dirty="0">
                  <a:solidFill>
                    <a:srgbClr val="FF0000"/>
                  </a:solidFill>
                  <a:ea typeface="新細明體" panose="02020500000000000000" pitchFamily="18" charset="-120"/>
                </a:rPr>
                <a:t>ddress</a:t>
              </a:r>
            </a:p>
          </p:txBody>
        </p:sp>
        <p:sp>
          <p:nvSpPr>
            <p:cNvPr id="20" name="Rectangle 1">
              <a:extLst>
                <a:ext uri="{FF2B5EF4-FFF2-40B4-BE49-F238E27FC236}">
                  <a16:creationId xmlns:a16="http://schemas.microsoft.com/office/drawing/2014/main" id="{3400BDB6-0EE0-4AD8-8A1F-815F7A2650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93534" y="3129370"/>
              <a:ext cx="3429000" cy="3048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dirty="0">
                  <a:solidFill>
                    <a:srgbClr val="FF0000"/>
                  </a:solidFill>
                </a:rPr>
                <a:t>Block Start Symbol (BSS)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7141495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50</a:t>
            </a:fld>
            <a:endParaRPr lang="zh-TW" alt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E7B251A-6A40-4CE1-94B4-ACBC926AB2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9867" y="144466"/>
            <a:ext cx="10517721" cy="692151"/>
          </a:xfrm>
        </p:spPr>
        <p:txBody>
          <a:bodyPr/>
          <a:lstStyle/>
          <a:p>
            <a:pPr>
              <a:defRPr/>
            </a:pPr>
            <a:r>
              <a:rPr lang="en-US" altLang="zh-TW" sz="4000" dirty="0">
                <a:ea typeface="新細明體" pitchFamily="18" charset="-120"/>
              </a:rPr>
              <a:t>Static/Dynamic Chains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C82104A-BF7B-4817-96C9-3908AD0E39B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85856" y="1170790"/>
            <a:ext cx="8838303" cy="4495800"/>
          </a:xfrm>
        </p:spPr>
        <p:txBody>
          <a:bodyPr/>
          <a:lstStyle/>
          <a:p>
            <a:pPr>
              <a:defRPr/>
            </a:pPr>
            <a:r>
              <a:rPr lang="en-US" altLang="zh-TW" sz="2800" dirty="0">
                <a:solidFill>
                  <a:srgbClr val="FF0000"/>
                </a:solidFill>
                <a:ea typeface="新細明體" pitchFamily="18" charset="-120"/>
              </a:rPr>
              <a:t>Static link</a:t>
            </a:r>
            <a:r>
              <a:rPr lang="en-US" altLang="zh-TW" sz="2800" dirty="0">
                <a:ea typeface="新細明體" pitchFamily="18" charset="-120"/>
              </a:rPr>
              <a:t>: each stack frame contains a reference to the frame of the lexically surrounding procedure. By following the static links (a static chain), the non-local object can be found. Static link is also called access link.</a:t>
            </a:r>
          </a:p>
          <a:p>
            <a:pPr>
              <a:defRPr/>
            </a:pPr>
            <a:r>
              <a:rPr lang="en-US" altLang="zh-TW" sz="2800" dirty="0">
                <a:solidFill>
                  <a:srgbClr val="FF0000"/>
                </a:solidFill>
                <a:ea typeface="新細明體" pitchFamily="18" charset="-120"/>
              </a:rPr>
              <a:t>Dynamic link</a:t>
            </a:r>
            <a:r>
              <a:rPr lang="en-US" altLang="zh-TW" sz="2800" dirty="0">
                <a:ea typeface="新細明體" pitchFamily="18" charset="-120"/>
              </a:rPr>
              <a:t>: The saved value of the frame pointer, which points to the caller’s AR, is a dynamic link. </a:t>
            </a:r>
          </a:p>
          <a:p>
            <a:pPr>
              <a:defRPr/>
            </a:pPr>
            <a:r>
              <a:rPr lang="en-US" altLang="zh-TW" sz="2800" dirty="0">
                <a:ea typeface="新細明體" pitchFamily="18" charset="-120"/>
              </a:rPr>
              <a:t>Non-local references by static chain are slow</a:t>
            </a:r>
          </a:p>
        </p:txBody>
      </p:sp>
    </p:spTree>
    <p:extLst>
      <p:ext uri="{BB962C8B-B14F-4D97-AF65-F5344CB8AC3E}">
        <p14:creationId xmlns:p14="http://schemas.microsoft.com/office/powerpoint/2010/main" val="362874618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51</a:t>
            </a:fld>
            <a:endParaRPr lang="zh-TW" alt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110D8E9-051E-4C70-8B23-8F7F34C99D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20588" y="88750"/>
            <a:ext cx="8229600" cy="838200"/>
          </a:xfrm>
        </p:spPr>
        <p:txBody>
          <a:bodyPr/>
          <a:lstStyle/>
          <a:p>
            <a:pPr>
              <a:defRPr/>
            </a:pPr>
            <a:r>
              <a:rPr lang="en-US" altLang="zh-TW" sz="4000" dirty="0">
                <a:ea typeface="新細明體" pitchFamily="18" charset="-120"/>
              </a:rPr>
              <a:t>Example of Static Chain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8A2265A-4D8A-4E4A-A5E2-746F191E4B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1327" y="1310640"/>
            <a:ext cx="3124200" cy="46482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zh-TW" altLang="zh-TW" sz="2400">
              <a:solidFill>
                <a:srgbClr val="0033CC"/>
              </a:solidFill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5B0ECEB-4348-4797-804F-4806E5A9F3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35127" y="1158240"/>
            <a:ext cx="4038600" cy="4876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ea typeface="新細明體" panose="02020500000000000000" pitchFamily="18" charset="-120"/>
            </a:endParaRPr>
          </a:p>
        </p:txBody>
      </p:sp>
      <p:sp>
        <p:nvSpPr>
          <p:cNvPr id="6" name="Line 5">
            <a:extLst>
              <a:ext uri="{FF2B5EF4-FFF2-40B4-BE49-F238E27FC236}">
                <a16:creationId xmlns:a16="http://schemas.microsoft.com/office/drawing/2014/main" id="{1932E198-3A2E-44FE-A87D-F39300D5D42B}"/>
              </a:ext>
            </a:extLst>
          </p:cNvPr>
          <p:cNvSpPr>
            <a:spLocks noChangeShapeType="1"/>
          </p:cNvSpPr>
          <p:nvPr/>
        </p:nvSpPr>
        <p:spPr bwMode="auto">
          <a:xfrm>
            <a:off x="2710927" y="1844040"/>
            <a:ext cx="0" cy="3581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8" name="Line 6">
            <a:extLst>
              <a:ext uri="{FF2B5EF4-FFF2-40B4-BE49-F238E27FC236}">
                <a16:creationId xmlns:a16="http://schemas.microsoft.com/office/drawing/2014/main" id="{8CF891E8-AA26-4FF3-B597-EB4159D005F9}"/>
              </a:ext>
            </a:extLst>
          </p:cNvPr>
          <p:cNvSpPr>
            <a:spLocks noChangeShapeType="1"/>
          </p:cNvSpPr>
          <p:nvPr/>
        </p:nvSpPr>
        <p:spPr bwMode="auto">
          <a:xfrm>
            <a:off x="2710927" y="184404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9" name="Line 7">
            <a:extLst>
              <a:ext uri="{FF2B5EF4-FFF2-40B4-BE49-F238E27FC236}">
                <a16:creationId xmlns:a16="http://schemas.microsoft.com/office/drawing/2014/main" id="{C74F8957-541A-4DE6-9EFF-1729AC0755F3}"/>
              </a:ext>
            </a:extLst>
          </p:cNvPr>
          <p:cNvSpPr>
            <a:spLocks noChangeShapeType="1"/>
          </p:cNvSpPr>
          <p:nvPr/>
        </p:nvSpPr>
        <p:spPr bwMode="auto">
          <a:xfrm>
            <a:off x="2710927" y="542544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10" name="Text Box 8">
            <a:extLst>
              <a:ext uri="{FF2B5EF4-FFF2-40B4-BE49-F238E27FC236}">
                <a16:creationId xmlns:a16="http://schemas.microsoft.com/office/drawing/2014/main" id="{F2313254-9D8A-4E59-AAA6-CE1BCEFEE3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2928" y="1615440"/>
            <a:ext cx="404813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solidFill>
                  <a:srgbClr val="0033CC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A</a:t>
            </a:r>
          </a:p>
        </p:txBody>
      </p:sp>
      <p:sp>
        <p:nvSpPr>
          <p:cNvPr id="11" name="Text Box 9">
            <a:extLst>
              <a:ext uri="{FF2B5EF4-FFF2-40B4-BE49-F238E27FC236}">
                <a16:creationId xmlns:a16="http://schemas.microsoft.com/office/drawing/2014/main" id="{A5714F13-5455-4CE2-A76D-944D260F6E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25327" y="1996440"/>
            <a:ext cx="387350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solidFill>
                  <a:srgbClr val="0033CC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B</a:t>
            </a:r>
          </a:p>
        </p:txBody>
      </p:sp>
      <p:sp>
        <p:nvSpPr>
          <p:cNvPr id="12" name="Line 10">
            <a:extLst>
              <a:ext uri="{FF2B5EF4-FFF2-40B4-BE49-F238E27FC236}">
                <a16:creationId xmlns:a16="http://schemas.microsoft.com/office/drawing/2014/main" id="{98C453C2-12FA-487E-A05C-BB974F3CA41F}"/>
              </a:ext>
            </a:extLst>
          </p:cNvPr>
          <p:cNvSpPr>
            <a:spLocks noChangeShapeType="1"/>
          </p:cNvSpPr>
          <p:nvPr/>
        </p:nvSpPr>
        <p:spPr bwMode="auto">
          <a:xfrm>
            <a:off x="3168127" y="2225040"/>
            <a:ext cx="0" cy="1905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13" name="Line 11">
            <a:extLst>
              <a:ext uri="{FF2B5EF4-FFF2-40B4-BE49-F238E27FC236}">
                <a16:creationId xmlns:a16="http://schemas.microsoft.com/office/drawing/2014/main" id="{FE5BF8BA-5852-4550-9135-BEE8F39AF749}"/>
              </a:ext>
            </a:extLst>
          </p:cNvPr>
          <p:cNvSpPr>
            <a:spLocks noChangeShapeType="1"/>
          </p:cNvSpPr>
          <p:nvPr/>
        </p:nvSpPr>
        <p:spPr bwMode="auto">
          <a:xfrm>
            <a:off x="3168127" y="2225040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14" name="Line 12">
            <a:extLst>
              <a:ext uri="{FF2B5EF4-FFF2-40B4-BE49-F238E27FC236}">
                <a16:creationId xmlns:a16="http://schemas.microsoft.com/office/drawing/2014/main" id="{E2B04382-AC83-42EE-B21D-0EBF5B57F87E}"/>
              </a:ext>
            </a:extLst>
          </p:cNvPr>
          <p:cNvSpPr>
            <a:spLocks noChangeShapeType="1"/>
          </p:cNvSpPr>
          <p:nvPr/>
        </p:nvSpPr>
        <p:spPr bwMode="auto">
          <a:xfrm>
            <a:off x="3168127" y="4130040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15" name="Line 13">
            <a:extLst>
              <a:ext uri="{FF2B5EF4-FFF2-40B4-BE49-F238E27FC236}">
                <a16:creationId xmlns:a16="http://schemas.microsoft.com/office/drawing/2014/main" id="{410DFDCF-796D-495C-9E34-2FC739798AAF}"/>
              </a:ext>
            </a:extLst>
          </p:cNvPr>
          <p:cNvSpPr>
            <a:spLocks noChangeShapeType="1"/>
          </p:cNvSpPr>
          <p:nvPr/>
        </p:nvSpPr>
        <p:spPr bwMode="auto">
          <a:xfrm>
            <a:off x="3472927" y="2529840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16" name="Line 14">
            <a:extLst>
              <a:ext uri="{FF2B5EF4-FFF2-40B4-BE49-F238E27FC236}">
                <a16:creationId xmlns:a16="http://schemas.microsoft.com/office/drawing/2014/main" id="{794CFC12-C0B1-421A-89F6-41D61BC9E122}"/>
              </a:ext>
            </a:extLst>
          </p:cNvPr>
          <p:cNvSpPr>
            <a:spLocks noChangeShapeType="1"/>
          </p:cNvSpPr>
          <p:nvPr/>
        </p:nvSpPr>
        <p:spPr bwMode="auto">
          <a:xfrm>
            <a:off x="3472927" y="344424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17" name="Line 15">
            <a:extLst>
              <a:ext uri="{FF2B5EF4-FFF2-40B4-BE49-F238E27FC236}">
                <a16:creationId xmlns:a16="http://schemas.microsoft.com/office/drawing/2014/main" id="{E0AF294E-4F69-40AA-8EE3-635B7058D47C}"/>
              </a:ext>
            </a:extLst>
          </p:cNvPr>
          <p:cNvSpPr>
            <a:spLocks noChangeShapeType="1"/>
          </p:cNvSpPr>
          <p:nvPr/>
        </p:nvSpPr>
        <p:spPr bwMode="auto">
          <a:xfrm>
            <a:off x="3472927" y="2529840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18" name="Line 16">
            <a:extLst>
              <a:ext uri="{FF2B5EF4-FFF2-40B4-BE49-F238E27FC236}">
                <a16:creationId xmlns:a16="http://schemas.microsoft.com/office/drawing/2014/main" id="{625C1806-E593-4ADE-B6F1-F74652236BA6}"/>
              </a:ext>
            </a:extLst>
          </p:cNvPr>
          <p:cNvSpPr>
            <a:spLocks noChangeShapeType="1"/>
          </p:cNvSpPr>
          <p:nvPr/>
        </p:nvSpPr>
        <p:spPr bwMode="auto">
          <a:xfrm>
            <a:off x="3472927" y="3139440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19" name="Line 17">
            <a:extLst>
              <a:ext uri="{FF2B5EF4-FFF2-40B4-BE49-F238E27FC236}">
                <a16:creationId xmlns:a16="http://schemas.microsoft.com/office/drawing/2014/main" id="{6C24DA01-E937-4839-946C-A575236BF490}"/>
              </a:ext>
            </a:extLst>
          </p:cNvPr>
          <p:cNvSpPr>
            <a:spLocks noChangeShapeType="1"/>
          </p:cNvSpPr>
          <p:nvPr/>
        </p:nvSpPr>
        <p:spPr bwMode="auto">
          <a:xfrm>
            <a:off x="3472927" y="3444240"/>
            <a:ext cx="22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20" name="Line 18">
            <a:extLst>
              <a:ext uri="{FF2B5EF4-FFF2-40B4-BE49-F238E27FC236}">
                <a16:creationId xmlns:a16="http://schemas.microsoft.com/office/drawing/2014/main" id="{8B47E5F8-322E-4977-B94F-BFEA26801598}"/>
              </a:ext>
            </a:extLst>
          </p:cNvPr>
          <p:cNvSpPr>
            <a:spLocks noChangeShapeType="1"/>
          </p:cNvSpPr>
          <p:nvPr/>
        </p:nvSpPr>
        <p:spPr bwMode="auto">
          <a:xfrm>
            <a:off x="3472927" y="3977640"/>
            <a:ext cx="22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21" name="Text Box 19">
            <a:extLst>
              <a:ext uri="{FF2B5EF4-FFF2-40B4-BE49-F238E27FC236}">
                <a16:creationId xmlns:a16="http://schemas.microsoft.com/office/drawing/2014/main" id="{D993D414-C50F-4711-B04A-ED5F6ED8F0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9465" y="2606040"/>
            <a:ext cx="387350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solidFill>
                  <a:srgbClr val="0033CC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C</a:t>
            </a:r>
          </a:p>
        </p:txBody>
      </p:sp>
      <p:sp>
        <p:nvSpPr>
          <p:cNvPr id="22" name="Text Box 20">
            <a:extLst>
              <a:ext uri="{FF2B5EF4-FFF2-40B4-BE49-F238E27FC236}">
                <a16:creationId xmlns:a16="http://schemas.microsoft.com/office/drawing/2014/main" id="{0C8C4BC7-BD56-4454-8B0D-3C001D3834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1528" y="3520440"/>
            <a:ext cx="404813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solidFill>
                  <a:srgbClr val="0033CC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D</a:t>
            </a:r>
          </a:p>
        </p:txBody>
      </p:sp>
      <p:sp>
        <p:nvSpPr>
          <p:cNvPr id="23" name="Line 21">
            <a:extLst>
              <a:ext uri="{FF2B5EF4-FFF2-40B4-BE49-F238E27FC236}">
                <a16:creationId xmlns:a16="http://schemas.microsoft.com/office/drawing/2014/main" id="{833CD925-EECE-4F4B-8C7D-DA6EE7B895D9}"/>
              </a:ext>
            </a:extLst>
          </p:cNvPr>
          <p:cNvSpPr>
            <a:spLocks noChangeShapeType="1"/>
          </p:cNvSpPr>
          <p:nvPr/>
        </p:nvSpPr>
        <p:spPr bwMode="auto">
          <a:xfrm>
            <a:off x="3168127" y="4434840"/>
            <a:ext cx="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24" name="Line 22">
            <a:extLst>
              <a:ext uri="{FF2B5EF4-FFF2-40B4-BE49-F238E27FC236}">
                <a16:creationId xmlns:a16="http://schemas.microsoft.com/office/drawing/2014/main" id="{F4561613-96DD-4C9C-92E3-F420A50687EA}"/>
              </a:ext>
            </a:extLst>
          </p:cNvPr>
          <p:cNvSpPr>
            <a:spLocks noChangeShapeType="1"/>
          </p:cNvSpPr>
          <p:nvPr/>
        </p:nvSpPr>
        <p:spPr bwMode="auto">
          <a:xfrm>
            <a:off x="3168127" y="443484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25" name="Line 23">
            <a:extLst>
              <a:ext uri="{FF2B5EF4-FFF2-40B4-BE49-F238E27FC236}">
                <a16:creationId xmlns:a16="http://schemas.microsoft.com/office/drawing/2014/main" id="{830EC173-F7B5-47CC-B760-DC501C68B5FC}"/>
              </a:ext>
            </a:extLst>
          </p:cNvPr>
          <p:cNvSpPr>
            <a:spLocks noChangeShapeType="1"/>
          </p:cNvSpPr>
          <p:nvPr/>
        </p:nvSpPr>
        <p:spPr bwMode="auto">
          <a:xfrm>
            <a:off x="3168127" y="519684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26" name="Text Box 24">
            <a:extLst>
              <a:ext uri="{FF2B5EF4-FFF2-40B4-BE49-F238E27FC236}">
                <a16:creationId xmlns:a16="http://schemas.microsoft.com/office/drawing/2014/main" id="{5ECC6239-7EE5-45F0-B685-3BABEF4660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6591" y="4587240"/>
            <a:ext cx="369887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solidFill>
                  <a:srgbClr val="0033CC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E</a:t>
            </a:r>
          </a:p>
        </p:txBody>
      </p:sp>
      <p:sp>
        <p:nvSpPr>
          <p:cNvPr id="27" name="Rectangle 25">
            <a:extLst>
              <a:ext uri="{FF2B5EF4-FFF2-40B4-BE49-F238E27FC236}">
                <a16:creationId xmlns:a16="http://schemas.microsoft.com/office/drawing/2014/main" id="{C6D8C441-6802-4AEF-9D1F-B4FE308C96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54327" y="1386840"/>
            <a:ext cx="1828800" cy="42672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ea typeface="新細明體" panose="02020500000000000000" pitchFamily="18" charset="-120"/>
            </a:endParaRPr>
          </a:p>
        </p:txBody>
      </p:sp>
      <p:sp>
        <p:nvSpPr>
          <p:cNvPr id="28" name="Line 26">
            <a:extLst>
              <a:ext uri="{FF2B5EF4-FFF2-40B4-BE49-F238E27FC236}">
                <a16:creationId xmlns:a16="http://schemas.microsoft.com/office/drawing/2014/main" id="{F2A6A032-C360-4440-87B0-E1E10F04A1BC}"/>
              </a:ext>
            </a:extLst>
          </p:cNvPr>
          <p:cNvSpPr>
            <a:spLocks noChangeShapeType="1"/>
          </p:cNvSpPr>
          <p:nvPr/>
        </p:nvSpPr>
        <p:spPr bwMode="auto">
          <a:xfrm>
            <a:off x="7054327" y="222504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29" name="Text Box 27">
            <a:extLst>
              <a:ext uri="{FF2B5EF4-FFF2-40B4-BE49-F238E27FC236}">
                <a16:creationId xmlns:a16="http://schemas.microsoft.com/office/drawing/2014/main" id="{6B6A9A4D-BB78-4CA5-8D57-17B69CFF3E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76578" y="1539240"/>
            <a:ext cx="1247775" cy="469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solidFill>
                  <a:srgbClr val="0033CC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AR of A</a:t>
            </a:r>
          </a:p>
        </p:txBody>
      </p:sp>
      <p:sp>
        <p:nvSpPr>
          <p:cNvPr id="30" name="Line 28">
            <a:extLst>
              <a:ext uri="{FF2B5EF4-FFF2-40B4-BE49-F238E27FC236}">
                <a16:creationId xmlns:a16="http://schemas.microsoft.com/office/drawing/2014/main" id="{151A761C-BE6A-485D-9D59-1164CC397C0B}"/>
              </a:ext>
            </a:extLst>
          </p:cNvPr>
          <p:cNvSpPr>
            <a:spLocks noChangeShapeType="1"/>
          </p:cNvSpPr>
          <p:nvPr/>
        </p:nvSpPr>
        <p:spPr bwMode="auto">
          <a:xfrm>
            <a:off x="7054327" y="321564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31" name="Text Box 29">
            <a:extLst>
              <a:ext uri="{FF2B5EF4-FFF2-40B4-BE49-F238E27FC236}">
                <a16:creationId xmlns:a16="http://schemas.microsoft.com/office/drawing/2014/main" id="{871F973F-5CFA-486A-9763-D84E4D5D09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84515" y="2453640"/>
            <a:ext cx="1230312" cy="469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solidFill>
                  <a:srgbClr val="0033CC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AR of B</a:t>
            </a:r>
          </a:p>
        </p:txBody>
      </p:sp>
      <p:sp>
        <p:nvSpPr>
          <p:cNvPr id="32" name="Text Box 30">
            <a:extLst>
              <a:ext uri="{FF2B5EF4-FFF2-40B4-BE49-F238E27FC236}">
                <a16:creationId xmlns:a16="http://schemas.microsoft.com/office/drawing/2014/main" id="{FAE50395-7595-4A7D-9D3A-12BF2CDD49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84515" y="3520440"/>
            <a:ext cx="1230312" cy="469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solidFill>
                  <a:srgbClr val="0033CC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AR of C</a:t>
            </a:r>
          </a:p>
        </p:txBody>
      </p:sp>
      <p:sp>
        <p:nvSpPr>
          <p:cNvPr id="33" name="Text Box 31">
            <a:extLst>
              <a:ext uri="{FF2B5EF4-FFF2-40B4-BE49-F238E27FC236}">
                <a16:creationId xmlns:a16="http://schemas.microsoft.com/office/drawing/2014/main" id="{F3BF58A1-4AA7-457C-9BAB-C6346B6E96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2778" y="4511040"/>
            <a:ext cx="1247775" cy="469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solidFill>
                  <a:srgbClr val="0033CC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AR of D</a:t>
            </a:r>
          </a:p>
        </p:txBody>
      </p:sp>
      <p:sp>
        <p:nvSpPr>
          <p:cNvPr id="34" name="Line 32">
            <a:extLst>
              <a:ext uri="{FF2B5EF4-FFF2-40B4-BE49-F238E27FC236}">
                <a16:creationId xmlns:a16="http://schemas.microsoft.com/office/drawing/2014/main" id="{6CA73C39-3EB7-468A-9211-D129068582C1}"/>
              </a:ext>
            </a:extLst>
          </p:cNvPr>
          <p:cNvSpPr>
            <a:spLocks noChangeShapeType="1"/>
          </p:cNvSpPr>
          <p:nvPr/>
        </p:nvSpPr>
        <p:spPr bwMode="auto">
          <a:xfrm>
            <a:off x="7054327" y="428244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35" name="Line 33">
            <a:extLst>
              <a:ext uri="{FF2B5EF4-FFF2-40B4-BE49-F238E27FC236}">
                <a16:creationId xmlns:a16="http://schemas.microsoft.com/office/drawing/2014/main" id="{E105EB7C-7DCD-42AC-87A7-D4935E1B0C99}"/>
              </a:ext>
            </a:extLst>
          </p:cNvPr>
          <p:cNvSpPr>
            <a:spLocks noChangeShapeType="1"/>
          </p:cNvSpPr>
          <p:nvPr/>
        </p:nvSpPr>
        <p:spPr bwMode="auto">
          <a:xfrm>
            <a:off x="7054327" y="504444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36" name="Line 34">
            <a:extLst>
              <a:ext uri="{FF2B5EF4-FFF2-40B4-BE49-F238E27FC236}">
                <a16:creationId xmlns:a16="http://schemas.microsoft.com/office/drawing/2014/main" id="{DFE45B6E-B9FC-44A0-85FE-66013D691B7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25727" y="2758440"/>
            <a:ext cx="22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37" name="Line 35">
            <a:extLst>
              <a:ext uri="{FF2B5EF4-FFF2-40B4-BE49-F238E27FC236}">
                <a16:creationId xmlns:a16="http://schemas.microsoft.com/office/drawing/2014/main" id="{C0178947-5221-487C-843F-DC718252096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25727" y="1920240"/>
            <a:ext cx="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38" name="Line 36">
            <a:extLst>
              <a:ext uri="{FF2B5EF4-FFF2-40B4-BE49-F238E27FC236}">
                <a16:creationId xmlns:a16="http://schemas.microsoft.com/office/drawing/2014/main" id="{56CB2CF4-8E06-4AFE-84FB-E0D4A7D8EE0F}"/>
              </a:ext>
            </a:extLst>
          </p:cNvPr>
          <p:cNvSpPr>
            <a:spLocks noChangeShapeType="1"/>
          </p:cNvSpPr>
          <p:nvPr/>
        </p:nvSpPr>
        <p:spPr bwMode="auto">
          <a:xfrm>
            <a:off x="6825727" y="1920240"/>
            <a:ext cx="22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39" name="Line 37">
            <a:extLst>
              <a:ext uri="{FF2B5EF4-FFF2-40B4-BE49-F238E27FC236}">
                <a16:creationId xmlns:a16="http://schemas.microsoft.com/office/drawing/2014/main" id="{A01F0A9D-E8A5-4C87-ACAA-156C8F8806E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25727" y="3749040"/>
            <a:ext cx="22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40" name="Line 38">
            <a:extLst>
              <a:ext uri="{FF2B5EF4-FFF2-40B4-BE49-F238E27FC236}">
                <a16:creationId xmlns:a16="http://schemas.microsoft.com/office/drawing/2014/main" id="{C44EF32B-F9B6-4552-8245-FD4367DB3CF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25727" y="2910840"/>
            <a:ext cx="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41" name="Line 39">
            <a:extLst>
              <a:ext uri="{FF2B5EF4-FFF2-40B4-BE49-F238E27FC236}">
                <a16:creationId xmlns:a16="http://schemas.microsoft.com/office/drawing/2014/main" id="{65158F88-8C6E-4FD4-9C9C-054F8F04579D}"/>
              </a:ext>
            </a:extLst>
          </p:cNvPr>
          <p:cNvSpPr>
            <a:spLocks noChangeShapeType="1"/>
          </p:cNvSpPr>
          <p:nvPr/>
        </p:nvSpPr>
        <p:spPr bwMode="auto">
          <a:xfrm>
            <a:off x="6825727" y="2910840"/>
            <a:ext cx="22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42" name="Line 40">
            <a:extLst>
              <a:ext uri="{FF2B5EF4-FFF2-40B4-BE49-F238E27FC236}">
                <a16:creationId xmlns:a16="http://schemas.microsoft.com/office/drawing/2014/main" id="{8CD965A3-AB31-4347-815A-2AC394AF9E5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25727" y="4815840"/>
            <a:ext cx="22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43" name="Line 41">
            <a:extLst>
              <a:ext uri="{FF2B5EF4-FFF2-40B4-BE49-F238E27FC236}">
                <a16:creationId xmlns:a16="http://schemas.microsoft.com/office/drawing/2014/main" id="{53C5415B-CF91-4EF7-B136-6B459500D28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25727" y="3977640"/>
            <a:ext cx="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44" name="Line 42">
            <a:extLst>
              <a:ext uri="{FF2B5EF4-FFF2-40B4-BE49-F238E27FC236}">
                <a16:creationId xmlns:a16="http://schemas.microsoft.com/office/drawing/2014/main" id="{8B8F86E4-849A-46CE-A9BA-93E877BBE8DB}"/>
              </a:ext>
            </a:extLst>
          </p:cNvPr>
          <p:cNvSpPr>
            <a:spLocks noChangeShapeType="1"/>
          </p:cNvSpPr>
          <p:nvPr/>
        </p:nvSpPr>
        <p:spPr bwMode="auto">
          <a:xfrm>
            <a:off x="6825727" y="3977640"/>
            <a:ext cx="22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45" name="Line 43">
            <a:extLst>
              <a:ext uri="{FF2B5EF4-FFF2-40B4-BE49-F238E27FC236}">
                <a16:creationId xmlns:a16="http://schemas.microsoft.com/office/drawing/2014/main" id="{9EDD38A5-B2DA-4DBF-8B54-CC11B84D5683}"/>
              </a:ext>
            </a:extLst>
          </p:cNvPr>
          <p:cNvSpPr>
            <a:spLocks noChangeShapeType="1"/>
          </p:cNvSpPr>
          <p:nvPr/>
        </p:nvSpPr>
        <p:spPr bwMode="auto">
          <a:xfrm>
            <a:off x="8883127" y="2529840"/>
            <a:ext cx="22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46" name="Line 44">
            <a:extLst>
              <a:ext uri="{FF2B5EF4-FFF2-40B4-BE49-F238E27FC236}">
                <a16:creationId xmlns:a16="http://schemas.microsoft.com/office/drawing/2014/main" id="{BA6182F8-A483-4AAD-B6AB-8B4196695CD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111727" y="1767840"/>
            <a:ext cx="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47" name="Line 45">
            <a:extLst>
              <a:ext uri="{FF2B5EF4-FFF2-40B4-BE49-F238E27FC236}">
                <a16:creationId xmlns:a16="http://schemas.microsoft.com/office/drawing/2014/main" id="{E498BCEF-DB25-4F67-971B-CEBB1123F1F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883127" y="1767840"/>
            <a:ext cx="22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48" name="Line 46">
            <a:extLst>
              <a:ext uri="{FF2B5EF4-FFF2-40B4-BE49-F238E27FC236}">
                <a16:creationId xmlns:a16="http://schemas.microsoft.com/office/drawing/2014/main" id="{1132A817-378D-4704-A6C5-D95708A33980}"/>
              </a:ext>
            </a:extLst>
          </p:cNvPr>
          <p:cNvSpPr>
            <a:spLocks noChangeShapeType="1"/>
          </p:cNvSpPr>
          <p:nvPr/>
        </p:nvSpPr>
        <p:spPr bwMode="auto">
          <a:xfrm>
            <a:off x="8883127" y="3596640"/>
            <a:ext cx="22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49" name="Line 47">
            <a:extLst>
              <a:ext uri="{FF2B5EF4-FFF2-40B4-BE49-F238E27FC236}">
                <a16:creationId xmlns:a16="http://schemas.microsoft.com/office/drawing/2014/main" id="{81A19B3F-C8AF-4033-A3ED-69B0342897D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111727" y="291084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50" name="Line 48">
            <a:extLst>
              <a:ext uri="{FF2B5EF4-FFF2-40B4-BE49-F238E27FC236}">
                <a16:creationId xmlns:a16="http://schemas.microsoft.com/office/drawing/2014/main" id="{4D1BAA0B-6E96-431C-9669-92843D4C5CE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883127" y="2910840"/>
            <a:ext cx="22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51" name="Line 49">
            <a:extLst>
              <a:ext uri="{FF2B5EF4-FFF2-40B4-BE49-F238E27FC236}">
                <a16:creationId xmlns:a16="http://schemas.microsoft.com/office/drawing/2014/main" id="{E58677B0-A7FC-4593-83C9-66AF8B1A86F4}"/>
              </a:ext>
            </a:extLst>
          </p:cNvPr>
          <p:cNvSpPr>
            <a:spLocks noChangeShapeType="1"/>
          </p:cNvSpPr>
          <p:nvPr/>
        </p:nvSpPr>
        <p:spPr bwMode="auto">
          <a:xfrm>
            <a:off x="8883127" y="4587240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52" name="Line 50">
            <a:extLst>
              <a:ext uri="{FF2B5EF4-FFF2-40B4-BE49-F238E27FC236}">
                <a16:creationId xmlns:a16="http://schemas.microsoft.com/office/drawing/2014/main" id="{81473926-7227-4339-8BB5-7414A80C114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187927" y="2834640"/>
            <a:ext cx="0" cy="1752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53" name="Line 51">
            <a:extLst>
              <a:ext uri="{FF2B5EF4-FFF2-40B4-BE49-F238E27FC236}">
                <a16:creationId xmlns:a16="http://schemas.microsoft.com/office/drawing/2014/main" id="{4AA1A26C-6DFA-471C-B40F-EA123770355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883127" y="2834640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54" name="Text Box 52">
            <a:extLst>
              <a:ext uri="{FF2B5EF4-FFF2-40B4-BE49-F238E27FC236}">
                <a16:creationId xmlns:a16="http://schemas.microsoft.com/office/drawing/2014/main" id="{D70D6AE7-0EB3-416C-8E52-ED20813EE7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71728" y="4892041"/>
            <a:ext cx="849913" cy="83099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solidFill>
                  <a:srgbClr val="0033CC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static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solidFill>
                  <a:srgbClr val="0033CC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chain</a:t>
            </a:r>
          </a:p>
        </p:txBody>
      </p:sp>
      <p:sp>
        <p:nvSpPr>
          <p:cNvPr id="55" name="Text Box 53">
            <a:extLst>
              <a:ext uri="{FF2B5EF4-FFF2-40B4-BE49-F238E27FC236}">
                <a16:creationId xmlns:a16="http://schemas.microsoft.com/office/drawing/2014/main" id="{7C721016-3C41-4875-AFF5-E32F8B5479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86891" y="5120641"/>
            <a:ext cx="1242648" cy="830997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solidFill>
                  <a:srgbClr val="0033CC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dynamic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solidFill>
                  <a:srgbClr val="0033CC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chain</a:t>
            </a:r>
          </a:p>
        </p:txBody>
      </p:sp>
    </p:spTree>
    <p:extLst>
      <p:ext uri="{BB962C8B-B14F-4D97-AF65-F5344CB8AC3E}">
        <p14:creationId xmlns:p14="http://schemas.microsoft.com/office/powerpoint/2010/main" val="429482311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52</a:t>
            </a:fld>
            <a:endParaRPr lang="zh-TW" alt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377506F-B7F4-4F3D-AD7E-AA3B4E828D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9867" y="144466"/>
            <a:ext cx="10517721" cy="692151"/>
          </a:xfrm>
        </p:spPr>
        <p:txBody>
          <a:bodyPr/>
          <a:lstStyle/>
          <a:p>
            <a:pPr>
              <a:defRPr/>
            </a:pPr>
            <a:r>
              <a:rPr lang="en-US" altLang="zh-TW" sz="4000" dirty="0">
                <a:ea typeface="新細明體" pitchFamily="18" charset="-120"/>
              </a:rPr>
              <a:t>Passing Static Link (1)</a:t>
            </a:r>
          </a:p>
        </p:txBody>
      </p:sp>
      <p:sp>
        <p:nvSpPr>
          <p:cNvPr id="25" name="Rectangle 3">
            <a:extLst>
              <a:ext uri="{FF2B5EF4-FFF2-40B4-BE49-F238E27FC236}">
                <a16:creationId xmlns:a16="http://schemas.microsoft.com/office/drawing/2014/main" id="{7A9C828F-B8D3-4896-A476-477D5793521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280160" y="1076570"/>
            <a:ext cx="9251577" cy="4248466"/>
          </a:xfrm>
          <a:ln>
            <a:noFill/>
          </a:ln>
        </p:spPr>
        <p:txBody>
          <a:bodyPr/>
          <a:lstStyle/>
          <a:p>
            <a:pPr>
              <a:defRPr/>
            </a:pPr>
            <a:r>
              <a:rPr lang="en-US" altLang="zh-TW" sz="2800" dirty="0">
                <a:ea typeface="新細明體" pitchFamily="18" charset="-120"/>
              </a:rPr>
              <a:t>When A calls B, the caller, A, needs to pass a static link to the </a:t>
            </a:r>
            <a:r>
              <a:rPr lang="en-US" altLang="zh-TW" sz="2800" dirty="0" err="1">
                <a:ea typeface="新細明體" pitchFamily="18" charset="-120"/>
              </a:rPr>
              <a:t>callee</a:t>
            </a:r>
            <a:r>
              <a:rPr lang="en-US" altLang="zh-TW" sz="2800" dirty="0">
                <a:ea typeface="新細明體" pitchFamily="18" charset="-120"/>
              </a:rPr>
              <a:t>, B.</a:t>
            </a:r>
          </a:p>
          <a:p>
            <a:pPr marL="457200" lvl="1" indent="0">
              <a:buClr>
                <a:srgbClr val="FFFF00"/>
              </a:buClr>
              <a:buNone/>
              <a:defRPr/>
            </a:pPr>
            <a:r>
              <a:rPr lang="en-US" altLang="zh-TW" sz="2400" dirty="0">
                <a:ea typeface="新細明體" pitchFamily="18" charset="-120"/>
              </a:rPr>
              <a:t>Three possible calling cases:</a:t>
            </a:r>
          </a:p>
          <a:p>
            <a:pPr lvl="1">
              <a:buClr>
                <a:srgbClr val="002060"/>
              </a:buClr>
              <a:buFont typeface="Wingdings" panose="05000000000000000000" pitchFamily="2" charset="2"/>
              <a:buChar char="Ø"/>
              <a:defRPr/>
            </a:pPr>
            <a:r>
              <a:rPr lang="en-US" altLang="zh-TW" sz="2400" dirty="0">
                <a:ea typeface="新細明體" pitchFamily="18" charset="-120"/>
              </a:rPr>
              <a:t>Parents call children </a:t>
            </a:r>
          </a:p>
          <a:p>
            <a:pPr marL="457200" lvl="1" indent="0">
              <a:buClr>
                <a:srgbClr val="FFFF00"/>
              </a:buClr>
              <a:buNone/>
              <a:defRPr/>
            </a:pPr>
            <a:r>
              <a:rPr lang="en-US" altLang="zh-TW" sz="2400" dirty="0">
                <a:ea typeface="新細明體" pitchFamily="18" charset="-120"/>
              </a:rPr>
              <a:t>     e.g. A calls B, B calls C</a:t>
            </a:r>
          </a:p>
          <a:p>
            <a:pPr lvl="1">
              <a:buClr>
                <a:srgbClr val="002060"/>
              </a:buClr>
              <a:buFont typeface="Wingdings" panose="05000000000000000000" pitchFamily="2" charset="2"/>
              <a:buChar char="Ø"/>
              <a:defRPr/>
            </a:pPr>
            <a:r>
              <a:rPr lang="en-US" altLang="zh-TW" sz="2400" dirty="0">
                <a:ea typeface="新細明體" pitchFamily="18" charset="-120"/>
              </a:rPr>
              <a:t> Call at the same level</a:t>
            </a:r>
          </a:p>
          <a:p>
            <a:pPr marL="457200" lvl="1" indent="0">
              <a:buClr>
                <a:srgbClr val="FFFF00"/>
              </a:buClr>
              <a:buNone/>
              <a:defRPr/>
            </a:pPr>
            <a:r>
              <a:rPr lang="en-US" altLang="zh-TW" sz="2400" dirty="0">
                <a:ea typeface="新細明體" pitchFamily="18" charset="-120"/>
              </a:rPr>
              <a:t>     e.g. C calls D, B calls E </a:t>
            </a:r>
          </a:p>
          <a:p>
            <a:pPr lvl="1">
              <a:buClr>
                <a:srgbClr val="002060"/>
              </a:buClr>
              <a:buFont typeface="Wingdings" panose="05000000000000000000" pitchFamily="2" charset="2"/>
              <a:buChar char="Ø"/>
              <a:defRPr/>
            </a:pPr>
            <a:r>
              <a:rPr lang="en-US" altLang="zh-TW" sz="2400" dirty="0">
                <a:ea typeface="新細明體" pitchFamily="18" charset="-120"/>
              </a:rPr>
              <a:t> Calling ancestors</a:t>
            </a:r>
          </a:p>
          <a:p>
            <a:pPr marL="457200" lvl="1" indent="0">
              <a:buClr>
                <a:srgbClr val="FFFF00"/>
              </a:buClr>
              <a:buNone/>
              <a:defRPr/>
            </a:pPr>
            <a:r>
              <a:rPr lang="en-US" altLang="zh-TW" sz="2400" dirty="0">
                <a:ea typeface="新細明體" pitchFamily="18" charset="-120"/>
              </a:rPr>
              <a:t>     e.g. D calls B, C calls E</a:t>
            </a:r>
          </a:p>
        </p:txBody>
      </p:sp>
      <p:sp>
        <p:nvSpPr>
          <p:cNvPr id="26" name="Line 5">
            <a:extLst>
              <a:ext uri="{FF2B5EF4-FFF2-40B4-BE49-F238E27FC236}">
                <a16:creationId xmlns:a16="http://schemas.microsoft.com/office/drawing/2014/main" id="{168D4C16-7178-4962-B584-DE0AEFE69340}"/>
              </a:ext>
            </a:extLst>
          </p:cNvPr>
          <p:cNvSpPr>
            <a:spLocks noChangeShapeType="1"/>
          </p:cNvSpPr>
          <p:nvPr/>
        </p:nvSpPr>
        <p:spPr bwMode="auto">
          <a:xfrm>
            <a:off x="7229139" y="1882010"/>
            <a:ext cx="0" cy="3581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27" name="Line 6">
            <a:extLst>
              <a:ext uri="{FF2B5EF4-FFF2-40B4-BE49-F238E27FC236}">
                <a16:creationId xmlns:a16="http://schemas.microsoft.com/office/drawing/2014/main" id="{61CB01E9-64FE-4490-AC6F-488A55AC94BC}"/>
              </a:ext>
            </a:extLst>
          </p:cNvPr>
          <p:cNvSpPr>
            <a:spLocks noChangeShapeType="1"/>
          </p:cNvSpPr>
          <p:nvPr/>
        </p:nvSpPr>
        <p:spPr bwMode="auto">
          <a:xfrm>
            <a:off x="7229139" y="188201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28" name="Line 7">
            <a:extLst>
              <a:ext uri="{FF2B5EF4-FFF2-40B4-BE49-F238E27FC236}">
                <a16:creationId xmlns:a16="http://schemas.microsoft.com/office/drawing/2014/main" id="{3737678E-CCDA-417A-99BA-9112E19E0DAA}"/>
              </a:ext>
            </a:extLst>
          </p:cNvPr>
          <p:cNvSpPr>
            <a:spLocks noChangeShapeType="1"/>
          </p:cNvSpPr>
          <p:nvPr/>
        </p:nvSpPr>
        <p:spPr bwMode="auto">
          <a:xfrm>
            <a:off x="7229139" y="546341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29" name="Text Box 8">
            <a:extLst>
              <a:ext uri="{FF2B5EF4-FFF2-40B4-BE49-F238E27FC236}">
                <a16:creationId xmlns:a16="http://schemas.microsoft.com/office/drawing/2014/main" id="{9B836AE9-C6DE-44F7-A99B-0BB0980242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91140" y="1653410"/>
            <a:ext cx="404813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solidFill>
                  <a:srgbClr val="0033CC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A</a:t>
            </a:r>
          </a:p>
        </p:txBody>
      </p:sp>
      <p:sp>
        <p:nvSpPr>
          <p:cNvPr id="30" name="Text Box 9">
            <a:extLst>
              <a:ext uri="{FF2B5EF4-FFF2-40B4-BE49-F238E27FC236}">
                <a16:creationId xmlns:a16="http://schemas.microsoft.com/office/drawing/2014/main" id="{DDC28D0C-A434-420E-BD5D-37DDBBD4AC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43539" y="2034410"/>
            <a:ext cx="387350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 dirty="0">
                <a:solidFill>
                  <a:srgbClr val="0033CC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B</a:t>
            </a:r>
          </a:p>
        </p:txBody>
      </p:sp>
      <p:sp>
        <p:nvSpPr>
          <p:cNvPr id="31" name="Line 10">
            <a:extLst>
              <a:ext uri="{FF2B5EF4-FFF2-40B4-BE49-F238E27FC236}">
                <a16:creationId xmlns:a16="http://schemas.microsoft.com/office/drawing/2014/main" id="{50D1DAEE-110D-443A-B532-BBF4C8C8E68C}"/>
              </a:ext>
            </a:extLst>
          </p:cNvPr>
          <p:cNvSpPr>
            <a:spLocks noChangeShapeType="1"/>
          </p:cNvSpPr>
          <p:nvPr/>
        </p:nvSpPr>
        <p:spPr bwMode="auto">
          <a:xfrm>
            <a:off x="7686339" y="2263010"/>
            <a:ext cx="0" cy="1905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32" name="Line 11">
            <a:extLst>
              <a:ext uri="{FF2B5EF4-FFF2-40B4-BE49-F238E27FC236}">
                <a16:creationId xmlns:a16="http://schemas.microsoft.com/office/drawing/2014/main" id="{E4DEB759-0383-4A69-BE54-D651074D6C08}"/>
              </a:ext>
            </a:extLst>
          </p:cNvPr>
          <p:cNvSpPr>
            <a:spLocks noChangeShapeType="1"/>
          </p:cNvSpPr>
          <p:nvPr/>
        </p:nvSpPr>
        <p:spPr bwMode="auto">
          <a:xfrm>
            <a:off x="7686339" y="2263010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33" name="Line 12">
            <a:extLst>
              <a:ext uri="{FF2B5EF4-FFF2-40B4-BE49-F238E27FC236}">
                <a16:creationId xmlns:a16="http://schemas.microsoft.com/office/drawing/2014/main" id="{F4CD7A1D-E9E2-418A-A4B0-FE220297CA26}"/>
              </a:ext>
            </a:extLst>
          </p:cNvPr>
          <p:cNvSpPr>
            <a:spLocks noChangeShapeType="1"/>
          </p:cNvSpPr>
          <p:nvPr/>
        </p:nvSpPr>
        <p:spPr bwMode="auto">
          <a:xfrm>
            <a:off x="7686339" y="4168010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34" name="Line 13">
            <a:extLst>
              <a:ext uri="{FF2B5EF4-FFF2-40B4-BE49-F238E27FC236}">
                <a16:creationId xmlns:a16="http://schemas.microsoft.com/office/drawing/2014/main" id="{6123185A-08C8-4D08-AD3C-4309E22887D2}"/>
              </a:ext>
            </a:extLst>
          </p:cNvPr>
          <p:cNvSpPr>
            <a:spLocks noChangeShapeType="1"/>
          </p:cNvSpPr>
          <p:nvPr/>
        </p:nvSpPr>
        <p:spPr bwMode="auto">
          <a:xfrm>
            <a:off x="7991139" y="2567810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35" name="Line 14">
            <a:extLst>
              <a:ext uri="{FF2B5EF4-FFF2-40B4-BE49-F238E27FC236}">
                <a16:creationId xmlns:a16="http://schemas.microsoft.com/office/drawing/2014/main" id="{AB6DE32A-AB99-46B2-AAFA-914253B184DF}"/>
              </a:ext>
            </a:extLst>
          </p:cNvPr>
          <p:cNvSpPr>
            <a:spLocks noChangeShapeType="1"/>
          </p:cNvSpPr>
          <p:nvPr/>
        </p:nvSpPr>
        <p:spPr bwMode="auto">
          <a:xfrm>
            <a:off x="7991139" y="348221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36" name="Line 15">
            <a:extLst>
              <a:ext uri="{FF2B5EF4-FFF2-40B4-BE49-F238E27FC236}">
                <a16:creationId xmlns:a16="http://schemas.microsoft.com/office/drawing/2014/main" id="{F3339128-4F7F-4470-B6AF-5D4E36C4A083}"/>
              </a:ext>
            </a:extLst>
          </p:cNvPr>
          <p:cNvSpPr>
            <a:spLocks noChangeShapeType="1"/>
          </p:cNvSpPr>
          <p:nvPr/>
        </p:nvSpPr>
        <p:spPr bwMode="auto">
          <a:xfrm>
            <a:off x="7991139" y="2567810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37" name="Line 16">
            <a:extLst>
              <a:ext uri="{FF2B5EF4-FFF2-40B4-BE49-F238E27FC236}">
                <a16:creationId xmlns:a16="http://schemas.microsoft.com/office/drawing/2014/main" id="{7D232F0D-09E1-4FA2-985D-235BFD16C7FE}"/>
              </a:ext>
            </a:extLst>
          </p:cNvPr>
          <p:cNvSpPr>
            <a:spLocks noChangeShapeType="1"/>
          </p:cNvSpPr>
          <p:nvPr/>
        </p:nvSpPr>
        <p:spPr bwMode="auto">
          <a:xfrm>
            <a:off x="7991139" y="3177410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38" name="Line 17">
            <a:extLst>
              <a:ext uri="{FF2B5EF4-FFF2-40B4-BE49-F238E27FC236}">
                <a16:creationId xmlns:a16="http://schemas.microsoft.com/office/drawing/2014/main" id="{B9A44F9F-720C-4485-A84F-6B712354AF95}"/>
              </a:ext>
            </a:extLst>
          </p:cNvPr>
          <p:cNvSpPr>
            <a:spLocks noChangeShapeType="1"/>
          </p:cNvSpPr>
          <p:nvPr/>
        </p:nvSpPr>
        <p:spPr bwMode="auto">
          <a:xfrm>
            <a:off x="7991139" y="3482210"/>
            <a:ext cx="22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39" name="Line 18">
            <a:extLst>
              <a:ext uri="{FF2B5EF4-FFF2-40B4-BE49-F238E27FC236}">
                <a16:creationId xmlns:a16="http://schemas.microsoft.com/office/drawing/2014/main" id="{4F688E92-9E47-471C-AA64-A861DB2B4CC3}"/>
              </a:ext>
            </a:extLst>
          </p:cNvPr>
          <p:cNvSpPr>
            <a:spLocks noChangeShapeType="1"/>
          </p:cNvSpPr>
          <p:nvPr/>
        </p:nvSpPr>
        <p:spPr bwMode="auto">
          <a:xfrm>
            <a:off x="7991139" y="4015610"/>
            <a:ext cx="22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40" name="Text Box 19">
            <a:extLst>
              <a:ext uri="{FF2B5EF4-FFF2-40B4-BE49-F238E27FC236}">
                <a16:creationId xmlns:a16="http://schemas.microsoft.com/office/drawing/2014/main" id="{7DDC4F7B-47A2-4E40-A021-D2E1314B08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7677" y="2644010"/>
            <a:ext cx="387350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solidFill>
                  <a:srgbClr val="0033CC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C</a:t>
            </a:r>
          </a:p>
        </p:txBody>
      </p:sp>
      <p:sp>
        <p:nvSpPr>
          <p:cNvPr id="41" name="Text Box 20">
            <a:extLst>
              <a:ext uri="{FF2B5EF4-FFF2-40B4-BE49-F238E27FC236}">
                <a16:creationId xmlns:a16="http://schemas.microsoft.com/office/drawing/2014/main" id="{655B5B1F-CB52-41BD-B4DC-2269C668E6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19740" y="3558410"/>
            <a:ext cx="404813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solidFill>
                  <a:srgbClr val="0033CC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D</a:t>
            </a:r>
          </a:p>
        </p:txBody>
      </p:sp>
      <p:sp>
        <p:nvSpPr>
          <p:cNvPr id="42" name="Line 21">
            <a:extLst>
              <a:ext uri="{FF2B5EF4-FFF2-40B4-BE49-F238E27FC236}">
                <a16:creationId xmlns:a16="http://schemas.microsoft.com/office/drawing/2014/main" id="{402A741A-E7AF-4CF3-A7F1-60F0474F273F}"/>
              </a:ext>
            </a:extLst>
          </p:cNvPr>
          <p:cNvSpPr>
            <a:spLocks noChangeShapeType="1"/>
          </p:cNvSpPr>
          <p:nvPr/>
        </p:nvSpPr>
        <p:spPr bwMode="auto">
          <a:xfrm>
            <a:off x="7686339" y="4472810"/>
            <a:ext cx="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43" name="Line 22">
            <a:extLst>
              <a:ext uri="{FF2B5EF4-FFF2-40B4-BE49-F238E27FC236}">
                <a16:creationId xmlns:a16="http://schemas.microsoft.com/office/drawing/2014/main" id="{AD84F888-B87D-47B4-9DEB-F17A880AEB8E}"/>
              </a:ext>
            </a:extLst>
          </p:cNvPr>
          <p:cNvSpPr>
            <a:spLocks noChangeShapeType="1"/>
          </p:cNvSpPr>
          <p:nvPr/>
        </p:nvSpPr>
        <p:spPr bwMode="auto">
          <a:xfrm>
            <a:off x="7686339" y="447281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44" name="Line 23">
            <a:extLst>
              <a:ext uri="{FF2B5EF4-FFF2-40B4-BE49-F238E27FC236}">
                <a16:creationId xmlns:a16="http://schemas.microsoft.com/office/drawing/2014/main" id="{43098F8B-F795-438B-9493-FDBC4B99E7F9}"/>
              </a:ext>
            </a:extLst>
          </p:cNvPr>
          <p:cNvSpPr>
            <a:spLocks noChangeShapeType="1"/>
          </p:cNvSpPr>
          <p:nvPr/>
        </p:nvSpPr>
        <p:spPr bwMode="auto">
          <a:xfrm>
            <a:off x="7686339" y="523481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45" name="Text Box 24">
            <a:extLst>
              <a:ext uri="{FF2B5EF4-FFF2-40B4-BE49-F238E27FC236}">
                <a16:creationId xmlns:a16="http://schemas.microsoft.com/office/drawing/2014/main" id="{0557C7EE-B85A-4DF9-8690-86593D0E9C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84803" y="4625210"/>
            <a:ext cx="369887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solidFill>
                  <a:srgbClr val="0033CC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224731657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53</a:t>
            </a:fld>
            <a:endParaRPr lang="zh-TW" alt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CFC7C0C-82EF-494B-8563-435E0BD536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9867" y="144466"/>
            <a:ext cx="10517721" cy="692151"/>
          </a:xfrm>
        </p:spPr>
        <p:txBody>
          <a:bodyPr/>
          <a:lstStyle/>
          <a:p>
            <a:pPr>
              <a:defRPr/>
            </a:pPr>
            <a:r>
              <a:rPr lang="en-US" altLang="zh-TW" sz="4000" dirty="0">
                <a:ea typeface="新細明體" pitchFamily="18" charset="-120"/>
              </a:rPr>
              <a:t>Passing Static Link (2)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AA89A75-4BBF-4F25-BBA5-FEE932AFEB0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06172" y="1046278"/>
            <a:ext cx="8110703" cy="4988763"/>
          </a:xfrm>
        </p:spPr>
        <p:txBody>
          <a:bodyPr/>
          <a:lstStyle/>
          <a:p>
            <a:pPr marL="514350" indent="-457200">
              <a:spcBef>
                <a:spcPts val="0"/>
              </a:spcBef>
              <a:buClr>
                <a:srgbClr val="0033CC"/>
              </a:buClr>
              <a:defRPr/>
            </a:pPr>
            <a:r>
              <a:rPr lang="en-US" altLang="zh-TW" sz="2800" dirty="0">
                <a:ea typeface="新細明體" pitchFamily="18" charset="-120"/>
              </a:rPr>
              <a:t>Three possible calling cases</a:t>
            </a:r>
          </a:p>
          <a:p>
            <a:pPr lvl="1">
              <a:spcBef>
                <a:spcPts val="0"/>
              </a:spcBef>
              <a:buClr>
                <a:srgbClr val="002060"/>
              </a:buClr>
              <a:buFont typeface="Wingdings" panose="05000000000000000000" pitchFamily="2" charset="2"/>
              <a:buChar char="Ø"/>
              <a:defRPr/>
            </a:pPr>
            <a:r>
              <a:rPr lang="en-US" altLang="zh-TW" sz="2400" dirty="0">
                <a:ea typeface="新細明體" pitchFamily="18" charset="-120"/>
              </a:rPr>
              <a:t> Parents call children </a:t>
            </a:r>
          </a:p>
          <a:p>
            <a:pPr marL="457200" lvl="1" indent="0">
              <a:spcBef>
                <a:spcPts val="0"/>
              </a:spcBef>
              <a:buClr>
                <a:srgbClr val="FFFF00"/>
              </a:buClr>
              <a:buNone/>
              <a:defRPr/>
            </a:pPr>
            <a:r>
              <a:rPr lang="en-US" altLang="zh-TW" sz="2400" dirty="0">
                <a:ea typeface="新細明體" pitchFamily="18" charset="-120"/>
              </a:rPr>
              <a:t>     e.g. A calls B, B calls C</a:t>
            </a:r>
          </a:p>
          <a:p>
            <a:pPr marL="457200" lvl="1" indent="0">
              <a:spcBef>
                <a:spcPts val="0"/>
              </a:spcBef>
              <a:buClr>
                <a:srgbClr val="FFFF00"/>
              </a:buClr>
              <a:buNone/>
              <a:defRPr/>
            </a:pPr>
            <a:r>
              <a:rPr lang="en-US" altLang="zh-TW" sz="2400" dirty="0">
                <a:ea typeface="新細明體" pitchFamily="18" charset="-120"/>
              </a:rPr>
              <a:t>	Caller passes its AR pointer</a:t>
            </a:r>
          </a:p>
          <a:p>
            <a:pPr lvl="1">
              <a:spcBef>
                <a:spcPts val="0"/>
              </a:spcBef>
              <a:buClr>
                <a:srgbClr val="002060"/>
              </a:buClr>
              <a:buFont typeface="Wingdings" panose="05000000000000000000" pitchFamily="2" charset="2"/>
              <a:buChar char="Ø"/>
              <a:defRPr/>
            </a:pPr>
            <a:r>
              <a:rPr lang="en-US" altLang="zh-TW" sz="2400" dirty="0">
                <a:ea typeface="新細明體" pitchFamily="18" charset="-120"/>
              </a:rPr>
              <a:t> Call at the same level</a:t>
            </a:r>
          </a:p>
          <a:p>
            <a:pPr marL="457200" lvl="1" indent="0">
              <a:spcBef>
                <a:spcPts val="0"/>
              </a:spcBef>
              <a:buClr>
                <a:srgbClr val="FFFF00"/>
              </a:buClr>
              <a:buNone/>
              <a:defRPr/>
            </a:pPr>
            <a:r>
              <a:rPr lang="en-US" altLang="zh-TW" sz="2400" dirty="0">
                <a:ea typeface="新細明體" pitchFamily="18" charset="-120"/>
              </a:rPr>
              <a:t>     e.g. C calls D, B calls E</a:t>
            </a:r>
          </a:p>
          <a:p>
            <a:pPr marL="457200" lvl="1" indent="0">
              <a:spcBef>
                <a:spcPts val="0"/>
              </a:spcBef>
              <a:buClr>
                <a:srgbClr val="FFFF00"/>
              </a:buClr>
              <a:buNone/>
              <a:defRPr/>
            </a:pPr>
            <a:r>
              <a:rPr lang="en-US" altLang="zh-TW" sz="2400" dirty="0">
                <a:ea typeface="新細明體" pitchFamily="18" charset="-120"/>
              </a:rPr>
              <a:t>     Caller passes its static link</a:t>
            </a:r>
          </a:p>
          <a:p>
            <a:pPr lvl="1">
              <a:spcBef>
                <a:spcPts val="0"/>
              </a:spcBef>
              <a:buClr>
                <a:srgbClr val="002060"/>
              </a:buClr>
              <a:buFont typeface="Wingdings" panose="05000000000000000000" pitchFamily="2" charset="2"/>
              <a:buChar char="Ø"/>
              <a:defRPr/>
            </a:pPr>
            <a:r>
              <a:rPr lang="en-US" altLang="zh-TW" sz="2400" dirty="0">
                <a:ea typeface="新細明體" pitchFamily="18" charset="-120"/>
              </a:rPr>
              <a:t> Calling ancestors</a:t>
            </a:r>
          </a:p>
          <a:p>
            <a:pPr marL="457200" lvl="1" indent="0">
              <a:spcBef>
                <a:spcPts val="0"/>
              </a:spcBef>
              <a:buClr>
                <a:srgbClr val="FFFF00"/>
              </a:buClr>
              <a:buNone/>
              <a:defRPr/>
            </a:pPr>
            <a:r>
              <a:rPr lang="en-US" altLang="zh-TW" sz="2400" dirty="0">
                <a:ea typeface="新細明體" pitchFamily="18" charset="-120"/>
              </a:rPr>
              <a:t>     e.g. D calls B, C calls E</a:t>
            </a:r>
          </a:p>
          <a:p>
            <a:pPr marL="457200" lvl="1" indent="0">
              <a:spcBef>
                <a:spcPts val="0"/>
              </a:spcBef>
              <a:buClr>
                <a:srgbClr val="FFFF00"/>
              </a:buClr>
              <a:buNone/>
              <a:defRPr/>
            </a:pPr>
            <a:r>
              <a:rPr lang="en-US" altLang="zh-TW" sz="2400" dirty="0">
                <a:ea typeface="新細明體" pitchFamily="18" charset="-120"/>
              </a:rPr>
              <a:t>     Caller traverses static links to</a:t>
            </a:r>
          </a:p>
          <a:p>
            <a:pPr marL="457200" lvl="1" indent="0">
              <a:spcBef>
                <a:spcPts val="0"/>
              </a:spcBef>
              <a:buClr>
                <a:srgbClr val="FFFF00"/>
              </a:buClr>
              <a:buNone/>
              <a:defRPr/>
            </a:pPr>
            <a:r>
              <a:rPr lang="en-US" altLang="zh-TW" sz="2400" dirty="0">
                <a:ea typeface="新細明體" pitchFamily="18" charset="-120"/>
              </a:rPr>
              <a:t>     locate the correct ancestor’s AR</a:t>
            </a:r>
          </a:p>
          <a:p>
            <a:pPr marL="457200" lvl="1" indent="0">
              <a:spcBef>
                <a:spcPts val="0"/>
              </a:spcBef>
              <a:buClr>
                <a:srgbClr val="FFFF00"/>
              </a:buClr>
              <a:buNone/>
              <a:defRPr/>
            </a:pPr>
            <a:r>
              <a:rPr lang="en-US" altLang="zh-TW" sz="2400" dirty="0">
                <a:ea typeface="新細明體" pitchFamily="18" charset="-120"/>
              </a:rPr>
              <a:t>     e.g. C (level 3) calls E (level 2), C needs to follow its static </a:t>
            </a:r>
          </a:p>
          <a:p>
            <a:pPr marL="457200" lvl="1" indent="0">
              <a:spcBef>
                <a:spcPts val="0"/>
              </a:spcBef>
              <a:buClr>
                <a:srgbClr val="FFFF00"/>
              </a:buClr>
              <a:buNone/>
              <a:defRPr/>
            </a:pPr>
            <a:r>
              <a:rPr lang="en-US" altLang="zh-TW" sz="2400" dirty="0">
                <a:ea typeface="新細明體" pitchFamily="18" charset="-120"/>
              </a:rPr>
              <a:t>     once to obtain A’s AR.</a:t>
            </a:r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id="{B5D47B9D-C755-4C3C-904B-30BFBC145423}"/>
              </a:ext>
            </a:extLst>
          </p:cNvPr>
          <p:cNvGrpSpPr/>
          <p:nvPr/>
        </p:nvGrpSpPr>
        <p:grpSpPr>
          <a:xfrm>
            <a:off x="8914149" y="1240324"/>
            <a:ext cx="2590800" cy="4648200"/>
            <a:chOff x="7924446" y="1143505"/>
            <a:chExt cx="2590800" cy="4648200"/>
          </a:xfrm>
        </p:grpSpPr>
        <p:sp>
          <p:nvSpPr>
            <p:cNvPr id="6" name="Rectangle 3">
              <a:extLst>
                <a:ext uri="{FF2B5EF4-FFF2-40B4-BE49-F238E27FC236}">
                  <a16:creationId xmlns:a16="http://schemas.microsoft.com/office/drawing/2014/main" id="{06EB04B3-EA7C-4EDB-B1D2-8C913E4A15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24446" y="1143505"/>
              <a:ext cx="2590800" cy="46482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zh-TW" sz="2400">
                <a:solidFill>
                  <a:srgbClr val="0033CC"/>
                </a:solidFill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sp>
          <p:nvSpPr>
            <p:cNvPr id="8" name="Line 5">
              <a:extLst>
                <a:ext uri="{FF2B5EF4-FFF2-40B4-BE49-F238E27FC236}">
                  <a16:creationId xmlns:a16="http://schemas.microsoft.com/office/drawing/2014/main" id="{3E84A474-003D-4222-83FF-1CFA11EA796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153046" y="1867405"/>
              <a:ext cx="0" cy="3581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9" name="Line 6">
              <a:extLst>
                <a:ext uri="{FF2B5EF4-FFF2-40B4-BE49-F238E27FC236}">
                  <a16:creationId xmlns:a16="http://schemas.microsoft.com/office/drawing/2014/main" id="{9499CEBB-FD8B-4E20-AAE9-1363105771B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153046" y="1867405"/>
              <a:ext cx="6858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10" name="Line 7">
              <a:extLst>
                <a:ext uri="{FF2B5EF4-FFF2-40B4-BE49-F238E27FC236}">
                  <a16:creationId xmlns:a16="http://schemas.microsoft.com/office/drawing/2014/main" id="{51E438A1-C73C-4F79-842B-79B4EDC1C86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153046" y="5448805"/>
              <a:ext cx="7620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11" name="Text Box 8">
              <a:extLst>
                <a:ext uri="{FF2B5EF4-FFF2-40B4-BE49-F238E27FC236}">
                  <a16:creationId xmlns:a16="http://schemas.microsoft.com/office/drawing/2014/main" id="{A31A0AAA-FD03-4D2C-A901-D7516AE35C9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915046" y="1638805"/>
              <a:ext cx="404812" cy="4572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>
                  <a:solidFill>
                    <a:srgbClr val="0033CC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rPr>
                <a:t>A</a:t>
              </a:r>
            </a:p>
          </p:txBody>
        </p:sp>
        <p:sp>
          <p:nvSpPr>
            <p:cNvPr id="12" name="Text Box 9">
              <a:extLst>
                <a:ext uri="{FF2B5EF4-FFF2-40B4-BE49-F238E27FC236}">
                  <a16:creationId xmlns:a16="http://schemas.microsoft.com/office/drawing/2014/main" id="{21E25A03-103D-4E33-9F10-36EE50B61F5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67446" y="2019805"/>
              <a:ext cx="387350" cy="4572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>
                  <a:solidFill>
                    <a:srgbClr val="0033CC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rPr>
                <a:t>B</a:t>
              </a:r>
            </a:p>
          </p:txBody>
        </p:sp>
        <p:sp>
          <p:nvSpPr>
            <p:cNvPr id="13" name="Line 10">
              <a:extLst>
                <a:ext uri="{FF2B5EF4-FFF2-40B4-BE49-F238E27FC236}">
                  <a16:creationId xmlns:a16="http://schemas.microsoft.com/office/drawing/2014/main" id="{FE28EFE5-66A9-46E0-9320-0C8A35F81BF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610246" y="2248405"/>
              <a:ext cx="0" cy="19050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14" name="Line 11">
              <a:extLst>
                <a:ext uri="{FF2B5EF4-FFF2-40B4-BE49-F238E27FC236}">
                  <a16:creationId xmlns:a16="http://schemas.microsoft.com/office/drawing/2014/main" id="{00A49B9E-A2DF-41AA-8006-2A83981994E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610246" y="2248405"/>
              <a:ext cx="3048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15" name="Line 12">
              <a:extLst>
                <a:ext uri="{FF2B5EF4-FFF2-40B4-BE49-F238E27FC236}">
                  <a16:creationId xmlns:a16="http://schemas.microsoft.com/office/drawing/2014/main" id="{8D64ACF0-9990-4BA2-A6D7-FFF1721C300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610246" y="4153405"/>
              <a:ext cx="3048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16" name="Line 13">
              <a:extLst>
                <a:ext uri="{FF2B5EF4-FFF2-40B4-BE49-F238E27FC236}">
                  <a16:creationId xmlns:a16="http://schemas.microsoft.com/office/drawing/2014/main" id="{24D72669-BF45-45F8-A735-D19F1973DFD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915046" y="2553205"/>
              <a:ext cx="0" cy="609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17" name="Line 14">
              <a:extLst>
                <a:ext uri="{FF2B5EF4-FFF2-40B4-BE49-F238E27FC236}">
                  <a16:creationId xmlns:a16="http://schemas.microsoft.com/office/drawing/2014/main" id="{C6B48530-8E63-4054-AFE0-FEF38DF7CD9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915046" y="3467605"/>
              <a:ext cx="0" cy="533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18" name="Line 15">
              <a:extLst>
                <a:ext uri="{FF2B5EF4-FFF2-40B4-BE49-F238E27FC236}">
                  <a16:creationId xmlns:a16="http://schemas.microsoft.com/office/drawing/2014/main" id="{3CA44781-E5B1-4736-84B3-2FC9D74A2B8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915046" y="2553205"/>
              <a:ext cx="3048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19" name="Line 16">
              <a:extLst>
                <a:ext uri="{FF2B5EF4-FFF2-40B4-BE49-F238E27FC236}">
                  <a16:creationId xmlns:a16="http://schemas.microsoft.com/office/drawing/2014/main" id="{142B4F97-AAB2-4A15-8647-82016AE227E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915046" y="3162805"/>
              <a:ext cx="3048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20" name="Line 17">
              <a:extLst>
                <a:ext uri="{FF2B5EF4-FFF2-40B4-BE49-F238E27FC236}">
                  <a16:creationId xmlns:a16="http://schemas.microsoft.com/office/drawing/2014/main" id="{D900A3A1-D86C-4A2B-9F9D-1E33CCE78EC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915046" y="3467605"/>
              <a:ext cx="2286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21" name="Line 18">
              <a:extLst>
                <a:ext uri="{FF2B5EF4-FFF2-40B4-BE49-F238E27FC236}">
                  <a16:creationId xmlns:a16="http://schemas.microsoft.com/office/drawing/2014/main" id="{0E35154F-1F2A-4719-B81D-13A20DC767E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915046" y="4001005"/>
              <a:ext cx="2286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22" name="Text Box 19">
              <a:extLst>
                <a:ext uri="{FF2B5EF4-FFF2-40B4-BE49-F238E27FC236}">
                  <a16:creationId xmlns:a16="http://schemas.microsoft.com/office/drawing/2014/main" id="{9578F882-393E-4330-B0A7-C96FC7B06B9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151583" y="2629405"/>
              <a:ext cx="387350" cy="4572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>
                  <a:solidFill>
                    <a:srgbClr val="0033CC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rPr>
                <a:t>C</a:t>
              </a:r>
            </a:p>
          </p:txBody>
        </p:sp>
        <p:sp>
          <p:nvSpPr>
            <p:cNvPr id="23" name="Text Box 20">
              <a:extLst>
                <a:ext uri="{FF2B5EF4-FFF2-40B4-BE49-F238E27FC236}">
                  <a16:creationId xmlns:a16="http://schemas.microsoft.com/office/drawing/2014/main" id="{3AC91322-5474-4136-A37C-6E3A84ECD3D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143646" y="3543805"/>
              <a:ext cx="404812" cy="4572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>
                  <a:solidFill>
                    <a:srgbClr val="0033CC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rPr>
                <a:t>D</a:t>
              </a:r>
            </a:p>
          </p:txBody>
        </p:sp>
        <p:sp>
          <p:nvSpPr>
            <p:cNvPr id="24" name="Line 21">
              <a:extLst>
                <a:ext uri="{FF2B5EF4-FFF2-40B4-BE49-F238E27FC236}">
                  <a16:creationId xmlns:a16="http://schemas.microsoft.com/office/drawing/2014/main" id="{731308E4-BD69-4504-BBC6-84F3839CF4C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610246" y="4458205"/>
              <a:ext cx="0" cy="7620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25" name="Line 22">
              <a:extLst>
                <a:ext uri="{FF2B5EF4-FFF2-40B4-BE49-F238E27FC236}">
                  <a16:creationId xmlns:a16="http://schemas.microsoft.com/office/drawing/2014/main" id="{197DE977-F350-4209-BB23-5FA61B69D38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610246" y="4458205"/>
              <a:ext cx="3810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26" name="Line 23">
              <a:extLst>
                <a:ext uri="{FF2B5EF4-FFF2-40B4-BE49-F238E27FC236}">
                  <a16:creationId xmlns:a16="http://schemas.microsoft.com/office/drawing/2014/main" id="{7BD9AE68-976D-4808-830F-91A55EF84CD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610246" y="5220205"/>
              <a:ext cx="4572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27" name="Text Box 24">
              <a:extLst>
                <a:ext uri="{FF2B5EF4-FFF2-40B4-BE49-F238E27FC236}">
                  <a16:creationId xmlns:a16="http://schemas.microsoft.com/office/drawing/2014/main" id="{ED78288E-7ACC-46D8-BFE6-E9E43B4B72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08708" y="4610605"/>
              <a:ext cx="369888" cy="4572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>
                  <a:solidFill>
                    <a:srgbClr val="0033CC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rPr>
                <a:t>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896246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54</a:t>
            </a:fld>
            <a:endParaRPr lang="zh-TW" alt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D0E180C-C99B-4250-9FEA-F5663AA710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9867" y="144466"/>
            <a:ext cx="10517721" cy="692151"/>
          </a:xfrm>
        </p:spPr>
        <p:txBody>
          <a:bodyPr/>
          <a:lstStyle/>
          <a:p>
            <a:pPr>
              <a:defRPr/>
            </a:pPr>
            <a:r>
              <a:rPr lang="en-US" altLang="zh-TW" sz="4000" dirty="0">
                <a:ea typeface="新細明體" pitchFamily="18" charset="-120"/>
              </a:rPr>
              <a:t>Displays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C001ABB-9285-49C8-8627-BD35371E184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398494" y="1154655"/>
            <a:ext cx="8982636" cy="3632499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altLang="zh-TW" sz="2800" dirty="0">
                <a:ea typeface="新細明體" pitchFamily="18" charset="-120"/>
              </a:rPr>
              <a:t>A display is an embedding of the static chains into an array. The </a:t>
            </a:r>
            <a:r>
              <a:rPr lang="en-US" altLang="zh-TW" sz="2800" i="1" dirty="0" err="1">
                <a:ea typeface="新細明體" pitchFamily="18" charset="-120"/>
              </a:rPr>
              <a:t>j</a:t>
            </a:r>
            <a:r>
              <a:rPr lang="en-US" altLang="zh-TW" sz="2800" dirty="0" err="1">
                <a:ea typeface="新細明體" pitchFamily="18" charset="-120"/>
              </a:rPr>
              <a:t>th</a:t>
            </a:r>
            <a:r>
              <a:rPr lang="en-US" altLang="zh-TW" sz="2800" dirty="0">
                <a:ea typeface="新細明體" pitchFamily="18" charset="-120"/>
              </a:rPr>
              <a:t> element of the display contains a reference to the frame of the most recently active procedure at lexical nesting level j.</a:t>
            </a:r>
          </a:p>
          <a:p>
            <a:pPr>
              <a:lnSpc>
                <a:spcPct val="90000"/>
              </a:lnSpc>
              <a:defRPr/>
            </a:pPr>
            <a:r>
              <a:rPr lang="en-US" altLang="zh-TW" sz="2800" dirty="0">
                <a:ea typeface="新細明體" pitchFamily="18" charset="-120"/>
              </a:rPr>
              <a:t>Display can be stored in a set of registers, or in memory. Non-local names are not referenced very frequently, so keeping the display in registers may not be as efficient as it originally thought.</a:t>
            </a:r>
          </a:p>
        </p:txBody>
      </p:sp>
    </p:spTree>
    <p:extLst>
      <p:ext uri="{BB962C8B-B14F-4D97-AF65-F5344CB8AC3E}">
        <p14:creationId xmlns:p14="http://schemas.microsoft.com/office/powerpoint/2010/main" val="337564272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55</a:t>
            </a:fld>
            <a:endParaRPr lang="zh-TW" alt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BAB462C-742D-46DF-8B9D-9B3F3E984D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9867" y="144466"/>
            <a:ext cx="10517721" cy="692151"/>
          </a:xfrm>
        </p:spPr>
        <p:txBody>
          <a:bodyPr/>
          <a:lstStyle/>
          <a:p>
            <a:pPr>
              <a:defRPr/>
            </a:pPr>
            <a:r>
              <a:rPr lang="en-US" altLang="zh-TW" sz="4000" dirty="0">
                <a:ea typeface="新細明體" pitchFamily="18" charset="-120"/>
              </a:rPr>
              <a:t>Example of Display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49C2004-B279-4C3B-AC51-1F32E545FA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1676400"/>
            <a:ext cx="1219200" cy="3352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ea typeface="新細明體" panose="02020500000000000000" pitchFamily="18" charset="-12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6E87F9F-6442-4742-A00C-D66AC9EED8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5410200"/>
            <a:ext cx="1219200" cy="3810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solidFill>
                <a:srgbClr val="FF0000"/>
              </a:solidFill>
              <a:ea typeface="新細明體" panose="02020500000000000000" pitchFamily="18" charset="-120"/>
            </a:endParaRPr>
          </a:p>
        </p:txBody>
      </p:sp>
      <p:sp>
        <p:nvSpPr>
          <p:cNvPr id="6" name="Line 5">
            <a:extLst>
              <a:ext uri="{FF2B5EF4-FFF2-40B4-BE49-F238E27FC236}">
                <a16:creationId xmlns:a16="http://schemas.microsoft.com/office/drawing/2014/main" id="{8E228802-01D3-4BC6-990E-DED398B5D7E0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4800" y="54102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8" name="Line 6">
            <a:extLst>
              <a:ext uri="{FF2B5EF4-FFF2-40B4-BE49-F238E27FC236}">
                <a16:creationId xmlns:a16="http://schemas.microsoft.com/office/drawing/2014/main" id="{DF3AB42A-EC0C-424C-86F9-A37D0DBA9E2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54102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9" name="Line 7">
            <a:extLst>
              <a:ext uri="{FF2B5EF4-FFF2-40B4-BE49-F238E27FC236}">
                <a16:creationId xmlns:a16="http://schemas.microsoft.com/office/drawing/2014/main" id="{10C8A18E-BFEF-45F4-8078-309F6715ECEB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54102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10" name="Line 8">
            <a:extLst>
              <a:ext uri="{FF2B5EF4-FFF2-40B4-BE49-F238E27FC236}">
                <a16:creationId xmlns:a16="http://schemas.microsoft.com/office/drawing/2014/main" id="{A45D94F5-CB4B-42CE-A6BD-2053F21670ED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41910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11" name="Line 9">
            <a:extLst>
              <a:ext uri="{FF2B5EF4-FFF2-40B4-BE49-F238E27FC236}">
                <a16:creationId xmlns:a16="http://schemas.microsoft.com/office/drawing/2014/main" id="{2A9E01FC-8BFD-4BB1-9C1C-69AE621ED942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34290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12" name="Line 10">
            <a:extLst>
              <a:ext uri="{FF2B5EF4-FFF2-40B4-BE49-F238E27FC236}">
                <a16:creationId xmlns:a16="http://schemas.microsoft.com/office/drawing/2014/main" id="{B4C1287D-AA08-4632-89AD-33EA9D4FEAC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57600" y="46482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13" name="Line 11">
            <a:extLst>
              <a:ext uri="{FF2B5EF4-FFF2-40B4-BE49-F238E27FC236}">
                <a16:creationId xmlns:a16="http://schemas.microsoft.com/office/drawing/2014/main" id="{F064A9E5-1331-411D-AA7D-07F69F78452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429000" y="4648200"/>
            <a:ext cx="22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14" name="Rectangle 12">
            <a:extLst>
              <a:ext uri="{FF2B5EF4-FFF2-40B4-BE49-F238E27FC236}">
                <a16:creationId xmlns:a16="http://schemas.microsoft.com/office/drawing/2014/main" id="{610E02D9-7975-4F42-ADA1-43C65DAA21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1676400"/>
            <a:ext cx="1219200" cy="3352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ea typeface="新細明體" panose="02020500000000000000" pitchFamily="18" charset="-120"/>
            </a:endParaRPr>
          </a:p>
        </p:txBody>
      </p:sp>
      <p:sp>
        <p:nvSpPr>
          <p:cNvPr id="15" name="Rectangle 13">
            <a:extLst>
              <a:ext uri="{FF2B5EF4-FFF2-40B4-BE49-F238E27FC236}">
                <a16:creationId xmlns:a16="http://schemas.microsoft.com/office/drawing/2014/main" id="{181725B9-FE2D-46E4-9563-D77AE01647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5410200"/>
            <a:ext cx="1219200" cy="3810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solidFill>
                <a:srgbClr val="FF0000"/>
              </a:solidFill>
              <a:ea typeface="新細明體" panose="02020500000000000000" pitchFamily="18" charset="-120"/>
            </a:endParaRPr>
          </a:p>
        </p:txBody>
      </p:sp>
      <p:sp>
        <p:nvSpPr>
          <p:cNvPr id="16" name="Line 14">
            <a:extLst>
              <a:ext uri="{FF2B5EF4-FFF2-40B4-BE49-F238E27FC236}">
                <a16:creationId xmlns:a16="http://schemas.microsoft.com/office/drawing/2014/main" id="{A16216FA-04B7-4F2B-ADCF-CCDC6A5C67DB}"/>
              </a:ext>
            </a:extLst>
          </p:cNvPr>
          <p:cNvSpPr>
            <a:spLocks noChangeShapeType="1"/>
          </p:cNvSpPr>
          <p:nvPr/>
        </p:nvSpPr>
        <p:spPr bwMode="auto">
          <a:xfrm>
            <a:off x="7086600" y="54102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17" name="Line 15">
            <a:extLst>
              <a:ext uri="{FF2B5EF4-FFF2-40B4-BE49-F238E27FC236}">
                <a16:creationId xmlns:a16="http://schemas.microsoft.com/office/drawing/2014/main" id="{9474BC31-554C-47D8-8282-9795FE8783AE}"/>
              </a:ext>
            </a:extLst>
          </p:cNvPr>
          <p:cNvSpPr>
            <a:spLocks noChangeShapeType="1"/>
          </p:cNvSpPr>
          <p:nvPr/>
        </p:nvSpPr>
        <p:spPr bwMode="auto">
          <a:xfrm>
            <a:off x="6781800" y="54102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18" name="Line 16">
            <a:extLst>
              <a:ext uri="{FF2B5EF4-FFF2-40B4-BE49-F238E27FC236}">
                <a16:creationId xmlns:a16="http://schemas.microsoft.com/office/drawing/2014/main" id="{51424BE5-547A-4D46-9BD9-C85F8F29036D}"/>
              </a:ext>
            </a:extLst>
          </p:cNvPr>
          <p:cNvSpPr>
            <a:spLocks noChangeShapeType="1"/>
          </p:cNvSpPr>
          <p:nvPr/>
        </p:nvSpPr>
        <p:spPr bwMode="auto">
          <a:xfrm>
            <a:off x="7391400" y="54102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19" name="Line 17">
            <a:extLst>
              <a:ext uri="{FF2B5EF4-FFF2-40B4-BE49-F238E27FC236}">
                <a16:creationId xmlns:a16="http://schemas.microsoft.com/office/drawing/2014/main" id="{D290CFC1-0FDC-4016-9D57-CA88318D9C97}"/>
              </a:ext>
            </a:extLst>
          </p:cNvPr>
          <p:cNvSpPr>
            <a:spLocks noChangeShapeType="1"/>
          </p:cNvSpPr>
          <p:nvPr/>
        </p:nvSpPr>
        <p:spPr bwMode="auto">
          <a:xfrm>
            <a:off x="5181600" y="41910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20" name="Line 18">
            <a:extLst>
              <a:ext uri="{FF2B5EF4-FFF2-40B4-BE49-F238E27FC236}">
                <a16:creationId xmlns:a16="http://schemas.microsoft.com/office/drawing/2014/main" id="{CAF0355B-A2DF-40D0-8DAC-69D0413F6882}"/>
              </a:ext>
            </a:extLst>
          </p:cNvPr>
          <p:cNvSpPr>
            <a:spLocks noChangeShapeType="1"/>
          </p:cNvSpPr>
          <p:nvPr/>
        </p:nvSpPr>
        <p:spPr bwMode="auto">
          <a:xfrm>
            <a:off x="5181600" y="34290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21" name="Line 19">
            <a:extLst>
              <a:ext uri="{FF2B5EF4-FFF2-40B4-BE49-F238E27FC236}">
                <a16:creationId xmlns:a16="http://schemas.microsoft.com/office/drawing/2014/main" id="{00C7449E-ABD3-4DF4-81B2-2E42283939D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629400" y="46482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22" name="Line 20">
            <a:extLst>
              <a:ext uri="{FF2B5EF4-FFF2-40B4-BE49-F238E27FC236}">
                <a16:creationId xmlns:a16="http://schemas.microsoft.com/office/drawing/2014/main" id="{A7B7C27F-16EA-40B6-9BF8-30AE5746A8C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400800" y="4648200"/>
            <a:ext cx="22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23" name="Rectangle 21">
            <a:extLst>
              <a:ext uri="{FF2B5EF4-FFF2-40B4-BE49-F238E27FC236}">
                <a16:creationId xmlns:a16="http://schemas.microsoft.com/office/drawing/2014/main" id="{AD45330A-D7DA-4902-8465-553F5E628D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1676400"/>
            <a:ext cx="1219200" cy="3352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ea typeface="新細明體" panose="02020500000000000000" pitchFamily="18" charset="-120"/>
            </a:endParaRPr>
          </a:p>
        </p:txBody>
      </p:sp>
      <p:sp>
        <p:nvSpPr>
          <p:cNvPr id="24" name="Rectangle 22">
            <a:extLst>
              <a:ext uri="{FF2B5EF4-FFF2-40B4-BE49-F238E27FC236}">
                <a16:creationId xmlns:a16="http://schemas.microsoft.com/office/drawing/2014/main" id="{E287487D-DB97-4B52-8C2D-6E68004F09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20200" y="5410200"/>
            <a:ext cx="1219200" cy="3810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solidFill>
                <a:srgbClr val="FF0000"/>
              </a:solidFill>
              <a:ea typeface="新細明體" panose="02020500000000000000" pitchFamily="18" charset="-120"/>
            </a:endParaRPr>
          </a:p>
        </p:txBody>
      </p:sp>
      <p:sp>
        <p:nvSpPr>
          <p:cNvPr id="25" name="Line 23">
            <a:extLst>
              <a:ext uri="{FF2B5EF4-FFF2-40B4-BE49-F238E27FC236}">
                <a16:creationId xmlns:a16="http://schemas.microsoft.com/office/drawing/2014/main" id="{D126B79C-1580-4C81-94A9-780B6F72C134}"/>
              </a:ext>
            </a:extLst>
          </p:cNvPr>
          <p:cNvSpPr>
            <a:spLocks noChangeShapeType="1"/>
          </p:cNvSpPr>
          <p:nvPr/>
        </p:nvSpPr>
        <p:spPr bwMode="auto">
          <a:xfrm>
            <a:off x="9829800" y="54102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26" name="Line 24">
            <a:extLst>
              <a:ext uri="{FF2B5EF4-FFF2-40B4-BE49-F238E27FC236}">
                <a16:creationId xmlns:a16="http://schemas.microsoft.com/office/drawing/2014/main" id="{C7A2B5DA-3A03-4189-8E17-09DDA065188D}"/>
              </a:ext>
            </a:extLst>
          </p:cNvPr>
          <p:cNvSpPr>
            <a:spLocks noChangeShapeType="1"/>
          </p:cNvSpPr>
          <p:nvPr/>
        </p:nvSpPr>
        <p:spPr bwMode="auto">
          <a:xfrm>
            <a:off x="9525000" y="54102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27" name="Line 25">
            <a:extLst>
              <a:ext uri="{FF2B5EF4-FFF2-40B4-BE49-F238E27FC236}">
                <a16:creationId xmlns:a16="http://schemas.microsoft.com/office/drawing/2014/main" id="{92DA267E-982B-4026-B365-2E2F1D5C18E7}"/>
              </a:ext>
            </a:extLst>
          </p:cNvPr>
          <p:cNvSpPr>
            <a:spLocks noChangeShapeType="1"/>
          </p:cNvSpPr>
          <p:nvPr/>
        </p:nvSpPr>
        <p:spPr bwMode="auto">
          <a:xfrm>
            <a:off x="10134600" y="54102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28" name="Line 26">
            <a:extLst>
              <a:ext uri="{FF2B5EF4-FFF2-40B4-BE49-F238E27FC236}">
                <a16:creationId xmlns:a16="http://schemas.microsoft.com/office/drawing/2014/main" id="{E102C84F-F20E-4150-98CF-C465E1C7595C}"/>
              </a:ext>
            </a:extLst>
          </p:cNvPr>
          <p:cNvSpPr>
            <a:spLocks noChangeShapeType="1"/>
          </p:cNvSpPr>
          <p:nvPr/>
        </p:nvSpPr>
        <p:spPr bwMode="auto">
          <a:xfrm>
            <a:off x="7924800" y="41910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29" name="Line 27">
            <a:extLst>
              <a:ext uri="{FF2B5EF4-FFF2-40B4-BE49-F238E27FC236}">
                <a16:creationId xmlns:a16="http://schemas.microsoft.com/office/drawing/2014/main" id="{6FFD329D-EA16-4645-A962-5745226445E9}"/>
              </a:ext>
            </a:extLst>
          </p:cNvPr>
          <p:cNvSpPr>
            <a:spLocks noChangeShapeType="1"/>
          </p:cNvSpPr>
          <p:nvPr/>
        </p:nvSpPr>
        <p:spPr bwMode="auto">
          <a:xfrm>
            <a:off x="7924800" y="34290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30" name="Line 28">
            <a:extLst>
              <a:ext uri="{FF2B5EF4-FFF2-40B4-BE49-F238E27FC236}">
                <a16:creationId xmlns:a16="http://schemas.microsoft.com/office/drawing/2014/main" id="{F537C6E1-A097-431B-B3C2-53B33B1B034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372600" y="46482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31" name="Line 29">
            <a:extLst>
              <a:ext uri="{FF2B5EF4-FFF2-40B4-BE49-F238E27FC236}">
                <a16:creationId xmlns:a16="http://schemas.microsoft.com/office/drawing/2014/main" id="{5FB49312-B909-45C8-8F25-F877226C18E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144000" y="4648200"/>
            <a:ext cx="22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32" name="Text Box 30">
            <a:extLst>
              <a:ext uri="{FF2B5EF4-FFF2-40B4-BE49-F238E27FC236}">
                <a16:creationId xmlns:a16="http://schemas.microsoft.com/office/drawing/2014/main" id="{430BFC30-2767-4878-98BE-92D2F13EEA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1" y="4343401"/>
            <a:ext cx="441325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800">
                <a:solidFill>
                  <a:srgbClr val="0033CC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A</a:t>
            </a:r>
          </a:p>
        </p:txBody>
      </p:sp>
      <p:sp>
        <p:nvSpPr>
          <p:cNvPr id="33" name="Text Box 31">
            <a:extLst>
              <a:ext uri="{FF2B5EF4-FFF2-40B4-BE49-F238E27FC236}">
                <a16:creationId xmlns:a16="http://schemas.microsoft.com/office/drawing/2014/main" id="{60E1D6B4-50CB-4677-9FC6-E6A4874FB0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1439" y="3581401"/>
            <a:ext cx="401637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800">
                <a:solidFill>
                  <a:srgbClr val="0033CC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E</a:t>
            </a:r>
          </a:p>
        </p:txBody>
      </p:sp>
      <p:sp>
        <p:nvSpPr>
          <p:cNvPr id="34" name="Text Box 32">
            <a:extLst>
              <a:ext uri="{FF2B5EF4-FFF2-40B4-BE49-F238E27FC236}">
                <a16:creationId xmlns:a16="http://schemas.microsoft.com/office/drawing/2014/main" id="{6F6E3018-8994-4494-88FD-4B610FCB14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1" y="4343401"/>
            <a:ext cx="441325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800">
                <a:solidFill>
                  <a:srgbClr val="0033CC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A</a:t>
            </a:r>
          </a:p>
        </p:txBody>
      </p:sp>
      <p:sp>
        <p:nvSpPr>
          <p:cNvPr id="35" name="Text Box 33">
            <a:extLst>
              <a:ext uri="{FF2B5EF4-FFF2-40B4-BE49-F238E27FC236}">
                <a16:creationId xmlns:a16="http://schemas.microsoft.com/office/drawing/2014/main" id="{CABEE6A6-CCB4-4110-9E38-3581827C24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3239" y="3581401"/>
            <a:ext cx="401637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800">
                <a:solidFill>
                  <a:srgbClr val="0033CC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E</a:t>
            </a:r>
          </a:p>
        </p:txBody>
      </p:sp>
      <p:sp>
        <p:nvSpPr>
          <p:cNvPr id="36" name="Text Box 34">
            <a:extLst>
              <a:ext uri="{FF2B5EF4-FFF2-40B4-BE49-F238E27FC236}">
                <a16:creationId xmlns:a16="http://schemas.microsoft.com/office/drawing/2014/main" id="{8E8E2B76-7239-4FBB-A4EE-8E3EDC4C6D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05801" y="4343401"/>
            <a:ext cx="441325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800">
                <a:solidFill>
                  <a:srgbClr val="0033CC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A</a:t>
            </a:r>
          </a:p>
        </p:txBody>
      </p:sp>
      <p:sp>
        <p:nvSpPr>
          <p:cNvPr id="37" name="Text Box 35">
            <a:extLst>
              <a:ext uri="{FF2B5EF4-FFF2-40B4-BE49-F238E27FC236}">
                <a16:creationId xmlns:a16="http://schemas.microsoft.com/office/drawing/2014/main" id="{204EE8AE-0669-4CA9-806D-258908400B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26439" y="3581401"/>
            <a:ext cx="401637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800">
                <a:solidFill>
                  <a:srgbClr val="0033CC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E</a:t>
            </a:r>
          </a:p>
        </p:txBody>
      </p:sp>
      <p:sp>
        <p:nvSpPr>
          <p:cNvPr id="38" name="Text Box 36">
            <a:extLst>
              <a:ext uri="{FF2B5EF4-FFF2-40B4-BE49-F238E27FC236}">
                <a16:creationId xmlns:a16="http://schemas.microsoft.com/office/drawing/2014/main" id="{A6235766-B643-44E1-8161-551147905A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3714" y="2743201"/>
            <a:ext cx="420687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800">
                <a:solidFill>
                  <a:srgbClr val="0033CC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B</a:t>
            </a:r>
          </a:p>
        </p:txBody>
      </p:sp>
      <p:sp>
        <p:nvSpPr>
          <p:cNvPr id="39" name="Text Box 37">
            <a:extLst>
              <a:ext uri="{FF2B5EF4-FFF2-40B4-BE49-F238E27FC236}">
                <a16:creationId xmlns:a16="http://schemas.microsoft.com/office/drawing/2014/main" id="{DFFEB4A2-5E44-4FAF-A954-8E38D164A8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16914" y="2819401"/>
            <a:ext cx="420687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800">
                <a:solidFill>
                  <a:srgbClr val="0033CC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B</a:t>
            </a:r>
          </a:p>
        </p:txBody>
      </p:sp>
      <p:sp>
        <p:nvSpPr>
          <p:cNvPr id="40" name="Line 38">
            <a:extLst>
              <a:ext uri="{FF2B5EF4-FFF2-40B4-BE49-F238E27FC236}">
                <a16:creationId xmlns:a16="http://schemas.microsoft.com/office/drawing/2014/main" id="{6C6B6DB8-4AE3-4E5A-8C68-2B730848141A}"/>
              </a:ext>
            </a:extLst>
          </p:cNvPr>
          <p:cNvSpPr>
            <a:spLocks noChangeShapeType="1"/>
          </p:cNvSpPr>
          <p:nvPr/>
        </p:nvSpPr>
        <p:spPr bwMode="auto">
          <a:xfrm>
            <a:off x="7924800" y="28194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41" name="Line 39">
            <a:extLst>
              <a:ext uri="{FF2B5EF4-FFF2-40B4-BE49-F238E27FC236}">
                <a16:creationId xmlns:a16="http://schemas.microsoft.com/office/drawing/2014/main" id="{4AAB686E-8C62-4377-9BAD-6BB19AE6E71A}"/>
              </a:ext>
            </a:extLst>
          </p:cNvPr>
          <p:cNvSpPr>
            <a:spLocks noChangeShapeType="1"/>
          </p:cNvSpPr>
          <p:nvPr/>
        </p:nvSpPr>
        <p:spPr bwMode="auto">
          <a:xfrm>
            <a:off x="7924800" y="21336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42" name="Text Box 40">
            <a:extLst>
              <a:ext uri="{FF2B5EF4-FFF2-40B4-BE49-F238E27FC236}">
                <a16:creationId xmlns:a16="http://schemas.microsoft.com/office/drawing/2014/main" id="{9277B6CD-FA55-40B7-AAB7-949C6FA602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15662" y="2242074"/>
            <a:ext cx="441325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800" dirty="0">
                <a:solidFill>
                  <a:srgbClr val="0033CC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D</a:t>
            </a:r>
          </a:p>
        </p:txBody>
      </p:sp>
      <p:sp>
        <p:nvSpPr>
          <p:cNvPr id="43" name="Line 41">
            <a:extLst>
              <a:ext uri="{FF2B5EF4-FFF2-40B4-BE49-F238E27FC236}">
                <a16:creationId xmlns:a16="http://schemas.microsoft.com/office/drawing/2014/main" id="{5BDF79E9-78DE-4C70-9EA4-382E1927CE51}"/>
              </a:ext>
            </a:extLst>
          </p:cNvPr>
          <p:cNvSpPr>
            <a:spLocks noChangeShapeType="1"/>
          </p:cNvSpPr>
          <p:nvPr/>
        </p:nvSpPr>
        <p:spPr bwMode="auto">
          <a:xfrm>
            <a:off x="5181600" y="26670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44" name="Line 42">
            <a:extLst>
              <a:ext uri="{FF2B5EF4-FFF2-40B4-BE49-F238E27FC236}">
                <a16:creationId xmlns:a16="http://schemas.microsoft.com/office/drawing/2014/main" id="{406047FE-EE80-476D-A3D6-FCEEC4FE00E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38600" y="3733800"/>
            <a:ext cx="0" cy="1828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45" name="Line 43">
            <a:extLst>
              <a:ext uri="{FF2B5EF4-FFF2-40B4-BE49-F238E27FC236}">
                <a16:creationId xmlns:a16="http://schemas.microsoft.com/office/drawing/2014/main" id="{551A07E0-D5C0-4945-9F13-7F269DB3A2D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05200" y="3733800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46" name="Line 44">
            <a:extLst>
              <a:ext uri="{FF2B5EF4-FFF2-40B4-BE49-F238E27FC236}">
                <a16:creationId xmlns:a16="http://schemas.microsoft.com/office/drawing/2014/main" id="{E07C5D2E-991C-4BE8-99C9-86C6BC54ADF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934200" y="3048000"/>
            <a:ext cx="0" cy="2514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47" name="Line 45">
            <a:extLst>
              <a:ext uri="{FF2B5EF4-FFF2-40B4-BE49-F238E27FC236}">
                <a16:creationId xmlns:a16="http://schemas.microsoft.com/office/drawing/2014/main" id="{A76BA511-DBDF-4991-B9F4-47F691839DF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477000" y="30480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48" name="Line 46">
            <a:extLst>
              <a:ext uri="{FF2B5EF4-FFF2-40B4-BE49-F238E27FC236}">
                <a16:creationId xmlns:a16="http://schemas.microsoft.com/office/drawing/2014/main" id="{EF599376-F0A5-4DCE-A0A6-4FA69AFCBC3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677400" y="3124200"/>
            <a:ext cx="0" cy="2438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49" name="Line 47">
            <a:extLst>
              <a:ext uri="{FF2B5EF4-FFF2-40B4-BE49-F238E27FC236}">
                <a16:creationId xmlns:a16="http://schemas.microsoft.com/office/drawing/2014/main" id="{00B9375B-AE5F-4289-A131-A8F7D0FE1AC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144000" y="3124200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50" name="Line 48">
            <a:extLst>
              <a:ext uri="{FF2B5EF4-FFF2-40B4-BE49-F238E27FC236}">
                <a16:creationId xmlns:a16="http://schemas.microsoft.com/office/drawing/2014/main" id="{F8BE0CFA-D7FE-4C01-9103-AC07C275B2C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982200" y="2438400"/>
            <a:ext cx="0" cy="3200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51" name="Line 49">
            <a:extLst>
              <a:ext uri="{FF2B5EF4-FFF2-40B4-BE49-F238E27FC236}">
                <a16:creationId xmlns:a16="http://schemas.microsoft.com/office/drawing/2014/main" id="{B7FE12D6-0CFF-4D18-9EC5-7564A2A3AD3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144000" y="2438400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5195228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56</a:t>
            </a:fld>
            <a:endParaRPr lang="zh-TW" alt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E635A83-35E2-486C-A2CC-24C28E8092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9867" y="144466"/>
            <a:ext cx="10517721" cy="692151"/>
          </a:xfrm>
        </p:spPr>
        <p:txBody>
          <a:bodyPr/>
          <a:lstStyle/>
          <a:p>
            <a:pPr>
              <a:defRPr/>
            </a:pPr>
            <a:r>
              <a:rPr lang="en-US" altLang="zh-TW" sz="4000" dirty="0">
                <a:ea typeface="新細明體" pitchFamily="18" charset="-120"/>
              </a:rPr>
              <a:t>Closures and Cactus Stack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9C3D0DF-9FAD-4E7B-BFBF-8BEF71A111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5764" y="1125537"/>
            <a:ext cx="8713695" cy="494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>
              <a:lnSpc>
                <a:spcPct val="90000"/>
              </a:lnSpc>
              <a:buFont typeface="Wingdings" panose="05000000000000000000" pitchFamily="2" charset="2"/>
              <a:buChar char="l"/>
              <a:defRPr/>
            </a:pPr>
            <a:r>
              <a:rPr lang="en-US" altLang="zh-TW" sz="2800" kern="0" dirty="0">
                <a:effectLst/>
                <a:ea typeface="新細明體" pitchFamily="18" charset="-120"/>
              </a:rPr>
              <a:t>Closures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en-US" altLang="zh-TW" sz="2400" kern="0" dirty="0">
                <a:effectLst/>
                <a:ea typeface="新細明體" pitchFamily="18" charset="-120"/>
              </a:rPr>
              <a:t>When functions are </a:t>
            </a:r>
            <a:r>
              <a:rPr lang="en-US" altLang="zh-TW" sz="2400" kern="0" dirty="0">
                <a:solidFill>
                  <a:srgbClr val="FF0000"/>
                </a:solidFill>
                <a:effectLst/>
                <a:ea typeface="新細明體" pitchFamily="18" charset="-120"/>
              </a:rPr>
              <a:t>first-class objects </a:t>
            </a:r>
            <a:r>
              <a:rPr lang="en-US" altLang="zh-TW" sz="2400" kern="0" dirty="0">
                <a:effectLst/>
                <a:ea typeface="新細明體" pitchFamily="18" charset="-120"/>
              </a:rPr>
              <a:t>(they can be stored in variables and data structures, constructed during runtime and returned as function results), when such functions are created or manipulated, we must maintain two pointers: one to the code, and one to its frame. This pair of pointers is called a </a:t>
            </a:r>
            <a:r>
              <a:rPr lang="en-US" altLang="zh-TW" sz="2400" kern="0" dirty="0">
                <a:solidFill>
                  <a:srgbClr val="FF0000"/>
                </a:solidFill>
                <a:effectLst/>
                <a:ea typeface="新細明體" pitchFamily="18" charset="-120"/>
              </a:rPr>
              <a:t>closure</a:t>
            </a:r>
            <a:r>
              <a:rPr lang="en-US" altLang="zh-TW" sz="2400" kern="0" dirty="0">
                <a:effectLst/>
                <a:ea typeface="新細明體" pitchFamily="18" charset="-120"/>
              </a:rPr>
              <a:t>. 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Char char="l"/>
              <a:defRPr/>
            </a:pPr>
            <a:endParaRPr lang="en-US" altLang="zh-TW" kern="0" dirty="0">
              <a:effectLst/>
              <a:ea typeface="新細明體" pitchFamily="18" charset="-12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l"/>
              <a:defRPr/>
            </a:pPr>
            <a:r>
              <a:rPr lang="en-US" altLang="zh-TW" sz="2800" kern="0" dirty="0">
                <a:effectLst/>
                <a:ea typeface="新細明體" pitchFamily="18" charset="-120"/>
              </a:rPr>
              <a:t>Cactus Stack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en-US" altLang="zh-TW" sz="2400" kern="0" dirty="0">
                <a:effectLst/>
                <a:ea typeface="新細明體" pitchFamily="18" charset="-120"/>
              </a:rPr>
              <a:t>Concurrent execution of multiple lightweight threads  requires each thread has its own stack. Since these threads might share the main stack, a cactus stack structure is often created. (saguaro stack)</a:t>
            </a:r>
          </a:p>
        </p:txBody>
      </p:sp>
      <p:pic>
        <p:nvPicPr>
          <p:cNvPr id="5" name="Picture 6" descr="http://upload.wikimedia.org/wikipedia/commons/e/e1/SaguaroCactusAZ.JPG">
            <a:extLst>
              <a:ext uri="{FF2B5EF4-FFF2-40B4-BE49-F238E27FC236}">
                <a16:creationId xmlns:a16="http://schemas.microsoft.com/office/drawing/2014/main" id="{712168EF-B72A-46E7-8304-644AAB91A4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02215" y="3672840"/>
            <a:ext cx="1981200" cy="219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2323303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57</a:t>
            </a:fld>
            <a:endParaRPr lang="zh-TW" alt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D32E2BF-51E4-4454-90F8-D32097F563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9867" y="144466"/>
            <a:ext cx="10517721" cy="692151"/>
          </a:xfrm>
        </p:spPr>
        <p:txBody>
          <a:bodyPr/>
          <a:lstStyle/>
          <a:p>
            <a:pPr>
              <a:defRPr/>
            </a:pPr>
            <a:r>
              <a:rPr lang="en-US" altLang="zh-TW" sz="4000" dirty="0">
                <a:ea typeface="新細明體" pitchFamily="18" charset="-120"/>
              </a:rPr>
              <a:t>Parameter Passing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8D9F7BE-79FE-4B3E-A753-7D46EA4D611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29552" y="1125537"/>
            <a:ext cx="10452847" cy="4895851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altLang="zh-TW" sz="2800" dirty="0">
                <a:ea typeface="新細明體" pitchFamily="18" charset="-120"/>
              </a:rPr>
              <a:t>Parameters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zh-TW" sz="2400" dirty="0">
                <a:ea typeface="新細明體" pitchFamily="18" charset="-120"/>
              </a:rPr>
              <a:t>Names that appear in the declaration of a procedure are formal parameters.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zh-TW" sz="2400" dirty="0">
                <a:ea typeface="新細明體" pitchFamily="18" charset="-120"/>
              </a:rPr>
              <a:t>Variables and expressions that are passed to a procedure are actual parameters (or arguments)</a:t>
            </a:r>
          </a:p>
          <a:p>
            <a:pPr>
              <a:lnSpc>
                <a:spcPct val="90000"/>
              </a:lnSpc>
              <a:defRPr/>
            </a:pPr>
            <a:r>
              <a:rPr lang="en-US" altLang="zh-TW" sz="2800" dirty="0">
                <a:ea typeface="新細明體" pitchFamily="18" charset="-120"/>
              </a:rPr>
              <a:t>Parameter passing modes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zh-TW" sz="2400" dirty="0">
                <a:ea typeface="新細明體" pitchFamily="18" charset="-120"/>
              </a:rPr>
              <a:t>Call by value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zh-TW" sz="2400" dirty="0">
                <a:ea typeface="新細明體" pitchFamily="18" charset="-120"/>
              </a:rPr>
              <a:t>Call by reference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zh-TW" sz="2400" dirty="0">
                <a:ea typeface="新細明體" pitchFamily="18" charset="-120"/>
              </a:rPr>
              <a:t>Copy-restore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zh-TW" sz="2400" dirty="0">
                <a:ea typeface="新細明體" pitchFamily="18" charset="-120"/>
              </a:rPr>
              <a:t>Call by name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endParaRPr lang="en-US" altLang="zh-TW" sz="2800" dirty="0"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0807517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58</a:t>
            </a:fld>
            <a:endParaRPr lang="zh-TW" alt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B909EE8-355B-403F-BC8D-9B211CAAE7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9867" y="144466"/>
            <a:ext cx="10517721" cy="692151"/>
          </a:xfrm>
        </p:spPr>
        <p:txBody>
          <a:bodyPr/>
          <a:lstStyle/>
          <a:p>
            <a:pPr>
              <a:defRPr/>
            </a:pPr>
            <a:r>
              <a:rPr lang="en-US" altLang="zh-TW" sz="4000" dirty="0">
                <a:ea typeface="新細明體" pitchFamily="18" charset="-120"/>
              </a:rPr>
              <a:t>Call-By-Value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334A95D-5D0F-497B-B004-C9DB5071151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51068" y="1125537"/>
            <a:ext cx="10101431" cy="4895851"/>
          </a:xfrm>
        </p:spPr>
        <p:txBody>
          <a:bodyPr/>
          <a:lstStyle/>
          <a:p>
            <a:pPr>
              <a:defRPr/>
            </a:pPr>
            <a:r>
              <a:rPr lang="en-US" altLang="zh-TW" sz="2800" dirty="0">
                <a:ea typeface="新細明體" pitchFamily="18" charset="-120"/>
              </a:rPr>
              <a:t>The actual parameters are evaluated and their </a:t>
            </a:r>
            <a:r>
              <a:rPr lang="en-US" altLang="zh-TW" sz="2800" i="1" dirty="0" err="1">
                <a:ea typeface="新細明體" pitchFamily="18" charset="-120"/>
              </a:rPr>
              <a:t>r-values</a:t>
            </a:r>
            <a:r>
              <a:rPr lang="en-US" altLang="zh-TW" sz="2800" dirty="0">
                <a:ea typeface="新細明體" pitchFamily="18" charset="-120"/>
              </a:rPr>
              <a:t> are passed to the called procedure. </a:t>
            </a:r>
          </a:p>
          <a:p>
            <a:pPr>
              <a:defRPr/>
            </a:pPr>
            <a:r>
              <a:rPr lang="en-US" altLang="zh-TW" sz="2800" dirty="0">
                <a:ea typeface="新細明體" pitchFamily="18" charset="-120"/>
              </a:rPr>
              <a:t>A procedure called by value can affect its caller either through nonlocal names or through pointers.</a:t>
            </a:r>
          </a:p>
          <a:p>
            <a:pPr>
              <a:defRPr/>
            </a:pPr>
            <a:r>
              <a:rPr lang="en-US" altLang="zh-TW" sz="2800" dirty="0">
                <a:ea typeface="新細明體" pitchFamily="18" charset="-120"/>
              </a:rPr>
              <a:t>Parameters in C are always passed by value. Array is unusual, what is passed by value is a pointer.</a:t>
            </a:r>
          </a:p>
          <a:p>
            <a:pPr>
              <a:defRPr/>
            </a:pPr>
            <a:r>
              <a:rPr lang="en-US" altLang="zh-TW" sz="2800" dirty="0">
                <a:ea typeface="新細明體" pitchFamily="18" charset="-120"/>
              </a:rPr>
              <a:t>Pascal uses pass by value by default, but </a:t>
            </a:r>
            <a:r>
              <a:rPr lang="en-US" altLang="zh-TW" sz="2800" i="1" dirty="0">
                <a:ea typeface="新細明體" pitchFamily="18" charset="-120"/>
              </a:rPr>
              <a:t>var </a:t>
            </a:r>
            <a:r>
              <a:rPr lang="en-US" altLang="zh-TW" sz="2800" dirty="0">
                <a:ea typeface="新細明體" pitchFamily="18" charset="-120"/>
              </a:rPr>
              <a:t>parameters are passed by reference.</a:t>
            </a:r>
          </a:p>
        </p:txBody>
      </p:sp>
    </p:spTree>
    <p:extLst>
      <p:ext uri="{BB962C8B-B14F-4D97-AF65-F5344CB8AC3E}">
        <p14:creationId xmlns:p14="http://schemas.microsoft.com/office/powerpoint/2010/main" val="63471161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59</a:t>
            </a:fld>
            <a:endParaRPr lang="zh-TW" alt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CB63659-D9B5-44A9-8614-12F80E6E6C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9867" y="144466"/>
            <a:ext cx="10517721" cy="692151"/>
          </a:xfrm>
        </p:spPr>
        <p:txBody>
          <a:bodyPr/>
          <a:lstStyle/>
          <a:p>
            <a:pPr>
              <a:defRPr/>
            </a:pPr>
            <a:r>
              <a:rPr lang="en-US" altLang="zh-TW" sz="4000" dirty="0">
                <a:ea typeface="新細明體" pitchFamily="18" charset="-120"/>
              </a:rPr>
              <a:t>Call-By-Reference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B8D4960-E012-4822-9D53-E96B363E3FD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83341" y="1104022"/>
            <a:ext cx="9563549" cy="4895851"/>
          </a:xfrm>
        </p:spPr>
        <p:txBody>
          <a:bodyPr/>
          <a:lstStyle/>
          <a:p>
            <a:pPr>
              <a:defRPr/>
            </a:pPr>
            <a:r>
              <a:rPr lang="en-US" altLang="zh-TW" sz="2800" dirty="0">
                <a:ea typeface="新細明體" pitchFamily="18" charset="-120"/>
              </a:rPr>
              <a:t>Also known as call-by-address or call-by-location. The caller passes to the called procedure the </a:t>
            </a:r>
            <a:r>
              <a:rPr lang="en-US" altLang="zh-TW" sz="2800" i="1" dirty="0">
                <a:ea typeface="新細明體" pitchFamily="18" charset="-120"/>
              </a:rPr>
              <a:t>l-value</a:t>
            </a:r>
            <a:r>
              <a:rPr lang="en-US" altLang="zh-TW" sz="2800" dirty="0">
                <a:ea typeface="新細明體" pitchFamily="18" charset="-120"/>
              </a:rPr>
              <a:t> of the parameter.</a:t>
            </a:r>
          </a:p>
          <a:p>
            <a:pPr>
              <a:defRPr/>
            </a:pPr>
            <a:r>
              <a:rPr lang="en-US" altLang="zh-TW" sz="2800" dirty="0">
                <a:ea typeface="新細明體" pitchFamily="18" charset="-120"/>
              </a:rPr>
              <a:t>If the parameter is an expression, then the expression is evaluated in a new location, and the address of the new location is passed.</a:t>
            </a:r>
          </a:p>
          <a:p>
            <a:pPr>
              <a:defRPr/>
            </a:pPr>
            <a:r>
              <a:rPr lang="en-US" altLang="zh-TW" sz="2800" dirty="0">
                <a:ea typeface="新細明體" pitchFamily="18" charset="-120"/>
              </a:rPr>
              <a:t>Parameters in Fortran are passed by reference an old implementation bug in Fortran</a:t>
            </a:r>
          </a:p>
          <a:p>
            <a:pPr>
              <a:buFontTx/>
              <a:buNone/>
              <a:defRPr/>
            </a:pPr>
            <a:r>
              <a:rPr lang="en-US" altLang="zh-TW" sz="2800" dirty="0">
                <a:ea typeface="新細明體" pitchFamily="18" charset="-120"/>
              </a:rPr>
              <a:t>		</a:t>
            </a:r>
            <a:r>
              <a:rPr lang="en-US" altLang="zh-TW" sz="2800" dirty="0" err="1">
                <a:ea typeface="新細明體" pitchFamily="18" charset="-120"/>
              </a:rPr>
              <a:t>func</a:t>
            </a:r>
            <a:r>
              <a:rPr lang="en-US" altLang="zh-TW" sz="2800" dirty="0">
                <a:ea typeface="新細明體" pitchFamily="18" charset="-120"/>
              </a:rPr>
              <a:t>(</a:t>
            </a:r>
            <a:r>
              <a:rPr lang="en-US" altLang="zh-TW" sz="2800" dirty="0" err="1">
                <a:ea typeface="新細明體" pitchFamily="18" charset="-120"/>
              </a:rPr>
              <a:t>a,b</a:t>
            </a:r>
            <a:r>
              <a:rPr lang="en-US" altLang="zh-TW" sz="2800" dirty="0">
                <a:ea typeface="新細明體" pitchFamily="18" charset="-120"/>
              </a:rPr>
              <a:t>) { a = b};	</a:t>
            </a:r>
          </a:p>
          <a:p>
            <a:pPr>
              <a:buFontTx/>
              <a:buNone/>
              <a:defRPr/>
            </a:pPr>
            <a:r>
              <a:rPr lang="en-US" altLang="zh-TW" sz="2800" dirty="0">
                <a:ea typeface="新細明體" pitchFamily="18" charset="-120"/>
              </a:rPr>
              <a:t>		call </a:t>
            </a:r>
            <a:r>
              <a:rPr lang="en-US" altLang="zh-TW" sz="2800" dirty="0" err="1">
                <a:ea typeface="新細明體" pitchFamily="18" charset="-120"/>
              </a:rPr>
              <a:t>func</a:t>
            </a:r>
            <a:r>
              <a:rPr lang="en-US" altLang="zh-TW" sz="2800" dirty="0">
                <a:ea typeface="新細明體" pitchFamily="18" charset="-120"/>
              </a:rPr>
              <a:t>(3,4); print(3);</a:t>
            </a:r>
          </a:p>
          <a:p>
            <a:pPr>
              <a:buFontTx/>
              <a:buNone/>
              <a:defRPr/>
            </a:pPr>
            <a:endParaRPr lang="en-US" altLang="zh-TW" sz="2800" dirty="0"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976468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4930" name="Rectangle 2">
            <a:extLst>
              <a:ext uri="{FF2B5EF4-FFF2-40B4-BE49-F238E27FC236}">
                <a16:creationId xmlns:a16="http://schemas.microsoft.com/office/drawing/2014/main" id="{632E1A16-F99C-4A7E-A07F-A258BB45C8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65964" y="162838"/>
            <a:ext cx="8229600" cy="676406"/>
          </a:xfrm>
        </p:spPr>
        <p:txBody>
          <a:bodyPr/>
          <a:lstStyle/>
          <a:p>
            <a:pPr>
              <a:defRPr/>
            </a:pPr>
            <a:r>
              <a:rPr lang="en-US" altLang="zh-TW" sz="4000" dirty="0">
                <a:ea typeface="新細明體" pitchFamily="18" charset="-120"/>
              </a:rPr>
              <a:t>Storage Organization (2)</a:t>
            </a:r>
          </a:p>
        </p:txBody>
      </p:sp>
      <p:sp>
        <p:nvSpPr>
          <p:cNvPr id="25604" name="Line 3">
            <a:extLst>
              <a:ext uri="{FF2B5EF4-FFF2-40B4-BE49-F238E27FC236}">
                <a16:creationId xmlns:a16="http://schemas.microsoft.com/office/drawing/2014/main" id="{ACF245FC-3853-4C93-A81E-8065218104FA}"/>
              </a:ext>
            </a:extLst>
          </p:cNvPr>
          <p:cNvSpPr>
            <a:spLocks noChangeShapeType="1"/>
          </p:cNvSpPr>
          <p:nvPr/>
        </p:nvSpPr>
        <p:spPr bwMode="auto">
          <a:xfrm>
            <a:off x="5638800" y="3742151"/>
            <a:ext cx="35052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25605" name="Rectangle 4">
            <a:extLst>
              <a:ext uri="{FF2B5EF4-FFF2-40B4-BE49-F238E27FC236}">
                <a16:creationId xmlns:a16="http://schemas.microsoft.com/office/drawing/2014/main" id="{E0772FD4-40EF-45F6-A7C5-B22429AF03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1379951"/>
            <a:ext cx="3429000" cy="4419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solidFill>
                <a:srgbClr val="FF0000"/>
              </a:solidFill>
              <a:ea typeface="新細明體" panose="02020500000000000000" pitchFamily="18" charset="-120"/>
            </a:endParaRPr>
          </a:p>
        </p:txBody>
      </p:sp>
      <p:sp>
        <p:nvSpPr>
          <p:cNvPr id="25606" name="Line 5">
            <a:extLst>
              <a:ext uri="{FF2B5EF4-FFF2-40B4-BE49-F238E27FC236}">
                <a16:creationId xmlns:a16="http://schemas.microsoft.com/office/drawing/2014/main" id="{19FF76DD-4B24-4077-8B04-B626AC5E0BB8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3589751"/>
            <a:ext cx="3505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25607" name="Line 6">
            <a:extLst>
              <a:ext uri="{FF2B5EF4-FFF2-40B4-BE49-F238E27FC236}">
                <a16:creationId xmlns:a16="http://schemas.microsoft.com/office/drawing/2014/main" id="{5DAC25D7-6D93-4C0D-8758-5B231112FEE8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2218151"/>
            <a:ext cx="3505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25608" name="Line 7">
            <a:extLst>
              <a:ext uri="{FF2B5EF4-FFF2-40B4-BE49-F238E27FC236}">
                <a16:creationId xmlns:a16="http://schemas.microsoft.com/office/drawing/2014/main" id="{E2F2A39C-EB8D-4BA5-BF4B-8DB6F1283B1A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2903951"/>
            <a:ext cx="3505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25609" name="Line 8">
            <a:extLst>
              <a:ext uri="{FF2B5EF4-FFF2-40B4-BE49-F238E27FC236}">
                <a16:creationId xmlns:a16="http://schemas.microsoft.com/office/drawing/2014/main" id="{7799C9D5-5ECC-4BE1-98D2-2812A12CF0E9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5037551"/>
            <a:ext cx="3505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25610" name="Line 9">
            <a:extLst>
              <a:ext uri="{FF2B5EF4-FFF2-40B4-BE49-F238E27FC236}">
                <a16:creationId xmlns:a16="http://schemas.microsoft.com/office/drawing/2014/main" id="{327931B0-8BBE-4DF8-86F5-0F311C99AA4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934200" y="4580351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25611" name="Line 10">
            <a:extLst>
              <a:ext uri="{FF2B5EF4-FFF2-40B4-BE49-F238E27FC236}">
                <a16:creationId xmlns:a16="http://schemas.microsoft.com/office/drawing/2014/main" id="{30F8A0DF-3400-4ACF-A61C-C0604695BDA9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3589751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25612" name="Text Box 11">
            <a:extLst>
              <a:ext uri="{FF2B5EF4-FFF2-40B4-BE49-F238E27FC236}">
                <a16:creationId xmlns:a16="http://schemas.microsoft.com/office/drawing/2014/main" id="{DFAB7989-DE79-41B8-A9B1-B92A7AD06E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1608551"/>
            <a:ext cx="827088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solidFill>
                  <a:srgbClr val="FF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Code</a:t>
            </a:r>
          </a:p>
        </p:txBody>
      </p:sp>
      <p:sp>
        <p:nvSpPr>
          <p:cNvPr id="25613" name="Text Box 12">
            <a:extLst>
              <a:ext uri="{FF2B5EF4-FFF2-40B4-BE49-F238E27FC236}">
                <a16:creationId xmlns:a16="http://schemas.microsoft.com/office/drawing/2014/main" id="{FC54FDB4-D70D-4E78-AB68-07654DC302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86501" y="2370551"/>
            <a:ext cx="1527175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solidFill>
                  <a:srgbClr val="FF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Static Data</a:t>
            </a:r>
          </a:p>
        </p:txBody>
      </p:sp>
      <p:sp>
        <p:nvSpPr>
          <p:cNvPr id="25614" name="Text Box 13">
            <a:extLst>
              <a:ext uri="{FF2B5EF4-FFF2-40B4-BE49-F238E27FC236}">
                <a16:creationId xmlns:a16="http://schemas.microsoft.com/office/drawing/2014/main" id="{A50C4F3F-C162-4A9A-9338-C0C05CEBC6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30989" y="3056351"/>
            <a:ext cx="827087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Heap</a:t>
            </a:r>
          </a:p>
        </p:txBody>
      </p:sp>
      <p:sp>
        <p:nvSpPr>
          <p:cNvPr id="25615" name="Text Box 14">
            <a:extLst>
              <a:ext uri="{FF2B5EF4-FFF2-40B4-BE49-F238E27FC236}">
                <a16:creationId xmlns:a16="http://schemas.microsoft.com/office/drawing/2014/main" id="{59E13B2A-7D2A-4FF7-9133-1F3E1D27E7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15114" y="5189951"/>
            <a:ext cx="860425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solidFill>
                  <a:srgbClr val="FF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Stack</a:t>
            </a:r>
          </a:p>
        </p:txBody>
      </p:sp>
      <p:sp>
        <p:nvSpPr>
          <p:cNvPr id="25616" name="Rectangle 15">
            <a:extLst>
              <a:ext uri="{FF2B5EF4-FFF2-40B4-BE49-F238E27FC236}">
                <a16:creationId xmlns:a16="http://schemas.microsoft.com/office/drawing/2014/main" id="{24F9F122-9087-48F4-8E1B-0DD1617FD8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1760951"/>
            <a:ext cx="1905000" cy="31242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solidFill>
                <a:srgbClr val="FF0000"/>
              </a:solidFill>
              <a:ea typeface="新細明體" panose="02020500000000000000" pitchFamily="18" charset="-120"/>
            </a:endParaRPr>
          </a:p>
        </p:txBody>
      </p:sp>
      <p:sp>
        <p:nvSpPr>
          <p:cNvPr id="25617" name="Line 16">
            <a:extLst>
              <a:ext uri="{FF2B5EF4-FFF2-40B4-BE49-F238E27FC236}">
                <a16:creationId xmlns:a16="http://schemas.microsoft.com/office/drawing/2014/main" id="{0B006987-061E-4A77-B986-43F96BEC40E5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0" y="3208751"/>
            <a:ext cx="19050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25618" name="Line 17">
            <a:extLst>
              <a:ext uri="{FF2B5EF4-FFF2-40B4-BE49-F238E27FC236}">
                <a16:creationId xmlns:a16="http://schemas.microsoft.com/office/drawing/2014/main" id="{ED7EBEC7-B59B-4299-A78C-B6D19A504844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0" y="2522951"/>
            <a:ext cx="19050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25619" name="Line 18">
            <a:extLst>
              <a:ext uri="{FF2B5EF4-FFF2-40B4-BE49-F238E27FC236}">
                <a16:creationId xmlns:a16="http://schemas.microsoft.com/office/drawing/2014/main" id="{3AA0F6E2-DC38-4236-8805-3183185B52E9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0" y="4046951"/>
            <a:ext cx="19050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25620" name="Text Box 19">
            <a:extLst>
              <a:ext uri="{FF2B5EF4-FFF2-40B4-BE49-F238E27FC236}">
                <a16:creationId xmlns:a16="http://schemas.microsoft.com/office/drawing/2014/main" id="{4653D14F-1A02-44B9-8613-AC4A9DF598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1" y="1913351"/>
            <a:ext cx="995363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header</a:t>
            </a:r>
          </a:p>
        </p:txBody>
      </p:sp>
      <p:sp>
        <p:nvSpPr>
          <p:cNvPr id="25621" name="Text Box 20">
            <a:extLst>
              <a:ext uri="{FF2B5EF4-FFF2-40B4-BE49-F238E27FC236}">
                <a16:creationId xmlns:a16="http://schemas.microsoft.com/office/drawing/2014/main" id="{0D2FCD3C-1CAB-45A0-A1BE-8BDCF947F8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1" y="2675351"/>
            <a:ext cx="639763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solidFill>
                  <a:srgbClr val="FF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text</a:t>
            </a:r>
          </a:p>
        </p:txBody>
      </p:sp>
      <p:sp>
        <p:nvSpPr>
          <p:cNvPr id="25622" name="Text Box 21">
            <a:extLst>
              <a:ext uri="{FF2B5EF4-FFF2-40B4-BE49-F238E27FC236}">
                <a16:creationId xmlns:a16="http://schemas.microsoft.com/office/drawing/2014/main" id="{C214B835-DA08-4DD9-A03B-2D2D4A5F3D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5276" y="3437351"/>
            <a:ext cx="1374775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solidFill>
                  <a:srgbClr val="FF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data (init)</a:t>
            </a:r>
          </a:p>
        </p:txBody>
      </p:sp>
      <p:sp>
        <p:nvSpPr>
          <p:cNvPr id="25623" name="Text Box 22">
            <a:extLst>
              <a:ext uri="{FF2B5EF4-FFF2-40B4-BE49-F238E27FC236}">
                <a16:creationId xmlns:a16="http://schemas.microsoft.com/office/drawing/2014/main" id="{849DBFF2-1EE9-46D0-9688-704C0202A8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0025" y="4199351"/>
            <a:ext cx="1563688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solidFill>
                  <a:srgbClr val="FF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bss (uninit)</a:t>
            </a:r>
          </a:p>
        </p:txBody>
      </p:sp>
      <p:sp>
        <p:nvSpPr>
          <p:cNvPr id="25624" name="Text Box 23">
            <a:extLst>
              <a:ext uri="{FF2B5EF4-FFF2-40B4-BE49-F238E27FC236}">
                <a16:creationId xmlns:a16="http://schemas.microsoft.com/office/drawing/2014/main" id="{A926C755-19A3-4B78-AF7B-72A1305E73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5113751"/>
            <a:ext cx="2152650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latin typeface="Times New Roman" panose="02020603050405020304" pitchFamily="18" charset="0"/>
                <a:ea typeface="新細明體" panose="02020500000000000000" pitchFamily="18" charset="-120"/>
              </a:rPr>
              <a:t>a.out file format</a:t>
            </a:r>
          </a:p>
        </p:txBody>
      </p:sp>
      <p:sp>
        <p:nvSpPr>
          <p:cNvPr id="25625" name="Line 24">
            <a:extLst>
              <a:ext uri="{FF2B5EF4-FFF2-40B4-BE49-F238E27FC236}">
                <a16:creationId xmlns:a16="http://schemas.microsoft.com/office/drawing/2014/main" id="{C3AC30D7-FA2D-4E9E-8DE7-02A13AD83E8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72000" y="1456151"/>
            <a:ext cx="685800" cy="1066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25626" name="Text Box 25">
            <a:extLst>
              <a:ext uri="{FF2B5EF4-FFF2-40B4-BE49-F238E27FC236}">
                <a16:creationId xmlns:a16="http://schemas.microsoft.com/office/drawing/2014/main" id="{1A35D91F-15FC-4A72-B4B6-7AF5151AE4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1" y="4054889"/>
            <a:ext cx="1285875" cy="830262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solidFill>
                  <a:srgbClr val="FF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Initial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solidFill>
                  <a:srgbClr val="FF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stack top</a:t>
            </a:r>
          </a:p>
        </p:txBody>
      </p:sp>
      <p:sp>
        <p:nvSpPr>
          <p:cNvPr id="25627" name="Line 26">
            <a:extLst>
              <a:ext uri="{FF2B5EF4-FFF2-40B4-BE49-F238E27FC236}">
                <a16:creationId xmlns:a16="http://schemas.microsoft.com/office/drawing/2014/main" id="{05613307-3111-4ACF-8B6D-379D1318E51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72000" y="2903951"/>
            <a:ext cx="762000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25628" name="Line 27">
            <a:extLst>
              <a:ext uri="{FF2B5EF4-FFF2-40B4-BE49-F238E27FC236}">
                <a16:creationId xmlns:a16="http://schemas.microsoft.com/office/drawing/2014/main" id="{A81141EC-720B-441D-92ED-8F3B92B593D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839200" y="5037551"/>
            <a:ext cx="1143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4724DE35-526C-4F70-8185-13972D3DB75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60</a:t>
            </a:fld>
            <a:endParaRPr lang="zh-TW" alt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9AD591A-835D-49A6-86A4-0D0B6348C4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9867" y="144466"/>
            <a:ext cx="10517721" cy="692151"/>
          </a:xfrm>
        </p:spPr>
        <p:txBody>
          <a:bodyPr/>
          <a:lstStyle/>
          <a:p>
            <a:pPr>
              <a:defRPr/>
            </a:pPr>
            <a:r>
              <a:rPr lang="en-US" altLang="zh-TW" sz="4000" dirty="0">
                <a:ea typeface="新細明體" pitchFamily="18" charset="-120"/>
              </a:rPr>
              <a:t>Copy-Restore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50C7D95-E534-416E-8645-DA22444D207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27586" y="1158240"/>
            <a:ext cx="9047181" cy="4495800"/>
          </a:xfrm>
        </p:spPr>
        <p:txBody>
          <a:bodyPr/>
          <a:lstStyle/>
          <a:p>
            <a:pPr>
              <a:defRPr/>
            </a:pPr>
            <a:r>
              <a:rPr lang="en-US" altLang="zh-TW" sz="2800" dirty="0">
                <a:ea typeface="新細明體" pitchFamily="18" charset="-120"/>
              </a:rPr>
              <a:t>A hybrid between call-by-value and call-by reference.</a:t>
            </a:r>
          </a:p>
          <a:p>
            <a:pPr>
              <a:defRPr/>
            </a:pPr>
            <a:r>
              <a:rPr lang="en-US" altLang="zh-TW" sz="2800" dirty="0">
                <a:ea typeface="新細明體" pitchFamily="18" charset="-120"/>
              </a:rPr>
              <a:t>The actual parameters are evaluated and their R-values are passed as in call-by-value. In addition, L-values are determined before the call.</a:t>
            </a:r>
          </a:p>
          <a:p>
            <a:pPr>
              <a:defRPr/>
            </a:pPr>
            <a:r>
              <a:rPr lang="en-US" altLang="zh-TW" sz="2800" dirty="0">
                <a:ea typeface="新細明體" pitchFamily="18" charset="-120"/>
              </a:rPr>
              <a:t>When control returns, the current R-values of the formal parameters are copied back into the L-values of the actual parameters.</a:t>
            </a:r>
          </a:p>
        </p:txBody>
      </p:sp>
    </p:spTree>
    <p:extLst>
      <p:ext uri="{BB962C8B-B14F-4D97-AF65-F5344CB8AC3E}">
        <p14:creationId xmlns:p14="http://schemas.microsoft.com/office/powerpoint/2010/main" val="311836890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61</a:t>
            </a:fld>
            <a:endParaRPr lang="zh-TW" alt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8BDAF62-8AF0-459D-9638-B9ACD996A9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253123"/>
            <a:ext cx="8229600" cy="499913"/>
          </a:xfrm>
        </p:spPr>
        <p:txBody>
          <a:bodyPr/>
          <a:lstStyle/>
          <a:p>
            <a:pPr>
              <a:defRPr/>
            </a:pPr>
            <a:r>
              <a:rPr lang="en-US" altLang="zh-TW" sz="4000" dirty="0">
                <a:ea typeface="新細明體" pitchFamily="18" charset="-120"/>
              </a:rPr>
              <a:t>Why Copy-Restore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8B35746-922A-42ED-8707-A120FC679C6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240078" y="1115209"/>
            <a:ext cx="9619988" cy="503507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altLang="zh-TW" sz="2800" dirty="0">
                <a:ea typeface="新細明體" pitchFamily="18" charset="-120"/>
              </a:rPr>
              <a:t>Copy-Restore avoids the problem when a procedure call has more than one way to access a variable.</a:t>
            </a:r>
          </a:p>
          <a:p>
            <a:pPr>
              <a:lnSpc>
                <a:spcPct val="90000"/>
              </a:lnSpc>
              <a:defRPr/>
            </a:pPr>
            <a:endParaRPr lang="en-US" altLang="zh-TW" sz="2800" dirty="0">
              <a:ea typeface="新細明體" pitchFamily="18" charset="-120"/>
            </a:endParaRPr>
          </a:p>
          <a:p>
            <a:pPr>
              <a:lnSpc>
                <a:spcPct val="90000"/>
              </a:lnSpc>
              <a:defRPr/>
            </a:pPr>
            <a:endParaRPr lang="en-US" altLang="zh-TW" sz="2800" dirty="0">
              <a:ea typeface="新細明體" pitchFamily="18" charset="-120"/>
            </a:endParaRPr>
          </a:p>
          <a:p>
            <a:pPr>
              <a:lnSpc>
                <a:spcPct val="90000"/>
              </a:lnSpc>
              <a:defRPr/>
            </a:pPr>
            <a:endParaRPr lang="en-US" altLang="zh-TW" sz="2800" dirty="0">
              <a:ea typeface="新細明體" pitchFamily="18" charset="-120"/>
            </a:endParaRPr>
          </a:p>
          <a:p>
            <a:pPr>
              <a:lnSpc>
                <a:spcPct val="90000"/>
              </a:lnSpc>
              <a:defRPr/>
            </a:pPr>
            <a:endParaRPr lang="en-US" altLang="zh-TW" sz="2800" dirty="0">
              <a:ea typeface="新細明體" pitchFamily="18" charset="-120"/>
            </a:endParaRPr>
          </a:p>
          <a:p>
            <a:pPr>
              <a:lnSpc>
                <a:spcPct val="90000"/>
              </a:lnSpc>
              <a:defRPr/>
            </a:pPr>
            <a:endParaRPr lang="en-US" altLang="zh-TW" sz="2800" dirty="0">
              <a:ea typeface="新細明體" pitchFamily="18" charset="-120"/>
            </a:endParaRPr>
          </a:p>
          <a:p>
            <a:pPr>
              <a:lnSpc>
                <a:spcPct val="90000"/>
              </a:lnSpc>
              <a:defRPr/>
            </a:pPr>
            <a:r>
              <a:rPr lang="en-US" altLang="zh-TW" sz="2800" dirty="0">
                <a:ea typeface="新細明體" pitchFamily="18" charset="-120"/>
              </a:rPr>
              <a:t>In the above example, call-by-reference will print 0, copy-restore will print 2.	</a:t>
            </a:r>
          </a:p>
          <a:p>
            <a:pPr>
              <a:lnSpc>
                <a:spcPct val="90000"/>
              </a:lnSpc>
              <a:defRPr/>
            </a:pPr>
            <a:r>
              <a:rPr lang="en-US" altLang="zh-TW" sz="2800" dirty="0">
                <a:ea typeface="新細明體" pitchFamily="18" charset="-120"/>
              </a:rPr>
              <a:t>Avoid potential problems with alignment. Small objects may not be aligned if they are packed in a record.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altLang="zh-TW" sz="2800" dirty="0">
                <a:ea typeface="新細明體" pitchFamily="18" charset="-120"/>
              </a:rPr>
              <a:t>			</a:t>
            </a: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id="{95AEB43C-F7AC-4EFB-A8F8-F60EA382ED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52912" y="1954453"/>
            <a:ext cx="3504486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8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program A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8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int a;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8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    program f(var x)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8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    {    x:=2; a:=0; 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8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{ a:=1;  f(a);  print(a) }</a:t>
            </a:r>
          </a:p>
        </p:txBody>
      </p:sp>
    </p:spTree>
    <p:extLst>
      <p:ext uri="{BB962C8B-B14F-4D97-AF65-F5344CB8AC3E}">
        <p14:creationId xmlns:p14="http://schemas.microsoft.com/office/powerpoint/2010/main" val="2582044969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62</a:t>
            </a:fld>
            <a:endParaRPr lang="zh-TW" alt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D08A360-832C-40EA-8C78-14E2A61C36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9867" y="144466"/>
            <a:ext cx="10517721" cy="692151"/>
          </a:xfrm>
        </p:spPr>
        <p:txBody>
          <a:bodyPr/>
          <a:lstStyle/>
          <a:p>
            <a:pPr>
              <a:defRPr/>
            </a:pPr>
            <a:r>
              <a:rPr lang="en-US" altLang="zh-TW" sz="4000" dirty="0">
                <a:ea typeface="新細明體" pitchFamily="18" charset="-120"/>
              </a:rPr>
              <a:t>Call-By-Name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ABA43F4-FB89-4E8C-98E1-69B4C9B9EB6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280160" y="1090108"/>
            <a:ext cx="9165515" cy="4407050"/>
          </a:xfrm>
        </p:spPr>
        <p:txBody>
          <a:bodyPr/>
          <a:lstStyle/>
          <a:p>
            <a:pPr>
              <a:defRPr/>
            </a:pPr>
            <a:r>
              <a:rPr lang="en-US" altLang="zh-TW" sz="2800" dirty="0">
                <a:ea typeface="新細明體" pitchFamily="18" charset="-120"/>
              </a:rPr>
              <a:t>The actual parameters literally substituted for the formals. This is like a macro-expansion or in-line expansion.</a:t>
            </a:r>
          </a:p>
          <a:p>
            <a:pPr marL="0" indent="0">
              <a:buNone/>
              <a:defRPr/>
            </a:pPr>
            <a:r>
              <a:rPr lang="en-US" altLang="zh-TW" sz="2800" dirty="0">
                <a:ea typeface="新細明體" pitchFamily="18" charset="-120"/>
              </a:rPr>
              <a:t>	e.g. </a:t>
            </a:r>
            <a:r>
              <a:rPr lang="en-US" altLang="zh-TW" sz="2800" dirty="0" err="1">
                <a:ea typeface="新細明體" pitchFamily="18" charset="-120"/>
              </a:rPr>
              <a:t>int</a:t>
            </a:r>
            <a:r>
              <a:rPr lang="en-US" altLang="zh-TW" sz="2800" dirty="0">
                <a:ea typeface="新細明體" pitchFamily="18" charset="-120"/>
              </a:rPr>
              <a:t> f(</a:t>
            </a:r>
            <a:r>
              <a:rPr lang="en-US" altLang="zh-TW" sz="2800" dirty="0" err="1">
                <a:ea typeface="新細明體" pitchFamily="18" charset="-120"/>
              </a:rPr>
              <a:t>int</a:t>
            </a:r>
            <a:r>
              <a:rPr lang="en-US" altLang="zh-TW" sz="2800" dirty="0">
                <a:ea typeface="新細明體" pitchFamily="18" charset="-120"/>
              </a:rPr>
              <a:t> a) { b=a; </a:t>
            </a:r>
            <a:r>
              <a:rPr lang="en-US" altLang="zh-TW" sz="2800" dirty="0" err="1">
                <a:ea typeface="新細明體" pitchFamily="18" charset="-120"/>
              </a:rPr>
              <a:t>i</a:t>
            </a:r>
            <a:r>
              <a:rPr lang="en-US" altLang="zh-TW" sz="2800" dirty="0">
                <a:ea typeface="新細明體" pitchFamily="18" charset="-120"/>
              </a:rPr>
              <a:t>=10; c=a;}</a:t>
            </a:r>
          </a:p>
          <a:p>
            <a:pPr marL="0" indent="0">
              <a:buNone/>
              <a:defRPr/>
            </a:pPr>
            <a:r>
              <a:rPr lang="en-US" altLang="zh-TW" sz="2800" dirty="0">
                <a:ea typeface="新細明體" pitchFamily="18" charset="-120"/>
              </a:rPr>
              <a:t>	f(x[</a:t>
            </a:r>
            <a:r>
              <a:rPr lang="en-US" altLang="zh-TW" sz="2800" dirty="0" err="1">
                <a:ea typeface="新細明體" pitchFamily="18" charset="-120"/>
              </a:rPr>
              <a:t>i</a:t>
            </a:r>
            <a:r>
              <a:rPr lang="en-US" altLang="zh-TW" sz="2800" dirty="0">
                <a:ea typeface="新細明體" pitchFamily="18" charset="-120"/>
              </a:rPr>
              <a:t>]);  when f is called, b=x[</a:t>
            </a:r>
            <a:r>
              <a:rPr lang="en-US" altLang="zh-TW" sz="2800" dirty="0" err="1">
                <a:ea typeface="新細明體" pitchFamily="18" charset="-120"/>
              </a:rPr>
              <a:t>i</a:t>
            </a:r>
            <a:r>
              <a:rPr lang="en-US" altLang="zh-TW" sz="2800" dirty="0">
                <a:ea typeface="新細明體" pitchFamily="18" charset="-120"/>
              </a:rPr>
              <a:t>], </a:t>
            </a:r>
            <a:r>
              <a:rPr lang="en-US" altLang="zh-TW" sz="2800" dirty="0" err="1">
                <a:ea typeface="新細明體" pitchFamily="18" charset="-120"/>
              </a:rPr>
              <a:t>i</a:t>
            </a:r>
            <a:r>
              <a:rPr lang="en-US" altLang="zh-TW" sz="2800" dirty="0">
                <a:ea typeface="新細明體" pitchFamily="18" charset="-120"/>
              </a:rPr>
              <a:t>=10; c=x[</a:t>
            </a:r>
            <a:r>
              <a:rPr lang="en-US" altLang="zh-TW" sz="2800" dirty="0" err="1">
                <a:ea typeface="新細明體" pitchFamily="18" charset="-120"/>
              </a:rPr>
              <a:t>i</a:t>
            </a:r>
            <a:r>
              <a:rPr lang="en-US" altLang="zh-TW" sz="2800" dirty="0">
                <a:ea typeface="新細明體" pitchFamily="18" charset="-120"/>
              </a:rPr>
              <a:t>];</a:t>
            </a:r>
          </a:p>
          <a:p>
            <a:pPr>
              <a:defRPr/>
            </a:pPr>
            <a:r>
              <a:rPr lang="en-US" altLang="zh-TW" sz="2800" dirty="0">
                <a:ea typeface="新細明體" pitchFamily="18" charset="-120"/>
              </a:rPr>
              <a:t>Call-by-name is not used in practice. However, the conceptually related technique of in-line expansion is commonly used.</a:t>
            </a:r>
          </a:p>
          <a:p>
            <a:pPr lvl="1">
              <a:defRPr/>
            </a:pPr>
            <a:r>
              <a:rPr lang="en-US" altLang="zh-TW" sz="2400" dirty="0">
                <a:ea typeface="新細明體" pitchFamily="18" charset="-120"/>
              </a:rPr>
              <a:t>In-lining may be one of the most effective optimization transformations if they are guided by execution profiles.</a:t>
            </a:r>
          </a:p>
          <a:p>
            <a:pPr>
              <a:defRPr/>
            </a:pPr>
            <a:endParaRPr lang="en-US" altLang="zh-TW" sz="2800" dirty="0"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24476194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63</a:t>
            </a:fld>
            <a:endParaRPr lang="zh-TW" alt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2CF83AD-F3B0-4947-82AC-3EED6B87CE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9867" y="144466"/>
            <a:ext cx="10517721" cy="692151"/>
          </a:xfrm>
        </p:spPr>
        <p:txBody>
          <a:bodyPr/>
          <a:lstStyle/>
          <a:p>
            <a:pPr>
              <a:defRPr/>
            </a:pPr>
            <a:r>
              <a:rPr lang="en-US" altLang="zh-TW" sz="4000" dirty="0">
                <a:ea typeface="新細明體" pitchFamily="18" charset="-120"/>
              </a:rPr>
              <a:t>Summary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98623AD-F560-4F82-BF14-B84E022249A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226372" y="1125538"/>
            <a:ext cx="10356028" cy="3532524"/>
          </a:xfrm>
        </p:spPr>
        <p:txBody>
          <a:bodyPr/>
          <a:lstStyle/>
          <a:p>
            <a:pPr>
              <a:defRPr/>
            </a:pPr>
            <a:r>
              <a:rPr lang="en-US" altLang="zh-TW" sz="2800" dirty="0">
                <a:ea typeface="新細明體" pitchFamily="18" charset="-120"/>
              </a:rPr>
              <a:t>Binding names to storage locations</a:t>
            </a:r>
          </a:p>
          <a:p>
            <a:pPr>
              <a:defRPr/>
            </a:pPr>
            <a:r>
              <a:rPr lang="en-US" altLang="zh-TW" sz="2800" dirty="0">
                <a:ea typeface="新細明體" pitchFamily="18" charset="-120"/>
              </a:rPr>
              <a:t>Activation Record (AR)</a:t>
            </a:r>
          </a:p>
          <a:p>
            <a:pPr>
              <a:defRPr/>
            </a:pPr>
            <a:r>
              <a:rPr lang="en-US" altLang="zh-TW" sz="2800" dirty="0">
                <a:ea typeface="新細明體" pitchFamily="18" charset="-120"/>
              </a:rPr>
              <a:t>Storage allocations</a:t>
            </a:r>
          </a:p>
          <a:p>
            <a:pPr>
              <a:defRPr/>
            </a:pPr>
            <a:r>
              <a:rPr lang="en-US" altLang="zh-TW" sz="2800" dirty="0">
                <a:ea typeface="新細明體" pitchFamily="18" charset="-120"/>
              </a:rPr>
              <a:t>Accessing non-local names </a:t>
            </a:r>
          </a:p>
          <a:p>
            <a:pPr>
              <a:defRPr/>
            </a:pPr>
            <a:r>
              <a:rPr lang="en-US" altLang="zh-TW" sz="2800" dirty="0">
                <a:ea typeface="新細明體" pitchFamily="18" charset="-120"/>
              </a:rPr>
              <a:t>Parameter passing</a:t>
            </a:r>
          </a:p>
        </p:txBody>
      </p:sp>
    </p:spTree>
    <p:extLst>
      <p:ext uri="{BB962C8B-B14F-4D97-AF65-F5344CB8AC3E}">
        <p14:creationId xmlns:p14="http://schemas.microsoft.com/office/powerpoint/2010/main" val="24818400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7</a:t>
            </a:fld>
            <a:endParaRPr lang="zh-TW" alt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F239847-9FD9-4928-870A-4618BDD4FE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9867" y="144466"/>
            <a:ext cx="10517721" cy="692151"/>
          </a:xfrm>
        </p:spPr>
        <p:txBody>
          <a:bodyPr/>
          <a:lstStyle/>
          <a:p>
            <a:pPr>
              <a:defRPr/>
            </a:pPr>
            <a:r>
              <a:rPr lang="en-US" altLang="zh-TW" sz="4000" dirty="0">
                <a:ea typeface="新細明體" pitchFamily="18" charset="-120"/>
              </a:rPr>
              <a:t>ELF Object File Format</a:t>
            </a:r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id="{2E2817D9-3213-4978-A3A0-DAC817E3E186}"/>
              </a:ext>
            </a:extLst>
          </p:cNvPr>
          <p:cNvGrpSpPr/>
          <p:nvPr/>
        </p:nvGrpSpPr>
        <p:grpSpPr>
          <a:xfrm>
            <a:off x="7280472" y="1388301"/>
            <a:ext cx="4402137" cy="4267200"/>
            <a:chOff x="4850422" y="1263041"/>
            <a:chExt cx="4402137" cy="4267200"/>
          </a:xfrm>
        </p:grpSpPr>
        <p:sp>
          <p:nvSpPr>
            <p:cNvPr id="4" name="Rectangle 4">
              <a:extLst>
                <a:ext uri="{FF2B5EF4-FFF2-40B4-BE49-F238E27FC236}">
                  <a16:creationId xmlns:a16="http://schemas.microsoft.com/office/drawing/2014/main" id="{60F72515-FC98-41FC-878C-D9E4F2534E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50422" y="1263041"/>
              <a:ext cx="4402137" cy="381000"/>
            </a:xfrm>
            <a:prstGeom prst="rect">
              <a:avLst/>
            </a:prstGeom>
            <a:solidFill>
              <a:srgbClr val="00FF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="1">
                  <a:latin typeface="Helvetica" panose="020B0604020202020204" pitchFamily="34" charset="0"/>
                  <a:ea typeface="新細明體" panose="02020500000000000000" pitchFamily="18" charset="-120"/>
                </a:rPr>
                <a:t>ELF header</a:t>
              </a:r>
            </a:p>
          </p:txBody>
        </p:sp>
        <p:sp>
          <p:nvSpPr>
            <p:cNvPr id="5" name="Rectangle 5">
              <a:extLst>
                <a:ext uri="{FF2B5EF4-FFF2-40B4-BE49-F238E27FC236}">
                  <a16:creationId xmlns:a16="http://schemas.microsoft.com/office/drawing/2014/main" id="{75D4CE4F-C87E-4DF8-A6C0-68D8238A96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50422" y="1644041"/>
              <a:ext cx="4402137" cy="609600"/>
            </a:xfrm>
            <a:prstGeom prst="rect">
              <a:avLst/>
            </a:prstGeom>
            <a:solidFill>
              <a:srgbClr val="00FF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="1" dirty="0">
                  <a:latin typeface="Helvetica" panose="020B0604020202020204" pitchFamily="34" charset="0"/>
                  <a:ea typeface="新細明體" panose="02020500000000000000" pitchFamily="18" charset="-120"/>
                </a:rPr>
                <a:t>Program header table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="1" dirty="0">
                  <a:latin typeface="Helvetica" panose="020B0604020202020204" pitchFamily="34" charset="0"/>
                  <a:ea typeface="新細明體" panose="02020500000000000000" pitchFamily="18" charset="-120"/>
                </a:rPr>
                <a:t>(required for executables)</a:t>
              </a:r>
            </a:p>
          </p:txBody>
        </p:sp>
        <p:sp>
          <p:nvSpPr>
            <p:cNvPr id="6" name="Rectangle 6">
              <a:extLst>
                <a:ext uri="{FF2B5EF4-FFF2-40B4-BE49-F238E27FC236}">
                  <a16:creationId xmlns:a16="http://schemas.microsoft.com/office/drawing/2014/main" id="{278220B2-0A61-4735-AAD1-AC0D0DDF5B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50422" y="2253641"/>
              <a:ext cx="4402137" cy="381000"/>
            </a:xfrm>
            <a:prstGeom prst="rect">
              <a:avLst/>
            </a:prstGeom>
            <a:solidFill>
              <a:srgbClr val="00FF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="1">
                  <a:latin typeface="Courier New" panose="02070309020205020404" pitchFamily="49" charset="0"/>
                  <a:ea typeface="新細明體" panose="02020500000000000000" pitchFamily="18" charset="-120"/>
                </a:rPr>
                <a:t>.text</a:t>
              </a:r>
              <a:r>
                <a:rPr lang="en-US" altLang="zh-TW" sz="1800" b="1">
                  <a:latin typeface="Helvetica" panose="020B0604020202020204" pitchFamily="34" charset="0"/>
                  <a:ea typeface="新細明體" panose="02020500000000000000" pitchFamily="18" charset="-120"/>
                </a:rPr>
                <a:t> section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84E8BD63-F33C-47DC-94DE-C0A217FD0F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50422" y="2634641"/>
              <a:ext cx="4402137" cy="381000"/>
            </a:xfrm>
            <a:prstGeom prst="rect">
              <a:avLst/>
            </a:prstGeom>
            <a:solidFill>
              <a:srgbClr val="00FF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="1">
                  <a:latin typeface="Courier New" panose="02070309020205020404" pitchFamily="49" charset="0"/>
                  <a:ea typeface="新細明體" panose="02020500000000000000" pitchFamily="18" charset="-120"/>
                </a:rPr>
                <a:t>.data</a:t>
              </a:r>
              <a:r>
                <a:rPr lang="en-US" altLang="zh-TW" sz="1800" b="1">
                  <a:latin typeface="Helvetica" panose="020B0604020202020204" pitchFamily="34" charset="0"/>
                  <a:ea typeface="新細明體" panose="02020500000000000000" pitchFamily="18" charset="-120"/>
                </a:rPr>
                <a:t> section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2829795E-44DD-4689-95F1-BB92FD3C2D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50422" y="3015641"/>
              <a:ext cx="4402137" cy="381000"/>
            </a:xfrm>
            <a:prstGeom prst="rect">
              <a:avLst/>
            </a:prstGeom>
            <a:solidFill>
              <a:srgbClr val="00FF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="1">
                  <a:latin typeface="Courier New" panose="02070309020205020404" pitchFamily="49" charset="0"/>
                  <a:ea typeface="新細明體" panose="02020500000000000000" pitchFamily="18" charset="-120"/>
                </a:rPr>
                <a:t>.bss</a:t>
              </a:r>
              <a:r>
                <a:rPr lang="en-US" altLang="zh-TW" sz="1800" b="1">
                  <a:latin typeface="Helvetica" panose="020B0604020202020204" pitchFamily="34" charset="0"/>
                  <a:ea typeface="新細明體" panose="02020500000000000000" pitchFamily="18" charset="-120"/>
                </a:rPr>
                <a:t> section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EE3AD228-6B0D-41F9-9CE1-F2D3FCC59F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50422" y="3396641"/>
              <a:ext cx="4402137" cy="381000"/>
            </a:xfrm>
            <a:prstGeom prst="rect">
              <a:avLst/>
            </a:prstGeom>
            <a:solidFill>
              <a:srgbClr val="00FF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="1">
                  <a:latin typeface="Courier New" panose="02070309020205020404" pitchFamily="49" charset="0"/>
                  <a:ea typeface="新細明體" panose="02020500000000000000" pitchFamily="18" charset="-120"/>
                </a:rPr>
                <a:t>.symtab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5F32650-CB63-4396-825B-1F0A6470D6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50422" y="3777641"/>
              <a:ext cx="4402137" cy="381000"/>
            </a:xfrm>
            <a:prstGeom prst="rect">
              <a:avLst/>
            </a:prstGeom>
            <a:solidFill>
              <a:srgbClr val="00FF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="1">
                  <a:latin typeface="Courier New" panose="02070309020205020404" pitchFamily="49" charset="0"/>
                  <a:ea typeface="新細明體" panose="02020500000000000000" pitchFamily="18" charset="-120"/>
                </a:rPr>
                <a:t>.rel.txt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D31F7A0F-D62D-4E73-8131-A99D239956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50422" y="4158641"/>
              <a:ext cx="4402137" cy="381000"/>
            </a:xfrm>
            <a:prstGeom prst="rect">
              <a:avLst/>
            </a:prstGeom>
            <a:solidFill>
              <a:srgbClr val="00FF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="1">
                  <a:latin typeface="Courier New" panose="02070309020205020404" pitchFamily="49" charset="0"/>
                  <a:ea typeface="新細明體" panose="02020500000000000000" pitchFamily="18" charset="-120"/>
                </a:rPr>
                <a:t>.rel.data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08FEDBF6-7D64-42FE-AA12-DA5236A648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50422" y="4539641"/>
              <a:ext cx="4402137" cy="381000"/>
            </a:xfrm>
            <a:prstGeom prst="rect">
              <a:avLst/>
            </a:prstGeom>
            <a:solidFill>
              <a:srgbClr val="00FF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="1">
                  <a:latin typeface="Courier New" panose="02070309020205020404" pitchFamily="49" charset="0"/>
                  <a:ea typeface="新細明體" panose="02020500000000000000" pitchFamily="18" charset="-120"/>
                </a:rPr>
                <a:t>.debug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2C2BC2CE-9074-4EED-8555-9F7FB4D72B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50422" y="4920641"/>
              <a:ext cx="4402137" cy="609600"/>
            </a:xfrm>
            <a:prstGeom prst="rect">
              <a:avLst/>
            </a:prstGeom>
            <a:solidFill>
              <a:srgbClr val="00FF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="1">
                  <a:latin typeface="Helvetica" panose="020B0604020202020204" pitchFamily="34" charset="0"/>
                  <a:ea typeface="新細明體" panose="02020500000000000000" pitchFamily="18" charset="-120"/>
                </a:rPr>
                <a:t>Section header table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="1">
                  <a:latin typeface="Helvetica" panose="020B0604020202020204" pitchFamily="34" charset="0"/>
                  <a:ea typeface="新細明體" panose="02020500000000000000" pitchFamily="18" charset="-120"/>
                </a:rPr>
                <a:t>(required for relocatables)</a:t>
              </a:r>
            </a:p>
          </p:txBody>
        </p:sp>
      </p:grpSp>
      <p:sp>
        <p:nvSpPr>
          <p:cNvPr id="15" name="文字方塊 1">
            <a:extLst>
              <a:ext uri="{FF2B5EF4-FFF2-40B4-BE49-F238E27FC236}">
                <a16:creationId xmlns:a16="http://schemas.microsoft.com/office/drawing/2014/main" id="{9F2923A7-B3E9-4B8C-BFF9-8B2C327EB9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2720" y="1098163"/>
            <a:ext cx="6375748" cy="2092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457200" indent="-457200">
              <a:spcBef>
                <a:spcPct val="0"/>
              </a:spcBef>
              <a:buClr>
                <a:srgbClr val="0070C0"/>
              </a:buClr>
              <a:buSzTx/>
              <a:buFont typeface="Wingdings" panose="05000000000000000000" pitchFamily="2" charset="2"/>
              <a:buChar char="l"/>
            </a:pPr>
            <a:r>
              <a:rPr lang="en-US" altLang="zh-TW" sz="2600" dirty="0">
                <a:ea typeface="新細明體" panose="02020500000000000000" pitchFamily="18" charset="-120"/>
              </a:rPr>
              <a:t>ELF: Executable and Linkable Format</a:t>
            </a:r>
          </a:p>
          <a:p>
            <a:pPr marL="457200" indent="-457200">
              <a:spcBef>
                <a:spcPct val="0"/>
              </a:spcBef>
              <a:buClr>
                <a:srgbClr val="0070C0"/>
              </a:buClr>
              <a:buSzTx/>
              <a:buFont typeface="Wingdings" panose="05000000000000000000" pitchFamily="2" charset="2"/>
              <a:buChar char="l"/>
            </a:pPr>
            <a:r>
              <a:rPr lang="en-US" altLang="zh-TW" sz="2600" dirty="0">
                <a:ea typeface="新細明體" panose="02020500000000000000" pitchFamily="18" charset="-120"/>
              </a:rPr>
              <a:t>A common standard file format on Unix or Unix-like sys</a:t>
            </a:r>
            <a:r>
              <a:rPr lang="en-US" altLang="zh-CN" sz="2600" dirty="0">
                <a:ea typeface="新細明體" panose="02020500000000000000" pitchFamily="18" charset="-120"/>
              </a:rPr>
              <a:t>tems</a:t>
            </a:r>
            <a:r>
              <a:rPr lang="en-US" altLang="zh-TW" sz="2600" dirty="0">
                <a:ea typeface="新細明體" panose="02020500000000000000" pitchFamily="18" charset="-120"/>
              </a:rPr>
              <a:t> for executables, object code, shared lib, and  core dumps</a:t>
            </a:r>
            <a:endParaRPr lang="zh-TW" altLang="en-US" sz="2600" dirty="0">
              <a:ea typeface="新細明體" panose="02020500000000000000" pitchFamily="18" charset="-120"/>
            </a:endParaRPr>
          </a:p>
        </p:txBody>
      </p:sp>
      <p:sp>
        <p:nvSpPr>
          <p:cNvPr id="17" name="文字方塊 2">
            <a:extLst>
              <a:ext uri="{FF2B5EF4-FFF2-40B4-BE49-F238E27FC236}">
                <a16:creationId xmlns:a16="http://schemas.microsoft.com/office/drawing/2014/main" id="{470AD0B5-E4D7-4C99-8990-B07D69FD98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37942" y="5645758"/>
            <a:ext cx="252986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>
                <a:ea typeface="新細明體" panose="02020500000000000000" pitchFamily="18" charset="-120"/>
              </a:rPr>
              <a:t>%</a:t>
            </a:r>
            <a:r>
              <a:rPr lang="en-US" altLang="zh-TW" sz="2400" dirty="0" err="1">
                <a:ea typeface="新細明體" panose="02020500000000000000" pitchFamily="18" charset="-120"/>
              </a:rPr>
              <a:t>readelf</a:t>
            </a:r>
            <a:r>
              <a:rPr lang="en-US" altLang="zh-TW" sz="2400" dirty="0">
                <a:ea typeface="新細明體" panose="02020500000000000000" pitchFamily="18" charset="-120"/>
              </a:rPr>
              <a:t> –a </a:t>
            </a:r>
            <a:r>
              <a:rPr lang="en-US" altLang="zh-TW" sz="2400" dirty="0" err="1">
                <a:ea typeface="新細明體" panose="02020500000000000000" pitchFamily="18" charset="-120"/>
              </a:rPr>
              <a:t>a.out</a:t>
            </a:r>
            <a:endParaRPr lang="zh-TW" altLang="en-US" sz="2400" dirty="0"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81294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8</a:t>
            </a:fld>
            <a:endParaRPr lang="zh-TW" altLang="en-US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F1A20C16-05B8-45B6-AEB7-F09190C815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9867" y="144466"/>
            <a:ext cx="10517721" cy="692151"/>
          </a:xfrm>
        </p:spPr>
        <p:txBody>
          <a:bodyPr/>
          <a:lstStyle/>
          <a:p>
            <a:pPr>
              <a:defRPr/>
            </a:pPr>
            <a:r>
              <a:rPr lang="en-US" altLang="zh-TW" sz="4000" dirty="0">
                <a:ea typeface="新細明體" pitchFamily="18" charset="-120"/>
              </a:rPr>
              <a:t>Example Header (64byte)</a:t>
            </a:r>
          </a:p>
        </p:txBody>
      </p:sp>
      <p:graphicFrame>
        <p:nvGraphicFramePr>
          <p:cNvPr id="6" name="Table 1">
            <a:extLst>
              <a:ext uri="{FF2B5EF4-FFF2-40B4-BE49-F238E27FC236}">
                <a16:creationId xmlns:a16="http://schemas.microsoft.com/office/drawing/2014/main" id="{6CB59C72-83D8-45A1-BD6F-5B09E80CD1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0089036"/>
              </p:ext>
            </p:extLst>
          </p:nvPr>
        </p:nvGraphicFramePr>
        <p:xfrm>
          <a:off x="2438400" y="1234162"/>
          <a:ext cx="7239000" cy="4726299"/>
        </p:xfrm>
        <a:graphic>
          <a:graphicData uri="http://schemas.openxmlformats.org/drawingml/2006/table">
            <a:tbl>
              <a:tblPr/>
              <a:tblGrid>
                <a:gridCol w="7239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Magic number 4 bytes: 0x7F E L F (7F 45 4c 46)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 – 32 bit, 2 – 64 bit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D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 – little endian, 2 – big endian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A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ABI: System V, HP-UX, NetBSD, Linux, Solaris, AIX, FreeBSD,…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D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 – relocatable, 2 – executable, 3 – shared, 4 -- core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A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ISA: SPARC, x86, MIPS, PPC, ARM, IA-64, x64, AArch64, RISC-V,…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D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Address of the entry point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A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Points to the section header table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D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Size of the header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A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Number of entries 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D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Size of the section header table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A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…..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D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89040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9</a:t>
            </a:fld>
            <a:endParaRPr lang="zh-TW" alt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95CDCB7-B752-4101-ABE9-1603B82BC5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89764" y="150312"/>
            <a:ext cx="8998799" cy="687889"/>
          </a:xfrm>
        </p:spPr>
        <p:txBody>
          <a:bodyPr/>
          <a:lstStyle/>
          <a:p>
            <a:pPr>
              <a:defRPr/>
            </a:pPr>
            <a:r>
              <a:rPr lang="en-US" sz="4000" dirty="0"/>
              <a:t>Compile-Link-Load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389A7CC-9DBC-4D10-8539-15053A450E5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69442" y="1189592"/>
            <a:ext cx="7741823" cy="4329081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altLang="zh-TW" sz="2800" dirty="0">
                <a:ea typeface="新細明體" panose="02020500000000000000" pitchFamily="18" charset="-120"/>
              </a:rPr>
              <a:t>Binding is the process of mapping names to addresses</a:t>
            </a:r>
          </a:p>
          <a:p>
            <a:pPr>
              <a:lnSpc>
                <a:spcPct val="90000"/>
              </a:lnSpc>
              <a:defRPr/>
            </a:pPr>
            <a:r>
              <a:rPr lang="en-US" altLang="zh-TW" sz="2800" dirty="0">
                <a:ea typeface="新細明體" panose="02020500000000000000" pitchFamily="18" charset="-120"/>
              </a:rPr>
              <a:t>Most compilers produce relocatable object code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zh-TW" sz="2400" dirty="0">
                <a:ea typeface="新細明體" panose="02020500000000000000" pitchFamily="18" charset="-120"/>
              </a:rPr>
              <a:t>Addresses relative to zero</a:t>
            </a:r>
          </a:p>
          <a:p>
            <a:pPr>
              <a:lnSpc>
                <a:spcPct val="90000"/>
              </a:lnSpc>
              <a:defRPr/>
            </a:pPr>
            <a:r>
              <a:rPr lang="en-US" altLang="zh-TW" sz="2800" dirty="0">
                <a:ea typeface="新細明體" panose="02020500000000000000" pitchFamily="18" charset="-120"/>
              </a:rPr>
              <a:t>The linker combines multiple object files and library modules into a single executable file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zh-TW" sz="2400" dirty="0">
                <a:ea typeface="新細明體" panose="02020500000000000000" pitchFamily="18" charset="-120"/>
              </a:rPr>
              <a:t>Addresses also relative to zero</a:t>
            </a:r>
          </a:p>
          <a:p>
            <a:pPr>
              <a:lnSpc>
                <a:spcPct val="90000"/>
              </a:lnSpc>
              <a:defRPr/>
            </a:pPr>
            <a:r>
              <a:rPr lang="en-US" altLang="zh-TW" sz="2800" dirty="0">
                <a:ea typeface="新細明體" panose="02020500000000000000" pitchFamily="18" charset="-120"/>
              </a:rPr>
              <a:t>The Loader reads the executable file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zh-TW" sz="2400" dirty="0">
                <a:ea typeface="新細明體" panose="02020500000000000000" pitchFamily="18" charset="-120"/>
              </a:rPr>
              <a:t>Allocates memory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zh-TW" sz="2400" dirty="0">
                <a:ea typeface="新細明體" panose="02020500000000000000" pitchFamily="18" charset="-120"/>
              </a:rPr>
              <a:t>Resolves names of dynamic library items</a:t>
            </a:r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id="{E3E7D076-D07D-4CAE-962A-3BF8DA5FBF38}"/>
              </a:ext>
            </a:extLst>
          </p:cNvPr>
          <p:cNvGrpSpPr/>
          <p:nvPr/>
        </p:nvGrpSpPr>
        <p:grpSpPr>
          <a:xfrm>
            <a:off x="7979108" y="1173357"/>
            <a:ext cx="3884612" cy="4876800"/>
            <a:chOff x="6783388" y="1143000"/>
            <a:chExt cx="3884612" cy="4876800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3B9E46BA-CFED-45CA-B54D-0DE190FFEA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10400" y="1143000"/>
              <a:ext cx="1676400" cy="762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</a:rPr>
                <a:t>Source</a:t>
              </a:r>
              <a:br>
                <a:rPr lang="en-US" altLang="en-US" sz="1600">
                  <a:solidFill>
                    <a:schemeClr val="bg1"/>
                  </a:solidFill>
                </a:rPr>
              </a:br>
              <a:r>
                <a:rPr lang="en-US" altLang="en-US" sz="1600">
                  <a:solidFill>
                    <a:schemeClr val="bg1"/>
                  </a:solidFill>
                </a:rPr>
                <a:t>(.c, .cc)</a:t>
              </a: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D79CB891-5CB1-4A22-8443-833D9A7663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10400" y="2514600"/>
              <a:ext cx="1676400" cy="762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</a:rPr>
                <a:t>Object</a:t>
              </a:r>
              <a:br>
                <a:rPr lang="en-US" altLang="en-US" sz="1600">
                  <a:solidFill>
                    <a:schemeClr val="bg1"/>
                  </a:solidFill>
                </a:rPr>
              </a:br>
              <a:r>
                <a:rPr lang="en-US" altLang="en-US" sz="1600">
                  <a:solidFill>
                    <a:schemeClr val="bg1"/>
                  </a:solidFill>
                </a:rPr>
                <a:t>(.o)</a:t>
              </a:r>
            </a:p>
          </p:txBody>
        </p:sp>
        <p:sp>
          <p:nvSpPr>
            <p:cNvPr id="8" name="Oval 6">
              <a:extLst>
                <a:ext uri="{FF2B5EF4-FFF2-40B4-BE49-F238E27FC236}">
                  <a16:creationId xmlns:a16="http://schemas.microsoft.com/office/drawing/2014/main" id="{DA6E5263-1599-4684-811E-A1818A2BC5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10400" y="4038600"/>
              <a:ext cx="1676400" cy="762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</a:rPr>
                <a:t>Executable</a:t>
              </a:r>
            </a:p>
          </p:txBody>
        </p:sp>
        <p:sp>
          <p:nvSpPr>
            <p:cNvPr id="9" name="Oval 7">
              <a:extLst>
                <a:ext uri="{FF2B5EF4-FFF2-40B4-BE49-F238E27FC236}">
                  <a16:creationId xmlns:a16="http://schemas.microsoft.com/office/drawing/2014/main" id="{2A7FD1DE-F677-4129-90F4-CCD07B6116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10400" y="5257800"/>
              <a:ext cx="1752600" cy="762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</a:rPr>
                <a:t>In-memory Image</a:t>
              </a:r>
            </a:p>
          </p:txBody>
        </p:sp>
        <p:sp>
          <p:nvSpPr>
            <p:cNvPr id="10" name="Line 8">
              <a:extLst>
                <a:ext uri="{FF2B5EF4-FFF2-40B4-BE49-F238E27FC236}">
                  <a16:creationId xmlns:a16="http://schemas.microsoft.com/office/drawing/2014/main" id="{A3ADE085-659A-4C8F-BAAD-AA3B1008EF8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924800" y="1905000"/>
              <a:ext cx="0" cy="6096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" name="Text Box 9">
              <a:extLst>
                <a:ext uri="{FF2B5EF4-FFF2-40B4-BE49-F238E27FC236}">
                  <a16:creationId xmlns:a16="http://schemas.microsoft.com/office/drawing/2014/main" id="{3DD967CF-1309-4332-BC9A-F93DE97E65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83388" y="2057400"/>
              <a:ext cx="1065212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1"/>
                <a:t>Compiler</a:t>
              </a:r>
            </a:p>
          </p:txBody>
        </p:sp>
        <p:sp>
          <p:nvSpPr>
            <p:cNvPr id="12" name="Text Box 10">
              <a:extLst>
                <a:ext uri="{FF2B5EF4-FFF2-40B4-BE49-F238E27FC236}">
                  <a16:creationId xmlns:a16="http://schemas.microsoft.com/office/drawing/2014/main" id="{630A97A4-AD14-4368-ADEE-980CD8B9B6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02450" y="3529013"/>
              <a:ext cx="793750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1"/>
                <a:t>Linker</a:t>
              </a:r>
            </a:p>
          </p:txBody>
        </p:sp>
        <p:sp>
          <p:nvSpPr>
            <p:cNvPr id="13" name="Line 11">
              <a:extLst>
                <a:ext uri="{FF2B5EF4-FFF2-40B4-BE49-F238E27FC236}">
                  <a16:creationId xmlns:a16="http://schemas.microsoft.com/office/drawing/2014/main" id="{6D3F5E15-8C9A-4052-AECB-F71381FA52D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848600" y="3276600"/>
              <a:ext cx="0" cy="7620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" name="Line 12">
              <a:extLst>
                <a:ext uri="{FF2B5EF4-FFF2-40B4-BE49-F238E27FC236}">
                  <a16:creationId xmlns:a16="http://schemas.microsoft.com/office/drawing/2014/main" id="{47D71953-7624-4421-A6D3-65C2D698B4F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924800" y="4724400"/>
              <a:ext cx="0" cy="6096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" name="Line 14">
              <a:extLst>
                <a:ext uri="{FF2B5EF4-FFF2-40B4-BE49-F238E27FC236}">
                  <a16:creationId xmlns:a16="http://schemas.microsoft.com/office/drawing/2014/main" id="{AE785284-1CE8-4612-91EE-D1DA62418E9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139722" y="3106929"/>
              <a:ext cx="838199" cy="100787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6" name="Line 16">
              <a:extLst>
                <a:ext uri="{FF2B5EF4-FFF2-40B4-BE49-F238E27FC236}">
                  <a16:creationId xmlns:a16="http://schemas.microsoft.com/office/drawing/2014/main" id="{087D28D5-698C-455F-9FC9-C627FEB493C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534400" y="5029200"/>
              <a:ext cx="609600" cy="3810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" name="Text Box 17">
              <a:extLst>
                <a:ext uri="{FF2B5EF4-FFF2-40B4-BE49-F238E27FC236}">
                  <a16:creationId xmlns:a16="http://schemas.microsoft.com/office/drawing/2014/main" id="{60017527-6948-4769-BBB5-11FE766EDBB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84989" y="4887913"/>
              <a:ext cx="860425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1"/>
                <a:t>Loader</a:t>
              </a:r>
            </a:p>
          </p:txBody>
        </p:sp>
        <p:sp>
          <p:nvSpPr>
            <p:cNvPr id="18" name="Oval 13">
              <a:extLst>
                <a:ext uri="{FF2B5EF4-FFF2-40B4-BE49-F238E27FC236}">
                  <a16:creationId xmlns:a16="http://schemas.microsoft.com/office/drawing/2014/main" id="{D16ED0F5-39E0-44A2-95C7-E1986032E7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67561" y="2514600"/>
              <a:ext cx="1676400" cy="762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dirty="0">
                  <a:solidFill>
                    <a:schemeClr val="bg1"/>
                  </a:solidFill>
                </a:rPr>
                <a:t>Other Objects</a:t>
              </a:r>
              <a:br>
                <a:rPr lang="en-US" altLang="en-US" sz="1600" dirty="0">
                  <a:solidFill>
                    <a:schemeClr val="bg1"/>
                  </a:solidFill>
                </a:rPr>
              </a:br>
              <a:r>
                <a:rPr lang="en-US" altLang="en-US" sz="1600" dirty="0">
                  <a:solidFill>
                    <a:schemeClr val="bg1"/>
                  </a:solidFill>
                </a:rPr>
                <a:t>(.o)</a:t>
              </a:r>
            </a:p>
          </p:txBody>
        </p:sp>
        <p:sp>
          <p:nvSpPr>
            <p:cNvPr id="19" name="Oval 15">
              <a:extLst>
                <a:ext uri="{FF2B5EF4-FFF2-40B4-BE49-F238E27FC236}">
                  <a16:creationId xmlns:a16="http://schemas.microsoft.com/office/drawing/2014/main" id="{2E05D5CC-1C28-40EF-AFC1-9770D57A65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91600" y="4495800"/>
              <a:ext cx="1676400" cy="762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</a:rPr>
                <a:t>Dynamic libraries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</a:rPr>
                <a:t>(.dll)</a:t>
              </a:r>
            </a:p>
          </p:txBody>
        </p:sp>
        <p:sp>
          <p:nvSpPr>
            <p:cNvPr id="20" name="Line 20">
              <a:extLst>
                <a:ext uri="{FF2B5EF4-FFF2-40B4-BE49-F238E27FC236}">
                  <a16:creationId xmlns:a16="http://schemas.microsoft.com/office/drawing/2014/main" id="{1840BCA5-BE81-4339-8D93-D689148C3CF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610600" y="4038601"/>
              <a:ext cx="304800" cy="24447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1" name="Oval 19">
              <a:extLst>
                <a:ext uri="{FF2B5EF4-FFF2-40B4-BE49-F238E27FC236}">
                  <a16:creationId xmlns:a16="http://schemas.microsoft.com/office/drawing/2014/main" id="{9D4F1014-8898-4222-8CC0-AD22A1037C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11862" y="3505200"/>
              <a:ext cx="1676400" cy="762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</a:rPr>
                <a:t>Static libraries</a:t>
              </a:r>
              <a:br>
                <a:rPr lang="en-US" altLang="en-US" sz="1600">
                  <a:solidFill>
                    <a:schemeClr val="bg1"/>
                  </a:solidFill>
                </a:rPr>
              </a:br>
              <a:r>
                <a:rPr lang="en-US" altLang="en-US" sz="1600">
                  <a:solidFill>
                    <a:schemeClr val="bg1"/>
                  </a:solidFill>
                </a:rPr>
                <a:t>(.a)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15817717"/>
      </p:ext>
    </p:extLst>
  </p:cSld>
  <p:clrMapOvr>
    <a:masterClrMapping/>
  </p:clrMapOvr>
</p:sld>
</file>

<file path=ppt/theme/theme1.xml><?xml version="1.0" encoding="utf-8"?>
<a:theme xmlns:a="http://schemas.openxmlformats.org/drawingml/2006/main" name="NTHU UniClou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預設簡報設計">
      <a:majorFont>
        <a:latin typeface="MS Sans Serif"/>
        <a:ea typeface="MS Sans Serif"/>
        <a:cs typeface="MS Sans Serif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5875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zh-TW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5875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zh-TW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新細明體" pitchFamily="18" charset="-120"/>
          </a:defRPr>
        </a:defPPr>
      </a:lstStyle>
    </a:lnDef>
    <a:txDef>
      <a:spPr>
        <a:noFill/>
      </a:spPr>
      <a:bodyPr wrap="none" rtlCol="0" anchor="ctr" anchorCtr="1">
        <a:spAutoFit/>
      </a:bodyPr>
      <a:lstStyle>
        <a:defPPr>
          <a:defRPr dirty="0" smtClean="0">
            <a:ea typeface="標楷體" pitchFamily="65" charset="-120"/>
            <a:cs typeface="Calibri" pitchFamily="34" charset="0"/>
          </a:defRPr>
        </a:defPPr>
      </a:lstStyle>
    </a:tx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NTHU UniCloud" id="{771810AA-CEBD-463A-B947-7C0DFAF8BB54}" vid="{30CF6CD1-9989-4B2E-8702-709C1DF65D80}"/>
    </a:ext>
  </a:extLst>
</a:theme>
</file>

<file path=ppt/theme/theme2.xml><?xml version="1.0" encoding="utf-8"?>
<a:theme xmlns:a="http://schemas.openxmlformats.org/drawingml/2006/main" name="自訂設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423</TotalTime>
  <Words>4095</Words>
  <Application>Microsoft Office PowerPoint</Application>
  <PresentationFormat>宽屏</PresentationFormat>
  <Paragraphs>713</Paragraphs>
  <Slides>63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63</vt:i4>
      </vt:variant>
    </vt:vector>
  </HeadingPairs>
  <TitlesOfParts>
    <vt:vector size="74" baseType="lpstr">
      <vt:lpstr>MS Sans Serif</vt:lpstr>
      <vt:lpstr>华文楷体</vt:lpstr>
      <vt:lpstr>Arial</vt:lpstr>
      <vt:lpstr>Calibri</vt:lpstr>
      <vt:lpstr>Calibri Light</vt:lpstr>
      <vt:lpstr>Courier New</vt:lpstr>
      <vt:lpstr>Helvetica</vt:lpstr>
      <vt:lpstr>Times New Roman</vt:lpstr>
      <vt:lpstr>Wingdings</vt:lpstr>
      <vt:lpstr>NTHU UniCloud</vt:lpstr>
      <vt:lpstr>自訂設計</vt:lpstr>
      <vt:lpstr>CSC4180 – Compiler Construction</vt:lpstr>
      <vt:lpstr>PowerPoint 演示文稿</vt:lpstr>
      <vt:lpstr>Storage Allocation (1)</vt:lpstr>
      <vt:lpstr>Storage Allocation (2)</vt:lpstr>
      <vt:lpstr>Storage Organization (1)</vt:lpstr>
      <vt:lpstr>Storage Organization (2)</vt:lpstr>
      <vt:lpstr>ELF Object File Format</vt:lpstr>
      <vt:lpstr>Example Header (64byte)</vt:lpstr>
      <vt:lpstr>Compile-Link-Load</vt:lpstr>
      <vt:lpstr>Static Allocation</vt:lpstr>
      <vt:lpstr>Activation Record (Frame)</vt:lpstr>
      <vt:lpstr>Allocating Space on the Stack</vt:lpstr>
      <vt:lpstr>Stack Allocation</vt:lpstr>
      <vt:lpstr>Local Variable Allocation and Layout</vt:lpstr>
      <vt:lpstr>Stack Allocation - AR layout</vt:lpstr>
      <vt:lpstr>How Virus/Worms Get Implanted</vt:lpstr>
      <vt:lpstr>Fixing Buffer Overflow Attacks</vt:lpstr>
      <vt:lpstr>Compile-Time Layout of Local Data</vt:lpstr>
      <vt:lpstr>Alignment Example</vt:lpstr>
      <vt:lpstr>Quiz</vt:lpstr>
      <vt:lpstr>Alignment Example</vt:lpstr>
      <vt:lpstr>Stack Alignment</vt:lpstr>
      <vt:lpstr>Reordering Structures (1)</vt:lpstr>
      <vt:lpstr>Reordering Structures (2)</vt:lpstr>
      <vt:lpstr>Static Data Layout</vt:lpstr>
      <vt:lpstr>Stack Allocation - AR Layout</vt:lpstr>
      <vt:lpstr>Static vs. Stack Allocation</vt:lpstr>
      <vt:lpstr>Advantages of Using FP</vt:lpstr>
      <vt:lpstr>Advantages</vt:lpstr>
      <vt:lpstr>Example (1)</vt:lpstr>
      <vt:lpstr>Example (2)</vt:lpstr>
      <vt:lpstr>Offset Tracking and Alignment</vt:lpstr>
      <vt:lpstr> Example (1)</vt:lpstr>
      <vt:lpstr> Example (2)</vt:lpstr>
      <vt:lpstr>Block-Level and Procedure-Level ARs</vt:lpstr>
      <vt:lpstr>Procedure Level AR Layout</vt:lpstr>
      <vt:lpstr>Dynamic Arrays (1)</vt:lpstr>
      <vt:lpstr>Dynamic Arrays (2)</vt:lpstr>
      <vt:lpstr>Multi-Dimensional Dynamic Arrays: Dope Vectors</vt:lpstr>
      <vt:lpstr>Calling Sequences (1)</vt:lpstr>
      <vt:lpstr>Calling Sequences (2)</vt:lpstr>
      <vt:lpstr>Calling Sequences (3)</vt:lpstr>
      <vt:lpstr>Return Sequences</vt:lpstr>
      <vt:lpstr>Heap Deallocation</vt:lpstr>
      <vt:lpstr> Multiple Scopes (1)</vt:lpstr>
      <vt:lpstr> Multiple Scopes (2)</vt:lpstr>
      <vt:lpstr> Non-Local Names</vt:lpstr>
      <vt:lpstr>Example: Non-Local Names in C</vt:lpstr>
      <vt:lpstr>Example of Non-Local References</vt:lpstr>
      <vt:lpstr>Static/Dynamic Chains</vt:lpstr>
      <vt:lpstr>Example of Static Chain</vt:lpstr>
      <vt:lpstr>Passing Static Link (1)</vt:lpstr>
      <vt:lpstr>Passing Static Link (2)</vt:lpstr>
      <vt:lpstr>Displays</vt:lpstr>
      <vt:lpstr>Example of Display</vt:lpstr>
      <vt:lpstr>Closures and Cactus Stack</vt:lpstr>
      <vt:lpstr>Parameter Passing</vt:lpstr>
      <vt:lpstr>Call-By-Value</vt:lpstr>
      <vt:lpstr>Call-By-Reference</vt:lpstr>
      <vt:lpstr>Copy-Restore</vt:lpstr>
      <vt:lpstr>Why Copy-Restore</vt:lpstr>
      <vt:lpstr>Call-By-Name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香港中文大学(深圳)数据科学院 School of Data Science</dc:title>
  <dc:creator>Windows 使用者</dc:creator>
  <cp:lastModifiedBy>Prof. Chung Yehching (SDS)</cp:lastModifiedBy>
  <cp:revision>54</cp:revision>
  <dcterms:created xsi:type="dcterms:W3CDTF">2020-07-15T11:13:39Z</dcterms:created>
  <dcterms:modified xsi:type="dcterms:W3CDTF">2023-04-24T05:36:48Z</dcterms:modified>
</cp:coreProperties>
</file>