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8" r:id="rId3"/>
    <p:sldId id="318" r:id="rId4"/>
    <p:sldId id="272" r:id="rId5"/>
    <p:sldId id="319" r:id="rId6"/>
    <p:sldId id="320" r:id="rId7"/>
    <p:sldId id="321" r:id="rId8"/>
    <p:sldId id="263" r:id="rId9"/>
    <p:sldId id="303" r:id="rId10"/>
    <p:sldId id="312" r:id="rId11"/>
    <p:sldId id="313" r:id="rId12"/>
    <p:sldId id="314" r:id="rId13"/>
    <p:sldId id="315" r:id="rId14"/>
    <p:sldId id="300" r:id="rId15"/>
    <p:sldId id="307" r:id="rId16"/>
    <p:sldId id="326" r:id="rId17"/>
    <p:sldId id="327" r:id="rId18"/>
    <p:sldId id="328" r:id="rId19"/>
    <p:sldId id="269" r:id="rId20"/>
    <p:sldId id="270" r:id="rId21"/>
    <p:sldId id="324" r:id="rId22"/>
    <p:sldId id="325" r:id="rId23"/>
    <p:sldId id="329" r:id="rId24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6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3300"/>
    <a:srgbClr val="0000FF"/>
    <a:srgbClr val="4F81BD"/>
    <a:srgbClr val="8064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1044" y="188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2752" y="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BDCE37-E9BE-4280-8D68-34E43D66CEDB}" type="datetimeFigureOut">
              <a:rPr lang="zh-TW" altLang="en-US" smtClean="0"/>
              <a:pPr/>
              <a:t>2025/1/9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ED679-6CF9-4493-8C9A-6F31F985AAE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8682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BA883-381C-409E-9635-BB54B21745E4}" type="datetimeFigureOut">
              <a:rPr lang="zh-TW" altLang="en-US" smtClean="0"/>
              <a:pPr/>
              <a:t>2025/1/9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C40E4-B9C8-417B-AB00-3BF7F8038A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8155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投影片圖像版面配置區 1">
            <a:extLst>
              <a:ext uri="{FF2B5EF4-FFF2-40B4-BE49-F238E27FC236}">
                <a16:creationId xmlns:a16="http://schemas.microsoft.com/office/drawing/2014/main" id="{1697BE84-E88E-4B69-A209-8721E33D189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34819" name="備忘稿版面配置區 2">
            <a:extLst>
              <a:ext uri="{FF2B5EF4-FFF2-40B4-BE49-F238E27FC236}">
                <a16:creationId xmlns:a16="http://schemas.microsoft.com/office/drawing/2014/main" id="{2BE220AB-EB9D-4FA4-87E7-947F25660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4820" name="投影片編號版面配置區 3">
            <a:extLst>
              <a:ext uri="{FF2B5EF4-FFF2-40B4-BE49-F238E27FC236}">
                <a16:creationId xmlns:a16="http://schemas.microsoft.com/office/drawing/2014/main" id="{B56363F3-05F1-4F53-84C1-18F40D4FB7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B6E6F3D1-B490-4DD1-8472-36C966FC7E0F}" type="slidenum">
              <a:rPr lang="zh-TW" altLang="en-US" sz="1200"/>
              <a:pPr eaLnBrk="1" hangingPunct="1"/>
              <a:t>2</a:t>
            </a:fld>
            <a:endParaRPr lang="zh-TW" alt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投影片圖像版面配置區 1">
            <a:extLst>
              <a:ext uri="{FF2B5EF4-FFF2-40B4-BE49-F238E27FC236}">
                <a16:creationId xmlns:a16="http://schemas.microsoft.com/office/drawing/2014/main" id="{BDA47484-8C38-4222-A95B-EC2A4E46FBF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44035" name="備忘稿版面配置區 2">
            <a:extLst>
              <a:ext uri="{FF2B5EF4-FFF2-40B4-BE49-F238E27FC236}">
                <a16:creationId xmlns:a16="http://schemas.microsoft.com/office/drawing/2014/main" id="{DE387500-255A-4496-8C31-A3746E22C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4036" name="投影片編號版面配置區 3">
            <a:extLst>
              <a:ext uri="{FF2B5EF4-FFF2-40B4-BE49-F238E27FC236}">
                <a16:creationId xmlns:a16="http://schemas.microsoft.com/office/drawing/2014/main" id="{A9D109F9-0D2B-41AC-A102-BA919033D0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793E1C87-D2C8-46DD-AD2D-868FBFA3FB66}" type="slidenum">
              <a:rPr lang="zh-TW" altLang="en-US" sz="1200"/>
              <a:pPr eaLnBrk="1" hangingPunct="1"/>
              <a:t>11</a:t>
            </a:fld>
            <a:endParaRPr lang="zh-TW" alt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投影片圖像版面配置區 1">
            <a:extLst>
              <a:ext uri="{FF2B5EF4-FFF2-40B4-BE49-F238E27FC236}">
                <a16:creationId xmlns:a16="http://schemas.microsoft.com/office/drawing/2014/main" id="{1EF5D3EC-2C92-48DA-BE2E-391ED972DAA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45059" name="備忘稿版面配置區 2">
            <a:extLst>
              <a:ext uri="{FF2B5EF4-FFF2-40B4-BE49-F238E27FC236}">
                <a16:creationId xmlns:a16="http://schemas.microsoft.com/office/drawing/2014/main" id="{A64384D6-9C11-42EE-9A97-EF27066E66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5060" name="投影片編號版面配置區 3">
            <a:extLst>
              <a:ext uri="{FF2B5EF4-FFF2-40B4-BE49-F238E27FC236}">
                <a16:creationId xmlns:a16="http://schemas.microsoft.com/office/drawing/2014/main" id="{88AC0AC8-B9FC-481D-A7B1-66C91955F1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41D39744-B51A-4822-AF5F-9D3A5C0D5AAB}" type="slidenum">
              <a:rPr lang="zh-TW" altLang="en-US" sz="1200"/>
              <a:pPr eaLnBrk="1" hangingPunct="1"/>
              <a:t>12</a:t>
            </a:fld>
            <a:endParaRPr lang="zh-TW" alt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投影片圖像版面配置區 1">
            <a:extLst>
              <a:ext uri="{FF2B5EF4-FFF2-40B4-BE49-F238E27FC236}">
                <a16:creationId xmlns:a16="http://schemas.microsoft.com/office/drawing/2014/main" id="{D1961C8B-7CE5-4F99-BB71-C0A2971EB8F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46083" name="備忘稿版面配置區 2">
            <a:extLst>
              <a:ext uri="{FF2B5EF4-FFF2-40B4-BE49-F238E27FC236}">
                <a16:creationId xmlns:a16="http://schemas.microsoft.com/office/drawing/2014/main" id="{A359914B-A166-49CC-9D05-781C64AB07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6084" name="投影片編號版面配置區 3">
            <a:extLst>
              <a:ext uri="{FF2B5EF4-FFF2-40B4-BE49-F238E27FC236}">
                <a16:creationId xmlns:a16="http://schemas.microsoft.com/office/drawing/2014/main" id="{26526E1E-1DD8-4990-9132-8F86410325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51DB4E9-D225-47D7-A9DE-7910FFA7FBBB}" type="slidenum">
              <a:rPr lang="zh-TW" altLang="en-US" sz="1200"/>
              <a:pPr eaLnBrk="1" hangingPunct="1"/>
              <a:t>13</a:t>
            </a:fld>
            <a:endParaRPr lang="zh-TW" alt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投影片圖像版面配置區 1">
            <a:extLst>
              <a:ext uri="{FF2B5EF4-FFF2-40B4-BE49-F238E27FC236}">
                <a16:creationId xmlns:a16="http://schemas.microsoft.com/office/drawing/2014/main" id="{6273BFDB-AF88-49A2-B961-6F2EB4F5DD2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47107" name="備忘稿版面配置區 2">
            <a:extLst>
              <a:ext uri="{FF2B5EF4-FFF2-40B4-BE49-F238E27FC236}">
                <a16:creationId xmlns:a16="http://schemas.microsoft.com/office/drawing/2014/main" id="{4876A4D9-E427-4EBB-B7C9-AB18794A0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7108" name="投影片編號版面配置區 3">
            <a:extLst>
              <a:ext uri="{FF2B5EF4-FFF2-40B4-BE49-F238E27FC236}">
                <a16:creationId xmlns:a16="http://schemas.microsoft.com/office/drawing/2014/main" id="{8710F18A-5C5B-4741-ACCC-308B850B64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4B2C555E-DBE5-4950-964B-5B0ABA468BEB}" type="slidenum">
              <a:rPr lang="zh-TW" altLang="en-US" sz="1200"/>
              <a:pPr eaLnBrk="1" hangingPunct="1"/>
              <a:t>14</a:t>
            </a:fld>
            <a:endParaRPr lang="zh-TW" alt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投影片圖像版面配置區 1">
            <a:extLst>
              <a:ext uri="{FF2B5EF4-FFF2-40B4-BE49-F238E27FC236}">
                <a16:creationId xmlns:a16="http://schemas.microsoft.com/office/drawing/2014/main" id="{C1032850-019E-43D5-89DE-0E46D0DCA22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48131" name="備忘稿版面配置區 2">
            <a:extLst>
              <a:ext uri="{FF2B5EF4-FFF2-40B4-BE49-F238E27FC236}">
                <a16:creationId xmlns:a16="http://schemas.microsoft.com/office/drawing/2014/main" id="{934DD854-B9D5-4BCA-9F72-2F5801D571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8132" name="投影片編號版面配置區 3">
            <a:extLst>
              <a:ext uri="{FF2B5EF4-FFF2-40B4-BE49-F238E27FC236}">
                <a16:creationId xmlns:a16="http://schemas.microsoft.com/office/drawing/2014/main" id="{6E7D7459-EFA9-4223-AF09-03A7695066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4BF5EAE-B630-4861-9E24-F8E8F2EF16CF}" type="slidenum">
              <a:rPr lang="zh-TW" altLang="en-US" sz="1200"/>
              <a:pPr eaLnBrk="1" hangingPunct="1"/>
              <a:t>15</a:t>
            </a:fld>
            <a:endParaRPr lang="zh-TW" altLang="en-US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投影片圖像版面配置區 1">
            <a:extLst>
              <a:ext uri="{FF2B5EF4-FFF2-40B4-BE49-F238E27FC236}">
                <a16:creationId xmlns:a16="http://schemas.microsoft.com/office/drawing/2014/main" id="{D7477F79-86F6-4255-B717-4AD514EE04C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49155" name="備忘稿版面配置區 2">
            <a:extLst>
              <a:ext uri="{FF2B5EF4-FFF2-40B4-BE49-F238E27FC236}">
                <a16:creationId xmlns:a16="http://schemas.microsoft.com/office/drawing/2014/main" id="{A91296EA-5F6D-458C-9B59-EFFC71C1E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9156" name="投影片編號版面配置區 3">
            <a:extLst>
              <a:ext uri="{FF2B5EF4-FFF2-40B4-BE49-F238E27FC236}">
                <a16:creationId xmlns:a16="http://schemas.microsoft.com/office/drawing/2014/main" id="{94EC8D8E-029A-4B7E-8A62-345E57F9F1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A99F3577-1B01-4BEA-A17C-52C61CB9DADD}" type="slidenum">
              <a:rPr lang="zh-TW" altLang="en-US" sz="1200"/>
              <a:pPr eaLnBrk="1" hangingPunct="1"/>
              <a:t>16</a:t>
            </a:fld>
            <a:endParaRPr lang="zh-TW" altLang="en-US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投影片圖像版面配置區 1">
            <a:extLst>
              <a:ext uri="{FF2B5EF4-FFF2-40B4-BE49-F238E27FC236}">
                <a16:creationId xmlns:a16="http://schemas.microsoft.com/office/drawing/2014/main" id="{0A0CA08F-612E-4D41-8E78-66455D43E1C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50179" name="備忘稿版面配置區 2">
            <a:extLst>
              <a:ext uri="{FF2B5EF4-FFF2-40B4-BE49-F238E27FC236}">
                <a16:creationId xmlns:a16="http://schemas.microsoft.com/office/drawing/2014/main" id="{BBE1EFB5-A6FF-4550-A994-5C6C30B05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0180" name="投影片編號版面配置區 3">
            <a:extLst>
              <a:ext uri="{FF2B5EF4-FFF2-40B4-BE49-F238E27FC236}">
                <a16:creationId xmlns:a16="http://schemas.microsoft.com/office/drawing/2014/main" id="{9553632F-0DE4-4EAC-BEFD-D2F708AD3F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C3666BCF-4AE3-432D-B47E-3113B19D5E07}" type="slidenum">
              <a:rPr lang="zh-TW" altLang="en-US" sz="1200"/>
              <a:pPr eaLnBrk="1" hangingPunct="1"/>
              <a:t>17</a:t>
            </a:fld>
            <a:endParaRPr lang="zh-TW" altLang="en-US" sz="12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投影片圖像版面配置區 1">
            <a:extLst>
              <a:ext uri="{FF2B5EF4-FFF2-40B4-BE49-F238E27FC236}">
                <a16:creationId xmlns:a16="http://schemas.microsoft.com/office/drawing/2014/main" id="{E8ACC1F9-9521-4757-B48E-E5E02D95882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51203" name="備忘稿版面配置區 2">
            <a:extLst>
              <a:ext uri="{FF2B5EF4-FFF2-40B4-BE49-F238E27FC236}">
                <a16:creationId xmlns:a16="http://schemas.microsoft.com/office/drawing/2014/main" id="{08249509-DAAF-4EFC-9EC2-BA585F47C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1204" name="投影片編號版面配置區 3">
            <a:extLst>
              <a:ext uri="{FF2B5EF4-FFF2-40B4-BE49-F238E27FC236}">
                <a16:creationId xmlns:a16="http://schemas.microsoft.com/office/drawing/2014/main" id="{1278859B-88E4-407E-AE5A-97400B2196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8FA54057-E2D3-427D-B6A0-3EFD25DE0B1F}" type="slidenum">
              <a:rPr lang="zh-TW" altLang="en-US" sz="1200"/>
              <a:pPr eaLnBrk="1" hangingPunct="1"/>
              <a:t>18</a:t>
            </a:fld>
            <a:endParaRPr lang="zh-TW" altLang="en-US" sz="12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投影片圖像版面配置區 1">
            <a:extLst>
              <a:ext uri="{FF2B5EF4-FFF2-40B4-BE49-F238E27FC236}">
                <a16:creationId xmlns:a16="http://schemas.microsoft.com/office/drawing/2014/main" id="{403EE541-E321-40E3-B8B8-F3DC84467D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52227" name="備忘稿版面配置區 2">
            <a:extLst>
              <a:ext uri="{FF2B5EF4-FFF2-40B4-BE49-F238E27FC236}">
                <a16:creationId xmlns:a16="http://schemas.microsoft.com/office/drawing/2014/main" id="{D31B4680-6DC1-4D03-BBEB-E298E69D7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2228" name="投影片編號版面配置區 3">
            <a:extLst>
              <a:ext uri="{FF2B5EF4-FFF2-40B4-BE49-F238E27FC236}">
                <a16:creationId xmlns:a16="http://schemas.microsoft.com/office/drawing/2014/main" id="{575A0D9D-D651-423C-915A-E4295B5AEF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7A03572-9CBE-4476-860A-F4832F983D44}" type="slidenum">
              <a:rPr lang="zh-TW" altLang="en-US" sz="1200"/>
              <a:pPr eaLnBrk="1" hangingPunct="1"/>
              <a:t>19</a:t>
            </a:fld>
            <a:endParaRPr lang="zh-TW" altLang="en-US" sz="12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投影片圖像版面配置區 1">
            <a:extLst>
              <a:ext uri="{FF2B5EF4-FFF2-40B4-BE49-F238E27FC236}">
                <a16:creationId xmlns:a16="http://schemas.microsoft.com/office/drawing/2014/main" id="{448900E4-9F2D-40F5-8BA7-24D591C454C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53251" name="備忘稿版面配置區 2">
            <a:extLst>
              <a:ext uri="{FF2B5EF4-FFF2-40B4-BE49-F238E27FC236}">
                <a16:creationId xmlns:a16="http://schemas.microsoft.com/office/drawing/2014/main" id="{8C90753A-79EA-42BA-BDC5-F88A35446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3252" name="投影片編號版面配置區 3">
            <a:extLst>
              <a:ext uri="{FF2B5EF4-FFF2-40B4-BE49-F238E27FC236}">
                <a16:creationId xmlns:a16="http://schemas.microsoft.com/office/drawing/2014/main" id="{C734E99E-1380-40F6-9B19-7A2524F985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A5CB73BD-7F8A-4A2C-924C-DD6B4ED14D1E}" type="slidenum">
              <a:rPr lang="zh-TW" altLang="en-US" sz="1200"/>
              <a:pPr eaLnBrk="1" hangingPunct="1"/>
              <a:t>20</a:t>
            </a:fld>
            <a:endParaRPr lang="zh-TW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投影片圖像版面配置區 1">
            <a:extLst>
              <a:ext uri="{FF2B5EF4-FFF2-40B4-BE49-F238E27FC236}">
                <a16:creationId xmlns:a16="http://schemas.microsoft.com/office/drawing/2014/main" id="{B2DD636A-3F2D-47F9-8529-F24C4A2348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35843" name="備忘稿版面配置區 2">
            <a:extLst>
              <a:ext uri="{FF2B5EF4-FFF2-40B4-BE49-F238E27FC236}">
                <a16:creationId xmlns:a16="http://schemas.microsoft.com/office/drawing/2014/main" id="{AD4CF113-5A04-427B-A12F-14BB02C993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5844" name="投影片編號版面配置區 3">
            <a:extLst>
              <a:ext uri="{FF2B5EF4-FFF2-40B4-BE49-F238E27FC236}">
                <a16:creationId xmlns:a16="http://schemas.microsoft.com/office/drawing/2014/main" id="{8A4DE8E7-5A84-4EBC-8C37-5DA9CABE7B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D3163688-1D45-4913-A889-34979B5DE53C}" type="slidenum">
              <a:rPr lang="zh-TW" altLang="en-US" sz="1200"/>
              <a:pPr eaLnBrk="1" hangingPunct="1"/>
              <a:t>3</a:t>
            </a:fld>
            <a:endParaRPr lang="zh-TW" altLang="en-US" sz="12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投影片圖像版面配置區 1">
            <a:extLst>
              <a:ext uri="{FF2B5EF4-FFF2-40B4-BE49-F238E27FC236}">
                <a16:creationId xmlns:a16="http://schemas.microsoft.com/office/drawing/2014/main" id="{99BC8005-0E6E-4C74-AC96-05734BB5C74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54275" name="備忘稿版面配置區 2">
            <a:extLst>
              <a:ext uri="{FF2B5EF4-FFF2-40B4-BE49-F238E27FC236}">
                <a16:creationId xmlns:a16="http://schemas.microsoft.com/office/drawing/2014/main" id="{9C9E5963-E661-4AF6-8685-81D6326AC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4276" name="投影片編號版面配置區 3">
            <a:extLst>
              <a:ext uri="{FF2B5EF4-FFF2-40B4-BE49-F238E27FC236}">
                <a16:creationId xmlns:a16="http://schemas.microsoft.com/office/drawing/2014/main" id="{825DED48-4F89-42A8-9F3E-A0D84104C9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A7D63AB-4AD6-4ACD-97F9-B47210C35249}" type="slidenum">
              <a:rPr lang="zh-TW" altLang="en-US" sz="1200"/>
              <a:pPr eaLnBrk="1" hangingPunct="1"/>
              <a:t>21</a:t>
            </a:fld>
            <a:endParaRPr lang="zh-TW" altLang="en-US" sz="12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投影片圖像版面配置區 1">
            <a:extLst>
              <a:ext uri="{FF2B5EF4-FFF2-40B4-BE49-F238E27FC236}">
                <a16:creationId xmlns:a16="http://schemas.microsoft.com/office/drawing/2014/main" id="{9460ED5E-8AC2-4A29-BD0A-7167A38ED0A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55299" name="備忘稿版面配置區 2">
            <a:extLst>
              <a:ext uri="{FF2B5EF4-FFF2-40B4-BE49-F238E27FC236}">
                <a16:creationId xmlns:a16="http://schemas.microsoft.com/office/drawing/2014/main" id="{EA042804-6BE9-4E2E-B036-7CBD4CD382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5300" name="投影片編號版面配置區 3">
            <a:extLst>
              <a:ext uri="{FF2B5EF4-FFF2-40B4-BE49-F238E27FC236}">
                <a16:creationId xmlns:a16="http://schemas.microsoft.com/office/drawing/2014/main" id="{46D5998A-8E57-4736-A57F-3A8A08C7A1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08BBF00D-7412-4431-9E76-01734F7225B4}" type="slidenum">
              <a:rPr lang="zh-TW" altLang="en-US" sz="1200"/>
              <a:pPr eaLnBrk="1" hangingPunct="1"/>
              <a:t>22</a:t>
            </a:fld>
            <a:endParaRPr lang="zh-TW" altLang="en-US" sz="120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投影片圖像版面配置區 1">
            <a:extLst>
              <a:ext uri="{FF2B5EF4-FFF2-40B4-BE49-F238E27FC236}">
                <a16:creationId xmlns:a16="http://schemas.microsoft.com/office/drawing/2014/main" id="{5C6CBDF8-EE85-4DA0-BA34-50551838C9A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56323" name="備忘稿版面配置區 2">
            <a:extLst>
              <a:ext uri="{FF2B5EF4-FFF2-40B4-BE49-F238E27FC236}">
                <a16:creationId xmlns:a16="http://schemas.microsoft.com/office/drawing/2014/main" id="{EB057991-3F20-464D-A563-7A88607F87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6324" name="投影片編號版面配置區 3">
            <a:extLst>
              <a:ext uri="{FF2B5EF4-FFF2-40B4-BE49-F238E27FC236}">
                <a16:creationId xmlns:a16="http://schemas.microsoft.com/office/drawing/2014/main" id="{F7237124-E2E1-422B-959E-28B06760B0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BF8ED5AB-AC7C-4992-8554-49968E3DEFE2}" type="slidenum">
              <a:rPr lang="zh-TW" altLang="en-US" sz="1200"/>
              <a:pPr eaLnBrk="1" hangingPunct="1"/>
              <a:t>23</a:t>
            </a:fld>
            <a:endParaRPr lang="zh-TW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投影片圖像版面配置區 1">
            <a:extLst>
              <a:ext uri="{FF2B5EF4-FFF2-40B4-BE49-F238E27FC236}">
                <a16:creationId xmlns:a16="http://schemas.microsoft.com/office/drawing/2014/main" id="{B6BA9DF9-32C9-4221-921A-59EE7D13CCF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36867" name="備忘稿版面配置區 2">
            <a:extLst>
              <a:ext uri="{FF2B5EF4-FFF2-40B4-BE49-F238E27FC236}">
                <a16:creationId xmlns:a16="http://schemas.microsoft.com/office/drawing/2014/main" id="{F5912A65-E566-4561-9AFD-5D71204E4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868" name="投影片編號版面配置區 3">
            <a:extLst>
              <a:ext uri="{FF2B5EF4-FFF2-40B4-BE49-F238E27FC236}">
                <a16:creationId xmlns:a16="http://schemas.microsoft.com/office/drawing/2014/main" id="{C7CE47AF-6605-41AE-BD7A-EEDE574EB2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084B7B9-FC57-46A7-A76E-2608A426BED3}" type="slidenum">
              <a:rPr lang="zh-TW" altLang="en-US" sz="1200"/>
              <a:pPr eaLnBrk="1" hangingPunct="1"/>
              <a:t>4</a:t>
            </a:fld>
            <a:endParaRPr lang="zh-TW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投影片圖像版面配置區 1">
            <a:extLst>
              <a:ext uri="{FF2B5EF4-FFF2-40B4-BE49-F238E27FC236}">
                <a16:creationId xmlns:a16="http://schemas.microsoft.com/office/drawing/2014/main" id="{3B1A1270-337F-4114-93C7-736666DB379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37891" name="備忘稿版面配置區 2">
            <a:extLst>
              <a:ext uri="{FF2B5EF4-FFF2-40B4-BE49-F238E27FC236}">
                <a16:creationId xmlns:a16="http://schemas.microsoft.com/office/drawing/2014/main" id="{55179040-3A71-4F35-BC12-78232ABD6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7892" name="投影片編號版面配置區 3">
            <a:extLst>
              <a:ext uri="{FF2B5EF4-FFF2-40B4-BE49-F238E27FC236}">
                <a16:creationId xmlns:a16="http://schemas.microsoft.com/office/drawing/2014/main" id="{C3C78B28-610A-4024-A759-C2FA157A48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E2093D7F-A6BB-4F16-85DB-B996AB3E4DCE}" type="slidenum">
              <a:rPr lang="zh-TW" altLang="en-US" sz="1200"/>
              <a:pPr eaLnBrk="1" hangingPunct="1"/>
              <a:t>5</a:t>
            </a:fld>
            <a:endParaRPr lang="zh-TW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投影片圖像版面配置區 1">
            <a:extLst>
              <a:ext uri="{FF2B5EF4-FFF2-40B4-BE49-F238E27FC236}">
                <a16:creationId xmlns:a16="http://schemas.microsoft.com/office/drawing/2014/main" id="{C9F6ED85-A873-4D01-8EB4-E532C7325A9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38915" name="備忘稿版面配置區 2">
            <a:extLst>
              <a:ext uri="{FF2B5EF4-FFF2-40B4-BE49-F238E27FC236}">
                <a16:creationId xmlns:a16="http://schemas.microsoft.com/office/drawing/2014/main" id="{0D431E20-E5EE-4B04-B8DF-33361961F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8916" name="投影片編號版面配置區 3">
            <a:extLst>
              <a:ext uri="{FF2B5EF4-FFF2-40B4-BE49-F238E27FC236}">
                <a16:creationId xmlns:a16="http://schemas.microsoft.com/office/drawing/2014/main" id="{EAE07086-71B4-4A66-8EBC-997E009FCC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E5D904A-5B10-4C73-B444-ED4E0CDA38B4}" type="slidenum">
              <a:rPr lang="zh-TW" altLang="en-US" sz="1200"/>
              <a:pPr eaLnBrk="1" hangingPunct="1"/>
              <a:t>6</a:t>
            </a:fld>
            <a:endParaRPr lang="zh-TW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投影片圖像版面配置區 1">
            <a:extLst>
              <a:ext uri="{FF2B5EF4-FFF2-40B4-BE49-F238E27FC236}">
                <a16:creationId xmlns:a16="http://schemas.microsoft.com/office/drawing/2014/main" id="{74FB06EC-3CDA-49B2-8A48-4E128F5778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39939" name="備忘稿版面配置區 2">
            <a:extLst>
              <a:ext uri="{FF2B5EF4-FFF2-40B4-BE49-F238E27FC236}">
                <a16:creationId xmlns:a16="http://schemas.microsoft.com/office/drawing/2014/main" id="{726E9D97-D8AF-45B3-8588-03AEDD611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9940" name="投影片編號版面配置區 3">
            <a:extLst>
              <a:ext uri="{FF2B5EF4-FFF2-40B4-BE49-F238E27FC236}">
                <a16:creationId xmlns:a16="http://schemas.microsoft.com/office/drawing/2014/main" id="{380635F4-0E06-40D1-BE5E-A720F94B9C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2648ED0A-C0B8-43A8-B117-C6161789F083}" type="slidenum">
              <a:rPr lang="zh-TW" altLang="en-US" sz="1200"/>
              <a:pPr eaLnBrk="1" hangingPunct="1"/>
              <a:t>7</a:t>
            </a:fld>
            <a:endParaRPr lang="zh-TW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投影片圖像版面配置區 1">
            <a:extLst>
              <a:ext uri="{FF2B5EF4-FFF2-40B4-BE49-F238E27FC236}">
                <a16:creationId xmlns:a16="http://schemas.microsoft.com/office/drawing/2014/main" id="{CE1F4D47-E972-4CB6-BFC5-D6C62039B6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40963" name="備忘稿版面配置區 2">
            <a:extLst>
              <a:ext uri="{FF2B5EF4-FFF2-40B4-BE49-F238E27FC236}">
                <a16:creationId xmlns:a16="http://schemas.microsoft.com/office/drawing/2014/main" id="{7318685D-1150-4221-AF10-65E19771C6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0964" name="投影片編號版面配置區 3">
            <a:extLst>
              <a:ext uri="{FF2B5EF4-FFF2-40B4-BE49-F238E27FC236}">
                <a16:creationId xmlns:a16="http://schemas.microsoft.com/office/drawing/2014/main" id="{3BA4C5B1-324D-48CB-B1D5-29AF394B77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A385B08D-2922-4465-BE26-335627119C2E}" type="slidenum">
              <a:rPr lang="zh-TW" altLang="en-US" sz="1200"/>
              <a:pPr eaLnBrk="1" hangingPunct="1"/>
              <a:t>8</a:t>
            </a:fld>
            <a:endParaRPr lang="zh-TW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投影片圖像版面配置區 1">
            <a:extLst>
              <a:ext uri="{FF2B5EF4-FFF2-40B4-BE49-F238E27FC236}">
                <a16:creationId xmlns:a16="http://schemas.microsoft.com/office/drawing/2014/main" id="{C6A51C0C-B3F6-473B-8EEA-FFCFD101E85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41987" name="備忘稿版面配置區 2">
            <a:extLst>
              <a:ext uri="{FF2B5EF4-FFF2-40B4-BE49-F238E27FC236}">
                <a16:creationId xmlns:a16="http://schemas.microsoft.com/office/drawing/2014/main" id="{18FB808F-4305-4177-BD21-11DC75569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1988" name="投影片編號版面配置區 3">
            <a:extLst>
              <a:ext uri="{FF2B5EF4-FFF2-40B4-BE49-F238E27FC236}">
                <a16:creationId xmlns:a16="http://schemas.microsoft.com/office/drawing/2014/main" id="{53E4A4B6-1DF8-4539-B40F-7B678BC9F0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F8C56D4-C4B1-46DB-B01E-4AED24A9DC68}" type="slidenum">
              <a:rPr lang="zh-TW" altLang="en-US" sz="1200"/>
              <a:pPr eaLnBrk="1" hangingPunct="1"/>
              <a:t>9</a:t>
            </a:fld>
            <a:endParaRPr lang="zh-TW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投影片圖像版面配置區 1">
            <a:extLst>
              <a:ext uri="{FF2B5EF4-FFF2-40B4-BE49-F238E27FC236}">
                <a16:creationId xmlns:a16="http://schemas.microsoft.com/office/drawing/2014/main" id="{A3817546-CA7E-404C-A20A-CA0B2EAC855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538" y="741363"/>
            <a:ext cx="6578600" cy="3702050"/>
          </a:xfrm>
          <a:ln/>
        </p:spPr>
      </p:sp>
      <p:sp>
        <p:nvSpPr>
          <p:cNvPr id="43011" name="備忘稿版面配置區 2">
            <a:extLst>
              <a:ext uri="{FF2B5EF4-FFF2-40B4-BE49-F238E27FC236}">
                <a16:creationId xmlns:a16="http://schemas.microsoft.com/office/drawing/2014/main" id="{9106EB50-5C17-4A87-B130-9EA1647276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3012" name="投影片編號版面配置區 3">
            <a:extLst>
              <a:ext uri="{FF2B5EF4-FFF2-40B4-BE49-F238E27FC236}">
                <a16:creationId xmlns:a16="http://schemas.microsoft.com/office/drawing/2014/main" id="{4A3A10BB-6F5D-4DFD-BB62-B6EE0F01C8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9D80E-8120-4C7B-9765-65BE330A1C6F}" type="slidenum">
              <a:rPr lang="zh-TW" altLang="en-US" sz="1200"/>
              <a:pPr eaLnBrk="1" hangingPunct="1"/>
              <a:t>10</a:t>
            </a:fld>
            <a:endParaRPr lang="zh-TW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2000"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0028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4551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54771"/>
            <a:ext cx="8229600" cy="1275160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2241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844156"/>
            <a:ext cx="8229600" cy="485775"/>
          </a:xfrm>
        </p:spPr>
        <p:txBody>
          <a:bodyPr/>
          <a:lstStyle/>
          <a:p>
            <a:pPr lvl="0"/>
            <a:r>
              <a:rPr lang="en-US" altLang="zh-TW" noProof="0"/>
              <a:t>Click icon to add table</a:t>
            </a:r>
            <a:endParaRPr lang="zh-TW" altLang="en-US" noProof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95952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891" indent="0" algn="ctr">
              <a:buNone/>
              <a:defRPr/>
            </a:lvl2pPr>
            <a:lvl3pPr marL="685783" indent="0" algn="ctr">
              <a:buNone/>
              <a:defRPr/>
            </a:lvl3pPr>
            <a:lvl4pPr marL="1028674" indent="0" algn="ctr">
              <a:buNone/>
              <a:defRPr/>
            </a:lvl4pPr>
            <a:lvl5pPr marL="1371566" indent="0" algn="ctr">
              <a:buNone/>
              <a:defRPr/>
            </a:lvl5pPr>
            <a:lvl6pPr marL="1714457" indent="0" algn="ctr">
              <a:buNone/>
              <a:defRPr/>
            </a:lvl6pPr>
            <a:lvl7pPr marL="2057349" indent="0" algn="ctr">
              <a:buNone/>
              <a:defRPr/>
            </a:lvl7pPr>
            <a:lvl8pPr marL="2400240" indent="0" algn="ctr">
              <a:buNone/>
              <a:defRPr/>
            </a:lvl8pPr>
            <a:lvl9pPr marL="2743131" indent="0" algn="ctr">
              <a:buNone/>
              <a:defRPr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707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800"/>
            </a:lvl1pPr>
            <a:lvl2pPr marL="342891" indent="0">
              <a:buNone/>
              <a:defRPr sz="1351"/>
            </a:lvl2pPr>
            <a:lvl3pPr marL="685783" indent="0">
              <a:buNone/>
              <a:defRPr sz="1200"/>
            </a:lvl3pPr>
            <a:lvl4pPr marL="1028674" indent="0">
              <a:buNone/>
              <a:defRPr sz="1051"/>
            </a:lvl4pPr>
            <a:lvl5pPr marL="1371566" indent="0">
              <a:buNone/>
              <a:defRPr sz="1051"/>
            </a:lvl5pPr>
            <a:lvl6pPr marL="1714457" indent="0">
              <a:buNone/>
              <a:defRPr sz="1051"/>
            </a:lvl6pPr>
            <a:lvl7pPr marL="2057349" indent="0">
              <a:buNone/>
              <a:defRPr sz="1051"/>
            </a:lvl7pPr>
            <a:lvl8pPr marL="2400240" indent="0">
              <a:buNone/>
              <a:defRPr sz="1051"/>
            </a:lvl8pPr>
            <a:lvl9pPr marL="2743131" indent="0">
              <a:buNone/>
              <a:defRPr sz="10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025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844152"/>
            <a:ext cx="4038600" cy="31707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844152"/>
            <a:ext cx="4038600" cy="31707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985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1" y="951580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1" y="1431401"/>
            <a:ext cx="4040188" cy="2963466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9" y="951580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9" y="1431401"/>
            <a:ext cx="4041775" cy="2963466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68315" y="108349"/>
            <a:ext cx="8207375" cy="519113"/>
          </a:xfrm>
        </p:spPr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561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6808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2028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4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1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4" y="1076328"/>
            <a:ext cx="3008313" cy="3518297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9976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pPr lvl="0"/>
            <a:r>
              <a:rPr lang="en-US" altLang="zh-TW" noProof="0"/>
              <a:t>Click icon to add picture</a:t>
            </a:r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1662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377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787401" y="108349"/>
            <a:ext cx="7888289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44153"/>
            <a:ext cx="8229600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按一下以編輯母片</a:t>
            </a:r>
          </a:p>
          <a:p>
            <a:pPr lvl="1"/>
            <a:endParaRPr lang="zh-TW" altLang="en-US" dirty="0"/>
          </a:p>
          <a:p>
            <a:pPr lvl="0"/>
            <a:endParaRPr lang="en-US" altLang="zh-TW" dirty="0"/>
          </a:p>
        </p:txBody>
      </p:sp>
      <p:pic>
        <p:nvPicPr>
          <p:cNvPr id="1029" name="Picture 25" descr="nam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" y="4768455"/>
            <a:ext cx="3833813" cy="14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569246" y="4936332"/>
            <a:ext cx="273183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900" b="1" dirty="0">
                <a:solidFill>
                  <a:schemeClr val="bg1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National Tsing Hua University ® copyright OIA</a:t>
            </a:r>
            <a:endParaRPr lang="zh-TW" altLang="en-US" sz="900" b="1" dirty="0">
              <a:solidFill>
                <a:schemeClr val="bg1"/>
              </a:solidFill>
              <a:latin typeface="Arial" pitchFamily="34" charset="0"/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681041"/>
            <a:ext cx="9144000" cy="108347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351">
              <a:ea typeface="新細明體" pitchFamily="18" charset="-120"/>
            </a:endParaRPr>
          </a:p>
        </p:txBody>
      </p:sp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4624387"/>
            <a:ext cx="9144000" cy="539354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351">
              <a:ea typeface="新細明體" pitchFamily="18" charset="-120"/>
            </a:endParaRP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1013" y="4893471"/>
            <a:ext cx="2133600" cy="254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0" y="96457"/>
            <a:ext cx="888965" cy="518914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9" y="4683590"/>
            <a:ext cx="741091" cy="427061"/>
          </a:xfrm>
          <a:prstGeom prst="rect">
            <a:avLst/>
          </a:prstGeom>
        </p:spPr>
      </p:pic>
      <p:sp>
        <p:nvSpPr>
          <p:cNvPr id="14" name="矩形 13">
            <a:extLst>
              <a:ext uri="{FF2B5EF4-FFF2-40B4-BE49-F238E27FC236}">
                <a16:creationId xmlns:a16="http://schemas.microsoft.com/office/drawing/2014/main" id="{FBC2F45A-3208-4C6B-B0E2-17C96923C31A}"/>
              </a:ext>
            </a:extLst>
          </p:cNvPr>
          <p:cNvSpPr/>
          <p:nvPr userDrawn="1"/>
        </p:nvSpPr>
        <p:spPr>
          <a:xfrm>
            <a:off x="669958" y="4704131"/>
            <a:ext cx="20881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zh-CN" altLang="zh-TW" sz="1000" kern="100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香港中文大学（深圳）数据科学院</a:t>
            </a:r>
            <a:endParaRPr lang="zh-TW" altLang="zh-TW" sz="1000" kern="100" dirty="0">
              <a:solidFill>
                <a:schemeClr val="bg1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altLang="zh-TW" sz="1000" kern="100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CUHK-SZ School of Data Science</a:t>
            </a:r>
            <a:endParaRPr lang="zh-TW" altLang="zh-TW" sz="1000" kern="100" dirty="0">
              <a:solidFill>
                <a:schemeClr val="bg1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988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panose="020B0604020202020204" pitchFamily="34" charset="0"/>
          <a:ea typeface="標楷體" pitchFamily="65" charset="-120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5pPr>
      <a:lvl6pPr marL="342891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6pPr>
      <a:lvl7pPr marL="685783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7pPr>
      <a:lvl8pPr marL="1028674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8pPr>
      <a:lvl9pPr marL="1371566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9pPr>
    </p:titleStyle>
    <p:bodyStyle>
      <a:lvl1pPr marL="257168" indent="-257168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ingdings" pitchFamily="2" charset="2"/>
        <a:buChar char="l"/>
        <a:defRPr kumimoji="1" sz="2800">
          <a:solidFill>
            <a:schemeClr val="tx1"/>
          </a:solidFill>
          <a:latin typeface="Times New Roman" panose="02020603050405020304" pitchFamily="18" charset="0"/>
          <a:ea typeface="標楷體" pitchFamily="65" charset="-120"/>
          <a:cs typeface="Times New Roman" panose="02020603050405020304" pitchFamily="18" charset="0"/>
        </a:defRPr>
      </a:lvl1pPr>
      <a:lvl2pPr marL="557199" indent="-214308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90000"/>
        <a:buFont typeface="Arial" charset="0"/>
        <a:buChar char="–"/>
        <a:defRPr kumimoji="1" sz="2400">
          <a:solidFill>
            <a:schemeClr val="tx1"/>
          </a:solidFill>
          <a:latin typeface="Times New Roman" panose="02020603050405020304" pitchFamily="18" charset="0"/>
          <a:ea typeface="標楷體" pitchFamily="65" charset="-120"/>
          <a:cs typeface="Times New Roman" panose="02020603050405020304" pitchFamily="18" charset="0"/>
        </a:defRPr>
      </a:lvl2pPr>
      <a:lvl3pPr marL="857229" indent="-171446" algn="l" rtl="0" eaLnBrk="1" fontAlgn="base" hangingPunct="1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</a:defRPr>
      </a:lvl3pPr>
      <a:lvl4pPr marL="1200121" indent="-171446" algn="l" rtl="0" eaLnBrk="1" fontAlgn="base" hangingPunct="1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+mn-lt"/>
          <a:ea typeface="+mn-ea"/>
        </a:defRPr>
      </a:lvl4pPr>
      <a:lvl5pPr marL="1543012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5pPr>
      <a:lvl6pPr marL="1885904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228795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571686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914578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7" Type="http://schemas.openxmlformats.org/officeDocument/2006/relationships/slide" Target="slide1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4.xml"/><Relationship Id="rId5" Type="http://schemas.openxmlformats.org/officeDocument/2006/relationships/slide" Target="slide13.xml"/><Relationship Id="rId4" Type="http://schemas.openxmlformats.org/officeDocument/2006/relationships/slide" Target="slide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003" y="826534"/>
            <a:ext cx="8547653" cy="1307066"/>
          </a:xfrm>
        </p:spPr>
        <p:txBody>
          <a:bodyPr/>
          <a:lstStyle/>
          <a:p>
            <a:pPr algn="ctr"/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CSC</a:t>
            </a:r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418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– </a:t>
            </a:r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Compiler Construction</a:t>
            </a:r>
            <a:endParaRPr lang="zh-TW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48824"/>
            <a:ext cx="6400800" cy="1801796"/>
          </a:xfrm>
        </p:spPr>
        <p:txBody>
          <a:bodyPr/>
          <a:lstStyle/>
          <a:p>
            <a:r>
              <a:rPr lang="en-US" altLang="zh-TW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</a:t>
            </a:r>
            <a:r>
              <a:rPr lang="en-US" altLang="zh-TW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Yeh-Ching</a:t>
            </a:r>
            <a:r>
              <a:rPr lang="en-US" altLang="zh-TW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Chung</a:t>
            </a:r>
          </a:p>
          <a:p>
            <a:endParaRPr lang="en-US" altLang="zh-TW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TW" sz="2400" dirty="0"/>
              <a:t>School of </a:t>
            </a:r>
            <a:r>
              <a:rPr lang="en-US" altLang="zh-TW" sz="2400"/>
              <a:t>Data Science</a:t>
            </a:r>
            <a:endParaRPr lang="en-US" altLang="zh-TW" sz="2400" dirty="0"/>
          </a:p>
          <a:p>
            <a:r>
              <a:rPr lang="en-US" altLang="zh-TW" sz="2400" dirty="0"/>
              <a:t>Chinese University of Hong Kong, Shenzhen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E49D0E8-7A0F-4DE7-9B23-75A1D640EB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6468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1E923A0A-F02B-4402-A29A-D0770702DC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6846" y="171451"/>
            <a:ext cx="7032006" cy="418541"/>
          </a:xfrm>
        </p:spPr>
        <p:txBody>
          <a:bodyPr/>
          <a:lstStyle/>
          <a:p>
            <a:pPr eaLnBrk="1" hangingPunct="1"/>
            <a:r>
              <a:rPr lang="en-US" altLang="zh-TW" sz="3200" dirty="0">
                <a:latin typeface="Arial" panose="020B0604020202020204" pitchFamily="34" charset="0"/>
                <a:cs typeface="Arial" panose="020B0604020202020204" pitchFamily="34" charset="0"/>
              </a:rPr>
              <a:t>The Structure of a Compiler </a:t>
            </a:r>
            <a:r>
              <a:rPr lang="en-US" altLang="zh-TW" sz="3200" dirty="0">
                <a:latin typeface="Arial" panose="020B0604020202020204" pitchFamily="34" charset="0"/>
                <a:ea typeface="Arial Unicode MS" pitchFamily="34" charset="-120"/>
                <a:cs typeface="Arial" panose="020B0604020202020204" pitchFamily="34" charset="0"/>
              </a:rPr>
              <a:t>(3)</a:t>
            </a:r>
            <a:endParaRPr lang="zh-TW" altLang="en-US" sz="3200" dirty="0">
              <a:latin typeface="Arial" panose="020B0604020202020204" pitchFamily="34" charset="0"/>
              <a:ea typeface="Arial Unicode MS" pitchFamily="34" charset="-120"/>
              <a:cs typeface="Arial" panose="020B0604020202020204" pitchFamily="34" charset="0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DCA00940-56D1-44E8-A217-BAC085292890}"/>
              </a:ext>
            </a:extLst>
          </p:cNvPr>
          <p:cNvGrpSpPr/>
          <p:nvPr/>
        </p:nvGrpSpPr>
        <p:grpSpPr>
          <a:xfrm>
            <a:off x="920678" y="872584"/>
            <a:ext cx="7059243" cy="3783264"/>
            <a:chOff x="911573" y="940918"/>
            <a:chExt cx="7059243" cy="3783264"/>
          </a:xfrm>
        </p:grpSpPr>
        <p:sp>
          <p:nvSpPr>
            <p:cNvPr id="33" name="Rectangle 4">
              <a:extLst>
                <a:ext uri="{FF2B5EF4-FFF2-40B4-BE49-F238E27FC236}">
                  <a16:creationId xmlns:a16="http://schemas.microsoft.com/office/drawing/2014/main" id="{558B0B19-E803-4A2E-BFC8-0F68068D59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6213" y="1055229"/>
              <a:ext cx="914400" cy="514350"/>
            </a:xfrm>
            <a:prstGeom prst="rect">
              <a:avLst/>
            </a:prstGeom>
            <a:solidFill>
              <a:srgbClr val="00B0F0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50" b="1" dirty="0">
                  <a:solidFill>
                    <a:srgbClr val="FFFF00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Scanner</a:t>
              </a:r>
            </a:p>
          </p:txBody>
        </p:sp>
        <p:sp>
          <p:nvSpPr>
            <p:cNvPr id="34" name="Rectangle 5">
              <a:extLst>
                <a:ext uri="{FF2B5EF4-FFF2-40B4-BE49-F238E27FC236}">
                  <a16:creationId xmlns:a16="http://schemas.microsoft.com/office/drawing/2014/main" id="{F0DF2995-BEA8-4007-AFD7-6737F20F11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5013" y="1055229"/>
              <a:ext cx="914400" cy="5143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Parser</a:t>
              </a:r>
            </a:p>
          </p:txBody>
        </p:sp>
        <p:sp>
          <p:nvSpPr>
            <p:cNvPr id="35" name="Rectangle 7">
              <a:extLst>
                <a:ext uri="{FF2B5EF4-FFF2-40B4-BE49-F238E27FC236}">
                  <a16:creationId xmlns:a16="http://schemas.microsoft.com/office/drawing/2014/main" id="{15E6EAE7-72FE-4318-854A-CBA2B61CAB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6078" y="1017754"/>
              <a:ext cx="914400" cy="5143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Semantic</a:t>
              </a:r>
            </a:p>
            <a:p>
              <a:pPr algn="ctr">
                <a:defRPr/>
              </a:pPr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Routines</a:t>
              </a:r>
            </a:p>
          </p:txBody>
        </p:sp>
        <p:sp>
          <p:nvSpPr>
            <p:cNvPr id="36" name="Rectangle 8">
              <a:extLst>
                <a:ext uri="{FF2B5EF4-FFF2-40B4-BE49-F238E27FC236}">
                  <a16:creationId xmlns:a16="http://schemas.microsoft.com/office/drawing/2014/main" id="{20E69CC0-8688-47A1-9EC4-31D863147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6078" y="3703804"/>
              <a:ext cx="914400" cy="5143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Code</a:t>
              </a:r>
            </a:p>
            <a:p>
              <a:pPr algn="ctr">
                <a:defRPr/>
              </a:pPr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Generator</a:t>
              </a:r>
            </a:p>
          </p:txBody>
        </p:sp>
        <p:sp>
          <p:nvSpPr>
            <p:cNvPr id="37" name="Rectangle 9">
              <a:extLst>
                <a:ext uri="{FF2B5EF4-FFF2-40B4-BE49-F238E27FC236}">
                  <a16:creationId xmlns:a16="http://schemas.microsoft.com/office/drawing/2014/main" id="{CD98AA93-F19E-4E65-8A02-617D8B5FD3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6078" y="2446504"/>
              <a:ext cx="914400" cy="5143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Optimizer</a:t>
              </a:r>
            </a:p>
          </p:txBody>
        </p:sp>
        <p:sp>
          <p:nvSpPr>
            <p:cNvPr id="18451" name="Line 10">
              <a:extLst>
                <a:ext uri="{FF2B5EF4-FFF2-40B4-BE49-F238E27FC236}">
                  <a16:creationId xmlns:a16="http://schemas.microsoft.com/office/drawing/2014/main" id="{F8163056-3777-44BF-8EC3-2199146A31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297" y="1259571"/>
              <a:ext cx="1659936" cy="242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452" name="Line 11">
              <a:extLst>
                <a:ext uri="{FF2B5EF4-FFF2-40B4-BE49-F238E27FC236}">
                  <a16:creationId xmlns:a16="http://schemas.microsoft.com/office/drawing/2014/main" id="{B1430D0C-E14B-464C-8EF8-26803D550F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0633" y="1283838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453" name="Line 12">
              <a:extLst>
                <a:ext uri="{FF2B5EF4-FFF2-40B4-BE49-F238E27FC236}">
                  <a16:creationId xmlns:a16="http://schemas.microsoft.com/office/drawing/2014/main" id="{FB2D9F36-846D-41E5-A9B6-3DBA361DFA5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59432" y="1264064"/>
              <a:ext cx="1266645" cy="197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454" name="Line 13">
              <a:extLst>
                <a:ext uri="{FF2B5EF4-FFF2-40B4-BE49-F238E27FC236}">
                  <a16:creationId xmlns:a16="http://schemas.microsoft.com/office/drawing/2014/main" id="{E4D5FFA8-6F0E-4C59-BC99-6283665371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83298" y="1532113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455" name="Line 14">
              <a:extLst>
                <a:ext uri="{FF2B5EF4-FFF2-40B4-BE49-F238E27FC236}">
                  <a16:creationId xmlns:a16="http://schemas.microsoft.com/office/drawing/2014/main" id="{01ED9544-C5EA-4E35-ADDC-78611438DF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83298" y="2960863"/>
              <a:ext cx="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456" name="Line 15">
              <a:extLst>
                <a:ext uri="{FF2B5EF4-FFF2-40B4-BE49-F238E27FC236}">
                  <a16:creationId xmlns:a16="http://schemas.microsoft.com/office/drawing/2014/main" id="{1C81B8B2-A026-4F93-B09A-A07F39A7A7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93786" y="4217274"/>
              <a:ext cx="0" cy="2857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457" name="Text Box 16">
              <a:extLst>
                <a:ext uri="{FF2B5EF4-FFF2-40B4-BE49-F238E27FC236}">
                  <a16:creationId xmlns:a16="http://schemas.microsoft.com/office/drawing/2014/main" id="{655F182B-9334-4C8E-ABC4-69AAD21CF2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4542" y="940918"/>
              <a:ext cx="1654542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Source</a:t>
              </a:r>
              <a:r>
                <a:rPr lang="zh-TW" altLang="en-US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 </a:t>
              </a: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Program</a:t>
              </a:r>
            </a:p>
          </p:txBody>
        </p:sp>
        <p:sp>
          <p:nvSpPr>
            <p:cNvPr id="18458" name="Text Box 18">
              <a:extLst>
                <a:ext uri="{FF2B5EF4-FFF2-40B4-BE49-F238E27FC236}">
                  <a16:creationId xmlns:a16="http://schemas.microsoft.com/office/drawing/2014/main" id="{D2D4D98F-F089-460E-BAA1-29C4DD1B2A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7783" y="998088"/>
              <a:ext cx="674736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>
                  <a:solidFill>
                    <a:srgbClr val="00B0F0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Tokens</a:t>
              </a:r>
            </a:p>
          </p:txBody>
        </p:sp>
        <p:sp>
          <p:nvSpPr>
            <p:cNvPr id="18459" name="Text Box 19">
              <a:extLst>
                <a:ext uri="{FF2B5EF4-FFF2-40B4-BE49-F238E27FC236}">
                  <a16:creationId xmlns:a16="http://schemas.microsoft.com/office/drawing/2014/main" id="{06663421-2DD4-43E1-8D90-F67CD36684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15692" y="944501"/>
              <a:ext cx="826573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Syntactic</a:t>
              </a:r>
            </a:p>
          </p:txBody>
        </p:sp>
        <p:sp>
          <p:nvSpPr>
            <p:cNvPr id="18460" name="Text Box 20">
              <a:extLst>
                <a:ext uri="{FF2B5EF4-FFF2-40B4-BE49-F238E27FC236}">
                  <a16:creationId xmlns:a16="http://schemas.microsoft.com/office/drawing/2014/main" id="{00630013-02B7-477F-9395-D332B627F8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15692" y="1299952"/>
              <a:ext cx="849592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Structure</a:t>
              </a:r>
            </a:p>
          </p:txBody>
        </p:sp>
        <p:sp>
          <p:nvSpPr>
            <p:cNvPr id="18461" name="Line 23">
              <a:extLst>
                <a:ext uri="{FF2B5EF4-FFF2-40B4-BE49-F238E27FC236}">
                  <a16:creationId xmlns:a16="http://schemas.microsoft.com/office/drawing/2014/main" id="{F16BAB85-6FF2-42AD-9BB5-06BB4B6B60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40348" y="2275063"/>
              <a:ext cx="7429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462" name="Line 24">
              <a:extLst>
                <a:ext uri="{FF2B5EF4-FFF2-40B4-BE49-F238E27FC236}">
                  <a16:creationId xmlns:a16="http://schemas.microsoft.com/office/drawing/2014/main" id="{21116437-C50E-4708-84E4-2DFDCAD1E8A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40348" y="2275063"/>
              <a:ext cx="0" cy="10858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463" name="Line 25">
              <a:extLst>
                <a:ext uri="{FF2B5EF4-FFF2-40B4-BE49-F238E27FC236}">
                  <a16:creationId xmlns:a16="http://schemas.microsoft.com/office/drawing/2014/main" id="{1C9C6205-C003-473C-ADDA-8C8F595787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40348" y="3360913"/>
              <a:ext cx="7429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3" name="Rectangle 27">
              <a:extLst>
                <a:ext uri="{FF2B5EF4-FFF2-40B4-BE49-F238E27FC236}">
                  <a16:creationId xmlns:a16="http://schemas.microsoft.com/office/drawing/2014/main" id="{47155559-089E-49D1-81A5-4D248FD265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9063" y="2541129"/>
              <a:ext cx="1543050" cy="7429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Symbol and</a:t>
              </a:r>
            </a:p>
            <a:p>
              <a:pPr algn="ctr">
                <a:defRPr/>
              </a:pP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Attribute</a:t>
              </a:r>
            </a:p>
            <a:p>
              <a:pPr algn="ctr">
                <a:defRPr/>
              </a:pP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Tables</a:t>
              </a:r>
            </a:p>
          </p:txBody>
        </p:sp>
        <p:sp>
          <p:nvSpPr>
            <p:cNvPr id="18467" name="Text Box 28">
              <a:extLst>
                <a:ext uri="{FF2B5EF4-FFF2-40B4-BE49-F238E27FC236}">
                  <a16:creationId xmlns:a16="http://schemas.microsoft.com/office/drawing/2014/main" id="{E584662A-8DA7-4D74-81A1-22CDA5631C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4833" y="3398389"/>
              <a:ext cx="1194558" cy="715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(Used by all</a:t>
              </a:r>
            </a:p>
            <a:p>
              <a:pPr eaLnBrk="1" hangingPunct="1"/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Phases of </a:t>
              </a:r>
            </a:p>
            <a:p>
              <a:pPr eaLnBrk="1" hangingPunct="1"/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The Compiler)</a:t>
              </a: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080E744B-63F9-4D52-9B6D-E9FA43031038}"/>
                </a:ext>
              </a:extLst>
            </p:cNvPr>
            <p:cNvSpPr/>
            <p:nvPr/>
          </p:nvSpPr>
          <p:spPr>
            <a:xfrm>
              <a:off x="1324545" y="1956120"/>
              <a:ext cx="4768200" cy="2519100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/>
            <a:lstStyle/>
            <a:p>
              <a:pPr marL="171450" indent="-171450">
                <a:defRPr/>
              </a:pPr>
              <a:r>
                <a:rPr lang="en-US" altLang="zh-TW" sz="2700" dirty="0">
                  <a:solidFill>
                    <a:schemeClr val="bg1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Scanner</a:t>
              </a:r>
              <a:r>
                <a:rPr lang="en-US" altLang="zh-TW" sz="2700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 </a:t>
              </a:r>
            </a:p>
            <a:p>
              <a:pPr marL="171450" lvl="1" indent="-171450">
                <a:buFont typeface="Wingdings" pitchFamily="2" charset="2"/>
                <a:buChar char="Ø"/>
                <a:defRPr/>
              </a:pPr>
              <a:r>
                <a:rPr lang="en-US" altLang="zh-TW" sz="1350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The scanner begins the analysis of  the source program by reading the input,  character by character,  and grouping characters into individual words and symbols</a:t>
              </a:r>
              <a:r>
                <a:rPr lang="en-US" altLang="zh-TW" sz="1500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 (</a:t>
              </a:r>
              <a:r>
                <a:rPr lang="en-US" altLang="zh-TW" sz="1500" dirty="0">
                  <a:solidFill>
                    <a:srgbClr val="FF0000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tokens</a:t>
              </a:r>
              <a:r>
                <a:rPr lang="en-US" altLang="zh-TW" sz="1500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)</a:t>
              </a:r>
            </a:p>
            <a:p>
              <a:pPr marL="171450" lvl="1" indent="-171450">
                <a:defRPr/>
              </a:pPr>
              <a:endParaRPr lang="en-US" altLang="zh-TW" sz="1500" dirty="0">
                <a:latin typeface="Calibri" panose="020F0502020204030204" pitchFamily="34" charset="0"/>
                <a:ea typeface="Arial Unicode MS" pitchFamily="34" charset="-120"/>
                <a:cs typeface="Calibri" panose="020F0502020204030204" pitchFamily="34" charset="0"/>
              </a:endParaRPr>
            </a:p>
            <a:p>
              <a:pPr marL="171450" indent="-171450">
                <a:buFont typeface="Wingdings" pitchFamily="2" charset="2"/>
                <a:buChar char="p"/>
                <a:defRPr/>
              </a:pPr>
              <a:r>
                <a:rPr lang="en-US" altLang="zh-TW" sz="1050" dirty="0">
                  <a:solidFill>
                    <a:schemeClr val="bg1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RE ( Regular expression )</a:t>
              </a:r>
            </a:p>
            <a:p>
              <a:pPr marL="171450" indent="-171450">
                <a:buFont typeface="Wingdings" pitchFamily="2" charset="2"/>
                <a:buChar char="p"/>
                <a:defRPr/>
              </a:pPr>
              <a:r>
                <a:rPr lang="en-US" altLang="zh-TW" sz="1050" dirty="0">
                  <a:solidFill>
                    <a:schemeClr val="bg1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NFA ( Non-deterministic Finite Automata )</a:t>
              </a:r>
            </a:p>
            <a:p>
              <a:pPr marL="171450" indent="-171450">
                <a:buFont typeface="Wingdings" pitchFamily="2" charset="2"/>
                <a:buChar char="p"/>
                <a:defRPr/>
              </a:pPr>
              <a:r>
                <a:rPr lang="en-US" altLang="zh-TW" sz="1050" dirty="0">
                  <a:solidFill>
                    <a:schemeClr val="bg1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DFA ( Deterministic Finite Automata )</a:t>
              </a:r>
            </a:p>
            <a:p>
              <a:pPr marL="171450" indent="-171450">
                <a:buFont typeface="Wingdings" pitchFamily="2" charset="2"/>
                <a:buChar char="p"/>
                <a:defRPr/>
              </a:pPr>
              <a:r>
                <a:rPr lang="en-US" altLang="zh-TW" sz="1050" dirty="0">
                  <a:solidFill>
                    <a:schemeClr val="bg1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LEX</a:t>
              </a:r>
              <a:endParaRPr lang="zh-TW" altLang="en-US" sz="1050" dirty="0"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0"/>
                <a:cs typeface="Calibri" panose="020F0502020204030204" pitchFamily="34" charset="0"/>
              </a:endParaRPr>
            </a:p>
          </p:txBody>
        </p:sp>
        <p:sp>
          <p:nvSpPr>
            <p:cNvPr id="18471" name="Text Box 17">
              <a:extLst>
                <a:ext uri="{FF2B5EF4-FFF2-40B4-BE49-F238E27FC236}">
                  <a16:creationId xmlns:a16="http://schemas.microsoft.com/office/drawing/2014/main" id="{DCF35E02-9BDB-43EB-AC38-A13CCFBB94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1573" y="1305312"/>
              <a:ext cx="2005903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(Character Stream)</a:t>
              </a:r>
            </a:p>
          </p:txBody>
        </p:sp>
        <p:sp>
          <p:nvSpPr>
            <p:cNvPr id="18472" name="Text Box 22">
              <a:extLst>
                <a:ext uri="{FF2B5EF4-FFF2-40B4-BE49-F238E27FC236}">
                  <a16:creationId xmlns:a16="http://schemas.microsoft.com/office/drawing/2014/main" id="{C931C66C-BE33-48AD-AC0E-A93D3DDF7B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40361" y="1642842"/>
              <a:ext cx="1281376" cy="5078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Intermediate</a:t>
              </a:r>
            </a:p>
            <a:p>
              <a:pPr eaLnBrk="1" hangingPunct="1"/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Representation</a:t>
              </a:r>
            </a:p>
          </p:txBody>
        </p:sp>
        <p:sp>
          <p:nvSpPr>
            <p:cNvPr id="18473" name="矩形 26">
              <a:extLst>
                <a:ext uri="{FF2B5EF4-FFF2-40B4-BE49-F238E27FC236}">
                  <a16:creationId xmlns:a16="http://schemas.microsoft.com/office/drawing/2014/main" id="{74079B62-FC55-4D5D-BF27-097EDA25D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11131" y="4424100"/>
              <a:ext cx="1659685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Target machine code</a:t>
              </a:r>
            </a:p>
          </p:txBody>
        </p:sp>
      </p:grpSp>
      <p:sp>
        <p:nvSpPr>
          <p:cNvPr id="28" name="灯片编号占位符 3">
            <a:extLst>
              <a:ext uri="{FF2B5EF4-FFF2-40B4-BE49-F238E27FC236}">
                <a16:creationId xmlns:a16="http://schemas.microsoft.com/office/drawing/2014/main" id="{3EFA836C-9EA3-4866-8878-B66AA77E79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10</a:t>
            </a:fld>
            <a:endParaRPr lang="zh-TW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F02F2A31-08A1-47BF-8C56-87FEA48CA7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71451"/>
            <a:ext cx="6572250" cy="418538"/>
          </a:xfrm>
        </p:spPr>
        <p:txBody>
          <a:bodyPr/>
          <a:lstStyle/>
          <a:p>
            <a:pPr eaLnBrk="1" hangingPunct="1"/>
            <a:r>
              <a:rPr lang="en-US" altLang="zh-TW" sz="3200" dirty="0">
                <a:latin typeface="Arial" panose="020B0604020202020204" pitchFamily="34" charset="0"/>
                <a:cs typeface="Arial" panose="020B0604020202020204" pitchFamily="34" charset="0"/>
              </a:rPr>
              <a:t>The Structure of a Compiler </a:t>
            </a:r>
            <a:r>
              <a:rPr lang="en-US" altLang="zh-TW" sz="3200" dirty="0">
                <a:latin typeface="Arial" panose="020B0604020202020204" pitchFamily="34" charset="0"/>
                <a:ea typeface="Arial Unicode MS" pitchFamily="34" charset="-120"/>
                <a:cs typeface="Arial" panose="020B0604020202020204" pitchFamily="34" charset="0"/>
              </a:rPr>
              <a:t>(4)</a:t>
            </a:r>
            <a:endParaRPr lang="zh-TW" altLang="en-US" sz="3200" dirty="0">
              <a:latin typeface="Arial" panose="020B0604020202020204" pitchFamily="34" charset="0"/>
              <a:ea typeface="Arial Unicode MS" pitchFamily="34" charset="-120"/>
              <a:cs typeface="Arial" panose="020B0604020202020204" pitchFamily="34" charset="0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0820E070-A6B0-43B8-8F12-1D5D17DCF43B}"/>
              </a:ext>
            </a:extLst>
          </p:cNvPr>
          <p:cNvGrpSpPr/>
          <p:nvPr/>
        </p:nvGrpSpPr>
        <p:grpSpPr>
          <a:xfrm>
            <a:off x="1041816" y="879248"/>
            <a:ext cx="7193336" cy="3724964"/>
            <a:chOff x="1041816" y="961523"/>
            <a:chExt cx="7193336" cy="3724964"/>
          </a:xfrm>
        </p:grpSpPr>
        <p:sp>
          <p:nvSpPr>
            <p:cNvPr id="33" name="Rectangle 4">
              <a:extLst>
                <a:ext uri="{FF2B5EF4-FFF2-40B4-BE49-F238E27FC236}">
                  <a16:creationId xmlns:a16="http://schemas.microsoft.com/office/drawing/2014/main" id="{14C8E65D-7064-4C02-B262-78895BA0EF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618" y="1075833"/>
              <a:ext cx="914400" cy="5143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Scanner</a:t>
              </a:r>
            </a:p>
          </p:txBody>
        </p:sp>
        <p:sp>
          <p:nvSpPr>
            <p:cNvPr id="34" name="Rectangle 5">
              <a:extLst>
                <a:ext uri="{FF2B5EF4-FFF2-40B4-BE49-F238E27FC236}">
                  <a16:creationId xmlns:a16="http://schemas.microsoft.com/office/drawing/2014/main" id="{BC652258-90D1-48D5-A55D-4B7EADE24D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3418" y="1075833"/>
              <a:ext cx="914400" cy="514350"/>
            </a:xfrm>
            <a:prstGeom prst="rect">
              <a:avLst/>
            </a:prstGeom>
            <a:solidFill>
              <a:srgbClr val="00B0F0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50" b="1" dirty="0">
                  <a:solidFill>
                    <a:srgbClr val="FFFF00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Parser</a:t>
              </a:r>
            </a:p>
          </p:txBody>
        </p:sp>
        <p:sp>
          <p:nvSpPr>
            <p:cNvPr id="35" name="Rectangle 7">
              <a:extLst>
                <a:ext uri="{FF2B5EF4-FFF2-40B4-BE49-F238E27FC236}">
                  <a16:creationId xmlns:a16="http://schemas.microsoft.com/office/drawing/2014/main" id="{ED7CC82C-E2DB-41DD-9137-40685094CF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21918" y="1038358"/>
              <a:ext cx="914400" cy="5143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Semantic</a:t>
              </a:r>
            </a:p>
            <a:p>
              <a:pPr algn="ctr">
                <a:defRPr/>
              </a:pP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Routines</a:t>
              </a:r>
            </a:p>
          </p:txBody>
        </p:sp>
        <p:sp>
          <p:nvSpPr>
            <p:cNvPr id="36" name="Rectangle 8">
              <a:extLst>
                <a:ext uri="{FF2B5EF4-FFF2-40B4-BE49-F238E27FC236}">
                  <a16:creationId xmlns:a16="http://schemas.microsoft.com/office/drawing/2014/main" id="{87BF377B-BA39-4CCD-934D-1FC70C5626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21918" y="3724408"/>
              <a:ext cx="914400" cy="5143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Code</a:t>
              </a:r>
            </a:p>
            <a:p>
              <a:pPr algn="ctr">
                <a:defRPr/>
              </a:pPr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Generator</a:t>
              </a:r>
            </a:p>
          </p:txBody>
        </p:sp>
        <p:sp>
          <p:nvSpPr>
            <p:cNvPr id="37" name="Rectangle 9">
              <a:extLst>
                <a:ext uri="{FF2B5EF4-FFF2-40B4-BE49-F238E27FC236}">
                  <a16:creationId xmlns:a16="http://schemas.microsoft.com/office/drawing/2014/main" id="{A1D78A1A-246B-42CE-BB6D-B663A83C4D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21918" y="2467108"/>
              <a:ext cx="914400" cy="5143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Optimizer</a:t>
              </a:r>
            </a:p>
          </p:txBody>
        </p:sp>
        <p:sp>
          <p:nvSpPr>
            <p:cNvPr id="19475" name="Line 10">
              <a:extLst>
                <a:ext uri="{FF2B5EF4-FFF2-40B4-BE49-F238E27FC236}">
                  <a16:creationId xmlns:a16="http://schemas.microsoft.com/office/drawing/2014/main" id="{DCD443F8-AF56-41CE-BB81-598241D181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66070" y="1290290"/>
              <a:ext cx="1648568" cy="14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476" name="Line 11">
              <a:extLst>
                <a:ext uri="{FF2B5EF4-FFF2-40B4-BE49-F238E27FC236}">
                  <a16:creationId xmlns:a16="http://schemas.microsoft.com/office/drawing/2014/main" id="{F8B5E18D-2FB1-4FEE-B677-57423FE93C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29038" y="1304442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477" name="Line 12">
              <a:extLst>
                <a:ext uri="{FF2B5EF4-FFF2-40B4-BE49-F238E27FC236}">
                  <a16:creationId xmlns:a16="http://schemas.microsoft.com/office/drawing/2014/main" id="{59AD1FD8-67C3-4A18-8B70-B59AA75B65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57837" y="1300992"/>
              <a:ext cx="1364015" cy="34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478" name="Line 13">
              <a:extLst>
                <a:ext uri="{FF2B5EF4-FFF2-40B4-BE49-F238E27FC236}">
                  <a16:creationId xmlns:a16="http://schemas.microsoft.com/office/drawing/2014/main" id="{D8AF93EF-223A-43A4-8A13-13E09B5FDB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79138" y="1552717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479" name="Line 14">
              <a:extLst>
                <a:ext uri="{FF2B5EF4-FFF2-40B4-BE49-F238E27FC236}">
                  <a16:creationId xmlns:a16="http://schemas.microsoft.com/office/drawing/2014/main" id="{E403BDE1-65BF-4BF4-A3BC-FC1483458D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79138" y="2981467"/>
              <a:ext cx="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480" name="Line 15">
              <a:extLst>
                <a:ext uri="{FF2B5EF4-FFF2-40B4-BE49-F238E27FC236}">
                  <a16:creationId xmlns:a16="http://schemas.microsoft.com/office/drawing/2014/main" id="{19DBF9FB-0ABC-4C07-8031-88E6D1526C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79138" y="4238767"/>
              <a:ext cx="0" cy="2857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481" name="Text Box 16">
              <a:extLst>
                <a:ext uri="{FF2B5EF4-FFF2-40B4-BE49-F238E27FC236}">
                  <a16:creationId xmlns:a16="http://schemas.microsoft.com/office/drawing/2014/main" id="{53931126-7880-4EA2-BB28-EA9F0E7123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2407" y="961523"/>
              <a:ext cx="1590675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Source</a:t>
              </a:r>
              <a:r>
                <a:rPr lang="zh-TW" altLang="en-US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 </a:t>
              </a: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Program</a:t>
              </a:r>
            </a:p>
          </p:txBody>
        </p:sp>
        <p:sp>
          <p:nvSpPr>
            <p:cNvPr id="19482" name="Text Box 18">
              <a:extLst>
                <a:ext uri="{FF2B5EF4-FFF2-40B4-BE49-F238E27FC236}">
                  <a16:creationId xmlns:a16="http://schemas.microsoft.com/office/drawing/2014/main" id="{A0D39F36-F9B0-4231-AFB9-C6B603AD0F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6188" y="1018692"/>
              <a:ext cx="674736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Tokens</a:t>
              </a:r>
            </a:p>
          </p:txBody>
        </p:sp>
        <p:sp>
          <p:nvSpPr>
            <p:cNvPr id="19483" name="Text Box 19">
              <a:extLst>
                <a:ext uri="{FF2B5EF4-FFF2-40B4-BE49-F238E27FC236}">
                  <a16:creationId xmlns:a16="http://schemas.microsoft.com/office/drawing/2014/main" id="{44028838-894A-4B6A-98DF-8A88DA926B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6776" y="979511"/>
              <a:ext cx="826573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 dirty="0">
                  <a:solidFill>
                    <a:srgbClr val="00B0F0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Syntactic</a:t>
              </a:r>
            </a:p>
          </p:txBody>
        </p:sp>
        <p:sp>
          <p:nvSpPr>
            <p:cNvPr id="19484" name="Text Box 20">
              <a:extLst>
                <a:ext uri="{FF2B5EF4-FFF2-40B4-BE49-F238E27FC236}">
                  <a16:creationId xmlns:a16="http://schemas.microsoft.com/office/drawing/2014/main" id="{8BEA2686-2FF9-4F01-A107-C910D29E20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83284" y="1345906"/>
              <a:ext cx="849592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 dirty="0">
                  <a:solidFill>
                    <a:srgbClr val="00B0F0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Structure</a:t>
              </a:r>
            </a:p>
          </p:txBody>
        </p:sp>
        <p:sp>
          <p:nvSpPr>
            <p:cNvPr id="19485" name="Line 23">
              <a:extLst>
                <a:ext uri="{FF2B5EF4-FFF2-40B4-BE49-F238E27FC236}">
                  <a16:creationId xmlns:a16="http://schemas.microsoft.com/office/drawing/2014/main" id="{CC4F1F50-8384-4864-8D87-D172C508A8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636188" y="2295667"/>
              <a:ext cx="7429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486" name="Line 24">
              <a:extLst>
                <a:ext uri="{FF2B5EF4-FFF2-40B4-BE49-F238E27FC236}">
                  <a16:creationId xmlns:a16="http://schemas.microsoft.com/office/drawing/2014/main" id="{4D908F18-58BC-4B99-ACBC-D96DCB1AB2D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636188" y="2295667"/>
              <a:ext cx="0" cy="10858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487" name="Line 25">
              <a:extLst>
                <a:ext uri="{FF2B5EF4-FFF2-40B4-BE49-F238E27FC236}">
                  <a16:creationId xmlns:a16="http://schemas.microsoft.com/office/drawing/2014/main" id="{030A5FBA-A5FE-4F15-8435-4AF9614B81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36188" y="3381517"/>
              <a:ext cx="7429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3" name="Rectangle 27">
              <a:extLst>
                <a:ext uri="{FF2B5EF4-FFF2-40B4-BE49-F238E27FC236}">
                  <a16:creationId xmlns:a16="http://schemas.microsoft.com/office/drawing/2014/main" id="{0C2509C7-225D-45AE-8541-A194FD8731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7468" y="2561733"/>
              <a:ext cx="1543050" cy="7429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Symbol and</a:t>
              </a:r>
            </a:p>
            <a:p>
              <a:pPr algn="ctr">
                <a:defRPr/>
              </a:pP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Attribute</a:t>
              </a:r>
            </a:p>
            <a:p>
              <a:pPr algn="ctr">
                <a:defRPr/>
              </a:pP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Tables</a:t>
              </a:r>
            </a:p>
          </p:txBody>
        </p:sp>
        <p:sp>
          <p:nvSpPr>
            <p:cNvPr id="19491" name="Text Box 28">
              <a:extLst>
                <a:ext uri="{FF2B5EF4-FFF2-40B4-BE49-F238E27FC236}">
                  <a16:creationId xmlns:a16="http://schemas.microsoft.com/office/drawing/2014/main" id="{49F1D724-8FB5-453F-835C-51EA974BC0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3238" y="3418993"/>
              <a:ext cx="1194558" cy="715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(Used by all</a:t>
              </a:r>
            </a:p>
            <a:p>
              <a:pPr eaLnBrk="1" hangingPunct="1"/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Phases of </a:t>
              </a:r>
            </a:p>
            <a:p>
              <a:pPr eaLnBrk="1" hangingPunct="1"/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The Compiler)</a:t>
              </a: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D8030423-8C97-488F-856F-44B38DAF1361}"/>
                </a:ext>
              </a:extLst>
            </p:cNvPr>
            <p:cNvSpPr/>
            <p:nvPr/>
          </p:nvSpPr>
          <p:spPr>
            <a:xfrm>
              <a:off x="1303711" y="1861652"/>
              <a:ext cx="4768487" cy="2732504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/>
            <a:lstStyle/>
            <a:p>
              <a:pPr marL="171450" indent="-171450">
                <a:defRPr/>
              </a:pPr>
              <a:r>
                <a:rPr lang="en-US" altLang="zh-TW" sz="2700" dirty="0">
                  <a:solidFill>
                    <a:schemeClr val="bg1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Parser </a:t>
              </a:r>
            </a:p>
            <a:p>
              <a:pPr marL="171450" indent="-171450">
                <a:buFont typeface="Wingdings" pitchFamily="2" charset="2"/>
                <a:buChar char="Ø"/>
                <a:defRPr/>
              </a:pPr>
              <a:r>
                <a:rPr lang="en-US" altLang="zh-TW" sz="1350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Given a formal syntax specification (typically as a context-free grammar [CFG] ), the parse reads tokens and groups them into units as specified by the productions of the CFG being used.</a:t>
              </a:r>
            </a:p>
            <a:p>
              <a:pPr marL="171450" indent="-171450">
                <a:buFont typeface="Wingdings" pitchFamily="2" charset="2"/>
                <a:buChar char="Ø"/>
                <a:defRPr/>
              </a:pPr>
              <a:r>
                <a:rPr lang="en-US" altLang="zh-TW" sz="1350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As syntactic structure is recognized, the parser either calls corresponding semantic routines directly or builds a </a:t>
              </a:r>
              <a:r>
                <a:rPr lang="en-US" altLang="zh-TW" sz="1350" dirty="0">
                  <a:solidFill>
                    <a:srgbClr val="C00000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syntax tree</a:t>
              </a:r>
              <a:r>
                <a:rPr lang="en-US" altLang="zh-TW" sz="1350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.</a:t>
              </a:r>
              <a:endParaRPr lang="en-US" altLang="zh-TW" sz="1500" dirty="0"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0"/>
                <a:cs typeface="Calibri" panose="020F0502020204030204" pitchFamily="34" charset="0"/>
              </a:endParaRPr>
            </a:p>
            <a:p>
              <a:pPr marL="171450" indent="-171450">
                <a:buFont typeface="Wingdings" pitchFamily="2" charset="2"/>
                <a:buChar char="p"/>
                <a:defRPr/>
              </a:pPr>
              <a:r>
                <a:rPr lang="en-US" altLang="zh-TW" sz="1050" dirty="0">
                  <a:solidFill>
                    <a:schemeClr val="bg1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CFG ( Context-Free Grammar )</a:t>
              </a:r>
            </a:p>
            <a:p>
              <a:pPr marL="171450" indent="-171450">
                <a:buFont typeface="Wingdings" pitchFamily="2" charset="2"/>
                <a:buChar char="p"/>
                <a:defRPr/>
              </a:pPr>
              <a:r>
                <a:rPr lang="en-US" altLang="zh-TW" sz="1050" dirty="0">
                  <a:solidFill>
                    <a:schemeClr val="bg1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BNF ( Backus-Naur Form )</a:t>
              </a:r>
            </a:p>
            <a:p>
              <a:pPr marL="171450" indent="-171450">
                <a:buFont typeface="Wingdings" pitchFamily="2" charset="2"/>
                <a:buChar char="p"/>
                <a:defRPr/>
              </a:pPr>
              <a:r>
                <a:rPr lang="en-US" altLang="zh-TW" sz="1050" dirty="0">
                  <a:solidFill>
                    <a:schemeClr val="bg1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GAA ( Grammar Analysis Algorithms )</a:t>
              </a:r>
            </a:p>
            <a:p>
              <a:pPr marL="171450" indent="-171450">
                <a:buFont typeface="Wingdings" pitchFamily="2" charset="2"/>
                <a:buChar char="p"/>
                <a:defRPr/>
              </a:pPr>
              <a:r>
                <a:rPr lang="en-US" altLang="zh-TW" sz="1050" dirty="0">
                  <a:solidFill>
                    <a:schemeClr val="bg1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LL, LR, SLR, LALR Parsers</a:t>
              </a:r>
            </a:p>
            <a:p>
              <a:pPr marL="171450" indent="-171450">
                <a:buFont typeface="Wingdings" pitchFamily="2" charset="2"/>
                <a:buChar char="p"/>
                <a:defRPr/>
              </a:pPr>
              <a:r>
                <a:rPr lang="en-US" altLang="zh-TW" sz="1050" dirty="0">
                  <a:solidFill>
                    <a:schemeClr val="bg1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YACC</a:t>
              </a:r>
              <a:endParaRPr lang="zh-TW" altLang="en-US" sz="1050" dirty="0"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0"/>
                <a:cs typeface="Calibri" panose="020F0502020204030204" pitchFamily="34" charset="0"/>
              </a:endParaRPr>
            </a:p>
          </p:txBody>
        </p:sp>
        <p:sp>
          <p:nvSpPr>
            <p:cNvPr id="19495" name="Text Box 17">
              <a:extLst>
                <a:ext uri="{FF2B5EF4-FFF2-40B4-BE49-F238E27FC236}">
                  <a16:creationId xmlns:a16="http://schemas.microsoft.com/office/drawing/2014/main" id="{9A3CDBF8-D676-45C6-AC58-4FAE981A98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41816" y="1361593"/>
              <a:ext cx="1691859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(Character</a:t>
              </a:r>
              <a:r>
                <a:rPr lang="zh-TW" altLang="en-US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 </a:t>
              </a: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Stream)</a:t>
              </a:r>
            </a:p>
          </p:txBody>
        </p:sp>
        <p:sp>
          <p:nvSpPr>
            <p:cNvPr id="19496" name="Text Box 22">
              <a:extLst>
                <a:ext uri="{FF2B5EF4-FFF2-40B4-BE49-F238E27FC236}">
                  <a16:creationId xmlns:a16="http://schemas.microsoft.com/office/drawing/2014/main" id="{DFC0D5BA-E58A-4198-88EB-A6547E9177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36201" y="1663446"/>
              <a:ext cx="1281376" cy="5078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Intermediate</a:t>
              </a:r>
            </a:p>
            <a:p>
              <a:pPr eaLnBrk="1" hangingPunct="1"/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Representation</a:t>
              </a:r>
            </a:p>
          </p:txBody>
        </p:sp>
        <p:sp>
          <p:nvSpPr>
            <p:cNvPr id="19497" name="矩形 26">
              <a:extLst>
                <a:ext uri="{FF2B5EF4-FFF2-40B4-BE49-F238E27FC236}">
                  <a16:creationId xmlns:a16="http://schemas.microsoft.com/office/drawing/2014/main" id="{C1A8D788-89A3-4557-9460-9DB2D309C6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5467" y="4386405"/>
              <a:ext cx="1659685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Target machine code</a:t>
              </a:r>
            </a:p>
          </p:txBody>
        </p:sp>
      </p:grpSp>
      <p:sp>
        <p:nvSpPr>
          <p:cNvPr id="28" name="灯片编号占位符 3">
            <a:extLst>
              <a:ext uri="{FF2B5EF4-FFF2-40B4-BE49-F238E27FC236}">
                <a16:creationId xmlns:a16="http://schemas.microsoft.com/office/drawing/2014/main" id="{AEB57FC9-9006-4ABF-B3D7-06FDA07E5D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11</a:t>
            </a:fld>
            <a:endParaRPr lang="zh-TW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8A71E07E-44BB-4C92-8891-7201048FFC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36885" y="171451"/>
            <a:ext cx="6549765" cy="438282"/>
          </a:xfrm>
        </p:spPr>
        <p:txBody>
          <a:bodyPr/>
          <a:lstStyle/>
          <a:p>
            <a:pPr eaLnBrk="1" hangingPunct="1"/>
            <a:r>
              <a:rPr lang="en-US" altLang="zh-TW" sz="3200" dirty="0">
                <a:latin typeface="Arial" panose="020B0604020202020204" pitchFamily="34" charset="0"/>
                <a:cs typeface="Arial" panose="020B0604020202020204" pitchFamily="34" charset="0"/>
              </a:rPr>
              <a:t>The Structure of a Compiler </a:t>
            </a:r>
            <a:r>
              <a:rPr lang="en-US" altLang="zh-TW" sz="3200" dirty="0">
                <a:latin typeface="Arial" panose="020B0604020202020204" pitchFamily="34" charset="0"/>
                <a:ea typeface="Arial Unicode MS" pitchFamily="34" charset="-120"/>
                <a:cs typeface="Arial" panose="020B0604020202020204" pitchFamily="34" charset="0"/>
              </a:rPr>
              <a:t>(5)</a:t>
            </a:r>
            <a:endParaRPr lang="zh-TW" altLang="en-US" sz="3200" dirty="0">
              <a:latin typeface="Arial" panose="020B0604020202020204" pitchFamily="34" charset="0"/>
              <a:ea typeface="Arial Unicode MS" pitchFamily="34" charset="-120"/>
              <a:cs typeface="Arial" panose="020B0604020202020204" pitchFamily="34" charset="0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BD0BEBBB-0A00-4E4B-9D5E-3C5D5A56E36C}"/>
              </a:ext>
            </a:extLst>
          </p:cNvPr>
          <p:cNvGrpSpPr/>
          <p:nvPr/>
        </p:nvGrpSpPr>
        <p:grpSpPr>
          <a:xfrm>
            <a:off x="689546" y="861949"/>
            <a:ext cx="7368033" cy="3764804"/>
            <a:chOff x="667061" y="996860"/>
            <a:chExt cx="7368033" cy="3764804"/>
          </a:xfrm>
        </p:grpSpPr>
        <p:sp>
          <p:nvSpPr>
            <p:cNvPr id="33" name="Rectangle 4">
              <a:extLst>
                <a:ext uri="{FF2B5EF4-FFF2-40B4-BE49-F238E27FC236}">
                  <a16:creationId xmlns:a16="http://schemas.microsoft.com/office/drawing/2014/main" id="{566B8990-1AF0-46C5-810A-B031D1E4E8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6563" y="1068333"/>
              <a:ext cx="914400" cy="5143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Scanner</a:t>
              </a:r>
            </a:p>
          </p:txBody>
        </p:sp>
        <p:sp>
          <p:nvSpPr>
            <p:cNvPr id="34" name="Rectangle 5">
              <a:extLst>
                <a:ext uri="{FF2B5EF4-FFF2-40B4-BE49-F238E27FC236}">
                  <a16:creationId xmlns:a16="http://schemas.microsoft.com/office/drawing/2014/main" id="{7C1728FE-A9CC-4F11-9587-6AC2AEA376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5363" y="1068333"/>
              <a:ext cx="914400" cy="5143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Parser</a:t>
              </a:r>
            </a:p>
          </p:txBody>
        </p:sp>
        <p:sp>
          <p:nvSpPr>
            <p:cNvPr id="35" name="Rectangle 7">
              <a:extLst>
                <a:ext uri="{FF2B5EF4-FFF2-40B4-BE49-F238E27FC236}">
                  <a16:creationId xmlns:a16="http://schemas.microsoft.com/office/drawing/2014/main" id="{7CAC4B1A-1ABB-4E16-B88F-D296D3B463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6210" y="1068333"/>
              <a:ext cx="914400" cy="514350"/>
            </a:xfrm>
            <a:prstGeom prst="rect">
              <a:avLst/>
            </a:prstGeom>
            <a:solidFill>
              <a:srgbClr val="00B0F0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50" b="1" dirty="0">
                  <a:solidFill>
                    <a:srgbClr val="FFFF00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Semantic</a:t>
              </a:r>
            </a:p>
            <a:p>
              <a:pPr algn="ctr">
                <a:defRPr/>
              </a:pPr>
              <a:r>
                <a:rPr lang="en-US" altLang="zh-TW" sz="1350" b="1" dirty="0">
                  <a:solidFill>
                    <a:srgbClr val="FFFF00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Routines</a:t>
              </a:r>
            </a:p>
          </p:txBody>
        </p:sp>
        <p:sp>
          <p:nvSpPr>
            <p:cNvPr id="36" name="Rectangle 8">
              <a:extLst>
                <a:ext uri="{FF2B5EF4-FFF2-40B4-BE49-F238E27FC236}">
                  <a16:creationId xmlns:a16="http://schemas.microsoft.com/office/drawing/2014/main" id="{22ED75DF-B613-4AB8-9217-E85893F138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6210" y="3754383"/>
              <a:ext cx="914400" cy="5143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Code</a:t>
              </a:r>
            </a:p>
            <a:p>
              <a:pPr algn="ctr">
                <a:defRPr/>
              </a:pP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Generator</a:t>
              </a:r>
            </a:p>
          </p:txBody>
        </p:sp>
        <p:sp>
          <p:nvSpPr>
            <p:cNvPr id="37" name="Rectangle 9">
              <a:extLst>
                <a:ext uri="{FF2B5EF4-FFF2-40B4-BE49-F238E27FC236}">
                  <a16:creationId xmlns:a16="http://schemas.microsoft.com/office/drawing/2014/main" id="{D70D5903-51AE-4814-964A-AD61602571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6210" y="2497083"/>
              <a:ext cx="914400" cy="5143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Optimizer</a:t>
              </a:r>
            </a:p>
          </p:txBody>
        </p:sp>
        <p:sp>
          <p:nvSpPr>
            <p:cNvPr id="20499" name="Line 10">
              <a:extLst>
                <a:ext uri="{FF2B5EF4-FFF2-40B4-BE49-F238E27FC236}">
                  <a16:creationId xmlns:a16="http://schemas.microsoft.com/office/drawing/2014/main" id="{06C28FE3-7D35-481F-AD0F-91206B7D6C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40913" y="1296941"/>
              <a:ext cx="1775670" cy="40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500" name="Line 11">
              <a:extLst>
                <a:ext uri="{FF2B5EF4-FFF2-40B4-BE49-F238E27FC236}">
                  <a16:creationId xmlns:a16="http://schemas.microsoft.com/office/drawing/2014/main" id="{DBCD1335-8D9A-416D-AEF9-1F8D756B0B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0983" y="1296942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501" name="Line 12">
              <a:extLst>
                <a:ext uri="{FF2B5EF4-FFF2-40B4-BE49-F238E27FC236}">
                  <a16:creationId xmlns:a16="http://schemas.microsoft.com/office/drawing/2014/main" id="{CD405335-E094-46DA-9509-ADA7C138FA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59782" y="1286303"/>
              <a:ext cx="1596413" cy="106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502" name="Line 13">
              <a:extLst>
                <a:ext uri="{FF2B5EF4-FFF2-40B4-BE49-F238E27FC236}">
                  <a16:creationId xmlns:a16="http://schemas.microsoft.com/office/drawing/2014/main" id="{071116E3-1CED-465B-AA94-485AFCC500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20925" y="1582692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503" name="Line 14">
              <a:extLst>
                <a:ext uri="{FF2B5EF4-FFF2-40B4-BE49-F238E27FC236}">
                  <a16:creationId xmlns:a16="http://schemas.microsoft.com/office/drawing/2014/main" id="{C4BFC7F5-66BF-4CF5-8059-8714864B9B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13430" y="3011442"/>
              <a:ext cx="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504" name="Line 15">
              <a:extLst>
                <a:ext uri="{FF2B5EF4-FFF2-40B4-BE49-F238E27FC236}">
                  <a16:creationId xmlns:a16="http://schemas.microsoft.com/office/drawing/2014/main" id="{8E354874-4FE6-4562-8EE2-BD1F03C36F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13430" y="4268742"/>
              <a:ext cx="0" cy="2857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505" name="Text Box 16">
              <a:extLst>
                <a:ext uri="{FF2B5EF4-FFF2-40B4-BE49-F238E27FC236}">
                  <a16:creationId xmlns:a16="http://schemas.microsoft.com/office/drawing/2014/main" id="{9577F976-F5E1-4D24-B114-FE62DD4DD3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3587" y="1013819"/>
              <a:ext cx="1694734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Source</a:t>
              </a:r>
              <a:r>
                <a:rPr lang="zh-TW" altLang="en-US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 </a:t>
              </a: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Program</a:t>
              </a:r>
            </a:p>
          </p:txBody>
        </p:sp>
        <p:sp>
          <p:nvSpPr>
            <p:cNvPr id="20506" name="Text Box 17">
              <a:extLst>
                <a:ext uri="{FF2B5EF4-FFF2-40B4-BE49-F238E27FC236}">
                  <a16:creationId xmlns:a16="http://schemas.microsoft.com/office/drawing/2014/main" id="{B035713B-813B-456E-B8F0-A1D6F833F5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7061" y="1354093"/>
              <a:ext cx="1768559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(Character Stream)</a:t>
              </a:r>
            </a:p>
          </p:txBody>
        </p:sp>
        <p:sp>
          <p:nvSpPr>
            <p:cNvPr id="20507" name="Text Box 18">
              <a:extLst>
                <a:ext uri="{FF2B5EF4-FFF2-40B4-BE49-F238E27FC236}">
                  <a16:creationId xmlns:a16="http://schemas.microsoft.com/office/drawing/2014/main" id="{2F3E2F15-A0D9-40CE-9DAA-D35E08218E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88133" y="1011192"/>
              <a:ext cx="674736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Tokens</a:t>
              </a:r>
            </a:p>
          </p:txBody>
        </p:sp>
        <p:sp>
          <p:nvSpPr>
            <p:cNvPr id="20508" name="Text Box 19">
              <a:extLst>
                <a:ext uri="{FF2B5EF4-FFF2-40B4-BE49-F238E27FC236}">
                  <a16:creationId xmlns:a16="http://schemas.microsoft.com/office/drawing/2014/main" id="{06B32775-63C6-4D36-BC39-85C7A2E58D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87561" y="996860"/>
              <a:ext cx="826573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Syntactic</a:t>
              </a:r>
            </a:p>
          </p:txBody>
        </p:sp>
        <p:sp>
          <p:nvSpPr>
            <p:cNvPr id="20509" name="Text Box 20">
              <a:extLst>
                <a:ext uri="{FF2B5EF4-FFF2-40B4-BE49-F238E27FC236}">
                  <a16:creationId xmlns:a16="http://schemas.microsoft.com/office/drawing/2014/main" id="{251B306E-26DF-44AF-B766-8CDA421076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2197" y="1279944"/>
              <a:ext cx="849592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Structure</a:t>
              </a:r>
            </a:p>
          </p:txBody>
        </p:sp>
        <p:sp>
          <p:nvSpPr>
            <p:cNvPr id="20510" name="Text Box 22">
              <a:extLst>
                <a:ext uri="{FF2B5EF4-FFF2-40B4-BE49-F238E27FC236}">
                  <a16:creationId xmlns:a16="http://schemas.microsoft.com/office/drawing/2014/main" id="{6758C310-17EB-45E2-BC81-F06CAFDFE9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4071" y="1693421"/>
              <a:ext cx="1281376" cy="5078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 dirty="0">
                  <a:solidFill>
                    <a:srgbClr val="00B0F0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Intermediate</a:t>
              </a:r>
            </a:p>
            <a:p>
              <a:pPr eaLnBrk="1" hangingPunct="1"/>
              <a:r>
                <a:rPr lang="en-US" altLang="zh-TW" sz="1350" b="1" dirty="0">
                  <a:solidFill>
                    <a:srgbClr val="00B0F0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Representation</a:t>
              </a:r>
            </a:p>
          </p:txBody>
        </p:sp>
        <p:sp>
          <p:nvSpPr>
            <p:cNvPr id="20511" name="Line 23">
              <a:extLst>
                <a:ext uri="{FF2B5EF4-FFF2-40B4-BE49-F238E27FC236}">
                  <a16:creationId xmlns:a16="http://schemas.microsoft.com/office/drawing/2014/main" id="{1EF0446F-0EF2-4AD1-9792-361B510A19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570480" y="2325642"/>
              <a:ext cx="7429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512" name="Line 24">
              <a:extLst>
                <a:ext uri="{FF2B5EF4-FFF2-40B4-BE49-F238E27FC236}">
                  <a16:creationId xmlns:a16="http://schemas.microsoft.com/office/drawing/2014/main" id="{39FE6476-3442-4392-B1E5-C49DDD7C28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570480" y="2325642"/>
              <a:ext cx="0" cy="10858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513" name="Line 25">
              <a:extLst>
                <a:ext uri="{FF2B5EF4-FFF2-40B4-BE49-F238E27FC236}">
                  <a16:creationId xmlns:a16="http://schemas.microsoft.com/office/drawing/2014/main" id="{2849A83B-3CFE-4853-A581-23F2AF0579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70480" y="3411492"/>
              <a:ext cx="7429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3" name="Rectangle 27">
              <a:extLst>
                <a:ext uri="{FF2B5EF4-FFF2-40B4-BE49-F238E27FC236}">
                  <a16:creationId xmlns:a16="http://schemas.microsoft.com/office/drawing/2014/main" id="{EFE14D86-9317-4547-9842-4F5D1273A3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9413" y="2554233"/>
              <a:ext cx="1543050" cy="7429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Symbol and</a:t>
              </a:r>
            </a:p>
            <a:p>
              <a:pPr algn="ctr">
                <a:defRPr/>
              </a:pP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Attribute</a:t>
              </a:r>
            </a:p>
            <a:p>
              <a:pPr algn="ctr">
                <a:defRPr/>
              </a:pP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Tables</a:t>
              </a:r>
            </a:p>
          </p:txBody>
        </p:sp>
        <p:sp>
          <p:nvSpPr>
            <p:cNvPr id="20517" name="Text Box 28">
              <a:extLst>
                <a:ext uri="{FF2B5EF4-FFF2-40B4-BE49-F238E27FC236}">
                  <a16:creationId xmlns:a16="http://schemas.microsoft.com/office/drawing/2014/main" id="{1E6B082D-6758-4C7E-92D3-126CD2D869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45183" y="3411493"/>
              <a:ext cx="1194558" cy="715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(Used by all</a:t>
              </a:r>
            </a:p>
            <a:p>
              <a:pPr eaLnBrk="1" hangingPunct="1"/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Phases of </a:t>
              </a:r>
            </a:p>
            <a:p>
              <a:pPr eaLnBrk="1" hangingPunct="1"/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The Compiler)</a:t>
              </a: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DBEB07EA-C41E-4F46-8BFD-B2E45E1F4342}"/>
                </a:ext>
              </a:extLst>
            </p:cNvPr>
            <p:cNvSpPr/>
            <p:nvPr/>
          </p:nvSpPr>
          <p:spPr>
            <a:xfrm>
              <a:off x="1289788" y="1949313"/>
              <a:ext cx="4768200" cy="2519100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/>
            <a:lstStyle/>
            <a:p>
              <a:pPr marL="171450" indent="-171450">
                <a:defRPr/>
              </a:pPr>
              <a:r>
                <a:rPr lang="en-US" altLang="zh-TW" sz="2700" dirty="0">
                  <a:solidFill>
                    <a:schemeClr val="bg1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Semantic Routines</a:t>
              </a:r>
            </a:p>
            <a:p>
              <a:pPr>
                <a:lnSpc>
                  <a:spcPct val="90000"/>
                </a:lnSpc>
                <a:buFont typeface="Wingdings" pitchFamily="2" charset="2"/>
                <a:buChar char="Ø"/>
                <a:defRPr/>
              </a:pPr>
              <a:r>
                <a:rPr lang="en-US" altLang="zh-TW" sz="1350" dirty="0">
                  <a:solidFill>
                    <a:schemeClr val="bg1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 Perform two functions</a:t>
              </a:r>
            </a:p>
            <a:p>
              <a:pPr lvl="1">
                <a:lnSpc>
                  <a:spcPct val="90000"/>
                </a:lnSpc>
                <a:buFont typeface="Wingdings" pitchFamily="2" charset="2"/>
                <a:buChar char="n"/>
                <a:defRPr/>
              </a:pPr>
              <a:r>
                <a:rPr lang="en-US" altLang="zh-TW" sz="1350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 Check the static semantics of each construct</a:t>
              </a:r>
            </a:p>
            <a:p>
              <a:pPr lvl="1">
                <a:lnSpc>
                  <a:spcPct val="90000"/>
                </a:lnSpc>
                <a:buFont typeface="Wingdings" pitchFamily="2" charset="2"/>
                <a:buChar char="n"/>
                <a:defRPr/>
              </a:pPr>
              <a:r>
                <a:rPr lang="en-US" altLang="zh-TW" sz="1350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 Do the actual translation</a:t>
              </a:r>
            </a:p>
            <a:p>
              <a:pPr>
                <a:lnSpc>
                  <a:spcPct val="90000"/>
                </a:lnSpc>
                <a:buFont typeface="Wingdings" pitchFamily="2" charset="2"/>
                <a:buChar char="Ø"/>
                <a:defRPr/>
              </a:pPr>
              <a:r>
                <a:rPr lang="en-US" altLang="zh-TW" sz="1350" dirty="0">
                  <a:solidFill>
                    <a:schemeClr val="bg1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 The heart of a compiler</a:t>
              </a:r>
            </a:p>
            <a:p>
              <a:pPr>
                <a:lnSpc>
                  <a:spcPct val="90000"/>
                </a:lnSpc>
                <a:buFont typeface="Wingdings" pitchFamily="2" charset="2"/>
                <a:buChar char="l"/>
                <a:defRPr/>
              </a:pPr>
              <a:endParaRPr lang="en-US" altLang="zh-TW" sz="15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Arial Unicode MS" pitchFamily="34" charset="-120"/>
                <a:cs typeface="Calibri" panose="020F0502020204030204" pitchFamily="34" charset="0"/>
              </a:endParaRPr>
            </a:p>
            <a:p>
              <a:pPr marL="171450" indent="-171450">
                <a:buFont typeface="Wingdings" pitchFamily="2" charset="2"/>
                <a:buChar char="p"/>
                <a:defRPr/>
              </a:pPr>
              <a:r>
                <a:rPr lang="en-US" altLang="zh-TW" sz="1050" dirty="0">
                  <a:solidFill>
                    <a:schemeClr val="bg1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Syntax Directed Translation</a:t>
              </a:r>
            </a:p>
            <a:p>
              <a:pPr marL="171450" indent="-171450">
                <a:buFont typeface="Wingdings" pitchFamily="2" charset="2"/>
                <a:buChar char="p"/>
                <a:defRPr/>
              </a:pPr>
              <a:r>
                <a:rPr lang="en-US" altLang="zh-TW" sz="1050" dirty="0">
                  <a:solidFill>
                    <a:schemeClr val="bg1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Semantic Processing Techniques</a:t>
              </a:r>
            </a:p>
            <a:p>
              <a:pPr marL="171450" indent="-171450">
                <a:buFont typeface="Wingdings" pitchFamily="2" charset="2"/>
                <a:buChar char="p"/>
                <a:defRPr/>
              </a:pPr>
              <a:r>
                <a:rPr lang="en-US" altLang="zh-TW" sz="1050" dirty="0">
                  <a:solidFill>
                    <a:schemeClr val="bg1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IR (Intermediate Representation)</a:t>
              </a:r>
            </a:p>
          </p:txBody>
        </p:sp>
        <p:sp>
          <p:nvSpPr>
            <p:cNvPr id="20521" name="矩形 26">
              <a:extLst>
                <a:ext uri="{FF2B5EF4-FFF2-40B4-BE49-F238E27FC236}">
                  <a16:creationId xmlns:a16="http://schemas.microsoft.com/office/drawing/2014/main" id="{A1C17A3C-B7BA-4A1C-9C23-776FF994D7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75409" y="4461582"/>
              <a:ext cx="1659685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Target machine code</a:t>
              </a:r>
            </a:p>
          </p:txBody>
        </p:sp>
      </p:grpSp>
      <p:sp>
        <p:nvSpPr>
          <p:cNvPr id="29" name="灯片编号占位符 3">
            <a:extLst>
              <a:ext uri="{FF2B5EF4-FFF2-40B4-BE49-F238E27FC236}">
                <a16:creationId xmlns:a16="http://schemas.microsoft.com/office/drawing/2014/main" id="{0F356BC4-00EA-4CA7-AB96-C64B1151F9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12</a:t>
            </a:fld>
            <a:endParaRPr lang="zh-TW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841AF3F7-01A3-474E-825B-1DEBCB870E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6905" y="171451"/>
            <a:ext cx="6579745" cy="437369"/>
          </a:xfrm>
        </p:spPr>
        <p:txBody>
          <a:bodyPr/>
          <a:lstStyle/>
          <a:p>
            <a:pPr eaLnBrk="1" hangingPunct="1"/>
            <a:r>
              <a:rPr lang="en-US" altLang="zh-TW" sz="3200" dirty="0">
                <a:latin typeface="Arial" panose="020B0604020202020204" pitchFamily="34" charset="0"/>
                <a:cs typeface="Arial" panose="020B0604020202020204" pitchFamily="34" charset="0"/>
              </a:rPr>
              <a:t>The Structure of a Compiler </a:t>
            </a:r>
            <a:r>
              <a:rPr lang="en-US" altLang="zh-TW" sz="3200" dirty="0">
                <a:latin typeface="Arial" panose="020B0604020202020204" pitchFamily="34" charset="0"/>
                <a:ea typeface="Arial Unicode MS" pitchFamily="34" charset="-120"/>
                <a:cs typeface="Arial" panose="020B0604020202020204" pitchFamily="34" charset="0"/>
              </a:rPr>
              <a:t>(6)</a:t>
            </a:r>
            <a:endParaRPr lang="zh-TW" altLang="en-US" sz="3200" dirty="0">
              <a:latin typeface="Arial" panose="020B0604020202020204" pitchFamily="34" charset="0"/>
              <a:ea typeface="Arial Unicode MS" pitchFamily="34" charset="-120"/>
              <a:cs typeface="Arial" panose="020B0604020202020204" pitchFamily="34" charset="0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9F1CD788-26B6-4A57-9EF9-3AA1DA54883C}"/>
              </a:ext>
            </a:extLst>
          </p:cNvPr>
          <p:cNvGrpSpPr/>
          <p:nvPr/>
        </p:nvGrpSpPr>
        <p:grpSpPr>
          <a:xfrm>
            <a:off x="967043" y="867696"/>
            <a:ext cx="7101426" cy="3706361"/>
            <a:chOff x="1051281" y="1414836"/>
            <a:chExt cx="7101426" cy="3706361"/>
          </a:xfrm>
        </p:grpSpPr>
        <p:sp>
          <p:nvSpPr>
            <p:cNvPr id="33" name="Rectangle 4">
              <a:extLst>
                <a:ext uri="{FF2B5EF4-FFF2-40B4-BE49-F238E27FC236}">
                  <a16:creationId xmlns:a16="http://schemas.microsoft.com/office/drawing/2014/main" id="{975C9F9F-6B65-4EAF-A97C-307A711E1B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618" y="1518038"/>
              <a:ext cx="914400" cy="5143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Scanner</a:t>
              </a:r>
            </a:p>
          </p:txBody>
        </p:sp>
        <p:sp>
          <p:nvSpPr>
            <p:cNvPr id="34" name="Rectangle 5">
              <a:extLst>
                <a:ext uri="{FF2B5EF4-FFF2-40B4-BE49-F238E27FC236}">
                  <a16:creationId xmlns:a16="http://schemas.microsoft.com/office/drawing/2014/main" id="{5F0C1FCF-6FEB-42C7-B104-E131881F3E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3418" y="1518038"/>
              <a:ext cx="914400" cy="5143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Parser</a:t>
              </a:r>
            </a:p>
          </p:txBody>
        </p:sp>
        <p:sp>
          <p:nvSpPr>
            <p:cNvPr id="35" name="Rectangle 7">
              <a:extLst>
                <a:ext uri="{FF2B5EF4-FFF2-40B4-BE49-F238E27FC236}">
                  <a16:creationId xmlns:a16="http://schemas.microsoft.com/office/drawing/2014/main" id="{0829BFC1-26B6-45BC-9197-BB76F48A75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9473" y="1473068"/>
              <a:ext cx="914400" cy="5143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Semantic</a:t>
              </a:r>
            </a:p>
            <a:p>
              <a:pPr algn="ctr">
                <a:defRPr/>
              </a:pP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Routines</a:t>
              </a:r>
            </a:p>
          </p:txBody>
        </p:sp>
        <p:sp>
          <p:nvSpPr>
            <p:cNvPr id="36" name="Rectangle 8">
              <a:extLst>
                <a:ext uri="{FF2B5EF4-FFF2-40B4-BE49-F238E27FC236}">
                  <a16:creationId xmlns:a16="http://schemas.microsoft.com/office/drawing/2014/main" id="{E529D0C8-1683-4FDA-A5C6-385BF4BFFC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9473" y="4159118"/>
              <a:ext cx="914400" cy="5143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Code</a:t>
              </a:r>
            </a:p>
            <a:p>
              <a:pPr algn="ctr">
                <a:defRPr/>
              </a:pP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Generator</a:t>
              </a:r>
            </a:p>
          </p:txBody>
        </p:sp>
        <p:sp>
          <p:nvSpPr>
            <p:cNvPr id="37" name="Rectangle 9">
              <a:extLst>
                <a:ext uri="{FF2B5EF4-FFF2-40B4-BE49-F238E27FC236}">
                  <a16:creationId xmlns:a16="http://schemas.microsoft.com/office/drawing/2014/main" id="{4F71E89D-CD3D-473A-8D3E-0E643973D6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9473" y="2901818"/>
              <a:ext cx="914400" cy="514350"/>
            </a:xfrm>
            <a:prstGeom prst="rect">
              <a:avLst/>
            </a:prstGeom>
            <a:solidFill>
              <a:srgbClr val="00B0F0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50" b="1" dirty="0">
                  <a:solidFill>
                    <a:srgbClr val="FFFF00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Optimizer</a:t>
              </a:r>
            </a:p>
          </p:txBody>
        </p:sp>
        <p:sp>
          <p:nvSpPr>
            <p:cNvPr id="21523" name="Line 10">
              <a:extLst>
                <a:ext uri="{FF2B5EF4-FFF2-40B4-BE49-F238E27FC236}">
                  <a16:creationId xmlns:a16="http://schemas.microsoft.com/office/drawing/2014/main" id="{D15A9B24-CE9B-482C-9115-4E59BF6544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32863" y="1746647"/>
              <a:ext cx="1681776" cy="85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524" name="Line 11">
              <a:extLst>
                <a:ext uri="{FF2B5EF4-FFF2-40B4-BE49-F238E27FC236}">
                  <a16:creationId xmlns:a16="http://schemas.microsoft.com/office/drawing/2014/main" id="{DC2BADDA-2765-4A52-B300-C5532B6947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29038" y="1746647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525" name="Line 12">
              <a:extLst>
                <a:ext uri="{FF2B5EF4-FFF2-40B4-BE49-F238E27FC236}">
                  <a16:creationId xmlns:a16="http://schemas.microsoft.com/office/drawing/2014/main" id="{362545DA-2401-4D3D-9774-39D46E3BB4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57837" y="1740809"/>
              <a:ext cx="1281635" cy="58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526" name="Line 13">
              <a:extLst>
                <a:ext uri="{FF2B5EF4-FFF2-40B4-BE49-F238E27FC236}">
                  <a16:creationId xmlns:a16="http://schemas.microsoft.com/office/drawing/2014/main" id="{8AE02C63-81DD-4FF3-B15E-982793675F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96693" y="1987427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527" name="Line 14">
              <a:extLst>
                <a:ext uri="{FF2B5EF4-FFF2-40B4-BE49-F238E27FC236}">
                  <a16:creationId xmlns:a16="http://schemas.microsoft.com/office/drawing/2014/main" id="{01DA1AB2-995B-45A8-ACE4-5466E27675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96693" y="3416177"/>
              <a:ext cx="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528" name="Line 15">
              <a:extLst>
                <a:ext uri="{FF2B5EF4-FFF2-40B4-BE49-F238E27FC236}">
                  <a16:creationId xmlns:a16="http://schemas.microsoft.com/office/drawing/2014/main" id="{508194DA-09A6-4C97-B993-89A24BAE9D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96693" y="4673477"/>
              <a:ext cx="0" cy="2857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529" name="Text Box 16">
              <a:extLst>
                <a:ext uri="{FF2B5EF4-FFF2-40B4-BE49-F238E27FC236}">
                  <a16:creationId xmlns:a16="http://schemas.microsoft.com/office/drawing/2014/main" id="{200C883A-0B69-4348-B356-97EF882117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0669" y="1414836"/>
              <a:ext cx="1663006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Source</a:t>
              </a:r>
              <a:r>
                <a:rPr lang="zh-TW" altLang="en-US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 </a:t>
              </a: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Program</a:t>
              </a:r>
            </a:p>
          </p:txBody>
        </p:sp>
        <p:sp>
          <p:nvSpPr>
            <p:cNvPr id="21530" name="Text Box 18">
              <a:extLst>
                <a:ext uri="{FF2B5EF4-FFF2-40B4-BE49-F238E27FC236}">
                  <a16:creationId xmlns:a16="http://schemas.microsoft.com/office/drawing/2014/main" id="{24F4D0FA-8148-4531-9709-D7340D60E4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6188" y="1460897"/>
              <a:ext cx="674736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Tokens</a:t>
              </a:r>
            </a:p>
          </p:txBody>
        </p:sp>
        <p:sp>
          <p:nvSpPr>
            <p:cNvPr id="21531" name="Text Box 19">
              <a:extLst>
                <a:ext uri="{FF2B5EF4-FFF2-40B4-BE49-F238E27FC236}">
                  <a16:creationId xmlns:a16="http://schemas.microsoft.com/office/drawing/2014/main" id="{430735A4-3CB7-4C15-BD63-E90BEF911E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30727" y="1439394"/>
              <a:ext cx="826573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Syntactic</a:t>
              </a:r>
            </a:p>
          </p:txBody>
        </p:sp>
        <p:sp>
          <p:nvSpPr>
            <p:cNvPr id="21532" name="Text Box 20">
              <a:extLst>
                <a:ext uri="{FF2B5EF4-FFF2-40B4-BE49-F238E27FC236}">
                  <a16:creationId xmlns:a16="http://schemas.microsoft.com/office/drawing/2014/main" id="{B353DFF4-702C-46BC-98B8-6F01943E46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50172" y="1739477"/>
              <a:ext cx="849592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Structure</a:t>
              </a:r>
            </a:p>
          </p:txBody>
        </p:sp>
        <p:sp>
          <p:nvSpPr>
            <p:cNvPr id="21533" name="Line 23">
              <a:extLst>
                <a:ext uri="{FF2B5EF4-FFF2-40B4-BE49-F238E27FC236}">
                  <a16:creationId xmlns:a16="http://schemas.microsoft.com/office/drawing/2014/main" id="{4C737CD4-DC49-4C2C-97D3-1E13540166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553743" y="2730377"/>
              <a:ext cx="7429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534" name="Line 24">
              <a:extLst>
                <a:ext uri="{FF2B5EF4-FFF2-40B4-BE49-F238E27FC236}">
                  <a16:creationId xmlns:a16="http://schemas.microsoft.com/office/drawing/2014/main" id="{43A408F9-C2B2-452A-A5C1-00C1D1D2DC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553743" y="2730377"/>
              <a:ext cx="0" cy="10858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535" name="Line 25">
              <a:extLst>
                <a:ext uri="{FF2B5EF4-FFF2-40B4-BE49-F238E27FC236}">
                  <a16:creationId xmlns:a16="http://schemas.microsoft.com/office/drawing/2014/main" id="{43EA7ECA-7AD0-4DD7-AFF7-BF5B64FA1B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53743" y="3816227"/>
              <a:ext cx="7429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3" name="Rectangle 27">
              <a:extLst>
                <a:ext uri="{FF2B5EF4-FFF2-40B4-BE49-F238E27FC236}">
                  <a16:creationId xmlns:a16="http://schemas.microsoft.com/office/drawing/2014/main" id="{7D0CECCD-B679-47D8-B7D6-5CA849FFA4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7468" y="3003938"/>
              <a:ext cx="1543050" cy="7429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Symbol and</a:t>
              </a:r>
            </a:p>
            <a:p>
              <a:pPr algn="ctr">
                <a:defRPr/>
              </a:pP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Attribute</a:t>
              </a:r>
            </a:p>
            <a:p>
              <a:pPr algn="ctr">
                <a:defRPr/>
              </a:pP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Tables</a:t>
              </a:r>
            </a:p>
          </p:txBody>
        </p:sp>
        <p:sp>
          <p:nvSpPr>
            <p:cNvPr id="21539" name="Text Box 28">
              <a:extLst>
                <a:ext uri="{FF2B5EF4-FFF2-40B4-BE49-F238E27FC236}">
                  <a16:creationId xmlns:a16="http://schemas.microsoft.com/office/drawing/2014/main" id="{0AA94207-0252-48CA-9428-A7405DC737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3238" y="3861198"/>
              <a:ext cx="1194558" cy="715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(Used by all</a:t>
              </a:r>
            </a:p>
            <a:p>
              <a:pPr eaLnBrk="1" hangingPunct="1"/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Phases of </a:t>
              </a:r>
            </a:p>
            <a:p>
              <a:pPr eaLnBrk="1" hangingPunct="1"/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The Compiler)</a:t>
              </a: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C298369A-6650-431A-8480-73D3F9BF7D62}"/>
                </a:ext>
              </a:extLst>
            </p:cNvPr>
            <p:cNvSpPr/>
            <p:nvPr/>
          </p:nvSpPr>
          <p:spPr>
            <a:xfrm>
              <a:off x="1303711" y="2303857"/>
              <a:ext cx="4768487" cy="2518190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/>
            <a:lstStyle/>
            <a:p>
              <a:pPr marL="171450" indent="-171450">
                <a:defRPr/>
              </a:pPr>
              <a:r>
                <a:rPr lang="en-US" altLang="zh-TW" sz="2700" dirty="0">
                  <a:solidFill>
                    <a:schemeClr val="bg1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Optimizer </a:t>
              </a:r>
            </a:p>
            <a:p>
              <a:pPr marL="171450" indent="-171450">
                <a:buFont typeface="Wingdings" pitchFamily="2" charset="2"/>
                <a:buChar char="Ø"/>
                <a:defRPr/>
              </a:pPr>
              <a:r>
                <a:rPr lang="en-US" altLang="zh-TW" sz="1350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The IR code generated by the semantic routines is analyzed and transformed into functionally equivalent but improved IR code</a:t>
              </a:r>
            </a:p>
            <a:p>
              <a:pPr marL="171450" indent="-171450">
                <a:buFont typeface="Wingdings" pitchFamily="2" charset="2"/>
                <a:buChar char="Ø"/>
                <a:defRPr/>
              </a:pPr>
              <a:r>
                <a:rPr lang="en-US" altLang="zh-TW" sz="1350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This phase can be very complex and slow</a:t>
              </a:r>
            </a:p>
            <a:p>
              <a:pPr marL="171450" indent="-171450">
                <a:buFont typeface="Wingdings" pitchFamily="2" charset="2"/>
                <a:buChar char="Ø"/>
                <a:defRPr/>
              </a:pPr>
              <a:r>
                <a:rPr lang="en-US" altLang="zh-TW" sz="1350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Peephole optimization</a:t>
              </a:r>
            </a:p>
            <a:p>
              <a:pPr marL="171450" indent="-171450">
                <a:buFont typeface="Wingdings" pitchFamily="2" charset="2"/>
                <a:buChar char="Ø"/>
                <a:defRPr/>
              </a:pPr>
              <a:r>
                <a:rPr lang="en-US" altLang="zh-TW" sz="1350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loop optimization, register allocation, code scheduling</a:t>
              </a:r>
            </a:p>
            <a:p>
              <a:pPr marL="171450" indent="-171450">
                <a:buFont typeface="Wingdings" pitchFamily="2" charset="2"/>
                <a:buChar char="p"/>
                <a:defRPr/>
              </a:pPr>
              <a:endParaRPr lang="en-US" altLang="zh-TW" sz="1050" dirty="0">
                <a:solidFill>
                  <a:schemeClr val="bg1"/>
                </a:solidFill>
                <a:latin typeface="Calibri" panose="020F0502020204030204" pitchFamily="34" charset="0"/>
                <a:ea typeface="Arial Unicode MS" pitchFamily="34" charset="-120"/>
                <a:cs typeface="Calibri" panose="020F0502020204030204" pitchFamily="34" charset="0"/>
              </a:endParaRPr>
            </a:p>
            <a:p>
              <a:pPr marL="171450" indent="-171450">
                <a:buFont typeface="Wingdings" pitchFamily="2" charset="2"/>
                <a:buChar char="p"/>
                <a:defRPr/>
              </a:pPr>
              <a:r>
                <a:rPr lang="en-US" altLang="zh-TW" sz="1050" dirty="0">
                  <a:solidFill>
                    <a:schemeClr val="bg1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Register and Temporary Management</a:t>
              </a:r>
            </a:p>
            <a:p>
              <a:pPr marL="171450" indent="-171450">
                <a:buFont typeface="Wingdings" pitchFamily="2" charset="2"/>
                <a:buChar char="p"/>
                <a:defRPr/>
              </a:pPr>
              <a:r>
                <a:rPr lang="en-US" altLang="zh-TW" sz="1050" dirty="0">
                  <a:solidFill>
                    <a:schemeClr val="bg1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Peephole Optimization</a:t>
              </a:r>
            </a:p>
          </p:txBody>
        </p:sp>
        <p:sp>
          <p:nvSpPr>
            <p:cNvPr id="21543" name="Text Box 17">
              <a:extLst>
                <a:ext uri="{FF2B5EF4-FFF2-40B4-BE49-F238E27FC236}">
                  <a16:creationId xmlns:a16="http://schemas.microsoft.com/office/drawing/2014/main" id="{3AD8E59A-E6B9-4C5B-8D68-CBDB60230E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1281" y="1789461"/>
              <a:ext cx="1804215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(Character Stream)</a:t>
              </a:r>
            </a:p>
          </p:txBody>
        </p:sp>
        <p:sp>
          <p:nvSpPr>
            <p:cNvPr id="21544" name="Text Box 22">
              <a:extLst>
                <a:ext uri="{FF2B5EF4-FFF2-40B4-BE49-F238E27FC236}">
                  <a16:creationId xmlns:a16="http://schemas.microsoft.com/office/drawing/2014/main" id="{902374A8-7C2F-4900-8A7A-DD8FF2DF9A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3756" y="2098156"/>
              <a:ext cx="1281376" cy="5078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Intermediate</a:t>
              </a:r>
            </a:p>
            <a:p>
              <a:pPr eaLnBrk="1" hangingPunct="1"/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Representation</a:t>
              </a:r>
            </a:p>
          </p:txBody>
        </p:sp>
        <p:sp>
          <p:nvSpPr>
            <p:cNvPr id="21545" name="矩形 26">
              <a:extLst>
                <a:ext uri="{FF2B5EF4-FFF2-40B4-BE49-F238E27FC236}">
                  <a16:creationId xmlns:a16="http://schemas.microsoft.com/office/drawing/2014/main" id="{5F489DCF-4428-449F-A08C-1F6183682C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3022" y="4821115"/>
              <a:ext cx="1659685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Target machine code</a:t>
              </a:r>
            </a:p>
          </p:txBody>
        </p:sp>
      </p:grpSp>
      <p:sp>
        <p:nvSpPr>
          <p:cNvPr id="29" name="灯片编号占位符 3">
            <a:extLst>
              <a:ext uri="{FF2B5EF4-FFF2-40B4-BE49-F238E27FC236}">
                <a16:creationId xmlns:a16="http://schemas.microsoft.com/office/drawing/2014/main" id="{FFA125FA-0ACB-4B95-A0E6-E839613012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13</a:t>
            </a:fld>
            <a:endParaRPr lang="zh-TW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A14A1F51-789C-47F0-99EB-072C21238E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71451"/>
            <a:ext cx="6572250" cy="418544"/>
          </a:xfrm>
        </p:spPr>
        <p:txBody>
          <a:bodyPr/>
          <a:lstStyle/>
          <a:p>
            <a:pPr eaLnBrk="1" hangingPunct="1"/>
            <a:r>
              <a:rPr lang="en-US" altLang="zh-TW" sz="3200" dirty="0">
                <a:latin typeface="Arial" panose="020B0604020202020204" pitchFamily="34" charset="0"/>
                <a:cs typeface="Arial" panose="020B0604020202020204" pitchFamily="34" charset="0"/>
              </a:rPr>
              <a:t>The Structure of a Compiler </a:t>
            </a:r>
            <a:r>
              <a:rPr lang="en-US" altLang="zh-TW" sz="3200" dirty="0">
                <a:latin typeface="Arial" panose="020B0604020202020204" pitchFamily="34" charset="0"/>
                <a:ea typeface="Arial Unicode MS" pitchFamily="34" charset="-120"/>
                <a:cs typeface="Arial" panose="020B0604020202020204" pitchFamily="34" charset="0"/>
              </a:rPr>
              <a:t>(7)</a:t>
            </a:r>
            <a:endParaRPr lang="zh-TW" altLang="en-US" sz="3200" dirty="0">
              <a:latin typeface="Arial" panose="020B0604020202020204" pitchFamily="34" charset="0"/>
              <a:ea typeface="Arial Unicode MS" pitchFamily="34" charset="-120"/>
              <a:cs typeface="Arial" panose="020B0604020202020204" pitchFamily="34" charset="0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69A000E7-9249-40C4-9D96-1B04E2E27A99}"/>
              </a:ext>
            </a:extLst>
          </p:cNvPr>
          <p:cNvGrpSpPr/>
          <p:nvPr/>
        </p:nvGrpSpPr>
        <p:grpSpPr>
          <a:xfrm>
            <a:off x="914400" y="831987"/>
            <a:ext cx="7019910" cy="3761499"/>
            <a:chOff x="1026826" y="1417990"/>
            <a:chExt cx="7019910" cy="3761499"/>
          </a:xfrm>
        </p:grpSpPr>
        <p:sp>
          <p:nvSpPr>
            <p:cNvPr id="22562" name="Line 15">
              <a:extLst>
                <a:ext uri="{FF2B5EF4-FFF2-40B4-BE49-F238E27FC236}">
                  <a16:creationId xmlns:a16="http://schemas.microsoft.com/office/drawing/2014/main" id="{6FD573C0-449A-4947-A2D2-F923B75A79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59198" y="4684592"/>
              <a:ext cx="0" cy="2857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532" name="Text Box 16">
              <a:extLst>
                <a:ext uri="{FF2B5EF4-FFF2-40B4-BE49-F238E27FC236}">
                  <a16:creationId xmlns:a16="http://schemas.microsoft.com/office/drawing/2014/main" id="{BF077946-890B-4909-9AFA-A036BB45D9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7143" y="1417990"/>
              <a:ext cx="1539337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Source</a:t>
              </a:r>
              <a:r>
                <a:rPr lang="zh-TW" altLang="en-US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 </a:t>
              </a: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Program</a:t>
              </a:r>
            </a:p>
          </p:txBody>
        </p:sp>
        <p:sp>
          <p:nvSpPr>
            <p:cNvPr id="22533" name="Text Box 17">
              <a:extLst>
                <a:ext uri="{FF2B5EF4-FFF2-40B4-BE49-F238E27FC236}">
                  <a16:creationId xmlns:a16="http://schemas.microsoft.com/office/drawing/2014/main" id="{14A5C65D-9D4D-4B36-A024-3B885AB9DF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6826" y="1746645"/>
              <a:ext cx="1706849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(Character Stream)</a:t>
              </a:r>
            </a:p>
          </p:txBody>
        </p:sp>
        <p:sp>
          <p:nvSpPr>
            <p:cNvPr id="7" name="Rectangle 4">
              <a:hlinkClick r:id="rId3" action="ppaction://hlinksldjump"/>
              <a:extLst>
                <a:ext uri="{FF2B5EF4-FFF2-40B4-BE49-F238E27FC236}">
                  <a16:creationId xmlns:a16="http://schemas.microsoft.com/office/drawing/2014/main" id="{8772975D-95D5-4493-A0A5-3FEEE91C36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618" y="1518038"/>
              <a:ext cx="914400" cy="5143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Scanner</a:t>
              </a:r>
            </a:p>
          </p:txBody>
        </p:sp>
        <p:sp>
          <p:nvSpPr>
            <p:cNvPr id="22537" name="Line 10">
              <a:extLst>
                <a:ext uri="{FF2B5EF4-FFF2-40B4-BE49-F238E27FC236}">
                  <a16:creationId xmlns:a16="http://schemas.microsoft.com/office/drawing/2014/main" id="{6BD5B2B7-5DD1-40A3-8D84-A6C6DCD4A5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661" y="1743684"/>
              <a:ext cx="1661977" cy="29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538" name="Text Box 18">
              <a:extLst>
                <a:ext uri="{FF2B5EF4-FFF2-40B4-BE49-F238E27FC236}">
                  <a16:creationId xmlns:a16="http://schemas.microsoft.com/office/drawing/2014/main" id="{3A81EBCB-40CC-49A1-8F8A-F6390D6A6D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6188" y="1460897"/>
              <a:ext cx="674736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Tokens</a:t>
              </a:r>
            </a:p>
          </p:txBody>
        </p:sp>
        <p:sp>
          <p:nvSpPr>
            <p:cNvPr id="22539" name="Line 11">
              <a:extLst>
                <a:ext uri="{FF2B5EF4-FFF2-40B4-BE49-F238E27FC236}">
                  <a16:creationId xmlns:a16="http://schemas.microsoft.com/office/drawing/2014/main" id="{D5321679-B4D8-4094-9440-AE945D1300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29038" y="1746647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" name="Rectangle 5">
              <a:hlinkClick r:id="rId4" action="ppaction://hlinksldjump"/>
              <a:extLst>
                <a:ext uri="{FF2B5EF4-FFF2-40B4-BE49-F238E27FC236}">
                  <a16:creationId xmlns:a16="http://schemas.microsoft.com/office/drawing/2014/main" id="{51E7F601-DBD4-4168-90A2-DEC95E755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3418" y="1518038"/>
              <a:ext cx="914400" cy="5143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Parser</a:t>
              </a:r>
            </a:p>
          </p:txBody>
        </p:sp>
        <p:sp>
          <p:nvSpPr>
            <p:cNvPr id="22543" name="Line 12">
              <a:extLst>
                <a:ext uri="{FF2B5EF4-FFF2-40B4-BE49-F238E27FC236}">
                  <a16:creationId xmlns:a16="http://schemas.microsoft.com/office/drawing/2014/main" id="{265D491D-E992-4303-A8D4-AA7FDB8D374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57838" y="1746645"/>
              <a:ext cx="124416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544" name="Text Box 19">
              <a:extLst>
                <a:ext uri="{FF2B5EF4-FFF2-40B4-BE49-F238E27FC236}">
                  <a16:creationId xmlns:a16="http://schemas.microsoft.com/office/drawing/2014/main" id="{306A16B1-3281-4A07-8BEC-2A280F9047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00891" y="1433126"/>
              <a:ext cx="826573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Syntactic</a:t>
              </a:r>
            </a:p>
          </p:txBody>
        </p:sp>
        <p:sp>
          <p:nvSpPr>
            <p:cNvPr id="22545" name="Text Box 20">
              <a:extLst>
                <a:ext uri="{FF2B5EF4-FFF2-40B4-BE49-F238E27FC236}">
                  <a16:creationId xmlns:a16="http://schemas.microsoft.com/office/drawing/2014/main" id="{8710B727-303F-4EE3-AB87-5710990AB9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31292" y="1731083"/>
              <a:ext cx="849592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Structure</a:t>
              </a:r>
            </a:p>
          </p:txBody>
        </p:sp>
        <p:sp>
          <p:nvSpPr>
            <p:cNvPr id="15" name="Rectangle 7">
              <a:hlinkClick r:id="rId5" action="ppaction://hlinksldjump"/>
              <a:extLst>
                <a:ext uri="{FF2B5EF4-FFF2-40B4-BE49-F238E27FC236}">
                  <a16:creationId xmlns:a16="http://schemas.microsoft.com/office/drawing/2014/main" id="{0F94A563-C14C-4873-8727-787B732607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1998" y="1465573"/>
              <a:ext cx="914400" cy="5143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Semantic</a:t>
              </a:r>
            </a:p>
            <a:p>
              <a:pPr algn="ctr">
                <a:defRPr/>
              </a:pPr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Routines</a:t>
              </a:r>
            </a:p>
          </p:txBody>
        </p:sp>
        <p:sp>
          <p:nvSpPr>
            <p:cNvPr id="22549" name="Line 13">
              <a:extLst>
                <a:ext uri="{FF2B5EF4-FFF2-40B4-BE49-F238E27FC236}">
                  <a16:creationId xmlns:a16="http://schemas.microsoft.com/office/drawing/2014/main" id="{C64ED996-AD94-4FF0-84ED-8BE36AE85B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59218" y="1979932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551" name="Text Box 22">
              <a:extLst>
                <a:ext uri="{FF2B5EF4-FFF2-40B4-BE49-F238E27FC236}">
                  <a16:creationId xmlns:a16="http://schemas.microsoft.com/office/drawing/2014/main" id="{7C42A0A6-3DFD-40E5-B453-8436D859EE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16281" y="2090661"/>
              <a:ext cx="1281376" cy="5078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Intermediate</a:t>
              </a:r>
            </a:p>
            <a:p>
              <a:pPr eaLnBrk="1" hangingPunct="1"/>
              <a:r>
                <a:rPr lang="en-US" altLang="zh-TW" sz="1350" b="1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Representation</a:t>
              </a:r>
            </a:p>
          </p:txBody>
        </p:sp>
        <p:sp>
          <p:nvSpPr>
            <p:cNvPr id="22552" name="Line 23">
              <a:extLst>
                <a:ext uri="{FF2B5EF4-FFF2-40B4-BE49-F238E27FC236}">
                  <a16:creationId xmlns:a16="http://schemas.microsoft.com/office/drawing/2014/main" id="{9E728914-5B89-4005-97ED-4C7956E17D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516268" y="2722882"/>
              <a:ext cx="7429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553" name="Line 24">
              <a:extLst>
                <a:ext uri="{FF2B5EF4-FFF2-40B4-BE49-F238E27FC236}">
                  <a16:creationId xmlns:a16="http://schemas.microsoft.com/office/drawing/2014/main" id="{E550A4BD-DF2F-423B-BD1A-96D5A4D8DD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516268" y="2722882"/>
              <a:ext cx="0" cy="10858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554" name="Line 25">
              <a:extLst>
                <a:ext uri="{FF2B5EF4-FFF2-40B4-BE49-F238E27FC236}">
                  <a16:creationId xmlns:a16="http://schemas.microsoft.com/office/drawing/2014/main" id="{3C495B6B-5B8C-486E-9246-C0FF8B94E4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16268" y="3808732"/>
              <a:ext cx="7429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Rectangle 9">
              <a:hlinkClick r:id="rId6" action="ppaction://hlinksldjump"/>
              <a:extLst>
                <a:ext uri="{FF2B5EF4-FFF2-40B4-BE49-F238E27FC236}">
                  <a16:creationId xmlns:a16="http://schemas.microsoft.com/office/drawing/2014/main" id="{414780D2-C4CC-4466-907C-466DD58AD5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1998" y="2894323"/>
              <a:ext cx="914400" cy="5143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50" b="1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Optimizer</a:t>
              </a:r>
            </a:p>
          </p:txBody>
        </p:sp>
        <p:sp>
          <p:nvSpPr>
            <p:cNvPr id="22558" name="Line 14">
              <a:extLst>
                <a:ext uri="{FF2B5EF4-FFF2-40B4-BE49-F238E27FC236}">
                  <a16:creationId xmlns:a16="http://schemas.microsoft.com/office/drawing/2014/main" id="{E54334EC-407D-4FE5-ADE4-EF9280F36E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59218" y="3408682"/>
              <a:ext cx="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" name="Rectangle 8">
              <a:hlinkClick r:id="rId7" action="ppaction://hlinksldjump"/>
              <a:extLst>
                <a:ext uri="{FF2B5EF4-FFF2-40B4-BE49-F238E27FC236}">
                  <a16:creationId xmlns:a16="http://schemas.microsoft.com/office/drawing/2014/main" id="{C4915BEF-8A4F-474E-9DC8-9FDF2FE860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01998" y="4151623"/>
              <a:ext cx="914400" cy="514350"/>
            </a:xfrm>
            <a:prstGeom prst="rect">
              <a:avLst/>
            </a:prstGeom>
            <a:solidFill>
              <a:srgbClr val="00B0F0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50" b="1" dirty="0">
                  <a:solidFill>
                    <a:srgbClr val="FFFF00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Code</a:t>
              </a:r>
            </a:p>
            <a:p>
              <a:pPr algn="ctr">
                <a:defRPr/>
              </a:pPr>
              <a:r>
                <a:rPr lang="en-US" altLang="zh-TW" sz="1350" b="1" dirty="0">
                  <a:solidFill>
                    <a:srgbClr val="FFFF00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Generator</a:t>
              </a:r>
            </a:p>
          </p:txBody>
        </p: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id="{599C9707-9FC6-43EA-8FE6-CCFA354193E0}"/>
                </a:ext>
              </a:extLst>
            </p:cNvPr>
            <p:cNvSpPr/>
            <p:nvPr/>
          </p:nvSpPr>
          <p:spPr>
            <a:xfrm>
              <a:off x="1366426" y="2514301"/>
              <a:ext cx="4768200" cy="2519100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/>
            <a:lstStyle/>
            <a:p>
              <a:pPr marL="171450" indent="-171450">
                <a:defRPr/>
              </a:pPr>
              <a:r>
                <a:rPr lang="en-US" altLang="zh-TW" sz="2700" dirty="0">
                  <a:solidFill>
                    <a:schemeClr val="bg1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Code Generator</a:t>
              </a:r>
            </a:p>
            <a:p>
              <a:pPr marL="171450" indent="-171450">
                <a:buFont typeface="Wingdings" pitchFamily="2" charset="2"/>
                <a:buChar char="p"/>
                <a:defRPr/>
              </a:pPr>
              <a:r>
                <a:rPr lang="en-US" altLang="zh-TW" sz="1050" dirty="0">
                  <a:solidFill>
                    <a:schemeClr val="bg1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Interpretive Code Generation</a:t>
              </a:r>
            </a:p>
            <a:p>
              <a:pPr marL="171450" indent="-171450">
                <a:buFont typeface="Wingdings" pitchFamily="2" charset="2"/>
                <a:buChar char="p"/>
                <a:defRPr/>
              </a:pPr>
              <a:r>
                <a:rPr lang="en-US" altLang="zh-TW" sz="1050" dirty="0">
                  <a:solidFill>
                    <a:schemeClr val="bg1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Generating Code from Tree/Dag</a:t>
              </a:r>
            </a:p>
            <a:p>
              <a:pPr marL="171450" indent="-171450">
                <a:buFont typeface="Wingdings" pitchFamily="2" charset="2"/>
                <a:buChar char="p"/>
                <a:defRPr/>
              </a:pPr>
              <a:r>
                <a:rPr lang="en-US" altLang="zh-TW" sz="1050" dirty="0">
                  <a:solidFill>
                    <a:schemeClr val="bg1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Grammar-Based Code Generator</a:t>
              </a:r>
            </a:p>
          </p:txBody>
        </p:sp>
        <p:sp>
          <p:nvSpPr>
            <p:cNvPr id="22566" name="矩形 28">
              <a:extLst>
                <a:ext uri="{FF2B5EF4-FFF2-40B4-BE49-F238E27FC236}">
                  <a16:creationId xmlns:a16="http://schemas.microsoft.com/office/drawing/2014/main" id="{08070D3C-59E4-4B50-9ECD-0EAD82727D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7051" y="4879407"/>
              <a:ext cx="1659685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 sz="1350" b="1" dirty="0">
                  <a:solidFill>
                    <a:srgbClr val="00B0F0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Target machine code</a:t>
              </a:r>
            </a:p>
          </p:txBody>
        </p:sp>
      </p:grpSp>
      <p:sp>
        <p:nvSpPr>
          <p:cNvPr id="29" name="灯片编号占位符 3">
            <a:extLst>
              <a:ext uri="{FF2B5EF4-FFF2-40B4-BE49-F238E27FC236}">
                <a16:creationId xmlns:a16="http://schemas.microsoft.com/office/drawing/2014/main" id="{9A1A5D6E-CBB0-4360-A3DC-2586FB1992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14</a:t>
            </a:fld>
            <a:endParaRPr lang="zh-TW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標題 1">
            <a:extLst>
              <a:ext uri="{FF2B5EF4-FFF2-40B4-BE49-F238E27FC236}">
                <a16:creationId xmlns:a16="http://schemas.microsoft.com/office/drawing/2014/main" id="{E5E5D38B-E728-4117-BD16-F9BB02BFD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788" y="91235"/>
            <a:ext cx="6128470" cy="487933"/>
          </a:xfrm>
        </p:spPr>
        <p:txBody>
          <a:bodyPr/>
          <a:lstStyle/>
          <a:p>
            <a:r>
              <a:rPr lang="en-US" altLang="zh-TW" sz="3200" dirty="0">
                <a:latin typeface="Arial" panose="020B0604020202020204" pitchFamily="34" charset="0"/>
                <a:cs typeface="Arial" panose="020B0604020202020204" pitchFamily="34" charset="0"/>
              </a:rPr>
              <a:t>The Structure of a Compiler </a:t>
            </a:r>
            <a:r>
              <a:rPr lang="en-US" altLang="zh-TW" sz="3200" dirty="0">
                <a:latin typeface="Arial" panose="020B0604020202020204" pitchFamily="34" charset="0"/>
                <a:ea typeface="Arial Unicode MS" pitchFamily="34" charset="-120"/>
                <a:cs typeface="Arial" panose="020B0604020202020204" pitchFamily="34" charset="0"/>
              </a:rPr>
              <a:t>(8)</a:t>
            </a:r>
            <a:endParaRPr lang="zh-TW" altLang="en-US" sz="3200" dirty="0">
              <a:latin typeface="Arial" panose="020B0604020202020204" pitchFamily="34" charset="0"/>
              <a:ea typeface="Arial Unicode MS" pitchFamily="34" charset="-120"/>
              <a:cs typeface="Arial" panose="020B0604020202020204" pitchFamily="34" charset="0"/>
            </a:endParaRP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F3E76378-88BB-5A14-41D7-934C3625D791}"/>
              </a:ext>
            </a:extLst>
          </p:cNvPr>
          <p:cNvGrpSpPr/>
          <p:nvPr/>
        </p:nvGrpSpPr>
        <p:grpSpPr>
          <a:xfrm>
            <a:off x="130502" y="786405"/>
            <a:ext cx="8956949" cy="3773334"/>
            <a:chOff x="130502" y="786405"/>
            <a:chExt cx="8956949" cy="3773334"/>
          </a:xfrm>
        </p:grpSpPr>
        <p:pic>
          <p:nvPicPr>
            <p:cNvPr id="23586" name="Picture 8">
              <a:extLst>
                <a:ext uri="{FF2B5EF4-FFF2-40B4-BE49-F238E27FC236}">
                  <a16:creationId xmlns:a16="http://schemas.microsoft.com/office/drawing/2014/main" id="{BCE31CC0-C3EF-4A63-9D06-7D40B4BA3C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15838" y="1050622"/>
              <a:ext cx="1471613" cy="7929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" name="组合 2">
              <a:extLst>
                <a:ext uri="{FF2B5EF4-FFF2-40B4-BE49-F238E27FC236}">
                  <a16:creationId xmlns:a16="http://schemas.microsoft.com/office/drawing/2014/main" id="{8E1B0E09-E2BC-44A7-85F5-0A9B71FA63BD}"/>
                </a:ext>
              </a:extLst>
            </p:cNvPr>
            <p:cNvGrpSpPr/>
            <p:nvPr/>
          </p:nvGrpSpPr>
          <p:grpSpPr>
            <a:xfrm>
              <a:off x="130502" y="856232"/>
              <a:ext cx="3968448" cy="3643337"/>
              <a:chOff x="807374" y="1125132"/>
              <a:chExt cx="3968448" cy="3643337"/>
            </a:xfrm>
          </p:grpSpPr>
          <p:pic>
            <p:nvPicPr>
              <p:cNvPr id="10" name="Picture 8" descr="auto0">
                <a:extLst>
                  <a:ext uri="{FF2B5EF4-FFF2-40B4-BE49-F238E27FC236}">
                    <a16:creationId xmlns:a16="http://schemas.microsoft.com/office/drawing/2014/main" id="{1956B228-79B8-471A-99DC-15452F2FEBE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357290" y="1125132"/>
                <a:ext cx="3418532" cy="229790"/>
              </a:xfrm>
              <a:prstGeom prst="rect">
                <a:avLst/>
              </a:prstGeom>
              <a:noFill/>
              <a:ln w="9525">
                <a:solidFill>
                  <a:schemeClr val="accent6">
                    <a:lumMod val="20000"/>
                    <a:lumOff val="80000"/>
                  </a:schemeClr>
                </a:solidFill>
                <a:miter lim="800000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 contourW="19050">
                <a:contourClr>
                  <a:schemeClr val="accent6">
                    <a:lumMod val="20000"/>
                    <a:lumOff val="80000"/>
                  </a:schemeClr>
                </a:contourClr>
              </a:sp3d>
            </p:spPr>
          </p:pic>
          <p:sp>
            <p:nvSpPr>
              <p:cNvPr id="15" name="圓角矩形 14">
                <a:extLst>
                  <a:ext uri="{FF2B5EF4-FFF2-40B4-BE49-F238E27FC236}">
                    <a16:creationId xmlns:a16="http://schemas.microsoft.com/office/drawing/2014/main" id="{702D815A-AA69-4375-9BE3-9E9C0B95C4E8}"/>
                  </a:ext>
                </a:extLst>
              </p:cNvPr>
              <p:cNvSpPr/>
              <p:nvPr/>
            </p:nvSpPr>
            <p:spPr>
              <a:xfrm>
                <a:off x="1789614" y="1660916"/>
                <a:ext cx="2521885" cy="270000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lnSpc>
                    <a:spcPct val="70000"/>
                  </a:lnSpc>
                  <a:defRPr/>
                </a:pPr>
                <a:r>
                  <a:rPr lang="en-US" altLang="zh-TW" sz="900" b="1" dirty="0">
                    <a:solidFill>
                      <a:srgbClr val="FFFF00"/>
                    </a:solidFill>
                    <a:latin typeface="Arial Unicode MS" pitchFamily="34" charset="-120"/>
                    <a:ea typeface="Arial Unicode MS" pitchFamily="34" charset="-120"/>
                    <a:cs typeface="Arial Unicode MS" pitchFamily="34" charset="-120"/>
                  </a:rPr>
                  <a:t>Scanner  </a:t>
                </a:r>
                <a:br>
                  <a:rPr lang="en-US" altLang="zh-TW" sz="900" b="1" dirty="0">
                    <a:solidFill>
                      <a:srgbClr val="FFFF00"/>
                    </a:solidFill>
                    <a:latin typeface="Arial Unicode MS" pitchFamily="34" charset="-120"/>
                    <a:ea typeface="Arial Unicode MS" pitchFamily="34" charset="-120"/>
                    <a:cs typeface="Arial Unicode MS" pitchFamily="34" charset="-120"/>
                  </a:rPr>
                </a:br>
                <a:r>
                  <a:rPr lang="en-US" altLang="zh-TW" sz="900" b="1" dirty="0">
                    <a:solidFill>
                      <a:schemeClr val="bg1"/>
                    </a:solidFill>
                    <a:latin typeface="Arial Unicode MS" pitchFamily="34" charset="-120"/>
                    <a:ea typeface="Arial Unicode MS" pitchFamily="34" charset="-120"/>
                    <a:cs typeface="Arial Unicode MS" pitchFamily="34" charset="-120"/>
                  </a:rPr>
                  <a:t>[Lexical Analyzer]</a:t>
                </a:r>
                <a:endParaRPr lang="zh-TW" altLang="en-US" sz="900" b="1" dirty="0" err="1">
                  <a:solidFill>
                    <a:schemeClr val="bg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endParaRPr>
              </a:p>
            </p:txBody>
          </p:sp>
          <p:sp>
            <p:nvSpPr>
              <p:cNvPr id="19" name="向右箭號 18">
                <a:extLst>
                  <a:ext uri="{FF2B5EF4-FFF2-40B4-BE49-F238E27FC236}">
                    <a16:creationId xmlns:a16="http://schemas.microsoft.com/office/drawing/2014/main" id="{61CB6BCD-0DEF-4CF9-97C1-5B6F0C18379A}"/>
                  </a:ext>
                </a:extLst>
              </p:cNvPr>
              <p:cNvSpPr/>
              <p:nvPr/>
            </p:nvSpPr>
            <p:spPr>
              <a:xfrm rot="5400000">
                <a:off x="2943226" y="1391841"/>
                <a:ext cx="214313" cy="216694"/>
              </a:xfrm>
              <a:prstGeom prst="rightArrow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lnSpc>
                    <a:spcPct val="70000"/>
                  </a:lnSpc>
                  <a:defRPr/>
                </a:pPr>
                <a:endParaRPr lang="zh-TW" altLang="en-US" sz="900" b="1" dirty="0" err="1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endParaRPr>
              </a:p>
            </p:txBody>
          </p:sp>
          <p:sp>
            <p:nvSpPr>
              <p:cNvPr id="20" name="向右箭號 19">
                <a:extLst>
                  <a:ext uri="{FF2B5EF4-FFF2-40B4-BE49-F238E27FC236}">
                    <a16:creationId xmlns:a16="http://schemas.microsoft.com/office/drawing/2014/main" id="{F1BD8C34-A815-4B5E-AA85-CF0F748D98BA}"/>
                  </a:ext>
                </a:extLst>
              </p:cNvPr>
              <p:cNvSpPr/>
              <p:nvPr/>
            </p:nvSpPr>
            <p:spPr>
              <a:xfrm rot="5400000">
                <a:off x="2943226" y="1981201"/>
                <a:ext cx="214313" cy="216694"/>
              </a:xfrm>
              <a:prstGeom prst="rightArrow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lnSpc>
                    <a:spcPct val="70000"/>
                  </a:lnSpc>
                  <a:defRPr/>
                </a:pPr>
                <a:endParaRPr lang="zh-TW" altLang="en-US" sz="900" b="1" dirty="0" err="1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endParaRPr>
              </a:p>
            </p:txBody>
          </p:sp>
          <p:sp>
            <p:nvSpPr>
              <p:cNvPr id="23" name="向右箭號 22">
                <a:extLst>
                  <a:ext uri="{FF2B5EF4-FFF2-40B4-BE49-F238E27FC236}">
                    <a16:creationId xmlns:a16="http://schemas.microsoft.com/office/drawing/2014/main" id="{6109771A-51AB-4FB5-9721-AE9F9863F678}"/>
                  </a:ext>
                </a:extLst>
              </p:cNvPr>
              <p:cNvSpPr/>
              <p:nvPr/>
            </p:nvSpPr>
            <p:spPr>
              <a:xfrm rot="5400000">
                <a:off x="2965847" y="2409826"/>
                <a:ext cx="214313" cy="216694"/>
              </a:xfrm>
              <a:prstGeom prst="rightArrow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lnSpc>
                    <a:spcPct val="70000"/>
                  </a:lnSpc>
                  <a:defRPr/>
                </a:pPr>
                <a:endParaRPr lang="zh-TW" altLang="en-US" sz="900" b="1" dirty="0" err="1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endParaRPr>
              </a:p>
            </p:txBody>
          </p:sp>
          <p:sp>
            <p:nvSpPr>
              <p:cNvPr id="24" name="圓角矩形 23">
                <a:extLst>
                  <a:ext uri="{FF2B5EF4-FFF2-40B4-BE49-F238E27FC236}">
                    <a16:creationId xmlns:a16="http://schemas.microsoft.com/office/drawing/2014/main" id="{E9B451A2-740E-4BD9-B9BA-A202CC74DAC7}"/>
                  </a:ext>
                </a:extLst>
              </p:cNvPr>
              <p:cNvSpPr/>
              <p:nvPr/>
            </p:nvSpPr>
            <p:spPr>
              <a:xfrm>
                <a:off x="1785919" y="2625329"/>
                <a:ext cx="2521885" cy="270000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lnSpc>
                    <a:spcPct val="70000"/>
                  </a:lnSpc>
                  <a:defRPr/>
                </a:pPr>
                <a:r>
                  <a:rPr lang="en-US" altLang="zh-TW" sz="900" b="1" dirty="0">
                    <a:solidFill>
                      <a:srgbClr val="FFFF00"/>
                    </a:solidFill>
                    <a:latin typeface="Arial Unicode MS" pitchFamily="34" charset="-120"/>
                    <a:ea typeface="Arial Unicode MS" pitchFamily="34" charset="-120"/>
                    <a:cs typeface="Arial Unicode MS" pitchFamily="34" charset="-120"/>
                  </a:rPr>
                  <a:t>Parser  </a:t>
                </a:r>
                <a:br>
                  <a:rPr lang="en-US" altLang="zh-TW" sz="900" b="1" dirty="0">
                    <a:solidFill>
                      <a:srgbClr val="FFFF00"/>
                    </a:solidFill>
                    <a:latin typeface="Arial Unicode MS" pitchFamily="34" charset="-120"/>
                    <a:ea typeface="Arial Unicode MS" pitchFamily="34" charset="-120"/>
                    <a:cs typeface="Arial Unicode MS" pitchFamily="34" charset="-120"/>
                  </a:rPr>
                </a:br>
                <a:r>
                  <a:rPr lang="en-US" altLang="zh-TW" sz="900" b="1" dirty="0">
                    <a:solidFill>
                      <a:schemeClr val="bg1"/>
                    </a:solidFill>
                    <a:latin typeface="Arial Unicode MS" pitchFamily="34" charset="-120"/>
                    <a:ea typeface="Arial Unicode MS" pitchFamily="34" charset="-120"/>
                    <a:cs typeface="Arial Unicode MS" pitchFamily="34" charset="-120"/>
                  </a:rPr>
                  <a:t>[Syntax Analyzer]</a:t>
                </a:r>
                <a:endParaRPr lang="zh-TW" altLang="en-US" sz="900" b="1" dirty="0" err="1">
                  <a:solidFill>
                    <a:schemeClr val="bg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endParaRPr>
              </a:p>
            </p:txBody>
          </p:sp>
          <p:pic>
            <p:nvPicPr>
              <p:cNvPr id="45059" name="Picture 3">
                <a:extLst>
                  <a:ext uri="{FF2B5EF4-FFF2-40B4-BE49-F238E27FC236}">
                    <a16:creationId xmlns:a16="http://schemas.microsoft.com/office/drawing/2014/main" id="{E171BEFD-17E1-4942-97B1-D0DC07A4915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1946655" y="3107535"/>
                <a:ext cx="2209636" cy="482207"/>
              </a:xfrm>
              <a:prstGeom prst="rect">
                <a:avLst/>
              </a:prstGeom>
              <a:noFill/>
              <a:ln w="9525">
                <a:solidFill>
                  <a:schemeClr val="accent6">
                    <a:lumMod val="20000"/>
                    <a:lumOff val="80000"/>
                  </a:schemeClr>
                </a:solidFill>
                <a:miter lim="800000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 contourW="19050">
                <a:contourClr>
                  <a:schemeClr val="accent6">
                    <a:lumMod val="20000"/>
                    <a:lumOff val="80000"/>
                  </a:schemeClr>
                </a:contourClr>
              </a:sp3d>
            </p:spPr>
          </p:pic>
          <p:sp>
            <p:nvSpPr>
              <p:cNvPr id="25" name="向右箭號 24">
                <a:extLst>
                  <a:ext uri="{FF2B5EF4-FFF2-40B4-BE49-F238E27FC236}">
                    <a16:creationId xmlns:a16="http://schemas.microsoft.com/office/drawing/2014/main" id="{5E4DA3B0-CEFF-44D9-A56C-9E0324BA8ED3}"/>
                  </a:ext>
                </a:extLst>
              </p:cNvPr>
              <p:cNvSpPr/>
              <p:nvPr/>
            </p:nvSpPr>
            <p:spPr>
              <a:xfrm rot="5400000">
                <a:off x="2965847" y="2892029"/>
                <a:ext cx="214313" cy="216694"/>
              </a:xfrm>
              <a:prstGeom prst="rightArrow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lnSpc>
                    <a:spcPct val="70000"/>
                  </a:lnSpc>
                  <a:defRPr/>
                </a:pPr>
                <a:endParaRPr lang="zh-TW" altLang="en-US" sz="900" b="1" dirty="0" err="1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endParaRPr>
              </a:p>
            </p:txBody>
          </p:sp>
          <p:sp>
            <p:nvSpPr>
              <p:cNvPr id="26" name="向右箭號 25">
                <a:extLst>
                  <a:ext uri="{FF2B5EF4-FFF2-40B4-BE49-F238E27FC236}">
                    <a16:creationId xmlns:a16="http://schemas.microsoft.com/office/drawing/2014/main" id="{F2A6A57B-72D0-4614-A6C2-7D360CB58940}"/>
                  </a:ext>
                </a:extLst>
              </p:cNvPr>
              <p:cNvSpPr/>
              <p:nvPr/>
            </p:nvSpPr>
            <p:spPr>
              <a:xfrm rot="5400000">
                <a:off x="2939653" y="3588545"/>
                <a:ext cx="214313" cy="216694"/>
              </a:xfrm>
              <a:prstGeom prst="rightArrow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lnSpc>
                    <a:spcPct val="70000"/>
                  </a:lnSpc>
                  <a:defRPr/>
                </a:pPr>
                <a:endParaRPr lang="zh-TW" altLang="en-US" sz="900" b="1" dirty="0" err="1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endParaRPr>
              </a:p>
            </p:txBody>
          </p:sp>
          <p:sp>
            <p:nvSpPr>
              <p:cNvPr id="27" name="圓角矩形 26">
                <a:extLst>
                  <a:ext uri="{FF2B5EF4-FFF2-40B4-BE49-F238E27FC236}">
                    <a16:creationId xmlns:a16="http://schemas.microsoft.com/office/drawing/2014/main" id="{BBCA2CCC-B942-4369-AE17-74A69151A993}"/>
                  </a:ext>
                </a:extLst>
              </p:cNvPr>
              <p:cNvSpPr/>
              <p:nvPr/>
            </p:nvSpPr>
            <p:spPr>
              <a:xfrm>
                <a:off x="1785919" y="3804056"/>
                <a:ext cx="2521885" cy="270000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lnSpc>
                    <a:spcPct val="70000"/>
                  </a:lnSpc>
                  <a:defRPr/>
                </a:pPr>
                <a:r>
                  <a:rPr lang="en-US" altLang="zh-TW" sz="900" b="1" dirty="0">
                    <a:solidFill>
                      <a:srgbClr val="FFFF00"/>
                    </a:solidFill>
                    <a:latin typeface="Arial Unicode MS" pitchFamily="34" charset="-120"/>
                    <a:ea typeface="Arial Unicode MS" pitchFamily="34" charset="-120"/>
                    <a:cs typeface="Arial Unicode MS" pitchFamily="34" charset="-120"/>
                  </a:rPr>
                  <a:t>Semantic Process  </a:t>
                </a:r>
                <a:br>
                  <a:rPr lang="en-US" altLang="zh-TW" sz="900" b="1" dirty="0">
                    <a:solidFill>
                      <a:srgbClr val="FFFF00"/>
                    </a:solidFill>
                    <a:latin typeface="Arial Unicode MS" pitchFamily="34" charset="-120"/>
                    <a:ea typeface="Arial Unicode MS" pitchFamily="34" charset="-120"/>
                    <a:cs typeface="Arial Unicode MS" pitchFamily="34" charset="-120"/>
                  </a:rPr>
                </a:br>
                <a:r>
                  <a:rPr lang="en-US" altLang="zh-TW" sz="900" b="1" dirty="0">
                    <a:solidFill>
                      <a:schemeClr val="bg1"/>
                    </a:solidFill>
                    <a:latin typeface="Arial Unicode MS" pitchFamily="34" charset="-120"/>
                    <a:ea typeface="Arial Unicode MS" pitchFamily="34" charset="-120"/>
                    <a:cs typeface="Arial Unicode MS" pitchFamily="34" charset="-120"/>
                  </a:rPr>
                  <a:t>[Semantic analyzer]</a:t>
                </a:r>
                <a:endParaRPr lang="zh-TW" altLang="en-US" sz="900" b="1" dirty="0" err="1">
                  <a:solidFill>
                    <a:schemeClr val="bg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endParaRPr>
              </a:p>
            </p:txBody>
          </p:sp>
          <p:pic>
            <p:nvPicPr>
              <p:cNvPr id="45060" name="Picture 4">
                <a:extLst>
                  <a:ext uri="{FF2B5EF4-FFF2-40B4-BE49-F238E27FC236}">
                    <a16:creationId xmlns:a16="http://schemas.microsoft.com/office/drawing/2014/main" id="{2D423B85-2884-494C-9A65-A2F6C301156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1839497" y="4339842"/>
                <a:ext cx="2382564" cy="428627"/>
              </a:xfrm>
              <a:prstGeom prst="rect">
                <a:avLst/>
              </a:prstGeom>
              <a:noFill/>
              <a:ln w="9525">
                <a:solidFill>
                  <a:schemeClr val="accent6">
                    <a:lumMod val="20000"/>
                    <a:lumOff val="80000"/>
                  </a:schemeClr>
                </a:solidFill>
                <a:miter lim="800000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 contourW="19050">
                <a:contourClr>
                  <a:schemeClr val="accent6">
                    <a:lumMod val="20000"/>
                    <a:lumOff val="80000"/>
                  </a:schemeClr>
                </a:contourClr>
              </a:sp3d>
            </p:spPr>
          </p:pic>
          <p:sp>
            <p:nvSpPr>
              <p:cNvPr id="36" name="向右箭號 35">
                <a:extLst>
                  <a:ext uri="{FF2B5EF4-FFF2-40B4-BE49-F238E27FC236}">
                    <a16:creationId xmlns:a16="http://schemas.microsoft.com/office/drawing/2014/main" id="{649F2CE3-5039-4E77-892B-B40F91629E45}"/>
                  </a:ext>
                </a:extLst>
              </p:cNvPr>
              <p:cNvSpPr/>
              <p:nvPr/>
            </p:nvSpPr>
            <p:spPr>
              <a:xfrm rot="5400000">
                <a:off x="2912269" y="4070748"/>
                <a:ext cx="214313" cy="216694"/>
              </a:xfrm>
              <a:prstGeom prst="rightArrow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lnSpc>
                    <a:spcPct val="70000"/>
                  </a:lnSpc>
                  <a:defRPr/>
                </a:pPr>
                <a:endParaRPr lang="zh-TW" altLang="en-US" sz="900" b="1" dirty="0" err="1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endParaRPr>
              </a:p>
            </p:txBody>
          </p:sp>
          <p:grpSp>
            <p:nvGrpSpPr>
              <p:cNvPr id="2" name="群組 32">
                <a:extLst>
                  <a:ext uri="{FF2B5EF4-FFF2-40B4-BE49-F238E27FC236}">
                    <a16:creationId xmlns:a16="http://schemas.microsoft.com/office/drawing/2014/main" id="{3629EB9B-50B4-4A09-99D8-EE409024BDE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81035" y="2188886"/>
                <a:ext cx="2403988" cy="230832"/>
                <a:chOff x="584053" y="2918510"/>
                <a:chExt cx="3205068" cy="307777"/>
              </a:xfrm>
            </p:grpSpPr>
            <p:pic>
              <p:nvPicPr>
                <p:cNvPr id="45058" name="Picture 2">
                  <a:extLst>
                    <a:ext uri="{FF2B5EF4-FFF2-40B4-BE49-F238E27FC236}">
                      <a16:creationId xmlns:a16="http://schemas.microsoft.com/office/drawing/2014/main" id="{2D62E8A9-0A5E-4BE5-881A-DE5961C73F61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7" cstate="print"/>
                <a:srcRect/>
                <a:stretch>
                  <a:fillRect/>
                </a:stretch>
              </p:blipFill>
              <p:spPr bwMode="auto">
                <a:xfrm>
                  <a:off x="1342510" y="3000372"/>
                  <a:ext cx="2446611" cy="171450"/>
                </a:xfrm>
                <a:prstGeom prst="rect">
                  <a:avLst/>
                </a:prstGeom>
                <a:noFill/>
                <a:ln w="9525">
                  <a:solidFill>
                    <a:schemeClr val="accent6">
                      <a:lumMod val="20000"/>
                      <a:lumOff val="80000"/>
                    </a:schemeClr>
                  </a:solidFill>
                  <a:miter lim="800000"/>
                  <a:headEnd/>
                  <a:tailEnd/>
                </a:ln>
                <a:effectLst/>
                <a:scene3d>
                  <a:camera prst="orthographicFront"/>
                  <a:lightRig rig="threePt" dir="t"/>
                </a:scene3d>
                <a:sp3d contourW="19050">
                  <a:contourClr>
                    <a:schemeClr val="accent6">
                      <a:lumMod val="20000"/>
                      <a:lumOff val="80000"/>
                    </a:schemeClr>
                  </a:contourClr>
                </a:sp3d>
              </p:spPr>
            </p:pic>
            <p:sp>
              <p:nvSpPr>
                <p:cNvPr id="23600" name="文字方塊 27">
                  <a:extLst>
                    <a:ext uri="{FF2B5EF4-FFF2-40B4-BE49-F238E27FC236}">
                      <a16:creationId xmlns:a16="http://schemas.microsoft.com/office/drawing/2014/main" id="{04983B14-BC28-4CBD-91F2-738F4E10CFE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584053" y="2918510"/>
                  <a:ext cx="1000133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新細明體" panose="02020500000000000000" pitchFamily="18" charset="-120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新細明體" panose="02020500000000000000" pitchFamily="18" charset="-120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新細明體" panose="02020500000000000000" pitchFamily="18" charset="-120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新細明體" panose="02020500000000000000" pitchFamily="18" charset="-120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新細明體" panose="02020500000000000000" pitchFamily="18" charset="-12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新細明體" panose="02020500000000000000" pitchFamily="18" charset="-12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新細明體" panose="02020500000000000000" pitchFamily="18" charset="-12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新細明體" panose="02020500000000000000" pitchFamily="18" charset="-12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新細明體" panose="02020500000000000000" pitchFamily="18" charset="-120"/>
                    </a:defRPr>
                  </a:lvl9pPr>
                </a:lstStyle>
                <a:p>
                  <a:pPr eaLnBrk="1" hangingPunct="1"/>
                  <a:r>
                    <a:rPr lang="en-US" altLang="zh-TW" sz="900" b="1" dirty="0">
                      <a:solidFill>
                        <a:srgbClr val="C00000"/>
                      </a:solidFill>
                      <a:latin typeface="Arial Unicode MS" pitchFamily="34" charset="-120"/>
                      <a:ea typeface="Arial Unicode MS" pitchFamily="34" charset="-120"/>
                    </a:rPr>
                    <a:t>Tokens </a:t>
                  </a:r>
                  <a:endParaRPr lang="zh-TW" altLang="en-US" sz="900" b="1" dirty="0">
                    <a:solidFill>
                      <a:srgbClr val="C00000"/>
                    </a:solidFill>
                    <a:latin typeface="Arial Unicode MS" pitchFamily="34" charset="-120"/>
                    <a:ea typeface="Arial Unicode MS" pitchFamily="34" charset="-120"/>
                  </a:endParaRPr>
                </a:p>
              </p:txBody>
            </p:sp>
          </p:grpSp>
          <p:sp>
            <p:nvSpPr>
              <p:cNvPr id="38" name="文字方塊 37">
                <a:extLst>
                  <a:ext uri="{FF2B5EF4-FFF2-40B4-BE49-F238E27FC236}">
                    <a16:creationId xmlns:a16="http://schemas.microsoft.com/office/drawing/2014/main" id="{4270C154-5DD0-40BA-88C2-5570325BF04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34564" y="3036356"/>
                <a:ext cx="750094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r>
                  <a:rPr lang="en-US" altLang="zh-TW" sz="900" b="1">
                    <a:solidFill>
                      <a:srgbClr val="C00000"/>
                    </a:solidFill>
                    <a:latin typeface="Arial Unicode MS" pitchFamily="34" charset="-120"/>
                    <a:ea typeface="Arial Unicode MS" pitchFamily="34" charset="-120"/>
                  </a:rPr>
                  <a:t>Parse tree</a:t>
                </a:r>
                <a:endParaRPr lang="zh-TW" altLang="en-US" sz="900" b="1">
                  <a:solidFill>
                    <a:srgbClr val="C00000"/>
                  </a:solidFill>
                  <a:latin typeface="Arial Unicode MS" pitchFamily="34" charset="-120"/>
                  <a:ea typeface="Arial Unicode MS" pitchFamily="34" charset="-120"/>
                </a:endParaRPr>
              </a:p>
            </p:txBody>
          </p:sp>
          <p:sp>
            <p:nvSpPr>
              <p:cNvPr id="39" name="矩形 38">
                <a:extLst>
                  <a:ext uri="{FF2B5EF4-FFF2-40B4-BE49-F238E27FC236}">
                    <a16:creationId xmlns:a16="http://schemas.microsoft.com/office/drawing/2014/main" id="{54512014-D69B-4E29-BC5F-675A3CBA00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7374" y="4064738"/>
                <a:ext cx="2161272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/>
                <a:r>
                  <a:rPr lang="en-US" altLang="zh-TW" sz="900" b="1" dirty="0">
                    <a:solidFill>
                      <a:srgbClr val="C00000"/>
                    </a:solidFill>
                    <a:latin typeface="Arial Unicode MS" pitchFamily="34" charset="-120"/>
                    <a:ea typeface="Arial Unicode MS" pitchFamily="34" charset="-120"/>
                  </a:rPr>
                  <a:t>Abstract Syntax Tree w/ Attributes</a:t>
                </a:r>
              </a:p>
            </p:txBody>
          </p:sp>
        </p:grpSp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25D70531-552A-45B7-B8BF-0C834D77808F}"/>
                </a:ext>
              </a:extLst>
            </p:cNvPr>
            <p:cNvGrpSpPr/>
            <p:nvPr/>
          </p:nvGrpSpPr>
          <p:grpSpPr>
            <a:xfrm>
              <a:off x="4190525" y="786405"/>
              <a:ext cx="3391253" cy="3773334"/>
              <a:chOff x="5104091" y="874184"/>
              <a:chExt cx="3391253" cy="3773334"/>
            </a:xfrm>
          </p:grpSpPr>
          <p:sp>
            <p:nvSpPr>
              <p:cNvPr id="29" name="圓角矩形 28">
                <a:extLst>
                  <a:ext uri="{FF2B5EF4-FFF2-40B4-BE49-F238E27FC236}">
                    <a16:creationId xmlns:a16="http://schemas.microsoft.com/office/drawing/2014/main" id="{1D8BB455-F6CB-4893-8588-0C69FB3B935A}"/>
                  </a:ext>
                </a:extLst>
              </p:cNvPr>
              <p:cNvSpPr/>
              <p:nvPr/>
            </p:nvSpPr>
            <p:spPr>
              <a:xfrm>
                <a:off x="5104091" y="1125131"/>
                <a:ext cx="2521885" cy="270000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lnSpc>
                    <a:spcPct val="70000"/>
                  </a:lnSpc>
                  <a:defRPr/>
                </a:pPr>
                <a:r>
                  <a:rPr lang="en-US" altLang="zh-TW" sz="900" b="1" dirty="0">
                    <a:solidFill>
                      <a:srgbClr val="FFFF00"/>
                    </a:solidFill>
                    <a:latin typeface="Arial Unicode MS" pitchFamily="34" charset="-120"/>
                    <a:ea typeface="Arial Unicode MS" pitchFamily="34" charset="-120"/>
                    <a:cs typeface="Arial Unicode MS" pitchFamily="34" charset="-120"/>
                  </a:rPr>
                  <a:t>Code Generator</a:t>
                </a:r>
              </a:p>
              <a:p>
                <a:pPr algn="ctr">
                  <a:lnSpc>
                    <a:spcPct val="70000"/>
                  </a:lnSpc>
                  <a:defRPr/>
                </a:pPr>
                <a:r>
                  <a:rPr lang="en-US" altLang="zh-TW" sz="900" b="1" dirty="0">
                    <a:latin typeface="Arial Unicode MS" pitchFamily="34" charset="-120"/>
                    <a:ea typeface="Arial Unicode MS" pitchFamily="34" charset="-120"/>
                    <a:cs typeface="Arial Unicode MS" pitchFamily="34" charset="-120"/>
                  </a:rPr>
                  <a:t>[Intermediate Code Generator]</a:t>
                </a:r>
                <a:endParaRPr lang="zh-TW" altLang="en-US" sz="900" b="1" dirty="0" err="1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endParaRPr>
              </a:p>
            </p:txBody>
          </p:sp>
          <p:sp>
            <p:nvSpPr>
              <p:cNvPr id="30" name="向右箭號 29">
                <a:extLst>
                  <a:ext uri="{FF2B5EF4-FFF2-40B4-BE49-F238E27FC236}">
                    <a16:creationId xmlns:a16="http://schemas.microsoft.com/office/drawing/2014/main" id="{4149BD20-855E-4A24-A63D-C122A7B1B8B3}"/>
                  </a:ext>
                </a:extLst>
              </p:cNvPr>
              <p:cNvSpPr/>
              <p:nvPr/>
            </p:nvSpPr>
            <p:spPr>
              <a:xfrm rot="5400000">
                <a:off x="6257926" y="872994"/>
                <a:ext cx="214313" cy="216694"/>
              </a:xfrm>
              <a:prstGeom prst="rightArrow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lnSpc>
                    <a:spcPct val="70000"/>
                  </a:lnSpc>
                  <a:defRPr/>
                </a:pPr>
                <a:endParaRPr lang="zh-TW" altLang="en-US" sz="900" b="1" dirty="0" err="1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endParaRPr>
              </a:p>
            </p:txBody>
          </p:sp>
          <p:pic>
            <p:nvPicPr>
              <p:cNvPr id="45062" name="Picture 6">
                <a:extLst>
                  <a:ext uri="{FF2B5EF4-FFF2-40B4-BE49-F238E27FC236}">
                    <a16:creationId xmlns:a16="http://schemas.microsoft.com/office/drawing/2014/main" id="{C3F758C1-2E98-43B8-8109-0B59728B6CC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5248198" y="1714494"/>
                <a:ext cx="2257671" cy="428628"/>
              </a:xfrm>
              <a:prstGeom prst="rect">
                <a:avLst/>
              </a:prstGeom>
              <a:noFill/>
              <a:ln w="9525">
                <a:solidFill>
                  <a:schemeClr val="accent6">
                    <a:lumMod val="20000"/>
                    <a:lumOff val="80000"/>
                  </a:schemeClr>
                </a:solidFill>
                <a:miter lim="800000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 contourW="19050">
                <a:contourClr>
                  <a:schemeClr val="accent6">
                    <a:lumMod val="20000"/>
                    <a:lumOff val="80000"/>
                  </a:schemeClr>
                </a:contourClr>
              </a:sp3d>
            </p:spPr>
          </p:pic>
          <p:sp>
            <p:nvSpPr>
              <p:cNvPr id="31" name="向右箭號 30">
                <a:extLst>
                  <a:ext uri="{FF2B5EF4-FFF2-40B4-BE49-F238E27FC236}">
                    <a16:creationId xmlns:a16="http://schemas.microsoft.com/office/drawing/2014/main" id="{CE3770EA-075D-4B6C-B1BA-0304260D0095}"/>
                  </a:ext>
                </a:extLst>
              </p:cNvPr>
              <p:cNvSpPr/>
              <p:nvPr/>
            </p:nvSpPr>
            <p:spPr>
              <a:xfrm rot="5400000">
                <a:off x="6257926" y="1445420"/>
                <a:ext cx="214313" cy="216694"/>
              </a:xfrm>
              <a:prstGeom prst="rightArrow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lnSpc>
                    <a:spcPct val="70000"/>
                  </a:lnSpc>
                  <a:defRPr/>
                </a:pPr>
                <a:endParaRPr lang="zh-TW" altLang="en-US" sz="900" b="1" dirty="0" err="1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endParaRPr>
              </a:p>
            </p:txBody>
          </p:sp>
          <p:sp>
            <p:nvSpPr>
              <p:cNvPr id="32" name="圓角矩形 31">
                <a:extLst>
                  <a:ext uri="{FF2B5EF4-FFF2-40B4-BE49-F238E27FC236}">
                    <a16:creationId xmlns:a16="http://schemas.microsoft.com/office/drawing/2014/main" id="{E0A65D9C-DDC2-4368-AC58-395F80BFB78E}"/>
                  </a:ext>
                </a:extLst>
              </p:cNvPr>
              <p:cNvSpPr/>
              <p:nvPr/>
            </p:nvSpPr>
            <p:spPr>
              <a:xfrm>
                <a:off x="5104091" y="2411015"/>
                <a:ext cx="2521885" cy="270000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lnSpc>
                    <a:spcPct val="70000"/>
                  </a:lnSpc>
                  <a:defRPr/>
                </a:pPr>
                <a:r>
                  <a:rPr lang="en-US" altLang="zh-TW" sz="900" b="1" dirty="0">
                    <a:solidFill>
                      <a:srgbClr val="FFFF00"/>
                    </a:solidFill>
                    <a:latin typeface="Arial Unicode MS" pitchFamily="34" charset="-120"/>
                    <a:ea typeface="Arial Unicode MS" pitchFamily="34" charset="-120"/>
                    <a:cs typeface="Arial Unicode MS" pitchFamily="34" charset="-120"/>
                  </a:rPr>
                  <a:t>Code Optimizer</a:t>
                </a:r>
              </a:p>
            </p:txBody>
          </p:sp>
          <p:pic>
            <p:nvPicPr>
              <p:cNvPr id="45063" name="Picture 7">
                <a:extLst>
                  <a:ext uri="{FF2B5EF4-FFF2-40B4-BE49-F238E27FC236}">
                    <a16:creationId xmlns:a16="http://schemas.microsoft.com/office/drawing/2014/main" id="{96140AC4-7C5D-428B-9E3F-C97DDF482B8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5392306" y="3000378"/>
                <a:ext cx="2017493" cy="271463"/>
              </a:xfrm>
              <a:prstGeom prst="rect">
                <a:avLst/>
              </a:prstGeom>
              <a:noFill/>
              <a:ln w="9525">
                <a:solidFill>
                  <a:schemeClr val="accent6">
                    <a:lumMod val="20000"/>
                    <a:lumOff val="80000"/>
                  </a:schemeClr>
                </a:solidFill>
                <a:miter lim="800000"/>
                <a:headEnd/>
                <a:tailEnd/>
              </a:ln>
              <a:effectLst/>
              <a:scene3d>
                <a:camera prst="orthographicFront"/>
                <a:lightRig rig="threePt" dir="t"/>
              </a:scene3d>
              <a:sp3d contourW="19050">
                <a:contourClr>
                  <a:schemeClr val="accent6">
                    <a:lumMod val="20000"/>
                    <a:lumOff val="80000"/>
                  </a:schemeClr>
                </a:contourClr>
              </a:sp3d>
            </p:spPr>
          </p:pic>
          <p:sp>
            <p:nvSpPr>
              <p:cNvPr id="34" name="向右箭號 33">
                <a:extLst>
                  <a:ext uri="{FF2B5EF4-FFF2-40B4-BE49-F238E27FC236}">
                    <a16:creationId xmlns:a16="http://schemas.microsoft.com/office/drawing/2014/main" id="{AA6C051E-1B46-4DDF-BB3D-011026EA6B2F}"/>
                  </a:ext>
                </a:extLst>
              </p:cNvPr>
              <p:cNvSpPr/>
              <p:nvPr/>
            </p:nvSpPr>
            <p:spPr>
              <a:xfrm rot="5400000">
                <a:off x="6257926" y="2731295"/>
                <a:ext cx="214313" cy="216694"/>
              </a:xfrm>
              <a:prstGeom prst="rightArrow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lnSpc>
                    <a:spcPct val="70000"/>
                  </a:lnSpc>
                  <a:defRPr/>
                </a:pPr>
                <a:endParaRPr lang="zh-TW" altLang="en-US" sz="900" b="1" dirty="0" err="1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endParaRPr>
              </a:p>
            </p:txBody>
          </p:sp>
          <p:sp>
            <p:nvSpPr>
              <p:cNvPr id="35" name="向右箭號 34">
                <a:extLst>
                  <a:ext uri="{FF2B5EF4-FFF2-40B4-BE49-F238E27FC236}">
                    <a16:creationId xmlns:a16="http://schemas.microsoft.com/office/drawing/2014/main" id="{7C9EC9B8-33A9-4236-B30A-95E209D6DC5B}"/>
                  </a:ext>
                </a:extLst>
              </p:cNvPr>
              <p:cNvSpPr/>
              <p:nvPr/>
            </p:nvSpPr>
            <p:spPr>
              <a:xfrm rot="5400000">
                <a:off x="6257926" y="2195514"/>
                <a:ext cx="214313" cy="216694"/>
              </a:xfrm>
              <a:prstGeom prst="rightArrow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lnSpc>
                    <a:spcPct val="70000"/>
                  </a:lnSpc>
                  <a:defRPr/>
                </a:pPr>
                <a:endParaRPr lang="zh-TW" altLang="en-US" sz="900" b="1" dirty="0" err="1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endParaRPr>
              </a:p>
            </p:txBody>
          </p:sp>
          <p:sp>
            <p:nvSpPr>
              <p:cNvPr id="40" name="矩形 39">
                <a:extLst>
                  <a:ext uri="{FF2B5EF4-FFF2-40B4-BE49-F238E27FC236}">
                    <a16:creationId xmlns:a16="http://schemas.microsoft.com/office/drawing/2014/main" id="{15BF9FF9-ECE1-4E00-8E61-A531EF8827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49617" y="1434948"/>
                <a:ext cx="2045727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/>
                <a:r>
                  <a:rPr lang="en-US" altLang="zh-TW" sz="900" b="1" dirty="0">
                    <a:solidFill>
                      <a:srgbClr val="C00000"/>
                    </a:solidFill>
                    <a:latin typeface="Arial Unicode MS" pitchFamily="34" charset="-120"/>
                    <a:ea typeface="Arial Unicode MS" pitchFamily="34" charset="-120"/>
                  </a:rPr>
                  <a:t>Non-optimized Intermediate Code</a:t>
                </a:r>
              </a:p>
            </p:txBody>
          </p:sp>
          <p:sp>
            <p:nvSpPr>
              <p:cNvPr id="41" name="矩形 40">
                <a:extLst>
                  <a:ext uri="{FF2B5EF4-FFF2-40B4-BE49-F238E27FC236}">
                    <a16:creationId xmlns:a16="http://schemas.microsoft.com/office/drawing/2014/main" id="{998FFBF8-BDE1-4964-8933-C912BCE3E4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34096" y="2719390"/>
                <a:ext cx="1781258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/>
                <a:r>
                  <a:rPr lang="en-US" altLang="zh-TW" sz="900" b="1" dirty="0">
                    <a:solidFill>
                      <a:srgbClr val="C00000"/>
                    </a:solidFill>
                    <a:latin typeface="Arial Unicode MS" pitchFamily="34" charset="-120"/>
                    <a:ea typeface="Arial Unicode MS" pitchFamily="34" charset="-120"/>
                  </a:rPr>
                  <a:t>Optimized Intermediate Code</a:t>
                </a:r>
              </a:p>
            </p:txBody>
          </p:sp>
          <p:sp>
            <p:nvSpPr>
              <p:cNvPr id="43" name="圓角矩形 42">
                <a:extLst>
                  <a:ext uri="{FF2B5EF4-FFF2-40B4-BE49-F238E27FC236}">
                    <a16:creationId xmlns:a16="http://schemas.microsoft.com/office/drawing/2014/main" id="{24D3B66E-3828-49B0-B4CA-18AE56D9AB1C}"/>
                  </a:ext>
                </a:extLst>
              </p:cNvPr>
              <p:cNvSpPr/>
              <p:nvPr/>
            </p:nvSpPr>
            <p:spPr>
              <a:xfrm>
                <a:off x="5107786" y="3536163"/>
                <a:ext cx="2521885" cy="270000"/>
              </a:xfrm>
              <a:prstGeom prst="roundRect">
                <a:avLst/>
              </a:prstGeom>
            </p:spPr>
            <p:style>
              <a:lnRef idx="1">
                <a:schemeClr val="dk1"/>
              </a:lnRef>
              <a:fillRef idx="3">
                <a:schemeClr val="dk1"/>
              </a:fillRef>
              <a:effectRef idx="2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lnSpc>
                    <a:spcPct val="70000"/>
                  </a:lnSpc>
                  <a:defRPr/>
                </a:pPr>
                <a:r>
                  <a:rPr lang="en-US" altLang="zh-TW" sz="900" b="1" dirty="0">
                    <a:solidFill>
                      <a:srgbClr val="FFFF00"/>
                    </a:solidFill>
                    <a:latin typeface="Arial Unicode MS" pitchFamily="34" charset="-120"/>
                    <a:ea typeface="Arial Unicode MS" pitchFamily="34" charset="-120"/>
                    <a:cs typeface="Arial Unicode MS" pitchFamily="34" charset="-120"/>
                  </a:rPr>
                  <a:t>Code Optimizer</a:t>
                </a:r>
              </a:p>
            </p:txBody>
          </p:sp>
          <p:sp>
            <p:nvSpPr>
              <p:cNvPr id="44" name="向右箭號 43">
                <a:extLst>
                  <a:ext uri="{FF2B5EF4-FFF2-40B4-BE49-F238E27FC236}">
                    <a16:creationId xmlns:a16="http://schemas.microsoft.com/office/drawing/2014/main" id="{8521120E-0E45-481A-BE2E-3CB452B9CD72}"/>
                  </a:ext>
                </a:extLst>
              </p:cNvPr>
              <p:cNvSpPr/>
              <p:nvPr/>
            </p:nvSpPr>
            <p:spPr>
              <a:xfrm rot="5400000">
                <a:off x="6234113" y="3320654"/>
                <a:ext cx="214313" cy="216694"/>
              </a:xfrm>
              <a:prstGeom prst="rightArrow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lnSpc>
                    <a:spcPct val="70000"/>
                  </a:lnSpc>
                  <a:defRPr/>
                </a:pPr>
                <a:endParaRPr lang="zh-TW" altLang="en-US" sz="900" b="1" dirty="0" err="1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endParaRPr>
              </a:p>
            </p:txBody>
          </p:sp>
          <p:pic>
            <p:nvPicPr>
              <p:cNvPr id="22564" name="Picture 36">
                <a:extLst>
                  <a:ext uri="{FF2B5EF4-FFF2-40B4-BE49-F238E27FC236}">
                    <a16:creationId xmlns:a16="http://schemas.microsoft.com/office/drawing/2014/main" id="{B59BF9BC-05C3-4897-9D08-072CBF1212D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56790" y="4045645"/>
                <a:ext cx="1998931" cy="6018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5" name="向右箭號 44">
                <a:extLst>
                  <a:ext uri="{FF2B5EF4-FFF2-40B4-BE49-F238E27FC236}">
                    <a16:creationId xmlns:a16="http://schemas.microsoft.com/office/drawing/2014/main" id="{BA50F9BE-B84C-43C8-B877-220A3EBEDCB0}"/>
                  </a:ext>
                </a:extLst>
              </p:cNvPr>
              <p:cNvSpPr/>
              <p:nvPr/>
            </p:nvSpPr>
            <p:spPr>
              <a:xfrm rot="5400000">
                <a:off x="6234113" y="3802857"/>
                <a:ext cx="214313" cy="216694"/>
              </a:xfrm>
              <a:prstGeom prst="rightArrow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lnSpc>
                    <a:spcPct val="70000"/>
                  </a:lnSpc>
                  <a:defRPr/>
                </a:pPr>
                <a:endParaRPr lang="zh-TW" altLang="en-US" sz="900" b="1" dirty="0" err="1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endParaRPr>
              </a:p>
            </p:txBody>
          </p:sp>
          <p:sp>
            <p:nvSpPr>
              <p:cNvPr id="46" name="矩形 45">
                <a:extLst>
                  <a:ext uri="{FF2B5EF4-FFF2-40B4-BE49-F238E27FC236}">
                    <a16:creationId xmlns:a16="http://schemas.microsoft.com/office/drawing/2014/main" id="{6263E425-2388-4177-AF00-7197892FBB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73430" y="3791577"/>
                <a:ext cx="1338829" cy="2308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algn="ctr"/>
                <a:r>
                  <a:rPr lang="en-US" altLang="zh-TW" sz="900" b="1" dirty="0">
                    <a:solidFill>
                      <a:srgbClr val="C00000"/>
                    </a:solidFill>
                    <a:latin typeface="Arial Unicode MS" pitchFamily="34" charset="-120"/>
                    <a:ea typeface="Arial Unicode MS" pitchFamily="34" charset="-120"/>
                  </a:rPr>
                  <a:t>Target machine code</a:t>
                </a:r>
              </a:p>
            </p:txBody>
          </p:sp>
        </p:grpSp>
      </p:grpSp>
      <p:sp>
        <p:nvSpPr>
          <p:cNvPr id="42" name="灯片编号占位符 3">
            <a:extLst>
              <a:ext uri="{FF2B5EF4-FFF2-40B4-BE49-F238E27FC236}">
                <a16:creationId xmlns:a16="http://schemas.microsoft.com/office/drawing/2014/main" id="{225944C8-5981-4175-8DD1-351C1697A2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15</a:t>
            </a:fld>
            <a:endParaRPr lang="zh-TW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標題 1">
            <a:extLst>
              <a:ext uri="{FF2B5EF4-FFF2-40B4-BE49-F238E27FC236}">
                <a16:creationId xmlns:a16="http://schemas.microsoft.com/office/drawing/2014/main" id="{C3093A7D-94F1-4165-B69C-3C8FEF34A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>
                <a:latin typeface="Arial" panose="020B0604020202020204" pitchFamily="34" charset="0"/>
                <a:cs typeface="Arial" panose="020B0604020202020204" pitchFamily="34" charset="0"/>
              </a:rPr>
              <a:t>The Structure of a Compiler </a:t>
            </a:r>
            <a:r>
              <a:rPr lang="en-US" altLang="zh-TW" sz="3200" dirty="0">
                <a:latin typeface="Arial" panose="020B0604020202020204" pitchFamily="34" charset="0"/>
                <a:ea typeface="Arial Unicode MS" pitchFamily="34" charset="-120"/>
                <a:cs typeface="Arial" panose="020B0604020202020204" pitchFamily="34" charset="0"/>
              </a:rPr>
              <a:t>(9)</a:t>
            </a:r>
            <a:endParaRPr lang="zh-TW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E036F506-72CC-41A0-9112-F576757AA004}"/>
              </a:ext>
            </a:extLst>
          </p:cNvPr>
          <p:cNvSpPr txBox="1">
            <a:spLocks/>
          </p:cNvSpPr>
          <p:nvPr/>
        </p:nvSpPr>
        <p:spPr bwMode="auto">
          <a:xfrm>
            <a:off x="890355" y="853200"/>
            <a:ext cx="6964107" cy="1663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68" indent="-25716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0000"/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+mn-cs"/>
              </a:defRPr>
            </a:lvl1pPr>
            <a:lvl2pPr marL="557199" indent="-21430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Arial" charset="0"/>
              <a:buChar char="–"/>
              <a:defRPr kumimoji="1" sz="2400">
                <a:solidFill>
                  <a:schemeClr val="tx1"/>
                </a:solidFill>
                <a:latin typeface="Calibri" pitchFamily="34" charset="0"/>
                <a:ea typeface="標楷體" pitchFamily="65" charset="-120"/>
              </a:defRPr>
            </a:lvl2pPr>
            <a:lvl3pPr marL="857229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 marL="1200121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8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 marL="1543012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  <a:lvl6pPr marL="1885904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6pPr>
            <a:lvl7pPr marL="2228795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7pPr>
            <a:lvl8pPr marL="2571686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8pPr>
            <a:lvl9pPr marL="2914578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lvl="1" eaLnBrk="1" hangingPunct="1">
              <a:spcBef>
                <a:spcPts val="0"/>
              </a:spcBef>
              <a:buSzPct val="75000"/>
              <a:buFont typeface="Wingdings" panose="05000000000000000000" pitchFamily="2" charset="2"/>
              <a:buChar char="l"/>
            </a:pPr>
            <a:r>
              <a:rPr lang="en-US" altLang="zh-TW" dirty="0">
                <a:ea typeface="Arial Unicode MS" pitchFamily="34" charset="-120"/>
                <a:cs typeface="Calibri" panose="020F0502020204030204" pitchFamily="34" charset="0"/>
              </a:rPr>
              <a:t>Compiler generation tools</a:t>
            </a:r>
          </a:p>
          <a:p>
            <a:pPr lvl="1">
              <a:spcBef>
                <a:spcPts val="0"/>
              </a:spcBef>
            </a:pPr>
            <a:r>
              <a:rPr lang="en-US" altLang="zh-TW" sz="2000" dirty="0">
                <a:ea typeface="Arial Unicode MS" pitchFamily="34" charset="-120"/>
                <a:cs typeface="Calibri" panose="020F0502020204030204" pitchFamily="34" charset="0"/>
              </a:rPr>
              <a:t>Compiler generators or compiler-compilers</a:t>
            </a:r>
          </a:p>
          <a:p>
            <a:pPr lvl="2">
              <a:spcBef>
                <a:spcPts val="0"/>
              </a:spcBef>
            </a:pPr>
            <a:r>
              <a:rPr lang="en-US" altLang="zh-TW" sz="1800" kern="0" dirty="0"/>
              <a:t>Scanner and parser generators</a:t>
            </a:r>
          </a:p>
          <a:p>
            <a:pPr lvl="2">
              <a:spcBef>
                <a:spcPts val="0"/>
              </a:spcBef>
            </a:pPr>
            <a:r>
              <a:rPr lang="en-US" altLang="zh-TW" sz="1800" kern="0" dirty="0"/>
              <a:t>Lex and </a:t>
            </a:r>
            <a:r>
              <a:rPr lang="en-US" altLang="zh-TW" sz="1800" kern="0" dirty="0" err="1"/>
              <a:t>Yacc</a:t>
            </a:r>
            <a:endParaRPr lang="en-US" altLang="zh-TW" sz="1800" kern="0" dirty="0"/>
          </a:p>
        </p:txBody>
      </p:sp>
      <p:sp>
        <p:nvSpPr>
          <p:cNvPr id="10" name="灯片编号占位符 3">
            <a:extLst>
              <a:ext uri="{FF2B5EF4-FFF2-40B4-BE49-F238E27FC236}">
                <a16:creationId xmlns:a16="http://schemas.microsoft.com/office/drawing/2014/main" id="{AA9965AE-0ADF-41E2-96FD-388305B2B01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16</a:t>
            </a:fld>
            <a:endParaRPr lang="zh-TW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>
            <a:extLst>
              <a:ext uri="{FF2B5EF4-FFF2-40B4-BE49-F238E27FC236}">
                <a16:creationId xmlns:a16="http://schemas.microsoft.com/office/drawing/2014/main" id="{5BF12924-6F17-4231-A427-0400D987E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2" y="108349"/>
            <a:ext cx="8466668" cy="519113"/>
          </a:xfrm>
        </p:spPr>
        <p:txBody>
          <a:bodyPr/>
          <a:lstStyle/>
          <a:p>
            <a:r>
              <a:rPr lang="en-US" altLang="zh-TW" sz="2400" dirty="0">
                <a:latin typeface="Arial" panose="020B0604020202020204" pitchFamily="34" charset="0"/>
                <a:cs typeface="Arial" panose="020B0604020202020204" pitchFamily="34" charset="0"/>
              </a:rPr>
              <a:t>The Syntax and Semantics of Programming Language (1)</a:t>
            </a:r>
            <a:endParaRPr lang="zh-TW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3" name="內容版面配置區 2">
            <a:extLst>
              <a:ext uri="{FF2B5EF4-FFF2-40B4-BE49-F238E27FC236}">
                <a16:creationId xmlns:a16="http://schemas.microsoft.com/office/drawing/2014/main" id="{F0326703-3668-49CD-820C-AC44B56B259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75323" y="812801"/>
            <a:ext cx="7455877" cy="3282461"/>
          </a:xfrm>
        </p:spPr>
        <p:txBody>
          <a:bodyPr/>
          <a:lstStyle/>
          <a:p>
            <a:r>
              <a:rPr lang="en-US" altLang="zh-TW" sz="2400" dirty="0"/>
              <a:t>A programming language must include the specification of </a:t>
            </a:r>
            <a:r>
              <a:rPr lang="en-US" altLang="zh-TW" sz="2400" dirty="0">
                <a:solidFill>
                  <a:srgbClr val="FF0000"/>
                </a:solidFill>
              </a:rPr>
              <a:t>syntax (structure) </a:t>
            </a:r>
            <a:r>
              <a:rPr lang="en-US" altLang="zh-TW" sz="2400" dirty="0"/>
              <a:t>and </a:t>
            </a:r>
            <a:r>
              <a:rPr lang="en-US" altLang="zh-TW" sz="2400" dirty="0">
                <a:solidFill>
                  <a:srgbClr val="FF0000"/>
                </a:solidFill>
              </a:rPr>
              <a:t>semantics (meaning)</a:t>
            </a:r>
          </a:p>
          <a:p>
            <a:r>
              <a:rPr lang="en-US" altLang="zh-TW" sz="2400" dirty="0">
                <a:solidFill>
                  <a:srgbClr val="FF0000"/>
                </a:solidFill>
              </a:rPr>
              <a:t>Syntax</a:t>
            </a:r>
            <a:r>
              <a:rPr lang="en-US" altLang="zh-TW" sz="2400" dirty="0"/>
              <a:t> typically means the context-free syntax because of the almost universal use of </a:t>
            </a:r>
            <a:r>
              <a:rPr lang="en-US" altLang="zh-TW" sz="2400" dirty="0">
                <a:solidFill>
                  <a:srgbClr val="FF0000"/>
                </a:solidFill>
              </a:rPr>
              <a:t>context-free-grammar (CFGs)</a:t>
            </a:r>
          </a:p>
          <a:p>
            <a:r>
              <a:rPr lang="en-US" altLang="zh-TW" sz="2400" dirty="0"/>
              <a:t>Ex. </a:t>
            </a:r>
          </a:p>
          <a:p>
            <a:pPr lvl="1"/>
            <a:r>
              <a:rPr lang="en-US" altLang="zh-TW" sz="2000" dirty="0">
                <a:solidFill>
                  <a:srgbClr val="0070C0"/>
                </a:solidFill>
              </a:rPr>
              <a:t>a = b + c </a:t>
            </a:r>
            <a:r>
              <a:rPr lang="en-US" altLang="zh-TW" sz="2000" dirty="0"/>
              <a:t>is syntactically legal </a:t>
            </a:r>
          </a:p>
          <a:p>
            <a:pPr lvl="1"/>
            <a:r>
              <a:rPr lang="en-US" altLang="zh-TW" sz="2000" dirty="0">
                <a:solidFill>
                  <a:srgbClr val="0070C0"/>
                </a:solidFill>
              </a:rPr>
              <a:t>b + c = a </a:t>
            </a:r>
            <a:r>
              <a:rPr lang="en-US" altLang="zh-TW" sz="2000" dirty="0"/>
              <a:t>is illegal</a:t>
            </a:r>
          </a:p>
        </p:txBody>
      </p:sp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55D0D895-811B-43EE-B8CE-9E7A0B9997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17</a:t>
            </a:fld>
            <a:endParaRPr lang="zh-TW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標題 1">
            <a:extLst>
              <a:ext uri="{FF2B5EF4-FFF2-40B4-BE49-F238E27FC236}">
                <a16:creationId xmlns:a16="http://schemas.microsoft.com/office/drawing/2014/main" id="{4E6D5B1F-A1D8-4996-B3CB-A375E0FCC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8349"/>
            <a:ext cx="8576734" cy="519113"/>
          </a:xfrm>
        </p:spPr>
        <p:txBody>
          <a:bodyPr/>
          <a:lstStyle/>
          <a:p>
            <a:r>
              <a:rPr lang="en-US" altLang="zh-TW" sz="2400" dirty="0">
                <a:latin typeface="Arial" panose="020B0604020202020204" pitchFamily="34" charset="0"/>
                <a:cs typeface="Arial" panose="020B0604020202020204" pitchFamily="34" charset="0"/>
              </a:rPr>
              <a:t>The Syntax and Semantics of Programming Language (2)</a:t>
            </a:r>
            <a:endParaRPr lang="zh-TW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內容版面配置區 2">
            <a:extLst>
              <a:ext uri="{FF2B5EF4-FFF2-40B4-BE49-F238E27FC236}">
                <a16:creationId xmlns:a16="http://schemas.microsoft.com/office/drawing/2014/main" id="{413BAA1D-C27A-414F-90BB-6A7722553AB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74360" y="876925"/>
            <a:ext cx="7322695" cy="2797453"/>
          </a:xfrm>
        </p:spPr>
        <p:txBody>
          <a:bodyPr/>
          <a:lstStyle/>
          <a:p>
            <a:r>
              <a:rPr lang="en-US" altLang="zh-TW" sz="2400" dirty="0"/>
              <a:t>The </a:t>
            </a:r>
            <a:r>
              <a:rPr lang="en-US" altLang="zh-TW" sz="2400" dirty="0">
                <a:solidFill>
                  <a:srgbClr val="FF0000"/>
                </a:solidFill>
              </a:rPr>
              <a:t>semantics</a:t>
            </a:r>
            <a:r>
              <a:rPr lang="en-US" altLang="zh-TW" sz="2400" dirty="0"/>
              <a:t> of a programming language are commonly divided into two classes</a:t>
            </a:r>
          </a:p>
          <a:p>
            <a:pPr lvl="1"/>
            <a:r>
              <a:rPr lang="en-US" altLang="zh-TW" sz="2000" dirty="0"/>
              <a:t>Static semantics</a:t>
            </a:r>
          </a:p>
          <a:p>
            <a:pPr lvl="2"/>
            <a:r>
              <a:rPr lang="en-US" altLang="zh-TW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Semantics rules that can be checked at compiled time.</a:t>
            </a:r>
          </a:p>
          <a:p>
            <a:pPr lvl="2"/>
            <a:r>
              <a:rPr lang="en-US" altLang="zh-TW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Ex: The type and number of a function’s arguments </a:t>
            </a:r>
          </a:p>
          <a:p>
            <a:pPr lvl="1"/>
            <a:r>
              <a:rPr lang="en-US" altLang="zh-TW" sz="2000" dirty="0"/>
              <a:t>Runtime semantics</a:t>
            </a:r>
          </a:p>
          <a:p>
            <a:pPr lvl="2"/>
            <a:r>
              <a:rPr lang="en-US" altLang="zh-TW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Semantics rules that can be checked only at run time</a:t>
            </a:r>
          </a:p>
          <a:p>
            <a:pPr lvl="3"/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07E8589C-F452-4B61-A460-9B9E85B07B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18</a:t>
            </a:fld>
            <a:endParaRPr lang="zh-TW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8B0B3F34-DDB5-4C69-9C1D-0D4DC29CBA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1201" y="108349"/>
            <a:ext cx="8365066" cy="519113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2400" dirty="0">
                <a:latin typeface="Arial" panose="020B0604020202020204" pitchFamily="34" charset="0"/>
                <a:ea typeface="Arial Unicode MS" pitchFamily="34" charset="-120"/>
                <a:cs typeface="Arial" panose="020B0604020202020204" pitchFamily="34" charset="0"/>
              </a:rPr>
              <a:t>Compiler Design and Programming Language Design (1)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757DD5D8-A9AF-45F0-9F9A-33A088845FE6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1019331" y="801975"/>
            <a:ext cx="7382656" cy="2750694"/>
          </a:xfrm>
        </p:spPr>
        <p:txBody>
          <a:bodyPr/>
          <a:lstStyle/>
          <a:p>
            <a:pPr eaLnBrk="1" hangingPunct="1"/>
            <a:r>
              <a:rPr lang="en-US" altLang="zh-TW" sz="2000" dirty="0">
                <a:ea typeface="Arial Unicode MS" pitchFamily="34" charset="-120"/>
                <a:cs typeface="Calibri" panose="020F0502020204030204" pitchFamily="34" charset="0"/>
              </a:rPr>
              <a:t>An interesting aspect is how programming language design and compiler design influence one another.</a:t>
            </a:r>
          </a:p>
          <a:p>
            <a:pPr eaLnBrk="1" hangingPunct="1"/>
            <a:endParaRPr lang="en-US" altLang="zh-TW" sz="2000" dirty="0">
              <a:ea typeface="Arial Unicode MS" pitchFamily="34" charset="-120"/>
              <a:cs typeface="Calibri" panose="020F0502020204030204" pitchFamily="34" charset="0"/>
            </a:endParaRPr>
          </a:p>
          <a:p>
            <a:pPr eaLnBrk="1" hangingPunct="1"/>
            <a:r>
              <a:rPr lang="en-US" altLang="zh-TW" sz="2000" dirty="0">
                <a:ea typeface="Arial Unicode MS" pitchFamily="34" charset="-120"/>
                <a:cs typeface="Calibri" panose="020F0502020204030204" pitchFamily="34" charset="0"/>
              </a:rPr>
              <a:t>Programming languages that are easy to compile have many advantages</a:t>
            </a:r>
          </a:p>
        </p:txBody>
      </p:sp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BA9A5E95-EA5F-472A-9933-F0402F47F8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19</a:t>
            </a:fld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F4FBF89-084A-49EF-BDBD-32109333A1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3457" y="108349"/>
            <a:ext cx="7652233" cy="519113"/>
          </a:xfrm>
        </p:spPr>
        <p:txBody>
          <a:bodyPr/>
          <a:lstStyle/>
          <a:p>
            <a:pPr eaLnBrk="1" hangingPunct="1"/>
            <a:r>
              <a:rPr lang="en-US" altLang="zh-TW" sz="3200" dirty="0">
                <a:latin typeface="Arial" panose="020B0604020202020204" pitchFamily="34" charset="0"/>
                <a:ea typeface="Arial Unicode MS" pitchFamily="34" charset="-120"/>
                <a:cs typeface="Arial" panose="020B0604020202020204" pitchFamily="34" charset="0"/>
              </a:rPr>
              <a:t>Outline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CE0E7CCE-AD0D-4FCD-BCC3-61FA2C82A239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1090569" y="847287"/>
            <a:ext cx="7281644" cy="3474681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000" dirty="0">
                <a:ea typeface="Arial Unicode MS" pitchFamily="34" charset="-120"/>
                <a:cs typeface="Calibri" panose="020F0502020204030204" pitchFamily="34" charset="0"/>
              </a:rPr>
              <a:t>1.1 Overview and History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>
                <a:ea typeface="Arial Unicode MS" pitchFamily="34" charset="-120"/>
                <a:cs typeface="Calibri" panose="020F0502020204030204" pitchFamily="34" charset="0"/>
              </a:rPr>
              <a:t>1.2 What Do Compilers Do?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>
                <a:ea typeface="Arial Unicode MS" pitchFamily="34" charset="-120"/>
                <a:cs typeface="Calibri" panose="020F0502020204030204" pitchFamily="34" charset="0"/>
              </a:rPr>
              <a:t>1.3 The Structure of a Compiler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>
                <a:ea typeface="Arial Unicode MS" pitchFamily="34" charset="-120"/>
                <a:cs typeface="Calibri" panose="020F0502020204030204" pitchFamily="34" charset="0"/>
              </a:rPr>
              <a:t>1.4 The Syntax and Semantics of Programming Languages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>
                <a:ea typeface="Arial Unicode MS" pitchFamily="34" charset="-120"/>
                <a:cs typeface="Calibri" panose="020F0502020204030204" pitchFamily="34" charset="0"/>
              </a:rPr>
              <a:t>1.5 Compiler Design and Programming Language Design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>
                <a:ea typeface="Arial Unicode MS" pitchFamily="34" charset="-120"/>
                <a:cs typeface="Calibri" panose="020F0502020204030204" pitchFamily="34" charset="0"/>
              </a:rPr>
              <a:t>1.7 Computer Architecture and Compiler Design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>
                <a:ea typeface="Arial Unicode MS" pitchFamily="34" charset="-120"/>
                <a:cs typeface="Calibri" panose="020F0502020204030204" pitchFamily="34" charset="0"/>
              </a:rPr>
              <a:t>1.8 Compiler Design Considerations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3F68A84-003A-495B-BB70-D7D41A235BE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</a:t>
            </a:fld>
            <a:endParaRPr lang="zh-TW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ED60C8B9-9B22-42F9-8EA5-39167C937A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78933" y="108349"/>
            <a:ext cx="8297333" cy="519113"/>
          </a:xfrm>
        </p:spPr>
        <p:txBody>
          <a:bodyPr/>
          <a:lstStyle/>
          <a:p>
            <a:pPr eaLnBrk="1" hangingPunct="1"/>
            <a:r>
              <a:rPr lang="en-US" altLang="zh-TW" sz="2400" dirty="0">
                <a:latin typeface="Arial" panose="020B0604020202020204" pitchFamily="34" charset="0"/>
                <a:ea typeface="Arial Unicode MS" pitchFamily="34" charset="-120"/>
                <a:cs typeface="Arial" panose="020B0604020202020204" pitchFamily="34" charset="0"/>
              </a:rPr>
              <a:t>Compiler Design and Programming Language Design (2)</a:t>
            </a:r>
          </a:p>
        </p:txBody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117A78C4-A92D-48BF-8DBF-4C1E7F46AD66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981856" y="816965"/>
            <a:ext cx="7457607" cy="365010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000" dirty="0">
                <a:solidFill>
                  <a:srgbClr val="FF0000"/>
                </a:solidFill>
                <a:ea typeface="Arial Unicode MS" pitchFamily="34" charset="-120"/>
                <a:cs typeface="Calibri" panose="020F0502020204030204" pitchFamily="34" charset="0"/>
              </a:rPr>
              <a:t>Languages such as </a:t>
            </a:r>
            <a:r>
              <a:rPr lang="en-US" altLang="zh-TW" sz="2000" dirty="0" err="1">
                <a:solidFill>
                  <a:srgbClr val="FF0000"/>
                </a:solidFill>
                <a:ea typeface="Arial Unicode MS" pitchFamily="34" charset="-120"/>
                <a:cs typeface="Calibri" panose="020F0502020204030204" pitchFamily="34" charset="0"/>
              </a:rPr>
              <a:t>Snobol</a:t>
            </a:r>
            <a:r>
              <a:rPr lang="en-US" altLang="zh-TW" sz="2000" dirty="0">
                <a:solidFill>
                  <a:srgbClr val="FF0000"/>
                </a:solidFill>
                <a:ea typeface="Arial Unicode MS" pitchFamily="34" charset="-120"/>
                <a:cs typeface="Calibri" panose="020F0502020204030204" pitchFamily="34" charset="0"/>
              </a:rPr>
              <a:t> and APL are usually considered noncompilable</a:t>
            </a:r>
          </a:p>
          <a:p>
            <a:pPr eaLnBrk="1" hangingPunct="1">
              <a:lnSpc>
                <a:spcPct val="90000"/>
              </a:lnSpc>
            </a:pPr>
            <a:endParaRPr lang="en-US" altLang="zh-TW" sz="2000" dirty="0">
              <a:solidFill>
                <a:srgbClr val="FF0000"/>
              </a:solidFill>
              <a:ea typeface="Arial Unicode MS" pitchFamily="34" charset="-12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>
                <a:solidFill>
                  <a:srgbClr val="FF0000"/>
                </a:solidFill>
                <a:ea typeface="Arial Unicode MS" pitchFamily="34" charset="-120"/>
                <a:cs typeface="Calibri" panose="020F0502020204030204" pitchFamily="34" charset="0"/>
              </a:rPr>
              <a:t>What attributes must be found in a programming language to allow compilation?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>
                <a:ea typeface="Arial Unicode MS" pitchFamily="34" charset="-120"/>
                <a:cs typeface="Calibri" panose="020F0502020204030204" pitchFamily="34" charset="0"/>
              </a:rPr>
              <a:t>Can the scope and binding of each identifier reference be determined before execution begins?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>
                <a:ea typeface="Arial Unicode MS" pitchFamily="34" charset="-120"/>
                <a:cs typeface="Calibri" panose="020F0502020204030204" pitchFamily="34" charset="0"/>
              </a:rPr>
              <a:t>Can the type of object be determined before execution begins?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>
                <a:ea typeface="Arial Unicode MS" pitchFamily="34" charset="-120"/>
                <a:cs typeface="Calibri" panose="020F0502020204030204" pitchFamily="34" charset="0"/>
              </a:rPr>
              <a:t>Can existing program text be changed or added to during execution?</a:t>
            </a:r>
          </a:p>
        </p:txBody>
      </p:sp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935D5827-51FA-4E75-9611-F90F46EB4F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20</a:t>
            </a:fld>
            <a:endParaRPr lang="zh-TW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標題 1">
            <a:extLst>
              <a:ext uri="{FF2B5EF4-FFF2-40B4-BE49-F238E27FC236}">
                <a16:creationId xmlns:a16="http://schemas.microsoft.com/office/drawing/2014/main" id="{7CE43B03-AF5D-4D00-887F-2A09D7D96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141685"/>
            <a:ext cx="8348133" cy="496490"/>
          </a:xfrm>
        </p:spPr>
        <p:txBody>
          <a:bodyPr/>
          <a:lstStyle/>
          <a:p>
            <a:r>
              <a:rPr lang="en-US" altLang="zh-TW" sz="3000" dirty="0">
                <a:latin typeface="Arial" panose="020B0604020202020204" pitchFamily="34" charset="0"/>
                <a:cs typeface="Arial" panose="020B0604020202020204" pitchFamily="34" charset="0"/>
              </a:rPr>
              <a:t>Computer Architecture and Compiler Design</a:t>
            </a:r>
            <a:endParaRPr lang="zh-TW" alt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699" name="內容版面配置區 2">
            <a:extLst>
              <a:ext uri="{FF2B5EF4-FFF2-40B4-BE49-F238E27FC236}">
                <a16:creationId xmlns:a16="http://schemas.microsoft.com/office/drawing/2014/main" id="{044E1CBB-7C34-45A2-96BA-49D3671F160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66865" y="832754"/>
            <a:ext cx="7487587" cy="3702844"/>
          </a:xfrm>
        </p:spPr>
        <p:txBody>
          <a:bodyPr/>
          <a:lstStyle/>
          <a:p>
            <a:r>
              <a:rPr lang="en-US" altLang="zh-TW" sz="2000" dirty="0">
                <a:cs typeface="Calibri" panose="020F0502020204030204" pitchFamily="34" charset="0"/>
              </a:rPr>
              <a:t>Compilers should exploit the hardware-specific feature and computing capability to optimize code.</a:t>
            </a:r>
          </a:p>
          <a:p>
            <a:r>
              <a:rPr lang="en-US" altLang="zh-TW" sz="2000" dirty="0">
                <a:cs typeface="Calibri" panose="020F0502020204030204" pitchFamily="34" charset="0"/>
              </a:rPr>
              <a:t>The problems encountered in modern computing platforms:</a:t>
            </a:r>
          </a:p>
          <a:p>
            <a:pPr lvl="1"/>
            <a:r>
              <a:rPr lang="en-US" altLang="zh-TW" sz="1800" dirty="0">
                <a:solidFill>
                  <a:srgbClr val="FF0000"/>
                </a:solidFill>
                <a:cs typeface="Calibri" panose="020F0502020204030204" pitchFamily="34" charset="0"/>
              </a:rPr>
              <a:t>Instruction sets for some popular architectures are highly nonuniform.</a:t>
            </a:r>
          </a:p>
          <a:p>
            <a:pPr lvl="1"/>
            <a:r>
              <a:rPr lang="en-US" altLang="zh-TW" sz="1800" dirty="0">
                <a:solidFill>
                  <a:srgbClr val="FF0000"/>
                </a:solidFill>
                <a:cs typeface="Calibri" panose="020F0502020204030204" pitchFamily="34" charset="0"/>
              </a:rPr>
              <a:t>High-level programming language operations are not always easy to support. </a:t>
            </a:r>
          </a:p>
          <a:p>
            <a:pPr lvl="2"/>
            <a:r>
              <a:rPr lang="en-US" altLang="zh-TW" sz="1600" dirty="0"/>
              <a:t>Ex.  exceptions, threads,  dynamic heap access …</a:t>
            </a:r>
          </a:p>
          <a:p>
            <a:pPr lvl="1"/>
            <a:r>
              <a:rPr lang="en-US" altLang="zh-TW" sz="1800" dirty="0">
                <a:solidFill>
                  <a:srgbClr val="FF0000"/>
                </a:solidFill>
                <a:cs typeface="Calibri" panose="020F0502020204030204" pitchFamily="34" charset="0"/>
              </a:rPr>
              <a:t>Exploiting architectural features such as cache, distributed processors and memory</a:t>
            </a:r>
          </a:p>
          <a:p>
            <a:pPr lvl="1"/>
            <a:r>
              <a:rPr lang="en-US" altLang="zh-TW" sz="1800" dirty="0">
                <a:solidFill>
                  <a:srgbClr val="FF0000"/>
                </a:solidFill>
                <a:cs typeface="Calibri" panose="020F0502020204030204" pitchFamily="34" charset="0"/>
              </a:rPr>
              <a:t>Effective use of a large number of processors</a:t>
            </a:r>
            <a:endParaRPr lang="zh-TW" altLang="en-US" sz="1800" dirty="0">
              <a:solidFill>
                <a:srgbClr val="FF0000"/>
              </a:solidFill>
              <a:cs typeface="Calibri" panose="020F0502020204030204" pitchFamily="34" charset="0"/>
            </a:endParaRPr>
          </a:p>
        </p:txBody>
      </p:sp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3088C2B4-B7D6-43AD-8E28-9E95CFB334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21</a:t>
            </a:fld>
            <a:endParaRPr lang="zh-TW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標題 1">
            <a:extLst>
              <a:ext uri="{FF2B5EF4-FFF2-40B4-BE49-F238E27FC236}">
                <a16:creationId xmlns:a16="http://schemas.microsoft.com/office/drawing/2014/main" id="{17069DB1-B6FD-4043-B60D-68D616055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033" y="108349"/>
            <a:ext cx="7858657" cy="519113"/>
          </a:xfrm>
        </p:spPr>
        <p:txBody>
          <a:bodyPr/>
          <a:lstStyle/>
          <a:p>
            <a:r>
              <a:rPr lang="en-US" altLang="zh-TW" dirty="0">
                <a:latin typeface="Arial" panose="020B0604020202020204" pitchFamily="34" charset="0"/>
                <a:cs typeface="Arial" panose="020B0604020202020204" pitchFamily="34" charset="0"/>
              </a:rPr>
              <a:t>Compiler Design Considerations</a:t>
            </a:r>
            <a:endParaRPr lang="zh-TW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23" name="內容版面配置區 2">
            <a:extLst>
              <a:ext uri="{FF2B5EF4-FFF2-40B4-BE49-F238E27FC236}">
                <a16:creationId xmlns:a16="http://schemas.microsoft.com/office/drawing/2014/main" id="{57A2D617-E08C-4591-9636-75582A0411D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88167" y="816965"/>
            <a:ext cx="7367666" cy="2547020"/>
          </a:xfrm>
        </p:spPr>
        <p:txBody>
          <a:bodyPr/>
          <a:lstStyle/>
          <a:p>
            <a:r>
              <a:rPr lang="en-US" altLang="zh-TW" sz="2000" dirty="0"/>
              <a:t>Debugging Compilers</a:t>
            </a:r>
          </a:p>
          <a:p>
            <a:pPr lvl="1"/>
            <a:r>
              <a:rPr lang="en-US" altLang="zh-TW" sz="1800" dirty="0"/>
              <a:t>Designed to aid in the development and debugging of programs.</a:t>
            </a:r>
          </a:p>
          <a:p>
            <a:r>
              <a:rPr lang="en-US" altLang="zh-TW" sz="2000" dirty="0"/>
              <a:t>Optimizing Compilers</a:t>
            </a:r>
          </a:p>
          <a:p>
            <a:pPr lvl="1"/>
            <a:r>
              <a:rPr lang="en-US" altLang="zh-TW" sz="1800" dirty="0"/>
              <a:t>Designed to produce efficient target code</a:t>
            </a:r>
          </a:p>
          <a:p>
            <a:r>
              <a:rPr lang="en-US" altLang="zh-TW" sz="2000" dirty="0"/>
              <a:t>Retargetable Compilers </a:t>
            </a:r>
          </a:p>
          <a:p>
            <a:pPr lvl="1"/>
            <a:r>
              <a:rPr lang="en-US" altLang="zh-TW" sz="1800" dirty="0"/>
              <a:t>A compiler whose target architecture can be changed without its machine-independent components having to be rewritten.</a:t>
            </a:r>
            <a:endParaRPr lang="zh-TW" altLang="en-US" sz="1800" dirty="0"/>
          </a:p>
        </p:txBody>
      </p:sp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2B192EDC-A755-473B-BACE-DEFA11D530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22</a:t>
            </a:fld>
            <a:endParaRPr lang="zh-TW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標題 1">
            <a:extLst>
              <a:ext uri="{FF2B5EF4-FFF2-40B4-BE49-F238E27FC236}">
                <a16:creationId xmlns:a16="http://schemas.microsoft.com/office/drawing/2014/main" id="{FB029455-D460-4CCD-9155-E63AFF9E9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200" y="108349"/>
            <a:ext cx="7786490" cy="519113"/>
          </a:xfrm>
        </p:spPr>
        <p:txBody>
          <a:bodyPr/>
          <a:lstStyle/>
          <a:p>
            <a:r>
              <a:rPr lang="en-US" altLang="zh-TW" dirty="0">
                <a:latin typeface="Arial" panose="020B0604020202020204" pitchFamily="34" charset="0"/>
                <a:cs typeface="Arial" panose="020B0604020202020204" pitchFamily="34" charset="0"/>
              </a:rPr>
              <a:t>Interpreters</a:t>
            </a:r>
            <a:endParaRPr lang="zh-TW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47" name="內容版面配置區 2">
            <a:extLst>
              <a:ext uri="{FF2B5EF4-FFF2-40B4-BE49-F238E27FC236}">
                <a16:creationId xmlns:a16="http://schemas.microsoft.com/office/drawing/2014/main" id="{78864C4B-D458-4992-8F3A-0A895A09476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89200" y="787451"/>
            <a:ext cx="6172200" cy="910828"/>
          </a:xfrm>
        </p:spPr>
        <p:txBody>
          <a:bodyPr/>
          <a:lstStyle/>
          <a:p>
            <a:r>
              <a:rPr lang="en-US" altLang="zh-TW" sz="2400" dirty="0"/>
              <a:t>Machine-independent</a:t>
            </a:r>
          </a:p>
          <a:p>
            <a:r>
              <a:rPr lang="en-US" altLang="zh-TW" sz="2400" dirty="0"/>
              <a:t>Significant overhead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9A9359E9-7336-4EBD-9ABF-63685F79CA6C}"/>
              </a:ext>
            </a:extLst>
          </p:cNvPr>
          <p:cNvGrpSpPr/>
          <p:nvPr/>
        </p:nvGrpSpPr>
        <p:grpSpPr>
          <a:xfrm>
            <a:off x="1887597" y="2028181"/>
            <a:ext cx="5689931" cy="2137258"/>
            <a:chOff x="2053829" y="1232297"/>
            <a:chExt cx="5164931" cy="1882379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93EA9814-0210-4549-9508-C4FBEF70F22C}"/>
                </a:ext>
              </a:extLst>
            </p:cNvPr>
            <p:cNvSpPr/>
            <p:nvPr/>
          </p:nvSpPr>
          <p:spPr>
            <a:xfrm>
              <a:off x="2750345" y="1232298"/>
              <a:ext cx="2303860" cy="9108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400" dirty="0"/>
                <a:t>Interpreter</a:t>
              </a:r>
              <a:endParaRPr lang="zh-TW" altLang="en-US" sz="1400" dirty="0"/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2EB27624-BACB-4706-8F91-0189682DBF23}"/>
                </a:ext>
              </a:extLst>
            </p:cNvPr>
            <p:cNvSpPr/>
            <p:nvPr/>
          </p:nvSpPr>
          <p:spPr>
            <a:xfrm>
              <a:off x="2053829" y="2518173"/>
              <a:ext cx="1989534" cy="596503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400" dirty="0"/>
                <a:t>Source Program Encoding</a:t>
              </a:r>
              <a:endParaRPr lang="zh-TW" altLang="en-US" sz="1400" dirty="0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6AA4CFE3-F8BE-416E-8971-3207CCFDFAE1}"/>
                </a:ext>
              </a:extLst>
            </p:cNvPr>
            <p:cNvSpPr/>
            <p:nvPr/>
          </p:nvSpPr>
          <p:spPr>
            <a:xfrm>
              <a:off x="4572000" y="2518174"/>
              <a:ext cx="925116" cy="596502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400" dirty="0"/>
                <a:t>Input Data</a:t>
              </a:r>
              <a:endParaRPr lang="zh-TW" altLang="en-US" sz="1400" dirty="0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83232747-7746-49AD-8012-F0611732B1B3}"/>
                </a:ext>
              </a:extLst>
            </p:cNvPr>
            <p:cNvSpPr/>
            <p:nvPr/>
          </p:nvSpPr>
          <p:spPr>
            <a:xfrm>
              <a:off x="5965031" y="1232297"/>
              <a:ext cx="1253729" cy="771525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400" dirty="0"/>
                <a:t>Output</a:t>
              </a:r>
              <a:endParaRPr lang="zh-TW" altLang="en-US" sz="1400" dirty="0"/>
            </a:p>
          </p:txBody>
        </p:sp>
        <p:cxnSp>
          <p:nvCxnSpPr>
            <p:cNvPr id="14" name="直線單箭頭接點 13">
              <a:extLst>
                <a:ext uri="{FF2B5EF4-FFF2-40B4-BE49-F238E27FC236}">
                  <a16:creationId xmlns:a16="http://schemas.microsoft.com/office/drawing/2014/main" id="{AE1DBAF2-CFBD-4CA3-AEBC-680CF21D4301}"/>
                </a:ext>
              </a:extLst>
            </p:cNvPr>
            <p:cNvCxnSpPr/>
            <p:nvPr/>
          </p:nvCxnSpPr>
          <p:spPr>
            <a:xfrm rot="5400000" flipH="1" flipV="1">
              <a:off x="3231952" y="2303264"/>
              <a:ext cx="214313" cy="1191"/>
            </a:xfrm>
            <a:prstGeom prst="straightConnector1">
              <a:avLst/>
            </a:prstGeom>
            <a:ln w="25400" cmpd="sng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單箭頭接點 18">
              <a:extLst>
                <a:ext uri="{FF2B5EF4-FFF2-40B4-BE49-F238E27FC236}">
                  <a16:creationId xmlns:a16="http://schemas.microsoft.com/office/drawing/2014/main" id="{A561717C-FDAB-49E2-95CF-D06F0219E9E9}"/>
                </a:ext>
              </a:extLst>
            </p:cNvPr>
            <p:cNvCxnSpPr/>
            <p:nvPr/>
          </p:nvCxnSpPr>
          <p:spPr>
            <a:xfrm rot="5400000" flipH="1" flipV="1">
              <a:off x="4733330" y="2303266"/>
              <a:ext cx="214313" cy="1190"/>
            </a:xfrm>
            <a:prstGeom prst="straightConnector1">
              <a:avLst/>
            </a:prstGeom>
            <a:ln w="25400" cmpd="sng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單箭頭接點 19">
              <a:extLst>
                <a:ext uri="{FF2B5EF4-FFF2-40B4-BE49-F238E27FC236}">
                  <a16:creationId xmlns:a16="http://schemas.microsoft.com/office/drawing/2014/main" id="{E8081E86-EEB3-40AB-9034-F16078DE1C42}"/>
                </a:ext>
              </a:extLst>
            </p:cNvPr>
            <p:cNvCxnSpPr/>
            <p:nvPr/>
          </p:nvCxnSpPr>
          <p:spPr>
            <a:xfrm>
              <a:off x="5322095" y="1607344"/>
              <a:ext cx="321469" cy="1191"/>
            </a:xfrm>
            <a:prstGeom prst="straightConnector1">
              <a:avLst/>
            </a:prstGeom>
            <a:ln w="25400" cmpd="sng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灯片编号占位符 3">
            <a:extLst>
              <a:ext uri="{FF2B5EF4-FFF2-40B4-BE49-F238E27FC236}">
                <a16:creationId xmlns:a16="http://schemas.microsoft.com/office/drawing/2014/main" id="{41C59931-A743-4E75-BFD1-B5C5F15875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23</a:t>
            </a:fld>
            <a:endParaRPr lang="zh-TW" alt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標題 1">
            <a:extLst>
              <a:ext uri="{FF2B5EF4-FFF2-40B4-BE49-F238E27FC236}">
                <a16:creationId xmlns:a16="http://schemas.microsoft.com/office/drawing/2014/main" id="{1E6E4490-3D65-4338-A706-EC0E25095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34" y="108349"/>
            <a:ext cx="7710956" cy="519113"/>
          </a:xfrm>
        </p:spPr>
        <p:txBody>
          <a:bodyPr/>
          <a:lstStyle/>
          <a:p>
            <a:r>
              <a:rPr lang="en-US" altLang="zh-TW" sz="3200" dirty="0">
                <a:latin typeface="Arial" panose="020B0604020202020204" pitchFamily="34" charset="0"/>
                <a:ea typeface="Arial Unicode MS" pitchFamily="34" charset="-120"/>
                <a:cs typeface="Arial" panose="020B0604020202020204" pitchFamily="34" charset="0"/>
              </a:rPr>
              <a:t>Overview and History (1)</a:t>
            </a:r>
            <a:endParaRPr lang="zh-TW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7" name="內容版面配置區 2">
            <a:extLst>
              <a:ext uri="{FF2B5EF4-FFF2-40B4-BE49-F238E27FC236}">
                <a16:creationId xmlns:a16="http://schemas.microsoft.com/office/drawing/2014/main" id="{D89F9DFA-23C1-4A1B-9DFD-70AEAD5039E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87229" y="880844"/>
            <a:ext cx="8103765" cy="348214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400" dirty="0">
                <a:solidFill>
                  <a:srgbClr val="FF0000"/>
                </a:solidFill>
                <a:ea typeface="Arial Unicode MS" pitchFamily="34" charset="-120"/>
                <a:cs typeface="Calibri" panose="020F0502020204030204" pitchFamily="34" charset="0"/>
              </a:rPr>
              <a:t>Cause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000" dirty="0">
                <a:ea typeface="Arial Unicode MS" pitchFamily="34" charset="-120"/>
                <a:cs typeface="Calibri" panose="020F0502020204030204" pitchFamily="34" charset="0"/>
              </a:rPr>
              <a:t>Software for early computers was written in assembly language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000" dirty="0">
                <a:ea typeface="Arial Unicode MS" pitchFamily="34" charset="-120"/>
                <a:cs typeface="Calibri" panose="020F0502020204030204" pitchFamily="34" charset="0"/>
              </a:rPr>
              <a:t>The benefits of reusing software on different CPUs started to become significantly greater than the cost of writing a compiler</a:t>
            </a:r>
          </a:p>
          <a:p>
            <a:pPr eaLnBrk="1" hangingPunct="1">
              <a:lnSpc>
                <a:spcPct val="90000"/>
              </a:lnSpc>
            </a:pPr>
            <a:endParaRPr lang="en-US" altLang="zh-TW" sz="2000" dirty="0">
              <a:solidFill>
                <a:srgbClr val="C00000"/>
              </a:solidFill>
              <a:ea typeface="Arial Unicode MS" pitchFamily="34" charset="-120"/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400" dirty="0">
                <a:solidFill>
                  <a:srgbClr val="FF0000"/>
                </a:solidFill>
                <a:ea typeface="Arial Unicode MS" pitchFamily="34" charset="-120"/>
                <a:cs typeface="Calibri" panose="020F0502020204030204" pitchFamily="34" charset="0"/>
              </a:rPr>
              <a:t>The first real compiler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000" dirty="0">
                <a:ea typeface="Arial Unicode MS" pitchFamily="34" charset="-120"/>
                <a:cs typeface="Calibri" panose="020F0502020204030204" pitchFamily="34" charset="0"/>
              </a:rPr>
              <a:t>FORTRAN compiler of the late 1950s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000" dirty="0">
                <a:ea typeface="Arial Unicode MS" pitchFamily="34" charset="-120"/>
                <a:cs typeface="Calibri" panose="020F0502020204030204" pitchFamily="34" charset="0"/>
              </a:rPr>
              <a:t>18 person-years to build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z="2000" dirty="0">
              <a:ea typeface="Arial Unicode MS" pitchFamily="34" charset="-120"/>
              <a:cs typeface="Calibri" panose="020F0502020204030204" pitchFamily="34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908F344-AD5C-4ACD-953C-DFD46427D7D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</a:t>
            </a:fld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0CFC7A7-75C5-4604-8EE4-D6ED984AA2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32227" y="108349"/>
            <a:ext cx="7743463" cy="519113"/>
          </a:xfrm>
        </p:spPr>
        <p:txBody>
          <a:bodyPr/>
          <a:lstStyle/>
          <a:p>
            <a:pPr eaLnBrk="1" hangingPunct="1"/>
            <a:r>
              <a:rPr lang="en-US" altLang="zh-TW" sz="3200" dirty="0">
                <a:latin typeface="Arial" panose="020B0604020202020204" pitchFamily="34" charset="0"/>
                <a:ea typeface="Arial Unicode MS" pitchFamily="34" charset="-120"/>
                <a:cs typeface="Arial" panose="020B0604020202020204" pitchFamily="34" charset="0"/>
              </a:rPr>
              <a:t>Overview and History (2)</a:t>
            </a:r>
            <a:endParaRPr lang="zh-TW" altLang="en-US" sz="3200" dirty="0">
              <a:latin typeface="Arial" panose="020B0604020202020204" pitchFamily="34" charset="0"/>
              <a:ea typeface="Arial Unicode MS" pitchFamily="34" charset="-120"/>
              <a:cs typeface="Arial" panose="020B0604020202020204" pitchFamily="34" charset="0"/>
            </a:endParaRP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54103BCB-EA5C-41BF-8133-4C39EAB0DA96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1023456" y="805343"/>
            <a:ext cx="7290033" cy="348981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 dirty="0">
                <a:solidFill>
                  <a:srgbClr val="FF0000"/>
                </a:solidFill>
                <a:ea typeface="Arial Unicode MS" pitchFamily="34" charset="-120"/>
                <a:cs typeface="Calibri" panose="020F0502020204030204" pitchFamily="34" charset="0"/>
              </a:rPr>
              <a:t>Compiler technology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000" dirty="0">
                <a:ea typeface="Arial Unicode MS" pitchFamily="34" charset="-120"/>
                <a:cs typeface="Calibri" panose="020F0502020204030204" pitchFamily="34" charset="0"/>
              </a:rPr>
              <a:t>More broadly applicable and has been employed in rather unexpected areas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800" dirty="0">
                <a:ea typeface="Arial Unicode MS" pitchFamily="34" charset="-120"/>
              </a:rPr>
              <a:t>Text-formatting languages, </a:t>
            </a:r>
          </a:p>
          <a:p>
            <a:pPr lvl="3">
              <a:lnSpc>
                <a:spcPct val="90000"/>
              </a:lnSpc>
            </a:pPr>
            <a:r>
              <a:rPr lang="en-US" altLang="zh-TW" sz="1600" dirty="0">
                <a:ea typeface="Arial Unicode MS" pitchFamily="34" charset="-120"/>
              </a:rPr>
              <a:t>Like </a:t>
            </a:r>
            <a:r>
              <a:rPr lang="en-US" altLang="zh-TW" sz="1600" dirty="0" err="1">
                <a:ea typeface="Arial Unicode MS" pitchFamily="34" charset="-120"/>
              </a:rPr>
              <a:t>nroff</a:t>
            </a:r>
            <a:r>
              <a:rPr lang="en-US" altLang="zh-TW" sz="1600" dirty="0">
                <a:ea typeface="Arial Unicode MS" pitchFamily="34" charset="-120"/>
              </a:rPr>
              <a:t> and </a:t>
            </a:r>
            <a:r>
              <a:rPr lang="en-US" altLang="zh-TW" sz="1600" dirty="0" err="1">
                <a:ea typeface="Arial Unicode MS" pitchFamily="34" charset="-120"/>
              </a:rPr>
              <a:t>troff</a:t>
            </a:r>
            <a:endParaRPr lang="en-US" altLang="zh-TW" sz="1600" dirty="0">
              <a:ea typeface="Arial Unicode MS" pitchFamily="34" charset="-120"/>
            </a:endParaRPr>
          </a:p>
          <a:p>
            <a:pPr lvl="3">
              <a:lnSpc>
                <a:spcPct val="90000"/>
              </a:lnSpc>
            </a:pPr>
            <a:r>
              <a:rPr lang="en-US" altLang="zh-TW" sz="1600" dirty="0">
                <a:ea typeface="Arial Unicode MS" pitchFamily="34" charset="-120"/>
              </a:rPr>
              <a:t>Preprocessor packages like </a:t>
            </a:r>
            <a:r>
              <a:rPr lang="en-US" altLang="zh-TW" sz="1600" dirty="0" err="1">
                <a:ea typeface="Arial Unicode MS" pitchFamily="34" charset="-120"/>
              </a:rPr>
              <a:t>eqn</a:t>
            </a:r>
            <a:r>
              <a:rPr lang="en-US" altLang="zh-TW" sz="1600" dirty="0">
                <a:ea typeface="Arial Unicode MS" pitchFamily="34" charset="-120"/>
              </a:rPr>
              <a:t>, </a:t>
            </a:r>
            <a:r>
              <a:rPr lang="en-US" altLang="zh-TW" sz="1600" dirty="0" err="1">
                <a:ea typeface="Arial Unicode MS" pitchFamily="34" charset="-120"/>
              </a:rPr>
              <a:t>tbl</a:t>
            </a:r>
            <a:r>
              <a:rPr lang="en-US" altLang="zh-TW" sz="1600" dirty="0">
                <a:ea typeface="Arial Unicode MS" pitchFamily="34" charset="-120"/>
              </a:rPr>
              <a:t>, pic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>
                <a:ea typeface="Arial Unicode MS" pitchFamily="34" charset="-120"/>
              </a:rPr>
              <a:t>Silicon compiler for the creation of VLSI circuits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>
                <a:ea typeface="Arial Unicode MS" pitchFamily="34" charset="-120"/>
              </a:rPr>
              <a:t>Command languages of OS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dirty="0">
                <a:ea typeface="Arial Unicode MS" pitchFamily="34" charset="-120"/>
              </a:rPr>
              <a:t>Query languages of database systems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F809CAE-D28E-4B58-9BC9-9B7AB9F374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</a:t>
            </a:fld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F08758F9-29AB-4EAB-9A4F-D557A8F3D9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97622" y="108349"/>
            <a:ext cx="7778068" cy="519113"/>
          </a:xfrm>
        </p:spPr>
        <p:txBody>
          <a:bodyPr/>
          <a:lstStyle/>
          <a:p>
            <a:pPr eaLnBrk="1" hangingPunct="1"/>
            <a:r>
              <a:rPr lang="en-US" altLang="zh-TW" sz="3200" dirty="0">
                <a:latin typeface="Arial" panose="020B0604020202020204" pitchFamily="34" charset="0"/>
                <a:cs typeface="Arial" panose="020B0604020202020204" pitchFamily="34" charset="0"/>
              </a:rPr>
              <a:t>What Do Compilers Do </a:t>
            </a:r>
            <a:r>
              <a:rPr lang="en-US" altLang="zh-TW" sz="3200" dirty="0">
                <a:latin typeface="Arial" panose="020B0604020202020204" pitchFamily="34" charset="0"/>
                <a:ea typeface="Arial Unicode MS" pitchFamily="34" charset="-120"/>
                <a:cs typeface="Arial" panose="020B0604020202020204" pitchFamily="34" charset="0"/>
              </a:rPr>
              <a:t>(1)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5BA6561C-4B57-47AD-84D0-97E7176C82CF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897622" y="846535"/>
            <a:ext cx="7481357" cy="1439461"/>
          </a:xfrm>
        </p:spPr>
        <p:txBody>
          <a:bodyPr/>
          <a:lstStyle/>
          <a:p>
            <a:pPr eaLnBrk="1" hangingPunct="1"/>
            <a:r>
              <a:rPr lang="en-US" altLang="zh-TW" sz="2000" dirty="0">
                <a:ea typeface="Arial Unicode MS" pitchFamily="34" charset="-120"/>
                <a:cs typeface="Calibri" panose="020F0502020204030204" pitchFamily="34" charset="0"/>
              </a:rPr>
              <a:t>A compiler acts as a translator, transforming human-oriented programming languages into computer-oriented machine languages</a:t>
            </a:r>
          </a:p>
          <a:p>
            <a:pPr lvl="1">
              <a:buFont typeface="Symbol" panose="05050102010706020507" pitchFamily="18" charset="2"/>
              <a:buChar char="-"/>
            </a:pPr>
            <a:r>
              <a:rPr lang="en-US" altLang="zh-TW" sz="1800" dirty="0">
                <a:solidFill>
                  <a:srgbClr val="FF0000"/>
                </a:solidFill>
                <a:ea typeface="Arial Unicode MS" pitchFamily="34" charset="-120"/>
                <a:cs typeface="Calibri" panose="020F0502020204030204" pitchFamily="34" charset="0"/>
              </a:rPr>
              <a:t>Ignore machine-dependent details for programmer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53254317-0D0B-45EE-A66B-BB052031A272}"/>
              </a:ext>
            </a:extLst>
          </p:cNvPr>
          <p:cNvGrpSpPr/>
          <p:nvPr/>
        </p:nvGrpSpPr>
        <p:grpSpPr>
          <a:xfrm>
            <a:off x="468304" y="3032522"/>
            <a:ext cx="8207392" cy="950797"/>
            <a:chOff x="1141077" y="3408760"/>
            <a:chExt cx="7137105" cy="628650"/>
          </a:xfrm>
        </p:grpSpPr>
        <p:sp>
          <p:nvSpPr>
            <p:cNvPr id="11269" name="Text Box 4">
              <a:extLst>
                <a:ext uri="{FF2B5EF4-FFF2-40B4-BE49-F238E27FC236}">
                  <a16:creationId xmlns:a16="http://schemas.microsoft.com/office/drawing/2014/main" id="{CC3495A7-36BA-4AB4-92E1-A0575126C6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1077" y="3554790"/>
              <a:ext cx="2297907" cy="4273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800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Programming Language</a:t>
              </a:r>
            </a:p>
            <a:p>
              <a:pPr algn="ctr" eaLnBrk="1" hangingPunct="1"/>
              <a:r>
                <a:rPr lang="en-US" altLang="zh-TW" sz="1800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(</a:t>
              </a:r>
              <a:r>
                <a:rPr lang="en-US" altLang="zh-TW" sz="1800" dirty="0">
                  <a:solidFill>
                    <a:srgbClr val="FF0000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Source</a:t>
              </a:r>
              <a:r>
                <a:rPr lang="en-US" altLang="zh-TW" sz="1800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)</a:t>
              </a:r>
            </a:p>
          </p:txBody>
        </p:sp>
        <p:sp>
          <p:nvSpPr>
            <p:cNvPr id="11270" name="Line 5">
              <a:extLst>
                <a:ext uri="{FF2B5EF4-FFF2-40B4-BE49-F238E27FC236}">
                  <a16:creationId xmlns:a16="http://schemas.microsoft.com/office/drawing/2014/main" id="{C3604123-2B81-477C-9C5E-13B5375301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7942" y="3694510"/>
              <a:ext cx="7429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271" name="Rectangle 7">
              <a:extLst>
                <a:ext uri="{FF2B5EF4-FFF2-40B4-BE49-F238E27FC236}">
                  <a16:creationId xmlns:a16="http://schemas.microsoft.com/office/drawing/2014/main" id="{8C88E2B3-0646-4141-ACFE-BAA5F0EE47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8879" y="3408760"/>
              <a:ext cx="1085850" cy="62865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/>
              <a:r>
                <a:rPr lang="en-US" altLang="zh-TW" sz="1800" b="1" dirty="0">
                  <a:solidFill>
                    <a:srgbClr val="FFFFFF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Compiler</a:t>
              </a:r>
            </a:p>
          </p:txBody>
        </p:sp>
        <p:sp>
          <p:nvSpPr>
            <p:cNvPr id="11272" name="Line 8">
              <a:extLst>
                <a:ext uri="{FF2B5EF4-FFF2-40B4-BE49-F238E27FC236}">
                  <a16:creationId xmlns:a16="http://schemas.microsoft.com/office/drawing/2014/main" id="{69551C55-17CD-4A8A-AAE0-D9FB534760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59029" y="3694510"/>
              <a:ext cx="7429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35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273" name="Text Box 9">
              <a:extLst>
                <a:ext uri="{FF2B5EF4-FFF2-40B4-BE49-F238E27FC236}">
                  <a16:creationId xmlns:a16="http://schemas.microsoft.com/office/drawing/2014/main" id="{DB1DE8B5-8F8B-4ABE-8204-6AAF385EAF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16279" y="3554790"/>
              <a:ext cx="1861903" cy="4273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800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Machine</a:t>
              </a:r>
              <a:r>
                <a:rPr lang="zh-TW" altLang="en-US" sz="1800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 </a:t>
              </a:r>
              <a:r>
                <a:rPr lang="en-US" altLang="zh-TW" sz="1800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Language</a:t>
              </a:r>
            </a:p>
            <a:p>
              <a:pPr algn="ctr" eaLnBrk="1" hangingPunct="1"/>
              <a:r>
                <a:rPr lang="en-US" altLang="zh-TW" sz="1800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(</a:t>
              </a:r>
              <a:r>
                <a:rPr lang="en-US" altLang="zh-TW" sz="1800" dirty="0">
                  <a:solidFill>
                    <a:srgbClr val="FF0000"/>
                  </a:solidFill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Target</a:t>
              </a:r>
              <a:r>
                <a:rPr lang="en-US" altLang="zh-TW" sz="1800" dirty="0">
                  <a:latin typeface="Calibri" panose="020F0502020204030204" pitchFamily="34" charset="0"/>
                  <a:ea typeface="Arial Unicode MS" pitchFamily="34" charset="-120"/>
                  <a:cs typeface="Calibri" panose="020F0502020204030204" pitchFamily="34" charset="0"/>
                </a:rPr>
                <a:t>)</a:t>
              </a:r>
            </a:p>
          </p:txBody>
        </p:sp>
      </p:grpSp>
      <p:sp>
        <p:nvSpPr>
          <p:cNvPr id="10" name="灯片编号占位符 3">
            <a:extLst>
              <a:ext uri="{FF2B5EF4-FFF2-40B4-BE49-F238E27FC236}">
                <a16:creationId xmlns:a16="http://schemas.microsoft.com/office/drawing/2014/main" id="{68EEC4A2-1AA6-4112-BBA8-2CA6C30CB5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</a:t>
            </a:fld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>
            <a:extLst>
              <a:ext uri="{FF2B5EF4-FFF2-40B4-BE49-F238E27FC236}">
                <a16:creationId xmlns:a16="http://schemas.microsoft.com/office/drawing/2014/main" id="{DF85FEA0-1FA9-46C7-A412-3F3FB1476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6011" y="108349"/>
            <a:ext cx="7769679" cy="519113"/>
          </a:xfrm>
        </p:spPr>
        <p:txBody>
          <a:bodyPr/>
          <a:lstStyle/>
          <a:p>
            <a:r>
              <a:rPr lang="en-US" altLang="zh-TW" sz="3200" dirty="0">
                <a:latin typeface="Arial" panose="020B0604020202020204" pitchFamily="34" charset="0"/>
                <a:cs typeface="Arial" panose="020B0604020202020204" pitchFamily="34" charset="0"/>
              </a:rPr>
              <a:t>What Do Compilers Do </a:t>
            </a:r>
            <a:r>
              <a:rPr lang="en-US" altLang="zh-TW" sz="3200" dirty="0">
                <a:latin typeface="Arial" panose="020B0604020202020204" pitchFamily="34" charset="0"/>
                <a:ea typeface="Arial Unicode MS" pitchFamily="34" charset="-120"/>
                <a:cs typeface="Arial" panose="020B0604020202020204" pitchFamily="34" charset="0"/>
              </a:rPr>
              <a:t>(2)</a:t>
            </a:r>
            <a:endParaRPr lang="zh-TW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內容版面配置區 2">
            <a:extLst>
              <a:ext uri="{FF2B5EF4-FFF2-40B4-BE49-F238E27FC236}">
                <a16:creationId xmlns:a16="http://schemas.microsoft.com/office/drawing/2014/main" id="{EFBE87B7-03A9-4F7F-86D4-C382062B9A7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58062" y="796955"/>
            <a:ext cx="7769679" cy="359048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zh-TW" sz="2400" dirty="0"/>
              <a:t>Compilers may generate three types of code</a:t>
            </a:r>
          </a:p>
          <a:p>
            <a:pPr lvl="1">
              <a:spcBef>
                <a:spcPts val="0"/>
              </a:spcBef>
            </a:pPr>
            <a:r>
              <a:rPr lang="en-US" altLang="zh-TW" sz="2000" dirty="0"/>
              <a:t>Pure Machine Code</a:t>
            </a:r>
          </a:p>
          <a:p>
            <a:pPr lvl="2">
              <a:spcBef>
                <a:spcPts val="0"/>
              </a:spcBef>
            </a:pPr>
            <a:r>
              <a:rPr lang="en-US" altLang="zh-TW" sz="1800" dirty="0"/>
              <a:t>Machine instruction set without assuming the existence of any operating system or library</a:t>
            </a:r>
          </a:p>
          <a:p>
            <a:pPr lvl="2">
              <a:spcBef>
                <a:spcPts val="0"/>
              </a:spcBef>
            </a:pPr>
            <a:r>
              <a:rPr lang="en-US" altLang="zh-TW" sz="1800" dirty="0"/>
              <a:t>Mostly being OS or embedded applications</a:t>
            </a:r>
          </a:p>
          <a:p>
            <a:pPr lvl="1">
              <a:spcBef>
                <a:spcPts val="0"/>
              </a:spcBef>
            </a:pPr>
            <a:r>
              <a:rPr lang="en-US" altLang="zh-TW" sz="2000" dirty="0"/>
              <a:t>Augmented Machine Code</a:t>
            </a:r>
          </a:p>
          <a:p>
            <a:pPr lvl="2">
              <a:spcBef>
                <a:spcPts val="0"/>
              </a:spcBef>
            </a:pPr>
            <a:r>
              <a:rPr lang="en-US" altLang="zh-TW" sz="1800" dirty="0"/>
              <a:t>Code with OS routines and runtime support routines.</a:t>
            </a:r>
          </a:p>
          <a:p>
            <a:pPr lvl="2">
              <a:spcBef>
                <a:spcPts val="0"/>
              </a:spcBef>
            </a:pPr>
            <a:r>
              <a:rPr lang="en-US" altLang="zh-TW" sz="1800" dirty="0"/>
              <a:t>More often</a:t>
            </a:r>
          </a:p>
          <a:p>
            <a:pPr lvl="1">
              <a:spcBef>
                <a:spcPts val="0"/>
              </a:spcBef>
            </a:pPr>
            <a:r>
              <a:rPr lang="en-US" altLang="zh-TW" sz="2000" dirty="0"/>
              <a:t>Virtual Machine Code</a:t>
            </a:r>
          </a:p>
          <a:p>
            <a:pPr lvl="2">
              <a:spcBef>
                <a:spcPts val="0"/>
              </a:spcBef>
            </a:pPr>
            <a:r>
              <a:rPr lang="en-US" altLang="zh-TW" sz="1800" dirty="0"/>
              <a:t>Virtual instructions, can be run on any architecture with a virtual machine interpreter or a just-in-time compiler</a:t>
            </a:r>
          </a:p>
          <a:p>
            <a:pPr lvl="2">
              <a:spcBef>
                <a:spcPts val="0"/>
              </a:spcBef>
            </a:pPr>
            <a:r>
              <a:rPr lang="en-US" altLang="zh-TW" sz="1800" dirty="0"/>
              <a:t>Ex. Java</a:t>
            </a:r>
            <a:endParaRPr lang="zh-TW" altLang="en-US" sz="1800" dirty="0"/>
          </a:p>
        </p:txBody>
      </p:sp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B428537C-C07B-4C14-88B8-B0A05B028A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6</a:t>
            </a:fld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1">
            <a:extLst>
              <a:ext uri="{FF2B5EF4-FFF2-40B4-BE49-F238E27FC236}">
                <a16:creationId xmlns:a16="http://schemas.microsoft.com/office/drawing/2014/main" id="{DE5646B4-AEA8-4142-BE22-AF0C54F36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789" y="108349"/>
            <a:ext cx="7752901" cy="519113"/>
          </a:xfrm>
        </p:spPr>
        <p:txBody>
          <a:bodyPr/>
          <a:lstStyle/>
          <a:p>
            <a:r>
              <a:rPr lang="en-US" altLang="zh-TW" sz="3200" dirty="0">
                <a:latin typeface="Arial" panose="020B0604020202020204" pitchFamily="34" charset="0"/>
                <a:cs typeface="Arial" panose="020B0604020202020204" pitchFamily="34" charset="0"/>
              </a:rPr>
              <a:t>What Do Compilers Do </a:t>
            </a:r>
            <a:r>
              <a:rPr lang="en-US" altLang="zh-TW" sz="3200" dirty="0">
                <a:latin typeface="Arial" panose="020B0604020202020204" pitchFamily="34" charset="0"/>
                <a:ea typeface="Arial Unicode MS" pitchFamily="34" charset="-120"/>
                <a:cs typeface="Arial" panose="020B0604020202020204" pitchFamily="34" charset="0"/>
              </a:rPr>
              <a:t>(3)</a:t>
            </a:r>
            <a:endParaRPr lang="zh-TW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3" name="內容版面配置區 2">
            <a:extLst>
              <a:ext uri="{FF2B5EF4-FFF2-40B4-BE49-F238E27FC236}">
                <a16:creationId xmlns:a16="http://schemas.microsoft.com/office/drawing/2014/main" id="{B17FFD69-E350-4509-AA30-B9176972841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22789" y="830511"/>
            <a:ext cx="7415868" cy="328009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zh-TW" sz="2400" dirty="0">
                <a:ea typeface="Arial Unicode MS" pitchFamily="34" charset="-120"/>
                <a:cs typeface="Calibri" panose="020F0502020204030204" pitchFamily="34" charset="0"/>
              </a:rPr>
              <a:t>Another way that compilers differ from one another is in the format of the target machine code they generate</a:t>
            </a:r>
            <a:endParaRPr lang="en-US" altLang="zh-TW" sz="2400" dirty="0"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r>
              <a:rPr lang="en-US" altLang="zh-TW" sz="2000" dirty="0">
                <a:cs typeface="Calibri" panose="020F0502020204030204" pitchFamily="34" charset="0"/>
              </a:rPr>
              <a:t>Assembly or other source format</a:t>
            </a:r>
          </a:p>
          <a:p>
            <a:pPr lvl="1">
              <a:spcBef>
                <a:spcPts val="0"/>
              </a:spcBef>
            </a:pPr>
            <a:r>
              <a:rPr lang="en-US" altLang="zh-TW" sz="2000" dirty="0">
                <a:cs typeface="Calibri" panose="020F0502020204030204" pitchFamily="34" charset="0"/>
              </a:rPr>
              <a:t>Relocatable binary</a:t>
            </a:r>
          </a:p>
          <a:p>
            <a:pPr lvl="2">
              <a:spcBef>
                <a:spcPts val="0"/>
              </a:spcBef>
            </a:pPr>
            <a:r>
              <a:rPr lang="en-US" altLang="zh-TW" sz="1800" dirty="0">
                <a:solidFill>
                  <a:srgbClr val="FF0000"/>
                </a:solidFill>
              </a:rPr>
              <a:t>Relative address</a:t>
            </a:r>
          </a:p>
          <a:p>
            <a:pPr lvl="2">
              <a:spcBef>
                <a:spcPts val="0"/>
              </a:spcBef>
            </a:pPr>
            <a:r>
              <a:rPr lang="en-US" altLang="zh-TW" sz="1800" dirty="0">
                <a:solidFill>
                  <a:srgbClr val="FF0000"/>
                </a:solidFill>
              </a:rPr>
              <a:t>A linkage step is required</a:t>
            </a:r>
          </a:p>
          <a:p>
            <a:pPr lvl="1">
              <a:spcBef>
                <a:spcPts val="0"/>
              </a:spcBef>
            </a:pPr>
            <a:r>
              <a:rPr lang="en-US" altLang="zh-TW" sz="2000" dirty="0">
                <a:cs typeface="Calibri" panose="020F0502020204030204" pitchFamily="34" charset="0"/>
              </a:rPr>
              <a:t>Absolute binary</a:t>
            </a:r>
          </a:p>
          <a:p>
            <a:pPr lvl="2">
              <a:spcBef>
                <a:spcPts val="0"/>
              </a:spcBef>
            </a:pPr>
            <a:r>
              <a:rPr lang="en-US" altLang="zh-TW" sz="1800" dirty="0">
                <a:solidFill>
                  <a:srgbClr val="FF0000"/>
                </a:solidFill>
              </a:rPr>
              <a:t>Absolute address</a:t>
            </a:r>
          </a:p>
          <a:p>
            <a:pPr lvl="2">
              <a:spcBef>
                <a:spcPts val="0"/>
              </a:spcBef>
            </a:pPr>
            <a:r>
              <a:rPr lang="en-US" altLang="zh-TW" sz="1800" dirty="0">
                <a:solidFill>
                  <a:srgbClr val="FF0000"/>
                </a:solidFill>
              </a:rPr>
              <a:t>Can be executed directly</a:t>
            </a:r>
            <a:endParaRPr lang="zh-TW" altLang="en-US" sz="1800" dirty="0">
              <a:solidFill>
                <a:srgbClr val="FF0000"/>
              </a:solidFill>
            </a:endParaRPr>
          </a:p>
        </p:txBody>
      </p:sp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A779E043-7A92-4D69-84FE-BD5E7D1658F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7</a:t>
            </a:fld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:a16="http://schemas.microsoft.com/office/drawing/2014/main" id="{693186B6-FBB5-4804-B74F-6EE0FDD191F4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962398" y="843882"/>
            <a:ext cx="6839982" cy="118728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100" dirty="0">
                <a:latin typeface="Arial" panose="020B0604020202020204" pitchFamily="34" charset="0"/>
                <a:ea typeface="Arial Unicode MS" pitchFamily="34" charset="-120"/>
                <a:cs typeface="Arial" panose="020B0604020202020204" pitchFamily="34" charset="0"/>
              </a:rPr>
              <a:t>Any compiler must perform two major tasks</a:t>
            </a:r>
            <a:endParaRPr lang="en-US" altLang="zh-TW" i="1" u="sng" dirty="0">
              <a:latin typeface="Arial" panose="020B0604020202020204" pitchFamily="34" charset="0"/>
              <a:ea typeface="Arial Unicode MS" pitchFamily="34" charset="-120"/>
              <a:cs typeface="Arial" panose="020B0604020202020204" pitchFamily="34" charset="0"/>
            </a:endParaRPr>
          </a:p>
          <a:p>
            <a:pPr lvl="1" eaLnBrk="1" hangingPunct="1"/>
            <a:r>
              <a:rPr lang="en-US" altLang="zh-TW" sz="1800" dirty="0">
                <a:solidFill>
                  <a:srgbClr val="FF0000"/>
                </a:solidFill>
                <a:latin typeface="Arial" panose="020B0604020202020204" pitchFamily="34" charset="0"/>
                <a:ea typeface="Arial Unicode MS" pitchFamily="34" charset="-120"/>
                <a:cs typeface="Arial" panose="020B0604020202020204" pitchFamily="34" charset="0"/>
              </a:rPr>
              <a:t>Analysis</a:t>
            </a:r>
            <a:r>
              <a:rPr lang="en-US" altLang="zh-TW" sz="1800" dirty="0">
                <a:latin typeface="Arial" panose="020B0604020202020204" pitchFamily="34" charset="0"/>
                <a:ea typeface="Arial Unicode MS" pitchFamily="34" charset="-120"/>
                <a:cs typeface="Arial" panose="020B0604020202020204" pitchFamily="34" charset="0"/>
              </a:rPr>
              <a:t> of the source program</a:t>
            </a:r>
          </a:p>
          <a:p>
            <a:pPr lvl="1" eaLnBrk="1" hangingPunct="1"/>
            <a:r>
              <a:rPr lang="en-US" altLang="zh-TW" sz="1800" dirty="0">
                <a:solidFill>
                  <a:srgbClr val="FF0000"/>
                </a:solidFill>
                <a:latin typeface="Arial" panose="020B0604020202020204" pitchFamily="34" charset="0"/>
                <a:ea typeface="Arial Unicode MS" pitchFamily="34" charset="-120"/>
                <a:cs typeface="Arial" panose="020B0604020202020204" pitchFamily="34" charset="0"/>
              </a:rPr>
              <a:t>Synthesis</a:t>
            </a:r>
            <a:r>
              <a:rPr lang="en-US" altLang="zh-TW" sz="1800" dirty="0">
                <a:latin typeface="Arial" panose="020B0604020202020204" pitchFamily="34" charset="0"/>
                <a:ea typeface="Arial Unicode MS" pitchFamily="34" charset="-120"/>
                <a:cs typeface="Arial" panose="020B0604020202020204" pitchFamily="34" charset="0"/>
              </a:rPr>
              <a:t> of a machine-language program</a:t>
            </a:r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D32BBF87-3674-4D19-B2E8-1F0A1D3FC7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6905" y="108349"/>
            <a:ext cx="7768785" cy="519113"/>
          </a:xfrm>
        </p:spPr>
        <p:txBody>
          <a:bodyPr/>
          <a:lstStyle/>
          <a:p>
            <a:pPr eaLnBrk="1" hangingPunct="1"/>
            <a:r>
              <a:rPr lang="en-US" altLang="zh-TW" sz="3200" dirty="0">
                <a:latin typeface="Arial" panose="020B0604020202020204" pitchFamily="34" charset="0"/>
                <a:cs typeface="Arial" panose="020B0604020202020204" pitchFamily="34" charset="0"/>
              </a:rPr>
              <a:t>The Structure of a Compiler (1)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274AB651-BEB1-4435-B600-8047946D8C9D}"/>
              </a:ext>
            </a:extLst>
          </p:cNvPr>
          <p:cNvGrpSpPr/>
          <p:nvPr/>
        </p:nvGrpSpPr>
        <p:grpSpPr>
          <a:xfrm>
            <a:off x="2525086" y="2509077"/>
            <a:ext cx="4110606" cy="1777698"/>
            <a:chOff x="2563355" y="1714500"/>
            <a:chExt cx="4110606" cy="1777698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7FB1A57B-A729-4413-B055-551E413C17EB}"/>
                </a:ext>
              </a:extLst>
            </p:cNvPr>
            <p:cNvSpPr/>
            <p:nvPr/>
          </p:nvSpPr>
          <p:spPr>
            <a:xfrm>
              <a:off x="2647245" y="1714500"/>
              <a:ext cx="3724712" cy="536127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2000" dirty="0"/>
                <a:t>Compiler</a:t>
              </a:r>
              <a:endParaRPr lang="zh-TW" altLang="en-US" sz="2000" dirty="0"/>
            </a:p>
          </p:txBody>
        </p:sp>
        <p:sp>
          <p:nvSpPr>
            <p:cNvPr id="7" name="圓角矩形 6">
              <a:extLst>
                <a:ext uri="{FF2B5EF4-FFF2-40B4-BE49-F238E27FC236}">
                  <a16:creationId xmlns:a16="http://schemas.microsoft.com/office/drawing/2014/main" id="{6DCB5941-8ACB-4901-8575-96735443361A}"/>
                </a:ext>
              </a:extLst>
            </p:cNvPr>
            <p:cNvSpPr/>
            <p:nvPr/>
          </p:nvSpPr>
          <p:spPr>
            <a:xfrm>
              <a:off x="2563355" y="2929582"/>
              <a:ext cx="2009836" cy="562616"/>
            </a:xfrm>
            <a:prstGeom prst="round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2000" dirty="0"/>
                <a:t>Analysis</a:t>
              </a:r>
              <a:endParaRPr lang="zh-TW" altLang="en-US" sz="2000" dirty="0"/>
            </a:p>
          </p:txBody>
        </p:sp>
        <p:sp>
          <p:nvSpPr>
            <p:cNvPr id="8" name="圓角矩形 7">
              <a:extLst>
                <a:ext uri="{FF2B5EF4-FFF2-40B4-BE49-F238E27FC236}">
                  <a16:creationId xmlns:a16="http://schemas.microsoft.com/office/drawing/2014/main" id="{38392263-6B29-4A16-A84A-73AE341354E4}"/>
                </a:ext>
              </a:extLst>
            </p:cNvPr>
            <p:cNvSpPr/>
            <p:nvPr/>
          </p:nvSpPr>
          <p:spPr>
            <a:xfrm>
              <a:off x="4731544" y="2929582"/>
              <a:ext cx="1942417" cy="537449"/>
            </a:xfrm>
            <a:prstGeom prst="round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2000" dirty="0"/>
                <a:t>Synthesis</a:t>
              </a:r>
              <a:endParaRPr lang="zh-TW" altLang="en-US" sz="2000" dirty="0"/>
            </a:p>
          </p:txBody>
        </p:sp>
        <p:cxnSp>
          <p:nvCxnSpPr>
            <p:cNvPr id="12" name="直線單箭頭接點 11">
              <a:extLst>
                <a:ext uri="{FF2B5EF4-FFF2-40B4-BE49-F238E27FC236}">
                  <a16:creationId xmlns:a16="http://schemas.microsoft.com/office/drawing/2014/main" id="{57197A44-09D9-4CA2-994B-CEBE4199B954}"/>
                </a:ext>
              </a:extLst>
            </p:cNvPr>
            <p:cNvCxnSpPr/>
            <p:nvPr/>
          </p:nvCxnSpPr>
          <p:spPr>
            <a:xfrm rot="5400000">
              <a:off x="5381764" y="2602815"/>
              <a:ext cx="535781" cy="1190"/>
            </a:xfrm>
            <a:prstGeom prst="straightConnector1">
              <a:avLst/>
            </a:prstGeom>
            <a:solidFill>
              <a:schemeClr val="accent6"/>
            </a:solidFill>
            <a:ln w="571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直線單箭頭接點 12">
              <a:extLst>
                <a:ext uri="{FF2B5EF4-FFF2-40B4-BE49-F238E27FC236}">
                  <a16:creationId xmlns:a16="http://schemas.microsoft.com/office/drawing/2014/main" id="{A3F4F415-C9E3-44EE-AEC1-B9298858206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342168" y="2602815"/>
              <a:ext cx="535781" cy="1190"/>
            </a:xfrm>
            <a:prstGeom prst="straightConnector1">
              <a:avLst/>
            </a:prstGeom>
            <a:solidFill>
              <a:schemeClr val="accent6"/>
            </a:solidFill>
            <a:ln w="571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灯片编号占位符 3">
            <a:extLst>
              <a:ext uri="{FF2B5EF4-FFF2-40B4-BE49-F238E27FC236}">
                <a16:creationId xmlns:a16="http://schemas.microsoft.com/office/drawing/2014/main" id="{11AB4947-DA40-470A-AAA7-544C69BB252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8</a:t>
            </a:fld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D6AF98D-2DE8-4B18-99E4-887447F4EE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97467" y="171451"/>
            <a:ext cx="7390856" cy="418542"/>
          </a:xfrm>
        </p:spPr>
        <p:txBody>
          <a:bodyPr/>
          <a:lstStyle/>
          <a:p>
            <a:pPr eaLnBrk="1" hangingPunct="1"/>
            <a:r>
              <a:rPr lang="en-US" altLang="zh-TW" sz="3200" dirty="0">
                <a:latin typeface="Arial" panose="020B0604020202020204" pitchFamily="34" charset="0"/>
                <a:cs typeface="Arial" panose="020B0604020202020204" pitchFamily="34" charset="0"/>
              </a:rPr>
              <a:t>The Structure of a Compiler </a:t>
            </a:r>
            <a:r>
              <a:rPr lang="en-US" altLang="zh-TW" sz="3200" dirty="0">
                <a:latin typeface="Arial" panose="020B0604020202020204" pitchFamily="34" charset="0"/>
                <a:ea typeface="Arial Unicode MS" pitchFamily="34" charset="-120"/>
                <a:cs typeface="Arial" panose="020B0604020202020204" pitchFamily="34" charset="0"/>
              </a:rPr>
              <a:t>(2)</a:t>
            </a:r>
            <a:endParaRPr lang="zh-TW" altLang="en-US" sz="3200" dirty="0">
              <a:latin typeface="Arial" panose="020B0604020202020204" pitchFamily="34" charset="0"/>
              <a:ea typeface="Arial Unicode MS" pitchFamily="34" charset="-120"/>
              <a:cs typeface="Arial" panose="020B0604020202020204" pitchFamily="34" charset="0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C476B8B4-39A8-4632-91DF-257DF1B42D74}"/>
              </a:ext>
            </a:extLst>
          </p:cNvPr>
          <p:cNvGrpSpPr/>
          <p:nvPr/>
        </p:nvGrpSpPr>
        <p:grpSpPr>
          <a:xfrm>
            <a:off x="1170595" y="897719"/>
            <a:ext cx="6865162" cy="3631601"/>
            <a:chOff x="958119" y="852908"/>
            <a:chExt cx="7305336" cy="3777446"/>
          </a:xfrm>
        </p:grpSpPr>
        <p:sp>
          <p:nvSpPr>
            <p:cNvPr id="33" name="Rectangle 4">
              <a:extLst>
                <a:ext uri="{FF2B5EF4-FFF2-40B4-BE49-F238E27FC236}">
                  <a16:creationId xmlns:a16="http://schemas.microsoft.com/office/drawing/2014/main" id="{A5F8B99C-B7B0-4129-9B43-62F1CAE9A9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618" y="972753"/>
              <a:ext cx="914400" cy="5143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400" b="1" dirty="0">
                  <a:ea typeface="Arial Unicode MS" pitchFamily="34" charset="-120"/>
                  <a:cs typeface="Arial Unicode MS" pitchFamily="34" charset="-120"/>
                </a:rPr>
                <a:t>Scanner</a:t>
              </a:r>
            </a:p>
          </p:txBody>
        </p:sp>
        <p:sp>
          <p:nvSpPr>
            <p:cNvPr id="34" name="Rectangle 5">
              <a:extLst>
                <a:ext uri="{FF2B5EF4-FFF2-40B4-BE49-F238E27FC236}">
                  <a16:creationId xmlns:a16="http://schemas.microsoft.com/office/drawing/2014/main" id="{3B88432E-9E75-4200-B0DF-8065751C41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3418" y="972753"/>
              <a:ext cx="914400" cy="5143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400" b="1">
                  <a:ea typeface="Arial Unicode MS" pitchFamily="34" charset="-120"/>
                  <a:cs typeface="Arial Unicode MS" pitchFamily="34" charset="-120"/>
                </a:rPr>
                <a:t>Parser</a:t>
              </a:r>
            </a:p>
          </p:txBody>
        </p:sp>
        <p:sp>
          <p:nvSpPr>
            <p:cNvPr id="35" name="Rectangle 7">
              <a:extLst>
                <a:ext uri="{FF2B5EF4-FFF2-40B4-BE49-F238E27FC236}">
                  <a16:creationId xmlns:a16="http://schemas.microsoft.com/office/drawing/2014/main" id="{94864C0E-C4C4-4FA1-9E7C-7F95A6CC54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31100" y="972753"/>
              <a:ext cx="914400" cy="5143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00" b="1" dirty="0">
                  <a:ea typeface="Arial Unicode MS" pitchFamily="34" charset="-120"/>
                  <a:cs typeface="Arial Unicode MS" pitchFamily="34" charset="-120"/>
                </a:rPr>
                <a:t>Semantic</a:t>
              </a:r>
            </a:p>
            <a:p>
              <a:pPr algn="ctr">
                <a:defRPr/>
              </a:pPr>
              <a:r>
                <a:rPr lang="en-US" altLang="zh-TW" sz="1300" b="1" dirty="0">
                  <a:ea typeface="Arial Unicode MS" pitchFamily="34" charset="-120"/>
                  <a:cs typeface="Arial Unicode MS" pitchFamily="34" charset="-120"/>
                </a:rPr>
                <a:t>Routines</a:t>
              </a:r>
            </a:p>
          </p:txBody>
        </p:sp>
        <p:sp>
          <p:nvSpPr>
            <p:cNvPr id="36" name="Rectangle 8">
              <a:extLst>
                <a:ext uri="{FF2B5EF4-FFF2-40B4-BE49-F238E27FC236}">
                  <a16:creationId xmlns:a16="http://schemas.microsoft.com/office/drawing/2014/main" id="{38367E43-172A-4A97-A9C4-0B3BF6EE25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31100" y="3658803"/>
              <a:ext cx="914400" cy="5143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00" b="1" dirty="0">
                  <a:ea typeface="Arial Unicode MS" pitchFamily="34" charset="-120"/>
                  <a:cs typeface="Arial Unicode MS" pitchFamily="34" charset="-120"/>
                </a:rPr>
                <a:t>Code</a:t>
              </a:r>
            </a:p>
            <a:p>
              <a:pPr algn="ctr">
                <a:defRPr/>
              </a:pPr>
              <a:r>
                <a:rPr lang="en-US" altLang="zh-TW" sz="1300" b="1" dirty="0">
                  <a:ea typeface="Arial Unicode MS" pitchFamily="34" charset="-120"/>
                  <a:cs typeface="Arial Unicode MS" pitchFamily="34" charset="-120"/>
                </a:rPr>
                <a:t>Generator</a:t>
              </a:r>
            </a:p>
          </p:txBody>
        </p:sp>
        <p:sp>
          <p:nvSpPr>
            <p:cNvPr id="37" name="Rectangle 9">
              <a:extLst>
                <a:ext uri="{FF2B5EF4-FFF2-40B4-BE49-F238E27FC236}">
                  <a16:creationId xmlns:a16="http://schemas.microsoft.com/office/drawing/2014/main" id="{D0407575-EC8E-4D0D-8953-E1E0DA05AD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31100" y="2401502"/>
              <a:ext cx="914400" cy="5143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300" b="1">
                  <a:ea typeface="Arial Unicode MS" pitchFamily="34" charset="-120"/>
                  <a:cs typeface="Arial Unicode MS" pitchFamily="34" charset="-120"/>
                </a:rPr>
                <a:t>Optimizer</a:t>
              </a:r>
            </a:p>
          </p:txBody>
        </p:sp>
        <p:sp>
          <p:nvSpPr>
            <p:cNvPr id="17427" name="Line 10">
              <a:extLst>
                <a:ext uri="{FF2B5EF4-FFF2-40B4-BE49-F238E27FC236}">
                  <a16:creationId xmlns:a16="http://schemas.microsoft.com/office/drawing/2014/main" id="{3A47537A-20E9-4B88-9D48-F909966391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22913" y="1201361"/>
              <a:ext cx="1691724" cy="4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17428" name="Line 11">
              <a:extLst>
                <a:ext uri="{FF2B5EF4-FFF2-40B4-BE49-F238E27FC236}">
                  <a16:creationId xmlns:a16="http://schemas.microsoft.com/office/drawing/2014/main" id="{A19D8C08-9EC6-4067-A2EC-75BF29974B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29038" y="1201362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17429" name="Line 12">
              <a:extLst>
                <a:ext uri="{FF2B5EF4-FFF2-40B4-BE49-F238E27FC236}">
                  <a16:creationId xmlns:a16="http://schemas.microsoft.com/office/drawing/2014/main" id="{852DBBEA-3BFB-4E93-A1E2-97E37B9D6B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57838" y="1197780"/>
              <a:ext cx="1173261" cy="35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17430" name="Line 13">
              <a:extLst>
                <a:ext uri="{FF2B5EF4-FFF2-40B4-BE49-F238E27FC236}">
                  <a16:creationId xmlns:a16="http://schemas.microsoft.com/office/drawing/2014/main" id="{C4D7B621-9B04-47A5-85C7-5DECD3C89E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88318" y="1487112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17431" name="Line 14">
              <a:extLst>
                <a:ext uri="{FF2B5EF4-FFF2-40B4-BE49-F238E27FC236}">
                  <a16:creationId xmlns:a16="http://schemas.microsoft.com/office/drawing/2014/main" id="{BDBA59E0-83E1-47E9-A3C7-30F67B600D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88320" y="2915862"/>
              <a:ext cx="0" cy="7429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17432" name="Text Box 16">
              <a:extLst>
                <a:ext uri="{FF2B5EF4-FFF2-40B4-BE49-F238E27FC236}">
                  <a16:creationId xmlns:a16="http://schemas.microsoft.com/office/drawing/2014/main" id="{5B2E4D39-3746-41BC-9FDF-9F2B65C95A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2447" y="852908"/>
              <a:ext cx="1717311" cy="320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400" b="1" dirty="0">
                  <a:latin typeface="+mn-lt"/>
                  <a:ea typeface="Arial Unicode MS" pitchFamily="34" charset="-120"/>
                </a:rPr>
                <a:t>Source</a:t>
              </a:r>
              <a:r>
                <a:rPr lang="zh-TW" altLang="en-US" sz="1400" b="1" dirty="0">
                  <a:latin typeface="+mn-lt"/>
                  <a:ea typeface="Arial Unicode MS" pitchFamily="34" charset="-120"/>
                </a:rPr>
                <a:t> </a:t>
              </a:r>
              <a:r>
                <a:rPr lang="en-US" altLang="zh-TW" sz="1400" b="1" dirty="0">
                  <a:latin typeface="+mn-lt"/>
                  <a:ea typeface="Arial Unicode MS" pitchFamily="34" charset="-120"/>
                </a:rPr>
                <a:t>Program</a:t>
              </a:r>
            </a:p>
          </p:txBody>
        </p:sp>
        <p:sp>
          <p:nvSpPr>
            <p:cNvPr id="17433" name="Text Box 18">
              <a:extLst>
                <a:ext uri="{FF2B5EF4-FFF2-40B4-BE49-F238E27FC236}">
                  <a16:creationId xmlns:a16="http://schemas.microsoft.com/office/drawing/2014/main" id="{A351FB31-7651-4F5F-8F9C-13F705AF46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86188" y="915612"/>
              <a:ext cx="847569" cy="320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400" b="1">
                  <a:latin typeface="+mn-lt"/>
                  <a:ea typeface="Arial Unicode MS" pitchFamily="34" charset="-120"/>
                </a:rPr>
                <a:t>Tokens</a:t>
              </a:r>
            </a:p>
          </p:txBody>
        </p:sp>
        <p:sp>
          <p:nvSpPr>
            <p:cNvPr id="17434" name="Text Box 19">
              <a:extLst>
                <a:ext uri="{FF2B5EF4-FFF2-40B4-BE49-F238E27FC236}">
                  <a16:creationId xmlns:a16="http://schemas.microsoft.com/office/drawing/2014/main" id="{F42E000A-26AB-414A-AAEB-261ED71312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40186" y="872935"/>
              <a:ext cx="1042573" cy="320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400" b="1" dirty="0">
                  <a:latin typeface="+mn-lt"/>
                  <a:ea typeface="Arial Unicode MS" pitchFamily="34" charset="-120"/>
                </a:rPr>
                <a:t>Syntactic</a:t>
              </a:r>
            </a:p>
          </p:txBody>
        </p:sp>
        <p:sp>
          <p:nvSpPr>
            <p:cNvPr id="17435" name="Text Box 20">
              <a:extLst>
                <a:ext uri="{FF2B5EF4-FFF2-40B4-BE49-F238E27FC236}">
                  <a16:creationId xmlns:a16="http://schemas.microsoft.com/office/drawing/2014/main" id="{D0455F9F-5305-44BF-B526-524934C77C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55349" y="1219309"/>
              <a:ext cx="1044280" cy="320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400" b="1" dirty="0">
                  <a:latin typeface="+mn-lt"/>
                  <a:ea typeface="Arial Unicode MS" pitchFamily="34" charset="-120"/>
                </a:rPr>
                <a:t>Structure</a:t>
              </a:r>
            </a:p>
          </p:txBody>
        </p:sp>
        <p:sp>
          <p:nvSpPr>
            <p:cNvPr id="17436" name="Line 23">
              <a:extLst>
                <a:ext uri="{FF2B5EF4-FFF2-40B4-BE49-F238E27FC236}">
                  <a16:creationId xmlns:a16="http://schemas.microsoft.com/office/drawing/2014/main" id="{C6CD1C8B-CDA8-4892-999C-1D2AAE131B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45367" y="2230062"/>
              <a:ext cx="7429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17437" name="Line 24">
              <a:extLst>
                <a:ext uri="{FF2B5EF4-FFF2-40B4-BE49-F238E27FC236}">
                  <a16:creationId xmlns:a16="http://schemas.microsoft.com/office/drawing/2014/main" id="{2D33461B-AE41-445F-BFBF-D720B67977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45367" y="2230062"/>
              <a:ext cx="0" cy="10858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17438" name="Line 25">
              <a:extLst>
                <a:ext uri="{FF2B5EF4-FFF2-40B4-BE49-F238E27FC236}">
                  <a16:creationId xmlns:a16="http://schemas.microsoft.com/office/drawing/2014/main" id="{9DC39279-1A6D-48F8-9516-262BBCBAAB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45367" y="3315912"/>
              <a:ext cx="74294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sp>
          <p:nvSpPr>
            <p:cNvPr id="53" name="Rectangle 27">
              <a:extLst>
                <a:ext uri="{FF2B5EF4-FFF2-40B4-BE49-F238E27FC236}">
                  <a16:creationId xmlns:a16="http://schemas.microsoft.com/office/drawing/2014/main" id="{E4AF4B55-B6C5-4CC2-82EF-80F0F76B8C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7468" y="2458653"/>
              <a:ext cx="1543050" cy="7429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altLang="zh-TW" sz="1400" b="1" dirty="0">
                  <a:ea typeface="Arial Unicode MS" pitchFamily="34" charset="-120"/>
                  <a:cs typeface="Arial Unicode MS" pitchFamily="34" charset="-120"/>
                </a:rPr>
                <a:t>Symbol and</a:t>
              </a:r>
            </a:p>
            <a:p>
              <a:pPr algn="ctr">
                <a:defRPr/>
              </a:pPr>
              <a:r>
                <a:rPr lang="en-US" altLang="zh-TW" sz="1400" b="1" dirty="0">
                  <a:ea typeface="Arial Unicode MS" pitchFamily="34" charset="-120"/>
                  <a:cs typeface="Arial Unicode MS" pitchFamily="34" charset="-120"/>
                </a:rPr>
                <a:t>Attribute</a:t>
              </a:r>
            </a:p>
            <a:p>
              <a:pPr algn="ctr">
                <a:defRPr/>
              </a:pPr>
              <a:r>
                <a:rPr lang="en-US" altLang="zh-TW" sz="1400" b="1" dirty="0">
                  <a:ea typeface="Arial Unicode MS" pitchFamily="34" charset="-120"/>
                  <a:cs typeface="Arial Unicode MS" pitchFamily="34" charset="-120"/>
                </a:rPr>
                <a:t>Tables</a:t>
              </a:r>
            </a:p>
          </p:txBody>
        </p:sp>
        <p:sp>
          <p:nvSpPr>
            <p:cNvPr id="17442" name="Text Box 28">
              <a:extLst>
                <a:ext uri="{FF2B5EF4-FFF2-40B4-BE49-F238E27FC236}">
                  <a16:creationId xmlns:a16="http://schemas.microsoft.com/office/drawing/2014/main" id="{A072DFE9-0FFC-4AE3-A0D2-B169D72695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5021" y="3304002"/>
              <a:ext cx="3547941" cy="320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400" b="1" dirty="0">
                  <a:latin typeface="+mn-lt"/>
                  <a:ea typeface="Arial Unicode MS" pitchFamily="34" charset="-120"/>
                </a:rPr>
                <a:t>(Used by all</a:t>
              </a:r>
              <a:r>
                <a:rPr lang="zh-TW" altLang="en-US" sz="1400" b="1" dirty="0">
                  <a:latin typeface="+mn-lt"/>
                  <a:ea typeface="Arial Unicode MS" pitchFamily="34" charset="-120"/>
                </a:rPr>
                <a:t> </a:t>
              </a:r>
              <a:r>
                <a:rPr lang="en-US" altLang="zh-TW" sz="1400" b="1" dirty="0">
                  <a:latin typeface="+mn-lt"/>
                  <a:ea typeface="Arial Unicode MS" pitchFamily="34" charset="-120"/>
                </a:rPr>
                <a:t>Phases of The Compiler)</a:t>
              </a:r>
            </a:p>
          </p:txBody>
        </p:sp>
        <p:sp>
          <p:nvSpPr>
            <p:cNvPr id="17443" name="Text Box 17">
              <a:extLst>
                <a:ext uri="{FF2B5EF4-FFF2-40B4-BE49-F238E27FC236}">
                  <a16:creationId xmlns:a16="http://schemas.microsoft.com/office/drawing/2014/main" id="{E73F01B2-173E-464C-B569-70C2CF1AB5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58119" y="1260355"/>
              <a:ext cx="1925969" cy="320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400" b="1" dirty="0">
                  <a:latin typeface="+mn-lt"/>
                  <a:ea typeface="Arial Unicode MS" pitchFamily="34" charset="-120"/>
                </a:rPr>
                <a:t>(Character Stream)</a:t>
              </a:r>
            </a:p>
          </p:txBody>
        </p:sp>
        <p:sp>
          <p:nvSpPr>
            <p:cNvPr id="17444" name="Text Box 22">
              <a:extLst>
                <a:ext uri="{FF2B5EF4-FFF2-40B4-BE49-F238E27FC236}">
                  <a16:creationId xmlns:a16="http://schemas.microsoft.com/office/drawing/2014/main" id="{3B232C5F-79EF-4B3D-9761-39A067D86F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45384" y="1597840"/>
              <a:ext cx="1581601" cy="544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400" b="1">
                  <a:latin typeface="+mn-lt"/>
                  <a:ea typeface="Arial Unicode MS" pitchFamily="34" charset="-120"/>
                </a:rPr>
                <a:t>Intermediate</a:t>
              </a:r>
            </a:p>
            <a:p>
              <a:pPr eaLnBrk="1" hangingPunct="1"/>
              <a:r>
                <a:rPr lang="en-US" altLang="zh-TW" sz="1400" b="1">
                  <a:latin typeface="+mn-lt"/>
                  <a:ea typeface="Arial Unicode MS" pitchFamily="34" charset="-120"/>
                </a:rPr>
                <a:t>Representation</a:t>
              </a:r>
            </a:p>
          </p:txBody>
        </p:sp>
        <p:sp>
          <p:nvSpPr>
            <p:cNvPr id="17445" name="矩形 25">
              <a:extLst>
                <a:ext uri="{FF2B5EF4-FFF2-40B4-BE49-F238E27FC236}">
                  <a16:creationId xmlns:a16="http://schemas.microsoft.com/office/drawing/2014/main" id="{5A864441-9E87-4C5E-ABFA-EABBD5A4E2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77489" y="4310217"/>
              <a:ext cx="2085966" cy="320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en-US" altLang="zh-TW" sz="1400" b="1" dirty="0">
                  <a:latin typeface="+mn-lt"/>
                  <a:ea typeface="Arial Unicode MS" pitchFamily="34" charset="-120"/>
                </a:rPr>
                <a:t>Target machine code</a:t>
              </a:r>
            </a:p>
          </p:txBody>
        </p:sp>
        <p:sp>
          <p:nvSpPr>
            <p:cNvPr id="17446" name="Line 14">
              <a:extLst>
                <a:ext uri="{FF2B5EF4-FFF2-40B4-BE49-F238E27FC236}">
                  <a16:creationId xmlns:a16="http://schemas.microsoft.com/office/drawing/2014/main" id="{7E0D2224-08CA-41C2-9A0C-BD0FB03EB9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88320" y="4116013"/>
              <a:ext cx="0" cy="2643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</p:grpSp>
      <p:sp>
        <p:nvSpPr>
          <p:cNvPr id="28" name="灯片编号占位符 3">
            <a:extLst>
              <a:ext uri="{FF2B5EF4-FFF2-40B4-BE49-F238E27FC236}">
                <a16:creationId xmlns:a16="http://schemas.microsoft.com/office/drawing/2014/main" id="{D5F6F81D-9E58-4958-9B9F-E2E821644A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9</a:t>
            </a:fld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THU UniClou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預設簡報設計">
      <a:majorFont>
        <a:latin typeface="MS Sans Serif"/>
        <a:ea typeface="MS Sans Serif"/>
        <a:cs typeface="MS Sans Serif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  <a:txDef>
      <a:spPr>
        <a:noFill/>
      </a:spPr>
      <a:bodyPr wrap="none" rtlCol="0" anchor="ctr" anchorCtr="1">
        <a:spAutoFit/>
      </a:bodyPr>
      <a:lstStyle>
        <a:defPPr>
          <a:defRPr dirty="0" smtClean="0">
            <a:ea typeface="標楷體" pitchFamily="65" charset="-120"/>
            <a:cs typeface="Calibri" pitchFamily="34" charset="0"/>
          </a:defRPr>
        </a:defPPr>
      </a:lstStyle>
    </a:tx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THU UniCloud" id="{771810AA-CEBD-463A-B947-7C0DFAF8BB54}" vid="{30CF6CD1-9989-4B2E-8702-709C1DF65D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NTHU UniCloud</Template>
  <TotalTime>2584</TotalTime>
  <Words>1286</Words>
  <Application>Microsoft Office PowerPoint</Application>
  <PresentationFormat>全屏显示(16:9)</PresentationFormat>
  <Paragraphs>335</Paragraphs>
  <Slides>23</Slides>
  <Notes>22</Notes>
  <HiddenSlides>1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2" baseType="lpstr">
      <vt:lpstr>Arial Unicode MS</vt:lpstr>
      <vt:lpstr>MS Sans Serif</vt:lpstr>
      <vt:lpstr>华文楷体</vt:lpstr>
      <vt:lpstr>Arial</vt:lpstr>
      <vt:lpstr>Calibri</vt:lpstr>
      <vt:lpstr>Symbol</vt:lpstr>
      <vt:lpstr>Times New Roman</vt:lpstr>
      <vt:lpstr>Wingdings</vt:lpstr>
      <vt:lpstr>NTHU UniCloud</vt:lpstr>
      <vt:lpstr>CSC4180 – Compiler Construction</vt:lpstr>
      <vt:lpstr>Outline</vt:lpstr>
      <vt:lpstr>Overview and History (1)</vt:lpstr>
      <vt:lpstr>Overview and History (2)</vt:lpstr>
      <vt:lpstr>What Do Compilers Do (1)</vt:lpstr>
      <vt:lpstr>What Do Compilers Do (2)</vt:lpstr>
      <vt:lpstr>What Do Compilers Do (3)</vt:lpstr>
      <vt:lpstr>The Structure of a Compiler (1)</vt:lpstr>
      <vt:lpstr>The Structure of a Compiler (2)</vt:lpstr>
      <vt:lpstr>The Structure of a Compiler (3)</vt:lpstr>
      <vt:lpstr>The Structure of a Compiler (4)</vt:lpstr>
      <vt:lpstr>The Structure of a Compiler (5)</vt:lpstr>
      <vt:lpstr>The Structure of a Compiler (6)</vt:lpstr>
      <vt:lpstr>The Structure of a Compiler (7)</vt:lpstr>
      <vt:lpstr>The Structure of a Compiler (8)</vt:lpstr>
      <vt:lpstr>The Structure of a Compiler (9)</vt:lpstr>
      <vt:lpstr>The Syntax and Semantics of Programming Language (1)</vt:lpstr>
      <vt:lpstr>The Syntax and Semantics of Programming Language (2)</vt:lpstr>
      <vt:lpstr>Compiler Design and Programming Language Design (1)</vt:lpstr>
      <vt:lpstr>Compiler Design and Programming Language Design (2)</vt:lpstr>
      <vt:lpstr>Computer Architecture and Compiler Design</vt:lpstr>
      <vt:lpstr>Compiler Design Considerations</vt:lpstr>
      <vt:lpstr>Interpreters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Open 5G / IoT Cloud Platform</dc:title>
  <dc:creator>Wu-Chun Chung</dc:creator>
  <cp:lastModifiedBy>Yeh-Ching Chung</cp:lastModifiedBy>
  <cp:revision>270</cp:revision>
  <dcterms:created xsi:type="dcterms:W3CDTF">2015-06-05T07:23:35Z</dcterms:created>
  <dcterms:modified xsi:type="dcterms:W3CDTF">2025-01-09T00:18:28Z</dcterms:modified>
</cp:coreProperties>
</file>