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352" r:id="rId3"/>
    <p:sldId id="353" r:id="rId4"/>
    <p:sldId id="354" r:id="rId5"/>
    <p:sldId id="359" r:id="rId6"/>
    <p:sldId id="356" r:id="rId7"/>
    <p:sldId id="357" r:id="rId8"/>
    <p:sldId id="358" r:id="rId9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F81BD"/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804" y="40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BDCE37-E9BE-4280-8D68-34E43D66CEDB}" type="datetimeFigureOut">
              <a:rPr lang="zh-TW" altLang="en-US" smtClean="0"/>
              <a:pPr/>
              <a:t>2024/12/26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ED679-6CF9-4493-8C9A-6F31F985AAE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8682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BA883-381C-409E-9635-BB54B21745E4}" type="datetimeFigureOut">
              <a:rPr lang="zh-TW" altLang="en-US" smtClean="0"/>
              <a:pPr/>
              <a:t>2024/12/26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C40E4-B9C8-417B-AB00-3BF7F8038A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815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000"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0028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4551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54771"/>
            <a:ext cx="8229600" cy="127516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2241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844156"/>
            <a:ext cx="8229600" cy="485775"/>
          </a:xfrm>
        </p:spPr>
        <p:txBody>
          <a:bodyPr/>
          <a:lstStyle/>
          <a:p>
            <a:pPr lvl="0"/>
            <a:r>
              <a:rPr lang="en-US" altLang="zh-TW" noProof="0"/>
              <a:t>Click icon to add table</a:t>
            </a:r>
            <a:endParaRPr lang="zh-TW" altLang="en-US" noProof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9595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891" indent="0" algn="ctr">
              <a:buNone/>
              <a:defRPr/>
            </a:lvl2pPr>
            <a:lvl3pPr marL="685783" indent="0" algn="ctr">
              <a:buNone/>
              <a:defRPr/>
            </a:lvl3pPr>
            <a:lvl4pPr marL="1028674" indent="0" algn="ctr">
              <a:buNone/>
              <a:defRPr/>
            </a:lvl4pPr>
            <a:lvl5pPr marL="1371566" indent="0" algn="ctr">
              <a:buNone/>
              <a:defRPr/>
            </a:lvl5pPr>
            <a:lvl6pPr marL="1714457" indent="0" algn="ctr">
              <a:buNone/>
              <a:defRPr/>
            </a:lvl6pPr>
            <a:lvl7pPr marL="2057349" indent="0" algn="ctr">
              <a:buNone/>
              <a:defRPr/>
            </a:lvl7pPr>
            <a:lvl8pPr marL="2400240" indent="0" algn="ctr">
              <a:buNone/>
              <a:defRPr/>
            </a:lvl8pPr>
            <a:lvl9pPr marL="2743131" indent="0" algn="ctr">
              <a:buNone/>
              <a:defRPr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707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800"/>
            </a:lvl1pPr>
            <a:lvl2pPr marL="342891" indent="0">
              <a:buNone/>
              <a:defRPr sz="1351"/>
            </a:lvl2pPr>
            <a:lvl3pPr marL="685783" indent="0">
              <a:buNone/>
              <a:defRPr sz="1200"/>
            </a:lvl3pPr>
            <a:lvl4pPr marL="1028674" indent="0">
              <a:buNone/>
              <a:defRPr sz="1051"/>
            </a:lvl4pPr>
            <a:lvl5pPr marL="1371566" indent="0">
              <a:buNone/>
              <a:defRPr sz="1051"/>
            </a:lvl5pPr>
            <a:lvl6pPr marL="1714457" indent="0">
              <a:buNone/>
              <a:defRPr sz="1051"/>
            </a:lvl6pPr>
            <a:lvl7pPr marL="2057349" indent="0">
              <a:buNone/>
              <a:defRPr sz="1051"/>
            </a:lvl7pPr>
            <a:lvl8pPr marL="2400240" indent="0">
              <a:buNone/>
              <a:defRPr sz="1051"/>
            </a:lvl8pPr>
            <a:lvl9pPr marL="2743131" indent="0">
              <a:buNone/>
              <a:defRPr sz="10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025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844152"/>
            <a:ext cx="4038600" cy="31707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844152"/>
            <a:ext cx="4038600" cy="31707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985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1" y="951580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1" y="1431401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9" y="951580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9" y="1431401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68315" y="108349"/>
            <a:ext cx="8207375" cy="519113"/>
          </a:xfrm>
        </p:spPr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561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6808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202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4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1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4" y="1076328"/>
            <a:ext cx="3008313" cy="3518297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997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pPr lvl="0"/>
            <a:r>
              <a:rPr lang="en-US" altLang="zh-TW" noProof="0"/>
              <a:t>Click icon to add picture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166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77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787401" y="108349"/>
            <a:ext cx="7888289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44153"/>
            <a:ext cx="8229600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按一下以編輯母片</a:t>
            </a:r>
          </a:p>
          <a:p>
            <a:pPr lvl="1"/>
            <a:endParaRPr lang="zh-TW" altLang="en-US" dirty="0"/>
          </a:p>
          <a:p>
            <a:pPr lvl="0"/>
            <a:endParaRPr lang="en-US" altLang="zh-TW" dirty="0"/>
          </a:p>
        </p:txBody>
      </p:sp>
      <p:pic>
        <p:nvPicPr>
          <p:cNvPr id="1029" name="Picture 25" descr="nam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" y="4768455"/>
            <a:ext cx="3833813" cy="14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569246" y="4936332"/>
            <a:ext cx="273183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900" b="1" dirty="0">
                <a:solidFill>
                  <a:schemeClr val="bg1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National Tsing Hua University ® copyright OIA</a:t>
            </a:r>
            <a:endParaRPr lang="zh-TW" altLang="en-US" sz="900" b="1" dirty="0">
              <a:solidFill>
                <a:schemeClr val="bg1"/>
              </a:solidFill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681041"/>
            <a:ext cx="9144000" cy="108347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351">
              <a:ea typeface="新細明體" pitchFamily="18" charset="-120"/>
            </a:endParaRPr>
          </a:p>
        </p:txBody>
      </p:sp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4624387"/>
            <a:ext cx="9144000" cy="539354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351">
              <a:ea typeface="新細明體" pitchFamily="18" charset="-120"/>
            </a:endParaRP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1013" y="4893471"/>
            <a:ext cx="2133600" cy="254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" y="96457"/>
            <a:ext cx="888965" cy="518914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9" y="4683590"/>
            <a:ext cx="741091" cy="427061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4C67FEB8-36D3-4CC5-9713-36EE82A172D2}"/>
              </a:ext>
            </a:extLst>
          </p:cNvPr>
          <p:cNvSpPr/>
          <p:nvPr userDrawn="1"/>
        </p:nvSpPr>
        <p:spPr>
          <a:xfrm>
            <a:off x="669958" y="4681829"/>
            <a:ext cx="21921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zh-TW" sz="1000" kern="100" dirty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香港中文大学（深圳）数据科学院</a:t>
            </a:r>
            <a:endParaRPr lang="zh-TW" altLang="zh-TW" sz="1000" kern="100" dirty="0">
              <a:solidFill>
                <a:schemeClr val="bg1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altLang="zh-TW" sz="1000" kern="100" dirty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CUHK-SZ School of Data Science</a:t>
            </a:r>
            <a:endParaRPr lang="zh-TW" altLang="zh-TW" sz="1000" kern="100" dirty="0">
              <a:solidFill>
                <a:schemeClr val="bg1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988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5pPr>
      <a:lvl6pPr marL="342891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6pPr>
      <a:lvl7pPr marL="685783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7pPr>
      <a:lvl8pPr marL="1028674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8pPr>
      <a:lvl9pPr marL="1371566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9pPr>
    </p:titleStyle>
    <p:bodyStyle>
      <a:lvl1pPr marL="257168" indent="-257168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l"/>
        <a:defRPr kumimoji="1" sz="2800">
          <a:solidFill>
            <a:schemeClr val="tx1"/>
          </a:solidFill>
          <a:latin typeface="Calibri" pitchFamily="34" charset="0"/>
          <a:ea typeface="標楷體" pitchFamily="65" charset="-120"/>
          <a:cs typeface="+mn-cs"/>
        </a:defRPr>
      </a:lvl1pPr>
      <a:lvl2pPr marL="557199" indent="-214308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90000"/>
        <a:buFont typeface="Arial" charset="0"/>
        <a:buChar char="–"/>
        <a:defRPr kumimoji="1" sz="2400">
          <a:solidFill>
            <a:schemeClr val="tx1"/>
          </a:solidFill>
          <a:latin typeface="Calibri" pitchFamily="34" charset="0"/>
          <a:ea typeface="標楷體" pitchFamily="65" charset="-120"/>
        </a:defRPr>
      </a:lvl2pPr>
      <a:lvl3pPr marL="857229" indent="-171446" algn="l" rtl="0" eaLnBrk="1" fontAlgn="base" hangingPunct="1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</a:defRPr>
      </a:lvl3pPr>
      <a:lvl4pPr marL="1200121" indent="-171446" algn="l" rtl="0" eaLnBrk="1" fontAlgn="base" hangingPunct="1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+mn-lt"/>
          <a:ea typeface="+mn-ea"/>
        </a:defRPr>
      </a:lvl4pPr>
      <a:lvl5pPr marL="1543012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5pPr>
      <a:lvl6pPr marL="1885904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795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686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578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bb.cuhk.edu.cn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003" y="826534"/>
            <a:ext cx="8547653" cy="1307066"/>
          </a:xfrm>
        </p:spPr>
        <p:txBody>
          <a:bodyPr/>
          <a:lstStyle/>
          <a:p>
            <a:pPr algn="ctr"/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CSC</a:t>
            </a: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418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– </a:t>
            </a: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Compiler Construction</a:t>
            </a:r>
            <a:endParaRPr lang="zh-TW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48824"/>
            <a:ext cx="6400800" cy="1801796"/>
          </a:xfrm>
        </p:spPr>
        <p:txBody>
          <a:bodyPr/>
          <a:lstStyle/>
          <a:p>
            <a: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</a:t>
            </a:r>
            <a:r>
              <a:rPr lang="en-US" altLang="zh-TW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Yeh-Ching</a:t>
            </a:r>
            <a: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Chung</a:t>
            </a:r>
          </a:p>
          <a:p>
            <a:endParaRPr lang="en-US" altLang="zh-TW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sz="2400" dirty="0"/>
              <a:t>School of </a:t>
            </a:r>
            <a:r>
              <a:rPr lang="en-US" altLang="zh-CN" sz="2400" dirty="0"/>
              <a:t>Data </a:t>
            </a:r>
            <a:r>
              <a:rPr lang="en-US" altLang="zh-TW" sz="2400" dirty="0"/>
              <a:t>Science</a:t>
            </a:r>
          </a:p>
          <a:p>
            <a:r>
              <a:rPr lang="en-US" altLang="zh-TW" sz="2400" dirty="0"/>
              <a:t>Chinese University of Hong Kong, Shenzhen</a:t>
            </a:r>
          </a:p>
        </p:txBody>
      </p:sp>
    </p:spTree>
    <p:extLst>
      <p:ext uri="{BB962C8B-B14F-4D97-AF65-F5344CB8AC3E}">
        <p14:creationId xmlns:p14="http://schemas.microsoft.com/office/powerpoint/2010/main" val="406468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469" y="812219"/>
            <a:ext cx="7195511" cy="376787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cs typeface="Calibri" panose="020F0502020204030204" pitchFamily="34" charset="0"/>
              </a:rPr>
              <a:t>Instructor</a:t>
            </a:r>
          </a:p>
          <a:p>
            <a:pPr lvl="1">
              <a:spcBef>
                <a:spcPts val="0"/>
              </a:spcBef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cs typeface="Calibri" panose="020F0502020204030204" pitchFamily="34" charset="0"/>
              </a:rPr>
              <a:t>Dr. Yeh-Ching Chung (ychung@cuhk.edu.hk)</a:t>
            </a:r>
          </a:p>
          <a:p>
            <a:pPr>
              <a:spcBef>
                <a:spcPts val="0"/>
              </a:spcBef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cs typeface="Calibri" panose="020F0502020204030204" pitchFamily="34" charset="0"/>
              </a:rPr>
              <a:t>Course TA</a:t>
            </a:r>
            <a:endParaRPr lang="en-US" altLang="zh-CN" sz="1600" dirty="0">
              <a:solidFill>
                <a:schemeClr val="bg2">
                  <a:lumMod val="10000"/>
                </a:schemeClr>
              </a:solidFill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r>
              <a:rPr lang="zh-CN" altLang="en-US" sz="1600" dirty="0">
                <a:ea typeface="楷体" panose="02010609060101010101" pitchFamily="49" charset="-122"/>
                <a:cs typeface="Calibri" panose="020F0502020204030204" pitchFamily="34" charset="0"/>
              </a:rPr>
              <a:t>刘宇轩</a:t>
            </a:r>
            <a:r>
              <a:rPr lang="zh-CN" altLang="en-US" sz="1600" dirty="0">
                <a:cs typeface="Calibri" panose="020F0502020204030204" pitchFamily="34" charset="0"/>
              </a:rPr>
              <a:t> </a:t>
            </a:r>
            <a:endParaRPr lang="en-US" altLang="zh-CN" sz="1600" dirty="0">
              <a:solidFill>
                <a:schemeClr val="bg2">
                  <a:lumMod val="10000"/>
                </a:schemeClr>
              </a:solidFill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cs typeface="Calibri" panose="020F0502020204030204" pitchFamily="34" charset="0"/>
              </a:rPr>
              <a:t>Lectures</a:t>
            </a:r>
          </a:p>
          <a:p>
            <a:pPr lvl="1">
              <a:spcBef>
                <a:spcPts val="0"/>
              </a:spcBef>
            </a:pPr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cs typeface="Calibri" panose="020F0502020204030204" pitchFamily="34" charset="0"/>
              </a:rPr>
              <a:t>Tuesday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cs typeface="Calibri" panose="020F0502020204030204" pitchFamily="34" charset="0"/>
              </a:rPr>
              <a:t>	13:</a:t>
            </a:r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cs typeface="Calibri" panose="020F0502020204030204" pitchFamily="34" charset="0"/>
              </a:rPr>
              <a:t>3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cs typeface="Calibri" panose="020F0502020204030204" pitchFamily="34" charset="0"/>
              </a:rPr>
              <a:t>0pm – 14:</a:t>
            </a:r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cs typeface="Calibri" panose="020F0502020204030204" pitchFamily="34" charset="0"/>
              </a:rPr>
              <a:t>5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cs typeface="Calibri" panose="020F0502020204030204" pitchFamily="34" charset="0"/>
              </a:rPr>
              <a:t>0pm	</a:t>
            </a:r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cs typeface="Calibri" panose="020F0502020204030204" pitchFamily="34" charset="0"/>
              </a:rPr>
              <a:t>TA 201</a:t>
            </a:r>
            <a:endParaRPr lang="en-US" sz="1600" dirty="0">
              <a:solidFill>
                <a:schemeClr val="bg2">
                  <a:lumMod val="10000"/>
                </a:schemeClr>
              </a:solidFill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cs typeface="Calibri" panose="020F0502020204030204" pitchFamily="34" charset="0"/>
              </a:rPr>
              <a:t>Thursday	13:</a:t>
            </a:r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cs typeface="Calibri" panose="020F0502020204030204" pitchFamily="34" charset="0"/>
              </a:rPr>
              <a:t>3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cs typeface="Calibri" panose="020F0502020204030204" pitchFamily="34" charset="0"/>
              </a:rPr>
              <a:t>0pm – 14:</a:t>
            </a:r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cs typeface="Calibri" panose="020F0502020204030204" pitchFamily="34" charset="0"/>
              </a:rPr>
              <a:t>5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cs typeface="Calibri" panose="020F0502020204030204" pitchFamily="34" charset="0"/>
              </a:rPr>
              <a:t>0pm	</a:t>
            </a:r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cs typeface="Calibri" panose="020F0502020204030204" pitchFamily="34" charset="0"/>
              </a:rPr>
              <a:t>TA 201</a:t>
            </a:r>
            <a:endParaRPr lang="en-US" sz="1600" dirty="0">
              <a:solidFill>
                <a:schemeClr val="bg2">
                  <a:lumMod val="10000"/>
                </a:schemeClr>
              </a:solidFill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cs typeface="Calibri" panose="020F0502020204030204" pitchFamily="34" charset="0"/>
              </a:rPr>
              <a:t>Tutorials</a:t>
            </a:r>
          </a:p>
          <a:p>
            <a:pPr lvl="1">
              <a:spcBef>
                <a:spcPts val="0"/>
              </a:spcBef>
            </a:pPr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cs typeface="Calibri" panose="020F0502020204030204" pitchFamily="34" charset="0"/>
              </a:rPr>
              <a:t>1 session (TA will announce the time and classrooms)</a:t>
            </a:r>
            <a:endParaRPr lang="en-US" sz="1600" dirty="0">
              <a:solidFill>
                <a:schemeClr val="bg2">
                  <a:lumMod val="10000"/>
                </a:schemeClr>
              </a:solidFill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cs typeface="Calibri" panose="020F0502020204030204" pitchFamily="34" charset="0"/>
              </a:rPr>
              <a:t>WeChat Group</a:t>
            </a:r>
          </a:p>
          <a:p>
            <a:pPr lvl="1">
              <a:spcBef>
                <a:spcPts val="0"/>
              </a:spcBef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cs typeface="Calibri" panose="020F0502020204030204" pitchFamily="34" charset="0"/>
              </a:rPr>
              <a:t>CSC4180 Spring 2025</a:t>
            </a:r>
          </a:p>
          <a:p>
            <a:pPr>
              <a:spcBef>
                <a:spcPts val="0"/>
              </a:spcBef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cs typeface="Calibri" panose="020F0502020204030204" pitchFamily="34" charset="0"/>
              </a:rPr>
              <a:t>Online Platform</a:t>
            </a:r>
          </a:p>
          <a:p>
            <a:pPr lvl="1">
              <a:spcBef>
                <a:spcPts val="0"/>
              </a:spcBef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cs typeface="Calibri" panose="020F0502020204030204" pitchFamily="34" charset="0"/>
              </a:rPr>
              <a:t>Blackboard (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cs typeface="Calibri" panose="020F0502020204030204" pitchFamily="34" charset="0"/>
                <a:hlinkClick r:id="rId2"/>
              </a:rPr>
              <a:t>https://bb.cuhk.edu.cn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cs typeface="Calibri" panose="020F0502020204030204" pitchFamily="34" charset="0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cs typeface="Calibri" panose="020F0502020204030204" pitchFamily="34" charset="0"/>
              </a:rPr>
              <a:t>Website</a:t>
            </a:r>
          </a:p>
          <a:p>
            <a:pPr lvl="1">
              <a:spcBef>
                <a:spcPts val="0"/>
              </a:spcBef>
            </a:pPr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cs typeface="Calibri" panose="020F0502020204030204" pitchFamily="34" charset="0"/>
              </a:rPr>
              <a:t>http://www.cs.nthu.edu.tw/~ychung/syllabus/CSC4180-2025-Spring.htm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992038" y="108349"/>
            <a:ext cx="768365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 Information</a:t>
            </a:r>
          </a:p>
        </p:txBody>
      </p:sp>
    </p:spTree>
    <p:extLst>
      <p:ext uri="{BB962C8B-B14F-4D97-AF65-F5344CB8AC3E}">
        <p14:creationId xmlns:p14="http://schemas.microsoft.com/office/powerpoint/2010/main" val="4104089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038" y="108349"/>
            <a:ext cx="7683652" cy="519113"/>
          </a:xfrm>
        </p:spPr>
        <p:txBody>
          <a:bodyPr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Textbook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Reference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16929" y="3283696"/>
            <a:ext cx="2278733" cy="778639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300" b="1" dirty="0"/>
              <a:t>(Textbook)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300" dirty="0"/>
              <a:t>Crafting a Compiler with C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CN" sz="1300" dirty="0"/>
              <a:t>C. Fisher and R. Leblanc, 1991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823680" y="3306180"/>
            <a:ext cx="3200399" cy="823610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300" b="1" dirty="0"/>
              <a:t>(Reference)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CN" sz="1300" dirty="0"/>
              <a:t>Compilers, Principles, Techniques, and Tools,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CN" sz="1300" dirty="0"/>
              <a:t>A. </a:t>
            </a:r>
            <a:r>
              <a:rPr lang="en-US" altLang="zh-CN" sz="1300" dirty="0" err="1"/>
              <a:t>Aho</a:t>
            </a:r>
            <a:r>
              <a:rPr lang="en-US" altLang="zh-CN" sz="1300" dirty="0"/>
              <a:t>, R. </a:t>
            </a:r>
            <a:r>
              <a:rPr lang="en-US" altLang="zh-CN" sz="1300" dirty="0" err="1"/>
              <a:t>Sethi</a:t>
            </a:r>
            <a:r>
              <a:rPr lang="en-US" altLang="zh-CN" sz="1300" dirty="0"/>
              <a:t>, J. </a:t>
            </a:r>
            <a:r>
              <a:rPr lang="en-US" altLang="zh-CN" sz="1300" dirty="0" err="1"/>
              <a:t>Ullmman</a:t>
            </a:r>
            <a:r>
              <a:rPr lang="en-US" altLang="zh-CN" sz="1300" dirty="0"/>
              <a:t>, 2007</a:t>
            </a:r>
            <a:endParaRPr lang="en-US" sz="1300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47B908A-820D-458D-8065-FBD4AF43BE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126" y="1131758"/>
            <a:ext cx="1656657" cy="2156866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75F6E2C-958C-42E2-9C02-3BB646ECE9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7217" y="1139505"/>
            <a:ext cx="1614383" cy="2105865"/>
          </a:xfrm>
          <a:prstGeom prst="rect">
            <a:avLst/>
          </a:prstGeom>
        </p:spPr>
      </p:pic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1C904C3B-586F-419E-B5FE-E6AD2F8BBA27}"/>
              </a:ext>
            </a:extLst>
          </p:cNvPr>
          <p:cNvSpPr txBox="1">
            <a:spLocks/>
          </p:cNvSpPr>
          <p:nvPr/>
        </p:nvSpPr>
        <p:spPr bwMode="auto">
          <a:xfrm>
            <a:off x="3342466" y="3263707"/>
            <a:ext cx="2143929" cy="112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57168" indent="-25716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557199" indent="-21430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857229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200121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1543012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1885904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351">
                <a:solidFill>
                  <a:schemeClr val="tx1"/>
                </a:solidFill>
                <a:latin typeface="+mn-lt"/>
                <a:ea typeface="+mn-ea"/>
              </a:defRPr>
            </a:lvl6pPr>
            <a:lvl7pPr marL="2228795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351">
                <a:solidFill>
                  <a:schemeClr val="tx1"/>
                </a:solidFill>
                <a:latin typeface="+mn-lt"/>
                <a:ea typeface="+mn-ea"/>
              </a:defRPr>
            </a:lvl7pPr>
            <a:lvl8pPr marL="2571686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351">
                <a:solidFill>
                  <a:schemeClr val="tx1"/>
                </a:solidFill>
                <a:latin typeface="+mn-lt"/>
                <a:ea typeface="+mn-ea"/>
              </a:defRPr>
            </a:lvl8pPr>
            <a:lvl9pPr marL="2914578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35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sz="1300" b="1" kern="0" dirty="0"/>
              <a:t>(Textbook)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sz="1300" kern="0" dirty="0"/>
              <a:t>Crafting a Compiler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zh-CN" sz="1300" dirty="0"/>
              <a:t>C. Fisher, Ron K. </a:t>
            </a:r>
            <a:r>
              <a:rPr lang="en-US" altLang="zh-CN" sz="1300" dirty="0" err="1"/>
              <a:t>Cytron</a:t>
            </a:r>
            <a:r>
              <a:rPr lang="en-US" altLang="zh-CN" sz="1300" dirty="0"/>
              <a:t>, and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zh-CN" sz="1300" dirty="0"/>
              <a:t>R. Leblanc, 2010</a:t>
            </a:r>
            <a:endParaRPr lang="en-US" altLang="zh-CN" sz="1300" kern="0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145CCB2A-4620-4110-A092-3C4446336B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3222" y="1146747"/>
            <a:ext cx="1693889" cy="2149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940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313" y="108349"/>
            <a:ext cx="7768378" cy="519113"/>
          </a:xfrm>
        </p:spPr>
        <p:txBody>
          <a:bodyPr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Syllabus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881" y="798022"/>
            <a:ext cx="7109460" cy="374072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CN" sz="2000" dirty="0"/>
              <a:t>Goals</a:t>
            </a:r>
          </a:p>
          <a:p>
            <a:pPr lvl="1">
              <a:spcBef>
                <a:spcPts val="0"/>
              </a:spcBef>
            </a:pPr>
            <a:r>
              <a:rPr lang="en-US" altLang="zh-CN" sz="1600" dirty="0"/>
              <a:t>Understand the components of </a:t>
            </a:r>
            <a:r>
              <a:rPr lang="en-US" sz="1600" dirty="0"/>
              <a:t>compilers and the theories behind them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Design a simplified C compiler 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Co</a:t>
            </a:r>
            <a:r>
              <a:rPr lang="en-US" altLang="zh-CN" sz="2000" dirty="0"/>
              <a:t>ntents </a:t>
            </a:r>
            <a:endParaRPr lang="en-US" sz="2000" dirty="0"/>
          </a:p>
          <a:p>
            <a:pPr lvl="1">
              <a:spcBef>
                <a:spcPts val="0"/>
              </a:spcBef>
              <a:buSzPct val="70000"/>
            </a:pPr>
            <a:r>
              <a:rPr lang="en-US" altLang="zh-CN" sz="1600" dirty="0">
                <a:effectLst/>
              </a:rPr>
              <a:t>Introduction </a:t>
            </a:r>
          </a:p>
          <a:p>
            <a:pPr lvl="1">
              <a:spcBef>
                <a:spcPts val="0"/>
              </a:spcBef>
              <a:buSzPct val="70000"/>
            </a:pPr>
            <a:r>
              <a:rPr lang="en-US" altLang="zh-CN" sz="1600" dirty="0">
                <a:effectLst/>
              </a:rPr>
              <a:t>A Simple Compiler </a:t>
            </a:r>
          </a:p>
          <a:p>
            <a:pPr lvl="1">
              <a:spcBef>
                <a:spcPts val="0"/>
              </a:spcBef>
              <a:buSzPct val="70000"/>
            </a:pPr>
            <a:r>
              <a:rPr lang="en-US" altLang="zh-CN" sz="1600" dirty="0">
                <a:effectLst/>
              </a:rPr>
              <a:t>Scanning - Theory and Practice </a:t>
            </a:r>
          </a:p>
          <a:p>
            <a:pPr lvl="1">
              <a:spcBef>
                <a:spcPts val="0"/>
              </a:spcBef>
              <a:buSzPct val="70000"/>
            </a:pPr>
            <a:r>
              <a:rPr lang="en-US" altLang="zh-CN" sz="1600" dirty="0">
                <a:effectLst/>
              </a:rPr>
              <a:t>Grammar and Parsing </a:t>
            </a:r>
          </a:p>
          <a:p>
            <a:pPr lvl="1">
              <a:spcBef>
                <a:spcPts val="0"/>
              </a:spcBef>
              <a:buSzPct val="70000"/>
            </a:pPr>
            <a:r>
              <a:rPr lang="en-US" altLang="zh-CN" sz="1600" dirty="0">
                <a:effectLst/>
              </a:rPr>
              <a:t>Top-Down Parsing </a:t>
            </a:r>
          </a:p>
          <a:p>
            <a:pPr lvl="1">
              <a:spcBef>
                <a:spcPts val="0"/>
              </a:spcBef>
              <a:buSzPct val="70000"/>
            </a:pPr>
            <a:r>
              <a:rPr lang="en-US" altLang="zh-CN" sz="1600" dirty="0">
                <a:effectLst/>
              </a:rPr>
              <a:t>Bottom-Up Parsing </a:t>
            </a:r>
          </a:p>
          <a:p>
            <a:pPr lvl="1">
              <a:spcBef>
                <a:spcPts val="0"/>
              </a:spcBef>
              <a:buSzPct val="70000"/>
            </a:pPr>
            <a:r>
              <a:rPr lang="en-US" altLang="zh-CN" sz="1600" dirty="0">
                <a:effectLst/>
              </a:rPr>
              <a:t>Syntax-Directed Translation </a:t>
            </a:r>
          </a:p>
          <a:p>
            <a:pPr lvl="1">
              <a:spcBef>
                <a:spcPts val="0"/>
              </a:spcBef>
              <a:buSzPct val="70000"/>
            </a:pPr>
            <a:r>
              <a:rPr lang="en-US" altLang="zh-CN" sz="1600" dirty="0">
                <a:effectLst/>
              </a:rPr>
              <a:t>Symbol Table and Declaration Processing</a:t>
            </a:r>
          </a:p>
          <a:p>
            <a:pPr lvl="1">
              <a:spcBef>
                <a:spcPts val="0"/>
              </a:spcBef>
              <a:buSzPct val="70000"/>
            </a:pPr>
            <a:r>
              <a:rPr lang="en-US" altLang="zh-CN" sz="1600" dirty="0"/>
              <a:t>Semantics Analysis</a:t>
            </a:r>
            <a:r>
              <a:rPr lang="en-US" altLang="zh-CN" sz="1600" dirty="0">
                <a:effectLst/>
              </a:rPr>
              <a:t> </a:t>
            </a:r>
          </a:p>
          <a:p>
            <a:pPr lvl="1">
              <a:spcBef>
                <a:spcPts val="0"/>
              </a:spcBef>
              <a:buSzPct val="70000"/>
            </a:pPr>
            <a:r>
              <a:rPr lang="en-US" altLang="zh-CN" sz="1600" dirty="0">
                <a:effectLst/>
              </a:rPr>
              <a:t>Code Generation</a:t>
            </a:r>
          </a:p>
        </p:txBody>
      </p:sp>
    </p:spTree>
    <p:extLst>
      <p:ext uri="{BB962C8B-B14F-4D97-AF65-F5344CB8AC3E}">
        <p14:creationId xmlns:p14="http://schemas.microsoft.com/office/powerpoint/2010/main" val="1996120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313" y="108349"/>
            <a:ext cx="7768378" cy="519113"/>
          </a:xfrm>
        </p:spPr>
        <p:txBody>
          <a:bodyPr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Syllabus (2)</a:t>
            </a:r>
          </a:p>
        </p:txBody>
      </p:sp>
      <p:grpSp>
        <p:nvGrpSpPr>
          <p:cNvPr id="5" name="组合 1">
            <a:extLst>
              <a:ext uri="{FF2B5EF4-FFF2-40B4-BE49-F238E27FC236}">
                <a16:creationId xmlns:a16="http://schemas.microsoft.com/office/drawing/2014/main" id="{C476B8B4-39A8-4632-91DF-257DF1B42D74}"/>
              </a:ext>
            </a:extLst>
          </p:cNvPr>
          <p:cNvGrpSpPr/>
          <p:nvPr/>
        </p:nvGrpSpPr>
        <p:grpSpPr>
          <a:xfrm>
            <a:off x="1170595" y="897719"/>
            <a:ext cx="6884399" cy="3631601"/>
            <a:chOff x="958119" y="852908"/>
            <a:chExt cx="7325807" cy="3777446"/>
          </a:xfrm>
        </p:grpSpPr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A5F8B99C-B7B0-4129-9B43-62F1CAE9A9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618" y="972753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400" b="1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Scanner</a:t>
              </a:r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3B88432E-9E75-4200-B0DF-8065751C41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3418" y="972753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400" b="1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Parser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4864C0E-C4C4-4FA1-9E7C-7F95A6CC54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1100" y="972753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00" b="1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Semantic</a:t>
              </a:r>
            </a:p>
            <a:p>
              <a:pPr algn="ctr">
                <a:defRPr/>
              </a:pPr>
              <a:r>
                <a:rPr lang="en-US" altLang="zh-TW" sz="1300" b="1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Routines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8367E43-172A-4A97-A9C4-0B3BF6EE25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1100" y="3658803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00" b="1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Code</a:t>
              </a:r>
            </a:p>
            <a:p>
              <a:pPr algn="ctr">
                <a:defRPr/>
              </a:pPr>
              <a:r>
                <a:rPr lang="en-US" altLang="zh-TW" sz="1300" b="1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Generator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0407575-EC8E-4D0D-8953-E1E0DA05AD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1100" y="2401502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00" b="1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Optimizer</a:t>
              </a:r>
            </a:p>
          </p:txBody>
        </p:sp>
        <p:sp>
          <p:nvSpPr>
            <p:cNvPr id="11" name="Line 10">
              <a:extLst>
                <a:ext uri="{FF2B5EF4-FFF2-40B4-BE49-F238E27FC236}">
                  <a16:creationId xmlns:a16="http://schemas.microsoft.com/office/drawing/2014/main" id="{3A47537A-20E9-4B88-9D48-F909966391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22913" y="1201361"/>
              <a:ext cx="1691724" cy="4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12" name="Line 11">
              <a:extLst>
                <a:ext uri="{FF2B5EF4-FFF2-40B4-BE49-F238E27FC236}">
                  <a16:creationId xmlns:a16="http://schemas.microsoft.com/office/drawing/2014/main" id="{A19D8C08-9EC6-4067-A2EC-75BF29974B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29038" y="1201362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13" name="Line 12">
              <a:extLst>
                <a:ext uri="{FF2B5EF4-FFF2-40B4-BE49-F238E27FC236}">
                  <a16:creationId xmlns:a16="http://schemas.microsoft.com/office/drawing/2014/main" id="{852DBBEA-3BFB-4E93-A1E2-97E37B9D6B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57838" y="1197780"/>
              <a:ext cx="1173261" cy="35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14" name="Line 13">
              <a:extLst>
                <a:ext uri="{FF2B5EF4-FFF2-40B4-BE49-F238E27FC236}">
                  <a16:creationId xmlns:a16="http://schemas.microsoft.com/office/drawing/2014/main" id="{C4D7B621-9B04-47A5-85C7-5DECD3C89E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88318" y="1487112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15" name="Line 14">
              <a:extLst>
                <a:ext uri="{FF2B5EF4-FFF2-40B4-BE49-F238E27FC236}">
                  <a16:creationId xmlns:a16="http://schemas.microsoft.com/office/drawing/2014/main" id="{BDBA59E0-83E1-47E9-A3C7-30F67B600D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88320" y="2915862"/>
              <a:ext cx="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16" name="Text Box 16">
              <a:extLst>
                <a:ext uri="{FF2B5EF4-FFF2-40B4-BE49-F238E27FC236}">
                  <a16:creationId xmlns:a16="http://schemas.microsoft.com/office/drawing/2014/main" id="{5B2E4D39-3746-41BC-9FDF-9F2B65C95A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2447" y="852908"/>
              <a:ext cx="1717311" cy="320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400" b="1" dirty="0">
                  <a:latin typeface="Arial Unicode MS" pitchFamily="34" charset="-120"/>
                  <a:ea typeface="Arial Unicode MS" pitchFamily="34" charset="-120"/>
                </a:rPr>
                <a:t>Source</a:t>
              </a:r>
              <a:r>
                <a:rPr lang="zh-TW" altLang="en-US" sz="1400" b="1" dirty="0">
                  <a:latin typeface="Arial Unicode MS" pitchFamily="34" charset="-120"/>
                  <a:ea typeface="Arial Unicode MS" pitchFamily="34" charset="-120"/>
                </a:rPr>
                <a:t> </a:t>
              </a:r>
              <a:r>
                <a:rPr lang="en-US" altLang="zh-TW" sz="1400" b="1" dirty="0">
                  <a:latin typeface="Arial Unicode MS" pitchFamily="34" charset="-120"/>
                  <a:ea typeface="Arial Unicode MS" pitchFamily="34" charset="-120"/>
                </a:rPr>
                <a:t>Program</a:t>
              </a:r>
            </a:p>
          </p:txBody>
        </p:sp>
        <p:sp>
          <p:nvSpPr>
            <p:cNvPr id="17" name="Text Box 18">
              <a:extLst>
                <a:ext uri="{FF2B5EF4-FFF2-40B4-BE49-F238E27FC236}">
                  <a16:creationId xmlns:a16="http://schemas.microsoft.com/office/drawing/2014/main" id="{A351FB31-7651-4F5F-8F9C-13F705AF46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6188" y="915612"/>
              <a:ext cx="847569" cy="320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400" b="1">
                  <a:latin typeface="Arial Unicode MS" pitchFamily="34" charset="-120"/>
                  <a:ea typeface="Arial Unicode MS" pitchFamily="34" charset="-120"/>
                </a:rPr>
                <a:t>Tokens</a:t>
              </a:r>
            </a:p>
          </p:txBody>
        </p:sp>
        <p:sp>
          <p:nvSpPr>
            <p:cNvPr id="18" name="Text Box 19">
              <a:extLst>
                <a:ext uri="{FF2B5EF4-FFF2-40B4-BE49-F238E27FC236}">
                  <a16:creationId xmlns:a16="http://schemas.microsoft.com/office/drawing/2014/main" id="{F42E000A-26AB-414A-AAEB-261ED71312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0186" y="872935"/>
              <a:ext cx="1042573" cy="320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400" b="1" dirty="0">
                  <a:latin typeface="Arial Unicode MS" pitchFamily="34" charset="-120"/>
                  <a:ea typeface="Arial Unicode MS" pitchFamily="34" charset="-120"/>
                </a:rPr>
                <a:t>Syntactic</a:t>
              </a:r>
            </a:p>
          </p:txBody>
        </p:sp>
        <p:sp>
          <p:nvSpPr>
            <p:cNvPr id="19" name="Text Box 20">
              <a:extLst>
                <a:ext uri="{FF2B5EF4-FFF2-40B4-BE49-F238E27FC236}">
                  <a16:creationId xmlns:a16="http://schemas.microsoft.com/office/drawing/2014/main" id="{D0455F9F-5305-44BF-B526-524934C77C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55349" y="1219309"/>
              <a:ext cx="1044280" cy="320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400" b="1" dirty="0">
                  <a:latin typeface="Arial Unicode MS" pitchFamily="34" charset="-120"/>
                  <a:ea typeface="Arial Unicode MS" pitchFamily="34" charset="-120"/>
                </a:rPr>
                <a:t>Structure</a:t>
              </a:r>
            </a:p>
          </p:txBody>
        </p:sp>
        <p:sp>
          <p:nvSpPr>
            <p:cNvPr id="20" name="Line 23">
              <a:extLst>
                <a:ext uri="{FF2B5EF4-FFF2-40B4-BE49-F238E27FC236}">
                  <a16:creationId xmlns:a16="http://schemas.microsoft.com/office/drawing/2014/main" id="{C6CD1C8B-CDA8-4892-999C-1D2AAE131B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45367" y="2230062"/>
              <a:ext cx="7429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21" name="Line 24">
              <a:extLst>
                <a:ext uri="{FF2B5EF4-FFF2-40B4-BE49-F238E27FC236}">
                  <a16:creationId xmlns:a16="http://schemas.microsoft.com/office/drawing/2014/main" id="{2D33461B-AE41-445F-BFBF-D720B67977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45367" y="2230062"/>
              <a:ext cx="0" cy="1085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22" name="Line 25">
              <a:extLst>
                <a:ext uri="{FF2B5EF4-FFF2-40B4-BE49-F238E27FC236}">
                  <a16:creationId xmlns:a16="http://schemas.microsoft.com/office/drawing/2014/main" id="{9DC39279-1A6D-48F8-9516-262BBCBAAB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45367" y="3315912"/>
              <a:ext cx="7429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23" name="Rectangle 27">
              <a:extLst>
                <a:ext uri="{FF2B5EF4-FFF2-40B4-BE49-F238E27FC236}">
                  <a16:creationId xmlns:a16="http://schemas.microsoft.com/office/drawing/2014/main" id="{E4AF4B55-B6C5-4CC2-82EF-80F0F76B8C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7468" y="2458653"/>
              <a:ext cx="1543050" cy="7429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400" b="1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Symbol and</a:t>
              </a:r>
            </a:p>
            <a:p>
              <a:pPr algn="ctr">
                <a:defRPr/>
              </a:pPr>
              <a:r>
                <a:rPr lang="en-US" altLang="zh-TW" sz="1400" b="1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Attribute</a:t>
              </a:r>
            </a:p>
            <a:p>
              <a:pPr algn="ctr">
                <a:defRPr/>
              </a:pPr>
              <a:r>
                <a:rPr lang="en-US" altLang="zh-TW" sz="1400" b="1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Tables</a:t>
              </a:r>
            </a:p>
          </p:txBody>
        </p:sp>
        <p:sp>
          <p:nvSpPr>
            <p:cNvPr id="24" name="Text Box 28">
              <a:extLst>
                <a:ext uri="{FF2B5EF4-FFF2-40B4-BE49-F238E27FC236}">
                  <a16:creationId xmlns:a16="http://schemas.microsoft.com/office/drawing/2014/main" id="{A072DFE9-0FFC-4AE3-A0D2-B169D72695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5021" y="3304002"/>
              <a:ext cx="3547941" cy="320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400" b="1" dirty="0">
                  <a:latin typeface="Arial Unicode MS" pitchFamily="34" charset="-120"/>
                  <a:ea typeface="Arial Unicode MS" pitchFamily="34" charset="-120"/>
                </a:rPr>
                <a:t>(Used By All</a:t>
              </a:r>
              <a:r>
                <a:rPr lang="zh-TW" altLang="en-US" sz="1400" b="1" dirty="0">
                  <a:latin typeface="Arial Unicode MS" pitchFamily="34" charset="-120"/>
                  <a:ea typeface="Arial Unicode MS" pitchFamily="34" charset="-120"/>
                </a:rPr>
                <a:t> </a:t>
              </a:r>
              <a:r>
                <a:rPr lang="en-US" altLang="zh-TW" sz="1400" b="1" dirty="0">
                  <a:latin typeface="Arial Unicode MS" pitchFamily="34" charset="-120"/>
                  <a:ea typeface="Arial Unicode MS" pitchFamily="34" charset="-120"/>
                </a:rPr>
                <a:t>Phases of The Compiler)</a:t>
              </a:r>
            </a:p>
          </p:txBody>
        </p:sp>
        <p:sp>
          <p:nvSpPr>
            <p:cNvPr id="25" name="Text Box 17">
              <a:extLst>
                <a:ext uri="{FF2B5EF4-FFF2-40B4-BE49-F238E27FC236}">
                  <a16:creationId xmlns:a16="http://schemas.microsoft.com/office/drawing/2014/main" id="{E73F01B2-173E-464C-B569-70C2CF1AB5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8119" y="1260355"/>
              <a:ext cx="1925969" cy="320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400" b="1" dirty="0">
                  <a:latin typeface="Arial Unicode MS" pitchFamily="34" charset="-120"/>
                  <a:ea typeface="Arial Unicode MS" pitchFamily="34" charset="-120"/>
                </a:rPr>
                <a:t>(Character Stream)</a:t>
              </a:r>
            </a:p>
          </p:txBody>
        </p:sp>
        <p:sp>
          <p:nvSpPr>
            <p:cNvPr id="26" name="Text Box 22">
              <a:extLst>
                <a:ext uri="{FF2B5EF4-FFF2-40B4-BE49-F238E27FC236}">
                  <a16:creationId xmlns:a16="http://schemas.microsoft.com/office/drawing/2014/main" id="{3B232C5F-79EF-4B3D-9761-39A067D86F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45384" y="1597840"/>
              <a:ext cx="1581601" cy="544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400" b="1">
                  <a:latin typeface="Arial Unicode MS" pitchFamily="34" charset="-120"/>
                  <a:ea typeface="Arial Unicode MS" pitchFamily="34" charset="-120"/>
                </a:rPr>
                <a:t>Intermediate</a:t>
              </a:r>
            </a:p>
            <a:p>
              <a:pPr eaLnBrk="1" hangingPunct="1"/>
              <a:r>
                <a:rPr lang="en-US" altLang="zh-TW" sz="1400" b="1">
                  <a:latin typeface="Arial Unicode MS" pitchFamily="34" charset="-120"/>
                  <a:ea typeface="Arial Unicode MS" pitchFamily="34" charset="-120"/>
                </a:rPr>
                <a:t>Representation</a:t>
              </a:r>
            </a:p>
          </p:txBody>
        </p:sp>
        <p:sp>
          <p:nvSpPr>
            <p:cNvPr id="27" name="矩形 25">
              <a:extLst>
                <a:ext uri="{FF2B5EF4-FFF2-40B4-BE49-F238E27FC236}">
                  <a16:creationId xmlns:a16="http://schemas.microsoft.com/office/drawing/2014/main" id="{5A864441-9E87-4C5E-ABFA-EABBD5A4E2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7489" y="4310217"/>
              <a:ext cx="2106437" cy="320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1400" b="1" dirty="0">
                  <a:latin typeface="Arial Unicode MS" pitchFamily="34" charset="-120"/>
                  <a:ea typeface="Arial Unicode MS" pitchFamily="34" charset="-120"/>
                </a:rPr>
                <a:t>Target Machine Code</a:t>
              </a:r>
            </a:p>
          </p:txBody>
        </p:sp>
        <p:sp>
          <p:nvSpPr>
            <p:cNvPr id="28" name="Line 14">
              <a:extLst>
                <a:ext uri="{FF2B5EF4-FFF2-40B4-BE49-F238E27FC236}">
                  <a16:creationId xmlns:a16="http://schemas.microsoft.com/office/drawing/2014/main" id="{7E0D2224-08CA-41C2-9A0C-BD0FB03EB9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88320" y="4116013"/>
              <a:ext cx="0" cy="2643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</p:grpSp>
    </p:spTree>
    <p:extLst>
      <p:ext uri="{BB962C8B-B14F-4D97-AF65-F5344CB8AC3E}">
        <p14:creationId xmlns:p14="http://schemas.microsoft.com/office/powerpoint/2010/main" val="4225312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026" y="108349"/>
            <a:ext cx="7752664" cy="519113"/>
          </a:xfrm>
        </p:spPr>
        <p:txBody>
          <a:bodyPr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980" y="822959"/>
            <a:ext cx="7208520" cy="3486574"/>
          </a:xfrm>
        </p:spPr>
        <p:txBody>
          <a:bodyPr>
            <a:noAutofit/>
          </a:bodyPr>
          <a:lstStyle/>
          <a:p>
            <a:r>
              <a:rPr lang="en-US" sz="2000" dirty="0"/>
              <a:t>Class</a:t>
            </a:r>
            <a:r>
              <a:rPr lang="zh-TW" altLang="en-US" sz="2000" dirty="0"/>
              <a:t> </a:t>
            </a:r>
            <a:r>
              <a:rPr lang="en-US" altLang="zh-TW" sz="2000" dirty="0"/>
              <a:t>participation</a:t>
            </a:r>
            <a:r>
              <a:rPr lang="en-US" sz="2000" dirty="0"/>
              <a:t> (5%)</a:t>
            </a:r>
          </a:p>
          <a:p>
            <a:r>
              <a:rPr lang="en-US" sz="2000" dirty="0"/>
              <a:t>Programming Projects (70%)</a:t>
            </a:r>
          </a:p>
          <a:p>
            <a:r>
              <a:rPr lang="en-US" sz="2000" dirty="0"/>
              <a:t>Final Exam (25%)</a:t>
            </a:r>
          </a:p>
          <a:p>
            <a:r>
              <a:rPr lang="en-US" sz="2000" dirty="0"/>
              <a:t>If you need to apply for a leave for the roll call, send an email to me beforehand</a:t>
            </a:r>
          </a:p>
          <a:p>
            <a:r>
              <a:rPr lang="en-US" sz="2000" dirty="0"/>
              <a:t>If you are sick </a:t>
            </a:r>
            <a:r>
              <a:rPr lang="en-US" altLang="zh-CN" sz="2000" dirty="0"/>
              <a:t>(at the </a:t>
            </a:r>
            <a:r>
              <a:rPr lang="en-US" altLang="zh-CN" sz="2000"/>
              <a:t>hospital) </a:t>
            </a:r>
            <a:r>
              <a:rPr lang="en-US" sz="2000"/>
              <a:t>and </a:t>
            </a:r>
            <a:r>
              <a:rPr lang="en-US" sz="2000" dirty="0"/>
              <a:t>cannot attend the final exam, obtain a medical diagnostic record and email it to me no later than three days after your absence</a:t>
            </a:r>
          </a:p>
          <a:p>
            <a:r>
              <a:rPr lang="en-US" sz="2000" dirty="0"/>
              <a:t>Students are responsible for keeping track of their marks</a:t>
            </a:r>
          </a:p>
        </p:txBody>
      </p:sp>
    </p:spTree>
    <p:extLst>
      <p:ext uri="{BB962C8B-B14F-4D97-AF65-F5344CB8AC3E}">
        <p14:creationId xmlns:p14="http://schemas.microsoft.com/office/powerpoint/2010/main" val="821811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1142" y="108349"/>
            <a:ext cx="7734548" cy="519113"/>
          </a:xfrm>
        </p:spPr>
        <p:txBody>
          <a:bodyPr/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Outcome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1142" y="845821"/>
            <a:ext cx="7608498" cy="2077261"/>
          </a:xfrm>
        </p:spPr>
        <p:txBody>
          <a:bodyPr/>
          <a:lstStyle/>
          <a:p>
            <a:r>
              <a:rPr lang="en-US" sz="2400" dirty="0"/>
              <a:t>Upon completing this course, students will be able to</a:t>
            </a:r>
            <a:endParaRPr lang="en-US" dirty="0"/>
          </a:p>
          <a:p>
            <a:pPr lvl="1"/>
            <a:r>
              <a:rPr lang="en-US" altLang="zh-CN" sz="2000" dirty="0"/>
              <a:t>Understand the theories of scanner and parser</a:t>
            </a:r>
          </a:p>
          <a:p>
            <a:pPr lvl="1"/>
            <a:r>
              <a:rPr lang="en-US" altLang="zh-CN" sz="2000" dirty="0"/>
              <a:t>Understand the contents of code generation</a:t>
            </a:r>
          </a:p>
          <a:p>
            <a:pPr lvl="1"/>
            <a:r>
              <a:rPr lang="en-US" sz="2000" dirty="0"/>
              <a:t>Use Lex and </a:t>
            </a:r>
            <a:r>
              <a:rPr lang="en-US" altLang="zh-CN" sz="2000" dirty="0" err="1"/>
              <a:t>Yacc</a:t>
            </a:r>
            <a:r>
              <a:rPr lang="en-US" altLang="zh-CN" sz="2000" dirty="0"/>
              <a:t> to design a scanner and a parser</a:t>
            </a:r>
          </a:p>
          <a:p>
            <a:pPr lvl="1"/>
            <a:r>
              <a:rPr lang="en-US" sz="2000" dirty="0"/>
              <a:t>Design a simplified C compiler</a:t>
            </a:r>
          </a:p>
        </p:txBody>
      </p:sp>
    </p:spTree>
    <p:extLst>
      <p:ext uri="{BB962C8B-B14F-4D97-AF65-F5344CB8AC3E}">
        <p14:creationId xmlns:p14="http://schemas.microsoft.com/office/powerpoint/2010/main" val="3730986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038" y="108349"/>
            <a:ext cx="7683652" cy="519113"/>
          </a:xfrm>
        </p:spPr>
        <p:txBody>
          <a:bodyPr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Academic Honesty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2038" y="844153"/>
            <a:ext cx="7443302" cy="367188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Zero Tolerance</a:t>
            </a:r>
          </a:p>
          <a:p>
            <a:pPr lvl="1"/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Plagiarism, cheating, misconduct in test/exam will be reported to the School for handing.</a:t>
            </a:r>
          </a:p>
          <a:p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Consequences</a:t>
            </a:r>
          </a:p>
          <a:p>
            <a:pPr lvl="1"/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Zero marks for the concerned assignments/test/exam/whole course, reviewable demerits, non-reviewable demerits, suspension of study, dismissal from University.</a:t>
            </a:r>
          </a:p>
          <a:p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University Policy to Academic Honesty</a:t>
            </a:r>
          </a:p>
          <a:p>
            <a:pPr marL="457189" lvl="1" indent="0">
              <a:buNone/>
            </a:pP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http://www.cuhk.edu.cn/departsite/ar/en/Academic.html</a:t>
            </a:r>
          </a:p>
        </p:txBody>
      </p:sp>
    </p:spTree>
    <p:extLst>
      <p:ext uri="{BB962C8B-B14F-4D97-AF65-F5344CB8AC3E}">
        <p14:creationId xmlns:p14="http://schemas.microsoft.com/office/powerpoint/2010/main" val="2385786242"/>
      </p:ext>
    </p:extLst>
  </p:cSld>
  <p:clrMapOvr>
    <a:masterClrMapping/>
  </p:clrMapOvr>
</p:sld>
</file>

<file path=ppt/theme/theme1.xml><?xml version="1.0" encoding="utf-8"?>
<a:theme xmlns:a="http://schemas.openxmlformats.org/drawingml/2006/main" name="NTHU UniClou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MS Sans Serif"/>
        <a:ea typeface="MS Sans Serif"/>
        <a:cs typeface="MS Sans Serif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  <a:txDef>
      <a:spPr>
        <a:noFill/>
      </a:spPr>
      <a:bodyPr wrap="none" rtlCol="0" anchor="ctr" anchorCtr="1">
        <a:spAutoFit/>
      </a:bodyPr>
      <a:lstStyle>
        <a:defPPr>
          <a:defRPr dirty="0" smtClean="0">
            <a:ea typeface="標楷體" pitchFamily="65" charset="-120"/>
            <a:cs typeface="Calibri" pitchFamily="34" charset="0"/>
          </a:defRPr>
        </a:defPPr>
      </a:lstStyle>
    </a:tx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THU UniCloud" id="{771810AA-CEBD-463A-B947-7C0DFAF8BB54}" vid="{30CF6CD1-9989-4B2E-8702-709C1DF65D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NTHU UniCloud</Template>
  <TotalTime>2472</TotalTime>
  <Words>457</Words>
  <Application>Microsoft Office PowerPoint</Application>
  <PresentationFormat>全屏显示(16:9)</PresentationFormat>
  <Paragraphs>87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 Unicode MS</vt:lpstr>
      <vt:lpstr>MS Sans Serif</vt:lpstr>
      <vt:lpstr>楷体</vt:lpstr>
      <vt:lpstr>Arial</vt:lpstr>
      <vt:lpstr>Calibri</vt:lpstr>
      <vt:lpstr>Times New Roman</vt:lpstr>
      <vt:lpstr>Wingdings</vt:lpstr>
      <vt:lpstr>NTHU UniCloud</vt:lpstr>
      <vt:lpstr>CSC4180 – Compiler Construction</vt:lpstr>
      <vt:lpstr>PowerPoint 演示文稿</vt:lpstr>
      <vt:lpstr>Textbook &amp; Reference</vt:lpstr>
      <vt:lpstr>Course Syllabus (1)</vt:lpstr>
      <vt:lpstr>Course Syllabus (2)</vt:lpstr>
      <vt:lpstr>Course Assessment</vt:lpstr>
      <vt:lpstr>Learning Outcome</vt:lpstr>
      <vt:lpstr>Academic Honesty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Open 5G / IoT Cloud Platform</dc:title>
  <dc:creator>Wu-Chun Chung</dc:creator>
  <cp:lastModifiedBy>Yeh-Ching Chung 鍾葉青）</cp:lastModifiedBy>
  <cp:revision>287</cp:revision>
  <dcterms:created xsi:type="dcterms:W3CDTF">2015-06-05T07:23:35Z</dcterms:created>
  <dcterms:modified xsi:type="dcterms:W3CDTF">2024-12-26T02:29:59Z</dcterms:modified>
</cp:coreProperties>
</file>