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3"/>
  </p:notesMasterIdLst>
  <p:handoutMasterIdLst>
    <p:handoutMasterId r:id="rId74"/>
  </p:handoutMasterIdLst>
  <p:sldIdLst>
    <p:sldId id="330" r:id="rId2"/>
    <p:sldId id="411" r:id="rId3"/>
    <p:sldId id="412" r:id="rId4"/>
    <p:sldId id="413" r:id="rId5"/>
    <p:sldId id="468" r:id="rId6"/>
    <p:sldId id="414" r:id="rId7"/>
    <p:sldId id="499" r:id="rId8"/>
    <p:sldId id="415" r:id="rId9"/>
    <p:sldId id="416" r:id="rId10"/>
    <p:sldId id="417" r:id="rId11"/>
    <p:sldId id="419" r:id="rId12"/>
    <p:sldId id="469" r:id="rId13"/>
    <p:sldId id="421" r:id="rId14"/>
    <p:sldId id="422" r:id="rId15"/>
    <p:sldId id="423" r:id="rId16"/>
    <p:sldId id="500" r:id="rId17"/>
    <p:sldId id="501" r:id="rId18"/>
    <p:sldId id="426" r:id="rId19"/>
    <p:sldId id="428" r:id="rId20"/>
    <p:sldId id="429" r:id="rId21"/>
    <p:sldId id="431" r:id="rId22"/>
    <p:sldId id="430" r:id="rId23"/>
    <p:sldId id="432" r:id="rId24"/>
    <p:sldId id="478" r:id="rId25"/>
    <p:sldId id="434" r:id="rId26"/>
    <p:sldId id="471" r:id="rId27"/>
    <p:sldId id="502" r:id="rId28"/>
    <p:sldId id="435" r:id="rId29"/>
    <p:sldId id="436" r:id="rId30"/>
    <p:sldId id="437" r:id="rId31"/>
    <p:sldId id="516" r:id="rId32"/>
    <p:sldId id="503" r:id="rId33"/>
    <p:sldId id="490" r:id="rId34"/>
    <p:sldId id="491" r:id="rId35"/>
    <p:sldId id="492" r:id="rId36"/>
    <p:sldId id="521" r:id="rId37"/>
    <p:sldId id="522" r:id="rId38"/>
    <p:sldId id="523" r:id="rId39"/>
    <p:sldId id="524" r:id="rId40"/>
    <p:sldId id="525" r:id="rId41"/>
    <p:sldId id="479" r:id="rId42"/>
    <p:sldId id="473" r:id="rId43"/>
    <p:sldId id="476" r:id="rId44"/>
    <p:sldId id="445" r:id="rId45"/>
    <p:sldId id="446" r:id="rId46"/>
    <p:sldId id="447" r:id="rId47"/>
    <p:sldId id="448" r:id="rId48"/>
    <p:sldId id="518" r:id="rId49"/>
    <p:sldId id="520" r:id="rId50"/>
    <p:sldId id="451" r:id="rId51"/>
    <p:sldId id="496" r:id="rId52"/>
    <p:sldId id="497" r:id="rId53"/>
    <p:sldId id="498" r:id="rId54"/>
    <p:sldId id="455" r:id="rId55"/>
    <p:sldId id="507" r:id="rId56"/>
    <p:sldId id="508" r:id="rId57"/>
    <p:sldId id="509" r:id="rId58"/>
    <p:sldId id="510" r:id="rId59"/>
    <p:sldId id="457" r:id="rId60"/>
    <p:sldId id="511" r:id="rId61"/>
    <p:sldId id="512" r:id="rId62"/>
    <p:sldId id="513" r:id="rId63"/>
    <p:sldId id="458" r:id="rId64"/>
    <p:sldId id="459" r:id="rId65"/>
    <p:sldId id="460" r:id="rId66"/>
    <p:sldId id="461" r:id="rId67"/>
    <p:sldId id="514" r:id="rId68"/>
    <p:sldId id="462" r:id="rId69"/>
    <p:sldId id="477" r:id="rId70"/>
    <p:sldId id="463" r:id="rId71"/>
    <p:sldId id="467" r:id="rId7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35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905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A12DC8-9922-4E6E-BC02-F6A637672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E72947A-FE2E-4445-85D8-C03306D26D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64A7CC0-6DD4-4720-82BF-E4908F4AFF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BE9BEEC-119C-420C-8C74-AFCA5FA1C4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96B91AD-C34E-4B05-8D9C-1014E5F01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15B35B-6971-4CC0-B4FB-95B01BCF4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02FF1F-3F52-47A2-B35E-EBB0E2282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612CE7-EF94-4293-9356-A0763F4E73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BD7482-5C58-44F9-A08E-BFE34494D0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C6369B-F957-4079-90E1-CA217ED50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2366FD-3440-43D4-A730-7A55A662E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3B872E8-FDB0-4502-A51A-B7A4A00AC4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EF1EC1-A032-4256-A5B8-82331B81B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B6FBBD-AF90-4377-83FA-2F3819AD38A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CEB876-7853-4EC8-86DE-2233D519A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17CDD3-494C-45D9-A8EF-4B0E1232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AB2CB0-7084-4003-8F6F-84F247F5E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808F682-D9AD-4570-A2CA-1F45861E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975521-C031-44A8-80BF-39B38B75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1EDE5-9E4C-42E1-B87C-545C7237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783162-EACC-46A4-B314-BFAA15B50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9DD103-275F-46A0-BEB3-576DC18D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FCFEC24-8D51-4AAB-8657-81C987750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40D38BF-69C0-4827-8412-7858C3DF1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4858F79-C01D-482F-8DDE-C80780DD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EC96916-1BAE-4A4E-BF94-2604763D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605DEB-C81B-41F2-ABA8-D21CD717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ADFF460-F732-4F8E-9BEC-BDC62B69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DF96DF-3F74-4EB3-AA2E-7D9494973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557FD8-EB60-4E74-935E-C71DFE67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7FF49F-1D45-469B-875E-F2DC1DDA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6C03FFC-61A1-4E2B-BB58-CEF8239A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A77185-263F-40EF-B517-050039163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895C72-BFF8-4918-95C2-8FFB7A87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99F2A1A-F415-4861-9317-8DF50F438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A7F482-09C8-4234-BA8B-E06C7845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F678B6-0AFA-4070-84E8-E0DDD2DC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7DE2B4-6350-4A16-8897-F8F2804C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8301404-D876-4FA9-9859-EB43354FA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CFB357-A457-418B-BC82-12A779287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AC72817-56C5-4C77-BF6F-D6372300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30F164-3563-441D-A2BB-9ECF873C6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BD35E56-DD67-4ECB-BD37-13A2B5AE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38AA6B-8B83-46B1-9A6E-00FA4154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B97593-0041-4772-A59B-E780BE22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962208-A29D-4A10-9198-5929731D8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59F42AB-B2FE-430D-B9BB-6A59FD851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AF59525-78E1-4DD8-A170-40C6713E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6525D0-C6FC-4582-B2A0-7ABC0396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5D7E6C-E4BC-4E16-83B1-ED424A354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F52C5D-9955-47A2-9EA6-38FEB66E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2EA566-EA1E-431B-9110-DD679A87E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878B3E-8479-4A7F-B924-0DB8314B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85276E-E512-431C-9863-60C16073997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A16CBBBC-832D-4981-B7BE-1E6129BC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CCF6664-2599-48D7-AF8C-34B0B944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EC98FB-CBB8-449B-A94E-B0B5877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334230E-B06E-4011-9947-832BC953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5BFB58C-5B52-429B-BF7C-2A3DD468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3E76B3A-1933-415B-8018-61828BE8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8F85F6-D2B1-49C8-8F26-5A6CD47E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4B7DADE-05C1-4235-BC95-7FD16DF5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949F-D9D1-4EE3-9FC6-AFE9404A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6033E-2A1D-44DE-9E54-71D4B4B6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233488"/>
            <a:ext cx="7743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806BF-A0C0-4368-AD58-420F34B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CA0CBE-E7DB-4B13-BE0C-81E2F34D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6E26E9-18B9-458C-AE7B-19180B81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CCFF09E-8C15-497C-99D4-D11290D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332EE4A3-5FFF-44B0-9A59-5F8CE7D7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1000" b="1">
                <a:solidFill>
                  <a:srgbClr val="006699"/>
                </a:solidFill>
                <a:latin typeface="Helvetica" charset="0"/>
              </a:rPr>
              <a:t>3.</a:t>
            </a:r>
            <a:fld id="{A6EDADC4-5648-406C-94CA-EDDB863B04E2}" type="slidenum">
              <a:rPr lang="en-US" altLang="x-none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x-none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AE1926B-ED4A-404A-BC01-96D11B8A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613525"/>
            <a:ext cx="2713037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2010AC7-36CA-437D-BB87-25E8B15E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447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09E176C0-BBA8-45C3-9F79-40005E1F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BD8569B-4861-4CBE-8902-C2DD5C49C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193903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991" y="1823222"/>
            <a:ext cx="5616122" cy="4417927"/>
          </a:xfrm>
        </p:spPr>
        <p:txBody>
          <a:bodyPr/>
          <a:lstStyle/>
          <a:p>
            <a:r>
              <a:rPr lang="en-US" altLang="en-US" sz="1700" dirty="0"/>
              <a:t>Process state – running, waiting, etc.</a:t>
            </a:r>
          </a:p>
          <a:p>
            <a:r>
              <a:rPr lang="en-US" altLang="en-US" sz="1700" dirty="0"/>
              <a:t>Program counter – location of instruction to next execute</a:t>
            </a:r>
          </a:p>
          <a:p>
            <a:r>
              <a:rPr lang="en-US" altLang="en-US" sz="1700" dirty="0"/>
              <a:t>CPU registers – contents of all process-centric registers</a:t>
            </a:r>
          </a:p>
          <a:p>
            <a:r>
              <a:rPr lang="en-US" altLang="en-US" sz="1700" dirty="0"/>
              <a:t>CPU scheduling information- priorities, scheduling queue pointers</a:t>
            </a:r>
          </a:p>
          <a:p>
            <a:r>
              <a:rPr lang="en-US" altLang="en-US" sz="1700" dirty="0"/>
              <a:t>Memory-management information – memory allocated to the process</a:t>
            </a:r>
          </a:p>
          <a:p>
            <a:r>
              <a:rPr lang="en-US" altLang="en-US" sz="1700" dirty="0"/>
              <a:t>Accounting information – CPU used, clock time elapsed since start, time limits</a:t>
            </a:r>
          </a:p>
          <a:p>
            <a:r>
              <a:rPr lang="en-US" altLang="en-US" sz="1700" dirty="0"/>
              <a:t>I/O status information – I/O devices allocated to process, list of open files</a:t>
            </a:r>
          </a:p>
          <a:p>
            <a:endParaRPr lang="en-US" altLang="en-US" dirty="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9" y="2121125"/>
            <a:ext cx="1854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19650-4D5E-45C9-BCF6-B2C0554D33E2}"/>
              </a:ext>
            </a:extLst>
          </p:cNvPr>
          <p:cNvSpPr txBox="1"/>
          <p:nvPr/>
        </p:nvSpPr>
        <p:spPr>
          <a:xfrm>
            <a:off x="769490" y="1110345"/>
            <a:ext cx="687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Information associated with each process(also called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task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D9066D-6E62-480A-A448-F88C6FB2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0188"/>
            <a:ext cx="7383463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E53719-71CB-4158-A535-768E646E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1" y="1059091"/>
            <a:ext cx="7116536" cy="4013652"/>
          </a:xfrm>
        </p:spPr>
        <p:txBody>
          <a:bodyPr/>
          <a:lstStyle/>
          <a:p>
            <a:r>
              <a:rPr lang="en-US" altLang="en-US" dirty="0"/>
              <a:t>So far, process has a single thread of execution</a:t>
            </a:r>
          </a:p>
          <a:p>
            <a:r>
              <a:rPr lang="en-US" altLang="en-US" dirty="0"/>
              <a:t>Consider having multiple program counters per process</a:t>
            </a:r>
          </a:p>
          <a:p>
            <a:pPr lvl="1"/>
            <a:r>
              <a:rPr lang="en-US" altLang="en-US" dirty="0"/>
              <a:t>Multiple locations can execute at once</a:t>
            </a:r>
          </a:p>
          <a:p>
            <a:pPr lvl="2"/>
            <a:r>
              <a:rPr lang="en-US" altLang="en-US" dirty="0"/>
              <a:t>Multiple threads of control -&gt;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threads</a:t>
            </a:r>
          </a:p>
          <a:p>
            <a:r>
              <a:rPr lang="en-US" altLang="en-US" dirty="0"/>
              <a:t>Must then have storage for thread details, multiple program counters in PCB</a:t>
            </a:r>
          </a:p>
          <a:p>
            <a:r>
              <a:rPr lang="en-US" altLang="en-US" dirty="0"/>
              <a:t>Explore in detail in Chapter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Represented by the C structure </a:t>
            </a:r>
            <a:r>
              <a:rPr lang="en-US" altLang="en-US">
                <a:latin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pid t_pid; 			/* process identifier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unsigned int time_slice 	/* scheduling information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struct task_struct *parent;/*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parent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list_head children; 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children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files_struct *files;/* list of open files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mm_struct *mm; 	/* address space of this process */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75113"/>
            <a:ext cx="45783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72132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19417"/>
            <a:ext cx="6456362" cy="3839445"/>
          </a:xfrm>
        </p:spPr>
        <p:txBody>
          <a:bodyPr/>
          <a:lstStyle/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selects among available processes for next execution on CPU core</a:t>
            </a:r>
          </a:p>
          <a:p>
            <a:r>
              <a:rPr lang="en-US" altLang="en-US" dirty="0"/>
              <a:t>Goal -- Maximize CPU use, quickly switch processes onto CPU core</a:t>
            </a:r>
          </a:p>
          <a:p>
            <a:r>
              <a:rPr lang="en-US" altLang="en-US" dirty="0"/>
              <a:t>Maintains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processes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all processes residing in main memory, ready and waiting to execute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Wait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processes waiting for an event (i.e., I/O)</a:t>
            </a:r>
          </a:p>
          <a:p>
            <a:pPr lvl="1"/>
            <a:r>
              <a:rPr lang="en-US" altLang="en-US" dirty="0"/>
              <a:t>Processes migrate among the various queues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/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863725"/>
            <a:ext cx="48974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897063"/>
            <a:ext cx="52292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42" y="979488"/>
            <a:ext cx="68539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latin typeface="Verdana" panose="020B0604030504040204" pitchFamily="34" charset="0"/>
              </a:rPr>
              <a:t>A </a:t>
            </a:r>
            <a:r>
              <a:rPr kumimoji="0" lang="en-US" altLang="en-US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dirty="0">
                <a:latin typeface="Verdana" panose="020B0604030504040204" pitchFamily="34" charset="0"/>
              </a:rPr>
              <a:t>occurs when the CPU  switches from one process to another.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83" y="1780486"/>
            <a:ext cx="5185155" cy="42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6" y="1108075"/>
            <a:ext cx="6648693" cy="4413494"/>
          </a:xfrm>
        </p:spPr>
        <p:txBody>
          <a:bodyPr/>
          <a:lstStyle/>
          <a:p>
            <a:r>
              <a:rPr lang="en-US" altLang="en-US" dirty="0"/>
              <a:t>When CPU switches to another process, the system must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old process and load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the new process via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switch</a:t>
            </a:r>
          </a:p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a process represented in the PCB</a:t>
            </a:r>
          </a:p>
          <a:p>
            <a:r>
              <a:rPr lang="en-US" altLang="en-US" dirty="0"/>
              <a:t>Context-switch time is pure overhead; the system does no useful work while switching</a:t>
            </a:r>
          </a:p>
          <a:p>
            <a:pPr lvl="1"/>
            <a:r>
              <a:rPr lang="en-US" altLang="en-US" dirty="0"/>
              <a:t>The more complex the OS and the PCB </a:t>
            </a:r>
            <a:r>
              <a:rPr lang="en-US" altLang="en-US" dirty="0">
                <a:sym typeface="Wingdings" panose="05000000000000000000" pitchFamily="2" charset="2"/>
              </a:rPr>
              <a:t> the </a:t>
            </a:r>
            <a:r>
              <a:rPr lang="en-US" altLang="en-US" dirty="0"/>
              <a:t>longer the context switch</a:t>
            </a:r>
          </a:p>
          <a:p>
            <a:r>
              <a:rPr lang="en-US" altLang="en-US" dirty="0"/>
              <a:t>Time dependent on hardware support</a:t>
            </a:r>
          </a:p>
          <a:p>
            <a:pPr lvl="1"/>
            <a:r>
              <a:rPr lang="en-US" altLang="en-US" dirty="0"/>
              <a:t>Some hardware provides multiple sets of registers per CPU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multiple contexts loaded at once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1BBC0AC-B98E-4CA8-AAF2-66A00A4C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11137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Multitasking in Mobile Systems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CFFB47D-06A3-4D85-B582-64A48F2C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2363"/>
            <a:ext cx="7359650" cy="4448175"/>
          </a:xfrm>
        </p:spPr>
        <p:txBody>
          <a:bodyPr/>
          <a:lstStyle/>
          <a:p>
            <a:r>
              <a:rPr lang="en-US" altLang="en-US" dirty="0"/>
              <a:t>Some mobile systems (e.g., early version of iOS)  allow only one process to run, others suspended</a:t>
            </a:r>
          </a:p>
          <a:p>
            <a:r>
              <a:rPr lang="en-US" altLang="en-US" dirty="0"/>
              <a:t>Due to screen real estate, user interface limits iOS provides for a </a:t>
            </a:r>
          </a:p>
          <a:p>
            <a:pPr lvl="1"/>
            <a:r>
              <a:rPr lang="en-US" altLang="en-US" dirty="0"/>
              <a:t>Single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foreground</a:t>
            </a:r>
            <a:r>
              <a:rPr lang="en-US" altLang="en-US" dirty="0"/>
              <a:t> process- controlled via user interface</a:t>
            </a:r>
          </a:p>
          <a:p>
            <a:pPr lvl="1"/>
            <a:r>
              <a:rPr lang="en-US" altLang="en-US" dirty="0"/>
              <a:t>Multiple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background</a:t>
            </a:r>
            <a:r>
              <a:rPr lang="en-US" altLang="en-US" dirty="0"/>
              <a:t> processes– in memory, running, but not on the display, and with limits</a:t>
            </a:r>
          </a:p>
          <a:p>
            <a:pPr lvl="1"/>
            <a:r>
              <a:rPr lang="en-US" altLang="en-US" dirty="0"/>
              <a:t>Limits include single, short task, receiving notification of events, specific long-running tasks like audio playback</a:t>
            </a:r>
          </a:p>
          <a:p>
            <a:r>
              <a:rPr lang="en-US" altLang="en-US" dirty="0"/>
              <a:t>Android runs foreground and background, with fewer limits</a:t>
            </a:r>
          </a:p>
          <a:p>
            <a:pPr lvl="1"/>
            <a:r>
              <a:rPr lang="en-US" altLang="en-US" dirty="0"/>
              <a:t>Background process uses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service</a:t>
            </a:r>
            <a:r>
              <a:rPr lang="en-US" altLang="en-US" dirty="0"/>
              <a:t> to perform tasks</a:t>
            </a:r>
          </a:p>
          <a:p>
            <a:pPr lvl="1"/>
            <a:r>
              <a:rPr lang="en-US" altLang="en-US" dirty="0"/>
              <a:t>Service can keep running even if background process is suspended</a:t>
            </a:r>
          </a:p>
          <a:p>
            <a:pPr lvl="1"/>
            <a:r>
              <a:rPr lang="en-US" altLang="en-US" dirty="0"/>
              <a:t>Service has no user interface, small memory use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8"/>
            <a:ext cx="7381875" cy="4448175"/>
          </a:xfrm>
        </p:spPr>
        <p:txBody>
          <a:bodyPr/>
          <a:lstStyle/>
          <a:p>
            <a:r>
              <a:rPr lang="en-US" altLang="en-US" dirty="0"/>
              <a:t>System must provide mechanisms for:</a:t>
            </a:r>
          </a:p>
          <a:p>
            <a:pPr lvl="1"/>
            <a:r>
              <a:rPr lang="en-US" altLang="en-US" dirty="0"/>
              <a:t> Process creation</a:t>
            </a:r>
          </a:p>
          <a:p>
            <a:pPr lvl="1"/>
            <a:r>
              <a:rPr lang="en-US" altLang="en-US" dirty="0"/>
              <a:t> Process termination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F2AA79-94D9-4276-9C41-F8DFF300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228600"/>
            <a:ext cx="63801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B4A6B-A9B9-465A-90EA-66F57705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1149350"/>
            <a:ext cx="7791450" cy="3822700"/>
          </a:xfrm>
        </p:spPr>
        <p:txBody>
          <a:bodyPr/>
          <a:lstStyle/>
          <a:p>
            <a:r>
              <a:rPr lang="en-US" altLang="en-US" dirty="0"/>
              <a:t>Process Concept</a:t>
            </a:r>
          </a:p>
          <a:p>
            <a:r>
              <a:rPr lang="en-US" altLang="en-US" dirty="0"/>
              <a:t>Process Scheduling</a:t>
            </a:r>
          </a:p>
          <a:p>
            <a:r>
              <a:rPr lang="en-US" altLang="en-US" dirty="0"/>
              <a:t>Operations on Processes</a:t>
            </a:r>
          </a:p>
          <a:p>
            <a:r>
              <a:rPr lang="en-US" altLang="en-US" dirty="0"/>
              <a:t>Interprocess Communication</a:t>
            </a:r>
          </a:p>
          <a:p>
            <a:r>
              <a:rPr lang="en-US" altLang="en-US" dirty="0"/>
              <a:t>IPC in Shared-Memory Systems</a:t>
            </a:r>
          </a:p>
          <a:p>
            <a:r>
              <a:rPr lang="en-US" altLang="en-US" dirty="0"/>
              <a:t>IPC in Message-Passing Systems</a:t>
            </a:r>
          </a:p>
          <a:p>
            <a:r>
              <a:rPr lang="en-US" altLang="en-US" dirty="0"/>
              <a:t>Examples of IPC Systems</a:t>
            </a:r>
          </a:p>
          <a:p>
            <a:r>
              <a:rPr lang="en-US" altLang="en-US" dirty="0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71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69988"/>
            <a:ext cx="6824540" cy="498462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b="1" dirty="0"/>
              <a:t> </a:t>
            </a:r>
            <a:r>
              <a:rPr lang="en-US" altLang="en-US" dirty="0"/>
              <a:t>process create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b="1" dirty="0"/>
              <a:t> </a:t>
            </a:r>
            <a:r>
              <a:rPr lang="en-US" altLang="en-US" dirty="0"/>
              <a:t>processes, which, in turn create other processes, forming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dirty="0"/>
              <a:t> of processes</a:t>
            </a:r>
            <a:endParaRPr lang="en-US" altLang="en-US" sz="800" dirty="0"/>
          </a:p>
          <a:p>
            <a:r>
              <a:rPr lang="en-US" altLang="en-US" dirty="0"/>
              <a:t>Generally, process identified and managed via a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Resource sharing options</a:t>
            </a:r>
          </a:p>
          <a:p>
            <a:pPr lvl="1"/>
            <a:r>
              <a:rPr lang="en-US" altLang="en-US" dirty="0"/>
              <a:t>Parent and children share all resources</a:t>
            </a:r>
          </a:p>
          <a:p>
            <a:pPr lvl="1"/>
            <a:r>
              <a:rPr lang="en-US" altLang="en-US" dirty="0"/>
              <a:t>Children share subset of parent</a:t>
            </a:r>
            <a:r>
              <a:rPr lang="ja-JP" altLang="en-US" dirty="0"/>
              <a:t>’</a:t>
            </a:r>
            <a:r>
              <a:rPr lang="en-US" altLang="ja-JP" dirty="0"/>
              <a:t>s resources</a:t>
            </a:r>
          </a:p>
          <a:p>
            <a:pPr lvl="1"/>
            <a:r>
              <a:rPr lang="en-US" altLang="en-US" dirty="0"/>
              <a:t>Parent and child share no resources</a:t>
            </a:r>
            <a:endParaRPr lang="en-US" altLang="en-US" sz="800" dirty="0"/>
          </a:p>
          <a:p>
            <a:r>
              <a:rPr lang="en-US" altLang="en-US" dirty="0"/>
              <a:t>Execution options</a:t>
            </a:r>
          </a:p>
          <a:p>
            <a:pPr lvl="1"/>
            <a:r>
              <a:rPr lang="en-US" altLang="en-US" dirty="0"/>
              <a:t>Parent and children execute concurrently</a:t>
            </a:r>
          </a:p>
          <a:p>
            <a:pPr lvl="1"/>
            <a:r>
              <a:rPr lang="en-US" altLang="en-US" dirty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060450"/>
            <a:ext cx="7800975" cy="5627688"/>
          </a:xfrm>
        </p:spPr>
        <p:txBody>
          <a:bodyPr/>
          <a:lstStyle/>
          <a:p>
            <a:r>
              <a:rPr lang="en-US" altLang="en-US" dirty="0"/>
              <a:t>Address space</a:t>
            </a:r>
          </a:p>
          <a:p>
            <a:pPr lvl="1"/>
            <a:r>
              <a:rPr lang="en-US" altLang="en-US" dirty="0"/>
              <a:t>Child duplicate of parent</a:t>
            </a:r>
          </a:p>
          <a:p>
            <a:pPr lvl="1"/>
            <a:r>
              <a:rPr lang="en-US" altLang="en-US" dirty="0"/>
              <a:t>Child has a program loaded into it</a:t>
            </a:r>
          </a:p>
          <a:p>
            <a:r>
              <a:rPr lang="en-US" altLang="en-US" dirty="0"/>
              <a:t>UNIX examples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system call creates new process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000" dirty="0"/>
              <a:t> </a:t>
            </a:r>
            <a:r>
              <a:rPr lang="en-US" altLang="en-US" dirty="0"/>
              <a:t>system call used after 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/>
              <a:t> </a:t>
            </a:r>
            <a:r>
              <a:rPr lang="en-US" altLang="en-US" dirty="0"/>
              <a:t>to replace the process</a:t>
            </a:r>
            <a:r>
              <a:rPr lang="ja-JP" altLang="en-US" dirty="0"/>
              <a:t>’</a:t>
            </a:r>
            <a:r>
              <a:rPr lang="en-US" altLang="ja-JP" dirty="0"/>
              <a:t> memory space with a new program</a:t>
            </a:r>
          </a:p>
          <a:p>
            <a:pPr lvl="1"/>
            <a:r>
              <a:rPr lang="en-US" altLang="en-US" dirty="0"/>
              <a:t>Parent process calls </a:t>
            </a:r>
            <a:r>
              <a:rPr lang="en-US" altLang="en-US" sz="2000" b="1" dirty="0"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waiting 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92613"/>
            <a:ext cx="574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F4113AE-3A57-4A41-B077-3753934F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50179" name="Picture 1" descr="Screen Shot 2012-12-04 at 11.23.48 AM.png">
            <a:extLst>
              <a:ext uri="{FF2B5EF4-FFF2-40B4-BE49-F238E27FC236}">
                <a16:creationId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27981"/>
            <a:ext cx="7303354" cy="4463927"/>
          </a:xfrm>
        </p:spPr>
        <p:txBody>
          <a:bodyPr/>
          <a:lstStyle/>
          <a:p>
            <a:r>
              <a:rPr lang="en-US" altLang="en-US" dirty="0"/>
              <a:t>Process executes last statement and then asks the operating system to delete it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000" dirty="0"/>
              <a:t> </a:t>
            </a:r>
            <a:r>
              <a:rPr lang="en-US" altLang="en-US" dirty="0"/>
              <a:t>system call.</a:t>
            </a:r>
          </a:p>
          <a:p>
            <a:pPr lvl="1"/>
            <a:r>
              <a:rPr lang="en-US" altLang="en-US" dirty="0"/>
              <a:t>Returns  status data from child to parent (via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</a:t>
            </a:r>
            <a:r>
              <a:rPr lang="ja-JP" altLang="en-US" dirty="0"/>
              <a:t>’</a:t>
            </a:r>
            <a:r>
              <a:rPr lang="en-US" altLang="ja-JP" dirty="0"/>
              <a:t> resources are deallocated by operating system</a:t>
            </a:r>
            <a:endParaRPr lang="en-US" altLang="en-US" dirty="0"/>
          </a:p>
          <a:p>
            <a:r>
              <a:rPr lang="en-US" altLang="en-US" dirty="0"/>
              <a:t>Parent may terminate the execution of children processes 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000" dirty="0"/>
              <a:t> </a:t>
            </a:r>
            <a:r>
              <a:rPr lang="en-US" altLang="en-US" dirty="0"/>
              <a:t>system call.  Some reasons for doing so:</a:t>
            </a:r>
          </a:p>
          <a:p>
            <a:pPr lvl="1"/>
            <a:r>
              <a:rPr lang="en-US" altLang="en-US" dirty="0"/>
              <a:t>Child has exceeded allocated resources</a:t>
            </a:r>
          </a:p>
          <a:p>
            <a:pPr lvl="1"/>
            <a:r>
              <a:rPr lang="en-US" altLang="en-US" dirty="0"/>
              <a:t>Task assigned to child is no longer required</a:t>
            </a:r>
          </a:p>
          <a:p>
            <a:pPr lvl="1"/>
            <a:r>
              <a:rPr lang="en-US" altLang="en-US" dirty="0"/>
              <a:t>The parent is exiting, and the operating systems does not allow  a child to continue if its parent terminates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81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08" y="781417"/>
            <a:ext cx="7033724" cy="4787045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800" dirty="0"/>
          </a:p>
          <a:p>
            <a:r>
              <a:rPr lang="en-US" altLang="en-US" dirty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dirty="0"/>
              <a:t>cascading termination.  </a:t>
            </a:r>
            <a:r>
              <a:rPr lang="en-US" altLang="en-US" dirty="0"/>
              <a:t>All children, grandchildren, etc.,  are  terminated.</a:t>
            </a:r>
            <a:endParaRPr lang="en-US" altLang="en-US" b="1" dirty="0"/>
          </a:p>
          <a:p>
            <a:pPr lvl="1"/>
            <a:r>
              <a:rPr lang="en-US" altLang="en-US" dirty="0"/>
              <a:t>The termination is initiated by the operating system.</a:t>
            </a:r>
            <a:endParaRPr lang="en-US" altLang="en-US" b="1" dirty="0"/>
          </a:p>
          <a:p>
            <a:r>
              <a:rPr lang="en-US" altLang="en-US" dirty="0"/>
              <a:t>The parent process may wait for termination of a child process by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system call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dirty="0"/>
              <a:t>The call returns status information and the pid of the terminated process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 dirty="0"/>
              <a:t>If no parent waiting (did not invoke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 process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r>
              <a:rPr lang="en-US" altLang="en-US" dirty="0"/>
              <a:t>If parent terminated without invoking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, process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orphan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CF9DC54-118C-447A-A3AB-7C2E9899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123" y="119918"/>
            <a:ext cx="7743825" cy="576263"/>
          </a:xfrm>
        </p:spPr>
        <p:txBody>
          <a:bodyPr/>
          <a:lstStyle/>
          <a:p>
            <a:r>
              <a:rPr lang="en-US" altLang="en-US" sz="3000" dirty="0"/>
              <a:t>Android Process Importance Hierarchy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675C949-6A9A-4638-902C-84387492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0" y="1100968"/>
            <a:ext cx="7743825" cy="4530725"/>
          </a:xfrm>
        </p:spPr>
        <p:txBody>
          <a:bodyPr/>
          <a:lstStyle/>
          <a:p>
            <a:r>
              <a:rPr lang="en-US" altLang="en-US" dirty="0"/>
              <a:t>Mobile operating systems often have to terminate processes to reclaim system resources such as memory. From </a:t>
            </a:r>
            <a:r>
              <a:rPr lang="en-US" altLang="en-US" b="1" dirty="0"/>
              <a:t>most</a:t>
            </a:r>
            <a:r>
              <a:rPr lang="en-US" altLang="en-US" dirty="0"/>
              <a:t> to </a:t>
            </a:r>
            <a:r>
              <a:rPr lang="en-US" altLang="en-US" b="1" dirty="0"/>
              <a:t>least</a:t>
            </a:r>
            <a:r>
              <a:rPr lang="en-US" altLang="en-US" dirty="0"/>
              <a:t> important:</a:t>
            </a:r>
          </a:p>
          <a:p>
            <a:pPr lvl="1"/>
            <a:r>
              <a:rPr lang="en-US" altLang="en-US" dirty="0"/>
              <a:t>Foreground process</a:t>
            </a:r>
          </a:p>
          <a:p>
            <a:pPr lvl="1"/>
            <a:r>
              <a:rPr lang="en-US" altLang="en-US" dirty="0"/>
              <a:t>Visible process</a:t>
            </a:r>
          </a:p>
          <a:p>
            <a:pPr lvl="1"/>
            <a:r>
              <a:rPr lang="en-US" altLang="en-US" dirty="0"/>
              <a:t>Service process</a:t>
            </a:r>
          </a:p>
          <a:p>
            <a:pPr lvl="1"/>
            <a:r>
              <a:rPr lang="en-US" altLang="en-US" dirty="0"/>
              <a:t>Background process</a:t>
            </a:r>
          </a:p>
          <a:p>
            <a:pPr lvl="1"/>
            <a:r>
              <a:rPr lang="en-US" altLang="en-US" dirty="0"/>
              <a:t>Empty process</a:t>
            </a:r>
          </a:p>
          <a:p>
            <a:r>
              <a:rPr lang="en-US" altLang="en-US" dirty="0"/>
              <a:t>Android will begin terminating processes that are least important.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D6E94F8E-122F-4FED-9B3D-FD01E284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2347" y="143364"/>
            <a:ext cx="7997825" cy="576263"/>
          </a:xfrm>
        </p:spPr>
        <p:txBody>
          <a:bodyPr/>
          <a:lstStyle/>
          <a:p>
            <a:r>
              <a:rPr lang="en-US" altLang="en-US" sz="2800" dirty="0" err="1"/>
              <a:t>Multiprocess</a:t>
            </a:r>
            <a:r>
              <a:rPr lang="en-US" altLang="en-US" sz="2800" dirty="0"/>
              <a:t> Architecture – Chrome Browser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60D7C25-6ED1-40E0-9C1E-876BC3EC8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1073426"/>
            <a:ext cx="7805738" cy="4478752"/>
          </a:xfrm>
        </p:spPr>
        <p:txBody>
          <a:bodyPr/>
          <a:lstStyle/>
          <a:p>
            <a:r>
              <a:rPr lang="en-US" altLang="en-US" dirty="0"/>
              <a:t>Many web browsers ran as single process (some still do)</a:t>
            </a:r>
          </a:p>
          <a:p>
            <a:pPr lvl="1"/>
            <a:r>
              <a:rPr lang="en-US" altLang="en-US" dirty="0"/>
              <a:t>If one web site causes trouble, entire browser can hang or crash</a:t>
            </a:r>
          </a:p>
          <a:p>
            <a:r>
              <a:rPr lang="en-US" altLang="en-US" dirty="0"/>
              <a:t>Google Chrome Browser is </a:t>
            </a:r>
            <a:r>
              <a:rPr lang="en-US" altLang="en-US" dirty="0" err="1"/>
              <a:t>multiprocess</a:t>
            </a:r>
            <a:r>
              <a:rPr lang="en-US" altLang="en-US" dirty="0"/>
              <a:t> with 3 different types of processes: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dirty="0"/>
              <a:t> process manages user interface, disk and network I/O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Renderer</a:t>
            </a:r>
            <a:r>
              <a:rPr lang="en-US" altLang="en-US" dirty="0"/>
              <a:t> process renders web pages, deals with HTML, </a:t>
            </a:r>
            <a:r>
              <a:rPr lang="en-US" altLang="en-US" dirty="0" err="1"/>
              <a:t>Javascript</a:t>
            </a:r>
            <a:r>
              <a:rPr lang="en-US" altLang="en-US" dirty="0"/>
              <a:t>. A new renderer created for each website opened</a:t>
            </a:r>
          </a:p>
          <a:p>
            <a:pPr lvl="2"/>
            <a:r>
              <a:rPr lang="en-US" altLang="en-US" dirty="0"/>
              <a:t>Runs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dirty="0"/>
              <a:t> restricting disk and network I/O, minimizing effect of security exploits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Plug-in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process for each type of plug-in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7348" name="Picture 1">
            <a:extLst>
              <a:ext uri="{FF2B5EF4-FFF2-40B4-BE49-F238E27FC236}">
                <a16:creationId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9" y="4591123"/>
            <a:ext cx="6278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130054"/>
            <a:ext cx="7485062" cy="576262"/>
          </a:xfrm>
        </p:spPr>
        <p:txBody>
          <a:bodyPr/>
          <a:lstStyle/>
          <a:p>
            <a:r>
              <a:rPr lang="en-US" altLang="en-US" dirty="0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3" y="1154113"/>
            <a:ext cx="7675562" cy="4530725"/>
          </a:xfrm>
        </p:spPr>
        <p:txBody>
          <a:bodyPr/>
          <a:lstStyle/>
          <a:p>
            <a:r>
              <a:rPr lang="en-US" altLang="en-US" dirty="0"/>
              <a:t>Processes within a system may be </a:t>
            </a:r>
            <a:r>
              <a:rPr lang="en-US" altLang="en-US" b="1" i="1" dirty="0"/>
              <a:t>independent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i="1" dirty="0"/>
              <a:t>cooperating</a:t>
            </a:r>
          </a:p>
          <a:p>
            <a:r>
              <a:rPr lang="en-US" altLang="en-US" dirty="0"/>
              <a:t>Cooperating process can affect or be affected by other processes, including sharing data</a:t>
            </a:r>
          </a:p>
          <a:p>
            <a:r>
              <a:rPr lang="en-US" altLang="en-US" dirty="0"/>
              <a:t>Reasons for cooperating processes:</a:t>
            </a:r>
          </a:p>
          <a:p>
            <a:pPr lvl="1"/>
            <a:r>
              <a:rPr lang="en-US" altLang="en-US" dirty="0"/>
              <a:t>Information sharing</a:t>
            </a:r>
          </a:p>
          <a:p>
            <a:pPr lvl="1"/>
            <a:r>
              <a:rPr lang="en-US" altLang="en-US" dirty="0"/>
              <a:t>Computation speedup</a:t>
            </a:r>
          </a:p>
          <a:p>
            <a:pPr lvl="1"/>
            <a:r>
              <a:rPr lang="en-US" altLang="en-US" dirty="0"/>
              <a:t>Modularity</a:t>
            </a:r>
          </a:p>
          <a:p>
            <a:pPr lvl="1"/>
            <a:r>
              <a:rPr lang="en-US" altLang="en-US" dirty="0"/>
              <a:t>Convenience	</a:t>
            </a:r>
          </a:p>
          <a:p>
            <a:r>
              <a:rPr lang="en-US" altLang="en-US" dirty="0"/>
              <a:t>Cooperating processes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IPC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Two models of IPC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Message passing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163CEC-73A6-4E96-880E-3A57C5F4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0DD2938-EA4E-48BC-A833-20DE32AC1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1138238"/>
            <a:ext cx="7745412" cy="4530725"/>
          </a:xfrm>
        </p:spPr>
        <p:txBody>
          <a:bodyPr/>
          <a:lstStyle/>
          <a:p>
            <a:r>
              <a:rPr lang="en-US" altLang="en-US" dirty="0"/>
              <a:t>Identify the separate components of a process and illustrate how they are represented and scheduled in an operating system.</a:t>
            </a:r>
          </a:p>
          <a:p>
            <a:r>
              <a:rPr lang="en-US" altLang="en-US" dirty="0"/>
              <a:t>Describe how processes are created and terminated in an operating system, including developing programs using the appropriate system calls that perform these operations.</a:t>
            </a:r>
          </a:p>
          <a:p>
            <a:r>
              <a:rPr lang="en-US" altLang="en-US" dirty="0"/>
              <a:t>Describe and contrast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 using shared memory and message passing.</a:t>
            </a:r>
          </a:p>
          <a:p>
            <a:r>
              <a:rPr lang="en-US" altLang="en-US" dirty="0"/>
              <a:t>Design programs that uses pipes and POSIX shared memory to perform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communication.</a:t>
            </a:r>
          </a:p>
          <a:p>
            <a:r>
              <a:rPr lang="en-US" altLang="en-US" dirty="0"/>
              <a:t>Describe client-server communication using sockets and remote procedure calls.</a:t>
            </a:r>
          </a:p>
          <a:p>
            <a:r>
              <a:rPr lang="en-US" altLang="en-US" dirty="0"/>
              <a:t>Design kernel modules that interact with the Linux operating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1261982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585" y="9558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239751" cy="43852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Synchronization is discussed in great details in Chapters 6 &amp; 7.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6594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/>
              <a:t>Shared data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/>
          </a:p>
          <a:p>
            <a:r>
              <a:rPr lang="en-US" altLang="en-US"/>
              <a:t>Solution is correct, but can only use </a:t>
            </a:r>
            <a:r>
              <a:rPr lang="en-US" altLang="en-US" b="1">
                <a:latin typeface="Courier New" panose="02070309020205020404" pitchFamily="49" charset="0"/>
              </a:rPr>
              <a:t>BUFFER_SIZE-1</a:t>
            </a:r>
            <a:r>
              <a:rPr lang="en-US" altLang="en-US"/>
              <a:t>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next_produced;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buffer[in] = next_produced;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/>
          </a:p>
          <a:p>
            <a:pPr>
              <a:buFont typeface="Monotype Sorts" pitchFamily="-84" charset="2"/>
              <a:buNone/>
            </a:pPr>
            <a:r>
              <a:rPr lang="en-US" altLang="en-US" sz="1400"/>
              <a:t>	</a:t>
            </a:r>
          </a:p>
          <a:p>
            <a:pPr marL="7167563" lvl="4"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next_consumed;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029677" cy="4762529"/>
          </a:xfrm>
        </p:spPr>
        <p:txBody>
          <a:bodyPr/>
          <a:lstStyle/>
          <a:p>
            <a:r>
              <a:rPr lang="en-US" altLang="en-US" dirty="0"/>
              <a:t>Suppose that we wanted to provide a solution to the consumer-producer problem that fills </a:t>
            </a:r>
            <a:r>
              <a:rPr lang="en-US" altLang="en-US" b="1" dirty="0">
                <a:solidFill>
                  <a:srgbClr val="000000"/>
                </a:solidFill>
              </a:rPr>
              <a:t>all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the buffers. </a:t>
            </a:r>
          </a:p>
          <a:p>
            <a:r>
              <a:rPr lang="en-US" altLang="en-US" dirty="0"/>
              <a:t>We can do so by having an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that keeps track of the number of full buffers.  </a:t>
            </a:r>
          </a:p>
          <a:p>
            <a:r>
              <a:rPr lang="en-US" altLang="en-US" dirty="0"/>
              <a:t>Initially,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>
                <a:latin typeface="Courier" pitchFamily="-84" charset="0"/>
              </a:rPr>
              <a:t> </a:t>
            </a:r>
            <a:r>
              <a:rPr lang="en-US" altLang="en-US" dirty="0"/>
              <a:t>is set to 0. 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incremented by the producer after it produces a new buffer.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and is decremented by the consumer after it consumes a buffer.</a:t>
            </a:r>
          </a:p>
        </p:txBody>
      </p:sp>
    </p:spTree>
    <p:extLst>
      <p:ext uri="{BB962C8B-B14F-4D97-AF65-F5344CB8AC3E}">
        <p14:creationId xmlns:p14="http://schemas.microsoft.com/office/powerpoint/2010/main" val="418925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58888"/>
            <a:ext cx="6999288" cy="455771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while (true) {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buffer[in] = </a:t>
            </a:r>
            <a:r>
              <a:rPr lang="en-US" altLang="en-US" sz="17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17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19934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731" y="1262063"/>
            <a:ext cx="6931219" cy="486092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</a:t>
            </a:r>
            <a:r>
              <a:rPr lang="en-US" altLang="en-US" sz="1600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1600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out = (out + 1) % BUFFER_SIZE; 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       counter--;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1193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685216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counter++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register1 = register1 + 1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counter = register1</a:t>
            </a:r>
            <a:endParaRPr lang="en-US" altLang="en-US" sz="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counter--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register2 = register2 - 1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/>
              <a:t>Consider this execution interleaving with </a:t>
            </a:r>
            <a:r>
              <a:rPr lang="ja-JP" altLang="en-US" sz="1600" dirty="0"/>
              <a:t>“</a:t>
            </a:r>
            <a:r>
              <a:rPr lang="en-US" altLang="ja-JP" sz="1600" dirty="0"/>
              <a:t>count = 5</a:t>
            </a:r>
            <a:r>
              <a:rPr lang="ja-JP" altLang="en-US" sz="1600" dirty="0"/>
              <a:t>”</a:t>
            </a:r>
            <a:r>
              <a:rPr lang="en-US" altLang="ja-JP" sz="1600" dirty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600" dirty="0"/>
              <a:t>	S0: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 </a:t>
            </a:r>
            <a:r>
              <a:rPr lang="en-US" altLang="en-US" sz="1600" dirty="0"/>
              <a:t>{register1 = 5}</a:t>
            </a:r>
            <a:br>
              <a:rPr lang="en-US" altLang="en-US" sz="1600" dirty="0"/>
            </a:br>
            <a:r>
              <a:rPr lang="en-US" altLang="en-US" sz="1600" dirty="0"/>
              <a:t>S1: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register1 + 1   </a:t>
            </a:r>
            <a:r>
              <a:rPr lang="en-US" altLang="en-US" sz="1600" dirty="0"/>
              <a:t>{register1 = 6} </a:t>
            </a:r>
            <a:br>
              <a:rPr lang="en-US" altLang="en-US" sz="1600" dirty="0"/>
            </a:br>
            <a:r>
              <a:rPr lang="en-US" altLang="en-US" sz="1600" dirty="0"/>
              <a:t>S2: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</a:t>
            </a:r>
            <a:r>
              <a:rPr lang="en-US" altLang="en-US" sz="1600" dirty="0"/>
              <a:t>{register2 = 5} </a:t>
            </a:r>
            <a:br>
              <a:rPr lang="en-US" altLang="en-US" sz="1600" dirty="0"/>
            </a:br>
            <a:r>
              <a:rPr lang="en-US" altLang="en-US" sz="1600" dirty="0"/>
              <a:t>S3: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register2 – 1  </a:t>
            </a:r>
            <a:r>
              <a:rPr lang="en-US" altLang="en-US" sz="1600" dirty="0"/>
              <a:t>{register2 = 4} </a:t>
            </a:r>
            <a:br>
              <a:rPr lang="en-US" altLang="en-US" sz="1600" dirty="0"/>
            </a:br>
            <a:r>
              <a:rPr lang="en-US" altLang="en-US" sz="1600" dirty="0"/>
              <a:t>S4: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counter = register1         </a:t>
            </a:r>
            <a:r>
              <a:rPr lang="en-US" altLang="en-US" sz="1600" dirty="0"/>
              <a:t>{counter = 6 } </a:t>
            </a:r>
            <a:br>
              <a:rPr lang="en-US" altLang="en-US" sz="1600" dirty="0"/>
            </a:br>
            <a:r>
              <a:rPr lang="en-US" altLang="en-US" sz="1600" dirty="0"/>
              <a:t>S5: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counter = register2        </a:t>
            </a:r>
            <a:r>
              <a:rPr lang="en-US" altLang="en-US" sz="1600" dirty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1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6500"/>
            <a:ext cx="7624536" cy="47588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operating system executes a variety of programs that run as a process.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dirty="0"/>
              <a:t> – a program in execution; process execution must progress in sequential fashion. No parallel execution of instructions of a  single process</a:t>
            </a:r>
          </a:p>
          <a:p>
            <a:r>
              <a:rPr lang="en-US" altLang="en-US" dirty="0"/>
              <a:t>Multiple parts</a:t>
            </a:r>
          </a:p>
          <a:p>
            <a:pPr lvl="1"/>
            <a:r>
              <a:rPr lang="en-US" altLang="en-US" dirty="0"/>
              <a:t>The program code, 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</a:p>
          <a:p>
            <a:pPr lvl="1"/>
            <a:r>
              <a:rPr lang="en-US" altLang="en-US" dirty="0"/>
              <a:t>Current activity including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counter</a:t>
            </a:r>
            <a:r>
              <a:rPr lang="en-US" altLang="en-US" dirty="0"/>
              <a:t>, processor registers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</a:t>
            </a:r>
            <a:r>
              <a:rPr lang="en-US" altLang="en-US" b="1" dirty="0"/>
              <a:t> </a:t>
            </a:r>
            <a:r>
              <a:rPr lang="en-US" altLang="en-US" dirty="0"/>
              <a:t>containing temporary data</a:t>
            </a:r>
          </a:p>
          <a:p>
            <a:pPr lvl="2"/>
            <a:r>
              <a:rPr lang="en-US" altLang="en-US" dirty="0"/>
              <a:t>Function parameters, return addresses, local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  <a:r>
              <a:rPr lang="en-US" altLang="en-US" b="1" dirty="0"/>
              <a:t> </a:t>
            </a:r>
            <a:r>
              <a:rPr lang="en-US" altLang="en-US" dirty="0"/>
              <a:t>containing global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Heap</a:t>
            </a:r>
            <a:r>
              <a:rPr lang="en-US" altLang="en-US" b="1" dirty="0"/>
              <a:t> </a:t>
            </a:r>
            <a:r>
              <a:rPr lang="en-US" altLang="en-US" dirty="0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6550503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(where at most N 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6.</a:t>
            </a:r>
          </a:p>
        </p:txBody>
      </p:sp>
    </p:spTree>
    <p:extLst>
      <p:ext uri="{BB962C8B-B14F-4D97-AF65-F5344CB8AC3E}">
        <p14:creationId xmlns:p14="http://schemas.microsoft.com/office/powerpoint/2010/main" val="2239292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222" y="133932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236870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</a:t>
            </a:r>
            <a:r>
              <a:rPr lang="en-US" altLang="en-US" i="1" dirty="0"/>
              <a:t> message</a:t>
            </a:r>
            <a:r>
              <a:rPr lang="en-US" altLang="en-US" dirty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003047" cy="4674936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If processes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Establish a </a:t>
            </a:r>
            <a:r>
              <a:rPr lang="en-US" altLang="en-US" b="1" i="1" dirty="0"/>
              <a:t>communication</a:t>
            </a:r>
            <a:r>
              <a:rPr lang="en-US" altLang="en-US" b="1" dirty="0"/>
              <a:t> </a:t>
            </a:r>
            <a:r>
              <a:rPr lang="en-US" altLang="en-US" b="1" i="1" dirty="0"/>
              <a:t>link</a:t>
            </a:r>
            <a:r>
              <a:rPr lang="en-US" altLang="en-US" b="1" dirty="0"/>
              <a:t> </a:t>
            </a:r>
            <a:r>
              <a:rPr lang="en-US" altLang="en-US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Implementation issues:</a:t>
            </a:r>
          </a:p>
          <a:p>
            <a:pPr lvl="1"/>
            <a:r>
              <a:rPr lang="en-US" altLang="en-US" dirty="0"/>
              <a:t>How are links established?</a:t>
            </a:r>
          </a:p>
          <a:p>
            <a:pPr lvl="1"/>
            <a:r>
              <a:rPr lang="en-US" altLang="en-US" dirty="0"/>
              <a:t>Can a link be associated with more than two processes?</a:t>
            </a:r>
          </a:p>
          <a:p>
            <a:pPr lvl="1"/>
            <a:r>
              <a:rPr lang="en-US" altLang="en-US" dirty="0"/>
              <a:t>How many links can there be between every pair of communicating processes?</a:t>
            </a:r>
          </a:p>
          <a:p>
            <a:pPr lvl="1"/>
            <a:r>
              <a:rPr lang="en-US" altLang="en-US" dirty="0"/>
              <a:t>What is the capacity of a link?</a:t>
            </a:r>
          </a:p>
          <a:p>
            <a:pPr lvl="1"/>
            <a:r>
              <a:rPr lang="en-US" altLang="en-US" dirty="0"/>
              <a:t>Is the size of a message that the link can accommodate fixed or variable?</a:t>
            </a:r>
          </a:p>
          <a:p>
            <a:pPr lvl="1"/>
            <a:r>
              <a:rPr lang="en-US" altLang="en-US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Automatic or explicit buffering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397583" cy="4073942"/>
          </a:xfrm>
        </p:spPr>
        <p:txBody>
          <a:bodyPr/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 dirty="0"/>
              <a:t>Operations</a:t>
            </a:r>
          </a:p>
          <a:p>
            <a:pPr lvl="1"/>
            <a:r>
              <a:rPr lang="en-US" altLang="en-US" dirty="0"/>
              <a:t>Create a new mailbox (port)</a:t>
            </a:r>
          </a:p>
          <a:p>
            <a:pPr lvl="1"/>
            <a:r>
              <a:rPr lang="en-US" altLang="en-US" dirty="0"/>
              <a:t>Send and receive messages through mailbox</a:t>
            </a:r>
          </a:p>
          <a:p>
            <a:pPr lvl="1"/>
            <a:r>
              <a:rPr lang="en-US" altLang="en-US" dirty="0"/>
              <a:t>Delete a mailbox</a:t>
            </a:r>
          </a:p>
          <a:p>
            <a:r>
              <a:rPr lang="en-US" altLang="en-US" dirty="0"/>
              <a:t>Primitives are defined as: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send a message to mailbox A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976891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1615924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/>
              <a:t> 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081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99244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6949621" cy="4595132"/>
          </a:xfrm>
        </p:spPr>
        <p:txBody>
          <a:bodyPr/>
          <a:lstStyle/>
          <a:p>
            <a:r>
              <a:rPr lang="en-US" altLang="en-US" dirty="0"/>
              <a:t>Program is </a:t>
            </a:r>
            <a:r>
              <a:rPr lang="en-US" altLang="en-US" b="1" dirty="0"/>
              <a:t>passive</a:t>
            </a:r>
            <a:r>
              <a:rPr lang="en-US" altLang="en-US" dirty="0"/>
              <a:t> entity stored on disk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dirty="0"/>
              <a:t>); process is </a:t>
            </a:r>
            <a:r>
              <a:rPr lang="en-US" altLang="en-US" b="1" dirty="0"/>
              <a:t>active</a:t>
            </a:r>
            <a:r>
              <a:rPr lang="en-US" altLang="en-US" b="1" i="1" dirty="0"/>
              <a:t> </a:t>
            </a:r>
          </a:p>
          <a:p>
            <a:pPr lvl="1"/>
            <a:r>
              <a:rPr lang="en-US" altLang="en-US" dirty="0"/>
              <a:t>Program becomes process when an executable file is loaded into memory</a:t>
            </a:r>
          </a:p>
          <a:p>
            <a:r>
              <a:rPr lang="en-US" altLang="en-US" dirty="0"/>
              <a:t>Execution of program started via GUI mouse clicks, command line entry of its name, etc.</a:t>
            </a:r>
          </a:p>
          <a:p>
            <a:r>
              <a:rPr lang="en-US" altLang="en-US" dirty="0"/>
              <a:t>One program can be several processes</a:t>
            </a:r>
          </a:p>
          <a:p>
            <a:pPr lvl="1"/>
            <a:r>
              <a:rPr lang="en-US" altLang="en-US" dirty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/>
              <a:t>Queue of messages attached to the link.</a:t>
            </a:r>
          </a:p>
          <a:p>
            <a:r>
              <a:rPr lang="en-US" altLang="en-US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1.</a:t>
            </a:r>
            <a:r>
              <a:rPr lang="en-US" altLang="en-US"/>
              <a:t>	Zero capacity – no messages are queued on a link.</a:t>
            </a:r>
            <a:br>
              <a:rPr lang="en-US" altLang="en-US"/>
            </a:br>
            <a:r>
              <a:rPr lang="en-US" altLang="en-US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2.</a:t>
            </a:r>
            <a:r>
              <a:rPr lang="en-US" altLang="en-US"/>
              <a:t>	Bounded capacity – finite length of </a:t>
            </a:r>
            <a:r>
              <a:rPr lang="en-US" altLang="en-US" i="1"/>
              <a:t>n</a:t>
            </a:r>
            <a:r>
              <a:rPr lang="en-US" altLang="en-US"/>
              <a:t> messages</a:t>
            </a:r>
            <a:br>
              <a:rPr lang="en-US" altLang="en-US"/>
            </a:br>
            <a:r>
              <a:rPr lang="en-US" altLang="en-US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3.</a:t>
            </a:r>
            <a:r>
              <a:rPr lang="en-US" altLang="en-US"/>
              <a:t>	Unbounded capacity – infinite length </a:t>
            </a:r>
            <a:br>
              <a:rPr lang="en-US" altLang="en-US"/>
            </a:br>
            <a:r>
              <a:rPr lang="en-US" altLang="en-US"/>
              <a:t>Sender never waits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r>
              <a:rPr lang="en-US" altLang="en-US" dirty="0"/>
              <a:t>POSIX Shared Memory</a:t>
            </a:r>
          </a:p>
          <a:p>
            <a:pPr lvl="1"/>
            <a:r>
              <a:rPr lang="en-US" altLang="en-US" dirty="0"/>
              <a:t>Process first creates shared memory segment</a:t>
            </a: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shm_open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O CREAT | O RDWR, 0666);</a:t>
            </a:r>
          </a:p>
          <a:p>
            <a:pPr lvl="1"/>
            <a:r>
              <a:rPr lang="en-US" altLang="en-US" dirty="0"/>
              <a:t>Also used to open an existing segment</a:t>
            </a:r>
          </a:p>
          <a:p>
            <a:pPr lvl="1"/>
            <a:r>
              <a:rPr lang="en-US" altLang="en-US" dirty="0"/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            </a:t>
            </a:r>
            <a:r>
              <a:rPr lang="en-US" altLang="en-US" b="1" dirty="0" err="1">
                <a:latin typeface="Courier New" panose="02070309020205020404" pitchFamily="49" charset="0"/>
              </a:rPr>
              <a:t>ftruncate</a:t>
            </a:r>
            <a:r>
              <a:rPr lang="en-US" altLang="en-US" b="1" dirty="0"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latin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</a:rPr>
              <a:t>, 4096); 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to memory-map a file pointer to the shared memory object</a:t>
            </a:r>
          </a:p>
          <a:p>
            <a:pPr lvl="1"/>
            <a:r>
              <a:rPr lang="en-US" altLang="en-US" dirty="0"/>
              <a:t>Reading and writing to shared memory is done by using the pointer returned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.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170228"/>
            <a:ext cx="7548562" cy="576262"/>
          </a:xfrm>
        </p:spPr>
        <p:txBody>
          <a:bodyPr/>
          <a:lstStyle/>
          <a:p>
            <a:r>
              <a:rPr lang="en-US" altLang="en-US" dirty="0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1076325"/>
            <a:ext cx="7645400" cy="4530725"/>
          </a:xfrm>
        </p:spPr>
        <p:txBody>
          <a:bodyPr/>
          <a:lstStyle/>
          <a:p>
            <a:r>
              <a:rPr lang="en-US" altLang="en-US" dirty="0"/>
              <a:t>Mach communication is message based</a:t>
            </a:r>
          </a:p>
          <a:p>
            <a:pPr lvl="1"/>
            <a:r>
              <a:rPr lang="en-US" altLang="en-US" dirty="0"/>
              <a:t>Even system calls are messages</a:t>
            </a:r>
          </a:p>
          <a:p>
            <a:pPr lvl="1"/>
            <a:r>
              <a:rPr lang="en-US" altLang="en-US" dirty="0"/>
              <a:t>Each task gets two ports at creation  - Kernel and Notify</a:t>
            </a:r>
          </a:p>
          <a:p>
            <a:pPr lvl="1"/>
            <a:r>
              <a:rPr lang="en-US" altLang="en-US" dirty="0"/>
              <a:t>Messages are sent and received using the </a:t>
            </a:r>
            <a:r>
              <a:rPr lang="en-US" altLang="en-US" b="1" dirty="0" err="1">
                <a:latin typeface="Courier New" panose="02070309020205020404" pitchFamily="49" charset="0"/>
              </a:rPr>
              <a:t>mach_msg</a:t>
            </a:r>
            <a:r>
              <a:rPr lang="en-US" altLang="en-US" b="1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</a:t>
            </a:r>
          </a:p>
          <a:p>
            <a:pPr lvl="1"/>
            <a:r>
              <a:rPr lang="en-US" altLang="en-US" dirty="0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      </a:t>
            </a:r>
            <a:r>
              <a:rPr lang="en-US" altLang="en-US" b="1" dirty="0" err="1">
                <a:latin typeface="Courier New" panose="02070309020205020404" pitchFamily="49" charset="0"/>
              </a:rPr>
              <a:t>mach_port_allocate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dirty="0"/>
              <a:t>Send and receive are flexible; for example four options if mailbox full:</a:t>
            </a:r>
          </a:p>
          <a:p>
            <a:pPr lvl="2"/>
            <a:r>
              <a:rPr lang="en-US" altLang="en-US" dirty="0"/>
              <a:t>Wait indefinitely</a:t>
            </a:r>
          </a:p>
          <a:p>
            <a:pPr lvl="2"/>
            <a:r>
              <a:rPr lang="en-US" altLang="en-US" dirty="0"/>
              <a:t>Wait at most n milliseconds</a:t>
            </a:r>
          </a:p>
          <a:p>
            <a:pPr lvl="2"/>
            <a:r>
              <a:rPr lang="en-US" altLang="en-US" dirty="0"/>
              <a:t>Return immediately</a:t>
            </a:r>
          </a:p>
          <a:p>
            <a:pPr lvl="2"/>
            <a:r>
              <a:rPr lang="en-US" altLang="en-US" dirty="0"/>
              <a:t>Temporarily cache a message</a:t>
            </a:r>
          </a:p>
          <a:p>
            <a:pPr lvl="1"/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#include&lt;mach/mach.h&gt;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struct message </a:t>
            </a:r>
            <a:r>
              <a:rPr kumimoji="0" lang="en-US" altLang="en-US" sz="1400" b="1">
                <a:latin typeface="Courier New" panose="02070309020205020404" pitchFamily="49" charset="0"/>
              </a:rPr>
              <a:t>{</a:t>
            </a:r>
            <a:br>
              <a:rPr kumimoji="0" lang="en-US" altLang="en-US" sz="1400" b="1">
                <a:latin typeface="Courier New" panose="02070309020205020404" pitchFamily="49" charset="0"/>
              </a:rPr>
            </a:br>
            <a:r>
              <a:rPr kumimoji="0" lang="en-US" altLang="en-US" sz="1400" b="1">
                <a:latin typeface="Courier New" panose="02070309020205020404" pitchFamily="49" charset="0"/>
              </a:rPr>
              <a:t>	</a:t>
            </a:r>
            <a:r>
              <a:rPr kumimoji="0" lang="en-US" altLang="en-US" b="1">
                <a:latin typeface="Courier New" panose="02070309020205020404" pitchFamily="49" charset="0"/>
              </a:rPr>
              <a:t>mach_msg_header_t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	int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1">
                <a:latin typeface="Courier New" panose="02070309020205020404" pitchFamily="49" charset="0"/>
              </a:rPr>
              <a:t>}</a:t>
            </a:r>
            <a:r>
              <a:rPr kumimoji="0" lang="en-US" altLang="en-US" b="1">
                <a:latin typeface="Courier New" panose="02070309020205020404" pitchFamily="49" charset="0"/>
              </a:rPr>
              <a:t>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br>
              <a:rPr kumimoji="0" lang="en-US" altLang="en-US" b="1">
                <a:latin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</a:rPr>
              <a:t>mach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mach port t server;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endParaRPr kumimoji="0" lang="en-US" altLang="en-US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03" y="170670"/>
            <a:ext cx="8229600" cy="576263"/>
          </a:xfrm>
        </p:spPr>
        <p:txBody>
          <a:bodyPr/>
          <a:lstStyle/>
          <a:p>
            <a:r>
              <a:rPr lang="en-US" altLang="en-US" dirty="0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/>
          <a:lstStyle/>
          <a:p>
            <a:r>
              <a:rPr lang="en-US" altLang="en-US" dirty="0"/>
              <a:t>Message-passing centric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procedure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LPC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/>
              <a:t> facility</a:t>
            </a:r>
          </a:p>
          <a:p>
            <a:pPr lvl="1"/>
            <a:r>
              <a:rPr lang="en-US" altLang="en-US" dirty="0"/>
              <a:t>Only works between processes on the same system</a:t>
            </a:r>
          </a:p>
          <a:p>
            <a:pPr lvl="1"/>
            <a:r>
              <a:rPr lang="en-US" altLang="en-US" dirty="0"/>
              <a:t>Uses ports (like mailboxes) to establish and maintain communication channels</a:t>
            </a:r>
          </a:p>
          <a:p>
            <a:pPr lvl="1"/>
            <a:r>
              <a:rPr lang="en-US" altLang="en-US" dirty="0"/>
              <a:t>Communication works as follows:</a:t>
            </a:r>
          </a:p>
          <a:p>
            <a:pPr lvl="2"/>
            <a:r>
              <a:rPr lang="en-US" altLang="en-US" dirty="0"/>
              <a:t>The client opens a handle to the subsystem’</a:t>
            </a:r>
            <a:r>
              <a:rPr lang="en-US" altLang="ja-JP" dirty="0"/>
              <a:t>s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connection</a:t>
            </a:r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ja-JP" dirty="0"/>
              <a:t> object.</a:t>
            </a:r>
          </a:p>
          <a:p>
            <a:pPr lvl="2"/>
            <a:r>
              <a:rPr lang="en-US" altLang="en-US" dirty="0"/>
              <a:t>The client sends a connection request.</a:t>
            </a:r>
          </a:p>
          <a:p>
            <a:pPr lvl="2"/>
            <a:r>
              <a:rPr lang="en-US" altLang="en-US" dirty="0"/>
              <a:t>The server creates two private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returns the handle to one of them to the client.</a:t>
            </a:r>
          </a:p>
          <a:p>
            <a:pPr lvl="2"/>
            <a:r>
              <a:rPr lang="en-US" altLang="en-US" dirty="0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95438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 b="1"/>
              <a:t>Ordinary pipes </a:t>
            </a:r>
            <a:r>
              <a:rPr lang="en-US" altLang="en-US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b="1"/>
              <a:t>Named pipes </a:t>
            </a:r>
            <a:r>
              <a:rPr lang="en-US" altLang="en-US"/>
              <a:t>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 dirty="0"/>
              <a:t>Ordinary Pipes</a:t>
            </a:r>
            <a:r>
              <a:rPr lang="en-US" altLang="en-US" b="1" dirty="0"/>
              <a:t> </a:t>
            </a:r>
            <a:r>
              <a:rPr lang="en-US" altLang="en-US" dirty="0"/>
              <a:t>allow communication in standard producer-consumer style</a:t>
            </a:r>
          </a:p>
          <a:p>
            <a:r>
              <a:rPr lang="en-US" altLang="en-US" dirty="0"/>
              <a:t>Producer writes to one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Consumer reads from the other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i="1" dirty="0"/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Ordinary pipes are therefore unidirectional</a:t>
            </a:r>
          </a:p>
          <a:p>
            <a:r>
              <a:rPr lang="en-US" altLang="en-US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30600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/>
              <a:t>Sockets</a:t>
            </a:r>
          </a:p>
          <a:p>
            <a:r>
              <a:rPr lang="en-US" altLang="en-US"/>
              <a:t>Remote Procedure Calls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is defined as an endpoint for communication</a:t>
            </a:r>
            <a:endParaRPr lang="en-US" altLang="en-US" sz="800" dirty="0"/>
          </a:p>
          <a:p>
            <a:r>
              <a:rPr lang="en-US" altLang="en-US" dirty="0"/>
              <a:t>Concatenation of IP address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dirty="0"/>
              <a:t> – a number included at start of message packet to differentiate network services on a host</a:t>
            </a:r>
            <a:endParaRPr lang="en-US" altLang="en-US" sz="800" dirty="0"/>
          </a:p>
          <a:p>
            <a:r>
              <a:rPr lang="en-US" altLang="en-US" dirty="0"/>
              <a:t>The socket </a:t>
            </a:r>
            <a:r>
              <a:rPr lang="en-US" altLang="en-US" b="1" dirty="0"/>
              <a:t>161.25.19.8:1625</a:t>
            </a:r>
            <a:r>
              <a:rPr lang="en-US" altLang="en-US" dirty="0"/>
              <a:t> refers to port </a:t>
            </a:r>
            <a:r>
              <a:rPr lang="en-US" altLang="en-US" b="1" dirty="0"/>
              <a:t>1625</a:t>
            </a:r>
            <a:r>
              <a:rPr lang="en-US" altLang="en-US" dirty="0"/>
              <a:t> on host </a:t>
            </a:r>
            <a:r>
              <a:rPr lang="en-US" altLang="en-US" b="1" dirty="0"/>
              <a:t>161.25.19.8</a:t>
            </a:r>
            <a:endParaRPr lang="en-US" altLang="en-US" sz="800" b="1" dirty="0"/>
          </a:p>
          <a:p>
            <a:r>
              <a:rPr lang="en-US" altLang="en-US" dirty="0"/>
              <a:t>Communication consists between a pair of sockets</a:t>
            </a:r>
            <a:endParaRPr lang="en-US" altLang="en-US" sz="800" dirty="0"/>
          </a:p>
          <a:p>
            <a:r>
              <a:rPr lang="en-US" altLang="en-US" dirty="0"/>
              <a:t>All ports below 1024 are </a:t>
            </a:r>
            <a:r>
              <a:rPr lang="en-US" altLang="en-US" b="1" i="1" dirty="0"/>
              <a:t>well known</a:t>
            </a:r>
            <a:r>
              <a:rPr lang="en-US" altLang="en-US" dirty="0"/>
              <a:t>, used for standard services</a:t>
            </a:r>
            <a:endParaRPr lang="en-US" altLang="en-US" sz="800" dirty="0"/>
          </a:p>
          <a:p>
            <a:r>
              <a:rPr lang="en-US" altLang="en-US" dirty="0"/>
              <a:t>Special IP address 127.0.0.1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loopback</a:t>
            </a:r>
            <a:r>
              <a:rPr lang="en-US" altLang="en-US" dirty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r>
              <a:rPr lang="en-US" altLang="en-US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/>
          <a:lstStyle/>
          <a:p>
            <a:r>
              <a:rPr lang="en-US" altLang="en-US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dirty="0"/>
              <a:t>Again uses ports for service differentiation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dirty="0"/>
              <a:t> – client-side proxy for the actual procedure on the server</a:t>
            </a:r>
          </a:p>
          <a:p>
            <a:r>
              <a:rPr lang="en-US" altLang="en-US" dirty="0"/>
              <a:t>The client-side stub locates the server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dirty="0"/>
              <a:t> the parameters</a:t>
            </a:r>
          </a:p>
          <a:p>
            <a:r>
              <a:rPr lang="en-US" altLang="en-US" dirty="0"/>
              <a:t>The server-side stub receives this message, unpacks the marshalled parameters, and performs the procedure on the server</a:t>
            </a:r>
          </a:p>
          <a:p>
            <a:r>
              <a:rPr lang="en-US" altLang="en-US" dirty="0"/>
              <a:t>On Windows, stub code compile from specification written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 dirty="0"/>
          </a:p>
          <a:p>
            <a:r>
              <a:rPr lang="en-US" altLang="en-US" dirty="0"/>
              <a:t>Data representation handled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dirty="0"/>
              <a:t>) format to account for different architectures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dirty="0"/>
              <a:t>Remote communication has more failure scenarios than local</a:t>
            </a:r>
          </a:p>
          <a:p>
            <a:pPr lvl="1"/>
            <a:r>
              <a:rPr lang="en-US" altLang="en-US" dirty="0"/>
              <a:t>Messages can be delivered </a:t>
            </a:r>
            <a:r>
              <a:rPr lang="en-US" altLang="en-US" b="1" i="1" dirty="0"/>
              <a:t>exactly once </a:t>
            </a:r>
            <a:r>
              <a:rPr lang="en-US" altLang="en-US" dirty="0"/>
              <a:t>rather than </a:t>
            </a:r>
            <a:r>
              <a:rPr lang="en-US" altLang="en-US" b="1" i="1" dirty="0"/>
              <a:t>at most once</a:t>
            </a:r>
          </a:p>
          <a:p>
            <a:r>
              <a:rPr lang="en-US" altLang="en-US" dirty="0"/>
              <a:t>OS typically provides a rendezvous 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dirty="0"/>
              <a:t>) service to connect client and server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196397"/>
            <a:ext cx="8077200" cy="576263"/>
          </a:xfrm>
        </p:spPr>
        <p:txBody>
          <a:bodyPr/>
          <a:lstStyle/>
          <a:p>
            <a:r>
              <a:rPr lang="en-US" altLang="en-US" dirty="0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1800"/>
            <a:ext cx="72278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254375"/>
          </a:xfrm>
        </p:spPr>
        <p:txBody>
          <a:bodyPr/>
          <a:lstStyle/>
          <a:p>
            <a:r>
              <a:rPr lang="en-US" altLang="en-US" dirty="0"/>
              <a:t>As a process executes, it changes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</a:p>
          <a:p>
            <a:pPr lvl="1"/>
            <a:r>
              <a:rPr lang="en-US" altLang="en-US" b="1" dirty="0"/>
              <a:t>New</a:t>
            </a:r>
            <a:r>
              <a:rPr lang="en-US" altLang="en-US" dirty="0"/>
              <a:t>:  The process is being created</a:t>
            </a:r>
          </a:p>
          <a:p>
            <a:pPr lvl="1"/>
            <a:r>
              <a:rPr lang="en-US" altLang="en-US" b="1" dirty="0"/>
              <a:t>Running</a:t>
            </a:r>
            <a:r>
              <a:rPr lang="en-US" altLang="en-US" dirty="0"/>
              <a:t>:  Instructions are being executed</a:t>
            </a:r>
          </a:p>
          <a:p>
            <a:pPr lvl="1"/>
            <a:r>
              <a:rPr lang="en-US" altLang="en-US" b="1" dirty="0"/>
              <a:t>Waiting</a:t>
            </a:r>
            <a:r>
              <a:rPr lang="en-US" altLang="en-US" dirty="0"/>
              <a:t>:  The process is waiting for some event to occur</a:t>
            </a:r>
          </a:p>
          <a:p>
            <a:pPr lvl="1"/>
            <a:r>
              <a:rPr lang="en-US" altLang="en-US" b="1" dirty="0"/>
              <a:t>Ready</a:t>
            </a:r>
            <a:r>
              <a:rPr lang="en-US" altLang="en-US" dirty="0"/>
              <a:t>:  The process is waiting to be assigned to a processor</a:t>
            </a:r>
          </a:p>
          <a:p>
            <a:pPr lvl="1"/>
            <a:r>
              <a:rPr lang="en-US" altLang="en-US" b="1" dirty="0"/>
              <a:t>Terminated</a:t>
            </a:r>
            <a:r>
              <a:rPr lang="en-US" altLang="en-US" dirty="0"/>
              <a:t>:  The process has finished execution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38375"/>
            <a:ext cx="55911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16504</TotalTime>
  <Words>3620</Words>
  <Application>Microsoft Office PowerPoint</Application>
  <PresentationFormat>On-screen Show (4:3)</PresentationFormat>
  <Paragraphs>446</Paragraphs>
  <Slides>71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Courier</vt:lpstr>
      <vt:lpstr>Courier New</vt:lpstr>
      <vt:lpstr>Helvetica</vt:lpstr>
      <vt:lpstr>Monaco</vt:lpstr>
      <vt:lpstr>Monotype Sorts</vt:lpstr>
      <vt:lpstr>Times New Roman</vt:lpstr>
      <vt:lpstr>Verdana</vt:lpstr>
      <vt:lpstr>Webdings</vt:lpstr>
      <vt:lpstr>Wingdings</vt:lpstr>
      <vt:lpstr>os-8</vt:lpstr>
      <vt:lpstr>Chapter 3:  Processes</vt:lpstr>
      <vt:lpstr>Outline</vt:lpstr>
      <vt:lpstr>Objectives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Multitasking in Mobile Systems</vt:lpstr>
      <vt:lpstr>Operations on Processes</vt:lpstr>
      <vt:lpstr>Process Creation</vt:lpstr>
      <vt:lpstr>Process Creation (Cont.)</vt:lpstr>
      <vt:lpstr>A Tree of Processes in Linux</vt:lpstr>
      <vt:lpstr>C Program Forking Separate Process</vt:lpstr>
      <vt:lpstr>Creating a Separate Process via Windows API</vt:lpstr>
      <vt:lpstr>Process Termination</vt:lpstr>
      <vt:lpstr>Process Termination</vt:lpstr>
      <vt:lpstr>Android Process Importance Hierarchy</vt:lpstr>
      <vt:lpstr>Multiprocess Architecture – Chrome Browser</vt:lpstr>
      <vt:lpstr>Interprocess Communication</vt:lpstr>
      <vt:lpstr>Communications Models </vt:lpstr>
      <vt:lpstr>Producer-Consumer Problem</vt:lpstr>
      <vt:lpstr>IPC – Shared Memory</vt:lpstr>
      <vt:lpstr>Bounded-Buffer – Shared-Memory Solution</vt:lpstr>
      <vt:lpstr>Producer Process – Shared Memory</vt:lpstr>
      <vt:lpstr>Consumer Process – Shared Memory</vt:lpstr>
      <vt:lpstr>What about Filling all the Buffers?</vt:lpstr>
      <vt:lpstr>Producer </vt:lpstr>
      <vt:lpstr>Consumer</vt:lpstr>
      <vt:lpstr>Race Condition</vt:lpstr>
      <vt:lpstr>Race Condition (Cont.)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Producer-Consumer: Message Passing</vt:lpstr>
      <vt:lpstr>Buffering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Named Pipes</vt:lpstr>
      <vt:lpstr>Communications in Client-Server Systems</vt:lpstr>
      <vt:lpstr>Sockets</vt:lpstr>
      <vt:lpstr>Socket Communication</vt:lpstr>
      <vt:lpstr>Sockets in Java</vt:lpstr>
      <vt:lpstr>Sockets in Java</vt:lpstr>
      <vt:lpstr>Remote Procedure Calls</vt:lpstr>
      <vt:lpstr>Remote Procedure Calls (Cont.)</vt:lpstr>
      <vt:lpstr>Execution of RPC</vt:lpstr>
      <vt:lpstr>End of Chapter 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345</cp:revision>
  <cp:lastPrinted>2013-10-02T18:16:40Z</cp:lastPrinted>
  <dcterms:created xsi:type="dcterms:W3CDTF">2011-01-13T23:43:38Z</dcterms:created>
  <dcterms:modified xsi:type="dcterms:W3CDTF">2021-02-28T16:12:12Z</dcterms:modified>
</cp:coreProperties>
</file>