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6"/>
  </p:notesMasterIdLst>
  <p:handoutMasterIdLst>
    <p:handoutMasterId r:id="rId77"/>
  </p:handoutMasterIdLst>
  <p:sldIdLst>
    <p:sldId id="330" r:id="rId2"/>
    <p:sldId id="347" r:id="rId3"/>
    <p:sldId id="348" r:id="rId4"/>
    <p:sldId id="417" r:id="rId5"/>
    <p:sldId id="349" r:id="rId6"/>
    <p:sldId id="350" r:id="rId7"/>
    <p:sldId id="411" r:id="rId8"/>
    <p:sldId id="352" r:id="rId9"/>
    <p:sldId id="353" r:id="rId10"/>
    <p:sldId id="354" r:id="rId11"/>
    <p:sldId id="421" r:id="rId12"/>
    <p:sldId id="356" r:id="rId13"/>
    <p:sldId id="357" r:id="rId14"/>
    <p:sldId id="358" r:id="rId15"/>
    <p:sldId id="360" r:id="rId16"/>
    <p:sldId id="359" r:id="rId17"/>
    <p:sldId id="413" r:id="rId18"/>
    <p:sldId id="420" r:id="rId19"/>
    <p:sldId id="361" r:id="rId20"/>
    <p:sldId id="419" r:id="rId21"/>
    <p:sldId id="422" r:id="rId22"/>
    <p:sldId id="423" r:id="rId23"/>
    <p:sldId id="363" r:id="rId24"/>
    <p:sldId id="393" r:id="rId25"/>
    <p:sldId id="364" r:id="rId26"/>
    <p:sldId id="408" r:id="rId27"/>
    <p:sldId id="404" r:id="rId28"/>
    <p:sldId id="403" r:id="rId29"/>
    <p:sldId id="375" r:id="rId30"/>
    <p:sldId id="426" r:id="rId31"/>
    <p:sldId id="427" r:id="rId32"/>
    <p:sldId id="374" r:id="rId33"/>
    <p:sldId id="429" r:id="rId34"/>
    <p:sldId id="430" r:id="rId35"/>
    <p:sldId id="376" r:id="rId36"/>
    <p:sldId id="377" r:id="rId37"/>
    <p:sldId id="378" r:id="rId38"/>
    <p:sldId id="379" r:id="rId39"/>
    <p:sldId id="380" r:id="rId40"/>
    <p:sldId id="381" r:id="rId41"/>
    <p:sldId id="366" r:id="rId42"/>
    <p:sldId id="435" r:id="rId43"/>
    <p:sldId id="407" r:id="rId44"/>
    <p:sldId id="384" r:id="rId45"/>
    <p:sldId id="385" r:id="rId46"/>
    <p:sldId id="391" r:id="rId47"/>
    <p:sldId id="409" r:id="rId48"/>
    <p:sldId id="400" r:id="rId49"/>
    <p:sldId id="434" r:id="rId50"/>
    <p:sldId id="424" r:id="rId51"/>
    <p:sldId id="367" r:id="rId52"/>
    <p:sldId id="369" r:id="rId53"/>
    <p:sldId id="370" r:id="rId54"/>
    <p:sldId id="414" r:id="rId55"/>
    <p:sldId id="371" r:id="rId56"/>
    <p:sldId id="372" r:id="rId57"/>
    <p:sldId id="416" r:id="rId58"/>
    <p:sldId id="425" r:id="rId59"/>
    <p:sldId id="386" r:id="rId60"/>
    <p:sldId id="432" r:id="rId61"/>
    <p:sldId id="398" r:id="rId62"/>
    <p:sldId id="389" r:id="rId63"/>
    <p:sldId id="390" r:id="rId64"/>
    <p:sldId id="401" r:id="rId65"/>
    <p:sldId id="431" r:id="rId66"/>
    <p:sldId id="402" r:id="rId67"/>
    <p:sldId id="387" r:id="rId68"/>
    <p:sldId id="392" r:id="rId69"/>
    <p:sldId id="412" r:id="rId70"/>
    <p:sldId id="436" r:id="rId71"/>
    <p:sldId id="394" r:id="rId72"/>
    <p:sldId id="395" r:id="rId73"/>
    <p:sldId id="396" r:id="rId74"/>
    <p:sldId id="331" r:id="rId7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berschatz, Avi" initials="SA" lastIdx="1" clrIdx="0">
    <p:extLst>
      <p:ext uri="{19B8F6BF-5375-455C-9EA6-DF929625EA0E}">
        <p15:presenceInfo xmlns:p15="http://schemas.microsoft.com/office/powerpoint/2012/main" userId="S::avi@yale.edu::016206a9-3acf-4d04-9473-be90a77fcf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3" autoAdjust="0"/>
    <p:restoredTop sz="94667"/>
  </p:normalViewPr>
  <p:slideViewPr>
    <p:cSldViewPr snapToGrid="0">
      <p:cViewPr>
        <p:scale>
          <a:sx n="50" d="100"/>
          <a:sy n="50" d="100"/>
        </p:scale>
        <p:origin x="1644" y="324"/>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292038-6B0F-2949-BFB3-4480D592610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53CBFB87-3130-8A40-8B9F-D30E7EF9A785}"/>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F0701F88-43FF-0741-8A3A-C0F52350229C}"/>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3A87DA65-858F-5A45-B34A-C02AA0EBFC03}"/>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2" charset="0"/>
              </a:defRPr>
            </a:lvl1pPr>
          </a:lstStyle>
          <a:p>
            <a:pPr>
              <a:defRPr/>
            </a:pPr>
            <a:fld id="{C746EC8E-B597-402D-9662-ABD14BABEE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289FF7-9133-044D-B490-8A3FD0ABAE44}"/>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E37CAAC1-3D1D-9E43-A83C-E5D89AC65067}"/>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DED26F54-2C52-46FF-BCE0-8696D7541572}"/>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80789FC-DD11-5542-803A-9516EB334E3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8A87854-4AA0-1349-AAA1-90BFC8DE2E9F}"/>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97C6A482-1B06-854B-9B2C-D5CE05B6625A}"/>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pPr>
              <a:defRPr/>
            </a:pPr>
            <a:fld id="{F8DDF7C7-3008-4DC4-9F8B-1490BCFC9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6E874EA-6D46-4D5A-A67E-32C6E4712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DC88E0-05A8-4892-B21E-9326A8D3E05F}"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76CF1BC6-EF44-430B-853A-1916C3A573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BC5144-BC73-40F2-9D46-6DC1B56AC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9004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646A39-9D9C-4576-B76B-C83B690BB2B6}"/>
              </a:ext>
            </a:extLst>
          </p:cNvPr>
          <p:cNvSpPr>
            <a:spLocks noGrp="1" noRot="1" noChangeAspect="1" noChangeArrowheads="1" noTextEdit="1"/>
          </p:cNvSpPr>
          <p:nvPr>
            <p:ph type="sldImg"/>
          </p:nvPr>
        </p:nvSpPr>
        <p:spPr>
          <a:xfrm>
            <a:off x="1117600" y="696913"/>
            <a:ext cx="4648200" cy="3486150"/>
          </a:xfrm>
          <a:ln/>
        </p:spPr>
      </p:sp>
      <p:sp>
        <p:nvSpPr>
          <p:cNvPr id="23555" name="Rectangle 3">
            <a:extLst>
              <a:ext uri="{FF2B5EF4-FFF2-40B4-BE49-F238E27FC236}">
                <a16:creationId xmlns:a16="http://schemas.microsoft.com/office/drawing/2014/main" id="{E615B404-9F60-46B3-9E39-216C9321527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51FF58-C105-4A9E-9630-D9A0E11B7B0F}"/>
              </a:ext>
            </a:extLst>
          </p:cNvPr>
          <p:cNvSpPr>
            <a:spLocks noGrp="1" noRot="1" noChangeAspect="1" noChangeArrowheads="1" noTextEdit="1"/>
          </p:cNvSpPr>
          <p:nvPr>
            <p:ph type="sldImg"/>
          </p:nvPr>
        </p:nvSpPr>
        <p:spPr>
          <a:xfrm>
            <a:off x="1117600" y="696913"/>
            <a:ext cx="4648200" cy="3486150"/>
          </a:xfrm>
          <a:ln/>
        </p:spPr>
      </p:sp>
      <p:sp>
        <p:nvSpPr>
          <p:cNvPr id="25603" name="Rectangle 3">
            <a:extLst>
              <a:ext uri="{FF2B5EF4-FFF2-40B4-BE49-F238E27FC236}">
                <a16:creationId xmlns:a16="http://schemas.microsoft.com/office/drawing/2014/main" id="{775B7E24-1F9A-4145-81FD-5FA9539C1B5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2BE2D62-DA23-4A1C-BD18-BB29F30D2677}"/>
              </a:ext>
            </a:extLst>
          </p:cNvPr>
          <p:cNvSpPr>
            <a:spLocks noGrp="1" noRot="1" noChangeAspect="1" noChangeArrowheads="1" noTextEdit="1"/>
          </p:cNvSpPr>
          <p:nvPr>
            <p:ph type="sldImg"/>
          </p:nvPr>
        </p:nvSpPr>
        <p:spPr>
          <a:xfrm>
            <a:off x="1117600" y="696913"/>
            <a:ext cx="4648200" cy="3486150"/>
          </a:xfrm>
          <a:ln/>
        </p:spPr>
      </p:sp>
      <p:sp>
        <p:nvSpPr>
          <p:cNvPr id="27651" name="Rectangle 3">
            <a:extLst>
              <a:ext uri="{FF2B5EF4-FFF2-40B4-BE49-F238E27FC236}">
                <a16:creationId xmlns:a16="http://schemas.microsoft.com/office/drawing/2014/main" id="{F0FE727F-6BA6-4D29-9307-3BEF0414952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61F88E3-AC2E-45D7-A9AF-5C1FFFB92CB2}"/>
              </a:ext>
            </a:extLst>
          </p:cNvPr>
          <p:cNvSpPr>
            <a:spLocks noGrp="1" noRot="1" noChangeAspect="1" noChangeArrowheads="1" noTextEdit="1"/>
          </p:cNvSpPr>
          <p:nvPr>
            <p:ph type="sldImg"/>
          </p:nvPr>
        </p:nvSpPr>
        <p:spPr>
          <a:xfrm>
            <a:off x="1117600" y="696913"/>
            <a:ext cx="4648200" cy="3486150"/>
          </a:xfrm>
          <a:ln/>
        </p:spPr>
      </p:sp>
      <p:sp>
        <p:nvSpPr>
          <p:cNvPr id="31747" name="Rectangle 3">
            <a:extLst>
              <a:ext uri="{FF2B5EF4-FFF2-40B4-BE49-F238E27FC236}">
                <a16:creationId xmlns:a16="http://schemas.microsoft.com/office/drawing/2014/main" id="{9064BE0D-CEB9-40CC-8FCE-AE12BD2F3A0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B1ABE3-7495-4F27-8466-A83A6316E355}"/>
              </a:ext>
            </a:extLst>
          </p:cNvPr>
          <p:cNvSpPr>
            <a:spLocks noGrp="1" noRot="1" noChangeAspect="1" noChangeArrowheads="1" noTextEdit="1"/>
          </p:cNvSpPr>
          <p:nvPr>
            <p:ph type="sldImg"/>
          </p:nvPr>
        </p:nvSpPr>
        <p:spPr>
          <a:xfrm>
            <a:off x="1117600" y="696913"/>
            <a:ext cx="4648200" cy="3486150"/>
          </a:xfrm>
          <a:ln/>
        </p:spPr>
      </p:sp>
      <p:sp>
        <p:nvSpPr>
          <p:cNvPr id="33795" name="Rectangle 3">
            <a:extLst>
              <a:ext uri="{FF2B5EF4-FFF2-40B4-BE49-F238E27FC236}">
                <a16:creationId xmlns:a16="http://schemas.microsoft.com/office/drawing/2014/main" id="{0AB51EC2-9DAA-4A25-97D8-1FD619E54EE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412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E2A917-F902-400B-80B0-70693664DB44}"/>
              </a:ext>
            </a:extLst>
          </p:cNvPr>
          <p:cNvSpPr>
            <a:spLocks noGrp="1" noRot="1" noChangeAspect="1" noChangeArrowheads="1" noTextEdit="1"/>
          </p:cNvSpPr>
          <p:nvPr>
            <p:ph type="sldImg"/>
          </p:nvPr>
        </p:nvSpPr>
        <p:spPr>
          <a:xfrm>
            <a:off x="1117600" y="696913"/>
            <a:ext cx="4648200" cy="3486150"/>
          </a:xfrm>
          <a:ln/>
        </p:spPr>
      </p:sp>
      <p:sp>
        <p:nvSpPr>
          <p:cNvPr id="29699" name="Rectangle 3">
            <a:extLst>
              <a:ext uri="{FF2B5EF4-FFF2-40B4-BE49-F238E27FC236}">
                <a16:creationId xmlns:a16="http://schemas.microsoft.com/office/drawing/2014/main" id="{1AC34C9B-39B2-47DE-ACC5-054B5690C92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721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7BB01D-B0D0-4671-8FE7-094A3CF41696}"/>
              </a:ext>
            </a:extLst>
          </p:cNvPr>
          <p:cNvSpPr>
            <a:spLocks noGrp="1" noRot="1" noChangeAspect="1" noChangeArrowheads="1" noTextEdit="1"/>
          </p:cNvSpPr>
          <p:nvPr>
            <p:ph type="sldImg"/>
          </p:nvPr>
        </p:nvSpPr>
        <p:spPr>
          <a:xfrm>
            <a:off x="1117600" y="696913"/>
            <a:ext cx="4648200" cy="3486150"/>
          </a:xfrm>
          <a:ln/>
        </p:spPr>
      </p:sp>
      <p:sp>
        <p:nvSpPr>
          <p:cNvPr id="8195" name="Rectangle 3">
            <a:extLst>
              <a:ext uri="{FF2B5EF4-FFF2-40B4-BE49-F238E27FC236}">
                <a16:creationId xmlns:a16="http://schemas.microsoft.com/office/drawing/2014/main" id="{1C49927E-475C-4CE6-A5F7-A2AEC03D2A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225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36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055665-1FCA-46DF-8ADA-AFDB187E57A2}"/>
              </a:ext>
            </a:extLst>
          </p:cNvPr>
          <p:cNvSpPr>
            <a:spLocks noGrp="1" noRot="1" noChangeAspect="1" noChangeArrowheads="1" noTextEdit="1"/>
          </p:cNvSpPr>
          <p:nvPr>
            <p:ph type="sldImg"/>
          </p:nvPr>
        </p:nvSpPr>
        <p:spPr>
          <a:xfrm>
            <a:off x="1117600" y="696913"/>
            <a:ext cx="4648200" cy="3486150"/>
          </a:xfrm>
          <a:ln/>
        </p:spPr>
      </p:sp>
      <p:sp>
        <p:nvSpPr>
          <p:cNvPr id="40963" name="Rectangle 3">
            <a:extLst>
              <a:ext uri="{FF2B5EF4-FFF2-40B4-BE49-F238E27FC236}">
                <a16:creationId xmlns:a16="http://schemas.microsoft.com/office/drawing/2014/main" id="{BE89632E-64C1-4EC9-810C-0427E363D95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CF7734-5D09-4080-A5F3-33EF4697BABE}"/>
              </a:ext>
            </a:extLst>
          </p:cNvPr>
          <p:cNvSpPr>
            <a:spLocks noGrp="1" noRot="1" noChangeAspect="1" noChangeArrowheads="1" noTextEdit="1"/>
          </p:cNvSpPr>
          <p:nvPr>
            <p:ph type="sldImg"/>
          </p:nvPr>
        </p:nvSpPr>
        <p:spPr>
          <a:xfrm>
            <a:off x="1117600" y="696913"/>
            <a:ext cx="4648200" cy="3486150"/>
          </a:xfrm>
          <a:ln/>
        </p:spPr>
      </p:sp>
      <p:sp>
        <p:nvSpPr>
          <p:cNvPr id="43011" name="Rectangle 3">
            <a:extLst>
              <a:ext uri="{FF2B5EF4-FFF2-40B4-BE49-F238E27FC236}">
                <a16:creationId xmlns:a16="http://schemas.microsoft.com/office/drawing/2014/main" id="{0239A3F8-049F-4A8D-93CB-7DD9B1942C96}"/>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78391D3-ADD6-4090-9893-F708D7093442}"/>
              </a:ext>
            </a:extLst>
          </p:cNvPr>
          <p:cNvSpPr>
            <a:spLocks noGrp="1" noRot="1" noChangeAspect="1" noChangeArrowheads="1" noTextEdit="1"/>
          </p:cNvSpPr>
          <p:nvPr>
            <p:ph type="sldImg"/>
          </p:nvPr>
        </p:nvSpPr>
        <p:spPr>
          <a:xfrm>
            <a:off x="1117600" y="696913"/>
            <a:ext cx="4648200" cy="3486150"/>
          </a:xfrm>
          <a:ln/>
        </p:spPr>
      </p:sp>
      <p:sp>
        <p:nvSpPr>
          <p:cNvPr id="45059" name="Rectangle 3">
            <a:extLst>
              <a:ext uri="{FF2B5EF4-FFF2-40B4-BE49-F238E27FC236}">
                <a16:creationId xmlns:a16="http://schemas.microsoft.com/office/drawing/2014/main" id="{26B622F6-6930-47DF-9588-CC13ADD7EAD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3EBCDF-9BF5-4BA4-A046-5EF9DC6D4C3B}"/>
              </a:ext>
            </a:extLst>
          </p:cNvPr>
          <p:cNvSpPr>
            <a:spLocks noGrp="1" noRot="1" noChangeAspect="1" noChangeArrowheads="1" noTextEdit="1"/>
          </p:cNvSpPr>
          <p:nvPr>
            <p:ph type="sldImg"/>
          </p:nvPr>
        </p:nvSpPr>
        <p:spPr>
          <a:xfrm>
            <a:off x="1117600" y="696913"/>
            <a:ext cx="4648200" cy="3486150"/>
          </a:xfrm>
          <a:ln/>
        </p:spPr>
      </p:sp>
      <p:sp>
        <p:nvSpPr>
          <p:cNvPr id="47107" name="Rectangle 3">
            <a:extLst>
              <a:ext uri="{FF2B5EF4-FFF2-40B4-BE49-F238E27FC236}">
                <a16:creationId xmlns:a16="http://schemas.microsoft.com/office/drawing/2014/main" id="{089D0B39-6328-4D25-9200-1051CE46BEC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334B8E-3D1F-4D13-A54E-BFE97B36350C}"/>
              </a:ext>
            </a:extLst>
          </p:cNvPr>
          <p:cNvSpPr>
            <a:spLocks noGrp="1" noRot="1" noChangeAspect="1" noChangeArrowheads="1" noTextEdit="1"/>
          </p:cNvSpPr>
          <p:nvPr>
            <p:ph type="sldImg"/>
          </p:nvPr>
        </p:nvSpPr>
        <p:spPr>
          <a:xfrm>
            <a:off x="1117600" y="696913"/>
            <a:ext cx="4648200" cy="3486150"/>
          </a:xfrm>
          <a:ln/>
        </p:spPr>
      </p:sp>
      <p:sp>
        <p:nvSpPr>
          <p:cNvPr id="60419" name="Rectangle 3">
            <a:extLst>
              <a:ext uri="{FF2B5EF4-FFF2-40B4-BE49-F238E27FC236}">
                <a16:creationId xmlns:a16="http://schemas.microsoft.com/office/drawing/2014/main" id="{4C4D753E-0D96-484D-AE41-DA069EC6DC5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93520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509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EC14F13-9940-464D-96E0-6B1495E786A6}"/>
              </a:ext>
            </a:extLst>
          </p:cNvPr>
          <p:cNvSpPr>
            <a:spLocks noGrp="1" noRot="1" noChangeAspect="1" noChangeArrowheads="1" noTextEdit="1"/>
          </p:cNvSpPr>
          <p:nvPr>
            <p:ph type="sldImg"/>
          </p:nvPr>
        </p:nvSpPr>
        <p:spPr>
          <a:xfrm>
            <a:off x="1117600" y="696913"/>
            <a:ext cx="4648200" cy="3486150"/>
          </a:xfrm>
          <a:ln/>
        </p:spPr>
      </p:sp>
      <p:sp>
        <p:nvSpPr>
          <p:cNvPr id="64515" name="Rectangle 3">
            <a:extLst>
              <a:ext uri="{FF2B5EF4-FFF2-40B4-BE49-F238E27FC236}">
                <a16:creationId xmlns:a16="http://schemas.microsoft.com/office/drawing/2014/main" id="{2062C8DA-575B-421A-8D26-AE1E16BBC43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55C65A-3BB8-4C4D-AEA1-3229F021DC06}"/>
              </a:ext>
            </a:extLst>
          </p:cNvPr>
          <p:cNvSpPr>
            <a:spLocks noGrp="1" noRot="1" noChangeAspect="1" noChangeArrowheads="1" noTextEdit="1"/>
          </p:cNvSpPr>
          <p:nvPr>
            <p:ph type="sldImg"/>
          </p:nvPr>
        </p:nvSpPr>
        <p:spPr>
          <a:xfrm>
            <a:off x="1117600" y="696913"/>
            <a:ext cx="4648200" cy="3486150"/>
          </a:xfrm>
          <a:ln/>
        </p:spPr>
      </p:sp>
      <p:sp>
        <p:nvSpPr>
          <p:cNvPr id="66563" name="Rectangle 3">
            <a:extLst>
              <a:ext uri="{FF2B5EF4-FFF2-40B4-BE49-F238E27FC236}">
                <a16:creationId xmlns:a16="http://schemas.microsoft.com/office/drawing/2014/main" id="{11570280-4FF2-4E66-8C6A-EFD1536FB00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68266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7749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13D277C-8B8F-4523-80FE-71129E615B82}"/>
              </a:ext>
            </a:extLst>
          </p:cNvPr>
          <p:cNvSpPr>
            <a:spLocks noGrp="1" noRot="1" noChangeAspect="1" noChangeArrowheads="1" noTextEdit="1"/>
          </p:cNvSpPr>
          <p:nvPr>
            <p:ph type="sldImg"/>
          </p:nvPr>
        </p:nvSpPr>
        <p:spPr>
          <a:xfrm>
            <a:off x="1117600" y="696913"/>
            <a:ext cx="4648200" cy="3486150"/>
          </a:xfrm>
          <a:ln/>
        </p:spPr>
      </p:sp>
      <p:sp>
        <p:nvSpPr>
          <p:cNvPr id="70659" name="Rectangle 3">
            <a:extLst>
              <a:ext uri="{FF2B5EF4-FFF2-40B4-BE49-F238E27FC236}">
                <a16:creationId xmlns:a16="http://schemas.microsoft.com/office/drawing/2014/main" id="{14169C85-AF33-4BBC-A46F-47B5A7D6A7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585EF5-7930-45AD-B664-C6D80F420C80}"/>
              </a:ext>
            </a:extLst>
          </p:cNvPr>
          <p:cNvSpPr>
            <a:spLocks noGrp="1" noRot="1" noChangeAspect="1" noChangeArrowheads="1" noTextEdit="1"/>
          </p:cNvSpPr>
          <p:nvPr>
            <p:ph type="sldImg"/>
          </p:nvPr>
        </p:nvSpPr>
        <p:spPr>
          <a:xfrm>
            <a:off x="1117600" y="696913"/>
            <a:ext cx="4648200" cy="3486150"/>
          </a:xfrm>
          <a:ln/>
        </p:spPr>
      </p:sp>
      <p:sp>
        <p:nvSpPr>
          <p:cNvPr id="72707" name="Rectangle 3">
            <a:extLst>
              <a:ext uri="{FF2B5EF4-FFF2-40B4-BE49-F238E27FC236}">
                <a16:creationId xmlns:a16="http://schemas.microsoft.com/office/drawing/2014/main" id="{C3AA076D-DCC9-489F-884A-D43E6793BA2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A88387A-220D-46DE-87B0-5AB53B8B9714}"/>
              </a:ext>
            </a:extLst>
          </p:cNvPr>
          <p:cNvSpPr>
            <a:spLocks noGrp="1" noRot="1" noChangeAspect="1" noChangeArrowheads="1" noTextEdit="1"/>
          </p:cNvSpPr>
          <p:nvPr>
            <p:ph type="sldImg"/>
          </p:nvPr>
        </p:nvSpPr>
        <p:spPr>
          <a:xfrm>
            <a:off x="1117600" y="696913"/>
            <a:ext cx="4648200" cy="3486150"/>
          </a:xfrm>
          <a:ln/>
        </p:spPr>
      </p:sp>
      <p:sp>
        <p:nvSpPr>
          <p:cNvPr id="74755" name="Rectangle 3">
            <a:extLst>
              <a:ext uri="{FF2B5EF4-FFF2-40B4-BE49-F238E27FC236}">
                <a16:creationId xmlns:a16="http://schemas.microsoft.com/office/drawing/2014/main" id="{AACB5DF9-CFCC-45D6-AED8-0DFB1F853FE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A32F06E-769C-4B1C-9E7C-D9FC05F6F8C7}"/>
              </a:ext>
            </a:extLst>
          </p:cNvPr>
          <p:cNvSpPr>
            <a:spLocks noGrp="1" noRot="1" noChangeAspect="1" noChangeArrowheads="1" noTextEdit="1"/>
          </p:cNvSpPr>
          <p:nvPr>
            <p:ph type="sldImg"/>
          </p:nvPr>
        </p:nvSpPr>
        <p:spPr>
          <a:xfrm>
            <a:off x="1117600" y="696913"/>
            <a:ext cx="4648200" cy="3486150"/>
          </a:xfrm>
          <a:ln/>
        </p:spPr>
      </p:sp>
      <p:sp>
        <p:nvSpPr>
          <p:cNvPr id="76803" name="Rectangle 3">
            <a:extLst>
              <a:ext uri="{FF2B5EF4-FFF2-40B4-BE49-F238E27FC236}">
                <a16:creationId xmlns:a16="http://schemas.microsoft.com/office/drawing/2014/main" id="{F41AD308-933F-4670-85F5-08B34300D60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4551F08-E163-4B78-BDB8-468F317C6B03}"/>
              </a:ext>
            </a:extLst>
          </p:cNvPr>
          <p:cNvSpPr>
            <a:spLocks noGrp="1" noRot="1" noChangeAspect="1" noChangeArrowheads="1" noTextEdit="1"/>
          </p:cNvSpPr>
          <p:nvPr>
            <p:ph type="sldImg"/>
          </p:nvPr>
        </p:nvSpPr>
        <p:spPr>
          <a:xfrm>
            <a:off x="1117600" y="696913"/>
            <a:ext cx="4648200" cy="3486150"/>
          </a:xfrm>
          <a:ln/>
        </p:spPr>
      </p:sp>
      <p:sp>
        <p:nvSpPr>
          <p:cNvPr id="78851" name="Rectangle 3">
            <a:extLst>
              <a:ext uri="{FF2B5EF4-FFF2-40B4-BE49-F238E27FC236}">
                <a16:creationId xmlns:a16="http://schemas.microsoft.com/office/drawing/2014/main" id="{AC3A3A05-AF23-43D6-95CB-5F6DB21E703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4EB6689-0573-4E96-ABEC-0606AE2C09F1}"/>
              </a:ext>
            </a:extLst>
          </p:cNvPr>
          <p:cNvSpPr>
            <a:spLocks noGrp="1" noRot="1" noChangeAspect="1" noChangeArrowheads="1" noTextEdit="1"/>
          </p:cNvSpPr>
          <p:nvPr>
            <p:ph type="sldImg"/>
          </p:nvPr>
        </p:nvSpPr>
        <p:spPr>
          <a:xfrm>
            <a:off x="1117600" y="696913"/>
            <a:ext cx="4648200" cy="3486150"/>
          </a:xfrm>
          <a:ln/>
        </p:spPr>
      </p:sp>
      <p:sp>
        <p:nvSpPr>
          <p:cNvPr id="80899" name="Rectangle 3">
            <a:extLst>
              <a:ext uri="{FF2B5EF4-FFF2-40B4-BE49-F238E27FC236}">
                <a16:creationId xmlns:a16="http://schemas.microsoft.com/office/drawing/2014/main" id="{1B13B122-1B3A-46FE-9DCF-D26B9C451EE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314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CC7FDDF-4DBE-4749-A693-95E4CEB96B45}"/>
              </a:ext>
            </a:extLst>
          </p:cNvPr>
          <p:cNvSpPr>
            <a:spLocks noGrp="1" noRot="1" noChangeAspect="1" noChangeArrowheads="1" noTextEdit="1"/>
          </p:cNvSpPr>
          <p:nvPr>
            <p:ph type="sldImg"/>
          </p:nvPr>
        </p:nvSpPr>
        <p:spPr>
          <a:xfrm>
            <a:off x="1117600" y="696913"/>
            <a:ext cx="4648200" cy="3486150"/>
          </a:xfrm>
          <a:ln/>
        </p:spPr>
      </p:sp>
      <p:sp>
        <p:nvSpPr>
          <p:cNvPr id="82947" name="Rectangle 3">
            <a:extLst>
              <a:ext uri="{FF2B5EF4-FFF2-40B4-BE49-F238E27FC236}">
                <a16:creationId xmlns:a16="http://schemas.microsoft.com/office/drawing/2014/main" id="{9247B18B-E0DC-42EF-8000-B3A4416D7F49}"/>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568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630E1CF-99A4-4AEE-822B-EB5954B36B09}"/>
              </a:ext>
            </a:extLst>
          </p:cNvPr>
          <p:cNvSpPr>
            <a:spLocks noGrp="1" noRot="1" noChangeAspect="1" noChangeArrowheads="1" noTextEdit="1"/>
          </p:cNvSpPr>
          <p:nvPr>
            <p:ph type="sldImg"/>
          </p:nvPr>
        </p:nvSpPr>
        <p:spPr>
          <a:xfrm>
            <a:off x="1117600" y="696913"/>
            <a:ext cx="4648200" cy="3486150"/>
          </a:xfrm>
          <a:ln/>
        </p:spPr>
      </p:sp>
      <p:sp>
        <p:nvSpPr>
          <p:cNvPr id="84995" name="Rectangle 3">
            <a:extLst>
              <a:ext uri="{FF2B5EF4-FFF2-40B4-BE49-F238E27FC236}">
                <a16:creationId xmlns:a16="http://schemas.microsoft.com/office/drawing/2014/main" id="{FFDF815E-E69D-4A6E-908C-546EA2D082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11B757C-11F6-4804-BBBA-51D10766365A}"/>
              </a:ext>
            </a:extLst>
          </p:cNvPr>
          <p:cNvSpPr>
            <a:spLocks noGrp="1" noRot="1" noChangeAspect="1" noChangeArrowheads="1" noTextEdit="1"/>
          </p:cNvSpPr>
          <p:nvPr>
            <p:ph type="sldImg"/>
          </p:nvPr>
        </p:nvSpPr>
        <p:spPr>
          <a:xfrm>
            <a:off x="1117600" y="696913"/>
            <a:ext cx="4648200" cy="3486150"/>
          </a:xfrm>
          <a:ln/>
        </p:spPr>
      </p:sp>
      <p:sp>
        <p:nvSpPr>
          <p:cNvPr id="87043" name="Rectangle 3">
            <a:extLst>
              <a:ext uri="{FF2B5EF4-FFF2-40B4-BE49-F238E27FC236}">
                <a16:creationId xmlns:a16="http://schemas.microsoft.com/office/drawing/2014/main" id="{0AC8E09B-CF1C-49E5-863A-C8016F142B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7F05CA5-3915-46C5-B3F7-080E3C487494}"/>
              </a:ext>
            </a:extLst>
          </p:cNvPr>
          <p:cNvSpPr>
            <a:spLocks noGrp="1" noRot="1" noChangeAspect="1" noChangeArrowheads="1" noTextEdit="1"/>
          </p:cNvSpPr>
          <p:nvPr>
            <p:ph type="sldImg"/>
          </p:nvPr>
        </p:nvSpPr>
        <p:spPr>
          <a:xfrm>
            <a:off x="1117600" y="696913"/>
            <a:ext cx="4648200" cy="3486150"/>
          </a:xfrm>
          <a:ln/>
        </p:spPr>
      </p:sp>
      <p:sp>
        <p:nvSpPr>
          <p:cNvPr id="89091" name="Rectangle 3">
            <a:extLst>
              <a:ext uri="{FF2B5EF4-FFF2-40B4-BE49-F238E27FC236}">
                <a16:creationId xmlns:a16="http://schemas.microsoft.com/office/drawing/2014/main" id="{2F62E373-C1E7-4913-829D-D4F7CEE6581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998D125-052E-430C-A5E5-045AF42622E7}"/>
              </a:ext>
            </a:extLst>
          </p:cNvPr>
          <p:cNvSpPr>
            <a:spLocks noGrp="1" noRot="1" noChangeAspect="1" noChangeArrowheads="1" noTextEdit="1"/>
          </p:cNvSpPr>
          <p:nvPr>
            <p:ph type="sldImg"/>
          </p:nvPr>
        </p:nvSpPr>
        <p:spPr>
          <a:xfrm>
            <a:off x="1117600" y="696913"/>
            <a:ext cx="4648200" cy="3486150"/>
          </a:xfrm>
          <a:ln/>
        </p:spPr>
      </p:sp>
      <p:sp>
        <p:nvSpPr>
          <p:cNvPr id="91139" name="Rectangle 3">
            <a:extLst>
              <a:ext uri="{FF2B5EF4-FFF2-40B4-BE49-F238E27FC236}">
                <a16:creationId xmlns:a16="http://schemas.microsoft.com/office/drawing/2014/main" id="{854BE39E-4EE8-44E7-927E-467747CCDC4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58CADB1-93CB-4274-A8D1-692400277852}"/>
              </a:ext>
            </a:extLst>
          </p:cNvPr>
          <p:cNvSpPr>
            <a:spLocks noGrp="1" noRot="1" noChangeAspect="1" noChangeArrowheads="1" noTextEdit="1"/>
          </p:cNvSpPr>
          <p:nvPr>
            <p:ph type="sldImg"/>
          </p:nvPr>
        </p:nvSpPr>
        <p:spPr>
          <a:xfrm>
            <a:off x="1117600" y="696913"/>
            <a:ext cx="4648200" cy="3486150"/>
          </a:xfrm>
          <a:ln/>
        </p:spPr>
      </p:sp>
      <p:sp>
        <p:nvSpPr>
          <p:cNvPr id="93187" name="Rectangle 3">
            <a:extLst>
              <a:ext uri="{FF2B5EF4-FFF2-40B4-BE49-F238E27FC236}">
                <a16:creationId xmlns:a16="http://schemas.microsoft.com/office/drawing/2014/main" id="{B72E9B2A-EB18-4339-B030-69967F55A4B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2BD6E28-4416-466E-9B96-F46B9236EFA0}"/>
              </a:ext>
            </a:extLst>
          </p:cNvPr>
          <p:cNvSpPr>
            <a:spLocks noGrp="1" noRot="1" noChangeAspect="1" noChangeArrowheads="1" noTextEdit="1"/>
          </p:cNvSpPr>
          <p:nvPr>
            <p:ph type="sldImg"/>
          </p:nvPr>
        </p:nvSpPr>
        <p:spPr>
          <a:xfrm>
            <a:off x="1117600" y="696913"/>
            <a:ext cx="4648200" cy="3486150"/>
          </a:xfrm>
          <a:ln/>
        </p:spPr>
      </p:sp>
      <p:sp>
        <p:nvSpPr>
          <p:cNvPr id="95235" name="Rectangle 3">
            <a:extLst>
              <a:ext uri="{FF2B5EF4-FFF2-40B4-BE49-F238E27FC236}">
                <a16:creationId xmlns:a16="http://schemas.microsoft.com/office/drawing/2014/main" id="{EB7937B3-A5D5-4AE2-BC95-CEE0E5EA00E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41542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9D70ADE-4177-45D4-B042-C72A3AF4FD6C}"/>
              </a:ext>
            </a:extLst>
          </p:cNvPr>
          <p:cNvSpPr>
            <a:spLocks noGrp="1" noRot="1" noChangeAspect="1" noChangeArrowheads="1" noTextEdit="1"/>
          </p:cNvSpPr>
          <p:nvPr>
            <p:ph type="sldImg"/>
          </p:nvPr>
        </p:nvSpPr>
        <p:spPr>
          <a:xfrm>
            <a:off x="1117600" y="696913"/>
            <a:ext cx="4648200" cy="3486150"/>
          </a:xfrm>
          <a:ln/>
        </p:spPr>
      </p:sp>
      <p:sp>
        <p:nvSpPr>
          <p:cNvPr id="49155" name="Rectangle 3">
            <a:extLst>
              <a:ext uri="{FF2B5EF4-FFF2-40B4-BE49-F238E27FC236}">
                <a16:creationId xmlns:a16="http://schemas.microsoft.com/office/drawing/2014/main" id="{9845E423-F7A0-49A5-85DD-F75CACE8C29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3602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CF294F-1963-42C7-A1B8-DE28A28FD0D5}"/>
              </a:ext>
            </a:extLst>
          </p:cNvPr>
          <p:cNvSpPr>
            <a:spLocks noGrp="1" noRot="1" noChangeAspect="1" noChangeArrowheads="1" noTextEdit="1"/>
          </p:cNvSpPr>
          <p:nvPr>
            <p:ph type="sldImg"/>
          </p:nvPr>
        </p:nvSpPr>
        <p:spPr>
          <a:xfrm>
            <a:off x="1117600" y="696913"/>
            <a:ext cx="4648200" cy="3486150"/>
          </a:xfrm>
          <a:ln/>
        </p:spPr>
      </p:sp>
      <p:sp>
        <p:nvSpPr>
          <p:cNvPr id="51203" name="Rectangle 3">
            <a:extLst>
              <a:ext uri="{FF2B5EF4-FFF2-40B4-BE49-F238E27FC236}">
                <a16:creationId xmlns:a16="http://schemas.microsoft.com/office/drawing/2014/main" id="{9B743749-804F-4046-95C8-7448913085B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4564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B20D6A-74B8-4F94-A917-6CF1BD9CF2CD}"/>
              </a:ext>
            </a:extLst>
          </p:cNvPr>
          <p:cNvSpPr>
            <a:spLocks noGrp="1" noRot="1" noChangeAspect="1" noChangeArrowheads="1" noTextEdit="1"/>
          </p:cNvSpPr>
          <p:nvPr>
            <p:ph type="sldImg"/>
          </p:nvPr>
        </p:nvSpPr>
        <p:spPr>
          <a:xfrm>
            <a:off x="1198563" y="701675"/>
            <a:ext cx="4681537" cy="3511550"/>
          </a:xfrm>
          <a:ln/>
        </p:spPr>
      </p:sp>
      <p:sp>
        <p:nvSpPr>
          <p:cNvPr id="80899" name="Rectangle 3">
            <a:extLst>
              <a:ext uri="{FF2B5EF4-FFF2-40B4-BE49-F238E27FC236}">
                <a16:creationId xmlns:a16="http://schemas.microsoft.com/office/drawing/2014/main" id="{4BD16ED7-7618-4443-A1AB-1EEB7BDAC2E0}"/>
              </a:ext>
            </a:extLst>
          </p:cNvPr>
          <p:cNvSpPr>
            <a:spLocks noGrp="1" noChangeArrowheads="1"/>
          </p:cNvSpPr>
          <p:nvPr>
            <p:ph type="body" idx="1"/>
          </p:nvPr>
        </p:nvSpPr>
        <p:spPr>
          <a:xfrm>
            <a:off x="708025" y="4448175"/>
            <a:ext cx="5662613"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6" tIns="46963" rIns="93926" bIns="46963" anchor="t"/>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BC952F1-69DB-4826-90B8-43407F666E38}"/>
              </a:ext>
            </a:extLst>
          </p:cNvPr>
          <p:cNvSpPr>
            <a:spLocks noGrp="1" noRot="1" noChangeAspect="1" noChangeArrowheads="1" noTextEdit="1"/>
          </p:cNvSpPr>
          <p:nvPr>
            <p:ph type="sldImg"/>
          </p:nvPr>
        </p:nvSpPr>
        <p:spPr>
          <a:xfrm>
            <a:off x="1117600" y="696913"/>
            <a:ext cx="4648200" cy="3486150"/>
          </a:xfrm>
          <a:ln/>
        </p:spPr>
      </p:sp>
      <p:sp>
        <p:nvSpPr>
          <p:cNvPr id="53251" name="Rectangle 3">
            <a:extLst>
              <a:ext uri="{FF2B5EF4-FFF2-40B4-BE49-F238E27FC236}">
                <a16:creationId xmlns:a16="http://schemas.microsoft.com/office/drawing/2014/main" id="{7181C0DC-0BF2-45FF-BE72-90467A2E1B4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9298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192CAD-8D91-4D40-AA61-971837660FF4}"/>
              </a:ext>
            </a:extLst>
          </p:cNvPr>
          <p:cNvSpPr>
            <a:spLocks noGrp="1" noRot="1" noChangeAspect="1" noChangeArrowheads="1" noTextEdit="1"/>
          </p:cNvSpPr>
          <p:nvPr>
            <p:ph type="sldImg"/>
          </p:nvPr>
        </p:nvSpPr>
        <p:spPr>
          <a:xfrm>
            <a:off x="1117600" y="696913"/>
            <a:ext cx="4648200" cy="3486150"/>
          </a:xfrm>
          <a:ln/>
        </p:spPr>
      </p:sp>
      <p:sp>
        <p:nvSpPr>
          <p:cNvPr id="56323" name="Rectangle 3">
            <a:extLst>
              <a:ext uri="{FF2B5EF4-FFF2-40B4-BE49-F238E27FC236}">
                <a16:creationId xmlns:a16="http://schemas.microsoft.com/office/drawing/2014/main" id="{193C388B-A9BF-43E9-BE5C-A9011280A0E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9582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87934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E8609E4-2FA6-4985-9D67-5FCD713B133E}"/>
              </a:ext>
            </a:extLst>
          </p:cNvPr>
          <p:cNvSpPr>
            <a:spLocks noGrp="1" noRot="1" noChangeAspect="1" noChangeArrowheads="1" noTextEdit="1"/>
          </p:cNvSpPr>
          <p:nvPr>
            <p:ph type="sldImg"/>
          </p:nvPr>
        </p:nvSpPr>
        <p:spPr>
          <a:xfrm>
            <a:off x="1117600" y="696913"/>
            <a:ext cx="4648200" cy="3486150"/>
          </a:xfrm>
          <a:ln/>
        </p:spPr>
      </p:sp>
      <p:sp>
        <p:nvSpPr>
          <p:cNvPr id="103427" name="Rectangle 3">
            <a:extLst>
              <a:ext uri="{FF2B5EF4-FFF2-40B4-BE49-F238E27FC236}">
                <a16:creationId xmlns:a16="http://schemas.microsoft.com/office/drawing/2014/main" id="{BE4AB7D9-4D3B-49B7-A873-A570C1E105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879CCAE-5999-4F9C-B096-A4124463BA56}"/>
              </a:ext>
            </a:extLst>
          </p:cNvPr>
          <p:cNvSpPr>
            <a:spLocks noGrp="1" noRot="1" noChangeAspect="1" noChangeArrowheads="1" noTextEdit="1"/>
          </p:cNvSpPr>
          <p:nvPr>
            <p:ph type="sldImg"/>
          </p:nvPr>
        </p:nvSpPr>
        <p:spPr>
          <a:xfrm>
            <a:off x="1117600" y="696913"/>
            <a:ext cx="4648200" cy="3486150"/>
          </a:xfrm>
          <a:ln/>
        </p:spPr>
      </p:sp>
      <p:sp>
        <p:nvSpPr>
          <p:cNvPr id="105475" name="Rectangle 3">
            <a:extLst>
              <a:ext uri="{FF2B5EF4-FFF2-40B4-BE49-F238E27FC236}">
                <a16:creationId xmlns:a16="http://schemas.microsoft.com/office/drawing/2014/main" id="{127FEFA8-9D45-40D3-A1F0-799DC10A2EF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3817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7859DD6-BC94-4BD7-A1B1-5F19EE224C42}"/>
              </a:ext>
            </a:extLst>
          </p:cNvPr>
          <p:cNvSpPr>
            <a:spLocks noGrp="1" noRot="1" noChangeAspect="1" noChangeArrowheads="1" noTextEdit="1"/>
          </p:cNvSpPr>
          <p:nvPr>
            <p:ph type="sldImg"/>
          </p:nvPr>
        </p:nvSpPr>
        <p:spPr>
          <a:xfrm>
            <a:off x="1117600" y="696913"/>
            <a:ext cx="4648200" cy="3486150"/>
          </a:xfrm>
          <a:ln/>
        </p:spPr>
      </p:sp>
      <p:sp>
        <p:nvSpPr>
          <p:cNvPr id="109571" name="Rectangle 3">
            <a:extLst>
              <a:ext uri="{FF2B5EF4-FFF2-40B4-BE49-F238E27FC236}">
                <a16:creationId xmlns:a16="http://schemas.microsoft.com/office/drawing/2014/main" id="{4650457B-4F99-4189-9BD5-63C91DCDB78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6069D3D-AC19-4939-8422-88ECED6ED43E}"/>
              </a:ext>
            </a:extLst>
          </p:cNvPr>
          <p:cNvSpPr>
            <a:spLocks noGrp="1" noRot="1" noChangeAspect="1" noChangeArrowheads="1" noTextEdit="1"/>
          </p:cNvSpPr>
          <p:nvPr>
            <p:ph type="sldImg"/>
          </p:nvPr>
        </p:nvSpPr>
        <p:spPr>
          <a:xfrm>
            <a:off x="1117600" y="696913"/>
            <a:ext cx="4648200" cy="3486150"/>
          </a:xfrm>
          <a:ln/>
        </p:spPr>
      </p:sp>
      <p:sp>
        <p:nvSpPr>
          <p:cNvPr id="112643" name="Rectangle 3">
            <a:extLst>
              <a:ext uri="{FF2B5EF4-FFF2-40B4-BE49-F238E27FC236}">
                <a16:creationId xmlns:a16="http://schemas.microsoft.com/office/drawing/2014/main" id="{2E50F47B-95E4-459A-8DDE-53FCF760EDF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7CA9BD9-E623-4E66-A683-125891C2F87F}"/>
              </a:ext>
            </a:extLst>
          </p:cNvPr>
          <p:cNvSpPr>
            <a:spLocks noGrp="1" noRot="1" noChangeAspect="1" noChangeArrowheads="1" noTextEdit="1"/>
          </p:cNvSpPr>
          <p:nvPr>
            <p:ph type="sldImg"/>
          </p:nvPr>
        </p:nvSpPr>
        <p:spPr>
          <a:xfrm>
            <a:off x="1117600" y="696913"/>
            <a:ext cx="4648200" cy="3486150"/>
          </a:xfrm>
          <a:ln/>
        </p:spPr>
      </p:sp>
      <p:sp>
        <p:nvSpPr>
          <p:cNvPr id="114691" name="Rectangle 3">
            <a:extLst>
              <a:ext uri="{FF2B5EF4-FFF2-40B4-BE49-F238E27FC236}">
                <a16:creationId xmlns:a16="http://schemas.microsoft.com/office/drawing/2014/main" id="{2849FF62-7A4B-455B-B716-C39D5DEA566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0530582-34A1-40CB-B831-D1F3E3C92A13}"/>
              </a:ext>
            </a:extLst>
          </p:cNvPr>
          <p:cNvSpPr>
            <a:spLocks noGrp="1" noRot="1" noChangeAspect="1" noChangeArrowheads="1" noTextEdit="1"/>
          </p:cNvSpPr>
          <p:nvPr>
            <p:ph type="sldImg"/>
          </p:nvPr>
        </p:nvSpPr>
        <p:spPr>
          <a:xfrm>
            <a:off x="1117600" y="696913"/>
            <a:ext cx="4648200" cy="3486150"/>
          </a:xfrm>
          <a:ln/>
        </p:spPr>
      </p:sp>
      <p:sp>
        <p:nvSpPr>
          <p:cNvPr id="12291" name="Rectangle 3">
            <a:extLst>
              <a:ext uri="{FF2B5EF4-FFF2-40B4-BE49-F238E27FC236}">
                <a16:creationId xmlns:a16="http://schemas.microsoft.com/office/drawing/2014/main" id="{E9CF4A8B-5951-4925-B7B5-B6A1187097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1600">
                <a:solidFill>
                  <a:schemeClr val="tx1"/>
                </a:solidFill>
                <a:latin typeface="Helvetica" panose="020B0604020202020204" pitchFamily="34" charset="0"/>
                <a:ea typeface="ＭＳ Ｐゴシック" panose="020B0600070205080204" pitchFamily="34" charset="-128"/>
              </a:defRPr>
            </a:lvl1pPr>
            <a:lvl2pPr marL="742950" indent="-285750" defTabSz="927100">
              <a:defRPr sz="1600">
                <a:solidFill>
                  <a:schemeClr val="tx1"/>
                </a:solidFill>
                <a:latin typeface="Helvetica" panose="020B0604020202020204" pitchFamily="34" charset="0"/>
                <a:ea typeface="ＭＳ Ｐゴシック" panose="020B0600070205080204" pitchFamily="34" charset="-128"/>
              </a:defRPr>
            </a:lvl2pPr>
            <a:lvl3pPr marL="1143000" indent="-228600" defTabSz="927100">
              <a:defRPr sz="1600">
                <a:solidFill>
                  <a:schemeClr val="tx1"/>
                </a:solidFill>
                <a:latin typeface="Helvetica" panose="020B0604020202020204" pitchFamily="34" charset="0"/>
                <a:ea typeface="ＭＳ Ｐゴシック" panose="020B0600070205080204" pitchFamily="34" charset="-128"/>
              </a:defRPr>
            </a:lvl3pPr>
            <a:lvl4pPr marL="1600200" indent="-228600" defTabSz="927100">
              <a:defRPr sz="1600">
                <a:solidFill>
                  <a:schemeClr val="tx1"/>
                </a:solidFill>
                <a:latin typeface="Helvetica" panose="020B0604020202020204" pitchFamily="34" charset="0"/>
                <a:ea typeface="ＭＳ Ｐゴシック" panose="020B0600070205080204" pitchFamily="34" charset="-128"/>
              </a:defRPr>
            </a:lvl4pPr>
            <a:lvl5pPr marL="2057400" indent="-228600" defTabSz="927100">
              <a:defRPr sz="1600">
                <a:solidFill>
                  <a:schemeClr val="tx1"/>
                </a:solidFill>
                <a:latin typeface="Helvetica" panose="020B0604020202020204" pitchFamily="34" charset="0"/>
                <a:ea typeface="ＭＳ Ｐゴシック" panose="020B0600070205080204" pitchFamily="34" charset="-128"/>
              </a:defRPr>
            </a:lvl5pPr>
            <a:lvl6pPr marL="25146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defTabSz="9271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fld id="{343EEFE5-6DA2-40BF-A0EC-25CFBBE7FBB4}" type="slidenum">
              <a:rPr lang="en-US" altLang="en-US" sz="1200"/>
              <a:pPr/>
              <a:t>70</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1414" y="4410392"/>
            <a:ext cx="5134874"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13001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24C80D8-4B5B-4CF0-9E74-1F333CFDB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ACA46D-0338-463B-AD68-EE5177F9CE61}"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2C7231C7-7B0E-4112-98C4-3E0CA9887CC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E2DE697E-CF3E-4A96-AF5B-E9BF310CB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1915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D739A5-736F-49FB-B5C5-655EDC932946}"/>
              </a:ext>
            </a:extLst>
          </p:cNvPr>
          <p:cNvSpPr>
            <a:spLocks noGrp="1" noRot="1" noChangeAspect="1" noChangeArrowheads="1" noTextEdit="1"/>
          </p:cNvSpPr>
          <p:nvPr>
            <p:ph type="sldImg"/>
          </p:nvPr>
        </p:nvSpPr>
        <p:spPr>
          <a:xfrm>
            <a:off x="1117600" y="696913"/>
            <a:ext cx="4648200" cy="3486150"/>
          </a:xfrm>
          <a:ln/>
        </p:spPr>
      </p:sp>
      <p:sp>
        <p:nvSpPr>
          <p:cNvPr id="14339" name="Rectangle 3">
            <a:extLst>
              <a:ext uri="{FF2B5EF4-FFF2-40B4-BE49-F238E27FC236}">
                <a16:creationId xmlns:a16="http://schemas.microsoft.com/office/drawing/2014/main" id="{45A804FB-0337-45E9-B1E1-4917EA812AA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C28BEE-6138-41AB-98EC-157EDD7FC644}"/>
              </a:ext>
            </a:extLst>
          </p:cNvPr>
          <p:cNvSpPr>
            <a:spLocks noGrp="1" noRot="1" noChangeAspect="1" noChangeArrowheads="1" noTextEdit="1"/>
          </p:cNvSpPr>
          <p:nvPr>
            <p:ph type="sldImg"/>
          </p:nvPr>
        </p:nvSpPr>
        <p:spPr>
          <a:xfrm>
            <a:off x="1117600" y="696913"/>
            <a:ext cx="4648200" cy="3486150"/>
          </a:xfrm>
          <a:ln/>
        </p:spPr>
      </p:sp>
      <p:sp>
        <p:nvSpPr>
          <p:cNvPr id="17411" name="Rectangle 3">
            <a:extLst>
              <a:ext uri="{FF2B5EF4-FFF2-40B4-BE49-F238E27FC236}">
                <a16:creationId xmlns:a16="http://schemas.microsoft.com/office/drawing/2014/main" id="{0F1548D0-5E5D-425A-AFC9-AE5CF7AA101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E33B51-0000-42AD-B920-0A0E39C03258}"/>
              </a:ext>
            </a:extLst>
          </p:cNvPr>
          <p:cNvSpPr>
            <a:spLocks noGrp="1" noRot="1" noChangeAspect="1" noChangeArrowheads="1" noTextEdit="1"/>
          </p:cNvSpPr>
          <p:nvPr>
            <p:ph type="sldImg"/>
          </p:nvPr>
        </p:nvSpPr>
        <p:spPr>
          <a:xfrm>
            <a:off x="1117600" y="696913"/>
            <a:ext cx="4648200" cy="3486150"/>
          </a:xfrm>
          <a:ln/>
        </p:spPr>
      </p:sp>
      <p:sp>
        <p:nvSpPr>
          <p:cNvPr id="19459" name="Rectangle 3">
            <a:extLst>
              <a:ext uri="{FF2B5EF4-FFF2-40B4-BE49-F238E27FC236}">
                <a16:creationId xmlns:a16="http://schemas.microsoft.com/office/drawing/2014/main" id="{F1A2DA55-94B7-44EA-9189-4528FAFDBEB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51A2E241-E71B-4B35-B69B-2D69D5409309}"/>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CA593407-3A83-4E89-8524-3F2D7E67092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Rectangle 5">
              <a:extLst>
                <a:ext uri="{FF2B5EF4-FFF2-40B4-BE49-F238E27FC236}">
                  <a16:creationId xmlns:a16="http://schemas.microsoft.com/office/drawing/2014/main" id="{63C094EE-E8AB-42C7-A23E-1CE65617C897}"/>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Rectangle 6">
              <a:extLst>
                <a:ext uri="{FF2B5EF4-FFF2-40B4-BE49-F238E27FC236}">
                  <a16:creationId xmlns:a16="http://schemas.microsoft.com/office/drawing/2014/main" id="{465B52CB-4EE3-4303-91A6-1E3D2BCA2DF6}"/>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E29D3E6-430F-439A-B7E4-DBD6A407A147}"/>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336699"/>
                </a:solidFill>
                <a:latin typeface="Helvetica" pitchFamily="2" charset="0"/>
              </a:rPr>
              <a:t>Silberschatz, Galvin and Gagne ©2018</a:t>
            </a:r>
          </a:p>
        </p:txBody>
      </p:sp>
      <p:sp>
        <p:nvSpPr>
          <p:cNvPr id="8" name="Text Box 8">
            <a:extLst>
              <a:ext uri="{FF2B5EF4-FFF2-40B4-BE49-F238E27FC236}">
                <a16:creationId xmlns:a16="http://schemas.microsoft.com/office/drawing/2014/main" id="{3EBF474A-C9EA-4112-BDD8-3544E23F5898}"/>
              </a:ext>
            </a:extLst>
          </p:cNvPr>
          <p:cNvSpPr txBox="1">
            <a:spLocks noChangeArrowheads="1"/>
          </p:cNvSpPr>
          <p:nvPr/>
        </p:nvSpPr>
        <p:spPr bwMode="auto">
          <a:xfrm>
            <a:off x="26988" y="6613525"/>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336699"/>
                </a:solidFill>
                <a:latin typeface="Helvetica" pitchFamily="2" charset="0"/>
              </a:rPr>
              <a:t>Operating System Concepts – 10</a:t>
            </a:r>
            <a:r>
              <a:rPr lang="en-US" altLang="en-US" sz="1000" b="1" baseline="30000">
                <a:solidFill>
                  <a:srgbClr val="336699"/>
                </a:solidFill>
                <a:latin typeface="Helvetica" pitchFamily="2" charset="0"/>
              </a:rPr>
              <a:t>h</a:t>
            </a:r>
            <a:r>
              <a:rPr lang="en-US" altLang="en-US" sz="1000" b="1">
                <a:solidFill>
                  <a:srgbClr val="336699"/>
                </a:solidFill>
                <a:latin typeface="Helvetica" pitchFamily="2" charset="0"/>
              </a:rPr>
              <a:t> Edition</a:t>
            </a:r>
          </a:p>
        </p:txBody>
      </p:sp>
      <p:pic>
        <p:nvPicPr>
          <p:cNvPr id="9" name="Picture 9" descr="dino_4">
            <a:extLst>
              <a:ext uri="{FF2B5EF4-FFF2-40B4-BE49-F238E27FC236}">
                <a16:creationId xmlns:a16="http://schemas.microsoft.com/office/drawing/2014/main" id="{6F57BE7D-8CFC-4E3D-B9D3-E99A00EC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94A9A856-762E-4DC7-9B2F-F993E5BF7A0D}"/>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29591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0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95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48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12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94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7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9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Wingdings" panose="05000000000000000000" pitchFamily="2"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13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420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E8EB374D-FC2E-49AD-94F6-BF0F89E9A9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11A7626-44E9-4D96-BC9A-F6A4BE08DC4C}"/>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AC79F07-0E6C-44FE-917F-8A0EE9E669C9}"/>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8584B750-FEEC-0B4D-999E-B75B39028B83}"/>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BB3E8C43-4EF8-44FA-8DCA-47F2442F5363}"/>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2FE5170B-2E7A-4B4C-94CA-557F2ECD977A}"/>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496210B7-549D-3546-82A3-21674AB19ED7}"/>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5C6426E9-6999-5448-90F1-0AD498E21AA0}"/>
              </a:ext>
            </a:extLst>
          </p:cNvPr>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1.</a:t>
            </a:r>
            <a:fld id="{47DE681D-3D41-4CB0-83AA-B406652BB5CF}" type="slidenum">
              <a:rPr lang="en-US" altLang="en-US" sz="1000" b="1" smtClean="0">
                <a:solidFill>
                  <a:srgbClr val="006699"/>
                </a:solidFill>
                <a:latin typeface="Helvetica" pitchFamily="2" charset="0"/>
              </a:rPr>
              <a:pPr algn="ctr">
                <a:spcBef>
                  <a:spcPct val="50000"/>
                </a:spcBef>
                <a:defRPr/>
              </a:pPr>
              <a:t>‹#›</a:t>
            </a:fld>
            <a:endParaRPr lang="en-US" altLang="en-US" sz="1000" b="1">
              <a:solidFill>
                <a:srgbClr val="006699"/>
              </a:solidFill>
              <a:latin typeface="Helvetica" pitchFamily="2" charset="0"/>
            </a:endParaRPr>
          </a:p>
        </p:txBody>
      </p:sp>
      <p:sp>
        <p:nvSpPr>
          <p:cNvPr id="1034" name="Text Box 10">
            <a:extLst>
              <a:ext uri="{FF2B5EF4-FFF2-40B4-BE49-F238E27FC236}">
                <a16:creationId xmlns:a16="http://schemas.microsoft.com/office/drawing/2014/main" id="{15195095-D590-3D45-BD5D-ED99265E4654}"/>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Silberschatz, Galvin and Gagne ©2018</a:t>
            </a:r>
          </a:p>
        </p:txBody>
      </p:sp>
      <p:sp>
        <p:nvSpPr>
          <p:cNvPr id="1035" name="Text Box 11">
            <a:extLst>
              <a:ext uri="{FF2B5EF4-FFF2-40B4-BE49-F238E27FC236}">
                <a16:creationId xmlns:a16="http://schemas.microsoft.com/office/drawing/2014/main" id="{5E035EE4-E459-A34D-828B-D98F62D8EB97}"/>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006699"/>
                </a:solidFill>
                <a:latin typeface="Helvetica" pitchFamily="2" charset="0"/>
              </a:rPr>
              <a:t>Operating System Concepts – 10</a:t>
            </a:r>
            <a:r>
              <a:rPr lang="en-US" altLang="en-US" sz="1000" b="1" baseline="30000">
                <a:solidFill>
                  <a:srgbClr val="006699"/>
                </a:solidFill>
                <a:latin typeface="Helvetica" pitchFamily="2" charset="0"/>
              </a:rPr>
              <a:t>th</a:t>
            </a:r>
            <a:r>
              <a:rPr lang="en-US" altLang="en-US" sz="1000" b="1">
                <a:solidFill>
                  <a:srgbClr val="006699"/>
                </a:solidFill>
                <a:latin typeface="Helvetica" pitchFamily="2" charset="0"/>
              </a:rPr>
              <a:t> Edition</a:t>
            </a:r>
          </a:p>
        </p:txBody>
      </p:sp>
      <p:pic>
        <p:nvPicPr>
          <p:cNvPr id="1036" name="Picture 12" descr="dino_6">
            <a:extLst>
              <a:ext uri="{FF2B5EF4-FFF2-40B4-BE49-F238E27FC236}">
                <a16:creationId xmlns:a16="http://schemas.microsoft.com/office/drawing/2014/main" id="{319447EE-770B-4239-87AE-891B3223C5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267CC3E-EC1E-46E0-9E0F-27020BA348BD}"/>
              </a:ext>
            </a:extLst>
          </p:cNvPr>
          <p:cNvSpPr>
            <a:spLocks noGrp="1" noChangeArrowheads="1"/>
          </p:cNvSpPr>
          <p:nvPr>
            <p:ph type="ctrTitle"/>
          </p:nvPr>
        </p:nvSpPr>
        <p:spPr>
          <a:xfrm>
            <a:off x="371475" y="1900238"/>
            <a:ext cx="8458200" cy="1143000"/>
          </a:xfrm>
          <a:noFill/>
        </p:spPr>
        <p:txBody>
          <a:bodyPr/>
          <a:lstStyle/>
          <a:p>
            <a:pPr eaLnBrk="1" hangingPunct="1"/>
            <a:r>
              <a:rPr lang="en-US" altLang="en-US"/>
              <a:t>Chapter 1: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ED09A12-D842-4736-945B-046894987E3B}"/>
              </a:ext>
            </a:extLst>
          </p:cNvPr>
          <p:cNvSpPr>
            <a:spLocks noGrp="1" noChangeArrowheads="1"/>
          </p:cNvSpPr>
          <p:nvPr>
            <p:ph type="title" idx="4294967295"/>
          </p:nvPr>
        </p:nvSpPr>
        <p:spPr>
          <a:xfrm>
            <a:off x="1033463" y="198438"/>
            <a:ext cx="7532687" cy="576262"/>
          </a:xfrm>
        </p:spPr>
        <p:txBody>
          <a:bodyPr/>
          <a:lstStyle/>
          <a:p>
            <a:pPr eaLnBrk="1" hangingPunct="1"/>
            <a:r>
              <a:rPr lang="en-US" altLang="en-US" dirty="0"/>
              <a:t>Operating Sy</a:t>
            </a:r>
            <a:r>
              <a:rPr kumimoji="1" lang="en-US" altLang="en-US" dirty="0"/>
              <a:t>st</a:t>
            </a:r>
            <a:r>
              <a:rPr lang="en-US" altLang="en-US" dirty="0"/>
              <a:t>em Definition</a:t>
            </a:r>
          </a:p>
        </p:txBody>
      </p:sp>
      <p:sp>
        <p:nvSpPr>
          <p:cNvPr id="18435" name="Rectangle 3">
            <a:extLst>
              <a:ext uri="{FF2B5EF4-FFF2-40B4-BE49-F238E27FC236}">
                <a16:creationId xmlns:a16="http://schemas.microsoft.com/office/drawing/2014/main" id="{7BF6D041-5778-4E18-B7CE-FFE8B9C424AE}"/>
              </a:ext>
            </a:extLst>
          </p:cNvPr>
          <p:cNvSpPr>
            <a:spLocks noGrp="1" noChangeArrowheads="1"/>
          </p:cNvSpPr>
          <p:nvPr>
            <p:ph type="body" idx="4294967295"/>
          </p:nvPr>
        </p:nvSpPr>
        <p:spPr>
          <a:xfrm>
            <a:off x="784225" y="1247775"/>
            <a:ext cx="7989661" cy="4728482"/>
          </a:xfrm>
        </p:spPr>
        <p:txBody>
          <a:bodyPr/>
          <a:lstStyle/>
          <a:p>
            <a:r>
              <a:rPr lang="en-US" altLang="en-US" dirty="0"/>
              <a:t>No universally accepted definition</a:t>
            </a:r>
          </a:p>
          <a:p>
            <a:r>
              <a:rPr lang="ja-JP" altLang="en-US" dirty="0"/>
              <a:t>“</a:t>
            </a:r>
            <a:r>
              <a:rPr lang="en-US" altLang="ja-JP" dirty="0"/>
              <a:t>Everything a vendor ships when you order an operating system</a:t>
            </a:r>
            <a:r>
              <a:rPr lang="ja-JP" altLang="en-US" dirty="0"/>
              <a:t>”</a:t>
            </a:r>
            <a:r>
              <a:rPr lang="en-US" altLang="ja-JP" dirty="0"/>
              <a:t> is a good approximation</a:t>
            </a:r>
          </a:p>
          <a:p>
            <a:pPr lvl="1"/>
            <a:r>
              <a:rPr lang="en-US" altLang="en-US" dirty="0"/>
              <a:t>But varies wildly</a:t>
            </a:r>
          </a:p>
          <a:p>
            <a:r>
              <a:rPr lang="ja-JP" altLang="en-US" dirty="0"/>
              <a:t>“</a:t>
            </a:r>
            <a:r>
              <a:rPr lang="en-US" altLang="ja-JP" dirty="0"/>
              <a:t>The one program running at all times on the computer</a:t>
            </a:r>
            <a:r>
              <a:rPr lang="ja-JP" altLang="en-US" dirty="0"/>
              <a:t>”</a:t>
            </a:r>
            <a:r>
              <a:rPr lang="en-US" altLang="ja-JP" dirty="0"/>
              <a:t> is the </a:t>
            </a:r>
            <a:r>
              <a:rPr lang="en-US" altLang="ja-JP" b="1" dirty="0">
                <a:solidFill>
                  <a:srgbClr val="006699"/>
                </a:solidFill>
                <a:latin typeface="+mj-lt"/>
              </a:rPr>
              <a:t>kernel, </a:t>
            </a:r>
            <a:r>
              <a:rPr lang="en-US" altLang="ja-JP" dirty="0"/>
              <a:t>part of the operating system</a:t>
            </a:r>
          </a:p>
          <a:p>
            <a:r>
              <a:rPr lang="en-US" altLang="ja-JP" dirty="0"/>
              <a:t>Everything else is either</a:t>
            </a:r>
          </a:p>
          <a:p>
            <a:pPr lvl="1"/>
            <a:r>
              <a:rPr lang="en-US" altLang="ja-JP" dirty="0"/>
              <a:t>A </a:t>
            </a:r>
            <a:r>
              <a:rPr lang="en-US" altLang="ja-JP" b="1" i="1" dirty="0">
                <a:solidFill>
                  <a:srgbClr val="006699"/>
                </a:solidFill>
                <a:latin typeface="+mj-lt"/>
              </a:rPr>
              <a:t>system program</a:t>
            </a:r>
            <a:r>
              <a:rPr lang="en-US" altLang="ja-JP" b="1" dirty="0">
                <a:solidFill>
                  <a:srgbClr val="3366FF"/>
                </a:solidFill>
              </a:rPr>
              <a:t> </a:t>
            </a:r>
            <a:r>
              <a:rPr lang="en-US" altLang="ja-JP" dirty="0"/>
              <a:t>(ships with the operating system, but not part of the kernel) , or</a:t>
            </a:r>
          </a:p>
          <a:p>
            <a:pPr lvl="1"/>
            <a:r>
              <a:rPr lang="en-US" altLang="ja-JP" dirty="0"/>
              <a:t>An </a:t>
            </a:r>
            <a:r>
              <a:rPr lang="en-US" altLang="ja-JP" b="1" i="1" dirty="0">
                <a:solidFill>
                  <a:srgbClr val="006699"/>
                </a:solidFill>
                <a:latin typeface="+mj-lt"/>
              </a:rPr>
              <a:t>application program</a:t>
            </a:r>
            <a:r>
              <a:rPr lang="en-US" altLang="ja-JP" dirty="0"/>
              <a:t>, all programs not associated with the operating system</a:t>
            </a:r>
          </a:p>
          <a:p>
            <a:r>
              <a:rPr lang="en-US" altLang="en-US" dirty="0"/>
              <a:t>Today’s OSes for general purpose and mobile computing also include </a:t>
            </a:r>
            <a:r>
              <a:rPr lang="en-US" altLang="en-US" b="1" i="1" dirty="0">
                <a:solidFill>
                  <a:srgbClr val="006699"/>
                </a:solidFill>
                <a:latin typeface="+mj-lt"/>
              </a:rPr>
              <a:t>middleware</a:t>
            </a:r>
            <a:r>
              <a:rPr lang="en-US" altLang="en-US" dirty="0"/>
              <a:t> – a set of software frameworks that provide additional services to application developers such as databases, multimedia, graphics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292100" y="2897302"/>
            <a:ext cx="8813800" cy="1063396"/>
          </a:xfrm>
        </p:spPr>
        <p:txBody>
          <a:bodyPr/>
          <a:lstStyle/>
          <a:p>
            <a:pPr marL="457200" lvl="1" indent="0">
              <a:buNone/>
            </a:pPr>
            <a:r>
              <a:rPr lang="en-US" altLang="en-US" sz="3200" b="1" dirty="0">
                <a:solidFill>
                  <a:srgbClr val="006699"/>
                </a:solidFill>
                <a:latin typeface="+mj-lt"/>
              </a:rPr>
              <a:t>Overview of Computer System Structure </a:t>
            </a:r>
          </a:p>
        </p:txBody>
      </p:sp>
    </p:spTree>
    <p:extLst>
      <p:ext uri="{BB962C8B-B14F-4D97-AF65-F5344CB8AC3E}">
        <p14:creationId xmlns:p14="http://schemas.microsoft.com/office/powerpoint/2010/main" val="81815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E04BB2-CAE4-47E7-A8ED-B827B1313F1C}"/>
              </a:ext>
            </a:extLst>
          </p:cNvPr>
          <p:cNvSpPr>
            <a:spLocks noGrp="1" noChangeArrowheads="1"/>
          </p:cNvSpPr>
          <p:nvPr>
            <p:ph type="title" idx="4294967295"/>
          </p:nvPr>
        </p:nvSpPr>
        <p:spPr>
          <a:xfrm>
            <a:off x="868363" y="214313"/>
            <a:ext cx="7639050" cy="576262"/>
          </a:xfrm>
        </p:spPr>
        <p:txBody>
          <a:bodyPr/>
          <a:lstStyle/>
          <a:p>
            <a:pPr eaLnBrk="1" hangingPunct="1"/>
            <a:r>
              <a:rPr lang="en-US" altLang="en-US"/>
              <a:t>Computer System Organization</a:t>
            </a:r>
          </a:p>
        </p:txBody>
      </p:sp>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774700" y="1233488"/>
            <a:ext cx="7639050" cy="4530725"/>
          </a:xfrm>
        </p:spPr>
        <p:txBody>
          <a:bodyPr/>
          <a:lstStyle/>
          <a:p>
            <a:r>
              <a:rPr lang="en-US" altLang="en-US" dirty="0"/>
              <a:t>Computer-system operation</a:t>
            </a:r>
          </a:p>
          <a:p>
            <a:pPr lvl="1"/>
            <a:r>
              <a:rPr lang="en-US" altLang="en-US" dirty="0"/>
              <a:t>One or more CPUs, device controllers connect through common </a:t>
            </a:r>
            <a:r>
              <a:rPr lang="en-US" altLang="en-US" b="1" dirty="0">
                <a:solidFill>
                  <a:srgbClr val="006699"/>
                </a:solidFill>
                <a:latin typeface="+mj-lt"/>
              </a:rPr>
              <a:t>bus</a:t>
            </a:r>
            <a:r>
              <a:rPr lang="en-US" altLang="en-US" dirty="0"/>
              <a:t> providing access to shared memory</a:t>
            </a:r>
          </a:p>
          <a:p>
            <a:pPr lvl="1"/>
            <a:r>
              <a:rPr lang="en-US" altLang="en-US" dirty="0"/>
              <a:t>Concurrent execution of CPUs and devices competing for memory cycles</a:t>
            </a:r>
          </a:p>
          <a:p>
            <a:pPr lvl="1"/>
            <a:endParaRPr lang="en-US" altLang="en-US" dirty="0"/>
          </a:p>
        </p:txBody>
      </p:sp>
      <p:pic>
        <p:nvPicPr>
          <p:cNvPr id="20484" name="Picture 2">
            <a:extLst>
              <a:ext uri="{FF2B5EF4-FFF2-40B4-BE49-F238E27FC236}">
                <a16:creationId xmlns:a16="http://schemas.microsoft.com/office/drawing/2014/main" id="{D0CB787C-9399-460E-B386-5CC6E671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3098800"/>
            <a:ext cx="62166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33364A-2762-4B99-8AB9-6D18C2AFCC68}"/>
              </a:ext>
            </a:extLst>
          </p:cNvPr>
          <p:cNvSpPr>
            <a:spLocks noGrp="1" noChangeArrowheads="1"/>
          </p:cNvSpPr>
          <p:nvPr>
            <p:ph type="title" idx="4294967295"/>
          </p:nvPr>
        </p:nvSpPr>
        <p:spPr>
          <a:xfrm>
            <a:off x="885825" y="220663"/>
            <a:ext cx="7605713" cy="576262"/>
          </a:xfrm>
        </p:spPr>
        <p:txBody>
          <a:bodyPr/>
          <a:lstStyle/>
          <a:p>
            <a:pPr eaLnBrk="1" hangingPunct="1"/>
            <a:r>
              <a:rPr lang="en-US" altLang="en-US"/>
              <a:t>Computer-System Operation</a:t>
            </a:r>
          </a:p>
        </p:txBody>
      </p:sp>
      <p:sp>
        <p:nvSpPr>
          <p:cNvPr id="22531" name="Rectangle 3">
            <a:extLst>
              <a:ext uri="{FF2B5EF4-FFF2-40B4-BE49-F238E27FC236}">
                <a16:creationId xmlns:a16="http://schemas.microsoft.com/office/drawing/2014/main" id="{0864A599-FF25-49B5-8AA3-7045B629D1DF}"/>
              </a:ext>
            </a:extLst>
          </p:cNvPr>
          <p:cNvSpPr>
            <a:spLocks noGrp="1" noChangeArrowheads="1"/>
          </p:cNvSpPr>
          <p:nvPr>
            <p:ph type="body" idx="4294967295"/>
          </p:nvPr>
        </p:nvSpPr>
        <p:spPr>
          <a:xfrm>
            <a:off x="806450" y="1233489"/>
            <a:ext cx="7390099" cy="4528334"/>
          </a:xfrm>
        </p:spPr>
        <p:txBody>
          <a:bodyPr/>
          <a:lstStyle/>
          <a:p>
            <a:r>
              <a:rPr lang="en-US" altLang="en-US" dirty="0"/>
              <a:t>I/O devices and the CPU can execute concurrently</a:t>
            </a:r>
            <a:endParaRPr lang="en-US" altLang="en-US" sz="800" dirty="0"/>
          </a:p>
          <a:p>
            <a:r>
              <a:rPr lang="en-US" altLang="en-US" dirty="0"/>
              <a:t>Each device controller is in charge of a particular device type</a:t>
            </a:r>
            <a:endParaRPr lang="en-US" altLang="en-US" sz="800" dirty="0"/>
          </a:p>
          <a:p>
            <a:r>
              <a:rPr lang="en-US" altLang="en-US" dirty="0"/>
              <a:t>Each device controller has a local buffer</a:t>
            </a:r>
          </a:p>
          <a:p>
            <a:r>
              <a:rPr lang="en-US" altLang="en-US" dirty="0"/>
              <a:t>Each device controller type has an operating system </a:t>
            </a:r>
            <a:r>
              <a:rPr lang="en-US" altLang="en-US" b="1" dirty="0">
                <a:solidFill>
                  <a:srgbClr val="006699"/>
                </a:solidFill>
                <a:latin typeface="+mj-lt"/>
              </a:rPr>
              <a:t>device driver</a:t>
            </a:r>
            <a:r>
              <a:rPr lang="en-US" altLang="en-US" dirty="0"/>
              <a:t> to manage it</a:t>
            </a:r>
            <a:endParaRPr lang="en-US" altLang="en-US" sz="800" dirty="0"/>
          </a:p>
          <a:p>
            <a:r>
              <a:rPr lang="en-US" altLang="en-US" dirty="0"/>
              <a:t>CPU moves data from/to main memory to/from local buffers</a:t>
            </a:r>
            <a:endParaRPr lang="en-US" altLang="en-US" sz="800" dirty="0"/>
          </a:p>
          <a:p>
            <a:r>
              <a:rPr lang="en-US" altLang="en-US" dirty="0"/>
              <a:t>I/O is from the device to local buffer of controller</a:t>
            </a:r>
            <a:endParaRPr lang="en-US" altLang="en-US" sz="800" dirty="0"/>
          </a:p>
          <a:p>
            <a:r>
              <a:rPr lang="en-US" altLang="en-US" dirty="0"/>
              <a:t>Device controller informs CPU that it has finished its operation by causing an </a:t>
            </a:r>
            <a:r>
              <a:rPr lang="en-US" altLang="en-US" b="1" dirty="0">
                <a:solidFill>
                  <a:srgbClr val="006699"/>
                </a:solidFill>
                <a:latin typeface="+mj-lt"/>
              </a:rPr>
              <a:t>interrupt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1A5330-A3BD-455B-BFA0-989239098C16}"/>
              </a:ext>
            </a:extLst>
          </p:cNvPr>
          <p:cNvSpPr>
            <a:spLocks noGrp="1" noChangeArrowheads="1"/>
          </p:cNvSpPr>
          <p:nvPr>
            <p:ph type="title" idx="4294967295"/>
          </p:nvPr>
        </p:nvSpPr>
        <p:spPr>
          <a:xfrm>
            <a:off x="946150" y="195263"/>
            <a:ext cx="7591425" cy="576262"/>
          </a:xfrm>
        </p:spPr>
        <p:txBody>
          <a:bodyPr/>
          <a:lstStyle/>
          <a:p>
            <a:pPr eaLnBrk="1" hangingPunct="1"/>
            <a:r>
              <a:rPr lang="en-US" altLang="en-US"/>
              <a:t>Common Functions of Interrupts</a:t>
            </a:r>
          </a:p>
        </p:txBody>
      </p:sp>
      <p:sp>
        <p:nvSpPr>
          <p:cNvPr id="24579" name="Rectangle 3">
            <a:extLst>
              <a:ext uri="{FF2B5EF4-FFF2-40B4-BE49-F238E27FC236}">
                <a16:creationId xmlns:a16="http://schemas.microsoft.com/office/drawing/2014/main" id="{0A1B0CF6-F08B-4A61-B0A6-715F5ED6B8EC}"/>
              </a:ext>
            </a:extLst>
          </p:cNvPr>
          <p:cNvSpPr>
            <a:spLocks noGrp="1" noChangeArrowheads="1"/>
          </p:cNvSpPr>
          <p:nvPr>
            <p:ph type="body" idx="4294967295"/>
          </p:nvPr>
        </p:nvSpPr>
        <p:spPr>
          <a:xfrm>
            <a:off x="806451" y="1233489"/>
            <a:ext cx="6993492" cy="4385114"/>
          </a:xfrm>
        </p:spPr>
        <p:txBody>
          <a:bodyPr/>
          <a:lstStyle/>
          <a:p>
            <a:r>
              <a:rPr lang="en-US" altLang="en-US" dirty="0"/>
              <a:t>Interrupt transfers control to the interrupt service routine generally, through the </a:t>
            </a:r>
            <a:r>
              <a:rPr lang="en-US" altLang="en-US" b="1" dirty="0">
                <a:solidFill>
                  <a:srgbClr val="006699"/>
                </a:solidFill>
                <a:latin typeface="+mj-lt"/>
              </a:rPr>
              <a:t>interrupt vector</a:t>
            </a:r>
            <a:r>
              <a:rPr lang="en-US" altLang="en-US" dirty="0"/>
              <a:t>, which contains the addresses of all the service routines</a:t>
            </a:r>
            <a:endParaRPr lang="en-US" altLang="en-US" sz="800" dirty="0"/>
          </a:p>
          <a:p>
            <a:r>
              <a:rPr lang="en-US" altLang="en-US" dirty="0"/>
              <a:t>Interrupt architecture must save the address of the interrupted instruction</a:t>
            </a:r>
            <a:endParaRPr lang="en-US" altLang="en-US" sz="800" i="1" dirty="0"/>
          </a:p>
          <a:p>
            <a:r>
              <a:rPr lang="en-US" altLang="en-US" dirty="0"/>
              <a:t>A </a:t>
            </a:r>
            <a:r>
              <a:rPr lang="en-US" altLang="en-US" b="1" dirty="0">
                <a:solidFill>
                  <a:srgbClr val="006699"/>
                </a:solidFill>
                <a:latin typeface="+mj-lt"/>
              </a:rPr>
              <a:t>trap</a:t>
            </a:r>
            <a:r>
              <a:rPr lang="en-US" altLang="en-US" dirty="0"/>
              <a:t> or </a:t>
            </a:r>
            <a:r>
              <a:rPr lang="en-US" altLang="en-US" b="1" dirty="0">
                <a:solidFill>
                  <a:srgbClr val="006699"/>
                </a:solidFill>
                <a:latin typeface="+mj-lt"/>
              </a:rPr>
              <a:t>exception </a:t>
            </a:r>
            <a:r>
              <a:rPr lang="en-US" altLang="en-US" dirty="0"/>
              <a:t>is a software-generated interrupt caused either by an error or a user request</a:t>
            </a:r>
            <a:endParaRPr lang="en-US" altLang="en-US" sz="800" dirty="0"/>
          </a:p>
          <a:p>
            <a:r>
              <a:rPr lang="en-US" altLang="en-US" dirty="0"/>
              <a:t>An operating system is </a:t>
            </a:r>
            <a:r>
              <a:rPr lang="en-US" altLang="en-US" b="1" dirty="0">
                <a:solidFill>
                  <a:srgbClr val="006699"/>
                </a:solidFill>
                <a:latin typeface="+mj-lt"/>
              </a:rPr>
              <a:t>interrupt driven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8E0AFA-01CE-41D2-B83F-9F7243CE8C2D}"/>
              </a:ext>
            </a:extLst>
          </p:cNvPr>
          <p:cNvSpPr>
            <a:spLocks noGrp="1" noChangeArrowheads="1"/>
          </p:cNvSpPr>
          <p:nvPr>
            <p:ph type="title" idx="4294967295"/>
          </p:nvPr>
        </p:nvSpPr>
        <p:spPr>
          <a:xfrm>
            <a:off x="457200" y="195263"/>
            <a:ext cx="8051800" cy="576262"/>
          </a:xfrm>
        </p:spPr>
        <p:txBody>
          <a:bodyPr/>
          <a:lstStyle/>
          <a:p>
            <a:pPr eaLnBrk="1" hangingPunct="1"/>
            <a:r>
              <a:rPr lang="en-US" altLang="en-US"/>
              <a:t>Interrupt Timeline</a:t>
            </a:r>
          </a:p>
        </p:txBody>
      </p:sp>
      <p:pic>
        <p:nvPicPr>
          <p:cNvPr id="26627" name="Picture 2">
            <a:extLst>
              <a:ext uri="{FF2B5EF4-FFF2-40B4-BE49-F238E27FC236}">
                <a16:creationId xmlns:a16="http://schemas.microsoft.com/office/drawing/2014/main" id="{41B33145-E046-43DB-9C9B-4E671F3D1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908175"/>
            <a:ext cx="83550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49E83DD-FDA1-45E4-88D0-BF9195BD7227}"/>
              </a:ext>
            </a:extLst>
          </p:cNvPr>
          <p:cNvSpPr>
            <a:spLocks noGrp="1" noChangeArrowheads="1"/>
          </p:cNvSpPr>
          <p:nvPr>
            <p:ph type="title" idx="4294967295"/>
          </p:nvPr>
        </p:nvSpPr>
        <p:spPr>
          <a:xfrm>
            <a:off x="1063625" y="-57150"/>
            <a:ext cx="7515225" cy="844550"/>
          </a:xfrm>
        </p:spPr>
        <p:txBody>
          <a:bodyPr/>
          <a:lstStyle/>
          <a:p>
            <a:pPr eaLnBrk="1" hangingPunct="1"/>
            <a:r>
              <a:rPr lang="en-US" altLang="en-US"/>
              <a:t>Interrupt Handling</a:t>
            </a:r>
          </a:p>
        </p:txBody>
      </p:sp>
      <p:sp>
        <p:nvSpPr>
          <p:cNvPr id="30723" name="Rectangle 3">
            <a:extLst>
              <a:ext uri="{FF2B5EF4-FFF2-40B4-BE49-F238E27FC236}">
                <a16:creationId xmlns:a16="http://schemas.microsoft.com/office/drawing/2014/main" id="{DD3C56CA-14C9-45EF-B0B3-BE810695D017}"/>
              </a:ext>
            </a:extLst>
          </p:cNvPr>
          <p:cNvSpPr>
            <a:spLocks noGrp="1" noChangeArrowheads="1"/>
          </p:cNvSpPr>
          <p:nvPr>
            <p:ph type="body" idx="4294967295"/>
          </p:nvPr>
        </p:nvSpPr>
        <p:spPr>
          <a:xfrm>
            <a:off x="806450" y="1233489"/>
            <a:ext cx="6609234" cy="4192621"/>
          </a:xfrm>
        </p:spPr>
        <p:txBody>
          <a:bodyPr/>
          <a:lstStyle/>
          <a:p>
            <a:r>
              <a:rPr lang="en-US" altLang="en-US" dirty="0"/>
              <a:t>The operating system preserves the state of the CPU by storing the registers and the program counter</a:t>
            </a:r>
          </a:p>
          <a:p>
            <a:r>
              <a:rPr lang="en-US" altLang="en-US" dirty="0"/>
              <a:t>Determines which type of interrupt has occurred:</a:t>
            </a:r>
          </a:p>
          <a:p>
            <a:r>
              <a:rPr lang="en-US" altLang="en-US" dirty="0"/>
              <a:t>Separate segments of code determine what action should be taken for each type of interrupt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78DBB6-3E76-4D5D-BCF4-7322E5DC03BF}"/>
              </a:ext>
            </a:extLst>
          </p:cNvPr>
          <p:cNvSpPr>
            <a:spLocks noGrp="1" noChangeArrowheads="1"/>
          </p:cNvSpPr>
          <p:nvPr>
            <p:ph type="title" idx="4294967295"/>
          </p:nvPr>
        </p:nvSpPr>
        <p:spPr>
          <a:xfrm>
            <a:off x="457200" y="214313"/>
            <a:ext cx="8116888" cy="576262"/>
          </a:xfrm>
        </p:spPr>
        <p:txBody>
          <a:bodyPr/>
          <a:lstStyle/>
          <a:p>
            <a:pPr eaLnBrk="1" hangingPunct="1"/>
            <a:r>
              <a:rPr lang="en-US" altLang="en-US" dirty="0"/>
              <a:t>Interrupt-Drive I/O Cycle</a:t>
            </a:r>
          </a:p>
        </p:txBody>
      </p:sp>
      <p:pic>
        <p:nvPicPr>
          <p:cNvPr id="32771" name="Picture 3">
            <a:extLst>
              <a:ext uri="{FF2B5EF4-FFF2-40B4-BE49-F238E27FC236}">
                <a16:creationId xmlns:a16="http://schemas.microsoft.com/office/drawing/2014/main" id="{E86048AC-75FB-4CAE-AB8A-81F852B95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117" y="925286"/>
            <a:ext cx="5632608" cy="555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a:t>I/O Structure</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895351" y="1244600"/>
            <a:ext cx="6618153" cy="4351969"/>
          </a:xfrm>
        </p:spPr>
        <p:txBody>
          <a:bodyPr/>
          <a:lstStyle/>
          <a:p>
            <a:pPr>
              <a:lnSpc>
                <a:spcPct val="90000"/>
              </a:lnSpc>
            </a:pPr>
            <a:r>
              <a:rPr lang="en-US" altLang="en-US" dirty="0"/>
              <a:t>Two methods for handling I/O</a:t>
            </a:r>
          </a:p>
          <a:p>
            <a:pPr lvl="1">
              <a:lnSpc>
                <a:spcPct val="90000"/>
              </a:lnSpc>
            </a:pPr>
            <a:r>
              <a:rPr lang="en-US" altLang="en-US" dirty="0"/>
              <a:t>After I/O starts, control returns to user program only upon I/O completion</a:t>
            </a:r>
          </a:p>
          <a:p>
            <a:pPr lvl="1">
              <a:lnSpc>
                <a:spcPct val="90000"/>
              </a:lnSpc>
            </a:pPr>
            <a:r>
              <a:rPr lang="en-US" altLang="en-US" dirty="0"/>
              <a:t>After I/O starts, control returns to user program without waiting for I/O completion</a:t>
            </a:r>
          </a:p>
        </p:txBody>
      </p:sp>
    </p:spTree>
    <p:extLst>
      <p:ext uri="{BB962C8B-B14F-4D97-AF65-F5344CB8AC3E}">
        <p14:creationId xmlns:p14="http://schemas.microsoft.com/office/powerpoint/2010/main" val="157006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Structure </a:t>
            </a:r>
            <a:r>
              <a:rPr lang="en-US" altLang="en-US"/>
              <a:t>(Cont.)</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895351" y="1244600"/>
            <a:ext cx="7202048" cy="4528239"/>
          </a:xfrm>
        </p:spPr>
        <p:txBody>
          <a:bodyPr/>
          <a:lstStyle/>
          <a:p>
            <a:pPr>
              <a:lnSpc>
                <a:spcPct val="90000"/>
              </a:lnSpc>
            </a:pPr>
            <a:r>
              <a:rPr lang="en-US" altLang="en-US" dirty="0"/>
              <a:t>After I/O starts, control returns to user program only upon I/O completion</a:t>
            </a:r>
          </a:p>
          <a:p>
            <a:pPr lvl="1">
              <a:lnSpc>
                <a:spcPct val="90000"/>
              </a:lnSpc>
            </a:pPr>
            <a:r>
              <a:rPr lang="en-US" altLang="en-US" dirty="0"/>
              <a:t>Wait instruction idles the CPU until the next interrupt</a:t>
            </a:r>
          </a:p>
          <a:p>
            <a:pPr lvl="1">
              <a:lnSpc>
                <a:spcPct val="90000"/>
              </a:lnSpc>
            </a:pPr>
            <a:r>
              <a:rPr lang="en-US" altLang="en-US" dirty="0"/>
              <a:t>Wait loop (contention for memory access)</a:t>
            </a:r>
          </a:p>
          <a:p>
            <a:pPr lvl="1">
              <a:lnSpc>
                <a:spcPct val="90000"/>
              </a:lnSpc>
            </a:pPr>
            <a:r>
              <a:rPr lang="en-US" altLang="en-US" dirty="0"/>
              <a:t>At most one I/O request is outstanding at a time, no simultaneous I/O processing</a:t>
            </a:r>
          </a:p>
          <a:p>
            <a:pPr>
              <a:lnSpc>
                <a:spcPct val="90000"/>
              </a:lnSpc>
            </a:pPr>
            <a:r>
              <a:rPr lang="en-US" altLang="en-US" dirty="0"/>
              <a:t>After I/O starts, control returns to user program without waiting for I/O completion</a:t>
            </a:r>
          </a:p>
          <a:p>
            <a:pPr lvl="1">
              <a:lnSpc>
                <a:spcPct val="90000"/>
              </a:lnSpc>
            </a:pPr>
            <a:r>
              <a:rPr lang="en-US" altLang="en-US" b="1" dirty="0">
                <a:solidFill>
                  <a:srgbClr val="006699"/>
                </a:solidFill>
                <a:latin typeface="+mj-lt"/>
              </a:rPr>
              <a:t>System call </a:t>
            </a:r>
            <a:r>
              <a:rPr lang="en-US" altLang="en-US" dirty="0"/>
              <a:t>– request to the OS to allow user to wait for I/O completion</a:t>
            </a:r>
          </a:p>
          <a:p>
            <a:pPr lvl="1">
              <a:lnSpc>
                <a:spcPct val="90000"/>
              </a:lnSpc>
            </a:pPr>
            <a:r>
              <a:rPr lang="en-US" altLang="en-US" b="1" dirty="0">
                <a:solidFill>
                  <a:srgbClr val="006699"/>
                </a:solidFill>
                <a:latin typeface="+mj-lt"/>
              </a:rPr>
              <a:t>Device-status table </a:t>
            </a:r>
            <a:r>
              <a:rPr lang="en-US" altLang="en-US" dirty="0"/>
              <a:t>contains entry for each I/O device indicating its type, address, and state</a:t>
            </a:r>
          </a:p>
          <a:p>
            <a:pPr lvl="1">
              <a:lnSpc>
                <a:spcPct val="90000"/>
              </a:lnSpc>
            </a:pPr>
            <a:r>
              <a:rPr lang="en-US" altLang="en-US" dirty="0"/>
              <a:t>OS indexes into I/O device table to determine device status and to modify table entry to include interrupt</a:t>
            </a:r>
          </a:p>
          <a:p>
            <a:pPr lvl="1">
              <a:lnSpc>
                <a:spcPct val="90000"/>
              </a:lnSpc>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76E12C-0A8F-49FF-8988-D53352F14B90}"/>
              </a:ext>
            </a:extLst>
          </p:cNvPr>
          <p:cNvSpPr>
            <a:spLocks noGrp="1" noChangeArrowheads="1"/>
          </p:cNvSpPr>
          <p:nvPr>
            <p:ph type="title" idx="4294967295"/>
          </p:nvPr>
        </p:nvSpPr>
        <p:spPr>
          <a:xfrm>
            <a:off x="457200" y="203200"/>
            <a:ext cx="8034338" cy="576263"/>
          </a:xfrm>
        </p:spPr>
        <p:txBody>
          <a:bodyPr/>
          <a:lstStyle/>
          <a:p>
            <a:pPr eaLnBrk="1" hangingPunct="1"/>
            <a:r>
              <a:rPr lang="en-US" altLang="en-US"/>
              <a:t>Chapter 1: Introduction</a:t>
            </a:r>
          </a:p>
        </p:txBody>
      </p:sp>
      <p:sp>
        <p:nvSpPr>
          <p:cNvPr id="7171" name="Rectangle 3">
            <a:extLst>
              <a:ext uri="{FF2B5EF4-FFF2-40B4-BE49-F238E27FC236}">
                <a16:creationId xmlns:a16="http://schemas.microsoft.com/office/drawing/2014/main" id="{D002EA22-F1BB-4F36-8EAD-4A3CBBBFD932}"/>
              </a:ext>
            </a:extLst>
          </p:cNvPr>
          <p:cNvSpPr>
            <a:spLocks noGrp="1" noChangeArrowheads="1"/>
          </p:cNvSpPr>
          <p:nvPr>
            <p:ph type="body" idx="4294967295"/>
          </p:nvPr>
        </p:nvSpPr>
        <p:spPr/>
        <p:txBody>
          <a:bodyPr/>
          <a:lstStyle/>
          <a:p>
            <a:r>
              <a:rPr lang="en-US" altLang="en-US"/>
              <a:t>What Operating Systems Do</a:t>
            </a:r>
          </a:p>
          <a:p>
            <a:r>
              <a:rPr lang="en-US" altLang="en-US"/>
              <a:t>Computer-System Organization</a:t>
            </a:r>
          </a:p>
          <a:p>
            <a:r>
              <a:rPr lang="en-US" altLang="en-US"/>
              <a:t>Computer-System Architecture</a:t>
            </a:r>
          </a:p>
          <a:p>
            <a:r>
              <a:rPr lang="en-US" altLang="en-US"/>
              <a:t>Operating-System Operations</a:t>
            </a:r>
          </a:p>
          <a:p>
            <a:r>
              <a:rPr lang="en-US" altLang="en-US"/>
              <a:t>Resource Management</a:t>
            </a:r>
          </a:p>
          <a:p>
            <a:r>
              <a:rPr lang="en-US" altLang="en-US"/>
              <a:t>Security and Protection</a:t>
            </a:r>
          </a:p>
          <a:p>
            <a:r>
              <a:rPr lang="en-US" altLang="en-US"/>
              <a:t>Virtualization</a:t>
            </a:r>
          </a:p>
          <a:p>
            <a:r>
              <a:rPr lang="en-US" altLang="en-US"/>
              <a:t>Distributed Systems</a:t>
            </a:r>
          </a:p>
          <a:p>
            <a:r>
              <a:rPr lang="en-US" altLang="en-US"/>
              <a:t>Kernel Data Structures</a:t>
            </a:r>
          </a:p>
          <a:p>
            <a:r>
              <a:rPr lang="en-US" altLang="en-US"/>
              <a:t>Computing Environments</a:t>
            </a:r>
          </a:p>
          <a:p>
            <a:r>
              <a:rPr lang="en-US" altLang="en-US"/>
              <a:t>Free/Libre and Open-Source Operating Systems</a:t>
            </a:r>
          </a:p>
          <a:p>
            <a:pPr>
              <a:buFont typeface="Monotype Sorts" pitchFamily="-84" charset="2"/>
              <a:buNone/>
            </a:pPr>
            <a:endParaRPr lang="en-US" altLang="en-US"/>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6D48A8-E934-4737-801F-5300BF99F522}"/>
              </a:ext>
            </a:extLst>
          </p:cNvPr>
          <p:cNvSpPr>
            <a:spLocks noGrp="1" noChangeArrowheads="1"/>
          </p:cNvSpPr>
          <p:nvPr>
            <p:ph type="title" idx="4294967295"/>
          </p:nvPr>
        </p:nvSpPr>
        <p:spPr>
          <a:xfrm>
            <a:off x="457200" y="201613"/>
            <a:ext cx="8061325" cy="576262"/>
          </a:xfrm>
        </p:spPr>
        <p:txBody>
          <a:bodyPr/>
          <a:lstStyle/>
          <a:p>
            <a:pPr eaLnBrk="1" hangingPunct="1"/>
            <a:r>
              <a:rPr lang="en-US" altLang="en-US"/>
              <a:t>Computer Startup</a:t>
            </a:r>
          </a:p>
        </p:txBody>
      </p:sp>
      <p:sp>
        <p:nvSpPr>
          <p:cNvPr id="28675" name="Rectangle 3">
            <a:extLst>
              <a:ext uri="{FF2B5EF4-FFF2-40B4-BE49-F238E27FC236}">
                <a16:creationId xmlns:a16="http://schemas.microsoft.com/office/drawing/2014/main" id="{5671F379-5298-4D0E-A99C-F90AC4610954}"/>
              </a:ext>
            </a:extLst>
          </p:cNvPr>
          <p:cNvSpPr>
            <a:spLocks noGrp="1" noChangeArrowheads="1"/>
          </p:cNvSpPr>
          <p:nvPr>
            <p:ph type="body" idx="4294967295"/>
          </p:nvPr>
        </p:nvSpPr>
        <p:spPr>
          <a:xfrm>
            <a:off x="806451" y="1233489"/>
            <a:ext cx="6432550" cy="4416198"/>
          </a:xfrm>
        </p:spPr>
        <p:txBody>
          <a:bodyPr/>
          <a:lstStyle/>
          <a:p>
            <a:r>
              <a:rPr lang="en-US" altLang="en-US" b="1" dirty="0">
                <a:solidFill>
                  <a:srgbClr val="006699"/>
                </a:solidFill>
                <a:latin typeface="+mj-lt"/>
              </a:rPr>
              <a:t>Bootstrap program </a:t>
            </a:r>
            <a:r>
              <a:rPr lang="en-US" altLang="en-US" dirty="0"/>
              <a:t>is loaded at power-up or reboot</a:t>
            </a:r>
          </a:p>
          <a:p>
            <a:pPr lvl="1"/>
            <a:r>
              <a:rPr lang="en-US" altLang="en-US" dirty="0"/>
              <a:t>Typically stored in ROM or EPROM, generally known as </a:t>
            </a:r>
            <a:r>
              <a:rPr lang="en-US" altLang="en-US" b="1" dirty="0">
                <a:solidFill>
                  <a:srgbClr val="006699"/>
                </a:solidFill>
                <a:latin typeface="+mj-lt"/>
              </a:rPr>
              <a:t>firmware</a:t>
            </a:r>
          </a:p>
          <a:p>
            <a:pPr lvl="1"/>
            <a:r>
              <a:rPr lang="en-US" altLang="en-US" dirty="0"/>
              <a:t>Initializes all aspects of system</a:t>
            </a:r>
          </a:p>
          <a:p>
            <a:pPr lvl="1"/>
            <a:r>
              <a:rPr lang="en-US" altLang="en-US" dirty="0"/>
              <a:t>Loads operating system kernel and starts execution</a:t>
            </a:r>
          </a:p>
        </p:txBody>
      </p:sp>
    </p:spTree>
    <p:extLst>
      <p:ext uri="{BB962C8B-B14F-4D97-AF65-F5344CB8AC3E}">
        <p14:creationId xmlns:p14="http://schemas.microsoft.com/office/powerpoint/2010/main" val="289056828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2144488" y="2888119"/>
            <a:ext cx="5116286" cy="1030738"/>
          </a:xfrm>
        </p:spPr>
        <p:txBody>
          <a:bodyPr/>
          <a:lstStyle/>
          <a:p>
            <a:pPr marL="457200" lvl="1" indent="0">
              <a:buNone/>
            </a:pPr>
            <a:r>
              <a:rPr lang="en-US" altLang="en-US" sz="3200" b="1" dirty="0">
                <a:solidFill>
                  <a:srgbClr val="006699"/>
                </a:solidFill>
                <a:latin typeface="+mj-lt"/>
              </a:rPr>
              <a:t>Storage Structure</a:t>
            </a:r>
          </a:p>
        </p:txBody>
      </p:sp>
    </p:spTree>
    <p:extLst>
      <p:ext uri="{BB962C8B-B14F-4D97-AF65-F5344CB8AC3E}">
        <p14:creationId xmlns:p14="http://schemas.microsoft.com/office/powerpoint/2010/main" val="2653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a:t>Storage Structure</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143002"/>
            <a:ext cx="6744624" cy="4393640"/>
          </a:xfrm>
        </p:spPr>
        <p:txBody>
          <a:bodyPr/>
          <a:lstStyle/>
          <a:p>
            <a:r>
              <a:rPr lang="en-US" altLang="en-US" sz="1700" dirty="0"/>
              <a:t>Main memory – only large storage media that the CPU can access directly</a:t>
            </a:r>
          </a:p>
          <a:p>
            <a:pPr lvl="1"/>
            <a:r>
              <a:rPr lang="en-US" altLang="en-US" b="1" dirty="0">
                <a:solidFill>
                  <a:srgbClr val="006699"/>
                </a:solidFill>
                <a:latin typeface="+mj-lt"/>
              </a:rPr>
              <a:t>Random access</a:t>
            </a:r>
          </a:p>
          <a:p>
            <a:pPr lvl="1"/>
            <a:r>
              <a:rPr lang="en-US" altLang="en-US" sz="1600" dirty="0"/>
              <a:t>Typically </a:t>
            </a:r>
            <a:r>
              <a:rPr lang="en-US" altLang="en-US" b="1" dirty="0">
                <a:solidFill>
                  <a:srgbClr val="006699"/>
                </a:solidFill>
                <a:latin typeface="+mj-lt"/>
              </a:rPr>
              <a:t>volatile</a:t>
            </a:r>
          </a:p>
          <a:p>
            <a:pPr lvl="1"/>
            <a:r>
              <a:rPr lang="en-US" altLang="en-US" dirty="0"/>
              <a:t>Typically</a:t>
            </a:r>
            <a:r>
              <a:rPr lang="en-US" altLang="en-US" sz="1600" b="1" dirty="0">
                <a:solidFill>
                  <a:srgbClr val="3366FF"/>
                </a:solidFill>
              </a:rPr>
              <a:t> </a:t>
            </a:r>
            <a:r>
              <a:rPr lang="en-US" altLang="en-US" b="1" dirty="0">
                <a:solidFill>
                  <a:srgbClr val="006699"/>
                </a:solidFill>
                <a:latin typeface="+mj-lt"/>
              </a:rPr>
              <a:t>random-access</a:t>
            </a:r>
            <a:r>
              <a:rPr lang="en-US" altLang="en-US" sz="1600" b="1" dirty="0">
                <a:solidFill>
                  <a:srgbClr val="3366FF"/>
                </a:solidFill>
              </a:rPr>
              <a:t> </a:t>
            </a:r>
            <a:r>
              <a:rPr lang="en-US" altLang="en-US" b="1" dirty="0">
                <a:solidFill>
                  <a:srgbClr val="006699"/>
                </a:solidFill>
                <a:latin typeface="+mj-lt"/>
              </a:rPr>
              <a:t>memory</a:t>
            </a:r>
            <a:r>
              <a:rPr lang="en-US" altLang="en-US" sz="1600" b="1" dirty="0">
                <a:solidFill>
                  <a:srgbClr val="3366FF"/>
                </a:solidFill>
              </a:rPr>
              <a:t> </a:t>
            </a:r>
            <a:r>
              <a:rPr lang="en-US" altLang="en-US" dirty="0"/>
              <a:t>in the form of </a:t>
            </a:r>
            <a:r>
              <a:rPr lang="en-US" altLang="en-US" b="1" dirty="0">
                <a:solidFill>
                  <a:srgbClr val="006699"/>
                </a:solidFill>
                <a:latin typeface="+mj-lt"/>
              </a:rPr>
              <a:t>Dynamic Random-access Memory (DRAM)</a:t>
            </a:r>
          </a:p>
          <a:p>
            <a:r>
              <a:rPr lang="en-US" altLang="en-US" sz="1700" dirty="0"/>
              <a:t>Secondary storage – extension of main memory that provides large </a:t>
            </a:r>
            <a:r>
              <a:rPr lang="en-US" altLang="en-US" b="1" dirty="0">
                <a:solidFill>
                  <a:srgbClr val="006699"/>
                </a:solidFill>
                <a:latin typeface="+mj-lt"/>
              </a:rPr>
              <a:t>nonvolatile </a:t>
            </a:r>
            <a:r>
              <a:rPr lang="en-US" altLang="en-US" sz="1700" dirty="0"/>
              <a:t>storage capacity</a:t>
            </a:r>
          </a:p>
        </p:txBody>
      </p:sp>
    </p:spTree>
    <p:extLst>
      <p:ext uri="{BB962C8B-B14F-4D97-AF65-F5344CB8AC3E}">
        <p14:creationId xmlns:p14="http://schemas.microsoft.com/office/powerpoint/2010/main" val="197510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dirty="0"/>
              <a:t>Storage Structure (cont.)</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1208088" y="1099455"/>
            <a:ext cx="6905398" cy="3790045"/>
          </a:xfrm>
        </p:spPr>
        <p:txBody>
          <a:bodyPr/>
          <a:lstStyle/>
          <a:p>
            <a:r>
              <a:rPr lang="en-US" altLang="en-US" b="1" dirty="0">
                <a:solidFill>
                  <a:srgbClr val="006699"/>
                </a:solidFill>
                <a:latin typeface="+mj-lt"/>
              </a:rPr>
              <a:t>Hard Disk Drives </a:t>
            </a:r>
            <a:r>
              <a:rPr lang="en-US" altLang="en-US" sz="1700" dirty="0"/>
              <a:t>(</a:t>
            </a:r>
            <a:r>
              <a:rPr lang="en-US" altLang="en-US" b="1" dirty="0">
                <a:solidFill>
                  <a:srgbClr val="006699"/>
                </a:solidFill>
                <a:latin typeface="+mj-lt"/>
              </a:rPr>
              <a:t>HDD</a:t>
            </a:r>
            <a:r>
              <a:rPr lang="en-US" altLang="en-US" sz="1700" dirty="0"/>
              <a:t>) – rigid metal or glass platters covered with magnetic recording material </a:t>
            </a:r>
          </a:p>
          <a:p>
            <a:pPr lvl="1"/>
            <a:r>
              <a:rPr lang="en-US" altLang="en-US" sz="1600" dirty="0"/>
              <a:t>Disk surface is logically divided into</a:t>
            </a:r>
            <a:r>
              <a:rPr lang="en-US" altLang="en-US" b="1" dirty="0">
                <a:solidFill>
                  <a:srgbClr val="006699"/>
                </a:solidFill>
                <a:latin typeface="+mj-lt"/>
              </a:rPr>
              <a:t> tracks</a:t>
            </a:r>
            <a:r>
              <a:rPr lang="en-US" altLang="en-US" sz="1600" dirty="0"/>
              <a:t>, which are subdivided into </a:t>
            </a:r>
            <a:r>
              <a:rPr lang="en-US" altLang="en-US" b="1" dirty="0">
                <a:solidFill>
                  <a:srgbClr val="006699"/>
                </a:solidFill>
                <a:latin typeface="+mj-lt"/>
              </a:rPr>
              <a:t>sectors</a:t>
            </a:r>
          </a:p>
          <a:p>
            <a:pPr lvl="1"/>
            <a:r>
              <a:rPr lang="en-US" altLang="en-US" sz="1600" dirty="0"/>
              <a:t>The </a:t>
            </a:r>
            <a:r>
              <a:rPr lang="en-US" altLang="en-US" b="1" dirty="0">
                <a:solidFill>
                  <a:srgbClr val="006699"/>
                </a:solidFill>
                <a:latin typeface="+mj-lt"/>
              </a:rPr>
              <a:t>disk controller </a:t>
            </a:r>
            <a:r>
              <a:rPr lang="en-US" altLang="en-US" sz="1600" dirty="0"/>
              <a:t>determines the logical interaction between the device and the computer </a:t>
            </a:r>
          </a:p>
          <a:p>
            <a:r>
              <a:rPr lang="en-US" altLang="en-US" b="1" dirty="0">
                <a:solidFill>
                  <a:srgbClr val="006699"/>
                </a:solidFill>
                <a:latin typeface="+mj-lt"/>
              </a:rPr>
              <a:t>Non-volatile memory</a:t>
            </a:r>
            <a:r>
              <a:rPr lang="en-US" altLang="en-US" sz="1700" dirty="0"/>
              <a:t> (</a:t>
            </a:r>
            <a:r>
              <a:rPr lang="en-US" altLang="en-US" b="1" dirty="0">
                <a:solidFill>
                  <a:srgbClr val="006699"/>
                </a:solidFill>
                <a:latin typeface="+mj-lt"/>
              </a:rPr>
              <a:t>NVM</a:t>
            </a:r>
            <a:r>
              <a:rPr lang="en-US" altLang="en-US" sz="1700" dirty="0"/>
              <a:t>)</a:t>
            </a:r>
            <a:r>
              <a:rPr lang="en-US" altLang="en-US" b="1" dirty="0">
                <a:solidFill>
                  <a:srgbClr val="006699"/>
                </a:solidFill>
                <a:latin typeface="+mj-lt"/>
              </a:rPr>
              <a:t> </a:t>
            </a:r>
            <a:r>
              <a:rPr lang="en-US" altLang="en-US" sz="1700" dirty="0"/>
              <a:t>devices– faster than hard disks, nonvolatile</a:t>
            </a:r>
          </a:p>
          <a:p>
            <a:pPr lvl="1"/>
            <a:r>
              <a:rPr lang="en-US" altLang="en-US" sz="1600" dirty="0"/>
              <a:t>Various technologies</a:t>
            </a:r>
          </a:p>
          <a:p>
            <a:pPr lvl="1"/>
            <a:r>
              <a:rPr lang="en-US" altLang="en-US" sz="1600" dirty="0"/>
              <a:t>Becoming more popular as capacity and performance increases, price drops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9399C31D-3B45-4819-86D3-3562EEC74425}"/>
              </a:ext>
            </a:extLst>
          </p:cNvPr>
          <p:cNvSpPr>
            <a:spLocks noGrp="1" noChangeArrowheads="1"/>
          </p:cNvSpPr>
          <p:nvPr>
            <p:ph type="title"/>
          </p:nvPr>
        </p:nvSpPr>
        <p:spPr>
          <a:xfrm>
            <a:off x="947738" y="203200"/>
            <a:ext cx="7851775" cy="576263"/>
          </a:xfrm>
        </p:spPr>
        <p:txBody>
          <a:bodyPr/>
          <a:lstStyle/>
          <a:p>
            <a:r>
              <a:rPr lang="en-US" altLang="en-US" sz="3000"/>
              <a:t>Storage Definitions and Notation Review</a:t>
            </a:r>
          </a:p>
        </p:txBody>
      </p:sp>
      <p:pic>
        <p:nvPicPr>
          <p:cNvPr id="38915" name="Picture 3">
            <a:extLst>
              <a:ext uri="{FF2B5EF4-FFF2-40B4-BE49-F238E27FC236}">
                <a16:creationId xmlns:a16="http://schemas.microsoft.com/office/drawing/2014/main" id="{7CEF2D5C-E937-4516-898C-4034833D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079500"/>
            <a:ext cx="7353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0AC8D8D-292B-2943-B449-B924F9BB88F3}"/>
              </a:ext>
            </a:extLst>
          </p:cNvPr>
          <p:cNvSpPr/>
          <p:nvPr/>
        </p:nvSpPr>
        <p:spPr bwMode="auto">
          <a:xfrm>
            <a:off x="842962" y="1079500"/>
            <a:ext cx="8039100" cy="4953000"/>
          </a:xfrm>
          <a:prstGeom prst="rect">
            <a:avLst/>
          </a:prstGeom>
          <a:solidFill>
            <a:srgbClr val="CEEBFA"/>
          </a:solidFill>
          <a:ln w="9525" cap="flat" cmpd="sng" algn="ctr">
            <a:solidFill>
              <a:schemeClr val="tx1"/>
            </a:solidFill>
            <a:prstDash val="solid"/>
            <a:round/>
            <a:headEnd type="none" w="med" len="med"/>
            <a:tailEnd type="none" w="med" len="med"/>
          </a:ln>
          <a:effectLst/>
        </p:spPr>
        <p:txBody>
          <a:bodyPr wrap="none"/>
          <a:lstStyle/>
          <a:p>
            <a:pPr>
              <a:defRPr/>
            </a:pPr>
            <a:r>
              <a:rPr lang="en-US" sz="1400" dirty="0"/>
              <a:t> The basic unit of computer storage is the </a:t>
            </a:r>
            <a:r>
              <a:rPr kumimoji="1" lang="en-US" sz="1500" b="1" dirty="0">
                <a:solidFill>
                  <a:srgbClr val="006699"/>
                </a:solidFill>
                <a:latin typeface="+mj-lt"/>
              </a:rPr>
              <a:t>bit</a:t>
            </a:r>
            <a:r>
              <a:rPr lang="en-US" sz="1400" dirty="0"/>
              <a:t>. A bit can contain one of two</a:t>
            </a:r>
          </a:p>
          <a:p>
            <a:pPr>
              <a:defRPr/>
            </a:pPr>
            <a:r>
              <a:rPr lang="en-US" sz="1400" dirty="0"/>
              <a:t>values, 0 and 1. All other storage in a computer is based on collections of bits.</a:t>
            </a:r>
          </a:p>
          <a:p>
            <a:pPr>
              <a:defRPr/>
            </a:pPr>
            <a:r>
              <a:rPr lang="en-US" sz="1400" dirty="0"/>
              <a:t>Given enough bits, it is amazing how many things a computer can represent:</a:t>
            </a:r>
          </a:p>
          <a:p>
            <a:pPr>
              <a:defRPr/>
            </a:pPr>
            <a:r>
              <a:rPr lang="en-US" sz="1400" dirty="0"/>
              <a:t>numbers, letters, images, movies, sounds, documents, and programs, to name</a:t>
            </a:r>
          </a:p>
          <a:p>
            <a:pPr>
              <a:defRPr/>
            </a:pPr>
            <a:r>
              <a:rPr lang="en-US" sz="1400" dirty="0"/>
              <a:t>a few. A </a:t>
            </a:r>
            <a:r>
              <a:rPr kumimoji="1" lang="en-US" sz="1500" b="1" dirty="0">
                <a:solidFill>
                  <a:srgbClr val="006699"/>
                </a:solidFill>
                <a:latin typeface="+mj-lt"/>
              </a:rPr>
              <a:t>byte</a:t>
            </a:r>
            <a:r>
              <a:rPr lang="en-US" sz="1400" dirty="0"/>
              <a:t> is 8 bits, and on most computers it is the smallest convenient</a:t>
            </a:r>
          </a:p>
          <a:p>
            <a:pPr>
              <a:defRPr/>
            </a:pPr>
            <a:r>
              <a:rPr lang="en-US" sz="1400" dirty="0"/>
              <a:t>chunk of storage. For example, most computers don’t have an instruction to</a:t>
            </a:r>
          </a:p>
          <a:p>
            <a:pPr>
              <a:defRPr/>
            </a:pPr>
            <a:r>
              <a:rPr lang="en-US" sz="1400" dirty="0"/>
              <a:t>move a bit but do have one to move a byte. A less common term is </a:t>
            </a:r>
            <a:r>
              <a:rPr kumimoji="1" lang="en-US" sz="1500" b="1" dirty="0">
                <a:solidFill>
                  <a:srgbClr val="006699"/>
                </a:solidFill>
                <a:latin typeface="+mj-lt"/>
              </a:rPr>
              <a:t>word</a:t>
            </a:r>
            <a:r>
              <a:rPr lang="en-US" sz="1400" dirty="0"/>
              <a:t>,</a:t>
            </a:r>
          </a:p>
          <a:p>
            <a:pPr>
              <a:defRPr/>
            </a:pPr>
            <a:r>
              <a:rPr lang="en-US" sz="1400" dirty="0"/>
              <a:t>which is a given computer architecture’s native unit of data. A word is made</a:t>
            </a:r>
          </a:p>
          <a:p>
            <a:pPr>
              <a:defRPr/>
            </a:pPr>
            <a:r>
              <a:rPr lang="en-US" sz="1400" dirty="0"/>
              <a:t>up of one or more bytes. For example, a computer that has 64-bit registers and</a:t>
            </a:r>
          </a:p>
          <a:p>
            <a:pPr>
              <a:defRPr/>
            </a:pPr>
            <a:r>
              <a:rPr lang="en-US" sz="1400" dirty="0"/>
              <a:t>64-bit memory addressing typically has 64-bit (8-byte) words. A computer</a:t>
            </a:r>
          </a:p>
          <a:p>
            <a:pPr>
              <a:defRPr/>
            </a:pPr>
            <a:r>
              <a:rPr lang="en-US" sz="1400" dirty="0"/>
              <a:t>executes many operations in its native word size rather than a byte at a time.</a:t>
            </a:r>
          </a:p>
          <a:p>
            <a:pPr>
              <a:defRPr/>
            </a:pPr>
            <a:endParaRPr lang="en-US" sz="1400" dirty="0"/>
          </a:p>
          <a:p>
            <a:pPr>
              <a:defRPr/>
            </a:pPr>
            <a:r>
              <a:rPr lang="en-US" sz="1400" dirty="0"/>
              <a:t>Computer storage, along with most computer throughput, is generally</a:t>
            </a:r>
          </a:p>
          <a:p>
            <a:pPr>
              <a:defRPr/>
            </a:pPr>
            <a:r>
              <a:rPr lang="en-US" sz="1400" dirty="0"/>
              <a:t>measured and manipulated in bytes and collections of bytes. A </a:t>
            </a:r>
            <a:r>
              <a:rPr kumimoji="1" lang="en-US" sz="1500" b="1" dirty="0">
                <a:solidFill>
                  <a:srgbClr val="006699"/>
                </a:solidFill>
                <a:latin typeface="+mj-lt"/>
              </a:rPr>
              <a:t>kilobyte</a:t>
            </a:r>
            <a:r>
              <a:rPr lang="en-US" sz="1400" dirty="0"/>
              <a:t>, or</a:t>
            </a:r>
          </a:p>
          <a:p>
            <a:pPr>
              <a:defRPr/>
            </a:pPr>
            <a:r>
              <a:rPr lang="en-US" sz="1400" dirty="0"/>
              <a:t>KB , is 1,024 bytes; a </a:t>
            </a:r>
            <a:r>
              <a:rPr kumimoji="1" lang="en-US" sz="1500" b="1" dirty="0">
                <a:solidFill>
                  <a:srgbClr val="006699"/>
                </a:solidFill>
                <a:latin typeface="+mj-lt"/>
              </a:rPr>
              <a:t>megabyte</a:t>
            </a:r>
            <a:r>
              <a:rPr lang="en-US" sz="1400" dirty="0"/>
              <a:t>, or </a:t>
            </a:r>
            <a:r>
              <a:rPr kumimoji="1" lang="en-US" sz="1500" b="1" dirty="0">
                <a:solidFill>
                  <a:srgbClr val="006699"/>
                </a:solidFill>
                <a:latin typeface="+mj-lt"/>
              </a:rPr>
              <a:t>MB</a:t>
            </a:r>
            <a:r>
              <a:rPr lang="en-US" sz="1400" dirty="0"/>
              <a:t>, is 1,024</a:t>
            </a:r>
            <a:r>
              <a:rPr lang="en-US" sz="1400" baseline="30000" dirty="0"/>
              <a:t>2</a:t>
            </a:r>
            <a:r>
              <a:rPr lang="en-US" sz="1400" dirty="0"/>
              <a:t>  bytes; a </a:t>
            </a:r>
            <a:r>
              <a:rPr kumimoji="1" lang="en-US" sz="1500" b="1" dirty="0">
                <a:solidFill>
                  <a:srgbClr val="006699"/>
                </a:solidFill>
                <a:latin typeface="+mj-lt"/>
              </a:rPr>
              <a:t>gigabyte</a:t>
            </a:r>
            <a:r>
              <a:rPr lang="en-US" sz="1400" dirty="0"/>
              <a:t>, or </a:t>
            </a:r>
            <a:r>
              <a:rPr kumimoji="1" lang="en-US" sz="1500" b="1" dirty="0">
                <a:solidFill>
                  <a:srgbClr val="006699"/>
                </a:solidFill>
                <a:latin typeface="+mj-lt"/>
              </a:rPr>
              <a:t>GB</a:t>
            </a:r>
            <a:r>
              <a:rPr lang="en-US" sz="1400" dirty="0"/>
              <a:t>, is</a:t>
            </a:r>
          </a:p>
          <a:p>
            <a:pPr>
              <a:defRPr/>
            </a:pPr>
            <a:r>
              <a:rPr lang="en-US" sz="1400" dirty="0"/>
              <a:t>1,024</a:t>
            </a:r>
            <a:r>
              <a:rPr lang="en-US" sz="1400" baseline="30000" dirty="0"/>
              <a:t>3</a:t>
            </a:r>
            <a:r>
              <a:rPr lang="en-US" sz="1400" dirty="0"/>
              <a:t>  bytes; a </a:t>
            </a:r>
            <a:r>
              <a:rPr kumimoji="1" lang="en-US" sz="1500" b="1" dirty="0">
                <a:solidFill>
                  <a:srgbClr val="006699"/>
                </a:solidFill>
                <a:latin typeface="+mj-lt"/>
              </a:rPr>
              <a:t>terabyte</a:t>
            </a:r>
            <a:r>
              <a:rPr lang="en-US" sz="1400" dirty="0"/>
              <a:t>, or </a:t>
            </a:r>
            <a:r>
              <a:rPr kumimoji="1" lang="en-US" sz="1500" b="1" dirty="0">
                <a:solidFill>
                  <a:srgbClr val="006699"/>
                </a:solidFill>
                <a:latin typeface="+mj-lt"/>
              </a:rPr>
              <a:t>TB</a:t>
            </a:r>
            <a:r>
              <a:rPr lang="en-US" sz="1400" dirty="0"/>
              <a:t>, is 1,024</a:t>
            </a:r>
            <a:r>
              <a:rPr lang="en-US" sz="1400" baseline="30000" dirty="0"/>
              <a:t>4</a:t>
            </a:r>
            <a:r>
              <a:rPr lang="en-US" sz="1400" dirty="0"/>
              <a:t>  bytes; and a </a:t>
            </a:r>
            <a:r>
              <a:rPr kumimoji="1" lang="en-US" sz="1500" b="1" dirty="0">
                <a:solidFill>
                  <a:srgbClr val="006699"/>
                </a:solidFill>
                <a:latin typeface="+mj-lt"/>
              </a:rPr>
              <a:t>petabyte</a:t>
            </a:r>
            <a:r>
              <a:rPr lang="en-US" sz="1400" dirty="0"/>
              <a:t>, or </a:t>
            </a:r>
            <a:r>
              <a:rPr kumimoji="1" lang="en-US" sz="1500" b="1" dirty="0">
                <a:solidFill>
                  <a:srgbClr val="006699"/>
                </a:solidFill>
                <a:latin typeface="+mj-lt"/>
              </a:rPr>
              <a:t>PB</a:t>
            </a:r>
            <a:r>
              <a:rPr lang="en-US" sz="1400" dirty="0"/>
              <a:t>, is 1,024</a:t>
            </a:r>
            <a:r>
              <a:rPr lang="en-US" sz="1400" baseline="30000" dirty="0"/>
              <a:t>5</a:t>
            </a:r>
          </a:p>
          <a:p>
            <a:pPr>
              <a:defRPr/>
            </a:pPr>
            <a:r>
              <a:rPr lang="en-US" sz="1400" dirty="0"/>
              <a:t>bytes. Computer manufacturers often round off these numbers and say that</a:t>
            </a:r>
          </a:p>
          <a:p>
            <a:pPr>
              <a:defRPr/>
            </a:pPr>
            <a:r>
              <a:rPr lang="en-US" sz="1400" dirty="0"/>
              <a:t>a megabyte is 1 million bytes and a gigabyte is 1 billion bytes. Networking</a:t>
            </a:r>
          </a:p>
          <a:p>
            <a:pPr>
              <a:defRPr/>
            </a:pPr>
            <a:r>
              <a:rPr lang="en-US" sz="1400" dirty="0"/>
              <a:t>measurements are an exception to this general rule; they are given in bits</a:t>
            </a:r>
          </a:p>
          <a:p>
            <a:pPr>
              <a:defRPr/>
            </a:pPr>
            <a:r>
              <a:rPr lang="en-US" sz="1400" dirty="0"/>
              <a:t>(because networks move data a bit at a time).</a:t>
            </a:r>
          </a:p>
          <a:p>
            <a:pPr>
              <a:defRPr/>
            </a:pPr>
            <a:endParaRPr lang="en-US" sz="1400" dirty="0">
              <a:latin typeface="Verdan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644225-21A8-4691-99DE-5A23AE5833A2}"/>
              </a:ext>
            </a:extLst>
          </p:cNvPr>
          <p:cNvSpPr>
            <a:spLocks noGrp="1" noChangeArrowheads="1"/>
          </p:cNvSpPr>
          <p:nvPr>
            <p:ph type="title" idx="4294967295"/>
          </p:nvPr>
        </p:nvSpPr>
        <p:spPr>
          <a:xfrm>
            <a:off x="876300" y="211138"/>
            <a:ext cx="7661275" cy="576262"/>
          </a:xfrm>
        </p:spPr>
        <p:txBody>
          <a:bodyPr/>
          <a:lstStyle/>
          <a:p>
            <a:pPr eaLnBrk="1" hangingPunct="1"/>
            <a:r>
              <a:rPr lang="en-US" altLang="en-US"/>
              <a:t>Storage Hierarchy</a:t>
            </a:r>
          </a:p>
        </p:txBody>
      </p:sp>
      <p:sp>
        <p:nvSpPr>
          <p:cNvPr id="39939" name="Rectangle 3">
            <a:extLst>
              <a:ext uri="{FF2B5EF4-FFF2-40B4-BE49-F238E27FC236}">
                <a16:creationId xmlns:a16="http://schemas.microsoft.com/office/drawing/2014/main" id="{D703547F-8757-4059-B0DB-0941113BB6DC}"/>
              </a:ext>
            </a:extLst>
          </p:cNvPr>
          <p:cNvSpPr>
            <a:spLocks noGrp="1" noChangeArrowheads="1"/>
          </p:cNvSpPr>
          <p:nvPr>
            <p:ph type="body" idx="4294967295"/>
          </p:nvPr>
        </p:nvSpPr>
        <p:spPr>
          <a:xfrm>
            <a:off x="806450" y="1124628"/>
            <a:ext cx="7810500" cy="4530725"/>
          </a:xfrm>
        </p:spPr>
        <p:txBody>
          <a:bodyPr/>
          <a:lstStyle/>
          <a:p>
            <a:r>
              <a:rPr lang="en-US" altLang="en-US" dirty="0"/>
              <a:t>Storage systems organized in hierarchy</a:t>
            </a:r>
          </a:p>
          <a:p>
            <a:pPr lvl="1"/>
            <a:r>
              <a:rPr lang="en-US" altLang="en-US" dirty="0"/>
              <a:t>Speed</a:t>
            </a:r>
          </a:p>
          <a:p>
            <a:pPr lvl="1"/>
            <a:r>
              <a:rPr lang="en-US" altLang="en-US" dirty="0"/>
              <a:t>Cost</a:t>
            </a:r>
          </a:p>
          <a:p>
            <a:pPr lvl="1"/>
            <a:r>
              <a:rPr lang="en-US" altLang="en-US" dirty="0"/>
              <a:t>Volatility</a:t>
            </a:r>
          </a:p>
          <a:p>
            <a:r>
              <a:rPr lang="en-US" altLang="en-US" b="1" dirty="0">
                <a:solidFill>
                  <a:srgbClr val="006699"/>
                </a:solidFill>
                <a:latin typeface="+mj-lt"/>
              </a:rPr>
              <a:t>Caching</a:t>
            </a:r>
            <a:r>
              <a:rPr lang="en-US" altLang="en-US" dirty="0"/>
              <a:t> – copying information into faster storage system; main memory can be viewed as a cache for secondary storage</a:t>
            </a:r>
          </a:p>
          <a:p>
            <a:r>
              <a:rPr lang="en-US" altLang="en-US" b="1" dirty="0">
                <a:solidFill>
                  <a:srgbClr val="006699"/>
                </a:solidFill>
                <a:latin typeface="+mj-lt"/>
              </a:rPr>
              <a:t>Device Driver </a:t>
            </a:r>
            <a:r>
              <a:rPr lang="en-US" altLang="en-US" dirty="0"/>
              <a:t>for each device controller to manage I/O</a:t>
            </a:r>
          </a:p>
          <a:p>
            <a:pPr lvl="1"/>
            <a:r>
              <a:rPr lang="en-US" altLang="en-US" dirty="0"/>
              <a:t>Provides uniform interface between controller and kernel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8143CB-221D-4E46-ACB1-F240385D0011}"/>
              </a:ext>
            </a:extLst>
          </p:cNvPr>
          <p:cNvSpPr>
            <a:spLocks noGrp="1" noChangeArrowheads="1"/>
          </p:cNvSpPr>
          <p:nvPr>
            <p:ph type="title" idx="4294967295"/>
          </p:nvPr>
        </p:nvSpPr>
        <p:spPr>
          <a:xfrm>
            <a:off x="457200" y="198438"/>
            <a:ext cx="8126413" cy="576262"/>
          </a:xfrm>
        </p:spPr>
        <p:txBody>
          <a:bodyPr/>
          <a:lstStyle/>
          <a:p>
            <a:pPr eaLnBrk="1" hangingPunct="1"/>
            <a:r>
              <a:rPr lang="en-US" altLang="en-US"/>
              <a:t>Storage-Device Hierarchy</a:t>
            </a:r>
          </a:p>
        </p:txBody>
      </p:sp>
      <p:pic>
        <p:nvPicPr>
          <p:cNvPr id="41987" name="Picture 2">
            <a:extLst>
              <a:ext uri="{FF2B5EF4-FFF2-40B4-BE49-F238E27FC236}">
                <a16:creationId xmlns:a16="http://schemas.microsoft.com/office/drawing/2014/main" id="{96241ED2-B618-4D08-8846-8009538AC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455738"/>
            <a:ext cx="74834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0638B96-DF2B-4D8C-9A35-46ABC3264B5E}"/>
              </a:ext>
            </a:extLst>
          </p:cNvPr>
          <p:cNvSpPr>
            <a:spLocks noGrp="1" noChangeArrowheads="1"/>
          </p:cNvSpPr>
          <p:nvPr>
            <p:ph type="title" idx="4294967295"/>
          </p:nvPr>
        </p:nvSpPr>
        <p:spPr>
          <a:xfrm>
            <a:off x="835025" y="212725"/>
            <a:ext cx="7702550" cy="576263"/>
          </a:xfrm>
        </p:spPr>
        <p:txBody>
          <a:bodyPr/>
          <a:lstStyle/>
          <a:p>
            <a:r>
              <a:rPr lang="en-US" altLang="en-US"/>
              <a:t>How a Modern Computer Works</a:t>
            </a:r>
          </a:p>
        </p:txBody>
      </p:sp>
      <p:sp>
        <p:nvSpPr>
          <p:cNvPr id="44035" name="TextBox 3">
            <a:extLst>
              <a:ext uri="{FF2B5EF4-FFF2-40B4-BE49-F238E27FC236}">
                <a16:creationId xmlns:a16="http://schemas.microsoft.com/office/drawing/2014/main" id="{07234D76-D26C-4251-8F66-89C4244B1D8C}"/>
              </a:ext>
            </a:extLst>
          </p:cNvPr>
          <p:cNvSpPr txBox="1">
            <a:spLocks noChangeArrowheads="1"/>
          </p:cNvSpPr>
          <p:nvPr/>
        </p:nvSpPr>
        <p:spPr bwMode="auto">
          <a:xfrm>
            <a:off x="4787900" y="5637213"/>
            <a:ext cx="287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400" i="1">
                <a:latin typeface="Verdana" panose="020B0604030504040204" pitchFamily="34" charset="0"/>
              </a:rPr>
              <a:t>A von Neumann architecture</a:t>
            </a:r>
          </a:p>
        </p:txBody>
      </p:sp>
      <p:pic>
        <p:nvPicPr>
          <p:cNvPr id="44036" name="Picture 2">
            <a:extLst>
              <a:ext uri="{FF2B5EF4-FFF2-40B4-BE49-F238E27FC236}">
                <a16:creationId xmlns:a16="http://schemas.microsoft.com/office/drawing/2014/main" id="{BDD5B21A-1DF1-4FBF-8A3A-8CDE974C3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352550"/>
            <a:ext cx="51228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F26148-599A-4FED-894F-98876040554D}"/>
              </a:ext>
            </a:extLst>
          </p:cNvPr>
          <p:cNvSpPr>
            <a:spLocks noGrp="1" noChangeArrowheads="1"/>
          </p:cNvSpPr>
          <p:nvPr>
            <p:ph type="title" idx="4294967295"/>
          </p:nvPr>
        </p:nvSpPr>
        <p:spPr>
          <a:xfrm>
            <a:off x="1020763" y="212725"/>
            <a:ext cx="7553325" cy="576263"/>
          </a:xfrm>
        </p:spPr>
        <p:txBody>
          <a:bodyPr/>
          <a:lstStyle/>
          <a:p>
            <a:pPr eaLnBrk="1" hangingPunct="1"/>
            <a:r>
              <a:rPr lang="en-US" altLang="en-US"/>
              <a:t>Direct Memory Access Structure</a:t>
            </a:r>
          </a:p>
        </p:txBody>
      </p:sp>
      <p:sp>
        <p:nvSpPr>
          <p:cNvPr id="46083" name="Rectangle 3">
            <a:extLst>
              <a:ext uri="{FF2B5EF4-FFF2-40B4-BE49-F238E27FC236}">
                <a16:creationId xmlns:a16="http://schemas.microsoft.com/office/drawing/2014/main" id="{D24405CB-DFA7-47F8-A3F1-1424947399EF}"/>
              </a:ext>
            </a:extLst>
          </p:cNvPr>
          <p:cNvSpPr>
            <a:spLocks noGrp="1" noChangeArrowheads="1"/>
          </p:cNvSpPr>
          <p:nvPr>
            <p:ph type="body" idx="4294967295"/>
          </p:nvPr>
        </p:nvSpPr>
        <p:spPr>
          <a:xfrm>
            <a:off x="806450" y="1233488"/>
            <a:ext cx="6813550" cy="4056969"/>
          </a:xfrm>
        </p:spPr>
        <p:txBody>
          <a:bodyPr/>
          <a:lstStyle/>
          <a:p>
            <a:r>
              <a:rPr lang="en-US" altLang="en-US" dirty="0"/>
              <a:t>Used for high-speed I/O devices able to transmit information at close to memory speeds</a:t>
            </a:r>
          </a:p>
          <a:p>
            <a:r>
              <a:rPr lang="en-US" altLang="en-US" dirty="0"/>
              <a:t>Device controller transfers blocks of data from buffer storage directly to main memory without CPU intervention</a:t>
            </a:r>
          </a:p>
          <a:p>
            <a:r>
              <a:rPr lang="en-US" altLang="en-US" dirty="0"/>
              <a:t>Only one interrupt is generated per block, rather than the one interrupt per byte</a:t>
            </a:r>
          </a:p>
        </p:txBody>
      </p:sp>
      <p:pic>
        <p:nvPicPr>
          <p:cNvPr id="2" name="Picture 4">
            <a:extLst>
              <a:ext uri="{FF2B5EF4-FFF2-40B4-BE49-F238E27FC236}">
                <a16:creationId xmlns:a16="http://schemas.microsoft.com/office/drawing/2014/main" id="{81B55AAF-FB23-6662-C1D4-12813770E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821" y="3429000"/>
            <a:ext cx="3717925" cy="269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93F34F-C9FD-4545-B67F-0AFEB04F0A3B}"/>
              </a:ext>
            </a:extLst>
          </p:cNvPr>
          <p:cNvSpPr>
            <a:spLocks noGrp="1" noChangeArrowheads="1"/>
          </p:cNvSpPr>
          <p:nvPr>
            <p:ph type="title" idx="4294967295"/>
          </p:nvPr>
        </p:nvSpPr>
        <p:spPr>
          <a:xfrm>
            <a:off x="895350" y="195263"/>
            <a:ext cx="7670800" cy="576262"/>
          </a:xfrm>
        </p:spPr>
        <p:txBody>
          <a:bodyPr/>
          <a:lstStyle/>
          <a:p>
            <a:pPr eaLnBrk="1" hangingPunct="1"/>
            <a:r>
              <a:rPr lang="en-US" altLang="en-US"/>
              <a:t>Operating-System Operations</a:t>
            </a:r>
          </a:p>
        </p:txBody>
      </p:sp>
      <p:sp>
        <p:nvSpPr>
          <p:cNvPr id="59395" name="Rectangle 3">
            <a:extLst>
              <a:ext uri="{FF2B5EF4-FFF2-40B4-BE49-F238E27FC236}">
                <a16:creationId xmlns:a16="http://schemas.microsoft.com/office/drawing/2014/main" id="{3CA3B3A3-4D5F-45EB-B9C7-25CB392E86A3}"/>
              </a:ext>
            </a:extLst>
          </p:cNvPr>
          <p:cNvSpPr>
            <a:spLocks noGrp="1" noChangeArrowheads="1"/>
          </p:cNvSpPr>
          <p:nvPr>
            <p:ph type="body" idx="4294967295"/>
          </p:nvPr>
        </p:nvSpPr>
        <p:spPr>
          <a:xfrm>
            <a:off x="838200" y="1154113"/>
            <a:ext cx="7670800" cy="4938712"/>
          </a:xfrm>
        </p:spPr>
        <p:txBody>
          <a:bodyPr/>
          <a:lstStyle/>
          <a:p>
            <a:pPr>
              <a:lnSpc>
                <a:spcPct val="90000"/>
              </a:lnSpc>
            </a:pPr>
            <a:r>
              <a:rPr lang="en-US" altLang="en-US" dirty="0"/>
              <a:t>Bootstrap program – simple code to initialize the system, load the kernel</a:t>
            </a:r>
          </a:p>
          <a:p>
            <a:pPr>
              <a:lnSpc>
                <a:spcPct val="90000"/>
              </a:lnSpc>
            </a:pPr>
            <a:r>
              <a:rPr lang="en-US" altLang="en-US" dirty="0"/>
              <a:t>Kernel loads</a:t>
            </a:r>
          </a:p>
          <a:p>
            <a:pPr>
              <a:lnSpc>
                <a:spcPct val="90000"/>
              </a:lnSpc>
            </a:pPr>
            <a:r>
              <a:rPr lang="en-US" altLang="en-US" dirty="0"/>
              <a:t>Starts </a:t>
            </a:r>
            <a:r>
              <a:rPr lang="en-US" altLang="en-US" b="1" dirty="0">
                <a:solidFill>
                  <a:srgbClr val="006699"/>
                </a:solidFill>
                <a:latin typeface="+mj-lt"/>
              </a:rPr>
              <a:t>system daemons </a:t>
            </a:r>
            <a:r>
              <a:rPr lang="en-US" altLang="en-US" dirty="0"/>
              <a:t>(services provided outside of the kernel)</a:t>
            </a:r>
          </a:p>
          <a:p>
            <a:pPr>
              <a:lnSpc>
                <a:spcPct val="90000"/>
              </a:lnSpc>
            </a:pPr>
            <a:r>
              <a:rPr lang="en-US" altLang="en-US" dirty="0"/>
              <a:t>Kernel</a:t>
            </a:r>
            <a:r>
              <a:rPr lang="en-US" altLang="en-US" b="1" dirty="0">
                <a:solidFill>
                  <a:srgbClr val="3366FF"/>
                </a:solidFill>
              </a:rPr>
              <a:t> </a:t>
            </a:r>
            <a:r>
              <a:rPr lang="en-US" altLang="en-US" b="1" dirty="0">
                <a:solidFill>
                  <a:srgbClr val="006699"/>
                </a:solidFill>
                <a:latin typeface="+mj-lt"/>
              </a:rPr>
              <a:t>interrupt driven </a:t>
            </a:r>
            <a:r>
              <a:rPr lang="en-US" altLang="en-US" dirty="0"/>
              <a:t>(hardware and software)</a:t>
            </a:r>
          </a:p>
          <a:p>
            <a:pPr lvl="1">
              <a:lnSpc>
                <a:spcPct val="90000"/>
              </a:lnSpc>
            </a:pPr>
            <a:r>
              <a:rPr lang="en-US" altLang="en-US" dirty="0"/>
              <a:t>Hardware interrupt by one of the devices </a:t>
            </a:r>
          </a:p>
          <a:p>
            <a:pPr lvl="1">
              <a:lnSpc>
                <a:spcPct val="90000"/>
              </a:lnSpc>
            </a:pPr>
            <a:r>
              <a:rPr lang="en-US" altLang="en-US" dirty="0"/>
              <a:t>Software interrupt (</a:t>
            </a:r>
            <a:r>
              <a:rPr lang="en-US" altLang="en-US" b="1" dirty="0">
                <a:solidFill>
                  <a:srgbClr val="006699"/>
                </a:solidFill>
                <a:latin typeface="+mj-lt"/>
              </a:rPr>
              <a:t>exception</a:t>
            </a:r>
            <a:r>
              <a:rPr lang="en-US" altLang="en-US" b="1" dirty="0">
                <a:solidFill>
                  <a:srgbClr val="3366FF"/>
                </a:solidFill>
              </a:rPr>
              <a:t> </a:t>
            </a:r>
            <a:r>
              <a:rPr lang="en-US" altLang="en-US" dirty="0"/>
              <a:t>or </a:t>
            </a:r>
            <a:r>
              <a:rPr lang="en-US" altLang="en-US" b="1" dirty="0">
                <a:solidFill>
                  <a:srgbClr val="006699"/>
                </a:solidFill>
                <a:latin typeface="+mj-lt"/>
              </a:rPr>
              <a:t>trap</a:t>
            </a:r>
            <a:r>
              <a:rPr lang="en-US" altLang="en-US" dirty="0"/>
              <a:t>):</a:t>
            </a:r>
          </a:p>
          <a:p>
            <a:pPr lvl="2">
              <a:lnSpc>
                <a:spcPct val="90000"/>
              </a:lnSpc>
            </a:pPr>
            <a:r>
              <a:rPr lang="en-US" altLang="en-US" dirty="0"/>
              <a:t>Software error (e.g., division by zero)</a:t>
            </a:r>
            <a:endParaRPr lang="en-US" altLang="en-US" b="1" dirty="0">
              <a:solidFill>
                <a:srgbClr val="3366FF"/>
              </a:solidFill>
            </a:endParaRPr>
          </a:p>
          <a:p>
            <a:pPr lvl="2">
              <a:lnSpc>
                <a:spcPct val="90000"/>
              </a:lnSpc>
            </a:pPr>
            <a:r>
              <a:rPr lang="en-US" altLang="en-US" dirty="0"/>
              <a:t>Request for operating system service – </a:t>
            </a:r>
            <a:r>
              <a:rPr lang="en-US" altLang="en-US" b="1" dirty="0">
                <a:solidFill>
                  <a:srgbClr val="006699"/>
                </a:solidFill>
                <a:latin typeface="+mj-lt"/>
              </a:rPr>
              <a:t>system call</a:t>
            </a:r>
          </a:p>
          <a:p>
            <a:pPr lvl="2">
              <a:lnSpc>
                <a:spcPct val="90000"/>
              </a:lnSpc>
            </a:pPr>
            <a:r>
              <a:rPr lang="en-US" altLang="en-US" dirty="0"/>
              <a:t>Other process problems include infinite loop, processes modifying each other or the operating system</a:t>
            </a:r>
          </a:p>
          <a:p>
            <a:pPr lvl="1">
              <a:lnSpc>
                <a:spcPct val="90000"/>
              </a:lnSpc>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457200" y="166688"/>
            <a:ext cx="8015288" cy="617537"/>
          </a:xfrm>
        </p:spPr>
        <p:txBody>
          <a:bodyPr/>
          <a:lstStyle/>
          <a:p>
            <a:pPr eaLnBrk="1" hangingPunct="1"/>
            <a:r>
              <a:rPr lang="en-US" altLang="en-US"/>
              <a:t>Objectives</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806450" y="1233488"/>
            <a:ext cx="7666038" cy="4530725"/>
          </a:xfrm>
        </p:spPr>
        <p:txBody>
          <a:bodyPr/>
          <a:lstStyle/>
          <a:p>
            <a:r>
              <a:rPr lang="en-US" altLang="en-US"/>
              <a:t>Describe the general organization of a computer system and the role of interrupts</a:t>
            </a:r>
          </a:p>
          <a:p>
            <a:r>
              <a:rPr lang="en-US" altLang="en-US"/>
              <a:t>Describe the components in a modern, multiprocessor computer system</a:t>
            </a:r>
          </a:p>
          <a:p>
            <a:r>
              <a:rPr lang="en-US" altLang="en-US"/>
              <a:t>Illustrate the transition from user mode to kernel mode</a:t>
            </a:r>
          </a:p>
          <a:p>
            <a:r>
              <a:rPr lang="en-US" altLang="en-US"/>
              <a:t>Discuss how operating systems are used in various computing environments</a:t>
            </a:r>
          </a:p>
          <a:p>
            <a:r>
              <a:rPr lang="en-US" altLang="en-US"/>
              <a:t>Provide examples of free and open-source operating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Multiprogramming (Batch system)</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5"/>
            <a:ext cx="6337387" cy="5193986"/>
          </a:xfrm>
        </p:spPr>
        <p:txBody>
          <a:bodyPr/>
          <a:lstStyle/>
          <a:p>
            <a:pPr>
              <a:lnSpc>
                <a:spcPct val="90000"/>
              </a:lnSpc>
              <a:buFont typeface="Monotype Sorts" pitchFamily="-84" charset="2"/>
              <a:buNone/>
            </a:pPr>
            <a:endParaRPr lang="en-US" altLang="en-US" sz="1600" dirty="0"/>
          </a:p>
          <a:p>
            <a:pPr>
              <a:lnSpc>
                <a:spcPct val="90000"/>
              </a:lnSpc>
            </a:pPr>
            <a:r>
              <a:rPr lang="en-US" altLang="en-US" sz="1600" dirty="0"/>
              <a:t>Single user cannot always keep CPU and I/O devices busy </a:t>
            </a:r>
          </a:p>
          <a:p>
            <a:pPr>
              <a:lnSpc>
                <a:spcPct val="90000"/>
              </a:lnSpc>
            </a:pPr>
            <a:r>
              <a:rPr lang="en-US" altLang="en-US" sz="1600" dirty="0"/>
              <a:t>Multiprogramming organizes jobs (code and data) so CPU always has one to execute</a:t>
            </a:r>
          </a:p>
          <a:p>
            <a:pPr>
              <a:lnSpc>
                <a:spcPct val="90000"/>
              </a:lnSpc>
            </a:pPr>
            <a:r>
              <a:rPr lang="en-US" altLang="en-US" sz="1600" dirty="0"/>
              <a:t>A subset of total jobs in system is kept in memory</a:t>
            </a:r>
          </a:p>
          <a:p>
            <a:pPr>
              <a:lnSpc>
                <a:spcPct val="90000"/>
              </a:lnSpc>
            </a:pPr>
            <a:r>
              <a:rPr lang="en-US" altLang="en-US" sz="1600" dirty="0"/>
              <a:t>One job selected and run via </a:t>
            </a:r>
            <a:r>
              <a:rPr lang="en-US" altLang="en-US" b="1" dirty="0">
                <a:solidFill>
                  <a:srgbClr val="006699"/>
                </a:solidFill>
                <a:latin typeface="+mj-lt"/>
              </a:rPr>
              <a:t>job scheduling</a:t>
            </a:r>
          </a:p>
          <a:p>
            <a:pPr>
              <a:lnSpc>
                <a:spcPct val="90000"/>
              </a:lnSpc>
            </a:pPr>
            <a:r>
              <a:rPr lang="en-US" altLang="en-US" sz="1600" dirty="0"/>
              <a:t>When job has to wait (for I/O for example), OS switches to another job</a:t>
            </a:r>
          </a:p>
          <a:p>
            <a:pPr lvl="1">
              <a:lnSpc>
                <a:spcPct val="90000"/>
              </a:lnSpc>
            </a:pPr>
            <a:endParaRPr lang="en-US" altLang="en-US" sz="800" dirty="0"/>
          </a:p>
        </p:txBody>
      </p:sp>
    </p:spTree>
    <p:extLst>
      <p:ext uri="{BB962C8B-B14F-4D97-AF65-F5344CB8AC3E}">
        <p14:creationId xmlns:p14="http://schemas.microsoft.com/office/powerpoint/2010/main" val="38776578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Multitasking (Timesharing)</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6"/>
            <a:ext cx="6207218" cy="4872503"/>
          </a:xfrm>
        </p:spPr>
        <p:txBody>
          <a:bodyPr/>
          <a:lstStyle/>
          <a:p>
            <a:pPr>
              <a:lnSpc>
                <a:spcPct val="90000"/>
              </a:lnSpc>
              <a:buFont typeface="Monotype Sorts" pitchFamily="-84" charset="2"/>
              <a:buNone/>
            </a:pPr>
            <a:endParaRPr lang="en-US" altLang="en-US" sz="1600" dirty="0"/>
          </a:p>
          <a:p>
            <a:pPr lvl="1">
              <a:lnSpc>
                <a:spcPct val="90000"/>
              </a:lnSpc>
            </a:pPr>
            <a:endParaRPr lang="en-US" altLang="en-US" sz="800" dirty="0"/>
          </a:p>
          <a:p>
            <a:pPr>
              <a:lnSpc>
                <a:spcPct val="90000"/>
              </a:lnSpc>
            </a:pPr>
            <a:r>
              <a:rPr lang="en-US" altLang="en-US" sz="1600" dirty="0"/>
              <a:t>A logical extension of Batch systems– the CPU switches jobs so frequently that users can interact with each job while it is running, creating </a:t>
            </a:r>
            <a:r>
              <a:rPr lang="en-US" altLang="en-US" b="1" dirty="0">
                <a:solidFill>
                  <a:srgbClr val="006699"/>
                </a:solidFill>
                <a:latin typeface="+mj-lt"/>
              </a:rPr>
              <a:t>interactive</a:t>
            </a:r>
            <a:r>
              <a:rPr lang="en-US" altLang="en-US" sz="1600" dirty="0"/>
              <a:t> computing</a:t>
            </a:r>
          </a:p>
          <a:p>
            <a:pPr lvl="1">
              <a:lnSpc>
                <a:spcPct val="90000"/>
              </a:lnSpc>
            </a:pPr>
            <a:r>
              <a:rPr lang="en-US" altLang="en-US" b="1" dirty="0">
                <a:solidFill>
                  <a:srgbClr val="006699"/>
                </a:solidFill>
                <a:latin typeface="+mj-lt"/>
              </a:rPr>
              <a:t>Response time </a:t>
            </a:r>
            <a:r>
              <a:rPr lang="en-US" altLang="en-US" sz="1600" dirty="0"/>
              <a:t>should be &lt; 1 second</a:t>
            </a:r>
          </a:p>
          <a:p>
            <a:pPr lvl="1">
              <a:lnSpc>
                <a:spcPct val="90000"/>
              </a:lnSpc>
            </a:pPr>
            <a:r>
              <a:rPr lang="en-US" altLang="en-US" sz="1600" dirty="0"/>
              <a:t>Each user has at least one program executing in memory </a:t>
            </a:r>
            <a:r>
              <a:rPr lang="en-US" altLang="en-US" sz="1600" dirty="0">
                <a:sym typeface="Wingdings 3" panose="05040102010807070707" pitchFamily="18" charset="2"/>
              </a:rPr>
              <a:t> </a:t>
            </a:r>
            <a:r>
              <a:rPr lang="en-US" altLang="en-US" b="1" dirty="0">
                <a:solidFill>
                  <a:srgbClr val="006699"/>
                </a:solidFill>
                <a:latin typeface="+mj-lt"/>
                <a:sym typeface="Wingdings 3" panose="05040102010807070707" pitchFamily="18" charset="2"/>
              </a:rPr>
              <a:t>process</a:t>
            </a:r>
          </a:p>
          <a:p>
            <a:pPr lvl="1">
              <a:lnSpc>
                <a:spcPct val="90000"/>
              </a:lnSpc>
            </a:pPr>
            <a:r>
              <a:rPr lang="en-US" altLang="en-US" sz="1600" dirty="0">
                <a:sym typeface="Wingdings 3" panose="05040102010807070707" pitchFamily="18" charset="2"/>
              </a:rPr>
              <a:t>If several jobs ready to run at the same time  </a:t>
            </a:r>
            <a:r>
              <a:rPr lang="en-US" altLang="en-US" b="1" dirty="0">
                <a:solidFill>
                  <a:srgbClr val="006699"/>
                </a:solidFill>
                <a:latin typeface="+mj-lt"/>
                <a:sym typeface="Wingdings 3" panose="05040102010807070707" pitchFamily="18" charset="2"/>
              </a:rPr>
              <a:t>CPU scheduling</a:t>
            </a:r>
          </a:p>
          <a:p>
            <a:pPr lvl="1">
              <a:lnSpc>
                <a:spcPct val="90000"/>
              </a:lnSpc>
            </a:pPr>
            <a:r>
              <a:rPr lang="en-US" altLang="en-US" sz="1600" dirty="0">
                <a:sym typeface="Wingdings 3" panose="05040102010807070707" pitchFamily="18" charset="2"/>
              </a:rPr>
              <a:t>If processes don</a:t>
            </a:r>
            <a:r>
              <a:rPr lang="ja-JP" altLang="en-US" sz="1600" dirty="0">
                <a:sym typeface="Wingdings 3" panose="05040102010807070707" pitchFamily="18" charset="2"/>
              </a:rPr>
              <a:t>’</a:t>
            </a:r>
            <a:r>
              <a:rPr lang="en-US" altLang="ja-JP" sz="1600" dirty="0">
                <a:sym typeface="Wingdings 3" panose="05040102010807070707" pitchFamily="18" charset="2"/>
              </a:rPr>
              <a:t>t fit in memory, </a:t>
            </a:r>
            <a:r>
              <a:rPr lang="en-US" altLang="ja-JP" b="1" dirty="0">
                <a:solidFill>
                  <a:srgbClr val="006699"/>
                </a:solidFill>
                <a:latin typeface="+mj-lt"/>
                <a:sym typeface="Wingdings 3" panose="05040102010807070707" pitchFamily="18" charset="2"/>
              </a:rPr>
              <a:t>swapping</a:t>
            </a:r>
            <a:r>
              <a:rPr lang="en-US" altLang="ja-JP" sz="1600" dirty="0">
                <a:sym typeface="Wingdings 3" panose="05040102010807070707" pitchFamily="18" charset="2"/>
              </a:rPr>
              <a:t> moves them in and out to run</a:t>
            </a:r>
          </a:p>
          <a:p>
            <a:pPr lvl="1">
              <a:lnSpc>
                <a:spcPct val="90000"/>
              </a:lnSpc>
            </a:pPr>
            <a:r>
              <a:rPr lang="en-US" altLang="en-US" b="1" dirty="0">
                <a:solidFill>
                  <a:srgbClr val="006699"/>
                </a:solidFill>
                <a:latin typeface="+mj-lt"/>
                <a:sym typeface="Wingdings 3" panose="05040102010807070707" pitchFamily="18" charset="2"/>
              </a:rPr>
              <a:t>Virtual memory </a:t>
            </a:r>
            <a:r>
              <a:rPr lang="en-US" altLang="en-US" sz="1600" dirty="0">
                <a:sym typeface="Wingdings 3" panose="05040102010807070707" pitchFamily="18" charset="2"/>
              </a:rPr>
              <a:t>allows execution of processes not completely in memory</a:t>
            </a:r>
          </a:p>
        </p:txBody>
      </p:sp>
    </p:spTree>
    <p:extLst>
      <p:ext uri="{BB962C8B-B14F-4D97-AF65-F5344CB8AC3E}">
        <p14:creationId xmlns:p14="http://schemas.microsoft.com/office/powerpoint/2010/main" val="199077126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290B74C-531F-48AF-B9FC-4141DDA68625}"/>
              </a:ext>
            </a:extLst>
          </p:cNvPr>
          <p:cNvSpPr>
            <a:spLocks noGrp="1" noChangeArrowheads="1"/>
          </p:cNvSpPr>
          <p:nvPr>
            <p:ph type="title" idx="4294967295"/>
          </p:nvPr>
        </p:nvSpPr>
        <p:spPr>
          <a:xfrm>
            <a:off x="1033463" y="198438"/>
            <a:ext cx="8229600" cy="576262"/>
          </a:xfrm>
        </p:spPr>
        <p:txBody>
          <a:bodyPr/>
          <a:lstStyle/>
          <a:p>
            <a:pPr eaLnBrk="1" hangingPunct="1"/>
            <a:r>
              <a:rPr lang="en-US" altLang="en-US" sz="2800"/>
              <a:t>Memory Layout for Multiprogrammed System</a:t>
            </a:r>
          </a:p>
        </p:txBody>
      </p:sp>
      <p:pic>
        <p:nvPicPr>
          <p:cNvPr id="63491" name="Picture 2">
            <a:extLst>
              <a:ext uri="{FF2B5EF4-FFF2-40B4-BE49-F238E27FC236}">
                <a16:creationId xmlns:a16="http://schemas.microsoft.com/office/drawing/2014/main" id="{3AC87D33-03C5-4AAE-9C92-B651FC40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1327603"/>
            <a:ext cx="22701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866BADE-D230-495A-94F4-5193A1998DC6}"/>
              </a:ext>
            </a:extLst>
          </p:cNvPr>
          <p:cNvSpPr>
            <a:spLocks noGrp="1" noChangeArrowheads="1"/>
          </p:cNvSpPr>
          <p:nvPr>
            <p:ph type="title" idx="4294967295"/>
          </p:nvPr>
        </p:nvSpPr>
        <p:spPr>
          <a:xfrm>
            <a:off x="1179513" y="198438"/>
            <a:ext cx="7791450" cy="576262"/>
          </a:xfrm>
        </p:spPr>
        <p:txBody>
          <a:bodyPr/>
          <a:lstStyle/>
          <a:p>
            <a:pPr eaLnBrk="1" hangingPunct="1"/>
            <a:r>
              <a:rPr lang="en-US" altLang="en-US" dirty="0"/>
              <a:t>Dual-Mode Operation</a:t>
            </a:r>
          </a:p>
        </p:txBody>
      </p:sp>
      <p:sp>
        <p:nvSpPr>
          <p:cNvPr id="65539" name="Rectangle 3">
            <a:extLst>
              <a:ext uri="{FF2B5EF4-FFF2-40B4-BE49-F238E27FC236}">
                <a16:creationId xmlns:a16="http://schemas.microsoft.com/office/drawing/2014/main" id="{885FC6BD-4EBE-4675-8C44-D83682A4CAB4}"/>
              </a:ext>
            </a:extLst>
          </p:cNvPr>
          <p:cNvSpPr>
            <a:spLocks noGrp="1" noChangeArrowheads="1"/>
          </p:cNvSpPr>
          <p:nvPr>
            <p:ph type="body" idx="4294967295"/>
          </p:nvPr>
        </p:nvSpPr>
        <p:spPr>
          <a:xfrm>
            <a:off x="806451" y="1233488"/>
            <a:ext cx="7011168" cy="4624701"/>
          </a:xfrm>
        </p:spPr>
        <p:txBody>
          <a:bodyPr/>
          <a:lstStyle/>
          <a:p>
            <a:pPr>
              <a:lnSpc>
                <a:spcPct val="90000"/>
              </a:lnSpc>
            </a:pPr>
            <a:r>
              <a:rPr lang="en-US" altLang="en-US" b="1" dirty="0">
                <a:solidFill>
                  <a:srgbClr val="006699"/>
                </a:solidFill>
                <a:latin typeface="+mj-lt"/>
              </a:rPr>
              <a:t>Dual-mode</a:t>
            </a:r>
            <a:r>
              <a:rPr lang="en-US" altLang="en-US" b="1" dirty="0">
                <a:solidFill>
                  <a:srgbClr val="3366FF"/>
                </a:solidFill>
              </a:rPr>
              <a:t> </a:t>
            </a:r>
            <a:r>
              <a:rPr lang="en-US" altLang="en-US" dirty="0"/>
              <a:t>operation allows OS to protect itself and other system components</a:t>
            </a:r>
          </a:p>
          <a:p>
            <a:pPr lvl="1">
              <a:lnSpc>
                <a:spcPct val="90000"/>
              </a:lnSpc>
            </a:pPr>
            <a:r>
              <a:rPr lang="en-US" altLang="en-US" b="1" dirty="0">
                <a:solidFill>
                  <a:srgbClr val="006699"/>
                </a:solidFill>
                <a:latin typeface="+mj-lt"/>
              </a:rPr>
              <a:t>User mode </a:t>
            </a:r>
            <a:r>
              <a:rPr lang="en-US" altLang="en-US" dirty="0"/>
              <a:t>and </a:t>
            </a:r>
            <a:r>
              <a:rPr lang="en-US" altLang="en-US" b="1" dirty="0">
                <a:solidFill>
                  <a:srgbClr val="006699"/>
                </a:solidFill>
                <a:latin typeface="+mj-lt"/>
              </a:rPr>
              <a:t>kernel mode </a:t>
            </a:r>
          </a:p>
          <a:p>
            <a:pPr>
              <a:lnSpc>
                <a:spcPct val="90000"/>
              </a:lnSpc>
            </a:pPr>
            <a:r>
              <a:rPr lang="en-US" altLang="en-US" b="1" dirty="0">
                <a:solidFill>
                  <a:srgbClr val="006699"/>
                </a:solidFill>
                <a:latin typeface="+mj-lt"/>
              </a:rPr>
              <a:t>Mode bit </a:t>
            </a:r>
            <a:r>
              <a:rPr lang="en-US" altLang="en-US" dirty="0"/>
              <a:t>provided by hardware </a:t>
            </a:r>
          </a:p>
          <a:p>
            <a:pPr lvl="1">
              <a:lnSpc>
                <a:spcPct val="90000"/>
              </a:lnSpc>
            </a:pPr>
            <a:r>
              <a:rPr lang="en-US" altLang="en-US" dirty="0"/>
              <a:t>Provides ability to distinguish when system is running user code or kernel code.</a:t>
            </a:r>
          </a:p>
          <a:p>
            <a:pPr lvl="1">
              <a:lnSpc>
                <a:spcPct val="90000"/>
              </a:lnSpc>
            </a:pPr>
            <a:r>
              <a:rPr lang="en-US" altLang="en-US" dirty="0"/>
              <a:t>When a user is running </a:t>
            </a:r>
            <a:r>
              <a:rPr lang="en-US" altLang="en-US" dirty="0">
                <a:sym typeface="Wingdings 3" panose="05040102010807070707" pitchFamily="18" charset="2"/>
              </a:rPr>
              <a:t> </a:t>
            </a:r>
            <a:r>
              <a:rPr lang="en-US" altLang="en-US" dirty="0">
                <a:sym typeface="Wingdings" panose="05000000000000000000" pitchFamily="2" charset="2"/>
              </a:rPr>
              <a:t>mode bit is “user”</a:t>
            </a:r>
          </a:p>
          <a:p>
            <a:pPr lvl="1">
              <a:lnSpc>
                <a:spcPct val="90000"/>
              </a:lnSpc>
            </a:pPr>
            <a:r>
              <a:rPr lang="en-US" altLang="en-US" dirty="0"/>
              <a:t>When kernel code is executing </a:t>
            </a:r>
            <a:r>
              <a:rPr lang="en-US" altLang="en-US" dirty="0">
                <a:sym typeface="Wingdings 3" panose="05040102010807070707" pitchFamily="18" charset="2"/>
              </a:rPr>
              <a:t> </a:t>
            </a:r>
            <a:r>
              <a:rPr lang="en-US" altLang="en-US" dirty="0">
                <a:sym typeface="Wingdings" panose="05000000000000000000" pitchFamily="2" charset="2"/>
              </a:rPr>
              <a:t>mode bit is “kernel”</a:t>
            </a:r>
          </a:p>
          <a:p>
            <a:pPr>
              <a:lnSpc>
                <a:spcPct val="90000"/>
              </a:lnSpc>
            </a:pPr>
            <a:r>
              <a:rPr lang="en-US" altLang="en-US" dirty="0">
                <a:sym typeface="Wingdings" panose="05000000000000000000" pitchFamily="2" charset="2"/>
              </a:rPr>
              <a:t>How do we guarantee that user does not explicitly set the mode bit to “kernel”?</a:t>
            </a:r>
          </a:p>
          <a:p>
            <a:pPr lvl="1">
              <a:lnSpc>
                <a:spcPct val="90000"/>
              </a:lnSpc>
            </a:pPr>
            <a:r>
              <a:rPr lang="en-US" altLang="en-US" dirty="0"/>
              <a:t>System call changes mode to kernel, return from call resets it to user</a:t>
            </a:r>
          </a:p>
          <a:p>
            <a:pPr>
              <a:lnSpc>
                <a:spcPct val="90000"/>
              </a:lnSpc>
            </a:pPr>
            <a:r>
              <a:rPr lang="en-US" altLang="en-US" dirty="0"/>
              <a:t>Some instructions designated as </a:t>
            </a:r>
            <a:r>
              <a:rPr lang="en-US" altLang="en-US" b="1" dirty="0">
                <a:solidFill>
                  <a:srgbClr val="006699"/>
                </a:solidFill>
                <a:latin typeface="+mj-lt"/>
              </a:rPr>
              <a:t>privileged</a:t>
            </a:r>
            <a:r>
              <a:rPr lang="en-US" altLang="en-US" dirty="0"/>
              <a:t>, only executable in kernel mode</a:t>
            </a:r>
          </a:p>
        </p:txBody>
      </p:sp>
    </p:spTree>
    <p:extLst>
      <p:ext uri="{BB962C8B-B14F-4D97-AF65-F5344CB8AC3E}">
        <p14:creationId xmlns:p14="http://schemas.microsoft.com/office/powerpoint/2010/main" val="3654188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a:t>Transition from User to Kernel Mode</a:t>
            </a:r>
          </a:p>
        </p:txBody>
      </p:sp>
      <p:pic>
        <p:nvPicPr>
          <p:cNvPr id="67588" name="Picture 2">
            <a:extLst>
              <a:ext uri="{FF2B5EF4-FFF2-40B4-BE49-F238E27FC236}">
                <a16:creationId xmlns:a16="http://schemas.microsoft.com/office/drawing/2014/main" id="{577B7B49-686A-43F8-AEBF-B723806AE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12" y="1305890"/>
            <a:ext cx="70532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784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dirty="0"/>
              <a:t>Timer</a:t>
            </a:r>
          </a:p>
        </p:txBody>
      </p:sp>
      <p:sp>
        <p:nvSpPr>
          <p:cNvPr id="67587" name="Rectangle 4">
            <a:extLst>
              <a:ext uri="{FF2B5EF4-FFF2-40B4-BE49-F238E27FC236}">
                <a16:creationId xmlns:a16="http://schemas.microsoft.com/office/drawing/2014/main" id="{9297C259-8FFF-444B-B901-A11F92099A25}"/>
              </a:ext>
            </a:extLst>
          </p:cNvPr>
          <p:cNvSpPr>
            <a:spLocks noGrp="1" noChangeArrowheads="1"/>
          </p:cNvSpPr>
          <p:nvPr>
            <p:ph type="body" idx="4294967295"/>
          </p:nvPr>
        </p:nvSpPr>
        <p:spPr>
          <a:xfrm>
            <a:off x="793750" y="1060450"/>
            <a:ext cx="7781925" cy="2817813"/>
          </a:xfrm>
        </p:spPr>
        <p:txBody>
          <a:bodyPr/>
          <a:lstStyle/>
          <a:p>
            <a:r>
              <a:rPr lang="en-US" altLang="en-US" dirty="0"/>
              <a:t>Timer to prevent infinite loop (or process hogging resources)</a:t>
            </a:r>
          </a:p>
          <a:p>
            <a:pPr lvl="1"/>
            <a:r>
              <a:rPr lang="en-US" altLang="en-US" dirty="0"/>
              <a:t>Timer is set to interrupt the computer after some time period</a:t>
            </a:r>
          </a:p>
          <a:p>
            <a:pPr lvl="1"/>
            <a:r>
              <a:rPr lang="en-US" altLang="en-US" dirty="0"/>
              <a:t>Keep a counter that is decremented by the physical clock</a:t>
            </a:r>
          </a:p>
          <a:p>
            <a:pPr lvl="1"/>
            <a:r>
              <a:rPr lang="en-US" altLang="en-US" dirty="0"/>
              <a:t>Operating system set the counter (privileged instruction)</a:t>
            </a:r>
          </a:p>
          <a:p>
            <a:pPr lvl="1"/>
            <a:r>
              <a:rPr lang="en-US" altLang="en-US" dirty="0"/>
              <a:t>When counter zero generate an interrupt</a:t>
            </a:r>
          </a:p>
          <a:p>
            <a:pPr lvl="1"/>
            <a:r>
              <a:rPr lang="en-US" altLang="en-US" dirty="0"/>
              <a:t>Set up before scheduling process to regain control or terminate program that exceeds allotted time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A50E938-3020-46E3-B296-A67E7CFD9384}"/>
              </a:ext>
            </a:extLst>
          </p:cNvPr>
          <p:cNvSpPr>
            <a:spLocks noGrp="1" noChangeArrowheads="1"/>
          </p:cNvSpPr>
          <p:nvPr>
            <p:ph type="title" idx="4294967295"/>
          </p:nvPr>
        </p:nvSpPr>
        <p:spPr>
          <a:xfrm>
            <a:off x="1089025" y="207963"/>
            <a:ext cx="7439025" cy="576262"/>
          </a:xfrm>
        </p:spPr>
        <p:txBody>
          <a:bodyPr/>
          <a:lstStyle/>
          <a:p>
            <a:pPr eaLnBrk="1" hangingPunct="1"/>
            <a:r>
              <a:rPr lang="en-US" altLang="en-US"/>
              <a:t>Process Management</a:t>
            </a:r>
          </a:p>
        </p:txBody>
      </p:sp>
      <p:sp>
        <p:nvSpPr>
          <p:cNvPr id="69635" name="Rectangle 3">
            <a:extLst>
              <a:ext uri="{FF2B5EF4-FFF2-40B4-BE49-F238E27FC236}">
                <a16:creationId xmlns:a16="http://schemas.microsoft.com/office/drawing/2014/main" id="{D4C6DC0E-B371-44AD-AC31-D9E79C80218B}"/>
              </a:ext>
            </a:extLst>
          </p:cNvPr>
          <p:cNvSpPr>
            <a:spLocks noGrp="1" noChangeArrowheads="1"/>
          </p:cNvSpPr>
          <p:nvPr>
            <p:ph type="body" idx="4294967295"/>
          </p:nvPr>
        </p:nvSpPr>
        <p:spPr>
          <a:xfrm>
            <a:off x="774700" y="809625"/>
            <a:ext cx="7753350" cy="5105400"/>
          </a:xfrm>
        </p:spPr>
        <p:txBody>
          <a:bodyPr/>
          <a:lstStyle/>
          <a:p>
            <a:pPr>
              <a:lnSpc>
                <a:spcPct val="90000"/>
              </a:lnSpc>
            </a:pPr>
            <a:endParaRPr lang="en-US" altLang="en-US" dirty="0"/>
          </a:p>
          <a:p>
            <a:pPr>
              <a:lnSpc>
                <a:spcPct val="90000"/>
              </a:lnSpc>
            </a:pPr>
            <a:r>
              <a:rPr lang="en-US" altLang="en-US" dirty="0"/>
              <a:t>A process is a program in execution. It is a unit of work within the system. Program is a </a:t>
            </a:r>
            <a:r>
              <a:rPr lang="en-US" altLang="en-US" b="1" i="1" dirty="0"/>
              <a:t>passive entity;</a:t>
            </a:r>
            <a:r>
              <a:rPr lang="en-US" altLang="en-US" dirty="0"/>
              <a:t> process is </a:t>
            </a:r>
            <a:r>
              <a:rPr lang="en-US" altLang="en-US" dirty="0">
                <a:solidFill>
                  <a:srgbClr val="000000"/>
                </a:solidFill>
              </a:rPr>
              <a:t>an </a:t>
            </a:r>
            <a:r>
              <a:rPr lang="en-US" altLang="en-US" b="1" i="1" dirty="0">
                <a:solidFill>
                  <a:srgbClr val="000000"/>
                </a:solidFill>
              </a:rPr>
              <a:t>active entity</a:t>
            </a:r>
            <a:r>
              <a:rPr lang="en-US" altLang="en-US" dirty="0"/>
              <a:t>.</a:t>
            </a:r>
          </a:p>
          <a:p>
            <a:pPr>
              <a:lnSpc>
                <a:spcPct val="90000"/>
              </a:lnSpc>
            </a:pPr>
            <a:r>
              <a:rPr lang="en-US" altLang="en-US" dirty="0"/>
              <a:t>Process needs resources to accomplish its task</a:t>
            </a:r>
          </a:p>
          <a:p>
            <a:pPr lvl="1">
              <a:lnSpc>
                <a:spcPct val="90000"/>
              </a:lnSpc>
            </a:pPr>
            <a:r>
              <a:rPr lang="en-US" altLang="en-US" dirty="0"/>
              <a:t>CPU, memory, I/O, files</a:t>
            </a:r>
          </a:p>
          <a:p>
            <a:pPr lvl="1">
              <a:lnSpc>
                <a:spcPct val="90000"/>
              </a:lnSpc>
            </a:pPr>
            <a:r>
              <a:rPr lang="en-US" altLang="en-US" dirty="0"/>
              <a:t>Initialization data</a:t>
            </a:r>
          </a:p>
          <a:p>
            <a:pPr>
              <a:lnSpc>
                <a:spcPct val="90000"/>
              </a:lnSpc>
            </a:pPr>
            <a:r>
              <a:rPr lang="en-US" altLang="en-US" dirty="0"/>
              <a:t>Process termination requires reclaim of any reusable resources</a:t>
            </a:r>
          </a:p>
          <a:p>
            <a:pPr>
              <a:lnSpc>
                <a:spcPct val="90000"/>
              </a:lnSpc>
            </a:pPr>
            <a:r>
              <a:rPr lang="en-US" altLang="en-US" dirty="0"/>
              <a:t>Single-threaded process has one </a:t>
            </a:r>
            <a:r>
              <a:rPr lang="en-US" altLang="en-US" b="1" dirty="0">
                <a:solidFill>
                  <a:srgbClr val="006699"/>
                </a:solidFill>
                <a:latin typeface="+mj-lt"/>
              </a:rPr>
              <a:t>program counter </a:t>
            </a:r>
            <a:r>
              <a:rPr lang="en-US" altLang="en-US" dirty="0"/>
              <a:t>specifying location of next instruction to execute</a:t>
            </a:r>
          </a:p>
          <a:p>
            <a:pPr lvl="1">
              <a:lnSpc>
                <a:spcPct val="90000"/>
              </a:lnSpc>
            </a:pPr>
            <a:r>
              <a:rPr lang="en-US" altLang="en-US" dirty="0"/>
              <a:t>Process executes instructions sequentially, one at a time, until completion</a:t>
            </a:r>
          </a:p>
          <a:p>
            <a:pPr>
              <a:lnSpc>
                <a:spcPct val="90000"/>
              </a:lnSpc>
            </a:pPr>
            <a:r>
              <a:rPr lang="en-US" altLang="en-US" dirty="0"/>
              <a:t>Multi-threaded process has one program counter per thread</a:t>
            </a:r>
          </a:p>
          <a:p>
            <a:pPr>
              <a:lnSpc>
                <a:spcPct val="90000"/>
              </a:lnSpc>
            </a:pPr>
            <a:r>
              <a:rPr lang="en-US" altLang="en-US" dirty="0"/>
              <a:t>Typically system has many processes, some user, some operating system running concurrently on one or more CPUs</a:t>
            </a:r>
          </a:p>
          <a:p>
            <a:pPr lvl="1">
              <a:lnSpc>
                <a:spcPct val="90000"/>
              </a:lnSpc>
            </a:pPr>
            <a:r>
              <a:rPr lang="en-US" altLang="en-US" dirty="0"/>
              <a:t>Concurrency by multiplexing the CPUs among the processes / threads</a:t>
            </a:r>
          </a:p>
          <a:p>
            <a:pPr>
              <a:lnSpc>
                <a:spcPct val="90000"/>
              </a:lnSpc>
              <a:buFont typeface="Monotype Sorts" pitchFamily="-84" charset="2"/>
              <a:buNone/>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E63581D-8ED3-4026-94C0-CCB0731C5397}"/>
              </a:ext>
            </a:extLst>
          </p:cNvPr>
          <p:cNvSpPr>
            <a:spLocks noGrp="1" noChangeArrowheads="1"/>
          </p:cNvSpPr>
          <p:nvPr>
            <p:ph type="title" idx="4294967295"/>
          </p:nvPr>
        </p:nvSpPr>
        <p:spPr>
          <a:xfrm>
            <a:off x="1128713" y="207963"/>
            <a:ext cx="7427912" cy="576262"/>
          </a:xfrm>
        </p:spPr>
        <p:txBody>
          <a:bodyPr/>
          <a:lstStyle/>
          <a:p>
            <a:pPr eaLnBrk="1" hangingPunct="1"/>
            <a:r>
              <a:rPr lang="en-US" altLang="en-US"/>
              <a:t>Process Management Activities</a:t>
            </a:r>
          </a:p>
        </p:txBody>
      </p:sp>
      <p:sp>
        <p:nvSpPr>
          <p:cNvPr id="71683" name="Rectangle 3">
            <a:extLst>
              <a:ext uri="{FF2B5EF4-FFF2-40B4-BE49-F238E27FC236}">
                <a16:creationId xmlns:a16="http://schemas.microsoft.com/office/drawing/2014/main" id="{5F49578D-CEFD-4613-A40B-360A0128FDA1}"/>
              </a:ext>
            </a:extLst>
          </p:cNvPr>
          <p:cNvSpPr>
            <a:spLocks noGrp="1" noChangeArrowheads="1"/>
          </p:cNvSpPr>
          <p:nvPr>
            <p:ph type="body" idx="4294967295"/>
          </p:nvPr>
        </p:nvSpPr>
        <p:spPr>
          <a:xfrm>
            <a:off x="885825" y="1587500"/>
            <a:ext cx="7670800" cy="4035425"/>
          </a:xfrm>
        </p:spPr>
        <p:txBody>
          <a:bodyPr/>
          <a:lstStyle/>
          <a:p>
            <a:pPr>
              <a:buFont typeface="Monotype Sorts" pitchFamily="-84" charset="2"/>
              <a:buNone/>
            </a:pPr>
            <a:r>
              <a:rPr lang="en-US" altLang="en-US"/>
              <a:t>     </a:t>
            </a:r>
          </a:p>
          <a:p>
            <a:r>
              <a:rPr lang="en-US" altLang="en-US"/>
              <a:t>Creating and deleting both user and system processes</a:t>
            </a:r>
          </a:p>
          <a:p>
            <a:r>
              <a:rPr lang="en-US" altLang="en-US"/>
              <a:t>Suspending and resuming processes</a:t>
            </a:r>
          </a:p>
          <a:p>
            <a:r>
              <a:rPr lang="en-US" altLang="en-US"/>
              <a:t>Providing mechanisms for process synchronization</a:t>
            </a:r>
          </a:p>
          <a:p>
            <a:r>
              <a:rPr lang="en-US" altLang="en-US"/>
              <a:t>Providing mechanisms for process communication</a:t>
            </a:r>
          </a:p>
          <a:p>
            <a:r>
              <a:rPr lang="en-US" altLang="en-US"/>
              <a:t>Providing mechanisms for deadlock handling</a:t>
            </a:r>
          </a:p>
        </p:txBody>
      </p:sp>
      <p:sp>
        <p:nvSpPr>
          <p:cNvPr id="71684" name="Text Box 4">
            <a:extLst>
              <a:ext uri="{FF2B5EF4-FFF2-40B4-BE49-F238E27FC236}">
                <a16:creationId xmlns:a16="http://schemas.microsoft.com/office/drawing/2014/main" id="{0F4920AE-C24F-4920-A30F-9A6939866779}"/>
              </a:ext>
            </a:extLst>
          </p:cNvPr>
          <p:cNvSpPr txBox="1">
            <a:spLocks noChangeArrowheads="1"/>
          </p:cNvSpPr>
          <p:nvPr/>
        </p:nvSpPr>
        <p:spPr bwMode="auto">
          <a:xfrm>
            <a:off x="801688" y="1238250"/>
            <a:ext cx="767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a:t>The operating system is responsible for the following activities in connection with process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2DBCB9D-11F1-4C2F-AE3C-A4279C1AC3B6}"/>
              </a:ext>
            </a:extLst>
          </p:cNvPr>
          <p:cNvSpPr>
            <a:spLocks noGrp="1" noChangeArrowheads="1"/>
          </p:cNvSpPr>
          <p:nvPr>
            <p:ph type="title" idx="4294967295"/>
          </p:nvPr>
        </p:nvSpPr>
        <p:spPr>
          <a:xfrm>
            <a:off x="1090613" y="212725"/>
            <a:ext cx="7456487" cy="576263"/>
          </a:xfrm>
        </p:spPr>
        <p:txBody>
          <a:bodyPr/>
          <a:lstStyle/>
          <a:p>
            <a:pPr eaLnBrk="1" hangingPunct="1"/>
            <a:r>
              <a:rPr lang="en-US" altLang="en-US"/>
              <a:t>Memory Management</a:t>
            </a:r>
          </a:p>
        </p:txBody>
      </p:sp>
      <p:sp>
        <p:nvSpPr>
          <p:cNvPr id="73731" name="Rectangle 3">
            <a:extLst>
              <a:ext uri="{FF2B5EF4-FFF2-40B4-BE49-F238E27FC236}">
                <a16:creationId xmlns:a16="http://schemas.microsoft.com/office/drawing/2014/main" id="{CB3E2804-3594-4FE6-B024-FDD528C64534}"/>
              </a:ext>
            </a:extLst>
          </p:cNvPr>
          <p:cNvSpPr>
            <a:spLocks noGrp="1" noChangeArrowheads="1"/>
          </p:cNvSpPr>
          <p:nvPr>
            <p:ph type="body" idx="4294967295"/>
          </p:nvPr>
        </p:nvSpPr>
        <p:spPr>
          <a:xfrm>
            <a:off x="806450" y="1233488"/>
            <a:ext cx="7740650" cy="4530725"/>
          </a:xfrm>
        </p:spPr>
        <p:txBody>
          <a:bodyPr/>
          <a:lstStyle/>
          <a:p>
            <a:r>
              <a:rPr lang="en-US" altLang="en-US"/>
              <a:t>To execute a program all (or part) of the instructions must be in memory</a:t>
            </a:r>
          </a:p>
          <a:p>
            <a:r>
              <a:rPr lang="en-US" altLang="en-US"/>
              <a:t>All  (or part) of the data that is needed by the program must be in memory</a:t>
            </a:r>
            <a:endParaRPr lang="en-US" altLang="en-US" sz="800"/>
          </a:p>
          <a:p>
            <a:r>
              <a:rPr lang="en-US" altLang="en-US"/>
              <a:t>Memory management determines what is in memory and when</a:t>
            </a:r>
          </a:p>
          <a:p>
            <a:pPr lvl="1"/>
            <a:r>
              <a:rPr lang="en-US" altLang="en-US"/>
              <a:t>Optimizing CPU utilization and computer response to users</a:t>
            </a:r>
            <a:endParaRPr lang="en-US" altLang="en-US" sz="800"/>
          </a:p>
          <a:p>
            <a:r>
              <a:rPr lang="en-US" altLang="en-US"/>
              <a:t>Memory management activities</a:t>
            </a:r>
          </a:p>
          <a:p>
            <a:pPr lvl="1"/>
            <a:r>
              <a:rPr lang="en-US" altLang="en-US"/>
              <a:t>Keeping track of which parts of memory are currently being used and by whom</a:t>
            </a:r>
          </a:p>
          <a:p>
            <a:pPr lvl="1"/>
            <a:r>
              <a:rPr lang="en-US" altLang="en-US"/>
              <a:t>Deciding which processes (or parts thereof) and data to move into and out of memory</a:t>
            </a:r>
          </a:p>
          <a:p>
            <a:pPr lvl="1"/>
            <a:r>
              <a:rPr lang="en-US" altLang="en-US"/>
              <a:t>Allocating and deallocating memory space as needed</a:t>
            </a:r>
          </a:p>
          <a:p>
            <a:pPr lvl="1">
              <a:buFont typeface="Monotype Sorts" pitchFamily="-84" charset="2"/>
              <a:buNone/>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4356D79-FDD9-4791-982C-EE2F463757A8}"/>
              </a:ext>
            </a:extLst>
          </p:cNvPr>
          <p:cNvSpPr>
            <a:spLocks noGrp="1" noChangeArrowheads="1"/>
          </p:cNvSpPr>
          <p:nvPr>
            <p:ph type="title" idx="4294967295"/>
          </p:nvPr>
        </p:nvSpPr>
        <p:spPr>
          <a:xfrm>
            <a:off x="1128713" y="211138"/>
            <a:ext cx="7353300" cy="576262"/>
          </a:xfrm>
        </p:spPr>
        <p:txBody>
          <a:bodyPr/>
          <a:lstStyle/>
          <a:p>
            <a:pPr eaLnBrk="1" hangingPunct="1"/>
            <a:r>
              <a:rPr lang="en-US" altLang="en-US" dirty="0"/>
              <a:t>File-System Management</a:t>
            </a:r>
          </a:p>
        </p:txBody>
      </p:sp>
      <p:sp>
        <p:nvSpPr>
          <p:cNvPr id="75779" name="Rectangle 3">
            <a:extLst>
              <a:ext uri="{FF2B5EF4-FFF2-40B4-BE49-F238E27FC236}">
                <a16:creationId xmlns:a16="http://schemas.microsoft.com/office/drawing/2014/main" id="{1F5FDAA8-710E-46B8-93CA-E18EDA4EF350}"/>
              </a:ext>
            </a:extLst>
          </p:cNvPr>
          <p:cNvSpPr>
            <a:spLocks noGrp="1" noChangeArrowheads="1"/>
          </p:cNvSpPr>
          <p:nvPr>
            <p:ph type="body" idx="4294967295"/>
          </p:nvPr>
        </p:nvSpPr>
        <p:spPr>
          <a:xfrm>
            <a:off x="796925" y="1104900"/>
            <a:ext cx="7558088" cy="4992688"/>
          </a:xfrm>
        </p:spPr>
        <p:txBody>
          <a:bodyPr/>
          <a:lstStyle/>
          <a:p>
            <a:pPr>
              <a:lnSpc>
                <a:spcPct val="90000"/>
              </a:lnSpc>
            </a:pPr>
            <a:r>
              <a:rPr lang="en-US" altLang="en-US" dirty="0"/>
              <a:t>OS provides uniform, logical view of information storage</a:t>
            </a:r>
          </a:p>
          <a:p>
            <a:pPr lvl="1">
              <a:lnSpc>
                <a:spcPct val="90000"/>
              </a:lnSpc>
            </a:pPr>
            <a:r>
              <a:rPr lang="en-US" altLang="en-US" dirty="0"/>
              <a:t>Abstracts physical properties to logical storage unit  - </a:t>
            </a:r>
            <a:r>
              <a:rPr lang="en-US" altLang="en-US" b="1" dirty="0">
                <a:solidFill>
                  <a:srgbClr val="006699"/>
                </a:solidFill>
                <a:latin typeface="+mj-lt"/>
              </a:rPr>
              <a:t>file</a:t>
            </a:r>
          </a:p>
          <a:p>
            <a:pPr lvl="1">
              <a:lnSpc>
                <a:spcPct val="90000"/>
              </a:lnSpc>
            </a:pPr>
            <a:r>
              <a:rPr lang="en-US" altLang="en-US" dirty="0"/>
              <a:t>Each medium is controlled by device (i.e., disk drive, tape drive)</a:t>
            </a:r>
          </a:p>
          <a:p>
            <a:pPr lvl="2">
              <a:lnSpc>
                <a:spcPct val="90000"/>
              </a:lnSpc>
            </a:pPr>
            <a:r>
              <a:rPr lang="en-US" altLang="en-US" dirty="0"/>
              <a:t>Varying properties include access speed, capacity, data-transfer rate, access method (sequential or random)</a:t>
            </a:r>
          </a:p>
          <a:p>
            <a:pPr lvl="2">
              <a:lnSpc>
                <a:spcPct val="90000"/>
              </a:lnSpc>
            </a:pPr>
            <a:endParaRPr lang="en-US" altLang="en-US" sz="800" dirty="0"/>
          </a:p>
          <a:p>
            <a:pPr>
              <a:lnSpc>
                <a:spcPct val="90000"/>
              </a:lnSpc>
            </a:pPr>
            <a:r>
              <a:rPr lang="en-US" altLang="en-US" dirty="0"/>
              <a:t>File-System management</a:t>
            </a:r>
          </a:p>
          <a:p>
            <a:pPr lvl="1">
              <a:lnSpc>
                <a:spcPct val="90000"/>
              </a:lnSpc>
            </a:pPr>
            <a:r>
              <a:rPr lang="en-US" altLang="en-US" dirty="0"/>
              <a:t>Files usually organized into directories</a:t>
            </a:r>
          </a:p>
          <a:p>
            <a:pPr lvl="1">
              <a:lnSpc>
                <a:spcPct val="90000"/>
              </a:lnSpc>
            </a:pPr>
            <a:r>
              <a:rPr lang="en-US" altLang="en-US" dirty="0"/>
              <a:t>Access control on most systems to determine who can access what</a:t>
            </a:r>
          </a:p>
          <a:p>
            <a:pPr lvl="1">
              <a:lnSpc>
                <a:spcPct val="90000"/>
              </a:lnSpc>
            </a:pPr>
            <a:r>
              <a:rPr lang="en-US" altLang="en-US" dirty="0"/>
              <a:t>OS activities include</a:t>
            </a:r>
          </a:p>
          <a:p>
            <a:pPr lvl="2">
              <a:lnSpc>
                <a:spcPct val="90000"/>
              </a:lnSpc>
            </a:pPr>
            <a:r>
              <a:rPr lang="en-US" altLang="en-US" dirty="0"/>
              <a:t>Creating and deleting files and directories</a:t>
            </a:r>
          </a:p>
          <a:p>
            <a:pPr lvl="2">
              <a:lnSpc>
                <a:spcPct val="90000"/>
              </a:lnSpc>
            </a:pPr>
            <a:r>
              <a:rPr lang="en-US" altLang="en-US" dirty="0"/>
              <a:t>Primitives to manipulate files and directories</a:t>
            </a:r>
          </a:p>
          <a:p>
            <a:pPr lvl="2">
              <a:lnSpc>
                <a:spcPct val="90000"/>
              </a:lnSpc>
            </a:pPr>
            <a:r>
              <a:rPr lang="en-US" altLang="en-US" dirty="0"/>
              <a:t>Mapping files onto secondary storage</a:t>
            </a:r>
          </a:p>
          <a:p>
            <a:pPr lvl="2">
              <a:lnSpc>
                <a:spcPct val="90000"/>
              </a:lnSpc>
            </a:pPr>
            <a:r>
              <a:rPr lang="en-US" altLang="en-US" dirty="0"/>
              <a:t>Backup files onto stable (non-volatile) storage media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1251856" y="123144"/>
            <a:ext cx="8015288" cy="617537"/>
          </a:xfrm>
        </p:spPr>
        <p:txBody>
          <a:bodyPr/>
          <a:lstStyle/>
          <a:p>
            <a:pPr eaLnBrk="1" hangingPunct="1"/>
            <a:r>
              <a:rPr lang="en-US" altLang="en-US" sz="2600" dirty="0"/>
              <a:t>What Does the Term Operating System Mean?</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806450" y="1233488"/>
            <a:ext cx="7666038" cy="4530725"/>
          </a:xfrm>
        </p:spPr>
        <p:txBody>
          <a:bodyPr/>
          <a:lstStyle/>
          <a:p>
            <a:r>
              <a:rPr lang="en-US" altLang="en-US" dirty="0"/>
              <a:t>An operating system is “fill in the blanks”</a:t>
            </a:r>
          </a:p>
          <a:p>
            <a:r>
              <a:rPr lang="en-US" altLang="en-US" dirty="0"/>
              <a:t>What about:</a:t>
            </a:r>
          </a:p>
          <a:p>
            <a:pPr lvl="1"/>
            <a:r>
              <a:rPr lang="en-US" altLang="en-US" dirty="0"/>
              <a:t>Car </a:t>
            </a:r>
          </a:p>
          <a:p>
            <a:pPr lvl="1"/>
            <a:r>
              <a:rPr lang="en-US" altLang="en-US" dirty="0"/>
              <a:t>Airplane</a:t>
            </a:r>
          </a:p>
          <a:p>
            <a:pPr lvl="1"/>
            <a:r>
              <a:rPr lang="en-US" altLang="en-US" dirty="0"/>
              <a:t>Printer</a:t>
            </a:r>
          </a:p>
          <a:p>
            <a:pPr lvl="1"/>
            <a:r>
              <a:rPr lang="en-US" altLang="en-US" dirty="0"/>
              <a:t>Washing Machine</a:t>
            </a:r>
          </a:p>
          <a:p>
            <a:pPr lvl="1"/>
            <a:r>
              <a:rPr lang="en-US" altLang="en-US" dirty="0"/>
              <a:t>Toaster</a:t>
            </a:r>
          </a:p>
          <a:p>
            <a:pPr lvl="1"/>
            <a:r>
              <a:rPr lang="en-US" altLang="en-US" dirty="0"/>
              <a:t>Compiler</a:t>
            </a:r>
          </a:p>
          <a:p>
            <a:pPr lvl="1"/>
            <a:r>
              <a:rPr lang="en-US" altLang="en-US" dirty="0"/>
              <a:t>Etc.</a:t>
            </a:r>
          </a:p>
        </p:txBody>
      </p:sp>
    </p:spTree>
    <p:extLst>
      <p:ext uri="{BB962C8B-B14F-4D97-AF65-F5344CB8AC3E}">
        <p14:creationId xmlns:p14="http://schemas.microsoft.com/office/powerpoint/2010/main" val="132303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1040BCA-887F-4395-9A85-D19BCFAF11EF}"/>
              </a:ext>
            </a:extLst>
          </p:cNvPr>
          <p:cNvSpPr>
            <a:spLocks noGrp="1" noChangeArrowheads="1"/>
          </p:cNvSpPr>
          <p:nvPr>
            <p:ph type="title" idx="4294967295"/>
          </p:nvPr>
        </p:nvSpPr>
        <p:spPr>
          <a:xfrm>
            <a:off x="1331913" y="203200"/>
            <a:ext cx="7177087" cy="576263"/>
          </a:xfrm>
        </p:spPr>
        <p:txBody>
          <a:bodyPr/>
          <a:lstStyle/>
          <a:p>
            <a:pPr eaLnBrk="1" hangingPunct="1"/>
            <a:r>
              <a:rPr lang="en-US" altLang="en-US"/>
              <a:t>Mass-Storage Management</a:t>
            </a:r>
          </a:p>
        </p:txBody>
      </p:sp>
      <p:sp>
        <p:nvSpPr>
          <p:cNvPr id="77827" name="Rectangle 3">
            <a:extLst>
              <a:ext uri="{FF2B5EF4-FFF2-40B4-BE49-F238E27FC236}">
                <a16:creationId xmlns:a16="http://schemas.microsoft.com/office/drawing/2014/main" id="{0C2520A7-ADB5-4458-BC11-9B331339D636}"/>
              </a:ext>
            </a:extLst>
          </p:cNvPr>
          <p:cNvSpPr>
            <a:spLocks noGrp="1" noChangeArrowheads="1"/>
          </p:cNvSpPr>
          <p:nvPr>
            <p:ph type="body" idx="4294967295"/>
          </p:nvPr>
        </p:nvSpPr>
        <p:spPr>
          <a:xfrm>
            <a:off x="801688" y="1109663"/>
            <a:ext cx="7005881" cy="4658091"/>
          </a:xfrm>
        </p:spPr>
        <p:txBody>
          <a:bodyPr/>
          <a:lstStyle/>
          <a:p>
            <a:r>
              <a:rPr lang="en-US" altLang="en-US" dirty="0"/>
              <a:t>Usually disks used to store data that does not fit in main memory or data that must be kept for a </a:t>
            </a:r>
            <a:r>
              <a:rPr lang="ja-JP" altLang="en-US" dirty="0"/>
              <a:t>“</a:t>
            </a:r>
            <a:r>
              <a:rPr lang="en-US" altLang="ja-JP" dirty="0"/>
              <a:t>long</a:t>
            </a:r>
            <a:r>
              <a:rPr lang="ja-JP" altLang="en-US" dirty="0"/>
              <a:t>”</a:t>
            </a:r>
            <a:r>
              <a:rPr lang="en-US" altLang="ja-JP" dirty="0"/>
              <a:t> period of time</a:t>
            </a:r>
          </a:p>
          <a:p>
            <a:r>
              <a:rPr lang="en-US" altLang="en-US" dirty="0"/>
              <a:t>Proper management is of central importance</a:t>
            </a:r>
          </a:p>
          <a:p>
            <a:r>
              <a:rPr lang="en-US" altLang="en-US" dirty="0"/>
              <a:t>Entire speed of computer operation hinges on disk subsystem and its algorithms</a:t>
            </a:r>
          </a:p>
          <a:p>
            <a:r>
              <a:rPr lang="en-US" altLang="en-US" dirty="0"/>
              <a:t>OS activities</a:t>
            </a:r>
          </a:p>
          <a:p>
            <a:pPr lvl="1"/>
            <a:r>
              <a:rPr lang="en-US" altLang="en-US" dirty="0"/>
              <a:t>Mounting and unmounting</a:t>
            </a:r>
          </a:p>
          <a:p>
            <a:pPr lvl="1"/>
            <a:r>
              <a:rPr lang="en-US" altLang="en-US" dirty="0"/>
              <a:t>Free-space management</a:t>
            </a:r>
          </a:p>
          <a:p>
            <a:pPr lvl="1"/>
            <a:r>
              <a:rPr lang="en-US" altLang="en-US" dirty="0"/>
              <a:t>Storage allocation</a:t>
            </a:r>
          </a:p>
          <a:p>
            <a:pPr lvl="1"/>
            <a:r>
              <a:rPr lang="en-US" altLang="en-US" dirty="0"/>
              <a:t>Disk scheduling</a:t>
            </a:r>
          </a:p>
          <a:p>
            <a:pPr lvl="1"/>
            <a:r>
              <a:rPr lang="en-US" altLang="en-US" dirty="0"/>
              <a:t>Partitioning</a:t>
            </a:r>
          </a:p>
          <a:p>
            <a:pPr lvl="1"/>
            <a:r>
              <a:rPr lang="en-US" altLang="en-US" dirty="0"/>
              <a:t>Protection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537DDAE-40B0-4C82-9422-BF166B9CB73E}"/>
              </a:ext>
            </a:extLst>
          </p:cNvPr>
          <p:cNvSpPr>
            <a:spLocks noGrp="1" noChangeArrowheads="1"/>
          </p:cNvSpPr>
          <p:nvPr>
            <p:ph type="title" idx="4294967295"/>
          </p:nvPr>
        </p:nvSpPr>
        <p:spPr>
          <a:xfrm>
            <a:off x="457200" y="207963"/>
            <a:ext cx="8015288" cy="576262"/>
          </a:xfrm>
        </p:spPr>
        <p:txBody>
          <a:bodyPr/>
          <a:lstStyle/>
          <a:p>
            <a:pPr eaLnBrk="1" hangingPunct="1"/>
            <a:r>
              <a:rPr lang="en-US" altLang="en-US"/>
              <a:t>Caching</a:t>
            </a:r>
          </a:p>
        </p:txBody>
      </p:sp>
      <p:sp>
        <p:nvSpPr>
          <p:cNvPr id="79875" name="Rectangle 3">
            <a:extLst>
              <a:ext uri="{FF2B5EF4-FFF2-40B4-BE49-F238E27FC236}">
                <a16:creationId xmlns:a16="http://schemas.microsoft.com/office/drawing/2014/main" id="{23317C17-2529-4CC8-A78E-1D282D609B22}"/>
              </a:ext>
            </a:extLst>
          </p:cNvPr>
          <p:cNvSpPr>
            <a:spLocks noGrp="1" noChangeArrowheads="1"/>
          </p:cNvSpPr>
          <p:nvPr>
            <p:ph type="body" idx="4294967295"/>
          </p:nvPr>
        </p:nvSpPr>
        <p:spPr>
          <a:xfrm>
            <a:off x="820739" y="1233488"/>
            <a:ext cx="6826058" cy="4725185"/>
          </a:xfrm>
        </p:spPr>
        <p:txBody>
          <a:bodyPr/>
          <a:lstStyle/>
          <a:p>
            <a:r>
              <a:rPr lang="en-US" altLang="en-US" dirty="0"/>
              <a:t>Important principle, performed at many levels in a computer (in hardware, operating system, software)</a:t>
            </a:r>
            <a:endParaRPr lang="en-US" altLang="en-US" sz="800" dirty="0"/>
          </a:p>
          <a:p>
            <a:r>
              <a:rPr lang="en-US" altLang="en-US" dirty="0"/>
              <a:t>Information in use copied from slower to faster storage temporarily</a:t>
            </a:r>
            <a:endParaRPr lang="en-US" altLang="en-US" sz="800" dirty="0"/>
          </a:p>
          <a:p>
            <a:r>
              <a:rPr lang="en-US" altLang="en-US" dirty="0"/>
              <a:t>Faster storage (cache) checked first to determine if information is there</a:t>
            </a:r>
          </a:p>
          <a:p>
            <a:pPr lvl="1"/>
            <a:r>
              <a:rPr lang="en-US" altLang="en-US" dirty="0"/>
              <a:t>If it is, information used directly from the cache (fast)</a:t>
            </a:r>
          </a:p>
          <a:p>
            <a:pPr lvl="1"/>
            <a:r>
              <a:rPr lang="en-US" altLang="en-US" dirty="0"/>
              <a:t>If not, data copied to cache and used there</a:t>
            </a:r>
            <a:endParaRPr lang="en-US" altLang="en-US" sz="800" dirty="0"/>
          </a:p>
          <a:p>
            <a:r>
              <a:rPr lang="en-US" altLang="en-US" dirty="0"/>
              <a:t>Cache smaller than storage being cached</a:t>
            </a:r>
          </a:p>
          <a:p>
            <a:pPr lvl="1"/>
            <a:r>
              <a:rPr lang="en-US" altLang="en-US" dirty="0"/>
              <a:t>Cache management important design problem</a:t>
            </a:r>
          </a:p>
          <a:p>
            <a:pPr lvl="1"/>
            <a:r>
              <a:rPr lang="en-US" altLang="en-US" dirty="0"/>
              <a:t>Cache size and replacement policy</a:t>
            </a:r>
          </a:p>
          <a:p>
            <a:pPr>
              <a:buFont typeface="Monotype Sorts" pitchFamily="-84" charset="2"/>
              <a:buNone/>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A8D59F3-EABB-4542-87C7-F8AE7CD1FD34}"/>
              </a:ext>
            </a:extLst>
          </p:cNvPr>
          <p:cNvSpPr>
            <a:spLocks noGrp="1" noChangeArrowheads="1"/>
          </p:cNvSpPr>
          <p:nvPr>
            <p:ph type="title" idx="4294967295"/>
          </p:nvPr>
        </p:nvSpPr>
        <p:spPr>
          <a:xfrm>
            <a:off x="833438" y="145822"/>
            <a:ext cx="8531225" cy="576262"/>
          </a:xfrm>
        </p:spPr>
        <p:txBody>
          <a:bodyPr/>
          <a:lstStyle/>
          <a:p>
            <a:pPr eaLnBrk="1" hangingPunct="1"/>
            <a:r>
              <a:rPr lang="en-US" altLang="en-US" sz="2800" dirty="0"/>
              <a:t>Characteristics of Various Types of Storage</a:t>
            </a:r>
          </a:p>
        </p:txBody>
      </p:sp>
      <p:sp>
        <p:nvSpPr>
          <p:cNvPr id="39939" name="Rectangle 3">
            <a:extLst>
              <a:ext uri="{FF2B5EF4-FFF2-40B4-BE49-F238E27FC236}">
                <a16:creationId xmlns:a16="http://schemas.microsoft.com/office/drawing/2014/main" id="{CD4D4AE1-901A-6A46-BAD0-039ED90103A5}"/>
              </a:ext>
            </a:extLst>
          </p:cNvPr>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a:ea typeface="ＭＳ Ｐゴシック" charset="0"/>
                <a:cs typeface="ＭＳ Ｐゴシック" charset="0"/>
              </a:rPr>
              <a:t>    Movement between levels of storage hierarchy can be explicit or implicit</a:t>
            </a:r>
          </a:p>
        </p:txBody>
      </p:sp>
      <p:pic>
        <p:nvPicPr>
          <p:cNvPr id="81924" name="Picture 4">
            <a:extLst>
              <a:ext uri="{FF2B5EF4-FFF2-40B4-BE49-F238E27FC236}">
                <a16:creationId xmlns:a16="http://schemas.microsoft.com/office/drawing/2014/main" id="{E7E6D134-C41F-4C06-AAAF-DB2716C6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139825"/>
            <a:ext cx="8054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772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FB955E8-3E23-4ED8-ACD1-D8F4ED9EAA88}"/>
              </a:ext>
            </a:extLst>
          </p:cNvPr>
          <p:cNvSpPr>
            <a:spLocks noGrp="1" noChangeArrowheads="1"/>
          </p:cNvSpPr>
          <p:nvPr>
            <p:ph type="title" idx="4294967295"/>
          </p:nvPr>
        </p:nvSpPr>
        <p:spPr>
          <a:xfrm>
            <a:off x="1265695" y="211138"/>
            <a:ext cx="7597321" cy="576262"/>
          </a:xfrm>
        </p:spPr>
        <p:txBody>
          <a:bodyPr/>
          <a:lstStyle/>
          <a:p>
            <a:pPr eaLnBrk="1" hangingPunct="1"/>
            <a:r>
              <a:rPr lang="en-US" altLang="en-US" sz="2800" dirty="0"/>
              <a:t>Migration of Data “A” from Disk to Register</a:t>
            </a:r>
          </a:p>
        </p:txBody>
      </p:sp>
      <p:sp>
        <p:nvSpPr>
          <p:cNvPr id="83971" name="Rectangle 3">
            <a:extLst>
              <a:ext uri="{FF2B5EF4-FFF2-40B4-BE49-F238E27FC236}">
                <a16:creationId xmlns:a16="http://schemas.microsoft.com/office/drawing/2014/main" id="{2977E9C9-146A-4591-9F2A-95F7D8433681}"/>
              </a:ext>
            </a:extLst>
          </p:cNvPr>
          <p:cNvSpPr>
            <a:spLocks noGrp="1" noChangeArrowheads="1"/>
          </p:cNvSpPr>
          <p:nvPr>
            <p:ph type="body" idx="4294967295"/>
          </p:nvPr>
        </p:nvSpPr>
        <p:spPr>
          <a:xfrm>
            <a:off x="806450" y="1233488"/>
            <a:ext cx="7597321" cy="4503283"/>
          </a:xfrm>
        </p:spPr>
        <p:txBody>
          <a:bodyPr/>
          <a:lstStyle/>
          <a:p>
            <a:r>
              <a:rPr lang="en-US" altLang="en-US" dirty="0"/>
              <a:t>Multitasking environments must be careful to use most recent value, no matter where it is stored in the storage hierarchy</a:t>
            </a:r>
            <a:br>
              <a:rPr lang="en-US" altLang="en-US" dirty="0"/>
            </a:br>
            <a:br>
              <a:rPr lang="en-US" altLang="en-US" dirty="0"/>
            </a:br>
            <a:br>
              <a:rPr lang="en-US" altLang="en-US" dirty="0"/>
            </a:br>
            <a:br>
              <a:rPr lang="en-US" altLang="en-US" dirty="0"/>
            </a:br>
            <a:endParaRPr lang="en-US" altLang="en-US" dirty="0"/>
          </a:p>
          <a:p>
            <a:r>
              <a:rPr lang="en-US" altLang="en-US" dirty="0"/>
              <a:t>Multiprocessor environment must provide </a:t>
            </a:r>
            <a:r>
              <a:rPr lang="en-US" altLang="en-US" b="1" dirty="0">
                <a:solidFill>
                  <a:srgbClr val="006699"/>
                </a:solidFill>
                <a:latin typeface="+mj-lt"/>
              </a:rPr>
              <a:t>cache coherency </a:t>
            </a:r>
            <a:r>
              <a:rPr lang="en-US" altLang="en-US" dirty="0"/>
              <a:t>in hardware such that all CPUs have the most recent value in their cache</a:t>
            </a:r>
            <a:endParaRPr lang="en-US" altLang="en-US" sz="800" dirty="0"/>
          </a:p>
          <a:p>
            <a:r>
              <a:rPr lang="en-US" altLang="en-US" dirty="0"/>
              <a:t>Distributed environment situation even more complex</a:t>
            </a:r>
          </a:p>
          <a:p>
            <a:pPr lvl="1"/>
            <a:r>
              <a:rPr lang="en-US" altLang="en-US" dirty="0"/>
              <a:t>Several copies of a datum can exist</a:t>
            </a:r>
          </a:p>
          <a:p>
            <a:pPr lvl="1"/>
            <a:r>
              <a:rPr lang="en-US" altLang="en-US" dirty="0"/>
              <a:t>Various solutions covered in Chapter 19</a:t>
            </a:r>
          </a:p>
        </p:txBody>
      </p:sp>
      <p:pic>
        <p:nvPicPr>
          <p:cNvPr id="83972" name="Picture 2">
            <a:extLst>
              <a:ext uri="{FF2B5EF4-FFF2-40B4-BE49-F238E27FC236}">
                <a16:creationId xmlns:a16="http://schemas.microsoft.com/office/drawing/2014/main" id="{1848E92C-E063-45B0-A246-5F252E49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56" y="2135010"/>
            <a:ext cx="5477102" cy="6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FAB78C6-879F-4288-AFC0-331D64167D98}"/>
              </a:ext>
            </a:extLst>
          </p:cNvPr>
          <p:cNvSpPr>
            <a:spLocks noGrp="1" noChangeArrowheads="1"/>
          </p:cNvSpPr>
          <p:nvPr>
            <p:ph type="title" idx="4294967295"/>
          </p:nvPr>
        </p:nvSpPr>
        <p:spPr>
          <a:xfrm>
            <a:off x="457200" y="214313"/>
            <a:ext cx="8051800" cy="576262"/>
          </a:xfrm>
        </p:spPr>
        <p:txBody>
          <a:bodyPr/>
          <a:lstStyle/>
          <a:p>
            <a:pPr eaLnBrk="1" hangingPunct="1"/>
            <a:r>
              <a:rPr lang="en-US" altLang="en-US"/>
              <a:t>I/O Subsystem</a:t>
            </a:r>
          </a:p>
        </p:txBody>
      </p:sp>
      <p:sp>
        <p:nvSpPr>
          <p:cNvPr id="86019" name="Rectangle 3">
            <a:extLst>
              <a:ext uri="{FF2B5EF4-FFF2-40B4-BE49-F238E27FC236}">
                <a16:creationId xmlns:a16="http://schemas.microsoft.com/office/drawing/2014/main" id="{962FE659-1FE7-4FFD-9815-CAC2C16E7482}"/>
              </a:ext>
            </a:extLst>
          </p:cNvPr>
          <p:cNvSpPr>
            <a:spLocks noGrp="1" noChangeArrowheads="1"/>
          </p:cNvSpPr>
          <p:nvPr>
            <p:ph type="body" idx="4294967295"/>
          </p:nvPr>
        </p:nvSpPr>
        <p:spPr>
          <a:xfrm>
            <a:off x="822325" y="1169988"/>
            <a:ext cx="7686675" cy="4530725"/>
          </a:xfrm>
        </p:spPr>
        <p:txBody>
          <a:bodyPr/>
          <a:lstStyle/>
          <a:p>
            <a:r>
              <a:rPr lang="en-US" altLang="en-US"/>
              <a:t>One purpose of OS is to hide peculiarities of hardware devices from the user</a:t>
            </a:r>
          </a:p>
          <a:p>
            <a:r>
              <a:rPr lang="en-US" altLang="en-US"/>
              <a:t>I/O subsystem responsible for</a:t>
            </a:r>
          </a:p>
          <a:p>
            <a:pPr lvl="1"/>
            <a:r>
              <a:rPr lang="en-US" altLang="en-US"/>
              <a:t>Memory management of I/O including buffering (storing data temporarily while it is being transferred), caching (storing parts of data in faster storage for performance), spooling (the overlapping of output of one job with input of other jobs)</a:t>
            </a:r>
          </a:p>
          <a:p>
            <a:pPr lvl="1"/>
            <a:r>
              <a:rPr lang="en-US" altLang="en-US"/>
              <a:t>General device-driver interface</a:t>
            </a:r>
          </a:p>
          <a:p>
            <a:pPr lvl="1"/>
            <a:r>
              <a:rPr lang="en-US" altLang="en-US"/>
              <a:t>Drivers for specific hardware devices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5965502-F3D9-4181-9CA3-BC0EE691634C}"/>
              </a:ext>
            </a:extLst>
          </p:cNvPr>
          <p:cNvSpPr>
            <a:spLocks noGrp="1" noChangeArrowheads="1"/>
          </p:cNvSpPr>
          <p:nvPr>
            <p:ph type="title" idx="4294967295"/>
          </p:nvPr>
        </p:nvSpPr>
        <p:spPr>
          <a:xfrm>
            <a:off x="1022350" y="220663"/>
            <a:ext cx="7515225" cy="576262"/>
          </a:xfrm>
        </p:spPr>
        <p:txBody>
          <a:bodyPr/>
          <a:lstStyle/>
          <a:p>
            <a:pPr eaLnBrk="1" hangingPunct="1"/>
            <a:r>
              <a:rPr lang="en-US" altLang="en-US"/>
              <a:t>Protection and Security</a:t>
            </a:r>
          </a:p>
        </p:txBody>
      </p:sp>
      <p:sp>
        <p:nvSpPr>
          <p:cNvPr id="88067" name="Rectangle 3">
            <a:extLst>
              <a:ext uri="{FF2B5EF4-FFF2-40B4-BE49-F238E27FC236}">
                <a16:creationId xmlns:a16="http://schemas.microsoft.com/office/drawing/2014/main" id="{83C732FA-AE52-4ECB-BBB8-46683EE73ACD}"/>
              </a:ext>
            </a:extLst>
          </p:cNvPr>
          <p:cNvSpPr>
            <a:spLocks noGrp="1" noChangeArrowheads="1"/>
          </p:cNvSpPr>
          <p:nvPr>
            <p:ph type="body" idx="4294967295"/>
          </p:nvPr>
        </p:nvSpPr>
        <p:spPr>
          <a:xfrm>
            <a:off x="806450" y="1233488"/>
            <a:ext cx="7648575" cy="5183187"/>
          </a:xfrm>
        </p:spPr>
        <p:txBody>
          <a:bodyPr/>
          <a:lstStyle/>
          <a:p>
            <a:pPr>
              <a:lnSpc>
                <a:spcPct val="90000"/>
              </a:lnSpc>
            </a:pPr>
            <a:r>
              <a:rPr lang="en-US" altLang="en-US" b="1" dirty="0">
                <a:solidFill>
                  <a:srgbClr val="006699"/>
                </a:solidFill>
                <a:latin typeface="+mj-lt"/>
              </a:rPr>
              <a:t>Protection</a:t>
            </a:r>
            <a:r>
              <a:rPr lang="en-US" altLang="en-US" b="1" dirty="0">
                <a:solidFill>
                  <a:srgbClr val="3366FF"/>
                </a:solidFill>
              </a:rPr>
              <a:t> </a:t>
            </a:r>
            <a:r>
              <a:rPr lang="en-US" altLang="en-US" dirty="0"/>
              <a:t>– any mechanism for controlling access of processes or users to resources defined by the OS</a:t>
            </a:r>
            <a:endParaRPr lang="en-US" altLang="en-US" sz="800" dirty="0"/>
          </a:p>
          <a:p>
            <a:pPr>
              <a:lnSpc>
                <a:spcPct val="90000"/>
              </a:lnSpc>
            </a:pPr>
            <a:r>
              <a:rPr lang="en-US" altLang="en-US" b="1" dirty="0">
                <a:solidFill>
                  <a:srgbClr val="006699"/>
                </a:solidFill>
                <a:latin typeface="+mj-lt"/>
              </a:rPr>
              <a:t>Security</a:t>
            </a:r>
            <a:r>
              <a:rPr lang="en-US" altLang="en-US" b="1" dirty="0">
                <a:solidFill>
                  <a:srgbClr val="3366FF"/>
                </a:solidFill>
              </a:rPr>
              <a:t> </a:t>
            </a:r>
            <a:r>
              <a:rPr lang="en-US" altLang="en-US" dirty="0"/>
              <a:t>– defense of the system against internal and external attacks</a:t>
            </a:r>
          </a:p>
          <a:p>
            <a:pPr lvl="1">
              <a:lnSpc>
                <a:spcPct val="90000"/>
              </a:lnSpc>
            </a:pPr>
            <a:r>
              <a:rPr lang="en-US" altLang="en-US" dirty="0"/>
              <a:t>Huge range, including denial-of-service, worms, viruses, identity theft, theft of service</a:t>
            </a:r>
            <a:endParaRPr lang="en-US" altLang="en-US" sz="800" dirty="0"/>
          </a:p>
          <a:p>
            <a:pPr>
              <a:lnSpc>
                <a:spcPct val="90000"/>
              </a:lnSpc>
            </a:pPr>
            <a:r>
              <a:rPr lang="en-US" altLang="en-US" dirty="0"/>
              <a:t>Systems generally first distinguish among users, to determine who can do what</a:t>
            </a:r>
          </a:p>
          <a:p>
            <a:pPr lvl="1">
              <a:lnSpc>
                <a:spcPct val="90000"/>
              </a:lnSpc>
            </a:pPr>
            <a:r>
              <a:rPr lang="en-US" altLang="en-US" dirty="0"/>
              <a:t>User identities (</a:t>
            </a:r>
            <a:r>
              <a:rPr lang="en-US" altLang="en-US" b="1" dirty="0">
                <a:solidFill>
                  <a:srgbClr val="006699"/>
                </a:solidFill>
                <a:latin typeface="+mj-lt"/>
              </a:rPr>
              <a:t>user IDs</a:t>
            </a:r>
            <a:r>
              <a:rPr lang="en-US" altLang="en-US" dirty="0"/>
              <a:t>, security IDs) include name and associated number, one per user</a:t>
            </a:r>
          </a:p>
          <a:p>
            <a:pPr lvl="1">
              <a:lnSpc>
                <a:spcPct val="90000"/>
              </a:lnSpc>
            </a:pPr>
            <a:r>
              <a:rPr lang="en-US" altLang="en-US" dirty="0"/>
              <a:t>User ID then associated with all files, processes of that user to determine access control</a:t>
            </a:r>
          </a:p>
          <a:p>
            <a:pPr lvl="1">
              <a:lnSpc>
                <a:spcPct val="90000"/>
              </a:lnSpc>
            </a:pPr>
            <a:r>
              <a:rPr lang="en-US" altLang="en-US" dirty="0"/>
              <a:t>Group identifier (</a:t>
            </a:r>
            <a:r>
              <a:rPr lang="en-US" altLang="en-US" b="1" dirty="0">
                <a:solidFill>
                  <a:srgbClr val="006699"/>
                </a:solidFill>
                <a:latin typeface="+mj-lt"/>
              </a:rPr>
              <a:t>group ID</a:t>
            </a:r>
            <a:r>
              <a:rPr lang="en-US" altLang="en-US" dirty="0"/>
              <a:t>) allows set of users to be defined and controls managed, then also associated with each process, file</a:t>
            </a:r>
          </a:p>
          <a:p>
            <a:pPr lvl="1">
              <a:lnSpc>
                <a:spcPct val="90000"/>
              </a:lnSpc>
            </a:pPr>
            <a:r>
              <a:rPr lang="en-US" altLang="en-US" b="1" dirty="0">
                <a:solidFill>
                  <a:srgbClr val="006699"/>
                </a:solidFill>
                <a:latin typeface="+mj-lt"/>
              </a:rPr>
              <a:t>Privilege escalation </a:t>
            </a:r>
            <a:r>
              <a:rPr lang="en-US" altLang="en-US" dirty="0"/>
              <a:t>allows user to change to effective ID with more rights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3622BC2-D8A3-4714-B19A-26A06CC05772}"/>
              </a:ext>
            </a:extLst>
          </p:cNvPr>
          <p:cNvSpPr>
            <a:spLocks noGrp="1" noChangeArrowheads="1"/>
          </p:cNvSpPr>
          <p:nvPr>
            <p:ph type="title" idx="4294967295"/>
          </p:nvPr>
        </p:nvSpPr>
        <p:spPr>
          <a:xfrm>
            <a:off x="1268413" y="204788"/>
            <a:ext cx="7194550" cy="576262"/>
          </a:xfrm>
        </p:spPr>
        <p:txBody>
          <a:bodyPr/>
          <a:lstStyle/>
          <a:p>
            <a:pPr eaLnBrk="1" hangingPunct="1"/>
            <a:r>
              <a:rPr lang="en-US" altLang="en-US"/>
              <a:t>Virtualization</a:t>
            </a:r>
          </a:p>
        </p:txBody>
      </p:sp>
      <p:sp>
        <p:nvSpPr>
          <p:cNvPr id="90115" name="Rectangle 3">
            <a:extLst>
              <a:ext uri="{FF2B5EF4-FFF2-40B4-BE49-F238E27FC236}">
                <a16:creationId xmlns:a16="http://schemas.microsoft.com/office/drawing/2014/main" id="{C3AAFBD5-73DB-46BC-A327-5E1260FD7D4E}"/>
              </a:ext>
            </a:extLst>
          </p:cNvPr>
          <p:cNvSpPr>
            <a:spLocks noGrp="1" noChangeArrowheads="1"/>
          </p:cNvSpPr>
          <p:nvPr>
            <p:ph type="body" idx="4294967295"/>
          </p:nvPr>
        </p:nvSpPr>
        <p:spPr>
          <a:xfrm>
            <a:off x="806450" y="1233488"/>
            <a:ext cx="7740650" cy="4530725"/>
          </a:xfrm>
        </p:spPr>
        <p:txBody>
          <a:bodyPr/>
          <a:lstStyle/>
          <a:p>
            <a:r>
              <a:rPr lang="en-US" altLang="en-US" dirty="0"/>
              <a:t>Allows operating systems to run applications within other OSes</a:t>
            </a:r>
          </a:p>
          <a:p>
            <a:pPr lvl="1"/>
            <a:r>
              <a:rPr lang="en-US" altLang="en-US" dirty="0"/>
              <a:t>Vast and growing industry</a:t>
            </a:r>
            <a:endParaRPr lang="en-US" altLang="en-US" sz="800" dirty="0"/>
          </a:p>
          <a:p>
            <a:r>
              <a:rPr lang="en-US" altLang="en-US" b="1" dirty="0">
                <a:solidFill>
                  <a:srgbClr val="006699"/>
                </a:solidFill>
                <a:latin typeface="+mj-lt"/>
              </a:rPr>
              <a:t>Emulation</a:t>
            </a:r>
            <a:r>
              <a:rPr lang="en-US" altLang="en-US" dirty="0"/>
              <a:t> used when source CPU type different from target type (i.e. PowerPC to Intel x86)</a:t>
            </a:r>
          </a:p>
          <a:p>
            <a:pPr lvl="1"/>
            <a:r>
              <a:rPr lang="en-US" altLang="en-US" dirty="0"/>
              <a:t>Generally slowest method</a:t>
            </a:r>
          </a:p>
          <a:p>
            <a:pPr lvl="1"/>
            <a:r>
              <a:rPr lang="en-US" altLang="en-US" dirty="0"/>
              <a:t>When computer language not compiled to native code – </a:t>
            </a:r>
            <a:r>
              <a:rPr lang="en-US" altLang="en-US" b="1" dirty="0">
                <a:solidFill>
                  <a:srgbClr val="006699"/>
                </a:solidFill>
                <a:latin typeface="+mj-lt"/>
              </a:rPr>
              <a:t>Interpretation</a:t>
            </a:r>
          </a:p>
          <a:p>
            <a:r>
              <a:rPr lang="en-US" altLang="en-US" b="1" dirty="0">
                <a:solidFill>
                  <a:srgbClr val="006699"/>
                </a:solidFill>
                <a:latin typeface="+mj-lt"/>
              </a:rPr>
              <a:t>Virtualization</a:t>
            </a:r>
            <a:r>
              <a:rPr lang="en-US" altLang="en-US" dirty="0"/>
              <a:t> – OS natively compiled for CPU, running </a:t>
            </a:r>
            <a:r>
              <a:rPr lang="en-US" altLang="en-US" b="1" dirty="0">
                <a:solidFill>
                  <a:srgbClr val="006699"/>
                </a:solidFill>
                <a:latin typeface="+mj-lt"/>
              </a:rPr>
              <a:t>guest</a:t>
            </a:r>
            <a:r>
              <a:rPr lang="en-US" altLang="en-US" dirty="0"/>
              <a:t> OSes  also natively compiled </a:t>
            </a:r>
          </a:p>
          <a:p>
            <a:pPr lvl="1"/>
            <a:r>
              <a:rPr lang="en-US" altLang="en-US" dirty="0"/>
              <a:t>Consider VMware running WinXP guests, each running applications, all on native WinXP </a:t>
            </a:r>
            <a:r>
              <a:rPr lang="en-US" altLang="en-US" b="1" dirty="0">
                <a:solidFill>
                  <a:srgbClr val="006699"/>
                </a:solidFill>
                <a:latin typeface="+mj-lt"/>
              </a:rPr>
              <a:t>host </a:t>
            </a:r>
            <a:r>
              <a:rPr lang="en-US" altLang="en-US" dirty="0"/>
              <a:t>OS</a:t>
            </a:r>
          </a:p>
          <a:p>
            <a:pPr lvl="1"/>
            <a:r>
              <a:rPr lang="en-US" altLang="en-US" b="1" dirty="0">
                <a:solidFill>
                  <a:srgbClr val="006699"/>
                </a:solidFill>
                <a:latin typeface="+mj-lt"/>
              </a:rPr>
              <a:t>VMM</a:t>
            </a:r>
            <a:r>
              <a:rPr lang="en-US" altLang="en-US" dirty="0"/>
              <a:t> (virtual machine Manager) provides virtualization services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AAFF784-E85C-41DD-9564-2AFE9F2AF854}"/>
              </a:ext>
            </a:extLst>
          </p:cNvPr>
          <p:cNvSpPr>
            <a:spLocks noGrp="1" noChangeArrowheads="1"/>
          </p:cNvSpPr>
          <p:nvPr>
            <p:ph type="title" idx="4294967295"/>
          </p:nvPr>
        </p:nvSpPr>
        <p:spPr>
          <a:xfrm>
            <a:off x="1117600" y="206375"/>
            <a:ext cx="7400925" cy="576263"/>
          </a:xfrm>
        </p:spPr>
        <p:txBody>
          <a:bodyPr/>
          <a:lstStyle/>
          <a:p>
            <a:pPr eaLnBrk="1" hangingPunct="1"/>
            <a:r>
              <a:rPr lang="en-US" altLang="en-US" dirty="0"/>
              <a:t>Virtualization (cont.)</a:t>
            </a:r>
          </a:p>
        </p:txBody>
      </p:sp>
      <p:sp>
        <p:nvSpPr>
          <p:cNvPr id="92163" name="Rectangle 3">
            <a:extLst>
              <a:ext uri="{FF2B5EF4-FFF2-40B4-BE49-F238E27FC236}">
                <a16:creationId xmlns:a16="http://schemas.microsoft.com/office/drawing/2014/main" id="{739FC5C6-2924-4E47-B256-294439530617}"/>
              </a:ext>
            </a:extLst>
          </p:cNvPr>
          <p:cNvSpPr>
            <a:spLocks noGrp="1" noChangeArrowheads="1"/>
          </p:cNvSpPr>
          <p:nvPr>
            <p:ph type="body" idx="4294967295"/>
          </p:nvPr>
        </p:nvSpPr>
        <p:spPr>
          <a:xfrm>
            <a:off x="806450" y="1233488"/>
            <a:ext cx="7712075" cy="4530725"/>
          </a:xfrm>
        </p:spPr>
        <p:txBody>
          <a:bodyPr/>
          <a:lstStyle/>
          <a:p>
            <a:r>
              <a:rPr lang="en-US" altLang="en-US" dirty="0"/>
              <a:t>Use cases involve laptops and desktops running multiple OSes for exploration or compatibility</a:t>
            </a:r>
          </a:p>
          <a:p>
            <a:pPr lvl="1"/>
            <a:r>
              <a:rPr lang="en-US" altLang="en-US" dirty="0"/>
              <a:t>Apple laptop running Mac OS X host, Windows as a guest</a:t>
            </a:r>
          </a:p>
          <a:p>
            <a:pPr lvl="1"/>
            <a:r>
              <a:rPr lang="en-US" altLang="en-US" dirty="0"/>
              <a:t>Developing apps for multiple OSes without having multiple systems</a:t>
            </a:r>
          </a:p>
          <a:p>
            <a:pPr lvl="1"/>
            <a:r>
              <a:rPr lang="en-US" altLang="en-US" dirty="0"/>
              <a:t>Quality assurance testing applications without having multiple systems</a:t>
            </a:r>
          </a:p>
          <a:p>
            <a:pPr lvl="1"/>
            <a:r>
              <a:rPr lang="en-US" altLang="en-US" dirty="0"/>
              <a:t>Executing and managing compute environments within data centers</a:t>
            </a:r>
          </a:p>
          <a:p>
            <a:r>
              <a:rPr lang="en-US" altLang="en-US" dirty="0"/>
              <a:t>VMM can run natively, in which case they are also the host</a:t>
            </a:r>
          </a:p>
          <a:p>
            <a:pPr lvl="1"/>
            <a:r>
              <a:rPr lang="en-US" altLang="en-US" dirty="0"/>
              <a:t>There is no general-purpose host then (VMware ESX and Citrix </a:t>
            </a:r>
            <a:r>
              <a:rPr lang="en-US" altLang="en-US" dirty="0" err="1"/>
              <a:t>XenServer</a:t>
            </a:r>
            <a:r>
              <a:rPr lang="en-US" altLang="en-US" dirty="0"/>
              <a:t>)</a:t>
            </a:r>
          </a:p>
          <a:p>
            <a:pPr lvl="2"/>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67AD9E5-C263-4DD7-BF7C-15DD636247AC}"/>
              </a:ext>
            </a:extLst>
          </p:cNvPr>
          <p:cNvSpPr>
            <a:spLocks noGrp="1" noChangeArrowheads="1"/>
          </p:cNvSpPr>
          <p:nvPr>
            <p:ph type="title" idx="4294967295"/>
          </p:nvPr>
        </p:nvSpPr>
        <p:spPr>
          <a:xfrm>
            <a:off x="1120775" y="192088"/>
            <a:ext cx="7645400" cy="601662"/>
          </a:xfrm>
        </p:spPr>
        <p:txBody>
          <a:bodyPr/>
          <a:lstStyle/>
          <a:p>
            <a:pPr eaLnBrk="1" hangingPunct="1"/>
            <a:r>
              <a:rPr lang="en-US" altLang="en-US" sz="3000"/>
              <a:t>Computing Environments - Virtualization</a:t>
            </a:r>
          </a:p>
        </p:txBody>
      </p:sp>
      <p:pic>
        <p:nvPicPr>
          <p:cNvPr id="94211" name="Picture 1" descr="1_20.pdf">
            <a:extLst>
              <a:ext uri="{FF2B5EF4-FFF2-40B4-BE49-F238E27FC236}">
                <a16:creationId xmlns:a16="http://schemas.microsoft.com/office/drawing/2014/main" id="{6757256A-1C41-4B7F-99E9-C6E76C868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554163"/>
            <a:ext cx="63960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0ECE790-B0BE-4135-98DE-2C481E02F542}"/>
              </a:ext>
            </a:extLst>
          </p:cNvPr>
          <p:cNvSpPr>
            <a:spLocks noGrp="1" noChangeArrowheads="1"/>
          </p:cNvSpPr>
          <p:nvPr>
            <p:ph type="title" idx="4294967295"/>
          </p:nvPr>
        </p:nvSpPr>
        <p:spPr>
          <a:xfrm>
            <a:off x="912813" y="207963"/>
            <a:ext cx="7653337" cy="576262"/>
          </a:xfrm>
        </p:spPr>
        <p:txBody>
          <a:bodyPr/>
          <a:lstStyle/>
          <a:p>
            <a:r>
              <a:rPr lang="en-US" altLang="en-US"/>
              <a:t>Distributed Systems</a:t>
            </a:r>
          </a:p>
        </p:txBody>
      </p:sp>
      <p:sp>
        <p:nvSpPr>
          <p:cNvPr id="96259" name="Content Placeholder 2">
            <a:extLst>
              <a:ext uri="{FF2B5EF4-FFF2-40B4-BE49-F238E27FC236}">
                <a16:creationId xmlns:a16="http://schemas.microsoft.com/office/drawing/2014/main" id="{3ECA8FF4-005A-4361-BF3A-BAC35BECFBC5}"/>
              </a:ext>
            </a:extLst>
          </p:cNvPr>
          <p:cNvSpPr>
            <a:spLocks noGrp="1" noChangeArrowheads="1"/>
          </p:cNvSpPr>
          <p:nvPr>
            <p:ph idx="4294967295"/>
          </p:nvPr>
        </p:nvSpPr>
        <p:spPr>
          <a:xfrm>
            <a:off x="838200" y="1092200"/>
            <a:ext cx="7653338" cy="4530725"/>
          </a:xfrm>
        </p:spPr>
        <p:txBody>
          <a:bodyPr/>
          <a:lstStyle/>
          <a:p>
            <a:r>
              <a:rPr lang="en-US" altLang="en-US" dirty="0"/>
              <a:t>Collection of separate, possibly heterogeneous, systems networked together</a:t>
            </a:r>
          </a:p>
          <a:p>
            <a:pPr lvl="1"/>
            <a:r>
              <a:rPr lang="en-US" altLang="en-US" b="1" dirty="0">
                <a:solidFill>
                  <a:srgbClr val="006699"/>
                </a:solidFill>
                <a:latin typeface="+mj-lt"/>
              </a:rPr>
              <a:t>Network</a:t>
            </a:r>
            <a:r>
              <a:rPr lang="en-US" altLang="en-US" dirty="0"/>
              <a:t> is a communications path, </a:t>
            </a:r>
            <a:r>
              <a:rPr lang="en-US" altLang="en-US" b="1" dirty="0">
                <a:solidFill>
                  <a:srgbClr val="006699"/>
                </a:solidFill>
                <a:latin typeface="+mj-lt"/>
              </a:rPr>
              <a:t>TCP/IP </a:t>
            </a:r>
            <a:r>
              <a:rPr lang="en-US" altLang="en-US" dirty="0"/>
              <a:t>most common</a:t>
            </a:r>
          </a:p>
          <a:p>
            <a:pPr lvl="2"/>
            <a:r>
              <a:rPr lang="en-US" altLang="en-US" b="1" dirty="0">
                <a:solidFill>
                  <a:srgbClr val="006699"/>
                </a:solidFill>
                <a:latin typeface="+mj-lt"/>
              </a:rPr>
              <a:t>Local Area Network </a:t>
            </a:r>
            <a:r>
              <a:rPr lang="en-US" altLang="en-US" dirty="0"/>
              <a:t>(</a:t>
            </a:r>
            <a:r>
              <a:rPr lang="en-US" altLang="en-US" b="1" dirty="0">
                <a:solidFill>
                  <a:srgbClr val="006699"/>
                </a:solidFill>
                <a:latin typeface="+mj-lt"/>
              </a:rPr>
              <a:t>LAN</a:t>
            </a:r>
            <a:r>
              <a:rPr lang="en-US" altLang="en-US" dirty="0"/>
              <a:t>)</a:t>
            </a:r>
          </a:p>
          <a:p>
            <a:pPr lvl="2"/>
            <a:r>
              <a:rPr lang="en-US" altLang="en-US" b="1" dirty="0">
                <a:solidFill>
                  <a:srgbClr val="006699"/>
                </a:solidFill>
                <a:latin typeface="+mj-lt"/>
              </a:rPr>
              <a:t>Wide Area Network </a:t>
            </a:r>
            <a:r>
              <a:rPr lang="en-US" altLang="en-US" dirty="0"/>
              <a:t>(</a:t>
            </a:r>
            <a:r>
              <a:rPr lang="en-US" altLang="en-US" b="1" dirty="0">
                <a:solidFill>
                  <a:srgbClr val="006699"/>
                </a:solidFill>
                <a:latin typeface="+mj-lt"/>
              </a:rPr>
              <a:t>WAN</a:t>
            </a:r>
            <a:r>
              <a:rPr lang="en-US" altLang="en-US" dirty="0"/>
              <a:t>)</a:t>
            </a:r>
          </a:p>
          <a:p>
            <a:pPr lvl="2"/>
            <a:r>
              <a:rPr lang="en-US" altLang="en-US" b="1" dirty="0">
                <a:solidFill>
                  <a:srgbClr val="006699"/>
                </a:solidFill>
                <a:latin typeface="+mj-lt"/>
              </a:rPr>
              <a:t>Metropolitan Area Network </a:t>
            </a:r>
            <a:r>
              <a:rPr lang="en-US" altLang="en-US" dirty="0"/>
              <a:t>(</a:t>
            </a:r>
            <a:r>
              <a:rPr lang="en-US" altLang="en-US" b="1" dirty="0">
                <a:solidFill>
                  <a:srgbClr val="006699"/>
                </a:solidFill>
                <a:latin typeface="+mj-lt"/>
              </a:rPr>
              <a:t>MAN</a:t>
            </a:r>
            <a:r>
              <a:rPr lang="en-US" altLang="en-US" dirty="0"/>
              <a:t>)</a:t>
            </a:r>
          </a:p>
          <a:p>
            <a:pPr lvl="2"/>
            <a:r>
              <a:rPr lang="en-US" altLang="en-US" b="1" dirty="0">
                <a:solidFill>
                  <a:srgbClr val="006699"/>
                </a:solidFill>
                <a:latin typeface="+mj-lt"/>
              </a:rPr>
              <a:t>Personal Area Network </a:t>
            </a:r>
            <a:r>
              <a:rPr lang="en-US" altLang="en-US" dirty="0"/>
              <a:t>(</a:t>
            </a:r>
            <a:r>
              <a:rPr lang="en-US" altLang="en-US" b="1" dirty="0">
                <a:solidFill>
                  <a:srgbClr val="006699"/>
                </a:solidFill>
                <a:latin typeface="+mj-lt"/>
              </a:rPr>
              <a:t>PAN</a:t>
            </a:r>
            <a:r>
              <a:rPr lang="en-US" altLang="en-US" dirty="0"/>
              <a:t>)</a:t>
            </a:r>
          </a:p>
          <a:p>
            <a:r>
              <a:rPr lang="en-US" altLang="en-US" b="1" dirty="0">
                <a:solidFill>
                  <a:srgbClr val="006699"/>
                </a:solidFill>
                <a:latin typeface="+mj-lt"/>
              </a:rPr>
              <a:t>Network Operating System </a:t>
            </a:r>
            <a:r>
              <a:rPr lang="en-US" altLang="en-US" dirty="0"/>
              <a:t>provides features between systems across network</a:t>
            </a:r>
          </a:p>
          <a:p>
            <a:pPr lvl="1"/>
            <a:r>
              <a:rPr lang="en-US" altLang="en-US" dirty="0"/>
              <a:t>Communication scheme allows systems to exchange messages</a:t>
            </a:r>
          </a:p>
          <a:p>
            <a:pPr lvl="1"/>
            <a:r>
              <a:rPr lang="en-US" altLang="en-US" dirty="0"/>
              <a:t>Illusion of a single system</a:t>
            </a:r>
          </a:p>
        </p:txBody>
      </p:sp>
    </p:spTree>
    <p:extLst>
      <p:ext uri="{BB962C8B-B14F-4D97-AF65-F5344CB8AC3E}">
        <p14:creationId xmlns:p14="http://schemas.microsoft.com/office/powerpoint/2010/main" val="382708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AE997-54FD-41EF-972D-B4CCB9B1896D}"/>
              </a:ext>
            </a:extLst>
          </p:cNvPr>
          <p:cNvSpPr>
            <a:spLocks noGrp="1" noChangeArrowheads="1"/>
          </p:cNvSpPr>
          <p:nvPr>
            <p:ph type="title" idx="4294967295"/>
          </p:nvPr>
        </p:nvSpPr>
        <p:spPr>
          <a:xfrm>
            <a:off x="963613" y="198438"/>
            <a:ext cx="7723187" cy="576262"/>
          </a:xfrm>
        </p:spPr>
        <p:txBody>
          <a:bodyPr/>
          <a:lstStyle/>
          <a:p>
            <a:pPr eaLnBrk="1" hangingPunct="1"/>
            <a:r>
              <a:rPr lang="en-US" altLang="en-US"/>
              <a:t>What is an Operating System?</a:t>
            </a:r>
          </a:p>
        </p:txBody>
      </p:sp>
      <p:sp>
        <p:nvSpPr>
          <p:cNvPr id="6147" name="Rectangle 3">
            <a:extLst>
              <a:ext uri="{FF2B5EF4-FFF2-40B4-BE49-F238E27FC236}">
                <a16:creationId xmlns:a16="http://schemas.microsoft.com/office/drawing/2014/main" id="{CD36D9CA-D38B-456F-A12D-3CBF399EEDF5}"/>
              </a:ext>
            </a:extLst>
          </p:cNvPr>
          <p:cNvSpPr>
            <a:spLocks noGrp="1" noChangeArrowheads="1"/>
          </p:cNvSpPr>
          <p:nvPr>
            <p:ph type="body" idx="4294967295"/>
          </p:nvPr>
        </p:nvSpPr>
        <p:spPr>
          <a:xfrm>
            <a:off x="925513" y="963613"/>
            <a:ext cx="7121525" cy="2492376"/>
          </a:xfrm>
        </p:spPr>
        <p:txBody>
          <a:bodyPr/>
          <a:lstStyle/>
          <a:p>
            <a:r>
              <a:rPr lang="en-US" altLang="en-US" dirty="0"/>
              <a:t>A program that acts as an intermediary between a user of a computer and the computer hardware</a:t>
            </a:r>
          </a:p>
          <a:p>
            <a:r>
              <a:rPr lang="en-US" altLang="en-US" dirty="0"/>
              <a:t>Operating system goals:</a:t>
            </a:r>
          </a:p>
          <a:p>
            <a:pPr lvl="1"/>
            <a:r>
              <a:rPr lang="en-US" altLang="en-US" dirty="0"/>
              <a:t>Execute user programs and make solving user problems easier</a:t>
            </a:r>
          </a:p>
          <a:p>
            <a:pPr lvl="1"/>
            <a:r>
              <a:rPr lang="en-US" altLang="en-US" dirty="0"/>
              <a:t>Make the computer system convenient to use</a:t>
            </a:r>
          </a:p>
          <a:p>
            <a:pPr lvl="1"/>
            <a:r>
              <a:rPr lang="en-US" altLang="en-US" dirty="0"/>
              <a:t>Use the computer hardware in an efficient manner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1328057" y="2888119"/>
            <a:ext cx="7009119" cy="1030738"/>
          </a:xfrm>
        </p:spPr>
        <p:txBody>
          <a:bodyPr/>
          <a:lstStyle/>
          <a:p>
            <a:pPr marL="457200" lvl="1" indent="0">
              <a:buNone/>
            </a:pPr>
            <a:r>
              <a:rPr lang="en-US" altLang="en-US" sz="3200" b="1" dirty="0">
                <a:solidFill>
                  <a:srgbClr val="006699"/>
                </a:solidFill>
                <a:latin typeface="+mj-lt"/>
              </a:rPr>
              <a:t>Computer System Architecture</a:t>
            </a:r>
          </a:p>
        </p:txBody>
      </p:sp>
    </p:spTree>
    <p:extLst>
      <p:ext uri="{BB962C8B-B14F-4D97-AF65-F5344CB8AC3E}">
        <p14:creationId xmlns:p14="http://schemas.microsoft.com/office/powerpoint/2010/main" val="630411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1EA749-5F42-4DDF-91AF-C39281ECA8AD}"/>
              </a:ext>
            </a:extLst>
          </p:cNvPr>
          <p:cNvSpPr>
            <a:spLocks noGrp="1" noChangeArrowheads="1"/>
          </p:cNvSpPr>
          <p:nvPr>
            <p:ph type="title" idx="4294967295"/>
          </p:nvPr>
        </p:nvSpPr>
        <p:spPr>
          <a:xfrm>
            <a:off x="1100138" y="227013"/>
            <a:ext cx="7399337" cy="558800"/>
          </a:xfrm>
        </p:spPr>
        <p:txBody>
          <a:bodyPr/>
          <a:lstStyle/>
          <a:p>
            <a:r>
              <a:rPr lang="en-US" altLang="en-US"/>
              <a:t>Computer-System Architecture</a:t>
            </a:r>
          </a:p>
        </p:txBody>
      </p:sp>
      <p:sp>
        <p:nvSpPr>
          <p:cNvPr id="48131" name="Content Placeholder 2">
            <a:extLst>
              <a:ext uri="{FF2B5EF4-FFF2-40B4-BE49-F238E27FC236}">
                <a16:creationId xmlns:a16="http://schemas.microsoft.com/office/drawing/2014/main" id="{4D3327B7-8FD8-4AB6-82B1-9B1A1B47B9CD}"/>
              </a:ext>
            </a:extLst>
          </p:cNvPr>
          <p:cNvSpPr>
            <a:spLocks noGrp="1" noChangeArrowheads="1"/>
          </p:cNvSpPr>
          <p:nvPr>
            <p:ph idx="4294967295"/>
          </p:nvPr>
        </p:nvSpPr>
        <p:spPr>
          <a:xfrm>
            <a:off x="806450" y="1233488"/>
            <a:ext cx="7693025" cy="4867275"/>
          </a:xfrm>
        </p:spPr>
        <p:txBody>
          <a:bodyPr/>
          <a:lstStyle/>
          <a:p>
            <a:r>
              <a:rPr lang="en-US" altLang="en-US" dirty="0"/>
              <a:t>Most systems use a single general-purpose processor</a:t>
            </a:r>
          </a:p>
          <a:p>
            <a:pPr lvl="1"/>
            <a:r>
              <a:rPr lang="en-US" altLang="en-US" dirty="0"/>
              <a:t>Most systems have special-purpose processors as well</a:t>
            </a:r>
            <a:endParaRPr lang="en-US" altLang="en-US" sz="800" dirty="0"/>
          </a:p>
          <a:p>
            <a:r>
              <a:rPr lang="en-US" altLang="en-US" b="1" dirty="0">
                <a:solidFill>
                  <a:srgbClr val="006699"/>
                </a:solidFill>
                <a:latin typeface="+mj-lt"/>
              </a:rPr>
              <a:t>Multiprocessors</a:t>
            </a:r>
            <a:r>
              <a:rPr lang="en-US" altLang="en-US" dirty="0">
                <a:solidFill>
                  <a:srgbClr val="3366FF"/>
                </a:solidFill>
              </a:rPr>
              <a:t> </a:t>
            </a:r>
            <a:r>
              <a:rPr lang="en-US" altLang="en-US" dirty="0"/>
              <a:t>systems growing in use and importance</a:t>
            </a:r>
          </a:p>
          <a:p>
            <a:pPr lvl="1"/>
            <a:r>
              <a:rPr lang="en-US" altLang="en-US" dirty="0"/>
              <a:t>Also known as </a:t>
            </a:r>
            <a:r>
              <a:rPr lang="en-US" altLang="en-US" b="1" dirty="0">
                <a:solidFill>
                  <a:srgbClr val="006699"/>
                </a:solidFill>
                <a:latin typeface="+mj-lt"/>
              </a:rPr>
              <a:t>parallel systems</a:t>
            </a:r>
            <a:r>
              <a:rPr lang="en-US" altLang="en-US" dirty="0"/>
              <a:t>, </a:t>
            </a:r>
            <a:r>
              <a:rPr lang="en-US" altLang="en-US" b="1" dirty="0">
                <a:solidFill>
                  <a:srgbClr val="006699"/>
                </a:solidFill>
                <a:latin typeface="+mj-lt"/>
              </a:rPr>
              <a:t>tightly-coupled systems</a:t>
            </a:r>
          </a:p>
          <a:p>
            <a:pPr lvl="1"/>
            <a:r>
              <a:rPr lang="en-US" altLang="en-US" dirty="0"/>
              <a:t>Advantages include:</a:t>
            </a:r>
          </a:p>
          <a:p>
            <a:pPr marL="1200150" lvl="2" indent="-342900">
              <a:buFont typeface="Arial" panose="020B0604020202020204" pitchFamily="34" charset="0"/>
              <a:buAutoNum type="arabicPeriod"/>
            </a:pPr>
            <a:r>
              <a:rPr lang="en-US" altLang="en-US" b="1" dirty="0">
                <a:solidFill>
                  <a:srgbClr val="006699"/>
                </a:solidFill>
                <a:latin typeface="+mj-lt"/>
              </a:rPr>
              <a:t>Increased throughput</a:t>
            </a:r>
          </a:p>
          <a:p>
            <a:pPr marL="1200150" lvl="2" indent="-342900">
              <a:buFont typeface="Arial" panose="020B0604020202020204" pitchFamily="34" charset="0"/>
              <a:buAutoNum type="arabicPeriod"/>
            </a:pPr>
            <a:r>
              <a:rPr lang="en-US" altLang="en-US" b="1" dirty="0">
                <a:solidFill>
                  <a:srgbClr val="006699"/>
                </a:solidFill>
                <a:latin typeface="+mj-lt"/>
              </a:rPr>
              <a:t>Economy of scale</a:t>
            </a:r>
          </a:p>
          <a:p>
            <a:pPr marL="1200150" lvl="2" indent="-342900">
              <a:buFont typeface="Arial" panose="020B0604020202020204" pitchFamily="34" charset="0"/>
              <a:buAutoNum type="arabicPeriod"/>
            </a:pPr>
            <a:r>
              <a:rPr lang="en-US" altLang="en-US" b="1" dirty="0">
                <a:solidFill>
                  <a:srgbClr val="006699"/>
                </a:solidFill>
                <a:latin typeface="+mj-lt"/>
              </a:rPr>
              <a:t>Increased reliability </a:t>
            </a:r>
            <a:r>
              <a:rPr lang="en-US" altLang="en-US" dirty="0"/>
              <a:t>– graceful degradation or fault tolerance</a:t>
            </a:r>
          </a:p>
          <a:p>
            <a:pPr lvl="1"/>
            <a:r>
              <a:rPr lang="en-US" altLang="en-US" dirty="0"/>
              <a:t>Two types:</a:t>
            </a:r>
          </a:p>
          <a:p>
            <a:pPr marL="1200150" lvl="2" indent="-342900">
              <a:buFont typeface="Arial" panose="020B0604020202020204" pitchFamily="34" charset="0"/>
              <a:buAutoNum type="arabicPeriod"/>
            </a:pPr>
            <a:r>
              <a:rPr lang="en-US" altLang="en-US" b="1" dirty="0">
                <a:solidFill>
                  <a:srgbClr val="006699"/>
                </a:solidFill>
                <a:latin typeface="+mj-lt"/>
              </a:rPr>
              <a:t>Asymmetric Multiprocessing</a:t>
            </a:r>
            <a:r>
              <a:rPr lang="en-US" altLang="en-US" b="1" dirty="0">
                <a:solidFill>
                  <a:srgbClr val="3366FF"/>
                </a:solidFill>
              </a:rPr>
              <a:t> </a:t>
            </a:r>
            <a:r>
              <a:rPr lang="en-US" altLang="en-US" dirty="0"/>
              <a:t>– each processor is assigned a specie task.</a:t>
            </a:r>
          </a:p>
          <a:p>
            <a:pPr marL="1200150" lvl="2" indent="-342900">
              <a:buFont typeface="Arial" panose="020B0604020202020204" pitchFamily="34" charset="0"/>
              <a:buAutoNum type="arabicPeriod"/>
            </a:pPr>
            <a:r>
              <a:rPr lang="en-US" altLang="en-US" b="1" dirty="0">
                <a:solidFill>
                  <a:srgbClr val="006699"/>
                </a:solidFill>
                <a:latin typeface="+mj-lt"/>
              </a:rPr>
              <a:t>Symmetric Multiprocessing </a:t>
            </a:r>
            <a:r>
              <a:rPr lang="en-US" altLang="en-US" dirty="0"/>
              <a:t>– each processor performs all tasks</a:t>
            </a:r>
          </a:p>
          <a:p>
            <a:pPr marL="1200150" lvl="2" indent="-342900">
              <a:buFont typeface="Webdings" panose="05030102010509060703" pitchFamily="18" charset="2"/>
              <a:buNone/>
            </a:pPr>
            <a:endParaRPr lang="en-US" altLang="en-US" dirty="0">
              <a:solidFill>
                <a:srgbClr val="3366FF"/>
              </a:solidFill>
            </a:endParaRPr>
          </a:p>
        </p:txBody>
      </p:sp>
    </p:spTree>
    <p:extLst>
      <p:ext uri="{BB962C8B-B14F-4D97-AF65-F5344CB8AC3E}">
        <p14:creationId xmlns:p14="http://schemas.microsoft.com/office/powerpoint/2010/main" val="4234517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1410AFB-466A-4B08-A8E9-FA44DF2206BF}"/>
              </a:ext>
            </a:extLst>
          </p:cNvPr>
          <p:cNvSpPr>
            <a:spLocks noGrp="1" noChangeArrowheads="1"/>
          </p:cNvSpPr>
          <p:nvPr>
            <p:ph type="title" idx="4294967295"/>
          </p:nvPr>
        </p:nvSpPr>
        <p:spPr>
          <a:xfrm>
            <a:off x="939800" y="133350"/>
            <a:ext cx="8229600" cy="641350"/>
          </a:xfrm>
        </p:spPr>
        <p:txBody>
          <a:bodyPr/>
          <a:lstStyle/>
          <a:p>
            <a:r>
              <a:rPr lang="en-US" altLang="en-US" sz="3000"/>
              <a:t>Symmetric Multiprocessing Architecture</a:t>
            </a:r>
          </a:p>
        </p:txBody>
      </p:sp>
      <p:pic>
        <p:nvPicPr>
          <p:cNvPr id="50179" name="Picture 2">
            <a:extLst>
              <a:ext uri="{FF2B5EF4-FFF2-40B4-BE49-F238E27FC236}">
                <a16:creationId xmlns:a16="http://schemas.microsoft.com/office/drawing/2014/main" id="{61A30DEF-BA94-447F-8812-ADBD513F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822450"/>
            <a:ext cx="505142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80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0841D46-E229-498E-9F1F-A94657CB7458}"/>
              </a:ext>
            </a:extLst>
          </p:cNvPr>
          <p:cNvSpPr>
            <a:spLocks noGrp="1" noChangeArrowheads="1"/>
          </p:cNvSpPr>
          <p:nvPr>
            <p:ph type="title"/>
          </p:nvPr>
        </p:nvSpPr>
        <p:spPr>
          <a:xfrm>
            <a:off x="457200" y="204788"/>
            <a:ext cx="8070850" cy="576262"/>
          </a:xfrm>
        </p:spPr>
        <p:txBody>
          <a:bodyPr/>
          <a:lstStyle/>
          <a:p>
            <a:r>
              <a:rPr lang="en-US" altLang="en-US" dirty="0"/>
              <a:t>Dual-Core Design</a:t>
            </a:r>
          </a:p>
        </p:txBody>
      </p:sp>
      <p:sp>
        <p:nvSpPr>
          <p:cNvPr id="52227" name="Content Placeholder 1">
            <a:extLst>
              <a:ext uri="{FF2B5EF4-FFF2-40B4-BE49-F238E27FC236}">
                <a16:creationId xmlns:a16="http://schemas.microsoft.com/office/drawing/2014/main" id="{2C6B238E-3C2D-4092-8CEA-97744AAE8F40}"/>
              </a:ext>
            </a:extLst>
          </p:cNvPr>
          <p:cNvSpPr>
            <a:spLocks noGrp="1" noChangeArrowheads="1"/>
          </p:cNvSpPr>
          <p:nvPr>
            <p:ph sz="half" idx="1"/>
          </p:nvPr>
        </p:nvSpPr>
        <p:spPr>
          <a:xfrm>
            <a:off x="854075" y="1108076"/>
            <a:ext cx="6921313" cy="1216772"/>
          </a:xfrm>
        </p:spPr>
        <p:txBody>
          <a:bodyPr/>
          <a:lstStyle/>
          <a:p>
            <a:r>
              <a:rPr lang="en-US" altLang="en-US" sz="1800" dirty="0"/>
              <a:t>Multi-chip and </a:t>
            </a:r>
            <a:r>
              <a:rPr lang="en-US" altLang="en-US" sz="1800" b="1" dirty="0">
                <a:solidFill>
                  <a:srgbClr val="006699"/>
                </a:solidFill>
                <a:latin typeface="+mj-lt"/>
              </a:rPr>
              <a:t>multicore</a:t>
            </a:r>
          </a:p>
          <a:p>
            <a:r>
              <a:rPr lang="en-US" altLang="en-US" sz="1800" dirty="0"/>
              <a:t>Systems containing all  chips</a:t>
            </a:r>
            <a:endParaRPr lang="en-US" altLang="en-US" sz="1800" b="1" dirty="0">
              <a:solidFill>
                <a:srgbClr val="3366FF"/>
              </a:solidFill>
            </a:endParaRPr>
          </a:p>
          <a:p>
            <a:pPr lvl="1"/>
            <a:r>
              <a:rPr lang="en-US" altLang="en-US" sz="1800" dirty="0"/>
              <a:t>Chassis containing multiple separate systems</a:t>
            </a:r>
          </a:p>
          <a:p>
            <a:pPr lvl="1"/>
            <a:endParaRPr lang="en-US" altLang="en-US" dirty="0"/>
          </a:p>
        </p:txBody>
      </p:sp>
      <p:pic>
        <p:nvPicPr>
          <p:cNvPr id="52228" name="Picture 2">
            <a:extLst>
              <a:ext uri="{FF2B5EF4-FFF2-40B4-BE49-F238E27FC236}">
                <a16:creationId xmlns:a16="http://schemas.microsoft.com/office/drawing/2014/main" id="{77155B73-8D6F-4B94-A72D-0EA688D4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056" y="2388259"/>
            <a:ext cx="4039281" cy="360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90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2AFAD1E-E934-45C6-9563-2F384ACE5648}"/>
              </a:ext>
            </a:extLst>
          </p:cNvPr>
          <p:cNvSpPr>
            <a:spLocks noGrp="1" noChangeArrowheads="1"/>
          </p:cNvSpPr>
          <p:nvPr>
            <p:ph type="title"/>
          </p:nvPr>
        </p:nvSpPr>
        <p:spPr>
          <a:xfrm>
            <a:off x="923925" y="84138"/>
            <a:ext cx="8035925" cy="709612"/>
          </a:xfrm>
        </p:spPr>
        <p:txBody>
          <a:bodyPr/>
          <a:lstStyle/>
          <a:p>
            <a:r>
              <a:rPr lang="en-US" altLang="en-US"/>
              <a:t>Non-Uniform Memory Access System</a:t>
            </a:r>
          </a:p>
        </p:txBody>
      </p:sp>
      <p:pic>
        <p:nvPicPr>
          <p:cNvPr id="54275" name="Picture 2">
            <a:extLst>
              <a:ext uri="{FF2B5EF4-FFF2-40B4-BE49-F238E27FC236}">
                <a16:creationId xmlns:a16="http://schemas.microsoft.com/office/drawing/2014/main" id="{95963655-0AB0-4CCC-A2C8-392BB4B36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482725"/>
            <a:ext cx="4440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181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773C3BE-9EC6-4AC9-BFED-6703722AE48E}"/>
              </a:ext>
            </a:extLst>
          </p:cNvPr>
          <p:cNvSpPr>
            <a:spLocks noGrp="1" noChangeArrowheads="1"/>
          </p:cNvSpPr>
          <p:nvPr>
            <p:ph type="title" idx="4294967295"/>
          </p:nvPr>
        </p:nvSpPr>
        <p:spPr>
          <a:xfrm>
            <a:off x="457200" y="211138"/>
            <a:ext cx="8034338" cy="576262"/>
          </a:xfrm>
        </p:spPr>
        <p:txBody>
          <a:bodyPr/>
          <a:lstStyle/>
          <a:p>
            <a:r>
              <a:rPr lang="en-US" altLang="en-US"/>
              <a:t>Clustered Systems</a:t>
            </a:r>
          </a:p>
        </p:txBody>
      </p:sp>
      <p:sp>
        <p:nvSpPr>
          <p:cNvPr id="55299" name="Content Placeholder 2">
            <a:extLst>
              <a:ext uri="{FF2B5EF4-FFF2-40B4-BE49-F238E27FC236}">
                <a16:creationId xmlns:a16="http://schemas.microsoft.com/office/drawing/2014/main" id="{2F915434-FD64-4DB0-A829-8C9E2B7AC5B5}"/>
              </a:ext>
            </a:extLst>
          </p:cNvPr>
          <p:cNvSpPr>
            <a:spLocks noGrp="1" noChangeArrowheads="1"/>
          </p:cNvSpPr>
          <p:nvPr>
            <p:ph idx="4294967295"/>
          </p:nvPr>
        </p:nvSpPr>
        <p:spPr/>
        <p:txBody>
          <a:bodyPr/>
          <a:lstStyle/>
          <a:p>
            <a:r>
              <a:rPr lang="en-US" altLang="en-US" dirty="0"/>
              <a:t>Like multiprocessor systems, but multiple systems working together</a:t>
            </a:r>
          </a:p>
          <a:p>
            <a:pPr lvl="1"/>
            <a:r>
              <a:rPr lang="en-US" altLang="en-US" dirty="0"/>
              <a:t>Usually sharing storage via a </a:t>
            </a:r>
            <a:r>
              <a:rPr lang="en-US" altLang="en-US" b="1" dirty="0">
                <a:solidFill>
                  <a:srgbClr val="006699"/>
                </a:solidFill>
                <a:latin typeface="+mj-lt"/>
              </a:rPr>
              <a:t>storage-area network </a:t>
            </a:r>
            <a:r>
              <a:rPr lang="en-US" altLang="en-US" dirty="0"/>
              <a:t>(</a:t>
            </a:r>
            <a:r>
              <a:rPr lang="en-US" altLang="en-US" b="1" dirty="0">
                <a:solidFill>
                  <a:srgbClr val="006699"/>
                </a:solidFill>
                <a:latin typeface="+mj-lt"/>
              </a:rPr>
              <a:t>SAN</a:t>
            </a:r>
            <a:r>
              <a:rPr lang="en-US" altLang="en-US" dirty="0"/>
              <a:t>)</a:t>
            </a:r>
          </a:p>
          <a:p>
            <a:pPr lvl="1"/>
            <a:r>
              <a:rPr lang="en-US" altLang="en-US" dirty="0"/>
              <a:t>Provides a </a:t>
            </a:r>
            <a:r>
              <a:rPr lang="en-US" altLang="en-US" b="1" dirty="0">
                <a:solidFill>
                  <a:srgbClr val="006699"/>
                </a:solidFill>
                <a:latin typeface="+mj-lt"/>
              </a:rPr>
              <a:t>high-availability</a:t>
            </a:r>
            <a:r>
              <a:rPr lang="en-US" altLang="en-US" b="1" dirty="0"/>
              <a:t> </a:t>
            </a:r>
            <a:r>
              <a:rPr lang="en-US" altLang="en-US" dirty="0"/>
              <a:t>service which survives failures</a:t>
            </a:r>
          </a:p>
          <a:p>
            <a:pPr lvl="2"/>
            <a:r>
              <a:rPr lang="en-US" altLang="en-US" b="1" dirty="0">
                <a:solidFill>
                  <a:srgbClr val="006699"/>
                </a:solidFill>
                <a:latin typeface="+mj-lt"/>
              </a:rPr>
              <a:t>Asymmetric clustering </a:t>
            </a:r>
            <a:r>
              <a:rPr lang="en-US" altLang="en-US" dirty="0"/>
              <a:t>has one machine in hot-standby mode</a:t>
            </a:r>
          </a:p>
          <a:p>
            <a:pPr lvl="2"/>
            <a:r>
              <a:rPr lang="en-US" altLang="en-US" b="1" dirty="0">
                <a:solidFill>
                  <a:srgbClr val="006699"/>
                </a:solidFill>
                <a:latin typeface="+mj-lt"/>
              </a:rPr>
              <a:t>Symmetric clustering </a:t>
            </a:r>
            <a:r>
              <a:rPr lang="en-US" altLang="en-US" dirty="0"/>
              <a:t>has multiple nodes running applications, monitoring each other</a:t>
            </a:r>
          </a:p>
          <a:p>
            <a:pPr lvl="1"/>
            <a:r>
              <a:rPr lang="en-US" altLang="en-US" dirty="0"/>
              <a:t>Some clusters are for </a:t>
            </a:r>
            <a:r>
              <a:rPr lang="en-US" altLang="en-US" b="1" dirty="0">
                <a:solidFill>
                  <a:srgbClr val="006699"/>
                </a:solidFill>
                <a:latin typeface="+mj-lt"/>
              </a:rPr>
              <a:t>high-performance computing </a:t>
            </a:r>
            <a:r>
              <a:rPr lang="en-US" altLang="en-US" dirty="0"/>
              <a:t>(</a:t>
            </a:r>
            <a:r>
              <a:rPr lang="en-US" altLang="en-US" b="1" dirty="0">
                <a:solidFill>
                  <a:srgbClr val="006699"/>
                </a:solidFill>
                <a:latin typeface="+mj-lt"/>
              </a:rPr>
              <a:t>HPC</a:t>
            </a:r>
            <a:r>
              <a:rPr lang="en-US" altLang="en-US" dirty="0"/>
              <a:t>)</a:t>
            </a:r>
          </a:p>
          <a:p>
            <a:pPr lvl="2"/>
            <a:r>
              <a:rPr lang="en-US" altLang="en-US" dirty="0"/>
              <a:t>Applications must be written to use </a:t>
            </a:r>
            <a:r>
              <a:rPr lang="en-US" altLang="en-US" b="1" dirty="0">
                <a:solidFill>
                  <a:srgbClr val="006699"/>
                </a:solidFill>
                <a:latin typeface="+mj-lt"/>
              </a:rPr>
              <a:t>parallelization</a:t>
            </a:r>
          </a:p>
          <a:p>
            <a:pPr lvl="1"/>
            <a:r>
              <a:rPr lang="en-US" altLang="en-US" dirty="0"/>
              <a:t>Some have</a:t>
            </a:r>
            <a:r>
              <a:rPr lang="en-US" altLang="en-US" b="1" dirty="0">
                <a:solidFill>
                  <a:srgbClr val="3366FF"/>
                </a:solidFill>
              </a:rPr>
              <a:t> </a:t>
            </a:r>
            <a:r>
              <a:rPr lang="en-US" altLang="en-US" b="1" dirty="0">
                <a:solidFill>
                  <a:srgbClr val="006699"/>
                </a:solidFill>
                <a:latin typeface="+mj-lt"/>
              </a:rPr>
              <a:t>distributed lock manager </a:t>
            </a:r>
            <a:r>
              <a:rPr lang="en-US" altLang="en-US" dirty="0"/>
              <a:t>(</a:t>
            </a:r>
            <a:r>
              <a:rPr lang="en-US" altLang="en-US" b="1" dirty="0">
                <a:solidFill>
                  <a:srgbClr val="006699"/>
                </a:solidFill>
                <a:latin typeface="+mj-lt"/>
              </a:rPr>
              <a:t>DLM</a:t>
            </a:r>
            <a:r>
              <a:rPr lang="en-US" altLang="en-US" dirty="0"/>
              <a:t>) to avoid conflicting operations</a:t>
            </a:r>
          </a:p>
        </p:txBody>
      </p:sp>
    </p:spTree>
    <p:extLst>
      <p:ext uri="{BB962C8B-B14F-4D97-AF65-F5344CB8AC3E}">
        <p14:creationId xmlns:p14="http://schemas.microsoft.com/office/powerpoint/2010/main" val="93671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99C69F4-7B4D-4100-A321-7296749C9C1C}"/>
              </a:ext>
            </a:extLst>
          </p:cNvPr>
          <p:cNvSpPr>
            <a:spLocks noGrp="1" noChangeArrowheads="1"/>
          </p:cNvSpPr>
          <p:nvPr>
            <p:ph type="title" idx="4294967295"/>
          </p:nvPr>
        </p:nvSpPr>
        <p:spPr>
          <a:xfrm>
            <a:off x="457200" y="207963"/>
            <a:ext cx="8061325" cy="576262"/>
          </a:xfrm>
        </p:spPr>
        <p:txBody>
          <a:bodyPr/>
          <a:lstStyle/>
          <a:p>
            <a:r>
              <a:rPr lang="en-US" altLang="en-US"/>
              <a:t>Clustered Systems</a:t>
            </a:r>
          </a:p>
        </p:txBody>
      </p:sp>
      <p:pic>
        <p:nvPicPr>
          <p:cNvPr id="57347" name="Picture 2">
            <a:extLst>
              <a:ext uri="{FF2B5EF4-FFF2-40B4-BE49-F238E27FC236}">
                <a16:creationId xmlns:a16="http://schemas.microsoft.com/office/drawing/2014/main" id="{372567EC-7590-4FE5-8D94-D772F81D0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2058988"/>
            <a:ext cx="51482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9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0D2F35F-C53D-47E7-B577-3884591241BC}"/>
              </a:ext>
            </a:extLst>
          </p:cNvPr>
          <p:cNvSpPr>
            <a:spLocks noGrp="1" noChangeArrowheads="1"/>
          </p:cNvSpPr>
          <p:nvPr>
            <p:ph type="title"/>
          </p:nvPr>
        </p:nvSpPr>
        <p:spPr>
          <a:xfrm>
            <a:off x="457200" y="222250"/>
            <a:ext cx="8015288" cy="576263"/>
          </a:xfrm>
        </p:spPr>
        <p:txBody>
          <a:bodyPr/>
          <a:lstStyle/>
          <a:p>
            <a:r>
              <a:rPr lang="en-US" altLang="en-US" dirty="0"/>
              <a:t>PC Motherboard</a:t>
            </a:r>
          </a:p>
        </p:txBody>
      </p:sp>
      <p:pic>
        <p:nvPicPr>
          <p:cNvPr id="58371" name="Picture 5">
            <a:extLst>
              <a:ext uri="{FF2B5EF4-FFF2-40B4-BE49-F238E27FC236}">
                <a16:creationId xmlns:a16="http://schemas.microsoft.com/office/drawing/2014/main" id="{5878A734-D8F6-4F7D-8433-2C96A52E7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0738" y="1046163"/>
            <a:ext cx="6867525" cy="5349875"/>
          </a:xfrm>
          <a:noFill/>
        </p:spPr>
      </p:pic>
    </p:spTree>
    <p:extLst>
      <p:ext uri="{BB962C8B-B14F-4D97-AF65-F5344CB8AC3E}">
        <p14:creationId xmlns:p14="http://schemas.microsoft.com/office/powerpoint/2010/main" val="403065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1446306" y="2888119"/>
            <a:ext cx="7016376" cy="1030738"/>
          </a:xfrm>
        </p:spPr>
        <p:txBody>
          <a:bodyPr/>
          <a:lstStyle/>
          <a:p>
            <a:pPr marL="457200" lvl="1" indent="0">
              <a:buNone/>
            </a:pPr>
            <a:r>
              <a:rPr lang="en-US" altLang="en-US" sz="3200" b="1" dirty="0">
                <a:solidFill>
                  <a:srgbClr val="006699"/>
                </a:solidFill>
                <a:latin typeface="+mj-lt"/>
              </a:rPr>
              <a:t>Computer System Environments</a:t>
            </a:r>
          </a:p>
        </p:txBody>
      </p:sp>
    </p:spTree>
    <p:extLst>
      <p:ext uri="{BB962C8B-B14F-4D97-AF65-F5344CB8AC3E}">
        <p14:creationId xmlns:p14="http://schemas.microsoft.com/office/powerpoint/2010/main" val="2948303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dirty="0"/>
              <a:t>Computing Environments</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Traditional</a:t>
            </a:r>
          </a:p>
          <a:p>
            <a:r>
              <a:rPr lang="en-US" altLang="en-US" dirty="0"/>
              <a:t>Mobile</a:t>
            </a:r>
          </a:p>
          <a:p>
            <a:r>
              <a:rPr lang="en-US" altLang="en-US" dirty="0"/>
              <a:t>Client Server</a:t>
            </a:r>
          </a:p>
          <a:p>
            <a:r>
              <a:rPr lang="en-US" altLang="en-US" dirty="0"/>
              <a:t>Peer-to-Peer</a:t>
            </a:r>
          </a:p>
          <a:p>
            <a:r>
              <a:rPr lang="en-US" altLang="en-US" dirty="0"/>
              <a:t>Cloud computing</a:t>
            </a:r>
          </a:p>
          <a:p>
            <a:r>
              <a:rPr lang="en-US" altLang="en-US" dirty="0"/>
              <a:t>Real-time Embedded</a:t>
            </a:r>
          </a:p>
          <a:p>
            <a:endParaRPr lang="en-US" altLang="en-US" dirty="0"/>
          </a:p>
        </p:txBody>
      </p:sp>
    </p:spTree>
    <p:extLst>
      <p:ext uri="{BB962C8B-B14F-4D97-AF65-F5344CB8AC3E}">
        <p14:creationId xmlns:p14="http://schemas.microsoft.com/office/powerpoint/2010/main" val="4248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A1BED6-5944-4DA0-B6E3-EB3BCCB8AC02}"/>
              </a:ext>
            </a:extLst>
          </p:cNvPr>
          <p:cNvSpPr>
            <a:spLocks noGrp="1" noChangeArrowheads="1"/>
          </p:cNvSpPr>
          <p:nvPr>
            <p:ph type="title" idx="4294967295"/>
          </p:nvPr>
        </p:nvSpPr>
        <p:spPr>
          <a:xfrm>
            <a:off x="1041400" y="201613"/>
            <a:ext cx="7532688" cy="576262"/>
          </a:xfrm>
        </p:spPr>
        <p:txBody>
          <a:bodyPr/>
          <a:lstStyle/>
          <a:p>
            <a:pPr eaLnBrk="1" hangingPunct="1"/>
            <a:r>
              <a:rPr lang="en-US" altLang="en-US"/>
              <a:t>Computer System Structure</a:t>
            </a:r>
          </a:p>
        </p:txBody>
      </p:sp>
      <p:sp>
        <p:nvSpPr>
          <p:cNvPr id="11267" name="Rectangle 3">
            <a:extLst>
              <a:ext uri="{FF2B5EF4-FFF2-40B4-BE49-F238E27FC236}">
                <a16:creationId xmlns:a16="http://schemas.microsoft.com/office/drawing/2014/main" id="{DA4DDCE4-1C30-412E-839F-FB2BB84F3FEA}"/>
              </a:ext>
            </a:extLst>
          </p:cNvPr>
          <p:cNvSpPr>
            <a:spLocks noGrp="1" noChangeArrowheads="1"/>
          </p:cNvSpPr>
          <p:nvPr>
            <p:ph type="body" idx="4294967295"/>
          </p:nvPr>
        </p:nvSpPr>
        <p:spPr>
          <a:xfrm>
            <a:off x="801688" y="1204913"/>
            <a:ext cx="7772400" cy="4483100"/>
          </a:xfrm>
        </p:spPr>
        <p:txBody>
          <a:bodyPr/>
          <a:lstStyle/>
          <a:p>
            <a:r>
              <a:rPr lang="en-US" altLang="en-US"/>
              <a:t>Computer system can be divided into four components:</a:t>
            </a:r>
          </a:p>
          <a:p>
            <a:pPr lvl="1"/>
            <a:r>
              <a:rPr lang="en-US" altLang="en-US"/>
              <a:t>Hardware – provides basic computing resources</a:t>
            </a:r>
          </a:p>
          <a:p>
            <a:pPr lvl="2"/>
            <a:r>
              <a:rPr lang="en-US" altLang="en-US"/>
              <a:t>CPU, memory, I/O devices</a:t>
            </a:r>
          </a:p>
          <a:p>
            <a:pPr lvl="1"/>
            <a:r>
              <a:rPr lang="en-US" altLang="en-US"/>
              <a:t>Operating system</a:t>
            </a:r>
          </a:p>
          <a:p>
            <a:pPr lvl="2"/>
            <a:r>
              <a:rPr lang="en-US" altLang="en-US"/>
              <a:t>Controls and coordinates use of hardware among various applications and users</a:t>
            </a:r>
          </a:p>
          <a:p>
            <a:pPr lvl="1"/>
            <a:r>
              <a:rPr lang="en-US" altLang="en-US"/>
              <a:t>Application programs – define the ways in which the system resources are used to solve the computing problems of the users</a:t>
            </a:r>
          </a:p>
          <a:p>
            <a:pPr lvl="2"/>
            <a:r>
              <a:rPr lang="en-US" altLang="en-US"/>
              <a:t>Word processors, compilers, web browsers, database systems, video games</a:t>
            </a:r>
          </a:p>
          <a:p>
            <a:pPr lvl="1"/>
            <a:r>
              <a:rPr lang="en-US" altLang="en-US"/>
              <a:t>Users</a:t>
            </a:r>
          </a:p>
          <a:p>
            <a:pPr lvl="2"/>
            <a:r>
              <a:rPr lang="en-US" altLang="en-US"/>
              <a:t>People, machines, other computers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dirty="0"/>
              <a:t>Traditional</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Stand-alone general-purpose machines</a:t>
            </a:r>
          </a:p>
          <a:p>
            <a:r>
              <a:rPr lang="en-US" altLang="en-US" dirty="0"/>
              <a:t>But blurred as most systems interconnect with others (i.e., the Internet)</a:t>
            </a:r>
          </a:p>
          <a:p>
            <a:r>
              <a:rPr lang="en-US" altLang="en-US" b="1" dirty="0">
                <a:solidFill>
                  <a:srgbClr val="006699"/>
                </a:solidFill>
                <a:latin typeface="+mj-lt"/>
              </a:rPr>
              <a:t>Portals</a:t>
            </a:r>
            <a:r>
              <a:rPr lang="en-US" altLang="en-US" dirty="0"/>
              <a:t> provide web access to internal systems</a:t>
            </a:r>
          </a:p>
          <a:p>
            <a:r>
              <a:rPr lang="en-US" altLang="en-US" b="1" dirty="0">
                <a:solidFill>
                  <a:srgbClr val="006699"/>
                </a:solidFill>
                <a:latin typeface="+mj-lt"/>
              </a:rPr>
              <a:t>Network computers </a:t>
            </a:r>
            <a:r>
              <a:rPr lang="en-US" altLang="en-US" dirty="0"/>
              <a:t>(</a:t>
            </a:r>
            <a:r>
              <a:rPr lang="en-US" altLang="en-US" b="1" dirty="0">
                <a:solidFill>
                  <a:srgbClr val="006699"/>
                </a:solidFill>
                <a:latin typeface="+mj-lt"/>
              </a:rPr>
              <a:t>thin clients</a:t>
            </a:r>
            <a:r>
              <a:rPr lang="en-US" altLang="en-US" dirty="0"/>
              <a:t>) are like Web terminals</a:t>
            </a:r>
          </a:p>
          <a:p>
            <a:r>
              <a:rPr lang="en-US" altLang="en-US" dirty="0"/>
              <a:t>Mobile computers interconnect via </a:t>
            </a:r>
            <a:r>
              <a:rPr lang="en-US" altLang="en-US" b="1" dirty="0">
                <a:solidFill>
                  <a:srgbClr val="006699"/>
                </a:solidFill>
                <a:latin typeface="+mj-lt"/>
              </a:rPr>
              <a:t>wireless networks</a:t>
            </a:r>
          </a:p>
          <a:p>
            <a:r>
              <a:rPr lang="en-US" altLang="en-US" dirty="0"/>
              <a:t>Networking becoming ubiquitous – even home systems use </a:t>
            </a:r>
            <a:r>
              <a:rPr lang="en-US" altLang="en-US" b="1" dirty="0">
                <a:solidFill>
                  <a:srgbClr val="006699"/>
                </a:solidFill>
                <a:latin typeface="+mj-lt"/>
              </a:rPr>
              <a:t>firewalls</a:t>
            </a:r>
            <a:r>
              <a:rPr lang="en-US" altLang="en-US" dirty="0"/>
              <a:t> to protect home computers from Internet attacks</a:t>
            </a:r>
          </a:p>
        </p:txBody>
      </p:sp>
    </p:spTree>
    <p:extLst>
      <p:ext uri="{BB962C8B-B14F-4D97-AF65-F5344CB8AC3E}">
        <p14:creationId xmlns:p14="http://schemas.microsoft.com/office/powerpoint/2010/main" val="3017129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1829908-11E3-4B1B-A3D2-0806808B690B}"/>
              </a:ext>
            </a:extLst>
          </p:cNvPr>
          <p:cNvSpPr>
            <a:spLocks noGrp="1" noChangeArrowheads="1"/>
          </p:cNvSpPr>
          <p:nvPr>
            <p:ph type="title" idx="4294967295"/>
          </p:nvPr>
        </p:nvSpPr>
        <p:spPr>
          <a:xfrm>
            <a:off x="476250" y="217488"/>
            <a:ext cx="8537575" cy="576262"/>
          </a:xfrm>
        </p:spPr>
        <p:txBody>
          <a:bodyPr/>
          <a:lstStyle/>
          <a:p>
            <a:r>
              <a:rPr lang="en-US" altLang="en-US" dirty="0"/>
              <a:t>Mobile</a:t>
            </a:r>
          </a:p>
        </p:txBody>
      </p:sp>
      <p:sp>
        <p:nvSpPr>
          <p:cNvPr id="101379" name="Content Placeholder 2">
            <a:extLst>
              <a:ext uri="{FF2B5EF4-FFF2-40B4-BE49-F238E27FC236}">
                <a16:creationId xmlns:a16="http://schemas.microsoft.com/office/drawing/2014/main" id="{08F08BF4-93C5-4EF8-B50D-2C9206FFF051}"/>
              </a:ext>
            </a:extLst>
          </p:cNvPr>
          <p:cNvSpPr>
            <a:spLocks noGrp="1" noChangeArrowheads="1"/>
          </p:cNvSpPr>
          <p:nvPr>
            <p:ph idx="4294967295"/>
          </p:nvPr>
        </p:nvSpPr>
        <p:spPr>
          <a:xfrm>
            <a:off x="811213" y="1209674"/>
            <a:ext cx="7026501" cy="4178756"/>
          </a:xfrm>
        </p:spPr>
        <p:txBody>
          <a:bodyPr/>
          <a:lstStyle/>
          <a:p>
            <a:r>
              <a:rPr lang="en-US" altLang="en-US" dirty="0"/>
              <a:t>Handheld smartphones, tablets, etc.</a:t>
            </a:r>
          </a:p>
          <a:p>
            <a:r>
              <a:rPr lang="en-US" altLang="en-US" dirty="0"/>
              <a:t>What is the functional difference between them and a “traditional” laptop?</a:t>
            </a:r>
          </a:p>
          <a:p>
            <a:r>
              <a:rPr lang="en-US" altLang="en-US" dirty="0"/>
              <a:t>Extra feature – more OS features (GPS, gyroscope)</a:t>
            </a:r>
          </a:p>
          <a:p>
            <a:r>
              <a:rPr lang="en-US" altLang="en-US" dirty="0"/>
              <a:t>Allows new types of apps like </a:t>
            </a:r>
            <a:r>
              <a:rPr lang="en-US" altLang="en-US" b="1" i="1" dirty="0"/>
              <a:t>augmented reality</a:t>
            </a:r>
          </a:p>
          <a:p>
            <a:r>
              <a:rPr lang="en-US" altLang="en-US" dirty="0"/>
              <a:t>Use IEEE 802.11 wireless, or cellular data networks for connectivity</a:t>
            </a:r>
          </a:p>
          <a:p>
            <a:r>
              <a:rPr lang="en-US" altLang="en-US" dirty="0"/>
              <a:t>Leaders are </a:t>
            </a:r>
            <a:r>
              <a:rPr lang="en-US" altLang="en-US" b="1" dirty="0">
                <a:solidFill>
                  <a:srgbClr val="006699"/>
                </a:solidFill>
                <a:latin typeface="+mj-lt"/>
              </a:rPr>
              <a:t>Apple iOS </a:t>
            </a:r>
            <a:r>
              <a:rPr lang="en-US" altLang="en-US" dirty="0"/>
              <a:t>and </a:t>
            </a:r>
            <a:r>
              <a:rPr lang="en-US" altLang="en-US" b="1" dirty="0">
                <a:solidFill>
                  <a:srgbClr val="006699"/>
                </a:solidFill>
                <a:latin typeface="+mj-lt"/>
              </a:rPr>
              <a:t>Google Android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362B21A-8A5E-4F20-9A05-0BE89E8793A7}"/>
              </a:ext>
            </a:extLst>
          </p:cNvPr>
          <p:cNvSpPr>
            <a:spLocks noGrp="1" noChangeArrowheads="1"/>
          </p:cNvSpPr>
          <p:nvPr>
            <p:ph type="title" idx="4294967295"/>
          </p:nvPr>
        </p:nvSpPr>
        <p:spPr>
          <a:xfrm>
            <a:off x="1296988" y="207963"/>
            <a:ext cx="7192962" cy="576262"/>
          </a:xfrm>
        </p:spPr>
        <p:txBody>
          <a:bodyPr/>
          <a:lstStyle/>
          <a:p>
            <a:pPr eaLnBrk="1" hangingPunct="1"/>
            <a:r>
              <a:rPr lang="en-US" altLang="en-US" dirty="0"/>
              <a:t>Client Server</a:t>
            </a:r>
          </a:p>
        </p:txBody>
      </p:sp>
      <p:sp>
        <p:nvSpPr>
          <p:cNvPr id="102403" name="Rectangle 4">
            <a:extLst>
              <a:ext uri="{FF2B5EF4-FFF2-40B4-BE49-F238E27FC236}">
                <a16:creationId xmlns:a16="http://schemas.microsoft.com/office/drawing/2014/main" id="{CF60D9FD-B67C-4C64-ACD2-8A9A5FAEFAE5}"/>
              </a:ext>
            </a:extLst>
          </p:cNvPr>
          <p:cNvSpPr>
            <a:spLocks noChangeArrowheads="1"/>
          </p:cNvSpPr>
          <p:nvPr/>
        </p:nvSpPr>
        <p:spPr bwMode="auto">
          <a:xfrm>
            <a:off x="755650" y="1166813"/>
            <a:ext cx="77343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08585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buSzPct val="90000"/>
            </a:pPr>
            <a:r>
              <a:rPr lang="en-US" altLang="en-US" dirty="0"/>
              <a:t>Client-Server Computing</a:t>
            </a:r>
          </a:p>
          <a:p>
            <a:pPr lvl="1">
              <a:lnSpc>
                <a:spcPct val="90000"/>
              </a:lnSpc>
              <a:buSzPct val="80000"/>
            </a:pPr>
            <a:r>
              <a:rPr lang="en-US" altLang="en-US" dirty="0"/>
              <a:t>Dumb terminals supplanted by smart PCs</a:t>
            </a:r>
          </a:p>
          <a:p>
            <a:pPr lvl="1">
              <a:lnSpc>
                <a:spcPct val="90000"/>
              </a:lnSpc>
              <a:buSzPct val="80000"/>
            </a:pPr>
            <a:r>
              <a:rPr lang="en-US" altLang="en-US" dirty="0"/>
              <a:t>Many systems now </a:t>
            </a:r>
            <a:r>
              <a:rPr lang="en-US" altLang="en-US" b="1" dirty="0">
                <a:solidFill>
                  <a:srgbClr val="006699"/>
                </a:solidFill>
                <a:latin typeface="+mj-lt"/>
              </a:rPr>
              <a:t>servers</a:t>
            </a:r>
            <a:r>
              <a:rPr lang="en-US" altLang="en-US" dirty="0"/>
              <a:t>, responding to requests generated by </a:t>
            </a:r>
            <a:r>
              <a:rPr lang="en-US" altLang="en-US" b="1" dirty="0">
                <a:solidFill>
                  <a:srgbClr val="006699"/>
                </a:solidFill>
                <a:latin typeface="+mj-lt"/>
              </a:rPr>
              <a:t>clients</a:t>
            </a:r>
          </a:p>
          <a:p>
            <a:pPr lvl="2">
              <a:lnSpc>
                <a:spcPct val="90000"/>
              </a:lnSpc>
            </a:pPr>
            <a:r>
              <a:rPr lang="en-US" altLang="en-US" b="1" dirty="0">
                <a:solidFill>
                  <a:srgbClr val="006699"/>
                </a:solidFill>
                <a:latin typeface="+mj-lt"/>
              </a:rPr>
              <a:t>Compute-server system </a:t>
            </a:r>
            <a:r>
              <a:rPr lang="en-US" altLang="en-US" dirty="0"/>
              <a:t>provides an interface to client to request services (i.e., database)</a:t>
            </a:r>
          </a:p>
          <a:p>
            <a:pPr lvl="2">
              <a:lnSpc>
                <a:spcPct val="90000"/>
              </a:lnSpc>
            </a:pPr>
            <a:r>
              <a:rPr lang="en-US" altLang="en-US" b="1" dirty="0">
                <a:solidFill>
                  <a:srgbClr val="006699"/>
                </a:solidFill>
                <a:latin typeface="+mj-lt"/>
              </a:rPr>
              <a:t>File-server system </a:t>
            </a:r>
            <a:r>
              <a:rPr lang="en-US" altLang="en-US" dirty="0"/>
              <a:t>provides interface for clients to store and retrieve files</a:t>
            </a:r>
          </a:p>
        </p:txBody>
      </p:sp>
      <p:pic>
        <p:nvPicPr>
          <p:cNvPr id="102404" name="Picture 1" descr="1_18.pdf">
            <a:extLst>
              <a:ext uri="{FF2B5EF4-FFF2-40B4-BE49-F238E27FC236}">
                <a16:creationId xmlns:a16="http://schemas.microsoft.com/office/drawing/2014/main" id="{3F572163-5430-4601-AD15-704330FF5D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3805238"/>
            <a:ext cx="46101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B647B75-B333-4E93-8EF1-19CAA860382B}"/>
              </a:ext>
            </a:extLst>
          </p:cNvPr>
          <p:cNvSpPr>
            <a:spLocks noGrp="1" noChangeArrowheads="1"/>
          </p:cNvSpPr>
          <p:nvPr>
            <p:ph type="title" idx="4294967295"/>
          </p:nvPr>
        </p:nvSpPr>
        <p:spPr>
          <a:xfrm>
            <a:off x="1152525" y="212725"/>
            <a:ext cx="7394575" cy="576263"/>
          </a:xfrm>
        </p:spPr>
        <p:txBody>
          <a:bodyPr/>
          <a:lstStyle/>
          <a:p>
            <a:pPr eaLnBrk="1" hangingPunct="1"/>
            <a:r>
              <a:rPr lang="en-US" altLang="en-US" dirty="0"/>
              <a:t>Peer-to-Peer</a:t>
            </a:r>
          </a:p>
        </p:txBody>
      </p:sp>
      <p:sp>
        <p:nvSpPr>
          <p:cNvPr id="104451" name="Rectangle 3">
            <a:extLst>
              <a:ext uri="{FF2B5EF4-FFF2-40B4-BE49-F238E27FC236}">
                <a16:creationId xmlns:a16="http://schemas.microsoft.com/office/drawing/2014/main" id="{7366DDF6-F84D-4FDE-9942-CC6839DC10B1}"/>
              </a:ext>
            </a:extLst>
          </p:cNvPr>
          <p:cNvSpPr>
            <a:spLocks noGrp="1" noChangeArrowheads="1"/>
          </p:cNvSpPr>
          <p:nvPr>
            <p:ph type="body" idx="4294967295"/>
          </p:nvPr>
        </p:nvSpPr>
        <p:spPr>
          <a:xfrm>
            <a:off x="806450" y="1233488"/>
            <a:ext cx="5057775" cy="4530725"/>
          </a:xfrm>
        </p:spPr>
        <p:txBody>
          <a:bodyPr/>
          <a:lstStyle/>
          <a:p>
            <a:r>
              <a:rPr lang="en-US" altLang="en-US" dirty="0"/>
              <a:t>Another model of distributed system</a:t>
            </a:r>
          </a:p>
          <a:p>
            <a:r>
              <a:rPr lang="en-US" altLang="en-US" dirty="0"/>
              <a:t>P2P does not distinguish clients and servers</a:t>
            </a:r>
          </a:p>
          <a:p>
            <a:pPr lvl="1"/>
            <a:r>
              <a:rPr lang="en-US" altLang="en-US" dirty="0"/>
              <a:t>Instead all nodes are considered peers</a:t>
            </a:r>
          </a:p>
          <a:p>
            <a:pPr lvl="1"/>
            <a:r>
              <a:rPr lang="en-US" altLang="en-US" dirty="0"/>
              <a:t>May each act as client, server or both</a:t>
            </a:r>
          </a:p>
          <a:p>
            <a:pPr lvl="1"/>
            <a:r>
              <a:rPr lang="en-US" altLang="en-US" dirty="0"/>
              <a:t>Node must join P2P network</a:t>
            </a:r>
          </a:p>
          <a:p>
            <a:pPr lvl="2"/>
            <a:r>
              <a:rPr lang="en-US" altLang="en-US" dirty="0"/>
              <a:t>Registers its service with central lookup service on network, or</a:t>
            </a:r>
          </a:p>
          <a:p>
            <a:pPr lvl="2"/>
            <a:r>
              <a:rPr lang="en-US" altLang="en-US" dirty="0"/>
              <a:t>Broadcast request for service and respond to requests for service via </a:t>
            </a:r>
            <a:r>
              <a:rPr lang="en-US" altLang="en-US" b="1" i="1" dirty="0"/>
              <a:t>discovery protocol</a:t>
            </a:r>
          </a:p>
          <a:p>
            <a:pPr lvl="1"/>
            <a:r>
              <a:rPr lang="en-US" altLang="en-US" dirty="0"/>
              <a:t>Examples include</a:t>
            </a:r>
            <a:r>
              <a:rPr lang="en-US" altLang="en-US" i="1" dirty="0"/>
              <a:t> </a:t>
            </a:r>
            <a:r>
              <a:rPr lang="en-US" altLang="en-US" dirty="0"/>
              <a:t>Napster</a:t>
            </a:r>
            <a:r>
              <a:rPr lang="en-US" altLang="en-US" i="1" dirty="0"/>
              <a:t> </a:t>
            </a:r>
            <a:r>
              <a:rPr lang="en-US" altLang="en-US" dirty="0"/>
              <a:t>and</a:t>
            </a:r>
            <a:r>
              <a:rPr lang="en-US" altLang="en-US" i="1" dirty="0"/>
              <a:t> </a:t>
            </a:r>
            <a:r>
              <a:rPr lang="en-US" altLang="en-US" dirty="0"/>
              <a:t>Gnutella</a:t>
            </a:r>
            <a:r>
              <a:rPr lang="en-US" altLang="en-US" i="1" dirty="0"/>
              <a:t>, </a:t>
            </a:r>
            <a:r>
              <a:rPr lang="en-US" altLang="en-US" b="1" kern="1200" dirty="0">
                <a:solidFill>
                  <a:srgbClr val="006699"/>
                </a:solidFill>
                <a:latin typeface="+mj-lt"/>
                <a:cs typeface="+mn-cs"/>
              </a:rPr>
              <a:t>Voice over IP </a:t>
            </a:r>
            <a:r>
              <a:rPr lang="en-US" altLang="en-US" dirty="0"/>
              <a:t>(</a:t>
            </a:r>
            <a:r>
              <a:rPr lang="en-US" altLang="en-US" b="1" kern="1200" dirty="0">
                <a:solidFill>
                  <a:srgbClr val="006699"/>
                </a:solidFill>
                <a:latin typeface="+mj-lt"/>
                <a:cs typeface="+mn-cs"/>
              </a:rPr>
              <a:t>VoIP</a:t>
            </a:r>
            <a:r>
              <a:rPr lang="en-US" altLang="en-US" dirty="0"/>
              <a:t>)</a:t>
            </a:r>
            <a:r>
              <a:rPr lang="en-US" altLang="en-US" i="1" dirty="0"/>
              <a:t> </a:t>
            </a:r>
            <a:r>
              <a:rPr lang="en-US" altLang="en-US" dirty="0"/>
              <a:t>such as Skype </a:t>
            </a:r>
          </a:p>
        </p:txBody>
      </p:sp>
      <p:pic>
        <p:nvPicPr>
          <p:cNvPr id="104452" name="Picture 1" descr="1_19.pdf">
            <a:extLst>
              <a:ext uri="{FF2B5EF4-FFF2-40B4-BE49-F238E27FC236}">
                <a16:creationId xmlns:a16="http://schemas.microsoft.com/office/drawing/2014/main" id="{E2A18885-21B9-47B4-84C9-50C4EA2B2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dirty="0"/>
              <a:t>Cloud Computing</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1" y="1060450"/>
            <a:ext cx="6347976" cy="4807787"/>
          </a:xfrm>
        </p:spPr>
        <p:txBody>
          <a:bodyPr/>
          <a:lstStyle/>
          <a:p>
            <a:r>
              <a:rPr lang="en-US" altLang="en-US" dirty="0"/>
              <a:t>Delivers computing, storage, even apps as a service across a network</a:t>
            </a:r>
          </a:p>
          <a:p>
            <a:r>
              <a:rPr lang="en-US" altLang="en-US" dirty="0"/>
              <a:t>Logical extension of virtualization because it uses virtualization as the base for it functionality.</a:t>
            </a:r>
          </a:p>
          <a:p>
            <a:pPr lvl="1"/>
            <a:r>
              <a:rPr lang="en-US" altLang="en-US" dirty="0"/>
              <a:t>Amazon </a:t>
            </a:r>
            <a:r>
              <a:rPr lang="en-US" altLang="en-US" b="1" kern="1200" dirty="0">
                <a:solidFill>
                  <a:srgbClr val="006699"/>
                </a:solidFill>
                <a:latin typeface="+mj-lt"/>
                <a:cs typeface="+mn-cs"/>
              </a:rPr>
              <a:t>EC2</a:t>
            </a:r>
            <a:r>
              <a:rPr lang="en-US" altLang="en-US" dirty="0"/>
              <a:t>  has thousands of servers, millions of virtual machines, petabytes of storage available across the Internet, pay based on usage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dirty="0"/>
              <a:t>Cloud Computing (Cont.)</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0" y="1060450"/>
            <a:ext cx="7712075" cy="5103813"/>
          </a:xfrm>
        </p:spPr>
        <p:txBody>
          <a:bodyPr/>
          <a:lstStyle/>
          <a:p>
            <a:r>
              <a:rPr lang="en-US" altLang="en-US" dirty="0"/>
              <a:t>Many types</a:t>
            </a:r>
          </a:p>
          <a:p>
            <a:pPr lvl="1"/>
            <a:r>
              <a:rPr lang="en-US" altLang="en-US" b="1" kern="1200" dirty="0">
                <a:solidFill>
                  <a:srgbClr val="006699"/>
                </a:solidFill>
                <a:latin typeface="+mj-lt"/>
                <a:cs typeface="+mn-cs"/>
              </a:rPr>
              <a:t>Public cloud </a:t>
            </a:r>
            <a:r>
              <a:rPr lang="en-US" altLang="en-US" dirty="0"/>
              <a:t>– available via Internet to anyone willing to pay</a:t>
            </a:r>
          </a:p>
          <a:p>
            <a:pPr lvl="1"/>
            <a:r>
              <a:rPr lang="en-US" altLang="en-US" b="1" kern="1200" dirty="0">
                <a:solidFill>
                  <a:srgbClr val="006699"/>
                </a:solidFill>
                <a:latin typeface="+mj-lt"/>
                <a:cs typeface="+mn-cs"/>
              </a:rPr>
              <a:t>Private cloud </a:t>
            </a:r>
            <a:r>
              <a:rPr lang="en-US" altLang="en-US" dirty="0"/>
              <a:t>– run by a company for the company’s own use</a:t>
            </a:r>
          </a:p>
          <a:p>
            <a:pPr lvl="1"/>
            <a:r>
              <a:rPr lang="en-US" altLang="en-US" b="1" kern="1200" dirty="0">
                <a:solidFill>
                  <a:srgbClr val="006699"/>
                </a:solidFill>
                <a:latin typeface="+mj-lt"/>
                <a:cs typeface="+mn-cs"/>
              </a:rPr>
              <a:t>Hybrid cloud </a:t>
            </a:r>
            <a:r>
              <a:rPr lang="en-US" altLang="en-US" dirty="0"/>
              <a:t>– includes both public and private cloud components</a:t>
            </a:r>
          </a:p>
          <a:p>
            <a:pPr lvl="1"/>
            <a:r>
              <a:rPr lang="en-US" altLang="en-US" dirty="0"/>
              <a:t>Software as a Service (</a:t>
            </a:r>
            <a:r>
              <a:rPr lang="en-US" altLang="en-US" b="1" kern="1200" dirty="0">
                <a:solidFill>
                  <a:srgbClr val="006699"/>
                </a:solidFill>
                <a:latin typeface="+mj-lt"/>
                <a:cs typeface="+mn-cs"/>
              </a:rPr>
              <a:t>SaaS</a:t>
            </a:r>
            <a:r>
              <a:rPr lang="en-US" altLang="en-US" dirty="0"/>
              <a:t>) – one or more applications available via the Internet (i.e., word processor)</a:t>
            </a:r>
          </a:p>
          <a:p>
            <a:pPr lvl="1"/>
            <a:r>
              <a:rPr lang="en-US" altLang="en-US" dirty="0"/>
              <a:t>Platform as a Service (</a:t>
            </a:r>
            <a:r>
              <a:rPr lang="en-US" altLang="en-US" b="1" kern="1200" dirty="0">
                <a:solidFill>
                  <a:srgbClr val="006699"/>
                </a:solidFill>
                <a:latin typeface="+mj-lt"/>
                <a:cs typeface="+mn-cs"/>
              </a:rPr>
              <a:t>PaaS</a:t>
            </a:r>
            <a:r>
              <a:rPr lang="en-US" altLang="en-US" dirty="0"/>
              <a:t>) – software stack ready for application use via the Internet (i.e., a database server)</a:t>
            </a:r>
          </a:p>
          <a:p>
            <a:pPr lvl="1"/>
            <a:r>
              <a:rPr lang="en-US" altLang="en-US" dirty="0"/>
              <a:t>Infrastructure as a Service (</a:t>
            </a:r>
            <a:r>
              <a:rPr lang="en-US" altLang="en-US" b="1" kern="1200" dirty="0">
                <a:solidFill>
                  <a:srgbClr val="006699"/>
                </a:solidFill>
                <a:latin typeface="+mj-lt"/>
                <a:cs typeface="+mn-cs"/>
              </a:rPr>
              <a:t>IaaS</a:t>
            </a:r>
            <a:r>
              <a:rPr lang="en-US" altLang="en-US" dirty="0"/>
              <a:t>) – servers or storage available over Internet (i.e., storage available for backup use)</a:t>
            </a:r>
          </a:p>
        </p:txBody>
      </p:sp>
    </p:spTree>
    <p:extLst>
      <p:ext uri="{BB962C8B-B14F-4D97-AF65-F5344CB8AC3E}">
        <p14:creationId xmlns:p14="http://schemas.microsoft.com/office/powerpoint/2010/main" val="2818565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FD6537A6-ABBB-418B-A303-F33ED361BE06}"/>
              </a:ext>
            </a:extLst>
          </p:cNvPr>
          <p:cNvSpPr>
            <a:spLocks noGrp="1" noChangeArrowheads="1"/>
          </p:cNvSpPr>
          <p:nvPr>
            <p:ph type="body" idx="4294967295"/>
          </p:nvPr>
        </p:nvSpPr>
        <p:spPr>
          <a:xfrm>
            <a:off x="801688" y="1092200"/>
            <a:ext cx="7645400" cy="1571625"/>
          </a:xfrm>
        </p:spPr>
        <p:txBody>
          <a:bodyPr/>
          <a:lstStyle/>
          <a:p>
            <a:r>
              <a:rPr lang="en-US" altLang="en-US" dirty="0"/>
              <a:t>Cloud computing environments composed of traditional OSes, plus VMMs, plus cloud management tools</a:t>
            </a:r>
          </a:p>
          <a:p>
            <a:pPr lvl="1"/>
            <a:r>
              <a:rPr lang="en-US" altLang="en-US" dirty="0"/>
              <a:t>Internet connectivity requires security like firewalls</a:t>
            </a:r>
            <a:endParaRPr lang="en-US" altLang="en-US" sz="800" dirty="0"/>
          </a:p>
          <a:p>
            <a:pPr lvl="1"/>
            <a:r>
              <a:rPr lang="en-US" altLang="en-US" dirty="0"/>
              <a:t>Load balancers spread traffic across multiple applications</a:t>
            </a:r>
          </a:p>
        </p:txBody>
      </p:sp>
      <p:pic>
        <p:nvPicPr>
          <p:cNvPr id="108547" name="Picture 1" descr="1_21.pdf">
            <a:extLst>
              <a:ext uri="{FF2B5EF4-FFF2-40B4-BE49-F238E27FC236}">
                <a16:creationId xmlns:a16="http://schemas.microsoft.com/office/drawing/2014/main" id="{013FD59D-83E6-4294-8C1F-125F5B808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2800350"/>
            <a:ext cx="41195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0D4B5261-AC9E-4876-9921-245A28370181}"/>
              </a:ext>
            </a:extLst>
          </p:cNvPr>
          <p:cNvSpPr txBox="1">
            <a:spLocks noChangeArrowheads="1"/>
          </p:cNvSpPr>
          <p:nvPr/>
        </p:nvSpPr>
        <p:spPr bwMode="auto">
          <a:xfrm>
            <a:off x="1020762" y="220663"/>
            <a:ext cx="812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a:lstStyle>
          <a:p>
            <a:pPr eaLnBrk="1" hangingPunct="1">
              <a:defRPr/>
            </a:pPr>
            <a:r>
              <a:rPr lang="en-US" altLang="en-US" kern="0" dirty="0"/>
              <a:t>Cloud Computing (cont.)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485583" y="103505"/>
            <a:ext cx="6581457" cy="711200"/>
          </a:xfrm>
        </p:spPr>
        <p:txBody>
          <a:bodyPr/>
          <a:lstStyle/>
          <a:p>
            <a:r>
              <a:rPr lang="en-US" altLang="en-US" dirty="0"/>
              <a:t>Real-Time Embedded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820738" y="1154113"/>
            <a:ext cx="7688262" cy="4530725"/>
          </a:xfrm>
        </p:spPr>
        <p:txBody>
          <a:bodyPr/>
          <a:lstStyle/>
          <a:p>
            <a:r>
              <a:rPr lang="en-US" altLang="en-US" dirty="0"/>
              <a:t>Real-time embedded systems most prevalent form of computers</a:t>
            </a:r>
          </a:p>
          <a:p>
            <a:pPr lvl="1"/>
            <a:r>
              <a:rPr lang="en-US" altLang="en-US" dirty="0"/>
              <a:t>Vary considerable, special purpose, limited purpose OS,  </a:t>
            </a:r>
            <a:r>
              <a:rPr lang="en-US" altLang="en-US" b="1" kern="1200" dirty="0">
                <a:solidFill>
                  <a:srgbClr val="006699"/>
                </a:solidFill>
                <a:latin typeface="+mj-lt"/>
                <a:cs typeface="+mn-cs"/>
              </a:rPr>
              <a:t>real-time OS</a:t>
            </a:r>
          </a:p>
          <a:p>
            <a:pPr lvl="1"/>
            <a:r>
              <a:rPr lang="en-US" altLang="en-US" dirty="0"/>
              <a:t>Use expanding</a:t>
            </a:r>
          </a:p>
          <a:p>
            <a:r>
              <a:rPr lang="en-US" altLang="en-US" dirty="0"/>
              <a:t>Many other special computing environments as well</a:t>
            </a:r>
          </a:p>
          <a:p>
            <a:pPr lvl="1"/>
            <a:r>
              <a:rPr lang="en-US" altLang="en-US" dirty="0"/>
              <a:t>Some have OSes, some perform tasks without an OS</a:t>
            </a:r>
          </a:p>
          <a:p>
            <a:r>
              <a:rPr lang="en-US" altLang="en-US" dirty="0"/>
              <a:t>Real-time OS has well-defined fixed time constraints</a:t>
            </a:r>
          </a:p>
          <a:p>
            <a:pPr lvl="1"/>
            <a:r>
              <a:rPr lang="en-US" altLang="en-US" dirty="0"/>
              <a:t>Processing </a:t>
            </a:r>
            <a:r>
              <a:rPr lang="en-US" altLang="en-US" b="1" i="1" dirty="0"/>
              <a:t>must</a:t>
            </a:r>
            <a:r>
              <a:rPr lang="en-US" altLang="en-US" dirty="0"/>
              <a:t> be done within constraint</a:t>
            </a:r>
          </a:p>
          <a:p>
            <a:pPr lvl="1"/>
            <a:r>
              <a:rPr lang="en-US" altLang="en-US" dirty="0"/>
              <a:t>Correct operation only if constraints met</a:t>
            </a:r>
          </a:p>
          <a:p>
            <a:pPr lvl="1"/>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2E44F3F0-E6BE-450E-AA66-38706C8ED153}"/>
              </a:ext>
            </a:extLst>
          </p:cNvPr>
          <p:cNvSpPr>
            <a:spLocks noGrp="1" noChangeArrowheads="1"/>
          </p:cNvSpPr>
          <p:nvPr>
            <p:ph type="title" idx="4294967295"/>
          </p:nvPr>
        </p:nvSpPr>
        <p:spPr>
          <a:xfrm>
            <a:off x="982663" y="201613"/>
            <a:ext cx="7704137" cy="576262"/>
          </a:xfrm>
        </p:spPr>
        <p:txBody>
          <a:bodyPr/>
          <a:lstStyle/>
          <a:p>
            <a:r>
              <a:rPr lang="en-US" altLang="en-US" sz="2800" dirty="0"/>
              <a:t>Free and Open-Source Operating Systems</a:t>
            </a:r>
          </a:p>
        </p:txBody>
      </p:sp>
      <p:sp>
        <p:nvSpPr>
          <p:cNvPr id="111619" name="Content Placeholder 2">
            <a:extLst>
              <a:ext uri="{FF2B5EF4-FFF2-40B4-BE49-F238E27FC236}">
                <a16:creationId xmlns:a16="http://schemas.microsoft.com/office/drawing/2014/main" id="{4884E438-06FD-4EC5-ACD4-9B0F212ABB7B}"/>
              </a:ext>
            </a:extLst>
          </p:cNvPr>
          <p:cNvSpPr>
            <a:spLocks noGrp="1" noChangeArrowheads="1"/>
          </p:cNvSpPr>
          <p:nvPr>
            <p:ph idx="4294967295"/>
          </p:nvPr>
        </p:nvSpPr>
        <p:spPr>
          <a:xfrm>
            <a:off x="830263" y="961113"/>
            <a:ext cx="7704137" cy="4530725"/>
          </a:xfrm>
        </p:spPr>
        <p:txBody>
          <a:bodyPr/>
          <a:lstStyle/>
          <a:p>
            <a:r>
              <a:rPr lang="en-US" altLang="en-US" dirty="0"/>
              <a:t>Operating systems made available in source-code format rather than just binary </a:t>
            </a:r>
            <a:r>
              <a:rPr lang="en-US" altLang="en-US" b="1" kern="1200" dirty="0">
                <a:solidFill>
                  <a:srgbClr val="006699"/>
                </a:solidFill>
                <a:latin typeface="+mj-lt"/>
                <a:cs typeface="+mn-cs"/>
              </a:rPr>
              <a:t>closed-source</a:t>
            </a:r>
            <a:r>
              <a:rPr lang="en-US" altLang="en-US" b="1" dirty="0">
                <a:solidFill>
                  <a:srgbClr val="3366FF"/>
                </a:solidFill>
              </a:rPr>
              <a:t> </a:t>
            </a:r>
            <a:r>
              <a:rPr lang="en-US" altLang="en-US" dirty="0"/>
              <a:t>and</a:t>
            </a:r>
            <a:r>
              <a:rPr lang="en-US" altLang="en-US" b="1" dirty="0">
                <a:solidFill>
                  <a:srgbClr val="3366FF"/>
                </a:solidFill>
              </a:rPr>
              <a:t> </a:t>
            </a:r>
            <a:r>
              <a:rPr lang="en-US" altLang="en-US" b="1" kern="1200" dirty="0">
                <a:solidFill>
                  <a:srgbClr val="006699"/>
                </a:solidFill>
                <a:latin typeface="+mj-lt"/>
                <a:cs typeface="+mn-cs"/>
              </a:rPr>
              <a:t>proprietary</a:t>
            </a:r>
          </a:p>
          <a:p>
            <a:r>
              <a:rPr lang="en-US" altLang="en-US" dirty="0"/>
              <a:t>Counter to the </a:t>
            </a:r>
            <a:r>
              <a:rPr lang="en-US" altLang="en-US" b="1" kern="1200" dirty="0">
                <a:solidFill>
                  <a:srgbClr val="006699"/>
                </a:solidFill>
                <a:latin typeface="+mj-lt"/>
                <a:cs typeface="+mn-cs"/>
              </a:rPr>
              <a:t>copy protection </a:t>
            </a:r>
            <a:r>
              <a:rPr lang="en-US" altLang="en-US" dirty="0">
                <a:solidFill>
                  <a:srgbClr val="000000"/>
                </a:solidFill>
              </a:rPr>
              <a:t>and </a:t>
            </a:r>
            <a:r>
              <a:rPr lang="en-US" altLang="en-US" b="1" kern="1200" dirty="0">
                <a:solidFill>
                  <a:srgbClr val="006699"/>
                </a:solidFill>
                <a:latin typeface="+mj-lt"/>
                <a:cs typeface="+mn-cs"/>
              </a:rPr>
              <a:t>Digital Rights Management </a:t>
            </a:r>
            <a:r>
              <a:rPr lang="en-US" altLang="en-US" dirty="0"/>
              <a:t>(</a:t>
            </a:r>
            <a:r>
              <a:rPr lang="en-US" altLang="en-US" b="1" kern="1200" dirty="0">
                <a:solidFill>
                  <a:srgbClr val="006699"/>
                </a:solidFill>
                <a:latin typeface="+mj-lt"/>
                <a:cs typeface="+mn-cs"/>
              </a:rPr>
              <a:t>DRM</a:t>
            </a:r>
            <a:r>
              <a:rPr lang="en-US" altLang="en-US" dirty="0"/>
              <a:t>) </a:t>
            </a:r>
            <a:r>
              <a:rPr lang="en-US" altLang="en-US" dirty="0">
                <a:solidFill>
                  <a:srgbClr val="000000"/>
                </a:solidFill>
              </a:rPr>
              <a:t>movement</a:t>
            </a:r>
            <a:endParaRPr lang="en-US" altLang="en-US" sz="800" dirty="0">
              <a:solidFill>
                <a:srgbClr val="000000"/>
              </a:solidFill>
            </a:endParaRPr>
          </a:p>
          <a:p>
            <a:r>
              <a:rPr lang="en-US" altLang="en-US" dirty="0">
                <a:solidFill>
                  <a:srgbClr val="000000"/>
                </a:solidFill>
              </a:rPr>
              <a:t>Started by </a:t>
            </a:r>
            <a:r>
              <a:rPr lang="en-US" altLang="en-US" b="1" kern="1200" dirty="0">
                <a:solidFill>
                  <a:srgbClr val="006699"/>
                </a:solidFill>
                <a:latin typeface="+mj-lt"/>
                <a:cs typeface="+mn-cs"/>
              </a:rPr>
              <a:t>Free Software Foundation </a:t>
            </a:r>
            <a:r>
              <a:rPr lang="en-US" altLang="en-US" dirty="0">
                <a:solidFill>
                  <a:srgbClr val="000000"/>
                </a:solidFill>
              </a:rPr>
              <a:t>(</a:t>
            </a:r>
            <a:r>
              <a:rPr lang="en-US" altLang="en-US" b="1" kern="1200" dirty="0">
                <a:solidFill>
                  <a:srgbClr val="006699"/>
                </a:solidFill>
                <a:latin typeface="+mj-lt"/>
                <a:cs typeface="+mn-cs"/>
              </a:rPr>
              <a:t>FSF</a:t>
            </a:r>
            <a:r>
              <a:rPr lang="en-US" altLang="en-US" dirty="0"/>
              <a:t>)</a:t>
            </a:r>
            <a:r>
              <a:rPr lang="en-US" altLang="en-US" dirty="0">
                <a:solidFill>
                  <a:srgbClr val="000000"/>
                </a:solidFill>
              </a:rPr>
              <a:t>, which has </a:t>
            </a:r>
            <a:r>
              <a:rPr lang="ja-JP" altLang="en-US" dirty="0">
                <a:solidFill>
                  <a:srgbClr val="000000"/>
                </a:solidFill>
              </a:rPr>
              <a:t>“</a:t>
            </a:r>
            <a:r>
              <a:rPr lang="en-US" altLang="ja-JP" dirty="0">
                <a:solidFill>
                  <a:srgbClr val="000000"/>
                </a:solidFill>
              </a:rPr>
              <a:t>copyleft</a:t>
            </a:r>
            <a:r>
              <a:rPr lang="ja-JP" altLang="en-US" dirty="0">
                <a:solidFill>
                  <a:srgbClr val="000000"/>
                </a:solidFill>
              </a:rPr>
              <a:t>”</a:t>
            </a:r>
            <a:r>
              <a:rPr lang="en-US" altLang="ja-JP" dirty="0">
                <a:solidFill>
                  <a:srgbClr val="000000"/>
                </a:solidFill>
              </a:rPr>
              <a:t> </a:t>
            </a:r>
            <a:r>
              <a:rPr lang="en-US" altLang="ja-JP" b="1" kern="1200" dirty="0">
                <a:solidFill>
                  <a:srgbClr val="006699"/>
                </a:solidFill>
                <a:latin typeface="+mj-lt"/>
                <a:cs typeface="+mn-cs"/>
              </a:rPr>
              <a:t>GNU Public License </a:t>
            </a:r>
            <a:r>
              <a:rPr lang="en-US" altLang="ja-JP" dirty="0"/>
              <a:t>(</a:t>
            </a:r>
            <a:r>
              <a:rPr lang="en-US" altLang="ja-JP" b="1" kern="1200" dirty="0">
                <a:solidFill>
                  <a:srgbClr val="006699"/>
                </a:solidFill>
                <a:latin typeface="+mj-lt"/>
                <a:cs typeface="+mn-cs"/>
              </a:rPr>
              <a:t>GPL</a:t>
            </a:r>
            <a:r>
              <a:rPr lang="en-US" altLang="ja-JP" dirty="0"/>
              <a:t>)</a:t>
            </a:r>
          </a:p>
          <a:p>
            <a:pPr lvl="1"/>
            <a:r>
              <a:rPr lang="en-US" altLang="en-US" sz="1600" dirty="0"/>
              <a:t>Free software and open-source software are two different ideas championed by different groups of people</a:t>
            </a:r>
          </a:p>
          <a:p>
            <a:pPr lvl="2"/>
            <a:r>
              <a:rPr lang="en-US" altLang="en-US" sz="1600" b="1" dirty="0">
                <a:solidFill>
                  <a:srgbClr val="663300"/>
                </a:solidFill>
              </a:rPr>
              <a:t>https://www.gnu.org/philosophy/open-source-misses-the-point.en.html</a:t>
            </a:r>
          </a:p>
          <a:p>
            <a:r>
              <a:rPr lang="en-US" altLang="en-US" dirty="0">
                <a:solidFill>
                  <a:srgbClr val="000000"/>
                </a:solidFill>
              </a:rPr>
              <a:t>Examples include </a:t>
            </a:r>
            <a:r>
              <a:rPr lang="en-US" altLang="en-US" b="1" kern="1200" dirty="0">
                <a:solidFill>
                  <a:srgbClr val="006699"/>
                </a:solidFill>
                <a:latin typeface="+mj-lt"/>
                <a:cs typeface="+mn-cs"/>
              </a:rPr>
              <a:t>GNU/Linux </a:t>
            </a:r>
            <a:r>
              <a:rPr lang="en-US" altLang="en-US" dirty="0"/>
              <a:t>and </a:t>
            </a:r>
            <a:r>
              <a:rPr lang="en-US" altLang="en-US" b="1" kern="1200" dirty="0">
                <a:solidFill>
                  <a:srgbClr val="006699"/>
                </a:solidFill>
                <a:latin typeface="+mj-lt"/>
                <a:cs typeface="+mn-cs"/>
              </a:rPr>
              <a:t>BSD UNIX </a:t>
            </a:r>
            <a:r>
              <a:rPr lang="en-US" altLang="en-US" dirty="0">
                <a:solidFill>
                  <a:srgbClr val="000000"/>
                </a:solidFill>
              </a:rPr>
              <a:t>(including core of </a:t>
            </a:r>
            <a:r>
              <a:rPr lang="en-US" altLang="en-US" b="1" kern="1200" dirty="0">
                <a:solidFill>
                  <a:srgbClr val="006699"/>
                </a:solidFill>
                <a:latin typeface="+mj-lt"/>
                <a:cs typeface="+mn-cs"/>
              </a:rPr>
              <a:t>Mac</a:t>
            </a:r>
            <a:r>
              <a:rPr lang="en-US" altLang="en-US" b="1" dirty="0">
                <a:solidFill>
                  <a:srgbClr val="3366FF"/>
                </a:solidFill>
              </a:rPr>
              <a:t> </a:t>
            </a:r>
            <a:r>
              <a:rPr lang="en-US" altLang="en-US" b="1" kern="1200" dirty="0">
                <a:solidFill>
                  <a:srgbClr val="006699"/>
                </a:solidFill>
                <a:latin typeface="+mj-lt"/>
                <a:cs typeface="+mn-cs"/>
              </a:rPr>
              <a:t>OS X</a:t>
            </a:r>
            <a:r>
              <a:rPr lang="en-US" altLang="en-US" dirty="0">
                <a:solidFill>
                  <a:srgbClr val="000000"/>
                </a:solidFill>
              </a:rPr>
              <a:t>), and many more</a:t>
            </a:r>
          </a:p>
          <a:p>
            <a:r>
              <a:rPr lang="en-US" altLang="en-US" dirty="0">
                <a:solidFill>
                  <a:srgbClr val="000000"/>
                </a:solidFill>
              </a:rPr>
              <a:t>Can use VMM like VMware Player (Free on Windows), </a:t>
            </a:r>
            <a:r>
              <a:rPr lang="en-US" altLang="en-US" dirty="0" err="1">
                <a:solidFill>
                  <a:srgbClr val="000000"/>
                </a:solidFill>
              </a:rPr>
              <a:t>Virtualbox</a:t>
            </a:r>
            <a:r>
              <a:rPr lang="en-US" altLang="en-US" dirty="0">
                <a:solidFill>
                  <a:srgbClr val="000000"/>
                </a:solidFill>
              </a:rPr>
              <a:t> (open source and free on many platforms - </a:t>
            </a:r>
            <a:r>
              <a:rPr lang="en-US" altLang="en-US" dirty="0"/>
              <a:t>http://www.virtualbox.com) </a:t>
            </a:r>
          </a:p>
          <a:p>
            <a:pPr lvl="1"/>
            <a:r>
              <a:rPr lang="en-US" altLang="en-US" dirty="0">
                <a:solidFill>
                  <a:srgbClr val="000000"/>
                </a:solidFill>
              </a:rPr>
              <a:t>Use to run guest operating systems for exploration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CECFDC0-04E7-4125-BDC9-A8852EAD52A0}"/>
              </a:ext>
            </a:extLst>
          </p:cNvPr>
          <p:cNvSpPr>
            <a:spLocks noGrp="1" noChangeArrowheads="1"/>
          </p:cNvSpPr>
          <p:nvPr>
            <p:ph type="title" idx="4294967295"/>
          </p:nvPr>
        </p:nvSpPr>
        <p:spPr>
          <a:xfrm>
            <a:off x="1033463" y="198438"/>
            <a:ext cx="7534275" cy="576262"/>
          </a:xfrm>
        </p:spPr>
        <p:txBody>
          <a:bodyPr/>
          <a:lstStyle/>
          <a:p>
            <a:pPr eaLnBrk="1" hangingPunct="1"/>
            <a:r>
              <a:rPr lang="en-US" altLang="en-US" dirty="0"/>
              <a:t>The Study of Operating Systems</a:t>
            </a:r>
          </a:p>
        </p:txBody>
      </p:sp>
      <p:sp>
        <p:nvSpPr>
          <p:cNvPr id="113667" name="Rectangle 1">
            <a:extLst>
              <a:ext uri="{FF2B5EF4-FFF2-40B4-BE49-F238E27FC236}">
                <a16:creationId xmlns:a16="http://schemas.microsoft.com/office/drawing/2014/main" id="{A9ADB72A-C379-40B9-96E3-D4FAFB9F20C1}"/>
              </a:ext>
            </a:extLst>
          </p:cNvPr>
          <p:cNvSpPr>
            <a:spLocks noChangeArrowheads="1"/>
          </p:cNvSpPr>
          <p:nvPr/>
        </p:nvSpPr>
        <p:spPr bwMode="auto">
          <a:xfrm>
            <a:off x="647700" y="1222375"/>
            <a:ext cx="7920038" cy="4703763"/>
          </a:xfrm>
          <a:prstGeom prst="rect">
            <a:avLst/>
          </a:prstGeom>
          <a:solidFill>
            <a:srgbClr val="CEEBFA"/>
          </a:solidFill>
          <a:ln w="9525" algn="ctr">
            <a:solidFill>
              <a:schemeClr val="tx1"/>
            </a:solidFill>
            <a:round/>
            <a:headEnd/>
            <a:tailEnd/>
          </a:ln>
        </p:spPr>
        <p:txBody>
          <a:bodyPr wrap="none"/>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200" dirty="0">
                <a:latin typeface="Verdana" panose="020B0604030504040204" pitchFamily="34" charset="0"/>
              </a:rPr>
              <a:t>There has never been a more interesting time to study operating systems, and it has never been </a:t>
            </a:r>
          </a:p>
          <a:p>
            <a:pPr>
              <a:spcBef>
                <a:spcPct val="0"/>
              </a:spcBef>
              <a:buClrTx/>
              <a:buSzTx/>
              <a:buFontTx/>
              <a:buNone/>
            </a:pPr>
            <a:r>
              <a:rPr kumimoji="0" lang="en-US" altLang="en-US" sz="1200" dirty="0">
                <a:latin typeface="Verdana" panose="020B0604030504040204" pitchFamily="34" charset="0"/>
              </a:rPr>
              <a:t>easier. The open-source movement has overtaken operating systems, causing many of them to be</a:t>
            </a:r>
          </a:p>
          <a:p>
            <a:pPr>
              <a:spcBef>
                <a:spcPct val="0"/>
              </a:spcBef>
              <a:buClrTx/>
              <a:buSzTx/>
              <a:buFontTx/>
              <a:buNone/>
            </a:pPr>
            <a:r>
              <a:rPr kumimoji="0" lang="en-US" altLang="en-US" sz="1200" dirty="0">
                <a:latin typeface="Verdana" panose="020B0604030504040204" pitchFamily="34" charset="0"/>
              </a:rPr>
              <a:t>made available in both source and binary (executable) format. The list of operating</a:t>
            </a:r>
          </a:p>
          <a:p>
            <a:pPr>
              <a:spcBef>
                <a:spcPct val="0"/>
              </a:spcBef>
              <a:buClrTx/>
              <a:buSzTx/>
              <a:buFontTx/>
              <a:buNone/>
            </a:pPr>
            <a:r>
              <a:rPr kumimoji="0" lang="en-US" altLang="en-US" sz="1200" dirty="0">
                <a:latin typeface="Verdana" panose="020B0604030504040204" pitchFamily="34" charset="0"/>
              </a:rPr>
              <a:t>systems available in both formats includes Linux, BUSD UNIX, Solaris, and part of macOS. </a:t>
            </a:r>
          </a:p>
          <a:p>
            <a:pPr>
              <a:spcBef>
                <a:spcPct val="0"/>
              </a:spcBef>
              <a:buClrTx/>
              <a:buSzTx/>
              <a:buFontTx/>
              <a:buNone/>
            </a:pPr>
            <a:r>
              <a:rPr kumimoji="0" lang="en-US" altLang="en-US" sz="1200" dirty="0">
                <a:latin typeface="Verdana" panose="020B0604030504040204" pitchFamily="34" charset="0"/>
              </a:rPr>
              <a:t>The availability of source code allows us to study operating systems from the inside out. </a:t>
            </a:r>
          </a:p>
          <a:p>
            <a:pPr>
              <a:spcBef>
                <a:spcPct val="0"/>
              </a:spcBef>
              <a:buClrTx/>
              <a:buSzTx/>
              <a:buFontTx/>
              <a:buNone/>
            </a:pPr>
            <a:r>
              <a:rPr kumimoji="0" lang="en-US" altLang="en-US" sz="1200" dirty="0">
                <a:latin typeface="Verdana" panose="020B0604030504040204" pitchFamily="34" charset="0"/>
              </a:rPr>
              <a:t>Questions that we could once answer only by looking at documentation or the behavior of an</a:t>
            </a:r>
          </a:p>
          <a:p>
            <a:pPr>
              <a:spcBef>
                <a:spcPct val="0"/>
              </a:spcBef>
              <a:buClrTx/>
              <a:buSzTx/>
              <a:buFontTx/>
              <a:buNone/>
            </a:pPr>
            <a:r>
              <a:rPr kumimoji="0" lang="en-US" altLang="en-US" sz="1200" dirty="0">
                <a:latin typeface="Verdana" panose="020B0604030504040204" pitchFamily="34" charset="0"/>
              </a:rPr>
              <a:t>operating system we can now answer by examining the code itself.</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Operating systems that are no longer commercially viable have been open-sourced as well, enabling </a:t>
            </a:r>
          </a:p>
          <a:p>
            <a:pPr>
              <a:spcBef>
                <a:spcPct val="0"/>
              </a:spcBef>
              <a:buClrTx/>
              <a:buSzTx/>
              <a:buFontTx/>
              <a:buNone/>
            </a:pPr>
            <a:r>
              <a:rPr kumimoji="0" lang="en-US" altLang="en-US" sz="1200" dirty="0">
                <a:latin typeface="Verdana" panose="020B0604030504040204" pitchFamily="34" charset="0"/>
              </a:rPr>
              <a:t>us to study how systems operated in a time of fewer CPU, memory, and storage resources. </a:t>
            </a:r>
          </a:p>
          <a:p>
            <a:pPr>
              <a:spcBef>
                <a:spcPct val="0"/>
              </a:spcBef>
              <a:buClrTx/>
              <a:buSzTx/>
              <a:buFontTx/>
              <a:buNone/>
            </a:pPr>
            <a:r>
              <a:rPr kumimoji="0" lang="en-US" altLang="en-US" sz="1200" dirty="0">
                <a:latin typeface="Verdana" panose="020B0604030504040204" pitchFamily="34" charset="0"/>
              </a:rPr>
              <a:t>An extensive but incomplete list of open-source operating-system projects is available</a:t>
            </a:r>
          </a:p>
          <a:p>
            <a:pPr>
              <a:spcBef>
                <a:spcPct val="0"/>
              </a:spcBef>
              <a:buClrTx/>
              <a:buSzTx/>
              <a:buFontTx/>
              <a:buNone/>
            </a:pPr>
            <a:r>
              <a:rPr kumimoji="0" lang="en-US" altLang="en-US" sz="1200" dirty="0">
                <a:latin typeface="Verdana" panose="020B0604030504040204" pitchFamily="34" charset="0"/>
              </a:rPr>
              <a:t>from https://curlie.org/Computers/Software/Operating_Systems/Open_Source/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In addition, the rise of virtualization as a mainstream (and frequently free) computer function </a:t>
            </a:r>
          </a:p>
          <a:p>
            <a:pPr>
              <a:spcBef>
                <a:spcPct val="0"/>
              </a:spcBef>
              <a:buClrTx/>
              <a:buSzTx/>
              <a:buFontTx/>
              <a:buNone/>
            </a:pPr>
            <a:r>
              <a:rPr kumimoji="0" lang="en-US" altLang="en-US" sz="1200" dirty="0">
                <a:latin typeface="Verdana" panose="020B0604030504040204" pitchFamily="34" charset="0"/>
              </a:rPr>
              <a:t>makes it possible to run many operating systems on top of one core system. For example, VMware</a:t>
            </a:r>
          </a:p>
          <a:p>
            <a:pPr>
              <a:spcBef>
                <a:spcPct val="0"/>
              </a:spcBef>
              <a:buClrTx/>
              <a:buSzTx/>
              <a:buFontTx/>
              <a:buNone/>
            </a:pPr>
            <a:r>
              <a:rPr kumimoji="0" lang="en-US" altLang="en-US" sz="1200" dirty="0">
                <a:latin typeface="Verdana" panose="020B0604030504040204" pitchFamily="34" charset="0"/>
              </a:rPr>
              <a:t>(http://www.vmware.com) provides a free “player” for Windows on which hundreds of free</a:t>
            </a:r>
          </a:p>
          <a:p>
            <a:pPr>
              <a:spcBef>
                <a:spcPct val="0"/>
              </a:spcBef>
              <a:buClrTx/>
              <a:buSzTx/>
              <a:buFontTx/>
              <a:buNone/>
            </a:pPr>
            <a:r>
              <a:rPr kumimoji="0" lang="en-US" altLang="en-US" sz="1200" dirty="0">
                <a:latin typeface="Verdana" panose="020B0604030504040204" pitchFamily="34" charset="0"/>
              </a:rPr>
              <a:t>“virtual appliances” can run. </a:t>
            </a:r>
            <a:r>
              <a:rPr kumimoji="0" lang="en-US" altLang="en-US" sz="1200" dirty="0" err="1">
                <a:latin typeface="Verdana" panose="020B0604030504040204" pitchFamily="34" charset="0"/>
              </a:rPr>
              <a:t>Virtualbox</a:t>
            </a:r>
            <a:r>
              <a:rPr kumimoji="0" lang="en-US" altLang="en-US" sz="1200" dirty="0">
                <a:latin typeface="Verdana" panose="020B0604030504040204" pitchFamily="34" charset="0"/>
              </a:rPr>
              <a:t> (http://www.virtualbox.com) provides a free, open-source</a:t>
            </a:r>
          </a:p>
          <a:p>
            <a:pPr>
              <a:spcBef>
                <a:spcPct val="0"/>
              </a:spcBef>
              <a:buClrTx/>
              <a:buSzTx/>
              <a:buFontTx/>
              <a:buNone/>
            </a:pPr>
            <a:r>
              <a:rPr kumimoji="0" lang="en-US" altLang="en-US" sz="1200" dirty="0">
                <a:latin typeface="Verdana" panose="020B0604030504040204" pitchFamily="34" charset="0"/>
              </a:rPr>
              <a:t>virtual machine manager on many operating systems. Using such tools, students can try out </a:t>
            </a:r>
          </a:p>
          <a:p>
            <a:pPr>
              <a:spcBef>
                <a:spcPct val="0"/>
              </a:spcBef>
              <a:buClrTx/>
              <a:buSzTx/>
              <a:buFontTx/>
              <a:buNone/>
            </a:pPr>
            <a:r>
              <a:rPr kumimoji="0" lang="en-US" altLang="en-US" sz="1200" dirty="0">
                <a:latin typeface="Verdana" panose="020B0604030504040204" pitchFamily="34" charset="0"/>
              </a:rPr>
              <a:t>hundreds of operating systems without dedicated hardware.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The advent of open-source operating systems has also made it easier to make the move from </a:t>
            </a:r>
          </a:p>
          <a:p>
            <a:pPr>
              <a:spcBef>
                <a:spcPct val="0"/>
              </a:spcBef>
              <a:buClrTx/>
              <a:buSzTx/>
              <a:buFontTx/>
              <a:buNone/>
            </a:pPr>
            <a:r>
              <a:rPr kumimoji="0" lang="en-US" altLang="en-US" sz="1200" dirty="0">
                <a:latin typeface="Verdana" panose="020B0604030504040204" pitchFamily="34" charset="0"/>
              </a:rPr>
              <a:t>student to operating-system developer. With some knowledge, some effort, and an Internet </a:t>
            </a:r>
          </a:p>
          <a:p>
            <a:pPr>
              <a:spcBef>
                <a:spcPct val="0"/>
              </a:spcBef>
              <a:buClrTx/>
              <a:buSzTx/>
              <a:buFontTx/>
              <a:buNone/>
            </a:pPr>
            <a:r>
              <a:rPr kumimoji="0" lang="en-US" altLang="en-US" sz="1200" dirty="0">
                <a:latin typeface="Verdana" panose="020B0604030504040204" pitchFamily="34" charset="0"/>
              </a:rPr>
              <a:t>connection, a student can even create a new operating-system distribution. Just a few years ago, </a:t>
            </a:r>
          </a:p>
          <a:p>
            <a:pPr>
              <a:spcBef>
                <a:spcPct val="0"/>
              </a:spcBef>
              <a:buClrTx/>
              <a:buSzTx/>
              <a:buFontTx/>
              <a:buNone/>
            </a:pPr>
            <a:r>
              <a:rPr kumimoji="0" lang="en-US" altLang="en-US" sz="1200" dirty="0">
                <a:latin typeface="Verdana" panose="020B0604030504040204" pitchFamily="34" charset="0"/>
              </a:rPr>
              <a:t>it was difficult or impossible to get access to source code. Now, such access is limited only by</a:t>
            </a:r>
          </a:p>
          <a:p>
            <a:pPr>
              <a:spcBef>
                <a:spcPct val="0"/>
              </a:spcBef>
              <a:buClrTx/>
              <a:buSzTx/>
              <a:buFontTx/>
              <a:buNone/>
            </a:pPr>
            <a:r>
              <a:rPr kumimoji="0" lang="en-US" altLang="en-US" sz="1200" dirty="0">
                <a:latin typeface="Verdana" panose="020B0604030504040204" pitchFamily="34" charset="0"/>
              </a:rPr>
              <a:t>how much interest, time, and disk space a student has.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50503E-0C66-4E1F-85A5-04BB5FC518A5}"/>
              </a:ext>
            </a:extLst>
          </p:cNvPr>
          <p:cNvSpPr>
            <a:spLocks noGrp="1" noChangeArrowheads="1"/>
          </p:cNvSpPr>
          <p:nvPr>
            <p:ph type="title" idx="4294967295"/>
          </p:nvPr>
        </p:nvSpPr>
        <p:spPr>
          <a:xfrm>
            <a:off x="1041400" y="182563"/>
            <a:ext cx="7645400" cy="576262"/>
          </a:xfrm>
        </p:spPr>
        <p:txBody>
          <a:bodyPr/>
          <a:lstStyle/>
          <a:p>
            <a:pPr eaLnBrk="1" hangingPunct="1"/>
            <a:r>
              <a:rPr lang="en-US" altLang="en-US" sz="2800"/>
              <a:t>Abstract View of Components of Computer</a:t>
            </a:r>
          </a:p>
        </p:txBody>
      </p:sp>
      <p:pic>
        <p:nvPicPr>
          <p:cNvPr id="13315" name="Picture 4">
            <a:extLst>
              <a:ext uri="{FF2B5EF4-FFF2-40B4-BE49-F238E27FC236}">
                <a16:creationId xmlns:a16="http://schemas.microsoft.com/office/drawing/2014/main" id="{21815D40-5D25-4B93-A397-C7A0DFC2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1871663"/>
            <a:ext cx="46212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334E2B-E53E-40B6-95AC-130B7A6B180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486402" name="Rectangle 2"/>
          <p:cNvSpPr>
            <a:spLocks noGrp="1" noChangeArrowheads="1"/>
          </p:cNvSpPr>
          <p:nvPr>
            <p:ph type="title"/>
          </p:nvPr>
        </p:nvSpPr>
        <p:spPr>
          <a:xfrm>
            <a:off x="469900" y="2736850"/>
            <a:ext cx="8267700" cy="609600"/>
          </a:xfrm>
        </p:spPr>
        <p:txBody>
          <a:bodyPr/>
          <a:lstStyle/>
          <a:p>
            <a:pPr>
              <a:defRPr/>
            </a:pPr>
            <a:r>
              <a:rPr lang="en-US" altLang="en-US" dirty="0">
                <a:effectLst>
                  <a:outerShdw blurRad="38100" dist="38100" dir="2700000" algn="tl">
                    <a:srgbClr val="C0C0C0"/>
                  </a:outerShdw>
                </a:effectLst>
              </a:rPr>
              <a:t>Kernel Data Structure</a:t>
            </a:r>
          </a:p>
        </p:txBody>
      </p:sp>
      <p:sp>
        <p:nvSpPr>
          <p:cNvPr id="11267" name="Rectangle 3"/>
          <p:cNvSpPr>
            <a:spLocks noChangeArrowheads="1"/>
          </p:cNvSpPr>
          <p:nvPr/>
        </p:nvSpPr>
        <p:spPr bwMode="auto">
          <a:xfrm>
            <a:off x="1422400" y="2851150"/>
            <a:ext cx="68453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ＭＳ Ｐゴシック" panose="020B0600070205080204" pitchFamily="34" charset="-128"/>
              </a:defRPr>
            </a:lvl1pPr>
            <a:lvl2pPr marL="742950" indent="-285750">
              <a:defRPr sz="1600">
                <a:solidFill>
                  <a:schemeClr val="tx1"/>
                </a:solidFill>
                <a:latin typeface="Helvetica" panose="020B0604020202020204" pitchFamily="34" charset="0"/>
                <a:ea typeface="ＭＳ Ｐゴシック" panose="020B0600070205080204" pitchFamily="34" charset="-128"/>
              </a:defRPr>
            </a:lvl2pPr>
            <a:lvl3pPr marL="1143000" indent="-228600">
              <a:defRPr sz="1600">
                <a:solidFill>
                  <a:schemeClr val="tx1"/>
                </a:solidFill>
                <a:latin typeface="Helvetica" panose="020B0604020202020204" pitchFamily="34" charset="0"/>
                <a:ea typeface="ＭＳ Ｐゴシック" panose="020B0600070205080204" pitchFamily="34" charset="-128"/>
              </a:defRPr>
            </a:lvl3pPr>
            <a:lvl4pPr marL="1600200" indent="-228600">
              <a:defRPr sz="1600">
                <a:solidFill>
                  <a:schemeClr val="tx1"/>
                </a:solidFill>
                <a:latin typeface="Helvetica" panose="020B0604020202020204" pitchFamily="34" charset="0"/>
                <a:ea typeface="ＭＳ Ｐゴシック" panose="020B0600070205080204" pitchFamily="34" charset="-128"/>
              </a:defRPr>
            </a:lvl4pPr>
            <a:lvl5pPr marL="2057400" indent="-228600">
              <a:defRPr sz="1600">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ＭＳ Ｐゴシック" panose="020B0600070205080204" pitchFamily="34" charset="-128"/>
              </a:defRPr>
            </a:lvl9pPr>
          </a:lstStyle>
          <a:p>
            <a:pPr>
              <a:spcBef>
                <a:spcPct val="35000"/>
              </a:spcBef>
              <a:buClr>
                <a:schemeClr val="tx2"/>
              </a:buClr>
              <a:buSzPct val="90000"/>
            </a:pPr>
            <a:endParaRPr kumimoji="1" lang="en-US" altLang="en-US" sz="1800"/>
          </a:p>
        </p:txBody>
      </p:sp>
    </p:spTree>
    <p:extLst>
      <p:ext uri="{BB962C8B-B14F-4D97-AF65-F5344CB8AC3E}">
        <p14:creationId xmlns:p14="http://schemas.microsoft.com/office/powerpoint/2010/main" val="2441439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2D8B42B-EF2E-45B0-B775-843D1784DFC8}"/>
              </a:ext>
            </a:extLst>
          </p:cNvPr>
          <p:cNvSpPr>
            <a:spLocks noGrp="1" noChangeArrowheads="1"/>
          </p:cNvSpPr>
          <p:nvPr>
            <p:ph type="title"/>
          </p:nvPr>
        </p:nvSpPr>
        <p:spPr>
          <a:xfrm>
            <a:off x="457200" y="220663"/>
            <a:ext cx="8229600" cy="576262"/>
          </a:xfrm>
        </p:spPr>
        <p:txBody>
          <a:bodyPr/>
          <a:lstStyle/>
          <a:p>
            <a:r>
              <a:rPr lang="en-US" altLang="en-US" dirty="0"/>
              <a:t>Kernel Data Structures</a:t>
            </a:r>
          </a:p>
        </p:txBody>
      </p:sp>
      <p:sp>
        <p:nvSpPr>
          <p:cNvPr id="3" name="Content Placeholder 2">
            <a:extLst>
              <a:ext uri="{FF2B5EF4-FFF2-40B4-BE49-F238E27FC236}">
                <a16:creationId xmlns:a16="http://schemas.microsoft.com/office/drawing/2014/main" id="{C11DE956-D8D2-CC41-A503-584A2927E681}"/>
              </a:ext>
            </a:extLst>
          </p:cNvPr>
          <p:cNvSpPr>
            <a:spLocks noGrp="1"/>
          </p:cNvSpPr>
          <p:nvPr>
            <p:ph idx="1"/>
          </p:nvPr>
        </p:nvSpPr>
        <p:spPr/>
        <p:txBody>
          <a:bodyPr/>
          <a:lstStyle/>
          <a:p>
            <a:pPr>
              <a:defRPr/>
            </a:pPr>
            <a:r>
              <a:rPr lang="en-US" dirty="0">
                <a:ea typeface="ＭＳ Ｐゴシック" charset="-128"/>
              </a:rPr>
              <a:t>Many similar to standard programming data structures</a:t>
            </a:r>
          </a:p>
          <a:p>
            <a:pPr>
              <a:defRPr/>
            </a:pPr>
            <a:r>
              <a:rPr lang="en-US" b="1" i="1" dirty="0">
                <a:ea typeface="ＭＳ Ｐゴシック" charset="-128"/>
              </a:rPr>
              <a:t>Singly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Doubly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Circular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marL="0" indent="0">
              <a:buFont typeface="Monotype Sorts" charset="0"/>
              <a:buNone/>
              <a:defRPr/>
            </a:pPr>
            <a:endParaRPr lang="en-US" dirty="0">
              <a:ea typeface="ＭＳ Ｐゴシック" charset="-128"/>
            </a:endParaRPr>
          </a:p>
          <a:p>
            <a:pPr>
              <a:buFont typeface="Monotype Sorts" charset="0"/>
              <a:buChar char="n"/>
              <a:defRPr/>
            </a:pPr>
            <a:endParaRPr lang="en-US" dirty="0">
              <a:ea typeface="ＭＳ Ｐゴシック" charset="-128"/>
            </a:endParaRPr>
          </a:p>
        </p:txBody>
      </p:sp>
      <p:pic>
        <p:nvPicPr>
          <p:cNvPr id="97284" name="Picture 3" descr="1_13.pdf">
            <a:extLst>
              <a:ext uri="{FF2B5EF4-FFF2-40B4-BE49-F238E27FC236}">
                <a16:creationId xmlns:a16="http://schemas.microsoft.com/office/drawing/2014/main" id="{4CBBE9AD-6B50-486E-B252-7F99E7A1C4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068513"/>
            <a:ext cx="69326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1_14.pdf">
            <a:extLst>
              <a:ext uri="{FF2B5EF4-FFF2-40B4-BE49-F238E27FC236}">
                <a16:creationId xmlns:a16="http://schemas.microsoft.com/office/drawing/2014/main" id="{423A57C8-D754-48D8-8979-4E21B2366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632200"/>
            <a:ext cx="7026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5" descr="1_15.pdf">
            <a:extLst>
              <a:ext uri="{FF2B5EF4-FFF2-40B4-BE49-F238E27FC236}">
                <a16:creationId xmlns:a16="http://schemas.microsoft.com/office/drawing/2014/main" id="{5E7F7BE3-E7AF-4915-8591-E144B61CDF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5099050"/>
            <a:ext cx="6842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638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56A40C1-7358-4598-8602-0BC4B24F65A0}"/>
              </a:ext>
            </a:extLst>
          </p:cNvPr>
          <p:cNvSpPr>
            <a:spLocks noGrp="1" noChangeArrowheads="1"/>
          </p:cNvSpPr>
          <p:nvPr>
            <p:ph type="title"/>
          </p:nvPr>
        </p:nvSpPr>
        <p:spPr>
          <a:xfrm>
            <a:off x="457200" y="217488"/>
            <a:ext cx="8229600" cy="576262"/>
          </a:xfrm>
        </p:spPr>
        <p:txBody>
          <a:bodyPr/>
          <a:lstStyle/>
          <a:p>
            <a:r>
              <a:rPr lang="en-US" altLang="en-US" dirty="0"/>
              <a:t>Kernel Data Structures </a:t>
            </a:r>
            <a:r>
              <a:rPr lang="zh-CN" altLang="en-US" dirty="0"/>
              <a:t>（</a:t>
            </a:r>
            <a:r>
              <a:rPr lang="en-US" altLang="zh-CN" dirty="0" err="1"/>
              <a:t>Con’d</a:t>
            </a:r>
            <a:r>
              <a:rPr lang="en-US" altLang="zh-CN" dirty="0"/>
              <a:t>)</a:t>
            </a:r>
            <a:r>
              <a:rPr lang="en-US" altLang="en-US" dirty="0"/>
              <a:t> </a:t>
            </a:r>
          </a:p>
        </p:txBody>
      </p:sp>
      <p:sp>
        <p:nvSpPr>
          <p:cNvPr id="98307" name="Content Placeholder 2">
            <a:extLst>
              <a:ext uri="{FF2B5EF4-FFF2-40B4-BE49-F238E27FC236}">
                <a16:creationId xmlns:a16="http://schemas.microsoft.com/office/drawing/2014/main" id="{0E8AFC19-2093-47C9-8C49-C7118EC3C581}"/>
              </a:ext>
            </a:extLst>
          </p:cNvPr>
          <p:cNvSpPr>
            <a:spLocks noGrp="1" noChangeArrowheads="1"/>
          </p:cNvSpPr>
          <p:nvPr>
            <p:ph sz="half" idx="1"/>
          </p:nvPr>
        </p:nvSpPr>
        <p:spPr>
          <a:xfrm>
            <a:off x="806450" y="1233488"/>
            <a:ext cx="5468938" cy="1604962"/>
          </a:xfrm>
        </p:spPr>
        <p:txBody>
          <a:bodyPr/>
          <a:lstStyle/>
          <a:p>
            <a:r>
              <a:rPr lang="en-US" altLang="en-US" sz="1800" b="1">
                <a:solidFill>
                  <a:srgbClr val="3366FF"/>
                </a:solidFill>
              </a:rPr>
              <a:t>Binary search tree</a:t>
            </a:r>
            <a:br>
              <a:rPr lang="en-US" altLang="en-US" sz="1800"/>
            </a:br>
            <a:r>
              <a:rPr lang="en-US" altLang="en-US" sz="1800"/>
              <a:t>left &lt;= right</a:t>
            </a:r>
          </a:p>
          <a:p>
            <a:pPr lvl="1"/>
            <a:r>
              <a:rPr lang="en-US" altLang="en-US" sz="1800"/>
              <a:t>Search performance is </a:t>
            </a:r>
            <a:r>
              <a:rPr lang="en-US" altLang="en-US" sz="1800" i="1"/>
              <a:t>O(n)</a:t>
            </a:r>
          </a:p>
          <a:p>
            <a:pPr lvl="1"/>
            <a:r>
              <a:rPr lang="en-US" altLang="en-US" sz="1800" b="1">
                <a:solidFill>
                  <a:srgbClr val="3366FF"/>
                </a:solidFill>
              </a:rPr>
              <a:t>Balanced binary search tree </a:t>
            </a:r>
            <a:r>
              <a:rPr lang="en-US" altLang="en-US" sz="1800"/>
              <a:t>is </a:t>
            </a:r>
            <a:r>
              <a:rPr lang="en-US" altLang="en-US" sz="1800" i="1"/>
              <a:t>O(lg 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Monotype Sorts" pitchFamily="-84" charset="2"/>
              <a:buNone/>
            </a:pPr>
            <a:endParaRPr lang="en-US" altLang="en-US"/>
          </a:p>
          <a:p>
            <a:endParaRPr lang="en-US" altLang="en-US"/>
          </a:p>
        </p:txBody>
      </p:sp>
      <p:pic>
        <p:nvPicPr>
          <p:cNvPr id="98308" name="Picture 1" descr="1_16.pdf">
            <a:extLst>
              <a:ext uri="{FF2B5EF4-FFF2-40B4-BE49-F238E27FC236}">
                <a16:creationId xmlns:a16="http://schemas.microsoft.com/office/drawing/2014/main" id="{8A7EC466-9A66-4BE5-B140-99E216931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2979738"/>
            <a:ext cx="27559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97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6DFC2181-041F-4221-8028-84EBEE448D21}"/>
              </a:ext>
            </a:extLst>
          </p:cNvPr>
          <p:cNvSpPr>
            <a:spLocks noGrp="1" noChangeArrowheads="1"/>
          </p:cNvSpPr>
          <p:nvPr>
            <p:ph type="title"/>
          </p:nvPr>
        </p:nvSpPr>
        <p:spPr>
          <a:xfrm>
            <a:off x="457200" y="217488"/>
            <a:ext cx="8229600" cy="576262"/>
          </a:xfrm>
        </p:spPr>
        <p:txBody>
          <a:bodyPr/>
          <a:lstStyle/>
          <a:p>
            <a:r>
              <a:rPr lang="en-US" altLang="en-US" dirty="0"/>
              <a:t>Kernel Data Structures </a:t>
            </a:r>
            <a:r>
              <a:rPr lang="zh-CN" altLang="en-US" dirty="0"/>
              <a:t>（</a:t>
            </a:r>
            <a:r>
              <a:rPr lang="en-US" altLang="zh-CN" dirty="0" err="1"/>
              <a:t>Con’d</a:t>
            </a:r>
            <a:r>
              <a:rPr lang="en-US" altLang="zh-CN" dirty="0"/>
              <a:t>)</a:t>
            </a:r>
            <a:endParaRPr lang="en-US" altLang="en-US" dirty="0"/>
          </a:p>
        </p:txBody>
      </p:sp>
      <p:sp>
        <p:nvSpPr>
          <p:cNvPr id="99331" name="Content Placeholder 2">
            <a:extLst>
              <a:ext uri="{FF2B5EF4-FFF2-40B4-BE49-F238E27FC236}">
                <a16:creationId xmlns:a16="http://schemas.microsoft.com/office/drawing/2014/main" id="{68AEA443-4F4C-44F5-BED3-7DA9622A4396}"/>
              </a:ext>
            </a:extLst>
          </p:cNvPr>
          <p:cNvSpPr>
            <a:spLocks noGrp="1" noChangeArrowheads="1"/>
          </p:cNvSpPr>
          <p:nvPr>
            <p:ph sz="half" idx="1"/>
          </p:nvPr>
        </p:nvSpPr>
        <p:spPr>
          <a:xfrm>
            <a:off x="806450" y="1233488"/>
            <a:ext cx="7726363" cy="4983162"/>
          </a:xfrm>
        </p:spPr>
        <p:txBody>
          <a:bodyPr/>
          <a:lstStyle/>
          <a:p>
            <a:r>
              <a:rPr lang="en-US" altLang="en-US" sz="1800" b="1">
                <a:solidFill>
                  <a:srgbClr val="3366FF"/>
                </a:solidFill>
              </a:rPr>
              <a:t>Hash function </a:t>
            </a:r>
            <a:r>
              <a:rPr lang="en-US" altLang="en-US" sz="1800"/>
              <a:t>can create a</a:t>
            </a:r>
            <a:r>
              <a:rPr lang="en-US" altLang="en-US" sz="1800" b="1">
                <a:solidFill>
                  <a:srgbClr val="3366FF"/>
                </a:solidFill>
              </a:rPr>
              <a:t> hash map</a:t>
            </a: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pPr>
              <a:buFont typeface="Monotype Sorts" pitchFamily="-84" charset="2"/>
              <a:buNone/>
            </a:pPr>
            <a:endParaRPr lang="en-US" altLang="en-US" sz="1800" b="1" i="1">
              <a:solidFill>
                <a:srgbClr val="3366FF"/>
              </a:solidFill>
            </a:endParaRPr>
          </a:p>
          <a:p>
            <a:r>
              <a:rPr lang="en-US" altLang="en-US" sz="1800" b="1">
                <a:solidFill>
                  <a:srgbClr val="3366FF"/>
                </a:solidFill>
              </a:rPr>
              <a:t>Bitmap</a:t>
            </a:r>
            <a:r>
              <a:rPr lang="en-US" altLang="en-US" sz="1800"/>
              <a:t> – string of </a:t>
            </a:r>
            <a:r>
              <a:rPr lang="en-US" altLang="en-US" sz="1800" i="1"/>
              <a:t>n</a:t>
            </a:r>
            <a:r>
              <a:rPr lang="en-US" altLang="en-US" sz="1800"/>
              <a:t> binary digits representing the status of </a:t>
            </a:r>
            <a:r>
              <a:rPr lang="en-US" altLang="en-US" sz="1800" i="1"/>
              <a:t>n</a:t>
            </a:r>
            <a:r>
              <a:rPr lang="en-US" altLang="en-US" sz="1800"/>
              <a:t> items</a:t>
            </a:r>
          </a:p>
          <a:p>
            <a:r>
              <a:rPr lang="en-US" altLang="en-US" sz="1800"/>
              <a:t>Linux data structures defined in </a:t>
            </a:r>
            <a:r>
              <a:rPr lang="en-US" altLang="en-US" sz="1800" b="1" i="1"/>
              <a:t>include</a:t>
            </a:r>
            <a:r>
              <a:rPr lang="en-US" altLang="en-US" sz="1800"/>
              <a:t> files </a:t>
            </a:r>
            <a:r>
              <a:rPr lang="en-US" altLang="en-US" sz="1800">
                <a:latin typeface="Courier New" panose="02070309020205020404" pitchFamily="49" charset="0"/>
                <a:cs typeface="Courier New" panose="02070309020205020404" pitchFamily="49" charset="0"/>
              </a:rPr>
              <a:t>&lt;linux/list.h&gt;, &lt;linux/kfifo.h&gt;, &lt;linux/rbtree.h&gt;</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Monotype Sorts" pitchFamily="-84" charset="2"/>
              <a:buNone/>
            </a:pPr>
            <a:endParaRPr lang="en-US" altLang="en-US"/>
          </a:p>
          <a:p>
            <a:endParaRPr lang="en-US" altLang="en-US"/>
          </a:p>
        </p:txBody>
      </p:sp>
      <p:pic>
        <p:nvPicPr>
          <p:cNvPr id="99332" name="Picture 3" descr="1_17.pdf">
            <a:extLst>
              <a:ext uri="{FF2B5EF4-FFF2-40B4-BE49-F238E27FC236}">
                <a16:creationId xmlns:a16="http://schemas.microsoft.com/office/drawing/2014/main" id="{AAB8F4DC-3B59-48C6-B567-82DFFF272A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1863725"/>
            <a:ext cx="487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351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8ED826-3203-40F8-B0D3-237827F65346}"/>
              </a:ext>
            </a:extLst>
          </p:cNvPr>
          <p:cNvSpPr>
            <a:spLocks noGrp="1" noChangeArrowheads="1"/>
          </p:cNvSpPr>
          <p:nvPr>
            <p:ph type="ctrTitle"/>
          </p:nvPr>
        </p:nvSpPr>
        <p:spPr/>
        <p:txBody>
          <a:bodyPr/>
          <a:lstStyle/>
          <a:p>
            <a:pPr eaLnBrk="1" hangingPunct="1"/>
            <a:r>
              <a:rPr lang="en-US" altLang="en-US"/>
              <a:t>End of Chapter 1</a:t>
            </a:r>
          </a:p>
        </p:txBody>
      </p:sp>
    </p:spTree>
    <p:extLst>
      <p:ext uri="{BB962C8B-B14F-4D97-AF65-F5344CB8AC3E}">
        <p14:creationId xmlns:p14="http://schemas.microsoft.com/office/powerpoint/2010/main" val="427712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What Operating Systems Do</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746125" y="1120775"/>
            <a:ext cx="7940675" cy="4530725"/>
          </a:xfrm>
        </p:spPr>
        <p:txBody>
          <a:bodyPr/>
          <a:lstStyle/>
          <a:p>
            <a:r>
              <a:rPr lang="en-US" altLang="en-US" dirty="0"/>
              <a:t>Depends on the point of view</a:t>
            </a:r>
          </a:p>
          <a:p>
            <a:r>
              <a:rPr lang="en-US" altLang="en-US" dirty="0"/>
              <a:t>Users want convenience, </a:t>
            </a:r>
            <a:r>
              <a:rPr lang="en-US" altLang="en-US" b="1" dirty="0">
                <a:solidFill>
                  <a:srgbClr val="006699"/>
                </a:solidFill>
                <a:latin typeface="+mj-lt"/>
              </a:rPr>
              <a:t>ease of use </a:t>
            </a:r>
            <a:r>
              <a:rPr lang="en-US" altLang="en-US" dirty="0"/>
              <a:t>and</a:t>
            </a:r>
            <a:r>
              <a:rPr lang="en-US" altLang="en-US" b="1" dirty="0">
                <a:solidFill>
                  <a:srgbClr val="3366FF"/>
                </a:solidFill>
              </a:rPr>
              <a:t> </a:t>
            </a:r>
            <a:r>
              <a:rPr lang="en-US" altLang="en-US" b="1" dirty="0">
                <a:solidFill>
                  <a:srgbClr val="006699"/>
                </a:solidFill>
                <a:latin typeface="+mj-lt"/>
              </a:rPr>
              <a:t>good performance </a:t>
            </a:r>
          </a:p>
          <a:p>
            <a:pPr lvl="1"/>
            <a:r>
              <a:rPr lang="en-US" altLang="en-US" dirty="0"/>
              <a:t>Don</a:t>
            </a:r>
            <a:r>
              <a:rPr lang="ja-JP" altLang="en-US" dirty="0"/>
              <a:t>’</a:t>
            </a:r>
            <a:r>
              <a:rPr lang="en-US" altLang="ja-JP" dirty="0"/>
              <a:t>t care about </a:t>
            </a:r>
            <a:r>
              <a:rPr lang="en-US" altLang="ja-JP" b="1" dirty="0">
                <a:solidFill>
                  <a:srgbClr val="006699"/>
                </a:solidFill>
                <a:latin typeface="+mj-lt"/>
              </a:rPr>
              <a:t>resource utilization</a:t>
            </a:r>
          </a:p>
          <a:p>
            <a:r>
              <a:rPr lang="en-US" altLang="en-US" dirty="0"/>
              <a:t>But shared computer such as </a:t>
            </a:r>
            <a:r>
              <a:rPr lang="en-US" altLang="en-US" b="1" dirty="0">
                <a:solidFill>
                  <a:srgbClr val="006699"/>
                </a:solidFill>
                <a:latin typeface="+mj-lt"/>
              </a:rPr>
              <a:t>mainframe</a:t>
            </a:r>
            <a:r>
              <a:rPr lang="en-US" altLang="en-US" dirty="0"/>
              <a:t> or </a:t>
            </a:r>
            <a:r>
              <a:rPr lang="en-US" altLang="en-US" b="1" dirty="0">
                <a:solidFill>
                  <a:srgbClr val="006699"/>
                </a:solidFill>
                <a:latin typeface="+mj-lt"/>
              </a:rPr>
              <a:t>minicomputer</a:t>
            </a:r>
            <a:r>
              <a:rPr lang="en-US" altLang="en-US" dirty="0"/>
              <a:t> must keep all users happy</a:t>
            </a:r>
          </a:p>
          <a:p>
            <a:pPr lvl="1"/>
            <a:r>
              <a:rPr lang="en-US" altLang="en-US" dirty="0"/>
              <a:t>Operating system is a </a:t>
            </a:r>
            <a:r>
              <a:rPr lang="en-US" altLang="en-US" b="1" dirty="0">
                <a:solidFill>
                  <a:srgbClr val="006699"/>
                </a:solidFill>
                <a:latin typeface="+mj-lt"/>
              </a:rPr>
              <a:t>resource allocator </a:t>
            </a:r>
            <a:r>
              <a:rPr lang="en-US" altLang="en-US" dirty="0"/>
              <a:t>and </a:t>
            </a:r>
            <a:r>
              <a:rPr lang="en-US" altLang="en-US" b="1" dirty="0">
                <a:solidFill>
                  <a:srgbClr val="006699"/>
                </a:solidFill>
                <a:latin typeface="+mj-lt"/>
              </a:rPr>
              <a:t>control program </a:t>
            </a:r>
            <a:r>
              <a:rPr lang="en-US" altLang="en-US" dirty="0"/>
              <a:t>making efficient use of HW and managing execution of user programs</a:t>
            </a:r>
          </a:p>
          <a:p>
            <a:r>
              <a:rPr lang="en-US" altLang="en-US" dirty="0"/>
              <a:t>Users of dedicate systems such as </a:t>
            </a:r>
            <a:r>
              <a:rPr lang="en-US" altLang="en-US" b="1" dirty="0">
                <a:solidFill>
                  <a:srgbClr val="006699"/>
                </a:solidFill>
                <a:latin typeface="+mj-lt"/>
              </a:rPr>
              <a:t>workstations</a:t>
            </a:r>
            <a:r>
              <a:rPr lang="en-US" altLang="en-US" dirty="0"/>
              <a:t> have dedicated resources but frequently use shared resources from </a:t>
            </a:r>
            <a:r>
              <a:rPr lang="en-US" altLang="en-US" b="1" dirty="0">
                <a:solidFill>
                  <a:srgbClr val="006699"/>
                </a:solidFill>
                <a:latin typeface="+mj-lt"/>
              </a:rPr>
              <a:t>servers</a:t>
            </a:r>
          </a:p>
          <a:p>
            <a:r>
              <a:rPr lang="en-US" altLang="en-US" dirty="0">
                <a:solidFill>
                  <a:srgbClr val="000000"/>
                </a:solidFill>
              </a:rPr>
              <a:t>Mobile devices like smartphones and tables are resource poor,  optimized for usability and battery life</a:t>
            </a:r>
          </a:p>
          <a:p>
            <a:pPr lvl="1"/>
            <a:r>
              <a:rPr lang="en-US" altLang="en-US" dirty="0">
                <a:solidFill>
                  <a:srgbClr val="000000"/>
                </a:solidFill>
              </a:rPr>
              <a:t>Mobile user interfaces such as touch screens, voice recognition</a:t>
            </a:r>
          </a:p>
          <a:p>
            <a:r>
              <a:rPr lang="en-US" altLang="en-US" dirty="0">
                <a:solidFill>
                  <a:srgbClr val="000000"/>
                </a:solidFill>
              </a:rPr>
              <a:t>Some computers have little or no user interface, such as embedded computers in devices and automobiles</a:t>
            </a:r>
          </a:p>
          <a:p>
            <a:pPr lvl="1"/>
            <a:r>
              <a:rPr lang="en-US" altLang="en-US" dirty="0">
                <a:solidFill>
                  <a:srgbClr val="000000"/>
                </a:solidFill>
              </a:rPr>
              <a:t>Run primarily without user intervention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EB20E3-5741-425B-8E23-5A7CB7B0B6E0}"/>
              </a:ext>
            </a:extLst>
          </p:cNvPr>
          <p:cNvSpPr>
            <a:spLocks noGrp="1" noChangeArrowheads="1"/>
          </p:cNvSpPr>
          <p:nvPr>
            <p:ph type="title" idx="4294967295"/>
          </p:nvPr>
        </p:nvSpPr>
        <p:spPr>
          <a:xfrm>
            <a:off x="1176338" y="195263"/>
            <a:ext cx="7342187" cy="576262"/>
          </a:xfrm>
        </p:spPr>
        <p:txBody>
          <a:bodyPr/>
          <a:lstStyle/>
          <a:p>
            <a:pPr eaLnBrk="1" hangingPunct="1"/>
            <a:r>
              <a:rPr lang="en-US" altLang="en-US"/>
              <a:t>Defining Operating Systems</a:t>
            </a:r>
          </a:p>
        </p:txBody>
      </p:sp>
      <p:sp>
        <p:nvSpPr>
          <p:cNvPr id="16387" name="Rectangle 3">
            <a:extLst>
              <a:ext uri="{FF2B5EF4-FFF2-40B4-BE49-F238E27FC236}">
                <a16:creationId xmlns:a16="http://schemas.microsoft.com/office/drawing/2014/main" id="{BA616C95-31EB-4384-984E-E8D92B883E14}"/>
              </a:ext>
            </a:extLst>
          </p:cNvPr>
          <p:cNvSpPr>
            <a:spLocks noGrp="1" noChangeArrowheads="1"/>
          </p:cNvSpPr>
          <p:nvPr>
            <p:ph type="body" idx="4294967295"/>
          </p:nvPr>
        </p:nvSpPr>
        <p:spPr>
          <a:xfrm>
            <a:off x="755650" y="1028700"/>
            <a:ext cx="7441293" cy="4196443"/>
          </a:xfrm>
        </p:spPr>
        <p:txBody>
          <a:bodyPr/>
          <a:lstStyle/>
          <a:p>
            <a:pPr>
              <a:buFont typeface="Monotype Sorts" pitchFamily="-84" charset="2"/>
              <a:buNone/>
            </a:pPr>
            <a:endParaRPr lang="en-US" altLang="en-US" dirty="0"/>
          </a:p>
          <a:p>
            <a:r>
              <a:rPr lang="en-US" altLang="en-US" dirty="0"/>
              <a:t>Term OS covers many roles</a:t>
            </a:r>
          </a:p>
          <a:p>
            <a:pPr lvl="1"/>
            <a:r>
              <a:rPr lang="en-US" altLang="en-US" dirty="0"/>
              <a:t>Because of myriad designs and uses of OSes</a:t>
            </a:r>
          </a:p>
          <a:p>
            <a:pPr lvl="1"/>
            <a:r>
              <a:rPr lang="en-US" altLang="en-US" dirty="0"/>
              <a:t>Present in toasters through ships, spacecraft, game machines, TVs and industrial control systems</a:t>
            </a:r>
          </a:p>
          <a:p>
            <a:pPr lvl="1"/>
            <a:r>
              <a:rPr lang="en-US" altLang="en-US" dirty="0"/>
              <a:t>Born when fixed use computers for military became more general purpose and needed resource management and program control</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11697</TotalTime>
  <Words>4287</Words>
  <Application>Microsoft Office PowerPoint</Application>
  <PresentationFormat>全屏显示(4:3)</PresentationFormat>
  <Paragraphs>508</Paragraphs>
  <Slides>74</Slides>
  <Notes>61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74</vt:i4>
      </vt:variant>
    </vt:vector>
  </HeadingPairs>
  <TitlesOfParts>
    <vt:vector size="85" baseType="lpstr">
      <vt:lpstr>Monotype Sorts</vt:lpstr>
      <vt:lpstr>ＭＳ Ｐゴシック</vt:lpstr>
      <vt:lpstr>Arial</vt:lpstr>
      <vt:lpstr>Courier New</vt:lpstr>
      <vt:lpstr>Helvetica</vt:lpstr>
      <vt:lpstr>Times New Roman</vt:lpstr>
      <vt:lpstr>Verdana</vt:lpstr>
      <vt:lpstr>Webdings</vt:lpstr>
      <vt:lpstr>Wingdings</vt:lpstr>
      <vt:lpstr>Wingdings 3</vt:lpstr>
      <vt:lpstr>os-8</vt:lpstr>
      <vt:lpstr>Chapter 1:  Introduction</vt:lpstr>
      <vt:lpstr>Chapter 1: Introduction</vt:lpstr>
      <vt:lpstr>Objectives</vt:lpstr>
      <vt:lpstr>What Does the Term Operating System Mean?</vt:lpstr>
      <vt:lpstr>What is an Operating System?</vt:lpstr>
      <vt:lpstr>Computer System Structure</vt:lpstr>
      <vt:lpstr>Abstract View of Components of Computer</vt:lpstr>
      <vt:lpstr>What Operating Systems Do</vt:lpstr>
      <vt:lpstr>Defining Operating Systems</vt:lpstr>
      <vt:lpstr>Operating System Definition</vt:lpstr>
      <vt:lpstr>PowerPoint 演示文稿</vt:lpstr>
      <vt:lpstr>Computer System Organization</vt:lpstr>
      <vt:lpstr>Computer-System Operation</vt:lpstr>
      <vt:lpstr>Common Functions of Interrupts</vt:lpstr>
      <vt:lpstr>Interrupt Timeline</vt:lpstr>
      <vt:lpstr>Interrupt Handling</vt:lpstr>
      <vt:lpstr>Interrupt-Drive I/O Cycle</vt:lpstr>
      <vt:lpstr>I/O Structure</vt:lpstr>
      <vt:lpstr>I/O Structure (Cont.)</vt:lpstr>
      <vt:lpstr>Computer Startup</vt:lpstr>
      <vt:lpstr>PowerPoint 演示文稿</vt:lpstr>
      <vt:lpstr>Storage Structure</vt:lpstr>
      <vt:lpstr>Storage Structure (cont.)</vt:lpstr>
      <vt:lpstr>Storage Definitions and Notation Review</vt:lpstr>
      <vt:lpstr>Storage Hierarchy</vt:lpstr>
      <vt:lpstr>Storage-Device Hierarchy</vt:lpstr>
      <vt:lpstr>How a Modern Computer Works</vt:lpstr>
      <vt:lpstr>Direct Memory Access Structure</vt:lpstr>
      <vt:lpstr>Operating-System Operations</vt:lpstr>
      <vt:lpstr>Multiprogramming (Batch system)</vt:lpstr>
      <vt:lpstr>Multitasking (Timesharing)</vt:lpstr>
      <vt:lpstr>Memory Layout for Multiprogrammed System</vt:lpstr>
      <vt:lpstr>Dual-Mode Operation</vt:lpstr>
      <vt:lpstr>Transition from User to Kernel Mode</vt:lpstr>
      <vt:lpstr>Timer</vt:lpstr>
      <vt:lpstr>Process Management</vt:lpstr>
      <vt:lpstr>Process Management Activities</vt:lpstr>
      <vt:lpstr>Memory Management</vt:lpstr>
      <vt:lpstr>File-System Management</vt:lpstr>
      <vt:lpstr>Mass-Storage Management</vt:lpstr>
      <vt:lpstr>Caching</vt:lpstr>
      <vt:lpstr>Characteristics of Various Types of Storage</vt:lpstr>
      <vt:lpstr>Migration of Data “A” from Disk to Register</vt:lpstr>
      <vt:lpstr>I/O Subsystem</vt:lpstr>
      <vt:lpstr>Protection and Security</vt:lpstr>
      <vt:lpstr>Virtualization</vt:lpstr>
      <vt:lpstr>Virtualization (cont.)</vt:lpstr>
      <vt:lpstr>Computing Environments - Virtualization</vt:lpstr>
      <vt:lpstr>Distributed Systems</vt:lpstr>
      <vt:lpstr>PowerPoint 演示文稿</vt:lpstr>
      <vt:lpstr>Computer-System Architecture</vt:lpstr>
      <vt:lpstr>Symmetric Multiprocessing Architecture</vt:lpstr>
      <vt:lpstr>Dual-Core Design</vt:lpstr>
      <vt:lpstr>Non-Uniform Memory Access System</vt:lpstr>
      <vt:lpstr>Clustered Systems</vt:lpstr>
      <vt:lpstr>Clustered Systems</vt:lpstr>
      <vt:lpstr>PC Motherboard</vt:lpstr>
      <vt:lpstr>PowerPoint 演示文稿</vt:lpstr>
      <vt:lpstr>Computing Environments</vt:lpstr>
      <vt:lpstr>Traditional</vt:lpstr>
      <vt:lpstr>Mobile</vt:lpstr>
      <vt:lpstr>Client Server</vt:lpstr>
      <vt:lpstr>Peer-to-Peer</vt:lpstr>
      <vt:lpstr>Cloud Computing</vt:lpstr>
      <vt:lpstr>Cloud Computing (Cont.)</vt:lpstr>
      <vt:lpstr>PowerPoint 演示文稿</vt:lpstr>
      <vt:lpstr>Real-Time Embedded Systems</vt:lpstr>
      <vt:lpstr>Free and Open-Source Operating Systems</vt:lpstr>
      <vt:lpstr>The Study of Operating Systems</vt:lpstr>
      <vt:lpstr>Kernel Data Structure</vt:lpstr>
      <vt:lpstr>Kernel Data Structures</vt:lpstr>
      <vt:lpstr>Kernel Data Structures （Con’d) </vt:lpstr>
      <vt:lpstr>Kernel Data Structures （Con’d)</vt:lpstr>
      <vt:lpstr>End of Chapter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Yeh-Ching Chung 鍾葉青）</cp:lastModifiedBy>
  <cp:revision>266</cp:revision>
  <cp:lastPrinted>2001-06-14T13:58:17Z</cp:lastPrinted>
  <dcterms:created xsi:type="dcterms:W3CDTF">2011-01-13T23:43:38Z</dcterms:created>
  <dcterms:modified xsi:type="dcterms:W3CDTF">2024-09-10T05:52:44Z</dcterms:modified>
</cp:coreProperties>
</file>