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4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45.xml" ContentType="application/vnd.openxmlformats-officedocument.presentationml.notesSlide+xml"/>
  <Override PartName="/ppt/tags/tag29.xml" ContentType="application/vnd.openxmlformats-officedocument.presentationml.tags+xml"/>
  <Override PartName="/ppt/notesSlides/notesSlide4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55"/>
  </p:notesMasterIdLst>
  <p:sldIdLst>
    <p:sldId id="256" r:id="rId3"/>
    <p:sldId id="736" r:id="rId4"/>
    <p:sldId id="680" r:id="rId5"/>
    <p:sldId id="520" r:id="rId6"/>
    <p:sldId id="729" r:id="rId7"/>
    <p:sldId id="677" r:id="rId8"/>
    <p:sldId id="679" r:id="rId9"/>
    <p:sldId id="678" r:id="rId10"/>
    <p:sldId id="735" r:id="rId11"/>
    <p:sldId id="683" r:id="rId12"/>
    <p:sldId id="628" r:id="rId13"/>
    <p:sldId id="625" r:id="rId14"/>
    <p:sldId id="684" r:id="rId15"/>
    <p:sldId id="686" r:id="rId16"/>
    <p:sldId id="725" r:id="rId17"/>
    <p:sldId id="726" r:id="rId18"/>
    <p:sldId id="737" r:id="rId19"/>
    <p:sldId id="696" r:id="rId20"/>
    <p:sldId id="697" r:id="rId21"/>
    <p:sldId id="698" r:id="rId22"/>
    <p:sldId id="699" r:id="rId23"/>
    <p:sldId id="700" r:id="rId24"/>
    <p:sldId id="701" r:id="rId25"/>
    <p:sldId id="704" r:id="rId26"/>
    <p:sldId id="731" r:id="rId27"/>
    <p:sldId id="702" r:id="rId28"/>
    <p:sldId id="703" r:id="rId29"/>
    <p:sldId id="705" r:id="rId30"/>
    <p:sldId id="738" r:id="rId31"/>
    <p:sldId id="714" r:id="rId32"/>
    <p:sldId id="715" r:id="rId33"/>
    <p:sldId id="716" r:id="rId34"/>
    <p:sldId id="717" r:id="rId35"/>
    <p:sldId id="718" r:id="rId36"/>
    <p:sldId id="741" r:id="rId37"/>
    <p:sldId id="723" r:id="rId38"/>
    <p:sldId id="720" r:id="rId39"/>
    <p:sldId id="721" r:id="rId40"/>
    <p:sldId id="739" r:id="rId41"/>
    <p:sldId id="706" r:id="rId42"/>
    <p:sldId id="707" r:id="rId43"/>
    <p:sldId id="732" r:id="rId44"/>
    <p:sldId id="708" r:id="rId45"/>
    <p:sldId id="709" r:id="rId46"/>
    <p:sldId id="710" r:id="rId47"/>
    <p:sldId id="711" r:id="rId48"/>
    <p:sldId id="712" r:id="rId49"/>
    <p:sldId id="713" r:id="rId50"/>
    <p:sldId id="740" r:id="rId51"/>
    <p:sldId id="733" r:id="rId52"/>
    <p:sldId id="734" r:id="rId53"/>
    <p:sldId id="640" r:id="rId5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21" autoAdjust="0"/>
    <p:restoredTop sz="73322" autoAdjust="0"/>
  </p:normalViewPr>
  <p:slideViewPr>
    <p:cSldViewPr snapToGrid="0">
      <p:cViewPr varScale="1">
        <p:scale>
          <a:sx n="92" d="100"/>
          <a:sy n="92" d="100"/>
        </p:scale>
        <p:origin x="13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2024/12/2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morning everyone, I am Zhang </a:t>
            </a:r>
            <a:r>
              <a:rPr lang="en-US" altLang="zh-CN" dirty="0" err="1"/>
              <a:t>yue</a:t>
            </a:r>
            <a:r>
              <a:rPr lang="en-US" altLang="zh-CN" dirty="0"/>
              <a:t>, a </a:t>
            </a:r>
            <a:r>
              <a:rPr lang="en-US" altLang="zh-CN" dirty="0" err="1"/>
              <a:t>phd</a:t>
            </a:r>
            <a:r>
              <a:rPr lang="en-US" altLang="zh-CN" dirty="0"/>
              <a:t> student from school of data science. Today I will introduce about </a:t>
            </a:r>
            <a:r>
              <a:rPr lang="en-US" altLang="zh-CN" sz="1200" dirty="0"/>
              <a:t>Systems for Scalable Graph Analytics.</a:t>
            </a: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a:t>
            </a:fld>
            <a:endParaRPr lang="zh-TW" altLang="en-US"/>
          </a:p>
        </p:txBody>
      </p:sp>
    </p:spTree>
    <p:extLst>
      <p:ext uri="{BB962C8B-B14F-4D97-AF65-F5344CB8AC3E}">
        <p14:creationId xmlns:p14="http://schemas.microsoft.com/office/powerpoint/2010/main" val="226318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The task of finding </a:t>
            </a:r>
            <a:r>
              <a:rPr lang="en-US" altLang="zh-CN" sz="1200" b="1" i="0" kern="1200" dirty="0">
                <a:solidFill>
                  <a:schemeClr val="tx1"/>
                </a:solidFill>
                <a:effectLst/>
                <a:latin typeface="+mn-lt"/>
                <a:ea typeface="+mn-ea"/>
                <a:cs typeface="+mn-cs"/>
              </a:rPr>
              <a:t>frequent subgraphs</a:t>
            </a:r>
            <a:r>
              <a:rPr lang="en-US" altLang="zh-CN" sz="1200" b="0" i="0" kern="1200" dirty="0">
                <a:solidFill>
                  <a:schemeClr val="tx1"/>
                </a:solidFill>
                <a:effectLst/>
                <a:latin typeface="+mn-lt"/>
                <a:ea typeface="+mn-ea"/>
                <a:cs typeface="+mn-cs"/>
              </a:rPr>
              <a:t> in a set of graphs is called  </a:t>
            </a:r>
            <a:r>
              <a:rPr lang="en-US" altLang="zh-CN" sz="1200" b="1" i="0" kern="1200" dirty="0">
                <a:solidFill>
                  <a:schemeClr val="tx1"/>
                </a:solidFill>
                <a:effectLst/>
                <a:latin typeface="+mn-lt"/>
                <a:ea typeface="+mn-ea"/>
                <a:cs typeface="+mn-cs"/>
              </a:rPr>
              <a:t>frequent subgraph mining. </a:t>
            </a:r>
            <a:r>
              <a:rPr lang="en-US" altLang="zh-CN" sz="1200" b="0" i="0" kern="1200" dirty="0">
                <a:solidFill>
                  <a:schemeClr val="tx1"/>
                </a:solidFill>
                <a:effectLst/>
                <a:latin typeface="+mn-lt"/>
                <a:ea typeface="+mn-ea"/>
                <a:cs typeface="+mn-cs"/>
              </a:rPr>
              <a:t> As </a:t>
            </a:r>
            <a:r>
              <a:rPr lang="en-US" altLang="zh-CN" sz="1200" b="1" i="0" kern="1200" dirty="0">
                <a:solidFill>
                  <a:schemeClr val="tx1"/>
                </a:solidFill>
                <a:effectLst/>
                <a:latin typeface="+mn-lt"/>
                <a:ea typeface="+mn-ea"/>
                <a:cs typeface="+mn-cs"/>
              </a:rPr>
              <a:t>input</a:t>
            </a:r>
            <a:r>
              <a:rPr lang="en-US" altLang="zh-CN" sz="1200" b="0" i="0" kern="1200" dirty="0">
                <a:solidFill>
                  <a:schemeClr val="tx1"/>
                </a:solidFill>
                <a:effectLst/>
                <a:latin typeface="+mn-lt"/>
                <a:ea typeface="+mn-ea"/>
                <a:cs typeface="+mn-cs"/>
              </a:rPr>
              <a:t> the user must provide:</a:t>
            </a:r>
          </a:p>
          <a:p>
            <a:pPr fontAlgn="base"/>
            <a:r>
              <a:rPr lang="en-US" altLang="zh-CN" sz="1200" b="0" i="0" kern="1200" dirty="0">
                <a:solidFill>
                  <a:schemeClr val="tx1"/>
                </a:solidFill>
                <a:effectLst/>
                <a:latin typeface="+mn-lt"/>
                <a:ea typeface="+mn-ea"/>
                <a:cs typeface="+mn-cs"/>
              </a:rPr>
              <a:t>a </a:t>
            </a:r>
            <a:r>
              <a:rPr lang="en-US" altLang="zh-CN" sz="1200" b="1" i="0" kern="1200" dirty="0">
                <a:solidFill>
                  <a:schemeClr val="tx1"/>
                </a:solidFill>
                <a:effectLst/>
                <a:latin typeface="+mn-lt"/>
                <a:ea typeface="+mn-ea"/>
                <a:cs typeface="+mn-cs"/>
              </a:rPr>
              <a:t>graph database</a:t>
            </a:r>
            <a:r>
              <a:rPr lang="en-US" altLang="zh-CN" sz="1200" b="0" i="0" kern="1200" dirty="0">
                <a:solidFill>
                  <a:schemeClr val="tx1"/>
                </a:solidFill>
                <a:effectLst/>
                <a:latin typeface="+mn-lt"/>
                <a:ea typeface="+mn-ea"/>
                <a:cs typeface="+mn-cs"/>
              </a:rPr>
              <a:t> (a set of graphs)</a:t>
            </a:r>
          </a:p>
          <a:p>
            <a:pPr fontAlgn="base"/>
            <a:r>
              <a:rPr lang="en-US" altLang="zh-CN" sz="1200" b="0" i="0" kern="1200" dirty="0">
                <a:solidFill>
                  <a:schemeClr val="tx1"/>
                </a:solidFill>
                <a:effectLst/>
                <a:latin typeface="+mn-lt"/>
                <a:ea typeface="+mn-ea"/>
                <a:cs typeface="+mn-cs"/>
              </a:rPr>
              <a:t>a parameter called the </a:t>
            </a:r>
            <a:r>
              <a:rPr lang="en-US" altLang="zh-CN" sz="1200" b="1" i="0" kern="1200" dirty="0">
                <a:solidFill>
                  <a:schemeClr val="tx1"/>
                </a:solidFill>
                <a:effectLst/>
                <a:latin typeface="+mn-lt"/>
                <a:ea typeface="+mn-ea"/>
                <a:cs typeface="+mn-cs"/>
              </a:rPr>
              <a:t>minimum support threshold</a:t>
            </a:r>
            <a:r>
              <a:rPr lang="en-US" altLang="zh-CN" sz="1200" b="0" i="0" kern="1200" dirty="0">
                <a:solidFill>
                  <a:schemeClr val="tx1"/>
                </a:solidFill>
                <a:effectLst/>
                <a:latin typeface="+mn-lt"/>
                <a:ea typeface="+mn-ea"/>
                <a:cs typeface="+mn-cs"/>
              </a:rPr>
              <a:t>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a:t>
            </a:r>
          </a:p>
          <a:p>
            <a:pPr fontAlgn="base"/>
            <a:r>
              <a:rPr lang="en-US" altLang="zh-CN" sz="1200" b="0" i="0" kern="1200" dirty="0">
                <a:solidFill>
                  <a:schemeClr val="tx1"/>
                </a:solidFill>
                <a:effectLst/>
                <a:latin typeface="+mn-lt"/>
                <a:ea typeface="+mn-ea"/>
                <a:cs typeface="+mn-cs"/>
              </a:rPr>
              <a:t>Then, a frequent subgraph mining algorithm will enumerate as output all frequent subgraphs. A </a:t>
            </a:r>
            <a:r>
              <a:rPr lang="en-US" altLang="zh-CN" sz="1200" b="1" i="0" kern="1200" dirty="0">
                <a:solidFill>
                  <a:schemeClr val="tx1"/>
                </a:solidFill>
                <a:effectLst/>
                <a:latin typeface="+mn-lt"/>
                <a:ea typeface="+mn-ea"/>
                <a:cs typeface="+mn-cs"/>
              </a:rPr>
              <a:t>frequent subgraph</a:t>
            </a:r>
            <a:r>
              <a:rPr lang="en-US" altLang="zh-CN" sz="1200" b="0" i="0" kern="1200" dirty="0">
                <a:solidFill>
                  <a:schemeClr val="tx1"/>
                </a:solidFill>
                <a:effectLst/>
                <a:latin typeface="+mn-lt"/>
                <a:ea typeface="+mn-ea"/>
                <a:cs typeface="+mn-cs"/>
              </a:rPr>
              <a:t> is a subgraph that appears in at least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 graphs from a graph database.  For example, let’s consider the following graph database containing three graphs:</a:t>
            </a:r>
          </a:p>
          <a:p>
            <a:pPr fontAlgn="base"/>
            <a:r>
              <a:rPr lang="en-US" altLang="zh-CN" sz="1200" b="0" i="0" kern="1200" dirty="0">
                <a:solidFill>
                  <a:schemeClr val="tx1"/>
                </a:solidFill>
                <a:effectLst/>
                <a:latin typeface="+mn-lt"/>
                <a:ea typeface="+mn-ea"/>
                <a:cs typeface="+mn-cs"/>
              </a:rPr>
              <a:t>[click]</a:t>
            </a:r>
          </a:p>
          <a:p>
            <a:pPr fontAlgn="base"/>
            <a:endParaRPr lang="en-US" altLang="zh-CN" sz="1200" b="0" i="0" kern="1200" dirty="0">
              <a:solidFill>
                <a:schemeClr val="tx1"/>
              </a:solidFill>
              <a:effectLst/>
              <a:latin typeface="+mn-lt"/>
              <a:ea typeface="+mn-ea"/>
              <a:cs typeface="+mn-cs"/>
            </a:endParaRPr>
          </a:p>
          <a:p>
            <a:pPr fontAlgn="base"/>
            <a:r>
              <a:rPr lang="en-US" altLang="zh-CN" sz="1200" b="0" i="0" kern="1200" dirty="0">
                <a:solidFill>
                  <a:schemeClr val="tx1"/>
                </a:solidFill>
                <a:effectLst/>
                <a:latin typeface="+mn-lt"/>
                <a:ea typeface="+mn-ea"/>
                <a:cs typeface="+mn-cs"/>
              </a:rPr>
              <a:t>Now, let’s say that we want to discover all subgraphs that appear in at least three graphs. Thus, we will set the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 parameter to 3. By applying a </a:t>
            </a:r>
            <a:r>
              <a:rPr lang="en-US" altLang="zh-CN" sz="1200" b="1" i="0" kern="1200" dirty="0">
                <a:solidFill>
                  <a:schemeClr val="tx1"/>
                </a:solidFill>
                <a:effectLst/>
                <a:latin typeface="+mn-lt"/>
                <a:ea typeface="+mn-ea"/>
                <a:cs typeface="+mn-cs"/>
              </a:rPr>
              <a:t>frequent subgraph mining algorithm</a:t>
            </a:r>
            <a:r>
              <a:rPr lang="en-US" altLang="zh-CN" sz="1200" b="0" i="0" kern="1200" dirty="0">
                <a:solidFill>
                  <a:schemeClr val="tx1"/>
                </a:solidFill>
                <a:effectLst/>
                <a:latin typeface="+mn-lt"/>
                <a:ea typeface="+mn-ea"/>
                <a:cs typeface="+mn-cs"/>
              </a:rPr>
              <a:t>, we will obtain the set of all subgraphs appearing in at least three graphs:</a:t>
            </a:r>
          </a:p>
          <a:p>
            <a:pPr fontAlgn="base"/>
            <a:r>
              <a:rPr lang="en-US" altLang="zh-CN" sz="1200" b="0" i="0" kern="1200" dirty="0">
                <a:solidFill>
                  <a:schemeClr val="tx1"/>
                </a:solidFill>
                <a:effectLst/>
                <a:latin typeface="+mn-lt"/>
                <a:ea typeface="+mn-ea"/>
                <a:cs typeface="+mn-cs"/>
              </a:rPr>
              <a:t>[click]</a:t>
            </a:r>
          </a:p>
          <a:p>
            <a:pPr fontAlgn="base"/>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11D5518-E2B7-47D3-A483-775D39982443}" type="slidenum">
              <a:rPr lang="zh-TW" altLang="en-US" smtClean="0"/>
              <a:t>11</a:t>
            </a:fld>
            <a:endParaRPr lang="zh-TW" altLang="en-US"/>
          </a:p>
        </p:txBody>
      </p:sp>
    </p:spTree>
    <p:extLst>
      <p:ext uri="{BB962C8B-B14F-4D97-AF65-F5344CB8AC3E}">
        <p14:creationId xmlns:p14="http://schemas.microsoft.com/office/powerpoint/2010/main" val="409944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smtClean="0"/>
              <a:t>Queries on KGs often depend on semantic relevance rather than structural locality</a:t>
            </a:r>
            <a:r>
              <a:rPr lang="en-US" altLang="zh-CN" dirty="0" smtClean="0">
                <a:sym typeface="+mn-ea"/>
              </a:rPr>
              <a:t>, sampling with matrix multiplication is </a:t>
            </a:r>
            <a:r>
              <a:rPr lang="en-US" altLang="zh-CN" dirty="0" smtClean="0">
                <a:solidFill>
                  <a:srgbClr val="C00000"/>
                </a:solidFill>
                <a:sym typeface="+mn-ea"/>
              </a:rPr>
              <a:t>unfeasible</a:t>
            </a:r>
            <a:r>
              <a:rPr lang="en-US" altLang="zh-CN" dirty="0" smtClean="0">
                <a:sym typeface="+mn-ea"/>
              </a:rPr>
              <a:t>. </a:t>
            </a:r>
            <a:endParaRPr lang="zh-CN" altLang="en-US" dirty="0"/>
          </a:p>
        </p:txBody>
      </p:sp>
    </p:spTree>
    <p:extLst>
      <p:ext uri="{BB962C8B-B14F-4D97-AF65-F5344CB8AC3E}">
        <p14:creationId xmlns:p14="http://schemas.microsoft.com/office/powerpoint/2010/main" val="16717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Unfortunately,</a:t>
            </a:r>
            <a:r>
              <a:rPr lang="zh-CN" altLang="en-US" baseline="0" dirty="0"/>
              <a:t> </a:t>
            </a:r>
            <a:r>
              <a:rPr lang="en-US" altLang="zh-CN" baseline="0" dirty="0"/>
              <a:t>before</a:t>
            </a:r>
            <a:r>
              <a:rPr lang="zh-CN" altLang="en-US" baseline="0" dirty="0"/>
              <a:t> </a:t>
            </a:r>
            <a:r>
              <a:rPr lang="en-US" altLang="zh-CN" baseline="0" dirty="0"/>
              <a:t>T-thinker,</a:t>
            </a:r>
            <a:r>
              <a:rPr lang="zh-CN" altLang="en-US" baseline="0" dirty="0"/>
              <a:t> </a:t>
            </a:r>
            <a:r>
              <a:rPr lang="en-US" altLang="zh-CN" baseline="0" dirty="0"/>
              <a:t>all</a:t>
            </a:r>
            <a:r>
              <a:rPr lang="zh-CN" altLang="en-US" baseline="0" dirty="0"/>
              <a:t> </a:t>
            </a:r>
            <a:r>
              <a:rPr lang="en-US" altLang="zh-CN" baseline="0" dirty="0"/>
              <a:t>current</a:t>
            </a:r>
            <a:r>
              <a:rPr lang="zh-CN" altLang="en-US" baseline="0" dirty="0"/>
              <a:t> </a:t>
            </a:r>
            <a:r>
              <a:rPr lang="en-US" altLang="zh-CN" baseline="0" dirty="0"/>
              <a:t>solutions</a:t>
            </a:r>
            <a:r>
              <a:rPr lang="zh-CN" altLang="en-US" baseline="0" dirty="0"/>
              <a:t> </a:t>
            </a:r>
            <a:r>
              <a:rPr lang="en-US" altLang="zh-CN" baseline="0" dirty="0"/>
              <a:t>are</a:t>
            </a:r>
            <a:r>
              <a:rPr lang="zh-CN" altLang="en-US" baseline="0" dirty="0"/>
              <a:t> </a:t>
            </a:r>
            <a:r>
              <a:rPr lang="en-US" altLang="zh-CN" baseline="0" dirty="0"/>
              <a:t>IO-bound</a:t>
            </a:r>
            <a:r>
              <a:rPr lang="zh-CN" altLang="en-US" baseline="0" dirty="0"/>
              <a:t> </a:t>
            </a:r>
            <a:r>
              <a:rPr lang="en-US" altLang="zh-CN" baseline="0" dirty="0"/>
              <a:t>and</a:t>
            </a:r>
            <a:r>
              <a:rPr lang="zh-CN" altLang="en-US" baseline="0" dirty="0"/>
              <a:t> </a:t>
            </a:r>
            <a:r>
              <a:rPr lang="en-US" altLang="zh-CN" baseline="0" dirty="0"/>
              <a:t>materialize</a:t>
            </a:r>
            <a:r>
              <a:rPr lang="zh-CN" altLang="en-US" baseline="0" dirty="0"/>
              <a:t> </a:t>
            </a:r>
            <a:r>
              <a:rPr lang="en-US" altLang="zh-CN" baseline="0" dirty="0"/>
              <a:t>the</a:t>
            </a:r>
            <a:r>
              <a:rPr lang="zh-CN" altLang="en-US" baseline="0" dirty="0"/>
              <a:t> </a:t>
            </a:r>
            <a:r>
              <a:rPr lang="en-US" altLang="zh-CN" baseline="0" dirty="0"/>
              <a:t>subgraphs</a:t>
            </a:r>
            <a:r>
              <a:rPr lang="zh-CN" altLang="en-US" baseline="0" dirty="0"/>
              <a:t> </a:t>
            </a:r>
            <a:r>
              <a:rPr lang="en-US" altLang="zh-CN" baseline="0" dirty="0"/>
              <a:t>level-by-level</a:t>
            </a:r>
            <a:r>
              <a:rPr lang="zh-CN" altLang="en-US" baseline="0" dirty="0"/>
              <a:t> </a:t>
            </a:r>
            <a:r>
              <a:rPr lang="en-US" altLang="zh-CN" baseline="0" dirty="0"/>
              <a:t>in</a:t>
            </a:r>
            <a:r>
              <a:rPr lang="zh-CN" altLang="en-US" baseline="0" dirty="0"/>
              <a:t> </a:t>
            </a:r>
            <a:r>
              <a:rPr lang="en-US" altLang="zh-CN" baseline="0" dirty="0"/>
              <a:t>a</a:t>
            </a:r>
            <a:r>
              <a:rPr lang="zh-CN" altLang="en-US" baseline="0" dirty="0"/>
              <a:t> </a:t>
            </a:r>
            <a:r>
              <a:rPr lang="en-US" altLang="zh-CN" baseline="0" dirty="0"/>
              <a:t>search</a:t>
            </a:r>
            <a:r>
              <a:rPr lang="zh-CN" altLang="en-US" baseline="0" dirty="0"/>
              <a:t> </a:t>
            </a:r>
            <a:r>
              <a:rPr lang="en-US" altLang="zh-CN" baseline="0" dirty="0"/>
              <a:t>tree,</a:t>
            </a:r>
            <a:r>
              <a:rPr lang="zh-CN" altLang="en-US" baseline="0" dirty="0"/>
              <a:t> </a:t>
            </a:r>
            <a:r>
              <a:rPr lang="en-US" altLang="zh-CN" baseline="0" dirty="0"/>
              <a:t>causing</a:t>
            </a:r>
            <a:r>
              <a:rPr lang="zh-CN" altLang="en-US" baseline="0" dirty="0"/>
              <a:t> </a:t>
            </a:r>
            <a:r>
              <a:rPr lang="en-US" altLang="zh-CN" baseline="0" dirty="0"/>
              <a:t>a</a:t>
            </a:r>
            <a:r>
              <a:rPr lang="zh-CN" altLang="en-US" baseline="0" dirty="0"/>
              <a:t> </a:t>
            </a:r>
            <a:r>
              <a:rPr lang="en-US" altLang="zh-CN" baseline="0" dirty="0"/>
              <a:t>lot</a:t>
            </a:r>
            <a:r>
              <a:rPr lang="zh-CN" altLang="en-US" baseline="0" dirty="0"/>
              <a:t> </a:t>
            </a:r>
            <a:r>
              <a:rPr lang="en-US" altLang="zh-CN" baseline="0" dirty="0"/>
              <a:t>of</a:t>
            </a:r>
            <a:r>
              <a:rPr lang="zh-CN" altLang="en-US" baseline="0" dirty="0"/>
              <a:t> </a:t>
            </a:r>
            <a:r>
              <a:rPr lang="en-US" altLang="zh-CN" baseline="0" dirty="0"/>
              <a:t>intermediate</a:t>
            </a:r>
            <a:r>
              <a:rPr lang="zh-CN" altLang="en-US" baseline="0" dirty="0"/>
              <a:t> </a:t>
            </a:r>
            <a:r>
              <a:rPr lang="en-US" altLang="zh-CN" baseline="0" dirty="0"/>
              <a:t>subgraphs</a:t>
            </a:r>
            <a:r>
              <a:rPr lang="zh-CN" altLang="en-US" baseline="0" dirty="0"/>
              <a:t> </a:t>
            </a:r>
            <a:r>
              <a:rPr lang="en-US" altLang="zh-CN" baseline="0" dirty="0"/>
              <a:t>being</a:t>
            </a:r>
            <a:r>
              <a:rPr lang="zh-CN" altLang="en-US" baseline="0" dirty="0"/>
              <a:t> </a:t>
            </a:r>
            <a:r>
              <a:rPr lang="en-US" altLang="zh-CN" baseline="0" dirty="0"/>
              <a:t>materialized</a:t>
            </a:r>
            <a:r>
              <a:rPr lang="zh-CN" altLang="en-US" baseline="0" dirty="0"/>
              <a:t> </a:t>
            </a:r>
            <a:r>
              <a:rPr lang="en-US" altLang="zh-CN" baseline="0" dirty="0"/>
              <a:t>which</a:t>
            </a:r>
            <a:r>
              <a:rPr lang="zh-CN" altLang="en-US" baseline="0" dirty="0"/>
              <a:t> </a:t>
            </a:r>
            <a:r>
              <a:rPr lang="en-US" altLang="zh-CN" baseline="0" dirty="0"/>
              <a:t>not</a:t>
            </a:r>
            <a:r>
              <a:rPr lang="zh-CN" altLang="en-US" baseline="0" dirty="0"/>
              <a:t> </a:t>
            </a:r>
            <a:r>
              <a:rPr lang="en-US" altLang="zh-CN" baseline="0" dirty="0"/>
              <a:t>only</a:t>
            </a:r>
            <a:r>
              <a:rPr lang="zh-CN" altLang="en-US" baseline="0" dirty="0"/>
              <a:t> </a:t>
            </a:r>
            <a:r>
              <a:rPr lang="en-US" altLang="zh-CN" baseline="0" dirty="0"/>
              <a:t>hurts</a:t>
            </a:r>
            <a:r>
              <a:rPr lang="zh-CN" altLang="en-US" baseline="0" dirty="0"/>
              <a:t> </a:t>
            </a:r>
            <a:r>
              <a:rPr lang="en-US" altLang="zh-CN" baseline="0" dirty="0"/>
              <a:t>performance</a:t>
            </a:r>
            <a:r>
              <a:rPr lang="zh-CN" altLang="en-US" baseline="0" dirty="0"/>
              <a:t> </a:t>
            </a:r>
            <a:r>
              <a:rPr lang="en-US" altLang="zh-CN" baseline="0" dirty="0"/>
              <a:t>but</a:t>
            </a:r>
            <a:r>
              <a:rPr lang="zh-CN" altLang="en-US" baseline="0" dirty="0"/>
              <a:t> </a:t>
            </a:r>
            <a:r>
              <a:rPr lang="en-US" altLang="zh-CN" baseline="0" dirty="0"/>
              <a:t>also</a:t>
            </a:r>
            <a:r>
              <a:rPr lang="zh-CN" altLang="en-US" baseline="0" dirty="0"/>
              <a:t> </a:t>
            </a:r>
            <a:r>
              <a:rPr lang="en-US" altLang="zh-CN" baseline="0" dirty="0"/>
              <a:t>limits</a:t>
            </a:r>
            <a:r>
              <a:rPr lang="zh-CN" altLang="en-US" baseline="0" dirty="0"/>
              <a:t> </a:t>
            </a:r>
            <a:r>
              <a:rPr lang="en-US" altLang="zh-CN" baseline="0" dirty="0"/>
              <a:t>the</a:t>
            </a:r>
            <a:r>
              <a:rPr lang="zh-CN" altLang="en-US" baseline="0" dirty="0"/>
              <a:t> </a:t>
            </a:r>
            <a:r>
              <a:rPr lang="en-US" altLang="zh-CN" baseline="0" dirty="0"/>
              <a:t>size</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graph</a:t>
            </a:r>
            <a:r>
              <a:rPr lang="zh-CN" altLang="en-US" baseline="0" dirty="0"/>
              <a:t> </a:t>
            </a:r>
            <a:r>
              <a:rPr lang="en-US" altLang="zh-CN" baseline="0" dirty="0"/>
              <a:t>that</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processed.</a:t>
            </a:r>
          </a:p>
          <a:p>
            <a:endParaRPr lang="en-US" altLang="zh-CN" baseline="0" dirty="0"/>
          </a:p>
          <a:p>
            <a:r>
              <a:rPr lang="en-US" altLang="zh-CN" baseline="0" dirty="0"/>
              <a:t>Surprisingly,</a:t>
            </a:r>
            <a:r>
              <a:rPr lang="zh-CN" altLang="en-US" baseline="0" dirty="0"/>
              <a:t> </a:t>
            </a:r>
            <a:r>
              <a:rPr lang="en-US" altLang="zh-CN" baseline="0" dirty="0"/>
              <a:t>these</a:t>
            </a:r>
            <a:r>
              <a:rPr lang="zh-CN" altLang="en-US" baseline="0" dirty="0"/>
              <a:t> </a:t>
            </a:r>
            <a:r>
              <a:rPr lang="en-US" altLang="zh-CN" baseline="0" dirty="0"/>
              <a:t>works</a:t>
            </a:r>
            <a:r>
              <a:rPr lang="zh-CN" altLang="en-US" baseline="0" dirty="0"/>
              <a:t> </a:t>
            </a:r>
            <a:r>
              <a:rPr lang="en-US" altLang="zh-CN" baseline="0" dirty="0"/>
              <a:t>were</a:t>
            </a:r>
            <a:r>
              <a:rPr lang="zh-CN" altLang="en-US" baseline="0" dirty="0"/>
              <a:t> </a:t>
            </a:r>
            <a:r>
              <a:rPr lang="en-US" altLang="zh-CN" baseline="0" dirty="0"/>
              <a:t>accepted</a:t>
            </a:r>
            <a:r>
              <a:rPr lang="zh-CN" altLang="en-US" baseline="0" dirty="0"/>
              <a:t> </a:t>
            </a:r>
            <a:r>
              <a:rPr lang="en-US" altLang="zh-CN" baseline="0" dirty="0"/>
              <a:t>by</a:t>
            </a:r>
            <a:r>
              <a:rPr lang="zh-CN" altLang="en-US" baseline="0" dirty="0"/>
              <a:t> </a:t>
            </a:r>
            <a:r>
              <a:rPr lang="en-US" altLang="zh-CN" baseline="0" dirty="0"/>
              <a:t>the</a:t>
            </a:r>
            <a:r>
              <a:rPr lang="zh-CN" altLang="en-US" baseline="0" dirty="0"/>
              <a:t> </a:t>
            </a:r>
            <a:r>
              <a:rPr lang="en-US" altLang="zh-CN" baseline="0" dirty="0"/>
              <a:t>best</a:t>
            </a:r>
            <a:r>
              <a:rPr lang="zh-CN" altLang="en-US" baseline="0" dirty="0"/>
              <a:t> </a:t>
            </a:r>
            <a:r>
              <a:rPr lang="en-US" altLang="zh-CN" baseline="0" dirty="0"/>
              <a:t>systems</a:t>
            </a:r>
            <a:r>
              <a:rPr lang="zh-CN" altLang="en-US" baseline="0" dirty="0"/>
              <a:t> </a:t>
            </a:r>
            <a:r>
              <a:rPr lang="en-US" altLang="zh-CN" baseline="0" dirty="0"/>
              <a:t>conferences</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OSDI</a:t>
            </a:r>
            <a:r>
              <a:rPr lang="zh-CN" altLang="en-US" baseline="0" dirty="0"/>
              <a:t> </a:t>
            </a:r>
            <a:r>
              <a:rPr lang="en-US" altLang="zh-CN" baseline="0" dirty="0"/>
              <a:t>and</a:t>
            </a:r>
            <a:r>
              <a:rPr lang="zh-CN" altLang="en-US" baseline="0" dirty="0"/>
              <a:t> </a:t>
            </a:r>
            <a:r>
              <a:rPr lang="en-US" altLang="zh-CN" baseline="0" dirty="0"/>
              <a:t>SOSP.</a:t>
            </a:r>
          </a:p>
          <a:p>
            <a:endParaRPr lang="zh-CN" altLang="en-US" dirty="0"/>
          </a:p>
        </p:txBody>
      </p:sp>
    </p:spTree>
    <p:extLst>
      <p:ext uri="{BB962C8B-B14F-4D97-AF65-F5344CB8AC3E}">
        <p14:creationId xmlns:p14="http://schemas.microsoft.com/office/powerpoint/2010/main" val="415296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Unfortunately,</a:t>
            </a:r>
            <a:r>
              <a:rPr lang="zh-CN" altLang="en-US" baseline="0" dirty="0"/>
              <a:t> </a:t>
            </a:r>
            <a:r>
              <a:rPr lang="en-US" altLang="zh-CN" baseline="0" dirty="0"/>
              <a:t>before</a:t>
            </a:r>
            <a:r>
              <a:rPr lang="zh-CN" altLang="en-US" baseline="0" dirty="0"/>
              <a:t> </a:t>
            </a:r>
            <a:r>
              <a:rPr lang="en-US" altLang="zh-CN" baseline="0" dirty="0"/>
              <a:t>T-thinker,</a:t>
            </a:r>
            <a:r>
              <a:rPr lang="zh-CN" altLang="en-US" baseline="0" dirty="0"/>
              <a:t> </a:t>
            </a:r>
            <a:r>
              <a:rPr lang="en-US" altLang="zh-CN" baseline="0" dirty="0"/>
              <a:t>all</a:t>
            </a:r>
            <a:r>
              <a:rPr lang="zh-CN" altLang="en-US" baseline="0" dirty="0"/>
              <a:t> </a:t>
            </a:r>
            <a:r>
              <a:rPr lang="en-US" altLang="zh-CN" baseline="0" dirty="0"/>
              <a:t>current</a:t>
            </a:r>
            <a:r>
              <a:rPr lang="zh-CN" altLang="en-US" baseline="0" dirty="0"/>
              <a:t> </a:t>
            </a:r>
            <a:r>
              <a:rPr lang="en-US" altLang="zh-CN" baseline="0" dirty="0"/>
              <a:t>solutions</a:t>
            </a:r>
            <a:r>
              <a:rPr lang="zh-CN" altLang="en-US" baseline="0" dirty="0"/>
              <a:t> </a:t>
            </a:r>
            <a:r>
              <a:rPr lang="en-US" altLang="zh-CN" baseline="0" dirty="0"/>
              <a:t>are</a:t>
            </a:r>
            <a:r>
              <a:rPr lang="zh-CN" altLang="en-US" baseline="0" dirty="0"/>
              <a:t> </a:t>
            </a:r>
            <a:r>
              <a:rPr lang="en-US" altLang="zh-CN" baseline="0" dirty="0"/>
              <a:t>IO-bound</a:t>
            </a:r>
            <a:r>
              <a:rPr lang="zh-CN" altLang="en-US" baseline="0" dirty="0"/>
              <a:t> </a:t>
            </a:r>
            <a:r>
              <a:rPr lang="en-US" altLang="zh-CN" baseline="0" dirty="0"/>
              <a:t>and</a:t>
            </a:r>
            <a:r>
              <a:rPr lang="zh-CN" altLang="en-US" baseline="0" dirty="0"/>
              <a:t> </a:t>
            </a:r>
            <a:r>
              <a:rPr lang="en-US" altLang="zh-CN" baseline="0" dirty="0"/>
              <a:t>materialize</a:t>
            </a:r>
            <a:r>
              <a:rPr lang="zh-CN" altLang="en-US" baseline="0" dirty="0"/>
              <a:t> </a:t>
            </a:r>
            <a:r>
              <a:rPr lang="en-US" altLang="zh-CN" baseline="0" dirty="0"/>
              <a:t>the</a:t>
            </a:r>
            <a:r>
              <a:rPr lang="zh-CN" altLang="en-US" baseline="0" dirty="0"/>
              <a:t> </a:t>
            </a:r>
            <a:r>
              <a:rPr lang="en-US" altLang="zh-CN" baseline="0" dirty="0"/>
              <a:t>subgraphs</a:t>
            </a:r>
            <a:r>
              <a:rPr lang="zh-CN" altLang="en-US" baseline="0" dirty="0"/>
              <a:t> </a:t>
            </a:r>
            <a:r>
              <a:rPr lang="en-US" altLang="zh-CN" baseline="0" dirty="0"/>
              <a:t>level-by-level</a:t>
            </a:r>
            <a:r>
              <a:rPr lang="zh-CN" altLang="en-US" baseline="0" dirty="0"/>
              <a:t> </a:t>
            </a:r>
            <a:r>
              <a:rPr lang="en-US" altLang="zh-CN" baseline="0" dirty="0"/>
              <a:t>in</a:t>
            </a:r>
            <a:r>
              <a:rPr lang="zh-CN" altLang="en-US" baseline="0" dirty="0"/>
              <a:t> </a:t>
            </a:r>
            <a:r>
              <a:rPr lang="en-US" altLang="zh-CN" baseline="0" dirty="0"/>
              <a:t>a</a:t>
            </a:r>
            <a:r>
              <a:rPr lang="zh-CN" altLang="en-US" baseline="0" dirty="0"/>
              <a:t> </a:t>
            </a:r>
            <a:r>
              <a:rPr lang="en-US" altLang="zh-CN" baseline="0" dirty="0"/>
              <a:t>search</a:t>
            </a:r>
            <a:r>
              <a:rPr lang="zh-CN" altLang="en-US" baseline="0" dirty="0"/>
              <a:t> </a:t>
            </a:r>
            <a:r>
              <a:rPr lang="en-US" altLang="zh-CN" baseline="0" dirty="0"/>
              <a:t>tree,</a:t>
            </a:r>
            <a:r>
              <a:rPr lang="zh-CN" altLang="en-US" baseline="0" dirty="0"/>
              <a:t> </a:t>
            </a:r>
            <a:r>
              <a:rPr lang="en-US" altLang="zh-CN" baseline="0" dirty="0"/>
              <a:t>causing</a:t>
            </a:r>
            <a:r>
              <a:rPr lang="zh-CN" altLang="en-US" baseline="0" dirty="0"/>
              <a:t> </a:t>
            </a:r>
            <a:r>
              <a:rPr lang="en-US" altLang="zh-CN" baseline="0" dirty="0"/>
              <a:t>a</a:t>
            </a:r>
            <a:r>
              <a:rPr lang="zh-CN" altLang="en-US" baseline="0" dirty="0"/>
              <a:t> </a:t>
            </a:r>
            <a:r>
              <a:rPr lang="en-US" altLang="zh-CN" baseline="0" dirty="0"/>
              <a:t>lot</a:t>
            </a:r>
            <a:r>
              <a:rPr lang="zh-CN" altLang="en-US" baseline="0" dirty="0"/>
              <a:t> </a:t>
            </a:r>
            <a:r>
              <a:rPr lang="en-US" altLang="zh-CN" baseline="0" dirty="0"/>
              <a:t>of</a:t>
            </a:r>
            <a:r>
              <a:rPr lang="zh-CN" altLang="en-US" baseline="0" dirty="0"/>
              <a:t> </a:t>
            </a:r>
            <a:r>
              <a:rPr lang="en-US" altLang="zh-CN" baseline="0" dirty="0"/>
              <a:t>intermediate</a:t>
            </a:r>
            <a:r>
              <a:rPr lang="zh-CN" altLang="en-US" baseline="0" dirty="0"/>
              <a:t> </a:t>
            </a:r>
            <a:r>
              <a:rPr lang="en-US" altLang="zh-CN" baseline="0" dirty="0"/>
              <a:t>subgraphs</a:t>
            </a:r>
            <a:r>
              <a:rPr lang="zh-CN" altLang="en-US" baseline="0" dirty="0"/>
              <a:t> </a:t>
            </a:r>
            <a:r>
              <a:rPr lang="en-US" altLang="zh-CN" baseline="0" dirty="0"/>
              <a:t>being</a:t>
            </a:r>
            <a:r>
              <a:rPr lang="zh-CN" altLang="en-US" baseline="0" dirty="0"/>
              <a:t> </a:t>
            </a:r>
            <a:r>
              <a:rPr lang="en-US" altLang="zh-CN" baseline="0" dirty="0"/>
              <a:t>materialized</a:t>
            </a:r>
            <a:r>
              <a:rPr lang="zh-CN" altLang="en-US" baseline="0" dirty="0"/>
              <a:t> </a:t>
            </a:r>
            <a:r>
              <a:rPr lang="en-US" altLang="zh-CN" baseline="0" dirty="0"/>
              <a:t>which</a:t>
            </a:r>
            <a:r>
              <a:rPr lang="zh-CN" altLang="en-US" baseline="0" dirty="0"/>
              <a:t> </a:t>
            </a:r>
            <a:r>
              <a:rPr lang="en-US" altLang="zh-CN" baseline="0" dirty="0"/>
              <a:t>not</a:t>
            </a:r>
            <a:r>
              <a:rPr lang="zh-CN" altLang="en-US" baseline="0" dirty="0"/>
              <a:t> </a:t>
            </a:r>
            <a:r>
              <a:rPr lang="en-US" altLang="zh-CN" baseline="0" dirty="0"/>
              <a:t>only</a:t>
            </a:r>
            <a:r>
              <a:rPr lang="zh-CN" altLang="en-US" baseline="0" dirty="0"/>
              <a:t> </a:t>
            </a:r>
            <a:r>
              <a:rPr lang="en-US" altLang="zh-CN" baseline="0" dirty="0"/>
              <a:t>hurts</a:t>
            </a:r>
            <a:r>
              <a:rPr lang="zh-CN" altLang="en-US" baseline="0" dirty="0"/>
              <a:t> </a:t>
            </a:r>
            <a:r>
              <a:rPr lang="en-US" altLang="zh-CN" baseline="0" dirty="0"/>
              <a:t>performance</a:t>
            </a:r>
            <a:r>
              <a:rPr lang="zh-CN" altLang="en-US" baseline="0" dirty="0"/>
              <a:t> </a:t>
            </a:r>
            <a:r>
              <a:rPr lang="en-US" altLang="zh-CN" baseline="0" dirty="0"/>
              <a:t>but</a:t>
            </a:r>
            <a:r>
              <a:rPr lang="zh-CN" altLang="en-US" baseline="0" dirty="0"/>
              <a:t> </a:t>
            </a:r>
            <a:r>
              <a:rPr lang="en-US" altLang="zh-CN" baseline="0" dirty="0"/>
              <a:t>also</a:t>
            </a:r>
            <a:r>
              <a:rPr lang="zh-CN" altLang="en-US" baseline="0" dirty="0"/>
              <a:t> </a:t>
            </a:r>
            <a:r>
              <a:rPr lang="en-US" altLang="zh-CN" baseline="0" dirty="0"/>
              <a:t>limits</a:t>
            </a:r>
            <a:r>
              <a:rPr lang="zh-CN" altLang="en-US" baseline="0" dirty="0"/>
              <a:t> </a:t>
            </a:r>
            <a:r>
              <a:rPr lang="en-US" altLang="zh-CN" baseline="0" dirty="0"/>
              <a:t>the</a:t>
            </a:r>
            <a:r>
              <a:rPr lang="zh-CN" altLang="en-US" baseline="0" dirty="0"/>
              <a:t> </a:t>
            </a:r>
            <a:r>
              <a:rPr lang="en-US" altLang="zh-CN" baseline="0" dirty="0"/>
              <a:t>size</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graph</a:t>
            </a:r>
            <a:r>
              <a:rPr lang="zh-CN" altLang="en-US" baseline="0" dirty="0"/>
              <a:t> </a:t>
            </a:r>
            <a:r>
              <a:rPr lang="en-US" altLang="zh-CN" baseline="0" dirty="0"/>
              <a:t>that</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processed.</a:t>
            </a:r>
          </a:p>
          <a:p>
            <a:endParaRPr lang="en-US" altLang="zh-CN" baseline="0" dirty="0"/>
          </a:p>
          <a:p>
            <a:r>
              <a:rPr lang="en-US" altLang="zh-CN" baseline="0" dirty="0"/>
              <a:t>Surprisingly,</a:t>
            </a:r>
            <a:r>
              <a:rPr lang="zh-CN" altLang="en-US" baseline="0" dirty="0"/>
              <a:t> </a:t>
            </a:r>
            <a:r>
              <a:rPr lang="en-US" altLang="zh-CN" baseline="0" dirty="0"/>
              <a:t>these</a:t>
            </a:r>
            <a:r>
              <a:rPr lang="zh-CN" altLang="en-US" baseline="0" dirty="0"/>
              <a:t> </a:t>
            </a:r>
            <a:r>
              <a:rPr lang="en-US" altLang="zh-CN" baseline="0" dirty="0"/>
              <a:t>works</a:t>
            </a:r>
            <a:r>
              <a:rPr lang="zh-CN" altLang="en-US" baseline="0" dirty="0"/>
              <a:t> </a:t>
            </a:r>
            <a:r>
              <a:rPr lang="en-US" altLang="zh-CN" baseline="0" dirty="0"/>
              <a:t>were</a:t>
            </a:r>
            <a:r>
              <a:rPr lang="zh-CN" altLang="en-US" baseline="0" dirty="0"/>
              <a:t> </a:t>
            </a:r>
            <a:r>
              <a:rPr lang="en-US" altLang="zh-CN" baseline="0" dirty="0"/>
              <a:t>accepted</a:t>
            </a:r>
            <a:r>
              <a:rPr lang="zh-CN" altLang="en-US" baseline="0" dirty="0"/>
              <a:t> </a:t>
            </a:r>
            <a:r>
              <a:rPr lang="en-US" altLang="zh-CN" baseline="0" dirty="0"/>
              <a:t>by</a:t>
            </a:r>
            <a:r>
              <a:rPr lang="zh-CN" altLang="en-US" baseline="0" dirty="0"/>
              <a:t> </a:t>
            </a:r>
            <a:r>
              <a:rPr lang="en-US" altLang="zh-CN" baseline="0" dirty="0"/>
              <a:t>the</a:t>
            </a:r>
            <a:r>
              <a:rPr lang="zh-CN" altLang="en-US" baseline="0" dirty="0"/>
              <a:t> </a:t>
            </a:r>
            <a:r>
              <a:rPr lang="en-US" altLang="zh-CN" baseline="0" dirty="0"/>
              <a:t>best</a:t>
            </a:r>
            <a:r>
              <a:rPr lang="zh-CN" altLang="en-US" baseline="0" dirty="0"/>
              <a:t> </a:t>
            </a:r>
            <a:r>
              <a:rPr lang="en-US" altLang="zh-CN" baseline="0" dirty="0"/>
              <a:t>systems</a:t>
            </a:r>
            <a:r>
              <a:rPr lang="zh-CN" altLang="en-US" baseline="0" dirty="0"/>
              <a:t> </a:t>
            </a:r>
            <a:r>
              <a:rPr lang="en-US" altLang="zh-CN" baseline="0" dirty="0"/>
              <a:t>conferences</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OSDI</a:t>
            </a:r>
            <a:r>
              <a:rPr lang="zh-CN" altLang="en-US" baseline="0" dirty="0"/>
              <a:t> </a:t>
            </a:r>
            <a:r>
              <a:rPr lang="en-US" altLang="zh-CN" baseline="0" dirty="0"/>
              <a:t>and</a:t>
            </a:r>
            <a:r>
              <a:rPr lang="zh-CN" altLang="en-US" baseline="0" dirty="0"/>
              <a:t> </a:t>
            </a:r>
            <a:r>
              <a:rPr lang="en-US" altLang="zh-CN" baseline="0" dirty="0"/>
              <a:t>SOSP.</a:t>
            </a:r>
          </a:p>
          <a:p>
            <a:endParaRPr lang="zh-CN" altLang="en-US" dirty="0"/>
          </a:p>
        </p:txBody>
      </p:sp>
    </p:spTree>
    <p:extLst>
      <p:ext uri="{BB962C8B-B14F-4D97-AF65-F5344CB8AC3E}">
        <p14:creationId xmlns:p14="http://schemas.microsoft.com/office/powerpoint/2010/main" val="341636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261450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1253634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17</a:t>
            </a:fld>
            <a:endParaRPr lang="zh-TW" altLang="en-US"/>
          </a:p>
        </p:txBody>
      </p:sp>
    </p:spTree>
    <p:extLst>
      <p:ext uri="{BB962C8B-B14F-4D97-AF65-F5344CB8AC3E}">
        <p14:creationId xmlns:p14="http://schemas.microsoft.com/office/powerpoint/2010/main" val="300243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1710846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3060837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193090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2</a:t>
            </a:fld>
            <a:endParaRPr lang="zh-TW" altLang="en-US"/>
          </a:p>
        </p:txBody>
      </p:sp>
    </p:spTree>
    <p:extLst>
      <p:ext uri="{BB962C8B-B14F-4D97-AF65-F5344CB8AC3E}">
        <p14:creationId xmlns:p14="http://schemas.microsoft.com/office/powerpoint/2010/main" val="3430070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182314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3081649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dirty="0" smtClean="0"/>
              <a:t>This example shows the change of feature cache when moving onto Iteration (</a:t>
            </a:r>
            <a:r>
              <a:rPr lang="zh-CN" altLang="en-US" dirty="0" smtClean="0"/>
              <a:t>𝑖 </a:t>
            </a:r>
            <a:r>
              <a:rPr lang="en-US" altLang="zh-CN" dirty="0" smtClean="0"/>
              <a:t>+1) from Iteration</a:t>
            </a:r>
            <a:r>
              <a:rPr lang="zh-CN" altLang="en-US" dirty="0" smtClean="0"/>
              <a:t>𝑖</a:t>
            </a:r>
            <a:r>
              <a:rPr lang="en-US" altLang="zh-CN"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dirty="0" smtClean="0"/>
              <a:t>In this example, the total number of nodes are 10, and five of them are cached (Node 0, 1, 4, 6, and 7). </a:t>
            </a:r>
          </a:p>
          <a:p>
            <a:pPr marL="0" marR="0" lvl="0" indent="0" algn="l" defTabSz="457200" rtl="0" eaLnBrk="0" fontAlgn="base" latinLnBrk="0" hangingPunct="0">
              <a:lnSpc>
                <a:spcPct val="100000"/>
              </a:lnSpc>
              <a:spcBef>
                <a:spcPct val="30000"/>
              </a:spcBef>
              <a:spcAft>
                <a:spcPct val="0"/>
              </a:spcAft>
              <a:buClrTx/>
              <a:buSzTx/>
              <a:buFontTx/>
              <a:buNone/>
              <a:tabLst/>
              <a:defRPr/>
            </a:pPr>
            <a:r>
              <a:rPr lang="zh-CN" altLang="en-US" dirty="0" smtClean="0"/>
              <a:t>𝑖𝑑𝑠 </a:t>
            </a:r>
            <a:r>
              <a:rPr lang="en-US" altLang="zh-CN" dirty="0" smtClean="0"/>
              <a:t>refers to the sampled node IDs, while </a:t>
            </a:r>
            <a:r>
              <a:rPr lang="zh-CN" altLang="en-US" dirty="0" smtClean="0"/>
              <a:t>𝑖𝑛</a:t>
            </a:r>
            <a:r>
              <a:rPr lang="en-US" altLang="zh-CN" dirty="0" smtClean="0"/>
              <a:t>_</a:t>
            </a:r>
            <a:r>
              <a:rPr lang="zh-CN" altLang="en-US" dirty="0" smtClean="0"/>
              <a:t>𝑖𝑑𝑠</a:t>
            </a:r>
            <a:r>
              <a:rPr lang="en-US" altLang="zh-CN" dirty="0" smtClean="0"/>
              <a:t>, </a:t>
            </a:r>
            <a:r>
              <a:rPr lang="zh-CN" altLang="en-US" dirty="0" smtClean="0"/>
              <a:t>𝑜𝑢𝑡</a:t>
            </a:r>
            <a:r>
              <a:rPr lang="en-US" altLang="zh-CN" dirty="0" smtClean="0"/>
              <a:t>_</a:t>
            </a:r>
            <a:r>
              <a:rPr lang="zh-CN" altLang="en-US" dirty="0" smtClean="0"/>
              <a:t>𝑖𝑑𝑠 </a:t>
            </a:r>
            <a:r>
              <a:rPr lang="en-US" altLang="zh-CN" dirty="0" smtClean="0"/>
              <a:t>and </a:t>
            </a:r>
            <a:r>
              <a:rPr lang="zh-CN" altLang="en-US" dirty="0" smtClean="0"/>
              <a:t>𝑖𝑛</a:t>
            </a:r>
            <a:r>
              <a:rPr lang="en-US" altLang="zh-CN" dirty="0" smtClean="0"/>
              <a:t>_</a:t>
            </a:r>
            <a:r>
              <a:rPr lang="zh-CN" altLang="en-US" dirty="0" smtClean="0"/>
              <a:t>𝑝𝑜𝑠𝑖𝑡𝑖𝑜𝑛𝑠 </a:t>
            </a:r>
            <a:r>
              <a:rPr lang="en-US" altLang="zh-CN" dirty="0" smtClean="0"/>
              <a:t>are cache update information for the current iteration.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dirty="0" smtClean="0"/>
              <a:t>For gather, Ginex first checks </a:t>
            </a:r>
            <a:r>
              <a:rPr lang="zh-CN" altLang="en-US" dirty="0" smtClean="0"/>
              <a:t>𝑎𝑑𝑑𝑟𝑒𝑠𝑠</a:t>
            </a:r>
            <a:r>
              <a:rPr lang="en-US" altLang="zh-CN" dirty="0" smtClean="0"/>
              <a:t>_</a:t>
            </a:r>
            <a:r>
              <a:rPr lang="zh-CN" altLang="en-US" dirty="0" smtClean="0"/>
              <a:t>𝑡𝑎𝑏𝑙𝑒 </a:t>
            </a:r>
            <a:r>
              <a:rPr lang="en-US" altLang="zh-CN" dirty="0" smtClean="0"/>
              <a:t>for the nodes in </a:t>
            </a:r>
            <a:r>
              <a:rPr lang="zh-CN" altLang="en-US" dirty="0" smtClean="0"/>
              <a:t>𝑖𝑑</a:t>
            </a:r>
            <a:r>
              <a:rPr lang="en-US" altLang="zh-CN" dirty="0" smtClean="0"/>
              <a:t>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dirty="0" smtClean="0"/>
              <a:t>After the batch input is made, Ginex performs cache update by referring to </a:t>
            </a:r>
            <a:r>
              <a:rPr lang="zh-CN" altLang="en-US" dirty="0" smtClean="0"/>
              <a:t>𝑖𝑛</a:t>
            </a:r>
            <a:r>
              <a:rPr lang="en-US" altLang="zh-CN" dirty="0" smtClean="0"/>
              <a:t>_</a:t>
            </a:r>
            <a:r>
              <a:rPr lang="zh-CN" altLang="en-US" dirty="0" smtClean="0"/>
              <a:t>𝑖𝑑𝑠</a:t>
            </a:r>
            <a:r>
              <a:rPr lang="en-US" altLang="zh-CN" dirty="0" smtClean="0"/>
              <a:t>, </a:t>
            </a:r>
            <a:r>
              <a:rPr lang="zh-CN" altLang="en-US" dirty="0" smtClean="0"/>
              <a:t>𝑜𝑢𝑡</a:t>
            </a:r>
            <a:r>
              <a:rPr lang="en-US" altLang="zh-CN" dirty="0" smtClean="0"/>
              <a:t>_</a:t>
            </a:r>
            <a:r>
              <a:rPr lang="zh-CN" altLang="en-US" dirty="0" smtClean="0"/>
              <a:t>𝑖𝑑𝑠 </a:t>
            </a:r>
            <a:r>
              <a:rPr lang="en-US" altLang="zh-CN" dirty="0" smtClean="0"/>
              <a:t>and </a:t>
            </a:r>
            <a:r>
              <a:rPr lang="zh-CN" altLang="en-US" dirty="0" smtClean="0"/>
              <a:t>𝑖𝑛</a:t>
            </a:r>
            <a:r>
              <a:rPr lang="en-US" altLang="zh-CN" dirty="0" smtClean="0"/>
              <a:t>_</a:t>
            </a:r>
            <a:r>
              <a:rPr lang="zh-CN" altLang="en-US" dirty="0" smtClean="0"/>
              <a:t>𝑝𝑜𝑠𝑖𝑡𝑖𝑜𝑛𝑠</a:t>
            </a:r>
            <a:r>
              <a:rPr lang="en-US" altLang="zh-CN" dirty="0" smtClean="0"/>
              <a:t>. In the figure, </a:t>
            </a:r>
            <a:r>
              <a:rPr lang="zh-CN" altLang="en-US" dirty="0" smtClean="0"/>
              <a:t>𝑖𝑛</a:t>
            </a:r>
            <a:r>
              <a:rPr lang="en-US" altLang="zh-CN" dirty="0" smtClean="0"/>
              <a:t>_</a:t>
            </a:r>
            <a:r>
              <a:rPr lang="zh-CN" altLang="en-US" dirty="0" smtClean="0"/>
              <a:t>𝑖𝑑𝑠 </a:t>
            </a:r>
            <a:r>
              <a:rPr lang="en-US" altLang="zh-CN" dirty="0" smtClean="0"/>
              <a:t>and </a:t>
            </a:r>
            <a:r>
              <a:rPr lang="zh-CN" altLang="en-US" dirty="0" smtClean="0"/>
              <a:t>𝑜𝑢𝑡</a:t>
            </a:r>
            <a:r>
              <a:rPr lang="en-US" altLang="zh-CN" dirty="0" smtClean="0"/>
              <a:t>_</a:t>
            </a:r>
            <a:r>
              <a:rPr lang="zh-CN" altLang="en-US" dirty="0" smtClean="0"/>
              <a:t>𝑖𝑑𝑠 </a:t>
            </a:r>
            <a:r>
              <a:rPr lang="en-US" altLang="zh-CN" dirty="0" smtClean="0"/>
              <a:t>indicate that the feature vectors of Node 2 and Node 5 should replace the cache lines occupied by the feature vectors of Node 0 and 6. As the feature vectors of Node 2 and 5, which are newly loaded from SSD, are buffered in the batch input, Ginex locates these two vectors with </a:t>
            </a:r>
            <a:r>
              <a:rPr lang="zh-CN" altLang="en-US" dirty="0" smtClean="0"/>
              <a:t>𝑖𝑛</a:t>
            </a:r>
            <a:r>
              <a:rPr lang="en-US" altLang="zh-CN" dirty="0" smtClean="0"/>
              <a:t>_</a:t>
            </a:r>
            <a:r>
              <a:rPr lang="zh-CN" altLang="en-US" dirty="0" smtClean="0"/>
              <a:t>𝑝𝑜𝑠𝑖𝑡𝑖𝑜𝑛𝑠</a:t>
            </a:r>
            <a:r>
              <a:rPr lang="en-US" altLang="zh-CN" dirty="0" smtClean="0"/>
              <a:t>. Then, Ginex puts these vectors into the cache lines originally holding the feature vectors of Node 0 and Node 6, whose address can be found by checking</a:t>
            </a:r>
            <a:r>
              <a:rPr lang="zh-CN" altLang="en-US" dirty="0" smtClean="0"/>
              <a:t>𝑎𝑑𝑑𝑟𝑒𝑠𝑠</a:t>
            </a:r>
            <a:r>
              <a:rPr lang="en-US" altLang="zh-CN" dirty="0" smtClean="0"/>
              <a:t>_</a:t>
            </a:r>
            <a:r>
              <a:rPr lang="zh-CN" altLang="en-US" dirty="0" smtClean="0"/>
              <a:t>𝑡𝑎𝑏𝑙𝑒 </a:t>
            </a:r>
            <a:r>
              <a:rPr lang="en-US" altLang="zh-CN" dirty="0" smtClean="0"/>
              <a:t>as well 4 . Lastly, Ginex updates</a:t>
            </a:r>
            <a:r>
              <a:rPr lang="zh-CN" altLang="en-US" dirty="0" smtClean="0"/>
              <a:t>𝑎𝑑𝑑𝑟𝑒𝑠𝑠</a:t>
            </a:r>
            <a:r>
              <a:rPr lang="en-US" altLang="zh-CN" dirty="0" smtClean="0"/>
              <a:t>_</a:t>
            </a:r>
            <a:r>
              <a:rPr lang="zh-CN" altLang="en-US" dirty="0" smtClean="0"/>
              <a:t>𝑡𝑎𝑏𝑙𝑒 </a:t>
            </a:r>
            <a:r>
              <a:rPr lang="en-US" altLang="zh-CN" dirty="0" smtClean="0"/>
              <a:t>5 , and cache update for Iteration </a:t>
            </a:r>
            <a:r>
              <a:rPr lang="zh-CN" altLang="en-US" dirty="0" smtClean="0"/>
              <a:t>𝑖 </a:t>
            </a:r>
            <a:r>
              <a:rPr lang="en-US" altLang="zh-CN" dirty="0" smtClean="0"/>
              <a:t>ends.</a:t>
            </a:r>
            <a:endParaRPr lang="en-US" altLang="zh-CN"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zh-CN" altLang="en-US" dirty="0"/>
          </a:p>
        </p:txBody>
      </p:sp>
    </p:spTree>
    <p:extLst>
      <p:ext uri="{BB962C8B-B14F-4D97-AF65-F5344CB8AC3E}">
        <p14:creationId xmlns:p14="http://schemas.microsoft.com/office/powerpoint/2010/main" val="921324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Figure 12(a) illustrates the data structure utilized by Ginex for tracking node access iterations. </a:t>
            </a:r>
            <a:endParaRPr lang="en-US" altLang="zh-CN" dirty="0" smtClean="0"/>
          </a:p>
          <a:p>
            <a:r>
              <a:rPr lang="en-US" altLang="zh-CN" dirty="0" smtClean="0"/>
              <a:t>T</a:t>
            </a:r>
            <a:r>
              <a:rPr lang="zh-CN" altLang="en-US" dirty="0" smtClean="0"/>
              <a:t>here are five nodes, with two nodes sampled per iteration. </a:t>
            </a:r>
            <a:endParaRPr lang="en-US" altLang="zh-CN" dirty="0" smtClean="0"/>
          </a:p>
          <a:p>
            <a:r>
              <a:rPr lang="zh-CN" altLang="en-US" dirty="0" smtClean="0"/>
              <a:t>The access traces can be represented as a binary matrix, where each row corresponds to a node and each column corresponds to an iteration. </a:t>
            </a:r>
            <a:endParaRPr lang="en-US" altLang="zh-CN" dirty="0" smtClean="0"/>
          </a:p>
          <a:p>
            <a:r>
              <a:rPr lang="zh-CN" altLang="en-US" dirty="0" smtClean="0"/>
              <a:t>The matrix is maintained in a compressed sparse row (CSR) format with two arrays:</a:t>
            </a:r>
            <a:endParaRPr lang="en-US" altLang="zh-CN" dirty="0" smtClean="0"/>
          </a:p>
          <a:p>
            <a:r>
              <a:rPr lang="zh-CN" altLang="en-US" sz="1400" b="1" dirty="0" smtClean="0"/>
              <a:t>iters: </a:t>
            </a:r>
            <a:r>
              <a:rPr lang="zh-CN" altLang="en-US" sz="1400" dirty="0" smtClean="0"/>
              <a:t>Lists the accessed iterations of node in sorted order.</a:t>
            </a:r>
          </a:p>
          <a:p>
            <a:r>
              <a:rPr lang="zh-CN" altLang="en-US" sz="1400" b="1" dirty="0" smtClean="0"/>
              <a:t>ptr: </a:t>
            </a:r>
            <a:r>
              <a:rPr lang="zh-CN" altLang="en-US" sz="1400" dirty="0" smtClean="0"/>
              <a:t>Point to the start of node's iterations in the iters.</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For instance, ptr[3] = 4 indicates that Node 3 appears in iterations listed starting from iters[4].</a:t>
            </a:r>
          </a:p>
          <a:p>
            <a:endParaRPr lang="en-US" altLang="zh-CN" dirty="0" smtClean="0"/>
          </a:p>
          <a:p>
            <a:endParaRPr lang="zh-CN" altLang="en-US" dirty="0" smtClean="0"/>
          </a:p>
          <a:p>
            <a:r>
              <a:rPr lang="zh-CN" altLang="en-US" dirty="0" smtClean="0"/>
              <a:t>Ginex counts the number of appearances of each node.</a:t>
            </a:r>
          </a:p>
          <a:p>
            <a:r>
              <a:rPr lang="en-US" altLang="zh-CN" dirty="0" smtClean="0"/>
              <a:t>It </a:t>
            </a:r>
            <a:r>
              <a:rPr lang="zh-CN" altLang="en-US" dirty="0" smtClean="0"/>
              <a:t>performs a cumulative sum of the count results, inserts a zero at the front, and removes the last element from </a:t>
            </a:r>
            <a:r>
              <a:rPr lang="zh-CN" altLang="en-US" i="1" dirty="0" smtClean="0"/>
              <a:t>ptr</a:t>
            </a:r>
            <a:r>
              <a:rPr lang="zh-CN" altLang="en-US" dirty="0" smtClean="0"/>
              <a:t>.</a:t>
            </a:r>
          </a:p>
          <a:p>
            <a:r>
              <a:rPr lang="zh-CN" altLang="en-US" dirty="0" smtClean="0"/>
              <a:t>In the second pass, Ginex creates the </a:t>
            </a:r>
            <a:r>
              <a:rPr lang="zh-CN" altLang="en-US" i="1" dirty="0" smtClean="0"/>
              <a:t>iters</a:t>
            </a:r>
            <a:r>
              <a:rPr lang="zh-CN" altLang="en-US" dirty="0" smtClean="0"/>
              <a:t> based on </a:t>
            </a:r>
            <a:r>
              <a:rPr lang="en-US" altLang="zh-CN" i="1" dirty="0" err="1" smtClean="0"/>
              <a:t>ptr</a:t>
            </a:r>
            <a:r>
              <a:rPr lang="zh-CN" altLang="en-US" dirty="0" smtClean="0"/>
              <a:t>.</a:t>
            </a:r>
          </a:p>
          <a:p>
            <a:r>
              <a:rPr lang="zh-CN" altLang="en-US" dirty="0" smtClean="0"/>
              <a:t>Ginex restores </a:t>
            </a:r>
            <a:r>
              <a:rPr lang="zh-CN" altLang="en-US" i="1" dirty="0" smtClean="0"/>
              <a:t>ptr</a:t>
            </a:r>
            <a:r>
              <a:rPr lang="zh-CN" altLang="en-US" dirty="0" smtClean="0"/>
              <a:t> through a simple shift, appends a dummy entry to iters, and sets the most significant bits for elements pointed by ptr to 1.</a:t>
            </a:r>
          </a:p>
          <a:p>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894240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Figure 12(a) illustrates the data structure utilized by Ginex for tracking node access iterations. </a:t>
            </a:r>
            <a:endParaRPr lang="en-US" altLang="zh-CN" dirty="0" smtClean="0"/>
          </a:p>
          <a:p>
            <a:r>
              <a:rPr lang="en-US" altLang="zh-CN" dirty="0" smtClean="0"/>
              <a:t>T</a:t>
            </a:r>
            <a:r>
              <a:rPr lang="zh-CN" altLang="en-US" dirty="0" smtClean="0"/>
              <a:t>here are five nodes, with two nodes sampled per iteration. </a:t>
            </a:r>
            <a:endParaRPr lang="en-US" altLang="zh-CN" dirty="0" smtClean="0"/>
          </a:p>
          <a:p>
            <a:r>
              <a:rPr lang="zh-CN" altLang="en-US" dirty="0" smtClean="0"/>
              <a:t>The access traces can be represented as a binary matrix, where each row corresponds to a node and each column corresponds to an iteration. </a:t>
            </a:r>
            <a:endParaRPr lang="en-US" altLang="zh-CN" dirty="0" smtClean="0"/>
          </a:p>
          <a:p>
            <a:r>
              <a:rPr lang="zh-CN" altLang="en-US" dirty="0" smtClean="0"/>
              <a:t>The matrix is maintained in a compressed sparse row (CSR) format with two arrays:</a:t>
            </a:r>
            <a:endParaRPr lang="en-US" altLang="zh-CN" dirty="0" smtClean="0"/>
          </a:p>
          <a:p>
            <a:r>
              <a:rPr lang="zh-CN" altLang="en-US" sz="1400" b="1" dirty="0" smtClean="0"/>
              <a:t>iters: </a:t>
            </a:r>
            <a:r>
              <a:rPr lang="zh-CN" altLang="en-US" sz="1400" dirty="0" smtClean="0"/>
              <a:t>Lists the accessed iterations of node in sorted order.</a:t>
            </a:r>
          </a:p>
          <a:p>
            <a:r>
              <a:rPr lang="zh-CN" altLang="en-US" sz="1400" b="1" dirty="0" smtClean="0"/>
              <a:t>ptr: </a:t>
            </a:r>
            <a:r>
              <a:rPr lang="zh-CN" altLang="en-US" sz="1400" dirty="0" smtClean="0"/>
              <a:t>Point to the start of node's iterations in the iters.</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For instance, ptr[3] = 4 indicates that Node 3 appears in iterations listed starting from iters[4].</a:t>
            </a:r>
          </a:p>
          <a:p>
            <a:endParaRPr lang="en-US" altLang="zh-CN" dirty="0" smtClean="0"/>
          </a:p>
          <a:p>
            <a:endParaRPr lang="zh-CN" altLang="en-US" dirty="0" smtClean="0"/>
          </a:p>
          <a:p>
            <a:r>
              <a:rPr lang="zh-CN" altLang="en-US" dirty="0" smtClean="0"/>
              <a:t>Ginex counts the number of appearances of each node.</a:t>
            </a:r>
          </a:p>
          <a:p>
            <a:r>
              <a:rPr lang="en-US" altLang="zh-CN" dirty="0" smtClean="0"/>
              <a:t>It </a:t>
            </a:r>
            <a:r>
              <a:rPr lang="zh-CN" altLang="en-US" dirty="0" smtClean="0"/>
              <a:t>performs a cumulative sum of the count results, inserts a zero at the front, and removes the last element from </a:t>
            </a:r>
            <a:r>
              <a:rPr lang="zh-CN" altLang="en-US" i="1" dirty="0" smtClean="0"/>
              <a:t>ptr</a:t>
            </a:r>
            <a:r>
              <a:rPr lang="zh-CN" altLang="en-US" dirty="0" smtClean="0"/>
              <a:t>.</a:t>
            </a:r>
          </a:p>
          <a:p>
            <a:r>
              <a:rPr lang="zh-CN" altLang="en-US" dirty="0" smtClean="0"/>
              <a:t>In the second pass, Ginex creates the </a:t>
            </a:r>
            <a:r>
              <a:rPr lang="zh-CN" altLang="en-US" i="1" dirty="0" smtClean="0"/>
              <a:t>iters</a:t>
            </a:r>
            <a:r>
              <a:rPr lang="zh-CN" altLang="en-US" dirty="0" smtClean="0"/>
              <a:t> based on </a:t>
            </a:r>
            <a:r>
              <a:rPr lang="en-US" altLang="zh-CN" i="1" dirty="0" err="1" smtClean="0"/>
              <a:t>ptr</a:t>
            </a:r>
            <a:r>
              <a:rPr lang="zh-CN" altLang="en-US" dirty="0" smtClean="0"/>
              <a:t>.</a:t>
            </a:r>
          </a:p>
          <a:p>
            <a:r>
              <a:rPr lang="zh-CN" altLang="en-US" dirty="0" smtClean="0"/>
              <a:t>Ginex restores </a:t>
            </a:r>
            <a:r>
              <a:rPr lang="zh-CN" altLang="en-US" i="1" dirty="0" smtClean="0"/>
              <a:t>ptr</a:t>
            </a:r>
            <a:r>
              <a:rPr lang="zh-CN" altLang="en-US" dirty="0" smtClean="0"/>
              <a:t> through a simple shift, appends a dummy entry to iters, and sets the most significant bits for elements pointed by ptr to 1.</a:t>
            </a:r>
          </a:p>
          <a:p>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246152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218923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1807744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4041837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29</a:t>
            </a:fld>
            <a:endParaRPr lang="zh-TW" altLang="en-US"/>
          </a:p>
        </p:txBody>
      </p:sp>
    </p:spTree>
    <p:extLst>
      <p:ext uri="{BB962C8B-B14F-4D97-AF65-F5344CB8AC3E}">
        <p14:creationId xmlns:p14="http://schemas.microsoft.com/office/powerpoint/2010/main" val="879920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344391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So what is a graph. before discussing the analysis of graphs, I will introduce a few definitions.  A </a:t>
            </a:r>
            <a:r>
              <a:rPr lang="en-US" altLang="zh-CN" sz="1200" b="1" i="0" kern="1200" dirty="0">
                <a:solidFill>
                  <a:schemeClr val="tx1"/>
                </a:solidFill>
                <a:effectLst/>
                <a:latin typeface="+mn-lt"/>
                <a:ea typeface="+mn-ea"/>
                <a:cs typeface="+mn-cs"/>
              </a:rPr>
              <a:t>graph</a:t>
            </a:r>
            <a:r>
              <a:rPr lang="en-US" altLang="zh-CN" sz="1200" b="0" i="0" kern="1200" dirty="0">
                <a:solidFill>
                  <a:schemeClr val="tx1"/>
                </a:solidFill>
                <a:effectLst/>
                <a:latin typeface="+mn-lt"/>
                <a:ea typeface="+mn-ea"/>
                <a:cs typeface="+mn-cs"/>
              </a:rPr>
              <a:t> is a set of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and </a:t>
            </a:r>
            <a:r>
              <a:rPr lang="en-US" altLang="zh-CN" sz="1200" b="1" i="0" kern="1200" dirty="0">
                <a:solidFill>
                  <a:schemeClr val="tx1"/>
                </a:solidFill>
                <a:effectLst/>
                <a:latin typeface="+mn-lt"/>
                <a:ea typeface="+mn-ea"/>
                <a:cs typeface="+mn-cs"/>
              </a:rPr>
              <a:t>edges</a:t>
            </a:r>
            <a:r>
              <a:rPr lang="en-US" altLang="zh-CN" sz="1200" b="0" i="0" kern="1200" dirty="0">
                <a:solidFill>
                  <a:schemeClr val="tx1"/>
                </a:solidFill>
                <a:effectLst/>
                <a:latin typeface="+mn-lt"/>
                <a:ea typeface="+mn-ea"/>
                <a:cs typeface="+mn-cs"/>
              </a:rPr>
              <a:t>, having some </a:t>
            </a:r>
            <a:r>
              <a:rPr lang="en-US" altLang="zh-CN" sz="1200" b="1" i="0" kern="1200" dirty="0">
                <a:solidFill>
                  <a:schemeClr val="tx1"/>
                </a:solidFill>
                <a:effectLst/>
                <a:latin typeface="+mn-lt"/>
                <a:ea typeface="+mn-ea"/>
                <a:cs typeface="+mn-cs"/>
              </a:rPr>
              <a:t>labels</a:t>
            </a:r>
            <a:r>
              <a:rPr lang="en-US" altLang="zh-CN" sz="1200" b="0" i="0" kern="1200" dirty="0">
                <a:solidFill>
                  <a:schemeClr val="tx1"/>
                </a:solidFill>
                <a:effectLst/>
                <a:latin typeface="+mn-lt"/>
                <a:ea typeface="+mn-ea"/>
                <a:cs typeface="+mn-cs"/>
              </a:rPr>
              <a:t>. Let’s me illustrate this idea with an example. Consider the following graph:</a:t>
            </a:r>
          </a:p>
          <a:p>
            <a:r>
              <a:rPr lang="en-US" altLang="zh-CN" dirty="0"/>
              <a:t/>
            </a:r>
            <a:br>
              <a:rPr lang="en-US" altLang="zh-CN" dirty="0"/>
            </a:br>
            <a:r>
              <a:rPr lang="en-US" altLang="zh-CN" sz="1200" b="0" i="0" kern="1200" dirty="0">
                <a:solidFill>
                  <a:schemeClr val="tx1"/>
                </a:solidFill>
                <a:effectLst/>
                <a:latin typeface="+mn-lt"/>
                <a:ea typeface="+mn-ea"/>
                <a:cs typeface="+mn-cs"/>
              </a:rPr>
              <a:t>This graph contains </a:t>
            </a:r>
            <a:r>
              <a:rPr lang="en-US" altLang="zh-CN" sz="1200" b="1" i="0" kern="1200" dirty="0">
                <a:solidFill>
                  <a:schemeClr val="tx1"/>
                </a:solidFill>
                <a:effectLst/>
                <a:latin typeface="+mn-lt"/>
                <a:ea typeface="+mn-ea"/>
                <a:cs typeface="+mn-cs"/>
              </a:rPr>
              <a:t>four</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(depicted as yellow circles). These vertices have labels such as “10” and “11”.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These labels provide information about the vertices. For example, imagine that this graph is a  chemical molecule/</a:t>
            </a:r>
            <a:r>
              <a:rPr lang="en-US" altLang="zh-CN" sz="1200" b="0" i="0" kern="1200" dirty="0" err="1">
                <a:solidFill>
                  <a:schemeClr val="tx1"/>
                </a:solidFill>
                <a:effectLst/>
                <a:latin typeface="+mn-lt"/>
                <a:ea typeface="+mn-ea"/>
                <a:cs typeface="+mn-cs"/>
              </a:rPr>
              <a:t>mDlikjul</a:t>
            </a:r>
            <a:r>
              <a:rPr lang="en-US" altLang="zh-CN" sz="1200" b="0" i="0" kern="1200" dirty="0">
                <a:solidFill>
                  <a:schemeClr val="tx1"/>
                </a:solidFill>
                <a:effectLst/>
                <a:latin typeface="+mn-lt"/>
                <a:ea typeface="+mn-ea"/>
                <a:cs typeface="+mn-cs"/>
              </a:rPr>
              <a:t>/. The label 10 and 11 could represent the chemical elements of Hydrogen/</a:t>
            </a:r>
            <a:r>
              <a:rPr lang="en-US" altLang="zh-CN" sz="1200" b="0" i="0" kern="1200" dirty="0" err="1">
                <a:solidFill>
                  <a:schemeClr val="tx1"/>
                </a:solidFill>
                <a:effectLst/>
                <a:latin typeface="+mn-lt"/>
                <a:ea typeface="+mn-ea"/>
                <a:cs typeface="+mn-cs"/>
              </a:rPr>
              <a:t>haidredgen</a:t>
            </a:r>
            <a:r>
              <a:rPr lang="en-US" altLang="zh-CN" sz="1200" b="0" i="0" kern="1200" dirty="0">
                <a:solidFill>
                  <a:schemeClr val="tx1"/>
                </a:solidFill>
                <a:effectLst/>
                <a:latin typeface="+mn-lt"/>
                <a:ea typeface="+mn-ea"/>
                <a:cs typeface="+mn-cs"/>
              </a:rPr>
              <a:t>/ and Oxygen, respectively. </a:t>
            </a:r>
          </a:p>
          <a:p>
            <a:r>
              <a:rPr lang="en-US" altLang="zh-CN" sz="1200" b="0" i="0" kern="1200" dirty="0">
                <a:solidFill>
                  <a:schemeClr val="tx1"/>
                </a:solidFill>
                <a:effectLst/>
                <a:latin typeface="+mn-lt"/>
                <a:ea typeface="+mn-ea"/>
                <a:cs typeface="+mn-cs"/>
              </a:rPr>
              <a:t>Labels do not need to be unique. In other words, the same labels may be used to describe several vertices in the same graph. </a:t>
            </a:r>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11D5518-E2B7-47D3-A483-775D39982443}" type="slidenum">
              <a:rPr lang="zh-TW" altLang="en-US" smtClean="0"/>
              <a:t>3</a:t>
            </a:fld>
            <a:endParaRPr lang="zh-TW" altLang="en-US"/>
          </a:p>
        </p:txBody>
      </p:sp>
    </p:spTree>
    <p:extLst>
      <p:ext uri="{BB962C8B-B14F-4D97-AF65-F5344CB8AC3E}">
        <p14:creationId xmlns:p14="http://schemas.microsoft.com/office/powerpoint/2010/main" val="2341861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2842794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1939573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2248234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2699584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4281305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455749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2896638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3658946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39</a:t>
            </a:fld>
            <a:endParaRPr lang="zh-TW" altLang="en-US"/>
          </a:p>
        </p:txBody>
      </p:sp>
    </p:spTree>
    <p:extLst>
      <p:ext uri="{BB962C8B-B14F-4D97-AF65-F5344CB8AC3E}">
        <p14:creationId xmlns:p14="http://schemas.microsoft.com/office/powerpoint/2010/main" val="2820042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5139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So what is a graph. before discussing the analysis of graphs, I will introduce a few definitions.  A </a:t>
            </a:r>
            <a:r>
              <a:rPr lang="en-US" altLang="zh-CN" sz="1200" b="1" i="0" kern="1200" dirty="0">
                <a:solidFill>
                  <a:schemeClr val="tx1"/>
                </a:solidFill>
                <a:effectLst/>
                <a:latin typeface="+mn-lt"/>
                <a:ea typeface="+mn-ea"/>
                <a:cs typeface="+mn-cs"/>
              </a:rPr>
              <a:t>graph</a:t>
            </a:r>
            <a:r>
              <a:rPr lang="en-US" altLang="zh-CN" sz="1200" b="0" i="0" kern="1200" dirty="0">
                <a:solidFill>
                  <a:schemeClr val="tx1"/>
                </a:solidFill>
                <a:effectLst/>
                <a:latin typeface="+mn-lt"/>
                <a:ea typeface="+mn-ea"/>
                <a:cs typeface="+mn-cs"/>
              </a:rPr>
              <a:t> is a set of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and </a:t>
            </a:r>
            <a:r>
              <a:rPr lang="en-US" altLang="zh-CN" sz="1200" b="1" i="0" kern="1200" dirty="0">
                <a:solidFill>
                  <a:schemeClr val="tx1"/>
                </a:solidFill>
                <a:effectLst/>
                <a:latin typeface="+mn-lt"/>
                <a:ea typeface="+mn-ea"/>
                <a:cs typeface="+mn-cs"/>
              </a:rPr>
              <a:t>edges</a:t>
            </a:r>
            <a:r>
              <a:rPr lang="en-US" altLang="zh-CN" sz="1200" b="0" i="0" kern="1200" dirty="0">
                <a:solidFill>
                  <a:schemeClr val="tx1"/>
                </a:solidFill>
                <a:effectLst/>
                <a:latin typeface="+mn-lt"/>
                <a:ea typeface="+mn-ea"/>
                <a:cs typeface="+mn-cs"/>
              </a:rPr>
              <a:t>, having some </a:t>
            </a:r>
            <a:r>
              <a:rPr lang="en-US" altLang="zh-CN" sz="1200" b="1" i="0" kern="1200" dirty="0">
                <a:solidFill>
                  <a:schemeClr val="tx1"/>
                </a:solidFill>
                <a:effectLst/>
                <a:latin typeface="+mn-lt"/>
                <a:ea typeface="+mn-ea"/>
                <a:cs typeface="+mn-cs"/>
              </a:rPr>
              <a:t>labels</a:t>
            </a:r>
            <a:r>
              <a:rPr lang="en-US" altLang="zh-CN" sz="1200" b="0" i="0" kern="1200" dirty="0">
                <a:solidFill>
                  <a:schemeClr val="tx1"/>
                </a:solidFill>
                <a:effectLst/>
                <a:latin typeface="+mn-lt"/>
                <a:ea typeface="+mn-ea"/>
                <a:cs typeface="+mn-cs"/>
              </a:rPr>
              <a:t>. Let’s me illustrate this idea with an example. Consider the following graph:</a:t>
            </a:r>
          </a:p>
          <a:p>
            <a:r>
              <a:rPr lang="en-US" altLang="zh-CN" dirty="0"/>
              <a:t/>
            </a:r>
            <a:br>
              <a:rPr lang="en-US" altLang="zh-CN" dirty="0"/>
            </a:br>
            <a:r>
              <a:rPr lang="en-US" altLang="zh-CN" sz="1200" b="0" i="0" kern="1200" dirty="0">
                <a:solidFill>
                  <a:schemeClr val="tx1"/>
                </a:solidFill>
                <a:effectLst/>
                <a:latin typeface="+mn-lt"/>
                <a:ea typeface="+mn-ea"/>
                <a:cs typeface="+mn-cs"/>
              </a:rPr>
              <a:t>This graph contains </a:t>
            </a:r>
            <a:r>
              <a:rPr lang="en-US" altLang="zh-CN" sz="1200" b="1" i="0" kern="1200" dirty="0">
                <a:solidFill>
                  <a:schemeClr val="tx1"/>
                </a:solidFill>
                <a:effectLst/>
                <a:latin typeface="+mn-lt"/>
                <a:ea typeface="+mn-ea"/>
                <a:cs typeface="+mn-cs"/>
              </a:rPr>
              <a:t>four</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(depicted as yellow circles). These vertices have labels such as “10” and “11”.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These labels provide information about the vertices. For example, imagine that this graph is a  chemical molecule/</a:t>
            </a:r>
            <a:r>
              <a:rPr lang="en-US" altLang="zh-CN" sz="1200" b="0" i="0" kern="1200" dirty="0" err="1">
                <a:solidFill>
                  <a:schemeClr val="tx1"/>
                </a:solidFill>
                <a:effectLst/>
                <a:latin typeface="+mn-lt"/>
                <a:ea typeface="+mn-ea"/>
                <a:cs typeface="+mn-cs"/>
              </a:rPr>
              <a:t>mDlikjul</a:t>
            </a:r>
            <a:r>
              <a:rPr lang="en-US" altLang="zh-CN" sz="1200" b="0" i="0" kern="1200" dirty="0">
                <a:solidFill>
                  <a:schemeClr val="tx1"/>
                </a:solidFill>
                <a:effectLst/>
                <a:latin typeface="+mn-lt"/>
                <a:ea typeface="+mn-ea"/>
                <a:cs typeface="+mn-cs"/>
              </a:rPr>
              <a:t>/. The label 10 and 11 could represent the chemical elements of Hydrogen/</a:t>
            </a:r>
            <a:r>
              <a:rPr lang="en-US" altLang="zh-CN" sz="1200" b="0" i="0" kern="1200" dirty="0" err="1">
                <a:solidFill>
                  <a:schemeClr val="tx1"/>
                </a:solidFill>
                <a:effectLst/>
                <a:latin typeface="+mn-lt"/>
                <a:ea typeface="+mn-ea"/>
                <a:cs typeface="+mn-cs"/>
              </a:rPr>
              <a:t>haidredgen</a:t>
            </a:r>
            <a:r>
              <a:rPr lang="en-US" altLang="zh-CN" sz="1200" b="0" i="0" kern="1200" dirty="0">
                <a:solidFill>
                  <a:schemeClr val="tx1"/>
                </a:solidFill>
                <a:effectLst/>
                <a:latin typeface="+mn-lt"/>
                <a:ea typeface="+mn-ea"/>
                <a:cs typeface="+mn-cs"/>
              </a:rPr>
              <a:t>/ and Oxygen, respectively. </a:t>
            </a:r>
          </a:p>
          <a:p>
            <a:r>
              <a:rPr lang="en-US" altLang="zh-CN" sz="1200" b="0" i="0" kern="1200" dirty="0">
                <a:solidFill>
                  <a:schemeClr val="tx1"/>
                </a:solidFill>
                <a:effectLst/>
                <a:latin typeface="+mn-lt"/>
                <a:ea typeface="+mn-ea"/>
                <a:cs typeface="+mn-cs"/>
              </a:rPr>
              <a:t>Labels do not need to be unique. In other words, the same labels may be used to describe several vertices in the same graph. </a:t>
            </a:r>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11D5518-E2B7-47D3-A483-775D39982443}" type="slidenum">
              <a:rPr lang="zh-TW" altLang="en-US" smtClean="0"/>
              <a:t>4</a:t>
            </a:fld>
            <a:endParaRPr lang="zh-TW" altLang="en-US"/>
          </a:p>
        </p:txBody>
      </p:sp>
    </p:spTree>
    <p:extLst>
      <p:ext uri="{BB962C8B-B14F-4D97-AF65-F5344CB8AC3E}">
        <p14:creationId xmlns:p14="http://schemas.microsoft.com/office/powerpoint/2010/main" val="1877242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940997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r>
              <a:rPr lang="en-US" altLang="zh-CN" sz="1200" dirty="0" smtClean="0"/>
              <a:t>2. reasoning due to the more complex nature of the GNN models</a:t>
            </a:r>
            <a:endParaRPr lang="zh-CN" altLang="en-US" sz="1200" dirty="0"/>
          </a:p>
        </p:txBody>
      </p:sp>
    </p:spTree>
    <p:extLst>
      <p:ext uri="{BB962C8B-B14F-4D97-AF65-F5344CB8AC3E}">
        <p14:creationId xmlns:p14="http://schemas.microsoft.com/office/powerpoint/2010/main" val="4072886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306098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157485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5105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1081384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3346600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1790289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49</a:t>
            </a:fld>
            <a:endParaRPr lang="zh-TW" altLang="en-US"/>
          </a:p>
        </p:txBody>
      </p:sp>
    </p:spTree>
    <p:extLst>
      <p:ext uri="{BB962C8B-B14F-4D97-AF65-F5344CB8AC3E}">
        <p14:creationId xmlns:p14="http://schemas.microsoft.com/office/powerpoint/2010/main" val="2265690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smtClean="0"/>
              <a:t>In this paper, we propose three novel systems—Ginex, OUTRE, and TIGER—to address the challenges of scalable GNN training with caching. Ginex leverages SSDs to support billion-scale graph datasets on a single machine, optimizing feature caching to alleviate the I/O bottleneck. This results in significant speedups, enabling GNN training on datasets far larger than what a single machine’s CPU memory could handle.  OUTRE introduces an out-of-core sampling-based framework that focuses on reducing overall data volume requests for external storage, rather than just minimizing the percentage of data attempts. By identifying and addressing data redundancies, OUTRE incorporates partition-based batch construction, historical embedding caching, and automatic cache space </a:t>
            </a:r>
            <a:r>
              <a:rPr lang="en-US" altLang="zh-CN" baseline="0" dirty="0" err="1" smtClean="0"/>
              <a:t>management.Finally</a:t>
            </a:r>
            <a:r>
              <a:rPr lang="en-US" altLang="zh-CN" baseline="0" dirty="0" smtClean="0"/>
              <a:t>, TIGER enhances inductive KG reasoning by accelerating subgraph extraction through a Slice\&amp;Cache procedure, which improves SSD sequential access. The </a:t>
            </a:r>
            <a:r>
              <a:rPr lang="en-US" altLang="zh-CN" baseline="0" dirty="0" err="1" smtClean="0"/>
              <a:t>SiGMa</a:t>
            </a:r>
            <a:r>
              <a:rPr lang="en-US" altLang="zh-CN" baseline="0" dirty="0" smtClean="0"/>
              <a:t> slicing algorithm balances redundancy and efficiency, offering significant computational savings. Overall, Ginex, OUTRE, and TIGER push the boundaries of scalable GNN training by optimizing data access and memory usage, setting the stage for even more efficient large-scale graph learning systems.</a:t>
            </a:r>
            <a:endParaRPr lang="zh-CN" altLang="en-US" dirty="0"/>
          </a:p>
        </p:txBody>
      </p:sp>
    </p:spTree>
    <p:extLst>
      <p:ext uri="{BB962C8B-B14F-4D97-AF65-F5344CB8AC3E}">
        <p14:creationId xmlns:p14="http://schemas.microsoft.com/office/powerpoint/2010/main" val="362014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So what is a graph. before discussing the analysis of graphs, I will introduce a few definitions.  A </a:t>
            </a:r>
            <a:r>
              <a:rPr lang="en-US" altLang="zh-CN" sz="1200" b="1" i="0" kern="1200" dirty="0">
                <a:solidFill>
                  <a:schemeClr val="tx1"/>
                </a:solidFill>
                <a:effectLst/>
                <a:latin typeface="+mn-lt"/>
                <a:ea typeface="+mn-ea"/>
                <a:cs typeface="+mn-cs"/>
              </a:rPr>
              <a:t>graph</a:t>
            </a:r>
            <a:r>
              <a:rPr lang="en-US" altLang="zh-CN" sz="1200" b="0" i="0" kern="1200" dirty="0">
                <a:solidFill>
                  <a:schemeClr val="tx1"/>
                </a:solidFill>
                <a:effectLst/>
                <a:latin typeface="+mn-lt"/>
                <a:ea typeface="+mn-ea"/>
                <a:cs typeface="+mn-cs"/>
              </a:rPr>
              <a:t> is a set of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and </a:t>
            </a:r>
            <a:r>
              <a:rPr lang="en-US" altLang="zh-CN" sz="1200" b="1" i="0" kern="1200" dirty="0">
                <a:solidFill>
                  <a:schemeClr val="tx1"/>
                </a:solidFill>
                <a:effectLst/>
                <a:latin typeface="+mn-lt"/>
                <a:ea typeface="+mn-ea"/>
                <a:cs typeface="+mn-cs"/>
              </a:rPr>
              <a:t>edges</a:t>
            </a:r>
            <a:r>
              <a:rPr lang="en-US" altLang="zh-CN" sz="1200" b="0" i="0" kern="1200" dirty="0">
                <a:solidFill>
                  <a:schemeClr val="tx1"/>
                </a:solidFill>
                <a:effectLst/>
                <a:latin typeface="+mn-lt"/>
                <a:ea typeface="+mn-ea"/>
                <a:cs typeface="+mn-cs"/>
              </a:rPr>
              <a:t>, having some </a:t>
            </a:r>
            <a:r>
              <a:rPr lang="en-US" altLang="zh-CN" sz="1200" b="1" i="0" kern="1200" dirty="0">
                <a:solidFill>
                  <a:schemeClr val="tx1"/>
                </a:solidFill>
                <a:effectLst/>
                <a:latin typeface="+mn-lt"/>
                <a:ea typeface="+mn-ea"/>
                <a:cs typeface="+mn-cs"/>
              </a:rPr>
              <a:t>labels</a:t>
            </a:r>
            <a:r>
              <a:rPr lang="en-US" altLang="zh-CN" sz="1200" b="0" i="0" kern="1200" dirty="0">
                <a:solidFill>
                  <a:schemeClr val="tx1"/>
                </a:solidFill>
                <a:effectLst/>
                <a:latin typeface="+mn-lt"/>
                <a:ea typeface="+mn-ea"/>
                <a:cs typeface="+mn-cs"/>
              </a:rPr>
              <a:t>. Let’s me illustrate this idea with an example. Consider the following graph:</a:t>
            </a:r>
          </a:p>
          <a:p>
            <a:r>
              <a:rPr lang="en-US" altLang="zh-CN" dirty="0"/>
              <a:t/>
            </a:r>
            <a:br>
              <a:rPr lang="en-US" altLang="zh-CN" dirty="0"/>
            </a:br>
            <a:r>
              <a:rPr lang="en-US" altLang="zh-CN" sz="1200" b="0" i="0" kern="1200" dirty="0">
                <a:solidFill>
                  <a:schemeClr val="tx1"/>
                </a:solidFill>
                <a:effectLst/>
                <a:latin typeface="+mn-lt"/>
                <a:ea typeface="+mn-ea"/>
                <a:cs typeface="+mn-cs"/>
              </a:rPr>
              <a:t>This graph contains </a:t>
            </a:r>
            <a:r>
              <a:rPr lang="en-US" altLang="zh-CN" sz="1200" b="1" i="0" kern="1200" dirty="0">
                <a:solidFill>
                  <a:schemeClr val="tx1"/>
                </a:solidFill>
                <a:effectLst/>
                <a:latin typeface="+mn-lt"/>
                <a:ea typeface="+mn-ea"/>
                <a:cs typeface="+mn-cs"/>
              </a:rPr>
              <a:t>four</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(depicted as yellow circles). These vertices have labels such as “10” and “11”.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These labels provide information about the vertices. For example, imagine that this graph is a  chemical molecule/</a:t>
            </a:r>
            <a:r>
              <a:rPr lang="en-US" altLang="zh-CN" sz="1200" b="0" i="0" kern="1200" dirty="0" err="1">
                <a:solidFill>
                  <a:schemeClr val="tx1"/>
                </a:solidFill>
                <a:effectLst/>
                <a:latin typeface="+mn-lt"/>
                <a:ea typeface="+mn-ea"/>
                <a:cs typeface="+mn-cs"/>
              </a:rPr>
              <a:t>mDlikjul</a:t>
            </a:r>
            <a:r>
              <a:rPr lang="en-US" altLang="zh-CN" sz="1200" b="0" i="0" kern="1200" dirty="0">
                <a:solidFill>
                  <a:schemeClr val="tx1"/>
                </a:solidFill>
                <a:effectLst/>
                <a:latin typeface="+mn-lt"/>
                <a:ea typeface="+mn-ea"/>
                <a:cs typeface="+mn-cs"/>
              </a:rPr>
              <a:t>/. The label 10 and 11 could represent the chemical elements of Hydrogen/</a:t>
            </a:r>
            <a:r>
              <a:rPr lang="en-US" altLang="zh-CN" sz="1200" b="0" i="0" kern="1200" dirty="0" err="1">
                <a:solidFill>
                  <a:schemeClr val="tx1"/>
                </a:solidFill>
                <a:effectLst/>
                <a:latin typeface="+mn-lt"/>
                <a:ea typeface="+mn-ea"/>
                <a:cs typeface="+mn-cs"/>
              </a:rPr>
              <a:t>haidredgen</a:t>
            </a:r>
            <a:r>
              <a:rPr lang="en-US" altLang="zh-CN" sz="1200" b="0" i="0" kern="1200" dirty="0">
                <a:solidFill>
                  <a:schemeClr val="tx1"/>
                </a:solidFill>
                <a:effectLst/>
                <a:latin typeface="+mn-lt"/>
                <a:ea typeface="+mn-ea"/>
                <a:cs typeface="+mn-cs"/>
              </a:rPr>
              <a:t>/ and Oxygen, respectively. </a:t>
            </a:r>
          </a:p>
          <a:p>
            <a:r>
              <a:rPr lang="en-US" altLang="zh-CN" sz="1200" b="0" i="0" kern="1200" dirty="0">
                <a:solidFill>
                  <a:schemeClr val="tx1"/>
                </a:solidFill>
                <a:effectLst/>
                <a:latin typeface="+mn-lt"/>
                <a:ea typeface="+mn-ea"/>
                <a:cs typeface="+mn-cs"/>
              </a:rPr>
              <a:t>Labels do not need to be unique. In other words, the same labels may be used to describe several vertices in the same graph. </a:t>
            </a:r>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11D5518-E2B7-47D3-A483-775D39982443}" type="slidenum">
              <a:rPr lang="zh-TW" altLang="en-US" smtClean="0"/>
              <a:t>5</a:t>
            </a:fld>
            <a:endParaRPr lang="zh-TW" altLang="en-US"/>
          </a:p>
        </p:txBody>
      </p:sp>
    </p:spTree>
    <p:extLst>
      <p:ext uri="{BB962C8B-B14F-4D97-AF65-F5344CB8AC3E}">
        <p14:creationId xmlns:p14="http://schemas.microsoft.com/office/powerpoint/2010/main" val="2511793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Figure 13 shows the CPU rates for the first 120 seconds, where we can see that the CPU rate of T-FSM (blue line) jumps to 3200% and completes the job quickly.</a:t>
            </a:r>
            <a:endParaRPr lang="zh-CN" altLang="en-US" dirty="0"/>
          </a:p>
        </p:txBody>
      </p:sp>
    </p:spTree>
    <p:extLst>
      <p:ext uri="{BB962C8B-B14F-4D97-AF65-F5344CB8AC3E}">
        <p14:creationId xmlns:p14="http://schemas.microsoft.com/office/powerpoint/2010/main" val="1316618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Figure 13 shows the CPU rates for the first 120 seconds, where we can see that the CPU rate of T-FSM (blue line) jumps to 3200% and completes the job quickly.</a:t>
            </a:r>
            <a:endParaRPr lang="zh-CN" altLang="en-US" dirty="0"/>
          </a:p>
        </p:txBody>
      </p:sp>
    </p:spTree>
    <p:extLst>
      <p:ext uri="{BB962C8B-B14F-4D97-AF65-F5344CB8AC3E}">
        <p14:creationId xmlns:p14="http://schemas.microsoft.com/office/powerpoint/2010/main" val="401158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A881A-71E7-203A-D45C-7B70FBD15BF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8C704C-2C9C-564A-AF22-966B5A53025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4763071-F3F6-CE4E-13B0-BF41B3240F9A}"/>
              </a:ext>
            </a:extLst>
          </p:cNvPr>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So what is a graph. before discussing the analysis of graphs, I will introduce a few definitions.  A </a:t>
            </a:r>
            <a:r>
              <a:rPr lang="en-US" altLang="zh-CN" sz="1200" b="1" i="0" kern="1200" dirty="0">
                <a:solidFill>
                  <a:schemeClr val="tx1"/>
                </a:solidFill>
                <a:effectLst/>
                <a:latin typeface="+mn-lt"/>
                <a:ea typeface="+mn-ea"/>
                <a:cs typeface="+mn-cs"/>
              </a:rPr>
              <a:t>graph</a:t>
            </a:r>
            <a:r>
              <a:rPr lang="en-US" altLang="zh-CN" sz="1200" b="0" i="0" kern="1200" dirty="0">
                <a:solidFill>
                  <a:schemeClr val="tx1"/>
                </a:solidFill>
                <a:effectLst/>
                <a:latin typeface="+mn-lt"/>
                <a:ea typeface="+mn-ea"/>
                <a:cs typeface="+mn-cs"/>
              </a:rPr>
              <a:t> is a set of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and </a:t>
            </a:r>
            <a:r>
              <a:rPr lang="en-US" altLang="zh-CN" sz="1200" b="1" i="0" kern="1200" dirty="0">
                <a:solidFill>
                  <a:schemeClr val="tx1"/>
                </a:solidFill>
                <a:effectLst/>
                <a:latin typeface="+mn-lt"/>
                <a:ea typeface="+mn-ea"/>
                <a:cs typeface="+mn-cs"/>
              </a:rPr>
              <a:t>edges</a:t>
            </a:r>
            <a:r>
              <a:rPr lang="en-US" altLang="zh-CN" sz="1200" b="0" i="0" kern="1200" dirty="0">
                <a:solidFill>
                  <a:schemeClr val="tx1"/>
                </a:solidFill>
                <a:effectLst/>
                <a:latin typeface="+mn-lt"/>
                <a:ea typeface="+mn-ea"/>
                <a:cs typeface="+mn-cs"/>
              </a:rPr>
              <a:t>, having some </a:t>
            </a:r>
            <a:r>
              <a:rPr lang="en-US" altLang="zh-CN" sz="1200" b="1" i="0" kern="1200" dirty="0">
                <a:solidFill>
                  <a:schemeClr val="tx1"/>
                </a:solidFill>
                <a:effectLst/>
                <a:latin typeface="+mn-lt"/>
                <a:ea typeface="+mn-ea"/>
                <a:cs typeface="+mn-cs"/>
              </a:rPr>
              <a:t>labels</a:t>
            </a:r>
            <a:r>
              <a:rPr lang="en-US" altLang="zh-CN" sz="1200" b="0" i="0" kern="1200" dirty="0">
                <a:solidFill>
                  <a:schemeClr val="tx1"/>
                </a:solidFill>
                <a:effectLst/>
                <a:latin typeface="+mn-lt"/>
                <a:ea typeface="+mn-ea"/>
                <a:cs typeface="+mn-cs"/>
              </a:rPr>
              <a:t>. Let’s me illustrate this idea with an example. Consider the following graph:</a:t>
            </a:r>
          </a:p>
          <a:p>
            <a:r>
              <a:rPr lang="en-US" altLang="zh-CN" dirty="0"/>
              <a:t/>
            </a:r>
            <a:br>
              <a:rPr lang="en-US" altLang="zh-CN" dirty="0"/>
            </a:br>
            <a:r>
              <a:rPr lang="en-US" altLang="zh-CN" sz="1200" b="0" i="0" kern="1200" dirty="0">
                <a:solidFill>
                  <a:schemeClr val="tx1"/>
                </a:solidFill>
                <a:effectLst/>
                <a:latin typeface="+mn-lt"/>
                <a:ea typeface="+mn-ea"/>
                <a:cs typeface="+mn-cs"/>
              </a:rPr>
              <a:t>This graph contains </a:t>
            </a:r>
            <a:r>
              <a:rPr lang="en-US" altLang="zh-CN" sz="1200" b="1" i="0" kern="1200" dirty="0">
                <a:solidFill>
                  <a:schemeClr val="tx1"/>
                </a:solidFill>
                <a:effectLst/>
                <a:latin typeface="+mn-lt"/>
                <a:ea typeface="+mn-ea"/>
                <a:cs typeface="+mn-cs"/>
              </a:rPr>
              <a:t>four</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(depicted as yellow circles). These vertices have labels such as “10” and “11”.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These labels provide information about the vertices. For example, imagine that this graph is a  chemical molecule/</a:t>
            </a:r>
            <a:r>
              <a:rPr lang="en-US" altLang="zh-CN" sz="1200" b="0" i="0" kern="1200" dirty="0" err="1">
                <a:solidFill>
                  <a:schemeClr val="tx1"/>
                </a:solidFill>
                <a:effectLst/>
                <a:latin typeface="+mn-lt"/>
                <a:ea typeface="+mn-ea"/>
                <a:cs typeface="+mn-cs"/>
              </a:rPr>
              <a:t>mDlikjul</a:t>
            </a:r>
            <a:r>
              <a:rPr lang="en-US" altLang="zh-CN" sz="1200" b="0" i="0" kern="1200" dirty="0">
                <a:solidFill>
                  <a:schemeClr val="tx1"/>
                </a:solidFill>
                <a:effectLst/>
                <a:latin typeface="+mn-lt"/>
                <a:ea typeface="+mn-ea"/>
                <a:cs typeface="+mn-cs"/>
              </a:rPr>
              <a:t>/. The label 10 and 11 could represent the chemical elements of Hydrogen/</a:t>
            </a:r>
            <a:r>
              <a:rPr lang="en-US" altLang="zh-CN" sz="1200" b="0" i="0" kern="1200" dirty="0" err="1">
                <a:solidFill>
                  <a:schemeClr val="tx1"/>
                </a:solidFill>
                <a:effectLst/>
                <a:latin typeface="+mn-lt"/>
                <a:ea typeface="+mn-ea"/>
                <a:cs typeface="+mn-cs"/>
              </a:rPr>
              <a:t>haidredgen</a:t>
            </a:r>
            <a:r>
              <a:rPr lang="en-US" altLang="zh-CN" sz="1200" b="0" i="0" kern="1200" dirty="0">
                <a:solidFill>
                  <a:schemeClr val="tx1"/>
                </a:solidFill>
                <a:effectLst/>
                <a:latin typeface="+mn-lt"/>
                <a:ea typeface="+mn-ea"/>
                <a:cs typeface="+mn-cs"/>
              </a:rPr>
              <a:t>/ and Oxygen, respectively. </a:t>
            </a:r>
          </a:p>
          <a:p>
            <a:r>
              <a:rPr lang="en-US" altLang="zh-CN" sz="1200" b="0" i="0" kern="1200" dirty="0">
                <a:solidFill>
                  <a:schemeClr val="tx1"/>
                </a:solidFill>
                <a:effectLst/>
                <a:latin typeface="+mn-lt"/>
                <a:ea typeface="+mn-ea"/>
                <a:cs typeface="+mn-cs"/>
              </a:rPr>
              <a:t>Labels do not need to be unique. In other words, the same labels may be used to describe several vertices in the same graph. </a:t>
            </a:r>
          </a:p>
          <a:p>
            <a:endParaRPr lang="en-US" altLang="zh-CN"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8D621F04-D36A-9233-AB72-92B96054A41A}"/>
              </a:ext>
            </a:extLst>
          </p:cNvPr>
          <p:cNvSpPr>
            <a:spLocks noGrp="1"/>
          </p:cNvSpPr>
          <p:nvPr>
            <p:ph type="sldNum" sz="quarter" idx="5"/>
          </p:nvPr>
        </p:nvSpPr>
        <p:spPr/>
        <p:txBody>
          <a:bodyPr/>
          <a:lstStyle/>
          <a:p>
            <a:fld id="{B11D5518-E2B7-47D3-A483-775D39982443}" type="slidenum">
              <a:rPr lang="zh-TW" altLang="en-US" smtClean="0"/>
              <a:t>6</a:t>
            </a:fld>
            <a:endParaRPr lang="zh-TW" altLang="en-US"/>
          </a:p>
        </p:txBody>
      </p:sp>
    </p:spTree>
    <p:extLst>
      <p:ext uri="{BB962C8B-B14F-4D97-AF65-F5344CB8AC3E}">
        <p14:creationId xmlns:p14="http://schemas.microsoft.com/office/powerpoint/2010/main" val="95919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A881A-71E7-203A-D45C-7B70FBD15BF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8C704C-2C9C-564A-AF22-966B5A53025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4763071-F3F6-CE4E-13B0-BF41B3240F9A}"/>
              </a:ext>
            </a:extLst>
          </p:cNvPr>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So what is a graph. before discussing the analysis of graphs, I will introduce a few definitions.  A </a:t>
            </a:r>
            <a:r>
              <a:rPr lang="en-US" altLang="zh-CN" sz="1200" b="1" i="0" kern="1200" dirty="0">
                <a:solidFill>
                  <a:schemeClr val="tx1"/>
                </a:solidFill>
                <a:effectLst/>
                <a:latin typeface="+mn-lt"/>
                <a:ea typeface="+mn-ea"/>
                <a:cs typeface="+mn-cs"/>
              </a:rPr>
              <a:t>graph</a:t>
            </a:r>
            <a:r>
              <a:rPr lang="en-US" altLang="zh-CN" sz="1200" b="0" i="0" kern="1200" dirty="0">
                <a:solidFill>
                  <a:schemeClr val="tx1"/>
                </a:solidFill>
                <a:effectLst/>
                <a:latin typeface="+mn-lt"/>
                <a:ea typeface="+mn-ea"/>
                <a:cs typeface="+mn-cs"/>
              </a:rPr>
              <a:t> is a set of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and </a:t>
            </a:r>
            <a:r>
              <a:rPr lang="en-US" altLang="zh-CN" sz="1200" b="1" i="0" kern="1200" dirty="0">
                <a:solidFill>
                  <a:schemeClr val="tx1"/>
                </a:solidFill>
                <a:effectLst/>
                <a:latin typeface="+mn-lt"/>
                <a:ea typeface="+mn-ea"/>
                <a:cs typeface="+mn-cs"/>
              </a:rPr>
              <a:t>edges</a:t>
            </a:r>
            <a:r>
              <a:rPr lang="en-US" altLang="zh-CN" sz="1200" b="0" i="0" kern="1200" dirty="0">
                <a:solidFill>
                  <a:schemeClr val="tx1"/>
                </a:solidFill>
                <a:effectLst/>
                <a:latin typeface="+mn-lt"/>
                <a:ea typeface="+mn-ea"/>
                <a:cs typeface="+mn-cs"/>
              </a:rPr>
              <a:t>, having some </a:t>
            </a:r>
            <a:r>
              <a:rPr lang="en-US" altLang="zh-CN" sz="1200" b="1" i="0" kern="1200" dirty="0">
                <a:solidFill>
                  <a:schemeClr val="tx1"/>
                </a:solidFill>
                <a:effectLst/>
                <a:latin typeface="+mn-lt"/>
                <a:ea typeface="+mn-ea"/>
                <a:cs typeface="+mn-cs"/>
              </a:rPr>
              <a:t>labels</a:t>
            </a:r>
            <a:r>
              <a:rPr lang="en-US" altLang="zh-CN" sz="1200" b="0" i="0" kern="1200" dirty="0">
                <a:solidFill>
                  <a:schemeClr val="tx1"/>
                </a:solidFill>
                <a:effectLst/>
                <a:latin typeface="+mn-lt"/>
                <a:ea typeface="+mn-ea"/>
                <a:cs typeface="+mn-cs"/>
              </a:rPr>
              <a:t>. Let’s me illustrate this idea with an example. Consider the following graph:</a:t>
            </a:r>
          </a:p>
          <a:p>
            <a:r>
              <a:rPr lang="en-US" altLang="zh-CN" dirty="0"/>
              <a:t/>
            </a:r>
            <a:br>
              <a:rPr lang="en-US" altLang="zh-CN" dirty="0"/>
            </a:br>
            <a:r>
              <a:rPr lang="en-US" altLang="zh-CN" sz="1200" b="0" i="0" kern="1200" dirty="0">
                <a:solidFill>
                  <a:schemeClr val="tx1"/>
                </a:solidFill>
                <a:effectLst/>
                <a:latin typeface="+mn-lt"/>
                <a:ea typeface="+mn-ea"/>
                <a:cs typeface="+mn-cs"/>
              </a:rPr>
              <a:t>This graph contains </a:t>
            </a:r>
            <a:r>
              <a:rPr lang="en-US" altLang="zh-CN" sz="1200" b="1" i="0" kern="1200" dirty="0">
                <a:solidFill>
                  <a:schemeClr val="tx1"/>
                </a:solidFill>
                <a:effectLst/>
                <a:latin typeface="+mn-lt"/>
                <a:ea typeface="+mn-ea"/>
                <a:cs typeface="+mn-cs"/>
              </a:rPr>
              <a:t>four</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(depicted as yellow circles). These vertices have labels such as “10” and “11”.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These labels provide information about the vertices. For example, imagine that this graph is a  chemical molecule/</a:t>
            </a:r>
            <a:r>
              <a:rPr lang="en-US" altLang="zh-CN" sz="1200" b="0" i="0" kern="1200" dirty="0" err="1">
                <a:solidFill>
                  <a:schemeClr val="tx1"/>
                </a:solidFill>
                <a:effectLst/>
                <a:latin typeface="+mn-lt"/>
                <a:ea typeface="+mn-ea"/>
                <a:cs typeface="+mn-cs"/>
              </a:rPr>
              <a:t>mDlikjul</a:t>
            </a:r>
            <a:r>
              <a:rPr lang="en-US" altLang="zh-CN" sz="1200" b="0" i="0" kern="1200" dirty="0">
                <a:solidFill>
                  <a:schemeClr val="tx1"/>
                </a:solidFill>
                <a:effectLst/>
                <a:latin typeface="+mn-lt"/>
                <a:ea typeface="+mn-ea"/>
                <a:cs typeface="+mn-cs"/>
              </a:rPr>
              <a:t>/. The label 10 and 11 could represent the chemical elements of Hydrogen/</a:t>
            </a:r>
            <a:r>
              <a:rPr lang="en-US" altLang="zh-CN" sz="1200" b="0" i="0" kern="1200" dirty="0" err="1">
                <a:solidFill>
                  <a:schemeClr val="tx1"/>
                </a:solidFill>
                <a:effectLst/>
                <a:latin typeface="+mn-lt"/>
                <a:ea typeface="+mn-ea"/>
                <a:cs typeface="+mn-cs"/>
              </a:rPr>
              <a:t>haidredgen</a:t>
            </a:r>
            <a:r>
              <a:rPr lang="en-US" altLang="zh-CN" sz="1200" b="0" i="0" kern="1200" dirty="0">
                <a:solidFill>
                  <a:schemeClr val="tx1"/>
                </a:solidFill>
                <a:effectLst/>
                <a:latin typeface="+mn-lt"/>
                <a:ea typeface="+mn-ea"/>
                <a:cs typeface="+mn-cs"/>
              </a:rPr>
              <a:t>/ and Oxygen, respectively. </a:t>
            </a:r>
          </a:p>
          <a:p>
            <a:r>
              <a:rPr lang="en-US" altLang="zh-CN" sz="1200" b="0" i="0" kern="1200" dirty="0">
                <a:solidFill>
                  <a:schemeClr val="tx1"/>
                </a:solidFill>
                <a:effectLst/>
                <a:latin typeface="+mn-lt"/>
                <a:ea typeface="+mn-ea"/>
                <a:cs typeface="+mn-cs"/>
              </a:rPr>
              <a:t>Labels do not need to be unique. In other words, the same labels may be used to describe several vertices in the same graph. </a:t>
            </a:r>
          </a:p>
          <a:p>
            <a:endParaRPr lang="en-US" altLang="zh-CN"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8D621F04-D36A-9233-AB72-92B96054A41A}"/>
              </a:ext>
            </a:extLst>
          </p:cNvPr>
          <p:cNvSpPr>
            <a:spLocks noGrp="1"/>
          </p:cNvSpPr>
          <p:nvPr>
            <p:ph type="sldNum" sz="quarter" idx="5"/>
          </p:nvPr>
        </p:nvSpPr>
        <p:spPr/>
        <p:txBody>
          <a:bodyPr/>
          <a:lstStyle/>
          <a:p>
            <a:fld id="{B11D5518-E2B7-47D3-A483-775D39982443}" type="slidenum">
              <a:rPr lang="zh-TW" altLang="en-US" smtClean="0"/>
              <a:t>8</a:t>
            </a:fld>
            <a:endParaRPr lang="zh-TW" altLang="en-US"/>
          </a:p>
        </p:txBody>
      </p:sp>
    </p:spTree>
    <p:extLst>
      <p:ext uri="{BB962C8B-B14F-4D97-AF65-F5344CB8AC3E}">
        <p14:creationId xmlns:p14="http://schemas.microsoft.com/office/powerpoint/2010/main" val="190927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9</a:t>
            </a:fld>
            <a:endParaRPr lang="zh-TW" altLang="en-US"/>
          </a:p>
        </p:txBody>
      </p:sp>
    </p:spTree>
    <p:extLst>
      <p:ext uri="{BB962C8B-B14F-4D97-AF65-F5344CB8AC3E}">
        <p14:creationId xmlns:p14="http://schemas.microsoft.com/office/powerpoint/2010/main" val="105406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The task of finding </a:t>
            </a:r>
            <a:r>
              <a:rPr lang="en-US" altLang="zh-CN" sz="1200" b="1" i="0" kern="1200" dirty="0">
                <a:solidFill>
                  <a:schemeClr val="tx1"/>
                </a:solidFill>
                <a:effectLst/>
                <a:latin typeface="+mn-lt"/>
                <a:ea typeface="+mn-ea"/>
                <a:cs typeface="+mn-cs"/>
              </a:rPr>
              <a:t>frequent subgraphs</a:t>
            </a:r>
            <a:r>
              <a:rPr lang="en-US" altLang="zh-CN" sz="1200" b="0" i="0" kern="1200" dirty="0">
                <a:solidFill>
                  <a:schemeClr val="tx1"/>
                </a:solidFill>
                <a:effectLst/>
                <a:latin typeface="+mn-lt"/>
                <a:ea typeface="+mn-ea"/>
                <a:cs typeface="+mn-cs"/>
              </a:rPr>
              <a:t> in a set of graphs is called  </a:t>
            </a:r>
            <a:r>
              <a:rPr lang="en-US" altLang="zh-CN" sz="1200" b="1" i="0" kern="1200" dirty="0">
                <a:solidFill>
                  <a:schemeClr val="tx1"/>
                </a:solidFill>
                <a:effectLst/>
                <a:latin typeface="+mn-lt"/>
                <a:ea typeface="+mn-ea"/>
                <a:cs typeface="+mn-cs"/>
              </a:rPr>
              <a:t>frequent subgraph mining. </a:t>
            </a:r>
            <a:r>
              <a:rPr lang="en-US" altLang="zh-CN" sz="1200" b="0" i="0" kern="1200" dirty="0">
                <a:solidFill>
                  <a:schemeClr val="tx1"/>
                </a:solidFill>
                <a:effectLst/>
                <a:latin typeface="+mn-lt"/>
                <a:ea typeface="+mn-ea"/>
                <a:cs typeface="+mn-cs"/>
              </a:rPr>
              <a:t> As </a:t>
            </a:r>
            <a:r>
              <a:rPr lang="en-US" altLang="zh-CN" sz="1200" b="1" i="0" kern="1200" dirty="0">
                <a:solidFill>
                  <a:schemeClr val="tx1"/>
                </a:solidFill>
                <a:effectLst/>
                <a:latin typeface="+mn-lt"/>
                <a:ea typeface="+mn-ea"/>
                <a:cs typeface="+mn-cs"/>
              </a:rPr>
              <a:t>input</a:t>
            </a:r>
            <a:r>
              <a:rPr lang="en-US" altLang="zh-CN" sz="1200" b="0" i="0" kern="1200" dirty="0">
                <a:solidFill>
                  <a:schemeClr val="tx1"/>
                </a:solidFill>
                <a:effectLst/>
                <a:latin typeface="+mn-lt"/>
                <a:ea typeface="+mn-ea"/>
                <a:cs typeface="+mn-cs"/>
              </a:rPr>
              <a:t> the user must provide:</a:t>
            </a:r>
          </a:p>
          <a:p>
            <a:pPr fontAlgn="base"/>
            <a:r>
              <a:rPr lang="en-US" altLang="zh-CN" sz="1200" b="0" i="0" kern="1200" dirty="0">
                <a:solidFill>
                  <a:schemeClr val="tx1"/>
                </a:solidFill>
                <a:effectLst/>
                <a:latin typeface="+mn-lt"/>
                <a:ea typeface="+mn-ea"/>
                <a:cs typeface="+mn-cs"/>
              </a:rPr>
              <a:t>a </a:t>
            </a:r>
            <a:r>
              <a:rPr lang="en-US" altLang="zh-CN" sz="1200" b="1" i="0" kern="1200" dirty="0">
                <a:solidFill>
                  <a:schemeClr val="tx1"/>
                </a:solidFill>
                <a:effectLst/>
                <a:latin typeface="+mn-lt"/>
                <a:ea typeface="+mn-ea"/>
                <a:cs typeface="+mn-cs"/>
              </a:rPr>
              <a:t>graph database</a:t>
            </a:r>
            <a:r>
              <a:rPr lang="en-US" altLang="zh-CN" sz="1200" b="0" i="0" kern="1200" dirty="0">
                <a:solidFill>
                  <a:schemeClr val="tx1"/>
                </a:solidFill>
                <a:effectLst/>
                <a:latin typeface="+mn-lt"/>
                <a:ea typeface="+mn-ea"/>
                <a:cs typeface="+mn-cs"/>
              </a:rPr>
              <a:t> (a set of graphs)</a:t>
            </a:r>
          </a:p>
          <a:p>
            <a:pPr fontAlgn="base"/>
            <a:r>
              <a:rPr lang="en-US" altLang="zh-CN" sz="1200" b="0" i="0" kern="1200" dirty="0">
                <a:solidFill>
                  <a:schemeClr val="tx1"/>
                </a:solidFill>
                <a:effectLst/>
                <a:latin typeface="+mn-lt"/>
                <a:ea typeface="+mn-ea"/>
                <a:cs typeface="+mn-cs"/>
              </a:rPr>
              <a:t>a parameter called the </a:t>
            </a:r>
            <a:r>
              <a:rPr lang="en-US" altLang="zh-CN" sz="1200" b="1" i="0" kern="1200" dirty="0">
                <a:solidFill>
                  <a:schemeClr val="tx1"/>
                </a:solidFill>
                <a:effectLst/>
                <a:latin typeface="+mn-lt"/>
                <a:ea typeface="+mn-ea"/>
                <a:cs typeface="+mn-cs"/>
              </a:rPr>
              <a:t>minimum support threshold</a:t>
            </a:r>
            <a:r>
              <a:rPr lang="en-US" altLang="zh-CN" sz="1200" b="0" i="0" kern="1200" dirty="0">
                <a:solidFill>
                  <a:schemeClr val="tx1"/>
                </a:solidFill>
                <a:effectLst/>
                <a:latin typeface="+mn-lt"/>
                <a:ea typeface="+mn-ea"/>
                <a:cs typeface="+mn-cs"/>
              </a:rPr>
              <a:t>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a:t>
            </a:r>
          </a:p>
          <a:p>
            <a:pPr fontAlgn="base"/>
            <a:r>
              <a:rPr lang="en-US" altLang="zh-CN" sz="1200" b="0" i="0" kern="1200" dirty="0">
                <a:solidFill>
                  <a:schemeClr val="tx1"/>
                </a:solidFill>
                <a:effectLst/>
                <a:latin typeface="+mn-lt"/>
                <a:ea typeface="+mn-ea"/>
                <a:cs typeface="+mn-cs"/>
              </a:rPr>
              <a:t>Then, a frequent subgraph mining algorithm will enumerate as output all frequent subgraphs. A </a:t>
            </a:r>
            <a:r>
              <a:rPr lang="en-US" altLang="zh-CN" sz="1200" b="1" i="0" kern="1200" dirty="0">
                <a:solidFill>
                  <a:schemeClr val="tx1"/>
                </a:solidFill>
                <a:effectLst/>
                <a:latin typeface="+mn-lt"/>
                <a:ea typeface="+mn-ea"/>
                <a:cs typeface="+mn-cs"/>
              </a:rPr>
              <a:t>frequent subgraph</a:t>
            </a:r>
            <a:r>
              <a:rPr lang="en-US" altLang="zh-CN" sz="1200" b="0" i="0" kern="1200" dirty="0">
                <a:solidFill>
                  <a:schemeClr val="tx1"/>
                </a:solidFill>
                <a:effectLst/>
                <a:latin typeface="+mn-lt"/>
                <a:ea typeface="+mn-ea"/>
                <a:cs typeface="+mn-cs"/>
              </a:rPr>
              <a:t> is a subgraph that appears in at least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 graphs from a graph database.  For example, let’s consider the following graph database containing three graphs:</a:t>
            </a:r>
          </a:p>
          <a:p>
            <a:pPr fontAlgn="base"/>
            <a:r>
              <a:rPr lang="en-US" altLang="zh-CN" sz="1200" b="0" i="0" kern="1200" dirty="0">
                <a:solidFill>
                  <a:schemeClr val="tx1"/>
                </a:solidFill>
                <a:effectLst/>
                <a:latin typeface="+mn-lt"/>
                <a:ea typeface="+mn-ea"/>
                <a:cs typeface="+mn-cs"/>
              </a:rPr>
              <a:t>[click]</a:t>
            </a:r>
          </a:p>
          <a:p>
            <a:pPr fontAlgn="base"/>
            <a:endParaRPr lang="en-US" altLang="zh-CN" sz="1200" b="0" i="0" kern="1200" dirty="0">
              <a:solidFill>
                <a:schemeClr val="tx1"/>
              </a:solidFill>
              <a:effectLst/>
              <a:latin typeface="+mn-lt"/>
              <a:ea typeface="+mn-ea"/>
              <a:cs typeface="+mn-cs"/>
            </a:endParaRPr>
          </a:p>
          <a:p>
            <a:pPr fontAlgn="base"/>
            <a:r>
              <a:rPr lang="en-US" altLang="zh-CN" sz="1200" b="0" i="0" kern="1200" dirty="0">
                <a:solidFill>
                  <a:schemeClr val="tx1"/>
                </a:solidFill>
                <a:effectLst/>
                <a:latin typeface="+mn-lt"/>
                <a:ea typeface="+mn-ea"/>
                <a:cs typeface="+mn-cs"/>
              </a:rPr>
              <a:t>Now, let’s say that we want to discover all subgraphs that appear in at least three graphs. Thus, we will set the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 parameter to 3. By applying a </a:t>
            </a:r>
            <a:r>
              <a:rPr lang="en-US" altLang="zh-CN" sz="1200" b="1" i="0" kern="1200" dirty="0">
                <a:solidFill>
                  <a:schemeClr val="tx1"/>
                </a:solidFill>
                <a:effectLst/>
                <a:latin typeface="+mn-lt"/>
                <a:ea typeface="+mn-ea"/>
                <a:cs typeface="+mn-cs"/>
              </a:rPr>
              <a:t>frequent subgraph mining algorithm</a:t>
            </a:r>
            <a:r>
              <a:rPr lang="en-US" altLang="zh-CN" sz="1200" b="0" i="0" kern="1200" dirty="0">
                <a:solidFill>
                  <a:schemeClr val="tx1"/>
                </a:solidFill>
                <a:effectLst/>
                <a:latin typeface="+mn-lt"/>
                <a:ea typeface="+mn-ea"/>
                <a:cs typeface="+mn-cs"/>
              </a:rPr>
              <a:t>, we will obtain the set of all subgraphs appearing in at least three graphs:</a:t>
            </a:r>
          </a:p>
          <a:p>
            <a:pPr fontAlgn="base"/>
            <a:r>
              <a:rPr lang="en-US" altLang="zh-CN" sz="1200" b="0" i="0" kern="1200" dirty="0">
                <a:solidFill>
                  <a:schemeClr val="tx1"/>
                </a:solidFill>
                <a:effectLst/>
                <a:latin typeface="+mn-lt"/>
                <a:ea typeface="+mn-ea"/>
                <a:cs typeface="+mn-cs"/>
              </a:rPr>
              <a:t>[click]</a:t>
            </a:r>
          </a:p>
          <a:p>
            <a:pPr fontAlgn="base"/>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11D5518-E2B7-47D3-A483-775D39982443}" type="slidenum">
              <a:rPr lang="zh-TW" altLang="en-US" smtClean="0"/>
              <a:t>10</a:t>
            </a:fld>
            <a:endParaRPr lang="zh-TW" altLang="en-US"/>
          </a:p>
        </p:txBody>
      </p:sp>
    </p:spTree>
    <p:extLst>
      <p:ext uri="{BB962C8B-B14F-4D97-AF65-F5344CB8AC3E}">
        <p14:creationId xmlns:p14="http://schemas.microsoft.com/office/powerpoint/2010/main" val="22390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5">
                <a:latin typeface="Calibri" pitchFamily="34" charset="0"/>
                <a:ea typeface="標楷體" pitchFamily="65" charset="-120"/>
                <a:cs typeface="Calibri" pitchFamily="34" charset="0"/>
              </a:defRPr>
            </a:lvl3pPr>
            <a:lvl4pPr>
              <a:defRPr sz="2400">
                <a:latin typeface="Calibri" pitchFamily="34" charset="0"/>
                <a:ea typeface="標楷體" pitchFamily="65" charset="-120"/>
                <a:cs typeface="Calibri" pitchFamily="34" charset="0"/>
              </a:defRPr>
            </a:lvl4pPr>
            <a:lvl5pPr>
              <a:defRPr sz="2135">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hasCustomPrompt="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5"/>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hasCustomPrompt="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hasCustomPrompt="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hasCustomPrompt="1"/>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hasCustomPrompt="1"/>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hasCustomPrompt="1"/>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5"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5"/>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a:t>Click to edit Master text styles</a:t>
            </a:r>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hasCustomPrompt="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hasCustomPrompt="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ln>
        </p:spPr>
        <p:txBody>
          <a:bodyPr vert="horz" wrap="square" lIns="91440" tIns="45720" rIns="91440" bIns="45720" numCol="1" anchor="ctr" anchorCtr="0" compatLnSpc="1"/>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ln>
        </p:spPr>
        <p:txBody>
          <a:bodyPr vert="horz" wrap="square" lIns="91440" tIns="45720" rIns="91440" bIns="45720" numCol="1" anchor="t" anchorCtr="0" compatLnSpc="1"/>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anose="020B0704020202020204" pitchFamily="34" charset="0"/>
                <a:ea typeface="PMingLiU" pitchFamily="18" charset="-120"/>
                <a:cs typeface="Arial" panose="020B0704020202020204" pitchFamily="34" charset="0"/>
              </a:rPr>
              <a:t>National Tsing Hua University ® copyright OIA</a:t>
            </a:r>
            <a:endParaRPr lang="zh-TW" altLang="en-US" sz="1200" b="1" dirty="0">
              <a:solidFill>
                <a:schemeClr val="bg1"/>
              </a:solidFill>
              <a:latin typeface="Arial" panose="020B0704020202020204" pitchFamily="34" charset="0"/>
              <a:ea typeface="PMingLiU" pitchFamily="18" charset="-120"/>
              <a:cs typeface="Arial" panose="020B0704020202020204"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ln>
          <a:effectLst/>
        </p:spPr>
        <p:txBody>
          <a:bodyPr vert="horz" wrap="square" lIns="91440" tIns="45720" rIns="91440" bIns="45720" numCol="1" anchor="t" anchorCtr="0" compatLnSpc="1"/>
          <a:lstStyle>
            <a:lvl1pPr algn="r">
              <a:defRPr sz="1200">
                <a:solidFill>
                  <a:schemeClr val="bg1"/>
                </a:solidFill>
                <a:latin typeface="Arial" panose="020B0704020202020204" pitchFamily="34" charset="0"/>
                <a:ea typeface="PMingLiU" pitchFamily="18" charset="-120"/>
              </a:defRPr>
            </a:lvl1pPr>
          </a:lstStyle>
          <a:p>
            <a:fld id="{D9B6BDF2-6896-4B98-8776-C18582F63BA5}" type="slidenum">
              <a:rPr lang="zh-TW" altLang="en-US" smtClean="0"/>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DengXian"/>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hool of Data Science</a:t>
              </a:r>
              <a:endParaRPr lang="zh-TW" altLang="zh-TW" sz="1000" kern="100" dirty="0">
                <a:solidFill>
                  <a:schemeClr val="bg1"/>
                </a:solidFill>
                <a:latin typeface="Calibri" pitchFamily="34" charset="0"/>
                <a:ea typeface="PMingLiU" pitchFamily="18" charset="-12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p:titleStyle>
    <p:body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image" Target="../media/image50.png"/><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5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52.png"/><Relationship Id="rId5" Type="http://schemas.openxmlformats.org/officeDocument/2006/relationships/tags" Target="../tags/tag24.xml"/><Relationship Id="rId10" Type="http://schemas.openxmlformats.org/officeDocument/2006/relationships/image" Target="../media/image51.png"/><Relationship Id="rId4" Type="http://schemas.openxmlformats.org/officeDocument/2006/relationships/tags" Target="../tags/tag23.xml"/><Relationship Id="rId9"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6.xml"/><Relationship Id="rId7"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9.png"/><Relationship Id="rId5" Type="http://schemas.openxmlformats.org/officeDocument/2006/relationships/tags" Target="../tags/tag8.xml"/><Relationship Id="rId10" Type="http://schemas.openxmlformats.org/officeDocument/2006/relationships/image" Target="../media/image15.png"/><Relationship Id="rId4" Type="http://schemas.openxmlformats.org/officeDocument/2006/relationships/tags" Target="../tags/tag7.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829" y="1757002"/>
            <a:ext cx="11396871" cy="1882455"/>
          </a:xfrm>
        </p:spPr>
        <p:txBody>
          <a:bodyPr/>
          <a:lstStyle/>
          <a:p>
            <a:r>
              <a:rPr lang="en-US" altLang="zh-CN" sz="4800" dirty="0" smtClean="0"/>
              <a:t>Scalable </a:t>
            </a:r>
            <a:r>
              <a:rPr lang="en-US" altLang="zh-CN" sz="4800" dirty="0"/>
              <a:t>GNN </a:t>
            </a:r>
            <a:r>
              <a:rPr lang="en-US" altLang="zh-CN" sz="4800" dirty="0" smtClean="0"/>
              <a:t>Training System with Cache</a:t>
            </a:r>
            <a:r>
              <a:rPr lang="en-US" altLang="zh-CN" sz="4800" dirty="0">
                <a:effectLst>
                  <a:outerShdw blurRad="38100" dist="38100" dir="2700000" algn="tl">
                    <a:srgbClr val="000000">
                      <a:alpha val="43137"/>
                    </a:srgbClr>
                  </a:outerShdw>
                </a:effectLst>
              </a:rPr>
              <a:t/>
            </a:r>
            <a:br>
              <a:rPr lang="en-US" altLang="zh-CN" sz="4800" dirty="0">
                <a:effectLst>
                  <a:outerShdw blurRad="38100" dist="38100" dir="2700000" algn="tl">
                    <a:srgbClr val="000000">
                      <a:alpha val="43137"/>
                    </a:srgbClr>
                  </a:outerShdw>
                </a:effectLst>
              </a:rPr>
            </a:br>
            <a:r>
              <a:rPr lang="en-US" altLang="zh-CN" sz="2000" dirty="0">
                <a:effectLst>
                  <a:outerShdw blurRad="38100" dist="38100" dir="2700000" algn="tl">
                    <a:srgbClr val="000000">
                      <a:alpha val="43137"/>
                    </a:srgbClr>
                  </a:outerShdw>
                </a:effectLst>
              </a:rPr>
              <a:t/>
            </a:r>
            <a:br>
              <a:rPr lang="en-US" altLang="zh-CN" sz="2000" dirty="0">
                <a:effectLst>
                  <a:outerShdw blurRad="38100" dist="38100" dir="2700000" algn="tl">
                    <a:srgbClr val="000000">
                      <a:alpha val="43137"/>
                    </a:srgbClr>
                  </a:outerShdw>
                </a:effectLst>
              </a:rPr>
            </a:br>
            <a:r>
              <a:rPr lang="en-US" altLang="zh-CN" sz="3200" b="0" dirty="0" smtClean="0">
                <a:effectLst/>
              </a:rPr>
              <a:t>2024.12.03</a:t>
            </a:r>
            <a:endParaRPr lang="zh-TW" altLang="en-US" sz="3200" b="0" dirty="0">
              <a:effectLst/>
            </a:endParaRPr>
          </a:p>
        </p:txBody>
      </p:sp>
      <p:sp>
        <p:nvSpPr>
          <p:cNvPr id="3" name="Subtitle 2"/>
          <p:cNvSpPr>
            <a:spLocks noGrp="1"/>
          </p:cNvSpPr>
          <p:nvPr>
            <p:ph type="subTitle" idx="1"/>
          </p:nvPr>
        </p:nvSpPr>
        <p:spPr>
          <a:xfrm>
            <a:off x="1663065" y="3994697"/>
            <a:ext cx="8534400" cy="1882455"/>
          </a:xfrm>
        </p:spPr>
        <p:txBody>
          <a:bodyPr/>
          <a:lstStyle/>
          <a:p>
            <a:r>
              <a:rPr lang="en-US" altLang="zh-TW" sz="3200" dirty="0">
                <a:effectLst/>
              </a:rPr>
              <a:t>Yuwei Xu</a:t>
            </a:r>
            <a:endParaRPr lang="en-US" altLang="zh-TW" sz="3200" dirty="0">
              <a:effectLst>
                <a:outerShdw blurRad="38100" dist="38100" dir="2700000" algn="tl">
                  <a:srgbClr val="000000">
                    <a:alpha val="43137"/>
                  </a:srgbClr>
                </a:outerShdw>
              </a:effectLst>
            </a:endParaRPr>
          </a:p>
          <a:p>
            <a:r>
              <a:rPr lang="en-US" altLang="zh-TW" sz="3200" dirty="0"/>
              <a:t>School of </a:t>
            </a:r>
            <a:r>
              <a:rPr lang="en-US" altLang="zh-CN" sz="3200" dirty="0"/>
              <a:t>Data </a:t>
            </a:r>
            <a:r>
              <a:rPr lang="en-US" altLang="zh-TW" sz="3200" dirty="0"/>
              <a:t>Science</a:t>
            </a:r>
          </a:p>
          <a:p>
            <a:r>
              <a:rPr lang="en-US" altLang="zh-TW" sz="3200" dirty="0"/>
              <a:t>Chinese University of Hong Kong, Shenzhen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sz="4000" dirty="0" smtClean="0"/>
              <a:t>Analysis – </a:t>
            </a:r>
            <a:r>
              <a:rPr lang="en-US" altLang="zh-CN" sz="3200" dirty="0">
                <a:cs typeface="Times New Roman" panose="02020603050405020304" pitchFamily="18" charset="0"/>
                <a:sym typeface="+mn-ea"/>
              </a:rPr>
              <a:t>Bottleneck of Large Scale </a:t>
            </a:r>
            <a:r>
              <a:rPr lang="en-US" altLang="zh-CN" sz="3200" dirty="0" smtClean="0">
                <a:cs typeface="Times New Roman" panose="02020603050405020304" pitchFamily="18" charset="0"/>
                <a:sym typeface="+mn-ea"/>
              </a:rPr>
              <a:t>Training</a:t>
            </a:r>
            <a:r>
              <a:rPr lang="en-US" altLang="zh-CN" sz="3200" dirty="0" smtClean="0">
                <a:sym typeface="+mn-ea"/>
              </a:rPr>
              <a:t> </a:t>
            </a:r>
            <a:r>
              <a:rPr lang="en-US" altLang="zh-CN" sz="2400" dirty="0" smtClean="0"/>
              <a:t>(</a:t>
            </a:r>
            <a:r>
              <a:rPr lang="en-US" altLang="zh-CN" sz="2400" dirty="0"/>
              <a:t>1/7) </a:t>
            </a:r>
            <a:endParaRPr lang="en-US" altLang="zh-CN" sz="32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10</a:t>
            </a:fld>
            <a:endParaRPr lang="zh-TW" altLang="en-US"/>
          </a:p>
        </p:txBody>
      </p:sp>
      <p:pic>
        <p:nvPicPr>
          <p:cNvPr id="9" name="图片 8"/>
          <p:cNvPicPr>
            <a:picLocks noChangeAspect="1"/>
          </p:cNvPicPr>
          <p:nvPr>
            <p:custDataLst>
              <p:tags r:id="rId1"/>
            </p:custDataLst>
          </p:nvPr>
        </p:nvPicPr>
        <p:blipFill rotWithShape="1">
          <a:blip r:embed="rId4"/>
          <a:srcRect t="16270"/>
          <a:stretch/>
        </p:blipFill>
        <p:spPr>
          <a:xfrm>
            <a:off x="2118249" y="1338270"/>
            <a:ext cx="6420723" cy="3544892"/>
          </a:xfrm>
          <a:prstGeom prst="rect">
            <a:avLst/>
          </a:prstGeom>
        </p:spPr>
      </p:pic>
      <p:sp>
        <p:nvSpPr>
          <p:cNvPr id="6" name="矩形 5"/>
          <p:cNvSpPr/>
          <p:nvPr/>
        </p:nvSpPr>
        <p:spPr>
          <a:xfrm>
            <a:off x="2280610" y="4900046"/>
            <a:ext cx="6258362" cy="707886"/>
          </a:xfrm>
          <a:prstGeom prst="rect">
            <a:avLst/>
          </a:prstGeom>
        </p:spPr>
        <p:txBody>
          <a:bodyPr wrap="square">
            <a:spAutoFit/>
          </a:bodyPr>
          <a:lstStyle/>
          <a:p>
            <a:r>
              <a:rPr lang="zh-CN" altLang="en-US" sz="2000" dirty="0">
                <a:cs typeface="Times New Roman" panose="02020603050405020304" pitchFamily="18" charset="0"/>
              </a:rPr>
              <a:t>Statistics of inductive KG datasets. OgblkG2 </a:t>
            </a:r>
            <a:r>
              <a:rPr lang="zh-CN" altLang="en-US" sz="2000" dirty="0" smtClean="0">
                <a:cs typeface="Times New Roman" panose="02020603050405020304" pitchFamily="18" charset="0"/>
              </a:rPr>
              <a:t>denotes the </a:t>
            </a:r>
            <a:r>
              <a:rPr lang="zh-CN" altLang="en-US" sz="2000" dirty="0">
                <a:cs typeface="Times New Roman" panose="02020603050405020304" pitchFamily="18" charset="0"/>
              </a:rPr>
              <a:t>Ogbl-wikikG2 dataset</a:t>
            </a:r>
          </a:p>
        </p:txBody>
      </p:sp>
    </p:spTree>
    <p:extLst>
      <p:ext uri="{BB962C8B-B14F-4D97-AF65-F5344CB8AC3E}">
        <p14:creationId xmlns:p14="http://schemas.microsoft.com/office/powerpoint/2010/main" val="85479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sz="4000" dirty="0"/>
              <a:t>Analysis </a:t>
            </a:r>
            <a:r>
              <a:rPr lang="en-US" altLang="zh-CN" sz="4000" dirty="0" smtClean="0"/>
              <a:t>– </a:t>
            </a:r>
            <a:r>
              <a:rPr lang="en-US" altLang="zh-CN" sz="3200" dirty="0">
                <a:cs typeface="Times New Roman" panose="02020603050405020304" pitchFamily="18" charset="0"/>
                <a:sym typeface="+mn-ea"/>
              </a:rPr>
              <a:t>Bottleneck of Large Scale Training</a:t>
            </a:r>
            <a:r>
              <a:rPr lang="en-US" altLang="zh-CN" sz="3200" dirty="0">
                <a:sym typeface="+mn-ea"/>
              </a:rPr>
              <a:t> </a:t>
            </a:r>
            <a:r>
              <a:rPr lang="en-US" altLang="zh-CN" sz="2400" dirty="0" smtClean="0"/>
              <a:t>(</a:t>
            </a:r>
            <a:r>
              <a:rPr lang="en-US" altLang="zh-CN" sz="2400" dirty="0"/>
              <a:t>2/7) </a:t>
            </a:r>
            <a:endParaRPr lang="en-US" altLang="zh-CN" sz="32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11</a:t>
            </a:fld>
            <a:endParaRPr lang="zh-TW" altLang="en-US"/>
          </a:p>
        </p:txBody>
      </p:sp>
      <p:pic>
        <p:nvPicPr>
          <p:cNvPr id="10" name="图片 9" descr="figBasic">
            <a:extLst>
              <a:ext uri="{FF2B5EF4-FFF2-40B4-BE49-F238E27FC236}">
                <a16:creationId xmlns:a16="http://schemas.microsoft.com/office/drawing/2014/main" id="{81A5FF74-846C-9F94-DD99-031856210641}"/>
              </a:ext>
            </a:extLst>
          </p:cNvPr>
          <p:cNvPicPr>
            <a:picLocks noChangeAspect="1"/>
          </p:cNvPicPr>
          <p:nvPr/>
        </p:nvPicPr>
        <p:blipFill>
          <a:blip r:embed="rId3"/>
          <a:stretch>
            <a:fillRect/>
          </a:stretch>
        </p:blipFill>
        <p:spPr>
          <a:xfrm>
            <a:off x="1438974" y="1188456"/>
            <a:ext cx="8100324" cy="2729407"/>
          </a:xfrm>
          <a:prstGeom prst="rect">
            <a:avLst/>
          </a:prstGeom>
        </p:spPr>
      </p:pic>
      <p:sp>
        <p:nvSpPr>
          <p:cNvPr id="16" name="文本框 15">
            <a:extLst>
              <a:ext uri="{FF2B5EF4-FFF2-40B4-BE49-F238E27FC236}">
                <a16:creationId xmlns:a16="http://schemas.microsoft.com/office/drawing/2014/main" id="{C33376D4-AFB8-8E87-64EB-A301DCF7F156}"/>
              </a:ext>
            </a:extLst>
          </p:cNvPr>
          <p:cNvSpPr txBox="1"/>
          <p:nvPr/>
        </p:nvSpPr>
        <p:spPr>
          <a:xfrm>
            <a:off x="5819245" y="3975647"/>
            <a:ext cx="5457825" cy="707886"/>
          </a:xfrm>
          <a:prstGeom prst="rect">
            <a:avLst/>
          </a:prstGeom>
          <a:noFill/>
        </p:spPr>
        <p:txBody>
          <a:bodyPr wrap="square" rtlCol="0">
            <a:spAutoFit/>
          </a:bodyPr>
          <a:lstStyle/>
          <a:p>
            <a:r>
              <a:rPr lang="en-US" altLang="zh-CN" sz="2000" b="1" dirty="0">
                <a:sym typeface="+mn-ea"/>
              </a:rPr>
              <a:t>Training Pipeline for GNN-based </a:t>
            </a:r>
            <a:r>
              <a:rPr lang="en-US" altLang="zh-CN" sz="2000" b="1" dirty="0">
                <a:solidFill>
                  <a:schemeClr val="tx1"/>
                </a:solidFill>
                <a:sym typeface="+mn-ea"/>
              </a:rPr>
              <a:t>Models</a:t>
            </a:r>
          </a:p>
          <a:p>
            <a:endParaRPr lang="en-US" altLang="zh-CN" sz="2000" b="1" dirty="0">
              <a:solidFill>
                <a:schemeClr val="tx1"/>
              </a:solidFill>
              <a:sym typeface="+mn-ea"/>
            </a:endParaRPr>
          </a:p>
        </p:txBody>
      </p:sp>
      <p:sp>
        <p:nvSpPr>
          <p:cNvPr id="17" name="文本框 16">
            <a:extLst>
              <a:ext uri="{FF2B5EF4-FFF2-40B4-BE49-F238E27FC236}">
                <a16:creationId xmlns:a16="http://schemas.microsoft.com/office/drawing/2014/main" id="{2E9881B2-9F8A-6CED-2BC2-22B1B14BC0B1}"/>
              </a:ext>
            </a:extLst>
          </p:cNvPr>
          <p:cNvSpPr txBox="1"/>
          <p:nvPr/>
        </p:nvSpPr>
        <p:spPr>
          <a:xfrm>
            <a:off x="5861768" y="4682402"/>
            <a:ext cx="5074285" cy="922020"/>
          </a:xfrm>
          <a:prstGeom prst="rect">
            <a:avLst/>
          </a:prstGeom>
          <a:noFill/>
        </p:spPr>
        <p:txBody>
          <a:bodyPr wrap="square" rtlCol="0" anchor="t">
            <a:spAutoFit/>
          </a:bodyPr>
          <a:lstStyle/>
          <a:p>
            <a:r>
              <a:rPr lang="en-US" dirty="0">
                <a:solidFill>
                  <a:srgbClr val="C00000"/>
                </a:solidFill>
                <a:sym typeface="+mn-ea"/>
              </a:rPr>
              <a:t>Extract subgraphs</a:t>
            </a:r>
            <a:r>
              <a:rPr lang="en-US" dirty="0">
                <a:solidFill>
                  <a:schemeClr val="tx1"/>
                </a:solidFill>
                <a:sym typeface="+mn-ea"/>
              </a:rPr>
              <a:t> for each mini-batch training</a:t>
            </a:r>
          </a:p>
          <a:p>
            <a:endParaRPr lang="en-US" dirty="0">
              <a:solidFill>
                <a:schemeClr val="tx1"/>
              </a:solidFill>
              <a:sym typeface="+mn-ea"/>
            </a:endParaRPr>
          </a:p>
          <a:p>
            <a:r>
              <a:rPr lang="en-US" dirty="0">
                <a:solidFill>
                  <a:schemeClr val="tx1"/>
                </a:solidFill>
                <a:sym typeface="+mn-ea"/>
              </a:rPr>
              <a:t>Remain KG data in the </a:t>
            </a:r>
            <a:r>
              <a:rPr lang="en-US" dirty="0">
                <a:solidFill>
                  <a:srgbClr val="C00000"/>
                </a:solidFill>
                <a:sym typeface="+mn-ea"/>
              </a:rPr>
              <a:t>solid-state disk</a:t>
            </a:r>
            <a:r>
              <a:rPr lang="en-US" dirty="0">
                <a:solidFill>
                  <a:schemeClr val="tx1"/>
                </a:solidFill>
                <a:sym typeface="+mn-ea"/>
              </a:rPr>
              <a:t> (SSD) </a:t>
            </a:r>
          </a:p>
        </p:txBody>
      </p:sp>
      <p:sp>
        <p:nvSpPr>
          <p:cNvPr id="18" name="文本框 17">
            <a:extLst>
              <a:ext uri="{FF2B5EF4-FFF2-40B4-BE49-F238E27FC236}">
                <a16:creationId xmlns:a16="http://schemas.microsoft.com/office/drawing/2014/main" id="{3D3BCBB7-1C04-642B-F6ED-606C3D41E8EB}"/>
              </a:ext>
            </a:extLst>
          </p:cNvPr>
          <p:cNvSpPr txBox="1"/>
          <p:nvPr/>
        </p:nvSpPr>
        <p:spPr>
          <a:xfrm>
            <a:off x="681551" y="4682402"/>
            <a:ext cx="4807585" cy="1200329"/>
          </a:xfrm>
          <a:prstGeom prst="rect">
            <a:avLst/>
          </a:prstGeom>
          <a:noFill/>
        </p:spPr>
        <p:txBody>
          <a:bodyPr wrap="square" rtlCol="0" anchor="t">
            <a:spAutoFit/>
          </a:bodyPr>
          <a:lstStyle/>
          <a:p>
            <a:r>
              <a:rPr lang="en-US" altLang="zh-CN" dirty="0">
                <a:sym typeface="+mn-ea"/>
              </a:rPr>
              <a:t>T</a:t>
            </a:r>
            <a:r>
              <a:rPr lang="zh-CN" altLang="en-US" dirty="0">
                <a:sym typeface="+mn-ea"/>
              </a:rPr>
              <a:t>he</a:t>
            </a:r>
            <a:r>
              <a:rPr lang="en-US" altLang="zh-CN" dirty="0">
                <a:sym typeface="+mn-ea"/>
              </a:rPr>
              <a:t> data </a:t>
            </a:r>
            <a:r>
              <a:rPr lang="zh-CN" altLang="en-US" dirty="0">
                <a:sym typeface="+mn-ea"/>
              </a:rPr>
              <a:t>size of </a:t>
            </a:r>
            <a:r>
              <a:rPr lang="en-US" altLang="zh-CN" dirty="0">
                <a:sym typeface="+mn-ea"/>
              </a:rPr>
              <a:t>large-scale </a:t>
            </a:r>
            <a:r>
              <a:rPr lang="zh-CN" altLang="en-US" dirty="0">
                <a:sym typeface="+mn-ea"/>
              </a:rPr>
              <a:t>KG may reach up to </a:t>
            </a:r>
            <a:r>
              <a:rPr lang="zh-CN" altLang="en-US" dirty="0">
                <a:solidFill>
                  <a:srgbClr val="C00000"/>
                </a:solidFill>
                <a:sym typeface="+mn-ea"/>
              </a:rPr>
              <a:t>a few TBs</a:t>
            </a:r>
            <a:r>
              <a:rPr lang="en-US" altLang="zh-CN" dirty="0">
                <a:sym typeface="+mn-ea"/>
              </a:rPr>
              <a:t>. </a:t>
            </a:r>
          </a:p>
          <a:p>
            <a:r>
              <a:rPr lang="en-US" altLang="zh-CN" dirty="0">
                <a:sym typeface="+mn-ea"/>
              </a:rPr>
              <a:t>The memory capacity of single machine is </a:t>
            </a:r>
            <a:r>
              <a:rPr lang="zh-CN" altLang="en-US" dirty="0">
                <a:sym typeface="+mn-ea"/>
              </a:rPr>
              <a:t>unaffordable.</a:t>
            </a:r>
          </a:p>
        </p:txBody>
      </p:sp>
      <p:sp>
        <p:nvSpPr>
          <p:cNvPr id="19" name="文本框 18">
            <a:extLst>
              <a:ext uri="{FF2B5EF4-FFF2-40B4-BE49-F238E27FC236}">
                <a16:creationId xmlns:a16="http://schemas.microsoft.com/office/drawing/2014/main" id="{C49690D6-A92D-8EBB-F5E8-88E1C15FCE30}"/>
              </a:ext>
            </a:extLst>
          </p:cNvPr>
          <p:cNvSpPr txBox="1"/>
          <p:nvPr/>
        </p:nvSpPr>
        <p:spPr>
          <a:xfrm>
            <a:off x="681551" y="3975647"/>
            <a:ext cx="4603115" cy="706755"/>
          </a:xfrm>
          <a:prstGeom prst="rect">
            <a:avLst/>
          </a:prstGeom>
          <a:noFill/>
        </p:spPr>
        <p:txBody>
          <a:bodyPr wrap="square" rtlCol="0" anchor="t">
            <a:spAutoFit/>
          </a:bodyPr>
          <a:lstStyle/>
          <a:p>
            <a:r>
              <a:rPr lang="en-US" altLang="zh-CN" sz="2000" b="1" dirty="0">
                <a:sym typeface="+mn-ea"/>
              </a:rPr>
              <a:t>Efficiency and Scalability </a:t>
            </a:r>
            <a:r>
              <a:rPr lang="en-US" altLang="zh-CN" sz="2000" b="1" dirty="0">
                <a:solidFill>
                  <a:schemeClr val="tx1"/>
                </a:solidFill>
                <a:sym typeface="+mn-ea"/>
              </a:rPr>
              <a:t>Issues on Large-scale KGs</a:t>
            </a:r>
          </a:p>
        </p:txBody>
      </p:sp>
    </p:spTree>
    <p:extLst>
      <p:ext uri="{BB962C8B-B14F-4D97-AF65-F5344CB8AC3E}">
        <p14:creationId xmlns:p14="http://schemas.microsoft.com/office/powerpoint/2010/main" val="421208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a:t>Analysis</a:t>
            </a:r>
            <a:r>
              <a:rPr lang="en-US" altLang="zh-CN" dirty="0"/>
              <a:t> </a:t>
            </a:r>
            <a:r>
              <a:rPr lang="en-US" altLang="zh-CN" sz="4000" dirty="0"/>
              <a:t>–</a:t>
            </a:r>
            <a:r>
              <a:rPr lang="en-US" altLang="zh-CN" sz="3200" dirty="0"/>
              <a:t> </a:t>
            </a:r>
            <a:r>
              <a:rPr lang="en-US" altLang="zh-CN" sz="3200" dirty="0">
                <a:cs typeface="Times New Roman" panose="02020603050405020304" pitchFamily="18" charset="0"/>
                <a:sym typeface="+mn-ea"/>
              </a:rPr>
              <a:t>Bottleneck of Large Scale Training</a:t>
            </a:r>
            <a:r>
              <a:rPr lang="en-US" altLang="zh-CN" sz="3200" dirty="0">
                <a:sym typeface="+mn-ea"/>
              </a:rPr>
              <a:t> </a:t>
            </a:r>
            <a:r>
              <a:rPr lang="en-US" altLang="zh-CN" sz="2400" dirty="0" smtClean="0"/>
              <a:t>(</a:t>
            </a:r>
            <a:r>
              <a:rPr lang="en-US" altLang="zh-CN" sz="2400" dirty="0"/>
              <a:t>3/7)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12</a:t>
            </a:fld>
            <a:endParaRPr lang="zh-TW" altLang="en-US"/>
          </a:p>
        </p:txBody>
      </p:sp>
      <p:pic>
        <p:nvPicPr>
          <p:cNvPr id="6" name="图片 5">
            <a:extLst>
              <a:ext uri="{FF2B5EF4-FFF2-40B4-BE49-F238E27FC236}">
                <a16:creationId xmlns:a16="http://schemas.microsoft.com/office/drawing/2014/main" id="{3F12DDAA-E983-F3C3-03E2-6E5485BAD036}"/>
              </a:ext>
            </a:extLst>
          </p:cNvPr>
          <p:cNvPicPr>
            <a:picLocks noChangeAspect="1"/>
          </p:cNvPicPr>
          <p:nvPr>
            <p:custDataLst>
              <p:tags r:id="rId1"/>
            </p:custDataLst>
          </p:nvPr>
        </p:nvPicPr>
        <p:blipFill>
          <a:blip r:embed="rId4"/>
          <a:srcRect l="45431" b="22569"/>
          <a:stretch>
            <a:fillRect/>
          </a:stretch>
        </p:blipFill>
        <p:spPr>
          <a:xfrm>
            <a:off x="1988013" y="2288028"/>
            <a:ext cx="7734919" cy="2871345"/>
          </a:xfrm>
          <a:prstGeom prst="rect">
            <a:avLst/>
          </a:prstGeom>
        </p:spPr>
      </p:pic>
      <p:sp>
        <p:nvSpPr>
          <p:cNvPr id="7" name="文本框 6">
            <a:extLst>
              <a:ext uri="{FF2B5EF4-FFF2-40B4-BE49-F238E27FC236}">
                <a16:creationId xmlns:a16="http://schemas.microsoft.com/office/drawing/2014/main" id="{74C2249B-9039-79EB-8922-52CD9121FF17}"/>
              </a:ext>
            </a:extLst>
          </p:cNvPr>
          <p:cNvSpPr txBox="1"/>
          <p:nvPr/>
        </p:nvSpPr>
        <p:spPr>
          <a:xfrm>
            <a:off x="2843293" y="1113929"/>
            <a:ext cx="5351891" cy="398780"/>
          </a:xfrm>
          <a:prstGeom prst="rect">
            <a:avLst/>
          </a:prstGeom>
          <a:noFill/>
        </p:spPr>
        <p:txBody>
          <a:bodyPr wrap="square" rtlCol="0" anchor="t">
            <a:spAutoFit/>
          </a:bodyPr>
          <a:lstStyle/>
          <a:p>
            <a:r>
              <a:rPr lang="en-US" altLang="zh-CN" sz="2000" b="1" dirty="0">
                <a:solidFill>
                  <a:srgbClr val="C00000"/>
                </a:solidFill>
                <a:sym typeface="+mn-ea"/>
              </a:rPr>
              <a:t>Bottleneck: </a:t>
            </a:r>
            <a:r>
              <a:rPr lang="en-US" altLang="zh-CN" sz="2000" b="1" dirty="0">
                <a:solidFill>
                  <a:schemeClr val="accent1">
                    <a:lumMod val="75000"/>
                  </a:schemeClr>
                </a:solidFill>
                <a:sym typeface="+mn-ea"/>
              </a:rPr>
              <a:t>Subgraph Extraction Process</a:t>
            </a:r>
          </a:p>
        </p:txBody>
      </p:sp>
      <p:sp>
        <p:nvSpPr>
          <p:cNvPr id="3" name="矩形 2"/>
          <p:cNvSpPr/>
          <p:nvPr/>
        </p:nvSpPr>
        <p:spPr>
          <a:xfrm>
            <a:off x="2300848" y="5173722"/>
            <a:ext cx="7196361" cy="584775"/>
          </a:xfrm>
          <a:prstGeom prst="rect">
            <a:avLst/>
          </a:prstGeom>
        </p:spPr>
        <p:txBody>
          <a:bodyPr wrap="square">
            <a:spAutoFit/>
          </a:bodyPr>
          <a:lstStyle/>
          <a:p>
            <a:r>
              <a:rPr lang="en-US" altLang="zh-CN" sz="1600" dirty="0" smtClean="0">
                <a:latin typeface="Times New Roman" panose="02020603050405020304" pitchFamily="18" charset="0"/>
                <a:cs typeface="Times New Roman" panose="02020603050405020304" pitchFamily="18" charset="0"/>
              </a:rPr>
              <a:t>Figure(a) </a:t>
            </a:r>
            <a:r>
              <a:rPr lang="en-US" altLang="zh-CN" sz="1600" dirty="0">
                <a:latin typeface="Times New Roman" panose="02020603050405020304" pitchFamily="18" charset="0"/>
                <a:cs typeface="Times New Roman" panose="02020603050405020304" pitchFamily="18" charset="0"/>
              </a:rPr>
              <a:t>Training time breakdown on large-scale </a:t>
            </a:r>
            <a:r>
              <a:rPr lang="en-US" altLang="zh-CN" sz="1600" dirty="0" smtClean="0">
                <a:latin typeface="Times New Roman" panose="02020603050405020304" pitchFamily="18" charset="0"/>
                <a:cs typeface="Times New Roman" panose="02020603050405020304" pitchFamily="18" charset="0"/>
              </a:rPr>
              <a:t>KGs, </a:t>
            </a:r>
            <a:r>
              <a:rPr lang="en-US" altLang="zh-CN" sz="1600" dirty="0">
                <a:latin typeface="Times New Roman" panose="02020603050405020304" pitchFamily="18" charset="0"/>
                <a:cs typeface="Times New Roman" panose="02020603050405020304" pitchFamily="18" charset="0"/>
              </a:rPr>
              <a:t>and </a:t>
            </a:r>
            <a:r>
              <a:rPr lang="en-US" altLang="zh-CN" sz="1600" dirty="0" smtClean="0">
                <a:latin typeface="Times New Roman" panose="02020603050405020304" pitchFamily="18" charset="0"/>
                <a:cs typeface="Times New Roman" panose="02020603050405020304" pitchFamily="18" charset="0"/>
              </a:rPr>
              <a:t>(b) </a:t>
            </a:r>
            <a:r>
              <a:rPr lang="en-US" altLang="zh-CN" sz="1600" dirty="0">
                <a:latin typeface="Times New Roman" panose="02020603050405020304" pitchFamily="18" charset="0"/>
                <a:cs typeface="Times New Roman" panose="02020603050405020304" pitchFamily="18" charset="0"/>
              </a:rPr>
              <a:t>The 3-hop subgraph size (triple number) of central entities with different degrees</a:t>
            </a:r>
            <a:endParaRPr lang="zh-CN" altLang="en-US" sz="16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D3BCBB7-1C04-642B-F6ED-606C3D41E8EB}"/>
              </a:ext>
            </a:extLst>
          </p:cNvPr>
          <p:cNvSpPr txBox="1"/>
          <p:nvPr/>
        </p:nvSpPr>
        <p:spPr>
          <a:xfrm>
            <a:off x="1609841" y="1551020"/>
            <a:ext cx="9225775" cy="707886"/>
          </a:xfrm>
          <a:prstGeom prst="rect">
            <a:avLst/>
          </a:prstGeom>
          <a:noFill/>
        </p:spPr>
        <p:txBody>
          <a:bodyPr wrap="square" rtlCol="0" anchor="t">
            <a:spAutoFit/>
          </a:bodyPr>
          <a:lstStyle/>
          <a:p>
            <a:pPr algn="just"/>
            <a:r>
              <a:rPr lang="en-US" altLang="zh-CN" sz="2000" dirty="0" smtClean="0">
                <a:sym typeface="+mn-ea"/>
              </a:rPr>
              <a:t>Compared with </a:t>
            </a:r>
            <a:r>
              <a:rPr lang="en-US" altLang="zh-CN" sz="2000" dirty="0">
                <a:sym typeface="+mn-ea"/>
              </a:rPr>
              <a:t>training, Subgraph occupies most of the time. </a:t>
            </a:r>
            <a:endParaRPr lang="en-US" altLang="zh-CN" sz="2000" dirty="0" smtClean="0">
              <a:sym typeface="+mn-ea"/>
            </a:endParaRPr>
          </a:p>
          <a:p>
            <a:pPr algn="just"/>
            <a:r>
              <a:rPr lang="en-US" altLang="zh-CN" sz="2000" dirty="0">
                <a:sym typeface="+mn-ea"/>
              </a:rPr>
              <a:t>T</a:t>
            </a:r>
            <a:r>
              <a:rPr lang="en-US" altLang="zh-CN" sz="2000" dirty="0" smtClean="0">
                <a:sym typeface="+mn-ea"/>
              </a:rPr>
              <a:t>he </a:t>
            </a:r>
            <a:r>
              <a:rPr lang="en-US" altLang="zh-CN" sz="2000" dirty="0">
                <a:sym typeface="+mn-ea"/>
              </a:rPr>
              <a:t>number of triples </a:t>
            </a:r>
            <a:r>
              <a:rPr lang="en-US" altLang="zh-CN" sz="2000" dirty="0" smtClean="0">
                <a:sym typeface="+mn-ea"/>
              </a:rPr>
              <a:t>in subgraph </a:t>
            </a:r>
            <a:r>
              <a:rPr lang="en-US" altLang="zh-CN" sz="2000" dirty="0">
                <a:sym typeface="+mn-ea"/>
              </a:rPr>
              <a:t>also increases rapidly </a:t>
            </a:r>
            <a:r>
              <a:rPr lang="en-US" altLang="zh-CN" sz="2000" dirty="0" smtClean="0">
                <a:sym typeface="+mn-ea"/>
              </a:rPr>
              <a:t>when degree increases.</a:t>
            </a:r>
          </a:p>
        </p:txBody>
      </p:sp>
    </p:spTree>
    <p:extLst>
      <p:ext uri="{BB962C8B-B14F-4D97-AF65-F5344CB8AC3E}">
        <p14:creationId xmlns:p14="http://schemas.microsoft.com/office/powerpoint/2010/main" val="71436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13</a:t>
            </a:fld>
            <a:endParaRPr lang="zh-TW" altLang="en-US"/>
          </a:p>
        </p:txBody>
      </p:sp>
      <p:grpSp>
        <p:nvGrpSpPr>
          <p:cNvPr id="214" name="组合 213"/>
          <p:cNvGrpSpPr/>
          <p:nvPr/>
        </p:nvGrpSpPr>
        <p:grpSpPr>
          <a:xfrm>
            <a:off x="398708" y="1358838"/>
            <a:ext cx="5537739" cy="4643881"/>
            <a:chOff x="801489" y="1432441"/>
            <a:chExt cx="5537739" cy="4643881"/>
          </a:xfrm>
        </p:grpSpPr>
        <p:pic>
          <p:nvPicPr>
            <p:cNvPr id="157" name="图片 156">
              <a:extLst>
                <a:ext uri="{FF2B5EF4-FFF2-40B4-BE49-F238E27FC236}">
                  <a16:creationId xmlns:a16="http://schemas.microsoft.com/office/drawing/2014/main" id="{71938854-3EC1-0553-0CFC-CEF166D058FA}"/>
                </a:ext>
              </a:extLst>
            </p:cNvPr>
            <p:cNvPicPr>
              <a:picLocks noChangeAspect="1"/>
            </p:cNvPicPr>
            <p:nvPr>
              <p:custDataLst>
                <p:tags r:id="rId1"/>
              </p:custDataLst>
            </p:nvPr>
          </p:nvPicPr>
          <p:blipFill>
            <a:blip r:embed="rId6"/>
            <a:srcRect b="11277"/>
            <a:stretch>
              <a:fillRect/>
            </a:stretch>
          </p:blipFill>
          <p:spPr>
            <a:xfrm rot="10800000">
              <a:off x="1590096" y="3502616"/>
              <a:ext cx="2943995" cy="2573706"/>
            </a:xfrm>
            <a:prstGeom prst="rect">
              <a:avLst/>
            </a:prstGeom>
          </p:spPr>
        </p:pic>
        <p:sp>
          <p:nvSpPr>
            <p:cNvPr id="158" name="椭圆 157">
              <a:extLst>
                <a:ext uri="{FF2B5EF4-FFF2-40B4-BE49-F238E27FC236}">
                  <a16:creationId xmlns:a16="http://schemas.microsoft.com/office/drawing/2014/main" id="{A244E655-33DD-1E50-2975-5A9233B8E51B}"/>
                </a:ext>
              </a:extLst>
            </p:cNvPr>
            <p:cNvSpPr/>
            <p:nvPr/>
          </p:nvSpPr>
          <p:spPr bwMode="auto">
            <a:xfrm rot="10800000">
              <a:off x="3362279" y="563517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59" name="椭圆 158">
              <a:extLst>
                <a:ext uri="{FF2B5EF4-FFF2-40B4-BE49-F238E27FC236}">
                  <a16:creationId xmlns:a16="http://schemas.microsoft.com/office/drawing/2014/main" id="{118A3726-BB85-ED6E-C148-3A1F1DEE0C5C}"/>
                </a:ext>
              </a:extLst>
            </p:cNvPr>
            <p:cNvSpPr/>
            <p:nvPr/>
          </p:nvSpPr>
          <p:spPr bwMode="auto">
            <a:xfrm rot="10800000">
              <a:off x="2920319" y="5040293"/>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0" name="椭圆 159">
              <a:extLst>
                <a:ext uri="{FF2B5EF4-FFF2-40B4-BE49-F238E27FC236}">
                  <a16:creationId xmlns:a16="http://schemas.microsoft.com/office/drawing/2014/main" id="{CD6F9C25-853A-764D-124D-5CE3D34ECB98}"/>
                </a:ext>
              </a:extLst>
            </p:cNvPr>
            <p:cNvSpPr/>
            <p:nvPr/>
          </p:nvSpPr>
          <p:spPr bwMode="auto">
            <a:xfrm rot="10800000">
              <a:off x="2471846" y="563517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1" name="椭圆 160">
              <a:extLst>
                <a:ext uri="{FF2B5EF4-FFF2-40B4-BE49-F238E27FC236}">
                  <a16:creationId xmlns:a16="http://schemas.microsoft.com/office/drawing/2014/main" id="{E3D978BA-60E5-FF46-8FD3-5DFA717A155D}"/>
                </a:ext>
              </a:extLst>
            </p:cNvPr>
            <p:cNvSpPr/>
            <p:nvPr/>
          </p:nvSpPr>
          <p:spPr bwMode="auto">
            <a:xfrm rot="10800000">
              <a:off x="1678343" y="524441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2" name="椭圆 161">
              <a:extLst>
                <a:ext uri="{FF2B5EF4-FFF2-40B4-BE49-F238E27FC236}">
                  <a16:creationId xmlns:a16="http://schemas.microsoft.com/office/drawing/2014/main" id="{82BA01F7-4431-2860-E11E-7E9F6927D719}"/>
                </a:ext>
              </a:extLst>
            </p:cNvPr>
            <p:cNvSpPr/>
            <p:nvPr/>
          </p:nvSpPr>
          <p:spPr bwMode="auto">
            <a:xfrm rot="10800000">
              <a:off x="2225096" y="4750966"/>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3" name="椭圆 162">
              <a:extLst>
                <a:ext uri="{FF2B5EF4-FFF2-40B4-BE49-F238E27FC236}">
                  <a16:creationId xmlns:a16="http://schemas.microsoft.com/office/drawing/2014/main" id="{B7B3CB42-F4F3-AC3C-418F-0D44C90D704A}"/>
                </a:ext>
              </a:extLst>
            </p:cNvPr>
            <p:cNvSpPr/>
            <p:nvPr/>
          </p:nvSpPr>
          <p:spPr bwMode="auto">
            <a:xfrm rot="10800000">
              <a:off x="2508646" y="4089654"/>
              <a:ext cx="246750"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4" name="椭圆 163">
              <a:extLst>
                <a:ext uri="{FF2B5EF4-FFF2-40B4-BE49-F238E27FC236}">
                  <a16:creationId xmlns:a16="http://schemas.microsoft.com/office/drawing/2014/main" id="{0898FD5F-BD78-95D1-A889-BEE652DC76CB}"/>
                </a:ext>
              </a:extLst>
            </p:cNvPr>
            <p:cNvSpPr/>
            <p:nvPr/>
          </p:nvSpPr>
          <p:spPr bwMode="auto">
            <a:xfrm rot="10800000">
              <a:off x="3504054" y="4439583"/>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5" name="椭圆 164">
              <a:extLst>
                <a:ext uri="{FF2B5EF4-FFF2-40B4-BE49-F238E27FC236}">
                  <a16:creationId xmlns:a16="http://schemas.microsoft.com/office/drawing/2014/main" id="{4E398724-B303-592A-3C7B-A85A89B77E3C}"/>
                </a:ext>
              </a:extLst>
            </p:cNvPr>
            <p:cNvSpPr/>
            <p:nvPr/>
          </p:nvSpPr>
          <p:spPr bwMode="auto">
            <a:xfrm rot="10800000">
              <a:off x="4032092" y="4896133"/>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6" name="椭圆 165">
              <a:extLst>
                <a:ext uri="{FF2B5EF4-FFF2-40B4-BE49-F238E27FC236}">
                  <a16:creationId xmlns:a16="http://schemas.microsoft.com/office/drawing/2014/main" id="{C5862FFD-AAC5-65E8-F79E-CCE2E00E508C}"/>
                </a:ext>
              </a:extLst>
            </p:cNvPr>
            <p:cNvSpPr/>
            <p:nvPr/>
          </p:nvSpPr>
          <p:spPr bwMode="auto">
            <a:xfrm rot="10800000">
              <a:off x="4039506" y="400108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9</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7" name="椭圆 166">
              <a:extLst>
                <a:ext uri="{FF2B5EF4-FFF2-40B4-BE49-F238E27FC236}">
                  <a16:creationId xmlns:a16="http://schemas.microsoft.com/office/drawing/2014/main" id="{95BC49D2-FF62-5733-2026-83F86DCF53C5}"/>
                </a:ext>
              </a:extLst>
            </p:cNvPr>
            <p:cNvSpPr/>
            <p:nvPr/>
          </p:nvSpPr>
          <p:spPr bwMode="auto">
            <a:xfrm rot="10800000">
              <a:off x="3096090" y="377681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10</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8" name="椭圆 167">
              <a:extLst>
                <a:ext uri="{FF2B5EF4-FFF2-40B4-BE49-F238E27FC236}">
                  <a16:creationId xmlns:a16="http://schemas.microsoft.com/office/drawing/2014/main" id="{57ED4BC5-BD87-F1E8-5E53-0B3F654D12C5}"/>
                </a:ext>
              </a:extLst>
            </p:cNvPr>
            <p:cNvSpPr/>
            <p:nvPr/>
          </p:nvSpPr>
          <p:spPr bwMode="auto">
            <a:xfrm rot="10800000">
              <a:off x="1893083" y="3573875"/>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11</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9" name="矩形 168">
              <a:extLst>
                <a:ext uri="{FF2B5EF4-FFF2-40B4-BE49-F238E27FC236}">
                  <a16:creationId xmlns:a16="http://schemas.microsoft.com/office/drawing/2014/main" id="{E34BEF80-6D9E-A163-56CA-06267DC4C20B}"/>
                </a:ext>
              </a:extLst>
            </p:cNvPr>
            <p:cNvSpPr/>
            <p:nvPr/>
          </p:nvSpPr>
          <p:spPr bwMode="auto">
            <a:xfrm rot="8943609">
              <a:off x="3223398" y="5366893"/>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0" name="矩形 169">
              <a:extLst>
                <a:ext uri="{FF2B5EF4-FFF2-40B4-BE49-F238E27FC236}">
                  <a16:creationId xmlns:a16="http://schemas.microsoft.com/office/drawing/2014/main" id="{13A26BAA-41D5-BE41-E37D-EFECF4B11442}"/>
                </a:ext>
              </a:extLst>
            </p:cNvPr>
            <p:cNvSpPr/>
            <p:nvPr/>
          </p:nvSpPr>
          <p:spPr bwMode="auto">
            <a:xfrm rot="12654315">
              <a:off x="2863335" y="5335822"/>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1" name="矩形 170">
              <a:extLst>
                <a:ext uri="{FF2B5EF4-FFF2-40B4-BE49-F238E27FC236}">
                  <a16:creationId xmlns:a16="http://schemas.microsoft.com/office/drawing/2014/main" id="{6EA0BD9D-4AD1-DD06-B6AB-B59AAC9B3AF4}"/>
                </a:ext>
              </a:extLst>
            </p:cNvPr>
            <p:cNvSpPr/>
            <p:nvPr/>
          </p:nvSpPr>
          <p:spPr bwMode="auto">
            <a:xfrm rot="17047318">
              <a:off x="2624671" y="5017237"/>
              <a:ext cx="101274" cy="22915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2" name="矩形 171">
              <a:extLst>
                <a:ext uri="{FF2B5EF4-FFF2-40B4-BE49-F238E27FC236}">
                  <a16:creationId xmlns:a16="http://schemas.microsoft.com/office/drawing/2014/main" id="{A23A949A-AE01-5BD0-613A-1EBDCE0268C7}"/>
                </a:ext>
              </a:extLst>
            </p:cNvPr>
            <p:cNvSpPr/>
            <p:nvPr/>
          </p:nvSpPr>
          <p:spPr bwMode="auto">
            <a:xfrm rot="13990811">
              <a:off x="2059159" y="5061529"/>
              <a:ext cx="147644" cy="29387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3" name="矩形 172">
              <a:extLst>
                <a:ext uri="{FF2B5EF4-FFF2-40B4-BE49-F238E27FC236}">
                  <a16:creationId xmlns:a16="http://schemas.microsoft.com/office/drawing/2014/main" id="{560AF3AD-2FE2-1E5D-5080-4AEECA4A81D6}"/>
                </a:ext>
              </a:extLst>
            </p:cNvPr>
            <p:cNvSpPr/>
            <p:nvPr/>
          </p:nvSpPr>
          <p:spPr bwMode="auto">
            <a:xfrm rot="14390243">
              <a:off x="2984815" y="3990324"/>
              <a:ext cx="67907" cy="28599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4" name="矩形 173">
              <a:extLst>
                <a:ext uri="{FF2B5EF4-FFF2-40B4-BE49-F238E27FC236}">
                  <a16:creationId xmlns:a16="http://schemas.microsoft.com/office/drawing/2014/main" id="{39CBBD47-0C96-5D77-EA2A-0B7294DD2E99}"/>
                </a:ext>
              </a:extLst>
            </p:cNvPr>
            <p:cNvSpPr/>
            <p:nvPr/>
          </p:nvSpPr>
          <p:spPr bwMode="auto">
            <a:xfrm rot="15415939">
              <a:off x="3051548" y="4633967"/>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5" name="矩形 174">
              <a:extLst>
                <a:ext uri="{FF2B5EF4-FFF2-40B4-BE49-F238E27FC236}">
                  <a16:creationId xmlns:a16="http://schemas.microsoft.com/office/drawing/2014/main" id="{399B7D88-3035-AEBE-D414-A6A290E0429D}"/>
                </a:ext>
              </a:extLst>
            </p:cNvPr>
            <p:cNvSpPr/>
            <p:nvPr/>
          </p:nvSpPr>
          <p:spPr bwMode="auto">
            <a:xfrm rot="17285248">
              <a:off x="3007423" y="4315314"/>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6" name="矩形 175">
              <a:extLst>
                <a:ext uri="{FF2B5EF4-FFF2-40B4-BE49-F238E27FC236}">
                  <a16:creationId xmlns:a16="http://schemas.microsoft.com/office/drawing/2014/main" id="{234492A3-307B-D33F-3AB5-14586EE329A2}"/>
                </a:ext>
              </a:extLst>
            </p:cNvPr>
            <p:cNvSpPr/>
            <p:nvPr/>
          </p:nvSpPr>
          <p:spPr bwMode="auto">
            <a:xfrm rot="13458517">
              <a:off x="3364576" y="4719363"/>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7" name="矩形 176">
              <a:extLst>
                <a:ext uri="{FF2B5EF4-FFF2-40B4-BE49-F238E27FC236}">
                  <a16:creationId xmlns:a16="http://schemas.microsoft.com/office/drawing/2014/main" id="{8A94DACA-DAAC-8854-BB86-6D5E598638B1}"/>
                </a:ext>
              </a:extLst>
            </p:cNvPr>
            <p:cNvSpPr/>
            <p:nvPr/>
          </p:nvSpPr>
          <p:spPr bwMode="auto">
            <a:xfrm rot="17049028">
              <a:off x="2641535" y="3706662"/>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8" name="矩形 177">
              <a:extLst>
                <a:ext uri="{FF2B5EF4-FFF2-40B4-BE49-F238E27FC236}">
                  <a16:creationId xmlns:a16="http://schemas.microsoft.com/office/drawing/2014/main" id="{CC6C7CAA-8B1E-6588-AB9D-486C5232BCC9}"/>
                </a:ext>
              </a:extLst>
            </p:cNvPr>
            <p:cNvSpPr/>
            <p:nvPr/>
          </p:nvSpPr>
          <p:spPr bwMode="auto">
            <a:xfrm rot="14340782">
              <a:off x="3914562" y="4240753"/>
              <a:ext cx="104306" cy="37134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9" name="矩形 178">
              <a:extLst>
                <a:ext uri="{FF2B5EF4-FFF2-40B4-BE49-F238E27FC236}">
                  <a16:creationId xmlns:a16="http://schemas.microsoft.com/office/drawing/2014/main" id="{F9409846-AAB4-7D6C-C262-101AB7A9A4D4}"/>
                </a:ext>
              </a:extLst>
            </p:cNvPr>
            <p:cNvSpPr/>
            <p:nvPr/>
          </p:nvSpPr>
          <p:spPr bwMode="auto">
            <a:xfrm rot="18349609">
              <a:off x="3847805" y="4713480"/>
              <a:ext cx="89164" cy="31849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0" name="矩形 179">
              <a:extLst>
                <a:ext uri="{FF2B5EF4-FFF2-40B4-BE49-F238E27FC236}">
                  <a16:creationId xmlns:a16="http://schemas.microsoft.com/office/drawing/2014/main" id="{61F77963-33E9-B9C5-9F77-B17697B4C610}"/>
                </a:ext>
              </a:extLst>
            </p:cNvPr>
            <p:cNvSpPr/>
            <p:nvPr/>
          </p:nvSpPr>
          <p:spPr bwMode="auto">
            <a:xfrm rot="9570822">
              <a:off x="3460881" y="4000930"/>
              <a:ext cx="110104" cy="41355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1" name="矩形 180">
              <a:extLst>
                <a:ext uri="{FF2B5EF4-FFF2-40B4-BE49-F238E27FC236}">
                  <a16:creationId xmlns:a16="http://schemas.microsoft.com/office/drawing/2014/main" id="{7FEC1962-C6A7-568D-5415-149BA4C0DC8F}"/>
                </a:ext>
              </a:extLst>
            </p:cNvPr>
            <p:cNvSpPr/>
            <p:nvPr/>
          </p:nvSpPr>
          <p:spPr bwMode="auto">
            <a:xfrm rot="11777749">
              <a:off x="2536886" y="4387051"/>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2" name="矩形 181">
              <a:extLst>
                <a:ext uri="{FF2B5EF4-FFF2-40B4-BE49-F238E27FC236}">
                  <a16:creationId xmlns:a16="http://schemas.microsoft.com/office/drawing/2014/main" id="{B7C50C48-D2D3-C584-9BBF-4A36AAE007C8}"/>
                </a:ext>
              </a:extLst>
            </p:cNvPr>
            <p:cNvSpPr/>
            <p:nvPr/>
          </p:nvSpPr>
          <p:spPr bwMode="auto">
            <a:xfrm rot="13458517">
              <a:off x="3386571" y="4720251"/>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3" name="矩形 182">
              <a:extLst>
                <a:ext uri="{FF2B5EF4-FFF2-40B4-BE49-F238E27FC236}">
                  <a16:creationId xmlns:a16="http://schemas.microsoft.com/office/drawing/2014/main" id="{BDC61513-2F21-9824-0DA4-85E41DF6DF4D}"/>
                </a:ext>
              </a:extLst>
            </p:cNvPr>
            <p:cNvSpPr/>
            <p:nvPr/>
          </p:nvSpPr>
          <p:spPr bwMode="auto">
            <a:xfrm rot="20754205">
              <a:off x="2123697" y="4230015"/>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4" name="矩形 183">
              <a:extLst>
                <a:ext uri="{FF2B5EF4-FFF2-40B4-BE49-F238E27FC236}">
                  <a16:creationId xmlns:a16="http://schemas.microsoft.com/office/drawing/2014/main" id="{46572FCB-09F9-7BB2-6C48-89EBCE7CE163}"/>
                </a:ext>
              </a:extLst>
            </p:cNvPr>
            <p:cNvSpPr/>
            <p:nvPr/>
          </p:nvSpPr>
          <p:spPr bwMode="auto">
            <a:xfrm rot="18515510">
              <a:off x="2255502" y="3793541"/>
              <a:ext cx="60776" cy="406535"/>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5" name="矩形 184">
              <a:extLst>
                <a:ext uri="{FF2B5EF4-FFF2-40B4-BE49-F238E27FC236}">
                  <a16:creationId xmlns:a16="http://schemas.microsoft.com/office/drawing/2014/main" id="{0C2741FF-DC05-201D-78BE-B7E6BB3C350C}"/>
                </a:ext>
              </a:extLst>
            </p:cNvPr>
            <p:cNvSpPr/>
            <p:nvPr/>
          </p:nvSpPr>
          <p:spPr bwMode="auto">
            <a:xfrm rot="18515510">
              <a:off x="2290887" y="3855559"/>
              <a:ext cx="51920" cy="28646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pic>
          <p:nvPicPr>
            <p:cNvPr id="95" name="图片 94">
              <a:extLst>
                <a:ext uri="{FF2B5EF4-FFF2-40B4-BE49-F238E27FC236}">
                  <a16:creationId xmlns:a16="http://schemas.microsoft.com/office/drawing/2014/main" id="{71938854-3EC1-0553-0CFC-CEF166D058FA}"/>
                </a:ext>
              </a:extLst>
            </p:cNvPr>
            <p:cNvPicPr>
              <a:picLocks noChangeAspect="1"/>
            </p:cNvPicPr>
            <p:nvPr>
              <p:custDataLst>
                <p:tags r:id="rId2"/>
              </p:custDataLst>
            </p:nvPr>
          </p:nvPicPr>
          <p:blipFill>
            <a:blip r:embed="rId6"/>
            <a:srcRect b="11277"/>
            <a:stretch>
              <a:fillRect/>
            </a:stretch>
          </p:blipFill>
          <p:spPr>
            <a:xfrm>
              <a:off x="801489" y="1555683"/>
              <a:ext cx="2943995" cy="2573706"/>
            </a:xfrm>
            <a:prstGeom prst="rect">
              <a:avLst/>
            </a:prstGeom>
          </p:spPr>
        </p:pic>
        <p:sp>
          <p:nvSpPr>
            <p:cNvPr id="96" name="椭圆 95">
              <a:extLst>
                <a:ext uri="{FF2B5EF4-FFF2-40B4-BE49-F238E27FC236}">
                  <a16:creationId xmlns:a16="http://schemas.microsoft.com/office/drawing/2014/main" id="{A244E655-33DD-1E50-2975-5A9233B8E51B}"/>
                </a:ext>
              </a:extLst>
            </p:cNvPr>
            <p:cNvSpPr/>
            <p:nvPr/>
          </p:nvSpPr>
          <p:spPr bwMode="auto">
            <a:xfrm>
              <a:off x="1689751" y="1740219"/>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97" name="椭圆 96">
              <a:extLst>
                <a:ext uri="{FF2B5EF4-FFF2-40B4-BE49-F238E27FC236}">
                  <a16:creationId xmlns:a16="http://schemas.microsoft.com/office/drawing/2014/main" id="{118A3726-BB85-ED6E-C148-3A1F1DEE0C5C}"/>
                </a:ext>
              </a:extLst>
            </p:cNvPr>
            <p:cNvSpPr/>
            <p:nvPr/>
          </p:nvSpPr>
          <p:spPr bwMode="auto">
            <a:xfrm>
              <a:off x="2131712" y="2335097"/>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98" name="椭圆 97">
              <a:extLst>
                <a:ext uri="{FF2B5EF4-FFF2-40B4-BE49-F238E27FC236}">
                  <a16:creationId xmlns:a16="http://schemas.microsoft.com/office/drawing/2014/main" id="{CD6F9C25-853A-764D-124D-5CE3D34ECB98}"/>
                </a:ext>
              </a:extLst>
            </p:cNvPr>
            <p:cNvSpPr/>
            <p:nvPr/>
          </p:nvSpPr>
          <p:spPr bwMode="auto">
            <a:xfrm>
              <a:off x="2580185" y="1740219"/>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99" name="椭圆 98">
              <a:extLst>
                <a:ext uri="{FF2B5EF4-FFF2-40B4-BE49-F238E27FC236}">
                  <a16:creationId xmlns:a16="http://schemas.microsoft.com/office/drawing/2014/main" id="{E3D978BA-60E5-FF46-8FD3-5DFA717A155D}"/>
                </a:ext>
              </a:extLst>
            </p:cNvPr>
            <p:cNvSpPr/>
            <p:nvPr/>
          </p:nvSpPr>
          <p:spPr bwMode="auto">
            <a:xfrm>
              <a:off x="3373688" y="213097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0" name="椭圆 99">
              <a:extLst>
                <a:ext uri="{FF2B5EF4-FFF2-40B4-BE49-F238E27FC236}">
                  <a16:creationId xmlns:a16="http://schemas.microsoft.com/office/drawing/2014/main" id="{82BA01F7-4431-2860-E11E-7E9F6927D719}"/>
                </a:ext>
              </a:extLst>
            </p:cNvPr>
            <p:cNvSpPr/>
            <p:nvPr/>
          </p:nvSpPr>
          <p:spPr bwMode="auto">
            <a:xfrm>
              <a:off x="2822635" y="2604660"/>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1" name="椭圆 100">
              <a:extLst>
                <a:ext uri="{FF2B5EF4-FFF2-40B4-BE49-F238E27FC236}">
                  <a16:creationId xmlns:a16="http://schemas.microsoft.com/office/drawing/2014/main" id="{B7B3CB42-F4F3-AC3C-418F-0D44C90D704A}"/>
                </a:ext>
              </a:extLst>
            </p:cNvPr>
            <p:cNvSpPr/>
            <p:nvPr/>
          </p:nvSpPr>
          <p:spPr bwMode="auto">
            <a:xfrm>
              <a:off x="2580185" y="3285737"/>
              <a:ext cx="246750"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2" name="椭圆 101">
              <a:extLst>
                <a:ext uri="{FF2B5EF4-FFF2-40B4-BE49-F238E27FC236}">
                  <a16:creationId xmlns:a16="http://schemas.microsoft.com/office/drawing/2014/main" id="{0898FD5F-BD78-95D1-A889-BEE652DC76CB}"/>
                </a:ext>
              </a:extLst>
            </p:cNvPr>
            <p:cNvSpPr/>
            <p:nvPr/>
          </p:nvSpPr>
          <p:spPr bwMode="auto">
            <a:xfrm>
              <a:off x="1547977" y="293580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3" name="椭圆 102">
              <a:extLst>
                <a:ext uri="{FF2B5EF4-FFF2-40B4-BE49-F238E27FC236}">
                  <a16:creationId xmlns:a16="http://schemas.microsoft.com/office/drawing/2014/main" id="{4E398724-B303-592A-3C7B-A85A89B77E3C}"/>
                </a:ext>
              </a:extLst>
            </p:cNvPr>
            <p:cNvSpPr/>
            <p:nvPr/>
          </p:nvSpPr>
          <p:spPr bwMode="auto">
            <a:xfrm>
              <a:off x="1019938" y="247925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4" name="椭圆 103">
              <a:extLst>
                <a:ext uri="{FF2B5EF4-FFF2-40B4-BE49-F238E27FC236}">
                  <a16:creationId xmlns:a16="http://schemas.microsoft.com/office/drawing/2014/main" id="{C5862FFD-AAC5-65E8-F79E-CCE2E00E508C}"/>
                </a:ext>
              </a:extLst>
            </p:cNvPr>
            <p:cNvSpPr/>
            <p:nvPr/>
          </p:nvSpPr>
          <p:spPr bwMode="auto">
            <a:xfrm>
              <a:off x="1012524" y="3374309"/>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5" name="椭圆 104">
              <a:extLst>
                <a:ext uri="{FF2B5EF4-FFF2-40B4-BE49-F238E27FC236}">
                  <a16:creationId xmlns:a16="http://schemas.microsoft.com/office/drawing/2014/main" id="{95BC49D2-FF62-5733-2026-83F86DCF53C5}"/>
                </a:ext>
              </a:extLst>
            </p:cNvPr>
            <p:cNvSpPr/>
            <p:nvPr/>
          </p:nvSpPr>
          <p:spPr bwMode="auto">
            <a:xfrm>
              <a:off x="1955941" y="3598579"/>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6" name="椭圆 105">
              <a:extLst>
                <a:ext uri="{FF2B5EF4-FFF2-40B4-BE49-F238E27FC236}">
                  <a16:creationId xmlns:a16="http://schemas.microsoft.com/office/drawing/2014/main" id="{57ED4BC5-BD87-F1E8-5E53-0B3F654D12C5}"/>
                </a:ext>
              </a:extLst>
            </p:cNvPr>
            <p:cNvSpPr/>
            <p:nvPr/>
          </p:nvSpPr>
          <p:spPr bwMode="auto">
            <a:xfrm>
              <a:off x="3158948" y="3801516"/>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7" name="矩形 106">
              <a:extLst>
                <a:ext uri="{FF2B5EF4-FFF2-40B4-BE49-F238E27FC236}">
                  <a16:creationId xmlns:a16="http://schemas.microsoft.com/office/drawing/2014/main" id="{E34BEF80-6D9E-A163-56CA-06267DC4C20B}"/>
                </a:ext>
              </a:extLst>
            </p:cNvPr>
            <p:cNvSpPr/>
            <p:nvPr/>
          </p:nvSpPr>
          <p:spPr bwMode="auto">
            <a:xfrm rot="19743609">
              <a:off x="2034061" y="1938512"/>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08" name="矩形 107">
              <a:extLst>
                <a:ext uri="{FF2B5EF4-FFF2-40B4-BE49-F238E27FC236}">
                  <a16:creationId xmlns:a16="http://schemas.microsoft.com/office/drawing/2014/main" id="{13A26BAA-41D5-BE41-E37D-EFECF4B11442}"/>
                </a:ext>
              </a:extLst>
            </p:cNvPr>
            <p:cNvSpPr/>
            <p:nvPr/>
          </p:nvSpPr>
          <p:spPr bwMode="auto">
            <a:xfrm rot="1854315">
              <a:off x="2394124" y="1969583"/>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09" name="矩形 108">
              <a:extLst>
                <a:ext uri="{FF2B5EF4-FFF2-40B4-BE49-F238E27FC236}">
                  <a16:creationId xmlns:a16="http://schemas.microsoft.com/office/drawing/2014/main" id="{6EA0BD9D-4AD1-DD06-B6AB-B59AAC9B3AF4}"/>
                </a:ext>
              </a:extLst>
            </p:cNvPr>
            <p:cNvSpPr/>
            <p:nvPr/>
          </p:nvSpPr>
          <p:spPr bwMode="auto">
            <a:xfrm rot="6247318">
              <a:off x="2609636" y="2385609"/>
              <a:ext cx="101274" cy="22915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0" name="矩形 109">
              <a:extLst>
                <a:ext uri="{FF2B5EF4-FFF2-40B4-BE49-F238E27FC236}">
                  <a16:creationId xmlns:a16="http://schemas.microsoft.com/office/drawing/2014/main" id="{A23A949A-AE01-5BD0-613A-1EBDCE0268C7}"/>
                </a:ext>
              </a:extLst>
            </p:cNvPr>
            <p:cNvSpPr/>
            <p:nvPr/>
          </p:nvSpPr>
          <p:spPr bwMode="auto">
            <a:xfrm rot="3190811">
              <a:off x="3128777" y="2276604"/>
              <a:ext cx="147644" cy="29387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1" name="矩形 110">
              <a:extLst>
                <a:ext uri="{FF2B5EF4-FFF2-40B4-BE49-F238E27FC236}">
                  <a16:creationId xmlns:a16="http://schemas.microsoft.com/office/drawing/2014/main" id="{560AF3AD-2FE2-1E5D-5080-4AEECA4A81D6}"/>
                </a:ext>
              </a:extLst>
            </p:cNvPr>
            <p:cNvSpPr/>
            <p:nvPr/>
          </p:nvSpPr>
          <p:spPr bwMode="auto">
            <a:xfrm rot="3590243">
              <a:off x="2282858" y="3355685"/>
              <a:ext cx="67907" cy="28599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2" name="矩形 111">
              <a:extLst>
                <a:ext uri="{FF2B5EF4-FFF2-40B4-BE49-F238E27FC236}">
                  <a16:creationId xmlns:a16="http://schemas.microsoft.com/office/drawing/2014/main" id="{39CBBD47-0C96-5D77-EA2A-0B7294DD2E99}"/>
                </a:ext>
              </a:extLst>
            </p:cNvPr>
            <p:cNvSpPr/>
            <p:nvPr/>
          </p:nvSpPr>
          <p:spPr bwMode="auto">
            <a:xfrm rot="4615939">
              <a:off x="2194948" y="2653836"/>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3" name="矩形 112">
              <a:extLst>
                <a:ext uri="{FF2B5EF4-FFF2-40B4-BE49-F238E27FC236}">
                  <a16:creationId xmlns:a16="http://schemas.microsoft.com/office/drawing/2014/main" id="{399B7D88-3035-AEBE-D414-A6A290E0429D}"/>
                </a:ext>
              </a:extLst>
            </p:cNvPr>
            <p:cNvSpPr/>
            <p:nvPr/>
          </p:nvSpPr>
          <p:spPr bwMode="auto">
            <a:xfrm rot="6485248">
              <a:off x="2239073" y="2972489"/>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4" name="矩形 113">
              <a:extLst>
                <a:ext uri="{FF2B5EF4-FFF2-40B4-BE49-F238E27FC236}">
                  <a16:creationId xmlns:a16="http://schemas.microsoft.com/office/drawing/2014/main" id="{234492A3-307B-D33F-3AB5-14586EE329A2}"/>
                </a:ext>
              </a:extLst>
            </p:cNvPr>
            <p:cNvSpPr/>
            <p:nvPr/>
          </p:nvSpPr>
          <p:spPr bwMode="auto">
            <a:xfrm rot="2658517">
              <a:off x="1882613" y="2565740"/>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5" name="矩形 114">
              <a:extLst>
                <a:ext uri="{FF2B5EF4-FFF2-40B4-BE49-F238E27FC236}">
                  <a16:creationId xmlns:a16="http://schemas.microsoft.com/office/drawing/2014/main" id="{8A94DACA-DAAC-8854-BB86-6D5E598638B1}"/>
                </a:ext>
              </a:extLst>
            </p:cNvPr>
            <p:cNvSpPr/>
            <p:nvPr/>
          </p:nvSpPr>
          <p:spPr bwMode="auto">
            <a:xfrm rot="6249028">
              <a:off x="2604960" y="3581142"/>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6" name="矩形 115">
              <a:extLst>
                <a:ext uri="{FF2B5EF4-FFF2-40B4-BE49-F238E27FC236}">
                  <a16:creationId xmlns:a16="http://schemas.microsoft.com/office/drawing/2014/main" id="{CC6C7CAA-8B1E-6588-AB9D-486C5232BCC9}"/>
                </a:ext>
              </a:extLst>
            </p:cNvPr>
            <p:cNvSpPr/>
            <p:nvPr/>
          </p:nvSpPr>
          <p:spPr bwMode="auto">
            <a:xfrm rot="3540782">
              <a:off x="1316712" y="3019906"/>
              <a:ext cx="104306" cy="37134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7" name="矩形 116">
              <a:extLst>
                <a:ext uri="{FF2B5EF4-FFF2-40B4-BE49-F238E27FC236}">
                  <a16:creationId xmlns:a16="http://schemas.microsoft.com/office/drawing/2014/main" id="{F9409846-AAB4-7D6C-C262-101AB7A9A4D4}"/>
                </a:ext>
              </a:extLst>
            </p:cNvPr>
            <p:cNvSpPr/>
            <p:nvPr/>
          </p:nvSpPr>
          <p:spPr bwMode="auto">
            <a:xfrm rot="7549609">
              <a:off x="1398611" y="2600035"/>
              <a:ext cx="89164" cy="31849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8" name="矩形 117">
              <a:extLst>
                <a:ext uri="{FF2B5EF4-FFF2-40B4-BE49-F238E27FC236}">
                  <a16:creationId xmlns:a16="http://schemas.microsoft.com/office/drawing/2014/main" id="{61F77963-33E9-B9C5-9F77-B17697B4C610}"/>
                </a:ext>
              </a:extLst>
            </p:cNvPr>
            <p:cNvSpPr/>
            <p:nvPr/>
          </p:nvSpPr>
          <p:spPr bwMode="auto">
            <a:xfrm rot="20370822">
              <a:off x="1764595" y="3217524"/>
              <a:ext cx="110104" cy="41355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9" name="矩形 118">
              <a:extLst>
                <a:ext uri="{FF2B5EF4-FFF2-40B4-BE49-F238E27FC236}">
                  <a16:creationId xmlns:a16="http://schemas.microsoft.com/office/drawing/2014/main" id="{7FEC1962-C6A7-568D-5415-149BA4C0DC8F}"/>
                </a:ext>
              </a:extLst>
            </p:cNvPr>
            <p:cNvSpPr/>
            <p:nvPr/>
          </p:nvSpPr>
          <p:spPr bwMode="auto">
            <a:xfrm rot="977749">
              <a:off x="2710304" y="2898052"/>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20" name="矩形 119">
              <a:extLst>
                <a:ext uri="{FF2B5EF4-FFF2-40B4-BE49-F238E27FC236}">
                  <a16:creationId xmlns:a16="http://schemas.microsoft.com/office/drawing/2014/main" id="{B7C50C48-D2D3-C584-9BBF-4A36AAE007C8}"/>
                </a:ext>
              </a:extLst>
            </p:cNvPr>
            <p:cNvSpPr/>
            <p:nvPr/>
          </p:nvSpPr>
          <p:spPr bwMode="auto">
            <a:xfrm rot="2658517">
              <a:off x="1860619" y="2564852"/>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21" name="矩形 120">
              <a:extLst>
                <a:ext uri="{FF2B5EF4-FFF2-40B4-BE49-F238E27FC236}">
                  <a16:creationId xmlns:a16="http://schemas.microsoft.com/office/drawing/2014/main" id="{BDC61513-2F21-9824-0DA4-85E41DF6DF4D}"/>
                </a:ext>
              </a:extLst>
            </p:cNvPr>
            <p:cNvSpPr/>
            <p:nvPr/>
          </p:nvSpPr>
          <p:spPr bwMode="auto">
            <a:xfrm rot="9954205">
              <a:off x="3123493" y="3055088"/>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22" name="矩形 121">
              <a:extLst>
                <a:ext uri="{FF2B5EF4-FFF2-40B4-BE49-F238E27FC236}">
                  <a16:creationId xmlns:a16="http://schemas.microsoft.com/office/drawing/2014/main" id="{46572FCB-09F9-7BB2-6C48-89EBCE7CE163}"/>
                </a:ext>
              </a:extLst>
            </p:cNvPr>
            <p:cNvSpPr/>
            <p:nvPr/>
          </p:nvSpPr>
          <p:spPr bwMode="auto">
            <a:xfrm rot="7715510">
              <a:off x="3019302" y="3431928"/>
              <a:ext cx="60776" cy="406535"/>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23" name="矩形 122">
              <a:extLst>
                <a:ext uri="{FF2B5EF4-FFF2-40B4-BE49-F238E27FC236}">
                  <a16:creationId xmlns:a16="http://schemas.microsoft.com/office/drawing/2014/main" id="{0C2741FF-DC05-201D-78BE-B7E6BB3C350C}"/>
                </a:ext>
              </a:extLst>
            </p:cNvPr>
            <p:cNvSpPr/>
            <p:nvPr/>
          </p:nvSpPr>
          <p:spPr bwMode="auto">
            <a:xfrm rot="7715510">
              <a:off x="2992773" y="3489983"/>
              <a:ext cx="51920" cy="28646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pic>
          <p:nvPicPr>
            <p:cNvPr id="126" name="图片 125">
              <a:extLst>
                <a:ext uri="{FF2B5EF4-FFF2-40B4-BE49-F238E27FC236}">
                  <a16:creationId xmlns:a16="http://schemas.microsoft.com/office/drawing/2014/main" id="{71938854-3EC1-0553-0CFC-CEF166D058FA}"/>
                </a:ext>
              </a:extLst>
            </p:cNvPr>
            <p:cNvPicPr>
              <a:picLocks noChangeAspect="1"/>
            </p:cNvPicPr>
            <p:nvPr>
              <p:custDataLst>
                <p:tags r:id="rId3"/>
              </p:custDataLst>
            </p:nvPr>
          </p:nvPicPr>
          <p:blipFill>
            <a:blip r:embed="rId6"/>
            <a:srcRect b="11277"/>
            <a:stretch>
              <a:fillRect/>
            </a:stretch>
          </p:blipFill>
          <p:spPr>
            <a:xfrm rot="5400000">
              <a:off x="3580377" y="1617586"/>
              <a:ext cx="2943995" cy="2573706"/>
            </a:xfrm>
            <a:prstGeom prst="rect">
              <a:avLst/>
            </a:prstGeom>
          </p:spPr>
        </p:pic>
        <p:sp>
          <p:nvSpPr>
            <p:cNvPr id="127" name="椭圆 126">
              <a:extLst>
                <a:ext uri="{FF2B5EF4-FFF2-40B4-BE49-F238E27FC236}">
                  <a16:creationId xmlns:a16="http://schemas.microsoft.com/office/drawing/2014/main" id="{A244E655-33DD-1E50-2975-5A9233B8E51B}"/>
                </a:ext>
              </a:extLst>
            </p:cNvPr>
            <p:cNvSpPr/>
            <p:nvPr/>
          </p:nvSpPr>
          <p:spPr bwMode="auto">
            <a:xfrm rot="5400000">
              <a:off x="5884610" y="2334171"/>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28" name="椭圆 127">
              <a:extLst>
                <a:ext uri="{FF2B5EF4-FFF2-40B4-BE49-F238E27FC236}">
                  <a16:creationId xmlns:a16="http://schemas.microsoft.com/office/drawing/2014/main" id="{118A3726-BB85-ED6E-C148-3A1F1DEE0C5C}"/>
                </a:ext>
              </a:extLst>
            </p:cNvPr>
            <p:cNvSpPr/>
            <p:nvPr/>
          </p:nvSpPr>
          <p:spPr bwMode="auto">
            <a:xfrm rot="5400000">
              <a:off x="5289732" y="277613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29" name="椭圆 128">
              <a:extLst>
                <a:ext uri="{FF2B5EF4-FFF2-40B4-BE49-F238E27FC236}">
                  <a16:creationId xmlns:a16="http://schemas.microsoft.com/office/drawing/2014/main" id="{CD6F9C25-853A-764D-124D-5CE3D34ECB98}"/>
                </a:ext>
              </a:extLst>
            </p:cNvPr>
            <p:cNvSpPr/>
            <p:nvPr/>
          </p:nvSpPr>
          <p:spPr bwMode="auto">
            <a:xfrm rot="5400000">
              <a:off x="5884610" y="3224604"/>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0" name="椭圆 129">
              <a:extLst>
                <a:ext uri="{FF2B5EF4-FFF2-40B4-BE49-F238E27FC236}">
                  <a16:creationId xmlns:a16="http://schemas.microsoft.com/office/drawing/2014/main" id="{E3D978BA-60E5-FF46-8FD3-5DFA717A155D}"/>
                </a:ext>
              </a:extLst>
            </p:cNvPr>
            <p:cNvSpPr/>
            <p:nvPr/>
          </p:nvSpPr>
          <p:spPr bwMode="auto">
            <a:xfrm rot="5400000">
              <a:off x="5493857" y="4018107"/>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1" name="椭圆 130">
              <a:extLst>
                <a:ext uri="{FF2B5EF4-FFF2-40B4-BE49-F238E27FC236}">
                  <a16:creationId xmlns:a16="http://schemas.microsoft.com/office/drawing/2014/main" id="{82BA01F7-4431-2860-E11E-7E9F6927D719}"/>
                </a:ext>
              </a:extLst>
            </p:cNvPr>
            <p:cNvSpPr/>
            <p:nvPr/>
          </p:nvSpPr>
          <p:spPr bwMode="auto">
            <a:xfrm rot="5400000">
              <a:off x="5000404" y="3471354"/>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2" name="椭圆 131">
              <a:extLst>
                <a:ext uri="{FF2B5EF4-FFF2-40B4-BE49-F238E27FC236}">
                  <a16:creationId xmlns:a16="http://schemas.microsoft.com/office/drawing/2014/main" id="{B7B3CB42-F4F3-AC3C-418F-0D44C90D704A}"/>
                </a:ext>
              </a:extLst>
            </p:cNvPr>
            <p:cNvSpPr/>
            <p:nvPr/>
          </p:nvSpPr>
          <p:spPr bwMode="auto">
            <a:xfrm rot="5400000">
              <a:off x="4357492" y="3206204"/>
              <a:ext cx="246750"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3" name="椭圆 132">
              <a:extLst>
                <a:ext uri="{FF2B5EF4-FFF2-40B4-BE49-F238E27FC236}">
                  <a16:creationId xmlns:a16="http://schemas.microsoft.com/office/drawing/2014/main" id="{0898FD5F-BD78-95D1-A889-BEE652DC76CB}"/>
                </a:ext>
              </a:extLst>
            </p:cNvPr>
            <p:cNvSpPr/>
            <p:nvPr/>
          </p:nvSpPr>
          <p:spPr bwMode="auto">
            <a:xfrm rot="5400000">
              <a:off x="4689021" y="2192396"/>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4" name="椭圆 133">
              <a:extLst>
                <a:ext uri="{FF2B5EF4-FFF2-40B4-BE49-F238E27FC236}">
                  <a16:creationId xmlns:a16="http://schemas.microsoft.com/office/drawing/2014/main" id="{4E398724-B303-592A-3C7B-A85A89B77E3C}"/>
                </a:ext>
              </a:extLst>
            </p:cNvPr>
            <p:cNvSpPr/>
            <p:nvPr/>
          </p:nvSpPr>
          <p:spPr bwMode="auto">
            <a:xfrm rot="5400000">
              <a:off x="5145571" y="166435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5" name="椭圆 134">
              <a:extLst>
                <a:ext uri="{FF2B5EF4-FFF2-40B4-BE49-F238E27FC236}">
                  <a16:creationId xmlns:a16="http://schemas.microsoft.com/office/drawing/2014/main" id="{C5862FFD-AAC5-65E8-F79E-CCE2E00E508C}"/>
                </a:ext>
              </a:extLst>
            </p:cNvPr>
            <p:cNvSpPr/>
            <p:nvPr/>
          </p:nvSpPr>
          <p:spPr bwMode="auto">
            <a:xfrm rot="5400000">
              <a:off x="4250520" y="1656944"/>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6" name="椭圆 135">
              <a:extLst>
                <a:ext uri="{FF2B5EF4-FFF2-40B4-BE49-F238E27FC236}">
                  <a16:creationId xmlns:a16="http://schemas.microsoft.com/office/drawing/2014/main" id="{95BC49D2-FF62-5733-2026-83F86DCF53C5}"/>
                </a:ext>
              </a:extLst>
            </p:cNvPr>
            <p:cNvSpPr/>
            <p:nvPr/>
          </p:nvSpPr>
          <p:spPr bwMode="auto">
            <a:xfrm rot="5400000">
              <a:off x="4026250" y="2600360"/>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7" name="椭圆 136">
              <a:extLst>
                <a:ext uri="{FF2B5EF4-FFF2-40B4-BE49-F238E27FC236}">
                  <a16:creationId xmlns:a16="http://schemas.microsoft.com/office/drawing/2014/main" id="{57ED4BC5-BD87-F1E8-5E53-0B3F654D12C5}"/>
                </a:ext>
              </a:extLst>
            </p:cNvPr>
            <p:cNvSpPr/>
            <p:nvPr/>
          </p:nvSpPr>
          <p:spPr bwMode="auto">
            <a:xfrm rot="5400000">
              <a:off x="3823313" y="380336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8" name="矩形 137">
              <a:extLst>
                <a:ext uri="{FF2B5EF4-FFF2-40B4-BE49-F238E27FC236}">
                  <a16:creationId xmlns:a16="http://schemas.microsoft.com/office/drawing/2014/main" id="{E34BEF80-6D9E-A163-56CA-06267DC4C20B}"/>
                </a:ext>
              </a:extLst>
            </p:cNvPr>
            <p:cNvSpPr/>
            <p:nvPr/>
          </p:nvSpPr>
          <p:spPr bwMode="auto">
            <a:xfrm rot="3543609">
              <a:off x="5754039" y="2540774"/>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39" name="矩形 138">
              <a:extLst>
                <a:ext uri="{FF2B5EF4-FFF2-40B4-BE49-F238E27FC236}">
                  <a16:creationId xmlns:a16="http://schemas.microsoft.com/office/drawing/2014/main" id="{13A26BAA-41D5-BE41-E37D-EFECF4B11442}"/>
                </a:ext>
              </a:extLst>
            </p:cNvPr>
            <p:cNvSpPr/>
            <p:nvPr/>
          </p:nvSpPr>
          <p:spPr bwMode="auto">
            <a:xfrm rot="7254315">
              <a:off x="5722968" y="2900836"/>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0" name="矩形 139">
              <a:extLst>
                <a:ext uri="{FF2B5EF4-FFF2-40B4-BE49-F238E27FC236}">
                  <a16:creationId xmlns:a16="http://schemas.microsoft.com/office/drawing/2014/main" id="{6EA0BD9D-4AD1-DD06-B6AB-B59AAC9B3AF4}"/>
                </a:ext>
              </a:extLst>
            </p:cNvPr>
            <p:cNvSpPr/>
            <p:nvPr/>
          </p:nvSpPr>
          <p:spPr bwMode="auto">
            <a:xfrm rot="11647318">
              <a:off x="5344085" y="3176645"/>
              <a:ext cx="101274" cy="22915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1" name="矩形 140">
              <a:extLst>
                <a:ext uri="{FF2B5EF4-FFF2-40B4-BE49-F238E27FC236}">
                  <a16:creationId xmlns:a16="http://schemas.microsoft.com/office/drawing/2014/main" id="{A23A949A-AE01-5BD0-613A-1EBDCE0268C7}"/>
                </a:ext>
              </a:extLst>
            </p:cNvPr>
            <p:cNvSpPr/>
            <p:nvPr/>
          </p:nvSpPr>
          <p:spPr bwMode="auto">
            <a:xfrm rot="8590811">
              <a:off x="5397549" y="3686615"/>
              <a:ext cx="147644" cy="29387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2" name="矩形 141">
              <a:extLst>
                <a:ext uri="{FF2B5EF4-FFF2-40B4-BE49-F238E27FC236}">
                  <a16:creationId xmlns:a16="http://schemas.microsoft.com/office/drawing/2014/main" id="{560AF3AD-2FE2-1E5D-5080-4AEECA4A81D6}"/>
                </a:ext>
              </a:extLst>
            </p:cNvPr>
            <p:cNvSpPr/>
            <p:nvPr/>
          </p:nvSpPr>
          <p:spPr bwMode="auto">
            <a:xfrm rot="8990243">
              <a:off x="4362274" y="2804766"/>
              <a:ext cx="67907" cy="28599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3" name="矩形 142">
              <a:extLst>
                <a:ext uri="{FF2B5EF4-FFF2-40B4-BE49-F238E27FC236}">
                  <a16:creationId xmlns:a16="http://schemas.microsoft.com/office/drawing/2014/main" id="{39CBBD47-0C96-5D77-EA2A-0B7294DD2E99}"/>
                </a:ext>
              </a:extLst>
            </p:cNvPr>
            <p:cNvSpPr/>
            <p:nvPr/>
          </p:nvSpPr>
          <p:spPr bwMode="auto">
            <a:xfrm rot="10015939">
              <a:off x="5024432" y="2698341"/>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4" name="矩形 143">
              <a:extLst>
                <a:ext uri="{FF2B5EF4-FFF2-40B4-BE49-F238E27FC236}">
                  <a16:creationId xmlns:a16="http://schemas.microsoft.com/office/drawing/2014/main" id="{399B7D88-3035-AEBE-D414-A6A290E0429D}"/>
                </a:ext>
              </a:extLst>
            </p:cNvPr>
            <p:cNvSpPr/>
            <p:nvPr/>
          </p:nvSpPr>
          <p:spPr bwMode="auto">
            <a:xfrm rot="11885248">
              <a:off x="4705779" y="2742466"/>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5" name="矩形 144">
              <a:extLst>
                <a:ext uri="{FF2B5EF4-FFF2-40B4-BE49-F238E27FC236}">
                  <a16:creationId xmlns:a16="http://schemas.microsoft.com/office/drawing/2014/main" id="{234492A3-307B-D33F-3AB5-14586EE329A2}"/>
                </a:ext>
              </a:extLst>
            </p:cNvPr>
            <p:cNvSpPr/>
            <p:nvPr/>
          </p:nvSpPr>
          <p:spPr bwMode="auto">
            <a:xfrm rot="8058517">
              <a:off x="5111525" y="2384309"/>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6" name="矩形 145">
              <a:extLst>
                <a:ext uri="{FF2B5EF4-FFF2-40B4-BE49-F238E27FC236}">
                  <a16:creationId xmlns:a16="http://schemas.microsoft.com/office/drawing/2014/main" id="{8A94DACA-DAAC-8854-BB86-6D5E598638B1}"/>
                </a:ext>
              </a:extLst>
            </p:cNvPr>
            <p:cNvSpPr/>
            <p:nvPr/>
          </p:nvSpPr>
          <p:spPr bwMode="auto">
            <a:xfrm rot="11649028">
              <a:off x="4097127" y="3108354"/>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7" name="矩形 146">
              <a:extLst>
                <a:ext uri="{FF2B5EF4-FFF2-40B4-BE49-F238E27FC236}">
                  <a16:creationId xmlns:a16="http://schemas.microsoft.com/office/drawing/2014/main" id="{CC6C7CAA-8B1E-6588-AB9D-486C5232BCC9}"/>
                </a:ext>
              </a:extLst>
            </p:cNvPr>
            <p:cNvSpPr/>
            <p:nvPr/>
          </p:nvSpPr>
          <p:spPr bwMode="auto">
            <a:xfrm rot="8940782">
              <a:off x="4637179" y="1814144"/>
              <a:ext cx="104306" cy="37134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8" name="矩形 147">
              <a:extLst>
                <a:ext uri="{FF2B5EF4-FFF2-40B4-BE49-F238E27FC236}">
                  <a16:creationId xmlns:a16="http://schemas.microsoft.com/office/drawing/2014/main" id="{F9409846-AAB4-7D6C-C262-101AB7A9A4D4}"/>
                </a:ext>
              </a:extLst>
            </p:cNvPr>
            <p:cNvSpPr/>
            <p:nvPr/>
          </p:nvSpPr>
          <p:spPr bwMode="auto">
            <a:xfrm rot="12949609">
              <a:off x="5091049" y="1914899"/>
              <a:ext cx="89164" cy="31849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9" name="矩形 148">
              <a:extLst>
                <a:ext uri="{FF2B5EF4-FFF2-40B4-BE49-F238E27FC236}">
                  <a16:creationId xmlns:a16="http://schemas.microsoft.com/office/drawing/2014/main" id="{61F77963-33E9-B9C5-9F77-B17697B4C610}"/>
                </a:ext>
              </a:extLst>
            </p:cNvPr>
            <p:cNvSpPr/>
            <p:nvPr/>
          </p:nvSpPr>
          <p:spPr bwMode="auto">
            <a:xfrm rot="4170822">
              <a:off x="4415560" y="2243823"/>
              <a:ext cx="110104" cy="41355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0" name="矩形 149">
              <a:extLst>
                <a:ext uri="{FF2B5EF4-FFF2-40B4-BE49-F238E27FC236}">
                  <a16:creationId xmlns:a16="http://schemas.microsoft.com/office/drawing/2014/main" id="{7FEC1962-C6A7-568D-5415-149BA4C0DC8F}"/>
                </a:ext>
              </a:extLst>
            </p:cNvPr>
            <p:cNvSpPr/>
            <p:nvPr/>
          </p:nvSpPr>
          <p:spPr bwMode="auto">
            <a:xfrm rot="6377749">
              <a:off x="4779213" y="3212000"/>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1" name="矩形 150">
              <a:extLst>
                <a:ext uri="{FF2B5EF4-FFF2-40B4-BE49-F238E27FC236}">
                  <a16:creationId xmlns:a16="http://schemas.microsoft.com/office/drawing/2014/main" id="{B7C50C48-D2D3-C584-9BBF-4A36AAE007C8}"/>
                </a:ext>
              </a:extLst>
            </p:cNvPr>
            <p:cNvSpPr/>
            <p:nvPr/>
          </p:nvSpPr>
          <p:spPr bwMode="auto">
            <a:xfrm rot="8058517">
              <a:off x="5112413" y="2362315"/>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2" name="矩形 151">
              <a:extLst>
                <a:ext uri="{FF2B5EF4-FFF2-40B4-BE49-F238E27FC236}">
                  <a16:creationId xmlns:a16="http://schemas.microsoft.com/office/drawing/2014/main" id="{BDC61513-2F21-9824-0DA4-85E41DF6DF4D}"/>
                </a:ext>
              </a:extLst>
            </p:cNvPr>
            <p:cNvSpPr/>
            <p:nvPr/>
          </p:nvSpPr>
          <p:spPr bwMode="auto">
            <a:xfrm rot="15354205">
              <a:off x="4622177" y="3625189"/>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3" name="矩形 152">
              <a:extLst>
                <a:ext uri="{FF2B5EF4-FFF2-40B4-BE49-F238E27FC236}">
                  <a16:creationId xmlns:a16="http://schemas.microsoft.com/office/drawing/2014/main" id="{46572FCB-09F9-7BB2-6C48-89EBCE7CE163}"/>
                </a:ext>
              </a:extLst>
            </p:cNvPr>
            <p:cNvSpPr/>
            <p:nvPr/>
          </p:nvSpPr>
          <p:spPr bwMode="auto">
            <a:xfrm rot="13115510">
              <a:off x="4229327" y="3477374"/>
              <a:ext cx="60776" cy="406535"/>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4" name="矩形 153">
              <a:extLst>
                <a:ext uri="{FF2B5EF4-FFF2-40B4-BE49-F238E27FC236}">
                  <a16:creationId xmlns:a16="http://schemas.microsoft.com/office/drawing/2014/main" id="{0C2741FF-DC05-201D-78BE-B7E6BB3C350C}"/>
                </a:ext>
              </a:extLst>
            </p:cNvPr>
            <p:cNvSpPr/>
            <p:nvPr/>
          </p:nvSpPr>
          <p:spPr bwMode="auto">
            <a:xfrm rot="13115510">
              <a:off x="4235736" y="3506454"/>
              <a:ext cx="51920" cy="28646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cxnSp>
          <p:nvCxnSpPr>
            <p:cNvPr id="188" name="直接箭头连接符 187"/>
            <p:cNvCxnSpPr/>
            <p:nvPr/>
          </p:nvCxnSpPr>
          <p:spPr bwMode="auto">
            <a:xfrm>
              <a:off x="2079594" y="3889156"/>
              <a:ext cx="256773" cy="850231"/>
            </a:xfrm>
            <a:prstGeom prst="straightConnector1">
              <a:avLst/>
            </a:prstGeom>
            <a:noFill/>
            <a:ln w="12700" cap="flat" cmpd="sng" algn="ctr">
              <a:solidFill>
                <a:schemeClr val="tx1">
                  <a:lumMod val="65000"/>
                  <a:lumOff val="35000"/>
                </a:schemeClr>
              </a:solidFill>
              <a:prstDash val="solid"/>
              <a:round/>
              <a:headEnd type="none" w="med" len="med"/>
              <a:tailEnd type="stealth" w="sm" len="med"/>
            </a:ln>
          </p:spPr>
        </p:cxnSp>
        <p:sp>
          <p:nvSpPr>
            <p:cNvPr id="192" name="椭圆 191"/>
            <p:cNvSpPr/>
            <p:nvPr/>
          </p:nvSpPr>
          <p:spPr bwMode="auto">
            <a:xfrm>
              <a:off x="2471735" y="4066252"/>
              <a:ext cx="313376" cy="303818"/>
            </a:xfrm>
            <a:prstGeom prst="ellipse">
              <a:avLst/>
            </a:prstGeom>
            <a:noFill/>
            <a:ln w="15875" cap="flat" cmpd="sng" algn="ctr">
              <a:solidFill>
                <a:schemeClr val="tx1">
                  <a:lumMod val="65000"/>
                  <a:lumOff val="35000"/>
                </a:schemeClr>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196" name="矩形 195"/>
            <p:cNvSpPr/>
            <p:nvPr/>
          </p:nvSpPr>
          <p:spPr bwMode="auto">
            <a:xfrm rot="3771919">
              <a:off x="2704850" y="4005955"/>
              <a:ext cx="282294" cy="161201"/>
            </a:xfrm>
            <a:prstGeom prst="rect">
              <a:avLst/>
            </a:prstGeom>
            <a:solidFill>
              <a:schemeClr val="bg1"/>
            </a:solidFill>
            <a:ln w="15875" cap="flat" cmpd="sng" algn="ctr">
              <a:solidFill>
                <a:schemeClr val="bg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197" name="矩形 196"/>
            <p:cNvSpPr/>
            <p:nvPr/>
          </p:nvSpPr>
          <p:spPr bwMode="auto">
            <a:xfrm rot="8349659">
              <a:off x="3747977" y="4327348"/>
              <a:ext cx="196299" cy="147610"/>
            </a:xfrm>
            <a:prstGeom prst="rect">
              <a:avLst/>
            </a:prstGeom>
            <a:solidFill>
              <a:schemeClr val="bg1"/>
            </a:solidFill>
            <a:ln w="15875" cap="flat" cmpd="sng" algn="ctr">
              <a:solidFill>
                <a:schemeClr val="bg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cxnSp>
          <p:nvCxnSpPr>
            <p:cNvPr id="198" name="直接箭头连接符 197"/>
            <p:cNvCxnSpPr/>
            <p:nvPr/>
          </p:nvCxnSpPr>
          <p:spPr bwMode="auto">
            <a:xfrm flipH="1">
              <a:off x="3686868" y="4079560"/>
              <a:ext cx="213427" cy="352691"/>
            </a:xfrm>
            <a:prstGeom prst="straightConnector1">
              <a:avLst/>
            </a:prstGeom>
            <a:noFill/>
            <a:ln w="12700" cap="flat" cmpd="sng" algn="ctr">
              <a:solidFill>
                <a:schemeClr val="tx1">
                  <a:lumMod val="65000"/>
                  <a:lumOff val="35000"/>
                </a:schemeClr>
              </a:solidFill>
              <a:prstDash val="solid"/>
              <a:round/>
              <a:headEnd type="none" w="med" len="med"/>
              <a:tailEnd type="stealth" w="sm" len="med"/>
            </a:ln>
          </p:spPr>
        </p:cxnSp>
        <p:cxnSp>
          <p:nvCxnSpPr>
            <p:cNvPr id="200" name="直接箭头连接符 199"/>
            <p:cNvCxnSpPr/>
            <p:nvPr/>
          </p:nvCxnSpPr>
          <p:spPr bwMode="auto">
            <a:xfrm flipV="1">
              <a:off x="4315641" y="4234529"/>
              <a:ext cx="1155730" cy="719409"/>
            </a:xfrm>
            <a:prstGeom prst="straightConnector1">
              <a:avLst/>
            </a:prstGeom>
            <a:noFill/>
            <a:ln w="12700" cap="flat" cmpd="sng" algn="ctr">
              <a:solidFill>
                <a:schemeClr val="tx1">
                  <a:lumMod val="65000"/>
                  <a:lumOff val="35000"/>
                </a:schemeClr>
              </a:solidFill>
              <a:prstDash val="solid"/>
              <a:round/>
              <a:headEnd type="none" w="med" len="med"/>
              <a:tailEnd type="stealth" w="sm" len="med"/>
            </a:ln>
          </p:spPr>
        </p:cxnSp>
        <p:sp>
          <p:nvSpPr>
            <p:cNvPr id="208" name="矩形 207"/>
            <p:cNvSpPr/>
            <p:nvPr/>
          </p:nvSpPr>
          <p:spPr bwMode="auto">
            <a:xfrm rot="5400000">
              <a:off x="2787840" y="4109844"/>
              <a:ext cx="183801" cy="161201"/>
            </a:xfrm>
            <a:prstGeom prst="rect">
              <a:avLst/>
            </a:prstGeom>
            <a:solidFill>
              <a:schemeClr val="bg1"/>
            </a:solidFill>
            <a:ln w="15875" cap="flat" cmpd="sng" algn="ctr">
              <a:solidFill>
                <a:schemeClr val="bg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cxnSp>
          <p:nvCxnSpPr>
            <p:cNvPr id="211" name="直接箭头连接符 210"/>
            <p:cNvCxnSpPr/>
            <p:nvPr/>
          </p:nvCxnSpPr>
          <p:spPr bwMode="auto">
            <a:xfrm flipH="1" flipV="1">
              <a:off x="3373688" y="4083309"/>
              <a:ext cx="161756" cy="375272"/>
            </a:xfrm>
            <a:prstGeom prst="straightConnector1">
              <a:avLst/>
            </a:prstGeom>
            <a:noFill/>
            <a:ln w="12700" cap="flat" cmpd="sng" algn="ctr">
              <a:solidFill>
                <a:schemeClr val="tx1">
                  <a:lumMod val="65000"/>
                  <a:lumOff val="35000"/>
                </a:schemeClr>
              </a:solidFill>
              <a:prstDash val="solid"/>
              <a:round/>
              <a:headEnd type="none" w="med" len="med"/>
              <a:tailEnd type="stealth" w="sm" len="med"/>
            </a:ln>
          </p:spPr>
        </p:cxnSp>
      </p:grpSp>
      <p:sp>
        <p:nvSpPr>
          <p:cNvPr id="219" name="弧形 218"/>
          <p:cNvSpPr/>
          <p:nvPr/>
        </p:nvSpPr>
        <p:spPr bwMode="auto">
          <a:xfrm rot="5160148">
            <a:off x="-2230938" y="-1425210"/>
            <a:ext cx="5295401" cy="6006598"/>
          </a:xfrm>
          <a:prstGeom prst="arc">
            <a:avLst>
              <a:gd name="adj1" fmla="val 16919517"/>
              <a:gd name="adj2" fmla="val 0"/>
            </a:avLst>
          </a:prstGeom>
          <a:no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220" name="弧形 219"/>
          <p:cNvSpPr/>
          <p:nvPr/>
        </p:nvSpPr>
        <p:spPr bwMode="auto">
          <a:xfrm rot="11744410">
            <a:off x="3506494" y="-2090717"/>
            <a:ext cx="5729324" cy="9105760"/>
          </a:xfrm>
          <a:prstGeom prst="arc">
            <a:avLst>
              <a:gd name="adj1" fmla="val 17546559"/>
              <a:gd name="adj2" fmla="val 21212296"/>
            </a:avLst>
          </a:prstGeom>
          <a:no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223" name="任意多边形 222"/>
          <p:cNvSpPr/>
          <p:nvPr/>
        </p:nvSpPr>
        <p:spPr bwMode="auto">
          <a:xfrm>
            <a:off x="3370643" y="1203960"/>
            <a:ext cx="2727960" cy="4495800"/>
          </a:xfrm>
          <a:custGeom>
            <a:avLst/>
            <a:gdLst>
              <a:gd name="connsiteX0" fmla="*/ 175260 w 2727960"/>
              <a:gd name="connsiteY0" fmla="*/ 800100 h 4495800"/>
              <a:gd name="connsiteX1" fmla="*/ 358140 w 2727960"/>
              <a:gd name="connsiteY1" fmla="*/ 220980 h 4495800"/>
              <a:gd name="connsiteX2" fmla="*/ 807720 w 2727960"/>
              <a:gd name="connsiteY2" fmla="*/ 0 h 4495800"/>
              <a:gd name="connsiteX3" fmla="*/ 2301240 w 2727960"/>
              <a:gd name="connsiteY3" fmla="*/ 365760 h 4495800"/>
              <a:gd name="connsiteX4" fmla="*/ 2727960 w 2727960"/>
              <a:gd name="connsiteY4" fmla="*/ 1470660 h 4495800"/>
              <a:gd name="connsiteX5" fmla="*/ 2590800 w 2727960"/>
              <a:gd name="connsiteY5" fmla="*/ 2705100 h 4495800"/>
              <a:gd name="connsiteX6" fmla="*/ 2567940 w 2727960"/>
              <a:gd name="connsiteY6" fmla="*/ 2773680 h 4495800"/>
              <a:gd name="connsiteX7" fmla="*/ 2095500 w 2727960"/>
              <a:gd name="connsiteY7" fmla="*/ 3314700 h 4495800"/>
              <a:gd name="connsiteX8" fmla="*/ 2057400 w 2727960"/>
              <a:gd name="connsiteY8" fmla="*/ 3368040 h 4495800"/>
              <a:gd name="connsiteX9" fmla="*/ 2034540 w 2727960"/>
              <a:gd name="connsiteY9" fmla="*/ 3390900 h 4495800"/>
              <a:gd name="connsiteX10" fmla="*/ 1089660 w 2727960"/>
              <a:gd name="connsiteY10" fmla="*/ 4221480 h 4495800"/>
              <a:gd name="connsiteX11" fmla="*/ 731520 w 2727960"/>
              <a:gd name="connsiteY11" fmla="*/ 4472940 h 4495800"/>
              <a:gd name="connsiteX12" fmla="*/ 541020 w 2727960"/>
              <a:gd name="connsiteY12" fmla="*/ 4495800 h 4495800"/>
              <a:gd name="connsiteX13" fmla="*/ 472440 w 2727960"/>
              <a:gd name="connsiteY13" fmla="*/ 4488180 h 4495800"/>
              <a:gd name="connsiteX14" fmla="*/ 358140 w 2727960"/>
              <a:gd name="connsiteY14" fmla="*/ 4251960 h 4495800"/>
              <a:gd name="connsiteX15" fmla="*/ 251460 w 2727960"/>
              <a:gd name="connsiteY15" fmla="*/ 4000500 h 4495800"/>
              <a:gd name="connsiteX16" fmla="*/ 152400 w 2727960"/>
              <a:gd name="connsiteY16" fmla="*/ 3642360 h 4495800"/>
              <a:gd name="connsiteX17" fmla="*/ 38100 w 2727960"/>
              <a:gd name="connsiteY17" fmla="*/ 3055620 h 4495800"/>
              <a:gd name="connsiteX18" fmla="*/ 0 w 2727960"/>
              <a:gd name="connsiteY18" fmla="*/ 2407920 h 4495800"/>
              <a:gd name="connsiteX19" fmla="*/ 15240 w 2727960"/>
              <a:gd name="connsiteY19" fmla="*/ 1767840 h 4495800"/>
              <a:gd name="connsiteX20" fmla="*/ 76200 w 2727960"/>
              <a:gd name="connsiteY20" fmla="*/ 1287780 h 4495800"/>
              <a:gd name="connsiteX21" fmla="*/ 175260 w 2727960"/>
              <a:gd name="connsiteY21" fmla="*/ 80010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27960" h="4495800">
                <a:moveTo>
                  <a:pt x="175260" y="800100"/>
                </a:moveTo>
                <a:lnTo>
                  <a:pt x="358140" y="220980"/>
                </a:lnTo>
                <a:lnTo>
                  <a:pt x="807720" y="0"/>
                </a:lnTo>
                <a:lnTo>
                  <a:pt x="2301240" y="365760"/>
                </a:lnTo>
                <a:lnTo>
                  <a:pt x="2727960" y="1470660"/>
                </a:lnTo>
                <a:lnTo>
                  <a:pt x="2590800" y="2705100"/>
                </a:lnTo>
                <a:cubicBezTo>
                  <a:pt x="2575009" y="2776160"/>
                  <a:pt x="2598978" y="2773680"/>
                  <a:pt x="2567940" y="2773680"/>
                </a:cubicBezTo>
                <a:lnTo>
                  <a:pt x="2095500" y="3314700"/>
                </a:lnTo>
                <a:cubicBezTo>
                  <a:pt x="2082800" y="3332480"/>
                  <a:pt x="2071916" y="3351709"/>
                  <a:pt x="2057400" y="3368040"/>
                </a:cubicBezTo>
                <a:cubicBezTo>
                  <a:pt x="2032427" y="3396135"/>
                  <a:pt x="2034540" y="3370947"/>
                  <a:pt x="2034540" y="3390900"/>
                </a:cubicBezTo>
                <a:lnTo>
                  <a:pt x="1089660" y="4221480"/>
                </a:lnTo>
                <a:lnTo>
                  <a:pt x="731520" y="4472940"/>
                </a:lnTo>
                <a:lnTo>
                  <a:pt x="541020" y="4495800"/>
                </a:lnTo>
                <a:lnTo>
                  <a:pt x="472440" y="4488180"/>
                </a:lnTo>
                <a:lnTo>
                  <a:pt x="358140" y="4251960"/>
                </a:lnTo>
                <a:lnTo>
                  <a:pt x="251460" y="4000500"/>
                </a:lnTo>
                <a:lnTo>
                  <a:pt x="152400" y="3642360"/>
                </a:lnTo>
                <a:lnTo>
                  <a:pt x="38100" y="3055620"/>
                </a:lnTo>
                <a:lnTo>
                  <a:pt x="0" y="2407920"/>
                </a:lnTo>
                <a:lnTo>
                  <a:pt x="15240" y="1767840"/>
                </a:lnTo>
                <a:lnTo>
                  <a:pt x="76200" y="1287780"/>
                </a:lnTo>
                <a:lnTo>
                  <a:pt x="175260" y="800100"/>
                </a:lnTo>
                <a:close/>
              </a:path>
            </a:pathLst>
          </a:custGeom>
          <a:solidFill>
            <a:srgbClr val="FFFF00">
              <a:alpha val="23000"/>
            </a:srgbClr>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224" name="任意多边形 223"/>
          <p:cNvSpPr/>
          <p:nvPr/>
        </p:nvSpPr>
        <p:spPr bwMode="auto">
          <a:xfrm>
            <a:off x="398658" y="1143000"/>
            <a:ext cx="2971800" cy="3086100"/>
          </a:xfrm>
          <a:custGeom>
            <a:avLst/>
            <a:gdLst>
              <a:gd name="connsiteX0" fmla="*/ 2880360 w 2971800"/>
              <a:gd name="connsiteY0" fmla="*/ 449580 h 3086100"/>
              <a:gd name="connsiteX1" fmla="*/ 2750820 w 2971800"/>
              <a:gd name="connsiteY1" fmla="*/ 342900 h 3086100"/>
              <a:gd name="connsiteX2" fmla="*/ 2522220 w 2971800"/>
              <a:gd name="connsiteY2" fmla="*/ 182880 h 3086100"/>
              <a:gd name="connsiteX3" fmla="*/ 2346960 w 2971800"/>
              <a:gd name="connsiteY3" fmla="*/ 106680 h 3086100"/>
              <a:gd name="connsiteX4" fmla="*/ 2171700 w 2971800"/>
              <a:gd name="connsiteY4" fmla="*/ 76200 h 3086100"/>
              <a:gd name="connsiteX5" fmla="*/ 2065020 w 2971800"/>
              <a:gd name="connsiteY5" fmla="*/ 68580 h 3086100"/>
              <a:gd name="connsiteX6" fmla="*/ 1965960 w 2971800"/>
              <a:gd name="connsiteY6" fmla="*/ 53340 h 3086100"/>
              <a:gd name="connsiteX7" fmla="*/ 1882140 w 2971800"/>
              <a:gd name="connsiteY7" fmla="*/ 45720 h 3086100"/>
              <a:gd name="connsiteX8" fmla="*/ 1485900 w 2971800"/>
              <a:gd name="connsiteY8" fmla="*/ 0 h 3086100"/>
              <a:gd name="connsiteX9" fmla="*/ 1325880 w 2971800"/>
              <a:gd name="connsiteY9" fmla="*/ 0 h 3086100"/>
              <a:gd name="connsiteX10" fmla="*/ 1097280 w 2971800"/>
              <a:gd name="connsiteY10" fmla="*/ 38100 h 3086100"/>
              <a:gd name="connsiteX11" fmla="*/ 1036320 w 2971800"/>
              <a:gd name="connsiteY11" fmla="*/ 60960 h 3086100"/>
              <a:gd name="connsiteX12" fmla="*/ 822960 w 2971800"/>
              <a:gd name="connsiteY12" fmla="*/ 106680 h 3086100"/>
              <a:gd name="connsiteX13" fmla="*/ 655320 w 2971800"/>
              <a:gd name="connsiteY13" fmla="*/ 228600 h 3086100"/>
              <a:gd name="connsiteX14" fmla="*/ 601980 w 2971800"/>
              <a:gd name="connsiteY14" fmla="*/ 274320 h 3086100"/>
              <a:gd name="connsiteX15" fmla="*/ 571500 w 2971800"/>
              <a:gd name="connsiteY15" fmla="*/ 297180 h 3086100"/>
              <a:gd name="connsiteX16" fmla="*/ 175260 w 2971800"/>
              <a:gd name="connsiteY16" fmla="*/ 792480 h 3086100"/>
              <a:gd name="connsiteX17" fmla="*/ 152400 w 2971800"/>
              <a:gd name="connsiteY17" fmla="*/ 914400 h 3086100"/>
              <a:gd name="connsiteX18" fmla="*/ 30480 w 2971800"/>
              <a:gd name="connsiteY18" fmla="*/ 1287780 h 3086100"/>
              <a:gd name="connsiteX19" fmla="*/ 22860 w 2971800"/>
              <a:gd name="connsiteY19" fmla="*/ 1722120 h 3086100"/>
              <a:gd name="connsiteX20" fmla="*/ 15240 w 2971800"/>
              <a:gd name="connsiteY20" fmla="*/ 1973580 h 3086100"/>
              <a:gd name="connsiteX21" fmla="*/ 30480 w 2971800"/>
              <a:gd name="connsiteY21" fmla="*/ 2354580 h 3086100"/>
              <a:gd name="connsiteX22" fmla="*/ 0 w 2971800"/>
              <a:gd name="connsiteY22" fmla="*/ 2781300 h 3086100"/>
              <a:gd name="connsiteX23" fmla="*/ 99060 w 2971800"/>
              <a:gd name="connsiteY23" fmla="*/ 3086100 h 3086100"/>
              <a:gd name="connsiteX24" fmla="*/ 251460 w 2971800"/>
              <a:gd name="connsiteY24" fmla="*/ 3078480 h 3086100"/>
              <a:gd name="connsiteX25" fmla="*/ 716280 w 2971800"/>
              <a:gd name="connsiteY25" fmla="*/ 3009900 h 3086100"/>
              <a:gd name="connsiteX26" fmla="*/ 1135380 w 2971800"/>
              <a:gd name="connsiteY26" fmla="*/ 2895600 h 3086100"/>
              <a:gd name="connsiteX27" fmla="*/ 1409700 w 2971800"/>
              <a:gd name="connsiteY27" fmla="*/ 2773680 h 3086100"/>
              <a:gd name="connsiteX28" fmla="*/ 1775460 w 2971800"/>
              <a:gd name="connsiteY28" fmla="*/ 2560320 h 3086100"/>
              <a:gd name="connsiteX29" fmla="*/ 2103120 w 2971800"/>
              <a:gd name="connsiteY29" fmla="*/ 2324100 h 3086100"/>
              <a:gd name="connsiteX30" fmla="*/ 2484120 w 2971800"/>
              <a:gd name="connsiteY30" fmla="*/ 1912620 h 3086100"/>
              <a:gd name="connsiteX31" fmla="*/ 2758440 w 2971800"/>
              <a:gd name="connsiteY31" fmla="*/ 1478280 h 3086100"/>
              <a:gd name="connsiteX32" fmla="*/ 2887980 w 2971800"/>
              <a:gd name="connsiteY32" fmla="*/ 1127760 h 3086100"/>
              <a:gd name="connsiteX33" fmla="*/ 2971800 w 2971800"/>
              <a:gd name="connsiteY33" fmla="*/ 906780 h 3086100"/>
              <a:gd name="connsiteX34" fmla="*/ 2971800 w 2971800"/>
              <a:gd name="connsiteY34" fmla="*/ 731520 h 3086100"/>
              <a:gd name="connsiteX35" fmla="*/ 2880360 w 2971800"/>
              <a:gd name="connsiteY35" fmla="*/ 44958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1800" h="3086100">
                <a:moveTo>
                  <a:pt x="2880360" y="449580"/>
                </a:moveTo>
                <a:lnTo>
                  <a:pt x="2750820" y="342900"/>
                </a:lnTo>
                <a:lnTo>
                  <a:pt x="2522220" y="182880"/>
                </a:lnTo>
                <a:lnTo>
                  <a:pt x="2346960" y="106680"/>
                </a:lnTo>
                <a:lnTo>
                  <a:pt x="2171700" y="76200"/>
                </a:lnTo>
                <a:cubicBezTo>
                  <a:pt x="2090498" y="67178"/>
                  <a:pt x="2126121" y="68580"/>
                  <a:pt x="2065020" y="68580"/>
                </a:cubicBezTo>
                <a:lnTo>
                  <a:pt x="1965960" y="53340"/>
                </a:lnTo>
                <a:cubicBezTo>
                  <a:pt x="1892331" y="45159"/>
                  <a:pt x="1920381" y="45720"/>
                  <a:pt x="1882140" y="45720"/>
                </a:cubicBezTo>
                <a:lnTo>
                  <a:pt x="1485900" y="0"/>
                </a:lnTo>
                <a:lnTo>
                  <a:pt x="1325880" y="0"/>
                </a:lnTo>
                <a:lnTo>
                  <a:pt x="1097280" y="38100"/>
                </a:lnTo>
                <a:lnTo>
                  <a:pt x="1036320" y="60960"/>
                </a:lnTo>
                <a:lnTo>
                  <a:pt x="822960" y="106680"/>
                </a:lnTo>
                <a:lnTo>
                  <a:pt x="655320" y="228600"/>
                </a:lnTo>
                <a:cubicBezTo>
                  <a:pt x="637540" y="243840"/>
                  <a:pt x="620266" y="259691"/>
                  <a:pt x="601980" y="274320"/>
                </a:cubicBezTo>
                <a:cubicBezTo>
                  <a:pt x="558899" y="308785"/>
                  <a:pt x="592355" y="276325"/>
                  <a:pt x="571500" y="297180"/>
                </a:cubicBezTo>
                <a:lnTo>
                  <a:pt x="175260" y="792480"/>
                </a:lnTo>
                <a:lnTo>
                  <a:pt x="152400" y="914400"/>
                </a:lnTo>
                <a:lnTo>
                  <a:pt x="30480" y="1287780"/>
                </a:lnTo>
                <a:lnTo>
                  <a:pt x="22860" y="1722120"/>
                </a:lnTo>
                <a:lnTo>
                  <a:pt x="15240" y="1973580"/>
                </a:lnTo>
                <a:lnTo>
                  <a:pt x="30480" y="2354580"/>
                </a:lnTo>
                <a:lnTo>
                  <a:pt x="0" y="2781300"/>
                </a:lnTo>
                <a:lnTo>
                  <a:pt x="99060" y="3086100"/>
                </a:lnTo>
                <a:lnTo>
                  <a:pt x="251460" y="3078480"/>
                </a:lnTo>
                <a:lnTo>
                  <a:pt x="716280" y="3009900"/>
                </a:lnTo>
                <a:lnTo>
                  <a:pt x="1135380" y="2895600"/>
                </a:lnTo>
                <a:lnTo>
                  <a:pt x="1409700" y="2773680"/>
                </a:lnTo>
                <a:lnTo>
                  <a:pt x="1775460" y="2560320"/>
                </a:lnTo>
                <a:lnTo>
                  <a:pt x="2103120" y="2324100"/>
                </a:lnTo>
                <a:lnTo>
                  <a:pt x="2484120" y="1912620"/>
                </a:lnTo>
                <a:lnTo>
                  <a:pt x="2758440" y="1478280"/>
                </a:lnTo>
                <a:lnTo>
                  <a:pt x="2887980" y="1127760"/>
                </a:lnTo>
                <a:lnTo>
                  <a:pt x="2971800" y="906780"/>
                </a:lnTo>
                <a:lnTo>
                  <a:pt x="2971800" y="731520"/>
                </a:lnTo>
                <a:lnTo>
                  <a:pt x="2880360" y="449580"/>
                </a:lnTo>
                <a:close/>
              </a:path>
            </a:pathLst>
          </a:custGeom>
          <a:solidFill>
            <a:schemeClr val="accent3">
              <a:alpha val="34000"/>
            </a:schemeClr>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225" name="任意多边形 224"/>
          <p:cNvSpPr/>
          <p:nvPr/>
        </p:nvSpPr>
        <p:spPr bwMode="auto">
          <a:xfrm>
            <a:off x="505523" y="2034540"/>
            <a:ext cx="3322320" cy="4061460"/>
          </a:xfrm>
          <a:custGeom>
            <a:avLst/>
            <a:gdLst>
              <a:gd name="connsiteX0" fmla="*/ 7620 w 3322320"/>
              <a:gd name="connsiteY0" fmla="*/ 2225040 h 4061460"/>
              <a:gd name="connsiteX1" fmla="*/ 548640 w 3322320"/>
              <a:gd name="connsiteY1" fmla="*/ 2148840 h 4061460"/>
              <a:gd name="connsiteX2" fmla="*/ 975360 w 3322320"/>
              <a:gd name="connsiteY2" fmla="*/ 2042160 h 4061460"/>
              <a:gd name="connsiteX3" fmla="*/ 1386840 w 3322320"/>
              <a:gd name="connsiteY3" fmla="*/ 1859280 h 4061460"/>
              <a:gd name="connsiteX4" fmla="*/ 1836420 w 3322320"/>
              <a:gd name="connsiteY4" fmla="*/ 1577340 h 4061460"/>
              <a:gd name="connsiteX5" fmla="*/ 2225040 w 3322320"/>
              <a:gd name="connsiteY5" fmla="*/ 1234440 h 4061460"/>
              <a:gd name="connsiteX6" fmla="*/ 2590800 w 3322320"/>
              <a:gd name="connsiteY6" fmla="*/ 746760 h 4061460"/>
              <a:gd name="connsiteX7" fmla="*/ 2735580 w 3322320"/>
              <a:gd name="connsiteY7" fmla="*/ 464820 h 4061460"/>
              <a:gd name="connsiteX8" fmla="*/ 2887980 w 3322320"/>
              <a:gd name="connsiteY8" fmla="*/ 0 h 4061460"/>
              <a:gd name="connsiteX9" fmla="*/ 2964180 w 3322320"/>
              <a:gd name="connsiteY9" fmla="*/ 144780 h 4061460"/>
              <a:gd name="connsiteX10" fmla="*/ 2918460 w 3322320"/>
              <a:gd name="connsiteY10" fmla="*/ 480060 h 4061460"/>
              <a:gd name="connsiteX11" fmla="*/ 2865120 w 3322320"/>
              <a:gd name="connsiteY11" fmla="*/ 693420 h 4061460"/>
              <a:gd name="connsiteX12" fmla="*/ 2849880 w 3322320"/>
              <a:gd name="connsiteY12" fmla="*/ 1021080 h 4061460"/>
              <a:gd name="connsiteX13" fmla="*/ 2819400 w 3322320"/>
              <a:gd name="connsiteY13" fmla="*/ 1333500 h 4061460"/>
              <a:gd name="connsiteX14" fmla="*/ 2819400 w 3322320"/>
              <a:gd name="connsiteY14" fmla="*/ 1539240 h 4061460"/>
              <a:gd name="connsiteX15" fmla="*/ 2834640 w 3322320"/>
              <a:gd name="connsiteY15" fmla="*/ 1661160 h 4061460"/>
              <a:gd name="connsiteX16" fmla="*/ 2849880 w 3322320"/>
              <a:gd name="connsiteY16" fmla="*/ 1790700 h 4061460"/>
              <a:gd name="connsiteX17" fmla="*/ 2857500 w 3322320"/>
              <a:gd name="connsiteY17" fmla="*/ 1981200 h 4061460"/>
              <a:gd name="connsiteX18" fmla="*/ 2872740 w 3322320"/>
              <a:gd name="connsiteY18" fmla="*/ 2156460 h 4061460"/>
              <a:gd name="connsiteX19" fmla="*/ 2941320 w 3322320"/>
              <a:gd name="connsiteY19" fmla="*/ 2651760 h 4061460"/>
              <a:gd name="connsiteX20" fmla="*/ 3131820 w 3322320"/>
              <a:gd name="connsiteY20" fmla="*/ 3284220 h 4061460"/>
              <a:gd name="connsiteX21" fmla="*/ 3322320 w 3322320"/>
              <a:gd name="connsiteY21" fmla="*/ 3710940 h 4061460"/>
              <a:gd name="connsiteX22" fmla="*/ 3200400 w 3322320"/>
              <a:gd name="connsiteY22" fmla="*/ 3848100 h 4061460"/>
              <a:gd name="connsiteX23" fmla="*/ 2727960 w 3322320"/>
              <a:gd name="connsiteY23" fmla="*/ 4061460 h 4061460"/>
              <a:gd name="connsiteX24" fmla="*/ 2438400 w 3322320"/>
              <a:gd name="connsiteY24" fmla="*/ 4061460 h 4061460"/>
              <a:gd name="connsiteX25" fmla="*/ 2369820 w 3322320"/>
              <a:gd name="connsiteY25" fmla="*/ 4061460 h 4061460"/>
              <a:gd name="connsiteX26" fmla="*/ 2011680 w 3322320"/>
              <a:gd name="connsiteY26" fmla="*/ 4061460 h 4061460"/>
              <a:gd name="connsiteX27" fmla="*/ 1562100 w 3322320"/>
              <a:gd name="connsiteY27" fmla="*/ 3992880 h 4061460"/>
              <a:gd name="connsiteX28" fmla="*/ 1165860 w 3322320"/>
              <a:gd name="connsiteY28" fmla="*/ 3870960 h 4061460"/>
              <a:gd name="connsiteX29" fmla="*/ 891540 w 3322320"/>
              <a:gd name="connsiteY29" fmla="*/ 3718560 h 4061460"/>
              <a:gd name="connsiteX30" fmla="*/ 609600 w 3322320"/>
              <a:gd name="connsiteY30" fmla="*/ 3436620 h 4061460"/>
              <a:gd name="connsiteX31" fmla="*/ 297180 w 3322320"/>
              <a:gd name="connsiteY31" fmla="*/ 3086100 h 4061460"/>
              <a:gd name="connsiteX32" fmla="*/ 114300 w 3322320"/>
              <a:gd name="connsiteY32" fmla="*/ 2636520 h 4061460"/>
              <a:gd name="connsiteX33" fmla="*/ 0 w 3322320"/>
              <a:gd name="connsiteY33" fmla="*/ 2392680 h 4061460"/>
              <a:gd name="connsiteX34" fmla="*/ 7620 w 3322320"/>
              <a:gd name="connsiteY34" fmla="*/ 2225040 h 406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22320" h="4061460">
                <a:moveTo>
                  <a:pt x="7620" y="2225040"/>
                </a:moveTo>
                <a:lnTo>
                  <a:pt x="548640" y="2148840"/>
                </a:lnTo>
                <a:lnTo>
                  <a:pt x="975360" y="2042160"/>
                </a:lnTo>
                <a:lnTo>
                  <a:pt x="1386840" y="1859280"/>
                </a:lnTo>
                <a:lnTo>
                  <a:pt x="1836420" y="1577340"/>
                </a:lnTo>
                <a:lnTo>
                  <a:pt x="2225040" y="1234440"/>
                </a:lnTo>
                <a:lnTo>
                  <a:pt x="2590800" y="746760"/>
                </a:lnTo>
                <a:lnTo>
                  <a:pt x="2735580" y="464820"/>
                </a:lnTo>
                <a:lnTo>
                  <a:pt x="2887980" y="0"/>
                </a:lnTo>
                <a:lnTo>
                  <a:pt x="2964180" y="144780"/>
                </a:lnTo>
                <a:lnTo>
                  <a:pt x="2918460" y="480060"/>
                </a:lnTo>
                <a:lnTo>
                  <a:pt x="2865120" y="693420"/>
                </a:lnTo>
                <a:lnTo>
                  <a:pt x="2849880" y="1021080"/>
                </a:lnTo>
                <a:lnTo>
                  <a:pt x="2819400" y="1333500"/>
                </a:lnTo>
                <a:lnTo>
                  <a:pt x="2819400" y="1539240"/>
                </a:lnTo>
                <a:lnTo>
                  <a:pt x="2834640" y="1661160"/>
                </a:lnTo>
                <a:lnTo>
                  <a:pt x="2849880" y="1790700"/>
                </a:lnTo>
                <a:lnTo>
                  <a:pt x="2857500" y="1981200"/>
                </a:lnTo>
                <a:lnTo>
                  <a:pt x="2872740" y="2156460"/>
                </a:lnTo>
                <a:lnTo>
                  <a:pt x="2941320" y="2651760"/>
                </a:lnTo>
                <a:lnTo>
                  <a:pt x="3131820" y="3284220"/>
                </a:lnTo>
                <a:lnTo>
                  <a:pt x="3322320" y="3710940"/>
                </a:lnTo>
                <a:lnTo>
                  <a:pt x="3200400" y="3848100"/>
                </a:lnTo>
                <a:lnTo>
                  <a:pt x="2727960" y="4061460"/>
                </a:lnTo>
                <a:lnTo>
                  <a:pt x="2438400" y="4061460"/>
                </a:lnTo>
                <a:lnTo>
                  <a:pt x="2369820" y="4061460"/>
                </a:lnTo>
                <a:lnTo>
                  <a:pt x="2011680" y="4061460"/>
                </a:lnTo>
                <a:lnTo>
                  <a:pt x="1562100" y="3992880"/>
                </a:lnTo>
                <a:lnTo>
                  <a:pt x="1165860" y="3870960"/>
                </a:lnTo>
                <a:lnTo>
                  <a:pt x="891540" y="3718560"/>
                </a:lnTo>
                <a:lnTo>
                  <a:pt x="609600" y="3436620"/>
                </a:lnTo>
                <a:lnTo>
                  <a:pt x="297180" y="3086100"/>
                </a:lnTo>
                <a:lnTo>
                  <a:pt x="114300" y="2636520"/>
                </a:lnTo>
                <a:lnTo>
                  <a:pt x="0" y="2392680"/>
                </a:lnTo>
                <a:lnTo>
                  <a:pt x="7620" y="2225040"/>
                </a:lnTo>
                <a:close/>
              </a:path>
            </a:pathLst>
          </a:custGeom>
          <a:solidFill>
            <a:schemeClr val="accent1">
              <a:alpha val="30000"/>
            </a:schemeClr>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226" name="文本框 225">
            <a:extLst>
              <a:ext uri="{FF2B5EF4-FFF2-40B4-BE49-F238E27FC236}">
                <a16:creationId xmlns:a16="http://schemas.microsoft.com/office/drawing/2014/main" id="{3D3BCBB7-1C04-642B-F6ED-606C3D41E8EB}"/>
              </a:ext>
            </a:extLst>
          </p:cNvPr>
          <p:cNvSpPr txBox="1"/>
          <p:nvPr/>
        </p:nvSpPr>
        <p:spPr>
          <a:xfrm>
            <a:off x="6096007" y="1431047"/>
            <a:ext cx="5638703" cy="4093428"/>
          </a:xfrm>
          <a:prstGeom prst="rect">
            <a:avLst/>
          </a:prstGeom>
          <a:noFill/>
        </p:spPr>
        <p:txBody>
          <a:bodyPr wrap="square" rtlCol="0" anchor="t">
            <a:spAutoFit/>
          </a:bodyPr>
          <a:lstStyle/>
          <a:p>
            <a:pPr algn="just"/>
            <a:r>
              <a:rPr lang="en-US" altLang="zh-CN" sz="2000" b="1" dirty="0"/>
              <a:t>Graph </a:t>
            </a:r>
            <a:r>
              <a:rPr lang="en-US" altLang="zh-CN" sz="2000" b="1" dirty="0" smtClean="0"/>
              <a:t>Partitioning</a:t>
            </a:r>
          </a:p>
          <a:p>
            <a:pPr algn="just"/>
            <a:r>
              <a:rPr lang="en-US" altLang="zh-CN" sz="2000" dirty="0"/>
              <a:t>Subgraph sampling on partitioned subgraph</a:t>
            </a:r>
            <a:r>
              <a:rPr lang="en-US" altLang="zh-CN" sz="2000" dirty="0" smtClean="0"/>
              <a:t>.</a:t>
            </a:r>
            <a:endParaRPr lang="en-US" altLang="zh-CN" sz="2000" b="1" dirty="0" smtClean="0"/>
          </a:p>
          <a:p>
            <a:pPr algn="just"/>
            <a:endParaRPr lang="en-US" altLang="zh-CN" sz="2000" b="1" dirty="0"/>
          </a:p>
          <a:p>
            <a:pPr algn="just"/>
            <a:r>
              <a:rPr lang="en-US" altLang="zh-CN" sz="2000" b="1" dirty="0" smtClean="0"/>
              <a:t>Advantages</a:t>
            </a:r>
            <a:endParaRPr lang="en-US" altLang="zh-CN" sz="2000" b="1" dirty="0"/>
          </a:p>
          <a:p>
            <a:pPr marL="457200" indent="-457200" algn="just">
              <a:buFont typeface="+mj-lt"/>
              <a:buAutoNum type="arabicPeriod"/>
            </a:pPr>
            <a:r>
              <a:rPr lang="en-US" altLang="zh-CN" sz="2000" dirty="0" smtClean="0"/>
              <a:t>Greatly reduces time </a:t>
            </a:r>
            <a:r>
              <a:rPr lang="en-US" altLang="zh-CN" sz="2000" dirty="0"/>
              <a:t>cost, </a:t>
            </a:r>
            <a:r>
              <a:rPr lang="en-US" altLang="zh-CN" sz="2000" dirty="0" smtClean="0"/>
              <a:t>each </a:t>
            </a:r>
            <a:r>
              <a:rPr lang="en-US" altLang="zh-CN" sz="2000" dirty="0"/>
              <a:t>mini batch only needs to </a:t>
            </a:r>
            <a:r>
              <a:rPr lang="en-US" altLang="zh-CN" sz="2000" dirty="0" smtClean="0"/>
              <a:t>work with </a:t>
            </a:r>
            <a:r>
              <a:rPr lang="en-US" altLang="zh-CN" sz="2000" dirty="0"/>
              <a:t>one </a:t>
            </a:r>
            <a:r>
              <a:rPr lang="en-US" altLang="zh-CN" sz="2000" dirty="0" smtClean="0"/>
              <a:t>subgraph.</a:t>
            </a:r>
            <a:endParaRPr lang="en-US" altLang="zh-CN" sz="2000" dirty="0"/>
          </a:p>
          <a:p>
            <a:pPr marL="457200" indent="-457200" algn="just">
              <a:buFont typeface="+mj-lt"/>
              <a:buAutoNum type="arabicPeriod"/>
            </a:pPr>
            <a:r>
              <a:rPr lang="en-US" altLang="zh-CN" sz="2000" dirty="0" smtClean="0"/>
              <a:t>It also </a:t>
            </a:r>
            <a:r>
              <a:rPr lang="en-US" altLang="zh-CN" sz="2000" dirty="0"/>
              <a:t>supports </a:t>
            </a:r>
            <a:r>
              <a:rPr lang="en-US" altLang="zh-CN" sz="2000" dirty="0" smtClean="0"/>
              <a:t>parallelization.</a:t>
            </a:r>
            <a:endParaRPr lang="en-US" altLang="zh-CN" sz="2000" dirty="0"/>
          </a:p>
          <a:p>
            <a:pPr algn="just"/>
            <a:endParaRPr lang="en-US" altLang="zh-CN" sz="2000" dirty="0"/>
          </a:p>
          <a:p>
            <a:pPr algn="just"/>
            <a:r>
              <a:rPr lang="en-US" altLang="zh-CN" sz="2000" b="1" dirty="0"/>
              <a:t>Disadvantages</a:t>
            </a:r>
            <a:r>
              <a:rPr lang="en-US" altLang="zh-CN" sz="2000" b="1" dirty="0" smtClean="0"/>
              <a:t>:</a:t>
            </a:r>
            <a:endParaRPr lang="en-US" altLang="zh-CN" sz="2000" b="1" dirty="0"/>
          </a:p>
          <a:p>
            <a:pPr marL="457200" indent="-457200" algn="just">
              <a:buFont typeface="+mj-lt"/>
              <a:buAutoNum type="arabicPeriod"/>
            </a:pPr>
            <a:r>
              <a:rPr lang="en-US" altLang="zh-CN" sz="2000" dirty="0" smtClean="0"/>
              <a:t>Neighbor </a:t>
            </a:r>
            <a:r>
              <a:rPr lang="en-US" altLang="zh-CN" sz="2000" dirty="0"/>
              <a:t>information will be </a:t>
            </a:r>
            <a:r>
              <a:rPr lang="en-US" altLang="zh-CN" sz="2000" dirty="0" smtClean="0"/>
              <a:t>lost</a:t>
            </a:r>
            <a:endParaRPr lang="en-US" altLang="zh-CN" sz="2000" dirty="0"/>
          </a:p>
          <a:p>
            <a:pPr marL="457200" indent="-457200" algn="just">
              <a:buFont typeface="+mj-lt"/>
              <a:buAutoNum type="arabicPeriod"/>
            </a:pPr>
            <a:r>
              <a:rPr lang="en-US" altLang="zh-CN" sz="2000" dirty="0" smtClean="0"/>
              <a:t>Some </a:t>
            </a:r>
            <a:r>
              <a:rPr lang="en-US" altLang="zh-CN" sz="2000" dirty="0"/>
              <a:t>graphs do not support balanced </a:t>
            </a:r>
            <a:r>
              <a:rPr lang="en-US" altLang="zh-CN" sz="2000" dirty="0" smtClean="0"/>
              <a:t>partition</a:t>
            </a:r>
            <a:endParaRPr lang="en-US" altLang="zh-CN" sz="2000" dirty="0"/>
          </a:p>
          <a:p>
            <a:pPr marL="457200" indent="-457200" algn="just">
              <a:buFont typeface="+mj-lt"/>
              <a:buAutoNum type="arabicPeriod"/>
            </a:pPr>
            <a:r>
              <a:rPr lang="en-US" altLang="zh-CN" sz="2000" dirty="0" smtClean="0"/>
              <a:t>Additional </a:t>
            </a:r>
            <a:r>
              <a:rPr lang="en-US" altLang="zh-CN" sz="2000" dirty="0"/>
              <a:t>partition cost will be added</a:t>
            </a:r>
          </a:p>
        </p:txBody>
      </p:sp>
      <p:sp>
        <p:nvSpPr>
          <p:cNvPr id="229" name="标题 1"/>
          <p:cNvSpPr>
            <a:spLocks noGrp="1"/>
          </p:cNvSpPr>
          <p:nvPr>
            <p:ph type="title"/>
          </p:nvPr>
        </p:nvSpPr>
        <p:spPr/>
        <p:txBody>
          <a:bodyPr/>
          <a:lstStyle/>
          <a:p>
            <a:pPr lvl="1"/>
            <a:r>
              <a:rPr lang="en-US" altLang="zh-CN" sz="4000" dirty="0" smtClean="0"/>
              <a:t>Analysis</a:t>
            </a:r>
            <a:r>
              <a:rPr lang="en-US" altLang="zh-CN" dirty="0" smtClean="0"/>
              <a:t> </a:t>
            </a:r>
            <a:r>
              <a:rPr lang="en-US" altLang="zh-CN" sz="4000" dirty="0" smtClean="0"/>
              <a:t>–</a:t>
            </a:r>
            <a:r>
              <a:rPr lang="en-US" altLang="zh-CN" sz="3200" dirty="0" smtClean="0"/>
              <a:t> Graph </a:t>
            </a:r>
            <a:r>
              <a:rPr lang="en-US" altLang="zh-CN" sz="3200" dirty="0" smtClean="0">
                <a:ea typeface="Calibri" panose="020F0502020204030204" pitchFamily="34" charset="0"/>
                <a:cs typeface="Calibri" panose="020F0502020204030204" pitchFamily="34" charset="0"/>
                <a:sym typeface="+mn-ea"/>
              </a:rPr>
              <a:t>Strategy </a:t>
            </a:r>
            <a:r>
              <a:rPr lang="en-US" altLang="zh-CN" sz="2400" dirty="0" smtClean="0"/>
              <a:t>(</a:t>
            </a:r>
            <a:r>
              <a:rPr lang="en-US" altLang="zh-CN" sz="2400" dirty="0"/>
              <a:t>4/7) </a:t>
            </a:r>
          </a:p>
        </p:txBody>
      </p:sp>
    </p:spTree>
    <p:extLst>
      <p:ext uri="{BB962C8B-B14F-4D97-AF65-F5344CB8AC3E}">
        <p14:creationId xmlns:p14="http://schemas.microsoft.com/office/powerpoint/2010/main" val="418265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14</a:t>
            </a:fld>
            <a:endParaRPr lang="zh-TW" altLang="en-US"/>
          </a:p>
        </p:txBody>
      </p:sp>
      <p:sp>
        <p:nvSpPr>
          <p:cNvPr id="226" name="文本框 225">
            <a:extLst>
              <a:ext uri="{FF2B5EF4-FFF2-40B4-BE49-F238E27FC236}">
                <a16:creationId xmlns:a16="http://schemas.microsoft.com/office/drawing/2014/main" id="{3D3BCBB7-1C04-642B-F6ED-606C3D41E8EB}"/>
              </a:ext>
            </a:extLst>
          </p:cNvPr>
          <p:cNvSpPr txBox="1"/>
          <p:nvPr/>
        </p:nvSpPr>
        <p:spPr>
          <a:xfrm>
            <a:off x="5748770" y="1420217"/>
            <a:ext cx="6158496" cy="3785652"/>
          </a:xfrm>
          <a:prstGeom prst="rect">
            <a:avLst/>
          </a:prstGeom>
          <a:noFill/>
        </p:spPr>
        <p:txBody>
          <a:bodyPr wrap="square" rtlCol="0" anchor="t">
            <a:spAutoFit/>
          </a:bodyPr>
          <a:lstStyle/>
          <a:p>
            <a:pPr algn="just"/>
            <a:r>
              <a:rPr lang="en-US" altLang="zh-CN" sz="2000" b="1" dirty="0" smtClean="0"/>
              <a:t>Selected Reasoning Path </a:t>
            </a:r>
          </a:p>
          <a:p>
            <a:pPr algn="just"/>
            <a:r>
              <a:rPr lang="en-US" altLang="zh-CN" sz="2000" dirty="0" smtClean="0"/>
              <a:t>Select only few edges during propagation.</a:t>
            </a:r>
          </a:p>
          <a:p>
            <a:pPr algn="just"/>
            <a:endParaRPr lang="en-US" altLang="zh-CN" sz="2000" b="1" dirty="0"/>
          </a:p>
          <a:p>
            <a:pPr algn="just"/>
            <a:r>
              <a:rPr lang="en-US" altLang="zh-CN" sz="2000" b="1" dirty="0" smtClean="0"/>
              <a:t>Advantages</a:t>
            </a:r>
            <a:endParaRPr lang="en-US" altLang="zh-CN" sz="2000" b="1" dirty="0"/>
          </a:p>
          <a:p>
            <a:pPr marL="457200" indent="-457200" algn="just">
              <a:buFont typeface="+mj-lt"/>
              <a:buAutoNum type="arabicPeriod"/>
            </a:pPr>
            <a:r>
              <a:rPr lang="en-US" altLang="zh-CN" sz="2000" dirty="0"/>
              <a:t>Greatly reduce computational </a:t>
            </a:r>
            <a:r>
              <a:rPr lang="en-US" altLang="zh-CN" sz="2000" dirty="0" smtClean="0"/>
              <a:t>cost.</a:t>
            </a:r>
            <a:endParaRPr lang="en-US" altLang="zh-CN" sz="2000" dirty="0"/>
          </a:p>
          <a:p>
            <a:pPr marL="457200" indent="-457200" algn="just">
              <a:buFont typeface="+mj-lt"/>
              <a:buAutoNum type="arabicPeriod"/>
            </a:pPr>
            <a:r>
              <a:rPr lang="en-US" altLang="zh-CN" sz="2000" dirty="0" smtClean="0"/>
              <a:t>Filter critical </a:t>
            </a:r>
            <a:r>
              <a:rPr lang="en-US" altLang="zh-CN" sz="2000" dirty="0"/>
              <a:t>paths or </a:t>
            </a:r>
            <a:r>
              <a:rPr lang="en-US" altLang="zh-CN" sz="2000" dirty="0" smtClean="0"/>
              <a:t>influential nodes.</a:t>
            </a:r>
            <a:endParaRPr lang="en-US" altLang="zh-CN" sz="2000" dirty="0"/>
          </a:p>
          <a:p>
            <a:pPr marL="457200" indent="-457200" algn="just">
              <a:buFont typeface="+mj-lt"/>
              <a:buAutoNum type="arabicPeriod"/>
            </a:pPr>
            <a:r>
              <a:rPr lang="en-US" altLang="zh-CN" sz="2000" dirty="0" smtClean="0"/>
              <a:t>Make the </a:t>
            </a:r>
            <a:r>
              <a:rPr lang="en-US" altLang="zh-CN" sz="2000" dirty="0"/>
              <a:t>model more interpretable</a:t>
            </a:r>
          </a:p>
          <a:p>
            <a:pPr algn="just"/>
            <a:endParaRPr lang="en-US" altLang="zh-CN" sz="2000" dirty="0"/>
          </a:p>
          <a:p>
            <a:pPr algn="just"/>
            <a:r>
              <a:rPr lang="en-US" altLang="zh-CN" sz="2000" b="1" dirty="0"/>
              <a:t>Disadvantages</a:t>
            </a:r>
            <a:r>
              <a:rPr lang="en-US" altLang="zh-CN" sz="2000" b="1" dirty="0" smtClean="0"/>
              <a:t>:</a:t>
            </a:r>
            <a:endParaRPr lang="en-US" altLang="zh-CN" sz="2000" dirty="0"/>
          </a:p>
          <a:p>
            <a:pPr marL="457200" indent="-457200" algn="just">
              <a:buFont typeface="+mj-lt"/>
              <a:buAutoNum type="arabicPeriod"/>
            </a:pPr>
            <a:r>
              <a:rPr lang="en-US" altLang="zh-CN" sz="2000" dirty="0"/>
              <a:t>M</a:t>
            </a:r>
            <a:r>
              <a:rPr lang="en-US" altLang="zh-CN" sz="2000" dirty="0" smtClean="0"/>
              <a:t>ay </a:t>
            </a:r>
            <a:r>
              <a:rPr lang="en-US" altLang="zh-CN" sz="2000" dirty="0"/>
              <a:t>overlook global structure, lead to local </a:t>
            </a:r>
            <a:r>
              <a:rPr lang="en-US" altLang="zh-CN" sz="2000" dirty="0" smtClean="0"/>
              <a:t>bias.</a:t>
            </a:r>
            <a:endParaRPr lang="en-US" altLang="zh-CN" sz="2000" dirty="0"/>
          </a:p>
          <a:p>
            <a:pPr marL="457200" indent="-457200" algn="just">
              <a:buFont typeface="+mj-lt"/>
              <a:buAutoNum type="arabicPeriod"/>
            </a:pPr>
            <a:r>
              <a:rPr lang="en-US" altLang="zh-CN" sz="2000" dirty="0"/>
              <a:t>A</a:t>
            </a:r>
            <a:r>
              <a:rPr lang="en-US" altLang="zh-CN" sz="2000" dirty="0" smtClean="0"/>
              <a:t>dd </a:t>
            </a:r>
            <a:r>
              <a:rPr lang="en-US" altLang="zh-CN" sz="2000" dirty="0"/>
              <a:t>additional </a:t>
            </a:r>
            <a:r>
              <a:rPr lang="en-US" altLang="zh-CN" sz="2000" dirty="0" smtClean="0"/>
              <a:t>model for path selection.</a:t>
            </a:r>
            <a:endParaRPr lang="en-US" altLang="zh-CN" sz="2000" dirty="0"/>
          </a:p>
          <a:p>
            <a:pPr marL="457200" indent="-457200" algn="just">
              <a:buFont typeface="+mj-lt"/>
              <a:buAutoNum type="arabicPeriod"/>
            </a:pPr>
            <a:r>
              <a:rPr lang="en-US" altLang="zh-CN" sz="2000" dirty="0"/>
              <a:t>D</a:t>
            </a:r>
            <a:r>
              <a:rPr lang="en-US" altLang="zh-CN" sz="2000" dirty="0" smtClean="0"/>
              <a:t>ependency </a:t>
            </a:r>
            <a:r>
              <a:rPr lang="en-US" altLang="zh-CN" sz="2000" dirty="0"/>
              <a:t>on selection criteria.</a:t>
            </a:r>
            <a:endParaRPr lang="en-US" altLang="zh-CN" sz="2000" dirty="0" smtClean="0"/>
          </a:p>
        </p:txBody>
      </p:sp>
      <p:grpSp>
        <p:nvGrpSpPr>
          <p:cNvPr id="33" name="组合 32"/>
          <p:cNvGrpSpPr/>
          <p:nvPr/>
        </p:nvGrpSpPr>
        <p:grpSpPr>
          <a:xfrm>
            <a:off x="175683" y="1299365"/>
            <a:ext cx="5537739" cy="4643881"/>
            <a:chOff x="1112385" y="1358838"/>
            <a:chExt cx="5537739" cy="4643881"/>
          </a:xfrm>
        </p:grpSpPr>
        <p:grpSp>
          <p:nvGrpSpPr>
            <p:cNvPr id="214" name="组合 213"/>
            <p:cNvGrpSpPr/>
            <p:nvPr/>
          </p:nvGrpSpPr>
          <p:grpSpPr>
            <a:xfrm>
              <a:off x="1112385" y="1358838"/>
              <a:ext cx="5537739" cy="4643881"/>
              <a:chOff x="801489" y="1432441"/>
              <a:chExt cx="5537739" cy="4643881"/>
            </a:xfrm>
          </p:grpSpPr>
          <p:pic>
            <p:nvPicPr>
              <p:cNvPr id="157" name="图片 156">
                <a:extLst>
                  <a:ext uri="{FF2B5EF4-FFF2-40B4-BE49-F238E27FC236}">
                    <a16:creationId xmlns:a16="http://schemas.microsoft.com/office/drawing/2014/main" id="{71938854-3EC1-0553-0CFC-CEF166D058FA}"/>
                  </a:ext>
                </a:extLst>
              </p:cNvPr>
              <p:cNvPicPr>
                <a:picLocks noChangeAspect="1"/>
              </p:cNvPicPr>
              <p:nvPr>
                <p:custDataLst>
                  <p:tags r:id="rId1"/>
                </p:custDataLst>
              </p:nvPr>
            </p:nvPicPr>
            <p:blipFill>
              <a:blip r:embed="rId6"/>
              <a:srcRect b="11277"/>
              <a:stretch>
                <a:fillRect/>
              </a:stretch>
            </p:blipFill>
            <p:spPr>
              <a:xfrm rot="10800000">
                <a:off x="1590096" y="3502616"/>
                <a:ext cx="2943995" cy="2573706"/>
              </a:xfrm>
              <a:prstGeom prst="rect">
                <a:avLst/>
              </a:prstGeom>
            </p:spPr>
          </p:pic>
          <p:sp>
            <p:nvSpPr>
              <p:cNvPr id="158" name="椭圆 157">
                <a:extLst>
                  <a:ext uri="{FF2B5EF4-FFF2-40B4-BE49-F238E27FC236}">
                    <a16:creationId xmlns:a16="http://schemas.microsoft.com/office/drawing/2014/main" id="{A244E655-33DD-1E50-2975-5A9233B8E51B}"/>
                  </a:ext>
                </a:extLst>
              </p:cNvPr>
              <p:cNvSpPr/>
              <p:nvPr/>
            </p:nvSpPr>
            <p:spPr bwMode="auto">
              <a:xfrm rot="10800000">
                <a:off x="3362279" y="563517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59" name="椭圆 158">
                <a:extLst>
                  <a:ext uri="{FF2B5EF4-FFF2-40B4-BE49-F238E27FC236}">
                    <a16:creationId xmlns:a16="http://schemas.microsoft.com/office/drawing/2014/main" id="{118A3726-BB85-ED6E-C148-3A1F1DEE0C5C}"/>
                  </a:ext>
                </a:extLst>
              </p:cNvPr>
              <p:cNvSpPr/>
              <p:nvPr/>
            </p:nvSpPr>
            <p:spPr bwMode="auto">
              <a:xfrm rot="10800000">
                <a:off x="2920319" y="5040293"/>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0" name="椭圆 159">
                <a:extLst>
                  <a:ext uri="{FF2B5EF4-FFF2-40B4-BE49-F238E27FC236}">
                    <a16:creationId xmlns:a16="http://schemas.microsoft.com/office/drawing/2014/main" id="{CD6F9C25-853A-764D-124D-5CE3D34ECB98}"/>
                  </a:ext>
                </a:extLst>
              </p:cNvPr>
              <p:cNvSpPr/>
              <p:nvPr/>
            </p:nvSpPr>
            <p:spPr bwMode="auto">
              <a:xfrm rot="10800000">
                <a:off x="2471846" y="563517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1" name="椭圆 160">
                <a:extLst>
                  <a:ext uri="{FF2B5EF4-FFF2-40B4-BE49-F238E27FC236}">
                    <a16:creationId xmlns:a16="http://schemas.microsoft.com/office/drawing/2014/main" id="{E3D978BA-60E5-FF46-8FD3-5DFA717A155D}"/>
                  </a:ext>
                </a:extLst>
              </p:cNvPr>
              <p:cNvSpPr/>
              <p:nvPr/>
            </p:nvSpPr>
            <p:spPr bwMode="auto">
              <a:xfrm rot="10800000">
                <a:off x="1678343" y="524441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2" name="椭圆 161">
                <a:extLst>
                  <a:ext uri="{FF2B5EF4-FFF2-40B4-BE49-F238E27FC236}">
                    <a16:creationId xmlns:a16="http://schemas.microsoft.com/office/drawing/2014/main" id="{82BA01F7-4431-2860-E11E-7E9F6927D719}"/>
                  </a:ext>
                </a:extLst>
              </p:cNvPr>
              <p:cNvSpPr/>
              <p:nvPr/>
            </p:nvSpPr>
            <p:spPr bwMode="auto">
              <a:xfrm rot="10800000">
                <a:off x="2225096" y="4750966"/>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3" name="椭圆 162">
                <a:extLst>
                  <a:ext uri="{FF2B5EF4-FFF2-40B4-BE49-F238E27FC236}">
                    <a16:creationId xmlns:a16="http://schemas.microsoft.com/office/drawing/2014/main" id="{B7B3CB42-F4F3-AC3C-418F-0D44C90D704A}"/>
                  </a:ext>
                </a:extLst>
              </p:cNvPr>
              <p:cNvSpPr/>
              <p:nvPr/>
            </p:nvSpPr>
            <p:spPr bwMode="auto">
              <a:xfrm rot="10800000">
                <a:off x="2508646" y="4089654"/>
                <a:ext cx="246750"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4" name="椭圆 163">
                <a:extLst>
                  <a:ext uri="{FF2B5EF4-FFF2-40B4-BE49-F238E27FC236}">
                    <a16:creationId xmlns:a16="http://schemas.microsoft.com/office/drawing/2014/main" id="{0898FD5F-BD78-95D1-A889-BEE652DC76CB}"/>
                  </a:ext>
                </a:extLst>
              </p:cNvPr>
              <p:cNvSpPr/>
              <p:nvPr/>
            </p:nvSpPr>
            <p:spPr bwMode="auto">
              <a:xfrm rot="10800000">
                <a:off x="3504054" y="4439583"/>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5" name="椭圆 164">
                <a:extLst>
                  <a:ext uri="{FF2B5EF4-FFF2-40B4-BE49-F238E27FC236}">
                    <a16:creationId xmlns:a16="http://schemas.microsoft.com/office/drawing/2014/main" id="{4E398724-B303-592A-3C7B-A85A89B77E3C}"/>
                  </a:ext>
                </a:extLst>
              </p:cNvPr>
              <p:cNvSpPr/>
              <p:nvPr/>
            </p:nvSpPr>
            <p:spPr bwMode="auto">
              <a:xfrm rot="10800000">
                <a:off x="4032092" y="4896133"/>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6" name="椭圆 165">
                <a:extLst>
                  <a:ext uri="{FF2B5EF4-FFF2-40B4-BE49-F238E27FC236}">
                    <a16:creationId xmlns:a16="http://schemas.microsoft.com/office/drawing/2014/main" id="{C5862FFD-AAC5-65E8-F79E-CCE2E00E508C}"/>
                  </a:ext>
                </a:extLst>
              </p:cNvPr>
              <p:cNvSpPr/>
              <p:nvPr/>
            </p:nvSpPr>
            <p:spPr bwMode="auto">
              <a:xfrm rot="10800000">
                <a:off x="4039506" y="400108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9</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7" name="椭圆 166">
                <a:extLst>
                  <a:ext uri="{FF2B5EF4-FFF2-40B4-BE49-F238E27FC236}">
                    <a16:creationId xmlns:a16="http://schemas.microsoft.com/office/drawing/2014/main" id="{95BC49D2-FF62-5733-2026-83F86DCF53C5}"/>
                  </a:ext>
                </a:extLst>
              </p:cNvPr>
              <p:cNvSpPr/>
              <p:nvPr/>
            </p:nvSpPr>
            <p:spPr bwMode="auto">
              <a:xfrm rot="10800000">
                <a:off x="3096090" y="377681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10</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8" name="椭圆 167">
                <a:extLst>
                  <a:ext uri="{FF2B5EF4-FFF2-40B4-BE49-F238E27FC236}">
                    <a16:creationId xmlns:a16="http://schemas.microsoft.com/office/drawing/2014/main" id="{57ED4BC5-BD87-F1E8-5E53-0B3F654D12C5}"/>
                  </a:ext>
                </a:extLst>
              </p:cNvPr>
              <p:cNvSpPr/>
              <p:nvPr/>
            </p:nvSpPr>
            <p:spPr bwMode="auto">
              <a:xfrm rot="10800000">
                <a:off x="1893083" y="3573875"/>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11</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9" name="矩形 168">
                <a:extLst>
                  <a:ext uri="{FF2B5EF4-FFF2-40B4-BE49-F238E27FC236}">
                    <a16:creationId xmlns:a16="http://schemas.microsoft.com/office/drawing/2014/main" id="{E34BEF80-6D9E-A163-56CA-06267DC4C20B}"/>
                  </a:ext>
                </a:extLst>
              </p:cNvPr>
              <p:cNvSpPr/>
              <p:nvPr/>
            </p:nvSpPr>
            <p:spPr bwMode="auto">
              <a:xfrm rot="8943609">
                <a:off x="3223398" y="5366893"/>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0" name="矩形 169">
                <a:extLst>
                  <a:ext uri="{FF2B5EF4-FFF2-40B4-BE49-F238E27FC236}">
                    <a16:creationId xmlns:a16="http://schemas.microsoft.com/office/drawing/2014/main" id="{13A26BAA-41D5-BE41-E37D-EFECF4B11442}"/>
                  </a:ext>
                </a:extLst>
              </p:cNvPr>
              <p:cNvSpPr/>
              <p:nvPr/>
            </p:nvSpPr>
            <p:spPr bwMode="auto">
              <a:xfrm rot="12654315">
                <a:off x="2863335" y="5335822"/>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1" name="矩形 170">
                <a:extLst>
                  <a:ext uri="{FF2B5EF4-FFF2-40B4-BE49-F238E27FC236}">
                    <a16:creationId xmlns:a16="http://schemas.microsoft.com/office/drawing/2014/main" id="{6EA0BD9D-4AD1-DD06-B6AB-B59AAC9B3AF4}"/>
                  </a:ext>
                </a:extLst>
              </p:cNvPr>
              <p:cNvSpPr/>
              <p:nvPr/>
            </p:nvSpPr>
            <p:spPr bwMode="auto">
              <a:xfrm rot="17047318">
                <a:off x="2624671" y="5017237"/>
                <a:ext cx="101274" cy="22915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2" name="矩形 171">
                <a:extLst>
                  <a:ext uri="{FF2B5EF4-FFF2-40B4-BE49-F238E27FC236}">
                    <a16:creationId xmlns:a16="http://schemas.microsoft.com/office/drawing/2014/main" id="{A23A949A-AE01-5BD0-613A-1EBDCE0268C7}"/>
                  </a:ext>
                </a:extLst>
              </p:cNvPr>
              <p:cNvSpPr/>
              <p:nvPr/>
            </p:nvSpPr>
            <p:spPr bwMode="auto">
              <a:xfrm rot="13990811">
                <a:off x="2059159" y="5061529"/>
                <a:ext cx="147644" cy="29387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3" name="矩形 172">
                <a:extLst>
                  <a:ext uri="{FF2B5EF4-FFF2-40B4-BE49-F238E27FC236}">
                    <a16:creationId xmlns:a16="http://schemas.microsoft.com/office/drawing/2014/main" id="{560AF3AD-2FE2-1E5D-5080-4AEECA4A81D6}"/>
                  </a:ext>
                </a:extLst>
              </p:cNvPr>
              <p:cNvSpPr/>
              <p:nvPr/>
            </p:nvSpPr>
            <p:spPr bwMode="auto">
              <a:xfrm rot="14390243">
                <a:off x="2984815" y="3990324"/>
                <a:ext cx="67907" cy="28599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4" name="矩形 173">
                <a:extLst>
                  <a:ext uri="{FF2B5EF4-FFF2-40B4-BE49-F238E27FC236}">
                    <a16:creationId xmlns:a16="http://schemas.microsoft.com/office/drawing/2014/main" id="{39CBBD47-0C96-5D77-EA2A-0B7294DD2E99}"/>
                  </a:ext>
                </a:extLst>
              </p:cNvPr>
              <p:cNvSpPr/>
              <p:nvPr/>
            </p:nvSpPr>
            <p:spPr bwMode="auto">
              <a:xfrm rot="15415939">
                <a:off x="3051548" y="4633967"/>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5" name="矩形 174">
                <a:extLst>
                  <a:ext uri="{FF2B5EF4-FFF2-40B4-BE49-F238E27FC236}">
                    <a16:creationId xmlns:a16="http://schemas.microsoft.com/office/drawing/2014/main" id="{399B7D88-3035-AEBE-D414-A6A290E0429D}"/>
                  </a:ext>
                </a:extLst>
              </p:cNvPr>
              <p:cNvSpPr/>
              <p:nvPr/>
            </p:nvSpPr>
            <p:spPr bwMode="auto">
              <a:xfrm rot="17285248">
                <a:off x="3007423" y="4315314"/>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6" name="矩形 175">
                <a:extLst>
                  <a:ext uri="{FF2B5EF4-FFF2-40B4-BE49-F238E27FC236}">
                    <a16:creationId xmlns:a16="http://schemas.microsoft.com/office/drawing/2014/main" id="{234492A3-307B-D33F-3AB5-14586EE329A2}"/>
                  </a:ext>
                </a:extLst>
              </p:cNvPr>
              <p:cNvSpPr/>
              <p:nvPr/>
            </p:nvSpPr>
            <p:spPr bwMode="auto">
              <a:xfrm rot="13458517">
                <a:off x="3364576" y="4719363"/>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7" name="矩形 176">
                <a:extLst>
                  <a:ext uri="{FF2B5EF4-FFF2-40B4-BE49-F238E27FC236}">
                    <a16:creationId xmlns:a16="http://schemas.microsoft.com/office/drawing/2014/main" id="{8A94DACA-DAAC-8854-BB86-6D5E598638B1}"/>
                  </a:ext>
                </a:extLst>
              </p:cNvPr>
              <p:cNvSpPr/>
              <p:nvPr/>
            </p:nvSpPr>
            <p:spPr bwMode="auto">
              <a:xfrm rot="17049028">
                <a:off x="2641535" y="3706662"/>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8" name="矩形 177">
                <a:extLst>
                  <a:ext uri="{FF2B5EF4-FFF2-40B4-BE49-F238E27FC236}">
                    <a16:creationId xmlns:a16="http://schemas.microsoft.com/office/drawing/2014/main" id="{CC6C7CAA-8B1E-6588-AB9D-486C5232BCC9}"/>
                  </a:ext>
                </a:extLst>
              </p:cNvPr>
              <p:cNvSpPr/>
              <p:nvPr/>
            </p:nvSpPr>
            <p:spPr bwMode="auto">
              <a:xfrm rot="14340782">
                <a:off x="3914562" y="4240753"/>
                <a:ext cx="104306" cy="37134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79" name="矩形 178">
                <a:extLst>
                  <a:ext uri="{FF2B5EF4-FFF2-40B4-BE49-F238E27FC236}">
                    <a16:creationId xmlns:a16="http://schemas.microsoft.com/office/drawing/2014/main" id="{F9409846-AAB4-7D6C-C262-101AB7A9A4D4}"/>
                  </a:ext>
                </a:extLst>
              </p:cNvPr>
              <p:cNvSpPr/>
              <p:nvPr/>
            </p:nvSpPr>
            <p:spPr bwMode="auto">
              <a:xfrm rot="18349609">
                <a:off x="3847805" y="4713480"/>
                <a:ext cx="89164" cy="31849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0" name="矩形 179">
                <a:extLst>
                  <a:ext uri="{FF2B5EF4-FFF2-40B4-BE49-F238E27FC236}">
                    <a16:creationId xmlns:a16="http://schemas.microsoft.com/office/drawing/2014/main" id="{61F77963-33E9-B9C5-9F77-B17697B4C610}"/>
                  </a:ext>
                </a:extLst>
              </p:cNvPr>
              <p:cNvSpPr/>
              <p:nvPr/>
            </p:nvSpPr>
            <p:spPr bwMode="auto">
              <a:xfrm rot="9570822">
                <a:off x="3460881" y="4000930"/>
                <a:ext cx="110104" cy="41355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1" name="矩形 180">
                <a:extLst>
                  <a:ext uri="{FF2B5EF4-FFF2-40B4-BE49-F238E27FC236}">
                    <a16:creationId xmlns:a16="http://schemas.microsoft.com/office/drawing/2014/main" id="{7FEC1962-C6A7-568D-5415-149BA4C0DC8F}"/>
                  </a:ext>
                </a:extLst>
              </p:cNvPr>
              <p:cNvSpPr/>
              <p:nvPr/>
            </p:nvSpPr>
            <p:spPr bwMode="auto">
              <a:xfrm rot="11777749">
                <a:off x="2536886" y="4387051"/>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2" name="矩形 181">
                <a:extLst>
                  <a:ext uri="{FF2B5EF4-FFF2-40B4-BE49-F238E27FC236}">
                    <a16:creationId xmlns:a16="http://schemas.microsoft.com/office/drawing/2014/main" id="{B7C50C48-D2D3-C584-9BBF-4A36AAE007C8}"/>
                  </a:ext>
                </a:extLst>
              </p:cNvPr>
              <p:cNvSpPr/>
              <p:nvPr/>
            </p:nvSpPr>
            <p:spPr bwMode="auto">
              <a:xfrm rot="13458517">
                <a:off x="3386571" y="4720251"/>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3" name="矩形 182">
                <a:extLst>
                  <a:ext uri="{FF2B5EF4-FFF2-40B4-BE49-F238E27FC236}">
                    <a16:creationId xmlns:a16="http://schemas.microsoft.com/office/drawing/2014/main" id="{BDC61513-2F21-9824-0DA4-85E41DF6DF4D}"/>
                  </a:ext>
                </a:extLst>
              </p:cNvPr>
              <p:cNvSpPr/>
              <p:nvPr/>
            </p:nvSpPr>
            <p:spPr bwMode="auto">
              <a:xfrm rot="20754205">
                <a:off x="2123697" y="4230015"/>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4" name="矩形 183">
                <a:extLst>
                  <a:ext uri="{FF2B5EF4-FFF2-40B4-BE49-F238E27FC236}">
                    <a16:creationId xmlns:a16="http://schemas.microsoft.com/office/drawing/2014/main" id="{46572FCB-09F9-7BB2-6C48-89EBCE7CE163}"/>
                  </a:ext>
                </a:extLst>
              </p:cNvPr>
              <p:cNvSpPr/>
              <p:nvPr/>
            </p:nvSpPr>
            <p:spPr bwMode="auto">
              <a:xfrm rot="18515510">
                <a:off x="2255502" y="3793541"/>
                <a:ext cx="60776" cy="406535"/>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85" name="矩形 184">
                <a:extLst>
                  <a:ext uri="{FF2B5EF4-FFF2-40B4-BE49-F238E27FC236}">
                    <a16:creationId xmlns:a16="http://schemas.microsoft.com/office/drawing/2014/main" id="{0C2741FF-DC05-201D-78BE-B7E6BB3C350C}"/>
                  </a:ext>
                </a:extLst>
              </p:cNvPr>
              <p:cNvSpPr/>
              <p:nvPr/>
            </p:nvSpPr>
            <p:spPr bwMode="auto">
              <a:xfrm rot="18515510">
                <a:off x="2290887" y="3855559"/>
                <a:ext cx="51920" cy="28646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pic>
            <p:nvPicPr>
              <p:cNvPr id="95" name="图片 94">
                <a:extLst>
                  <a:ext uri="{FF2B5EF4-FFF2-40B4-BE49-F238E27FC236}">
                    <a16:creationId xmlns:a16="http://schemas.microsoft.com/office/drawing/2014/main" id="{71938854-3EC1-0553-0CFC-CEF166D058FA}"/>
                  </a:ext>
                </a:extLst>
              </p:cNvPr>
              <p:cNvPicPr>
                <a:picLocks noChangeAspect="1"/>
              </p:cNvPicPr>
              <p:nvPr>
                <p:custDataLst>
                  <p:tags r:id="rId2"/>
                </p:custDataLst>
              </p:nvPr>
            </p:nvPicPr>
            <p:blipFill>
              <a:blip r:embed="rId6"/>
              <a:srcRect b="11277"/>
              <a:stretch>
                <a:fillRect/>
              </a:stretch>
            </p:blipFill>
            <p:spPr>
              <a:xfrm>
                <a:off x="801489" y="1555683"/>
                <a:ext cx="2943995" cy="2573706"/>
              </a:xfrm>
              <a:prstGeom prst="rect">
                <a:avLst/>
              </a:prstGeom>
            </p:spPr>
          </p:pic>
          <p:sp>
            <p:nvSpPr>
              <p:cNvPr id="96" name="椭圆 95">
                <a:extLst>
                  <a:ext uri="{FF2B5EF4-FFF2-40B4-BE49-F238E27FC236}">
                    <a16:creationId xmlns:a16="http://schemas.microsoft.com/office/drawing/2014/main" id="{A244E655-33DD-1E50-2975-5A9233B8E51B}"/>
                  </a:ext>
                </a:extLst>
              </p:cNvPr>
              <p:cNvSpPr/>
              <p:nvPr/>
            </p:nvSpPr>
            <p:spPr bwMode="auto">
              <a:xfrm>
                <a:off x="1689751" y="1740219"/>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97" name="椭圆 96">
                <a:extLst>
                  <a:ext uri="{FF2B5EF4-FFF2-40B4-BE49-F238E27FC236}">
                    <a16:creationId xmlns:a16="http://schemas.microsoft.com/office/drawing/2014/main" id="{118A3726-BB85-ED6E-C148-3A1F1DEE0C5C}"/>
                  </a:ext>
                </a:extLst>
              </p:cNvPr>
              <p:cNvSpPr/>
              <p:nvPr/>
            </p:nvSpPr>
            <p:spPr bwMode="auto">
              <a:xfrm>
                <a:off x="2131712" y="2335097"/>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98" name="椭圆 97">
                <a:extLst>
                  <a:ext uri="{FF2B5EF4-FFF2-40B4-BE49-F238E27FC236}">
                    <a16:creationId xmlns:a16="http://schemas.microsoft.com/office/drawing/2014/main" id="{CD6F9C25-853A-764D-124D-5CE3D34ECB98}"/>
                  </a:ext>
                </a:extLst>
              </p:cNvPr>
              <p:cNvSpPr/>
              <p:nvPr/>
            </p:nvSpPr>
            <p:spPr bwMode="auto">
              <a:xfrm>
                <a:off x="2580185" y="1740219"/>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99" name="椭圆 98">
                <a:extLst>
                  <a:ext uri="{FF2B5EF4-FFF2-40B4-BE49-F238E27FC236}">
                    <a16:creationId xmlns:a16="http://schemas.microsoft.com/office/drawing/2014/main" id="{E3D978BA-60E5-FF46-8FD3-5DFA717A155D}"/>
                  </a:ext>
                </a:extLst>
              </p:cNvPr>
              <p:cNvSpPr/>
              <p:nvPr/>
            </p:nvSpPr>
            <p:spPr bwMode="auto">
              <a:xfrm>
                <a:off x="3373688" y="213097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0" name="椭圆 99">
                <a:extLst>
                  <a:ext uri="{FF2B5EF4-FFF2-40B4-BE49-F238E27FC236}">
                    <a16:creationId xmlns:a16="http://schemas.microsoft.com/office/drawing/2014/main" id="{82BA01F7-4431-2860-E11E-7E9F6927D719}"/>
                  </a:ext>
                </a:extLst>
              </p:cNvPr>
              <p:cNvSpPr/>
              <p:nvPr/>
            </p:nvSpPr>
            <p:spPr bwMode="auto">
              <a:xfrm>
                <a:off x="2822635" y="2604660"/>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1" name="椭圆 100">
                <a:extLst>
                  <a:ext uri="{FF2B5EF4-FFF2-40B4-BE49-F238E27FC236}">
                    <a16:creationId xmlns:a16="http://schemas.microsoft.com/office/drawing/2014/main" id="{B7B3CB42-F4F3-AC3C-418F-0D44C90D704A}"/>
                  </a:ext>
                </a:extLst>
              </p:cNvPr>
              <p:cNvSpPr/>
              <p:nvPr/>
            </p:nvSpPr>
            <p:spPr bwMode="auto">
              <a:xfrm>
                <a:off x="2580185" y="3285737"/>
                <a:ext cx="246750"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2" name="椭圆 101">
                <a:extLst>
                  <a:ext uri="{FF2B5EF4-FFF2-40B4-BE49-F238E27FC236}">
                    <a16:creationId xmlns:a16="http://schemas.microsoft.com/office/drawing/2014/main" id="{0898FD5F-BD78-95D1-A889-BEE652DC76CB}"/>
                  </a:ext>
                </a:extLst>
              </p:cNvPr>
              <p:cNvSpPr/>
              <p:nvPr/>
            </p:nvSpPr>
            <p:spPr bwMode="auto">
              <a:xfrm>
                <a:off x="1547977" y="293580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3" name="椭圆 102">
                <a:extLst>
                  <a:ext uri="{FF2B5EF4-FFF2-40B4-BE49-F238E27FC236}">
                    <a16:creationId xmlns:a16="http://schemas.microsoft.com/office/drawing/2014/main" id="{4E398724-B303-592A-3C7B-A85A89B77E3C}"/>
                  </a:ext>
                </a:extLst>
              </p:cNvPr>
              <p:cNvSpPr/>
              <p:nvPr/>
            </p:nvSpPr>
            <p:spPr bwMode="auto">
              <a:xfrm>
                <a:off x="1019938" y="247925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4" name="椭圆 103">
                <a:extLst>
                  <a:ext uri="{FF2B5EF4-FFF2-40B4-BE49-F238E27FC236}">
                    <a16:creationId xmlns:a16="http://schemas.microsoft.com/office/drawing/2014/main" id="{C5862FFD-AAC5-65E8-F79E-CCE2E00E508C}"/>
                  </a:ext>
                </a:extLst>
              </p:cNvPr>
              <p:cNvSpPr/>
              <p:nvPr/>
            </p:nvSpPr>
            <p:spPr bwMode="auto">
              <a:xfrm>
                <a:off x="1012524" y="3374309"/>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5" name="椭圆 104">
                <a:extLst>
                  <a:ext uri="{FF2B5EF4-FFF2-40B4-BE49-F238E27FC236}">
                    <a16:creationId xmlns:a16="http://schemas.microsoft.com/office/drawing/2014/main" id="{95BC49D2-FF62-5733-2026-83F86DCF53C5}"/>
                  </a:ext>
                </a:extLst>
              </p:cNvPr>
              <p:cNvSpPr/>
              <p:nvPr/>
            </p:nvSpPr>
            <p:spPr bwMode="auto">
              <a:xfrm>
                <a:off x="1955941" y="3598579"/>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6" name="椭圆 105">
                <a:extLst>
                  <a:ext uri="{FF2B5EF4-FFF2-40B4-BE49-F238E27FC236}">
                    <a16:creationId xmlns:a16="http://schemas.microsoft.com/office/drawing/2014/main" id="{57ED4BC5-BD87-F1E8-5E53-0B3F654D12C5}"/>
                  </a:ext>
                </a:extLst>
              </p:cNvPr>
              <p:cNvSpPr/>
              <p:nvPr/>
            </p:nvSpPr>
            <p:spPr bwMode="auto">
              <a:xfrm>
                <a:off x="3158948" y="3801516"/>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7" name="矩形 106">
                <a:extLst>
                  <a:ext uri="{FF2B5EF4-FFF2-40B4-BE49-F238E27FC236}">
                    <a16:creationId xmlns:a16="http://schemas.microsoft.com/office/drawing/2014/main" id="{E34BEF80-6D9E-A163-56CA-06267DC4C20B}"/>
                  </a:ext>
                </a:extLst>
              </p:cNvPr>
              <p:cNvSpPr/>
              <p:nvPr/>
            </p:nvSpPr>
            <p:spPr bwMode="auto">
              <a:xfrm rot="19743609">
                <a:off x="2034061" y="1938512"/>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08" name="矩形 107">
                <a:extLst>
                  <a:ext uri="{FF2B5EF4-FFF2-40B4-BE49-F238E27FC236}">
                    <a16:creationId xmlns:a16="http://schemas.microsoft.com/office/drawing/2014/main" id="{13A26BAA-41D5-BE41-E37D-EFECF4B11442}"/>
                  </a:ext>
                </a:extLst>
              </p:cNvPr>
              <p:cNvSpPr/>
              <p:nvPr/>
            </p:nvSpPr>
            <p:spPr bwMode="auto">
              <a:xfrm rot="1854315">
                <a:off x="2394124" y="1969583"/>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09" name="矩形 108">
                <a:extLst>
                  <a:ext uri="{FF2B5EF4-FFF2-40B4-BE49-F238E27FC236}">
                    <a16:creationId xmlns:a16="http://schemas.microsoft.com/office/drawing/2014/main" id="{6EA0BD9D-4AD1-DD06-B6AB-B59AAC9B3AF4}"/>
                  </a:ext>
                </a:extLst>
              </p:cNvPr>
              <p:cNvSpPr/>
              <p:nvPr/>
            </p:nvSpPr>
            <p:spPr bwMode="auto">
              <a:xfrm rot="6247318">
                <a:off x="2609636" y="2385609"/>
                <a:ext cx="101274" cy="22915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0" name="矩形 109">
                <a:extLst>
                  <a:ext uri="{FF2B5EF4-FFF2-40B4-BE49-F238E27FC236}">
                    <a16:creationId xmlns:a16="http://schemas.microsoft.com/office/drawing/2014/main" id="{A23A949A-AE01-5BD0-613A-1EBDCE0268C7}"/>
                  </a:ext>
                </a:extLst>
              </p:cNvPr>
              <p:cNvSpPr/>
              <p:nvPr/>
            </p:nvSpPr>
            <p:spPr bwMode="auto">
              <a:xfrm rot="3190811">
                <a:off x="3128777" y="2276604"/>
                <a:ext cx="147644" cy="29387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1" name="矩形 110">
                <a:extLst>
                  <a:ext uri="{FF2B5EF4-FFF2-40B4-BE49-F238E27FC236}">
                    <a16:creationId xmlns:a16="http://schemas.microsoft.com/office/drawing/2014/main" id="{560AF3AD-2FE2-1E5D-5080-4AEECA4A81D6}"/>
                  </a:ext>
                </a:extLst>
              </p:cNvPr>
              <p:cNvSpPr/>
              <p:nvPr/>
            </p:nvSpPr>
            <p:spPr bwMode="auto">
              <a:xfrm rot="3590243">
                <a:off x="2282858" y="3355685"/>
                <a:ext cx="67907" cy="28599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2" name="矩形 111">
                <a:extLst>
                  <a:ext uri="{FF2B5EF4-FFF2-40B4-BE49-F238E27FC236}">
                    <a16:creationId xmlns:a16="http://schemas.microsoft.com/office/drawing/2014/main" id="{39CBBD47-0C96-5D77-EA2A-0B7294DD2E99}"/>
                  </a:ext>
                </a:extLst>
              </p:cNvPr>
              <p:cNvSpPr/>
              <p:nvPr/>
            </p:nvSpPr>
            <p:spPr bwMode="auto">
              <a:xfrm rot="4615939">
                <a:off x="2194948" y="2653836"/>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3" name="矩形 112">
                <a:extLst>
                  <a:ext uri="{FF2B5EF4-FFF2-40B4-BE49-F238E27FC236}">
                    <a16:creationId xmlns:a16="http://schemas.microsoft.com/office/drawing/2014/main" id="{399B7D88-3035-AEBE-D414-A6A290E0429D}"/>
                  </a:ext>
                </a:extLst>
              </p:cNvPr>
              <p:cNvSpPr/>
              <p:nvPr/>
            </p:nvSpPr>
            <p:spPr bwMode="auto">
              <a:xfrm rot="6485248">
                <a:off x="2239073" y="2972489"/>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4" name="矩形 113">
                <a:extLst>
                  <a:ext uri="{FF2B5EF4-FFF2-40B4-BE49-F238E27FC236}">
                    <a16:creationId xmlns:a16="http://schemas.microsoft.com/office/drawing/2014/main" id="{234492A3-307B-D33F-3AB5-14586EE329A2}"/>
                  </a:ext>
                </a:extLst>
              </p:cNvPr>
              <p:cNvSpPr/>
              <p:nvPr/>
            </p:nvSpPr>
            <p:spPr bwMode="auto">
              <a:xfrm rot="2658517">
                <a:off x="1882613" y="2565740"/>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5" name="矩形 114">
                <a:extLst>
                  <a:ext uri="{FF2B5EF4-FFF2-40B4-BE49-F238E27FC236}">
                    <a16:creationId xmlns:a16="http://schemas.microsoft.com/office/drawing/2014/main" id="{8A94DACA-DAAC-8854-BB86-6D5E598638B1}"/>
                  </a:ext>
                </a:extLst>
              </p:cNvPr>
              <p:cNvSpPr/>
              <p:nvPr/>
            </p:nvSpPr>
            <p:spPr bwMode="auto">
              <a:xfrm rot="6249028">
                <a:off x="2604960" y="3581142"/>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6" name="矩形 115">
                <a:extLst>
                  <a:ext uri="{FF2B5EF4-FFF2-40B4-BE49-F238E27FC236}">
                    <a16:creationId xmlns:a16="http://schemas.microsoft.com/office/drawing/2014/main" id="{CC6C7CAA-8B1E-6588-AB9D-486C5232BCC9}"/>
                  </a:ext>
                </a:extLst>
              </p:cNvPr>
              <p:cNvSpPr/>
              <p:nvPr/>
            </p:nvSpPr>
            <p:spPr bwMode="auto">
              <a:xfrm rot="3540782">
                <a:off x="1316712" y="3019906"/>
                <a:ext cx="104306" cy="37134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7" name="矩形 116">
                <a:extLst>
                  <a:ext uri="{FF2B5EF4-FFF2-40B4-BE49-F238E27FC236}">
                    <a16:creationId xmlns:a16="http://schemas.microsoft.com/office/drawing/2014/main" id="{F9409846-AAB4-7D6C-C262-101AB7A9A4D4}"/>
                  </a:ext>
                </a:extLst>
              </p:cNvPr>
              <p:cNvSpPr/>
              <p:nvPr/>
            </p:nvSpPr>
            <p:spPr bwMode="auto">
              <a:xfrm rot="7549609">
                <a:off x="1398611" y="2600035"/>
                <a:ext cx="89164" cy="31849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8" name="矩形 117">
                <a:extLst>
                  <a:ext uri="{FF2B5EF4-FFF2-40B4-BE49-F238E27FC236}">
                    <a16:creationId xmlns:a16="http://schemas.microsoft.com/office/drawing/2014/main" id="{61F77963-33E9-B9C5-9F77-B17697B4C610}"/>
                  </a:ext>
                </a:extLst>
              </p:cNvPr>
              <p:cNvSpPr/>
              <p:nvPr/>
            </p:nvSpPr>
            <p:spPr bwMode="auto">
              <a:xfrm rot="20370822">
                <a:off x="1764595" y="3217524"/>
                <a:ext cx="110104" cy="41355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19" name="矩形 118">
                <a:extLst>
                  <a:ext uri="{FF2B5EF4-FFF2-40B4-BE49-F238E27FC236}">
                    <a16:creationId xmlns:a16="http://schemas.microsoft.com/office/drawing/2014/main" id="{7FEC1962-C6A7-568D-5415-149BA4C0DC8F}"/>
                  </a:ext>
                </a:extLst>
              </p:cNvPr>
              <p:cNvSpPr/>
              <p:nvPr/>
            </p:nvSpPr>
            <p:spPr bwMode="auto">
              <a:xfrm rot="977749">
                <a:off x="2710304" y="2898052"/>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20" name="矩形 119">
                <a:extLst>
                  <a:ext uri="{FF2B5EF4-FFF2-40B4-BE49-F238E27FC236}">
                    <a16:creationId xmlns:a16="http://schemas.microsoft.com/office/drawing/2014/main" id="{B7C50C48-D2D3-C584-9BBF-4A36AAE007C8}"/>
                  </a:ext>
                </a:extLst>
              </p:cNvPr>
              <p:cNvSpPr/>
              <p:nvPr/>
            </p:nvSpPr>
            <p:spPr bwMode="auto">
              <a:xfrm rot="2658517">
                <a:off x="1860619" y="2564852"/>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21" name="矩形 120">
                <a:extLst>
                  <a:ext uri="{FF2B5EF4-FFF2-40B4-BE49-F238E27FC236}">
                    <a16:creationId xmlns:a16="http://schemas.microsoft.com/office/drawing/2014/main" id="{BDC61513-2F21-9824-0DA4-85E41DF6DF4D}"/>
                  </a:ext>
                </a:extLst>
              </p:cNvPr>
              <p:cNvSpPr/>
              <p:nvPr/>
            </p:nvSpPr>
            <p:spPr bwMode="auto">
              <a:xfrm rot="9954205">
                <a:off x="3123493" y="3055088"/>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22" name="矩形 121">
                <a:extLst>
                  <a:ext uri="{FF2B5EF4-FFF2-40B4-BE49-F238E27FC236}">
                    <a16:creationId xmlns:a16="http://schemas.microsoft.com/office/drawing/2014/main" id="{46572FCB-09F9-7BB2-6C48-89EBCE7CE163}"/>
                  </a:ext>
                </a:extLst>
              </p:cNvPr>
              <p:cNvSpPr/>
              <p:nvPr/>
            </p:nvSpPr>
            <p:spPr bwMode="auto">
              <a:xfrm rot="7715510">
                <a:off x="3019302" y="3431928"/>
                <a:ext cx="60776" cy="406535"/>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23" name="矩形 122">
                <a:extLst>
                  <a:ext uri="{FF2B5EF4-FFF2-40B4-BE49-F238E27FC236}">
                    <a16:creationId xmlns:a16="http://schemas.microsoft.com/office/drawing/2014/main" id="{0C2741FF-DC05-201D-78BE-B7E6BB3C350C}"/>
                  </a:ext>
                </a:extLst>
              </p:cNvPr>
              <p:cNvSpPr/>
              <p:nvPr/>
            </p:nvSpPr>
            <p:spPr bwMode="auto">
              <a:xfrm rot="7715510">
                <a:off x="2992773" y="3489983"/>
                <a:ext cx="51920" cy="28646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pic>
            <p:nvPicPr>
              <p:cNvPr id="126" name="图片 125">
                <a:extLst>
                  <a:ext uri="{FF2B5EF4-FFF2-40B4-BE49-F238E27FC236}">
                    <a16:creationId xmlns:a16="http://schemas.microsoft.com/office/drawing/2014/main" id="{71938854-3EC1-0553-0CFC-CEF166D058FA}"/>
                  </a:ext>
                </a:extLst>
              </p:cNvPr>
              <p:cNvPicPr>
                <a:picLocks noChangeAspect="1"/>
              </p:cNvPicPr>
              <p:nvPr>
                <p:custDataLst>
                  <p:tags r:id="rId3"/>
                </p:custDataLst>
              </p:nvPr>
            </p:nvPicPr>
            <p:blipFill>
              <a:blip r:embed="rId6"/>
              <a:srcRect b="11277"/>
              <a:stretch>
                <a:fillRect/>
              </a:stretch>
            </p:blipFill>
            <p:spPr>
              <a:xfrm rot="5400000">
                <a:off x="3580377" y="1617586"/>
                <a:ext cx="2943995" cy="2573706"/>
              </a:xfrm>
              <a:prstGeom prst="rect">
                <a:avLst/>
              </a:prstGeom>
            </p:spPr>
          </p:pic>
          <p:sp>
            <p:nvSpPr>
              <p:cNvPr id="127" name="椭圆 126">
                <a:extLst>
                  <a:ext uri="{FF2B5EF4-FFF2-40B4-BE49-F238E27FC236}">
                    <a16:creationId xmlns:a16="http://schemas.microsoft.com/office/drawing/2014/main" id="{A244E655-33DD-1E50-2975-5A9233B8E51B}"/>
                  </a:ext>
                </a:extLst>
              </p:cNvPr>
              <p:cNvSpPr/>
              <p:nvPr/>
            </p:nvSpPr>
            <p:spPr bwMode="auto">
              <a:xfrm rot="5400000">
                <a:off x="5884610" y="2334171"/>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28" name="椭圆 127">
                <a:extLst>
                  <a:ext uri="{FF2B5EF4-FFF2-40B4-BE49-F238E27FC236}">
                    <a16:creationId xmlns:a16="http://schemas.microsoft.com/office/drawing/2014/main" id="{118A3726-BB85-ED6E-C148-3A1F1DEE0C5C}"/>
                  </a:ext>
                </a:extLst>
              </p:cNvPr>
              <p:cNvSpPr/>
              <p:nvPr/>
            </p:nvSpPr>
            <p:spPr bwMode="auto">
              <a:xfrm rot="5400000">
                <a:off x="5289732" y="2776132"/>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29" name="椭圆 128">
                <a:extLst>
                  <a:ext uri="{FF2B5EF4-FFF2-40B4-BE49-F238E27FC236}">
                    <a16:creationId xmlns:a16="http://schemas.microsoft.com/office/drawing/2014/main" id="{CD6F9C25-853A-764D-124D-5CE3D34ECB98}"/>
                  </a:ext>
                </a:extLst>
              </p:cNvPr>
              <p:cNvSpPr/>
              <p:nvPr/>
            </p:nvSpPr>
            <p:spPr bwMode="auto">
              <a:xfrm rot="5400000">
                <a:off x="5884610" y="3224604"/>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0" name="椭圆 129">
                <a:extLst>
                  <a:ext uri="{FF2B5EF4-FFF2-40B4-BE49-F238E27FC236}">
                    <a16:creationId xmlns:a16="http://schemas.microsoft.com/office/drawing/2014/main" id="{E3D978BA-60E5-FF46-8FD3-5DFA717A155D}"/>
                  </a:ext>
                </a:extLst>
              </p:cNvPr>
              <p:cNvSpPr/>
              <p:nvPr/>
            </p:nvSpPr>
            <p:spPr bwMode="auto">
              <a:xfrm rot="5400000">
                <a:off x="5493857" y="4018107"/>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1" name="椭圆 130">
                <a:extLst>
                  <a:ext uri="{FF2B5EF4-FFF2-40B4-BE49-F238E27FC236}">
                    <a16:creationId xmlns:a16="http://schemas.microsoft.com/office/drawing/2014/main" id="{82BA01F7-4431-2860-E11E-7E9F6927D719}"/>
                  </a:ext>
                </a:extLst>
              </p:cNvPr>
              <p:cNvSpPr/>
              <p:nvPr/>
            </p:nvSpPr>
            <p:spPr bwMode="auto">
              <a:xfrm rot="5400000">
                <a:off x="5000404" y="3471354"/>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2" name="椭圆 131">
                <a:extLst>
                  <a:ext uri="{FF2B5EF4-FFF2-40B4-BE49-F238E27FC236}">
                    <a16:creationId xmlns:a16="http://schemas.microsoft.com/office/drawing/2014/main" id="{B7B3CB42-F4F3-AC3C-418F-0D44C90D704A}"/>
                  </a:ext>
                </a:extLst>
              </p:cNvPr>
              <p:cNvSpPr/>
              <p:nvPr/>
            </p:nvSpPr>
            <p:spPr bwMode="auto">
              <a:xfrm rot="5400000">
                <a:off x="4357492" y="3206204"/>
                <a:ext cx="246750"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3" name="椭圆 132">
                <a:extLst>
                  <a:ext uri="{FF2B5EF4-FFF2-40B4-BE49-F238E27FC236}">
                    <a16:creationId xmlns:a16="http://schemas.microsoft.com/office/drawing/2014/main" id="{0898FD5F-BD78-95D1-A889-BEE652DC76CB}"/>
                  </a:ext>
                </a:extLst>
              </p:cNvPr>
              <p:cNvSpPr/>
              <p:nvPr/>
            </p:nvSpPr>
            <p:spPr bwMode="auto">
              <a:xfrm rot="5400000">
                <a:off x="4689021" y="2192396"/>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4" name="椭圆 133">
                <a:extLst>
                  <a:ext uri="{FF2B5EF4-FFF2-40B4-BE49-F238E27FC236}">
                    <a16:creationId xmlns:a16="http://schemas.microsoft.com/office/drawing/2014/main" id="{4E398724-B303-592A-3C7B-A85A89B77E3C}"/>
                  </a:ext>
                </a:extLst>
              </p:cNvPr>
              <p:cNvSpPr/>
              <p:nvPr/>
            </p:nvSpPr>
            <p:spPr bwMode="auto">
              <a:xfrm rot="5400000">
                <a:off x="5145571" y="166435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5" name="椭圆 134">
                <a:extLst>
                  <a:ext uri="{FF2B5EF4-FFF2-40B4-BE49-F238E27FC236}">
                    <a16:creationId xmlns:a16="http://schemas.microsoft.com/office/drawing/2014/main" id="{C5862FFD-AAC5-65E8-F79E-CCE2E00E508C}"/>
                  </a:ext>
                </a:extLst>
              </p:cNvPr>
              <p:cNvSpPr/>
              <p:nvPr/>
            </p:nvSpPr>
            <p:spPr bwMode="auto">
              <a:xfrm rot="5400000">
                <a:off x="4250520" y="1656944"/>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6" name="椭圆 135">
                <a:extLst>
                  <a:ext uri="{FF2B5EF4-FFF2-40B4-BE49-F238E27FC236}">
                    <a16:creationId xmlns:a16="http://schemas.microsoft.com/office/drawing/2014/main" id="{95BC49D2-FF62-5733-2026-83F86DCF53C5}"/>
                  </a:ext>
                </a:extLst>
              </p:cNvPr>
              <p:cNvSpPr/>
              <p:nvPr/>
            </p:nvSpPr>
            <p:spPr bwMode="auto">
              <a:xfrm rot="5400000">
                <a:off x="4026250" y="2600360"/>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7" name="椭圆 136">
                <a:extLst>
                  <a:ext uri="{FF2B5EF4-FFF2-40B4-BE49-F238E27FC236}">
                    <a16:creationId xmlns:a16="http://schemas.microsoft.com/office/drawing/2014/main" id="{57ED4BC5-BD87-F1E8-5E53-0B3F654D12C5}"/>
                  </a:ext>
                </a:extLst>
              </p:cNvPr>
              <p:cNvSpPr/>
              <p:nvPr/>
            </p:nvSpPr>
            <p:spPr bwMode="auto">
              <a:xfrm rot="5400000">
                <a:off x="3823313" y="3803368"/>
                <a:ext cx="283549" cy="256614"/>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8" name="矩形 137">
                <a:extLst>
                  <a:ext uri="{FF2B5EF4-FFF2-40B4-BE49-F238E27FC236}">
                    <a16:creationId xmlns:a16="http://schemas.microsoft.com/office/drawing/2014/main" id="{E34BEF80-6D9E-A163-56CA-06267DC4C20B}"/>
                  </a:ext>
                </a:extLst>
              </p:cNvPr>
              <p:cNvSpPr/>
              <p:nvPr/>
            </p:nvSpPr>
            <p:spPr bwMode="auto">
              <a:xfrm rot="3543609">
                <a:off x="5754039" y="2540774"/>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39" name="矩形 138">
                <a:extLst>
                  <a:ext uri="{FF2B5EF4-FFF2-40B4-BE49-F238E27FC236}">
                    <a16:creationId xmlns:a16="http://schemas.microsoft.com/office/drawing/2014/main" id="{13A26BAA-41D5-BE41-E37D-EFECF4B11442}"/>
                  </a:ext>
                </a:extLst>
              </p:cNvPr>
              <p:cNvSpPr/>
              <p:nvPr/>
            </p:nvSpPr>
            <p:spPr bwMode="auto">
              <a:xfrm rot="7254315">
                <a:off x="5722968" y="2900836"/>
                <a:ext cx="78121" cy="32660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0" name="矩形 139">
                <a:extLst>
                  <a:ext uri="{FF2B5EF4-FFF2-40B4-BE49-F238E27FC236}">
                    <a16:creationId xmlns:a16="http://schemas.microsoft.com/office/drawing/2014/main" id="{6EA0BD9D-4AD1-DD06-B6AB-B59AAC9B3AF4}"/>
                  </a:ext>
                </a:extLst>
              </p:cNvPr>
              <p:cNvSpPr/>
              <p:nvPr/>
            </p:nvSpPr>
            <p:spPr bwMode="auto">
              <a:xfrm rot="11647318">
                <a:off x="5344085" y="3176645"/>
                <a:ext cx="101274" cy="22915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1" name="矩形 140">
                <a:extLst>
                  <a:ext uri="{FF2B5EF4-FFF2-40B4-BE49-F238E27FC236}">
                    <a16:creationId xmlns:a16="http://schemas.microsoft.com/office/drawing/2014/main" id="{A23A949A-AE01-5BD0-613A-1EBDCE0268C7}"/>
                  </a:ext>
                </a:extLst>
              </p:cNvPr>
              <p:cNvSpPr/>
              <p:nvPr/>
            </p:nvSpPr>
            <p:spPr bwMode="auto">
              <a:xfrm rot="8590811">
                <a:off x="5397549" y="3686615"/>
                <a:ext cx="147644" cy="29387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2" name="矩形 141">
                <a:extLst>
                  <a:ext uri="{FF2B5EF4-FFF2-40B4-BE49-F238E27FC236}">
                    <a16:creationId xmlns:a16="http://schemas.microsoft.com/office/drawing/2014/main" id="{560AF3AD-2FE2-1E5D-5080-4AEECA4A81D6}"/>
                  </a:ext>
                </a:extLst>
              </p:cNvPr>
              <p:cNvSpPr/>
              <p:nvPr/>
            </p:nvSpPr>
            <p:spPr bwMode="auto">
              <a:xfrm rot="8990243">
                <a:off x="4362274" y="2804766"/>
                <a:ext cx="67907" cy="28599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3" name="矩形 142">
                <a:extLst>
                  <a:ext uri="{FF2B5EF4-FFF2-40B4-BE49-F238E27FC236}">
                    <a16:creationId xmlns:a16="http://schemas.microsoft.com/office/drawing/2014/main" id="{39CBBD47-0C96-5D77-EA2A-0B7294DD2E99}"/>
                  </a:ext>
                </a:extLst>
              </p:cNvPr>
              <p:cNvSpPr/>
              <p:nvPr/>
            </p:nvSpPr>
            <p:spPr bwMode="auto">
              <a:xfrm rot="10015939">
                <a:off x="5024432" y="2698341"/>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4" name="矩形 143">
                <a:extLst>
                  <a:ext uri="{FF2B5EF4-FFF2-40B4-BE49-F238E27FC236}">
                    <a16:creationId xmlns:a16="http://schemas.microsoft.com/office/drawing/2014/main" id="{399B7D88-3035-AEBE-D414-A6A290E0429D}"/>
                  </a:ext>
                </a:extLst>
              </p:cNvPr>
              <p:cNvSpPr/>
              <p:nvPr/>
            </p:nvSpPr>
            <p:spPr bwMode="auto">
              <a:xfrm rot="11885248">
                <a:off x="4705779" y="2742466"/>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5" name="矩形 144">
                <a:extLst>
                  <a:ext uri="{FF2B5EF4-FFF2-40B4-BE49-F238E27FC236}">
                    <a16:creationId xmlns:a16="http://schemas.microsoft.com/office/drawing/2014/main" id="{234492A3-307B-D33F-3AB5-14586EE329A2}"/>
                  </a:ext>
                </a:extLst>
              </p:cNvPr>
              <p:cNvSpPr/>
              <p:nvPr/>
            </p:nvSpPr>
            <p:spPr bwMode="auto">
              <a:xfrm rot="8058517">
                <a:off x="5111525" y="2384309"/>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6" name="矩形 145">
                <a:extLst>
                  <a:ext uri="{FF2B5EF4-FFF2-40B4-BE49-F238E27FC236}">
                    <a16:creationId xmlns:a16="http://schemas.microsoft.com/office/drawing/2014/main" id="{8A94DACA-DAAC-8854-BB86-6D5E598638B1}"/>
                  </a:ext>
                </a:extLst>
              </p:cNvPr>
              <p:cNvSpPr/>
              <p:nvPr/>
            </p:nvSpPr>
            <p:spPr bwMode="auto">
              <a:xfrm rot="11649028">
                <a:off x="4097127" y="3108354"/>
                <a:ext cx="89084" cy="34420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7" name="矩形 146">
                <a:extLst>
                  <a:ext uri="{FF2B5EF4-FFF2-40B4-BE49-F238E27FC236}">
                    <a16:creationId xmlns:a16="http://schemas.microsoft.com/office/drawing/2014/main" id="{CC6C7CAA-8B1E-6588-AB9D-486C5232BCC9}"/>
                  </a:ext>
                </a:extLst>
              </p:cNvPr>
              <p:cNvSpPr/>
              <p:nvPr/>
            </p:nvSpPr>
            <p:spPr bwMode="auto">
              <a:xfrm rot="8940782">
                <a:off x="4637179" y="1814144"/>
                <a:ext cx="104306" cy="37134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8" name="矩形 147">
                <a:extLst>
                  <a:ext uri="{FF2B5EF4-FFF2-40B4-BE49-F238E27FC236}">
                    <a16:creationId xmlns:a16="http://schemas.microsoft.com/office/drawing/2014/main" id="{F9409846-AAB4-7D6C-C262-101AB7A9A4D4}"/>
                  </a:ext>
                </a:extLst>
              </p:cNvPr>
              <p:cNvSpPr/>
              <p:nvPr/>
            </p:nvSpPr>
            <p:spPr bwMode="auto">
              <a:xfrm rot="12949609">
                <a:off x="5091049" y="1914899"/>
                <a:ext cx="89164" cy="318491"/>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49" name="矩形 148">
                <a:extLst>
                  <a:ext uri="{FF2B5EF4-FFF2-40B4-BE49-F238E27FC236}">
                    <a16:creationId xmlns:a16="http://schemas.microsoft.com/office/drawing/2014/main" id="{61F77963-33E9-B9C5-9F77-B17697B4C610}"/>
                  </a:ext>
                </a:extLst>
              </p:cNvPr>
              <p:cNvSpPr/>
              <p:nvPr/>
            </p:nvSpPr>
            <p:spPr bwMode="auto">
              <a:xfrm rot="4170822">
                <a:off x="4415560" y="2243823"/>
                <a:ext cx="110104" cy="41355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0" name="矩形 149">
                <a:extLst>
                  <a:ext uri="{FF2B5EF4-FFF2-40B4-BE49-F238E27FC236}">
                    <a16:creationId xmlns:a16="http://schemas.microsoft.com/office/drawing/2014/main" id="{7FEC1962-C6A7-568D-5415-149BA4C0DC8F}"/>
                  </a:ext>
                </a:extLst>
              </p:cNvPr>
              <p:cNvSpPr/>
              <p:nvPr/>
            </p:nvSpPr>
            <p:spPr bwMode="auto">
              <a:xfrm rot="6377749">
                <a:off x="4779213" y="3212000"/>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1" name="矩形 150">
                <a:extLst>
                  <a:ext uri="{FF2B5EF4-FFF2-40B4-BE49-F238E27FC236}">
                    <a16:creationId xmlns:a16="http://schemas.microsoft.com/office/drawing/2014/main" id="{B7C50C48-D2D3-C584-9BBF-4A36AAE007C8}"/>
                  </a:ext>
                </a:extLst>
              </p:cNvPr>
              <p:cNvSpPr/>
              <p:nvPr/>
            </p:nvSpPr>
            <p:spPr bwMode="auto">
              <a:xfrm rot="8058517">
                <a:off x="5112413" y="2362315"/>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2" name="矩形 151">
                <a:extLst>
                  <a:ext uri="{FF2B5EF4-FFF2-40B4-BE49-F238E27FC236}">
                    <a16:creationId xmlns:a16="http://schemas.microsoft.com/office/drawing/2014/main" id="{BDC61513-2F21-9824-0DA4-85E41DF6DF4D}"/>
                  </a:ext>
                </a:extLst>
              </p:cNvPr>
              <p:cNvSpPr/>
              <p:nvPr/>
            </p:nvSpPr>
            <p:spPr bwMode="auto">
              <a:xfrm rot="15354205">
                <a:off x="4622177" y="3625189"/>
                <a:ext cx="88390" cy="346903"/>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3" name="矩形 152">
                <a:extLst>
                  <a:ext uri="{FF2B5EF4-FFF2-40B4-BE49-F238E27FC236}">
                    <a16:creationId xmlns:a16="http://schemas.microsoft.com/office/drawing/2014/main" id="{46572FCB-09F9-7BB2-6C48-89EBCE7CE163}"/>
                  </a:ext>
                </a:extLst>
              </p:cNvPr>
              <p:cNvSpPr/>
              <p:nvPr/>
            </p:nvSpPr>
            <p:spPr bwMode="auto">
              <a:xfrm rot="13115510">
                <a:off x="4229327" y="3477374"/>
                <a:ext cx="60776" cy="406535"/>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54" name="矩形 153">
                <a:extLst>
                  <a:ext uri="{FF2B5EF4-FFF2-40B4-BE49-F238E27FC236}">
                    <a16:creationId xmlns:a16="http://schemas.microsoft.com/office/drawing/2014/main" id="{0C2741FF-DC05-201D-78BE-B7E6BB3C350C}"/>
                  </a:ext>
                </a:extLst>
              </p:cNvPr>
              <p:cNvSpPr/>
              <p:nvPr/>
            </p:nvSpPr>
            <p:spPr bwMode="auto">
              <a:xfrm rot="13115510">
                <a:off x="4235736" y="3506454"/>
                <a:ext cx="51920" cy="28646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cxnSp>
            <p:nvCxnSpPr>
              <p:cNvPr id="188" name="直接箭头连接符 187"/>
              <p:cNvCxnSpPr/>
              <p:nvPr/>
            </p:nvCxnSpPr>
            <p:spPr bwMode="auto">
              <a:xfrm>
                <a:off x="2079594" y="3889156"/>
                <a:ext cx="256773" cy="850231"/>
              </a:xfrm>
              <a:prstGeom prst="straightConnector1">
                <a:avLst/>
              </a:prstGeom>
              <a:noFill/>
              <a:ln w="12700" cap="flat" cmpd="sng" algn="ctr">
                <a:solidFill>
                  <a:schemeClr val="tx1">
                    <a:lumMod val="65000"/>
                    <a:lumOff val="35000"/>
                  </a:schemeClr>
                </a:solidFill>
                <a:prstDash val="solid"/>
                <a:round/>
                <a:headEnd type="none" w="med" len="med"/>
                <a:tailEnd type="stealth" w="sm" len="med"/>
              </a:ln>
            </p:spPr>
          </p:cxnSp>
          <p:sp>
            <p:nvSpPr>
              <p:cNvPr id="192" name="椭圆 191"/>
              <p:cNvSpPr/>
              <p:nvPr/>
            </p:nvSpPr>
            <p:spPr bwMode="auto">
              <a:xfrm>
                <a:off x="2471735" y="4066252"/>
                <a:ext cx="313376" cy="303818"/>
              </a:xfrm>
              <a:prstGeom prst="ellipse">
                <a:avLst/>
              </a:prstGeom>
              <a:noFill/>
              <a:ln w="15875" cap="flat" cmpd="sng" algn="ctr">
                <a:solidFill>
                  <a:schemeClr val="tx1">
                    <a:lumMod val="65000"/>
                    <a:lumOff val="35000"/>
                  </a:schemeClr>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196" name="矩形 195"/>
              <p:cNvSpPr/>
              <p:nvPr/>
            </p:nvSpPr>
            <p:spPr bwMode="auto">
              <a:xfrm rot="3771919">
                <a:off x="2704850" y="4005955"/>
                <a:ext cx="282294" cy="161201"/>
              </a:xfrm>
              <a:prstGeom prst="rect">
                <a:avLst/>
              </a:prstGeom>
              <a:solidFill>
                <a:schemeClr val="bg1"/>
              </a:solidFill>
              <a:ln w="15875" cap="flat" cmpd="sng" algn="ctr">
                <a:solidFill>
                  <a:schemeClr val="bg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197" name="矩形 196"/>
              <p:cNvSpPr/>
              <p:nvPr/>
            </p:nvSpPr>
            <p:spPr bwMode="auto">
              <a:xfrm rot="8349659">
                <a:off x="3747977" y="4327348"/>
                <a:ext cx="196299" cy="147610"/>
              </a:xfrm>
              <a:prstGeom prst="rect">
                <a:avLst/>
              </a:prstGeom>
              <a:solidFill>
                <a:schemeClr val="bg1"/>
              </a:solidFill>
              <a:ln w="15875" cap="flat" cmpd="sng" algn="ctr">
                <a:solidFill>
                  <a:schemeClr val="bg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cxnSp>
            <p:nvCxnSpPr>
              <p:cNvPr id="198" name="直接箭头连接符 197"/>
              <p:cNvCxnSpPr/>
              <p:nvPr/>
            </p:nvCxnSpPr>
            <p:spPr bwMode="auto">
              <a:xfrm flipH="1">
                <a:off x="3686868" y="4079560"/>
                <a:ext cx="213427" cy="352691"/>
              </a:xfrm>
              <a:prstGeom prst="straightConnector1">
                <a:avLst/>
              </a:prstGeom>
              <a:noFill/>
              <a:ln w="12700" cap="flat" cmpd="sng" algn="ctr">
                <a:solidFill>
                  <a:schemeClr val="tx1">
                    <a:lumMod val="65000"/>
                    <a:lumOff val="35000"/>
                  </a:schemeClr>
                </a:solidFill>
                <a:prstDash val="solid"/>
                <a:round/>
                <a:headEnd type="none" w="med" len="med"/>
                <a:tailEnd type="stealth" w="sm" len="med"/>
              </a:ln>
            </p:spPr>
          </p:cxnSp>
          <p:cxnSp>
            <p:nvCxnSpPr>
              <p:cNvPr id="200" name="直接箭头连接符 199"/>
              <p:cNvCxnSpPr/>
              <p:nvPr/>
            </p:nvCxnSpPr>
            <p:spPr bwMode="auto">
              <a:xfrm flipV="1">
                <a:off x="4315641" y="4234529"/>
                <a:ext cx="1155730" cy="719409"/>
              </a:xfrm>
              <a:prstGeom prst="straightConnector1">
                <a:avLst/>
              </a:prstGeom>
              <a:noFill/>
              <a:ln w="12700" cap="flat" cmpd="sng" algn="ctr">
                <a:solidFill>
                  <a:schemeClr val="tx1">
                    <a:lumMod val="65000"/>
                    <a:lumOff val="35000"/>
                  </a:schemeClr>
                </a:solidFill>
                <a:prstDash val="solid"/>
                <a:round/>
                <a:headEnd type="none" w="med" len="med"/>
                <a:tailEnd type="stealth" w="sm" len="med"/>
              </a:ln>
            </p:spPr>
          </p:cxnSp>
          <p:sp>
            <p:nvSpPr>
              <p:cNvPr id="208" name="矩形 207"/>
              <p:cNvSpPr/>
              <p:nvPr/>
            </p:nvSpPr>
            <p:spPr bwMode="auto">
              <a:xfrm rot="5400000">
                <a:off x="2787840" y="4109844"/>
                <a:ext cx="183801" cy="161201"/>
              </a:xfrm>
              <a:prstGeom prst="rect">
                <a:avLst/>
              </a:prstGeom>
              <a:solidFill>
                <a:schemeClr val="bg1"/>
              </a:solidFill>
              <a:ln w="15875" cap="flat" cmpd="sng" algn="ctr">
                <a:solidFill>
                  <a:schemeClr val="bg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cxnSp>
            <p:nvCxnSpPr>
              <p:cNvPr id="211" name="直接箭头连接符 210"/>
              <p:cNvCxnSpPr/>
              <p:nvPr/>
            </p:nvCxnSpPr>
            <p:spPr bwMode="auto">
              <a:xfrm flipH="1" flipV="1">
                <a:off x="3373688" y="4083309"/>
                <a:ext cx="161756" cy="375272"/>
              </a:xfrm>
              <a:prstGeom prst="straightConnector1">
                <a:avLst/>
              </a:prstGeom>
              <a:noFill/>
              <a:ln w="12700" cap="flat" cmpd="sng" algn="ctr">
                <a:solidFill>
                  <a:schemeClr val="tx1">
                    <a:lumMod val="65000"/>
                    <a:lumOff val="35000"/>
                  </a:schemeClr>
                </a:solidFill>
                <a:prstDash val="solid"/>
                <a:round/>
                <a:headEnd type="none" w="med" len="med"/>
                <a:tailEnd type="stealth" w="sm" len="med"/>
              </a:ln>
            </p:spPr>
          </p:cxnSp>
        </p:grpSp>
        <p:sp>
          <p:nvSpPr>
            <p:cNvPr id="3" name="椭圆 2"/>
            <p:cNvSpPr/>
            <p:nvPr/>
          </p:nvSpPr>
          <p:spPr bwMode="auto">
            <a:xfrm>
              <a:off x="4338785" y="4791789"/>
              <a:ext cx="297790" cy="313330"/>
            </a:xfrm>
            <a:prstGeom prst="ellipse">
              <a:avLst/>
            </a:prstGeom>
            <a:solidFill>
              <a:srgbClr val="C00000">
                <a:alpha val="41000"/>
              </a:srgbClr>
            </a:solidFill>
            <a:ln w="15875" cap="flat" cmpd="sng" algn="ctr">
              <a:solidFill>
                <a:srgbClr val="C00000">
                  <a:alpha val="41000"/>
                </a:srgbClr>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cxnSp>
          <p:nvCxnSpPr>
            <p:cNvPr id="124" name="直接箭头连接符 123"/>
            <p:cNvCxnSpPr/>
            <p:nvPr/>
          </p:nvCxnSpPr>
          <p:spPr bwMode="auto">
            <a:xfrm flipH="1" flipV="1">
              <a:off x="3682853" y="4010175"/>
              <a:ext cx="161756" cy="375272"/>
            </a:xfrm>
            <a:prstGeom prst="straightConnector1">
              <a:avLst/>
            </a:prstGeom>
            <a:noFill/>
            <a:ln w="12700" cap="flat" cmpd="sng" algn="ctr">
              <a:solidFill>
                <a:srgbClr val="C00000"/>
              </a:solidFill>
              <a:prstDash val="solid"/>
              <a:round/>
              <a:headEnd type="none" w="med" len="med"/>
              <a:tailEnd type="stealth" w="sm" len="med"/>
            </a:ln>
          </p:spPr>
        </p:cxnSp>
        <p:cxnSp>
          <p:nvCxnSpPr>
            <p:cNvPr id="125" name="直接箭头连接符 124"/>
            <p:cNvCxnSpPr/>
            <p:nvPr/>
          </p:nvCxnSpPr>
          <p:spPr bwMode="auto">
            <a:xfrm flipH="1">
              <a:off x="3475070" y="4621082"/>
              <a:ext cx="377398" cy="356080"/>
            </a:xfrm>
            <a:prstGeom prst="straightConnector1">
              <a:avLst/>
            </a:prstGeom>
            <a:noFill/>
            <a:ln w="12700" cap="flat" cmpd="sng" algn="ctr">
              <a:solidFill>
                <a:srgbClr val="C00000"/>
              </a:solidFill>
              <a:prstDash val="solid"/>
              <a:round/>
              <a:headEnd type="none" w="med" len="med"/>
              <a:tailEnd type="stealth" w="sm" len="med"/>
            </a:ln>
          </p:spPr>
        </p:cxnSp>
        <p:cxnSp>
          <p:nvCxnSpPr>
            <p:cNvPr id="155" name="直接箭头连接符 154"/>
            <p:cNvCxnSpPr/>
            <p:nvPr/>
          </p:nvCxnSpPr>
          <p:spPr bwMode="auto">
            <a:xfrm flipH="1" flipV="1">
              <a:off x="3124127" y="3452410"/>
              <a:ext cx="378705" cy="302208"/>
            </a:xfrm>
            <a:prstGeom prst="straightConnector1">
              <a:avLst/>
            </a:prstGeom>
            <a:noFill/>
            <a:ln w="12700" cap="flat" cmpd="sng" algn="ctr">
              <a:solidFill>
                <a:srgbClr val="C00000"/>
              </a:solidFill>
              <a:prstDash val="solid"/>
              <a:round/>
              <a:headEnd type="none" w="med" len="med"/>
              <a:tailEnd type="stealth" w="sm" len="med"/>
            </a:ln>
          </p:spPr>
        </p:cxnSp>
        <p:cxnSp>
          <p:nvCxnSpPr>
            <p:cNvPr id="156" name="直接箭头连接符 155"/>
            <p:cNvCxnSpPr/>
            <p:nvPr/>
          </p:nvCxnSpPr>
          <p:spPr bwMode="auto">
            <a:xfrm flipH="1" flipV="1">
              <a:off x="3313479" y="2824855"/>
              <a:ext cx="259875" cy="883880"/>
            </a:xfrm>
            <a:prstGeom prst="straightConnector1">
              <a:avLst/>
            </a:prstGeom>
            <a:noFill/>
            <a:ln w="12700" cap="flat" cmpd="sng" algn="ctr">
              <a:solidFill>
                <a:srgbClr val="C00000"/>
              </a:solidFill>
              <a:prstDash val="solid"/>
              <a:round/>
              <a:headEnd type="none" w="med" len="med"/>
              <a:tailEnd type="stealth" w="sm" len="med"/>
            </a:ln>
          </p:spPr>
        </p:cxnSp>
        <p:cxnSp>
          <p:nvCxnSpPr>
            <p:cNvPr id="186" name="直接箭头连接符 185"/>
            <p:cNvCxnSpPr/>
            <p:nvPr/>
          </p:nvCxnSpPr>
          <p:spPr bwMode="auto">
            <a:xfrm flipH="1" flipV="1">
              <a:off x="2782591" y="4928482"/>
              <a:ext cx="442928" cy="150664"/>
            </a:xfrm>
            <a:prstGeom prst="straightConnector1">
              <a:avLst/>
            </a:prstGeom>
            <a:noFill/>
            <a:ln w="12700" cap="flat" cmpd="sng" algn="ctr">
              <a:solidFill>
                <a:srgbClr val="C00000"/>
              </a:solidFill>
              <a:prstDash val="solid"/>
              <a:round/>
              <a:headEnd type="none" w="med" len="med"/>
              <a:tailEnd type="stealth" w="sm" len="med"/>
            </a:ln>
          </p:spPr>
        </p:cxnSp>
        <p:cxnSp>
          <p:nvCxnSpPr>
            <p:cNvPr id="187" name="直接箭头连接符 186"/>
            <p:cNvCxnSpPr/>
            <p:nvPr/>
          </p:nvCxnSpPr>
          <p:spPr bwMode="auto">
            <a:xfrm flipH="1">
              <a:off x="3032855" y="5204585"/>
              <a:ext cx="238383" cy="363338"/>
            </a:xfrm>
            <a:prstGeom prst="straightConnector1">
              <a:avLst/>
            </a:prstGeom>
            <a:noFill/>
            <a:ln w="12700" cap="flat" cmpd="sng" algn="ctr">
              <a:solidFill>
                <a:srgbClr val="C00000"/>
              </a:solidFill>
              <a:prstDash val="solid"/>
              <a:round/>
              <a:headEnd type="none" w="med" len="med"/>
              <a:tailEnd type="stealth" w="sm" len="med"/>
            </a:ln>
          </p:spPr>
        </p:cxnSp>
        <p:cxnSp>
          <p:nvCxnSpPr>
            <p:cNvPr id="190" name="直接箭头连接符 189"/>
            <p:cNvCxnSpPr/>
            <p:nvPr/>
          </p:nvCxnSpPr>
          <p:spPr bwMode="auto">
            <a:xfrm flipH="1" flipV="1">
              <a:off x="4070128" y="4617182"/>
              <a:ext cx="303034" cy="225162"/>
            </a:xfrm>
            <a:prstGeom prst="straightConnector1">
              <a:avLst/>
            </a:prstGeom>
            <a:noFill/>
            <a:ln w="12700" cap="flat" cmpd="sng" algn="ctr">
              <a:solidFill>
                <a:srgbClr val="C00000"/>
              </a:solidFill>
              <a:prstDash val="solid"/>
              <a:round/>
              <a:headEnd type="none" w="med" len="med"/>
              <a:tailEnd type="stealth" w="sm" len="med"/>
            </a:ln>
          </p:spPr>
        </p:cxnSp>
        <p:cxnSp>
          <p:nvCxnSpPr>
            <p:cNvPr id="191" name="直接箭头连接符 190"/>
            <p:cNvCxnSpPr/>
            <p:nvPr/>
          </p:nvCxnSpPr>
          <p:spPr bwMode="auto">
            <a:xfrm flipV="1">
              <a:off x="4653988" y="4155264"/>
              <a:ext cx="1128279" cy="709814"/>
            </a:xfrm>
            <a:prstGeom prst="straightConnector1">
              <a:avLst/>
            </a:prstGeom>
            <a:noFill/>
            <a:ln w="12700" cap="flat" cmpd="sng" algn="ctr">
              <a:solidFill>
                <a:srgbClr val="C00000"/>
              </a:solidFill>
              <a:prstDash val="solid"/>
              <a:round/>
              <a:headEnd type="none" w="med" len="med"/>
              <a:tailEnd type="stealth" w="sm" len="med"/>
            </a:ln>
          </p:spPr>
        </p:cxnSp>
        <p:cxnSp>
          <p:nvCxnSpPr>
            <p:cNvPr id="193" name="直接箭头连接符 192"/>
            <p:cNvCxnSpPr/>
            <p:nvPr/>
          </p:nvCxnSpPr>
          <p:spPr bwMode="auto">
            <a:xfrm flipH="1" flipV="1">
              <a:off x="5575886" y="3628579"/>
              <a:ext cx="242334" cy="325525"/>
            </a:xfrm>
            <a:prstGeom prst="straightConnector1">
              <a:avLst/>
            </a:prstGeom>
            <a:noFill/>
            <a:ln w="12700" cap="flat" cmpd="sng" algn="ctr">
              <a:solidFill>
                <a:srgbClr val="C00000"/>
              </a:solidFill>
              <a:prstDash val="solid"/>
              <a:round/>
              <a:headEnd type="none" w="med" len="med"/>
              <a:tailEnd type="stealth" w="sm" len="med"/>
            </a:ln>
          </p:spPr>
        </p:cxnSp>
        <p:sp>
          <p:nvSpPr>
            <p:cNvPr id="30" name="矩形 29"/>
            <p:cNvSpPr/>
            <p:nvPr/>
          </p:nvSpPr>
          <p:spPr bwMode="auto">
            <a:xfrm>
              <a:off x="5150472" y="3240399"/>
              <a:ext cx="168506" cy="201818"/>
            </a:xfrm>
            <a:prstGeom prst="rect">
              <a:avLst/>
            </a:prstGeom>
            <a:solidFill>
              <a:schemeClr val="bg1"/>
            </a:solidFill>
            <a:ln w="15875" cap="flat" cmpd="sng" algn="ctr">
              <a:solidFill>
                <a:schemeClr val="bg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cxnSp>
          <p:nvCxnSpPr>
            <p:cNvPr id="195" name="直接箭头连接符 194"/>
            <p:cNvCxnSpPr/>
            <p:nvPr/>
          </p:nvCxnSpPr>
          <p:spPr bwMode="auto">
            <a:xfrm flipH="1" flipV="1">
              <a:off x="4940107" y="3323873"/>
              <a:ext cx="389053" cy="117246"/>
            </a:xfrm>
            <a:prstGeom prst="straightConnector1">
              <a:avLst/>
            </a:prstGeom>
            <a:noFill/>
            <a:ln w="12700" cap="flat" cmpd="sng" algn="ctr">
              <a:solidFill>
                <a:srgbClr val="C00000"/>
              </a:solidFill>
              <a:prstDash val="solid"/>
              <a:round/>
              <a:headEnd type="none" w="med" len="med"/>
              <a:tailEnd type="stealth" w="sm" len="med"/>
            </a:ln>
          </p:spPr>
        </p:cxnSp>
        <p:sp>
          <p:nvSpPr>
            <p:cNvPr id="199" name="矩形 198"/>
            <p:cNvSpPr/>
            <p:nvPr/>
          </p:nvSpPr>
          <p:spPr bwMode="auto">
            <a:xfrm>
              <a:off x="5360368" y="3148898"/>
              <a:ext cx="168506" cy="201818"/>
            </a:xfrm>
            <a:prstGeom prst="rect">
              <a:avLst/>
            </a:prstGeom>
            <a:solidFill>
              <a:schemeClr val="bg1"/>
            </a:solidFill>
            <a:ln w="15875" cap="flat" cmpd="sng" algn="ctr">
              <a:solidFill>
                <a:schemeClr val="bg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cxnSp>
          <p:nvCxnSpPr>
            <p:cNvPr id="194" name="直接箭头连接符 193"/>
            <p:cNvCxnSpPr/>
            <p:nvPr/>
          </p:nvCxnSpPr>
          <p:spPr bwMode="auto">
            <a:xfrm flipH="1" flipV="1">
              <a:off x="5216201" y="2401957"/>
              <a:ext cx="252800" cy="961237"/>
            </a:xfrm>
            <a:prstGeom prst="straightConnector1">
              <a:avLst/>
            </a:prstGeom>
            <a:noFill/>
            <a:ln w="12700" cap="flat" cmpd="sng" algn="ctr">
              <a:solidFill>
                <a:srgbClr val="C00000"/>
              </a:solidFill>
              <a:prstDash val="solid"/>
              <a:round/>
              <a:headEnd type="none" w="med" len="med"/>
              <a:tailEnd type="stealth" w="sm" len="med"/>
            </a:ln>
          </p:spPr>
        </p:cxnSp>
      </p:grpSp>
      <p:sp>
        <p:nvSpPr>
          <p:cNvPr id="201" name="标题 1"/>
          <p:cNvSpPr>
            <a:spLocks noGrp="1"/>
          </p:cNvSpPr>
          <p:nvPr>
            <p:ph type="title"/>
          </p:nvPr>
        </p:nvSpPr>
        <p:spPr/>
        <p:txBody>
          <a:bodyPr/>
          <a:lstStyle/>
          <a:p>
            <a:pPr lvl="1"/>
            <a:r>
              <a:rPr lang="en-US" altLang="zh-CN" sz="4000" dirty="0" smtClean="0"/>
              <a:t>Analysis</a:t>
            </a:r>
            <a:r>
              <a:rPr lang="en-US" altLang="zh-CN" dirty="0" smtClean="0"/>
              <a:t> </a:t>
            </a:r>
            <a:r>
              <a:rPr lang="en-US" altLang="zh-CN" sz="4000" dirty="0" smtClean="0"/>
              <a:t>–</a:t>
            </a:r>
            <a:r>
              <a:rPr lang="en-US" altLang="zh-CN" sz="3200" dirty="0" smtClean="0"/>
              <a:t> Graph </a:t>
            </a:r>
            <a:r>
              <a:rPr lang="en-US" altLang="zh-CN" sz="3200" dirty="0">
                <a:ea typeface="Calibri" panose="020F0502020204030204" pitchFamily="34" charset="0"/>
                <a:cs typeface="Calibri" panose="020F0502020204030204" pitchFamily="34" charset="0"/>
                <a:sym typeface="+mn-ea"/>
              </a:rPr>
              <a:t>Strategy </a:t>
            </a:r>
            <a:r>
              <a:rPr lang="en-US" altLang="zh-CN" sz="2400" dirty="0" smtClean="0"/>
              <a:t>(5/7) </a:t>
            </a:r>
            <a:endParaRPr lang="en-US" altLang="zh-CN" sz="2400" dirty="0"/>
          </a:p>
        </p:txBody>
      </p:sp>
    </p:spTree>
    <p:extLst>
      <p:ext uri="{BB962C8B-B14F-4D97-AF65-F5344CB8AC3E}">
        <p14:creationId xmlns:p14="http://schemas.microsoft.com/office/powerpoint/2010/main" val="146694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924665" y="1339862"/>
            <a:ext cx="4895754" cy="4309210"/>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15</a:t>
            </a:fld>
            <a:endParaRPr lang="zh-TW" altLang="en-US"/>
          </a:p>
        </p:txBody>
      </p:sp>
      <p:sp>
        <p:nvSpPr>
          <p:cNvPr id="5" name="内容占位符 2"/>
          <p:cNvSpPr>
            <a:spLocks noGrp="1"/>
          </p:cNvSpPr>
          <p:nvPr>
            <p:ph idx="1"/>
          </p:nvPr>
        </p:nvSpPr>
        <p:spPr>
          <a:xfrm>
            <a:off x="500062" y="1092255"/>
            <a:ext cx="3647989" cy="495214"/>
          </a:xfrm>
        </p:spPr>
        <p:txBody>
          <a:bodyPr/>
          <a:lstStyle/>
          <a:p>
            <a:pPr marL="0" indent="0">
              <a:buNone/>
            </a:pPr>
            <a:r>
              <a:rPr lang="en-US" altLang="zh-CN" sz="2800" b="1" dirty="0" smtClean="0">
                <a:solidFill>
                  <a:schemeClr val="tx2"/>
                </a:solidFill>
                <a:latin typeface="+mn-lt"/>
              </a:rPr>
              <a:t>Distributed System</a:t>
            </a:r>
            <a:endParaRPr lang="en-US" altLang="zh-CN" sz="2800" b="1" dirty="0">
              <a:solidFill>
                <a:schemeClr val="tx2"/>
              </a:solidFill>
              <a:latin typeface="+mn-lt"/>
            </a:endParaRPr>
          </a:p>
        </p:txBody>
      </p:sp>
      <p:pic>
        <p:nvPicPr>
          <p:cNvPr id="8" name="图片 7"/>
          <p:cNvPicPr>
            <a:picLocks noChangeAspect="1"/>
          </p:cNvPicPr>
          <p:nvPr/>
        </p:nvPicPr>
        <p:blipFill rotWithShape="1">
          <a:blip r:embed="rId4"/>
          <a:srcRect t="80879"/>
          <a:stretch/>
        </p:blipFill>
        <p:spPr>
          <a:xfrm>
            <a:off x="6245022" y="4993021"/>
            <a:ext cx="5346884" cy="623161"/>
          </a:xfrm>
          <a:prstGeom prst="rect">
            <a:avLst/>
          </a:prstGeom>
        </p:spPr>
      </p:pic>
      <p:pic>
        <p:nvPicPr>
          <p:cNvPr id="9" name="图片 8"/>
          <p:cNvPicPr>
            <a:picLocks noChangeAspect="1"/>
          </p:cNvPicPr>
          <p:nvPr/>
        </p:nvPicPr>
        <p:blipFill rotWithShape="1">
          <a:blip r:embed="rId4"/>
          <a:srcRect b="18386"/>
          <a:stretch/>
        </p:blipFill>
        <p:spPr>
          <a:xfrm>
            <a:off x="5936932" y="1732881"/>
            <a:ext cx="5739758" cy="2855252"/>
          </a:xfrm>
          <a:prstGeom prst="rect">
            <a:avLst/>
          </a:prstGeom>
        </p:spPr>
      </p:pic>
      <p:sp>
        <p:nvSpPr>
          <p:cNvPr id="11" name="标题 1"/>
          <p:cNvSpPr>
            <a:spLocks noGrp="1"/>
          </p:cNvSpPr>
          <p:nvPr>
            <p:ph type="title"/>
          </p:nvPr>
        </p:nvSpPr>
        <p:spPr>
          <a:xfrm>
            <a:off x="1049867" y="144466"/>
            <a:ext cx="10517721" cy="692151"/>
          </a:xfrm>
        </p:spPr>
        <p:txBody>
          <a:bodyPr/>
          <a:lstStyle/>
          <a:p>
            <a:pPr lvl="1"/>
            <a:r>
              <a:rPr lang="en-US" altLang="zh-CN" sz="4000" dirty="0" smtClean="0"/>
              <a:t>Analysis</a:t>
            </a:r>
            <a:r>
              <a:rPr lang="en-US" altLang="zh-CN" dirty="0" smtClean="0"/>
              <a:t> </a:t>
            </a:r>
            <a:r>
              <a:rPr lang="en-US" altLang="zh-CN" sz="4000" dirty="0" smtClean="0"/>
              <a:t>–</a:t>
            </a:r>
            <a:r>
              <a:rPr lang="en-US" altLang="zh-CN" sz="3200" dirty="0" smtClean="0"/>
              <a:t> System </a:t>
            </a:r>
            <a:r>
              <a:rPr lang="en-US" altLang="zh-CN" sz="3200" dirty="0">
                <a:ea typeface="Calibri" panose="020F0502020204030204" pitchFamily="34" charset="0"/>
                <a:cs typeface="Calibri" panose="020F0502020204030204" pitchFamily="34" charset="0"/>
                <a:sym typeface="+mn-ea"/>
              </a:rPr>
              <a:t>Strategy </a:t>
            </a:r>
            <a:r>
              <a:rPr lang="en-US" altLang="zh-CN" sz="2400" dirty="0" smtClean="0"/>
              <a:t>(6/7) </a:t>
            </a:r>
            <a:endParaRPr lang="en-US" altLang="zh-CN" sz="2400" dirty="0"/>
          </a:p>
        </p:txBody>
      </p:sp>
    </p:spTree>
    <p:extLst>
      <p:ext uri="{BB962C8B-B14F-4D97-AF65-F5344CB8AC3E}">
        <p14:creationId xmlns:p14="http://schemas.microsoft.com/office/powerpoint/2010/main" val="200145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srcRect t="695" b="50493"/>
          <a:stretch/>
        </p:blipFill>
        <p:spPr>
          <a:xfrm>
            <a:off x="763261" y="1580931"/>
            <a:ext cx="5236255" cy="2298004"/>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16</a:t>
            </a:fld>
            <a:endParaRPr lang="zh-TW" altLang="en-US"/>
          </a:p>
        </p:txBody>
      </p:sp>
      <p:pic>
        <p:nvPicPr>
          <p:cNvPr id="6" name="图片 5"/>
          <p:cNvPicPr>
            <a:picLocks noChangeAspect="1"/>
          </p:cNvPicPr>
          <p:nvPr/>
        </p:nvPicPr>
        <p:blipFill rotWithShape="1">
          <a:blip r:embed="rId4"/>
          <a:srcRect r="490"/>
          <a:stretch/>
        </p:blipFill>
        <p:spPr>
          <a:xfrm>
            <a:off x="2726530" y="4200732"/>
            <a:ext cx="5535418" cy="1750527"/>
          </a:xfrm>
          <a:prstGeom prst="rect">
            <a:avLst/>
          </a:prstGeom>
        </p:spPr>
      </p:pic>
      <p:pic>
        <p:nvPicPr>
          <p:cNvPr id="8" name="图片 7"/>
          <p:cNvPicPr>
            <a:picLocks noChangeAspect="1"/>
          </p:cNvPicPr>
          <p:nvPr/>
        </p:nvPicPr>
        <p:blipFill rotWithShape="1">
          <a:blip r:embed="rId3"/>
          <a:srcRect t="49647" b="7360"/>
          <a:stretch/>
        </p:blipFill>
        <p:spPr>
          <a:xfrm>
            <a:off x="5494239" y="1841694"/>
            <a:ext cx="5236255" cy="2024083"/>
          </a:xfrm>
          <a:prstGeom prst="rect">
            <a:avLst/>
          </a:prstGeom>
        </p:spPr>
      </p:pic>
      <p:pic>
        <p:nvPicPr>
          <p:cNvPr id="9" name="图片 8"/>
          <p:cNvPicPr>
            <a:picLocks noChangeAspect="1"/>
          </p:cNvPicPr>
          <p:nvPr/>
        </p:nvPicPr>
        <p:blipFill rotWithShape="1">
          <a:blip r:embed="rId3"/>
          <a:srcRect t="92885"/>
          <a:stretch/>
        </p:blipFill>
        <p:spPr>
          <a:xfrm>
            <a:off x="2811340" y="3865777"/>
            <a:ext cx="5236255" cy="334955"/>
          </a:xfrm>
          <a:prstGeom prst="rect">
            <a:avLst/>
          </a:prstGeom>
        </p:spPr>
      </p:pic>
      <p:sp>
        <p:nvSpPr>
          <p:cNvPr id="11" name="标题 1"/>
          <p:cNvSpPr>
            <a:spLocks noGrp="1"/>
          </p:cNvSpPr>
          <p:nvPr>
            <p:ph type="title"/>
          </p:nvPr>
        </p:nvSpPr>
        <p:spPr>
          <a:xfrm>
            <a:off x="1049867" y="144466"/>
            <a:ext cx="10517721" cy="692151"/>
          </a:xfrm>
        </p:spPr>
        <p:txBody>
          <a:bodyPr/>
          <a:lstStyle/>
          <a:p>
            <a:pPr lvl="1"/>
            <a:r>
              <a:rPr lang="en-US" altLang="zh-CN" sz="4000" dirty="0" smtClean="0"/>
              <a:t>Analysis</a:t>
            </a:r>
            <a:r>
              <a:rPr lang="en-US" altLang="zh-CN" dirty="0" smtClean="0"/>
              <a:t> </a:t>
            </a:r>
            <a:r>
              <a:rPr lang="en-US" altLang="zh-CN" sz="4000" dirty="0" smtClean="0"/>
              <a:t>–</a:t>
            </a:r>
            <a:r>
              <a:rPr lang="en-US" altLang="zh-CN" sz="3200" dirty="0" smtClean="0"/>
              <a:t> System </a:t>
            </a:r>
            <a:r>
              <a:rPr lang="en-US" altLang="zh-CN" sz="3200" dirty="0">
                <a:ea typeface="Calibri" panose="020F0502020204030204" pitchFamily="34" charset="0"/>
                <a:cs typeface="Calibri" panose="020F0502020204030204" pitchFamily="34" charset="0"/>
                <a:sym typeface="+mn-ea"/>
              </a:rPr>
              <a:t>Strategy </a:t>
            </a:r>
            <a:r>
              <a:rPr lang="en-US" altLang="zh-CN" sz="2400" dirty="0" smtClean="0"/>
              <a:t>(7/7) </a:t>
            </a:r>
            <a:endParaRPr lang="en-US" altLang="zh-CN" sz="2400" dirty="0"/>
          </a:p>
        </p:txBody>
      </p:sp>
      <p:sp>
        <p:nvSpPr>
          <p:cNvPr id="10" name="内容占位符 2"/>
          <p:cNvSpPr>
            <a:spLocks noGrp="1"/>
          </p:cNvSpPr>
          <p:nvPr>
            <p:ph idx="1"/>
          </p:nvPr>
        </p:nvSpPr>
        <p:spPr>
          <a:xfrm>
            <a:off x="500062" y="1092255"/>
            <a:ext cx="3647989" cy="495214"/>
          </a:xfrm>
        </p:spPr>
        <p:txBody>
          <a:bodyPr/>
          <a:lstStyle/>
          <a:p>
            <a:pPr marL="0" indent="0">
              <a:buNone/>
            </a:pPr>
            <a:r>
              <a:rPr lang="en-US" altLang="zh-CN" sz="2800" b="1" dirty="0" smtClean="0">
                <a:solidFill>
                  <a:schemeClr val="tx2"/>
                </a:solidFill>
                <a:latin typeface="+mn-lt"/>
              </a:rPr>
              <a:t>Distributed System</a:t>
            </a:r>
            <a:endParaRPr lang="en-US" altLang="zh-CN" sz="2800" b="1" dirty="0">
              <a:solidFill>
                <a:schemeClr val="tx2"/>
              </a:solidFill>
              <a:latin typeface="+mn-lt"/>
            </a:endParaRPr>
          </a:p>
        </p:txBody>
      </p:sp>
    </p:spTree>
    <p:extLst>
      <p:ext uri="{BB962C8B-B14F-4D97-AF65-F5344CB8AC3E}">
        <p14:creationId xmlns:p14="http://schemas.microsoft.com/office/powerpoint/2010/main" val="3664376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17</a:t>
            </a:fld>
            <a:endParaRPr lang="zh-TW" altLang="en-US"/>
          </a:p>
        </p:txBody>
      </p:sp>
      <p:sp>
        <p:nvSpPr>
          <p:cNvPr id="6" name="內容版面配置區 2"/>
          <p:cNvSpPr txBox="1">
            <a:spLocks/>
          </p:cNvSpPr>
          <p:nvPr/>
        </p:nvSpPr>
        <p:spPr bwMode="auto">
          <a:xfrm>
            <a:off x="2260747" y="1272328"/>
            <a:ext cx="7644191" cy="4709002"/>
          </a:xfrm>
          <a:prstGeom prst="rect">
            <a:avLst/>
          </a:prstGeom>
          <a:noFill/>
          <a:ln w="9525">
            <a:noFill/>
            <a:miter lim="800000"/>
          </a:ln>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Clr>
                <a:schemeClr val="tx2"/>
              </a:buClr>
            </a:pPr>
            <a:r>
              <a:rPr lang="en-US" altLang="zh-CN" sz="2400" kern="0" dirty="0" smtClean="0">
                <a:latin typeface="+mn-lt"/>
                <a:cs typeface="Times New Roman" panose="02020603050405020304" pitchFamily="18" charset="0"/>
                <a:sym typeface="+mn-ea"/>
              </a:rPr>
              <a:t>Introduction (5 min)</a:t>
            </a:r>
          </a:p>
          <a:p>
            <a:pPr lvl="1">
              <a:buClr>
                <a:schemeClr val="tx2"/>
              </a:buClr>
            </a:pPr>
            <a:r>
              <a:rPr lang="en-US" altLang="zh-CN" sz="2000" kern="0" dirty="0" smtClean="0">
                <a:latin typeface="+mn-lt"/>
                <a:cs typeface="Times New Roman" panose="02020603050405020304" pitchFamily="18" charset="0"/>
              </a:rPr>
              <a:t>Graph Tasks</a:t>
            </a:r>
          </a:p>
          <a:p>
            <a:pPr lvl="1">
              <a:buClr>
                <a:schemeClr val="tx2"/>
              </a:buClr>
            </a:pPr>
            <a:r>
              <a:rPr lang="en-US" altLang="zh-CN" sz="2000" kern="0" dirty="0" smtClean="0">
                <a:latin typeface="+mn-lt"/>
                <a:cs typeface="Times New Roman" panose="02020603050405020304" pitchFamily="18" charset="0"/>
                <a:sym typeface="+mn-ea"/>
              </a:rPr>
              <a:t>GNN training </a:t>
            </a:r>
          </a:p>
          <a:p>
            <a:pPr>
              <a:buClr>
                <a:schemeClr val="tx2"/>
              </a:buClr>
            </a:pPr>
            <a:r>
              <a:rPr lang="en-US" altLang="zh-CN" sz="2400" kern="0" dirty="0" smtClean="0">
                <a:latin typeface="+mn-lt"/>
                <a:cs typeface="Times New Roman" panose="02020603050405020304" pitchFamily="18" charset="0"/>
                <a:sym typeface="+mn-ea"/>
              </a:rPr>
              <a:t>Analysis &amp; Motivation (10 min)</a:t>
            </a:r>
            <a:endParaRPr lang="en-US" altLang="zh-CN" sz="2400" kern="0" dirty="0" smtClean="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sym typeface="+mn-ea"/>
              </a:rPr>
              <a:t>Bottleneck of Large Scale Training</a:t>
            </a:r>
          </a:p>
          <a:p>
            <a:pPr lvl="1">
              <a:buClr>
                <a:schemeClr val="tx2"/>
              </a:buClr>
            </a:pPr>
            <a:r>
              <a:rPr lang="en-US" altLang="zh-CN" sz="2000" kern="0" dirty="0" smtClean="0">
                <a:latin typeface="+mn-lt"/>
                <a:cs typeface="Times New Roman" panose="02020603050405020304" pitchFamily="18" charset="0"/>
                <a:sym typeface="+mn-ea"/>
              </a:rPr>
              <a:t>Strategies</a:t>
            </a:r>
          </a:p>
          <a:p>
            <a:pPr>
              <a:buClr>
                <a:schemeClr val="tx2"/>
              </a:buClr>
            </a:pPr>
            <a:r>
              <a:rPr lang="en-US" altLang="zh-CN" sz="2400" b="1" kern="0" dirty="0" smtClean="0">
                <a:latin typeface="+mn-lt"/>
                <a:cs typeface="Times New Roman" panose="02020603050405020304" pitchFamily="18" charset="0"/>
                <a:sym typeface="+mn-ea"/>
              </a:rPr>
              <a:t>Proposed Methods (35 min)</a:t>
            </a:r>
          </a:p>
          <a:p>
            <a:pPr lvl="1">
              <a:buClr>
                <a:schemeClr val="tx2"/>
              </a:buClr>
            </a:pPr>
            <a:r>
              <a:rPr lang="en-US" altLang="zh-CN" sz="2000" b="1" kern="0" dirty="0" smtClean="0">
                <a:latin typeface="+mn-lt"/>
                <a:cs typeface="Times New Roman" panose="02020603050405020304" pitchFamily="18" charset="0"/>
              </a:rPr>
              <a:t>Ginex</a:t>
            </a:r>
            <a:endParaRPr lang="en-US" altLang="zh-CN" sz="2000" b="1" kern="0" dirty="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rPr>
              <a:t>OUTRE</a:t>
            </a:r>
          </a:p>
          <a:p>
            <a:pPr lvl="1">
              <a:buClr>
                <a:schemeClr val="tx2"/>
              </a:buClr>
            </a:pPr>
            <a:r>
              <a:rPr lang="en-US" altLang="zh-CN" sz="2000" kern="0" dirty="0" smtClean="0">
                <a:latin typeface="+mn-lt"/>
                <a:cs typeface="Times New Roman" panose="02020603050405020304" pitchFamily="18" charset="0"/>
              </a:rPr>
              <a:t>TIGER</a:t>
            </a:r>
          </a:p>
          <a:p>
            <a:pPr>
              <a:buClr>
                <a:schemeClr val="tx2"/>
              </a:buClr>
            </a:pPr>
            <a:r>
              <a:rPr lang="en-US" altLang="zh-CN" sz="2400" kern="0" dirty="0" smtClean="0">
                <a:solidFill>
                  <a:prstClr val="black"/>
                </a:solidFill>
                <a:latin typeface="+mn-lt"/>
                <a:cs typeface="Times New Roman" panose="02020603050405020304" pitchFamily="18" charset="0"/>
                <a:sym typeface="+mn-ea"/>
              </a:rPr>
              <a:t>Conclusions (5 min)</a:t>
            </a:r>
          </a:p>
          <a:p>
            <a:pPr>
              <a:buClr>
                <a:schemeClr val="tx2"/>
              </a:buClr>
            </a:pPr>
            <a:r>
              <a:rPr lang="en-US" altLang="zh-CN" sz="2400" kern="0" dirty="0" smtClean="0">
                <a:solidFill>
                  <a:prstClr val="black"/>
                </a:solidFill>
                <a:latin typeface="+mn-lt"/>
                <a:cs typeface="Times New Roman" panose="02020603050405020304" pitchFamily="18" charset="0"/>
                <a:sym typeface="+mn-ea"/>
              </a:rPr>
              <a:t>Q/A</a:t>
            </a:r>
            <a:endParaRPr lang="en-US" altLang="zh-CN" sz="2800" kern="0" dirty="0">
              <a:latin typeface="+mn-lt"/>
              <a:cs typeface="Times New Roman" panose="02020603050405020304" pitchFamily="18" charset="0"/>
            </a:endParaRPr>
          </a:p>
        </p:txBody>
      </p:sp>
      <p:sp>
        <p:nvSpPr>
          <p:cNvPr id="8" name="標題 1"/>
          <p:cNvSpPr>
            <a:spLocks noGrp="1"/>
          </p:cNvSpPr>
          <p:nvPr>
            <p:ph type="title"/>
          </p:nvPr>
        </p:nvSpPr>
        <p:spPr>
          <a:xfrm>
            <a:off x="1296610" y="144466"/>
            <a:ext cx="10270977" cy="692151"/>
          </a:xfrm>
        </p:spPr>
        <p:txBody>
          <a:bodyPr/>
          <a:lstStyle/>
          <a:p>
            <a:r>
              <a:rPr lang="en-US" altLang="zh-TW" dirty="0" smtClean="0"/>
              <a:t>OUTLINE</a:t>
            </a:r>
            <a:endParaRPr lang="zh-TW" altLang="en-US" dirty="0"/>
          </a:p>
        </p:txBody>
      </p:sp>
    </p:spTree>
    <p:extLst>
      <p:ext uri="{BB962C8B-B14F-4D97-AF65-F5344CB8AC3E}">
        <p14:creationId xmlns:p14="http://schemas.microsoft.com/office/powerpoint/2010/main" val="349826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Ginex</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18</a:t>
            </a:fld>
            <a:endParaRPr lang="zh-TW" altLang="en-US"/>
          </a:p>
        </p:txBody>
      </p:sp>
      <p:pic>
        <p:nvPicPr>
          <p:cNvPr id="5" name="图片 4"/>
          <p:cNvPicPr>
            <a:picLocks noChangeAspect="1"/>
          </p:cNvPicPr>
          <p:nvPr/>
        </p:nvPicPr>
        <p:blipFill>
          <a:blip r:embed="rId3"/>
          <a:stretch>
            <a:fillRect/>
          </a:stretch>
        </p:blipFill>
        <p:spPr>
          <a:xfrm>
            <a:off x="115750" y="1691832"/>
            <a:ext cx="12064678" cy="3013132"/>
          </a:xfrm>
          <a:prstGeom prst="rect">
            <a:avLst/>
          </a:prstGeom>
        </p:spPr>
      </p:pic>
    </p:spTree>
    <p:extLst>
      <p:ext uri="{BB962C8B-B14F-4D97-AF65-F5344CB8AC3E}">
        <p14:creationId xmlns:p14="http://schemas.microsoft.com/office/powerpoint/2010/main" val="108025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err="1" smtClean="0"/>
              <a:t>Ginex</a:t>
            </a:r>
            <a:r>
              <a:rPr lang="en-US" altLang="zh-CN" sz="4000" dirty="0" smtClean="0"/>
              <a:t> : </a:t>
            </a:r>
            <a:r>
              <a:rPr lang="en-US" altLang="zh-CN" sz="3600" dirty="0" smtClean="0"/>
              <a:t>Introduction </a:t>
            </a:r>
            <a:r>
              <a:rPr lang="en-US" altLang="zh-CN" sz="2400" dirty="0" smtClean="0"/>
              <a:t>(1/10)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19</a:t>
            </a:fld>
            <a:endParaRPr lang="zh-TW" altLang="en-US"/>
          </a:p>
        </p:txBody>
      </p:sp>
      <p:sp>
        <p:nvSpPr>
          <p:cNvPr id="3" name="文本框 2"/>
          <p:cNvSpPr txBox="1"/>
          <p:nvPr/>
        </p:nvSpPr>
        <p:spPr>
          <a:xfrm>
            <a:off x="250667" y="1536845"/>
            <a:ext cx="6446163" cy="3693319"/>
          </a:xfrm>
          <a:prstGeom prst="rect">
            <a:avLst/>
          </a:prstGeom>
          <a:noFill/>
        </p:spPr>
        <p:txBody>
          <a:bodyPr wrap="square" rtlCol="0" anchor="ctr" anchorCtr="1">
            <a:spAutoFit/>
          </a:bodyPr>
          <a:lstStyle/>
          <a:p>
            <a:pPr algn="just"/>
            <a:r>
              <a:rPr lang="en-US" altLang="zh-CN" dirty="0" smtClean="0"/>
              <a:t>The </a:t>
            </a:r>
            <a:r>
              <a:rPr lang="en-US" altLang="zh-CN" dirty="0"/>
              <a:t>size of real-world graph datasets reaches hundreds of GB or even a few TB (and growing), which </a:t>
            </a:r>
            <a:r>
              <a:rPr lang="en-US" altLang="zh-CN" dirty="0" smtClean="0"/>
              <a:t>may exceed </a:t>
            </a:r>
            <a:r>
              <a:rPr lang="en-US" altLang="zh-CN" dirty="0"/>
              <a:t>the main </a:t>
            </a:r>
            <a:r>
              <a:rPr lang="en-US" altLang="zh-CN" dirty="0" smtClean="0"/>
              <a:t>memory capacity. Disk-based </a:t>
            </a:r>
            <a:r>
              <a:rPr lang="en-US" altLang="zh-CN" dirty="0"/>
              <a:t>GNN training is a promising alternative as modern </a:t>
            </a:r>
            <a:r>
              <a:rPr lang="en-US" altLang="zh-CN" dirty="0" err="1"/>
              <a:t>NVMe</a:t>
            </a:r>
            <a:r>
              <a:rPr lang="en-US" altLang="zh-CN" dirty="0"/>
              <a:t> SSDs can offer enough capacity to hold the entire input graph as well as much higher read performance than the previous generations.</a:t>
            </a:r>
            <a:endParaRPr lang="en-US" altLang="zh-CN" dirty="0" smtClean="0">
              <a:ea typeface="標楷體" pitchFamily="65" charset="-120"/>
              <a:cs typeface="Calibri" pitchFamily="34" charset="0"/>
            </a:endParaRPr>
          </a:p>
          <a:p>
            <a:pPr marL="285750" indent="-285750" algn="just">
              <a:buFont typeface="Arial" panose="020B0604020202020204" pitchFamily="34" charset="0"/>
              <a:buChar char="•"/>
            </a:pPr>
            <a:endParaRPr lang="en-US" altLang="zh-CN" dirty="0" smtClean="0">
              <a:ea typeface="標楷體" pitchFamily="65" charset="-120"/>
              <a:cs typeface="Calibri" pitchFamily="34" charset="0"/>
            </a:endParaRPr>
          </a:p>
          <a:p>
            <a:pPr marL="285750" indent="-285750" algn="just">
              <a:buFont typeface="Arial" panose="020B0604020202020204" pitchFamily="34" charset="0"/>
              <a:buChar char="•"/>
            </a:pPr>
            <a:r>
              <a:rPr lang="en-US" altLang="zh-CN" dirty="0">
                <a:ea typeface="標楷體" pitchFamily="65" charset="-120"/>
                <a:cs typeface="Calibri" pitchFamily="34" charset="0"/>
              </a:rPr>
              <a:t>Distributed Systems are expensive and unachievable for some researchers</a:t>
            </a:r>
          </a:p>
          <a:p>
            <a:pPr marL="285750" indent="-285750" algn="just">
              <a:buFont typeface="Arial" panose="020B0604020202020204" pitchFamily="34" charset="0"/>
              <a:buChar char="•"/>
            </a:pPr>
            <a:r>
              <a:rPr lang="en-US" altLang="zh-CN" dirty="0">
                <a:ea typeface="標楷體" pitchFamily="65" charset="-120"/>
                <a:cs typeface="Calibri" pitchFamily="34" charset="0"/>
              </a:rPr>
              <a:t>Disk-based methods</a:t>
            </a:r>
            <a:r>
              <a:rPr lang="en-US" altLang="zh-CN" dirty="0" smtClean="0">
                <a:ea typeface="標楷體" pitchFamily="65" charset="-120"/>
                <a:cs typeface="Calibri" pitchFamily="34" charset="0"/>
              </a:rPr>
              <a:t> are </a:t>
            </a:r>
            <a:r>
              <a:rPr lang="en-US" altLang="zh-CN" dirty="0">
                <a:ea typeface="標楷體" pitchFamily="65" charset="-120"/>
                <a:cs typeface="Calibri" pitchFamily="34" charset="0"/>
              </a:rPr>
              <a:t>cheap and easy to expand</a:t>
            </a:r>
          </a:p>
          <a:p>
            <a:pPr marL="285750" indent="-285750" algn="just">
              <a:buFont typeface="Arial" panose="020B0604020202020204" pitchFamily="34" charset="0"/>
              <a:buChar char="•"/>
            </a:pPr>
            <a:r>
              <a:rPr lang="en-US" altLang="zh-CN" dirty="0" smtClean="0">
                <a:ea typeface="標楷體" pitchFamily="65" charset="-120"/>
                <a:cs typeface="Calibri" pitchFamily="34" charset="0"/>
              </a:rPr>
              <a:t>Disk-based methods are </a:t>
            </a:r>
            <a:r>
              <a:rPr lang="en-US" altLang="zh-CN" dirty="0">
                <a:ea typeface="標楷體" pitchFamily="65" charset="-120"/>
                <a:cs typeface="Calibri" pitchFamily="34" charset="0"/>
              </a:rPr>
              <a:t>still </a:t>
            </a:r>
            <a:r>
              <a:rPr lang="en-US" altLang="zh-CN" dirty="0" smtClean="0">
                <a:ea typeface="標楷體" pitchFamily="65" charset="-120"/>
                <a:cs typeface="Calibri" pitchFamily="34" charset="0"/>
              </a:rPr>
              <a:t>in one </a:t>
            </a:r>
            <a:r>
              <a:rPr lang="en-US" altLang="zh-CN" dirty="0">
                <a:ea typeface="標楷體" pitchFamily="65" charset="-120"/>
                <a:cs typeface="Calibri" pitchFamily="34" charset="0"/>
              </a:rPr>
              <a:t>single machine, and improving its performance can be developed simultaneously with </a:t>
            </a:r>
            <a:r>
              <a:rPr lang="en-US" altLang="zh-CN" dirty="0" smtClean="0">
                <a:ea typeface="標楷體" pitchFamily="65" charset="-120"/>
                <a:cs typeface="Calibri" pitchFamily="34" charset="0"/>
              </a:rPr>
              <a:t>distribution</a:t>
            </a:r>
          </a:p>
        </p:txBody>
      </p:sp>
      <p:pic>
        <p:nvPicPr>
          <p:cNvPr id="6" name="图片 5"/>
          <p:cNvPicPr>
            <a:picLocks noChangeAspect="1"/>
          </p:cNvPicPr>
          <p:nvPr/>
        </p:nvPicPr>
        <p:blipFill>
          <a:blip r:embed="rId3"/>
          <a:stretch>
            <a:fillRect/>
          </a:stretch>
        </p:blipFill>
        <p:spPr>
          <a:xfrm>
            <a:off x="6946227" y="1396276"/>
            <a:ext cx="5052750" cy="2677047"/>
          </a:xfrm>
          <a:prstGeom prst="rect">
            <a:avLst/>
          </a:prstGeom>
        </p:spPr>
      </p:pic>
      <p:pic>
        <p:nvPicPr>
          <p:cNvPr id="9" name="图片 8"/>
          <p:cNvPicPr>
            <a:picLocks noChangeAspect="1"/>
          </p:cNvPicPr>
          <p:nvPr/>
        </p:nvPicPr>
        <p:blipFill>
          <a:blip r:embed="rId4"/>
          <a:stretch>
            <a:fillRect/>
          </a:stretch>
        </p:blipFill>
        <p:spPr>
          <a:xfrm>
            <a:off x="6946226" y="4073323"/>
            <a:ext cx="5006591" cy="1339263"/>
          </a:xfrm>
          <a:prstGeom prst="rect">
            <a:avLst/>
          </a:prstGeom>
        </p:spPr>
      </p:pic>
    </p:spTree>
    <p:extLst>
      <p:ext uri="{BB962C8B-B14F-4D97-AF65-F5344CB8AC3E}">
        <p14:creationId xmlns:p14="http://schemas.microsoft.com/office/powerpoint/2010/main" val="344377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a:t>
            </a:fld>
            <a:endParaRPr lang="zh-TW" altLang="en-US"/>
          </a:p>
        </p:txBody>
      </p:sp>
      <p:sp>
        <p:nvSpPr>
          <p:cNvPr id="6" name="內容版面配置區 2"/>
          <p:cNvSpPr txBox="1">
            <a:spLocks/>
          </p:cNvSpPr>
          <p:nvPr/>
        </p:nvSpPr>
        <p:spPr bwMode="auto">
          <a:xfrm>
            <a:off x="2260747" y="1272328"/>
            <a:ext cx="7644191" cy="4709002"/>
          </a:xfrm>
          <a:prstGeom prst="rect">
            <a:avLst/>
          </a:prstGeom>
          <a:noFill/>
          <a:ln w="9525">
            <a:noFill/>
            <a:miter lim="800000"/>
          </a:ln>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Clr>
                <a:schemeClr val="tx2"/>
              </a:buClr>
            </a:pPr>
            <a:r>
              <a:rPr lang="en-US" altLang="zh-CN" sz="2400" b="1" kern="0" dirty="0" smtClean="0">
                <a:latin typeface="+mn-lt"/>
                <a:cs typeface="Times New Roman" panose="02020603050405020304" pitchFamily="18" charset="0"/>
                <a:sym typeface="+mn-ea"/>
              </a:rPr>
              <a:t>Introduction (5 min)</a:t>
            </a:r>
          </a:p>
          <a:p>
            <a:pPr lvl="1">
              <a:buClr>
                <a:schemeClr val="tx2"/>
              </a:buClr>
            </a:pPr>
            <a:r>
              <a:rPr lang="en-US" altLang="zh-CN" sz="2000" kern="0" dirty="0" smtClean="0">
                <a:latin typeface="+mn-lt"/>
                <a:cs typeface="Times New Roman" panose="02020603050405020304" pitchFamily="18" charset="0"/>
              </a:rPr>
              <a:t>Graph Tasks</a:t>
            </a:r>
          </a:p>
          <a:p>
            <a:pPr lvl="1">
              <a:buClr>
                <a:schemeClr val="tx2"/>
              </a:buClr>
            </a:pPr>
            <a:r>
              <a:rPr lang="en-US" altLang="zh-CN" sz="2000" kern="0" dirty="0" smtClean="0">
                <a:latin typeface="+mn-lt"/>
                <a:cs typeface="Times New Roman" panose="02020603050405020304" pitchFamily="18" charset="0"/>
                <a:sym typeface="+mn-ea"/>
              </a:rPr>
              <a:t>GNN training </a:t>
            </a:r>
          </a:p>
          <a:p>
            <a:pPr>
              <a:buClr>
                <a:schemeClr val="tx2"/>
              </a:buClr>
            </a:pPr>
            <a:r>
              <a:rPr lang="en-US" altLang="zh-CN" sz="2400" kern="0" dirty="0" smtClean="0">
                <a:latin typeface="+mn-lt"/>
                <a:cs typeface="Times New Roman" panose="02020603050405020304" pitchFamily="18" charset="0"/>
                <a:sym typeface="+mn-ea"/>
              </a:rPr>
              <a:t>Analysis &amp; Motivation (10 min)</a:t>
            </a:r>
            <a:endParaRPr lang="en-US" altLang="zh-CN" sz="2400" kern="0" dirty="0" smtClean="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sym typeface="+mn-ea"/>
              </a:rPr>
              <a:t>Bottleneck of Large Scale Training</a:t>
            </a:r>
          </a:p>
          <a:p>
            <a:pPr lvl="1">
              <a:buClr>
                <a:schemeClr val="tx2"/>
              </a:buClr>
            </a:pPr>
            <a:r>
              <a:rPr lang="en-US" altLang="zh-CN" sz="2000" kern="0" dirty="0" smtClean="0">
                <a:latin typeface="+mn-lt"/>
                <a:cs typeface="Times New Roman" panose="02020603050405020304" pitchFamily="18" charset="0"/>
                <a:sym typeface="+mn-ea"/>
              </a:rPr>
              <a:t>Strategies</a:t>
            </a:r>
          </a:p>
          <a:p>
            <a:pPr>
              <a:buClr>
                <a:schemeClr val="tx2"/>
              </a:buClr>
            </a:pPr>
            <a:r>
              <a:rPr lang="en-US" altLang="zh-CN" sz="2400" kern="0" dirty="0" smtClean="0">
                <a:latin typeface="+mn-lt"/>
                <a:cs typeface="Times New Roman" panose="02020603050405020304" pitchFamily="18" charset="0"/>
                <a:sym typeface="+mn-ea"/>
              </a:rPr>
              <a:t>Proposed Methods (35 min)</a:t>
            </a:r>
          </a:p>
          <a:p>
            <a:pPr lvl="1">
              <a:buClr>
                <a:schemeClr val="tx2"/>
              </a:buClr>
            </a:pPr>
            <a:r>
              <a:rPr lang="en-US" altLang="zh-CN" sz="2000" kern="0" dirty="0" smtClean="0">
                <a:latin typeface="+mn-lt"/>
                <a:cs typeface="Times New Roman" panose="02020603050405020304" pitchFamily="18" charset="0"/>
              </a:rPr>
              <a:t>Ginex</a:t>
            </a:r>
            <a:endParaRPr lang="en-US" altLang="zh-CN" sz="2000" kern="0" dirty="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rPr>
              <a:t>OUTRE</a:t>
            </a:r>
          </a:p>
          <a:p>
            <a:pPr lvl="1">
              <a:buClr>
                <a:schemeClr val="tx2"/>
              </a:buClr>
            </a:pPr>
            <a:r>
              <a:rPr lang="en-US" altLang="zh-CN" sz="2000" kern="0" dirty="0" smtClean="0">
                <a:latin typeface="+mn-lt"/>
                <a:cs typeface="Times New Roman" panose="02020603050405020304" pitchFamily="18" charset="0"/>
              </a:rPr>
              <a:t>TIGER</a:t>
            </a:r>
          </a:p>
          <a:p>
            <a:pPr>
              <a:buClr>
                <a:schemeClr val="tx2"/>
              </a:buClr>
            </a:pPr>
            <a:r>
              <a:rPr lang="en-US" altLang="zh-CN" sz="2400" kern="0" dirty="0" smtClean="0">
                <a:solidFill>
                  <a:prstClr val="black"/>
                </a:solidFill>
                <a:latin typeface="+mn-lt"/>
                <a:cs typeface="Times New Roman" panose="02020603050405020304" pitchFamily="18" charset="0"/>
                <a:sym typeface="+mn-ea"/>
              </a:rPr>
              <a:t>Conclusions (5 min)</a:t>
            </a:r>
          </a:p>
          <a:p>
            <a:pPr>
              <a:buClr>
                <a:schemeClr val="tx2"/>
              </a:buClr>
            </a:pPr>
            <a:r>
              <a:rPr lang="en-US" altLang="zh-CN" sz="2400" kern="0" dirty="0" smtClean="0">
                <a:solidFill>
                  <a:prstClr val="black"/>
                </a:solidFill>
                <a:latin typeface="+mn-lt"/>
                <a:cs typeface="Times New Roman" panose="02020603050405020304" pitchFamily="18" charset="0"/>
                <a:sym typeface="+mn-ea"/>
              </a:rPr>
              <a:t>Q/A</a:t>
            </a:r>
            <a:endParaRPr lang="en-US" altLang="zh-CN" sz="2800" kern="0" dirty="0">
              <a:latin typeface="+mn-lt"/>
              <a:cs typeface="Times New Roman" panose="02020603050405020304" pitchFamily="18" charset="0"/>
            </a:endParaRPr>
          </a:p>
        </p:txBody>
      </p:sp>
      <p:sp>
        <p:nvSpPr>
          <p:cNvPr id="8" name="標題 1"/>
          <p:cNvSpPr>
            <a:spLocks noGrp="1"/>
          </p:cNvSpPr>
          <p:nvPr>
            <p:ph type="title"/>
          </p:nvPr>
        </p:nvSpPr>
        <p:spPr>
          <a:xfrm>
            <a:off x="1296610" y="144466"/>
            <a:ext cx="10270977" cy="692151"/>
          </a:xfrm>
        </p:spPr>
        <p:txBody>
          <a:bodyPr/>
          <a:lstStyle/>
          <a:p>
            <a:r>
              <a:rPr lang="en-US" altLang="zh-TW" dirty="0" smtClean="0"/>
              <a:t>OUTLINE</a:t>
            </a:r>
            <a:endParaRPr lang="zh-TW" altLang="en-US" dirty="0"/>
          </a:p>
        </p:txBody>
      </p:sp>
    </p:spTree>
    <p:extLst>
      <p:ext uri="{BB962C8B-B14F-4D97-AF65-F5344CB8AC3E}">
        <p14:creationId xmlns:p14="http://schemas.microsoft.com/office/powerpoint/2010/main" val="396694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err="1"/>
              <a:t>Ginex</a:t>
            </a:r>
            <a:r>
              <a:rPr lang="en-US" altLang="zh-CN" sz="4000" dirty="0"/>
              <a:t> </a:t>
            </a:r>
            <a:r>
              <a:rPr lang="en-US" altLang="zh-CN" sz="4000" dirty="0" smtClean="0"/>
              <a:t>: </a:t>
            </a:r>
            <a:r>
              <a:rPr lang="en-US" altLang="zh-CN" sz="3600" dirty="0" smtClean="0"/>
              <a:t>Contributions</a:t>
            </a:r>
            <a:r>
              <a:rPr lang="en-US" altLang="zh-CN" sz="3600" dirty="0" smtClean="0"/>
              <a:t> </a:t>
            </a:r>
            <a:r>
              <a:rPr lang="en-US" altLang="zh-CN" sz="2400" dirty="0" smtClean="0"/>
              <a:t>(2/10)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20</a:t>
            </a:fld>
            <a:endParaRPr lang="zh-TW" altLang="en-US"/>
          </a:p>
        </p:txBody>
      </p:sp>
      <p:sp>
        <p:nvSpPr>
          <p:cNvPr id="3" name="矩形 2"/>
          <p:cNvSpPr/>
          <p:nvPr/>
        </p:nvSpPr>
        <p:spPr>
          <a:xfrm>
            <a:off x="860068" y="1501972"/>
            <a:ext cx="10295612" cy="3939540"/>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US" altLang="zh-CN" sz="2200" dirty="0" smtClean="0"/>
              <a:t>We profile SSD-based GNN training and make two main observations regarding the sub-optimality of the OS page cache and the conventional training pipeline. </a:t>
            </a:r>
          </a:p>
          <a:p>
            <a:pPr marL="285750" indent="-285750" algn="just">
              <a:spcAft>
                <a:spcPts val="1200"/>
              </a:spcAft>
              <a:buFont typeface="Arial" panose="020B0604020202020204" pitchFamily="34" charset="0"/>
              <a:buChar char="•"/>
            </a:pPr>
            <a:r>
              <a:rPr lang="en-US" altLang="zh-CN" sz="2200" dirty="0" smtClean="0"/>
              <a:t>Based on our observations, we introduce a novel GNN training pipeline that enables realization of the optimal caching mechanism for feature gathering, which cannot be realized in the conventional training pipeline. </a:t>
            </a:r>
          </a:p>
          <a:p>
            <a:pPr marL="285750" indent="-285750" algn="just">
              <a:spcAft>
                <a:spcPts val="1200"/>
              </a:spcAft>
              <a:buFont typeface="Arial" panose="020B0604020202020204" pitchFamily="34" charset="0"/>
              <a:buChar char="•"/>
            </a:pPr>
            <a:r>
              <a:rPr lang="en-US" altLang="zh-CN" sz="2200" dirty="0" smtClean="0"/>
              <a:t>We present an efficient algorithm to simulate the optimal cache replacement policy and accelerate it with GPU. </a:t>
            </a:r>
          </a:p>
          <a:p>
            <a:pPr marL="285750" indent="-285750" algn="just">
              <a:spcAft>
                <a:spcPts val="1200"/>
              </a:spcAft>
              <a:buFont typeface="Arial" panose="020B0604020202020204" pitchFamily="34" charset="0"/>
              <a:buChar char="•"/>
            </a:pPr>
            <a:r>
              <a:rPr lang="en-US" altLang="zh-CN" sz="2200" dirty="0" smtClean="0"/>
              <a:t>We prototype Ginex on </a:t>
            </a:r>
            <a:r>
              <a:rPr lang="en-US" altLang="zh-CN" sz="2200" dirty="0" err="1" smtClean="0"/>
              <a:t>PyG</a:t>
            </a:r>
            <a:r>
              <a:rPr lang="en-US" altLang="zh-CN" sz="2200" dirty="0" smtClean="0"/>
              <a:t>, a popular GNN library, and demonstrate its effectiveness using four billion-scale datasets that do not fit in memory.</a:t>
            </a:r>
            <a:endParaRPr lang="zh-CN" altLang="en-US" sz="2200" dirty="0"/>
          </a:p>
        </p:txBody>
      </p:sp>
    </p:spTree>
    <p:extLst>
      <p:ext uri="{BB962C8B-B14F-4D97-AF65-F5344CB8AC3E}">
        <p14:creationId xmlns:p14="http://schemas.microsoft.com/office/powerpoint/2010/main" val="84918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err="1" smtClean="0"/>
              <a:t>Ginex</a:t>
            </a:r>
            <a:r>
              <a:rPr lang="en-US" altLang="zh-CN" sz="4000" dirty="0" smtClean="0"/>
              <a:t> : </a:t>
            </a:r>
            <a:r>
              <a:rPr lang="en-US" altLang="zh-CN" sz="3600" dirty="0" smtClean="0"/>
              <a:t>Method</a:t>
            </a:r>
            <a:r>
              <a:rPr lang="en-US" altLang="zh-CN" sz="3600" dirty="0" smtClean="0"/>
              <a:t> </a:t>
            </a:r>
            <a:r>
              <a:rPr lang="en-US" altLang="zh-CN" sz="2400" dirty="0" smtClean="0"/>
              <a:t>(</a:t>
            </a:r>
            <a:r>
              <a:rPr lang="en-US" altLang="zh-CN" sz="2400" dirty="0"/>
              <a:t>3/10)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21</a:t>
            </a:fld>
            <a:endParaRPr lang="zh-TW" altLang="en-US"/>
          </a:p>
        </p:txBody>
      </p:sp>
      <p:sp>
        <p:nvSpPr>
          <p:cNvPr id="8" name="矩形 7"/>
          <p:cNvSpPr/>
          <p:nvPr/>
        </p:nvSpPr>
        <p:spPr>
          <a:xfrm>
            <a:off x="290721" y="5113827"/>
            <a:ext cx="5969904" cy="400110"/>
          </a:xfrm>
          <a:prstGeom prst="rect">
            <a:avLst/>
          </a:prstGeom>
        </p:spPr>
        <p:txBody>
          <a:bodyPr wrap="none">
            <a:spAutoFit/>
          </a:bodyPr>
          <a:lstStyle/>
          <a:p>
            <a:r>
              <a:rPr lang="en-US" altLang="zh-CN" sz="2000" b="1" dirty="0" smtClean="0">
                <a:latin typeface="Times New Roman" panose="02020603050405020304" pitchFamily="18" charset="0"/>
                <a:cs typeface="Times New Roman" panose="02020603050405020304" pitchFamily="18" charset="0"/>
              </a:rPr>
              <a:t>Fig1. Overview </a:t>
            </a:r>
            <a:r>
              <a:rPr lang="en-US" altLang="zh-CN" sz="2000" b="1" dirty="0">
                <a:latin typeface="Times New Roman" panose="02020603050405020304" pitchFamily="18" charset="0"/>
                <a:cs typeface="Times New Roman" panose="02020603050405020304" pitchFamily="18" charset="0"/>
              </a:rPr>
              <a:t>of conventional GNN training system</a:t>
            </a:r>
            <a:endParaRPr lang="zh-CN" altLang="en-US" sz="2000" b="1" dirty="0">
              <a:latin typeface="Times New Roman" panose="02020603050405020304" pitchFamily="18" charset="0"/>
              <a:cs typeface="Times New Roman" panose="02020603050405020304" pitchFamily="18" charset="0"/>
            </a:endParaRPr>
          </a:p>
        </p:txBody>
      </p:sp>
      <p:sp>
        <p:nvSpPr>
          <p:cNvPr id="9" name="矩形 8"/>
          <p:cNvSpPr/>
          <p:nvPr/>
        </p:nvSpPr>
        <p:spPr>
          <a:xfrm>
            <a:off x="6793356" y="3153034"/>
            <a:ext cx="4374916" cy="400110"/>
          </a:xfrm>
          <a:prstGeom prst="rect">
            <a:avLst/>
          </a:prstGeom>
        </p:spPr>
        <p:txBody>
          <a:bodyPr wrap="none">
            <a:spAutoFit/>
          </a:bodyPr>
          <a:lstStyle/>
          <a:p>
            <a:r>
              <a:rPr lang="en-US" altLang="zh-CN" sz="2000" b="1" dirty="0" smtClean="0">
                <a:latin typeface="Times New Roman" panose="02020603050405020304" pitchFamily="18" charset="0"/>
                <a:cs typeface="Times New Roman" panose="02020603050405020304" pitchFamily="18" charset="0"/>
              </a:rPr>
              <a:t>Fig2. Ginex </a:t>
            </a:r>
            <a:r>
              <a:rPr lang="en-US" altLang="zh-CN" sz="2000" b="1" dirty="0">
                <a:latin typeface="Times New Roman" panose="02020603050405020304" pitchFamily="18" charset="0"/>
                <a:cs typeface="Times New Roman" panose="02020603050405020304" pitchFamily="18" charset="0"/>
              </a:rPr>
              <a:t>training pipeline overview</a:t>
            </a:r>
            <a:endParaRPr lang="zh-CN" altLang="en-US" sz="2000" b="1" dirty="0">
              <a:latin typeface="Times New Roman" panose="02020603050405020304" pitchFamily="18" charset="0"/>
              <a:cs typeface="Times New Roman" panose="02020603050405020304" pitchFamily="18" charset="0"/>
            </a:endParaRPr>
          </a:p>
        </p:txBody>
      </p:sp>
      <p:sp>
        <p:nvSpPr>
          <p:cNvPr id="10" name="矩形 9"/>
          <p:cNvSpPr/>
          <p:nvPr/>
        </p:nvSpPr>
        <p:spPr>
          <a:xfrm>
            <a:off x="6793356" y="5152860"/>
            <a:ext cx="4573688" cy="400110"/>
          </a:xfrm>
          <a:prstGeom prst="rect">
            <a:avLst/>
          </a:prstGeom>
        </p:spPr>
        <p:txBody>
          <a:bodyPr wrap="none">
            <a:spAutoFit/>
          </a:bodyPr>
          <a:lstStyle/>
          <a:p>
            <a:r>
              <a:rPr lang="en-US" altLang="zh-CN" sz="2000" b="1" dirty="0" smtClean="0">
                <a:latin typeface="Times New Roman" panose="02020603050405020304" pitchFamily="18" charset="0"/>
                <a:cs typeface="Times New Roman" panose="02020603050405020304" pitchFamily="18" charset="0"/>
              </a:rPr>
              <a:t>Fig3. Superbatch-level </a:t>
            </a:r>
            <a:r>
              <a:rPr lang="en-US" altLang="zh-CN" sz="2000" b="1" dirty="0">
                <a:latin typeface="Times New Roman" panose="02020603050405020304" pitchFamily="18" charset="0"/>
                <a:cs typeface="Times New Roman" panose="02020603050405020304" pitchFamily="18" charset="0"/>
              </a:rPr>
              <a:t>pipeline of Ginex</a:t>
            </a:r>
            <a:endParaRPr lang="zh-CN" altLang="en-US" sz="2000" b="1"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6277011" y="3549355"/>
            <a:ext cx="5235219" cy="1676446"/>
          </a:xfrm>
          <a:prstGeom prst="rect">
            <a:avLst/>
          </a:prstGeom>
        </p:spPr>
      </p:pic>
      <p:pic>
        <p:nvPicPr>
          <p:cNvPr id="12" name="图片 11"/>
          <p:cNvPicPr>
            <a:picLocks noChangeAspect="1"/>
          </p:cNvPicPr>
          <p:nvPr/>
        </p:nvPicPr>
        <p:blipFill>
          <a:blip r:embed="rId4"/>
          <a:stretch>
            <a:fillRect/>
          </a:stretch>
        </p:blipFill>
        <p:spPr>
          <a:xfrm>
            <a:off x="6224155" y="1340138"/>
            <a:ext cx="5364179" cy="1884712"/>
          </a:xfrm>
          <a:prstGeom prst="rect">
            <a:avLst/>
          </a:prstGeom>
        </p:spPr>
      </p:pic>
      <p:pic>
        <p:nvPicPr>
          <p:cNvPr id="3" name="图片 2"/>
          <p:cNvPicPr>
            <a:picLocks noChangeAspect="1"/>
          </p:cNvPicPr>
          <p:nvPr/>
        </p:nvPicPr>
        <p:blipFill>
          <a:blip r:embed="rId5"/>
          <a:stretch>
            <a:fillRect/>
          </a:stretch>
        </p:blipFill>
        <p:spPr>
          <a:xfrm>
            <a:off x="167549" y="1597832"/>
            <a:ext cx="6076689" cy="3547746"/>
          </a:xfrm>
          <a:prstGeom prst="rect">
            <a:avLst/>
          </a:prstGeom>
        </p:spPr>
      </p:pic>
    </p:spTree>
    <p:extLst>
      <p:ext uri="{BB962C8B-B14F-4D97-AF65-F5344CB8AC3E}">
        <p14:creationId xmlns:p14="http://schemas.microsoft.com/office/powerpoint/2010/main" val="2602668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srcRect t="49603"/>
          <a:stretch/>
        </p:blipFill>
        <p:spPr>
          <a:xfrm>
            <a:off x="387912" y="4655530"/>
            <a:ext cx="5552159" cy="1422275"/>
          </a:xfrm>
          <a:prstGeom prst="rect">
            <a:avLst/>
          </a:prstGeom>
        </p:spPr>
      </p:pic>
      <p:pic>
        <p:nvPicPr>
          <p:cNvPr id="11" name="图片 10"/>
          <p:cNvPicPr>
            <a:picLocks noChangeAspect="1"/>
          </p:cNvPicPr>
          <p:nvPr/>
        </p:nvPicPr>
        <p:blipFill rotWithShape="1">
          <a:blip r:embed="rId4"/>
          <a:srcRect b="48321"/>
          <a:stretch/>
        </p:blipFill>
        <p:spPr>
          <a:xfrm>
            <a:off x="387911" y="1608901"/>
            <a:ext cx="5552159" cy="1584183"/>
          </a:xfrm>
          <a:prstGeom prst="rect">
            <a:avLst/>
          </a:prstGeom>
        </p:spPr>
      </p:pic>
      <p:sp>
        <p:nvSpPr>
          <p:cNvPr id="2" name="标题 1"/>
          <p:cNvSpPr>
            <a:spLocks noGrp="1"/>
          </p:cNvSpPr>
          <p:nvPr>
            <p:ph type="title"/>
          </p:nvPr>
        </p:nvSpPr>
        <p:spPr>
          <a:xfrm>
            <a:off x="1049655" y="144780"/>
            <a:ext cx="10808335" cy="692150"/>
          </a:xfrm>
        </p:spPr>
        <p:txBody>
          <a:bodyPr/>
          <a:lstStyle/>
          <a:p>
            <a:r>
              <a:rPr lang="en-US" altLang="zh-CN" sz="4000" dirty="0" err="1" smtClean="0"/>
              <a:t>Ginex</a:t>
            </a:r>
            <a:r>
              <a:rPr lang="en-US" altLang="zh-CN" sz="4000" dirty="0" smtClean="0"/>
              <a:t> : </a:t>
            </a:r>
            <a:r>
              <a:rPr lang="en-US" altLang="zh-CN" sz="3600" dirty="0" smtClean="0"/>
              <a:t>Method</a:t>
            </a:r>
            <a:r>
              <a:rPr lang="en-US" altLang="zh-CN" sz="3600" dirty="0"/>
              <a:t> </a:t>
            </a:r>
            <a:r>
              <a:rPr lang="en-US" altLang="zh-CN" sz="2400" dirty="0" smtClean="0"/>
              <a:t>(4/10</a:t>
            </a:r>
            <a:r>
              <a:rPr lang="en-US" altLang="zh-CN" sz="2400" dirty="0"/>
              <a:t>)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22</a:t>
            </a:fld>
            <a:endParaRPr lang="zh-TW" altLang="en-US"/>
          </a:p>
        </p:txBody>
      </p:sp>
      <p:pic>
        <p:nvPicPr>
          <p:cNvPr id="12" name="图片 11"/>
          <p:cNvPicPr>
            <a:picLocks noChangeAspect="1"/>
          </p:cNvPicPr>
          <p:nvPr/>
        </p:nvPicPr>
        <p:blipFill rotWithShape="1">
          <a:blip r:embed="rId4"/>
          <a:srcRect t="51163"/>
          <a:stretch/>
        </p:blipFill>
        <p:spPr>
          <a:xfrm>
            <a:off x="387913" y="3171652"/>
            <a:ext cx="5552159" cy="1497079"/>
          </a:xfrm>
          <a:prstGeom prst="rect">
            <a:avLst/>
          </a:prstGeom>
        </p:spPr>
      </p:pic>
      <p:pic>
        <p:nvPicPr>
          <p:cNvPr id="13" name="图片 12"/>
          <p:cNvPicPr>
            <a:picLocks noChangeAspect="1"/>
          </p:cNvPicPr>
          <p:nvPr/>
        </p:nvPicPr>
        <p:blipFill rotWithShape="1">
          <a:blip r:embed="rId3"/>
          <a:srcRect b="50828"/>
          <a:stretch/>
        </p:blipFill>
        <p:spPr>
          <a:xfrm>
            <a:off x="6305830" y="3184568"/>
            <a:ext cx="5552159" cy="1387706"/>
          </a:xfrm>
          <a:prstGeom prst="rect">
            <a:avLst/>
          </a:prstGeom>
        </p:spPr>
      </p:pic>
      <p:pic>
        <p:nvPicPr>
          <p:cNvPr id="15" name="图片 14"/>
          <p:cNvPicPr>
            <a:picLocks noChangeAspect="1"/>
          </p:cNvPicPr>
          <p:nvPr/>
        </p:nvPicPr>
        <p:blipFill>
          <a:blip r:embed="rId5"/>
          <a:stretch>
            <a:fillRect/>
          </a:stretch>
        </p:blipFill>
        <p:spPr>
          <a:xfrm>
            <a:off x="6305831" y="4640708"/>
            <a:ext cx="5552159" cy="1437097"/>
          </a:xfrm>
          <a:prstGeom prst="rect">
            <a:avLst/>
          </a:prstGeom>
        </p:spPr>
      </p:pic>
      <p:pic>
        <p:nvPicPr>
          <p:cNvPr id="17" name="图片 16"/>
          <p:cNvPicPr>
            <a:picLocks noChangeAspect="1"/>
          </p:cNvPicPr>
          <p:nvPr/>
        </p:nvPicPr>
        <p:blipFill>
          <a:blip r:embed="rId6"/>
          <a:stretch>
            <a:fillRect/>
          </a:stretch>
        </p:blipFill>
        <p:spPr>
          <a:xfrm>
            <a:off x="6313994" y="1222373"/>
            <a:ext cx="5638823" cy="1805690"/>
          </a:xfrm>
          <a:prstGeom prst="rect">
            <a:avLst/>
          </a:prstGeom>
          <a:ln w="22225">
            <a:solidFill>
              <a:schemeClr val="tx2"/>
            </a:solidFill>
          </a:ln>
        </p:spPr>
      </p:pic>
    </p:spTree>
    <p:extLst>
      <p:ext uri="{BB962C8B-B14F-4D97-AF65-F5344CB8AC3E}">
        <p14:creationId xmlns:p14="http://schemas.microsoft.com/office/powerpoint/2010/main" val="3139058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956063" y="1171408"/>
            <a:ext cx="10048875" cy="2628900"/>
          </a:xfrm>
          <a:prstGeom prst="rect">
            <a:avLst/>
          </a:prstGeom>
        </p:spPr>
      </p:pic>
      <p:sp>
        <p:nvSpPr>
          <p:cNvPr id="2" name="标题 1"/>
          <p:cNvSpPr>
            <a:spLocks noGrp="1"/>
          </p:cNvSpPr>
          <p:nvPr>
            <p:ph type="title"/>
          </p:nvPr>
        </p:nvSpPr>
        <p:spPr>
          <a:xfrm>
            <a:off x="1049655" y="144780"/>
            <a:ext cx="10808335" cy="692150"/>
          </a:xfrm>
        </p:spPr>
        <p:txBody>
          <a:bodyPr/>
          <a:lstStyle/>
          <a:p>
            <a:r>
              <a:rPr lang="en-US" altLang="zh-CN" sz="4000" dirty="0" err="1" smtClean="0"/>
              <a:t>Ginex</a:t>
            </a:r>
            <a:r>
              <a:rPr lang="en-US" altLang="zh-CN" sz="4000" dirty="0" smtClean="0"/>
              <a:t> : Method</a:t>
            </a:r>
            <a:r>
              <a:rPr lang="en-US" altLang="zh-CN" sz="3600" dirty="0" smtClean="0"/>
              <a:t> </a:t>
            </a:r>
            <a:r>
              <a:rPr lang="en-US" altLang="zh-CN" sz="2400" dirty="0" smtClean="0"/>
              <a:t>(</a:t>
            </a:r>
            <a:r>
              <a:rPr lang="en-US" altLang="zh-CN" sz="2400" dirty="0"/>
              <a:t>5/10)</a:t>
            </a:r>
            <a:r>
              <a:rPr lang="en-US" altLang="zh-CN" sz="2000" dirty="0" smtClean="0"/>
              <a:t>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23</a:t>
            </a:fld>
            <a:endParaRPr lang="zh-TW" altLang="en-US"/>
          </a:p>
        </p:txBody>
      </p:sp>
      <p:sp>
        <p:nvSpPr>
          <p:cNvPr id="3" name="矩形 2"/>
          <p:cNvSpPr/>
          <p:nvPr/>
        </p:nvSpPr>
        <p:spPr>
          <a:xfrm>
            <a:off x="3464099" y="3615642"/>
            <a:ext cx="5096267" cy="369332"/>
          </a:xfrm>
          <a:prstGeom prst="rect">
            <a:avLst/>
          </a:prstGeom>
        </p:spPr>
        <p:txBody>
          <a:bodyPr wrap="none">
            <a:spAutoFit/>
          </a:bodyPr>
          <a:lstStyle/>
          <a:p>
            <a:r>
              <a:rPr lang="en-US" altLang="zh-CN" b="1" dirty="0" smtClean="0">
                <a:latin typeface="Times New Roman" panose="02020603050405020304" pitchFamily="18" charset="0"/>
                <a:cs typeface="Times New Roman" panose="02020603050405020304" pitchFamily="18" charset="0"/>
              </a:rPr>
              <a:t>Fig4. Example </a:t>
            </a:r>
            <a:r>
              <a:rPr lang="en-US" altLang="zh-CN" b="1" dirty="0">
                <a:latin typeface="Times New Roman" panose="02020603050405020304" pitchFamily="18" charset="0"/>
                <a:cs typeface="Times New Roman" panose="02020603050405020304" pitchFamily="18" charset="0"/>
              </a:rPr>
              <a:t>of cache update followed by gather</a:t>
            </a:r>
            <a:endParaRPr lang="zh-CN" altLang="en-US" b="1" dirty="0">
              <a:latin typeface="Times New Roman" panose="02020603050405020304" pitchFamily="18" charset="0"/>
              <a:cs typeface="Times New Roman" panose="02020603050405020304" pitchFamily="18" charset="0"/>
            </a:endParaRPr>
          </a:p>
        </p:txBody>
      </p:sp>
      <p:sp>
        <p:nvSpPr>
          <p:cNvPr id="8" name="矩形 7"/>
          <p:cNvSpPr/>
          <p:nvPr/>
        </p:nvSpPr>
        <p:spPr>
          <a:xfrm>
            <a:off x="706442" y="4021403"/>
            <a:ext cx="11075861" cy="2031325"/>
          </a:xfrm>
          <a:prstGeom prst="rect">
            <a:avLst/>
          </a:prstGeom>
        </p:spPr>
        <p:txBody>
          <a:bodyPr wrap="square">
            <a:spAutoFit/>
          </a:bodyPr>
          <a:lstStyle/>
          <a:p>
            <a:pPr marL="342900" indent="-342900">
              <a:buFont typeface="+mj-ea"/>
              <a:buAutoNum type="circleNumDbPlain"/>
            </a:pPr>
            <a:r>
              <a:rPr lang="en-US" altLang="zh-CN" dirty="0" smtClean="0"/>
              <a:t>For </a:t>
            </a:r>
            <a:r>
              <a:rPr lang="en-US" altLang="zh-CN" dirty="0"/>
              <a:t>gather, Ginex first checks </a:t>
            </a:r>
            <a:r>
              <a:rPr lang="zh-CN" altLang="en-US" dirty="0"/>
              <a:t>𝑎𝑑𝑑𝑟𝑒𝑠𝑠</a:t>
            </a:r>
            <a:r>
              <a:rPr lang="en-US" altLang="zh-CN" dirty="0"/>
              <a:t>_</a:t>
            </a:r>
            <a:r>
              <a:rPr lang="zh-CN" altLang="en-US" dirty="0"/>
              <a:t>𝑡𝑎𝑏𝑙𝑒 </a:t>
            </a:r>
            <a:r>
              <a:rPr lang="en-US" altLang="zh-CN" dirty="0"/>
              <a:t>for the nodes in </a:t>
            </a:r>
            <a:r>
              <a:rPr lang="zh-CN" altLang="en-US" dirty="0"/>
              <a:t>𝑖𝑑𝑠 </a:t>
            </a:r>
            <a:r>
              <a:rPr lang="en-US" altLang="zh-CN" dirty="0" smtClean="0"/>
              <a:t>1 . </a:t>
            </a:r>
          </a:p>
          <a:p>
            <a:pPr marL="342900" indent="-342900">
              <a:buFont typeface="+mj-ea"/>
              <a:buAutoNum type="circleNumDbPlain"/>
            </a:pPr>
            <a:r>
              <a:rPr lang="en-US" altLang="zh-CN" dirty="0" smtClean="0"/>
              <a:t>The </a:t>
            </a:r>
            <a:r>
              <a:rPr lang="en-US" altLang="zh-CN" dirty="0"/>
              <a:t>feature vectors of the nodes present in the cache (Node 0 and Node 7) are fetched from the cache </a:t>
            </a:r>
            <a:r>
              <a:rPr lang="en-US" altLang="zh-CN" dirty="0" smtClean="0"/>
              <a:t>2</a:t>
            </a:r>
          </a:p>
          <a:p>
            <a:pPr marL="342900" indent="-342900">
              <a:buFont typeface="+mj-ea"/>
              <a:buAutoNum type="circleNumDbPlain"/>
            </a:pPr>
            <a:r>
              <a:rPr lang="en-US" altLang="zh-CN" dirty="0" smtClean="0"/>
              <a:t>The </a:t>
            </a:r>
            <a:r>
              <a:rPr lang="en-US" altLang="zh-CN" dirty="0"/>
              <a:t>others are read from SSD </a:t>
            </a:r>
            <a:r>
              <a:rPr lang="en-US" altLang="zh-CN" dirty="0" smtClean="0"/>
              <a:t>3 </a:t>
            </a:r>
            <a:r>
              <a:rPr lang="en-US" altLang="zh-CN" dirty="0"/>
              <a:t>to make the batch input</a:t>
            </a:r>
            <a:r>
              <a:rPr lang="en-US" altLang="zh-CN" dirty="0" smtClean="0"/>
              <a:t>.</a:t>
            </a:r>
            <a:endParaRPr lang="en-US" altLang="zh-CN" dirty="0"/>
          </a:p>
          <a:p>
            <a:pPr marL="342900" lvl="0" indent="-342900">
              <a:buFont typeface="+mj-ea"/>
              <a:buAutoNum type="circleNumDbPlain"/>
            </a:pPr>
            <a:r>
              <a:rPr lang="en-US" altLang="zh-CN" dirty="0" smtClean="0"/>
              <a:t>Then Ginex </a:t>
            </a:r>
            <a:r>
              <a:rPr lang="en-US" altLang="zh-CN" dirty="0"/>
              <a:t>puts these vectors into the cache lines originally holding the feature vectors of </a:t>
            </a:r>
            <a:r>
              <a:rPr lang="en-US" altLang="zh-CN" dirty="0" smtClean="0"/>
              <a:t>0 </a:t>
            </a:r>
            <a:r>
              <a:rPr lang="en-US" altLang="zh-CN" dirty="0"/>
              <a:t>and </a:t>
            </a:r>
            <a:r>
              <a:rPr lang="en-US" altLang="zh-CN" dirty="0" smtClean="0"/>
              <a:t>6</a:t>
            </a:r>
            <a:r>
              <a:rPr lang="en-US" altLang="zh-CN" dirty="0"/>
              <a:t>, whose address can be found by </a:t>
            </a:r>
            <a:r>
              <a:rPr lang="en-US" altLang="zh-CN" dirty="0" smtClean="0"/>
              <a:t>checking </a:t>
            </a:r>
            <a:r>
              <a:rPr lang="zh-CN" altLang="en-US" dirty="0" smtClean="0"/>
              <a:t>𝑎𝑑𝑑𝑟𝑒𝑠𝑠</a:t>
            </a:r>
            <a:r>
              <a:rPr lang="en-US" altLang="zh-CN" dirty="0"/>
              <a:t>_</a:t>
            </a:r>
            <a:r>
              <a:rPr lang="zh-CN" altLang="en-US" dirty="0"/>
              <a:t>𝑡𝑎𝑏𝑙𝑒 </a:t>
            </a:r>
            <a:r>
              <a:rPr lang="en-US" altLang="zh-CN" dirty="0"/>
              <a:t>as well 4 . </a:t>
            </a:r>
            <a:endParaRPr lang="en-US" altLang="zh-CN" dirty="0" smtClean="0"/>
          </a:p>
          <a:p>
            <a:pPr marL="342900" lvl="0" indent="-342900">
              <a:buFont typeface="+mj-ea"/>
              <a:buAutoNum type="circleNumDbPlain"/>
            </a:pPr>
            <a:r>
              <a:rPr lang="en-US" altLang="zh-CN" dirty="0" smtClean="0"/>
              <a:t>Lastly</a:t>
            </a:r>
            <a:r>
              <a:rPr lang="en-US" altLang="zh-CN" dirty="0"/>
              <a:t>, Ginex </a:t>
            </a:r>
            <a:r>
              <a:rPr lang="en-US" altLang="zh-CN" dirty="0" smtClean="0"/>
              <a:t>updates </a:t>
            </a:r>
            <a:r>
              <a:rPr lang="zh-CN" altLang="en-US" dirty="0" smtClean="0"/>
              <a:t>𝑎𝑑𝑑𝑟𝑒𝑠𝑠</a:t>
            </a:r>
            <a:r>
              <a:rPr lang="en-US" altLang="zh-CN" dirty="0"/>
              <a:t>_</a:t>
            </a:r>
            <a:r>
              <a:rPr lang="zh-CN" altLang="en-US" dirty="0"/>
              <a:t>𝑡𝑎𝑏𝑙𝑒 </a:t>
            </a:r>
            <a:r>
              <a:rPr lang="en-US" altLang="zh-CN" dirty="0"/>
              <a:t>5 , and cache update for Iteration </a:t>
            </a:r>
            <a:r>
              <a:rPr lang="zh-CN" altLang="en-US" dirty="0"/>
              <a:t>𝑖 </a:t>
            </a:r>
            <a:r>
              <a:rPr lang="en-US" altLang="zh-CN" dirty="0"/>
              <a:t>ends</a:t>
            </a:r>
            <a:r>
              <a:rPr lang="en-US" altLang="zh-CN" dirty="0" smtClean="0"/>
              <a:t>.</a:t>
            </a:r>
            <a:endParaRPr lang="en-US" altLang="zh-CN" dirty="0"/>
          </a:p>
        </p:txBody>
      </p:sp>
    </p:spTree>
    <p:extLst>
      <p:ext uri="{BB962C8B-B14F-4D97-AF65-F5344CB8AC3E}">
        <p14:creationId xmlns:p14="http://schemas.microsoft.com/office/powerpoint/2010/main" val="246730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l="1" r="260"/>
          <a:stretch/>
        </p:blipFill>
        <p:spPr>
          <a:xfrm>
            <a:off x="924964" y="1301032"/>
            <a:ext cx="10525082" cy="4726241"/>
          </a:xfrm>
          <a:prstGeom prst="rect">
            <a:avLst/>
          </a:prstGeom>
        </p:spPr>
      </p:pic>
      <p:sp>
        <p:nvSpPr>
          <p:cNvPr id="2" name="标题 1"/>
          <p:cNvSpPr>
            <a:spLocks noGrp="1"/>
          </p:cNvSpPr>
          <p:nvPr>
            <p:ph type="title"/>
          </p:nvPr>
        </p:nvSpPr>
        <p:spPr>
          <a:xfrm>
            <a:off x="1049655" y="144780"/>
            <a:ext cx="10808335" cy="692150"/>
          </a:xfrm>
        </p:spPr>
        <p:txBody>
          <a:bodyPr/>
          <a:lstStyle/>
          <a:p>
            <a:r>
              <a:rPr lang="en-US" altLang="zh-CN" sz="4000" dirty="0" err="1" smtClean="0"/>
              <a:t>Ginex</a:t>
            </a:r>
            <a:r>
              <a:rPr lang="en-US" altLang="zh-CN" sz="4000" dirty="0" smtClean="0"/>
              <a:t> : </a:t>
            </a:r>
            <a:r>
              <a:rPr lang="en-US" altLang="zh-CN" sz="3600" dirty="0" smtClean="0"/>
              <a:t>Method</a:t>
            </a:r>
            <a:r>
              <a:rPr lang="en-US" altLang="zh-CN" sz="3600" dirty="0" smtClean="0"/>
              <a:t> </a:t>
            </a:r>
            <a:r>
              <a:rPr lang="en-US" altLang="zh-CN" sz="2400" dirty="0" smtClean="0"/>
              <a:t>(</a:t>
            </a:r>
            <a:r>
              <a:rPr lang="en-US" altLang="zh-CN" sz="2400" dirty="0"/>
              <a:t>6/10)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24</a:t>
            </a:fld>
            <a:endParaRPr lang="zh-TW" altLang="en-US"/>
          </a:p>
        </p:txBody>
      </p:sp>
      <p:sp>
        <p:nvSpPr>
          <p:cNvPr id="8" name="矩形 7"/>
          <p:cNvSpPr/>
          <p:nvPr/>
        </p:nvSpPr>
        <p:spPr>
          <a:xfrm>
            <a:off x="3809508" y="5825981"/>
            <a:ext cx="5124160" cy="369332"/>
          </a:xfrm>
          <a:prstGeom prst="rect">
            <a:avLst/>
          </a:prstGeom>
        </p:spPr>
        <p:txBody>
          <a:bodyPr wrap="none">
            <a:spAutoFit/>
          </a:bodyPr>
          <a:lstStyle/>
          <a:p>
            <a:r>
              <a:rPr lang="en-US" altLang="zh-CN" b="1" dirty="0" smtClean="0">
                <a:latin typeface="Times New Roman" panose="02020603050405020304" pitchFamily="18" charset="0"/>
                <a:cs typeface="Times New Roman" panose="02020603050405020304" pitchFamily="18" charset="0"/>
              </a:rPr>
              <a:t>Fig5</a:t>
            </a:r>
            <a:r>
              <a:rPr lang="en-US" altLang="zh-CN" b="1" dirty="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Example for next accessed iteration tracking</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61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err="1" smtClean="0"/>
              <a:t>Ginex</a:t>
            </a:r>
            <a:r>
              <a:rPr lang="en-US" altLang="zh-CN" sz="4000" dirty="0" smtClean="0"/>
              <a:t> : </a:t>
            </a:r>
            <a:r>
              <a:rPr lang="en-US" altLang="zh-CN" sz="3600" dirty="0" smtClean="0"/>
              <a:t>Experiment</a:t>
            </a:r>
            <a:r>
              <a:rPr lang="en-US" altLang="zh-CN" sz="3600" dirty="0" smtClean="0"/>
              <a:t> </a:t>
            </a:r>
            <a:r>
              <a:rPr lang="en-US" altLang="zh-CN" sz="2400" dirty="0"/>
              <a:t>(7/10)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25</a:t>
            </a:fld>
            <a:endParaRPr lang="zh-TW" altLang="en-US"/>
          </a:p>
        </p:txBody>
      </p:sp>
      <p:sp>
        <p:nvSpPr>
          <p:cNvPr id="9" name="内容占位符 2"/>
          <p:cNvSpPr txBox="1">
            <a:spLocks/>
          </p:cNvSpPr>
          <p:nvPr/>
        </p:nvSpPr>
        <p:spPr bwMode="auto">
          <a:xfrm>
            <a:off x="500062" y="1092255"/>
            <a:ext cx="2567229" cy="495214"/>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 typeface="Wingdings" panose="05000000000000000000" pitchFamily="2" charset="2"/>
              <a:buNone/>
            </a:pPr>
            <a:endParaRPr lang="en-US" altLang="zh-CN" sz="2800" b="1" kern="0" dirty="0">
              <a:solidFill>
                <a:schemeClr val="tx2"/>
              </a:solidFill>
              <a:latin typeface="+mn-lt"/>
            </a:endParaRPr>
          </a:p>
        </p:txBody>
      </p:sp>
      <p:pic>
        <p:nvPicPr>
          <p:cNvPr id="7" name="图片 6"/>
          <p:cNvPicPr>
            <a:picLocks noChangeAspect="1"/>
          </p:cNvPicPr>
          <p:nvPr/>
        </p:nvPicPr>
        <p:blipFill>
          <a:blip r:embed="rId3"/>
          <a:stretch>
            <a:fillRect/>
          </a:stretch>
        </p:blipFill>
        <p:spPr>
          <a:xfrm>
            <a:off x="1049655" y="2199641"/>
            <a:ext cx="10039350" cy="2962275"/>
          </a:xfrm>
          <a:prstGeom prst="rect">
            <a:avLst/>
          </a:prstGeom>
        </p:spPr>
      </p:pic>
      <p:sp>
        <p:nvSpPr>
          <p:cNvPr id="12" name="矩形 11"/>
          <p:cNvSpPr/>
          <p:nvPr/>
        </p:nvSpPr>
        <p:spPr>
          <a:xfrm>
            <a:off x="4802280" y="1968808"/>
            <a:ext cx="3303084"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Table 1. Graph </a:t>
            </a:r>
            <a:r>
              <a:rPr lang="en-US" altLang="zh-CN" sz="2400" b="1" dirty="0">
                <a:latin typeface="Times New Roman" panose="02020603050405020304" pitchFamily="18" charset="0"/>
                <a:cs typeface="Times New Roman" panose="02020603050405020304" pitchFamily="18" charset="0"/>
              </a:rPr>
              <a:t>datasets</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45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err="1" smtClean="0"/>
              <a:t>Ginex</a:t>
            </a:r>
            <a:r>
              <a:rPr lang="en-US" altLang="zh-CN" sz="4000" dirty="0" smtClean="0"/>
              <a:t> : </a:t>
            </a:r>
            <a:r>
              <a:rPr lang="en-US" altLang="zh-CN" sz="4000" dirty="0" smtClean="0"/>
              <a:t>Experiment</a:t>
            </a:r>
            <a:r>
              <a:rPr lang="en-US" altLang="zh-CN" sz="4000" dirty="0" smtClean="0"/>
              <a:t> </a:t>
            </a:r>
            <a:r>
              <a:rPr lang="en-US" altLang="zh-CN" sz="2400" dirty="0"/>
              <a:t>(8/10)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26</a:t>
            </a:fld>
            <a:endParaRPr lang="zh-TW" altLang="en-US"/>
          </a:p>
        </p:txBody>
      </p:sp>
      <p:pic>
        <p:nvPicPr>
          <p:cNvPr id="3" name="图片 2"/>
          <p:cNvPicPr>
            <a:picLocks noChangeAspect="1"/>
          </p:cNvPicPr>
          <p:nvPr/>
        </p:nvPicPr>
        <p:blipFill rotWithShape="1">
          <a:blip r:embed="rId3"/>
          <a:srcRect l="2243" t="2723" r="3396" b="61540"/>
          <a:stretch/>
        </p:blipFill>
        <p:spPr>
          <a:xfrm>
            <a:off x="15450" y="1935480"/>
            <a:ext cx="6103682" cy="2694709"/>
          </a:xfrm>
          <a:prstGeom prst="rect">
            <a:avLst/>
          </a:prstGeom>
        </p:spPr>
      </p:pic>
      <p:pic>
        <p:nvPicPr>
          <p:cNvPr id="6" name="图片 5"/>
          <p:cNvPicPr>
            <a:picLocks noChangeAspect="1"/>
          </p:cNvPicPr>
          <p:nvPr/>
        </p:nvPicPr>
        <p:blipFill rotWithShape="1">
          <a:blip r:embed="rId3"/>
          <a:srcRect l="2774" t="53087" r="3888" b="11553"/>
          <a:stretch/>
        </p:blipFill>
        <p:spPr>
          <a:xfrm>
            <a:off x="6076605" y="1935480"/>
            <a:ext cx="6101728" cy="2694709"/>
          </a:xfrm>
          <a:prstGeom prst="rect">
            <a:avLst/>
          </a:prstGeom>
        </p:spPr>
      </p:pic>
      <p:sp>
        <p:nvSpPr>
          <p:cNvPr id="7" name="矩形 6"/>
          <p:cNvSpPr/>
          <p:nvPr/>
        </p:nvSpPr>
        <p:spPr>
          <a:xfrm>
            <a:off x="775853" y="4607910"/>
            <a:ext cx="5854933" cy="646331"/>
          </a:xfrm>
          <a:prstGeom prst="rect">
            <a:avLst/>
          </a:prstGeom>
        </p:spPr>
        <p:txBody>
          <a:bodyPr wrap="square">
            <a:spAutoFit/>
          </a:bodyPr>
          <a:lstStyle/>
          <a:p>
            <a:r>
              <a:rPr lang="en-US" altLang="zh-CN" b="1" dirty="0" smtClean="0">
                <a:latin typeface="Times New Roman" panose="02020603050405020304" pitchFamily="18" charset="0"/>
                <a:cs typeface="Times New Roman" panose="02020603050405020304" pitchFamily="18" charset="0"/>
              </a:rPr>
              <a:t>Fig6. Normalized </a:t>
            </a:r>
            <a:r>
              <a:rPr lang="en-US" altLang="zh-CN" b="1" dirty="0">
                <a:latin typeface="Times New Roman" panose="02020603050405020304" pitchFamily="18" charset="0"/>
                <a:cs typeface="Times New Roman" panose="02020603050405020304" pitchFamily="18" charset="0"/>
              </a:rPr>
              <a:t>training time breakdown of </a:t>
            </a:r>
            <a:r>
              <a:rPr lang="en-US" altLang="zh-CN" b="1" dirty="0" err="1">
                <a:latin typeface="Times New Roman" panose="02020603050405020304" pitchFamily="18" charset="0"/>
                <a:cs typeface="Times New Roman" panose="02020603050405020304" pitchFamily="18" charset="0"/>
              </a:rPr>
              <a:t>PyG</a:t>
            </a:r>
            <a:r>
              <a:rPr lang="en-US" altLang="zh-CN" b="1" dirty="0">
                <a:latin typeface="Times New Roman" panose="02020603050405020304" pitchFamily="18" charset="0"/>
                <a:cs typeface="Times New Roman" panose="02020603050405020304" pitchFamily="18" charset="0"/>
              </a:rPr>
              <a:t>+, </a:t>
            </a:r>
            <a:r>
              <a:rPr lang="en-US" altLang="zh-CN" b="1" dirty="0" err="1">
                <a:latin typeface="Times New Roman" panose="02020603050405020304" pitchFamily="18" charset="0"/>
                <a:cs typeface="Times New Roman" panose="02020603050405020304" pitchFamily="18" charset="0"/>
              </a:rPr>
              <a:t>Ali+PG</a:t>
            </a:r>
            <a:r>
              <a:rPr lang="en-US" altLang="zh-CN" b="1" dirty="0">
                <a:latin typeface="Times New Roman" panose="02020603050405020304" pitchFamily="18" charset="0"/>
                <a:cs typeface="Times New Roman" panose="02020603050405020304" pitchFamily="18" charset="0"/>
              </a:rPr>
              <a:t>, and Ginex. Smaller is better.</a:t>
            </a:r>
            <a:endParaRPr lang="zh-CN" altLang="en-US" b="1" dirty="0">
              <a:latin typeface="Times New Roman" panose="02020603050405020304" pitchFamily="18" charset="0"/>
              <a:cs typeface="Times New Roman" panose="02020603050405020304" pitchFamily="18" charset="0"/>
            </a:endParaRPr>
          </a:p>
        </p:txBody>
      </p:sp>
      <p:sp>
        <p:nvSpPr>
          <p:cNvPr id="8" name="矩形 7"/>
          <p:cNvSpPr/>
          <p:nvPr/>
        </p:nvSpPr>
        <p:spPr>
          <a:xfrm>
            <a:off x="6704334" y="4607910"/>
            <a:ext cx="5227204" cy="646331"/>
          </a:xfrm>
          <a:prstGeom prst="rect">
            <a:avLst/>
          </a:prstGeom>
        </p:spPr>
        <p:txBody>
          <a:bodyPr wrap="square">
            <a:spAutoFit/>
          </a:bodyPr>
          <a:lstStyle/>
          <a:p>
            <a:r>
              <a:rPr lang="en-US" altLang="zh-CN" b="1" dirty="0" smtClean="0">
                <a:latin typeface="Times New Roman" panose="02020603050405020304" pitchFamily="18" charset="0"/>
                <a:cs typeface="Times New Roman" panose="02020603050405020304" pitchFamily="18" charset="0"/>
              </a:rPr>
              <a:t>Fig7. Normalized </a:t>
            </a:r>
            <a:r>
              <a:rPr lang="en-US" altLang="zh-CN" b="1" dirty="0">
                <a:latin typeface="Times New Roman" panose="02020603050405020304" pitchFamily="18" charset="0"/>
                <a:cs typeface="Times New Roman" panose="02020603050405020304" pitchFamily="18" charset="0"/>
              </a:rPr>
              <a:t>training time breakdown of </a:t>
            </a:r>
            <a:r>
              <a:rPr lang="en-US" altLang="zh-CN" b="1" dirty="0" smtClean="0">
                <a:latin typeface="Times New Roman" panose="02020603050405020304" pitchFamily="18" charset="0"/>
                <a:cs typeface="Times New Roman" panose="02020603050405020304" pitchFamily="18" charset="0"/>
              </a:rPr>
              <a:t>Ginex</a:t>
            </a:r>
            <a:r>
              <a:rPr lang="en-US" altLang="zh-CN" b="1" dirty="0">
                <a:latin typeface="Times New Roman" panose="02020603050405020304" pitchFamily="18" charset="0"/>
                <a:cs typeface="Times New Roman" panose="02020603050405020304" pitchFamily="18" charset="0"/>
              </a:rPr>
              <a:t>-</a:t>
            </a:r>
            <a:r>
              <a:rPr lang="en-US" altLang="zh-CN" b="1" dirty="0" smtClean="0">
                <a:latin typeface="Times New Roman" panose="02020603050405020304" pitchFamily="18" charset="0"/>
                <a:cs typeface="Times New Roman" panose="02020603050405020304" pitchFamily="18" charset="0"/>
              </a:rPr>
              <a:t>PG and Ginex</a:t>
            </a:r>
            <a:endParaRPr lang="zh-CN" altLang="en-US" b="1" dirty="0">
              <a:latin typeface="Times New Roman" panose="02020603050405020304" pitchFamily="18" charset="0"/>
              <a:cs typeface="Times New Roman" panose="02020603050405020304" pitchFamily="18" charset="0"/>
            </a:endParaRPr>
          </a:p>
        </p:txBody>
      </p:sp>
      <p:sp>
        <p:nvSpPr>
          <p:cNvPr id="10" name="矩形 9"/>
          <p:cNvSpPr/>
          <p:nvPr/>
        </p:nvSpPr>
        <p:spPr>
          <a:xfrm>
            <a:off x="4280666" y="1322484"/>
            <a:ext cx="3196709" cy="461665"/>
          </a:xfrm>
          <a:prstGeom prst="rect">
            <a:avLst/>
          </a:prstGeom>
        </p:spPr>
        <p:txBody>
          <a:bodyPr wrap="none">
            <a:spAutoFit/>
          </a:bodyPr>
          <a:lstStyle/>
          <a:p>
            <a:r>
              <a:rPr lang="en-US" altLang="zh-CN" sz="2400" b="1" dirty="0"/>
              <a:t>Overall Performance</a:t>
            </a:r>
            <a:endParaRPr lang="zh-CN" altLang="en-US" sz="2400" b="1" dirty="0"/>
          </a:p>
        </p:txBody>
      </p:sp>
    </p:spTree>
    <p:extLst>
      <p:ext uri="{BB962C8B-B14F-4D97-AF65-F5344CB8AC3E}">
        <p14:creationId xmlns:p14="http://schemas.microsoft.com/office/powerpoint/2010/main" val="2153718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err="1" smtClean="0"/>
              <a:t>Ginex</a:t>
            </a:r>
            <a:r>
              <a:rPr lang="en-US" altLang="zh-CN" sz="4000" dirty="0" smtClean="0"/>
              <a:t> : </a:t>
            </a:r>
            <a:r>
              <a:rPr lang="en-US" altLang="zh-CN" sz="4000" dirty="0" smtClean="0"/>
              <a:t>Experiment</a:t>
            </a:r>
            <a:r>
              <a:rPr lang="en-US" altLang="zh-CN" sz="4000" dirty="0" smtClean="0"/>
              <a:t> </a:t>
            </a:r>
            <a:r>
              <a:rPr lang="en-US" altLang="zh-CN" sz="2400" dirty="0"/>
              <a:t>(9/10)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27</a:t>
            </a:fld>
            <a:endParaRPr lang="zh-TW" altLang="en-US"/>
          </a:p>
        </p:txBody>
      </p:sp>
      <p:pic>
        <p:nvPicPr>
          <p:cNvPr id="3" name="图片 2"/>
          <p:cNvPicPr>
            <a:picLocks noChangeAspect="1"/>
          </p:cNvPicPr>
          <p:nvPr/>
        </p:nvPicPr>
        <p:blipFill rotWithShape="1">
          <a:blip r:embed="rId3"/>
          <a:srcRect l="2057" r="1410" b="21192"/>
          <a:stretch/>
        </p:blipFill>
        <p:spPr>
          <a:xfrm>
            <a:off x="0" y="1604183"/>
            <a:ext cx="6190826" cy="3175635"/>
          </a:xfrm>
          <a:prstGeom prst="rect">
            <a:avLst/>
          </a:prstGeom>
        </p:spPr>
      </p:pic>
      <p:pic>
        <p:nvPicPr>
          <p:cNvPr id="6" name="图片 5"/>
          <p:cNvPicPr>
            <a:picLocks noChangeAspect="1"/>
          </p:cNvPicPr>
          <p:nvPr/>
        </p:nvPicPr>
        <p:blipFill rotWithShape="1">
          <a:blip r:embed="rId4"/>
          <a:srcRect l="3112" b="21778"/>
          <a:stretch/>
        </p:blipFill>
        <p:spPr>
          <a:xfrm>
            <a:off x="6190825" y="1604182"/>
            <a:ext cx="5944635" cy="3175635"/>
          </a:xfrm>
          <a:prstGeom prst="rect">
            <a:avLst/>
          </a:prstGeom>
        </p:spPr>
      </p:pic>
      <p:sp>
        <p:nvSpPr>
          <p:cNvPr id="8" name="矩形 7"/>
          <p:cNvSpPr/>
          <p:nvPr/>
        </p:nvSpPr>
        <p:spPr>
          <a:xfrm>
            <a:off x="662247" y="4664977"/>
            <a:ext cx="5455920" cy="707886"/>
          </a:xfrm>
          <a:prstGeom prst="rect">
            <a:avLst/>
          </a:prstGeom>
        </p:spPr>
        <p:txBody>
          <a:bodyPr wrap="square">
            <a:spAutoFit/>
          </a:bodyPr>
          <a:lstStyle/>
          <a:p>
            <a:r>
              <a:rPr lang="en-US" altLang="zh-CN" sz="2000" b="1" dirty="0" smtClean="0">
                <a:latin typeface="Times New Roman" panose="02020603050405020304" pitchFamily="18" charset="0"/>
                <a:cs typeface="Times New Roman" panose="02020603050405020304" pitchFamily="18" charset="0"/>
              </a:rPr>
              <a:t>Fig8. Speed up of </a:t>
            </a:r>
            <a:r>
              <a:rPr lang="en-US" altLang="zh-CN" sz="2000" b="1" dirty="0" err="1" smtClean="0">
                <a:latin typeface="Times New Roman" panose="02020603050405020304" pitchFamily="18" charset="0"/>
                <a:cs typeface="Times New Roman" panose="02020603050405020304" pitchFamily="18" charset="0"/>
              </a:rPr>
              <a:t>Ali+PG</a:t>
            </a:r>
            <a:r>
              <a:rPr lang="en-US" altLang="zh-CN" sz="2000" b="1" dirty="0" smtClean="0">
                <a:latin typeface="Times New Roman" panose="02020603050405020304" pitchFamily="18" charset="0"/>
                <a:cs typeface="Times New Roman" panose="02020603050405020304" pitchFamily="18" charset="0"/>
              </a:rPr>
              <a:t> and Ginex over </a:t>
            </a:r>
            <a:r>
              <a:rPr lang="en-US" altLang="zh-CN" sz="2000" b="1" dirty="0" err="1" smtClean="0">
                <a:latin typeface="Times New Roman" panose="02020603050405020304" pitchFamily="18" charset="0"/>
                <a:cs typeface="Times New Roman" panose="02020603050405020304" pitchFamily="18" charset="0"/>
              </a:rPr>
              <a:t>PyG</a:t>
            </a:r>
            <a:r>
              <a:rPr lang="en-US" altLang="zh-CN" sz="2000" b="1" dirty="0" smtClean="0">
                <a:latin typeface="Times New Roman" panose="02020603050405020304" pitchFamily="18" charset="0"/>
                <a:cs typeface="Times New Roman" panose="02020603050405020304" pitchFamily="18" charset="0"/>
              </a:rPr>
              <a:t>+ with varying feature dimensions</a:t>
            </a:r>
            <a:endParaRPr lang="zh-CN" altLang="en-US" sz="2000" b="1" dirty="0">
              <a:latin typeface="Times New Roman" panose="02020603050405020304" pitchFamily="18" charset="0"/>
              <a:cs typeface="Times New Roman" panose="02020603050405020304" pitchFamily="18" charset="0"/>
            </a:endParaRPr>
          </a:p>
        </p:txBody>
      </p:sp>
      <p:sp>
        <p:nvSpPr>
          <p:cNvPr id="9" name="矩形 8"/>
          <p:cNvSpPr/>
          <p:nvPr/>
        </p:nvSpPr>
        <p:spPr>
          <a:xfrm>
            <a:off x="6736080" y="4664977"/>
            <a:ext cx="5455920" cy="707886"/>
          </a:xfrm>
          <a:prstGeom prst="rect">
            <a:avLst/>
          </a:prstGeom>
        </p:spPr>
        <p:txBody>
          <a:bodyPr wrap="square">
            <a:spAutoFit/>
          </a:bodyPr>
          <a:lstStyle/>
          <a:p>
            <a:r>
              <a:rPr lang="en-US" altLang="zh-CN" sz="2000" b="1" dirty="0" smtClean="0">
                <a:latin typeface="Times New Roman" panose="02020603050405020304" pitchFamily="18" charset="0"/>
                <a:cs typeface="Times New Roman" panose="02020603050405020304" pitchFamily="18" charset="0"/>
              </a:rPr>
              <a:t>Fig9. Speed up of </a:t>
            </a:r>
            <a:r>
              <a:rPr lang="en-US" altLang="zh-CN" sz="2000" b="1" dirty="0" err="1" smtClean="0">
                <a:latin typeface="Times New Roman" panose="02020603050405020304" pitchFamily="18" charset="0"/>
                <a:cs typeface="Times New Roman" panose="02020603050405020304" pitchFamily="18" charset="0"/>
              </a:rPr>
              <a:t>Ali+PG</a:t>
            </a:r>
            <a:r>
              <a:rPr lang="en-US" altLang="zh-CN" sz="2000" b="1" dirty="0" smtClean="0">
                <a:latin typeface="Times New Roman" panose="02020603050405020304" pitchFamily="18" charset="0"/>
                <a:cs typeface="Times New Roman" panose="02020603050405020304" pitchFamily="18" charset="0"/>
              </a:rPr>
              <a:t> and Ginex over </a:t>
            </a:r>
            <a:r>
              <a:rPr lang="en-US" altLang="zh-CN" sz="2000" b="1" dirty="0" err="1" smtClean="0">
                <a:latin typeface="Times New Roman" panose="02020603050405020304" pitchFamily="18" charset="0"/>
                <a:cs typeface="Times New Roman" panose="02020603050405020304" pitchFamily="18" charset="0"/>
              </a:rPr>
              <a:t>PyG</a:t>
            </a:r>
            <a:r>
              <a:rPr lang="en-US" altLang="zh-CN" sz="2000" b="1" dirty="0" smtClean="0">
                <a:latin typeface="Times New Roman" panose="02020603050405020304" pitchFamily="18" charset="0"/>
                <a:cs typeface="Times New Roman" panose="02020603050405020304" pitchFamily="18" charset="0"/>
              </a:rPr>
              <a:t>+ with varying main memory size</a:t>
            </a:r>
            <a:endParaRPr lang="zh-CN" altLang="en-US" sz="2000" b="1" dirty="0">
              <a:latin typeface="Times New Roman" panose="02020603050405020304" pitchFamily="18" charset="0"/>
              <a:cs typeface="Times New Roman" panose="02020603050405020304" pitchFamily="18" charset="0"/>
            </a:endParaRPr>
          </a:p>
        </p:txBody>
      </p:sp>
      <p:sp>
        <p:nvSpPr>
          <p:cNvPr id="10" name="矩形 9"/>
          <p:cNvSpPr/>
          <p:nvPr/>
        </p:nvSpPr>
        <p:spPr>
          <a:xfrm>
            <a:off x="4384704" y="1257684"/>
            <a:ext cx="2662908" cy="461665"/>
          </a:xfrm>
          <a:prstGeom prst="rect">
            <a:avLst/>
          </a:prstGeom>
        </p:spPr>
        <p:txBody>
          <a:bodyPr wrap="none">
            <a:spAutoFit/>
          </a:bodyPr>
          <a:lstStyle/>
          <a:p>
            <a:r>
              <a:rPr lang="en-US" altLang="zh-CN" sz="2400" b="1" dirty="0"/>
              <a:t>Sensitivity Study</a:t>
            </a:r>
            <a:endParaRPr lang="zh-CN" altLang="en-US" sz="2400" b="1" dirty="0"/>
          </a:p>
        </p:txBody>
      </p:sp>
    </p:spTree>
    <p:extLst>
      <p:ext uri="{BB962C8B-B14F-4D97-AF65-F5344CB8AC3E}">
        <p14:creationId xmlns:p14="http://schemas.microsoft.com/office/powerpoint/2010/main" val="348356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err="1" smtClean="0"/>
              <a:t>Ginex</a:t>
            </a:r>
            <a:r>
              <a:rPr lang="en-US" altLang="zh-CN" sz="4000" dirty="0" smtClean="0"/>
              <a:t> : </a:t>
            </a:r>
            <a:r>
              <a:rPr lang="en-US" altLang="zh-CN" sz="4000" dirty="0" smtClean="0"/>
              <a:t>Experiment</a:t>
            </a:r>
            <a:r>
              <a:rPr lang="en-US" altLang="zh-CN" sz="4000" dirty="0" smtClean="0"/>
              <a:t> </a:t>
            </a:r>
            <a:r>
              <a:rPr lang="en-US" altLang="zh-CN" sz="2400" dirty="0" smtClean="0"/>
              <a:t>(10/10)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28</a:t>
            </a:fld>
            <a:endParaRPr lang="zh-TW" altLang="en-US"/>
          </a:p>
        </p:txBody>
      </p:sp>
      <p:pic>
        <p:nvPicPr>
          <p:cNvPr id="7" name="图片 6"/>
          <p:cNvPicPr>
            <a:picLocks noChangeAspect="1"/>
          </p:cNvPicPr>
          <p:nvPr/>
        </p:nvPicPr>
        <p:blipFill rotWithShape="1">
          <a:blip r:embed="rId3"/>
          <a:srcRect t="11774" b="30751"/>
          <a:stretch/>
        </p:blipFill>
        <p:spPr>
          <a:xfrm>
            <a:off x="2682503" y="2237057"/>
            <a:ext cx="6846692" cy="3716993"/>
          </a:xfrm>
          <a:prstGeom prst="rect">
            <a:avLst/>
          </a:prstGeom>
        </p:spPr>
      </p:pic>
      <p:sp>
        <p:nvSpPr>
          <p:cNvPr id="6" name="矩形 5"/>
          <p:cNvSpPr/>
          <p:nvPr/>
        </p:nvSpPr>
        <p:spPr>
          <a:xfrm>
            <a:off x="1830671" y="1253759"/>
            <a:ext cx="6437019" cy="461665"/>
          </a:xfrm>
          <a:prstGeom prst="rect">
            <a:avLst/>
          </a:prstGeom>
        </p:spPr>
        <p:txBody>
          <a:bodyPr wrap="none">
            <a:spAutoFit/>
          </a:bodyPr>
          <a:lstStyle/>
          <a:p>
            <a:r>
              <a:rPr lang="en-US" altLang="zh-CN" sz="2400" b="1" dirty="0" smtClean="0"/>
              <a:t>Cost Comparison with Distributed Training</a:t>
            </a:r>
            <a:endParaRPr lang="zh-CN" altLang="en-US" sz="2400" b="1" dirty="0"/>
          </a:p>
        </p:txBody>
      </p:sp>
      <p:pic>
        <p:nvPicPr>
          <p:cNvPr id="8" name="图片 7"/>
          <p:cNvPicPr>
            <a:picLocks noChangeAspect="1"/>
          </p:cNvPicPr>
          <p:nvPr/>
        </p:nvPicPr>
        <p:blipFill rotWithShape="1">
          <a:blip r:embed="rId3"/>
          <a:srcRect t="2732" b="92606"/>
          <a:stretch/>
        </p:blipFill>
        <p:spPr>
          <a:xfrm>
            <a:off x="2682503" y="1892952"/>
            <a:ext cx="6846692" cy="301447"/>
          </a:xfrm>
          <a:prstGeom prst="rect">
            <a:avLst/>
          </a:prstGeom>
        </p:spPr>
      </p:pic>
    </p:spTree>
    <p:extLst>
      <p:ext uri="{BB962C8B-B14F-4D97-AF65-F5344CB8AC3E}">
        <p14:creationId xmlns:p14="http://schemas.microsoft.com/office/powerpoint/2010/main" val="641189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29</a:t>
            </a:fld>
            <a:endParaRPr lang="zh-TW" altLang="en-US"/>
          </a:p>
        </p:txBody>
      </p:sp>
      <p:sp>
        <p:nvSpPr>
          <p:cNvPr id="6" name="內容版面配置區 2"/>
          <p:cNvSpPr txBox="1">
            <a:spLocks/>
          </p:cNvSpPr>
          <p:nvPr/>
        </p:nvSpPr>
        <p:spPr bwMode="auto">
          <a:xfrm>
            <a:off x="2260747" y="1272328"/>
            <a:ext cx="7644191" cy="4709002"/>
          </a:xfrm>
          <a:prstGeom prst="rect">
            <a:avLst/>
          </a:prstGeom>
          <a:noFill/>
          <a:ln w="9525">
            <a:noFill/>
            <a:miter lim="800000"/>
          </a:ln>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Clr>
                <a:schemeClr val="tx2"/>
              </a:buClr>
            </a:pPr>
            <a:r>
              <a:rPr lang="en-US" altLang="zh-CN" sz="2400" kern="0" dirty="0" smtClean="0">
                <a:latin typeface="+mn-lt"/>
                <a:cs typeface="Times New Roman" panose="02020603050405020304" pitchFamily="18" charset="0"/>
                <a:sym typeface="+mn-ea"/>
              </a:rPr>
              <a:t>Introduction (5 min)</a:t>
            </a:r>
          </a:p>
          <a:p>
            <a:pPr lvl="1">
              <a:buClr>
                <a:schemeClr val="tx2"/>
              </a:buClr>
            </a:pPr>
            <a:r>
              <a:rPr lang="en-US" altLang="zh-CN" sz="2000" kern="0" dirty="0" smtClean="0">
                <a:latin typeface="+mn-lt"/>
                <a:cs typeface="Times New Roman" panose="02020603050405020304" pitchFamily="18" charset="0"/>
              </a:rPr>
              <a:t>Graph Tasks</a:t>
            </a:r>
          </a:p>
          <a:p>
            <a:pPr lvl="1">
              <a:buClr>
                <a:schemeClr val="tx2"/>
              </a:buClr>
            </a:pPr>
            <a:r>
              <a:rPr lang="en-US" altLang="zh-CN" sz="2000" kern="0" dirty="0" smtClean="0">
                <a:latin typeface="+mn-lt"/>
                <a:cs typeface="Times New Roman" panose="02020603050405020304" pitchFamily="18" charset="0"/>
                <a:sym typeface="+mn-ea"/>
              </a:rPr>
              <a:t>GNN training </a:t>
            </a:r>
          </a:p>
          <a:p>
            <a:pPr>
              <a:buClr>
                <a:schemeClr val="tx2"/>
              </a:buClr>
            </a:pPr>
            <a:r>
              <a:rPr lang="en-US" altLang="zh-CN" sz="2400" kern="0" dirty="0" smtClean="0">
                <a:latin typeface="+mn-lt"/>
                <a:cs typeface="Times New Roman" panose="02020603050405020304" pitchFamily="18" charset="0"/>
                <a:sym typeface="+mn-ea"/>
              </a:rPr>
              <a:t>Analysis &amp; Motivation (10 min)</a:t>
            </a:r>
            <a:endParaRPr lang="en-US" altLang="zh-CN" sz="2400" kern="0" dirty="0" smtClean="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sym typeface="+mn-ea"/>
              </a:rPr>
              <a:t>Bottleneck of Large Scale Training</a:t>
            </a:r>
          </a:p>
          <a:p>
            <a:pPr lvl="1">
              <a:buClr>
                <a:schemeClr val="tx2"/>
              </a:buClr>
            </a:pPr>
            <a:r>
              <a:rPr lang="en-US" altLang="zh-CN" sz="2000" kern="0" dirty="0" smtClean="0">
                <a:latin typeface="+mn-lt"/>
                <a:cs typeface="Times New Roman" panose="02020603050405020304" pitchFamily="18" charset="0"/>
                <a:sym typeface="+mn-ea"/>
              </a:rPr>
              <a:t>Strategies</a:t>
            </a:r>
          </a:p>
          <a:p>
            <a:pPr>
              <a:buClr>
                <a:schemeClr val="tx2"/>
              </a:buClr>
            </a:pPr>
            <a:r>
              <a:rPr lang="en-US" altLang="zh-CN" sz="2400" b="1" kern="0" dirty="0" smtClean="0">
                <a:latin typeface="+mn-lt"/>
                <a:cs typeface="Times New Roman" panose="02020603050405020304" pitchFamily="18" charset="0"/>
                <a:sym typeface="+mn-ea"/>
              </a:rPr>
              <a:t>Proposed Methods (35 min)</a:t>
            </a:r>
          </a:p>
          <a:p>
            <a:pPr lvl="1">
              <a:buClr>
                <a:schemeClr val="tx2"/>
              </a:buClr>
            </a:pPr>
            <a:r>
              <a:rPr lang="en-US" altLang="zh-CN" sz="2000" kern="0" dirty="0" smtClean="0">
                <a:latin typeface="+mn-lt"/>
                <a:cs typeface="Times New Roman" panose="02020603050405020304" pitchFamily="18" charset="0"/>
              </a:rPr>
              <a:t>Ginex</a:t>
            </a:r>
            <a:endParaRPr lang="en-US" altLang="zh-CN" sz="2000" kern="0" dirty="0">
              <a:latin typeface="+mn-lt"/>
              <a:cs typeface="Times New Roman" panose="02020603050405020304" pitchFamily="18" charset="0"/>
            </a:endParaRPr>
          </a:p>
          <a:p>
            <a:pPr lvl="1">
              <a:buClr>
                <a:schemeClr val="tx2"/>
              </a:buClr>
            </a:pPr>
            <a:r>
              <a:rPr lang="en-US" altLang="zh-CN" sz="2000" b="1" kern="0" dirty="0" smtClean="0">
                <a:latin typeface="+mn-lt"/>
                <a:cs typeface="Times New Roman" panose="02020603050405020304" pitchFamily="18" charset="0"/>
              </a:rPr>
              <a:t>OUTRE</a:t>
            </a:r>
          </a:p>
          <a:p>
            <a:pPr lvl="1">
              <a:buClr>
                <a:schemeClr val="tx2"/>
              </a:buClr>
            </a:pPr>
            <a:r>
              <a:rPr lang="en-US" altLang="zh-CN" sz="2000" kern="0" dirty="0" smtClean="0">
                <a:latin typeface="+mn-lt"/>
                <a:cs typeface="Times New Roman" panose="02020603050405020304" pitchFamily="18" charset="0"/>
              </a:rPr>
              <a:t>TIGER</a:t>
            </a:r>
          </a:p>
          <a:p>
            <a:pPr>
              <a:buClr>
                <a:schemeClr val="tx2"/>
              </a:buClr>
            </a:pPr>
            <a:r>
              <a:rPr lang="en-US" altLang="zh-CN" sz="2400" kern="0" dirty="0" smtClean="0">
                <a:solidFill>
                  <a:prstClr val="black"/>
                </a:solidFill>
                <a:latin typeface="+mn-lt"/>
                <a:cs typeface="Times New Roman" panose="02020603050405020304" pitchFamily="18" charset="0"/>
                <a:sym typeface="+mn-ea"/>
              </a:rPr>
              <a:t>Conclusions (5 min)</a:t>
            </a:r>
          </a:p>
          <a:p>
            <a:pPr>
              <a:buClr>
                <a:schemeClr val="tx2"/>
              </a:buClr>
            </a:pPr>
            <a:r>
              <a:rPr lang="en-US" altLang="zh-CN" sz="2400" kern="0" dirty="0" smtClean="0">
                <a:solidFill>
                  <a:prstClr val="black"/>
                </a:solidFill>
                <a:latin typeface="+mn-lt"/>
                <a:cs typeface="Times New Roman" panose="02020603050405020304" pitchFamily="18" charset="0"/>
                <a:sym typeface="+mn-ea"/>
              </a:rPr>
              <a:t>Q/A</a:t>
            </a:r>
            <a:endParaRPr lang="en-US" altLang="zh-CN" sz="2800" kern="0" dirty="0">
              <a:latin typeface="+mn-lt"/>
              <a:cs typeface="Times New Roman" panose="02020603050405020304" pitchFamily="18" charset="0"/>
            </a:endParaRPr>
          </a:p>
        </p:txBody>
      </p:sp>
      <p:sp>
        <p:nvSpPr>
          <p:cNvPr id="8" name="標題 1"/>
          <p:cNvSpPr>
            <a:spLocks noGrp="1"/>
          </p:cNvSpPr>
          <p:nvPr>
            <p:ph type="title"/>
          </p:nvPr>
        </p:nvSpPr>
        <p:spPr>
          <a:xfrm>
            <a:off x="1296610" y="144466"/>
            <a:ext cx="10270977" cy="692151"/>
          </a:xfrm>
        </p:spPr>
        <p:txBody>
          <a:bodyPr/>
          <a:lstStyle/>
          <a:p>
            <a:r>
              <a:rPr lang="en-US" altLang="zh-TW" dirty="0" smtClean="0"/>
              <a:t>OUTLINE</a:t>
            </a:r>
            <a:endParaRPr lang="zh-TW" altLang="en-US" dirty="0"/>
          </a:p>
        </p:txBody>
      </p:sp>
    </p:spTree>
    <p:extLst>
      <p:ext uri="{BB962C8B-B14F-4D97-AF65-F5344CB8AC3E}">
        <p14:creationId xmlns:p14="http://schemas.microsoft.com/office/powerpoint/2010/main" val="124083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sz="4000" dirty="0" smtClean="0"/>
              <a:t>Introduction</a:t>
            </a:r>
            <a:r>
              <a:rPr lang="zh-CN" altLang="en-US" sz="4000" dirty="0" smtClean="0"/>
              <a:t> </a:t>
            </a:r>
            <a:r>
              <a:rPr lang="en-US" altLang="zh-CN" sz="4000" dirty="0" smtClean="0"/>
              <a:t>- </a:t>
            </a:r>
            <a:r>
              <a:rPr lang="en-US" altLang="zh-CN" sz="3200" dirty="0">
                <a:cs typeface="Calibri" panose="020F0502020204030204" pitchFamily="34" charset="0"/>
              </a:rPr>
              <a:t>Graph </a:t>
            </a:r>
            <a:r>
              <a:rPr lang="en-US" altLang="zh-CN" sz="3200" dirty="0" smtClean="0">
                <a:cs typeface="Calibri" panose="020F0502020204030204" pitchFamily="34" charset="0"/>
              </a:rPr>
              <a:t>Tasks</a:t>
            </a:r>
            <a:r>
              <a:rPr lang="en-US" altLang="zh-CN" sz="2400" dirty="0" smtClean="0"/>
              <a:t> (1/6) </a:t>
            </a:r>
            <a:endParaRPr lang="en-US" altLang="zh-CN" sz="4000" dirty="0"/>
          </a:p>
        </p:txBody>
      </p:sp>
      <p:sp>
        <p:nvSpPr>
          <p:cNvPr id="3" name="内容占位符 2"/>
          <p:cNvSpPr>
            <a:spLocks noGrp="1"/>
          </p:cNvSpPr>
          <p:nvPr>
            <p:ph idx="1"/>
          </p:nvPr>
        </p:nvSpPr>
        <p:spPr>
          <a:xfrm>
            <a:off x="500062" y="1092255"/>
            <a:ext cx="11191875" cy="495214"/>
          </a:xfrm>
        </p:spPr>
        <p:txBody>
          <a:bodyPr/>
          <a:lstStyle/>
          <a:p>
            <a:pPr marL="0" indent="0">
              <a:buNone/>
            </a:pPr>
            <a:r>
              <a:rPr lang="en-US" altLang="zh-CN" sz="2800" b="1" dirty="0" smtClean="0">
                <a:solidFill>
                  <a:schemeClr val="tx2"/>
                </a:solidFill>
                <a:latin typeface="+mn-lt"/>
              </a:rPr>
              <a:t>Graph</a:t>
            </a:r>
            <a:endParaRPr lang="en-US" altLang="zh-CN" sz="2400" b="1" dirty="0">
              <a:solidFill>
                <a:schemeClr val="tx2"/>
              </a:solidFill>
              <a:latin typeface="+mn-lt"/>
            </a:endParaRP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a:t>
            </a:fld>
            <a:endParaRPr lang="zh-TW" altLang="en-US"/>
          </a:p>
        </p:txBody>
      </p:sp>
      <p:pic>
        <p:nvPicPr>
          <p:cNvPr id="37" name="图片 36"/>
          <p:cNvPicPr>
            <a:picLocks noChangeAspect="1"/>
          </p:cNvPicPr>
          <p:nvPr/>
        </p:nvPicPr>
        <p:blipFill rotWithShape="1">
          <a:blip r:embed="rId3"/>
          <a:srcRect t="6859" b="9523"/>
          <a:stretch/>
        </p:blipFill>
        <p:spPr>
          <a:xfrm>
            <a:off x="8876614" y="2236661"/>
            <a:ext cx="1455356" cy="848617"/>
          </a:xfrm>
          <a:prstGeom prst="rect">
            <a:avLst/>
          </a:prstGeom>
        </p:spPr>
      </p:pic>
      <p:pic>
        <p:nvPicPr>
          <p:cNvPr id="38" name="图片 37"/>
          <p:cNvPicPr>
            <a:picLocks noChangeAspect="1"/>
          </p:cNvPicPr>
          <p:nvPr/>
        </p:nvPicPr>
        <p:blipFill rotWithShape="1">
          <a:blip r:embed="rId4"/>
          <a:srcRect t="6910" b="4680"/>
          <a:stretch/>
        </p:blipFill>
        <p:spPr>
          <a:xfrm>
            <a:off x="6019832" y="2236661"/>
            <a:ext cx="2239403" cy="810050"/>
          </a:xfrm>
          <a:prstGeom prst="rect">
            <a:avLst/>
          </a:prstGeom>
        </p:spPr>
      </p:pic>
      <p:pic>
        <p:nvPicPr>
          <p:cNvPr id="39" name="图片 38"/>
          <p:cNvPicPr>
            <a:picLocks noChangeAspect="1"/>
          </p:cNvPicPr>
          <p:nvPr/>
        </p:nvPicPr>
        <p:blipFill rotWithShape="1">
          <a:blip r:embed="rId5"/>
          <a:srcRect t="22098" b="5859"/>
          <a:stretch/>
        </p:blipFill>
        <p:spPr>
          <a:xfrm>
            <a:off x="6111350" y="3288305"/>
            <a:ext cx="2147885" cy="803944"/>
          </a:xfrm>
          <a:prstGeom prst="rect">
            <a:avLst/>
          </a:prstGeom>
        </p:spPr>
      </p:pic>
      <p:pic>
        <p:nvPicPr>
          <p:cNvPr id="40" name="图片 39"/>
          <p:cNvPicPr>
            <a:picLocks noChangeAspect="1"/>
          </p:cNvPicPr>
          <p:nvPr/>
        </p:nvPicPr>
        <p:blipFill>
          <a:blip r:embed="rId6"/>
          <a:stretch>
            <a:fillRect/>
          </a:stretch>
        </p:blipFill>
        <p:spPr>
          <a:xfrm>
            <a:off x="8393496" y="3288304"/>
            <a:ext cx="2421593" cy="810051"/>
          </a:xfrm>
          <a:prstGeom prst="rect">
            <a:avLst/>
          </a:prstGeom>
        </p:spPr>
      </p:pic>
      <p:pic>
        <p:nvPicPr>
          <p:cNvPr id="77" name="图片 76">
            <a:extLst>
              <a:ext uri="{FF2B5EF4-FFF2-40B4-BE49-F238E27FC236}">
                <a16:creationId xmlns:a16="http://schemas.microsoft.com/office/drawing/2014/main" id="{6559772E-978B-62B9-CF38-36E3B6259739}"/>
              </a:ext>
            </a:extLst>
          </p:cNvPr>
          <p:cNvPicPr>
            <a:picLocks noChangeAspect="1"/>
          </p:cNvPicPr>
          <p:nvPr/>
        </p:nvPicPr>
        <p:blipFill>
          <a:blip r:embed="rId7"/>
          <a:srcRect l="5865" t="9810" r="51739" b="2303"/>
          <a:stretch/>
        </p:blipFill>
        <p:spPr>
          <a:xfrm>
            <a:off x="957477" y="1587469"/>
            <a:ext cx="4532808" cy="3931823"/>
          </a:xfrm>
          <a:prstGeom prst="rect">
            <a:avLst/>
          </a:prstGeom>
        </p:spPr>
      </p:pic>
    </p:spTree>
    <p:extLst>
      <p:ext uri="{BB962C8B-B14F-4D97-AF65-F5344CB8AC3E}">
        <p14:creationId xmlns:p14="http://schemas.microsoft.com/office/powerpoint/2010/main" val="861400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OUTRE</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30</a:t>
            </a:fld>
            <a:endParaRPr lang="zh-TW" altLang="en-US"/>
          </a:p>
        </p:txBody>
      </p:sp>
      <p:pic>
        <p:nvPicPr>
          <p:cNvPr id="14" name="图片 13"/>
          <p:cNvPicPr>
            <a:picLocks noChangeAspect="1"/>
          </p:cNvPicPr>
          <p:nvPr/>
        </p:nvPicPr>
        <p:blipFill>
          <a:blip r:embed="rId3"/>
          <a:stretch>
            <a:fillRect/>
          </a:stretch>
        </p:blipFill>
        <p:spPr>
          <a:xfrm>
            <a:off x="756102" y="1651634"/>
            <a:ext cx="10479033" cy="3248026"/>
          </a:xfrm>
          <a:prstGeom prst="rect">
            <a:avLst/>
          </a:prstGeom>
        </p:spPr>
      </p:pic>
    </p:spTree>
    <p:extLst>
      <p:ext uri="{BB962C8B-B14F-4D97-AF65-F5344CB8AC3E}">
        <p14:creationId xmlns:p14="http://schemas.microsoft.com/office/powerpoint/2010/main" val="4168539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OUTRE </a:t>
            </a:r>
            <a:r>
              <a:rPr lang="en-US" altLang="zh-CN" sz="4000" dirty="0"/>
              <a:t>: Introduction </a:t>
            </a:r>
            <a:r>
              <a:rPr lang="en-US" altLang="zh-CN" sz="2400" dirty="0" smtClean="0"/>
              <a:t>(1/8) </a:t>
            </a:r>
            <a:endParaRPr lang="en-US" altLang="zh-CN" sz="24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31</a:t>
            </a:fld>
            <a:endParaRPr lang="zh-TW" altLang="en-US"/>
          </a:p>
        </p:txBody>
      </p:sp>
      <p:sp>
        <p:nvSpPr>
          <p:cNvPr id="3" name="矩形 2"/>
          <p:cNvSpPr/>
          <p:nvPr/>
        </p:nvSpPr>
        <p:spPr>
          <a:xfrm>
            <a:off x="951807" y="1587469"/>
            <a:ext cx="9997440" cy="3600986"/>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en-US" altLang="zh-CN" sz="2200" dirty="0" smtClean="0"/>
              <a:t>Sampling based GNNs still </a:t>
            </a:r>
            <a:r>
              <a:rPr lang="en-US" altLang="zh-CN" sz="2200" dirty="0"/>
              <a:t>requires </a:t>
            </a:r>
            <a:r>
              <a:rPr lang="en-US" altLang="zh-CN" sz="2200" dirty="0" smtClean="0"/>
              <a:t>neighborhood information which are </a:t>
            </a:r>
            <a:r>
              <a:rPr lang="en-US" altLang="zh-CN" sz="2200" dirty="0"/>
              <a:t>in-memory existence of the entire </a:t>
            </a:r>
            <a:r>
              <a:rPr lang="en-US" altLang="zh-CN" sz="2200" dirty="0" smtClean="0"/>
              <a:t>graph.</a:t>
            </a:r>
          </a:p>
          <a:p>
            <a:pPr marL="342900" indent="-342900" algn="just">
              <a:spcAft>
                <a:spcPts val="1200"/>
              </a:spcAft>
              <a:buFont typeface="Arial" panose="020B0604020202020204" pitchFamily="34" charset="0"/>
              <a:buChar char="•"/>
            </a:pPr>
            <a:r>
              <a:rPr lang="en-US" altLang="zh-CN" sz="2200" dirty="0" smtClean="0"/>
              <a:t>However, previous work found that the performance bottleneck </a:t>
            </a:r>
            <a:r>
              <a:rPr lang="en-US" altLang="zh-CN" sz="2200" dirty="0"/>
              <a:t>of sampling-based GNN </a:t>
            </a:r>
            <a:r>
              <a:rPr lang="en-US" altLang="zh-CN" sz="2200" dirty="0" smtClean="0"/>
              <a:t>is </a:t>
            </a:r>
            <a:r>
              <a:rPr lang="en-US" altLang="zh-CN" sz="2200" dirty="0"/>
              <a:t>the data preparation process that issues a great number of data requests</a:t>
            </a:r>
            <a:r>
              <a:rPr lang="en-US" altLang="zh-CN" sz="2200" dirty="0" smtClean="0"/>
              <a:t>.</a:t>
            </a:r>
          </a:p>
          <a:p>
            <a:pPr marL="342900" indent="-342900" algn="just">
              <a:spcAft>
                <a:spcPts val="1200"/>
              </a:spcAft>
              <a:buFont typeface="Arial" panose="020B0604020202020204" pitchFamily="34" charset="0"/>
              <a:buChar char="•"/>
            </a:pPr>
            <a:r>
              <a:rPr lang="en-US" altLang="zh-CN" sz="2200" dirty="0" smtClean="0"/>
              <a:t>On </a:t>
            </a:r>
            <a:r>
              <a:rPr lang="en-US" altLang="zh-CN" sz="2200" dirty="0"/>
              <a:t>the other hand, the computing devices (e.g., GPUs) are often underutilized during training. Thus, </a:t>
            </a:r>
            <a:r>
              <a:rPr lang="en-US" altLang="zh-CN" sz="2200" dirty="0" smtClean="0"/>
              <a:t>this method is </a:t>
            </a:r>
            <a:r>
              <a:rPr lang="en-US" altLang="zh-CN" sz="2200" dirty="0"/>
              <a:t>not economical. </a:t>
            </a:r>
            <a:endParaRPr lang="en-US" altLang="zh-CN" sz="2200" dirty="0" smtClean="0"/>
          </a:p>
          <a:p>
            <a:pPr marL="342900" indent="-342900" algn="just">
              <a:spcAft>
                <a:spcPts val="1200"/>
              </a:spcAft>
              <a:buFont typeface="Arial" panose="020B0604020202020204" pitchFamily="34" charset="0"/>
              <a:buChar char="•"/>
            </a:pPr>
            <a:r>
              <a:rPr lang="en-US" altLang="zh-CN" sz="2200" dirty="0" smtClean="0"/>
              <a:t>Besides</a:t>
            </a:r>
            <a:r>
              <a:rPr lang="en-US" altLang="zh-CN" sz="2200" dirty="0"/>
              <a:t>, the additionally introduced communication cost may further exacerbate the underutilization issue of computing devices.</a:t>
            </a:r>
            <a:endParaRPr lang="zh-CN" altLang="en-US" sz="2200" dirty="0"/>
          </a:p>
        </p:txBody>
      </p:sp>
    </p:spTree>
    <p:extLst>
      <p:ext uri="{BB962C8B-B14F-4D97-AF65-F5344CB8AC3E}">
        <p14:creationId xmlns:p14="http://schemas.microsoft.com/office/powerpoint/2010/main" val="860640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OUTRE : </a:t>
            </a:r>
            <a:r>
              <a:rPr lang="en-US" altLang="zh-CN" sz="4000" dirty="0" smtClean="0"/>
              <a:t>Introduction</a:t>
            </a:r>
            <a:r>
              <a:rPr lang="en-US" altLang="zh-CN" sz="4000" dirty="0" smtClean="0"/>
              <a:t> </a:t>
            </a:r>
            <a:r>
              <a:rPr lang="en-US" altLang="zh-CN" sz="2000" dirty="0" smtClean="0"/>
              <a:t>(2/8</a:t>
            </a:r>
            <a:r>
              <a:rPr lang="en-US" altLang="zh-CN" sz="2000" dirty="0"/>
              <a:t>)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32</a:t>
            </a:fld>
            <a:endParaRPr lang="zh-TW" altLang="en-US"/>
          </a:p>
        </p:txBody>
      </p:sp>
      <p:sp>
        <p:nvSpPr>
          <p:cNvPr id="3" name="矩形 2"/>
          <p:cNvSpPr/>
          <p:nvPr/>
        </p:nvSpPr>
        <p:spPr>
          <a:xfrm>
            <a:off x="731520" y="1587469"/>
            <a:ext cx="10134600" cy="4093428"/>
          </a:xfrm>
          <a:prstGeom prst="rect">
            <a:avLst/>
          </a:prstGeom>
        </p:spPr>
        <p:txBody>
          <a:bodyPr wrap="square">
            <a:spAutoFit/>
          </a:bodyPr>
          <a:lstStyle/>
          <a:p>
            <a:pPr algn="just"/>
            <a:r>
              <a:rPr lang="en-US" altLang="zh-CN" sz="2000" dirty="0" smtClean="0"/>
              <a:t>The attempts </a:t>
            </a:r>
            <a:r>
              <a:rPr lang="en-US" altLang="zh-CN" sz="2000" dirty="0"/>
              <a:t>that extend the memory space to external storage (e.g., disk, SSD) </a:t>
            </a:r>
            <a:r>
              <a:rPr lang="en-US" altLang="zh-CN" sz="2000" dirty="0" smtClean="0"/>
              <a:t>are referred to as </a:t>
            </a:r>
            <a:r>
              <a:rPr lang="en-US" altLang="zh-CN" sz="2000" dirty="0"/>
              <a:t>“out-of-core” executions</a:t>
            </a:r>
            <a:r>
              <a:rPr lang="en-US" altLang="zh-CN" sz="2000" dirty="0" smtClean="0"/>
              <a:t>.</a:t>
            </a:r>
            <a:endParaRPr lang="en-US" altLang="zh-CN" sz="2000" dirty="0"/>
          </a:p>
          <a:p>
            <a:pPr algn="just"/>
            <a:r>
              <a:rPr lang="en-US" altLang="zh-CN" sz="2000" dirty="0" smtClean="0"/>
              <a:t>There are two </a:t>
            </a:r>
            <a:r>
              <a:rPr lang="en-US" altLang="zh-CN" sz="2000" dirty="0"/>
              <a:t>kinds of data redundancies exist in out-of-core sampling based GNN training. </a:t>
            </a:r>
            <a:endParaRPr lang="en-US" altLang="zh-CN" sz="2000" dirty="0" smtClean="0"/>
          </a:p>
          <a:p>
            <a:pPr algn="just"/>
            <a:endParaRPr lang="en-US" altLang="zh-CN" sz="2000" dirty="0" smtClean="0"/>
          </a:p>
          <a:p>
            <a:pPr marL="457200" indent="-457200">
              <a:buAutoNum type="arabicParenR"/>
            </a:pPr>
            <a:r>
              <a:rPr lang="en-US" altLang="zh-CN" sz="2000" dirty="0" smtClean="0"/>
              <a:t>Neighborhood Redundancy</a:t>
            </a:r>
            <a:br>
              <a:rPr lang="en-US" altLang="zh-CN" sz="2000" dirty="0" smtClean="0"/>
            </a:br>
            <a:r>
              <a:rPr lang="en-US" altLang="zh-CN" sz="2000" dirty="0" smtClean="0"/>
              <a:t>Plenty </a:t>
            </a:r>
            <a:r>
              <a:rPr lang="en-US" altLang="zh-CN" sz="2000" dirty="0"/>
              <a:t>of nodes are redundantly included in the sampled </a:t>
            </a:r>
            <a:r>
              <a:rPr lang="zh-CN" altLang="en-US" sz="2000" dirty="0"/>
              <a:t>𝐿</a:t>
            </a:r>
            <a:r>
              <a:rPr lang="en-US" altLang="zh-CN" sz="2000" dirty="0"/>
              <a:t>-hop neighborhoods of many different training batches </a:t>
            </a:r>
          </a:p>
          <a:p>
            <a:pPr marL="457200" indent="-457200">
              <a:buAutoNum type="arabicParenR"/>
            </a:pPr>
            <a:endParaRPr lang="en-US" altLang="zh-CN" sz="2000" dirty="0" smtClean="0"/>
          </a:p>
          <a:p>
            <a:pPr marL="457200" indent="-457200">
              <a:buAutoNum type="arabicParenR"/>
            </a:pPr>
            <a:r>
              <a:rPr lang="en-US" altLang="zh-CN" sz="2000" dirty="0" smtClean="0"/>
              <a:t>Temporal Redundancy</a:t>
            </a:r>
            <a:br>
              <a:rPr lang="en-US" altLang="zh-CN" sz="2000" dirty="0" smtClean="0"/>
            </a:br>
            <a:r>
              <a:rPr lang="en-US" altLang="zh-CN" sz="2000" dirty="0" smtClean="0"/>
              <a:t>Calculating </a:t>
            </a:r>
            <a:r>
              <a:rPr lang="en-US" altLang="zh-CN" sz="2000" dirty="0"/>
              <a:t>the exact node </a:t>
            </a:r>
            <a:r>
              <a:rPr lang="en-US" altLang="zh-CN" sz="2000" dirty="0" smtClean="0"/>
              <a:t>embedding </a:t>
            </a:r>
            <a:r>
              <a:rPr lang="en-US" altLang="zh-CN" sz="2000" dirty="0"/>
              <a:t>at every training iteration incurs many unnecessary data requests as most </a:t>
            </a:r>
            <a:r>
              <a:rPr lang="en-US" altLang="zh-CN" sz="2000" dirty="0" err="1"/>
              <a:t>embeddings</a:t>
            </a:r>
            <a:r>
              <a:rPr lang="en-US" altLang="zh-CN" sz="2000" dirty="0"/>
              <a:t> only experience modest changes across </a:t>
            </a:r>
            <a:r>
              <a:rPr lang="en-US" altLang="zh-CN" sz="2000" dirty="0" smtClean="0"/>
              <a:t>training </a:t>
            </a:r>
            <a:r>
              <a:rPr lang="en-US" altLang="zh-CN" sz="2000" dirty="0"/>
              <a:t>iterations.</a:t>
            </a:r>
            <a:endParaRPr lang="zh-CN" altLang="en-US" sz="2000" dirty="0"/>
          </a:p>
        </p:txBody>
      </p:sp>
    </p:spTree>
    <p:extLst>
      <p:ext uri="{BB962C8B-B14F-4D97-AF65-F5344CB8AC3E}">
        <p14:creationId xmlns:p14="http://schemas.microsoft.com/office/powerpoint/2010/main" val="3087197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OUTRE : </a:t>
            </a:r>
            <a:r>
              <a:rPr lang="en-US" altLang="zh-CN" sz="4000" dirty="0" smtClean="0"/>
              <a:t>Contributions</a:t>
            </a:r>
            <a:r>
              <a:rPr lang="en-US" altLang="zh-CN" sz="4000" dirty="0" smtClean="0"/>
              <a:t> </a:t>
            </a:r>
            <a:r>
              <a:rPr lang="en-US" altLang="zh-CN" sz="2000" dirty="0" smtClean="0"/>
              <a:t>(3/8</a:t>
            </a:r>
            <a:r>
              <a:rPr lang="en-US" altLang="zh-CN" sz="2000" dirty="0"/>
              <a:t>)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33</a:t>
            </a:fld>
            <a:endParaRPr lang="zh-TW" altLang="en-US"/>
          </a:p>
        </p:txBody>
      </p:sp>
      <p:sp>
        <p:nvSpPr>
          <p:cNvPr id="5" name="矩形 4"/>
          <p:cNvSpPr/>
          <p:nvPr/>
        </p:nvSpPr>
        <p:spPr>
          <a:xfrm>
            <a:off x="541626" y="1492091"/>
            <a:ext cx="10762298" cy="4016484"/>
          </a:xfrm>
          <a:prstGeom prst="rect">
            <a:avLst/>
          </a:prstGeom>
        </p:spPr>
        <p:txBody>
          <a:bodyPr wrap="square">
            <a:spAutoFit/>
          </a:bodyPr>
          <a:lstStyle/>
          <a:p>
            <a:pPr algn="just">
              <a:spcAft>
                <a:spcPts val="1800"/>
              </a:spcAft>
            </a:pPr>
            <a:r>
              <a:rPr lang="zh-CN" altLang="en-US" sz="2200" b="1" dirty="0"/>
              <a:t>(1) New Findings. </a:t>
            </a:r>
            <a:r>
              <a:rPr lang="zh-CN" altLang="en-US" sz="2200" dirty="0"/>
              <a:t>We present a new design perspective, reducing the overall requested data volume</a:t>
            </a:r>
            <a:r>
              <a:rPr lang="zh-CN" altLang="en-US" sz="2200" dirty="0" smtClean="0"/>
              <a:t>, and </a:t>
            </a:r>
            <a:r>
              <a:rPr lang="zh-CN" altLang="en-US" sz="2200" dirty="0"/>
              <a:t>locate two kinds of data </a:t>
            </a:r>
            <a:r>
              <a:rPr lang="zh-CN" altLang="en-US" sz="2200" dirty="0" smtClean="0"/>
              <a:t>redundancies </a:t>
            </a:r>
            <a:r>
              <a:rPr lang="zh-CN" altLang="en-US" sz="2200" dirty="0"/>
              <a:t>through a quantitative analysis.</a:t>
            </a:r>
          </a:p>
          <a:p>
            <a:pPr algn="just">
              <a:spcAft>
                <a:spcPts val="1200"/>
              </a:spcAft>
            </a:pPr>
            <a:r>
              <a:rPr lang="zh-CN" altLang="en-US" sz="2200" b="1" dirty="0"/>
              <a:t> </a:t>
            </a:r>
            <a:r>
              <a:rPr lang="zh-CN" altLang="en-US" sz="2200" b="1" dirty="0" smtClean="0"/>
              <a:t>(</a:t>
            </a:r>
            <a:r>
              <a:rPr lang="zh-CN" altLang="en-US" sz="2200" b="1" dirty="0"/>
              <a:t>2)New Framework. </a:t>
            </a:r>
            <a:r>
              <a:rPr lang="zh-CN" altLang="en-US" sz="2200" dirty="0"/>
              <a:t>We propose a </a:t>
            </a:r>
            <a:r>
              <a:rPr lang="zh-CN" altLang="en-US" sz="2200" dirty="0" smtClean="0"/>
              <a:t>framework</a:t>
            </a:r>
            <a:r>
              <a:rPr lang="zh-CN" altLang="en-US" sz="2200" dirty="0"/>
              <a:t>, we present partition-based batch construction and historical embedding cache to reduce the </a:t>
            </a:r>
            <a:r>
              <a:rPr lang="zh-CN" altLang="en-US" sz="2200" dirty="0" smtClean="0"/>
              <a:t>data </a:t>
            </a:r>
            <a:r>
              <a:rPr lang="zh-CN" altLang="en-US" sz="2200" dirty="0"/>
              <a:t>redundancies</a:t>
            </a:r>
            <a:r>
              <a:rPr lang="zh-CN" altLang="en-US" sz="2200" dirty="0" smtClean="0"/>
              <a:t>.</a:t>
            </a:r>
            <a:endParaRPr lang="en-US" altLang="zh-CN" sz="2200" dirty="0" smtClean="0"/>
          </a:p>
          <a:p>
            <a:pPr marL="285750" indent="-285750" algn="just">
              <a:spcAft>
                <a:spcPts val="1200"/>
              </a:spcAft>
              <a:buFont typeface="Arial" panose="020B0604020202020204" pitchFamily="34" charset="0"/>
              <a:buChar char="•"/>
            </a:pPr>
            <a:r>
              <a:rPr lang="en-US" altLang="zh-CN" sz="2000" dirty="0" smtClean="0"/>
              <a:t>Neighborhood Redundancy: Propose </a:t>
            </a:r>
            <a:r>
              <a:rPr lang="en-US" altLang="zh-CN" sz="2000" dirty="0"/>
              <a:t>training batches with min-cut graph partitions</a:t>
            </a:r>
            <a:r>
              <a:rPr lang="en-US" altLang="zh-CN" sz="2000" dirty="0" smtClean="0"/>
              <a:t>. </a:t>
            </a:r>
          </a:p>
          <a:p>
            <a:pPr marL="285750" indent="-285750" algn="just">
              <a:spcAft>
                <a:spcPts val="1200"/>
              </a:spcAft>
              <a:buFont typeface="Arial" panose="020B0604020202020204" pitchFamily="34" charset="0"/>
              <a:buChar char="•"/>
            </a:pPr>
            <a:r>
              <a:rPr lang="en-US" altLang="zh-CN" sz="2000" dirty="0"/>
              <a:t>Temporal </a:t>
            </a:r>
            <a:r>
              <a:rPr lang="en-US" altLang="zh-CN" sz="2000" dirty="0" smtClean="0"/>
              <a:t>Redundancy: Approximate </a:t>
            </a:r>
            <a:r>
              <a:rPr lang="en-US" altLang="zh-CN" sz="2000" dirty="0"/>
              <a:t>node </a:t>
            </a:r>
            <a:r>
              <a:rPr lang="en-US" altLang="zh-CN" sz="2000" dirty="0" err="1"/>
              <a:t>embeddings</a:t>
            </a:r>
            <a:r>
              <a:rPr lang="en-US" altLang="zh-CN" sz="2000" dirty="0"/>
              <a:t> with their histories to reduce Temporal </a:t>
            </a:r>
            <a:r>
              <a:rPr lang="en-US" altLang="zh-CN" sz="2000" dirty="0" smtClean="0"/>
              <a:t>Redundancy.</a:t>
            </a:r>
            <a:endParaRPr lang="en-US" altLang="zh-CN" sz="2000" dirty="0"/>
          </a:p>
          <a:p>
            <a:pPr marL="285750" indent="-285750" algn="just">
              <a:spcAft>
                <a:spcPts val="1200"/>
              </a:spcAft>
              <a:buFont typeface="Arial" panose="020B0604020202020204" pitchFamily="34" charset="0"/>
              <a:buChar char="•"/>
            </a:pPr>
            <a:r>
              <a:rPr lang="en-US" altLang="zh-CN" sz="2000" dirty="0" smtClean="0"/>
              <a:t>Present an </a:t>
            </a:r>
            <a:r>
              <a:rPr lang="en-US" altLang="zh-CN" sz="2000" dirty="0"/>
              <a:t>automatic cache space management module to help OUTRE adapt to various datasets and hardware configurations. </a:t>
            </a:r>
            <a:endParaRPr lang="zh-CN" altLang="en-US" sz="2400" dirty="0"/>
          </a:p>
        </p:txBody>
      </p:sp>
    </p:spTree>
    <p:extLst>
      <p:ext uri="{BB962C8B-B14F-4D97-AF65-F5344CB8AC3E}">
        <p14:creationId xmlns:p14="http://schemas.microsoft.com/office/powerpoint/2010/main" val="4003528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66501" y="1523626"/>
            <a:ext cx="12100560" cy="4009085"/>
          </a:xfrm>
          <a:prstGeom prst="rect">
            <a:avLst/>
          </a:prstGeom>
        </p:spPr>
      </p:pic>
      <p:sp>
        <p:nvSpPr>
          <p:cNvPr id="2" name="标题 1"/>
          <p:cNvSpPr>
            <a:spLocks noGrp="1"/>
          </p:cNvSpPr>
          <p:nvPr>
            <p:ph type="title"/>
          </p:nvPr>
        </p:nvSpPr>
        <p:spPr>
          <a:xfrm>
            <a:off x="1049655" y="144780"/>
            <a:ext cx="10808335" cy="692150"/>
          </a:xfrm>
        </p:spPr>
        <p:txBody>
          <a:bodyPr/>
          <a:lstStyle/>
          <a:p>
            <a:r>
              <a:rPr lang="en-US" altLang="zh-CN" sz="4000" dirty="0" smtClean="0"/>
              <a:t>OUTRE : </a:t>
            </a:r>
            <a:r>
              <a:rPr lang="en-US" altLang="zh-CN" sz="4000" dirty="0" smtClean="0"/>
              <a:t>Method</a:t>
            </a:r>
            <a:r>
              <a:rPr lang="en-US" altLang="zh-CN" sz="4000" dirty="0" smtClean="0"/>
              <a:t> </a:t>
            </a:r>
            <a:r>
              <a:rPr lang="en-US" altLang="zh-CN" sz="2000" dirty="0" smtClean="0"/>
              <a:t>(4/8</a:t>
            </a:r>
            <a:r>
              <a:rPr lang="en-US" altLang="zh-CN" sz="2000" dirty="0"/>
              <a:t>)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34</a:t>
            </a:fld>
            <a:endParaRPr lang="zh-TW" altLang="en-US"/>
          </a:p>
        </p:txBody>
      </p:sp>
      <p:sp>
        <p:nvSpPr>
          <p:cNvPr id="9" name="矩形 8"/>
          <p:cNvSpPr/>
          <p:nvPr/>
        </p:nvSpPr>
        <p:spPr>
          <a:xfrm>
            <a:off x="3803391" y="5511726"/>
            <a:ext cx="4626779" cy="400110"/>
          </a:xfrm>
          <a:prstGeom prst="rect">
            <a:avLst/>
          </a:prstGeom>
        </p:spPr>
        <p:txBody>
          <a:bodyPr wrap="none">
            <a:spAutoFit/>
          </a:bodyPr>
          <a:lstStyle/>
          <a:p>
            <a:r>
              <a:rPr lang="en-US" altLang="zh-CN" sz="2000" b="1" dirty="0" smtClean="0">
                <a:latin typeface="Times New Roman" panose="02020603050405020304" pitchFamily="18" charset="0"/>
                <a:cs typeface="Times New Roman" panose="02020603050405020304" pitchFamily="18" charset="0"/>
              </a:rPr>
              <a:t>Fig1. The </a:t>
            </a:r>
            <a:r>
              <a:rPr lang="en-US" altLang="zh-CN" sz="2000" b="1" dirty="0">
                <a:latin typeface="Times New Roman" panose="02020603050405020304" pitchFamily="18" charset="0"/>
                <a:cs typeface="Times New Roman" panose="02020603050405020304" pitchFamily="18" charset="0"/>
              </a:rPr>
              <a:t>workflow overview of OUTRE</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617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OUTRE : </a:t>
            </a:r>
            <a:r>
              <a:rPr lang="en-US" altLang="zh-CN" sz="4000" dirty="0" smtClean="0"/>
              <a:t>Method</a:t>
            </a:r>
            <a:r>
              <a:rPr lang="en-US" altLang="zh-CN" sz="4000" dirty="0" smtClean="0"/>
              <a:t> </a:t>
            </a:r>
            <a:r>
              <a:rPr lang="en-US" altLang="zh-CN" sz="2000" dirty="0" smtClean="0"/>
              <a:t>(5/8</a:t>
            </a:r>
            <a:r>
              <a:rPr lang="en-US" altLang="zh-CN" sz="2000" dirty="0"/>
              <a:t>)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35</a:t>
            </a:fld>
            <a:endParaRPr lang="zh-TW" altLang="en-US"/>
          </a:p>
        </p:txBody>
      </p:sp>
      <p:pic>
        <p:nvPicPr>
          <p:cNvPr id="7" name="图片 6"/>
          <p:cNvPicPr>
            <a:picLocks noChangeAspect="1"/>
          </p:cNvPicPr>
          <p:nvPr/>
        </p:nvPicPr>
        <p:blipFill>
          <a:blip r:embed="rId3"/>
          <a:stretch>
            <a:fillRect/>
          </a:stretch>
        </p:blipFill>
        <p:spPr>
          <a:xfrm>
            <a:off x="1049655" y="1689926"/>
            <a:ext cx="4658451" cy="3646844"/>
          </a:xfrm>
          <a:prstGeom prst="rect">
            <a:avLst/>
          </a:prstGeom>
        </p:spPr>
      </p:pic>
      <p:sp>
        <p:nvSpPr>
          <p:cNvPr id="8" name="矩形 7"/>
          <p:cNvSpPr/>
          <p:nvPr/>
        </p:nvSpPr>
        <p:spPr>
          <a:xfrm>
            <a:off x="5967038" y="2893460"/>
            <a:ext cx="5890952" cy="1508105"/>
          </a:xfrm>
          <a:prstGeom prst="rect">
            <a:avLst/>
          </a:prstGeom>
        </p:spPr>
        <p:txBody>
          <a:bodyPr wrap="square">
            <a:spAutoFit/>
          </a:bodyPr>
          <a:lstStyle/>
          <a:p>
            <a:pPr algn="just"/>
            <a:r>
              <a:rPr kumimoji="1" lang="en-US" altLang="zh-CN" sz="2000" b="1" kern="0" dirty="0">
                <a:solidFill>
                  <a:schemeClr val="tx2"/>
                </a:solidFill>
                <a:ea typeface="標楷體" pitchFamily="65" charset="-120"/>
              </a:rPr>
              <a:t>Staleness Definition:  </a:t>
            </a:r>
            <a:endParaRPr kumimoji="1" lang="en-US" altLang="zh-CN" sz="2000" b="1" kern="0" dirty="0" smtClean="0">
              <a:solidFill>
                <a:schemeClr val="tx2"/>
              </a:solidFill>
              <a:ea typeface="標楷體" pitchFamily="65" charset="-120"/>
            </a:endParaRPr>
          </a:p>
          <a:p>
            <a:pPr algn="just"/>
            <a:r>
              <a:rPr lang="en-US" altLang="zh-CN" dirty="0" smtClean="0"/>
              <a:t>An </a:t>
            </a:r>
            <a:r>
              <a:rPr lang="en-US" altLang="zh-CN" dirty="0"/>
              <a:t>embedding is considered stale if the difference between the current iteration number and the last update iteration </a:t>
            </a:r>
            <a:r>
              <a:rPr lang="en-US" altLang="zh-CN" dirty="0" smtClean="0"/>
              <a:t>exceeds predefined </a:t>
            </a:r>
            <a:r>
              <a:rPr lang="en-US" altLang="zh-CN" dirty="0"/>
              <a:t>threshold known as staleness. </a:t>
            </a:r>
          </a:p>
        </p:txBody>
      </p:sp>
      <p:sp>
        <p:nvSpPr>
          <p:cNvPr id="10" name="矩形 9"/>
          <p:cNvSpPr/>
          <p:nvPr/>
        </p:nvSpPr>
        <p:spPr>
          <a:xfrm>
            <a:off x="900331" y="5152104"/>
            <a:ext cx="5395708" cy="369332"/>
          </a:xfrm>
          <a:prstGeom prst="rect">
            <a:avLst/>
          </a:prstGeom>
        </p:spPr>
        <p:txBody>
          <a:bodyPr wrap="none">
            <a:spAutoFit/>
          </a:bodyPr>
          <a:lstStyle/>
          <a:p>
            <a:r>
              <a:rPr lang="en-US" altLang="zh-CN" b="1" dirty="0" smtClean="0">
                <a:latin typeface="Times New Roman" panose="02020603050405020304" pitchFamily="18" charset="0"/>
                <a:cs typeface="Times New Roman" panose="02020603050405020304" pitchFamily="18" charset="0"/>
              </a:rPr>
              <a:t>Fig2. The </a:t>
            </a:r>
            <a:r>
              <a:rPr lang="en-US" altLang="zh-CN" b="1" dirty="0">
                <a:latin typeface="Times New Roman" panose="02020603050405020304" pitchFamily="18" charset="0"/>
                <a:cs typeface="Times New Roman" panose="02020603050405020304" pitchFamily="18" charset="0"/>
              </a:rPr>
              <a:t>FSM for state changes of cache candidates.</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75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OUTRE </a:t>
            </a:r>
            <a:r>
              <a:rPr lang="en-US" altLang="zh-CN" sz="4000" dirty="0"/>
              <a:t>: Experiment </a:t>
            </a:r>
            <a:r>
              <a:rPr lang="en-US" altLang="zh-CN" sz="2000" dirty="0" smtClean="0"/>
              <a:t>(6/8</a:t>
            </a:r>
            <a:r>
              <a:rPr lang="en-US" altLang="zh-CN" sz="2000" dirty="0"/>
              <a:t>)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36</a:t>
            </a:fld>
            <a:endParaRPr lang="zh-TW" altLang="en-US"/>
          </a:p>
        </p:txBody>
      </p:sp>
      <p:pic>
        <p:nvPicPr>
          <p:cNvPr id="6" name="图片 5"/>
          <p:cNvPicPr>
            <a:picLocks noChangeAspect="1"/>
          </p:cNvPicPr>
          <p:nvPr/>
        </p:nvPicPr>
        <p:blipFill>
          <a:blip r:embed="rId3"/>
          <a:stretch>
            <a:fillRect/>
          </a:stretch>
        </p:blipFill>
        <p:spPr>
          <a:xfrm>
            <a:off x="1898239" y="2366690"/>
            <a:ext cx="8135642" cy="1716112"/>
          </a:xfrm>
          <a:prstGeom prst="rect">
            <a:avLst/>
          </a:prstGeom>
        </p:spPr>
      </p:pic>
      <p:sp>
        <p:nvSpPr>
          <p:cNvPr id="3" name="矩形 2"/>
          <p:cNvSpPr/>
          <p:nvPr/>
        </p:nvSpPr>
        <p:spPr>
          <a:xfrm>
            <a:off x="3287378" y="2098897"/>
            <a:ext cx="6332887" cy="400110"/>
          </a:xfrm>
          <a:prstGeom prst="rect">
            <a:avLst/>
          </a:prstGeom>
        </p:spPr>
        <p:txBody>
          <a:bodyPr wrap="none">
            <a:spAutoFit/>
          </a:bodyPr>
          <a:lstStyle/>
          <a:p>
            <a:r>
              <a:rPr lang="en-US" altLang="zh-CN" sz="2000" b="1" dirty="0" smtClean="0">
                <a:latin typeface="Times New Roman" panose="02020603050405020304" pitchFamily="18" charset="0"/>
                <a:cs typeface="Times New Roman" panose="02020603050405020304" pitchFamily="18" charset="0"/>
              </a:rPr>
              <a:t>Table 1. Overview </a:t>
            </a:r>
            <a:r>
              <a:rPr lang="en-US" altLang="zh-CN" sz="2000" b="1" dirty="0">
                <a:latin typeface="Times New Roman" panose="02020603050405020304" pitchFamily="18" charset="0"/>
                <a:cs typeface="Times New Roman" panose="02020603050405020304" pitchFamily="18" charset="0"/>
              </a:rPr>
              <a:t>of the four large-scale graph datasets.</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444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a:t>OUTRE : Experiment </a:t>
            </a:r>
            <a:r>
              <a:rPr lang="en-US" altLang="zh-CN" sz="2000" dirty="0" smtClean="0"/>
              <a:t>(7/8</a:t>
            </a:r>
            <a:r>
              <a:rPr lang="en-US" altLang="zh-CN" sz="2000" dirty="0"/>
              <a:t>)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37</a:t>
            </a:fld>
            <a:endParaRPr lang="zh-TW" altLang="en-US"/>
          </a:p>
        </p:txBody>
      </p:sp>
      <p:pic>
        <p:nvPicPr>
          <p:cNvPr id="5" name="图片 4"/>
          <p:cNvPicPr>
            <a:picLocks noChangeAspect="1"/>
          </p:cNvPicPr>
          <p:nvPr/>
        </p:nvPicPr>
        <p:blipFill>
          <a:blip r:embed="rId3"/>
          <a:stretch>
            <a:fillRect/>
          </a:stretch>
        </p:blipFill>
        <p:spPr>
          <a:xfrm>
            <a:off x="0" y="1368331"/>
            <a:ext cx="12154766" cy="4315421"/>
          </a:xfrm>
          <a:prstGeom prst="rect">
            <a:avLst/>
          </a:prstGeom>
        </p:spPr>
      </p:pic>
      <p:sp>
        <p:nvSpPr>
          <p:cNvPr id="3" name="矩形 2"/>
          <p:cNvSpPr/>
          <p:nvPr/>
        </p:nvSpPr>
        <p:spPr>
          <a:xfrm>
            <a:off x="2895467" y="1075535"/>
            <a:ext cx="7506286" cy="400110"/>
          </a:xfrm>
          <a:prstGeom prst="rect">
            <a:avLst/>
          </a:prstGeom>
        </p:spPr>
        <p:txBody>
          <a:bodyPr wrap="none">
            <a:spAutoFit/>
          </a:bodyPr>
          <a:lstStyle/>
          <a:p>
            <a:r>
              <a:rPr lang="en-US" altLang="zh-CN" sz="2000" b="1" dirty="0" smtClean="0">
                <a:latin typeface="Times New Roman" panose="02020603050405020304" pitchFamily="18" charset="0"/>
                <a:cs typeface="Times New Roman" panose="02020603050405020304" pitchFamily="18" charset="0"/>
              </a:rPr>
              <a:t>Table 2. Overall training performance comparison on four datasets</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40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706" r="-1"/>
          <a:stretch/>
        </p:blipFill>
        <p:spPr>
          <a:xfrm>
            <a:off x="2710308" y="3472958"/>
            <a:ext cx="5750591" cy="2439103"/>
          </a:xfrm>
          <a:prstGeom prst="rect">
            <a:avLst/>
          </a:prstGeom>
        </p:spPr>
      </p:pic>
      <p:sp>
        <p:nvSpPr>
          <p:cNvPr id="2" name="标题 1"/>
          <p:cNvSpPr>
            <a:spLocks noGrp="1"/>
          </p:cNvSpPr>
          <p:nvPr>
            <p:ph type="title"/>
          </p:nvPr>
        </p:nvSpPr>
        <p:spPr>
          <a:xfrm>
            <a:off x="1049655" y="144780"/>
            <a:ext cx="10808335" cy="692150"/>
          </a:xfrm>
        </p:spPr>
        <p:txBody>
          <a:bodyPr/>
          <a:lstStyle/>
          <a:p>
            <a:r>
              <a:rPr lang="en-US" altLang="zh-CN" sz="4000" dirty="0"/>
              <a:t>OUTRE : Experiment </a:t>
            </a:r>
            <a:r>
              <a:rPr lang="en-US" altLang="zh-CN" sz="2000" dirty="0" smtClean="0"/>
              <a:t>(8/8</a:t>
            </a:r>
            <a:r>
              <a:rPr lang="en-US" altLang="zh-CN" sz="2000" dirty="0"/>
              <a:t>)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38</a:t>
            </a:fld>
            <a:endParaRPr lang="zh-TW" altLang="en-US"/>
          </a:p>
        </p:txBody>
      </p:sp>
      <p:pic>
        <p:nvPicPr>
          <p:cNvPr id="3" name="图片 2"/>
          <p:cNvPicPr>
            <a:picLocks noChangeAspect="1"/>
          </p:cNvPicPr>
          <p:nvPr/>
        </p:nvPicPr>
        <p:blipFill rotWithShape="1">
          <a:blip r:embed="rId4"/>
          <a:srcRect l="687" t="9264"/>
          <a:stretch/>
        </p:blipFill>
        <p:spPr>
          <a:xfrm>
            <a:off x="2710308" y="1092255"/>
            <a:ext cx="5969343" cy="2434015"/>
          </a:xfrm>
          <a:prstGeom prst="rect">
            <a:avLst/>
          </a:prstGeom>
        </p:spPr>
      </p:pic>
      <p:sp>
        <p:nvSpPr>
          <p:cNvPr id="6" name="矩形 5"/>
          <p:cNvSpPr/>
          <p:nvPr/>
        </p:nvSpPr>
        <p:spPr>
          <a:xfrm>
            <a:off x="2067097" y="5775619"/>
            <a:ext cx="8124305" cy="369332"/>
          </a:xfrm>
          <a:prstGeom prst="rect">
            <a:avLst/>
          </a:prstGeom>
        </p:spPr>
        <p:txBody>
          <a:bodyPr wrap="square">
            <a:spAutoFit/>
          </a:bodyPr>
          <a:lstStyle/>
          <a:p>
            <a:r>
              <a:rPr lang="en-US" altLang="zh-CN" b="1" dirty="0" smtClean="0">
                <a:latin typeface="Times New Roman" panose="02020603050405020304" pitchFamily="18" charset="0"/>
                <a:cs typeface="Times New Roman" panose="02020603050405020304" pitchFamily="18" charset="0"/>
              </a:rPr>
              <a:t>Fig3. Time-to-accuracy comparison of PyG+mmap, Ginex and OUTRE</a:t>
            </a:r>
            <a:r>
              <a:rPr lang="en-US" altLang="zh-CN" b="1" dirty="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909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39</a:t>
            </a:fld>
            <a:endParaRPr lang="zh-TW" altLang="en-US"/>
          </a:p>
        </p:txBody>
      </p:sp>
      <p:sp>
        <p:nvSpPr>
          <p:cNvPr id="6" name="內容版面配置區 2"/>
          <p:cNvSpPr txBox="1">
            <a:spLocks/>
          </p:cNvSpPr>
          <p:nvPr/>
        </p:nvSpPr>
        <p:spPr bwMode="auto">
          <a:xfrm>
            <a:off x="2260747" y="1272328"/>
            <a:ext cx="7644191" cy="4709002"/>
          </a:xfrm>
          <a:prstGeom prst="rect">
            <a:avLst/>
          </a:prstGeom>
          <a:noFill/>
          <a:ln w="9525">
            <a:noFill/>
            <a:miter lim="800000"/>
          </a:ln>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Clr>
                <a:schemeClr val="tx2"/>
              </a:buClr>
            </a:pPr>
            <a:r>
              <a:rPr lang="en-US" altLang="zh-CN" sz="2400" kern="0" dirty="0" smtClean="0">
                <a:latin typeface="+mn-lt"/>
                <a:cs typeface="Times New Roman" panose="02020603050405020304" pitchFamily="18" charset="0"/>
                <a:sym typeface="+mn-ea"/>
              </a:rPr>
              <a:t>Introduction (5 min)</a:t>
            </a:r>
          </a:p>
          <a:p>
            <a:pPr lvl="1">
              <a:buClr>
                <a:schemeClr val="tx2"/>
              </a:buClr>
            </a:pPr>
            <a:r>
              <a:rPr lang="en-US" altLang="zh-CN" sz="2000" kern="0" dirty="0" smtClean="0">
                <a:latin typeface="+mn-lt"/>
                <a:cs typeface="Times New Roman" panose="02020603050405020304" pitchFamily="18" charset="0"/>
              </a:rPr>
              <a:t>Graph Tasks</a:t>
            </a:r>
          </a:p>
          <a:p>
            <a:pPr lvl="1">
              <a:buClr>
                <a:schemeClr val="tx2"/>
              </a:buClr>
            </a:pPr>
            <a:r>
              <a:rPr lang="en-US" altLang="zh-CN" sz="2000" kern="0" dirty="0" smtClean="0">
                <a:latin typeface="+mn-lt"/>
                <a:cs typeface="Times New Roman" panose="02020603050405020304" pitchFamily="18" charset="0"/>
                <a:sym typeface="+mn-ea"/>
              </a:rPr>
              <a:t>GNN training </a:t>
            </a:r>
          </a:p>
          <a:p>
            <a:pPr>
              <a:buClr>
                <a:schemeClr val="tx2"/>
              </a:buClr>
            </a:pPr>
            <a:r>
              <a:rPr lang="en-US" altLang="zh-CN" sz="2400" kern="0" dirty="0" smtClean="0">
                <a:latin typeface="+mn-lt"/>
                <a:cs typeface="Times New Roman" panose="02020603050405020304" pitchFamily="18" charset="0"/>
                <a:sym typeface="+mn-ea"/>
              </a:rPr>
              <a:t>Analysis &amp; Motivation (10 min)</a:t>
            </a:r>
            <a:endParaRPr lang="en-US" altLang="zh-CN" sz="2400" kern="0" dirty="0" smtClean="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sym typeface="+mn-ea"/>
              </a:rPr>
              <a:t>Bottleneck of Large Scale Training</a:t>
            </a:r>
          </a:p>
          <a:p>
            <a:pPr lvl="1">
              <a:buClr>
                <a:schemeClr val="tx2"/>
              </a:buClr>
            </a:pPr>
            <a:r>
              <a:rPr lang="en-US" altLang="zh-CN" sz="2000" kern="0" dirty="0" smtClean="0">
                <a:latin typeface="+mn-lt"/>
                <a:cs typeface="Times New Roman" panose="02020603050405020304" pitchFamily="18" charset="0"/>
                <a:sym typeface="+mn-ea"/>
              </a:rPr>
              <a:t>Strategies</a:t>
            </a:r>
          </a:p>
          <a:p>
            <a:pPr>
              <a:buClr>
                <a:schemeClr val="tx2"/>
              </a:buClr>
            </a:pPr>
            <a:r>
              <a:rPr lang="en-US" altLang="zh-CN" sz="2400" b="1" kern="0" dirty="0" smtClean="0">
                <a:latin typeface="+mn-lt"/>
                <a:cs typeface="Times New Roman" panose="02020603050405020304" pitchFamily="18" charset="0"/>
                <a:sym typeface="+mn-ea"/>
              </a:rPr>
              <a:t>Proposed Methods (35 min)</a:t>
            </a:r>
          </a:p>
          <a:p>
            <a:pPr lvl="1">
              <a:buClr>
                <a:schemeClr val="tx2"/>
              </a:buClr>
            </a:pPr>
            <a:r>
              <a:rPr lang="en-US" altLang="zh-CN" sz="2000" kern="0" dirty="0" smtClean="0">
                <a:latin typeface="+mn-lt"/>
                <a:cs typeface="Times New Roman" panose="02020603050405020304" pitchFamily="18" charset="0"/>
              </a:rPr>
              <a:t>Ginex</a:t>
            </a:r>
            <a:endParaRPr lang="en-US" altLang="zh-CN" sz="2000" kern="0" dirty="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rPr>
              <a:t>OUTRE</a:t>
            </a:r>
          </a:p>
          <a:p>
            <a:pPr lvl="1">
              <a:buClr>
                <a:schemeClr val="tx2"/>
              </a:buClr>
            </a:pPr>
            <a:r>
              <a:rPr lang="en-US" altLang="zh-CN" sz="2000" b="1" kern="0" dirty="0" smtClean="0">
                <a:latin typeface="+mn-lt"/>
                <a:cs typeface="Times New Roman" panose="02020603050405020304" pitchFamily="18" charset="0"/>
              </a:rPr>
              <a:t>TIGER</a:t>
            </a:r>
          </a:p>
          <a:p>
            <a:pPr>
              <a:buClr>
                <a:schemeClr val="tx2"/>
              </a:buClr>
            </a:pPr>
            <a:r>
              <a:rPr lang="en-US" altLang="zh-CN" sz="2400" kern="0" dirty="0" smtClean="0">
                <a:solidFill>
                  <a:prstClr val="black"/>
                </a:solidFill>
                <a:latin typeface="+mn-lt"/>
                <a:cs typeface="Times New Roman" panose="02020603050405020304" pitchFamily="18" charset="0"/>
                <a:sym typeface="+mn-ea"/>
              </a:rPr>
              <a:t>Conclusions (5 min)</a:t>
            </a:r>
          </a:p>
          <a:p>
            <a:pPr>
              <a:buClr>
                <a:schemeClr val="tx2"/>
              </a:buClr>
            </a:pPr>
            <a:r>
              <a:rPr lang="en-US" altLang="zh-CN" sz="2400" kern="0" dirty="0" smtClean="0">
                <a:solidFill>
                  <a:prstClr val="black"/>
                </a:solidFill>
                <a:latin typeface="+mn-lt"/>
                <a:cs typeface="Times New Roman" panose="02020603050405020304" pitchFamily="18" charset="0"/>
                <a:sym typeface="+mn-ea"/>
              </a:rPr>
              <a:t>Q/A</a:t>
            </a:r>
            <a:endParaRPr lang="en-US" altLang="zh-CN" sz="2800" kern="0" dirty="0">
              <a:latin typeface="+mn-lt"/>
              <a:cs typeface="Times New Roman" panose="02020603050405020304" pitchFamily="18" charset="0"/>
            </a:endParaRPr>
          </a:p>
        </p:txBody>
      </p:sp>
      <p:sp>
        <p:nvSpPr>
          <p:cNvPr id="8" name="標題 1"/>
          <p:cNvSpPr>
            <a:spLocks noGrp="1"/>
          </p:cNvSpPr>
          <p:nvPr>
            <p:ph type="title"/>
          </p:nvPr>
        </p:nvSpPr>
        <p:spPr>
          <a:xfrm>
            <a:off x="1296610" y="144466"/>
            <a:ext cx="10270977" cy="692151"/>
          </a:xfrm>
        </p:spPr>
        <p:txBody>
          <a:bodyPr/>
          <a:lstStyle/>
          <a:p>
            <a:r>
              <a:rPr lang="en-US" altLang="zh-TW" dirty="0" smtClean="0"/>
              <a:t>OUTLINE</a:t>
            </a:r>
            <a:endParaRPr lang="zh-TW" altLang="en-US" dirty="0"/>
          </a:p>
        </p:txBody>
      </p:sp>
    </p:spTree>
    <p:extLst>
      <p:ext uri="{BB962C8B-B14F-4D97-AF65-F5344CB8AC3E}">
        <p14:creationId xmlns:p14="http://schemas.microsoft.com/office/powerpoint/2010/main" val="241463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t>Introduction</a:t>
            </a:r>
            <a:r>
              <a:rPr lang="zh-CN" altLang="en-US" sz="4000" dirty="0"/>
              <a:t> </a:t>
            </a:r>
            <a:r>
              <a:rPr lang="en-US" altLang="zh-CN" sz="4000" dirty="0"/>
              <a:t>- </a:t>
            </a:r>
            <a:r>
              <a:rPr lang="en-US" altLang="zh-CN" sz="3200" dirty="0">
                <a:cs typeface="Calibri" panose="020F0502020204030204" pitchFamily="34" charset="0"/>
              </a:rPr>
              <a:t>Graph Tasks</a:t>
            </a:r>
            <a:r>
              <a:rPr lang="en-US" altLang="zh-CN" sz="2400" dirty="0"/>
              <a:t> </a:t>
            </a:r>
            <a:r>
              <a:rPr lang="en-US" altLang="zh-CN" sz="2400" dirty="0" smtClean="0"/>
              <a:t>(2/6)</a:t>
            </a:r>
            <a:endParaRPr lang="en-US" altLang="zh-CN" sz="4000" dirty="0"/>
          </a:p>
        </p:txBody>
      </p:sp>
      <p:sp>
        <p:nvSpPr>
          <p:cNvPr id="3" name="内容占位符 2"/>
          <p:cNvSpPr>
            <a:spLocks noGrp="1"/>
          </p:cNvSpPr>
          <p:nvPr>
            <p:ph idx="1"/>
          </p:nvPr>
        </p:nvSpPr>
        <p:spPr>
          <a:xfrm>
            <a:off x="500062" y="1092255"/>
            <a:ext cx="11191875" cy="495214"/>
          </a:xfrm>
        </p:spPr>
        <p:txBody>
          <a:bodyPr/>
          <a:lstStyle/>
          <a:p>
            <a:pPr marL="0" indent="0">
              <a:buNone/>
            </a:pPr>
            <a:r>
              <a:rPr lang="en-US" altLang="zh-CN" sz="2400" b="1" dirty="0" smtClean="0">
                <a:solidFill>
                  <a:schemeClr val="tx2"/>
                </a:solidFill>
                <a:latin typeface="+mn-lt"/>
              </a:rPr>
              <a:t>Graph &amp; Knowledge </a:t>
            </a:r>
            <a:r>
              <a:rPr lang="en-US" altLang="zh-CN" sz="2400" b="1" dirty="0">
                <a:solidFill>
                  <a:schemeClr val="tx2"/>
                </a:solidFill>
                <a:latin typeface="+mn-lt"/>
              </a:rPr>
              <a:t>Graph</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4</a:t>
            </a:fld>
            <a:endParaRPr lang="zh-TW" altLang="en-US"/>
          </a:p>
        </p:txBody>
      </p:sp>
      <p:pic>
        <p:nvPicPr>
          <p:cNvPr id="5" name="图片 4">
            <a:extLst>
              <a:ext uri="{FF2B5EF4-FFF2-40B4-BE49-F238E27FC236}">
                <a16:creationId xmlns:a16="http://schemas.microsoft.com/office/drawing/2014/main" id="{BB2EC63C-F787-2CB6-4617-7F1E3152B11C}"/>
              </a:ext>
            </a:extLst>
          </p:cNvPr>
          <p:cNvPicPr>
            <a:picLocks noChangeAspect="1"/>
          </p:cNvPicPr>
          <p:nvPr>
            <p:custDataLst>
              <p:tags r:id="rId1"/>
            </p:custDataLst>
          </p:nvPr>
        </p:nvPicPr>
        <p:blipFill>
          <a:blip r:embed="rId5"/>
          <a:srcRect b="11277"/>
          <a:stretch>
            <a:fillRect/>
          </a:stretch>
        </p:blipFill>
        <p:spPr>
          <a:xfrm>
            <a:off x="6096000" y="1537805"/>
            <a:ext cx="5168900" cy="4483578"/>
          </a:xfrm>
          <a:prstGeom prst="rect">
            <a:avLst/>
          </a:prstGeom>
        </p:spPr>
      </p:pic>
      <p:pic>
        <p:nvPicPr>
          <p:cNvPr id="6" name="图片 5">
            <a:extLst>
              <a:ext uri="{FF2B5EF4-FFF2-40B4-BE49-F238E27FC236}">
                <a16:creationId xmlns:a16="http://schemas.microsoft.com/office/drawing/2014/main" id="{71938854-3EC1-0553-0CFC-CEF166D058FA}"/>
              </a:ext>
            </a:extLst>
          </p:cNvPr>
          <p:cNvPicPr>
            <a:picLocks noChangeAspect="1"/>
          </p:cNvPicPr>
          <p:nvPr>
            <p:custDataLst>
              <p:tags r:id="rId2"/>
            </p:custDataLst>
          </p:nvPr>
        </p:nvPicPr>
        <p:blipFill>
          <a:blip r:embed="rId5"/>
          <a:srcRect b="11277"/>
          <a:stretch>
            <a:fillRect/>
          </a:stretch>
        </p:blipFill>
        <p:spPr>
          <a:xfrm>
            <a:off x="543559" y="1537805"/>
            <a:ext cx="5168900" cy="4483578"/>
          </a:xfrm>
          <a:prstGeom prst="rect">
            <a:avLst/>
          </a:prstGeom>
        </p:spPr>
      </p:pic>
      <p:sp>
        <p:nvSpPr>
          <p:cNvPr id="7" name="椭圆 6">
            <a:extLst>
              <a:ext uri="{FF2B5EF4-FFF2-40B4-BE49-F238E27FC236}">
                <a16:creationId xmlns:a16="http://schemas.microsoft.com/office/drawing/2014/main" id="{A244E655-33DD-1E50-2975-5A9233B8E51B}"/>
              </a:ext>
            </a:extLst>
          </p:cNvPr>
          <p:cNvSpPr/>
          <p:nvPr/>
        </p:nvSpPr>
        <p:spPr bwMode="auto">
          <a:xfrm>
            <a:off x="2103120" y="1859280"/>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1</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8" name="椭圆 7">
            <a:extLst>
              <a:ext uri="{FF2B5EF4-FFF2-40B4-BE49-F238E27FC236}">
                <a16:creationId xmlns:a16="http://schemas.microsoft.com/office/drawing/2014/main" id="{118A3726-BB85-ED6E-C148-3A1F1DEE0C5C}"/>
              </a:ext>
            </a:extLst>
          </p:cNvPr>
          <p:cNvSpPr/>
          <p:nvPr/>
        </p:nvSpPr>
        <p:spPr bwMode="auto">
          <a:xfrm>
            <a:off x="2879089" y="2895600"/>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5</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9" name="椭圆 8">
            <a:extLst>
              <a:ext uri="{FF2B5EF4-FFF2-40B4-BE49-F238E27FC236}">
                <a16:creationId xmlns:a16="http://schemas.microsoft.com/office/drawing/2014/main" id="{CD6F9C25-853A-764D-124D-5CE3D34ECB98}"/>
              </a:ext>
            </a:extLst>
          </p:cNvPr>
          <p:cNvSpPr/>
          <p:nvPr/>
        </p:nvSpPr>
        <p:spPr bwMode="auto">
          <a:xfrm>
            <a:off x="3666492" y="1859280"/>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2</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0" name="椭圆 9">
            <a:extLst>
              <a:ext uri="{FF2B5EF4-FFF2-40B4-BE49-F238E27FC236}">
                <a16:creationId xmlns:a16="http://schemas.microsoft.com/office/drawing/2014/main" id="{E3D978BA-60E5-FF46-8FD3-5DFA717A155D}"/>
              </a:ext>
            </a:extLst>
          </p:cNvPr>
          <p:cNvSpPr/>
          <p:nvPr/>
        </p:nvSpPr>
        <p:spPr bwMode="auto">
          <a:xfrm>
            <a:off x="5059680" y="2540000"/>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3</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1" name="椭圆 10">
            <a:extLst>
              <a:ext uri="{FF2B5EF4-FFF2-40B4-BE49-F238E27FC236}">
                <a16:creationId xmlns:a16="http://schemas.microsoft.com/office/drawing/2014/main" id="{82BA01F7-4431-2860-E11E-7E9F6927D719}"/>
              </a:ext>
            </a:extLst>
          </p:cNvPr>
          <p:cNvSpPr/>
          <p:nvPr/>
        </p:nvSpPr>
        <p:spPr bwMode="auto">
          <a:xfrm>
            <a:off x="4099721" y="3399629"/>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dirty="0">
                <a:solidFill>
                  <a:schemeClr val="tx1">
                    <a:lumMod val="65000"/>
                    <a:lumOff val="35000"/>
                  </a:schemeClr>
                </a:solidFill>
                <a:latin typeface="Arial" panose="020B0704020202020204" pitchFamily="34" charset="0"/>
                <a:ea typeface="PMingLiU" pitchFamily="18" charset="-120"/>
              </a:rPr>
              <a:t>6</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2" name="椭圆 11">
            <a:extLst>
              <a:ext uri="{FF2B5EF4-FFF2-40B4-BE49-F238E27FC236}">
                <a16:creationId xmlns:a16="http://schemas.microsoft.com/office/drawing/2014/main" id="{B7B3CB42-F4F3-AC3C-418F-0D44C90D704A}"/>
              </a:ext>
            </a:extLst>
          </p:cNvPr>
          <p:cNvSpPr/>
          <p:nvPr/>
        </p:nvSpPr>
        <p:spPr bwMode="auto">
          <a:xfrm>
            <a:off x="3666492" y="4551681"/>
            <a:ext cx="433229"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8</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3" name="椭圆 12">
            <a:extLst>
              <a:ext uri="{FF2B5EF4-FFF2-40B4-BE49-F238E27FC236}">
                <a16:creationId xmlns:a16="http://schemas.microsoft.com/office/drawing/2014/main" id="{0898FD5F-BD78-95D1-A889-BEE652DC76CB}"/>
              </a:ext>
            </a:extLst>
          </p:cNvPr>
          <p:cNvSpPr/>
          <p:nvPr/>
        </p:nvSpPr>
        <p:spPr bwMode="auto">
          <a:xfrm>
            <a:off x="1854200" y="3942080"/>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7</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4" name="椭圆 13">
            <a:extLst>
              <a:ext uri="{FF2B5EF4-FFF2-40B4-BE49-F238E27FC236}">
                <a16:creationId xmlns:a16="http://schemas.microsoft.com/office/drawing/2014/main" id="{4E398724-B303-592A-3C7B-A85A89B77E3C}"/>
              </a:ext>
            </a:extLst>
          </p:cNvPr>
          <p:cNvSpPr/>
          <p:nvPr/>
        </p:nvSpPr>
        <p:spPr bwMode="auto">
          <a:xfrm>
            <a:off x="927100" y="3146738"/>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4</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5" name="椭圆 14">
            <a:extLst>
              <a:ext uri="{FF2B5EF4-FFF2-40B4-BE49-F238E27FC236}">
                <a16:creationId xmlns:a16="http://schemas.microsoft.com/office/drawing/2014/main" id="{C5862FFD-AAC5-65E8-F79E-CCE2E00E508C}"/>
              </a:ext>
            </a:extLst>
          </p:cNvPr>
          <p:cNvSpPr/>
          <p:nvPr/>
        </p:nvSpPr>
        <p:spPr bwMode="auto">
          <a:xfrm>
            <a:off x="914083" y="4705980"/>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9</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6" name="椭圆 15">
            <a:extLst>
              <a:ext uri="{FF2B5EF4-FFF2-40B4-BE49-F238E27FC236}">
                <a16:creationId xmlns:a16="http://schemas.microsoft.com/office/drawing/2014/main" id="{95BC49D2-FF62-5733-2026-83F86DCF53C5}"/>
              </a:ext>
            </a:extLst>
          </p:cNvPr>
          <p:cNvSpPr/>
          <p:nvPr/>
        </p:nvSpPr>
        <p:spPr bwMode="auto">
          <a:xfrm>
            <a:off x="2570480" y="5096675"/>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10</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7" name="椭圆 16">
            <a:extLst>
              <a:ext uri="{FF2B5EF4-FFF2-40B4-BE49-F238E27FC236}">
                <a16:creationId xmlns:a16="http://schemas.microsoft.com/office/drawing/2014/main" id="{57ED4BC5-BD87-F1E8-5E53-0B3F654D12C5}"/>
              </a:ext>
            </a:extLst>
          </p:cNvPr>
          <p:cNvSpPr/>
          <p:nvPr/>
        </p:nvSpPr>
        <p:spPr bwMode="auto">
          <a:xfrm>
            <a:off x="4682652" y="5450205"/>
            <a:ext cx="497840" cy="447040"/>
          </a:xfrm>
          <a:prstGeom prst="ellipse">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rPr>
              <a:t>11</a:t>
            </a:r>
            <a:endParaRPr kumimoji="1" lang="zh-CN" altLang="en-US" sz="1400" b="1" i="0" u="none" strike="noStrike" cap="none" normalizeH="0" baseline="0" dirty="0">
              <a:ln>
                <a:noFill/>
              </a:ln>
              <a:solidFill>
                <a:schemeClr val="tx1">
                  <a:lumMod val="65000"/>
                  <a:lumOff val="35000"/>
                </a:schemeClr>
              </a:solidFill>
              <a:effectLst/>
              <a:latin typeface="Arial" panose="020B0704020202020204" pitchFamily="34" charset="0"/>
              <a:ea typeface="PMingLiU" pitchFamily="18" charset="-120"/>
            </a:endParaRPr>
          </a:p>
        </p:txBody>
      </p:sp>
      <p:sp>
        <p:nvSpPr>
          <p:cNvPr id="18" name="矩形 17">
            <a:extLst>
              <a:ext uri="{FF2B5EF4-FFF2-40B4-BE49-F238E27FC236}">
                <a16:creationId xmlns:a16="http://schemas.microsoft.com/office/drawing/2014/main" id="{E34BEF80-6D9E-A163-56CA-06267DC4C20B}"/>
              </a:ext>
            </a:extLst>
          </p:cNvPr>
          <p:cNvSpPr/>
          <p:nvPr/>
        </p:nvSpPr>
        <p:spPr bwMode="auto">
          <a:xfrm rot="19743609">
            <a:off x="2707640" y="2204720"/>
            <a:ext cx="137160" cy="56896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19" name="矩形 18">
            <a:extLst>
              <a:ext uri="{FF2B5EF4-FFF2-40B4-BE49-F238E27FC236}">
                <a16:creationId xmlns:a16="http://schemas.microsoft.com/office/drawing/2014/main" id="{13A26BAA-41D5-BE41-E37D-EFECF4B11442}"/>
              </a:ext>
            </a:extLst>
          </p:cNvPr>
          <p:cNvSpPr/>
          <p:nvPr/>
        </p:nvSpPr>
        <p:spPr bwMode="auto">
          <a:xfrm rot="1854315">
            <a:off x="3339817" y="2258848"/>
            <a:ext cx="137160" cy="568960"/>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0" name="矩形 19">
            <a:extLst>
              <a:ext uri="{FF2B5EF4-FFF2-40B4-BE49-F238E27FC236}">
                <a16:creationId xmlns:a16="http://schemas.microsoft.com/office/drawing/2014/main" id="{6EA0BD9D-4AD1-DD06-B6AB-B59AAC9B3AF4}"/>
              </a:ext>
            </a:extLst>
          </p:cNvPr>
          <p:cNvSpPr/>
          <p:nvPr/>
        </p:nvSpPr>
        <p:spPr bwMode="auto">
          <a:xfrm rot="6247318">
            <a:off x="3718893" y="2982029"/>
            <a:ext cx="176426" cy="402344"/>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1" name="矩形 20">
            <a:extLst>
              <a:ext uri="{FF2B5EF4-FFF2-40B4-BE49-F238E27FC236}">
                <a16:creationId xmlns:a16="http://schemas.microsoft.com/office/drawing/2014/main" id="{A23A949A-AE01-5BD0-613A-1EBDCE0268C7}"/>
              </a:ext>
            </a:extLst>
          </p:cNvPr>
          <p:cNvSpPr/>
          <p:nvPr/>
        </p:nvSpPr>
        <p:spPr bwMode="auto">
          <a:xfrm rot="3190811">
            <a:off x="4630689" y="2791691"/>
            <a:ext cx="257207" cy="515965"/>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2" name="矩形 21">
            <a:extLst>
              <a:ext uri="{FF2B5EF4-FFF2-40B4-BE49-F238E27FC236}">
                <a16:creationId xmlns:a16="http://schemas.microsoft.com/office/drawing/2014/main" id="{560AF3AD-2FE2-1E5D-5080-4AEECA4A81D6}"/>
              </a:ext>
            </a:extLst>
          </p:cNvPr>
          <p:cNvSpPr/>
          <p:nvPr/>
        </p:nvSpPr>
        <p:spPr bwMode="auto">
          <a:xfrm rot="3590243">
            <a:off x="3144927" y="4671581"/>
            <a:ext cx="118299" cy="502135"/>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3" name="矩形 22">
            <a:extLst>
              <a:ext uri="{FF2B5EF4-FFF2-40B4-BE49-F238E27FC236}">
                <a16:creationId xmlns:a16="http://schemas.microsoft.com/office/drawing/2014/main" id="{39CBBD47-0C96-5D77-EA2A-0B7294DD2E99}"/>
              </a:ext>
            </a:extLst>
          </p:cNvPr>
          <p:cNvSpPr/>
          <p:nvPr/>
        </p:nvSpPr>
        <p:spPr bwMode="auto">
          <a:xfrm rot="4615939">
            <a:off x="2990724" y="3448513"/>
            <a:ext cx="155191" cy="60432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4" name="矩形 23">
            <a:extLst>
              <a:ext uri="{FF2B5EF4-FFF2-40B4-BE49-F238E27FC236}">
                <a16:creationId xmlns:a16="http://schemas.microsoft.com/office/drawing/2014/main" id="{399B7D88-3035-AEBE-D414-A6A290E0429D}"/>
              </a:ext>
            </a:extLst>
          </p:cNvPr>
          <p:cNvSpPr/>
          <p:nvPr/>
        </p:nvSpPr>
        <p:spPr bwMode="auto">
          <a:xfrm rot="6485248">
            <a:off x="3068196" y="4003629"/>
            <a:ext cx="155191" cy="60432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5" name="矩形 24">
            <a:extLst>
              <a:ext uri="{FF2B5EF4-FFF2-40B4-BE49-F238E27FC236}">
                <a16:creationId xmlns:a16="http://schemas.microsoft.com/office/drawing/2014/main" id="{234492A3-307B-D33F-3AB5-14586EE329A2}"/>
              </a:ext>
            </a:extLst>
          </p:cNvPr>
          <p:cNvSpPr/>
          <p:nvPr/>
        </p:nvSpPr>
        <p:spPr bwMode="auto">
          <a:xfrm rot="2658517">
            <a:off x="2441736" y="3297395"/>
            <a:ext cx="155191" cy="60432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6" name="矩形 25">
            <a:extLst>
              <a:ext uri="{FF2B5EF4-FFF2-40B4-BE49-F238E27FC236}">
                <a16:creationId xmlns:a16="http://schemas.microsoft.com/office/drawing/2014/main" id="{8A94DACA-DAAC-8854-BB86-6D5E598638B1}"/>
              </a:ext>
            </a:extLst>
          </p:cNvPr>
          <p:cNvSpPr/>
          <p:nvPr/>
        </p:nvSpPr>
        <p:spPr bwMode="auto">
          <a:xfrm rot="6249028">
            <a:off x="3710601" y="5063944"/>
            <a:ext cx="155191" cy="60432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7" name="矩形 26">
            <a:extLst>
              <a:ext uri="{FF2B5EF4-FFF2-40B4-BE49-F238E27FC236}">
                <a16:creationId xmlns:a16="http://schemas.microsoft.com/office/drawing/2014/main" id="{CC6C7CAA-8B1E-6588-AB9D-486C5232BCC9}"/>
              </a:ext>
            </a:extLst>
          </p:cNvPr>
          <p:cNvSpPr/>
          <p:nvPr/>
        </p:nvSpPr>
        <p:spPr bwMode="auto">
          <a:xfrm rot="3540782">
            <a:off x="1448872" y="4086046"/>
            <a:ext cx="181708" cy="65198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8" name="矩形 27">
            <a:extLst>
              <a:ext uri="{FF2B5EF4-FFF2-40B4-BE49-F238E27FC236}">
                <a16:creationId xmlns:a16="http://schemas.microsoft.com/office/drawing/2014/main" id="{F9409846-AAB4-7D6C-C262-101AB7A9A4D4}"/>
              </a:ext>
            </a:extLst>
          </p:cNvPr>
          <p:cNvSpPr/>
          <p:nvPr/>
        </p:nvSpPr>
        <p:spPr bwMode="auto">
          <a:xfrm rot="7549609">
            <a:off x="1592561" y="3354962"/>
            <a:ext cx="155330" cy="559188"/>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29" name="矩形 28">
            <a:extLst>
              <a:ext uri="{FF2B5EF4-FFF2-40B4-BE49-F238E27FC236}">
                <a16:creationId xmlns:a16="http://schemas.microsoft.com/office/drawing/2014/main" id="{61F77963-33E9-B9C5-9F77-B17697B4C610}"/>
              </a:ext>
            </a:extLst>
          </p:cNvPr>
          <p:cNvSpPr/>
          <p:nvPr/>
        </p:nvSpPr>
        <p:spPr bwMode="auto">
          <a:xfrm rot="20370822">
            <a:off x="2234526" y="4432849"/>
            <a:ext cx="193314" cy="720436"/>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30" name="矩形 29">
            <a:extLst>
              <a:ext uri="{FF2B5EF4-FFF2-40B4-BE49-F238E27FC236}">
                <a16:creationId xmlns:a16="http://schemas.microsoft.com/office/drawing/2014/main" id="{7FEC1962-C6A7-568D-5415-149BA4C0DC8F}"/>
              </a:ext>
            </a:extLst>
          </p:cNvPr>
          <p:cNvSpPr/>
          <p:nvPr/>
        </p:nvSpPr>
        <p:spPr bwMode="auto">
          <a:xfrm rot="977749">
            <a:off x="3894948" y="3876306"/>
            <a:ext cx="155191" cy="60432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31" name="矩形 30">
            <a:extLst>
              <a:ext uri="{FF2B5EF4-FFF2-40B4-BE49-F238E27FC236}">
                <a16:creationId xmlns:a16="http://schemas.microsoft.com/office/drawing/2014/main" id="{B7C50C48-D2D3-C584-9BBF-4A36AAE007C8}"/>
              </a:ext>
            </a:extLst>
          </p:cNvPr>
          <p:cNvSpPr/>
          <p:nvPr/>
        </p:nvSpPr>
        <p:spPr bwMode="auto">
          <a:xfrm rot="2658517">
            <a:off x="2403119" y="3295848"/>
            <a:ext cx="155191" cy="60432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32" name="矩形 31">
            <a:extLst>
              <a:ext uri="{FF2B5EF4-FFF2-40B4-BE49-F238E27FC236}">
                <a16:creationId xmlns:a16="http://schemas.microsoft.com/office/drawing/2014/main" id="{BDC61513-2F21-9824-0DA4-85E41DF6DF4D}"/>
              </a:ext>
            </a:extLst>
          </p:cNvPr>
          <p:cNvSpPr/>
          <p:nvPr/>
        </p:nvSpPr>
        <p:spPr bwMode="auto">
          <a:xfrm rot="9954205">
            <a:off x="4620402" y="4149874"/>
            <a:ext cx="155191" cy="604329"/>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33" name="矩形 32">
            <a:extLst>
              <a:ext uri="{FF2B5EF4-FFF2-40B4-BE49-F238E27FC236}">
                <a16:creationId xmlns:a16="http://schemas.microsoft.com/office/drawing/2014/main" id="{46572FCB-09F9-7BB2-6C48-89EBCE7CE163}"/>
              </a:ext>
            </a:extLst>
          </p:cNvPr>
          <p:cNvSpPr/>
          <p:nvPr/>
        </p:nvSpPr>
        <p:spPr bwMode="auto">
          <a:xfrm rot="7715510">
            <a:off x="4437885" y="4803578"/>
            <a:ext cx="105876" cy="713772"/>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
        <p:nvSpPr>
          <p:cNvPr id="34" name="矩形 33">
            <a:extLst>
              <a:ext uri="{FF2B5EF4-FFF2-40B4-BE49-F238E27FC236}">
                <a16:creationId xmlns:a16="http://schemas.microsoft.com/office/drawing/2014/main" id="{0C2741FF-DC05-201D-78BE-B7E6BB3C350C}"/>
              </a:ext>
            </a:extLst>
          </p:cNvPr>
          <p:cNvSpPr/>
          <p:nvPr/>
        </p:nvSpPr>
        <p:spPr bwMode="auto">
          <a:xfrm rot="7715510">
            <a:off x="4391246" y="4905535"/>
            <a:ext cx="90449" cy="502954"/>
          </a:xfrm>
          <a:prstGeom prst="rect">
            <a:avLst/>
          </a:prstGeom>
          <a:solidFill>
            <a:schemeClr val="bg1"/>
          </a:solidFill>
          <a:ln w="1587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pic>
        <p:nvPicPr>
          <p:cNvPr id="36" name="图片 35">
            <a:extLst>
              <a:ext uri="{FF2B5EF4-FFF2-40B4-BE49-F238E27FC236}">
                <a16:creationId xmlns:a16="http://schemas.microsoft.com/office/drawing/2014/main" id="{6559772E-978B-62B9-CF38-36E3B6259739}"/>
              </a:ext>
            </a:extLst>
          </p:cNvPr>
          <p:cNvPicPr>
            <a:picLocks noChangeAspect="1"/>
          </p:cNvPicPr>
          <p:nvPr/>
        </p:nvPicPr>
        <p:blipFill>
          <a:blip r:embed="rId6"/>
          <a:srcRect l="5865" t="9810" r="51739" b="2303"/>
          <a:stretch/>
        </p:blipFill>
        <p:spPr>
          <a:xfrm>
            <a:off x="715065" y="1537805"/>
            <a:ext cx="5168900" cy="4483578"/>
          </a:xfrm>
          <a:prstGeom prst="rect">
            <a:avLst/>
          </a:prstGeom>
        </p:spPr>
      </p:pic>
      <mc:AlternateContent xmlns:mc="http://schemas.openxmlformats.org/markup-compatibility/2006" xmlns:a14="http://schemas.microsoft.com/office/drawing/2010/main">
        <mc:Choice Requires="a14">
          <p:sp>
            <p:nvSpPr>
              <p:cNvPr id="35" name="文本框 34"/>
              <p:cNvSpPr txBox="1"/>
              <p:nvPr/>
            </p:nvSpPr>
            <p:spPr>
              <a:xfrm>
                <a:off x="514947" y="1684444"/>
                <a:ext cx="1330557" cy="400110"/>
              </a:xfrm>
              <a:prstGeom prst="rect">
                <a:avLst/>
              </a:prstGeom>
              <a:noFill/>
            </p:spPr>
            <p:txBody>
              <a:bodyPr wrap="none" rtlCol="0" anchor="ctr" anchorCtr="1">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標楷體" pitchFamily="65" charset="-120"/>
                          <a:cs typeface="Calibri" pitchFamily="34" charset="0"/>
                        </a:rPr>
                        <m:t>𝑒</m:t>
                      </m:r>
                      <m:r>
                        <a:rPr lang="en-US" altLang="zh-CN" sz="2000" b="0" i="1" smtClean="0">
                          <a:latin typeface="Cambria Math" panose="02040503050406030204" pitchFamily="18" charset="0"/>
                          <a:ea typeface="標楷體" pitchFamily="65" charset="-120"/>
                          <a:cs typeface="Calibri" pitchFamily="34" charset="0"/>
                        </a:rPr>
                        <m:t>=(</m:t>
                      </m:r>
                      <m:r>
                        <a:rPr lang="en-US" altLang="zh-CN" sz="2000" b="0" i="1" smtClean="0">
                          <a:latin typeface="Cambria Math" panose="02040503050406030204" pitchFamily="18" charset="0"/>
                          <a:ea typeface="標楷體" pitchFamily="65" charset="-120"/>
                          <a:cs typeface="Calibri" pitchFamily="34" charset="0"/>
                        </a:rPr>
                        <m:t>𝑢</m:t>
                      </m:r>
                      <m:r>
                        <a:rPr lang="en-US" altLang="zh-CN" sz="2000" b="0" i="1" smtClean="0">
                          <a:latin typeface="Cambria Math" panose="02040503050406030204" pitchFamily="18" charset="0"/>
                          <a:ea typeface="標楷體" pitchFamily="65" charset="-120"/>
                          <a:cs typeface="Calibri" pitchFamily="34" charset="0"/>
                        </a:rPr>
                        <m:t>,</m:t>
                      </m:r>
                      <m:r>
                        <a:rPr lang="en-US" altLang="zh-CN" sz="2000" b="0" i="1" smtClean="0">
                          <a:latin typeface="Cambria Math" panose="02040503050406030204" pitchFamily="18" charset="0"/>
                          <a:ea typeface="標楷體" pitchFamily="65" charset="-120"/>
                          <a:cs typeface="Calibri" pitchFamily="34" charset="0"/>
                        </a:rPr>
                        <m:t>𝑣</m:t>
                      </m:r>
                      <m:r>
                        <a:rPr lang="en-US" altLang="zh-CN" sz="2000" b="0" i="1" smtClean="0">
                          <a:latin typeface="Cambria Math" panose="02040503050406030204" pitchFamily="18" charset="0"/>
                          <a:ea typeface="標楷體" pitchFamily="65" charset="-120"/>
                          <a:cs typeface="Calibri" pitchFamily="34" charset="0"/>
                        </a:rPr>
                        <m:t>)</m:t>
                      </m:r>
                    </m:oMath>
                  </m:oMathPara>
                </a14:m>
                <a:endParaRPr lang="zh-CN" altLang="en-US" sz="2000" dirty="0" smtClean="0">
                  <a:ea typeface="標楷體" pitchFamily="65" charset="-120"/>
                  <a:cs typeface="Calibri" pitchFamily="34" charset="0"/>
                </a:endParaRPr>
              </a:p>
            </p:txBody>
          </p:sp>
        </mc:Choice>
        <mc:Fallback xmlns="">
          <p:sp>
            <p:nvSpPr>
              <p:cNvPr id="35" name="文本框 34"/>
              <p:cNvSpPr txBox="1">
                <a:spLocks noRot="1" noChangeAspect="1" noMove="1" noResize="1" noEditPoints="1" noAdjustHandles="1" noChangeArrowheads="1" noChangeShapeType="1" noTextEdit="1"/>
              </p:cNvSpPr>
              <p:nvPr/>
            </p:nvSpPr>
            <p:spPr>
              <a:xfrm>
                <a:off x="514947" y="1684444"/>
                <a:ext cx="1330557" cy="400110"/>
              </a:xfrm>
              <a:prstGeom prst="rect">
                <a:avLst/>
              </a:prstGeom>
              <a:blipFill>
                <a:blip r:embed="rId7"/>
                <a:stretch>
                  <a:fillRect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6054779" y="1684569"/>
                <a:ext cx="1553695" cy="400110"/>
              </a:xfrm>
              <a:prstGeom prst="rect">
                <a:avLst/>
              </a:prstGeom>
              <a:noFill/>
            </p:spPr>
            <p:txBody>
              <a:bodyPr wrap="none" rtlCol="0" anchor="ctr" anchorCtr="1">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標楷體" pitchFamily="65" charset="-120"/>
                          <a:cs typeface="Calibri" pitchFamily="34" charset="0"/>
                        </a:rPr>
                        <m:t>𝑒</m:t>
                      </m:r>
                      <m:r>
                        <a:rPr lang="en-US" altLang="zh-CN" sz="2000" b="0" i="1" smtClean="0">
                          <a:latin typeface="Cambria Math" panose="02040503050406030204" pitchFamily="18" charset="0"/>
                          <a:ea typeface="標楷體" pitchFamily="65" charset="-120"/>
                          <a:cs typeface="Calibri" pitchFamily="34" charset="0"/>
                        </a:rPr>
                        <m:t>=(</m:t>
                      </m:r>
                      <m:r>
                        <a:rPr lang="en-US" altLang="zh-CN" sz="2000" b="0" i="1" smtClean="0">
                          <a:latin typeface="Cambria Math" panose="02040503050406030204" pitchFamily="18" charset="0"/>
                          <a:ea typeface="標楷體" pitchFamily="65" charset="-120"/>
                          <a:cs typeface="Calibri" pitchFamily="34" charset="0"/>
                        </a:rPr>
                        <m:t>𝑢</m:t>
                      </m:r>
                      <m:r>
                        <a:rPr lang="en-US" altLang="zh-CN" sz="2000" b="0" i="1" smtClean="0">
                          <a:latin typeface="Cambria Math" panose="02040503050406030204" pitchFamily="18" charset="0"/>
                          <a:ea typeface="標楷體" pitchFamily="65" charset="-120"/>
                          <a:cs typeface="Calibri" pitchFamily="34" charset="0"/>
                        </a:rPr>
                        <m:t>,</m:t>
                      </m:r>
                      <m:r>
                        <a:rPr lang="en-US" altLang="zh-CN" sz="2000" b="0" i="1" smtClean="0">
                          <a:latin typeface="Cambria Math" panose="02040503050406030204" pitchFamily="18" charset="0"/>
                          <a:ea typeface="標楷體" pitchFamily="65" charset="-120"/>
                          <a:cs typeface="Calibri" pitchFamily="34" charset="0"/>
                        </a:rPr>
                        <m:t>𝑟</m:t>
                      </m:r>
                      <m:r>
                        <a:rPr lang="en-US" altLang="zh-CN" sz="2000" b="0" i="1" smtClean="0">
                          <a:latin typeface="Cambria Math" panose="02040503050406030204" pitchFamily="18" charset="0"/>
                          <a:ea typeface="標楷體" pitchFamily="65" charset="-120"/>
                          <a:cs typeface="Calibri" pitchFamily="34" charset="0"/>
                        </a:rPr>
                        <m:t>, </m:t>
                      </m:r>
                      <m:r>
                        <a:rPr lang="en-US" altLang="zh-CN" sz="2000" b="0" i="1" smtClean="0">
                          <a:latin typeface="Cambria Math" panose="02040503050406030204" pitchFamily="18" charset="0"/>
                          <a:ea typeface="標楷體" pitchFamily="65" charset="-120"/>
                          <a:cs typeface="Calibri" pitchFamily="34" charset="0"/>
                        </a:rPr>
                        <m:t>𝑣</m:t>
                      </m:r>
                      <m:r>
                        <a:rPr lang="en-US" altLang="zh-CN" sz="2000" b="0" i="1" smtClean="0">
                          <a:latin typeface="Cambria Math" panose="02040503050406030204" pitchFamily="18" charset="0"/>
                          <a:ea typeface="標楷體" pitchFamily="65" charset="-120"/>
                          <a:cs typeface="Calibri" pitchFamily="34" charset="0"/>
                        </a:rPr>
                        <m:t>)</m:t>
                      </m:r>
                    </m:oMath>
                  </m:oMathPara>
                </a14:m>
                <a:endParaRPr lang="zh-CN" altLang="en-US" sz="2000" dirty="0" smtClean="0">
                  <a:ea typeface="標楷體" pitchFamily="65" charset="-120"/>
                  <a:cs typeface="Calibri" pitchFamily="34" charset="0"/>
                </a:endParaRPr>
              </a:p>
            </p:txBody>
          </p:sp>
        </mc:Choice>
        <mc:Fallback xmlns="">
          <p:sp>
            <p:nvSpPr>
              <p:cNvPr id="37" name="文本框 36"/>
              <p:cNvSpPr txBox="1">
                <a:spLocks noRot="1" noChangeAspect="1" noMove="1" noResize="1" noEditPoints="1" noAdjustHandles="1" noChangeArrowheads="1" noChangeShapeType="1" noTextEdit="1"/>
              </p:cNvSpPr>
              <p:nvPr/>
            </p:nvSpPr>
            <p:spPr>
              <a:xfrm>
                <a:off x="6054779" y="1684569"/>
                <a:ext cx="1553695" cy="400110"/>
              </a:xfrm>
              <a:prstGeom prst="rect">
                <a:avLst/>
              </a:prstGeom>
              <a:blipFill>
                <a:blip r:embed="rId8"/>
                <a:stretch>
                  <a:fillRect b="-18182"/>
                </a:stretch>
              </a:blipFill>
            </p:spPr>
            <p:txBody>
              <a:bodyPr/>
              <a:lstStyle/>
              <a:p>
                <a:r>
                  <a:rPr lang="zh-CN" alt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err="1" smtClean="0"/>
              <a:t>TiGER</a:t>
            </a:r>
            <a:r>
              <a:rPr lang="en-US" altLang="zh-CN" sz="3600" dirty="0" smtClean="0"/>
              <a:t>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40</a:t>
            </a:fld>
            <a:endParaRPr lang="zh-TW" altLang="en-US"/>
          </a:p>
        </p:txBody>
      </p:sp>
      <p:pic>
        <p:nvPicPr>
          <p:cNvPr id="7" name="图片 6"/>
          <p:cNvPicPr>
            <a:picLocks noChangeAspect="1"/>
          </p:cNvPicPr>
          <p:nvPr/>
        </p:nvPicPr>
        <p:blipFill>
          <a:blip r:embed="rId3"/>
          <a:stretch>
            <a:fillRect/>
          </a:stretch>
        </p:blipFill>
        <p:spPr>
          <a:xfrm>
            <a:off x="150408" y="1806892"/>
            <a:ext cx="11900776" cy="2605088"/>
          </a:xfrm>
          <a:prstGeom prst="rect">
            <a:avLst/>
          </a:prstGeom>
        </p:spPr>
      </p:pic>
    </p:spTree>
    <p:extLst>
      <p:ext uri="{BB962C8B-B14F-4D97-AF65-F5344CB8AC3E}">
        <p14:creationId xmlns:p14="http://schemas.microsoft.com/office/powerpoint/2010/main" val="1727347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TIGER : </a:t>
            </a:r>
            <a:r>
              <a:rPr lang="en-US" altLang="zh-CN" sz="3600" dirty="0" smtClean="0"/>
              <a:t>Introduction</a:t>
            </a:r>
            <a:r>
              <a:rPr lang="en-US" altLang="zh-CN" sz="3600" dirty="0" smtClean="0"/>
              <a:t> </a:t>
            </a:r>
            <a:r>
              <a:rPr lang="en-US" altLang="zh-CN" sz="2400" dirty="0" smtClean="0"/>
              <a:t>(</a:t>
            </a:r>
            <a:r>
              <a:rPr lang="en-US" altLang="zh-CN" sz="2400" dirty="0" smtClean="0"/>
              <a:t>1/8)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41</a:t>
            </a:fld>
            <a:endParaRPr lang="zh-TW" altLang="en-US"/>
          </a:p>
        </p:txBody>
      </p:sp>
      <p:sp>
        <p:nvSpPr>
          <p:cNvPr id="3" name="文本框 2"/>
          <p:cNvSpPr txBox="1"/>
          <p:nvPr/>
        </p:nvSpPr>
        <p:spPr>
          <a:xfrm>
            <a:off x="500062" y="1902453"/>
            <a:ext cx="6399502" cy="3170099"/>
          </a:xfrm>
          <a:prstGeom prst="rect">
            <a:avLst/>
          </a:prstGeom>
          <a:noFill/>
        </p:spPr>
        <p:txBody>
          <a:bodyPr wrap="square" rtlCol="0" anchor="ctr" anchorCtr="1">
            <a:spAutoFit/>
          </a:bodyPr>
          <a:lstStyle/>
          <a:p>
            <a:pPr algn="just"/>
            <a:r>
              <a:rPr lang="en-US" altLang="zh-CN" sz="2000" dirty="0" smtClean="0"/>
              <a:t>While Ginex </a:t>
            </a:r>
            <a:r>
              <a:rPr lang="en-US" altLang="zh-CN" sz="2000" dirty="0"/>
              <a:t>works on </a:t>
            </a:r>
            <a:r>
              <a:rPr lang="en-US" altLang="zh-CN" sz="2000" dirty="0" smtClean="0"/>
              <a:t>homogeneous graph, how about heterogeneous graph, like Knowledge Graph</a:t>
            </a:r>
            <a:r>
              <a:rPr lang="en-US" altLang="zh-CN" sz="2000" dirty="0" smtClean="0"/>
              <a:t>?</a:t>
            </a:r>
          </a:p>
          <a:p>
            <a:pPr algn="just"/>
            <a:endParaRPr lang="en-US" altLang="zh-CN" sz="2000" dirty="0"/>
          </a:p>
          <a:p>
            <a:pPr algn="just"/>
            <a:r>
              <a:rPr lang="en-US" altLang="zh-CN" sz="2000" dirty="0" smtClean="0"/>
              <a:t>A 3-hop </a:t>
            </a:r>
            <a:r>
              <a:rPr lang="en-US" altLang="zh-CN" sz="2000" dirty="0"/>
              <a:t>subgraph in the </a:t>
            </a:r>
            <a:r>
              <a:rPr lang="en-US" altLang="zh-CN" sz="2000" dirty="0" smtClean="0"/>
              <a:t>FB5M: up </a:t>
            </a:r>
            <a:r>
              <a:rPr lang="en-US" altLang="zh-CN" sz="2000" dirty="0"/>
              <a:t>to one million triples</a:t>
            </a:r>
            <a:r>
              <a:rPr lang="en-US" altLang="zh-CN" sz="2000" dirty="0" smtClean="0"/>
              <a:t>,</a:t>
            </a:r>
          </a:p>
          <a:p>
            <a:pPr algn="just"/>
            <a:r>
              <a:rPr lang="en-US" altLang="zh-CN" sz="2000" dirty="0" smtClean="0"/>
              <a:t>consuming </a:t>
            </a:r>
            <a:r>
              <a:rPr lang="en-US" altLang="zh-CN" sz="2000" dirty="0"/>
              <a:t>75% to 90% of </a:t>
            </a:r>
            <a:r>
              <a:rPr lang="en-US" altLang="zh-CN" sz="2000" dirty="0" smtClean="0"/>
              <a:t>training time.</a:t>
            </a:r>
            <a:endParaRPr lang="en-US" altLang="zh-CN" sz="2000" dirty="0" smtClean="0"/>
          </a:p>
          <a:p>
            <a:pPr algn="just"/>
            <a:endParaRPr lang="en-US" altLang="zh-CN" sz="2000" dirty="0" smtClean="0">
              <a:ea typeface="標楷體" pitchFamily="65" charset="-120"/>
              <a:cs typeface="Calibri" pitchFamily="34" charset="0"/>
            </a:endParaRPr>
          </a:p>
          <a:p>
            <a:pPr algn="just"/>
            <a:r>
              <a:rPr lang="en-US" altLang="zh-CN" sz="2000" dirty="0" smtClean="0">
                <a:ea typeface="標楷體" pitchFamily="65" charset="-120"/>
                <a:cs typeface="Calibri" pitchFamily="34" charset="0"/>
              </a:rPr>
              <a:t>Challenges</a:t>
            </a:r>
            <a:endParaRPr lang="en-US" altLang="zh-CN" sz="2000" dirty="0">
              <a:ea typeface="標楷體" pitchFamily="65" charset="-120"/>
              <a:cs typeface="Calibri" pitchFamily="34" charset="0"/>
            </a:endParaRPr>
          </a:p>
          <a:p>
            <a:pPr marL="285750" indent="-285750" algn="just">
              <a:buFont typeface="Arial" panose="020B0604020202020204" pitchFamily="34" charset="0"/>
              <a:buChar char="•"/>
            </a:pPr>
            <a:r>
              <a:rPr lang="en-US" altLang="zh-CN" sz="2000" dirty="0"/>
              <a:t>Subgraph Data </a:t>
            </a:r>
            <a:r>
              <a:rPr lang="en-US" altLang="zh-CN" sz="2000" dirty="0" smtClean="0"/>
              <a:t>Completeness</a:t>
            </a:r>
            <a:endParaRPr lang="en-US" altLang="zh-CN" sz="2000" dirty="0" smtClean="0">
              <a:ea typeface="標楷體" pitchFamily="65" charset="-120"/>
              <a:cs typeface="Calibri" pitchFamily="34" charset="0"/>
            </a:endParaRPr>
          </a:p>
          <a:p>
            <a:pPr marL="285750" indent="-285750" algn="just">
              <a:buFont typeface="Arial" panose="020B0604020202020204" pitchFamily="34" charset="0"/>
              <a:buChar char="•"/>
            </a:pPr>
            <a:r>
              <a:rPr lang="en-US" altLang="zh-CN" sz="2000" dirty="0"/>
              <a:t>Heterogeneous Graph </a:t>
            </a:r>
            <a:r>
              <a:rPr lang="en-US" altLang="zh-CN" sz="2000" dirty="0" smtClean="0"/>
              <a:t>Structure</a:t>
            </a:r>
          </a:p>
          <a:p>
            <a:pPr marL="285750" indent="-285750" algn="just">
              <a:buFont typeface="Arial" panose="020B0604020202020204" pitchFamily="34" charset="0"/>
              <a:buChar char="•"/>
            </a:pPr>
            <a:r>
              <a:rPr lang="en-US" altLang="zh-CN" sz="2000" dirty="0"/>
              <a:t>SSD Storage and </a:t>
            </a:r>
            <a:r>
              <a:rPr lang="en-US" altLang="zh-CN" sz="2000" dirty="0" smtClean="0"/>
              <a:t>Access</a:t>
            </a:r>
            <a:endParaRPr lang="zh-CN" altLang="en-US" sz="2000" dirty="0" smtClean="0">
              <a:ea typeface="標楷體" pitchFamily="65" charset="-120"/>
              <a:cs typeface="Calibri" pitchFamily="34" charset="0"/>
            </a:endParaRPr>
          </a:p>
        </p:txBody>
      </p:sp>
      <p:pic>
        <p:nvPicPr>
          <p:cNvPr id="10" name="图片 9"/>
          <p:cNvPicPr>
            <a:picLocks noChangeAspect="1"/>
          </p:cNvPicPr>
          <p:nvPr/>
        </p:nvPicPr>
        <p:blipFill rotWithShape="1">
          <a:blip r:embed="rId3"/>
          <a:srcRect l="1877" b="7632"/>
          <a:stretch/>
        </p:blipFill>
        <p:spPr>
          <a:xfrm>
            <a:off x="7360920" y="1845809"/>
            <a:ext cx="4701540" cy="2418622"/>
          </a:xfrm>
          <a:prstGeom prst="rect">
            <a:avLst/>
          </a:prstGeom>
        </p:spPr>
      </p:pic>
      <p:sp>
        <p:nvSpPr>
          <p:cNvPr id="7" name="矩形 6"/>
          <p:cNvSpPr/>
          <p:nvPr/>
        </p:nvSpPr>
        <p:spPr>
          <a:xfrm>
            <a:off x="7360920" y="4233447"/>
            <a:ext cx="4945965" cy="369332"/>
          </a:xfrm>
          <a:prstGeom prst="rect">
            <a:avLst/>
          </a:prstGeom>
        </p:spPr>
        <p:txBody>
          <a:bodyPr wrap="square">
            <a:spAutoFit/>
          </a:bodyPr>
          <a:lstStyle/>
          <a:p>
            <a:r>
              <a:rPr lang="en-US" altLang="zh-CN" b="1" dirty="0" smtClean="0">
                <a:latin typeface="Times New Roman" panose="02020603050405020304" pitchFamily="18" charset="0"/>
                <a:cs typeface="Times New Roman" panose="02020603050405020304" pitchFamily="18" charset="0"/>
              </a:rPr>
              <a:t>Fig1: </a:t>
            </a:r>
            <a:r>
              <a:rPr lang="en-US" altLang="zh-CN" b="1" dirty="0">
                <a:latin typeface="Times New Roman" panose="02020603050405020304" pitchFamily="18" charset="0"/>
                <a:cs typeface="Times New Roman" panose="02020603050405020304" pitchFamily="18" charset="0"/>
              </a:rPr>
              <a:t>Example of knowledge graph </a:t>
            </a:r>
            <a:r>
              <a:rPr lang="en-US" altLang="zh-CN" b="1" dirty="0" smtClean="0">
                <a:latin typeface="Times New Roman" panose="02020603050405020304" pitchFamily="18" charset="0"/>
                <a:cs typeface="Times New Roman" panose="02020603050405020304" pitchFamily="18" charset="0"/>
              </a:rPr>
              <a:t>reasoning.</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807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TIGER : </a:t>
            </a:r>
            <a:r>
              <a:rPr lang="en-US" altLang="zh-CN" sz="3600" dirty="0" smtClean="0"/>
              <a:t>Introduction</a:t>
            </a:r>
            <a:r>
              <a:rPr lang="en-US" altLang="zh-CN" sz="3600" dirty="0" smtClean="0"/>
              <a:t> </a:t>
            </a:r>
            <a:r>
              <a:rPr lang="en-US" altLang="zh-CN" sz="2400" dirty="0" smtClean="0"/>
              <a:t>(2/8) </a:t>
            </a:r>
            <a:endParaRPr lang="en-US" altLang="zh-CN" sz="36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42</a:t>
            </a:fld>
            <a:endParaRPr lang="zh-TW" altLang="en-US"/>
          </a:p>
        </p:txBody>
      </p:sp>
      <p:sp>
        <p:nvSpPr>
          <p:cNvPr id="5" name="矩形 4"/>
          <p:cNvSpPr/>
          <p:nvPr/>
        </p:nvSpPr>
        <p:spPr>
          <a:xfrm>
            <a:off x="146857" y="1460409"/>
            <a:ext cx="11964787" cy="3816429"/>
          </a:xfrm>
          <a:prstGeom prst="rect">
            <a:avLst/>
          </a:prstGeom>
        </p:spPr>
        <p:txBody>
          <a:bodyPr wrap="square">
            <a:spAutoFit/>
          </a:bodyPr>
          <a:lstStyle/>
          <a:p>
            <a:pPr marL="342900" indent="-342900" algn="just">
              <a:buFont typeface="Arial" panose="020B0604020202020204" pitchFamily="34" charset="0"/>
              <a:buChar char="•"/>
            </a:pPr>
            <a:r>
              <a:rPr lang="en-US" altLang="zh-CN" sz="2200" dirty="0"/>
              <a:t>Although </a:t>
            </a:r>
            <a:r>
              <a:rPr lang="en-US" altLang="zh-CN" sz="2200" dirty="0" smtClean="0"/>
              <a:t>recent models like AdaProp and A*Net </a:t>
            </a:r>
            <a:r>
              <a:rPr lang="en-US" altLang="zh-CN" sz="2200" dirty="0"/>
              <a:t>are more efficient, they rely on the initial extraction of a complete subgraph from large-scale </a:t>
            </a:r>
            <a:r>
              <a:rPr lang="en-US" altLang="zh-CN" sz="2200" dirty="0" smtClean="0"/>
              <a:t>KGs</a:t>
            </a:r>
          </a:p>
          <a:p>
            <a:pPr marL="342900" indent="-342900" algn="just">
              <a:buFont typeface="Arial" panose="020B0604020202020204" pitchFamily="34" charset="0"/>
              <a:buChar char="•"/>
            </a:pPr>
            <a:endParaRPr lang="en-US" altLang="zh-CN" sz="2200" dirty="0"/>
          </a:p>
          <a:p>
            <a:pPr marL="342900" indent="-342900" algn="just">
              <a:buFont typeface="Arial" panose="020B0604020202020204" pitchFamily="34" charset="0"/>
              <a:buChar char="•"/>
            </a:pPr>
            <a:r>
              <a:rPr lang="en-US" altLang="zh-CN" sz="2200" dirty="0" smtClean="0"/>
              <a:t>Graph embedding </a:t>
            </a:r>
            <a:r>
              <a:rPr lang="en-US" altLang="zh-CN" sz="2200" dirty="0"/>
              <a:t>systems </a:t>
            </a:r>
            <a:r>
              <a:rPr lang="en-US" altLang="zh-CN" sz="2200" dirty="0" smtClean="0"/>
              <a:t>like DGL-KR, HET-KG mainly </a:t>
            </a:r>
            <a:r>
              <a:rPr lang="en-US" altLang="zh-CN" sz="2200" dirty="0"/>
              <a:t>focus on distributed parallelism and embedding storage, which cannot be directly used for large-scale inductive </a:t>
            </a:r>
            <a:r>
              <a:rPr lang="en-US" altLang="zh-CN" sz="2200" dirty="0" smtClean="0"/>
              <a:t>KG</a:t>
            </a:r>
          </a:p>
          <a:p>
            <a:pPr marL="342900" indent="-342900" algn="just">
              <a:buFont typeface="Arial" panose="020B0604020202020204" pitchFamily="34" charset="0"/>
              <a:buChar char="•"/>
            </a:pPr>
            <a:endParaRPr lang="en-US" altLang="zh-CN" sz="2200" dirty="0"/>
          </a:p>
          <a:p>
            <a:pPr marL="342900" indent="-342900" algn="just">
              <a:buFont typeface="Arial" panose="020B0604020202020204" pitchFamily="34" charset="0"/>
              <a:buChar char="•"/>
            </a:pPr>
            <a:r>
              <a:rPr lang="en-US" altLang="zh-CN" sz="2200" dirty="0" smtClean="0"/>
              <a:t>Many </a:t>
            </a:r>
            <a:r>
              <a:rPr lang="en-US" altLang="zh-CN" sz="2200" dirty="0"/>
              <a:t>scalable </a:t>
            </a:r>
            <a:r>
              <a:rPr lang="en-US" altLang="zh-CN" sz="2200" dirty="0" smtClean="0"/>
              <a:t>frameworks, like NeuGraph and AliGraph, </a:t>
            </a:r>
            <a:r>
              <a:rPr lang="en-US" altLang="zh-CN" sz="2200" dirty="0"/>
              <a:t>work on large-scale GNN training, but </a:t>
            </a:r>
            <a:r>
              <a:rPr lang="en-US" altLang="zh-CN" sz="2200" dirty="0" smtClean="0"/>
              <a:t>do </a:t>
            </a:r>
            <a:r>
              <a:rPr lang="en-US" altLang="zh-CN" sz="2200" dirty="0"/>
              <a:t>not specifically address the issue of subgraph extraction </a:t>
            </a:r>
            <a:endParaRPr lang="en-US" altLang="zh-CN" sz="2200" dirty="0" smtClean="0"/>
          </a:p>
          <a:p>
            <a:pPr marL="342900" indent="-342900" algn="just">
              <a:buFont typeface="Arial" panose="020B0604020202020204" pitchFamily="34" charset="0"/>
              <a:buChar char="•"/>
            </a:pPr>
            <a:endParaRPr lang="en-US" altLang="zh-CN" sz="2200" dirty="0"/>
          </a:p>
          <a:p>
            <a:pPr marL="342900" indent="-342900" algn="just">
              <a:buFont typeface="Arial" panose="020B0604020202020204" pitchFamily="34" charset="0"/>
              <a:buChar char="•"/>
            </a:pPr>
            <a:r>
              <a:rPr lang="en-US" altLang="zh-CN" sz="2200" dirty="0" smtClean="0"/>
              <a:t>Distributed </a:t>
            </a:r>
            <a:r>
              <a:rPr lang="en-US" altLang="zh-CN" sz="2200" dirty="0"/>
              <a:t>GNN training systems </a:t>
            </a:r>
            <a:r>
              <a:rPr lang="en-US" altLang="zh-CN" sz="2200" dirty="0" smtClean="0"/>
              <a:t>using </a:t>
            </a:r>
            <a:r>
              <a:rPr lang="en-US" altLang="zh-CN" sz="2200" dirty="0"/>
              <a:t>graph partitioning algorithms </a:t>
            </a:r>
            <a:r>
              <a:rPr lang="en-US" altLang="zh-CN" sz="2200" dirty="0" smtClean="0"/>
              <a:t>frequently tend </a:t>
            </a:r>
            <a:r>
              <a:rPr lang="en-US" altLang="zh-CN" sz="2200" dirty="0"/>
              <a:t>to obstruct subgraph </a:t>
            </a:r>
            <a:r>
              <a:rPr lang="en-US" altLang="zh-CN" sz="2200" dirty="0" smtClean="0"/>
              <a:t>completeness, lead to additional data. </a:t>
            </a:r>
            <a:endParaRPr lang="zh-CN" altLang="en-US" sz="2200" dirty="0"/>
          </a:p>
        </p:txBody>
      </p:sp>
    </p:spTree>
    <p:extLst>
      <p:ext uri="{BB962C8B-B14F-4D97-AF65-F5344CB8AC3E}">
        <p14:creationId xmlns:p14="http://schemas.microsoft.com/office/powerpoint/2010/main" val="3371490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400" dirty="0"/>
              <a:t>TIGER : </a:t>
            </a:r>
            <a:r>
              <a:rPr lang="en-US" altLang="zh-CN" sz="4000" dirty="0"/>
              <a:t>Contributions</a:t>
            </a:r>
            <a:r>
              <a:rPr lang="en-US" altLang="zh-CN" sz="4000" dirty="0" smtClean="0"/>
              <a:t> </a:t>
            </a:r>
            <a:r>
              <a:rPr lang="en-US" altLang="zh-CN" sz="2800" dirty="0" smtClean="0"/>
              <a:t>(3/8</a:t>
            </a:r>
            <a:r>
              <a:rPr lang="en-US" altLang="zh-CN" sz="2800" dirty="0"/>
              <a:t>) </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43</a:t>
            </a:fld>
            <a:endParaRPr lang="zh-TW" altLang="en-US"/>
          </a:p>
        </p:txBody>
      </p:sp>
      <p:sp>
        <p:nvSpPr>
          <p:cNvPr id="9" name="矩形 8"/>
          <p:cNvSpPr/>
          <p:nvPr/>
        </p:nvSpPr>
        <p:spPr>
          <a:xfrm>
            <a:off x="695499" y="1387639"/>
            <a:ext cx="10546080" cy="4154984"/>
          </a:xfrm>
          <a:prstGeom prst="rect">
            <a:avLst/>
          </a:prstGeom>
        </p:spPr>
        <p:txBody>
          <a:bodyPr wrap="square">
            <a:spAutoFit/>
          </a:bodyPr>
          <a:lstStyle/>
          <a:p>
            <a:pPr algn="just"/>
            <a:r>
              <a:rPr lang="en-US" altLang="zh-CN" sz="2400" b="1" dirty="0" smtClean="0"/>
              <a:t>1. </a:t>
            </a:r>
            <a:r>
              <a:rPr lang="zh-CN" altLang="en-US" sz="2400" b="1" dirty="0" smtClean="0"/>
              <a:t>Slice </a:t>
            </a:r>
            <a:r>
              <a:rPr lang="zh-CN" altLang="en-US" sz="2400" b="1" dirty="0"/>
              <a:t>&amp; Cache </a:t>
            </a:r>
            <a:r>
              <a:rPr lang="zh-CN" altLang="en-US" sz="2400" b="1" dirty="0" smtClean="0"/>
              <a:t>Framework</a:t>
            </a:r>
            <a:r>
              <a:rPr lang="zh-CN" altLang="en-US" sz="2400" dirty="0" smtClean="0"/>
              <a:t> </a:t>
            </a:r>
            <a:endParaRPr lang="en-US" altLang="zh-CN" sz="2400" dirty="0" smtClean="0"/>
          </a:p>
          <a:p>
            <a:pPr algn="just"/>
            <a:r>
              <a:rPr lang="en-US" altLang="zh-CN" sz="2400" dirty="0" smtClean="0"/>
              <a:t>Introduces </a:t>
            </a:r>
            <a:r>
              <a:rPr lang="zh-CN" altLang="en-US" sz="2400" dirty="0" smtClean="0"/>
              <a:t>a </a:t>
            </a:r>
            <a:r>
              <a:rPr lang="zh-CN" altLang="en-US" sz="2400" dirty="0"/>
              <a:t>streaming-based "Slice &amp; Cache" method to precompute subgraphs efficiently</a:t>
            </a:r>
            <a:r>
              <a:rPr lang="zh-CN" altLang="en-US" sz="2400" dirty="0" smtClean="0"/>
              <a:t>.</a:t>
            </a:r>
            <a:endParaRPr lang="en-US" altLang="zh-CN" sz="2400" dirty="0" smtClean="0"/>
          </a:p>
          <a:p>
            <a:pPr algn="just"/>
            <a:endParaRPr lang="en-US" altLang="zh-CN" sz="2400" dirty="0" smtClean="0"/>
          </a:p>
          <a:p>
            <a:pPr algn="just"/>
            <a:r>
              <a:rPr lang="zh-CN" altLang="en-US" sz="2400" b="1" dirty="0" smtClean="0"/>
              <a:t>2</a:t>
            </a:r>
            <a:r>
              <a:rPr lang="zh-CN" altLang="en-US" sz="2400" b="1" dirty="0"/>
              <a:t>. </a:t>
            </a:r>
            <a:r>
              <a:rPr lang="zh-CN" altLang="en-US" sz="2400" b="1" dirty="0" smtClean="0"/>
              <a:t>Atom</a:t>
            </a:r>
            <a:r>
              <a:rPr lang="zh-CN" altLang="en-US" sz="2400" b="1" dirty="0"/>
              <a:t>-Based Subgraph </a:t>
            </a:r>
            <a:r>
              <a:rPr lang="zh-CN" altLang="en-US" sz="2400" b="1" dirty="0" smtClean="0"/>
              <a:t>Slicing </a:t>
            </a:r>
            <a:endParaRPr lang="en-US" altLang="zh-CN" sz="2400" b="1" dirty="0" smtClean="0"/>
          </a:p>
          <a:p>
            <a:pPr algn="just"/>
            <a:r>
              <a:rPr lang="zh-CN" altLang="en-US" sz="2400" dirty="0" smtClean="0"/>
              <a:t>Defines </a:t>
            </a:r>
            <a:r>
              <a:rPr lang="zh-CN" altLang="en-US" sz="2400" dirty="0"/>
              <a:t>subgraphs as combinations of atoms, enabling exclusion of redundant triple data during slicing, reducing communication and complexity.</a:t>
            </a:r>
          </a:p>
          <a:p>
            <a:pPr algn="just"/>
            <a:endParaRPr lang="zh-CN" altLang="en-US" sz="2400" b="1" dirty="0"/>
          </a:p>
          <a:p>
            <a:pPr algn="just"/>
            <a:r>
              <a:rPr lang="zh-CN" altLang="en-US" sz="2400" b="1" dirty="0"/>
              <a:t>3. </a:t>
            </a:r>
            <a:r>
              <a:rPr lang="zh-CN" altLang="en-US" sz="2400" b="1" dirty="0" smtClean="0"/>
              <a:t>SiGMa Algorithm</a:t>
            </a:r>
            <a:r>
              <a:rPr lang="zh-CN" altLang="en-US" sz="2400" dirty="0" smtClean="0"/>
              <a:t>: </a:t>
            </a:r>
            <a:r>
              <a:rPr lang="zh-CN" altLang="en-US" sz="2400" dirty="0"/>
              <a:t>A two-stage slicing algorithm that</a:t>
            </a:r>
            <a:r>
              <a:rPr lang="zh-CN" altLang="en-US" sz="2400" dirty="0" smtClean="0"/>
              <a:t>:</a:t>
            </a:r>
          </a:p>
          <a:p>
            <a:pPr algn="just"/>
            <a:r>
              <a:rPr lang="zh-CN" altLang="en-US" sz="2400" dirty="0" smtClean="0"/>
              <a:t>   - Matches subgraph atoms with existing slices.</a:t>
            </a:r>
          </a:p>
          <a:p>
            <a:pPr algn="just"/>
            <a:r>
              <a:rPr lang="zh-CN" altLang="en-US" sz="2400" dirty="0" smtClean="0"/>
              <a:t>   </a:t>
            </a:r>
            <a:r>
              <a:rPr lang="zh-CN" altLang="en-US" sz="2400" dirty="0"/>
              <a:t>- Creates new reusable slices for unmatched atoms.</a:t>
            </a:r>
          </a:p>
        </p:txBody>
      </p:sp>
    </p:spTree>
    <p:extLst>
      <p:ext uri="{BB962C8B-B14F-4D97-AF65-F5344CB8AC3E}">
        <p14:creationId xmlns:p14="http://schemas.microsoft.com/office/powerpoint/2010/main" val="3068740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sz="4000" dirty="0" smtClean="0"/>
              <a:t>TIGER : </a:t>
            </a:r>
            <a:r>
              <a:rPr lang="en-US" altLang="zh-CN" sz="3600" dirty="0" smtClean="0"/>
              <a:t>Method</a:t>
            </a:r>
            <a:r>
              <a:rPr lang="en-US" altLang="zh-CN" sz="3600" dirty="0" smtClean="0"/>
              <a:t> </a:t>
            </a:r>
            <a:r>
              <a:rPr lang="en-US" altLang="zh-CN" sz="2400" dirty="0" smtClean="0"/>
              <a:t>(4/8) </a:t>
            </a:r>
            <a:endParaRPr lang="en-US" altLang="zh-CN" sz="2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44</a:t>
            </a:fld>
            <a:endParaRPr lang="zh-TW" altLang="en-US"/>
          </a:p>
        </p:txBody>
      </p:sp>
      <p:sp>
        <p:nvSpPr>
          <p:cNvPr id="12" name="文本框 11"/>
          <p:cNvSpPr txBox="1"/>
          <p:nvPr/>
        </p:nvSpPr>
        <p:spPr>
          <a:xfrm>
            <a:off x="666403" y="1410450"/>
            <a:ext cx="6096000" cy="398780"/>
          </a:xfrm>
          <a:prstGeom prst="rect">
            <a:avLst/>
          </a:prstGeom>
          <a:noFill/>
        </p:spPr>
        <p:txBody>
          <a:bodyPr wrap="square" rtlCol="0" anchor="t">
            <a:spAutoFit/>
          </a:bodyPr>
          <a:lstStyle/>
          <a:p>
            <a:r>
              <a:rPr lang="en-US" altLang="zh-CN" sz="2000">
                <a:solidFill>
                  <a:schemeClr val="tx1"/>
                </a:solidFill>
                <a:sym typeface="+mn-ea"/>
              </a:rPr>
              <a:t>A</a:t>
            </a:r>
            <a:r>
              <a:rPr lang="zh-CN" altLang="en-US" sz="2000">
                <a:solidFill>
                  <a:schemeClr val="tx1"/>
                </a:solidFill>
                <a:sym typeface="+mn-ea"/>
              </a:rPr>
              <a:t>ccelerating </a:t>
            </a:r>
            <a:r>
              <a:rPr lang="zh-CN" altLang="en-US" sz="2000" b="1">
                <a:solidFill>
                  <a:srgbClr val="1B4180"/>
                </a:solidFill>
                <a:sym typeface="+mn-ea"/>
              </a:rPr>
              <a:t>subgraph extraction</a:t>
            </a:r>
            <a:r>
              <a:rPr lang="zh-CN" altLang="en-US" sz="2000">
                <a:solidFill>
                  <a:schemeClr val="tx1"/>
                </a:solidFill>
                <a:sym typeface="+mn-ea"/>
              </a:rPr>
              <a:t> is crucial</a:t>
            </a:r>
          </a:p>
        </p:txBody>
      </p:sp>
      <p:sp>
        <p:nvSpPr>
          <p:cNvPr id="13" name="文本框 12"/>
          <p:cNvSpPr txBox="1"/>
          <p:nvPr>
            <p:custDataLst>
              <p:tags r:id="rId1"/>
            </p:custDataLst>
          </p:nvPr>
        </p:nvSpPr>
        <p:spPr>
          <a:xfrm>
            <a:off x="666403" y="2641080"/>
            <a:ext cx="6096000" cy="3138170"/>
          </a:xfrm>
          <a:prstGeom prst="rect">
            <a:avLst/>
          </a:prstGeom>
          <a:noFill/>
        </p:spPr>
        <p:txBody>
          <a:bodyPr wrap="square" rtlCol="0" anchor="t">
            <a:spAutoFit/>
          </a:bodyPr>
          <a:lstStyle/>
          <a:p>
            <a:r>
              <a:rPr lang="en-US" altLang="zh-CN" b="1">
                <a:sym typeface="+mn-ea"/>
              </a:rPr>
              <a:t>1. Subgraph Slicing</a:t>
            </a:r>
          </a:p>
          <a:p>
            <a:endParaRPr lang="en-US" altLang="zh-CN">
              <a:sym typeface="+mn-ea"/>
            </a:endParaRPr>
          </a:p>
          <a:p>
            <a:pPr marL="285750" indent="-285750">
              <a:lnSpc>
                <a:spcPct val="150000"/>
              </a:lnSpc>
              <a:buFont typeface="Arial" panose="020B0604020202020204" pitchFamily="34" charset="0"/>
              <a:buChar char="•"/>
            </a:pPr>
            <a:r>
              <a:rPr lang="en-US" altLang="zh-CN">
                <a:sym typeface="+mn-ea"/>
              </a:rPr>
              <a:t>Segment the subgraph triples into equal-size slices;</a:t>
            </a:r>
          </a:p>
          <a:p>
            <a:pPr marL="285750" indent="-285750">
              <a:lnSpc>
                <a:spcPct val="150000"/>
              </a:lnSpc>
              <a:buFont typeface="Arial" panose="020B0604020202020204" pitchFamily="34" charset="0"/>
              <a:buChar char="•"/>
            </a:pPr>
            <a:r>
              <a:rPr lang="en-US" altLang="zh-CN">
                <a:sym typeface="+mn-ea"/>
              </a:rPr>
              <a:t>Reuse slices to construct multiple subgraphs;</a:t>
            </a:r>
          </a:p>
          <a:p>
            <a:endParaRPr lang="en-US" altLang="zh-CN">
              <a:sym typeface="+mn-ea"/>
            </a:endParaRPr>
          </a:p>
          <a:p>
            <a:r>
              <a:rPr lang="en-US" altLang="zh-CN" b="1">
                <a:sym typeface="+mn-ea"/>
              </a:rPr>
              <a:t>2. Subgraph Caching</a:t>
            </a:r>
          </a:p>
          <a:p>
            <a:r>
              <a:rPr lang="en-US" altLang="zh-CN">
                <a:sym typeface="+mn-ea"/>
              </a:rPr>
              <a:t>     </a:t>
            </a:r>
          </a:p>
          <a:p>
            <a:pPr marL="285750" indent="-285750">
              <a:lnSpc>
                <a:spcPct val="150000"/>
              </a:lnSpc>
              <a:buFont typeface="Arial" panose="020B0604020202020204" pitchFamily="34" charset="0"/>
              <a:buChar char="•"/>
            </a:pPr>
            <a:r>
              <a:rPr lang="en-US" altLang="zh-CN">
                <a:sym typeface="+mn-ea"/>
              </a:rPr>
              <a:t>Caching slices to reduce SSD access;</a:t>
            </a:r>
          </a:p>
          <a:p>
            <a:pPr marL="285750" indent="-285750">
              <a:lnSpc>
                <a:spcPct val="150000"/>
              </a:lnSpc>
              <a:buFont typeface="Arial" panose="020B0604020202020204" pitchFamily="34" charset="0"/>
              <a:buChar char="•"/>
            </a:pPr>
            <a:r>
              <a:rPr lang="en-US" altLang="zh-CN">
                <a:sym typeface="+mn-ea"/>
              </a:rPr>
              <a:t>Dynamicaly update cache for high hit ratio;</a:t>
            </a:r>
          </a:p>
        </p:txBody>
      </p:sp>
      <p:sp>
        <p:nvSpPr>
          <p:cNvPr id="14" name="文本框 13"/>
          <p:cNvSpPr txBox="1"/>
          <p:nvPr/>
        </p:nvSpPr>
        <p:spPr>
          <a:xfrm>
            <a:off x="666403" y="2089265"/>
            <a:ext cx="6096000" cy="368300"/>
          </a:xfrm>
          <a:prstGeom prst="rect">
            <a:avLst/>
          </a:prstGeom>
          <a:noFill/>
        </p:spPr>
        <p:txBody>
          <a:bodyPr wrap="square" rtlCol="0" anchor="t">
            <a:spAutoFit/>
          </a:bodyPr>
          <a:lstStyle/>
          <a:p>
            <a:r>
              <a:rPr lang="en-US" altLang="zh-CN" b="1">
                <a:sym typeface="+mn-ea"/>
              </a:rPr>
              <a:t>Two Core Processes:</a:t>
            </a:r>
          </a:p>
        </p:txBody>
      </p:sp>
      <p:pic>
        <p:nvPicPr>
          <p:cNvPr id="15" name="图片 14"/>
          <p:cNvPicPr>
            <a:picLocks noChangeAspect="1"/>
          </p:cNvPicPr>
          <p:nvPr>
            <p:custDataLst>
              <p:tags r:id="rId2"/>
            </p:custDataLst>
          </p:nvPr>
        </p:nvPicPr>
        <p:blipFill>
          <a:blip r:embed="rId5"/>
          <a:stretch>
            <a:fillRect/>
          </a:stretch>
        </p:blipFill>
        <p:spPr>
          <a:xfrm>
            <a:off x="6232525" y="4140835"/>
            <a:ext cx="5742305" cy="1896110"/>
          </a:xfrm>
          <a:prstGeom prst="rect">
            <a:avLst/>
          </a:prstGeom>
        </p:spPr>
      </p:pic>
      <p:pic>
        <p:nvPicPr>
          <p:cNvPr id="16" name="图片 15" descr="figBasic"/>
          <p:cNvPicPr>
            <a:picLocks noChangeAspect="1"/>
          </p:cNvPicPr>
          <p:nvPr/>
        </p:nvPicPr>
        <p:blipFill>
          <a:blip r:embed="rId6"/>
          <a:stretch>
            <a:fillRect/>
          </a:stretch>
        </p:blipFill>
        <p:spPr>
          <a:xfrm>
            <a:off x="6668135" y="1732915"/>
            <a:ext cx="5176520" cy="1744345"/>
          </a:xfrm>
          <a:prstGeom prst="rect">
            <a:avLst/>
          </a:prstGeom>
        </p:spPr>
      </p:pic>
      <p:sp>
        <p:nvSpPr>
          <p:cNvPr id="17" name="文本框 16"/>
          <p:cNvSpPr txBox="1"/>
          <p:nvPr/>
        </p:nvSpPr>
        <p:spPr>
          <a:xfrm>
            <a:off x="6391910" y="3742055"/>
            <a:ext cx="3514725" cy="368300"/>
          </a:xfrm>
          <a:prstGeom prst="rect">
            <a:avLst/>
          </a:prstGeom>
          <a:noFill/>
        </p:spPr>
        <p:txBody>
          <a:bodyPr wrap="square" rtlCol="0" anchor="t">
            <a:spAutoFit/>
          </a:bodyPr>
          <a:lstStyle/>
          <a:p>
            <a:r>
              <a:rPr lang="en-US" altLang="zh-CN">
                <a:sym typeface="+mn-ea"/>
              </a:rPr>
              <a:t>New Training Pipeline:</a:t>
            </a:r>
          </a:p>
        </p:txBody>
      </p:sp>
      <p:sp>
        <p:nvSpPr>
          <p:cNvPr id="18" name="文本框 17"/>
          <p:cNvSpPr txBox="1"/>
          <p:nvPr/>
        </p:nvSpPr>
        <p:spPr>
          <a:xfrm>
            <a:off x="6318885" y="1210945"/>
            <a:ext cx="6096000" cy="368300"/>
          </a:xfrm>
          <a:prstGeom prst="rect">
            <a:avLst/>
          </a:prstGeom>
          <a:noFill/>
        </p:spPr>
        <p:txBody>
          <a:bodyPr wrap="square" rtlCol="0" anchor="t">
            <a:spAutoFit/>
          </a:bodyPr>
          <a:lstStyle/>
          <a:p>
            <a:r>
              <a:rPr lang="en-US" altLang="zh-CN">
                <a:solidFill>
                  <a:schemeClr val="tx1"/>
                </a:solidFill>
                <a:sym typeface="+mn-ea"/>
              </a:rPr>
              <a:t>Basic Training Pipeline:</a:t>
            </a:r>
          </a:p>
        </p:txBody>
      </p:sp>
    </p:spTree>
    <p:extLst>
      <p:ext uri="{BB962C8B-B14F-4D97-AF65-F5344CB8AC3E}">
        <p14:creationId xmlns:p14="http://schemas.microsoft.com/office/powerpoint/2010/main" val="2139531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
          <p:cNvSpPr txBox="1">
            <a:spLocks/>
          </p:cNvSpPr>
          <p:nvPr>
            <p:custDataLst>
              <p:tags r:id="rId1"/>
            </p:custDataLst>
          </p:nvPr>
        </p:nvSpPr>
        <p:spPr bwMode="auto">
          <a:xfrm>
            <a:off x="839470" y="2160846"/>
            <a:ext cx="5200650" cy="1492566"/>
          </a:xfrm>
          <a:prstGeom prst="rect">
            <a:avLst/>
          </a:prstGeom>
          <a:noFill/>
          <a:ln w="9525">
            <a:noFill/>
            <a:miter lim="800000"/>
          </a:ln>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spcBef>
                <a:spcPts val="0"/>
              </a:spcBef>
              <a:spcAft>
                <a:spcPts val="600"/>
              </a:spcAft>
              <a:buClrTx/>
            </a:pPr>
            <a:r>
              <a:rPr lang="en-US" altLang="en-GB" sz="1800" kern="0" dirty="0" smtClean="0">
                <a:latin typeface="Arial" panose="020B0604020202020204" pitchFamily="34" charset="0"/>
                <a:cs typeface="Arial" panose="020B0604020202020204" pitchFamily="34" charset="0"/>
                <a:sym typeface="+mn-ea"/>
              </a:rPr>
              <a:t>E</a:t>
            </a:r>
            <a:r>
              <a:rPr lang="en-GB" altLang="zh-CN" sz="1800" kern="0" dirty="0" smtClean="0">
                <a:latin typeface="Arial" panose="020B0604020202020204" pitchFamily="34" charset="0"/>
                <a:cs typeface="Arial" panose="020B0604020202020204" pitchFamily="34" charset="0"/>
                <a:sym typeface="+mn-ea"/>
              </a:rPr>
              <a:t>ach atom are treated as an indivisible unit for efficient slicing</a:t>
            </a:r>
            <a:r>
              <a:rPr lang="en-US" altLang="en-GB" sz="1800" kern="0" dirty="0" smtClean="0">
                <a:latin typeface="Arial" panose="020B0604020202020204" pitchFamily="34" charset="0"/>
                <a:cs typeface="Arial" panose="020B0604020202020204" pitchFamily="34" charset="0"/>
                <a:sym typeface="+mn-ea"/>
              </a:rPr>
              <a:t>;</a:t>
            </a:r>
            <a:endParaRPr lang="en-GB" altLang="en-GB" sz="1800" kern="0" dirty="0">
              <a:latin typeface="Arial" panose="020B0604020202020204" pitchFamily="34" charset="0"/>
              <a:cs typeface="Arial" panose="020B0604020202020204" pitchFamily="34" charset="0"/>
              <a:sym typeface="+mn-ea"/>
            </a:endParaRPr>
          </a:p>
          <a:p>
            <a:pPr>
              <a:spcBef>
                <a:spcPts val="0"/>
              </a:spcBef>
              <a:spcAft>
                <a:spcPts val="600"/>
              </a:spcAft>
              <a:buClrTx/>
            </a:pPr>
            <a:r>
              <a:rPr lang="en-US" altLang="en-GB" sz="1800" kern="0" dirty="0" smtClean="0">
                <a:latin typeface="Arial" panose="020B0604020202020204" pitchFamily="34" charset="0"/>
                <a:cs typeface="Arial" panose="020B0604020202020204" pitchFamily="34" charset="0"/>
                <a:sym typeface="+mn-ea"/>
              </a:rPr>
              <a:t>Load subgraphs with atom-level slices as small as possible;</a:t>
            </a:r>
            <a:endParaRPr lang="en-US" altLang="en-GB" sz="1800" kern="0" dirty="0">
              <a:latin typeface="Arial" panose="020B0604020202020204" pitchFamily="34" charset="0"/>
              <a:cs typeface="Arial" panose="020B0604020202020204" pitchFamily="34" charset="0"/>
              <a:sym typeface="+mn-ea"/>
            </a:endParaRPr>
          </a:p>
        </p:txBody>
      </p:sp>
      <p:sp>
        <p:nvSpPr>
          <p:cNvPr id="12" name="文本框 5"/>
          <p:cNvSpPr txBox="1"/>
          <p:nvPr>
            <p:custDataLst>
              <p:tags r:id="rId2"/>
            </p:custDataLst>
          </p:nvPr>
        </p:nvSpPr>
        <p:spPr>
          <a:xfrm>
            <a:off x="607695" y="1791593"/>
            <a:ext cx="6096000" cy="398780"/>
          </a:xfrm>
          <a:prstGeom prst="rect">
            <a:avLst/>
          </a:prstGeom>
          <a:noFill/>
        </p:spPr>
        <p:txBody>
          <a:bodyPr wrap="square" rtlCol="0" anchor="t">
            <a:spAutoFit/>
          </a:bodyPr>
          <a:lstStyle/>
          <a:p>
            <a:r>
              <a:rPr lang="en-US" altLang="zh-CN" sz="2000" b="1" dirty="0">
                <a:sym typeface="+mn-ea"/>
              </a:rPr>
              <a:t>Atom-level Subgraph Slicing </a:t>
            </a:r>
          </a:p>
        </p:txBody>
      </p:sp>
      <p:pic>
        <p:nvPicPr>
          <p:cNvPr id="13" name="图片 12"/>
          <p:cNvPicPr>
            <a:picLocks noChangeAspect="1"/>
          </p:cNvPicPr>
          <p:nvPr>
            <p:custDataLst>
              <p:tags r:id="rId3"/>
            </p:custDataLst>
          </p:nvPr>
        </p:nvPicPr>
        <p:blipFill>
          <a:blip r:embed="rId10"/>
          <a:srcRect b="56544"/>
          <a:stretch>
            <a:fillRect/>
          </a:stretch>
        </p:blipFill>
        <p:spPr>
          <a:xfrm>
            <a:off x="6515100" y="1236027"/>
            <a:ext cx="5342890" cy="2226310"/>
          </a:xfrm>
          <a:prstGeom prst="rect">
            <a:avLst/>
          </a:prstGeom>
        </p:spPr>
      </p:pic>
      <p:pic>
        <p:nvPicPr>
          <p:cNvPr id="14" name="图片 13"/>
          <p:cNvPicPr>
            <a:picLocks noChangeAspect="1"/>
          </p:cNvPicPr>
          <p:nvPr>
            <p:custDataLst>
              <p:tags r:id="rId4"/>
            </p:custDataLst>
          </p:nvPr>
        </p:nvPicPr>
        <p:blipFill>
          <a:blip r:embed="rId11"/>
          <a:stretch>
            <a:fillRect/>
          </a:stretch>
        </p:blipFill>
        <p:spPr>
          <a:xfrm>
            <a:off x="6369685" y="3861435"/>
            <a:ext cx="5089525" cy="1506855"/>
          </a:xfrm>
          <a:prstGeom prst="rect">
            <a:avLst/>
          </a:prstGeom>
        </p:spPr>
      </p:pic>
      <p:sp>
        <p:nvSpPr>
          <p:cNvPr id="15" name="文本框 14"/>
          <p:cNvSpPr txBox="1"/>
          <p:nvPr>
            <p:custDataLst>
              <p:tags r:id="rId5"/>
            </p:custDataLst>
          </p:nvPr>
        </p:nvSpPr>
        <p:spPr>
          <a:xfrm>
            <a:off x="607695" y="3671223"/>
            <a:ext cx="3435350" cy="368300"/>
          </a:xfrm>
          <a:prstGeom prst="rect">
            <a:avLst/>
          </a:prstGeom>
          <a:noFill/>
        </p:spPr>
        <p:txBody>
          <a:bodyPr wrap="square" rtlCol="0" anchor="t">
            <a:spAutoFit/>
          </a:bodyPr>
          <a:lstStyle/>
          <a:p>
            <a:r>
              <a:rPr lang="en-US" altLang="zh-CN" b="1" dirty="0">
                <a:sym typeface="+mn-ea"/>
              </a:rPr>
              <a:t>Optimization Target:</a:t>
            </a:r>
          </a:p>
        </p:txBody>
      </p:sp>
      <p:sp>
        <p:nvSpPr>
          <p:cNvPr id="16" name="内容占位符 1"/>
          <p:cNvSpPr/>
          <p:nvPr>
            <p:custDataLst>
              <p:tags r:id="rId6"/>
            </p:custDataLst>
          </p:nvPr>
        </p:nvSpPr>
        <p:spPr>
          <a:xfrm>
            <a:off x="850265" y="4163983"/>
            <a:ext cx="5190490" cy="1438913"/>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altLang="en-GB" b="1" spc="0" dirty="0">
                <a:solidFill>
                  <a:schemeClr val="tx1"/>
                </a:solidFill>
                <a:effectLst/>
                <a:latin typeface="Arial" panose="020B0604020202020204" pitchFamily="34" charset="0"/>
                <a:cs typeface="Arial" panose="020B0604020202020204" pitchFamily="34" charset="0"/>
                <a:sym typeface="+mn-ea"/>
              </a:rPr>
              <a:t>Slice Redundancy</a:t>
            </a:r>
            <a:r>
              <a:rPr lang="en-US" altLang="en-GB" spc="0" dirty="0">
                <a:solidFill>
                  <a:schemeClr val="tx1"/>
                </a:solidFill>
                <a:effectLst/>
                <a:latin typeface="Arial" panose="020B0604020202020204" pitchFamily="34" charset="0"/>
                <a:cs typeface="Arial" panose="020B0604020202020204" pitchFamily="34" charset="0"/>
                <a:sym typeface="+mn-ea"/>
              </a:rPr>
              <a:t>: less zero-filling/redundant space in each slice;</a:t>
            </a:r>
          </a:p>
          <a:p>
            <a:pPr marL="0" indent="0">
              <a:lnSpc>
                <a:spcPct val="100000"/>
              </a:lnSpc>
              <a:spcAft>
                <a:spcPts val="600"/>
              </a:spcAft>
              <a:buNone/>
            </a:pPr>
            <a:r>
              <a:rPr lang="en-US" altLang="en-GB" b="1" spc="0" dirty="0">
                <a:solidFill>
                  <a:schemeClr val="tx1"/>
                </a:solidFill>
                <a:effectLst/>
                <a:latin typeface="Arial" panose="020B0604020202020204" pitchFamily="34" charset="0"/>
                <a:cs typeface="Arial" panose="020B0604020202020204" pitchFamily="34" charset="0"/>
                <a:sym typeface="+mn-ea"/>
              </a:rPr>
              <a:t>Slice Utilization</a:t>
            </a:r>
            <a:r>
              <a:rPr lang="en-US" altLang="en-GB" spc="0" dirty="0">
                <a:solidFill>
                  <a:schemeClr val="tx1"/>
                </a:solidFill>
                <a:effectLst/>
                <a:latin typeface="Arial" panose="020B0604020202020204" pitchFamily="34" charset="0"/>
                <a:cs typeface="Arial" panose="020B0604020202020204" pitchFamily="34" charset="0"/>
                <a:sym typeface="+mn-ea"/>
              </a:rPr>
              <a:t>:  more reused slices in multiple overlapping </a:t>
            </a:r>
            <a:r>
              <a:rPr lang="en-US" altLang="en-GB" spc="0" dirty="0" smtClean="0">
                <a:solidFill>
                  <a:schemeClr val="tx1"/>
                </a:solidFill>
                <a:effectLst/>
                <a:latin typeface="Arial" panose="020B0604020202020204" pitchFamily="34" charset="0"/>
                <a:cs typeface="Arial" panose="020B0604020202020204" pitchFamily="34" charset="0"/>
                <a:sym typeface="+mn-ea"/>
              </a:rPr>
              <a:t>subgraphs;</a:t>
            </a:r>
            <a:endParaRPr lang="en-US" altLang="en-GB" spc="0" dirty="0">
              <a:solidFill>
                <a:schemeClr val="tx1"/>
              </a:solidFill>
              <a:effectLst/>
              <a:latin typeface="Arial" panose="020B0604020202020204" pitchFamily="34" charset="0"/>
              <a:cs typeface="Arial" panose="020B0604020202020204" pitchFamily="34" charset="0"/>
              <a:sym typeface="+mn-ea"/>
            </a:endParaRPr>
          </a:p>
        </p:txBody>
      </p:sp>
      <p:pic>
        <p:nvPicPr>
          <p:cNvPr id="17" name="图片 16"/>
          <p:cNvPicPr>
            <a:picLocks noChangeAspect="1"/>
          </p:cNvPicPr>
          <p:nvPr>
            <p:custDataLst>
              <p:tags r:id="rId7"/>
            </p:custDataLst>
          </p:nvPr>
        </p:nvPicPr>
        <p:blipFill>
          <a:blip r:embed="rId12"/>
          <a:stretch>
            <a:fillRect/>
          </a:stretch>
        </p:blipFill>
        <p:spPr>
          <a:xfrm>
            <a:off x="6042025" y="5485765"/>
            <a:ext cx="6076950" cy="636270"/>
          </a:xfrm>
          <a:prstGeom prst="rect">
            <a:avLst/>
          </a:prstGeom>
        </p:spPr>
      </p:pic>
      <p:sp>
        <p:nvSpPr>
          <p:cNvPr id="18" name="灯片编号占位符 3"/>
          <p:cNvSpPr>
            <a:spLocks noGrp="1"/>
          </p:cNvSpPr>
          <p:nvPr>
            <p:ph type="sldNum" sz="quarter" idx="10"/>
          </p:nvPr>
        </p:nvSpPr>
        <p:spPr>
          <a:xfrm>
            <a:off x="9108017" y="6524628"/>
            <a:ext cx="2844800" cy="339725"/>
          </a:xfrm>
        </p:spPr>
        <p:txBody>
          <a:bodyPr/>
          <a:lstStyle/>
          <a:p>
            <a:r>
              <a:rPr lang="en-US" altLang="zh-TW" dirty="0" smtClean="0"/>
              <a:t>40</a:t>
            </a:r>
            <a:endParaRPr lang="zh-TW" altLang="en-US" dirty="0"/>
          </a:p>
        </p:txBody>
      </p:sp>
      <p:sp>
        <p:nvSpPr>
          <p:cNvPr id="20" name="标题 1"/>
          <p:cNvSpPr>
            <a:spLocks noGrp="1"/>
          </p:cNvSpPr>
          <p:nvPr>
            <p:ph type="title"/>
          </p:nvPr>
        </p:nvSpPr>
        <p:spPr>
          <a:xfrm>
            <a:off x="1049655" y="144780"/>
            <a:ext cx="10808335" cy="692150"/>
          </a:xfrm>
        </p:spPr>
        <p:txBody>
          <a:bodyPr/>
          <a:lstStyle/>
          <a:p>
            <a:r>
              <a:rPr lang="en-US" altLang="zh-CN" sz="4000" dirty="0" smtClean="0"/>
              <a:t>TIGER : </a:t>
            </a:r>
            <a:r>
              <a:rPr lang="en-US" altLang="zh-CN" sz="3600" dirty="0" smtClean="0"/>
              <a:t>Method</a:t>
            </a:r>
            <a:r>
              <a:rPr lang="en-US" altLang="zh-CN" sz="3600" dirty="0" smtClean="0"/>
              <a:t> </a:t>
            </a:r>
            <a:r>
              <a:rPr lang="en-US" altLang="zh-CN" sz="2400" dirty="0" smtClean="0"/>
              <a:t>(5/8) </a:t>
            </a:r>
            <a:endParaRPr lang="en-US" altLang="zh-CN" sz="2000" dirty="0"/>
          </a:p>
        </p:txBody>
      </p:sp>
      <p:sp>
        <p:nvSpPr>
          <p:cNvPr id="19" name="矩形 18"/>
          <p:cNvSpPr/>
          <p:nvPr/>
        </p:nvSpPr>
        <p:spPr>
          <a:xfrm>
            <a:off x="7432613" y="3395146"/>
            <a:ext cx="3507863" cy="369332"/>
          </a:xfrm>
          <a:prstGeom prst="rect">
            <a:avLst/>
          </a:prstGeom>
        </p:spPr>
        <p:txBody>
          <a:bodyPr wrap="square">
            <a:spAutoFit/>
          </a:bodyPr>
          <a:lstStyle/>
          <a:p>
            <a:r>
              <a:rPr lang="en-US" altLang="zh-CN" b="1" dirty="0" smtClean="0">
                <a:latin typeface="Times New Roman" panose="02020603050405020304" pitchFamily="18" charset="0"/>
                <a:cs typeface="Times New Roman" panose="02020603050405020304" pitchFamily="18" charset="0"/>
              </a:rPr>
              <a:t>Fig2: Atom-based Subgraph Data</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979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46</a:t>
            </a:fld>
            <a:endParaRPr lang="zh-TW" altLang="en-US"/>
          </a:p>
        </p:txBody>
      </p:sp>
      <p:sp>
        <p:nvSpPr>
          <p:cNvPr id="5" name="文本框 5"/>
          <p:cNvSpPr txBox="1"/>
          <p:nvPr>
            <p:custDataLst>
              <p:tags r:id="rId1"/>
            </p:custDataLst>
          </p:nvPr>
        </p:nvSpPr>
        <p:spPr>
          <a:xfrm>
            <a:off x="608330" y="1532890"/>
            <a:ext cx="3439160" cy="398780"/>
          </a:xfrm>
          <a:prstGeom prst="rect">
            <a:avLst/>
          </a:prstGeom>
          <a:noFill/>
        </p:spPr>
        <p:txBody>
          <a:bodyPr wrap="square" rtlCol="0" anchor="t">
            <a:spAutoFit/>
          </a:bodyPr>
          <a:lstStyle/>
          <a:p>
            <a:r>
              <a:rPr lang="en-US" altLang="zh-CN" sz="2000" b="1" dirty="0">
                <a:sym typeface="+mn-ea"/>
              </a:rPr>
              <a:t>Atom-based Slice Storage</a:t>
            </a:r>
          </a:p>
        </p:txBody>
      </p:sp>
      <p:sp>
        <p:nvSpPr>
          <p:cNvPr id="6" name="文本框 5"/>
          <p:cNvSpPr txBox="1"/>
          <p:nvPr>
            <p:custDataLst>
              <p:tags r:id="rId2"/>
            </p:custDataLst>
          </p:nvPr>
        </p:nvSpPr>
        <p:spPr>
          <a:xfrm>
            <a:off x="608330" y="2113915"/>
            <a:ext cx="5295900" cy="1198880"/>
          </a:xfrm>
          <a:prstGeom prst="rect">
            <a:avLst/>
          </a:prstGeom>
          <a:noFill/>
        </p:spPr>
        <p:txBody>
          <a:bodyPr wrap="square" rtlCol="0" anchor="t">
            <a:spAutoFit/>
          </a:bodyPr>
          <a:lstStyle/>
          <a:p>
            <a:pPr algn="l">
              <a:lnSpc>
                <a:spcPct val="100000"/>
              </a:lnSpc>
              <a:buClrTx/>
              <a:buSzTx/>
              <a:buFontTx/>
            </a:pPr>
            <a:r>
              <a:rPr lang="en-US" dirty="0">
                <a:sym typeface="+mn-ea"/>
              </a:rPr>
              <a:t>Store a KG triple</a:t>
            </a:r>
            <a:r>
              <a:rPr dirty="0">
                <a:sym typeface="+mn-ea"/>
              </a:rPr>
              <a:t> with a single uint64 integer;</a:t>
            </a:r>
          </a:p>
          <a:p>
            <a:pPr algn="l">
              <a:lnSpc>
                <a:spcPct val="100000"/>
              </a:lnSpc>
              <a:buClrTx/>
              <a:buSzTx/>
              <a:buFontTx/>
            </a:pPr>
            <a:endParaRPr dirty="0">
              <a:sym typeface="+mn-ea"/>
            </a:endParaRPr>
          </a:p>
          <a:p>
            <a:pPr algn="l">
              <a:lnSpc>
                <a:spcPct val="100000"/>
              </a:lnSpc>
              <a:buClrTx/>
              <a:buSzTx/>
              <a:buFontTx/>
            </a:pPr>
            <a:r>
              <a:rPr dirty="0">
                <a:sym typeface="+mn-ea"/>
              </a:rPr>
              <a:t>Effectively reduces the storage requirement</a:t>
            </a:r>
          </a:p>
          <a:p>
            <a:pPr algn="l">
              <a:lnSpc>
                <a:spcPct val="100000"/>
              </a:lnSpc>
              <a:buClrTx/>
              <a:buSzTx/>
              <a:buFontTx/>
            </a:pPr>
            <a:r>
              <a:rPr dirty="0">
                <a:sym typeface="+mn-ea"/>
              </a:rPr>
              <a:t>by a factor of three;</a:t>
            </a:r>
          </a:p>
        </p:txBody>
      </p:sp>
      <p:pic>
        <p:nvPicPr>
          <p:cNvPr id="7" name="图片 6"/>
          <p:cNvPicPr>
            <a:picLocks noChangeAspect="1"/>
          </p:cNvPicPr>
          <p:nvPr/>
        </p:nvPicPr>
        <p:blipFill rotWithShape="1">
          <a:blip r:embed="rId5"/>
          <a:srcRect b="1410"/>
          <a:stretch/>
        </p:blipFill>
        <p:spPr>
          <a:xfrm>
            <a:off x="6645274" y="2694940"/>
            <a:ext cx="4577461" cy="3456856"/>
          </a:xfrm>
          <a:prstGeom prst="rect">
            <a:avLst/>
          </a:prstGeom>
        </p:spPr>
      </p:pic>
      <p:sp>
        <p:nvSpPr>
          <p:cNvPr id="9" name="文本框 8"/>
          <p:cNvSpPr txBox="1"/>
          <p:nvPr/>
        </p:nvSpPr>
        <p:spPr>
          <a:xfrm>
            <a:off x="581660" y="3714750"/>
            <a:ext cx="4613275" cy="306705"/>
          </a:xfrm>
          <a:prstGeom prst="rect">
            <a:avLst/>
          </a:prstGeom>
          <a:noFill/>
        </p:spPr>
        <p:txBody>
          <a:bodyPr wrap="square" rtlCol="0" anchor="t">
            <a:noAutofit/>
          </a:bodyPr>
          <a:lstStyle/>
          <a:p>
            <a:pPr algn="l">
              <a:buClrTx/>
              <a:buSzTx/>
              <a:buFontTx/>
            </a:pPr>
            <a:r>
              <a:rPr lang="en-US" altLang="zh-CN" sz="2000" b="1"/>
              <a:t>Dynamic Caching Mechanism</a:t>
            </a:r>
          </a:p>
        </p:txBody>
      </p:sp>
      <p:pic>
        <p:nvPicPr>
          <p:cNvPr id="10" name="图片 9"/>
          <p:cNvPicPr>
            <a:picLocks noChangeAspect="1"/>
          </p:cNvPicPr>
          <p:nvPr/>
        </p:nvPicPr>
        <p:blipFill>
          <a:blip r:embed="rId6"/>
          <a:stretch>
            <a:fillRect/>
          </a:stretch>
        </p:blipFill>
        <p:spPr>
          <a:xfrm>
            <a:off x="7096545" y="1091445"/>
            <a:ext cx="3896576" cy="1603495"/>
          </a:xfrm>
          <a:prstGeom prst="rect">
            <a:avLst/>
          </a:prstGeom>
        </p:spPr>
      </p:pic>
      <p:sp>
        <p:nvSpPr>
          <p:cNvPr id="11" name="文本框 10"/>
          <p:cNvSpPr txBox="1"/>
          <p:nvPr/>
        </p:nvSpPr>
        <p:spPr>
          <a:xfrm>
            <a:off x="608330" y="4279265"/>
            <a:ext cx="5688965" cy="2058670"/>
          </a:xfrm>
          <a:prstGeom prst="rect">
            <a:avLst/>
          </a:prstGeom>
          <a:noFill/>
        </p:spPr>
        <p:txBody>
          <a:bodyPr wrap="square" rtlCol="0" anchor="t">
            <a:noAutofit/>
          </a:bodyPr>
          <a:lstStyle/>
          <a:p>
            <a:pPr>
              <a:spcAft>
                <a:spcPts val="600"/>
              </a:spcAft>
            </a:pPr>
            <a:r>
              <a:rPr dirty="0"/>
              <a:t>To minimize SSD access, TIGER’s</a:t>
            </a:r>
            <a:r>
              <a:rPr lang="en-US" dirty="0"/>
              <a:t> </a:t>
            </a:r>
            <a:r>
              <a:rPr dirty="0"/>
              <a:t>Slice Cache is dynamically updated with each mini-batch loop</a:t>
            </a:r>
            <a:r>
              <a:rPr lang="en-US" dirty="0" smtClean="0"/>
              <a:t>.</a:t>
            </a:r>
            <a:endParaRPr lang="en-US" dirty="0"/>
          </a:p>
          <a:p>
            <a:pPr marL="285750" indent="-285750">
              <a:spcAft>
                <a:spcPts val="600"/>
              </a:spcAft>
              <a:buFont typeface="Arial" panose="020B0604020202020204" pitchFamily="34" charset="0"/>
              <a:buChar char="•"/>
            </a:pPr>
            <a:r>
              <a:rPr lang="en-US" altLang="zh-CN" sz="1600" dirty="0"/>
              <a:t>P</a:t>
            </a:r>
            <a:r>
              <a:rPr lang="zh-CN" altLang="en-US" sz="1600" dirty="0"/>
              <a:t>rioritize slices that would be accessed </a:t>
            </a:r>
            <a:r>
              <a:rPr lang="en-US" altLang="zh-CN" sz="1600" dirty="0"/>
              <a:t>soon in</a:t>
            </a:r>
            <a:r>
              <a:rPr lang="zh-CN" altLang="en-US" sz="1600" dirty="0"/>
              <a:t> the current super-batch</a:t>
            </a:r>
            <a:r>
              <a:rPr lang="en-US" altLang="zh-CN" sz="1600" dirty="0" smtClean="0"/>
              <a:t>;</a:t>
            </a:r>
            <a:endParaRPr lang="zh-CN" altLang="en-US" sz="1600" dirty="0"/>
          </a:p>
          <a:p>
            <a:pPr marL="285750" indent="-285750">
              <a:spcAft>
                <a:spcPts val="600"/>
              </a:spcAft>
              <a:buFont typeface="Arial" panose="020B0604020202020204" pitchFamily="34" charset="0"/>
              <a:buChar char="•"/>
            </a:pPr>
            <a:r>
              <a:rPr lang="en-US" altLang="zh-CN" sz="1600" dirty="0"/>
              <a:t>E</a:t>
            </a:r>
            <a:r>
              <a:rPr lang="zh-CN" altLang="en-US" sz="1600" dirty="0"/>
              <a:t>vict </a:t>
            </a:r>
            <a:r>
              <a:rPr lang="zh-CN" altLang="en-US" sz="1600" dirty="0">
                <a:sym typeface="+mn-ea"/>
              </a:rPr>
              <a:t>slices </a:t>
            </a:r>
            <a:r>
              <a:rPr lang="zh-CN" altLang="en-US" sz="1600" dirty="0"/>
              <a:t>with</a:t>
            </a:r>
            <a:r>
              <a:rPr lang="en-US" altLang="zh-CN" sz="1600" dirty="0"/>
              <a:t> </a:t>
            </a:r>
            <a:r>
              <a:rPr lang="zh-CN" altLang="en-US" sz="1600" dirty="0"/>
              <a:t>the longest wait time before needed</a:t>
            </a:r>
            <a:r>
              <a:rPr lang="en-US" altLang="zh-CN" sz="1600" dirty="0"/>
              <a:t>;</a:t>
            </a:r>
          </a:p>
        </p:txBody>
      </p:sp>
      <p:sp>
        <p:nvSpPr>
          <p:cNvPr id="13" name="标题 1"/>
          <p:cNvSpPr>
            <a:spLocks noGrp="1"/>
          </p:cNvSpPr>
          <p:nvPr>
            <p:ph type="title"/>
          </p:nvPr>
        </p:nvSpPr>
        <p:spPr>
          <a:xfrm>
            <a:off x="1049655" y="144780"/>
            <a:ext cx="10808335" cy="692150"/>
          </a:xfrm>
        </p:spPr>
        <p:txBody>
          <a:bodyPr/>
          <a:lstStyle/>
          <a:p>
            <a:r>
              <a:rPr lang="en-US" altLang="zh-CN" sz="4000" dirty="0" smtClean="0"/>
              <a:t>TIGER : </a:t>
            </a:r>
            <a:r>
              <a:rPr lang="en-US" altLang="zh-CN" sz="3600" dirty="0" smtClean="0"/>
              <a:t>Method</a:t>
            </a:r>
            <a:r>
              <a:rPr lang="en-US" altLang="zh-CN" sz="3600" dirty="0" smtClean="0"/>
              <a:t> </a:t>
            </a:r>
            <a:r>
              <a:rPr lang="en-US" altLang="zh-CN" sz="2400" dirty="0" smtClean="0"/>
              <a:t>(6/8) </a:t>
            </a:r>
            <a:endParaRPr lang="en-US" altLang="zh-CN" sz="2000" dirty="0"/>
          </a:p>
        </p:txBody>
      </p:sp>
    </p:spTree>
    <p:extLst>
      <p:ext uri="{BB962C8B-B14F-4D97-AF65-F5344CB8AC3E}">
        <p14:creationId xmlns:p14="http://schemas.microsoft.com/office/powerpoint/2010/main" val="3137463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47</a:t>
            </a:fld>
            <a:endParaRPr lang="zh-TW" altLang="en-US"/>
          </a:p>
        </p:txBody>
      </p:sp>
      <p:sp>
        <p:nvSpPr>
          <p:cNvPr id="5" name="文本框 4"/>
          <p:cNvSpPr txBox="1"/>
          <p:nvPr>
            <p:custDataLst>
              <p:tags r:id="rId1"/>
            </p:custDataLst>
          </p:nvPr>
        </p:nvSpPr>
        <p:spPr>
          <a:xfrm>
            <a:off x="1429897" y="1159043"/>
            <a:ext cx="10631805" cy="369332"/>
          </a:xfrm>
          <a:prstGeom prst="rect">
            <a:avLst/>
          </a:prstGeom>
          <a:noFill/>
        </p:spPr>
        <p:txBody>
          <a:bodyPr wrap="square" rtlCol="0" anchor="t">
            <a:spAutoFit/>
          </a:bodyPr>
          <a:lstStyle/>
          <a:p>
            <a:pPr>
              <a:spcAft>
                <a:spcPts val="600"/>
              </a:spcAft>
            </a:pPr>
            <a:r>
              <a:rPr lang="en-US" altLang="zh-CN" b="1" dirty="0">
                <a:solidFill>
                  <a:srgbClr val="C00000"/>
                </a:solidFill>
              </a:rPr>
              <a:t>Across six diverse GNN models</a:t>
            </a:r>
            <a:r>
              <a:rPr lang="en-US" altLang="zh-CN" dirty="0"/>
              <a:t>: </a:t>
            </a:r>
            <a:r>
              <a:rPr lang="en-US" altLang="zh-CN" dirty="0" err="1"/>
              <a:t>NBFNet</a:t>
            </a:r>
            <a:r>
              <a:rPr lang="en-US" altLang="zh-CN" dirty="0"/>
              <a:t>, REDGNN, AdaProp, A*Net, </a:t>
            </a:r>
            <a:r>
              <a:rPr lang="en-US" altLang="zh-CN" dirty="0" err="1"/>
              <a:t>GraPE</a:t>
            </a:r>
            <a:r>
              <a:rPr lang="en-US" altLang="zh-CN" dirty="0"/>
              <a:t>, </a:t>
            </a:r>
            <a:r>
              <a:rPr lang="en-US" altLang="zh-CN" dirty="0" smtClean="0"/>
              <a:t>RUNGNN</a:t>
            </a:r>
            <a:endParaRPr lang="en-US" altLang="zh-CN" dirty="0"/>
          </a:p>
        </p:txBody>
      </p:sp>
      <p:pic>
        <p:nvPicPr>
          <p:cNvPr id="6" name="图片 5"/>
          <p:cNvPicPr>
            <a:picLocks noChangeAspect="1"/>
          </p:cNvPicPr>
          <p:nvPr/>
        </p:nvPicPr>
        <p:blipFill rotWithShape="1">
          <a:blip r:embed="rId4"/>
          <a:srcRect b="6230"/>
          <a:stretch/>
        </p:blipFill>
        <p:spPr>
          <a:xfrm>
            <a:off x="609723" y="1687546"/>
            <a:ext cx="11012805" cy="3664354"/>
          </a:xfrm>
          <a:prstGeom prst="rect">
            <a:avLst/>
          </a:prstGeom>
        </p:spPr>
      </p:pic>
      <p:sp>
        <p:nvSpPr>
          <p:cNvPr id="10" name="标题 1"/>
          <p:cNvSpPr>
            <a:spLocks noGrp="1"/>
          </p:cNvSpPr>
          <p:nvPr>
            <p:ph type="title"/>
          </p:nvPr>
        </p:nvSpPr>
        <p:spPr>
          <a:xfrm>
            <a:off x="1049655" y="144780"/>
            <a:ext cx="10808335" cy="692150"/>
          </a:xfrm>
        </p:spPr>
        <p:txBody>
          <a:bodyPr/>
          <a:lstStyle/>
          <a:p>
            <a:r>
              <a:rPr lang="en-US" altLang="zh-CN" sz="4000" dirty="0" smtClean="0"/>
              <a:t>TIGER : </a:t>
            </a:r>
            <a:r>
              <a:rPr lang="en-US" altLang="zh-CN" sz="3600" dirty="0" smtClean="0"/>
              <a:t>Experiment</a:t>
            </a:r>
            <a:r>
              <a:rPr lang="en-US" altLang="zh-CN" sz="3600" dirty="0" smtClean="0"/>
              <a:t> </a:t>
            </a:r>
            <a:r>
              <a:rPr lang="en-US" altLang="zh-CN" sz="2400" dirty="0" smtClean="0"/>
              <a:t>(7/8) </a:t>
            </a:r>
            <a:endParaRPr lang="en-US" altLang="zh-CN" sz="2000" dirty="0"/>
          </a:p>
        </p:txBody>
      </p:sp>
      <p:sp>
        <p:nvSpPr>
          <p:cNvPr id="2" name="矩形 1"/>
          <p:cNvSpPr/>
          <p:nvPr/>
        </p:nvSpPr>
        <p:spPr>
          <a:xfrm>
            <a:off x="1429897" y="5463851"/>
            <a:ext cx="10522920" cy="369332"/>
          </a:xfrm>
          <a:prstGeom prst="rect">
            <a:avLst/>
          </a:prstGeom>
        </p:spPr>
        <p:txBody>
          <a:bodyPr wrap="square">
            <a:spAutoFit/>
          </a:bodyPr>
          <a:lstStyle/>
          <a:p>
            <a:r>
              <a:rPr lang="en-US" altLang="zh-CN" b="1" dirty="0" smtClean="0">
                <a:latin typeface="Times New Roman" panose="02020603050405020304" pitchFamily="18" charset="0"/>
                <a:cs typeface="Times New Roman" panose="02020603050405020304" pitchFamily="18" charset="0"/>
              </a:rPr>
              <a:t>Fig3: </a:t>
            </a:r>
            <a:r>
              <a:rPr lang="en-US" altLang="zh-CN" b="1" dirty="0">
                <a:latin typeface="Times New Roman" panose="02020603050405020304" pitchFamily="18" charset="0"/>
                <a:cs typeface="Times New Roman" panose="02020603050405020304" pitchFamily="18" charset="0"/>
              </a:rPr>
              <a:t>Comparison of running time (s) for one training epoch on three large-scale KG datasets.</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693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5"/>
          <a:srcRect b="19774"/>
          <a:stretch/>
        </p:blipFill>
        <p:spPr>
          <a:xfrm>
            <a:off x="306608" y="2257621"/>
            <a:ext cx="5333627" cy="2770964"/>
          </a:xfrm>
          <a:prstGeom prst="rect">
            <a:avLst/>
          </a:prstGeom>
        </p:spPr>
      </p:pic>
      <p:sp>
        <p:nvSpPr>
          <p:cNvPr id="4" name="灯片编号占位符 3"/>
          <p:cNvSpPr>
            <a:spLocks noGrp="1"/>
          </p:cNvSpPr>
          <p:nvPr>
            <p:ph type="sldNum" sz="quarter" idx="10"/>
          </p:nvPr>
        </p:nvSpPr>
        <p:spPr/>
        <p:txBody>
          <a:bodyPr/>
          <a:lstStyle/>
          <a:p>
            <a:fld id="{D9B6BDF2-6896-4B98-8776-C18582F63BA5}" type="slidenum">
              <a:rPr lang="zh-TW" altLang="en-US" smtClean="0"/>
              <a:t>48</a:t>
            </a:fld>
            <a:endParaRPr lang="zh-TW" altLang="en-US"/>
          </a:p>
        </p:txBody>
      </p:sp>
      <p:sp>
        <p:nvSpPr>
          <p:cNvPr id="10" name="文本框 9"/>
          <p:cNvSpPr txBox="1"/>
          <p:nvPr>
            <p:custDataLst>
              <p:tags r:id="rId1"/>
            </p:custDataLst>
          </p:nvPr>
        </p:nvSpPr>
        <p:spPr>
          <a:xfrm>
            <a:off x="416935" y="1324208"/>
            <a:ext cx="5137641" cy="954107"/>
          </a:xfrm>
          <a:prstGeom prst="rect">
            <a:avLst/>
          </a:prstGeom>
          <a:noFill/>
        </p:spPr>
        <p:txBody>
          <a:bodyPr wrap="square" rtlCol="0" anchor="t">
            <a:spAutoFit/>
          </a:bodyPr>
          <a:lstStyle/>
          <a:p>
            <a:pPr algn="just"/>
            <a:r>
              <a:rPr lang="en-US" altLang="zh-CN" sz="2000" b="1" dirty="0" err="1">
                <a:solidFill>
                  <a:srgbClr val="C00000"/>
                </a:solidFill>
                <a:sym typeface="+mn-ea"/>
              </a:rPr>
              <a:t>Albation</a:t>
            </a:r>
            <a:r>
              <a:rPr lang="en-US" altLang="zh-CN" sz="2000" b="1" dirty="0">
                <a:solidFill>
                  <a:srgbClr val="C00000"/>
                </a:solidFill>
                <a:sym typeface="+mn-ea"/>
              </a:rPr>
              <a:t> Studies</a:t>
            </a:r>
            <a:r>
              <a:rPr lang="en-US" altLang="zh-CN" sz="2000" b="1" dirty="0" smtClean="0">
                <a:solidFill>
                  <a:srgbClr val="C00000"/>
                </a:solidFill>
                <a:sym typeface="+mn-ea"/>
              </a:rPr>
              <a:t>:</a:t>
            </a:r>
          </a:p>
          <a:p>
            <a:pPr algn="just"/>
            <a:r>
              <a:rPr lang="en-US" altLang="zh-CN" dirty="0"/>
              <a:t>O</a:t>
            </a:r>
            <a:r>
              <a:rPr lang="zh-CN" altLang="en-US" dirty="0"/>
              <a:t>utperform </a:t>
            </a:r>
            <a:r>
              <a:rPr lang="zh-CN" altLang="en-US" dirty="0" smtClean="0"/>
              <a:t>in </a:t>
            </a:r>
            <a:r>
              <a:rPr lang="zh-CN" altLang="en-US" dirty="0"/>
              <a:t>all four aspects: </a:t>
            </a:r>
            <a:r>
              <a:rPr lang="zh-CN" altLang="en-US" i="1" dirty="0" smtClean="0"/>
              <a:t>training </a:t>
            </a:r>
            <a:r>
              <a:rPr lang="zh-CN" altLang="en-US" i="1" dirty="0"/>
              <a:t>time, slicing time, slice storage</a:t>
            </a:r>
            <a:r>
              <a:rPr lang="en-US" altLang="zh-CN" i="1" dirty="0"/>
              <a:t> space</a:t>
            </a:r>
            <a:r>
              <a:rPr lang="zh-CN" altLang="en-US" i="1" dirty="0"/>
              <a:t>, </a:t>
            </a:r>
            <a:r>
              <a:rPr lang="zh-CN" altLang="en-US" i="1" dirty="0" smtClean="0"/>
              <a:t>cache </a:t>
            </a:r>
            <a:r>
              <a:rPr lang="zh-CN" altLang="en-US" i="1" dirty="0"/>
              <a:t>hit </a:t>
            </a:r>
            <a:r>
              <a:rPr lang="zh-CN" altLang="en-US" i="1" dirty="0" smtClean="0"/>
              <a:t>ratio</a:t>
            </a:r>
            <a:endParaRPr lang="zh-CN" altLang="en-US" i="1" dirty="0"/>
          </a:p>
        </p:txBody>
      </p:sp>
      <p:pic>
        <p:nvPicPr>
          <p:cNvPr id="12" name="图片 11"/>
          <p:cNvPicPr>
            <a:picLocks noChangeAspect="1"/>
          </p:cNvPicPr>
          <p:nvPr/>
        </p:nvPicPr>
        <p:blipFill rotWithShape="1">
          <a:blip r:embed="rId6"/>
          <a:srcRect b="55991"/>
          <a:stretch/>
        </p:blipFill>
        <p:spPr>
          <a:xfrm>
            <a:off x="5977598" y="2257621"/>
            <a:ext cx="6113572" cy="1632734"/>
          </a:xfrm>
          <a:prstGeom prst="rect">
            <a:avLst/>
          </a:prstGeom>
        </p:spPr>
      </p:pic>
      <p:sp>
        <p:nvSpPr>
          <p:cNvPr id="13" name="文本框 12"/>
          <p:cNvSpPr txBox="1"/>
          <p:nvPr>
            <p:custDataLst>
              <p:tags r:id="rId2"/>
            </p:custDataLst>
          </p:nvPr>
        </p:nvSpPr>
        <p:spPr>
          <a:xfrm>
            <a:off x="6005714" y="1324207"/>
            <a:ext cx="5403697" cy="954107"/>
          </a:xfrm>
          <a:prstGeom prst="rect">
            <a:avLst/>
          </a:prstGeom>
          <a:noFill/>
        </p:spPr>
        <p:txBody>
          <a:bodyPr wrap="square" rtlCol="0" anchor="t">
            <a:spAutoFit/>
          </a:bodyPr>
          <a:lstStyle/>
          <a:p>
            <a:r>
              <a:rPr lang="en-US" altLang="zh-CN" sz="2000" b="1" dirty="0">
                <a:solidFill>
                  <a:srgbClr val="1B4180"/>
                </a:solidFill>
                <a:sym typeface="+mn-ea"/>
              </a:rPr>
              <a:t>Scalability Studies</a:t>
            </a:r>
            <a:r>
              <a:rPr lang="en-US" altLang="zh-CN" sz="2000" b="1" dirty="0" smtClean="0">
                <a:solidFill>
                  <a:srgbClr val="1B4180"/>
                </a:solidFill>
                <a:sym typeface="+mn-ea"/>
              </a:rPr>
              <a:t>:</a:t>
            </a:r>
          </a:p>
          <a:p>
            <a:r>
              <a:rPr lang="en-US" altLang="zh-CN" dirty="0"/>
              <a:t>S</a:t>
            </a:r>
            <a:r>
              <a:rPr lang="zh-CN" altLang="en-US" dirty="0"/>
              <a:t>table performance</a:t>
            </a:r>
            <a:r>
              <a:rPr lang="en-US" altLang="zh-CN" dirty="0"/>
              <a:t> on </a:t>
            </a:r>
            <a:r>
              <a:rPr lang="zh-CN" altLang="en-US" dirty="0"/>
              <a:t>varying-sized datasets</a:t>
            </a:r>
            <a:r>
              <a:rPr lang="en-US" altLang="zh-CN" dirty="0"/>
              <a:t> </a:t>
            </a:r>
            <a:r>
              <a:rPr lang="zh-CN" altLang="en-US" dirty="0"/>
              <a:t>generated from large-scale </a:t>
            </a:r>
            <a:r>
              <a:rPr lang="en-US" altLang="zh-CN" dirty="0" smtClean="0"/>
              <a:t>KGs</a:t>
            </a:r>
            <a:endParaRPr lang="zh-CN" altLang="en-US" dirty="0"/>
          </a:p>
        </p:txBody>
      </p:sp>
      <p:sp>
        <p:nvSpPr>
          <p:cNvPr id="15" name="标题 1"/>
          <p:cNvSpPr>
            <a:spLocks noGrp="1"/>
          </p:cNvSpPr>
          <p:nvPr>
            <p:ph type="title"/>
          </p:nvPr>
        </p:nvSpPr>
        <p:spPr>
          <a:xfrm>
            <a:off x="1049655" y="144780"/>
            <a:ext cx="10808335" cy="692150"/>
          </a:xfrm>
        </p:spPr>
        <p:txBody>
          <a:bodyPr/>
          <a:lstStyle/>
          <a:p>
            <a:r>
              <a:rPr lang="en-US" altLang="zh-CN" sz="4000" dirty="0" smtClean="0"/>
              <a:t>TIGER : </a:t>
            </a:r>
            <a:r>
              <a:rPr lang="en-US" altLang="zh-CN" sz="3600" dirty="0" smtClean="0"/>
              <a:t>Experiment</a:t>
            </a:r>
            <a:r>
              <a:rPr lang="en-US" altLang="zh-CN" sz="3600" dirty="0" smtClean="0"/>
              <a:t> </a:t>
            </a:r>
            <a:r>
              <a:rPr lang="en-US" altLang="zh-CN" sz="2400" dirty="0" smtClean="0"/>
              <a:t>(8/8) </a:t>
            </a:r>
            <a:endParaRPr lang="en-US" altLang="zh-CN" sz="2000" dirty="0"/>
          </a:p>
        </p:txBody>
      </p:sp>
      <p:sp>
        <p:nvSpPr>
          <p:cNvPr id="2" name="矩形 1"/>
          <p:cNvSpPr/>
          <p:nvPr/>
        </p:nvSpPr>
        <p:spPr>
          <a:xfrm>
            <a:off x="695950" y="5007891"/>
            <a:ext cx="4944285" cy="830997"/>
          </a:xfrm>
          <a:prstGeom prst="rect">
            <a:avLst/>
          </a:prstGeom>
        </p:spPr>
        <p:txBody>
          <a:bodyPr wrap="square">
            <a:spAutoFit/>
          </a:bodyPr>
          <a:lstStyle/>
          <a:p>
            <a:pPr algn="just"/>
            <a:r>
              <a:rPr lang="en-US" altLang="zh-CN" sz="1600" b="1" dirty="0" smtClean="0">
                <a:latin typeface="Times New Roman" panose="02020603050405020304" pitchFamily="18" charset="0"/>
                <a:cs typeface="Times New Roman" panose="02020603050405020304" pitchFamily="18" charset="0"/>
              </a:rPr>
              <a:t>Fig4. Ablation </a:t>
            </a:r>
            <a:r>
              <a:rPr lang="en-US" altLang="zh-CN" sz="1600" b="1" dirty="0">
                <a:latin typeface="Times New Roman" panose="02020603050405020304" pitchFamily="18" charset="0"/>
                <a:cs typeface="Times New Roman" panose="02020603050405020304" pitchFamily="18" charset="0"/>
              </a:rPr>
              <a:t>studies of the TIGER and five variants. Training time (s) refers to the total time of subgraph </a:t>
            </a:r>
            <a:r>
              <a:rPr lang="en-US" altLang="zh-CN" sz="1600" b="1" dirty="0" err="1">
                <a:latin typeface="Times New Roman" panose="02020603050405020304" pitchFamily="18" charset="0"/>
                <a:cs typeface="Times New Roman" panose="02020603050405020304" pitchFamily="18" charset="0"/>
              </a:rPr>
              <a:t>extrac</a:t>
            </a:r>
            <a:r>
              <a:rPr lang="en-US" altLang="zh-CN" sz="1600" b="1" dirty="0">
                <a:latin typeface="Times New Roman" panose="02020603050405020304" pitchFamily="18" charset="0"/>
                <a:cs typeface="Times New Roman" panose="02020603050405020304" pitchFamily="18" charset="0"/>
              </a:rPr>
              <a:t> </a:t>
            </a:r>
            <a:r>
              <a:rPr lang="en-US" altLang="zh-CN" sz="1600" b="1" dirty="0" err="1">
                <a:latin typeface="Times New Roman" panose="02020603050405020304" pitchFamily="18" charset="0"/>
                <a:cs typeface="Times New Roman" panose="02020603050405020304" pitchFamily="18" charset="0"/>
              </a:rPr>
              <a:t>tion</a:t>
            </a:r>
            <a:r>
              <a:rPr lang="en-US" altLang="zh-CN" sz="1600" b="1" dirty="0">
                <a:latin typeface="Times New Roman" panose="02020603050405020304" pitchFamily="18" charset="0"/>
                <a:cs typeface="Times New Roman" panose="02020603050405020304" pitchFamily="18" charset="0"/>
              </a:rPr>
              <a:t> and model computing</a:t>
            </a:r>
            <a:endParaRPr lang="zh-CN" altLang="en-US" sz="1600" b="1"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rotWithShape="1">
          <a:blip r:embed="rId6"/>
          <a:srcRect t="53208" b="7403"/>
          <a:stretch/>
        </p:blipFill>
        <p:spPr>
          <a:xfrm>
            <a:off x="5977597" y="4162906"/>
            <a:ext cx="6113573" cy="1461342"/>
          </a:xfrm>
          <a:prstGeom prst="rect">
            <a:avLst/>
          </a:prstGeom>
        </p:spPr>
      </p:pic>
      <p:sp>
        <p:nvSpPr>
          <p:cNvPr id="3" name="矩形 2"/>
          <p:cNvSpPr/>
          <p:nvPr/>
        </p:nvSpPr>
        <p:spPr>
          <a:xfrm>
            <a:off x="6370695" y="3824352"/>
            <a:ext cx="4964308" cy="338554"/>
          </a:xfrm>
          <a:prstGeom prst="rect">
            <a:avLst/>
          </a:prstGeom>
        </p:spPr>
        <p:txBody>
          <a:bodyPr wrap="none">
            <a:spAutoFit/>
          </a:bodyPr>
          <a:lstStyle/>
          <a:p>
            <a:r>
              <a:rPr lang="en-US" altLang="zh-CN" sz="1600" b="1" dirty="0" smtClean="0">
                <a:latin typeface="Times New Roman" panose="02020603050405020304" pitchFamily="18" charset="0"/>
                <a:cs typeface="Times New Roman" panose="02020603050405020304" pitchFamily="18" charset="0"/>
              </a:rPr>
              <a:t>Fig5:Scalability studies on different scale KG datasets</a:t>
            </a:r>
            <a:r>
              <a:rPr lang="en-US" altLang="zh-CN" sz="1600" b="1" dirty="0">
                <a:latin typeface="Times New Roman" panose="02020603050405020304" pitchFamily="18" charset="0"/>
                <a:cs typeface="Times New Roman" panose="02020603050405020304" pitchFamily="18" charset="0"/>
              </a:rPr>
              <a:t>.</a:t>
            </a:r>
            <a:endParaRPr lang="zh-CN" altLang="en-US" sz="1600" b="1" dirty="0">
              <a:latin typeface="Times New Roman" panose="02020603050405020304" pitchFamily="18" charset="0"/>
              <a:cs typeface="Times New Roman" panose="02020603050405020304" pitchFamily="18" charset="0"/>
            </a:endParaRPr>
          </a:p>
        </p:txBody>
      </p:sp>
      <p:sp>
        <p:nvSpPr>
          <p:cNvPr id="5" name="矩形 4"/>
          <p:cNvSpPr/>
          <p:nvPr/>
        </p:nvSpPr>
        <p:spPr>
          <a:xfrm>
            <a:off x="6737654" y="5506806"/>
            <a:ext cx="4230389" cy="338554"/>
          </a:xfrm>
          <a:prstGeom prst="rect">
            <a:avLst/>
          </a:prstGeom>
        </p:spPr>
        <p:txBody>
          <a:bodyPr wrap="none">
            <a:spAutoFit/>
          </a:bodyPr>
          <a:lstStyle/>
          <a:p>
            <a:r>
              <a:rPr lang="en-US" altLang="zh-CN" sz="1600" b="1" dirty="0" smtClean="0">
                <a:latin typeface="Times New Roman" panose="02020603050405020304" pitchFamily="18" charset="0"/>
                <a:cs typeface="Times New Roman" panose="02020603050405020304" pitchFamily="18" charset="0"/>
              </a:rPr>
              <a:t>Fig6: Training curves on the Freebase dataset</a:t>
            </a:r>
            <a:r>
              <a:rPr lang="en-US" altLang="zh-CN" sz="1600" b="1" dirty="0">
                <a:latin typeface="Times New Roman" panose="02020603050405020304" pitchFamily="18" charset="0"/>
                <a:cs typeface="Times New Roman" panose="02020603050405020304" pitchFamily="18" charset="0"/>
              </a:rPr>
              <a:t>.</a:t>
            </a:r>
            <a:endParaRPr lang="zh-CN"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773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49</a:t>
            </a:fld>
            <a:endParaRPr lang="zh-TW" altLang="en-US"/>
          </a:p>
        </p:txBody>
      </p:sp>
      <p:sp>
        <p:nvSpPr>
          <p:cNvPr id="6" name="內容版面配置區 2"/>
          <p:cNvSpPr txBox="1">
            <a:spLocks/>
          </p:cNvSpPr>
          <p:nvPr/>
        </p:nvSpPr>
        <p:spPr bwMode="auto">
          <a:xfrm>
            <a:off x="2260747" y="1272328"/>
            <a:ext cx="7644191" cy="4709002"/>
          </a:xfrm>
          <a:prstGeom prst="rect">
            <a:avLst/>
          </a:prstGeom>
          <a:noFill/>
          <a:ln w="9525">
            <a:noFill/>
            <a:miter lim="800000"/>
          </a:ln>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Clr>
                <a:schemeClr val="tx2"/>
              </a:buClr>
            </a:pPr>
            <a:r>
              <a:rPr lang="en-US" altLang="zh-CN" sz="2400" kern="0" dirty="0" smtClean="0">
                <a:latin typeface="+mn-lt"/>
                <a:cs typeface="Times New Roman" panose="02020603050405020304" pitchFamily="18" charset="0"/>
                <a:sym typeface="+mn-ea"/>
              </a:rPr>
              <a:t>Introduction (5 min)</a:t>
            </a:r>
          </a:p>
          <a:p>
            <a:pPr lvl="1">
              <a:buClr>
                <a:schemeClr val="tx2"/>
              </a:buClr>
            </a:pPr>
            <a:r>
              <a:rPr lang="en-US" altLang="zh-CN" sz="2000" kern="0" dirty="0" smtClean="0">
                <a:latin typeface="+mn-lt"/>
                <a:cs typeface="Times New Roman" panose="02020603050405020304" pitchFamily="18" charset="0"/>
              </a:rPr>
              <a:t>Graph Tasks</a:t>
            </a:r>
          </a:p>
          <a:p>
            <a:pPr lvl="1">
              <a:buClr>
                <a:schemeClr val="tx2"/>
              </a:buClr>
            </a:pPr>
            <a:r>
              <a:rPr lang="en-US" altLang="zh-CN" sz="2000" kern="0" dirty="0" smtClean="0">
                <a:latin typeface="+mn-lt"/>
                <a:cs typeface="Times New Roman" panose="02020603050405020304" pitchFamily="18" charset="0"/>
                <a:sym typeface="+mn-ea"/>
              </a:rPr>
              <a:t>GNN training </a:t>
            </a:r>
          </a:p>
          <a:p>
            <a:pPr>
              <a:buClr>
                <a:schemeClr val="tx2"/>
              </a:buClr>
            </a:pPr>
            <a:r>
              <a:rPr lang="en-US" altLang="zh-CN" sz="2400" kern="0" dirty="0" smtClean="0">
                <a:latin typeface="+mn-lt"/>
                <a:cs typeface="Times New Roman" panose="02020603050405020304" pitchFamily="18" charset="0"/>
                <a:sym typeface="+mn-ea"/>
              </a:rPr>
              <a:t>Analysis &amp; Motivation (10 min)</a:t>
            </a:r>
            <a:endParaRPr lang="en-US" altLang="zh-CN" sz="2400" kern="0" dirty="0" smtClean="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sym typeface="+mn-ea"/>
              </a:rPr>
              <a:t>Bottleneck of Large Scale Training</a:t>
            </a:r>
          </a:p>
          <a:p>
            <a:pPr lvl="1">
              <a:buClr>
                <a:schemeClr val="tx2"/>
              </a:buClr>
            </a:pPr>
            <a:r>
              <a:rPr lang="en-US" altLang="zh-CN" sz="2000" kern="0" dirty="0" smtClean="0">
                <a:latin typeface="+mn-lt"/>
                <a:cs typeface="Times New Roman" panose="02020603050405020304" pitchFamily="18" charset="0"/>
                <a:sym typeface="+mn-ea"/>
              </a:rPr>
              <a:t>Strategies</a:t>
            </a:r>
          </a:p>
          <a:p>
            <a:pPr>
              <a:buClr>
                <a:schemeClr val="tx2"/>
              </a:buClr>
            </a:pPr>
            <a:r>
              <a:rPr lang="en-US" altLang="zh-CN" sz="2400" kern="0" dirty="0" smtClean="0">
                <a:latin typeface="+mn-lt"/>
                <a:cs typeface="Times New Roman" panose="02020603050405020304" pitchFamily="18" charset="0"/>
                <a:sym typeface="+mn-ea"/>
              </a:rPr>
              <a:t>Proposed Methods (35 min)</a:t>
            </a:r>
          </a:p>
          <a:p>
            <a:pPr lvl="1">
              <a:buClr>
                <a:schemeClr val="tx2"/>
              </a:buClr>
            </a:pPr>
            <a:r>
              <a:rPr lang="en-US" altLang="zh-CN" sz="2000" kern="0" dirty="0" smtClean="0">
                <a:latin typeface="+mn-lt"/>
                <a:cs typeface="Times New Roman" panose="02020603050405020304" pitchFamily="18" charset="0"/>
              </a:rPr>
              <a:t>Ginex</a:t>
            </a:r>
            <a:endParaRPr lang="en-US" altLang="zh-CN" sz="2000" kern="0" dirty="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rPr>
              <a:t>OUTRE</a:t>
            </a:r>
          </a:p>
          <a:p>
            <a:pPr lvl="1">
              <a:buClr>
                <a:schemeClr val="tx2"/>
              </a:buClr>
            </a:pPr>
            <a:r>
              <a:rPr lang="en-US" altLang="zh-CN" sz="2000" kern="0" dirty="0" smtClean="0">
                <a:latin typeface="+mn-lt"/>
                <a:cs typeface="Times New Roman" panose="02020603050405020304" pitchFamily="18" charset="0"/>
              </a:rPr>
              <a:t>TIGER</a:t>
            </a:r>
          </a:p>
          <a:p>
            <a:pPr>
              <a:buClr>
                <a:schemeClr val="tx2"/>
              </a:buClr>
            </a:pPr>
            <a:r>
              <a:rPr lang="en-US" altLang="zh-CN" sz="2400" b="1" kern="0" dirty="0" smtClean="0">
                <a:solidFill>
                  <a:prstClr val="black"/>
                </a:solidFill>
                <a:latin typeface="+mn-lt"/>
                <a:cs typeface="Times New Roman" panose="02020603050405020304" pitchFamily="18" charset="0"/>
                <a:sym typeface="+mn-ea"/>
              </a:rPr>
              <a:t>Conclusions (5 min)</a:t>
            </a:r>
          </a:p>
          <a:p>
            <a:pPr>
              <a:buClr>
                <a:schemeClr val="tx2"/>
              </a:buClr>
            </a:pPr>
            <a:r>
              <a:rPr lang="en-US" altLang="zh-CN" sz="2400" kern="0" dirty="0" smtClean="0">
                <a:solidFill>
                  <a:prstClr val="black"/>
                </a:solidFill>
                <a:latin typeface="+mn-lt"/>
                <a:cs typeface="Times New Roman" panose="02020603050405020304" pitchFamily="18" charset="0"/>
                <a:sym typeface="+mn-ea"/>
              </a:rPr>
              <a:t>Q/A</a:t>
            </a:r>
            <a:endParaRPr lang="en-US" altLang="zh-CN" sz="2800" kern="0" dirty="0">
              <a:latin typeface="+mn-lt"/>
              <a:cs typeface="Times New Roman" panose="02020603050405020304" pitchFamily="18" charset="0"/>
            </a:endParaRPr>
          </a:p>
        </p:txBody>
      </p:sp>
      <p:sp>
        <p:nvSpPr>
          <p:cNvPr id="8" name="標題 1"/>
          <p:cNvSpPr>
            <a:spLocks noGrp="1"/>
          </p:cNvSpPr>
          <p:nvPr>
            <p:ph type="title"/>
          </p:nvPr>
        </p:nvSpPr>
        <p:spPr>
          <a:xfrm>
            <a:off x="1296610" y="144466"/>
            <a:ext cx="10270977" cy="692151"/>
          </a:xfrm>
        </p:spPr>
        <p:txBody>
          <a:bodyPr/>
          <a:lstStyle/>
          <a:p>
            <a:r>
              <a:rPr lang="en-US" altLang="zh-TW" dirty="0" smtClean="0"/>
              <a:t>OUTLINE</a:t>
            </a:r>
            <a:endParaRPr lang="zh-TW" altLang="en-US" dirty="0"/>
          </a:p>
        </p:txBody>
      </p:sp>
    </p:spTree>
    <p:extLst>
      <p:ext uri="{BB962C8B-B14F-4D97-AF65-F5344CB8AC3E}">
        <p14:creationId xmlns:p14="http://schemas.microsoft.com/office/powerpoint/2010/main" val="349701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t>Introduction</a:t>
            </a:r>
            <a:r>
              <a:rPr lang="zh-CN" altLang="en-US" sz="4000" dirty="0"/>
              <a:t> </a:t>
            </a:r>
            <a:r>
              <a:rPr lang="en-US" altLang="zh-CN" sz="4000" dirty="0"/>
              <a:t>- </a:t>
            </a:r>
            <a:r>
              <a:rPr lang="en-US" altLang="zh-CN" sz="3200" dirty="0">
                <a:cs typeface="Calibri" panose="020F0502020204030204" pitchFamily="34" charset="0"/>
              </a:rPr>
              <a:t>Graph Tasks</a:t>
            </a:r>
            <a:r>
              <a:rPr lang="en-US" altLang="zh-CN" sz="2400" dirty="0"/>
              <a:t> </a:t>
            </a:r>
            <a:r>
              <a:rPr lang="en-US" altLang="zh-CN" sz="2400" dirty="0" smtClean="0"/>
              <a:t>(3/6)</a:t>
            </a:r>
            <a:endParaRPr lang="en-US" altLang="zh-CN" sz="40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5</a:t>
            </a:fld>
            <a:endParaRPr lang="zh-TW" altLang="en-US"/>
          </a:p>
        </p:txBody>
      </p:sp>
      <p:pic>
        <p:nvPicPr>
          <p:cNvPr id="41" name="图片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121" y="2438274"/>
            <a:ext cx="3083632" cy="2365803"/>
          </a:xfrm>
          <a:prstGeom prst="rect">
            <a:avLst/>
          </a:prstGeom>
        </p:spPr>
      </p:pic>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570" y="2160513"/>
            <a:ext cx="3198841" cy="2840848"/>
          </a:xfrm>
          <a:prstGeom prst="rect">
            <a:avLst/>
          </a:prstGeom>
        </p:spPr>
      </p:pic>
      <p:sp>
        <p:nvSpPr>
          <p:cNvPr id="43" name="文本框 42">
            <a:extLst>
              <a:ext uri="{FF2B5EF4-FFF2-40B4-BE49-F238E27FC236}">
                <a16:creationId xmlns:a16="http://schemas.microsoft.com/office/drawing/2014/main" id="{87743433-69C1-FB1E-F0CB-101C7D44CE2A}"/>
              </a:ext>
            </a:extLst>
          </p:cNvPr>
          <p:cNvSpPr txBox="1"/>
          <p:nvPr/>
        </p:nvSpPr>
        <p:spPr>
          <a:xfrm>
            <a:off x="6417327" y="1052532"/>
            <a:ext cx="4271670" cy="461665"/>
          </a:xfrm>
          <a:prstGeom prst="rect">
            <a:avLst/>
          </a:prstGeom>
          <a:noFill/>
        </p:spPr>
        <p:txBody>
          <a:bodyPr wrap="square" rtlCol="0">
            <a:spAutoFit/>
          </a:bodyPr>
          <a:lstStyle/>
          <a:p>
            <a:r>
              <a:rPr lang="en-US" altLang="zh-CN" sz="2400" b="1" dirty="0" smtClean="0">
                <a:solidFill>
                  <a:schemeClr val="tx2"/>
                </a:solidFill>
              </a:rPr>
              <a:t>Node </a:t>
            </a:r>
            <a:r>
              <a:rPr lang="en-US" altLang="zh-CN" sz="2400" b="1" dirty="0">
                <a:solidFill>
                  <a:schemeClr val="tx2"/>
                </a:solidFill>
              </a:rPr>
              <a:t>Classification</a:t>
            </a:r>
            <a:endParaRPr lang="en-US" altLang="zh-CN" sz="2000" dirty="0">
              <a:solidFill>
                <a:schemeClr val="tx2"/>
              </a:solidFill>
            </a:endParaRPr>
          </a:p>
        </p:txBody>
      </p:sp>
      <p:sp>
        <p:nvSpPr>
          <p:cNvPr id="44" name="文本框 43">
            <a:extLst>
              <a:ext uri="{FF2B5EF4-FFF2-40B4-BE49-F238E27FC236}">
                <a16:creationId xmlns:a16="http://schemas.microsoft.com/office/drawing/2014/main" id="{45F12C1E-D2C8-15ED-91D4-04B19116B6FC}"/>
              </a:ext>
            </a:extLst>
          </p:cNvPr>
          <p:cNvSpPr txBox="1"/>
          <p:nvPr>
            <p:custDataLst>
              <p:tags r:id="rId1"/>
            </p:custDataLst>
          </p:nvPr>
        </p:nvSpPr>
        <p:spPr>
          <a:xfrm>
            <a:off x="797384" y="1052517"/>
            <a:ext cx="3674905" cy="461665"/>
          </a:xfrm>
          <a:prstGeom prst="rect">
            <a:avLst/>
          </a:prstGeom>
          <a:noFill/>
        </p:spPr>
        <p:txBody>
          <a:bodyPr wrap="square" rtlCol="0">
            <a:spAutoFit/>
          </a:bodyPr>
          <a:lstStyle/>
          <a:p>
            <a:r>
              <a:rPr lang="en-US" altLang="zh-CN" sz="2400" b="1" dirty="0" smtClean="0">
                <a:solidFill>
                  <a:schemeClr val="tx2"/>
                </a:solidFill>
              </a:rPr>
              <a:t>Graph Classification</a:t>
            </a:r>
            <a:endParaRPr lang="en-US" altLang="zh-CN" sz="2000" dirty="0">
              <a:solidFill>
                <a:schemeClr val="tx2"/>
              </a:solidFill>
            </a:endParaRPr>
          </a:p>
        </p:txBody>
      </p:sp>
      <p:sp>
        <p:nvSpPr>
          <p:cNvPr id="46" name="文本框 45">
            <a:extLst>
              <a:ext uri="{FF2B5EF4-FFF2-40B4-BE49-F238E27FC236}">
                <a16:creationId xmlns:a16="http://schemas.microsoft.com/office/drawing/2014/main" id="{C54A4C56-FC4E-A5B8-4CED-90B273F08EDB}"/>
              </a:ext>
            </a:extLst>
          </p:cNvPr>
          <p:cNvSpPr txBox="1"/>
          <p:nvPr/>
        </p:nvSpPr>
        <p:spPr>
          <a:xfrm>
            <a:off x="797384" y="1514182"/>
            <a:ext cx="5212718" cy="707886"/>
          </a:xfrm>
          <a:prstGeom prst="rect">
            <a:avLst/>
          </a:prstGeom>
          <a:noFill/>
        </p:spPr>
        <p:txBody>
          <a:bodyPr wrap="square" rtlCol="0" anchor="t">
            <a:spAutoFit/>
          </a:bodyPr>
          <a:lstStyle/>
          <a:p>
            <a:r>
              <a:rPr lang="en-US" altLang="zh-CN" sz="2000" dirty="0" smtClean="0"/>
              <a:t>A </a:t>
            </a:r>
            <a:r>
              <a:rPr lang="zh-CN" altLang="en-US" sz="2000" dirty="0" smtClean="0"/>
              <a:t>lot </a:t>
            </a:r>
            <a:r>
              <a:rPr lang="zh-CN" altLang="en-US" sz="2000" dirty="0"/>
              <a:t>of </a:t>
            </a:r>
            <a:r>
              <a:rPr lang="zh-CN" altLang="en-US" sz="2000" dirty="0" smtClean="0"/>
              <a:t>graphs</a:t>
            </a:r>
            <a:endParaRPr lang="en-US" altLang="zh-CN" sz="2000" dirty="0"/>
          </a:p>
          <a:p>
            <a:r>
              <a:rPr lang="en-US" altLang="zh-CN" sz="2000" dirty="0"/>
              <a:t>F</a:t>
            </a:r>
            <a:r>
              <a:rPr lang="zh-CN" altLang="en-US" sz="2000" dirty="0"/>
              <a:t>ind a single label for each individual graph</a:t>
            </a:r>
          </a:p>
        </p:txBody>
      </p:sp>
      <p:sp>
        <p:nvSpPr>
          <p:cNvPr id="47" name="文本框 46">
            <a:extLst>
              <a:ext uri="{FF2B5EF4-FFF2-40B4-BE49-F238E27FC236}">
                <a16:creationId xmlns:a16="http://schemas.microsoft.com/office/drawing/2014/main" id="{C54A4C56-FC4E-A5B8-4CED-90B273F08EDB}"/>
              </a:ext>
            </a:extLst>
          </p:cNvPr>
          <p:cNvSpPr txBox="1"/>
          <p:nvPr/>
        </p:nvSpPr>
        <p:spPr>
          <a:xfrm>
            <a:off x="498126" y="3031149"/>
            <a:ext cx="1422114" cy="830997"/>
          </a:xfrm>
          <a:prstGeom prst="rect">
            <a:avLst/>
          </a:prstGeom>
          <a:noFill/>
        </p:spPr>
        <p:txBody>
          <a:bodyPr wrap="square" rtlCol="0" anchor="t">
            <a:spAutoFit/>
          </a:bodyPr>
          <a:lstStyle/>
          <a:p>
            <a:r>
              <a:rPr lang="en-US" altLang="zh-CN" sz="2400" b="1" dirty="0">
                <a:solidFill>
                  <a:schemeClr val="tx2"/>
                </a:solidFill>
              </a:rPr>
              <a:t>GNN </a:t>
            </a:r>
          </a:p>
          <a:p>
            <a:r>
              <a:rPr lang="en-US" altLang="zh-CN" sz="2400" b="1" dirty="0">
                <a:solidFill>
                  <a:schemeClr val="tx2"/>
                </a:solidFill>
              </a:rPr>
              <a:t>Input</a:t>
            </a:r>
            <a:endParaRPr lang="zh-CN" altLang="en-US" sz="2400" b="1" dirty="0">
              <a:solidFill>
                <a:schemeClr val="tx2"/>
              </a:solidFill>
            </a:endParaRPr>
          </a:p>
        </p:txBody>
      </p:sp>
      <p:sp>
        <p:nvSpPr>
          <p:cNvPr id="48" name="文本框 47">
            <a:extLst>
              <a:ext uri="{FF2B5EF4-FFF2-40B4-BE49-F238E27FC236}">
                <a16:creationId xmlns:a16="http://schemas.microsoft.com/office/drawing/2014/main" id="{C54A4C56-FC4E-A5B8-4CED-90B273F08EDB}"/>
              </a:ext>
            </a:extLst>
          </p:cNvPr>
          <p:cNvSpPr txBox="1"/>
          <p:nvPr/>
        </p:nvSpPr>
        <p:spPr>
          <a:xfrm>
            <a:off x="493358" y="4666339"/>
            <a:ext cx="1737999" cy="830997"/>
          </a:xfrm>
          <a:prstGeom prst="rect">
            <a:avLst/>
          </a:prstGeom>
          <a:noFill/>
        </p:spPr>
        <p:txBody>
          <a:bodyPr wrap="square" rtlCol="0" anchor="t">
            <a:spAutoFit/>
          </a:bodyPr>
          <a:lstStyle/>
          <a:p>
            <a:r>
              <a:rPr lang="en-US" altLang="zh-CN" sz="2400" b="1" dirty="0">
                <a:solidFill>
                  <a:schemeClr val="tx2"/>
                </a:solidFill>
              </a:rPr>
              <a:t>GNN</a:t>
            </a:r>
          </a:p>
          <a:p>
            <a:r>
              <a:rPr lang="en-US" altLang="zh-CN" sz="2400" b="1" dirty="0">
                <a:solidFill>
                  <a:schemeClr val="tx2"/>
                </a:solidFill>
              </a:rPr>
              <a:t>Prediction</a:t>
            </a:r>
            <a:endParaRPr lang="zh-CN" altLang="en-US" sz="2400" b="1" dirty="0">
              <a:solidFill>
                <a:schemeClr val="tx2"/>
              </a:solidFill>
            </a:endParaRPr>
          </a:p>
        </p:txBody>
      </p:sp>
      <p:sp>
        <p:nvSpPr>
          <p:cNvPr id="49" name="矩形 48"/>
          <p:cNvSpPr/>
          <p:nvPr/>
        </p:nvSpPr>
        <p:spPr>
          <a:xfrm>
            <a:off x="2380654" y="5001376"/>
            <a:ext cx="2908168" cy="400110"/>
          </a:xfrm>
          <a:prstGeom prst="rect">
            <a:avLst/>
          </a:prstGeom>
        </p:spPr>
        <p:txBody>
          <a:bodyPr wrap="none">
            <a:spAutoFit/>
          </a:bodyPr>
          <a:lstStyle/>
          <a:p>
            <a:r>
              <a:rPr lang="en-US" altLang="zh-CN" sz="2000" dirty="0" smtClean="0"/>
              <a:t>M</a:t>
            </a:r>
            <a:r>
              <a:rPr lang="zh-CN" altLang="en-US" sz="2000" dirty="0" smtClean="0"/>
              <a:t>olecule</a:t>
            </a:r>
            <a:r>
              <a:rPr lang="zh-CN" altLang="en-US" sz="2000" dirty="0"/>
              <a:t>‘s </a:t>
            </a:r>
            <a:r>
              <a:rPr lang="en-US" altLang="zh-CN" sz="2000" dirty="0" smtClean="0"/>
              <a:t>M</a:t>
            </a:r>
            <a:r>
              <a:rPr lang="zh-CN" altLang="en-US" sz="2000" dirty="0" smtClean="0"/>
              <a:t>utagenicity</a:t>
            </a:r>
            <a:endParaRPr lang="zh-CN" altLang="en-US" sz="2000" dirty="0"/>
          </a:p>
        </p:txBody>
      </p:sp>
      <p:sp>
        <p:nvSpPr>
          <p:cNvPr id="50" name="矩形 49"/>
          <p:cNvSpPr/>
          <p:nvPr/>
        </p:nvSpPr>
        <p:spPr>
          <a:xfrm>
            <a:off x="6848970" y="5001376"/>
            <a:ext cx="2746457" cy="400110"/>
          </a:xfrm>
          <a:prstGeom prst="rect">
            <a:avLst/>
          </a:prstGeom>
        </p:spPr>
        <p:txBody>
          <a:bodyPr wrap="none">
            <a:spAutoFit/>
          </a:bodyPr>
          <a:lstStyle/>
          <a:p>
            <a:r>
              <a:rPr lang="en-US" altLang="zh-CN" sz="2000" dirty="0" smtClean="0"/>
              <a:t>Node’s Structural Role</a:t>
            </a:r>
            <a:endParaRPr lang="zh-CN" altLang="en-US" sz="2000" dirty="0"/>
          </a:p>
        </p:txBody>
      </p:sp>
      <p:sp>
        <p:nvSpPr>
          <p:cNvPr id="51" name="文本框 50">
            <a:extLst>
              <a:ext uri="{FF2B5EF4-FFF2-40B4-BE49-F238E27FC236}">
                <a16:creationId xmlns:a16="http://schemas.microsoft.com/office/drawing/2014/main" id="{C54A4C56-FC4E-A5B8-4CED-90B273F08EDB}"/>
              </a:ext>
            </a:extLst>
          </p:cNvPr>
          <p:cNvSpPr txBox="1"/>
          <p:nvPr/>
        </p:nvSpPr>
        <p:spPr>
          <a:xfrm>
            <a:off x="6417327" y="1514182"/>
            <a:ext cx="5710942" cy="707886"/>
          </a:xfrm>
          <a:prstGeom prst="rect">
            <a:avLst/>
          </a:prstGeom>
          <a:noFill/>
        </p:spPr>
        <p:txBody>
          <a:bodyPr wrap="square" rtlCol="0" anchor="t">
            <a:spAutoFit/>
          </a:bodyPr>
          <a:lstStyle/>
          <a:p>
            <a:r>
              <a:rPr lang="en-US" altLang="zh-CN" sz="2000" dirty="0" smtClean="0"/>
              <a:t>A huge </a:t>
            </a:r>
            <a:r>
              <a:rPr lang="zh-CN" altLang="en-US" sz="2000" dirty="0" smtClean="0"/>
              <a:t>graph </a:t>
            </a:r>
            <a:r>
              <a:rPr lang="en-US" altLang="zh-CN" sz="2000" dirty="0" smtClean="0"/>
              <a:t>with many nodes</a:t>
            </a:r>
            <a:endParaRPr lang="en-US" altLang="zh-CN" sz="2000" dirty="0"/>
          </a:p>
          <a:p>
            <a:r>
              <a:rPr lang="en-US" altLang="zh-CN" sz="2000" dirty="0" smtClean="0"/>
              <a:t>Predict </a:t>
            </a:r>
            <a:r>
              <a:rPr lang="en-US" altLang="zh-CN" sz="2000" dirty="0"/>
              <a:t>the missing labels for </a:t>
            </a:r>
            <a:r>
              <a:rPr lang="en-US" altLang="zh-CN" sz="2000" dirty="0" smtClean="0"/>
              <a:t>the unknown </a:t>
            </a:r>
            <a:r>
              <a:rPr lang="en-US" altLang="zh-CN" sz="2000" dirty="0"/>
              <a:t>nodes</a:t>
            </a:r>
            <a:endParaRPr lang="zh-CN" altLang="en-US" sz="2000" dirty="0"/>
          </a:p>
        </p:txBody>
      </p:sp>
    </p:spTree>
    <p:extLst>
      <p:ext uri="{BB962C8B-B14F-4D97-AF65-F5344CB8AC3E}">
        <p14:creationId xmlns:p14="http://schemas.microsoft.com/office/powerpoint/2010/main" val="604612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50</a:t>
            </a:fld>
            <a:endParaRPr lang="zh-TW" altLang="en-US"/>
          </a:p>
        </p:txBody>
      </p:sp>
      <p:sp>
        <p:nvSpPr>
          <p:cNvPr id="10" name="标题 1"/>
          <p:cNvSpPr>
            <a:spLocks noGrp="1"/>
          </p:cNvSpPr>
          <p:nvPr>
            <p:ph type="title"/>
          </p:nvPr>
        </p:nvSpPr>
        <p:spPr>
          <a:xfrm>
            <a:off x="1049655" y="144780"/>
            <a:ext cx="10808335" cy="692150"/>
          </a:xfrm>
        </p:spPr>
        <p:txBody>
          <a:bodyPr/>
          <a:lstStyle/>
          <a:p>
            <a:pPr marL="0" indent="0">
              <a:buNone/>
            </a:pPr>
            <a:r>
              <a:rPr lang="en-US" altLang="zh-CN" sz="4000" dirty="0" smtClean="0"/>
              <a:t>Conclusions</a:t>
            </a:r>
            <a:endParaRPr lang="en-US" altLang="zh-CN" sz="4000" dirty="0"/>
          </a:p>
        </p:txBody>
      </p:sp>
      <p:sp>
        <p:nvSpPr>
          <p:cNvPr id="7" name="矩形 6"/>
          <p:cNvSpPr/>
          <p:nvPr/>
        </p:nvSpPr>
        <p:spPr>
          <a:xfrm>
            <a:off x="845127" y="1736773"/>
            <a:ext cx="10518371" cy="2739211"/>
          </a:xfrm>
          <a:prstGeom prst="rect">
            <a:avLst/>
          </a:prstGeom>
        </p:spPr>
        <p:txBody>
          <a:bodyPr wrap="square">
            <a:spAutoFit/>
          </a:bodyPr>
          <a:lstStyle/>
          <a:p>
            <a:pPr algn="just">
              <a:spcAft>
                <a:spcPts val="1200"/>
              </a:spcAft>
            </a:pPr>
            <a:r>
              <a:rPr lang="en-US" altLang="zh-CN" sz="2400" b="1" dirty="0" smtClean="0">
                <a:solidFill>
                  <a:schemeClr val="tx2"/>
                </a:solidFill>
              </a:rPr>
              <a:t>Ginex</a:t>
            </a:r>
            <a:r>
              <a:rPr lang="en-US" altLang="zh-CN" sz="2000" dirty="0" smtClean="0"/>
              <a:t>, support </a:t>
            </a:r>
            <a:r>
              <a:rPr lang="en-US" altLang="zh-CN" sz="2000" dirty="0"/>
              <a:t>billion-scale graph datasets on a single </a:t>
            </a:r>
            <a:r>
              <a:rPr lang="en-US" altLang="zh-CN" sz="2000" dirty="0" smtClean="0"/>
              <a:t>machine with SSD, </a:t>
            </a:r>
            <a:r>
              <a:rPr lang="en-US" altLang="zh-CN" sz="2000" dirty="0"/>
              <a:t>optimizing feature caching to alleviate the I/O bottleneck. </a:t>
            </a:r>
            <a:endParaRPr lang="en-US" altLang="zh-CN" sz="2000" dirty="0" smtClean="0"/>
          </a:p>
          <a:p>
            <a:pPr algn="just">
              <a:spcAft>
                <a:spcPts val="1200"/>
              </a:spcAft>
            </a:pPr>
            <a:r>
              <a:rPr lang="en-US" altLang="zh-CN" sz="2400" b="1" dirty="0" smtClean="0">
                <a:solidFill>
                  <a:schemeClr val="tx2"/>
                </a:solidFill>
              </a:rPr>
              <a:t>OUTRE</a:t>
            </a:r>
            <a:r>
              <a:rPr lang="en-US" altLang="zh-CN" sz="2000" dirty="0" smtClean="0"/>
              <a:t> </a:t>
            </a:r>
            <a:r>
              <a:rPr lang="en-US" altLang="zh-CN" sz="2000" dirty="0"/>
              <a:t>introduces an out-of-core sampling-based framework that focuses on reducing overall data volume requests for external </a:t>
            </a:r>
            <a:r>
              <a:rPr lang="en-US" altLang="zh-CN" sz="2000" dirty="0" smtClean="0"/>
              <a:t>storage. </a:t>
            </a:r>
          </a:p>
          <a:p>
            <a:pPr algn="just">
              <a:spcAft>
                <a:spcPts val="1200"/>
              </a:spcAft>
            </a:pPr>
            <a:r>
              <a:rPr lang="en-US" altLang="zh-CN" sz="2400" b="1" dirty="0" smtClean="0">
                <a:solidFill>
                  <a:schemeClr val="tx2"/>
                </a:solidFill>
              </a:rPr>
              <a:t>TIGER</a:t>
            </a:r>
            <a:r>
              <a:rPr lang="en-US" altLang="zh-CN" sz="2000" dirty="0" smtClean="0"/>
              <a:t> </a:t>
            </a:r>
            <a:r>
              <a:rPr lang="en-US" altLang="zh-CN" sz="2000" dirty="0"/>
              <a:t>enhances inductive KG reasoning by accelerating subgraph extraction through a </a:t>
            </a:r>
            <a:r>
              <a:rPr lang="en-US" altLang="zh-CN" sz="2000" dirty="0" smtClean="0"/>
              <a:t>Slice &amp; Cache </a:t>
            </a:r>
            <a:r>
              <a:rPr lang="en-US" altLang="zh-CN" sz="2000" dirty="0"/>
              <a:t>procedure, which improves SSD sequential access. The </a:t>
            </a:r>
            <a:r>
              <a:rPr lang="en-US" altLang="zh-CN" sz="2000" dirty="0" err="1"/>
              <a:t>SiGMa</a:t>
            </a:r>
            <a:r>
              <a:rPr lang="en-US" altLang="zh-CN" sz="2000" dirty="0"/>
              <a:t> slicing algorithm balances redundancy and efficiency, offering significant computational savings. </a:t>
            </a:r>
            <a:endParaRPr lang="en-US" altLang="zh-CN" sz="2000" dirty="0" smtClean="0"/>
          </a:p>
        </p:txBody>
      </p:sp>
    </p:spTree>
    <p:extLst>
      <p:ext uri="{BB962C8B-B14F-4D97-AF65-F5344CB8AC3E}">
        <p14:creationId xmlns:p14="http://schemas.microsoft.com/office/powerpoint/2010/main" val="2748541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51</a:t>
            </a:fld>
            <a:endParaRPr lang="zh-TW" altLang="en-US"/>
          </a:p>
        </p:txBody>
      </p:sp>
      <p:sp>
        <p:nvSpPr>
          <p:cNvPr id="2" name="标题 1"/>
          <p:cNvSpPr>
            <a:spLocks noGrp="1"/>
          </p:cNvSpPr>
          <p:nvPr>
            <p:ph type="title"/>
          </p:nvPr>
        </p:nvSpPr>
        <p:spPr>
          <a:xfrm>
            <a:off x="1067533" y="166985"/>
            <a:ext cx="12359640" cy="692150"/>
          </a:xfrm>
        </p:spPr>
        <p:txBody>
          <a:bodyPr/>
          <a:lstStyle/>
          <a:p>
            <a:r>
              <a:rPr lang="en-US" altLang="zh-TW" sz="3600" dirty="0">
                <a:sym typeface="+mn-ea"/>
              </a:rPr>
              <a:t>Q &amp; A</a:t>
            </a:r>
          </a:p>
        </p:txBody>
      </p:sp>
      <p:sp>
        <p:nvSpPr>
          <p:cNvPr id="5" name="文本框 4">
            <a:extLst>
              <a:ext uri="{FF2B5EF4-FFF2-40B4-BE49-F238E27FC236}">
                <a16:creationId xmlns:a16="http://schemas.microsoft.com/office/drawing/2014/main" id="{6D79AB40-C492-408D-88D7-6615BC2AFF3E}"/>
              </a:ext>
            </a:extLst>
          </p:cNvPr>
          <p:cNvSpPr txBox="1"/>
          <p:nvPr/>
        </p:nvSpPr>
        <p:spPr>
          <a:xfrm>
            <a:off x="5007459" y="2657786"/>
            <a:ext cx="2444900" cy="1200329"/>
          </a:xfrm>
          <a:prstGeom prst="rect">
            <a:avLst/>
          </a:prstGeom>
          <a:noFill/>
        </p:spPr>
        <p:txBody>
          <a:bodyPr wrap="none" rtlCol="0" anchor="ctr" anchorCtr="1">
            <a:spAutoFit/>
          </a:bodyPr>
          <a:lstStyle/>
          <a:p>
            <a:r>
              <a:rPr lang="en-US" altLang="zh-CN" sz="7200" b="1" dirty="0" smtClean="0">
                <a:latin typeface="Calibri" panose="020F0502020204030204" pitchFamily="34" charset="0"/>
                <a:ea typeface="Calibri" panose="020F0502020204030204" pitchFamily="34" charset="0"/>
                <a:cs typeface="Calibri" panose="020F0502020204030204" pitchFamily="34" charset="0"/>
              </a:rPr>
              <a:t>Q &amp; A</a:t>
            </a:r>
            <a:endParaRPr lang="zh-CN" altLang="en-US" sz="7200" b="1" dirty="0">
              <a:latin typeface="Calibri" panose="020F0502020204030204" pitchFamily="34" charset="0"/>
              <a:ea typeface="標楷體" pitchFamily="65" charset="-120"/>
              <a:cs typeface="Calibri" panose="020F0502020204030204" pitchFamily="34" charset="0"/>
            </a:endParaRPr>
          </a:p>
        </p:txBody>
      </p:sp>
    </p:spTree>
    <p:extLst>
      <p:ext uri="{BB962C8B-B14F-4D97-AF65-F5344CB8AC3E}">
        <p14:creationId xmlns:p14="http://schemas.microsoft.com/office/powerpoint/2010/main" val="2396274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52</a:t>
            </a:fld>
            <a:endParaRPr lang="zh-TW" altLang="en-US"/>
          </a:p>
        </p:txBody>
      </p:sp>
      <p:sp>
        <p:nvSpPr>
          <p:cNvPr id="5" name="文本框 4">
            <a:extLst>
              <a:ext uri="{FF2B5EF4-FFF2-40B4-BE49-F238E27FC236}">
                <a16:creationId xmlns:a16="http://schemas.microsoft.com/office/drawing/2014/main" id="{6D79AB40-C492-408D-88D7-6615BC2AFF3E}"/>
              </a:ext>
            </a:extLst>
          </p:cNvPr>
          <p:cNvSpPr txBox="1"/>
          <p:nvPr/>
        </p:nvSpPr>
        <p:spPr>
          <a:xfrm>
            <a:off x="3777175" y="2649473"/>
            <a:ext cx="4459554" cy="1200329"/>
          </a:xfrm>
          <a:prstGeom prst="rect">
            <a:avLst/>
          </a:prstGeom>
          <a:noFill/>
        </p:spPr>
        <p:txBody>
          <a:bodyPr wrap="none" rtlCol="0" anchor="ctr" anchorCtr="1">
            <a:spAutoFit/>
          </a:bodyPr>
          <a:lstStyle/>
          <a:p>
            <a:r>
              <a:rPr lang="en-US" altLang="zh-CN" sz="7200" b="1" dirty="0">
                <a:latin typeface="Calibri" panose="020F0502020204030204" pitchFamily="34" charset="0"/>
                <a:ea typeface="Calibri" panose="020F0502020204030204" pitchFamily="34" charset="0"/>
                <a:cs typeface="Calibri" panose="020F0502020204030204" pitchFamily="34" charset="0"/>
              </a:rPr>
              <a:t>Thank you!</a:t>
            </a:r>
            <a:endParaRPr lang="zh-CN" altLang="en-US" sz="7200" b="1" dirty="0">
              <a:latin typeface="Calibri" panose="020F0502020204030204" pitchFamily="34" charset="0"/>
              <a:ea typeface="標楷體" pitchFamily="65" charset="-120"/>
              <a:cs typeface="Calibri" panose="020F0502020204030204" pitchFamily="34" charset="0"/>
            </a:endParaRPr>
          </a:p>
        </p:txBody>
      </p:sp>
    </p:spTree>
    <p:extLst>
      <p:ext uri="{BB962C8B-B14F-4D97-AF65-F5344CB8AC3E}">
        <p14:creationId xmlns:p14="http://schemas.microsoft.com/office/powerpoint/2010/main" val="164421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BC6A6-F533-1B34-6037-FD39202DB88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835C1D-0753-0522-6CB6-ADC9F2589391}"/>
              </a:ext>
            </a:extLst>
          </p:cNvPr>
          <p:cNvSpPr>
            <a:spLocks noGrp="1"/>
          </p:cNvSpPr>
          <p:nvPr>
            <p:ph type="title"/>
          </p:nvPr>
        </p:nvSpPr>
        <p:spPr/>
        <p:txBody>
          <a:bodyPr/>
          <a:lstStyle/>
          <a:p>
            <a:r>
              <a:rPr lang="en-US" altLang="zh-CN" sz="4000" dirty="0"/>
              <a:t>Introduction - </a:t>
            </a:r>
            <a:r>
              <a:rPr lang="en-US" altLang="zh-CN" sz="3200" dirty="0">
                <a:cs typeface="Calibri" panose="020F0502020204030204" pitchFamily="34" charset="0"/>
              </a:rPr>
              <a:t>Graph Tasks</a:t>
            </a:r>
            <a:r>
              <a:rPr lang="en-US" altLang="zh-CN" sz="2400" dirty="0"/>
              <a:t> </a:t>
            </a:r>
            <a:r>
              <a:rPr lang="en-US" altLang="zh-CN" sz="2400" dirty="0" smtClean="0"/>
              <a:t>(4/6) </a:t>
            </a:r>
            <a:endParaRPr lang="en-US" altLang="zh-CN" sz="4000" dirty="0"/>
          </a:p>
        </p:txBody>
      </p:sp>
      <p:sp>
        <p:nvSpPr>
          <p:cNvPr id="4" name="灯片编号占位符 3">
            <a:extLst>
              <a:ext uri="{FF2B5EF4-FFF2-40B4-BE49-F238E27FC236}">
                <a16:creationId xmlns:a16="http://schemas.microsoft.com/office/drawing/2014/main" id="{9A5B7F3C-F78C-4A3C-5ABB-12228AB43834}"/>
              </a:ext>
            </a:extLst>
          </p:cNvPr>
          <p:cNvSpPr>
            <a:spLocks noGrp="1"/>
          </p:cNvSpPr>
          <p:nvPr>
            <p:ph type="sldNum" sz="quarter" idx="10"/>
          </p:nvPr>
        </p:nvSpPr>
        <p:spPr/>
        <p:txBody>
          <a:bodyPr/>
          <a:lstStyle/>
          <a:p>
            <a:fld id="{D9B6BDF2-6896-4B98-8776-C18582F63BA5}" type="slidenum">
              <a:rPr lang="zh-TW" altLang="en-US" smtClean="0"/>
              <a:t>6</a:t>
            </a:fld>
            <a:endParaRPr lang="zh-TW" altLang="en-US"/>
          </a:p>
        </p:txBody>
      </p:sp>
      <p:grpSp>
        <p:nvGrpSpPr>
          <p:cNvPr id="59" name="组合 58">
            <a:extLst>
              <a:ext uri="{FF2B5EF4-FFF2-40B4-BE49-F238E27FC236}">
                <a16:creationId xmlns:a16="http://schemas.microsoft.com/office/drawing/2014/main" id="{67E4EA96-9AFB-EB7F-413A-E4D3BEB0BCF8}"/>
              </a:ext>
            </a:extLst>
          </p:cNvPr>
          <p:cNvGrpSpPr/>
          <p:nvPr/>
        </p:nvGrpSpPr>
        <p:grpSpPr>
          <a:xfrm>
            <a:off x="6909494" y="2701377"/>
            <a:ext cx="4152757" cy="2504181"/>
            <a:chOff x="11345" y="5021"/>
            <a:chExt cx="5762" cy="3890"/>
          </a:xfrm>
        </p:grpSpPr>
        <p:pic>
          <p:nvPicPr>
            <p:cNvPr id="60" name="图片 59">
              <a:extLst>
                <a:ext uri="{FF2B5EF4-FFF2-40B4-BE49-F238E27FC236}">
                  <a16:creationId xmlns:a16="http://schemas.microsoft.com/office/drawing/2014/main" id="{B0712A9F-D55D-33FA-2F87-B45604AC1412}"/>
                </a:ext>
              </a:extLst>
            </p:cNvPr>
            <p:cNvPicPr>
              <a:picLocks noChangeAspect="1"/>
            </p:cNvPicPr>
            <p:nvPr>
              <p:custDataLst>
                <p:tags r:id="rId6"/>
              </p:custDataLst>
            </p:nvPr>
          </p:nvPicPr>
          <p:blipFill>
            <a:blip r:embed="rId9"/>
            <a:srcRect b="13988"/>
            <a:stretch>
              <a:fillRect/>
            </a:stretch>
          </p:blipFill>
          <p:spPr>
            <a:xfrm>
              <a:off x="11345" y="5021"/>
              <a:ext cx="5762" cy="3890"/>
            </a:xfrm>
            <a:prstGeom prst="rect">
              <a:avLst/>
            </a:prstGeom>
          </p:spPr>
        </p:pic>
        <p:pic>
          <p:nvPicPr>
            <p:cNvPr id="61" name="图片 60">
              <a:extLst>
                <a:ext uri="{FF2B5EF4-FFF2-40B4-BE49-F238E27FC236}">
                  <a16:creationId xmlns:a16="http://schemas.microsoft.com/office/drawing/2014/main" id="{EF60009A-E4F6-09E0-0FBC-AF68C7C5322F}"/>
                </a:ext>
              </a:extLst>
            </p:cNvPr>
            <p:cNvPicPr>
              <a:picLocks noChangeAspect="1"/>
            </p:cNvPicPr>
            <p:nvPr/>
          </p:nvPicPr>
          <p:blipFill>
            <a:blip r:embed="rId10"/>
            <a:stretch>
              <a:fillRect/>
            </a:stretch>
          </p:blipFill>
          <p:spPr>
            <a:xfrm>
              <a:off x="14855" y="6870"/>
              <a:ext cx="1288" cy="590"/>
            </a:xfrm>
            <a:prstGeom prst="rect">
              <a:avLst/>
            </a:prstGeom>
          </p:spPr>
        </p:pic>
        <p:pic>
          <p:nvPicPr>
            <p:cNvPr id="62" name="图片 61">
              <a:extLst>
                <a:ext uri="{FF2B5EF4-FFF2-40B4-BE49-F238E27FC236}">
                  <a16:creationId xmlns:a16="http://schemas.microsoft.com/office/drawing/2014/main" id="{186A0306-C87E-75B0-48DC-3F99DB75E1C0}"/>
                </a:ext>
              </a:extLst>
            </p:cNvPr>
            <p:cNvPicPr>
              <a:picLocks noChangeAspect="1"/>
            </p:cNvPicPr>
            <p:nvPr/>
          </p:nvPicPr>
          <p:blipFill>
            <a:blip r:embed="rId10"/>
            <a:stretch>
              <a:fillRect/>
            </a:stretch>
          </p:blipFill>
          <p:spPr>
            <a:xfrm>
              <a:off x="13846" y="6665"/>
              <a:ext cx="1291" cy="530"/>
            </a:xfrm>
            <a:prstGeom prst="rect">
              <a:avLst/>
            </a:prstGeom>
          </p:spPr>
        </p:pic>
      </p:grpSp>
      <p:pic>
        <p:nvPicPr>
          <p:cNvPr id="63" name="图片 62">
            <a:extLst>
              <a:ext uri="{FF2B5EF4-FFF2-40B4-BE49-F238E27FC236}">
                <a16:creationId xmlns:a16="http://schemas.microsoft.com/office/drawing/2014/main" id="{ECE9DE1B-B01D-685E-4B00-FA1C49A97A40}"/>
              </a:ext>
            </a:extLst>
          </p:cNvPr>
          <p:cNvPicPr>
            <a:picLocks noChangeAspect="1"/>
          </p:cNvPicPr>
          <p:nvPr>
            <p:custDataLst>
              <p:tags r:id="rId1"/>
            </p:custDataLst>
          </p:nvPr>
        </p:nvPicPr>
        <p:blipFill>
          <a:blip r:embed="rId11"/>
          <a:srcRect b="11277"/>
          <a:stretch>
            <a:fillRect/>
          </a:stretch>
        </p:blipFill>
        <p:spPr>
          <a:xfrm>
            <a:off x="376478" y="2129242"/>
            <a:ext cx="4180068" cy="3625851"/>
          </a:xfrm>
          <a:prstGeom prst="rect">
            <a:avLst/>
          </a:prstGeom>
        </p:spPr>
      </p:pic>
      <p:sp>
        <p:nvSpPr>
          <p:cNvPr id="64" name="文本框 63">
            <a:extLst>
              <a:ext uri="{FF2B5EF4-FFF2-40B4-BE49-F238E27FC236}">
                <a16:creationId xmlns:a16="http://schemas.microsoft.com/office/drawing/2014/main" id="{87743433-69C1-FB1E-F0CB-101C7D44CE2A}"/>
              </a:ext>
            </a:extLst>
          </p:cNvPr>
          <p:cNvSpPr txBox="1"/>
          <p:nvPr/>
        </p:nvSpPr>
        <p:spPr>
          <a:xfrm>
            <a:off x="6977859" y="1096864"/>
            <a:ext cx="4271670" cy="461665"/>
          </a:xfrm>
          <a:prstGeom prst="rect">
            <a:avLst/>
          </a:prstGeom>
          <a:noFill/>
        </p:spPr>
        <p:txBody>
          <a:bodyPr wrap="square" rtlCol="0">
            <a:spAutoFit/>
          </a:bodyPr>
          <a:lstStyle/>
          <a:p>
            <a:r>
              <a:rPr lang="en-US" altLang="zh-CN" sz="2400" b="1" dirty="0">
                <a:solidFill>
                  <a:schemeClr val="tx2"/>
                </a:solidFill>
              </a:rPr>
              <a:t>Inductive KG Reasoning</a:t>
            </a:r>
          </a:p>
        </p:txBody>
      </p:sp>
      <p:cxnSp>
        <p:nvCxnSpPr>
          <p:cNvPr id="65" name="直接箭头连接符 8">
            <a:extLst>
              <a:ext uri="{FF2B5EF4-FFF2-40B4-BE49-F238E27FC236}">
                <a16:creationId xmlns:a16="http://schemas.microsoft.com/office/drawing/2014/main" id="{683A5DD7-A7E2-7189-16E2-8D02678F0CE5}"/>
              </a:ext>
            </a:extLst>
          </p:cNvPr>
          <p:cNvCxnSpPr/>
          <p:nvPr/>
        </p:nvCxnSpPr>
        <p:spPr>
          <a:xfrm flipV="1">
            <a:off x="1611983" y="3272909"/>
            <a:ext cx="281305" cy="746760"/>
          </a:xfrm>
          <a:prstGeom prst="straightConnector1">
            <a:avLst/>
          </a:prstGeom>
          <a:ln w="12700" cap="flat" cmpd="sng" algn="ctr">
            <a:solidFill>
              <a:srgbClr val="C00000"/>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sp>
        <p:nvSpPr>
          <p:cNvPr id="66" name="文本框 65">
            <a:extLst>
              <a:ext uri="{FF2B5EF4-FFF2-40B4-BE49-F238E27FC236}">
                <a16:creationId xmlns:a16="http://schemas.microsoft.com/office/drawing/2014/main" id="{C06EF4B9-FBAC-7F19-4BF9-AC042866D49E}"/>
              </a:ext>
            </a:extLst>
          </p:cNvPr>
          <p:cNvSpPr txBox="1"/>
          <p:nvPr/>
        </p:nvSpPr>
        <p:spPr>
          <a:xfrm>
            <a:off x="1786608" y="3003441"/>
            <a:ext cx="213360" cy="231140"/>
          </a:xfrm>
          <a:prstGeom prst="rect">
            <a:avLst/>
          </a:prstGeom>
          <a:noFill/>
        </p:spPr>
        <p:txBody>
          <a:bodyPr wrap="square" rtlCol="0">
            <a:noAutofit/>
          </a:bodyPr>
          <a:lstStyle/>
          <a:p>
            <a:r>
              <a:rPr lang="en-US" altLang="zh-CN" sz="1200" b="1" dirty="0">
                <a:solidFill>
                  <a:srgbClr val="C00000"/>
                </a:solidFill>
                <a:cs typeface="Times New Roman" panose="02020603050405020304" pitchFamily="18" charset="0"/>
              </a:rPr>
              <a:t>?</a:t>
            </a:r>
          </a:p>
        </p:txBody>
      </p:sp>
      <p:sp>
        <p:nvSpPr>
          <p:cNvPr id="68" name="文本框 67">
            <a:extLst>
              <a:ext uri="{FF2B5EF4-FFF2-40B4-BE49-F238E27FC236}">
                <a16:creationId xmlns:a16="http://schemas.microsoft.com/office/drawing/2014/main" id="{C54A4C56-FC4E-A5B8-4CED-90B273F08EDB}"/>
              </a:ext>
            </a:extLst>
          </p:cNvPr>
          <p:cNvSpPr txBox="1"/>
          <p:nvPr/>
        </p:nvSpPr>
        <p:spPr>
          <a:xfrm>
            <a:off x="337930" y="1477869"/>
            <a:ext cx="4965309" cy="400110"/>
          </a:xfrm>
          <a:prstGeom prst="rect">
            <a:avLst/>
          </a:prstGeom>
          <a:noFill/>
        </p:spPr>
        <p:txBody>
          <a:bodyPr wrap="square" rtlCol="0" anchor="t">
            <a:spAutoFit/>
          </a:bodyPr>
          <a:lstStyle/>
          <a:p>
            <a:r>
              <a:rPr lang="en-US" altLang="zh-CN" sz="2000" dirty="0">
                <a:cs typeface="Times New Roman" panose="02020603050405020304" pitchFamily="18" charset="0"/>
                <a:sym typeface="+mn-ea"/>
              </a:rPr>
              <a:t>Predict new triples/links in the current KG</a:t>
            </a:r>
          </a:p>
        </p:txBody>
      </p:sp>
      <p:sp>
        <p:nvSpPr>
          <p:cNvPr id="69" name="文本框 68">
            <a:extLst>
              <a:ext uri="{FF2B5EF4-FFF2-40B4-BE49-F238E27FC236}">
                <a16:creationId xmlns:a16="http://schemas.microsoft.com/office/drawing/2014/main" id="{45F12C1E-D2C8-15ED-91D4-04B19116B6FC}"/>
              </a:ext>
            </a:extLst>
          </p:cNvPr>
          <p:cNvSpPr txBox="1"/>
          <p:nvPr>
            <p:custDataLst>
              <p:tags r:id="rId2"/>
            </p:custDataLst>
          </p:nvPr>
        </p:nvSpPr>
        <p:spPr>
          <a:xfrm>
            <a:off x="337930" y="1056318"/>
            <a:ext cx="6096000" cy="461665"/>
          </a:xfrm>
          <a:prstGeom prst="rect">
            <a:avLst/>
          </a:prstGeom>
          <a:noFill/>
        </p:spPr>
        <p:txBody>
          <a:bodyPr wrap="square" rtlCol="0">
            <a:spAutoFit/>
          </a:bodyPr>
          <a:lstStyle/>
          <a:p>
            <a:r>
              <a:rPr lang="en-US" altLang="zh-CN" sz="2400" b="1" dirty="0">
                <a:solidFill>
                  <a:schemeClr val="tx2"/>
                </a:solidFill>
              </a:rPr>
              <a:t>Transductive KG Reasoning</a:t>
            </a:r>
            <a:r>
              <a:rPr lang="en-US" altLang="zh-CN" sz="2000" b="1" dirty="0">
                <a:solidFill>
                  <a:schemeClr val="tx2"/>
                </a:solidFill>
              </a:rPr>
              <a:t> </a:t>
            </a:r>
            <a:r>
              <a:rPr lang="en-US" altLang="zh-CN" sz="2000" dirty="0">
                <a:solidFill>
                  <a:schemeClr val="tx2"/>
                </a:solidFill>
              </a:rPr>
              <a:t>(Link Prediction)</a:t>
            </a:r>
          </a:p>
        </p:txBody>
      </p:sp>
      <p:sp>
        <p:nvSpPr>
          <p:cNvPr id="70" name="文本框 69">
            <a:extLst>
              <a:ext uri="{FF2B5EF4-FFF2-40B4-BE49-F238E27FC236}">
                <a16:creationId xmlns:a16="http://schemas.microsoft.com/office/drawing/2014/main" id="{3A714C26-23A1-ABBB-81BB-221B0ADB4DF2}"/>
              </a:ext>
            </a:extLst>
          </p:cNvPr>
          <p:cNvSpPr txBox="1"/>
          <p:nvPr>
            <p:custDataLst>
              <p:tags r:id="rId3"/>
            </p:custDataLst>
          </p:nvPr>
        </p:nvSpPr>
        <p:spPr>
          <a:xfrm>
            <a:off x="337930" y="1779206"/>
            <a:ext cx="4965309" cy="400110"/>
          </a:xfrm>
          <a:prstGeom prst="rect">
            <a:avLst/>
          </a:prstGeom>
          <a:noFill/>
        </p:spPr>
        <p:txBody>
          <a:bodyPr wrap="square" rtlCol="0" anchor="t">
            <a:spAutoFit/>
          </a:bodyPr>
          <a:lstStyle/>
          <a:p>
            <a:r>
              <a:rPr lang="en-US" altLang="zh-CN" sz="2000" dirty="0">
                <a:cs typeface="Times New Roman" panose="02020603050405020304" pitchFamily="18" charset="0"/>
                <a:sym typeface="+mn-ea"/>
              </a:rPr>
              <a:t>Fixed Entities / Fixed Relations</a:t>
            </a:r>
          </a:p>
        </p:txBody>
      </p:sp>
      <p:grpSp>
        <p:nvGrpSpPr>
          <p:cNvPr id="72" name="组合 71">
            <a:extLst>
              <a:ext uri="{FF2B5EF4-FFF2-40B4-BE49-F238E27FC236}">
                <a16:creationId xmlns:a16="http://schemas.microsoft.com/office/drawing/2014/main" id="{0224E008-34B5-8F61-A7A8-73FCB6F6A8A6}"/>
              </a:ext>
            </a:extLst>
          </p:cNvPr>
          <p:cNvGrpSpPr/>
          <p:nvPr/>
        </p:nvGrpSpPr>
        <p:grpSpPr>
          <a:xfrm>
            <a:off x="406596" y="5720055"/>
            <a:ext cx="5449570" cy="368300"/>
            <a:chOff x="1226" y="9321"/>
            <a:chExt cx="8582" cy="580"/>
          </a:xfrm>
        </p:grpSpPr>
        <p:sp>
          <p:nvSpPr>
            <p:cNvPr id="73" name="文本框 72">
              <a:extLst>
                <a:ext uri="{FF2B5EF4-FFF2-40B4-BE49-F238E27FC236}">
                  <a16:creationId xmlns:a16="http://schemas.microsoft.com/office/drawing/2014/main" id="{3D7B6B22-1766-5717-668F-6A743C8F5F6F}"/>
                </a:ext>
              </a:extLst>
            </p:cNvPr>
            <p:cNvSpPr txBox="1"/>
            <p:nvPr>
              <p:custDataLst>
                <p:tags r:id="rId5"/>
              </p:custDataLst>
            </p:nvPr>
          </p:nvSpPr>
          <p:spPr>
            <a:xfrm>
              <a:off x="1226" y="9321"/>
              <a:ext cx="8582" cy="580"/>
            </a:xfrm>
            <a:prstGeom prst="rect">
              <a:avLst/>
            </a:prstGeom>
            <a:noFill/>
          </p:spPr>
          <p:txBody>
            <a:bodyPr wrap="square" rtlCol="0">
              <a:spAutoFit/>
            </a:bodyPr>
            <a:lstStyle/>
            <a:p>
              <a:r>
                <a:rPr lang="en-US" altLang="zh-CN" i="1" dirty="0">
                  <a:cs typeface="Times New Roman" panose="02020603050405020304" pitchFamily="18" charset="0"/>
                </a:rPr>
                <a:t>&lt;Head Entity,  Relation&gt;          Tail Entity</a:t>
              </a:r>
            </a:p>
          </p:txBody>
        </p:sp>
        <p:cxnSp>
          <p:nvCxnSpPr>
            <p:cNvPr id="74" name="直接箭头连接符 18">
              <a:extLst>
                <a:ext uri="{FF2B5EF4-FFF2-40B4-BE49-F238E27FC236}">
                  <a16:creationId xmlns:a16="http://schemas.microsoft.com/office/drawing/2014/main" id="{FEDCF8D2-61A5-AE8B-19F1-0098D279FD08}"/>
                </a:ext>
              </a:extLst>
            </p:cNvPr>
            <p:cNvCxnSpPr/>
            <p:nvPr/>
          </p:nvCxnSpPr>
          <p:spPr>
            <a:xfrm>
              <a:off x="5436" y="9611"/>
              <a:ext cx="675" cy="0"/>
            </a:xfrm>
            <a:prstGeom prst="straightConnector1">
              <a:avLst/>
            </a:prstGeom>
            <a:ln>
              <a:solidFill>
                <a:schemeClr val="tx2"/>
              </a:solidFill>
              <a:tailEnd type="arrow"/>
            </a:ln>
          </p:spPr>
          <p:style>
            <a:lnRef idx="2">
              <a:schemeClr val="accent1"/>
            </a:lnRef>
            <a:fillRef idx="0">
              <a:srgbClr val="FFFFFF"/>
            </a:fillRef>
            <a:effectRef idx="0">
              <a:srgbClr val="FFFFFF"/>
            </a:effectRef>
            <a:fontRef idx="minor">
              <a:schemeClr val="tx1"/>
            </a:fontRef>
          </p:style>
        </p:cxnSp>
      </p:grpSp>
      <p:sp>
        <p:nvSpPr>
          <p:cNvPr id="75" name="文本框 74">
            <a:extLst>
              <a:ext uri="{FF2B5EF4-FFF2-40B4-BE49-F238E27FC236}">
                <a16:creationId xmlns:a16="http://schemas.microsoft.com/office/drawing/2014/main" id="{1965130D-8626-987A-C9CE-4B090DF68D0C}"/>
              </a:ext>
            </a:extLst>
          </p:cNvPr>
          <p:cNvSpPr txBox="1"/>
          <p:nvPr/>
        </p:nvSpPr>
        <p:spPr>
          <a:xfrm>
            <a:off x="883579" y="3105203"/>
            <a:ext cx="1032510" cy="275590"/>
          </a:xfrm>
          <a:prstGeom prst="rect">
            <a:avLst/>
          </a:prstGeom>
          <a:noFill/>
        </p:spPr>
        <p:txBody>
          <a:bodyPr wrap="square" rtlCol="0">
            <a:spAutoFit/>
          </a:bodyPr>
          <a:lstStyle/>
          <a:p>
            <a:r>
              <a:rPr lang="en-US" altLang="zh-CN" sz="1200" b="1" dirty="0">
                <a:solidFill>
                  <a:srgbClr val="C00000"/>
                </a:solidFill>
                <a:cs typeface="Times New Roman" panose="02020603050405020304" pitchFamily="18" charset="0"/>
              </a:rPr>
              <a:t>occupation</a:t>
            </a:r>
          </a:p>
        </p:txBody>
      </p:sp>
      <p:grpSp>
        <p:nvGrpSpPr>
          <p:cNvPr id="3" name="组合 2"/>
          <p:cNvGrpSpPr/>
          <p:nvPr/>
        </p:nvGrpSpPr>
        <p:grpSpPr>
          <a:xfrm>
            <a:off x="8855969" y="3697934"/>
            <a:ext cx="997585" cy="437515"/>
            <a:chOff x="8920539" y="3935817"/>
            <a:chExt cx="997585" cy="437515"/>
          </a:xfrm>
        </p:grpSpPr>
        <p:sp>
          <p:nvSpPr>
            <p:cNvPr id="76" name="文本框 75">
              <a:extLst>
                <a:ext uri="{FF2B5EF4-FFF2-40B4-BE49-F238E27FC236}">
                  <a16:creationId xmlns:a16="http://schemas.microsoft.com/office/drawing/2014/main" id="{4894523B-647C-7C0B-8912-3EAD50080E69}"/>
                </a:ext>
              </a:extLst>
            </p:cNvPr>
            <p:cNvSpPr txBox="1"/>
            <p:nvPr/>
          </p:nvSpPr>
          <p:spPr>
            <a:xfrm>
              <a:off x="8992929" y="3935817"/>
              <a:ext cx="925195" cy="275590"/>
            </a:xfrm>
            <a:prstGeom prst="rect">
              <a:avLst/>
            </a:prstGeom>
            <a:noFill/>
          </p:spPr>
          <p:txBody>
            <a:bodyPr wrap="square" rtlCol="0">
              <a:spAutoFit/>
            </a:bodyPr>
            <a:lstStyle/>
            <a:p>
              <a:r>
                <a:rPr lang="en-US" altLang="zh-CN" sz="1200" b="1">
                  <a:solidFill>
                    <a:srgbClr val="C00000"/>
                  </a:solidFill>
                  <a:cs typeface="Times New Roman" panose="02020603050405020304" pitchFamily="18" charset="0"/>
                </a:rPr>
                <a:t>father_of</a:t>
              </a:r>
            </a:p>
          </p:txBody>
        </p:sp>
        <p:cxnSp>
          <p:nvCxnSpPr>
            <p:cNvPr id="77" name="直接箭头连接符 21">
              <a:extLst>
                <a:ext uri="{FF2B5EF4-FFF2-40B4-BE49-F238E27FC236}">
                  <a16:creationId xmlns:a16="http://schemas.microsoft.com/office/drawing/2014/main" id="{3ECB752E-DC84-B40D-99F3-8204D375CED0}"/>
                </a:ext>
              </a:extLst>
            </p:cNvPr>
            <p:cNvCxnSpPr/>
            <p:nvPr/>
          </p:nvCxnSpPr>
          <p:spPr>
            <a:xfrm>
              <a:off x="8920539" y="4211407"/>
              <a:ext cx="807720" cy="46355"/>
            </a:xfrm>
            <a:prstGeom prst="straightConnector1">
              <a:avLst/>
            </a:prstGeom>
            <a:ln w="12700" cap="flat" cmpd="sng" algn="ctr">
              <a:solidFill>
                <a:srgbClr val="C00000"/>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sp>
          <p:nvSpPr>
            <p:cNvPr id="78" name="文本框 77">
              <a:extLst>
                <a:ext uri="{FF2B5EF4-FFF2-40B4-BE49-F238E27FC236}">
                  <a16:creationId xmlns:a16="http://schemas.microsoft.com/office/drawing/2014/main" id="{41C2902D-B262-9F2C-002F-62119269831E}"/>
                </a:ext>
              </a:extLst>
            </p:cNvPr>
            <p:cNvSpPr txBox="1"/>
            <p:nvPr/>
          </p:nvSpPr>
          <p:spPr>
            <a:xfrm>
              <a:off x="9704764" y="4142192"/>
              <a:ext cx="213360" cy="231140"/>
            </a:xfrm>
            <a:prstGeom prst="rect">
              <a:avLst/>
            </a:prstGeom>
            <a:noFill/>
          </p:spPr>
          <p:txBody>
            <a:bodyPr wrap="square" rtlCol="0">
              <a:noAutofit/>
            </a:bodyPr>
            <a:lstStyle/>
            <a:p>
              <a:r>
                <a:rPr lang="en-US" altLang="zh-CN" sz="1200" b="1">
                  <a:solidFill>
                    <a:srgbClr val="C00000"/>
                  </a:solidFill>
                  <a:cs typeface="Times New Roman" panose="02020603050405020304" pitchFamily="18" charset="0"/>
                </a:rPr>
                <a:t>?</a:t>
              </a:r>
            </a:p>
          </p:txBody>
        </p:sp>
      </p:grpSp>
      <p:sp>
        <p:nvSpPr>
          <p:cNvPr id="79" name="文本框 78">
            <a:extLst>
              <a:ext uri="{FF2B5EF4-FFF2-40B4-BE49-F238E27FC236}">
                <a16:creationId xmlns:a16="http://schemas.microsoft.com/office/drawing/2014/main" id="{C1838B20-C8D5-25BC-EF56-1871D7A2810A}"/>
              </a:ext>
            </a:extLst>
          </p:cNvPr>
          <p:cNvSpPr txBox="1"/>
          <p:nvPr/>
        </p:nvSpPr>
        <p:spPr>
          <a:xfrm>
            <a:off x="6977860" y="1539660"/>
            <a:ext cx="4452141" cy="400110"/>
          </a:xfrm>
          <a:prstGeom prst="rect">
            <a:avLst/>
          </a:prstGeom>
          <a:noFill/>
        </p:spPr>
        <p:txBody>
          <a:bodyPr wrap="square" rtlCol="0" anchor="t">
            <a:spAutoFit/>
          </a:bodyPr>
          <a:lstStyle/>
          <a:p>
            <a:r>
              <a:rPr lang="en-US" altLang="zh-CN" sz="2000" dirty="0">
                <a:cs typeface="Times New Roman" panose="02020603050405020304" pitchFamily="18" charset="0"/>
                <a:sym typeface="+mn-ea"/>
              </a:rPr>
              <a:t>Predict on a new knowledge graph </a:t>
            </a:r>
          </a:p>
        </p:txBody>
      </p:sp>
      <p:sp>
        <p:nvSpPr>
          <p:cNvPr id="80" name="文本框 79">
            <a:extLst>
              <a:ext uri="{FF2B5EF4-FFF2-40B4-BE49-F238E27FC236}">
                <a16:creationId xmlns:a16="http://schemas.microsoft.com/office/drawing/2014/main" id="{C33DFE93-CF99-F1DE-BEB5-646FA4AD2899}"/>
              </a:ext>
            </a:extLst>
          </p:cNvPr>
          <p:cNvSpPr txBox="1"/>
          <p:nvPr>
            <p:custDataLst>
              <p:tags r:id="rId4"/>
            </p:custDataLst>
          </p:nvPr>
        </p:nvSpPr>
        <p:spPr>
          <a:xfrm>
            <a:off x="6977859" y="1833173"/>
            <a:ext cx="4452141" cy="400110"/>
          </a:xfrm>
          <a:prstGeom prst="rect">
            <a:avLst/>
          </a:prstGeom>
          <a:noFill/>
        </p:spPr>
        <p:txBody>
          <a:bodyPr wrap="square" rtlCol="0" anchor="t">
            <a:spAutoFit/>
          </a:bodyPr>
          <a:lstStyle/>
          <a:p>
            <a:r>
              <a:rPr lang="en-US" altLang="zh-CN" sz="2000" dirty="0">
                <a:cs typeface="Times New Roman" panose="02020603050405020304" pitchFamily="18" charset="0"/>
                <a:sym typeface="+mn-ea"/>
              </a:rPr>
              <a:t>Unseen Entities / Unseen Relations</a:t>
            </a:r>
          </a:p>
        </p:txBody>
      </p:sp>
      <p:sp>
        <p:nvSpPr>
          <p:cNvPr id="81" name="文本框 80">
            <a:extLst>
              <a:ext uri="{FF2B5EF4-FFF2-40B4-BE49-F238E27FC236}">
                <a16:creationId xmlns:a16="http://schemas.microsoft.com/office/drawing/2014/main" id="{5D057EC6-A8B1-708A-2852-58D61ABBF3C6}"/>
              </a:ext>
            </a:extLst>
          </p:cNvPr>
          <p:cNvSpPr txBox="1"/>
          <p:nvPr/>
        </p:nvSpPr>
        <p:spPr>
          <a:xfrm>
            <a:off x="6977859" y="5545785"/>
            <a:ext cx="5214141" cy="645160"/>
          </a:xfrm>
          <a:prstGeom prst="rect">
            <a:avLst/>
          </a:prstGeom>
          <a:noFill/>
        </p:spPr>
        <p:txBody>
          <a:bodyPr wrap="square" rtlCol="0" anchor="t">
            <a:spAutoFit/>
          </a:bodyPr>
          <a:lstStyle/>
          <a:p>
            <a:r>
              <a:rPr lang="en-US" altLang="zh-CN" b="1" dirty="0">
                <a:cs typeface="Times New Roman" panose="02020603050405020304" pitchFamily="18" charset="0"/>
                <a:sym typeface="+mn-ea"/>
              </a:rPr>
              <a:t>Applications: </a:t>
            </a:r>
            <a:r>
              <a:rPr lang="en-US" altLang="zh-CN" dirty="0">
                <a:cs typeface="Times New Roman" panose="02020603050405020304" pitchFamily="18" charset="0"/>
                <a:sym typeface="+mn-ea"/>
              </a:rPr>
              <a:t>KG Completion, Drug Discovery</a:t>
            </a:r>
          </a:p>
          <a:p>
            <a:r>
              <a:rPr lang="en-US" altLang="zh-CN" dirty="0">
                <a:cs typeface="Times New Roman" panose="02020603050405020304" pitchFamily="18" charset="0"/>
                <a:sym typeface="+mn-ea"/>
              </a:rPr>
              <a:t>Question Answering, Recommendation System     </a:t>
            </a:r>
            <a:r>
              <a:rPr lang="en-US" altLang="zh-CN" b="1" dirty="0">
                <a:cs typeface="Times New Roman" panose="02020603050405020304" pitchFamily="18" charset="0"/>
                <a:sym typeface="+mn-ea"/>
              </a:rPr>
              <a:t>  </a:t>
            </a:r>
          </a:p>
        </p:txBody>
      </p:sp>
    </p:spTree>
    <p:extLst>
      <p:ext uri="{BB962C8B-B14F-4D97-AF65-F5344CB8AC3E}">
        <p14:creationId xmlns:p14="http://schemas.microsoft.com/office/powerpoint/2010/main" val="182485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7</a:t>
            </a:fld>
            <a:endParaRPr lang="zh-TW" altLang="en-US"/>
          </a:p>
        </p:txBody>
      </p:sp>
      <p:sp>
        <p:nvSpPr>
          <p:cNvPr id="5" name="标题 1">
            <a:extLst>
              <a:ext uri="{FF2B5EF4-FFF2-40B4-BE49-F238E27FC236}">
                <a16:creationId xmlns:a16="http://schemas.microsoft.com/office/drawing/2014/main" id="{8D835C1D-0753-0522-6CB6-ADC9F2589391}"/>
              </a:ext>
            </a:extLst>
          </p:cNvPr>
          <p:cNvSpPr txBox="1">
            <a:spLocks/>
          </p:cNvSpPr>
          <p:nvPr/>
        </p:nvSpPr>
        <p:spPr bwMode="auto">
          <a:xfrm>
            <a:off x="1049867" y="144466"/>
            <a:ext cx="10517721" cy="692151"/>
          </a:xfrm>
          <a:prstGeom prst="rect">
            <a:avLst/>
          </a:prstGeom>
          <a:noFill/>
          <a:ln w="9525">
            <a:noFill/>
            <a:miter lim="800000"/>
          </a:ln>
        </p:spPr>
        <p:txBody>
          <a:bodyPr vert="horz" wrap="square" lIns="91440" tIns="45720" rIns="91440" bIns="45720" numCol="1" anchor="t" anchorCtr="0" compatLnSpc="1"/>
          <a:lstStyle>
            <a:lvl1pPr algn="l" rtl="0" eaLnBrk="1" fontAlgn="base" hangingPunct="1">
              <a:spcBef>
                <a:spcPct val="0"/>
              </a:spcBef>
              <a:spcAft>
                <a:spcPct val="0"/>
              </a:spcAft>
              <a:defRPr kumimoji="1" sz="4265" b="1" cap="all">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a:lstStyle>
          <a:p>
            <a:pPr marL="0" lvl="1"/>
            <a:r>
              <a:rPr lang="en-US" altLang="zh-CN" sz="4000" kern="0" dirty="0" smtClean="0">
                <a:ea typeface="Calibri" panose="020F0502020204030204" pitchFamily="34" charset="0"/>
                <a:cs typeface="Calibri" panose="020F0502020204030204" pitchFamily="34" charset="0"/>
              </a:rPr>
              <a:t>Introduction - </a:t>
            </a:r>
            <a:r>
              <a:rPr lang="en-US" altLang="zh-CN" sz="3200" dirty="0" smtClean="0">
                <a:ea typeface="Calibri" panose="020F0502020204030204" pitchFamily="34" charset="0"/>
                <a:cs typeface="Calibri" panose="020F0502020204030204" pitchFamily="34" charset="0"/>
                <a:sym typeface="+mn-ea"/>
              </a:rPr>
              <a:t>GNN Training </a:t>
            </a:r>
            <a:r>
              <a:rPr lang="en-US" altLang="zh-CN" sz="2400" kern="0" dirty="0" smtClean="0">
                <a:ea typeface="Calibri" panose="020F0502020204030204" pitchFamily="34" charset="0"/>
                <a:cs typeface="Calibri" panose="020F0502020204030204" pitchFamily="34" charset="0"/>
              </a:rPr>
              <a:t>(5/6)</a:t>
            </a:r>
            <a:endParaRPr lang="en-US" altLang="zh-CN" sz="4000" kern="0" dirty="0">
              <a:ea typeface="Calibri" panose="020F0502020204030204" pitchFamily="34" charset="0"/>
              <a:cs typeface="Calibri" panose="020F0502020204030204" pitchFamily="34" charset="0"/>
            </a:endParaRPr>
          </a:p>
        </p:txBody>
      </p:sp>
      <p:sp>
        <p:nvSpPr>
          <p:cNvPr id="7" name="矩形 6"/>
          <p:cNvSpPr/>
          <p:nvPr/>
        </p:nvSpPr>
        <p:spPr bwMode="auto">
          <a:xfrm>
            <a:off x="915594" y="1128911"/>
            <a:ext cx="6004900" cy="1706049"/>
          </a:xfrm>
          <a:prstGeom prst="rect">
            <a:avLst/>
          </a:prstGeom>
          <a:no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8" name="矩形 7"/>
          <p:cNvSpPr/>
          <p:nvPr/>
        </p:nvSpPr>
        <p:spPr bwMode="auto">
          <a:xfrm>
            <a:off x="7006012" y="1128911"/>
            <a:ext cx="3707049" cy="1706049"/>
          </a:xfrm>
          <a:prstGeom prst="rect">
            <a:avLst/>
          </a:prstGeom>
          <a:no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9" name="矩形 8"/>
          <p:cNvSpPr/>
          <p:nvPr/>
        </p:nvSpPr>
        <p:spPr bwMode="auto">
          <a:xfrm>
            <a:off x="1212720" y="1878825"/>
            <a:ext cx="1510744" cy="699577"/>
          </a:xfrm>
          <a:prstGeom prst="rect">
            <a:avLst/>
          </a:prstGeom>
          <a:noFill/>
          <a:ln w="19050"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algn="ctr"/>
            <a:r>
              <a:rPr lang="en-US" altLang="zh-CN" sz="2200" dirty="0">
                <a:latin typeface="Times New Roman" panose="02020603050405020304" pitchFamily="18" charset="0"/>
                <a:ea typeface="標楷體" pitchFamily="65" charset="-120"/>
                <a:cs typeface="Times New Roman" panose="02020603050405020304" pitchFamily="18" charset="0"/>
              </a:rPr>
              <a:t>Training</a:t>
            </a:r>
          </a:p>
          <a:p>
            <a:pPr algn="ctr"/>
            <a:r>
              <a:rPr lang="en-US" altLang="zh-CN" sz="2200" dirty="0">
                <a:latin typeface="Times New Roman" panose="02020603050405020304" pitchFamily="18" charset="0"/>
                <a:ea typeface="標楷體" pitchFamily="65" charset="-120"/>
                <a:cs typeface="Times New Roman" panose="02020603050405020304" pitchFamily="18" charset="0"/>
              </a:rPr>
              <a:t>Queries</a:t>
            </a:r>
            <a:endParaRPr lang="zh-CN" altLang="en-US" sz="2200" dirty="0">
              <a:latin typeface="Times New Roman" panose="02020603050405020304" pitchFamily="18" charset="0"/>
              <a:ea typeface="標楷體" pitchFamily="65" charset="-120"/>
              <a:cs typeface="Times New Roman" panose="02020603050405020304" pitchFamily="18" charset="0"/>
            </a:endParaRPr>
          </a:p>
        </p:txBody>
      </p:sp>
      <p:sp>
        <p:nvSpPr>
          <p:cNvPr id="10" name="圆角矩形 9"/>
          <p:cNvSpPr/>
          <p:nvPr/>
        </p:nvSpPr>
        <p:spPr bwMode="auto">
          <a:xfrm>
            <a:off x="3197110" y="1828462"/>
            <a:ext cx="1618290" cy="802567"/>
          </a:xfrm>
          <a:prstGeom prst="roundRect">
            <a:avLst/>
          </a:prstGeom>
          <a:noFill/>
          <a:ln w="19050"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2400" i="0" u="none" strike="noStrike" cap="none" normalizeH="0" baseline="0" dirty="0" smtClean="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Query</a:t>
            </a:r>
            <a:endParaRPr kumimoji="1" lang="en-US" altLang="zh-CN" sz="2400" dirty="0">
              <a:latin typeface="Times New Roman" panose="02020603050405020304" pitchFamily="18" charset="0"/>
              <a:ea typeface="PMingLiU" pitchFamily="18" charset="-120"/>
              <a:cs typeface="Times New Roman" panose="02020603050405020304" pitchFamily="18" charset="0"/>
            </a:endParaRPr>
          </a:p>
          <a:p>
            <a:pPr marL="0" marR="0" indent="0" algn="ctr" defTabSz="914400" rtl="0" eaLnBrk="1" fontAlgn="base" latinLnBrk="0" hangingPunct="1">
              <a:lnSpc>
                <a:spcPct val="100000"/>
              </a:lnSpc>
              <a:spcBef>
                <a:spcPct val="0"/>
              </a:spcBef>
              <a:spcAft>
                <a:spcPct val="0"/>
              </a:spcAft>
              <a:buClrTx/>
              <a:buSzTx/>
              <a:buFontTx/>
              <a:buNone/>
            </a:pPr>
            <a:r>
              <a:rPr kumimoji="1" lang="en-US" altLang="zh-CN" sz="2400" i="0" u="none" strike="noStrike" cap="none" normalizeH="0" baseline="0" dirty="0" smtClean="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Sampling</a:t>
            </a:r>
            <a:endParaRPr kumimoji="1" lang="zh-CN" altLang="en-US" sz="2400" i="0" u="none" strike="noStrike" cap="none" normalizeH="0" baseline="0" dirty="0" smtClean="0">
              <a:ln>
                <a:noFill/>
              </a:ln>
              <a:solidFill>
                <a:schemeClr val="tx1"/>
              </a:solidFill>
              <a:effectLst/>
              <a:latin typeface="Times New Roman" panose="02020603050405020304" pitchFamily="18" charset="0"/>
              <a:ea typeface="PMingLiU" pitchFamily="18" charset="-120"/>
              <a:cs typeface="Times New Roman" panose="02020603050405020304" pitchFamily="18" charset="0"/>
            </a:endParaRPr>
          </a:p>
        </p:txBody>
      </p:sp>
      <p:sp>
        <p:nvSpPr>
          <p:cNvPr id="11" name="圆角矩形 10"/>
          <p:cNvSpPr/>
          <p:nvPr/>
        </p:nvSpPr>
        <p:spPr bwMode="auto">
          <a:xfrm>
            <a:off x="5204624" y="1828462"/>
            <a:ext cx="1604037" cy="802567"/>
          </a:xfrm>
          <a:prstGeom prst="roundRect">
            <a:avLst/>
          </a:prstGeom>
          <a:noFill/>
          <a:ln w="19050"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2200" i="0" u="none" strike="noStrike" cap="none" normalizeH="0" baseline="0" dirty="0" smtClean="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Embedding</a:t>
            </a:r>
          </a:p>
          <a:p>
            <a:pPr marL="0" marR="0" indent="0" algn="ctr" defTabSz="914400" rtl="0" eaLnBrk="1" fontAlgn="base" latinLnBrk="0" hangingPunct="1">
              <a:lnSpc>
                <a:spcPct val="100000"/>
              </a:lnSpc>
              <a:spcBef>
                <a:spcPct val="0"/>
              </a:spcBef>
              <a:spcAft>
                <a:spcPct val="0"/>
              </a:spcAft>
              <a:buClrTx/>
              <a:buSzTx/>
              <a:buFontTx/>
              <a:buNone/>
            </a:pPr>
            <a:r>
              <a:rPr kumimoji="1" lang="en-US" altLang="zh-CN" sz="2200" dirty="0" smtClean="0">
                <a:latin typeface="Times New Roman" panose="02020603050405020304" pitchFamily="18" charset="0"/>
                <a:ea typeface="PMingLiU" pitchFamily="18" charset="-120"/>
                <a:cs typeface="Times New Roman" panose="02020603050405020304" pitchFamily="18" charset="0"/>
              </a:rPr>
              <a:t>Generating</a:t>
            </a:r>
            <a:endParaRPr kumimoji="1" lang="zh-CN" altLang="en-US" sz="2200" i="0" u="none" strike="noStrike" cap="none" normalizeH="0" baseline="0" dirty="0" smtClean="0">
              <a:ln>
                <a:noFill/>
              </a:ln>
              <a:solidFill>
                <a:schemeClr val="tx1"/>
              </a:solidFill>
              <a:effectLst/>
              <a:latin typeface="Times New Roman" panose="02020603050405020304" pitchFamily="18" charset="0"/>
              <a:ea typeface="PMingLiU" pitchFamily="18" charset="-120"/>
              <a:cs typeface="Times New Roman" panose="02020603050405020304" pitchFamily="18" charset="0"/>
            </a:endParaRPr>
          </a:p>
        </p:txBody>
      </p:sp>
      <p:sp>
        <p:nvSpPr>
          <p:cNvPr id="12" name="圆角矩形 11"/>
          <p:cNvSpPr/>
          <p:nvPr/>
        </p:nvSpPr>
        <p:spPr bwMode="auto">
          <a:xfrm>
            <a:off x="7217621" y="1828462"/>
            <a:ext cx="1531674" cy="802567"/>
          </a:xfrm>
          <a:prstGeom prst="roundRect">
            <a:avLst/>
          </a:prstGeom>
          <a:noFill/>
          <a:ln w="19050"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2200" i="0" u="none" strike="noStrike" cap="none" normalizeH="0" baseline="0" dirty="0" smtClean="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Model</a:t>
            </a:r>
          </a:p>
          <a:p>
            <a:pPr marL="0" marR="0" indent="0" algn="ctr" defTabSz="914400" rtl="0" eaLnBrk="1" fontAlgn="base" latinLnBrk="0" hangingPunct="1">
              <a:lnSpc>
                <a:spcPct val="100000"/>
              </a:lnSpc>
              <a:spcBef>
                <a:spcPct val="0"/>
              </a:spcBef>
              <a:spcAft>
                <a:spcPct val="0"/>
              </a:spcAft>
              <a:buClrTx/>
              <a:buSzTx/>
              <a:buFontTx/>
              <a:buNone/>
            </a:pPr>
            <a:r>
              <a:rPr kumimoji="1" lang="en-US" altLang="zh-CN" sz="2200" dirty="0" smtClean="0">
                <a:latin typeface="Times New Roman" panose="02020603050405020304" pitchFamily="18" charset="0"/>
                <a:ea typeface="PMingLiU" pitchFamily="18" charset="-120"/>
                <a:cs typeface="Times New Roman" panose="02020603050405020304" pitchFamily="18" charset="0"/>
              </a:rPr>
              <a:t>Computation</a:t>
            </a:r>
            <a:endParaRPr kumimoji="1" lang="zh-CN" altLang="en-US" sz="2200" i="0" u="none" strike="noStrike" cap="none" normalizeH="0" baseline="0" dirty="0" smtClean="0">
              <a:ln>
                <a:noFill/>
              </a:ln>
              <a:solidFill>
                <a:schemeClr val="tx1"/>
              </a:solidFill>
              <a:effectLst/>
              <a:latin typeface="Times New Roman" panose="02020603050405020304" pitchFamily="18" charset="0"/>
              <a:ea typeface="PMingLiU" pitchFamily="18" charset="-120"/>
              <a:cs typeface="Times New Roman" panose="02020603050405020304" pitchFamily="18" charset="0"/>
            </a:endParaRPr>
          </a:p>
        </p:txBody>
      </p:sp>
      <p:sp>
        <p:nvSpPr>
          <p:cNvPr id="13" name="矩形 12"/>
          <p:cNvSpPr/>
          <p:nvPr/>
        </p:nvSpPr>
        <p:spPr bwMode="auto">
          <a:xfrm>
            <a:off x="9015918" y="1878825"/>
            <a:ext cx="1510744" cy="699577"/>
          </a:xfrm>
          <a:prstGeom prst="rect">
            <a:avLst/>
          </a:prstGeom>
          <a:noFill/>
          <a:ln w="19050"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2200" i="0" u="none" strike="noStrike" cap="none" normalizeH="0" baseline="0" dirty="0" smtClean="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GNN Model</a:t>
            </a:r>
            <a:endParaRPr kumimoji="1" lang="zh-CN" altLang="en-US" sz="2200" i="0" u="none" strike="noStrike" cap="none" normalizeH="0" baseline="0" dirty="0" smtClean="0">
              <a:ln>
                <a:noFill/>
              </a:ln>
              <a:solidFill>
                <a:schemeClr val="tx1"/>
              </a:solidFill>
              <a:effectLst/>
              <a:latin typeface="Times New Roman" panose="02020603050405020304" pitchFamily="18" charset="0"/>
              <a:ea typeface="PMingLiU" pitchFamily="18" charset="-120"/>
              <a:cs typeface="Times New Roman" panose="02020603050405020304" pitchFamily="18" charset="0"/>
            </a:endParaRPr>
          </a:p>
        </p:txBody>
      </p:sp>
      <p:sp>
        <p:nvSpPr>
          <p:cNvPr id="15" name="文本框 14"/>
          <p:cNvSpPr txBox="1"/>
          <p:nvPr/>
        </p:nvSpPr>
        <p:spPr>
          <a:xfrm>
            <a:off x="948487" y="1127592"/>
            <a:ext cx="1619354" cy="492443"/>
          </a:xfrm>
          <a:prstGeom prst="rect">
            <a:avLst/>
          </a:prstGeom>
          <a:noFill/>
          <a:ln>
            <a:noFill/>
          </a:ln>
        </p:spPr>
        <p:txBody>
          <a:bodyPr wrap="none" rtlCol="0" anchor="ctr" anchorCtr="1">
            <a:spAutoFit/>
          </a:bodyPr>
          <a:lstStyle/>
          <a:p>
            <a:r>
              <a:rPr lang="en-US" altLang="zh-CN" sz="2600" b="1" dirty="0" smtClean="0">
                <a:latin typeface="Times New Roman" panose="02020603050405020304" pitchFamily="18" charset="0"/>
                <a:ea typeface="標楷體" pitchFamily="65" charset="-120"/>
                <a:cs typeface="Times New Roman" panose="02020603050405020304" pitchFamily="18" charset="0"/>
              </a:rPr>
              <a:t>Host CPU</a:t>
            </a:r>
            <a:endParaRPr lang="zh-CN" altLang="en-US" sz="2600" b="1" dirty="0" smtClean="0">
              <a:latin typeface="Times New Roman" panose="02020603050405020304" pitchFamily="18" charset="0"/>
              <a:ea typeface="標楷體" pitchFamily="65" charset="-120"/>
              <a:cs typeface="Times New Roman" panose="02020603050405020304" pitchFamily="18" charset="0"/>
            </a:endParaRPr>
          </a:p>
        </p:txBody>
      </p:sp>
      <p:sp>
        <p:nvSpPr>
          <p:cNvPr id="16" name="文本框 15"/>
          <p:cNvSpPr txBox="1"/>
          <p:nvPr/>
        </p:nvSpPr>
        <p:spPr>
          <a:xfrm>
            <a:off x="7552891" y="1101797"/>
            <a:ext cx="888385" cy="492443"/>
          </a:xfrm>
          <a:prstGeom prst="rect">
            <a:avLst/>
          </a:prstGeom>
          <a:noFill/>
          <a:ln>
            <a:noFill/>
          </a:ln>
        </p:spPr>
        <p:txBody>
          <a:bodyPr wrap="none" rtlCol="0" anchor="ctr" anchorCtr="1">
            <a:spAutoFit/>
          </a:bodyPr>
          <a:lstStyle/>
          <a:p>
            <a:r>
              <a:rPr lang="en-US" altLang="zh-CN" sz="2600" b="1" dirty="0" smtClean="0">
                <a:latin typeface="Times New Roman" panose="02020603050405020304" pitchFamily="18" charset="0"/>
                <a:ea typeface="標楷體" pitchFamily="65" charset="-120"/>
                <a:cs typeface="Times New Roman" panose="02020603050405020304" pitchFamily="18" charset="0"/>
              </a:rPr>
              <a:t>GPU</a:t>
            </a:r>
            <a:endParaRPr lang="zh-CN" altLang="en-US" sz="2600" b="1" dirty="0" smtClean="0">
              <a:latin typeface="Times New Roman" panose="02020603050405020304" pitchFamily="18" charset="0"/>
              <a:ea typeface="標楷體" pitchFamily="65" charset="-120"/>
              <a:cs typeface="Times New Roman" panose="02020603050405020304" pitchFamily="18" charset="0"/>
            </a:endParaRPr>
          </a:p>
        </p:txBody>
      </p:sp>
      <p:sp>
        <p:nvSpPr>
          <p:cNvPr id="17" name="文本框 16"/>
          <p:cNvSpPr txBox="1"/>
          <p:nvPr/>
        </p:nvSpPr>
        <p:spPr>
          <a:xfrm>
            <a:off x="4724755" y="1173759"/>
            <a:ext cx="2151551" cy="430887"/>
          </a:xfrm>
          <a:prstGeom prst="rect">
            <a:avLst/>
          </a:prstGeom>
          <a:noFill/>
          <a:ln>
            <a:solidFill>
              <a:schemeClr val="bg1"/>
            </a:solidFill>
          </a:ln>
        </p:spPr>
        <p:txBody>
          <a:bodyPr wrap="none" rtlCol="0" anchor="ctr" anchorCtr="1">
            <a:spAutoFit/>
          </a:bodyPr>
          <a:lstStyle/>
          <a:p>
            <a:r>
              <a:rPr lang="en-US" altLang="zh-CN" sz="2200" dirty="0" smtClean="0">
                <a:latin typeface="Times New Roman" panose="02020603050405020304" pitchFamily="18" charset="0"/>
                <a:ea typeface="標楷體" pitchFamily="65" charset="-120"/>
                <a:cs typeface="Times New Roman" panose="02020603050405020304" pitchFamily="18" charset="0"/>
              </a:rPr>
              <a:t>Mini-Batch Loop</a:t>
            </a:r>
            <a:endParaRPr lang="zh-CN" altLang="en-US" sz="2200" dirty="0" smtClean="0">
              <a:latin typeface="Times New Roman" panose="02020603050405020304" pitchFamily="18" charset="0"/>
              <a:ea typeface="標楷體" pitchFamily="65" charset="-120"/>
              <a:cs typeface="Times New Roman" panose="02020603050405020304" pitchFamily="18" charset="0"/>
            </a:endParaRPr>
          </a:p>
        </p:txBody>
      </p:sp>
      <p:sp>
        <p:nvSpPr>
          <p:cNvPr id="24" name="矩形 23"/>
          <p:cNvSpPr/>
          <p:nvPr/>
        </p:nvSpPr>
        <p:spPr bwMode="auto">
          <a:xfrm>
            <a:off x="2743874" y="2169175"/>
            <a:ext cx="381548" cy="78941"/>
          </a:xfrm>
          <a:prstGeom prst="rect">
            <a:avLst/>
          </a:prstGeom>
          <a:solidFill>
            <a:schemeClr val="tx1"/>
          </a:solid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25" name="矩形 24"/>
          <p:cNvSpPr/>
          <p:nvPr/>
        </p:nvSpPr>
        <p:spPr bwMode="auto">
          <a:xfrm rot="2719931">
            <a:off x="3022618" y="2132511"/>
            <a:ext cx="177752" cy="45719"/>
          </a:xfrm>
          <a:prstGeom prst="rect">
            <a:avLst/>
          </a:prstGeom>
          <a:solidFill>
            <a:schemeClr val="tx1"/>
          </a:solid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26" name="矩形 25"/>
          <p:cNvSpPr/>
          <p:nvPr/>
        </p:nvSpPr>
        <p:spPr bwMode="auto">
          <a:xfrm rot="8182645">
            <a:off x="3018246" y="2237460"/>
            <a:ext cx="186494" cy="45719"/>
          </a:xfrm>
          <a:prstGeom prst="rect">
            <a:avLst/>
          </a:prstGeom>
          <a:solidFill>
            <a:schemeClr val="tx1"/>
          </a:solidFill>
          <a:ln w="31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grpSp>
        <p:nvGrpSpPr>
          <p:cNvPr id="31" name="组合 30"/>
          <p:cNvGrpSpPr/>
          <p:nvPr/>
        </p:nvGrpSpPr>
        <p:grpSpPr>
          <a:xfrm>
            <a:off x="8751679" y="1975316"/>
            <a:ext cx="265596" cy="216684"/>
            <a:chOff x="8843778" y="2004784"/>
            <a:chExt cx="265596" cy="216684"/>
          </a:xfrm>
        </p:grpSpPr>
        <p:sp>
          <p:nvSpPr>
            <p:cNvPr id="27" name="矩形 26"/>
            <p:cNvSpPr/>
            <p:nvPr/>
          </p:nvSpPr>
          <p:spPr bwMode="auto">
            <a:xfrm rot="10800000">
              <a:off x="8843778" y="2113918"/>
              <a:ext cx="217334" cy="68677"/>
            </a:xfrm>
            <a:prstGeom prst="rect">
              <a:avLst/>
            </a:prstGeom>
            <a:solidFill>
              <a:schemeClr val="tx1"/>
            </a:solid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28" name="矩形 27"/>
            <p:cNvSpPr/>
            <p:nvPr/>
          </p:nvSpPr>
          <p:spPr bwMode="auto">
            <a:xfrm rot="13519931">
              <a:off x="8927252" y="2070800"/>
              <a:ext cx="177752" cy="45719"/>
            </a:xfrm>
            <a:prstGeom prst="rect">
              <a:avLst/>
            </a:prstGeom>
            <a:solidFill>
              <a:schemeClr val="tx1"/>
            </a:solid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29" name="矩形 28"/>
            <p:cNvSpPr/>
            <p:nvPr/>
          </p:nvSpPr>
          <p:spPr bwMode="auto">
            <a:xfrm rot="18982645">
              <a:off x="8922880" y="2175749"/>
              <a:ext cx="186494" cy="45719"/>
            </a:xfrm>
            <a:prstGeom prst="rect">
              <a:avLst/>
            </a:prstGeom>
            <a:solidFill>
              <a:schemeClr val="tx1"/>
            </a:solidFill>
            <a:ln w="31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grpSp>
      <p:sp>
        <p:nvSpPr>
          <p:cNvPr id="30" name="圆角矩形 29"/>
          <p:cNvSpPr/>
          <p:nvPr/>
        </p:nvSpPr>
        <p:spPr bwMode="auto">
          <a:xfrm>
            <a:off x="2961764" y="1585749"/>
            <a:ext cx="5894261" cy="1177115"/>
          </a:xfrm>
          <a:prstGeom prst="roundRect">
            <a:avLst>
              <a:gd name="adj" fmla="val 6049"/>
            </a:avLst>
          </a:prstGeom>
          <a:noFill/>
          <a:ln w="31750" cap="flat" cmpd="sng" algn="ctr">
            <a:solidFill>
              <a:schemeClr val="tx1">
                <a:lumMod val="65000"/>
                <a:lumOff val="35000"/>
              </a:schemeClr>
            </a:solidFill>
            <a:prstDash val="sysDot"/>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grpSp>
        <p:nvGrpSpPr>
          <p:cNvPr id="32" name="组合 31"/>
          <p:cNvGrpSpPr/>
          <p:nvPr/>
        </p:nvGrpSpPr>
        <p:grpSpPr>
          <a:xfrm rot="10800000">
            <a:off x="8738729" y="2343702"/>
            <a:ext cx="265596" cy="216684"/>
            <a:chOff x="8843778" y="2004784"/>
            <a:chExt cx="265596" cy="216684"/>
          </a:xfrm>
        </p:grpSpPr>
        <p:sp>
          <p:nvSpPr>
            <p:cNvPr id="33" name="矩形 32"/>
            <p:cNvSpPr/>
            <p:nvPr/>
          </p:nvSpPr>
          <p:spPr bwMode="auto">
            <a:xfrm rot="10800000">
              <a:off x="8843778" y="2113918"/>
              <a:ext cx="217334" cy="68677"/>
            </a:xfrm>
            <a:prstGeom prst="rect">
              <a:avLst/>
            </a:prstGeom>
            <a:solidFill>
              <a:schemeClr val="tx1"/>
            </a:solid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34" name="矩形 33"/>
            <p:cNvSpPr/>
            <p:nvPr/>
          </p:nvSpPr>
          <p:spPr bwMode="auto">
            <a:xfrm rot="13519931">
              <a:off x="8927252" y="2070800"/>
              <a:ext cx="177752" cy="45719"/>
            </a:xfrm>
            <a:prstGeom prst="rect">
              <a:avLst/>
            </a:prstGeom>
            <a:solidFill>
              <a:schemeClr val="tx1"/>
            </a:solid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sp>
          <p:nvSpPr>
            <p:cNvPr id="35" name="矩形 34"/>
            <p:cNvSpPr/>
            <p:nvPr/>
          </p:nvSpPr>
          <p:spPr bwMode="auto">
            <a:xfrm rot="18982645">
              <a:off x="8922880" y="2175749"/>
              <a:ext cx="186494" cy="45719"/>
            </a:xfrm>
            <a:prstGeom prst="rect">
              <a:avLst/>
            </a:prstGeom>
            <a:solidFill>
              <a:schemeClr val="tx1"/>
            </a:solidFill>
            <a:ln w="31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smtClean="0">
                <a:ln>
                  <a:noFill/>
                </a:ln>
                <a:solidFill>
                  <a:schemeClr val="tx1"/>
                </a:solidFill>
                <a:effectLst/>
                <a:latin typeface="Arial" panose="020B0704020202020204" pitchFamily="34" charset="0"/>
                <a:ea typeface="PMingLiU" pitchFamily="18" charset="-120"/>
              </a:endParaRPr>
            </a:p>
          </p:txBody>
        </p:sp>
      </p:grpSp>
      <p:cxnSp>
        <p:nvCxnSpPr>
          <p:cNvPr id="37" name="直接箭头连接符 36"/>
          <p:cNvCxnSpPr>
            <a:stCxn id="10" idx="3"/>
            <a:endCxn id="11" idx="1"/>
          </p:cNvCxnSpPr>
          <p:nvPr/>
        </p:nvCxnSpPr>
        <p:spPr bwMode="auto">
          <a:xfrm>
            <a:off x="4815400" y="2229746"/>
            <a:ext cx="389224" cy="0"/>
          </a:xfrm>
          <a:prstGeom prst="straightConnector1">
            <a:avLst/>
          </a:prstGeom>
          <a:noFill/>
          <a:ln w="22225" cap="flat" cmpd="sng" algn="ctr">
            <a:solidFill>
              <a:schemeClr val="tx1"/>
            </a:solidFill>
            <a:prstDash val="solid"/>
            <a:round/>
            <a:headEnd type="none" w="med" len="med"/>
            <a:tailEnd type="arrow" w="lg" len="sm"/>
          </a:ln>
        </p:spPr>
      </p:cxnSp>
      <p:cxnSp>
        <p:nvCxnSpPr>
          <p:cNvPr id="38" name="直接箭头连接符 37"/>
          <p:cNvCxnSpPr>
            <a:stCxn id="11" idx="3"/>
            <a:endCxn id="12" idx="1"/>
          </p:cNvCxnSpPr>
          <p:nvPr/>
        </p:nvCxnSpPr>
        <p:spPr bwMode="auto">
          <a:xfrm>
            <a:off x="6808661" y="2229746"/>
            <a:ext cx="408960" cy="0"/>
          </a:xfrm>
          <a:prstGeom prst="straightConnector1">
            <a:avLst/>
          </a:prstGeom>
          <a:noFill/>
          <a:ln w="22225" cap="flat" cmpd="sng" algn="ctr">
            <a:solidFill>
              <a:schemeClr val="tx1"/>
            </a:solidFill>
            <a:prstDash val="solid"/>
            <a:round/>
            <a:headEnd type="none" w="med" len="med"/>
            <a:tailEnd type="arrow" w="lg" len="sm"/>
          </a:ln>
        </p:spPr>
      </p:cxnSp>
      <p:pic>
        <p:nvPicPr>
          <p:cNvPr id="1026" name="Picture 2" descr="https://i-blog.csdnimg.cn/blog_migrate/29f6747d3c0ca90943fd8ad91737260c.png"/>
          <p:cNvPicPr>
            <a:picLocks noChangeAspect="1" noChangeArrowheads="1"/>
          </p:cNvPicPr>
          <p:nvPr/>
        </p:nvPicPr>
        <p:blipFill rotWithShape="1">
          <a:blip r:embed="rId2">
            <a:extLst>
              <a:ext uri="{28A0092B-C50C-407E-A947-70E740481C1C}">
                <a14:useLocalDpi xmlns:a14="http://schemas.microsoft.com/office/drawing/2010/main" val="0"/>
              </a:ext>
            </a:extLst>
          </a:blip>
          <a:srcRect l="21025" t="1918" r="27122" b="1648"/>
          <a:stretch/>
        </p:blipFill>
        <p:spPr bwMode="auto">
          <a:xfrm>
            <a:off x="4724755" y="2960288"/>
            <a:ext cx="5468154" cy="3176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blog.csdnimg.cn/blog_migrate/616dff7363406d0e3cec66feb4802e86.png"/>
          <p:cNvPicPr>
            <a:picLocks noChangeAspect="1" noChangeArrowheads="1"/>
          </p:cNvPicPr>
          <p:nvPr/>
        </p:nvPicPr>
        <p:blipFill rotWithShape="1">
          <a:blip r:embed="rId3">
            <a:extLst>
              <a:ext uri="{28A0092B-C50C-407E-A947-70E740481C1C}">
                <a14:useLocalDpi xmlns:a14="http://schemas.microsoft.com/office/drawing/2010/main" val="0"/>
              </a:ext>
            </a:extLst>
          </a:blip>
          <a:srcRect l="20063" t="12994" r="63197" b="3640"/>
          <a:stretch/>
        </p:blipFill>
        <p:spPr bwMode="auto">
          <a:xfrm>
            <a:off x="1726649" y="3246950"/>
            <a:ext cx="2769687" cy="271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0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BC6A6-F533-1B34-6037-FD39202DB88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835C1D-0753-0522-6CB6-ADC9F2589391}"/>
              </a:ext>
            </a:extLst>
          </p:cNvPr>
          <p:cNvSpPr>
            <a:spLocks noGrp="1"/>
          </p:cNvSpPr>
          <p:nvPr>
            <p:ph type="title"/>
          </p:nvPr>
        </p:nvSpPr>
        <p:spPr>
          <a:xfrm>
            <a:off x="1049867" y="144466"/>
            <a:ext cx="10902950" cy="692151"/>
          </a:xfrm>
        </p:spPr>
        <p:txBody>
          <a:bodyPr/>
          <a:lstStyle/>
          <a:p>
            <a:pPr lvl="1"/>
            <a:r>
              <a:rPr lang="en-US" altLang="zh-CN" sz="4000" dirty="0">
                <a:ea typeface="Calibri" panose="020F0502020204030204" pitchFamily="34" charset="0"/>
                <a:cs typeface="Calibri" panose="020F0502020204030204" pitchFamily="34" charset="0"/>
              </a:rPr>
              <a:t>Introduction - </a:t>
            </a:r>
            <a:r>
              <a:rPr lang="en-US" altLang="zh-CN" sz="3200" dirty="0">
                <a:ea typeface="Calibri" panose="020F0502020204030204" pitchFamily="34" charset="0"/>
                <a:cs typeface="Calibri" panose="020F0502020204030204" pitchFamily="34" charset="0"/>
                <a:sym typeface="+mn-ea"/>
              </a:rPr>
              <a:t>GNN </a:t>
            </a:r>
            <a:r>
              <a:rPr lang="en-US" altLang="zh-CN" sz="3200" dirty="0" smtClean="0">
                <a:ea typeface="Calibri" panose="020F0502020204030204" pitchFamily="34" charset="0"/>
                <a:cs typeface="Calibri" panose="020F0502020204030204" pitchFamily="34" charset="0"/>
                <a:sym typeface="+mn-ea"/>
              </a:rPr>
              <a:t>Training </a:t>
            </a:r>
            <a:r>
              <a:rPr lang="en-US" altLang="zh-CN" sz="2400" dirty="0" smtClean="0">
                <a:ea typeface="Calibri" panose="020F0502020204030204" pitchFamily="34" charset="0"/>
                <a:cs typeface="Calibri" panose="020F0502020204030204" pitchFamily="34" charset="0"/>
              </a:rPr>
              <a:t>(6/6)</a:t>
            </a:r>
            <a:endParaRPr lang="en-US" altLang="zh-CN" sz="4000" dirty="0">
              <a:ea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9A5B7F3C-F78C-4A3C-5ABB-12228AB43834}"/>
              </a:ext>
            </a:extLst>
          </p:cNvPr>
          <p:cNvSpPr>
            <a:spLocks noGrp="1"/>
          </p:cNvSpPr>
          <p:nvPr>
            <p:ph type="sldNum" sz="quarter" idx="10"/>
          </p:nvPr>
        </p:nvSpPr>
        <p:spPr/>
        <p:txBody>
          <a:bodyPr/>
          <a:lstStyle/>
          <a:p>
            <a:fld id="{D9B6BDF2-6896-4B98-8776-C18582F63BA5}" type="slidenum">
              <a:rPr lang="zh-TW" altLang="en-US" smtClean="0"/>
              <a:t>8</a:t>
            </a:fld>
            <a:endParaRPr lang="zh-TW" altLang="en-US"/>
          </a:p>
        </p:txBody>
      </p:sp>
      <p:sp>
        <p:nvSpPr>
          <p:cNvPr id="27" name="文本框 26">
            <a:extLst>
              <a:ext uri="{FF2B5EF4-FFF2-40B4-BE49-F238E27FC236}">
                <a16:creationId xmlns:a16="http://schemas.microsoft.com/office/drawing/2014/main" id="{C49690D6-A92D-8EBB-F5E8-88E1C15FCE30}"/>
              </a:ext>
            </a:extLst>
          </p:cNvPr>
          <p:cNvSpPr txBox="1"/>
          <p:nvPr/>
        </p:nvSpPr>
        <p:spPr>
          <a:xfrm>
            <a:off x="1174934" y="1226194"/>
            <a:ext cx="8133528" cy="3016210"/>
          </a:xfrm>
          <a:prstGeom prst="rect">
            <a:avLst/>
          </a:prstGeom>
          <a:noFill/>
        </p:spPr>
        <p:txBody>
          <a:bodyPr wrap="square" rtlCol="0" anchor="t">
            <a:spAutoFit/>
          </a:bodyPr>
          <a:lstStyle/>
          <a:p>
            <a:pPr marL="342900" indent="-342900">
              <a:buFont typeface="Arial" panose="020B0604020202020204" pitchFamily="34" charset="0"/>
              <a:buChar char="•"/>
            </a:pPr>
            <a:r>
              <a:rPr lang="en-US" altLang="zh-CN" sz="2000" b="1" dirty="0" smtClean="0">
                <a:solidFill>
                  <a:schemeClr val="tx2"/>
                </a:solidFill>
                <a:sym typeface="+mn-ea"/>
              </a:rPr>
              <a:t>Representative efficient KGE methods:  </a:t>
            </a:r>
          </a:p>
          <a:p>
            <a:r>
              <a:rPr lang="en-US" altLang="zh-CN" sz="2000" b="1" dirty="0" smtClean="0">
                <a:sym typeface="+mn-ea"/>
              </a:rPr>
              <a:t>     TransE, DistMult, RotatE, AttH</a:t>
            </a:r>
          </a:p>
          <a:p>
            <a:pPr>
              <a:spcAft>
                <a:spcPts val="600"/>
              </a:spcAft>
            </a:pPr>
            <a:r>
              <a:rPr lang="en-US" altLang="zh-CN" sz="2000" b="1" dirty="0">
                <a:solidFill>
                  <a:schemeClr val="tx2"/>
                </a:solidFill>
                <a:sym typeface="+mn-ea"/>
              </a:rPr>
              <a:t> </a:t>
            </a:r>
            <a:r>
              <a:rPr lang="en-US" altLang="zh-CN" sz="2000" b="1" dirty="0" smtClean="0">
                <a:solidFill>
                  <a:schemeClr val="tx2"/>
                </a:solidFill>
                <a:sym typeface="+mn-ea"/>
              </a:rPr>
              <a:t>    </a:t>
            </a:r>
            <a:r>
              <a:rPr lang="en-US" altLang="zh-CN" sz="2000" dirty="0">
                <a:sym typeface="+mn-ea"/>
              </a:rPr>
              <a:t>P</a:t>
            </a:r>
            <a:r>
              <a:rPr lang="en-US" altLang="zh-CN" sz="2000" dirty="0" smtClean="0"/>
              <a:t>redict </a:t>
            </a:r>
            <a:r>
              <a:rPr lang="en-US" altLang="zh-CN" sz="2000" dirty="0"/>
              <a:t>via the calculation of embedding </a:t>
            </a:r>
            <a:r>
              <a:rPr lang="en-US" altLang="zh-CN" sz="2000" dirty="0" smtClean="0"/>
              <a:t>vectors</a:t>
            </a:r>
            <a:endParaRPr lang="en-US" altLang="zh-CN" sz="2000" b="1" dirty="0" smtClean="0">
              <a:solidFill>
                <a:schemeClr val="tx2"/>
              </a:solidFill>
              <a:sym typeface="+mn-ea"/>
            </a:endParaRPr>
          </a:p>
          <a:p>
            <a:pPr marL="342900" indent="-342900">
              <a:buFont typeface="Arial" panose="020B0604020202020204" pitchFamily="34" charset="0"/>
              <a:buChar char="•"/>
            </a:pPr>
            <a:r>
              <a:rPr lang="en-US" altLang="zh-CN" sz="2000" b="1" dirty="0" smtClean="0">
                <a:solidFill>
                  <a:schemeClr val="tx2"/>
                </a:solidFill>
                <a:sym typeface="+mn-ea"/>
              </a:rPr>
              <a:t>Earlier GNN methods: </a:t>
            </a:r>
          </a:p>
          <a:p>
            <a:r>
              <a:rPr lang="en-US" altLang="zh-CN" sz="2000" b="1" dirty="0">
                <a:sym typeface="+mn-ea"/>
              </a:rPr>
              <a:t> </a:t>
            </a:r>
            <a:r>
              <a:rPr lang="en-US" altLang="zh-CN" sz="2000" b="1" dirty="0" smtClean="0">
                <a:sym typeface="+mn-ea"/>
              </a:rPr>
              <a:t>    R-GCN, CompGCN</a:t>
            </a:r>
          </a:p>
          <a:p>
            <a:pPr>
              <a:spcAft>
                <a:spcPts val="600"/>
              </a:spcAft>
            </a:pPr>
            <a:r>
              <a:rPr lang="en-US" altLang="zh-CN" sz="2000" dirty="0">
                <a:sym typeface="+mn-ea"/>
              </a:rPr>
              <a:t> </a:t>
            </a:r>
            <a:r>
              <a:rPr lang="en-US" altLang="zh-CN" sz="2000" dirty="0" smtClean="0">
                <a:sym typeface="+mn-ea"/>
              </a:rPr>
              <a:t>    </a:t>
            </a:r>
            <a:r>
              <a:rPr lang="en-US" altLang="zh-CN" sz="2000" dirty="0">
                <a:sym typeface="+mn-ea"/>
              </a:rPr>
              <a:t>Encode embeddings by aggregating message from neighbors</a:t>
            </a:r>
          </a:p>
          <a:p>
            <a:pPr marL="342900" indent="-342900">
              <a:buFont typeface="Arial" panose="020B0604020202020204" pitchFamily="34" charset="0"/>
              <a:buChar char="•"/>
            </a:pPr>
            <a:r>
              <a:rPr lang="en-US" altLang="zh-CN" sz="2000" b="1" dirty="0">
                <a:solidFill>
                  <a:schemeClr val="tx2"/>
                </a:solidFill>
                <a:sym typeface="+mn-ea"/>
              </a:rPr>
              <a:t>For inductive KG </a:t>
            </a:r>
            <a:r>
              <a:rPr lang="en-US" altLang="zh-CN" sz="2000" b="1" dirty="0" smtClean="0">
                <a:solidFill>
                  <a:schemeClr val="tx2"/>
                </a:solidFill>
                <a:sym typeface="+mn-ea"/>
              </a:rPr>
              <a:t>reasoning:</a:t>
            </a:r>
          </a:p>
          <a:p>
            <a:r>
              <a:rPr lang="en-US" altLang="zh-CN" sz="2000" b="1" dirty="0">
                <a:sym typeface="+mn-ea"/>
              </a:rPr>
              <a:t>     MorsE, INDICO</a:t>
            </a:r>
          </a:p>
          <a:p>
            <a:r>
              <a:rPr lang="en-US" altLang="zh-CN" sz="2000" dirty="0" smtClean="0">
                <a:sym typeface="+mn-ea"/>
              </a:rPr>
              <a:t>     Integrate candidate </a:t>
            </a:r>
            <a:r>
              <a:rPr lang="en-US" altLang="zh-CN" sz="2000" dirty="0">
                <a:sym typeface="+mn-ea"/>
              </a:rPr>
              <a:t>triples through annotated graphs.</a:t>
            </a:r>
          </a:p>
        </p:txBody>
      </p:sp>
      <p:sp>
        <p:nvSpPr>
          <p:cNvPr id="28" name="文本框 27">
            <a:extLst>
              <a:ext uri="{FF2B5EF4-FFF2-40B4-BE49-F238E27FC236}">
                <a16:creationId xmlns:a16="http://schemas.microsoft.com/office/drawing/2014/main" id="{C49690D6-A92D-8EBB-F5E8-88E1C15FCE30}"/>
              </a:ext>
            </a:extLst>
          </p:cNvPr>
          <p:cNvSpPr txBox="1"/>
          <p:nvPr/>
        </p:nvSpPr>
        <p:spPr>
          <a:xfrm>
            <a:off x="964423" y="4467521"/>
            <a:ext cx="9764975" cy="707886"/>
          </a:xfrm>
          <a:prstGeom prst="rect">
            <a:avLst/>
          </a:prstGeom>
          <a:noFill/>
        </p:spPr>
        <p:txBody>
          <a:bodyPr wrap="square" rtlCol="0" anchor="t">
            <a:spAutoFit/>
          </a:bodyPr>
          <a:lstStyle/>
          <a:p>
            <a:r>
              <a:rPr lang="en-US" altLang="zh-CN" sz="2000" b="1" dirty="0">
                <a:sym typeface="+mn-ea"/>
              </a:rPr>
              <a:t>However, these methods encode all candidates together in the entire KG. </a:t>
            </a:r>
            <a:endParaRPr lang="en-US" altLang="zh-CN" sz="2000" b="1" dirty="0" smtClean="0">
              <a:sym typeface="+mn-ea"/>
            </a:endParaRPr>
          </a:p>
          <a:p>
            <a:r>
              <a:rPr lang="en-US" altLang="zh-CN" sz="2000" b="1" dirty="0" smtClean="0">
                <a:sym typeface="+mn-ea"/>
              </a:rPr>
              <a:t>It </a:t>
            </a:r>
            <a:r>
              <a:rPr lang="en-US" altLang="zh-CN" sz="2000" b="1" dirty="0">
                <a:sym typeface="+mn-ea"/>
              </a:rPr>
              <a:t>struggles with numerous candidate entities and large-scale KGs. </a:t>
            </a:r>
          </a:p>
        </p:txBody>
      </p:sp>
    </p:spTree>
    <p:extLst>
      <p:ext uri="{BB962C8B-B14F-4D97-AF65-F5344CB8AC3E}">
        <p14:creationId xmlns:p14="http://schemas.microsoft.com/office/powerpoint/2010/main" val="299097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9</a:t>
            </a:fld>
            <a:endParaRPr lang="zh-TW" altLang="en-US"/>
          </a:p>
        </p:txBody>
      </p:sp>
      <p:sp>
        <p:nvSpPr>
          <p:cNvPr id="6" name="內容版面配置區 2"/>
          <p:cNvSpPr txBox="1">
            <a:spLocks/>
          </p:cNvSpPr>
          <p:nvPr/>
        </p:nvSpPr>
        <p:spPr bwMode="auto">
          <a:xfrm>
            <a:off x="2260747" y="1272328"/>
            <a:ext cx="7644191" cy="4709002"/>
          </a:xfrm>
          <a:prstGeom prst="rect">
            <a:avLst/>
          </a:prstGeom>
          <a:noFill/>
          <a:ln w="9525">
            <a:noFill/>
            <a:miter lim="800000"/>
          </a:ln>
        </p:spPr>
        <p:txBody>
          <a:bodyPr vert="horz" wrap="square" lIns="91440" tIns="45720" rIns="91440" bIns="45720" numCol="1" anchor="t" anchorCtr="0" compatLnSpc="1">
            <a:noAutofit/>
          </a:bodyPr>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Clr>
                <a:schemeClr val="tx2"/>
              </a:buClr>
            </a:pPr>
            <a:r>
              <a:rPr lang="en-US" altLang="zh-CN" sz="2400" kern="0" dirty="0" smtClean="0">
                <a:latin typeface="+mn-lt"/>
                <a:cs typeface="Times New Roman" panose="02020603050405020304" pitchFamily="18" charset="0"/>
                <a:sym typeface="+mn-ea"/>
              </a:rPr>
              <a:t>Introduction (5 min)</a:t>
            </a:r>
          </a:p>
          <a:p>
            <a:pPr lvl="1">
              <a:buClr>
                <a:schemeClr val="tx2"/>
              </a:buClr>
            </a:pPr>
            <a:r>
              <a:rPr lang="en-US" altLang="zh-CN" sz="2000" kern="0" dirty="0" smtClean="0">
                <a:latin typeface="+mn-lt"/>
                <a:cs typeface="Times New Roman" panose="02020603050405020304" pitchFamily="18" charset="0"/>
              </a:rPr>
              <a:t>Graph Tasks</a:t>
            </a:r>
          </a:p>
          <a:p>
            <a:pPr lvl="1">
              <a:buClr>
                <a:schemeClr val="tx2"/>
              </a:buClr>
            </a:pPr>
            <a:r>
              <a:rPr lang="en-US" altLang="zh-CN" sz="2000" kern="0" dirty="0" smtClean="0">
                <a:latin typeface="+mn-lt"/>
                <a:cs typeface="Times New Roman" panose="02020603050405020304" pitchFamily="18" charset="0"/>
                <a:sym typeface="+mn-ea"/>
              </a:rPr>
              <a:t>GNN training </a:t>
            </a:r>
          </a:p>
          <a:p>
            <a:pPr>
              <a:buClr>
                <a:schemeClr val="tx2"/>
              </a:buClr>
            </a:pPr>
            <a:r>
              <a:rPr lang="en-US" altLang="zh-CN" sz="2400" b="1" kern="0" dirty="0" smtClean="0">
                <a:latin typeface="+mn-lt"/>
                <a:cs typeface="Times New Roman" panose="02020603050405020304" pitchFamily="18" charset="0"/>
                <a:sym typeface="+mn-ea"/>
              </a:rPr>
              <a:t>Analysis &amp; Motivation (10 min)</a:t>
            </a:r>
            <a:endParaRPr lang="en-US" altLang="zh-CN" sz="2400" b="1" kern="0" dirty="0" smtClean="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sym typeface="+mn-ea"/>
              </a:rPr>
              <a:t>Bottleneck of Large Scale Training</a:t>
            </a:r>
          </a:p>
          <a:p>
            <a:pPr lvl="1">
              <a:buClr>
                <a:schemeClr val="tx2"/>
              </a:buClr>
            </a:pPr>
            <a:r>
              <a:rPr lang="en-US" altLang="zh-CN" sz="2000" kern="0" dirty="0" smtClean="0">
                <a:latin typeface="+mn-lt"/>
                <a:cs typeface="Times New Roman" panose="02020603050405020304" pitchFamily="18" charset="0"/>
                <a:sym typeface="+mn-ea"/>
              </a:rPr>
              <a:t>Strategies</a:t>
            </a:r>
          </a:p>
          <a:p>
            <a:pPr>
              <a:buClr>
                <a:schemeClr val="tx2"/>
              </a:buClr>
            </a:pPr>
            <a:r>
              <a:rPr lang="en-US" altLang="zh-CN" sz="2400" kern="0" dirty="0" smtClean="0">
                <a:latin typeface="+mn-lt"/>
                <a:cs typeface="Times New Roman" panose="02020603050405020304" pitchFamily="18" charset="0"/>
                <a:sym typeface="+mn-ea"/>
              </a:rPr>
              <a:t>Proposed Methods (35 min)</a:t>
            </a:r>
          </a:p>
          <a:p>
            <a:pPr lvl="1">
              <a:buClr>
                <a:schemeClr val="tx2"/>
              </a:buClr>
            </a:pPr>
            <a:r>
              <a:rPr lang="en-US" altLang="zh-CN" sz="2000" kern="0" dirty="0" smtClean="0">
                <a:latin typeface="+mn-lt"/>
                <a:cs typeface="Times New Roman" panose="02020603050405020304" pitchFamily="18" charset="0"/>
              </a:rPr>
              <a:t>Ginex</a:t>
            </a:r>
            <a:endParaRPr lang="en-US" altLang="zh-CN" sz="2000" kern="0" dirty="0">
              <a:latin typeface="+mn-lt"/>
              <a:cs typeface="Times New Roman" panose="02020603050405020304" pitchFamily="18" charset="0"/>
            </a:endParaRPr>
          </a:p>
          <a:p>
            <a:pPr lvl="1">
              <a:buClr>
                <a:schemeClr val="tx2"/>
              </a:buClr>
            </a:pPr>
            <a:r>
              <a:rPr lang="en-US" altLang="zh-CN" sz="2000" kern="0" dirty="0" smtClean="0">
                <a:latin typeface="+mn-lt"/>
                <a:cs typeface="Times New Roman" panose="02020603050405020304" pitchFamily="18" charset="0"/>
              </a:rPr>
              <a:t>OUTRE</a:t>
            </a:r>
          </a:p>
          <a:p>
            <a:pPr lvl="1">
              <a:buClr>
                <a:schemeClr val="tx2"/>
              </a:buClr>
            </a:pPr>
            <a:r>
              <a:rPr lang="en-US" altLang="zh-CN" sz="2000" kern="0" dirty="0" smtClean="0">
                <a:latin typeface="+mn-lt"/>
                <a:cs typeface="Times New Roman" panose="02020603050405020304" pitchFamily="18" charset="0"/>
              </a:rPr>
              <a:t>TIGER</a:t>
            </a:r>
          </a:p>
          <a:p>
            <a:pPr>
              <a:buClr>
                <a:schemeClr val="tx2"/>
              </a:buClr>
            </a:pPr>
            <a:r>
              <a:rPr lang="en-US" altLang="zh-CN" sz="2400" kern="0" dirty="0" smtClean="0">
                <a:solidFill>
                  <a:prstClr val="black"/>
                </a:solidFill>
                <a:latin typeface="+mn-lt"/>
                <a:cs typeface="Times New Roman" panose="02020603050405020304" pitchFamily="18" charset="0"/>
                <a:sym typeface="+mn-ea"/>
              </a:rPr>
              <a:t>Conclusions (5 min)</a:t>
            </a:r>
          </a:p>
          <a:p>
            <a:pPr>
              <a:buClr>
                <a:schemeClr val="tx2"/>
              </a:buClr>
            </a:pPr>
            <a:r>
              <a:rPr lang="en-US" altLang="zh-CN" sz="2400" kern="0" dirty="0" smtClean="0">
                <a:solidFill>
                  <a:prstClr val="black"/>
                </a:solidFill>
                <a:latin typeface="+mn-lt"/>
                <a:cs typeface="Times New Roman" panose="02020603050405020304" pitchFamily="18" charset="0"/>
                <a:sym typeface="+mn-ea"/>
              </a:rPr>
              <a:t>Q/A</a:t>
            </a:r>
            <a:endParaRPr lang="en-US" altLang="zh-CN" sz="2800" kern="0" dirty="0">
              <a:latin typeface="+mn-lt"/>
              <a:cs typeface="Times New Roman" panose="02020603050405020304" pitchFamily="18" charset="0"/>
            </a:endParaRPr>
          </a:p>
        </p:txBody>
      </p:sp>
      <p:sp>
        <p:nvSpPr>
          <p:cNvPr id="8" name="標題 1"/>
          <p:cNvSpPr>
            <a:spLocks noGrp="1"/>
          </p:cNvSpPr>
          <p:nvPr>
            <p:ph type="title"/>
          </p:nvPr>
        </p:nvSpPr>
        <p:spPr>
          <a:xfrm>
            <a:off x="1296610" y="144466"/>
            <a:ext cx="10270977" cy="692151"/>
          </a:xfrm>
        </p:spPr>
        <p:txBody>
          <a:bodyPr/>
          <a:lstStyle/>
          <a:p>
            <a:r>
              <a:rPr lang="en-US" altLang="zh-TW" dirty="0" smtClean="0"/>
              <a:t>OUTLINE</a:t>
            </a:r>
            <a:endParaRPr lang="zh-TW" altLang="en-US" dirty="0"/>
          </a:p>
        </p:txBody>
      </p:sp>
    </p:spTree>
    <p:extLst>
      <p:ext uri="{BB962C8B-B14F-4D97-AF65-F5344CB8AC3E}">
        <p14:creationId xmlns:p14="http://schemas.microsoft.com/office/powerpoint/2010/main" val="2868030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704020202020204" pitchFamily="34" charset="0"/>
            <a:ea typeface="PMingLiU"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704020202020204" pitchFamily="34" charset="0"/>
            <a:ea typeface="PMingLiU"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2270</TotalTime>
  <Words>5102</Words>
  <Application>Microsoft Office PowerPoint</Application>
  <PresentationFormat>宽屏</PresentationFormat>
  <Paragraphs>591</Paragraphs>
  <Slides>52</Slides>
  <Notes>51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52</vt:i4>
      </vt:variant>
    </vt:vector>
  </HeadingPairs>
  <TitlesOfParts>
    <vt:vector size="67" baseType="lpstr">
      <vt:lpstr>標楷體</vt:lpstr>
      <vt:lpstr>MS Sans Serif</vt:lpstr>
      <vt:lpstr>PMingLiU</vt:lpstr>
      <vt:lpstr>PMingLiU</vt:lpstr>
      <vt:lpstr>等线</vt:lpstr>
      <vt:lpstr>等线</vt:lpstr>
      <vt:lpstr>楷体</vt:lpstr>
      <vt:lpstr>Arial</vt:lpstr>
      <vt:lpstr>Calibri</vt:lpstr>
      <vt:lpstr>Calibri Light</vt:lpstr>
      <vt:lpstr>Cambria Math</vt:lpstr>
      <vt:lpstr>Times New Roman</vt:lpstr>
      <vt:lpstr>Wingdings</vt:lpstr>
      <vt:lpstr>NTHU UniCloud</vt:lpstr>
      <vt:lpstr>自訂設計</vt:lpstr>
      <vt:lpstr>Scalable GNN Training System with Cache  2024.12.03</vt:lpstr>
      <vt:lpstr>OUTLINE</vt:lpstr>
      <vt:lpstr>Introduction - Graph Tasks (1/6) </vt:lpstr>
      <vt:lpstr>Introduction - Graph Tasks (2/6)</vt:lpstr>
      <vt:lpstr>Introduction - Graph Tasks (3/6)</vt:lpstr>
      <vt:lpstr>Introduction - Graph Tasks (4/6) </vt:lpstr>
      <vt:lpstr>PowerPoint 演示文稿</vt:lpstr>
      <vt:lpstr>Introduction - GNN Training (6/6)</vt:lpstr>
      <vt:lpstr>OUTLINE</vt:lpstr>
      <vt:lpstr>Analysis – Bottleneck of Large Scale Training (1/7) </vt:lpstr>
      <vt:lpstr>Analysis – Bottleneck of Large Scale Training (2/7) </vt:lpstr>
      <vt:lpstr>Analysis – Bottleneck of Large Scale Training (3/7) </vt:lpstr>
      <vt:lpstr>Analysis – Graph Strategy (4/7) </vt:lpstr>
      <vt:lpstr>Analysis – Graph Strategy (5/7) </vt:lpstr>
      <vt:lpstr>Analysis – System Strategy (6/7) </vt:lpstr>
      <vt:lpstr>Analysis – System Strategy (7/7) </vt:lpstr>
      <vt:lpstr>OUTLINE</vt:lpstr>
      <vt:lpstr>Ginex</vt:lpstr>
      <vt:lpstr>Ginex : Introduction (1/10) </vt:lpstr>
      <vt:lpstr>Ginex : Contributions (2/10) </vt:lpstr>
      <vt:lpstr>Ginex : Method (3/10) </vt:lpstr>
      <vt:lpstr>Ginex : Method (4/10) </vt:lpstr>
      <vt:lpstr>Ginex : Method (5/10) </vt:lpstr>
      <vt:lpstr>Ginex : Method (6/10) </vt:lpstr>
      <vt:lpstr>Ginex : Experiment (7/10) </vt:lpstr>
      <vt:lpstr>Ginex : Experiment (8/10) </vt:lpstr>
      <vt:lpstr>Ginex : Experiment (9/10) </vt:lpstr>
      <vt:lpstr>Ginex : Experiment (10/10) </vt:lpstr>
      <vt:lpstr>OUTLINE</vt:lpstr>
      <vt:lpstr>OUTRE</vt:lpstr>
      <vt:lpstr>OUTRE : Introduction (1/8) </vt:lpstr>
      <vt:lpstr>OUTRE : Introduction (2/8)  </vt:lpstr>
      <vt:lpstr>OUTRE : Contributions (3/8)  </vt:lpstr>
      <vt:lpstr>OUTRE : Method (4/8)  </vt:lpstr>
      <vt:lpstr>OUTRE : Method (5/8)  </vt:lpstr>
      <vt:lpstr>OUTRE : Experiment (6/8)  </vt:lpstr>
      <vt:lpstr>OUTRE : Experiment (7/8)  </vt:lpstr>
      <vt:lpstr>OUTRE : Experiment (8/8)  </vt:lpstr>
      <vt:lpstr>OUTLINE</vt:lpstr>
      <vt:lpstr>TiGER </vt:lpstr>
      <vt:lpstr>TIGER : Introduction (1/8) </vt:lpstr>
      <vt:lpstr>TIGER : Introduction (2/8) </vt:lpstr>
      <vt:lpstr>TIGER : Contributions (3/8) </vt:lpstr>
      <vt:lpstr>TIGER : Method (4/8) </vt:lpstr>
      <vt:lpstr>TIGER : Method (5/8) </vt:lpstr>
      <vt:lpstr>TIGER : Method (6/8) </vt:lpstr>
      <vt:lpstr>TIGER : Experiment (7/8) </vt:lpstr>
      <vt:lpstr>TIGER : Experiment (8/8) </vt:lpstr>
      <vt:lpstr>OUTLINE</vt:lpstr>
      <vt:lpstr>Conclusions</vt:lpstr>
      <vt:lpstr>Q &amp; A</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ASUS</cp:lastModifiedBy>
  <cp:revision>391</cp:revision>
  <dcterms:created xsi:type="dcterms:W3CDTF">2024-10-31T14:58:15Z</dcterms:created>
  <dcterms:modified xsi:type="dcterms:W3CDTF">2024-12-02T07:40:50Z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1A7E52CEB46E792DBE221F67614C8786_42</vt:lpwstr>
  </property>
  <property fmtid="{D5CDD505-2E9C-101B-9397-08002B2CF9AE}" pid="3" name="KSOProductBuildVer">
    <vt:lpwstr>2052-6.10.2.8876</vt:lpwstr>
  </property>
</Properties>
</file>