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5"/>
  </p:notesMasterIdLst>
  <p:sldIdLst>
    <p:sldId id="256" r:id="rId4"/>
    <p:sldId id="611" r:id="rId6"/>
    <p:sldId id="754" r:id="rId7"/>
    <p:sldId id="520" r:id="rId8"/>
    <p:sldId id="521" r:id="rId9"/>
    <p:sldId id="755" r:id="rId10"/>
    <p:sldId id="524" r:id="rId11"/>
    <p:sldId id="666" r:id="rId12"/>
    <p:sldId id="663" r:id="rId13"/>
    <p:sldId id="665" r:id="rId14"/>
    <p:sldId id="660" r:id="rId15"/>
    <p:sldId id="664" r:id="rId16"/>
    <p:sldId id="662" r:id="rId17"/>
    <p:sldId id="667" r:id="rId18"/>
    <p:sldId id="761" r:id="rId19"/>
    <p:sldId id="756" r:id="rId20"/>
    <p:sldId id="668" r:id="rId21"/>
    <p:sldId id="671" r:id="rId22"/>
    <p:sldId id="669" r:id="rId23"/>
    <p:sldId id="672" r:id="rId24"/>
    <p:sldId id="673" r:id="rId25"/>
    <p:sldId id="674" r:id="rId26"/>
    <p:sldId id="675" r:id="rId27"/>
    <p:sldId id="679" r:id="rId28"/>
    <p:sldId id="677" r:id="rId29"/>
    <p:sldId id="678" r:id="rId30"/>
    <p:sldId id="680" r:id="rId31"/>
    <p:sldId id="757" r:id="rId32"/>
    <p:sldId id="526" r:id="rId33"/>
    <p:sldId id="684" r:id="rId34"/>
    <p:sldId id="686" r:id="rId35"/>
    <p:sldId id="683" r:id="rId36"/>
    <p:sldId id="682" r:id="rId37"/>
    <p:sldId id="728" r:id="rId38"/>
    <p:sldId id="729" r:id="rId39"/>
    <p:sldId id="731" r:id="rId40"/>
    <p:sldId id="758" r:id="rId41"/>
    <p:sldId id="733" r:id="rId42"/>
    <p:sldId id="734" r:id="rId43"/>
    <p:sldId id="739" r:id="rId44"/>
    <p:sldId id="740" r:id="rId45"/>
    <p:sldId id="735" r:id="rId46"/>
    <p:sldId id="741" r:id="rId47"/>
    <p:sldId id="742" r:id="rId48"/>
    <p:sldId id="743" r:id="rId49"/>
    <p:sldId id="744" r:id="rId50"/>
    <p:sldId id="745" r:id="rId51"/>
    <p:sldId id="747" r:id="rId52"/>
    <p:sldId id="748" r:id="rId53"/>
    <p:sldId id="737" r:id="rId54"/>
    <p:sldId id="749" r:id="rId55"/>
    <p:sldId id="751" r:id="rId56"/>
    <p:sldId id="752" r:id="rId57"/>
    <p:sldId id="750" r:id="rId58"/>
    <p:sldId id="759" r:id="rId59"/>
    <p:sldId id="753" r:id="rId60"/>
    <p:sldId id="760" r:id="rId61"/>
  </p:sldIdLst>
  <p:sldSz cx="12192000" cy="6858000"/>
  <p:notesSz cx="6858000" cy="9144000"/>
  <p:custDataLst>
    <p:tags r:id="rId65"/>
  </p:custData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9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5" Type="http://schemas.openxmlformats.org/officeDocument/2006/relationships/tags" Target="tags/tag5.xml"/><Relationship Id="rId64" Type="http://schemas.openxmlformats.org/officeDocument/2006/relationships/tableStyles" Target="tableStyles.xml"/><Relationship Id="rId63" Type="http://schemas.openxmlformats.org/officeDocument/2006/relationships/viewProps" Target="viewProps.xml"/><Relationship Id="rId62" Type="http://schemas.openxmlformats.org/officeDocument/2006/relationships/presProps" Target="presProps.xml"/><Relationship Id="rId61" Type="http://schemas.openxmlformats.org/officeDocument/2006/relationships/slide" Target="slides/slide57.xml"/><Relationship Id="rId60" Type="http://schemas.openxmlformats.org/officeDocument/2006/relationships/slide" Target="slides/slide56.xml"/><Relationship Id="rId6" Type="http://schemas.openxmlformats.org/officeDocument/2006/relationships/slide" Target="slides/slide2.xml"/><Relationship Id="rId59" Type="http://schemas.openxmlformats.org/officeDocument/2006/relationships/slide" Target="slides/slide55.xml"/><Relationship Id="rId58" Type="http://schemas.openxmlformats.org/officeDocument/2006/relationships/slide" Target="slides/slide54.xml"/><Relationship Id="rId57" Type="http://schemas.openxmlformats.org/officeDocument/2006/relationships/slide" Target="slides/slide53.xml"/><Relationship Id="rId56" Type="http://schemas.openxmlformats.org/officeDocument/2006/relationships/slide" Target="slides/slide52.xml"/><Relationship Id="rId55" Type="http://schemas.openxmlformats.org/officeDocument/2006/relationships/slide" Target="slides/slide51.xml"/><Relationship Id="rId54" Type="http://schemas.openxmlformats.org/officeDocument/2006/relationships/slide" Target="slides/slide50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" Type="http://schemas.openxmlformats.org/officeDocument/2006/relationships/notesMaster" Target="notesMasters/notesMaster1.xml"/><Relationship Id="rId49" Type="http://schemas.openxmlformats.org/officeDocument/2006/relationships/slide" Target="slides/slide4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F4A7B-8284-4E61-88F9-84C6CA6E31E8}" type="datetimeFigureOut">
              <a:rPr lang="zh-TW" altLang="en-US" smtClean="0"/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D5518-E2B7-47D3-A483-775D39982443}" type="slidenum">
              <a:rPr lang="zh-TW" altLang="en-US" smtClean="0"/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lvl="0"/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lvl="1"/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2665"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3pPr>
            <a:lvl4pPr>
              <a:defRPr sz="2400"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4pPr>
            <a:lvl5pPr>
              <a:defRPr sz="2135"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5pPr>
          </a:lstStyle>
          <a:p>
            <a:pPr lvl="0"/>
            <a:r>
              <a:rPr lang="en-US" altLang="zh-TW" dirty="0"/>
              <a:t>Click to edit Master text styles</a:t>
            </a:r>
            <a:endParaRPr lang="en-US" altLang="zh-TW" dirty="0"/>
          </a:p>
          <a:p>
            <a:pPr lvl="1"/>
            <a:r>
              <a:rPr lang="en-US" altLang="zh-TW" dirty="0"/>
              <a:t>Second level</a:t>
            </a:r>
            <a:endParaRPr lang="en-US" altLang="zh-TW" dirty="0"/>
          </a:p>
          <a:p>
            <a:pPr lvl="2"/>
            <a:r>
              <a:rPr lang="en-US" altLang="zh-TW" dirty="0"/>
              <a:t>Third level</a:t>
            </a:r>
            <a:endParaRPr lang="en-US" altLang="zh-TW" dirty="0"/>
          </a:p>
          <a:p>
            <a:pPr lvl="3"/>
            <a:r>
              <a:rPr lang="en-US" altLang="zh-TW" dirty="0"/>
              <a:t>Fourth level</a:t>
            </a:r>
            <a:endParaRPr lang="en-US" altLang="zh-TW" dirty="0"/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09600" y="73028"/>
            <a:ext cx="10972800" cy="1700213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  <a:endParaRPr lang="en-US" altLang="zh-TW"/>
          </a:p>
          <a:p>
            <a:pPr lvl="1"/>
            <a:r>
              <a:rPr lang="en-US" altLang="zh-TW"/>
              <a:t>Second level</a:t>
            </a:r>
            <a:endParaRPr lang="en-US" altLang="zh-TW"/>
          </a:p>
          <a:p>
            <a:pPr lvl="2"/>
            <a:r>
              <a:rPr lang="en-US" altLang="zh-TW"/>
              <a:t>Third level</a:t>
            </a:r>
            <a:endParaRPr lang="en-US" altLang="zh-TW"/>
          </a:p>
          <a:p>
            <a:pPr lvl="3"/>
            <a:r>
              <a:rPr lang="en-US" altLang="zh-TW"/>
              <a:t>Fourth level</a:t>
            </a:r>
            <a:endParaRPr lang="en-US" altLang="zh-TW"/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表格版面配置區 2"/>
          <p:cNvSpPr>
            <a:spLocks noGrp="1"/>
          </p:cNvSpPr>
          <p:nvPr>
            <p:ph type="tbl" idx="1" hasCustomPrompt="1"/>
          </p:nvPr>
        </p:nvSpPr>
        <p:spPr>
          <a:xfrm>
            <a:off x="609600" y="1125542"/>
            <a:ext cx="10972800" cy="647700"/>
          </a:xfrm>
        </p:spPr>
        <p:txBody>
          <a:bodyPr/>
          <a:lstStyle/>
          <a:p>
            <a:pPr lvl="0"/>
            <a:r>
              <a:rPr lang="en-US" altLang="zh-TW" noProof="0"/>
              <a:t>Click icon to add table</a:t>
            </a:r>
            <a:endParaRPr lang="zh-TW" altLang="en-US" noProof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>
            <a:lvl1pPr algn="ctr">
              <a:defRPr sz="5335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TW"/>
              <a:t>Click to edit Master subtitle style</a:t>
            </a:r>
            <a:endParaRPr lang="zh-TW" alt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265" b="1" cap="all"/>
            </a:lvl1pPr>
          </a:lstStyle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3735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TW" dirty="0"/>
              <a:t>Click to edit Master text styles</a:t>
            </a:r>
            <a:endParaRPr lang="en-US" altLang="zh-TW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125536"/>
            <a:ext cx="5384800" cy="4227699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dirty="0"/>
              <a:t>Click to edit Master text styles</a:t>
            </a:r>
            <a:endParaRPr lang="en-US" altLang="zh-TW" dirty="0"/>
          </a:p>
          <a:p>
            <a:pPr lvl="1"/>
            <a:r>
              <a:rPr lang="en-US" altLang="zh-TW" dirty="0"/>
              <a:t>Second level</a:t>
            </a:r>
            <a:endParaRPr lang="en-US" altLang="zh-TW" dirty="0"/>
          </a:p>
          <a:p>
            <a:pPr lvl="2"/>
            <a:r>
              <a:rPr lang="en-US" altLang="zh-TW" dirty="0"/>
              <a:t>Third level</a:t>
            </a:r>
            <a:endParaRPr lang="en-US" altLang="zh-TW" dirty="0"/>
          </a:p>
          <a:p>
            <a:pPr lvl="3"/>
            <a:r>
              <a:rPr lang="en-US" altLang="zh-TW" dirty="0"/>
              <a:t>Fourth level</a:t>
            </a:r>
            <a:endParaRPr lang="en-US" altLang="zh-TW" dirty="0"/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125536"/>
            <a:ext cx="5384800" cy="4227699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dirty="0"/>
              <a:t>Click to edit Master text styles</a:t>
            </a:r>
            <a:endParaRPr lang="en-US" altLang="zh-TW" dirty="0"/>
          </a:p>
          <a:p>
            <a:pPr lvl="1"/>
            <a:r>
              <a:rPr lang="en-US" altLang="zh-TW" dirty="0"/>
              <a:t>Second level</a:t>
            </a:r>
            <a:endParaRPr lang="en-US" altLang="zh-TW" dirty="0"/>
          </a:p>
          <a:p>
            <a:pPr lvl="2"/>
            <a:r>
              <a:rPr lang="en-US" altLang="zh-TW" dirty="0"/>
              <a:t>Third level</a:t>
            </a:r>
            <a:endParaRPr lang="en-US" altLang="zh-TW" dirty="0"/>
          </a:p>
          <a:p>
            <a:pPr lvl="3"/>
            <a:r>
              <a:rPr lang="en-US" altLang="zh-TW" dirty="0"/>
              <a:t>Fourth level</a:t>
            </a:r>
            <a:endParaRPr lang="en-US" altLang="zh-TW" dirty="0"/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2" y="1268773"/>
            <a:ext cx="5386917" cy="639763"/>
          </a:xfrm>
        </p:spPr>
        <p:txBody>
          <a:bodyPr anchor="b"/>
          <a:lstStyle>
            <a:lvl1pPr marL="0" indent="0">
              <a:buNone/>
              <a:defRPr sz="2665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  <a:endParaRPr lang="en-US" alt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2" y="1908535"/>
            <a:ext cx="5386917" cy="3951288"/>
          </a:xfrm>
        </p:spPr>
        <p:txBody>
          <a:bodyPr/>
          <a:lstStyle>
            <a:lvl1pPr>
              <a:defRPr sz="2665"/>
            </a:lvl1pPr>
            <a:lvl2pPr>
              <a:defRPr sz="2135"/>
            </a:lvl2pPr>
            <a:lvl3pPr>
              <a:defRPr sz="1865"/>
            </a:lvl3pPr>
            <a:lvl4pPr>
              <a:defRPr sz="1865"/>
            </a:lvl4pPr>
            <a:lvl5pPr>
              <a:defRPr sz="1865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dirty="0"/>
              <a:t>Click to edit Master text styles</a:t>
            </a:r>
            <a:endParaRPr lang="en-US" altLang="zh-TW" dirty="0"/>
          </a:p>
          <a:p>
            <a:pPr lvl="1"/>
            <a:r>
              <a:rPr lang="en-US" altLang="zh-TW" dirty="0"/>
              <a:t>Second level</a:t>
            </a:r>
            <a:endParaRPr lang="en-US" altLang="zh-TW" dirty="0"/>
          </a:p>
          <a:p>
            <a:pPr lvl="2"/>
            <a:r>
              <a:rPr lang="en-US" altLang="zh-TW" dirty="0"/>
              <a:t>Third level</a:t>
            </a:r>
            <a:endParaRPr lang="en-US" altLang="zh-TW" dirty="0"/>
          </a:p>
          <a:p>
            <a:pPr lvl="3"/>
            <a:r>
              <a:rPr lang="en-US" altLang="zh-TW" dirty="0"/>
              <a:t>Fourth level</a:t>
            </a:r>
            <a:endParaRPr lang="en-US" altLang="zh-TW" dirty="0"/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3" y="1268773"/>
            <a:ext cx="5389033" cy="639763"/>
          </a:xfrm>
        </p:spPr>
        <p:txBody>
          <a:bodyPr anchor="b"/>
          <a:lstStyle>
            <a:lvl1pPr marL="0" indent="0">
              <a:buNone/>
              <a:defRPr sz="2665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  <a:endParaRPr lang="en-US" altLang="zh-TW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3" y="1908535"/>
            <a:ext cx="5389033" cy="3951288"/>
          </a:xfrm>
        </p:spPr>
        <p:txBody>
          <a:bodyPr/>
          <a:lstStyle>
            <a:lvl1pPr>
              <a:defRPr sz="2665"/>
            </a:lvl1pPr>
            <a:lvl2pPr>
              <a:defRPr sz="2135"/>
            </a:lvl2pPr>
            <a:lvl3pPr>
              <a:defRPr sz="1865"/>
            </a:lvl3pPr>
            <a:lvl4pPr>
              <a:defRPr sz="1865"/>
            </a:lvl4pPr>
            <a:lvl5pPr>
              <a:defRPr sz="1865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  <a:endParaRPr lang="en-US" altLang="zh-TW"/>
          </a:p>
          <a:p>
            <a:pPr lvl="1"/>
            <a:r>
              <a:rPr lang="en-US" altLang="zh-TW"/>
              <a:t>Second level</a:t>
            </a:r>
            <a:endParaRPr lang="en-US" altLang="zh-TW"/>
          </a:p>
          <a:p>
            <a:pPr lvl="2"/>
            <a:r>
              <a:rPr lang="en-US" altLang="zh-TW"/>
              <a:t>Third level</a:t>
            </a:r>
            <a:endParaRPr lang="en-US" altLang="zh-TW"/>
          </a:p>
          <a:p>
            <a:pPr lvl="3"/>
            <a:r>
              <a:rPr lang="en-US" altLang="zh-TW"/>
              <a:t>Fourth level</a:t>
            </a:r>
            <a:endParaRPr lang="en-US" altLang="zh-TW"/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</a:fld>
            <a:endParaRPr lang="zh-TW" altLang="en-US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624421" y="144466"/>
            <a:ext cx="10943167" cy="692151"/>
          </a:xfrm>
        </p:spPr>
        <p:txBody>
          <a:bodyPr/>
          <a:lstStyle/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6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4" y="273056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/>
              <a:t>Click to edit Master text styles</a:t>
            </a:r>
            <a:endParaRPr lang="en-US" altLang="zh-TW"/>
          </a:p>
          <a:p>
            <a:pPr lvl="1"/>
            <a:r>
              <a:rPr lang="en-US" altLang="zh-TW"/>
              <a:t>Second level</a:t>
            </a:r>
            <a:endParaRPr lang="en-US" altLang="zh-TW"/>
          </a:p>
          <a:p>
            <a:pPr lvl="2"/>
            <a:r>
              <a:rPr lang="en-US" altLang="zh-TW"/>
              <a:t>Third level</a:t>
            </a:r>
            <a:endParaRPr lang="en-US" altLang="zh-TW"/>
          </a:p>
          <a:p>
            <a:pPr lvl="3"/>
            <a:r>
              <a:rPr lang="en-US" altLang="zh-TW"/>
              <a:t>Fourth level</a:t>
            </a:r>
            <a:endParaRPr lang="en-US" altLang="zh-TW"/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  <a:endParaRPr lang="en-US" altLang="zh-TW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TW" noProof="0"/>
              <a:t>Click icon to add picture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  <a:endParaRPr lang="en-US" altLang="zh-TW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  <a:endParaRPr lang="en-US" altLang="zh-TW"/>
          </a:p>
          <a:p>
            <a:pPr lvl="1"/>
            <a:r>
              <a:rPr lang="en-US" altLang="zh-TW"/>
              <a:t>Second level</a:t>
            </a:r>
            <a:endParaRPr lang="en-US" altLang="zh-TW"/>
          </a:p>
          <a:p>
            <a:pPr lvl="2"/>
            <a:r>
              <a:rPr lang="en-US" altLang="zh-TW"/>
              <a:t>Third level</a:t>
            </a:r>
            <a:endParaRPr lang="en-US" altLang="zh-TW"/>
          </a:p>
          <a:p>
            <a:pPr lvl="3"/>
            <a:r>
              <a:rPr lang="en-US" altLang="zh-TW"/>
              <a:t>Fourth level</a:t>
            </a:r>
            <a:endParaRPr lang="en-US" altLang="zh-TW"/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image" Target="../media/image3.png"/><Relationship Id="rId15" Type="http://schemas.openxmlformats.org/officeDocument/2006/relationships/image" Target="../media/image2.jpeg"/><Relationship Id="rId14" Type="http://schemas.openxmlformats.org/officeDocument/2006/relationships/image" Target="../media/image1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1049867" y="144466"/>
            <a:ext cx="10517721" cy="6921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TW" altLang="en-US" dirty="0"/>
              <a:t>按一下以編輯母片標題樣式</a:t>
            </a:r>
            <a:endParaRPr lang="zh-TW" altLang="en-US" dirty="0"/>
          </a:p>
        </p:txBody>
      </p:sp>
      <p:sp>
        <p:nvSpPr>
          <p:cNvPr id="1028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25537"/>
            <a:ext cx="10972800" cy="48958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TW" altLang="en-US" dirty="0"/>
              <a:t>按一下以編輯母片</a:t>
            </a:r>
            <a:endParaRPr lang="zh-TW" altLang="en-US" dirty="0"/>
          </a:p>
          <a:p>
            <a:pPr lvl="1"/>
            <a:r>
              <a:rPr lang="zh-TW" altLang="en-US" dirty="0"/>
              <a:t>按一下以編輯母片</a:t>
            </a:r>
            <a:endParaRPr lang="zh-TW" altLang="en-US" dirty="0"/>
          </a:p>
          <a:p>
            <a:pPr lvl="1"/>
            <a:endParaRPr lang="zh-TW" altLang="en-US" dirty="0"/>
          </a:p>
          <a:p>
            <a:pPr lvl="0"/>
            <a:endParaRPr lang="en-US" altLang="zh-TW" dirty="0"/>
          </a:p>
        </p:txBody>
      </p:sp>
      <p:pic>
        <p:nvPicPr>
          <p:cNvPr id="1029" name="Picture 25" descr="nam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" y="6357940"/>
            <a:ext cx="5111751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792808" y="6581777"/>
            <a:ext cx="35748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PMingLiU" pitchFamily="18" charset="-120"/>
                <a:cs typeface="Arial" panose="020B0604020202020204" pitchFamily="34" charset="0"/>
              </a:rPr>
              <a:t>National Tsing Hua University ® copyright OIA</a:t>
            </a:r>
            <a:endParaRPr lang="zh-TW" altLang="en-US" sz="1200" b="1" dirty="0">
              <a:solidFill>
                <a:schemeClr val="bg1"/>
              </a:solidFill>
              <a:latin typeface="Arial" panose="020B0604020202020204" pitchFamily="34" charset="0"/>
              <a:ea typeface="PMingLiU" pitchFamily="18" charset="-120"/>
              <a:cs typeface="Arial" panose="020B0604020202020204" pitchFamily="34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908055"/>
            <a:ext cx="12192000" cy="144463"/>
          </a:xfrm>
          <a:prstGeom prst="rect">
            <a:avLst/>
          </a:prstGeom>
          <a:solidFill>
            <a:srgbClr val="990099"/>
          </a:solidFill>
          <a:ln w="15875">
            <a:noFill/>
            <a:miter lim="800000"/>
          </a:ln>
          <a:effectLst>
            <a:prstShdw prst="shdw18" dist="17961" dir="13500000">
              <a:srgbClr val="990099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lang="zh-TW" altLang="en-US" sz="1800">
              <a:ea typeface="PMingLiU" pitchFamily="18" charset="-120"/>
            </a:endParaRPr>
          </a:p>
        </p:txBody>
      </p:sp>
      <p:sp>
        <p:nvSpPr>
          <p:cNvPr id="4106" name="Rectangle 10"/>
          <p:cNvSpPr>
            <a:spLocks noChangeArrowheads="1"/>
          </p:cNvSpPr>
          <p:nvPr userDrawn="1"/>
        </p:nvSpPr>
        <p:spPr bwMode="auto">
          <a:xfrm>
            <a:off x="0" y="6165849"/>
            <a:ext cx="12192000" cy="719139"/>
          </a:xfrm>
          <a:prstGeom prst="rect">
            <a:avLst/>
          </a:prstGeom>
          <a:solidFill>
            <a:srgbClr val="990099"/>
          </a:solidFill>
          <a:ln w="15875">
            <a:noFill/>
            <a:miter lim="800000"/>
          </a:ln>
          <a:effectLst>
            <a:prstShdw prst="shdw18" dist="17961" dir="13500000">
              <a:srgbClr val="990099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lang="zh-TW" altLang="en-US" sz="1800">
              <a:ea typeface="PMingLiU" pitchFamily="18" charset="-120"/>
            </a:endParaRP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08017" y="6524628"/>
            <a:ext cx="2844800" cy="339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ea typeface="PMingLiU" pitchFamily="18" charset="-120"/>
              </a:defRPr>
            </a:lvl1pPr>
          </a:lstStyle>
          <a:p>
            <a:fld id="{D9B6BDF2-6896-4B98-8776-C18582F63BA5}" type="slidenum">
              <a:rPr lang="zh-TW" altLang="en-US" smtClean="0"/>
            </a:fld>
            <a:endParaRPr lang="zh-TW" altLang="en-US"/>
          </a:p>
        </p:txBody>
      </p:sp>
      <p:pic>
        <p:nvPicPr>
          <p:cNvPr id="14" name="圖片 1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80" y="124614"/>
            <a:ext cx="916587" cy="672311"/>
          </a:xfrm>
          <a:prstGeom prst="rect">
            <a:avLst/>
          </a:prstGeom>
        </p:spPr>
      </p:pic>
      <p:grpSp>
        <p:nvGrpSpPr>
          <p:cNvPr id="2" name="群組 1"/>
          <p:cNvGrpSpPr/>
          <p:nvPr userDrawn="1"/>
        </p:nvGrpSpPr>
        <p:grpSpPr>
          <a:xfrm>
            <a:off x="86980" y="6239920"/>
            <a:ext cx="3223375" cy="569415"/>
            <a:chOff x="86980" y="6239920"/>
            <a:chExt cx="3223375" cy="569415"/>
          </a:xfrm>
        </p:grpSpPr>
        <p:pic>
          <p:nvPicPr>
            <p:cNvPr id="12" name="圖片 11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80" y="6239920"/>
              <a:ext cx="817930" cy="56941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 userDrawn="1"/>
          </p:nvSpPr>
          <p:spPr>
            <a:xfrm>
              <a:off x="829837" y="6347770"/>
              <a:ext cx="248051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altLang="zh-TW" sz="1200" kern="1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香港中文大学（深圳）数据科学院</a:t>
              </a:r>
              <a:endParaRPr lang="zh-TW" altLang="zh-TW" sz="1200" kern="1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altLang="zh-TW" sz="1000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CUHK</a:t>
              </a:r>
              <a:r>
                <a:rPr lang="en-US" altLang="zh-TW" sz="1000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等线" panose="02010600030101010101" charset="-122"/>
                  <a:cs typeface="Times New Roman" panose="02020603050405020304" pitchFamily="18" charset="0"/>
                </a:rPr>
                <a:t>-SZ Sc</a:t>
              </a:r>
              <a:r>
                <a:rPr lang="en-US" altLang="zh-TW" sz="1000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hool of Data Science</a:t>
              </a:r>
              <a:endParaRPr lang="zh-TW" altLang="zh-TW" sz="1000" kern="100" dirty="0">
                <a:solidFill>
                  <a:schemeClr val="bg1"/>
                </a:solidFill>
                <a:latin typeface="Calibri" panose="020F0502020204030204" pitchFamily="34" charset="0"/>
                <a:ea typeface="PMingLiU" pitchFamily="18" charset="-120"/>
                <a:cs typeface="Times New Roman" panose="02020603050405020304" pitchFamily="18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Calibri" panose="020F0502020204030204" pitchFamily="34" charset="0"/>
          <a:ea typeface="標楷體" pitchFamily="65" charset="-12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Calibri" panose="020F0502020204030204" pitchFamily="34" charset="0"/>
          <a:ea typeface="標楷體" pitchFamily="65" charset="-120"/>
          <a:cs typeface="MS Sans Serif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Calibri" panose="020F0502020204030204" pitchFamily="34" charset="0"/>
          <a:ea typeface="標楷體" pitchFamily="65" charset="-120"/>
          <a:cs typeface="MS Sans Serif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Calibri" panose="020F0502020204030204" pitchFamily="34" charset="0"/>
          <a:ea typeface="標楷體" pitchFamily="65" charset="-120"/>
          <a:cs typeface="MS Sans Serif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Calibri" panose="020F0502020204030204" pitchFamily="34" charset="0"/>
          <a:ea typeface="標楷體" pitchFamily="65" charset="-120"/>
          <a:cs typeface="MS Sans Serif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chemeClr val="tx2"/>
          </a:solidFill>
          <a:latin typeface="MS Sans Serif"/>
          <a:ea typeface="MS Sans Serif"/>
          <a:cs typeface="MS Sans Serif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chemeClr val="tx2"/>
          </a:solidFill>
          <a:latin typeface="MS Sans Serif"/>
          <a:ea typeface="MS Sans Serif"/>
          <a:cs typeface="MS Sans Serif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chemeClr val="tx2"/>
          </a:solidFill>
          <a:latin typeface="MS Sans Serif"/>
          <a:ea typeface="MS Sans Serif"/>
          <a:cs typeface="MS Sans Serif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chemeClr val="tx2"/>
          </a:solidFill>
          <a:latin typeface="MS Sans Serif"/>
          <a:ea typeface="MS Sans Serif"/>
          <a:cs typeface="MS Sans Serif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SzPct val="80000"/>
        <a:buFont typeface="Wingdings" panose="05000000000000000000" pitchFamily="2" charset="2"/>
        <a:buChar char="l"/>
        <a:defRPr kumimoji="1" sz="3735">
          <a:solidFill>
            <a:schemeClr val="tx1"/>
          </a:solidFill>
          <a:latin typeface="Calibri" panose="020F0502020204030204" pitchFamily="34" charset="0"/>
          <a:ea typeface="標楷體" pitchFamily="65" charset="-12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SzPct val="90000"/>
        <a:buFont typeface="Arial" panose="020B0604020202020204" pitchFamily="34" charset="0"/>
        <a:buChar char="–"/>
        <a:defRPr kumimoji="1" sz="3200">
          <a:solidFill>
            <a:schemeClr val="tx1"/>
          </a:solidFill>
          <a:latin typeface="Calibri" panose="020F0502020204030204" pitchFamily="34" charset="0"/>
          <a:ea typeface="標楷體" pitchFamily="65" charset="-12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1D65F-25B7-47C5-85DC-B1A2A3BE76D7}" type="slidenum">
              <a:rPr lang="zh-TW" altLang="en-US" smtClean="0"/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3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tags" Target="../tags/tag4.xml"/><Relationship Id="rId4" Type="http://schemas.openxmlformats.org/officeDocument/2006/relationships/image" Target="../media/image20.png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1.png"/></Relationships>
</file>

<file path=ppt/slides/_rels/slide4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4.png"/></Relationships>
</file>

<file path=ppt/slides/_rels/slide4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7.png"/></Relationships>
</file>

<file path=ppt/slides/_rels/slide5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9.png"/><Relationship Id="rId1" Type="http://schemas.openxmlformats.org/officeDocument/2006/relationships/image" Target="../media/image58.png"/></Relationships>
</file>

<file path=ppt/slides/_rels/slide5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image" Target="../media/image60.png"/></Relationships>
</file>

<file path=ppt/slides/_rels/slide5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4.png"/><Relationship Id="rId1" Type="http://schemas.openxmlformats.org/officeDocument/2006/relationships/image" Target="../media/image63.png"/></Relationships>
</file>

<file path=ppt/slides/_rels/slide5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image" Target="../media/image65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471" y="1546545"/>
            <a:ext cx="11396871" cy="1882455"/>
          </a:xfrm>
        </p:spPr>
        <p:txBody>
          <a:bodyPr/>
          <a:lstStyle/>
          <a:p>
            <a:pPr algn="ctr"/>
            <a:r>
              <a:rPr lang="en-US" altLang="zh-CN" sz="4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Hybird Accelerator for GCN Inference</a:t>
            </a:r>
            <a:br>
              <a:rPr lang="en-US" altLang="zh-CN"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zh-CN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3200" b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2024.11.21</a:t>
            </a:r>
            <a:endParaRPr lang="zh-TW" altLang="en-US" sz="32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3065" y="3994697"/>
            <a:ext cx="8534400" cy="1882455"/>
          </a:xfrm>
        </p:spPr>
        <p:txBody>
          <a:bodyPr/>
          <a:lstStyle/>
          <a:p>
            <a:r>
              <a:rPr lang="en-US" altLang="zh-TW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Liangsen Wang</a:t>
            </a:r>
            <a:endParaRPr lang="en-US" altLang="zh-TW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of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endParaRPr lang="en-US" altLang="zh-TW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Chinese University of Hong Kong, Shenzhen</a:t>
            </a:r>
            <a:endParaRPr lang="en-US" altLang="zh-TW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Background &amp; Motivation (4/8)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4995" y="1183005"/>
            <a:ext cx="10972800" cy="1858010"/>
          </a:xfrm>
        </p:spPr>
        <p:txBody>
          <a:bodyPr/>
          <a:lstStyle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Different Computational Models in Two Phases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6195" y="2261235"/>
            <a:ext cx="3771900" cy="32029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048510" y="2038350"/>
            <a:ext cx="2287270" cy="39878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p>
            <a:r>
              <a:rPr lang="zh-CN" altLang="en-US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  <a:sym typeface="+mn-ea"/>
              </a:rPr>
              <a:t>Aggregation</a:t>
            </a:r>
            <a:endParaRPr lang="zh-CN" altLang="en-US" sz="20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318885" y="2038350"/>
            <a:ext cx="4016375" cy="39878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p>
            <a:r>
              <a:rPr lang="zh-CN" altLang="en-US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  <a:sym typeface="+mn-ea"/>
              </a:rPr>
              <a:t>Combination</a:t>
            </a:r>
            <a:endParaRPr lang="zh-CN" altLang="en-US" sz="20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760" y="2836545"/>
            <a:ext cx="4491990" cy="205168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926705" y="2836545"/>
            <a:ext cx="1273810" cy="2052320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en-US" altLang="zh-TW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PMingLiU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915" y="2836545"/>
            <a:ext cx="3173095" cy="2051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Background &amp; Motivation (5/8)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4995" y="1183005"/>
            <a:ext cx="10972800" cy="1858010"/>
          </a:xfrm>
        </p:spPr>
        <p:txBody>
          <a:bodyPr/>
          <a:lstStyle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Different Computational Models in Two Phases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99970" y="2192020"/>
            <a:ext cx="7592060" cy="2473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Background &amp; Motivation (6/8)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4995" y="1183005"/>
            <a:ext cx="10972800" cy="1858010"/>
          </a:xfrm>
        </p:spPr>
        <p:txBody>
          <a:bodyPr/>
          <a:lstStyle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Different Computational Models in Two Phases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7970" y="2360295"/>
            <a:ext cx="6546215" cy="2138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Background &amp; Motivation (7/8)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4995" y="1183005"/>
            <a:ext cx="10972800" cy="1858010"/>
          </a:xfrm>
        </p:spPr>
        <p:txBody>
          <a:bodyPr/>
          <a:lstStyle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Differences from Conventional Workloads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32205" y="2228850"/>
            <a:ext cx="6773545" cy="193802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p>
            <a:r>
              <a:rPr lang="en-US" altLang="zh-CN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L</a:t>
            </a:r>
            <a:r>
              <a:rPr lang="zh-CN" altLang="en-US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ength of feature vectors is variable</a:t>
            </a:r>
            <a:endParaRPr lang="zh-CN" altLang="en-US" sz="24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endParaRPr lang="zh-CN" altLang="en-US" sz="24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r>
              <a:rPr lang="en-US" altLang="zh-CN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F</a:t>
            </a:r>
            <a:r>
              <a:rPr lang="zh-CN" altLang="en-US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eature vectors</a:t>
            </a:r>
            <a:r>
              <a:rPr lang="en-US" altLang="zh-CN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usually orders of magnitude longer</a:t>
            </a:r>
            <a:endParaRPr lang="en-US" altLang="zh-CN" sz="24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endParaRPr lang="en-US" altLang="zh-CN" sz="24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r>
              <a:rPr lang="en-US" altLang="zh-CN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MLP parameters are fully shared by all vertices</a:t>
            </a:r>
            <a:endParaRPr lang="en-US" altLang="zh-CN" sz="24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Background &amp; Motivation (8/8)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4995" y="1183005"/>
            <a:ext cx="10972800" cy="1858010"/>
          </a:xfrm>
        </p:spPr>
        <p:txBody>
          <a:bodyPr/>
          <a:lstStyle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Inefficiencies of General-Purpose Processors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019935" y="2228850"/>
            <a:ext cx="2042160" cy="460375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p>
            <a:r>
              <a:rPr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CPUs</a:t>
            </a:r>
            <a:endParaRPr sz="24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721600" y="2228850"/>
            <a:ext cx="1750060" cy="460375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p>
            <a:pPr algn="l">
              <a:buClrTx/>
              <a:buSzTx/>
              <a:buFontTx/>
            </a:pPr>
            <a:r>
              <a:rPr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GPUs</a:t>
            </a:r>
            <a:endParaRPr sz="24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77620" y="2967990"/>
            <a:ext cx="3759835" cy="2306955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p>
            <a:r>
              <a:rPr lang="en-US" altLang="zh-CN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I</a:t>
            </a:r>
            <a:r>
              <a:rPr lang="zh-CN" altLang="en-US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rregularity in </a:t>
            </a:r>
            <a:r>
              <a:rPr lang="en-US" altLang="zh-CN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a</a:t>
            </a:r>
            <a:r>
              <a:rPr lang="zh-CN" altLang="en-US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ggregation phase</a:t>
            </a:r>
            <a:r>
              <a:rPr lang="en-US" altLang="zh-CN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unfriendly to current </a:t>
            </a:r>
            <a:r>
              <a:rPr lang="zh-CN" altLang="en-US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cache </a:t>
            </a:r>
            <a:r>
              <a:rPr lang="en-US" altLang="zh-CN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and</a:t>
            </a:r>
            <a:r>
              <a:rPr lang="zh-CN" altLang="en-US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data prefetching techniques</a:t>
            </a:r>
            <a:endParaRPr lang="zh-CN" altLang="en-US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endParaRPr lang="zh-CN" altLang="en-US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Hard to reuse the highly reusable data between compute units.</a:t>
            </a:r>
            <a:endParaRPr lang="en-US" altLang="zh-CN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endParaRPr lang="en-US" altLang="zh-CN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endParaRPr lang="en-US" altLang="zh-CN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272530" y="2967990"/>
            <a:ext cx="5009515" cy="1753235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p>
            <a:r>
              <a:rPr lang="en-US" altLang="zh-CN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I</a:t>
            </a:r>
            <a:r>
              <a:rPr lang="zh-CN" altLang="en-US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nherently optimized for compute-intensive workloads with regular execution pattern</a:t>
            </a:r>
            <a:endParaRPr lang="en-US" altLang="zh-CN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endParaRPr lang="en-US" altLang="zh-CN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Combination with strong parameter sharing needs costly data copy and thread synchronization</a:t>
            </a:r>
            <a:endParaRPr lang="en-US" altLang="zh-CN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55470" y="5417820"/>
            <a:ext cx="8338820" cy="36830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p>
            <a:r>
              <a:rPr lang="en-US" altLang="zh-CN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Both </a:t>
            </a:r>
            <a:r>
              <a:rPr lang="zh-CN" altLang="en-US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lack inter-phase optimization</a:t>
            </a:r>
            <a:r>
              <a:rPr lang="en-US" altLang="zh-CN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due to phase-by-phase execution</a:t>
            </a:r>
            <a:endParaRPr lang="en-US" altLang="zh-CN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5375" y="1383665"/>
            <a:ext cx="10271125" cy="4335145"/>
          </a:xfrm>
        </p:spPr>
        <p:txBody>
          <a:bodyPr>
            <a:no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Introduction (3 min)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Background &amp; Motivation (5 min)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Proposed Methods &amp; Evaluation (40 min)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HyGCN (15 min)</a:t>
            </a: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1"/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Downstream Task Based Design (10 min)</a:t>
            </a: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1"/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GPGCN (15 min)</a:t>
            </a: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Conclusions (2 min)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Q/A (5 min)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5375" y="1383665"/>
            <a:ext cx="10271125" cy="4335145"/>
          </a:xfrm>
        </p:spPr>
        <p:txBody>
          <a:bodyPr>
            <a:no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Introduction (3 min)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Background &amp; Motivation (5 min)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Proposed Methods &amp; Evaluation (40 min)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HyGCN (15 min)</a:t>
            </a: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1"/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Downstream Task Based Design (10 min)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1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GPGCN (15 min)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Conclusions (2 min)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Q/A (5 min)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ClrTx/>
              <a:buSzTx/>
              <a:buFontTx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HyGCN (1/11)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内容占位符 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536825" y="1868805"/>
            <a:ext cx="7117715" cy="3623945"/>
          </a:xfrm>
          <a:prstGeom prst="rect">
            <a:avLst/>
          </a:prstGeom>
        </p:spPr>
      </p:pic>
      <p:sp>
        <p:nvSpPr>
          <p:cNvPr id="9" name="内容占位符 2"/>
          <p:cNvSpPr>
            <a:spLocks noGrp="1"/>
          </p:cNvSpPr>
          <p:nvPr/>
        </p:nvSpPr>
        <p:spPr>
          <a:xfrm>
            <a:off x="490220" y="1101090"/>
            <a:ext cx="9921875" cy="7251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l"/>
              <a:defRPr kumimoji="1" sz="37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panose="020B0604020202020204" pitchFamily="34" charset="0"/>
              <a:buChar char="–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66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1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Overall Hardware Architecture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ClrTx/>
              <a:buSzTx/>
              <a:buFontTx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HyGCN (2/11)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内容占位符 2"/>
          <p:cNvSpPr>
            <a:spLocks noGrp="1"/>
          </p:cNvSpPr>
          <p:nvPr/>
        </p:nvSpPr>
        <p:spPr>
          <a:xfrm>
            <a:off x="490220" y="1101090"/>
            <a:ext cx="9921875" cy="7251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l"/>
              <a:defRPr kumimoji="1" sz="37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panose="020B0604020202020204" pitchFamily="34" charset="0"/>
              <a:buChar char="–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66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1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Aggregation Engine —— PE Model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 flipV="1">
            <a:off x="3384550" y="3677285"/>
            <a:ext cx="2044700" cy="1143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93765" y="2787650"/>
            <a:ext cx="3476625" cy="19431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955665" y="1928495"/>
            <a:ext cx="3514725" cy="39878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p>
            <a:r>
              <a:rPr lang="en-US" altLang="zh-CN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V</a:t>
            </a:r>
            <a:r>
              <a:rPr lang="zh-CN" altLang="en-US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ertex-</a:t>
            </a:r>
            <a:r>
              <a:rPr lang="en-US" altLang="zh-CN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C</a:t>
            </a:r>
            <a:r>
              <a:rPr lang="zh-CN" altLang="en-US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oncentrated</a:t>
            </a:r>
            <a:endParaRPr lang="zh-CN" altLang="en-US" sz="20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5" name="内容占位符 6"/>
          <p:cNvPicPr>
            <a:picLocks noChangeAspect="1"/>
          </p:cNvPicPr>
          <p:nvPr/>
        </p:nvPicPr>
        <p:blipFill>
          <a:blip r:embed="rId2"/>
          <a:srcRect l="18762" t="8060" r="62200" b="42614"/>
          <a:stretch>
            <a:fillRect/>
          </a:stretch>
        </p:blipFill>
        <p:spPr>
          <a:xfrm>
            <a:off x="1570355" y="2865120"/>
            <a:ext cx="1355090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文本框 16"/>
          <p:cNvSpPr txBox="1"/>
          <p:nvPr/>
        </p:nvSpPr>
        <p:spPr>
          <a:xfrm>
            <a:off x="1049655" y="1928495"/>
            <a:ext cx="2999740" cy="39878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p>
            <a:r>
              <a:rPr lang="en-US" altLang="zh-CN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Two Model of P</a:t>
            </a:r>
            <a:r>
              <a:rPr lang="zh-CN" altLang="en-US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arallel</a:t>
            </a:r>
            <a:endParaRPr lang="zh-CN" altLang="en-US" sz="20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ClrTx/>
              <a:buSzTx/>
              <a:buFontTx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HyGCN (3/11)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内容占位符 6"/>
          <p:cNvPicPr>
            <a:picLocks noChangeAspect="1"/>
          </p:cNvPicPr>
          <p:nvPr>
            <p:ph idx="1"/>
          </p:nvPr>
        </p:nvPicPr>
        <p:blipFill>
          <a:blip r:embed="rId1"/>
          <a:srcRect l="18762" t="8060" r="62200" b="42614"/>
          <a:stretch>
            <a:fillRect/>
          </a:stretch>
        </p:blipFill>
        <p:spPr>
          <a:xfrm>
            <a:off x="1570355" y="2865120"/>
            <a:ext cx="1355090" cy="1787525"/>
          </a:xfrm>
          <a:prstGeom prst="rect">
            <a:avLst/>
          </a:prstGeom>
        </p:spPr>
      </p:pic>
      <p:sp>
        <p:nvSpPr>
          <p:cNvPr id="9" name="内容占位符 2"/>
          <p:cNvSpPr>
            <a:spLocks noGrp="1"/>
          </p:cNvSpPr>
          <p:nvPr/>
        </p:nvSpPr>
        <p:spPr>
          <a:xfrm>
            <a:off x="490220" y="1101090"/>
            <a:ext cx="9921875" cy="7251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l"/>
              <a:defRPr kumimoji="1" sz="37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panose="020B0604020202020204" pitchFamily="34" charset="0"/>
              <a:buChar char="–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66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1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Aggregation Engine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—— PE Model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380" y="2484120"/>
            <a:ext cx="5414010" cy="271335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049655" y="1928495"/>
            <a:ext cx="2999740" cy="39878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p>
            <a:r>
              <a:rPr lang="en-US" altLang="zh-CN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Two Model of P</a:t>
            </a:r>
            <a:r>
              <a:rPr lang="zh-CN" altLang="en-US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arallel</a:t>
            </a:r>
            <a:endParaRPr lang="zh-CN" altLang="en-US" sz="20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319520" y="1928495"/>
            <a:ext cx="3935095" cy="39878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p>
            <a:r>
              <a:rPr lang="en-US" altLang="zh-CN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I</a:t>
            </a:r>
            <a:r>
              <a:rPr lang="zh-CN" altLang="en-US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ntra-</a:t>
            </a:r>
            <a:r>
              <a:rPr lang="en-US" altLang="zh-CN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V</a:t>
            </a:r>
            <a:r>
              <a:rPr lang="zh-CN" altLang="en-US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ertex</a:t>
            </a:r>
            <a:endParaRPr lang="zh-CN" altLang="en-US" sz="20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 flipV="1">
            <a:off x="3384550" y="3677285"/>
            <a:ext cx="2044700" cy="1143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5375" y="1383665"/>
            <a:ext cx="10271125" cy="4335145"/>
          </a:xfrm>
        </p:spPr>
        <p:txBody>
          <a:bodyPr>
            <a:no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Introduction (3 min)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Background &amp; Motivation (5 min)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Proposed Methods &amp;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Evaluation (40 min)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HyGCN (15 min)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1"/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Downstream Task Based Design (10 min)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1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GPGCN (15 min)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Conclusions (2 min)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Q/A (5 min)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ClrTx/>
              <a:buSzTx/>
              <a:buFontTx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HyGCN (4/11)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内容占位符 2"/>
          <p:cNvSpPr>
            <a:spLocks noGrp="1"/>
          </p:cNvSpPr>
          <p:nvPr/>
        </p:nvSpPr>
        <p:spPr>
          <a:xfrm>
            <a:off x="490220" y="1101090"/>
            <a:ext cx="9921875" cy="7251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l"/>
              <a:defRPr kumimoji="1" sz="37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panose="020B0604020202020204" pitchFamily="34" charset="0"/>
              <a:buChar char="–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66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1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Aggregation Engine —— Sparsity Elimination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6280" y="2318385"/>
            <a:ext cx="2511425" cy="22212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170" y="2437130"/>
            <a:ext cx="2202815" cy="198374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6985" y="2521585"/>
            <a:ext cx="3303905" cy="189928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ClrTx/>
              <a:buSzTx/>
              <a:buFontTx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HyGCN (5/11)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内容占位符 2"/>
          <p:cNvSpPr>
            <a:spLocks noGrp="1"/>
          </p:cNvSpPr>
          <p:nvPr/>
        </p:nvSpPr>
        <p:spPr>
          <a:xfrm>
            <a:off x="490220" y="1101090"/>
            <a:ext cx="9921875" cy="7251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l"/>
              <a:defRPr kumimoji="1" sz="37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panose="020B0604020202020204" pitchFamily="34" charset="0"/>
              <a:buChar char="–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66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1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Combination Engine —— PE Model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57555" y="1755775"/>
            <a:ext cx="4202430" cy="391160"/>
          </a:xfrm>
          <a:prstGeom prst="rect">
            <a:avLst/>
          </a:prstGeom>
          <a:noFill/>
        </p:spPr>
        <p:txBody>
          <a:bodyPr wrap="square" rtlCol="0" anchor="t" anchorCtr="1">
            <a:noAutofit/>
          </a:bodyPr>
          <a:p>
            <a:r>
              <a:rPr lang="en-US" altLang="zh-CN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Different Use of S</a:t>
            </a:r>
            <a:r>
              <a:rPr lang="zh-CN" altLang="en-US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ystolic </a:t>
            </a:r>
            <a:r>
              <a:rPr lang="en-US" altLang="zh-CN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A</a:t>
            </a:r>
            <a:r>
              <a:rPr lang="zh-CN" altLang="en-US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rray</a:t>
            </a:r>
            <a:endParaRPr lang="zh-CN" altLang="en-US" sz="20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 r="54306" b="-4630"/>
          <a:stretch>
            <a:fillRect/>
          </a:stretch>
        </p:blipFill>
        <p:spPr>
          <a:xfrm>
            <a:off x="1374775" y="2520315"/>
            <a:ext cx="2967355" cy="364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rcRect l="43797"/>
          <a:stretch>
            <a:fillRect/>
          </a:stretch>
        </p:blipFill>
        <p:spPr>
          <a:xfrm>
            <a:off x="6529705" y="2520315"/>
            <a:ext cx="3747135" cy="357632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463040" y="2156460"/>
            <a:ext cx="2791460" cy="363855"/>
          </a:xfrm>
          <a:prstGeom prst="rect">
            <a:avLst/>
          </a:prstGeom>
          <a:noFill/>
        </p:spPr>
        <p:txBody>
          <a:bodyPr wrap="square" rtlCol="0" anchor="t" anchorCtr="1">
            <a:noAutofit/>
          </a:bodyPr>
          <a:p>
            <a:r>
              <a:rPr lang="en-US" altLang="zh-CN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I</a:t>
            </a:r>
            <a:r>
              <a:rPr lang="zh-CN" altLang="en-US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ndependent</a:t>
            </a:r>
            <a:endParaRPr lang="zh-CN" altLang="en-US" sz="20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810635" y="2156460"/>
            <a:ext cx="3281045" cy="402590"/>
          </a:xfrm>
          <a:prstGeom prst="rect">
            <a:avLst/>
          </a:prstGeom>
          <a:noFill/>
        </p:spPr>
        <p:txBody>
          <a:bodyPr wrap="square" rtlCol="0" anchor="t" anchorCtr="1">
            <a:noAutofit/>
          </a:bodyPr>
          <a:p>
            <a:r>
              <a:rPr lang="en-US" altLang="zh-CN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VS</a:t>
            </a:r>
            <a:endParaRPr lang="en-US" altLang="zh-CN" sz="20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944360" y="2156460"/>
            <a:ext cx="2918460" cy="413385"/>
          </a:xfrm>
          <a:prstGeom prst="rect">
            <a:avLst/>
          </a:prstGeom>
          <a:noFill/>
        </p:spPr>
        <p:txBody>
          <a:bodyPr wrap="square" rtlCol="0" anchor="t" anchorCtr="1">
            <a:noAutofit/>
          </a:bodyPr>
          <a:p>
            <a:r>
              <a:rPr lang="en-US" altLang="zh-CN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C</a:t>
            </a:r>
            <a:r>
              <a:rPr lang="zh-CN" altLang="en-US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ooperative</a:t>
            </a:r>
            <a:endParaRPr lang="zh-CN" altLang="en-US" sz="20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ClrTx/>
              <a:buSzTx/>
              <a:buFontTx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HyGCN (6/11)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内容占位符 2"/>
          <p:cNvSpPr>
            <a:spLocks noGrp="1"/>
          </p:cNvSpPr>
          <p:nvPr/>
        </p:nvSpPr>
        <p:spPr>
          <a:xfrm>
            <a:off x="490220" y="1101090"/>
            <a:ext cx="9921875" cy="7251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l"/>
              <a:defRPr kumimoji="1" sz="37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panose="020B0604020202020204" pitchFamily="34" charset="0"/>
              <a:buChar char="–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66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1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Combination Engine —— PE Model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57555" y="1755775"/>
            <a:ext cx="4202430" cy="391160"/>
          </a:xfrm>
          <a:prstGeom prst="rect">
            <a:avLst/>
          </a:prstGeom>
          <a:noFill/>
        </p:spPr>
        <p:txBody>
          <a:bodyPr wrap="square" rtlCol="0" anchor="t" anchorCtr="1">
            <a:noAutofit/>
          </a:bodyPr>
          <a:p>
            <a:r>
              <a:rPr lang="en-US" altLang="zh-CN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Different Use of S</a:t>
            </a:r>
            <a:r>
              <a:rPr lang="zh-CN" altLang="en-US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ystolic </a:t>
            </a:r>
            <a:r>
              <a:rPr lang="en-US" altLang="zh-CN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A</a:t>
            </a:r>
            <a:r>
              <a:rPr lang="zh-CN" altLang="en-US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rray</a:t>
            </a:r>
            <a:endParaRPr lang="zh-CN" altLang="en-US" sz="20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63040" y="2156460"/>
            <a:ext cx="2791460" cy="363855"/>
          </a:xfrm>
          <a:prstGeom prst="rect">
            <a:avLst/>
          </a:prstGeom>
          <a:noFill/>
        </p:spPr>
        <p:txBody>
          <a:bodyPr wrap="square" rtlCol="0" anchor="t" anchorCtr="1">
            <a:noAutofit/>
          </a:bodyPr>
          <a:p>
            <a:r>
              <a:rPr lang="en-US" altLang="zh-CN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I</a:t>
            </a:r>
            <a:r>
              <a:rPr lang="zh-CN" altLang="en-US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ndependent</a:t>
            </a:r>
            <a:endParaRPr lang="zh-CN" altLang="en-US" sz="20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810635" y="2156460"/>
            <a:ext cx="3281045" cy="402590"/>
          </a:xfrm>
          <a:prstGeom prst="rect">
            <a:avLst/>
          </a:prstGeom>
          <a:noFill/>
        </p:spPr>
        <p:txBody>
          <a:bodyPr wrap="square" rtlCol="0" anchor="t" anchorCtr="1">
            <a:noAutofit/>
          </a:bodyPr>
          <a:p>
            <a:r>
              <a:rPr lang="en-US" altLang="zh-CN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VS</a:t>
            </a:r>
            <a:endParaRPr lang="en-US" altLang="zh-CN" sz="20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944360" y="2156460"/>
            <a:ext cx="2918460" cy="413385"/>
          </a:xfrm>
          <a:prstGeom prst="rect">
            <a:avLst/>
          </a:prstGeom>
          <a:noFill/>
        </p:spPr>
        <p:txBody>
          <a:bodyPr wrap="square" rtlCol="0" anchor="t" anchorCtr="1">
            <a:noAutofit/>
          </a:bodyPr>
          <a:p>
            <a:r>
              <a:rPr lang="en-US" altLang="zh-CN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C</a:t>
            </a:r>
            <a:r>
              <a:rPr lang="zh-CN" altLang="en-US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ooperative</a:t>
            </a:r>
            <a:endParaRPr lang="zh-CN" altLang="en-US" sz="20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63040" y="2850515"/>
            <a:ext cx="2963545" cy="27381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395" y="2750185"/>
            <a:ext cx="2892425" cy="293941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ClrTx/>
              <a:buSzTx/>
              <a:buFontTx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HyGCN (7/11)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内容占位符 2"/>
          <p:cNvSpPr>
            <a:spLocks noGrp="1"/>
          </p:cNvSpPr>
          <p:nvPr/>
        </p:nvSpPr>
        <p:spPr>
          <a:xfrm>
            <a:off x="490220" y="1101090"/>
            <a:ext cx="9921875" cy="7251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l"/>
              <a:defRPr kumimoji="1" sz="37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panose="020B0604020202020204" pitchFamily="34" charset="0"/>
              <a:buChar char="–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66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1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Inter-Engine Optimization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762635" y="2167890"/>
            <a:ext cx="2791460" cy="363855"/>
          </a:xfrm>
          <a:prstGeom prst="rect">
            <a:avLst/>
          </a:prstGeom>
          <a:noFill/>
        </p:spPr>
        <p:txBody>
          <a:bodyPr wrap="square" rtlCol="0" anchor="t" anchorCtr="1">
            <a:noAutofit/>
          </a:bodyPr>
          <a:p>
            <a:r>
              <a:rPr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Latency-Aware</a:t>
            </a:r>
            <a:endParaRPr sz="20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762635" y="4130675"/>
            <a:ext cx="2918460" cy="413385"/>
          </a:xfrm>
          <a:prstGeom prst="rect">
            <a:avLst/>
          </a:prstGeom>
          <a:noFill/>
        </p:spPr>
        <p:txBody>
          <a:bodyPr wrap="square" rtlCol="0" anchor="t" anchorCtr="1">
            <a:noAutofit/>
          </a:bodyPr>
          <a:p>
            <a:r>
              <a:rPr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Energy-Aware</a:t>
            </a:r>
            <a:endParaRPr sz="20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681095" y="1767205"/>
            <a:ext cx="2320925" cy="21450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681095" y="3980815"/>
            <a:ext cx="2105025" cy="21393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2020" y="2744470"/>
            <a:ext cx="5852795" cy="187198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ClrTx/>
              <a:buSzTx/>
              <a:buFontTx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HyGCN (8/11)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内容占位符 2"/>
          <p:cNvSpPr>
            <a:spLocks noGrp="1"/>
          </p:cNvSpPr>
          <p:nvPr/>
        </p:nvSpPr>
        <p:spPr>
          <a:xfrm>
            <a:off x="490220" y="1101090"/>
            <a:ext cx="9921875" cy="7251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l"/>
              <a:defRPr kumimoji="1" sz="37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panose="020B0604020202020204" pitchFamily="34" charset="0"/>
              <a:buChar char="–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66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1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Evaluation Results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32735" y="2515235"/>
            <a:ext cx="6525895" cy="233108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ClrTx/>
              <a:buSzTx/>
              <a:buFontTx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HyGCN (9/11)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内容占位符 2"/>
          <p:cNvSpPr>
            <a:spLocks noGrp="1"/>
          </p:cNvSpPr>
          <p:nvPr/>
        </p:nvSpPr>
        <p:spPr>
          <a:xfrm>
            <a:off x="490220" y="1101090"/>
            <a:ext cx="9921875" cy="7251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l"/>
              <a:defRPr kumimoji="1" sz="37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panose="020B0604020202020204" pitchFamily="34" charset="0"/>
              <a:buChar char="–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66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1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Evaluation Results 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370" y="2534920"/>
            <a:ext cx="10747375" cy="171069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745740" y="2254885"/>
            <a:ext cx="6096000" cy="39878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p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Algorithm Optimization</a:t>
            </a:r>
            <a:endParaRPr lang="en-US" altLang="zh-CN" sz="20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35965" y="4245610"/>
            <a:ext cx="3246120" cy="39878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p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CPU</a:t>
            </a:r>
            <a:endParaRPr lang="en-US" altLang="zh-CN" sz="20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982085" y="4245610"/>
            <a:ext cx="3246120" cy="39878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p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GPU</a:t>
            </a:r>
            <a:endParaRPr lang="en-US" altLang="zh-CN" sz="20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ClrTx/>
              <a:buSzTx/>
              <a:buFontTx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HyGCN (10/11)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内容占位符 2"/>
          <p:cNvSpPr>
            <a:spLocks noGrp="1"/>
          </p:cNvSpPr>
          <p:nvPr/>
        </p:nvSpPr>
        <p:spPr>
          <a:xfrm>
            <a:off x="490220" y="1101090"/>
            <a:ext cx="9921875" cy="7251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l"/>
              <a:defRPr kumimoji="1" sz="37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panose="020B0604020202020204" pitchFamily="34" charset="0"/>
              <a:buChar char="–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66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1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Evaluation Results 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500" y="1997075"/>
            <a:ext cx="4826000" cy="17494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235" y="1997075"/>
            <a:ext cx="4896485" cy="175006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ClrTx/>
              <a:buSzTx/>
              <a:buFontTx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HyGCN (11/11)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内容占位符 2"/>
          <p:cNvSpPr>
            <a:spLocks noGrp="1"/>
          </p:cNvSpPr>
          <p:nvPr/>
        </p:nvSpPr>
        <p:spPr>
          <a:xfrm>
            <a:off x="490220" y="1101090"/>
            <a:ext cx="9921875" cy="7251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l"/>
              <a:defRPr kumimoji="1" sz="37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panose="020B0604020202020204" pitchFamily="34" charset="0"/>
              <a:buChar char="–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66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1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Evaluation Results 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9655" y="2090420"/>
            <a:ext cx="3784600" cy="20110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160" y="2218055"/>
            <a:ext cx="4917440" cy="17907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5375" y="1383665"/>
            <a:ext cx="10271125" cy="4335145"/>
          </a:xfrm>
        </p:spPr>
        <p:txBody>
          <a:bodyPr>
            <a:no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Introduction (3 min)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Background &amp; Motivation (5 min)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Proposed Methods &amp; Evaluation (40 min)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HyGCN (15 min)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1"/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Downstream Task Based Design (10 min)</a:t>
            </a: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1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GPGCN (15 min)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Conclusions (2 min)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Q/A (5 min)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5530" y="184785"/>
            <a:ext cx="10972165" cy="692150"/>
          </a:xfrm>
        </p:spPr>
        <p:txBody>
          <a:bodyPr/>
          <a:lstStyle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Downstream Task Based Design (1/8)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/>
          <p:nvPr>
            <p:ph idx="1"/>
          </p:nvPr>
        </p:nvSpPr>
        <p:spPr/>
        <p:txBody>
          <a:bodyPr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Overview Framework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97965" y="1891030"/>
            <a:ext cx="8903335" cy="33642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5375" y="1383665"/>
            <a:ext cx="10271125" cy="4335145"/>
          </a:xfrm>
        </p:spPr>
        <p:txBody>
          <a:bodyPr>
            <a:no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Introduction (3 min)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Background &amp; Motivation (5 min)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Proposed Methods &amp; Evaluation (40 min)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HyGCN (15 min)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1"/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Downstream Task Based Design (10 min)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1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GPGCN (15 min)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Conclusions (2 min)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Q/A (5 min)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5530" y="184785"/>
            <a:ext cx="10972165" cy="692150"/>
          </a:xfrm>
        </p:spPr>
        <p:txBody>
          <a:bodyPr/>
          <a:lstStyle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Downstream Task Based Design (2/8)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/>
          <p:nvPr>
            <p:ph idx="1"/>
          </p:nvPr>
        </p:nvSpPr>
        <p:spPr/>
        <p:txBody>
          <a:bodyPr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Graph Sparsification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73430" y="1913255"/>
            <a:ext cx="5582285" cy="286131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From the hardware perspective, in the aggregation phase, the memory traffic is relevant to the number of edges</a:t>
            </a:r>
            <a:endParaRPr lang="zh-CN" altLang="en-US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zh-CN" altLang="en-US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zh-CN" altLang="en-US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  <a:sym typeface="+mn-ea"/>
              </a:rPr>
              <a:t>Pr</a:t>
            </a:r>
            <a:r>
              <a:rPr lang="zh-CN" altLang="en-US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  <a:sym typeface="+mn-ea"/>
              </a:rPr>
              <a:t>une</a:t>
            </a:r>
            <a:r>
              <a:rPr lang="en-US" altLang="zh-CN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  <a:sym typeface="+mn-ea"/>
              </a:rPr>
              <a:t> r</a:t>
            </a:r>
            <a:r>
              <a:rPr lang="zh-CN" altLang="en-US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  <a:sym typeface="+mn-ea"/>
              </a:rPr>
              <a:t>edundant edges to achieve graph sparsification</a:t>
            </a:r>
            <a:endParaRPr lang="zh-CN" altLang="en-US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zh-CN" altLang="en-US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zh-CN" altLang="en-US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Attention-</a:t>
            </a:r>
            <a:r>
              <a:rPr lang="en-US" altLang="zh-CN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m</a:t>
            </a:r>
            <a:r>
              <a:rPr lang="zh-CN" altLang="en-US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echanism </a:t>
            </a:r>
            <a:r>
              <a:rPr lang="en-US" altLang="zh-CN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b</a:t>
            </a:r>
            <a:r>
              <a:rPr lang="zh-CN" altLang="en-US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ased </a:t>
            </a:r>
            <a:r>
              <a:rPr lang="en-US" altLang="zh-CN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g</a:t>
            </a:r>
            <a:r>
              <a:rPr lang="zh-CN" altLang="en-US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raph </a:t>
            </a:r>
            <a:r>
              <a:rPr lang="en-US" altLang="zh-CN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s</a:t>
            </a:r>
            <a:r>
              <a:rPr lang="zh-CN" altLang="en-US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parsification</a:t>
            </a:r>
            <a:endParaRPr lang="zh-CN" altLang="en-US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46265" y="1125220"/>
            <a:ext cx="3933825" cy="47244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527925" y="2499360"/>
            <a:ext cx="2776855" cy="1151255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en-US" altLang="zh-TW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PMingLiU" pitchFamily="18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674610" y="3775075"/>
            <a:ext cx="2698115" cy="383540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en-US" altLang="zh-TW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PMingLiU" pitchFamily="18" charset="-12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570" y="2219960"/>
            <a:ext cx="6362700" cy="224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5530" y="184785"/>
            <a:ext cx="10972165" cy="692150"/>
          </a:xfrm>
        </p:spPr>
        <p:txBody>
          <a:bodyPr/>
          <a:lstStyle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Downstream Task Based Design (3/8)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/>
          <p:nvPr>
            <p:ph idx="1"/>
          </p:nvPr>
        </p:nvSpPr>
        <p:spPr>
          <a:xfrm>
            <a:off x="609600" y="1125220"/>
            <a:ext cx="5577205" cy="4895850"/>
          </a:xfrm>
        </p:spPr>
        <p:txBody>
          <a:bodyPr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Node Reorder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Fixed-Point Quantization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37580" y="1556385"/>
            <a:ext cx="5915025" cy="35198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855" y="4644390"/>
            <a:ext cx="2423795" cy="72580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5530" y="184785"/>
            <a:ext cx="10972165" cy="692150"/>
          </a:xfrm>
        </p:spPr>
        <p:txBody>
          <a:bodyPr/>
          <a:lstStyle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Downstream Task Based Design (4/8)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/>
          <p:nvPr>
            <p:ph idx="1"/>
          </p:nvPr>
        </p:nvSpPr>
        <p:spPr/>
        <p:txBody>
          <a:bodyPr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Hardware Arichitecture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8355" y="2010410"/>
            <a:ext cx="7481570" cy="340233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5530" y="184785"/>
            <a:ext cx="10972165" cy="692150"/>
          </a:xfrm>
        </p:spPr>
        <p:txBody>
          <a:bodyPr/>
          <a:lstStyle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Downstream Task Based Design (5/8)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/>
          <p:nvPr>
            <p:ph idx="1"/>
          </p:nvPr>
        </p:nvSpPr>
        <p:spPr/>
        <p:txBody>
          <a:bodyPr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Hardware Arichitecture ——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Aggreation Engine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9110" y="1799590"/>
            <a:ext cx="5846445" cy="38239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76225" y="1799590"/>
            <a:ext cx="4952365" cy="224536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Graph </a:t>
            </a:r>
            <a:r>
              <a:rPr lang="en-US" altLang="zh-CN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P</a:t>
            </a:r>
            <a:r>
              <a:rPr lang="zh-CN" altLang="en-US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artition and </a:t>
            </a:r>
            <a:r>
              <a:rPr lang="en-US" altLang="zh-CN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F</a:t>
            </a:r>
            <a:r>
              <a:rPr lang="zh-CN" altLang="en-US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eature </a:t>
            </a:r>
            <a:r>
              <a:rPr lang="en-US" altLang="zh-CN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T</a:t>
            </a:r>
            <a:r>
              <a:rPr lang="zh-CN" altLang="en-US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iling</a:t>
            </a:r>
            <a:endParaRPr lang="zh-CN" altLang="en-US" sz="20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zh-CN" altLang="en-US" sz="20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zh-CN" altLang="en-US" sz="20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zh-CN" altLang="en-US" sz="20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zh-CN" altLang="en-US" sz="20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zh-CN" altLang="en-US" sz="20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Data </a:t>
            </a:r>
            <a:r>
              <a:rPr lang="en-US" altLang="zh-CN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S</a:t>
            </a:r>
            <a:r>
              <a:rPr lang="zh-CN" altLang="en-US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torage and </a:t>
            </a:r>
            <a:r>
              <a:rPr lang="en-US" altLang="zh-CN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A</a:t>
            </a:r>
            <a:r>
              <a:rPr lang="zh-CN" altLang="en-US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ccess</a:t>
            </a:r>
            <a:endParaRPr lang="zh-CN" altLang="en-US" sz="20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835" y="2278380"/>
            <a:ext cx="4241800" cy="13398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450" y="4106545"/>
            <a:ext cx="3289935" cy="188214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rcRect t="1978"/>
          <a:stretch>
            <a:fillRect/>
          </a:stretch>
        </p:blipFill>
        <p:spPr>
          <a:xfrm>
            <a:off x="3398520" y="2070100"/>
            <a:ext cx="4088765" cy="330390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5530" y="184785"/>
            <a:ext cx="10972165" cy="692150"/>
          </a:xfrm>
        </p:spPr>
        <p:txBody>
          <a:bodyPr/>
          <a:lstStyle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Downstream Task Based Design (6/8)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/>
          <p:nvPr>
            <p:ph idx="1"/>
          </p:nvPr>
        </p:nvSpPr>
        <p:spPr/>
        <p:txBody>
          <a:bodyPr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Hardware Arichitecture —— Combination Engine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09600" y="2222500"/>
            <a:ext cx="1861185" cy="480060"/>
          </a:xfrm>
          <a:prstGeom prst="rect">
            <a:avLst/>
          </a:prstGeom>
          <a:noFill/>
        </p:spPr>
        <p:txBody>
          <a:bodyPr wrap="square" rtlCol="0" anchor="t" anchorCtr="1">
            <a:noAutofit/>
          </a:bodyPr>
          <a:p>
            <a:pPr indent="0">
              <a:buFont typeface="Wingdings" panose="05000000000000000000" charset="0"/>
              <a:buNone/>
            </a:pPr>
            <a:r>
              <a:rPr lang="en-US" altLang="zh-CN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S</a:t>
            </a:r>
            <a:r>
              <a:rPr lang="zh-CN" altLang="en-US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ystolic </a:t>
            </a:r>
            <a:r>
              <a:rPr lang="en-US" altLang="zh-CN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A</a:t>
            </a:r>
            <a:r>
              <a:rPr lang="zh-CN" altLang="en-US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rrays</a:t>
            </a:r>
            <a:endParaRPr lang="zh-CN" altLang="en-US" sz="20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cxnSp>
        <p:nvCxnSpPr>
          <p:cNvPr id="10" name="直接箭头连接符 9"/>
          <p:cNvCxnSpPr>
            <a:endCxn id="5" idx="3"/>
          </p:cNvCxnSpPr>
          <p:nvPr/>
        </p:nvCxnSpPr>
        <p:spPr>
          <a:xfrm flipH="1" flipV="1">
            <a:off x="2470785" y="2462530"/>
            <a:ext cx="2293620" cy="974090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9867" y="176851"/>
            <a:ext cx="10517721" cy="692151"/>
          </a:xfrm>
        </p:spPr>
        <p:txBody>
          <a:bodyPr/>
          <a:lstStyle/>
          <a:p>
            <a:pPr algn="l">
              <a:buClrTx/>
              <a:buSzTx/>
              <a:buFontTx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Downstream Task Based Design (7/8)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内容占位符 2"/>
          <p:cNvSpPr>
            <a:spLocks noGrp="1"/>
          </p:cNvSpPr>
          <p:nvPr/>
        </p:nvSpPr>
        <p:spPr>
          <a:xfrm>
            <a:off x="490220" y="1101090"/>
            <a:ext cx="9921875" cy="7251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l"/>
              <a:defRPr kumimoji="1" sz="37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panose="020B0604020202020204" pitchFamily="34" charset="0"/>
              <a:buChar char="–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66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1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Evaluation Results 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1375" y="2152650"/>
            <a:ext cx="4229100" cy="12763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520" y="1826260"/>
            <a:ext cx="4219575" cy="221932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9867" y="176851"/>
            <a:ext cx="10517721" cy="692151"/>
          </a:xfrm>
        </p:spPr>
        <p:txBody>
          <a:bodyPr/>
          <a:lstStyle/>
          <a:p>
            <a:pPr algn="l">
              <a:buClrTx/>
              <a:buSzTx/>
              <a:buFontTx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Downstream Task Based Design (8/8)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内容占位符 2"/>
          <p:cNvSpPr>
            <a:spLocks noGrp="1"/>
          </p:cNvSpPr>
          <p:nvPr/>
        </p:nvSpPr>
        <p:spPr>
          <a:xfrm>
            <a:off x="490220" y="1101090"/>
            <a:ext cx="9921875" cy="7251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l"/>
              <a:defRPr kumimoji="1" sz="37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panose="020B0604020202020204" pitchFamily="34" charset="0"/>
              <a:buChar char="–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66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1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Evaluation Results 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1320" y="2679065"/>
            <a:ext cx="8848725" cy="180975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5375" y="1383665"/>
            <a:ext cx="10271125" cy="4335145"/>
          </a:xfrm>
        </p:spPr>
        <p:txBody>
          <a:bodyPr>
            <a:no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Introduction (3 min)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Background &amp; Motivation (5 min)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Proposed Methods &amp; Evaluation (40 min)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HyGCN (15 min)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1"/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Downstream Task Based Design (10 min)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1"/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GPGCN (15 min)</a:t>
            </a: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Conclusions (2 min)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Q/A (5 min)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ClrTx/>
              <a:buSzTx/>
              <a:buFontTx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GPGCN (1/17)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内容占位符 2"/>
          <p:cNvSpPr>
            <a:spLocks noGrp="1"/>
          </p:cNvSpPr>
          <p:nvPr/>
        </p:nvSpPr>
        <p:spPr>
          <a:xfrm>
            <a:off x="490220" y="1826260"/>
            <a:ext cx="9921875" cy="7251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l"/>
              <a:defRPr kumimoji="1" sz="37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panose="020B0604020202020204" pitchFamily="34" charset="0"/>
              <a:buChar char="–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66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1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>
                <a:srgbClr val="000000"/>
              </a:buClr>
              <a:buFont typeface="Wingdings" panose="05000000000000000000" charset="0"/>
              <a:buChar char="Ø"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Control Intensive 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8850" y="1826260"/>
            <a:ext cx="6657975" cy="2676525"/>
          </a:xfrm>
          <a:prstGeom prst="rect">
            <a:avLst/>
          </a:prstGeom>
        </p:spPr>
      </p:pic>
      <p:sp>
        <p:nvSpPr>
          <p:cNvPr id="5" name="内容占位符 2"/>
          <p:cNvSpPr>
            <a:spLocks noGrp="1"/>
          </p:cNvSpPr>
          <p:nvPr/>
        </p:nvSpPr>
        <p:spPr>
          <a:xfrm>
            <a:off x="490220" y="3529965"/>
            <a:ext cx="4278630" cy="7251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l"/>
              <a:defRPr kumimoji="1" sz="37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panose="020B0604020202020204" pitchFamily="34" charset="0"/>
              <a:buChar char="–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66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1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>
                <a:srgbClr val="000000"/>
              </a:buClr>
              <a:buFont typeface="Wingdings" panose="05000000000000000000" charset="0"/>
              <a:buChar char="Ø"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Computational Intensive 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ClrTx/>
              <a:buSzTx/>
              <a:buFontTx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GPGCN (2/17)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内容占位符 2"/>
          <p:cNvSpPr>
            <a:spLocks noGrp="1"/>
          </p:cNvSpPr>
          <p:nvPr/>
        </p:nvSpPr>
        <p:spPr>
          <a:xfrm>
            <a:off x="490220" y="1101090"/>
            <a:ext cx="9921875" cy="14249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l"/>
              <a:defRPr kumimoji="1" sz="37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panose="020B0604020202020204" pitchFamily="34" charset="0"/>
              <a:buChar char="–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66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1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RISC-V Extension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Custom CSR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2395">
                <a:latin typeface="Times New Roman" panose="02020603050405020304" pitchFamily="18" charset="0"/>
                <a:cs typeface="Times New Roman" panose="02020603050405020304" pitchFamily="18" charset="0"/>
              </a:rPr>
              <a:t>Encode many pieces of instruction operation information required in the limited RISC instruction encoding space</a:t>
            </a:r>
            <a:endParaRPr lang="en-US" altLang="zh-CN" sz="2395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2395">
                <a:latin typeface="Times New Roman" panose="02020603050405020304" pitchFamily="18" charset="0"/>
                <a:cs typeface="Times New Roman" panose="02020603050405020304" pitchFamily="18" charset="0"/>
              </a:rPr>
              <a:t>Provide some common information between instructions through the custom CSR (current status registers) registers to solve and reduce instruction coding pressure</a:t>
            </a:r>
            <a:endParaRPr lang="en-US" altLang="zh-CN" sz="2395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35835" y="1744980"/>
            <a:ext cx="6431280" cy="10864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(1/2)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0235" y="1125220"/>
            <a:ext cx="11191240" cy="823595"/>
          </a:xfrm>
        </p:spPr>
        <p:txBody>
          <a:bodyPr/>
          <a:lstStyle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What is GCN?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内容占位符 2"/>
          <p:cNvSpPr>
            <a:spLocks noGrp="1"/>
          </p:cNvSpPr>
          <p:nvPr/>
        </p:nvSpPr>
        <p:spPr>
          <a:xfrm>
            <a:off x="610235" y="2898140"/>
            <a:ext cx="11191240" cy="8235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l"/>
              <a:defRPr kumimoji="1" sz="37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panose="020B0604020202020204" pitchFamily="34" charset="0"/>
              <a:buChar char="–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66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1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GCN structure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48690" y="1864360"/>
            <a:ext cx="4826000" cy="829945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p>
            <a:r>
              <a:rPr lang="en-US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A</a:t>
            </a:r>
            <a:r>
              <a:rPr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n effective category of models to represent and process graph data</a:t>
            </a:r>
            <a:endParaRPr sz="24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9655" y="3604895"/>
            <a:ext cx="9140825" cy="239458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9335" y="1482090"/>
            <a:ext cx="5275580" cy="194691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ClrTx/>
              <a:buSzTx/>
              <a:buFontTx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GPGCN (3/17)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内容占位符 2"/>
          <p:cNvSpPr>
            <a:spLocks noGrp="1"/>
          </p:cNvSpPr>
          <p:nvPr/>
        </p:nvSpPr>
        <p:spPr>
          <a:xfrm>
            <a:off x="490220" y="1101090"/>
            <a:ext cx="9921875" cy="14249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l"/>
              <a:defRPr kumimoji="1" sz="37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panose="020B0604020202020204" pitchFamily="34" charset="0"/>
              <a:buChar char="–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66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1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Custom CSR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zh-CN" sz="2395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9245" y="2040255"/>
            <a:ext cx="5518150" cy="34594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4540" y="2790190"/>
            <a:ext cx="6108065" cy="151892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ClrTx/>
              <a:buSzTx/>
              <a:buFontTx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GPGCN (4/17)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内容占位符 2"/>
          <p:cNvSpPr>
            <a:spLocks noGrp="1"/>
          </p:cNvSpPr>
          <p:nvPr/>
        </p:nvSpPr>
        <p:spPr>
          <a:xfrm>
            <a:off x="490220" y="1101090"/>
            <a:ext cx="6747510" cy="4935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l"/>
              <a:defRPr kumimoji="1" sz="37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panose="020B0604020202020204" pitchFamily="34" charset="0"/>
              <a:buChar char="–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66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1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Register Extension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2395">
                <a:latin typeface="Times New Roman" panose="02020603050405020304" pitchFamily="18" charset="0"/>
                <a:cs typeface="Times New Roman" panose="02020603050405020304" pitchFamily="18" charset="0"/>
              </a:rPr>
              <a:t>Vector Register Group</a:t>
            </a:r>
            <a:endParaRPr lang="en-US" altLang="zh-CN" sz="2395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9th CSR——Number of vector register pairs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Contains 1 rs register and 1 rd register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16 32-bit single-precision floating-point elements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2395">
                <a:latin typeface="Times New Roman" panose="02020603050405020304" pitchFamily="18" charset="0"/>
                <a:cs typeface="Times New Roman" panose="02020603050405020304" pitchFamily="18" charset="0"/>
              </a:rPr>
              <a:t>Matrix Register Group</a:t>
            </a:r>
            <a:endParaRPr lang="en-US" altLang="zh-CN" sz="2395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10th CSR ——Number of matrix registers pairs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Contains 2 vector rs registers, 1 matrix rs register, and 1 matrix rd register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To support outer product operations, rs register contains 8 32-bit single-precision float point elements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65085" y="1464945"/>
            <a:ext cx="3811905" cy="18757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8705" y="3508375"/>
            <a:ext cx="4304665" cy="2245995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ClrTx/>
              <a:buSzTx/>
              <a:buFontTx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GPGCN (5/17)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内容占位符 2"/>
          <p:cNvSpPr>
            <a:spLocks noGrp="1"/>
          </p:cNvSpPr>
          <p:nvPr/>
        </p:nvSpPr>
        <p:spPr>
          <a:xfrm>
            <a:off x="490220" y="1101090"/>
            <a:ext cx="9921875" cy="7251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l"/>
              <a:defRPr kumimoji="1" sz="37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panose="020B0604020202020204" pitchFamily="34" charset="0"/>
              <a:buChar char="–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66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1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Basic Vector Instructions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9960" y="3469640"/>
            <a:ext cx="6687820" cy="10363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14400" y="1969135"/>
            <a:ext cx="5621020" cy="3269615"/>
          </a:xfrm>
          <a:prstGeom prst="rect">
            <a:avLst/>
          </a:prstGeom>
          <a:noFill/>
        </p:spPr>
        <p:txBody>
          <a:bodyPr wrap="square" rtlCol="0" anchor="t" anchorCtr="1">
            <a:no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S</a:t>
            </a:r>
            <a:r>
              <a:rPr lang="zh-CN" altLang="en-US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imilar to the traditional SIMD instruction</a:t>
            </a:r>
            <a:endParaRPr lang="zh-CN" altLang="en-US" sz="20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69415" y="2719070"/>
            <a:ext cx="7788275" cy="39878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p>
            <a:r>
              <a:rPr lang="zh-CN" altLang="en-US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load/store address = base_address(CSR1) + idx ∗vector_length(CSR2)</a:t>
            </a:r>
            <a:endParaRPr lang="zh-CN" altLang="en-US" sz="20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cxnSp>
        <p:nvCxnSpPr>
          <p:cNvPr id="10" name="直接箭头连接符 9"/>
          <p:cNvCxnSpPr>
            <a:stCxn id="8" idx="2"/>
            <a:endCxn id="6" idx="0"/>
          </p:cNvCxnSpPr>
          <p:nvPr/>
        </p:nvCxnSpPr>
        <p:spPr>
          <a:xfrm>
            <a:off x="5563870" y="3117850"/>
            <a:ext cx="0" cy="351790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ClrTx/>
              <a:buSzTx/>
              <a:buFontTx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GPGCN (6/17)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内容占位符 2"/>
          <p:cNvSpPr>
            <a:spLocks noGrp="1"/>
          </p:cNvSpPr>
          <p:nvPr/>
        </p:nvSpPr>
        <p:spPr>
          <a:xfrm>
            <a:off x="490220" y="1101090"/>
            <a:ext cx="9921875" cy="7251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l"/>
              <a:defRPr kumimoji="1" sz="37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panose="020B0604020202020204" pitchFamily="34" charset="0"/>
              <a:buChar char="–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66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1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Fixed-Rd Vector Instructions 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18235" y="5615940"/>
            <a:ext cx="9294495" cy="39878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p>
            <a:r>
              <a:rPr lang="en-US" altLang="zh-CN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F</a:t>
            </a:r>
            <a:r>
              <a:rPr lang="zh-CN" altLang="en-US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ixed vector rd is for multiplexing data (aggregated intermediate results) in vector rd.</a:t>
            </a:r>
            <a:endParaRPr lang="zh-CN" altLang="en-US" sz="20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865" y="1663065"/>
            <a:ext cx="5953125" cy="3952875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ClrTx/>
              <a:buSzTx/>
              <a:buFontTx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GPGCN (7/17)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内容占位符 2"/>
          <p:cNvSpPr>
            <a:spLocks noGrp="1"/>
          </p:cNvSpPr>
          <p:nvPr/>
        </p:nvSpPr>
        <p:spPr>
          <a:xfrm>
            <a:off x="490220" y="1101090"/>
            <a:ext cx="11354435" cy="47097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l"/>
              <a:defRPr kumimoji="1" sz="37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panose="020B0604020202020204" pitchFamily="34" charset="0"/>
              <a:buChar char="–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66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1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Fixed-Rd Vector Instructions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Data in vector rd register are multiplexed. In contrast, data in vector rs register are not multiplexed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Saves encoding space to fuse the loadvec instruction and the addvec instruction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More macro, increasing the instruction information density, instruction bandwidth is improved.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01165" y="3526155"/>
            <a:ext cx="8090535" cy="1304925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ClrTx/>
              <a:buSzTx/>
              <a:buFontTx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GPGCN (8/17)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内容占位符 2"/>
          <p:cNvSpPr>
            <a:spLocks noGrp="1"/>
          </p:cNvSpPr>
          <p:nvPr/>
        </p:nvSpPr>
        <p:spPr>
          <a:xfrm>
            <a:off x="490220" y="1101090"/>
            <a:ext cx="11354435" cy="47097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l"/>
              <a:defRPr kumimoji="1" sz="37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panose="020B0604020202020204" pitchFamily="34" charset="0"/>
              <a:buChar char="–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66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1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Fixed-Rd Vector Instructions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No need to specify the index of the vector rs register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Vector rd is bound to the corresponding vector rs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57070" y="3041015"/>
            <a:ext cx="8420100" cy="192659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ClrTx/>
              <a:buSzTx/>
              <a:buFontTx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GPGCN (9/17)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内容占位符 2"/>
          <p:cNvSpPr>
            <a:spLocks noGrp="1"/>
          </p:cNvSpPr>
          <p:nvPr/>
        </p:nvSpPr>
        <p:spPr>
          <a:xfrm>
            <a:off x="490220" y="1101090"/>
            <a:ext cx="11354435" cy="47097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l"/>
              <a:defRPr kumimoji="1" sz="37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panose="020B0604020202020204" pitchFamily="34" charset="0"/>
              <a:buChar char="–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66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1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Fixed-Rs Vector Instructions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22220" y="2729865"/>
            <a:ext cx="6267450" cy="32956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220" y="1847850"/>
            <a:ext cx="6057900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ClrTx/>
              <a:buSzTx/>
              <a:buFontTx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GPGCN (10/17)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内容占位符 2"/>
          <p:cNvSpPr>
            <a:spLocks noGrp="1"/>
          </p:cNvSpPr>
          <p:nvPr/>
        </p:nvSpPr>
        <p:spPr>
          <a:xfrm>
            <a:off x="490220" y="1101090"/>
            <a:ext cx="6670040" cy="47097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l"/>
              <a:defRPr kumimoji="1" sz="37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panose="020B0604020202020204" pitchFamily="34" charset="0"/>
              <a:buChar char="–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66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1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Matrix Instruction Extension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Da is specified by custom CSR7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In order to further increase the instruction density of the matrix instructions, the matrix multiplication operation of 8 × Da × Da × 8 = 8 × 8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72655" y="1956435"/>
            <a:ext cx="3524250" cy="344805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ClrTx/>
              <a:buSzTx/>
              <a:buFontTx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GPGCN (11/17)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内容占位符 2"/>
          <p:cNvSpPr>
            <a:spLocks noGrp="1"/>
          </p:cNvSpPr>
          <p:nvPr/>
        </p:nvSpPr>
        <p:spPr>
          <a:xfrm>
            <a:off x="490220" y="1101090"/>
            <a:ext cx="6670040" cy="47097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l"/>
              <a:defRPr kumimoji="1" sz="37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panose="020B0604020202020204" pitchFamily="34" charset="0"/>
              <a:buChar char="–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66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1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Matrix Instruction Extension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56180" y="3794760"/>
            <a:ext cx="7280275" cy="20161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095" y="2404745"/>
            <a:ext cx="7286625" cy="78867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ClrTx/>
              <a:buSzTx/>
              <a:buFontTx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GPGCN (12/17)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内容占位符 2"/>
          <p:cNvSpPr>
            <a:spLocks noGrp="1"/>
          </p:cNvSpPr>
          <p:nvPr/>
        </p:nvSpPr>
        <p:spPr>
          <a:xfrm>
            <a:off x="490220" y="1101090"/>
            <a:ext cx="10812780" cy="47097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l"/>
              <a:defRPr kumimoji="1" sz="37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panose="020B0604020202020204" pitchFamily="34" charset="0"/>
              <a:buChar char="–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66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1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Memory Access Extension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The preload instruction preloads the feature matrix or weight matrix we want to access to the corresponding storage block of the scratchpad memory in advance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The sync-preload instruction is used to indicate that the data in a block of scratchpad memory are no longer used and can be replaced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The storescmback instruction is used to write a block of scratchpad memory back to the main memory. For example, after the fixed-rs instructions calculate the final result, the final result in scratchpad memory is written back to the main memory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(2/2)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0235" y="2567940"/>
            <a:ext cx="11836400" cy="3566160"/>
          </a:xfrm>
        </p:spPr>
        <p:txBody>
          <a:bodyPr/>
          <a:lstStyle/>
          <a:p>
            <a:pPr marL="342900" lvl="1" indent="-342900" algn="l" defTabSz="914400">
              <a:buFont typeface="Wingdings" panose="05000000000000000000" pitchFamily="2" charset="2"/>
              <a:buChar char="l"/>
            </a:pPr>
            <a:r>
              <a:rPr lang="en-US" altLang="zh-CN" sz="3735" kern="1200">
                <a:latin typeface="Times New Roman" panose="02020603050405020304" pitchFamily="18" charset="0"/>
                <a:cs typeface="Times New Roman" panose="02020603050405020304" pitchFamily="18" charset="0"/>
              </a:rPr>
              <a:t> Scalability and Performance Challenges</a:t>
            </a:r>
            <a:endParaRPr lang="en-US" altLang="zh-CN" sz="3735" kern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Clr>
                <a:srgbClr val="1F497D"/>
              </a:buClr>
              <a:buFont typeface="Arial" panose="020B0604020202020204" pitchFamily="34" charset="0"/>
              <a:buChar char="−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he distinct features of the two phases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Clr>
                <a:srgbClr val="1F497D"/>
              </a:buClr>
              <a:buFont typeface="Arial" panose="020B0604020202020204" pitchFamily="34" charset="0"/>
              <a:buChar char="−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Random and sparse structure of graphs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Clr>
                <a:srgbClr val="1F497D"/>
              </a:buClr>
              <a:buFont typeface="Arial" panose="020B0604020202020204" pitchFamily="34" charset="0"/>
              <a:buChar char="−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Dynamic and random memory access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Clr>
                <a:srgbClr val="1F497D"/>
              </a:buClr>
              <a:buFont typeface="Arial" panose="020B0604020202020204" pitchFamily="34" charset="0"/>
              <a:buChar char="−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The difficulty of data reuse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Clr>
                <a:srgbClr val="1F497D"/>
              </a:buClr>
              <a:buFont typeface="Arial" panose="020B0604020202020204" pitchFamily="34" charset="0"/>
              <a:buChar char="−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Inefficient on existing architecture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>
              <a:buClr>
                <a:srgbClr val="1F497D"/>
              </a:buClr>
              <a:buFont typeface="Arial" panose="020B0604020202020204" pitchFamily="34" charset="0"/>
              <a:buNone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>
              <a:buClr>
                <a:srgbClr val="1F497D"/>
              </a:buClr>
              <a:buFont typeface="Arial" panose="020B0604020202020204" pitchFamily="34" charset="0"/>
              <a:buNone/>
            </a:pP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44245" y="1737995"/>
            <a:ext cx="6583680" cy="829945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p>
            <a:pPr lvl="1" indent="0" algn="l" fontAlgn="base">
              <a:spcBef>
                <a:spcPct val="20000"/>
              </a:spcBef>
              <a:buClr>
                <a:srgbClr val="1F497D"/>
              </a:buClr>
              <a:buSzPct val="90000"/>
              <a:buFont typeface="Arial" panose="020B0604020202020204" pitchFamily="34" charset="0"/>
              <a:buNone/>
            </a:pPr>
            <a:r>
              <a:rPr kumimoji="1" lang="en-US" altLang="zh-CN" sz="2400" ker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social networks, particle physics, knowledge graphs, drug discovery……</a:t>
            </a:r>
            <a:endParaRPr kumimoji="1" lang="en-US" altLang="zh-CN" sz="2400" ker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9" name="内容占位符 2"/>
          <p:cNvSpPr>
            <a:spLocks noGrp="1"/>
          </p:cNvSpPr>
          <p:nvPr/>
        </p:nvSpPr>
        <p:spPr>
          <a:xfrm>
            <a:off x="610235" y="1125220"/>
            <a:ext cx="11191240" cy="8235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l"/>
              <a:defRPr kumimoji="1" sz="37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panose="020B0604020202020204" pitchFamily="34" charset="0"/>
              <a:buChar char="–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66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1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Wide Application of GCN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ClrTx/>
              <a:buSzTx/>
              <a:buFontTx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GPGCN (13/17)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内容占位符 2"/>
          <p:cNvSpPr>
            <a:spLocks noGrp="1"/>
          </p:cNvSpPr>
          <p:nvPr/>
        </p:nvSpPr>
        <p:spPr>
          <a:xfrm>
            <a:off x="490220" y="1101090"/>
            <a:ext cx="9921875" cy="7251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l"/>
              <a:defRPr kumimoji="1" sz="37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panose="020B0604020202020204" pitchFamily="34" charset="0"/>
              <a:buChar char="–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66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1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RISC-V Extension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57375" y="1942465"/>
            <a:ext cx="8126730" cy="3754755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ClrTx/>
              <a:buSzTx/>
              <a:buFontTx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GPGCN (14/17)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内容占位符 2"/>
          <p:cNvSpPr>
            <a:spLocks noGrp="1"/>
          </p:cNvSpPr>
          <p:nvPr/>
        </p:nvSpPr>
        <p:spPr>
          <a:xfrm>
            <a:off x="490220" y="1101090"/>
            <a:ext cx="9921875" cy="7251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l"/>
              <a:defRPr kumimoji="1" sz="37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panose="020B0604020202020204" pitchFamily="34" charset="0"/>
              <a:buChar char="–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66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1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Hardware Architecture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0395" y="2021840"/>
            <a:ext cx="4019550" cy="30384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0045" y="1396365"/>
            <a:ext cx="3619500" cy="428879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471795" y="1101090"/>
            <a:ext cx="6096000" cy="374650"/>
          </a:xfrm>
          <a:prstGeom prst="rect">
            <a:avLst/>
          </a:prstGeom>
          <a:noFill/>
        </p:spPr>
        <p:txBody>
          <a:bodyPr wrap="square" rtlCol="0" anchor="t" anchorCtr="1">
            <a:noAutofit/>
          </a:bodyPr>
          <a:p>
            <a:r>
              <a:rPr lang="zh-CN" altLang="en-US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fused VPU (vector process unit) </a:t>
            </a:r>
            <a:endParaRPr lang="zh-CN" altLang="en-US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68595" y="5604510"/>
            <a:ext cx="6096000" cy="36830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p>
            <a:r>
              <a:rPr lang="zh-CN" altLang="en-US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  <a:sym typeface="+mn-ea"/>
              </a:rPr>
              <a:t>configurable VMU (vector memory unit)</a:t>
            </a:r>
            <a:endParaRPr lang="zh-CN" altLang="en-US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951980" y="2612390"/>
            <a:ext cx="1129030" cy="869315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en-US" altLang="zh-TW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PMingLiU" pitchFamily="18" charset="-12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175750" y="2646045"/>
            <a:ext cx="1208405" cy="824230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en-US" altLang="zh-TW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PMingLiU" pitchFamily="18" charset="-12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843145" y="2244090"/>
            <a:ext cx="3149600" cy="36830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p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vector 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instruction</a:t>
            </a: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s</a:t>
            </a:r>
            <a:endParaRPr lang="zh-CN" altLang="en-US" dirty="0" smtClean="0">
              <a:solidFill>
                <a:srgbClr val="FF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195945" y="2277745"/>
            <a:ext cx="3875405" cy="36830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p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matrix instructions</a:t>
            </a:r>
            <a:endParaRPr lang="zh-CN" altLang="en-US" dirty="0" smtClean="0">
              <a:solidFill>
                <a:srgbClr val="FF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ClrTx/>
              <a:buSzTx/>
              <a:buFontTx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GPGCN (15/17)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内容占位符 2"/>
          <p:cNvSpPr>
            <a:spLocks noGrp="1"/>
          </p:cNvSpPr>
          <p:nvPr/>
        </p:nvSpPr>
        <p:spPr>
          <a:xfrm>
            <a:off x="490220" y="1101090"/>
            <a:ext cx="9921875" cy="7251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l"/>
              <a:defRPr kumimoji="1" sz="37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panose="020B0604020202020204" pitchFamily="34" charset="0"/>
              <a:buChar char="–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66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1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Redundant Computation Reduction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6585" y="1985645"/>
            <a:ext cx="4493260" cy="360108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570" y="2291080"/>
            <a:ext cx="4429125" cy="29908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710" y="2541270"/>
            <a:ext cx="3422650" cy="229870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4590415" y="2959735"/>
            <a:ext cx="7721600" cy="36830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p>
            <a:r>
              <a:rPr lang="zh-CN" altLang="en-US" dirty="0" smtClean="0">
                <a:ea typeface="標楷體" pitchFamily="65" charset="-120"/>
                <a:cs typeface="Calibri" panose="020F0502020204030204" pitchFamily="34" charset="0"/>
              </a:rPr>
              <a:t>load-rs-add-rd-vec8/16 vector_rd (idx1) (idx2) (CSR1,CSR2)</a:t>
            </a:r>
            <a:endParaRPr lang="zh-CN" altLang="en-US" dirty="0" smtClean="0">
              <a:ea typeface="標楷體" pitchFamily="65" charset="-120"/>
              <a:cs typeface="Calibri" panose="020F050202020403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403215" y="3933190"/>
            <a:ext cx="6096000" cy="36830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p>
            <a:r>
              <a:rPr lang="zh-CN" altLang="en-US" dirty="0" smtClean="0">
                <a:ea typeface="標楷體" pitchFamily="65" charset="-120"/>
                <a:cs typeface="Calibri" panose="020F0502020204030204" pitchFamily="34" charset="0"/>
              </a:rPr>
              <a:t>load-rs-add-rd-vec8/16 vector_rd (idx) (CSR3,CSR2)</a:t>
            </a:r>
            <a:endParaRPr lang="zh-CN" altLang="en-US" dirty="0" smtClean="0">
              <a:ea typeface="標楷體" pitchFamily="65" charset="-120"/>
              <a:cs typeface="Calibri" panose="020F0502020204030204" pitchFamily="34" charset="0"/>
            </a:endParaRPr>
          </a:p>
        </p:txBody>
      </p:sp>
      <p:cxnSp>
        <p:nvCxnSpPr>
          <p:cNvPr id="19" name="直接箭头连接符 18"/>
          <p:cNvCxnSpPr>
            <a:stCxn id="17" idx="2"/>
            <a:endCxn id="18" idx="0"/>
          </p:cNvCxnSpPr>
          <p:nvPr/>
        </p:nvCxnSpPr>
        <p:spPr>
          <a:xfrm>
            <a:off x="8451215" y="3328035"/>
            <a:ext cx="0" cy="605155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ClrTx/>
              <a:buSzTx/>
              <a:buFontTx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GPGCN (16/17)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内容占位符 2"/>
          <p:cNvSpPr>
            <a:spLocks noGrp="1"/>
          </p:cNvSpPr>
          <p:nvPr/>
        </p:nvSpPr>
        <p:spPr>
          <a:xfrm>
            <a:off x="490220" y="1101090"/>
            <a:ext cx="9921875" cy="7251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l"/>
              <a:defRPr kumimoji="1" sz="37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panose="020B0604020202020204" pitchFamily="34" charset="0"/>
              <a:buChar char="–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66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1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Memory Access Optimization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3130" y="2090420"/>
            <a:ext cx="4667250" cy="36988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375" y="2090420"/>
            <a:ext cx="4791075" cy="33909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ClrTx/>
              <a:buSzTx/>
              <a:buFontTx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GPGCN (17/17)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内容占位符 2"/>
          <p:cNvSpPr>
            <a:spLocks noGrp="1"/>
          </p:cNvSpPr>
          <p:nvPr/>
        </p:nvSpPr>
        <p:spPr>
          <a:xfrm>
            <a:off x="490220" y="1101090"/>
            <a:ext cx="9921875" cy="7251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l"/>
              <a:defRPr kumimoji="1" sz="37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panose="020B0604020202020204" pitchFamily="34" charset="0"/>
              <a:buChar char="–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66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1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Evaluation Results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5475" y="3837940"/>
            <a:ext cx="5605780" cy="21240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780" y="3837940"/>
            <a:ext cx="5382895" cy="20948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230" y="1731645"/>
            <a:ext cx="6886575" cy="193421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5375" y="1383665"/>
            <a:ext cx="10271125" cy="4335145"/>
          </a:xfrm>
        </p:spPr>
        <p:txBody>
          <a:bodyPr>
            <a:no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Introduction (3 min)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Background &amp; Motivation (5 min)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Proposed Methods &amp; Evaluation (40 min)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HyGCN (15 min)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1"/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Downstream Task Based Design (10 min)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1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GPGCN (15 min)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Conclusions (2 min)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Q/A (5 min)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ClrTx/>
              <a:buSzTx/>
              <a:buFontTx/>
            </a:pPr>
            <a:r>
              <a:rPr lang="en-US" altLang="zh-CN">
                <a:sym typeface="+mn-ea"/>
              </a:rPr>
              <a:t>Conclusions</a:t>
            </a:r>
            <a:endParaRPr lang="en-US" altLang="zh-CN"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</a:fld>
            <a:endParaRPr lang="zh-TW" altLang="en-US"/>
          </a:p>
        </p:txBody>
      </p:sp>
      <p:sp>
        <p:nvSpPr>
          <p:cNvPr id="9" name="内容占位符 2"/>
          <p:cNvSpPr>
            <a:spLocks noGrp="1"/>
          </p:cNvSpPr>
          <p:nvPr/>
        </p:nvSpPr>
        <p:spPr>
          <a:xfrm>
            <a:off x="490220" y="1101090"/>
            <a:ext cx="10734040" cy="43707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l"/>
              <a:defRPr kumimoji="1" sz="37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panose="020B0604020202020204" pitchFamily="34" charset="0"/>
              <a:buChar char="–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66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135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en-US" altLang="zh-CN" sz="2400"/>
          </a:p>
          <a:p>
            <a:r>
              <a:rPr lang="en-US" altLang="zh-CN" sz="2400"/>
              <a:t>Based on the characteristics of GCN, a hybrid structure accelerator was designed</a:t>
            </a:r>
            <a:endParaRPr lang="en-US" altLang="zh-CN" sz="2400"/>
          </a:p>
          <a:p>
            <a:endParaRPr lang="en-US" altLang="zh-CN" sz="2400"/>
          </a:p>
          <a:p>
            <a:endParaRPr lang="en-US" altLang="zh-CN" sz="2400"/>
          </a:p>
          <a:p>
            <a:r>
              <a:rPr lang="en-US" altLang="zh-CN" sz="2400"/>
              <a:t> This talk showcases three existing hybrid GCN accelerators. </a:t>
            </a:r>
            <a:endParaRPr lang="en-US" altLang="zh-CN" sz="2400"/>
          </a:p>
          <a:p>
            <a:pPr lvl="1"/>
            <a:r>
              <a:rPr lang="en-US" altLang="zh-CN" sz="2055"/>
              <a:t>HyGCN</a:t>
            </a:r>
            <a:endParaRPr lang="en-US" altLang="zh-CN" sz="2055"/>
          </a:p>
          <a:p>
            <a:pPr lvl="1"/>
            <a:r>
              <a:rPr lang="en-US" altLang="zh-CN" sz="2055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Downstream Task Based Design</a:t>
            </a:r>
            <a:endParaRPr lang="en-US" altLang="zh-CN" sz="2055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1"/>
            <a:r>
              <a:rPr lang="en-US" altLang="zh-CN" sz="2055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GPGCN</a:t>
            </a:r>
            <a:endParaRPr lang="en-US" altLang="zh-CN" sz="2055"/>
          </a:p>
          <a:p>
            <a:pPr lvl="1"/>
            <a:endParaRPr lang="en-US" altLang="zh-CN" sz="2055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5375" y="1383665"/>
            <a:ext cx="10271125" cy="4335145"/>
          </a:xfrm>
        </p:spPr>
        <p:txBody>
          <a:bodyPr>
            <a:no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Introduction (3 min)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Background &amp; Motivation (5 min)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Proposed Methods &amp; Evaluation (30 min)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HyGCN (10 min)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1"/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Downstream Task Based Design (10 min)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1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GPGCN (10 min)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Conclusions (2 min)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Q/A (5 min)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5375" y="1383665"/>
            <a:ext cx="10271125" cy="4335145"/>
          </a:xfrm>
        </p:spPr>
        <p:txBody>
          <a:bodyPr>
            <a:noAutofit/>
          </a:bodyPr>
          <a:lstStyle/>
          <a:p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Introduction (3 min)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Background &amp; Motivation (5 min)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Proposed Methods &amp; Evaluation (40 min)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HyGCN (15 min)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1"/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Downstream Task Based Design (10 min)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1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GPGCN (15 min)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Conclusions (2 min)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Q/A (5 min)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Background &amp; Motivation (1/8)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4995" y="1183005"/>
            <a:ext cx="10972800" cy="1858010"/>
          </a:xfrm>
        </p:spPr>
        <p:txBody>
          <a:bodyPr/>
          <a:lstStyle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Bottleneck of GCN Inference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67765" y="2604770"/>
            <a:ext cx="5254625" cy="101473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p>
            <a:r>
              <a:rPr lang="zh-CN" altLang="en-US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The convolutional layers occupy the major execution time of GCNs through two primary execution phases: Aggregation and Combination</a:t>
            </a:r>
            <a:endParaRPr lang="zh-CN" altLang="en-US" sz="20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26885" y="1837690"/>
            <a:ext cx="4568190" cy="3004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Background &amp; Motivation (2/8)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4995" y="1183005"/>
            <a:ext cx="10972800" cy="4623435"/>
          </a:xfrm>
        </p:spPr>
        <p:txBody>
          <a:bodyPr/>
          <a:lstStyle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Sparseness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Load Imbalance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1"/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The different nodes of a graph have extremely different numbers of neighbor nodes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02435" y="1937385"/>
            <a:ext cx="8087995" cy="1990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Background &amp; Motivation (3/8)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4995" y="1183005"/>
            <a:ext cx="10972800" cy="1858010"/>
          </a:xfrm>
        </p:spPr>
        <p:txBody>
          <a:bodyPr/>
          <a:lstStyle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Different Computational Models in Two Phases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T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6195" y="2261235"/>
            <a:ext cx="3771900" cy="32029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048510" y="2038350"/>
            <a:ext cx="2287270" cy="39878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p>
            <a:r>
              <a:rPr lang="zh-CN" altLang="en-US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  <a:sym typeface="+mn-ea"/>
              </a:rPr>
              <a:t>Aggregation</a:t>
            </a:r>
            <a:endParaRPr lang="zh-CN" altLang="en-US" sz="20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318885" y="2038350"/>
            <a:ext cx="4016375" cy="39878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p>
            <a:r>
              <a:rPr lang="zh-CN" altLang="en-US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  <a:sym typeface="+mn-ea"/>
              </a:rPr>
              <a:t>Combination</a:t>
            </a:r>
            <a:endParaRPr lang="zh-CN" altLang="en-US" sz="20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760" y="2836545"/>
            <a:ext cx="4491990" cy="2051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DIAGRAM_VIRTUALLY_FRAME" val="{&quot;height&quot;:342.75,&quot;left&quot;:60.05,&quot;top&quot;:139.15,&quot;width&quot;:412.55}"/>
</p:tagLst>
</file>

<file path=ppt/tags/tag2.xml><?xml version="1.0" encoding="utf-8"?>
<p:tagLst xmlns:p="http://schemas.openxmlformats.org/presentationml/2006/main">
  <p:tag name="KSO_WM_DIAGRAM_VIRTUALLY_FRAME" val="{&quot;height&quot;:342.75,&quot;left&quot;:60.05,&quot;top&quot;:139.15,&quot;width&quot;:412.55}"/>
</p:tagLst>
</file>

<file path=ppt/tags/tag3.xml><?xml version="1.0" encoding="utf-8"?>
<p:tagLst xmlns:p="http://schemas.openxmlformats.org/presentationml/2006/main">
  <p:tag name="KSO_WM_DIAGRAM_VIRTUALLY_FRAME" val="{&quot;height&quot;:342.75,&quot;left&quot;:60.05,&quot;top&quot;:139.15,&quot;width&quot;:412.55}"/>
</p:tagLst>
</file>

<file path=ppt/tags/tag4.xml><?xml version="1.0" encoding="utf-8"?>
<p:tagLst xmlns:p="http://schemas.openxmlformats.org/presentationml/2006/main">
  <p:tag name="KSO_WM_DIAGRAM_VIRTUALLY_FRAME" val="{&quot;height&quot;:342.75,&quot;left&quot;:60.05,&quot;top&quot;:139.15,&quot;width&quot;:412.55}"/>
</p:tagLst>
</file>

<file path=ppt/tags/tag5.xml><?xml version="1.0" encoding="utf-8"?>
<p:tagLst xmlns:p="http://schemas.openxmlformats.org/presentationml/2006/main">
  <p:tag name="commondata" val="eyJoZGlkIjoiZTk3MTg5NTQzM2Q2M2YxNmZkZjM3OWYxMmVkOWI3NzUifQ=="/>
</p:tagLst>
</file>

<file path=ppt/theme/theme1.xml><?xml version="1.0" encoding="utf-8"?>
<a:theme xmlns:a="http://schemas.openxmlformats.org/drawingml/2006/main" name="NTHU UniClou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預設簡報設計">
      <a:majorFont>
        <a:latin typeface="MS Sans Serif"/>
        <a:ea typeface="MS Sans Serif"/>
        <a:cs typeface="MS Sans Serif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en-US" altLang="zh-TW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PMingLiU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en-US" altLang="zh-TW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PMingLiU" pitchFamily="18" charset="-120"/>
          </a:defRPr>
        </a:defPPr>
      </a:lstStyle>
    </a:lnDef>
    <a:txDef>
      <a:spPr>
        <a:noFill/>
      </a:spPr>
      <a:bodyPr wrap="none" rtlCol="0" anchor="ctr" anchorCtr="1">
        <a:spAutoFit/>
      </a:bodyPr>
      <a:lstStyle>
        <a:defPPr>
          <a:defRPr dirty="0" smtClean="0">
            <a:ea typeface="標楷體" pitchFamily="65" charset="-120"/>
            <a:cs typeface="Calibri" panose="020F0502020204030204" pitchFamily="34" charset="0"/>
          </a:defRPr>
        </a:defPPr>
      </a:lstStyle>
    </a:tx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8145</Words>
  <Application>WPS 演示</Application>
  <PresentationFormat>宽屏</PresentationFormat>
  <Paragraphs>573</Paragraphs>
  <Slides>57</Slides>
  <Notes>40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57</vt:i4>
      </vt:variant>
    </vt:vector>
  </HeadingPairs>
  <TitlesOfParts>
    <vt:vector size="76" baseType="lpstr">
      <vt:lpstr>Arial</vt:lpstr>
      <vt:lpstr>宋体</vt:lpstr>
      <vt:lpstr>Wingdings</vt:lpstr>
      <vt:lpstr>PMingLiU</vt:lpstr>
      <vt:lpstr>MingLiU-ExtB</vt:lpstr>
      <vt:lpstr>標楷體</vt:lpstr>
      <vt:lpstr>Calibri</vt:lpstr>
      <vt:lpstr>楷体</vt:lpstr>
      <vt:lpstr>Times New Roman</vt:lpstr>
      <vt:lpstr>等线</vt:lpstr>
      <vt:lpstr>MS Sans Serif</vt:lpstr>
      <vt:lpstr>微软雅黑</vt:lpstr>
      <vt:lpstr>Arial Unicode MS</vt:lpstr>
      <vt:lpstr>Wingdings</vt:lpstr>
      <vt:lpstr>FiraCode Nerd Font Mono</vt:lpstr>
      <vt:lpstr>PMingLiU</vt:lpstr>
      <vt:lpstr>Calibri Light</vt:lpstr>
      <vt:lpstr>NTHU UniCloud</vt:lpstr>
      <vt:lpstr>自訂設計</vt:lpstr>
      <vt:lpstr>Hybird Accelerator for GCN Inference  2024.11.21</vt:lpstr>
      <vt:lpstr>Outline</vt:lpstr>
      <vt:lpstr>Outline</vt:lpstr>
      <vt:lpstr>Introduction (1/2)</vt:lpstr>
      <vt:lpstr>Introduction (2/2)</vt:lpstr>
      <vt:lpstr>Outline</vt:lpstr>
      <vt:lpstr>Background &amp; Motivation (1/8)</vt:lpstr>
      <vt:lpstr>Background &amp; Motivation (2/8)</vt:lpstr>
      <vt:lpstr>Background &amp; Motivation (3/8)</vt:lpstr>
      <vt:lpstr>Background &amp; Motivation (4/8)</vt:lpstr>
      <vt:lpstr>Background &amp; Motivation (5/8)</vt:lpstr>
      <vt:lpstr>Background &amp; Motivation (6/8)</vt:lpstr>
      <vt:lpstr>Background &amp; Motivation (7/8)</vt:lpstr>
      <vt:lpstr>Background &amp; Motivation (8/8)</vt:lpstr>
      <vt:lpstr>Outline</vt:lpstr>
      <vt:lpstr>Outline</vt:lpstr>
      <vt:lpstr>HyGCN (1/11)</vt:lpstr>
      <vt:lpstr>HyGCN (2/11)</vt:lpstr>
      <vt:lpstr>HyGCN (3/11)</vt:lpstr>
      <vt:lpstr>HyGCN (4/11)</vt:lpstr>
      <vt:lpstr>HyGCN (5/11)</vt:lpstr>
      <vt:lpstr>HyGCN (6/11)</vt:lpstr>
      <vt:lpstr>HyGCN (7/11)</vt:lpstr>
      <vt:lpstr>HyGCN (8/11)</vt:lpstr>
      <vt:lpstr>HyGCN (9/11)</vt:lpstr>
      <vt:lpstr>HyGCN (10/11)</vt:lpstr>
      <vt:lpstr>HyGCN (11/11)</vt:lpstr>
      <vt:lpstr>Outline</vt:lpstr>
      <vt:lpstr>Downstream Task Based Design (1/8)</vt:lpstr>
      <vt:lpstr>Downstream Task Based Design (2/8)</vt:lpstr>
      <vt:lpstr>Downstream Task Based Design (3/8)</vt:lpstr>
      <vt:lpstr>Downstream Task Based Design (4/8)</vt:lpstr>
      <vt:lpstr>Downstream Task Based Design (5/8)</vt:lpstr>
      <vt:lpstr>Downstream Task Based Design (6/8)</vt:lpstr>
      <vt:lpstr>Downstream Task Based Design (7/8)</vt:lpstr>
      <vt:lpstr>Downstream Task Based Design (8/8)</vt:lpstr>
      <vt:lpstr>Outline</vt:lpstr>
      <vt:lpstr>GPGCN (1/17)</vt:lpstr>
      <vt:lpstr>GPGCN (2/17)</vt:lpstr>
      <vt:lpstr>GPGCN (3/17)</vt:lpstr>
      <vt:lpstr>GPGCN (4/17)</vt:lpstr>
      <vt:lpstr>GPGCN (5/17)</vt:lpstr>
      <vt:lpstr>GPGCN (6/17)</vt:lpstr>
      <vt:lpstr>GPGCN (7/17)</vt:lpstr>
      <vt:lpstr>GPGCN (8/17)</vt:lpstr>
      <vt:lpstr>GPGCN (9/17)</vt:lpstr>
      <vt:lpstr>GPGCN (10/17)</vt:lpstr>
      <vt:lpstr>GPGCN (11/17)</vt:lpstr>
      <vt:lpstr>GPGCN (12/17)</vt:lpstr>
      <vt:lpstr>GPGCN (13/17)</vt:lpstr>
      <vt:lpstr>GPGCN (14/17)</vt:lpstr>
      <vt:lpstr>GPGCN (15/17)</vt:lpstr>
      <vt:lpstr>GPGCN (16/17)</vt:lpstr>
      <vt:lpstr>GPGCN (17/17)</vt:lpstr>
      <vt:lpstr>Outline</vt:lpstr>
      <vt:lpstr>Conclusions</vt:lpstr>
      <vt:lpstr>Outline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香港中文大学(深圳)数据科学院 School of Data Science</dc:title>
  <dc:creator>Windows 使用者</dc:creator>
  <cp:lastModifiedBy>WPS_849564478</cp:lastModifiedBy>
  <cp:revision>793</cp:revision>
  <dcterms:created xsi:type="dcterms:W3CDTF">2024-10-31T14:58:00Z</dcterms:created>
  <dcterms:modified xsi:type="dcterms:W3CDTF">2024-11-21T06:43:36Z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1A7E52CEB46E792DBE221F67614C8786_42</vt:lpwstr>
  </property>
  <property fmtid="{D5CDD505-2E9C-101B-9397-08002B2CF9AE}" pid="3" name="KSOProductBuildVer">
    <vt:lpwstr>2052-12.1.0.18608</vt:lpwstr>
  </property>
</Properties>
</file>