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61"/>
  </p:notesMasterIdLst>
  <p:sldIdLst>
    <p:sldId id="256" r:id="rId3"/>
    <p:sldId id="700" r:id="rId4"/>
    <p:sldId id="529" r:id="rId5"/>
    <p:sldId id="551" r:id="rId6"/>
    <p:sldId id="516" r:id="rId7"/>
    <p:sldId id="552" r:id="rId8"/>
    <p:sldId id="549" r:id="rId9"/>
    <p:sldId id="558" r:id="rId10"/>
    <p:sldId id="562" r:id="rId11"/>
    <p:sldId id="556" r:id="rId12"/>
    <p:sldId id="561" r:id="rId13"/>
    <p:sldId id="701" r:id="rId14"/>
    <p:sldId id="702" r:id="rId15"/>
    <p:sldId id="587" r:id="rId16"/>
    <p:sldId id="655" r:id="rId17"/>
    <p:sldId id="596" r:id="rId18"/>
    <p:sldId id="606" r:id="rId19"/>
    <p:sldId id="651" r:id="rId20"/>
    <p:sldId id="607" r:id="rId21"/>
    <p:sldId id="608" r:id="rId22"/>
    <p:sldId id="609" r:id="rId23"/>
    <p:sldId id="656" r:id="rId24"/>
    <p:sldId id="591" r:id="rId25"/>
    <p:sldId id="610" r:id="rId26"/>
    <p:sldId id="590" r:id="rId27"/>
    <p:sldId id="703" r:id="rId28"/>
    <p:sldId id="604" r:id="rId29"/>
    <p:sldId id="695" r:id="rId30"/>
    <p:sldId id="594" r:id="rId31"/>
    <p:sldId id="691" r:id="rId32"/>
    <p:sldId id="698" r:id="rId33"/>
    <p:sldId id="571" r:id="rId34"/>
    <p:sldId id="699" r:id="rId35"/>
    <p:sldId id="564" r:id="rId36"/>
    <p:sldId id="601" r:id="rId37"/>
    <p:sldId id="707" r:id="rId38"/>
    <p:sldId id="692" r:id="rId39"/>
    <p:sldId id="693" r:id="rId40"/>
    <p:sldId id="572" r:id="rId41"/>
    <p:sldId id="585" r:id="rId42"/>
    <p:sldId id="709" r:id="rId43"/>
    <p:sldId id="704" r:id="rId44"/>
    <p:sldId id="605" r:id="rId45"/>
    <p:sldId id="597" r:id="rId46"/>
    <p:sldId id="712" r:id="rId47"/>
    <p:sldId id="719" r:id="rId48"/>
    <p:sldId id="722" r:id="rId49"/>
    <p:sldId id="723" r:id="rId50"/>
    <p:sldId id="724" r:id="rId51"/>
    <p:sldId id="725" r:id="rId52"/>
    <p:sldId id="580" r:id="rId53"/>
    <p:sldId id="710" r:id="rId54"/>
    <p:sldId id="711" r:id="rId55"/>
    <p:sldId id="705" r:id="rId56"/>
    <p:sldId id="527" r:id="rId57"/>
    <p:sldId id="706" r:id="rId58"/>
    <p:sldId id="528" r:id="rId59"/>
    <p:sldId id="534" r:id="rId60"/>
  </p:sldIdLst>
  <p:sldSz cx="12192000" cy="6858000"/>
  <p:notesSz cx="6858000" cy="9144000"/>
  <p:custDataLst>
    <p:tags r:id="rId62"/>
  </p:custData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94660"/>
  </p:normalViewPr>
  <p:slideViewPr>
    <p:cSldViewPr snapToGrid="0">
      <p:cViewPr>
        <p:scale>
          <a:sx n="50" d="100"/>
          <a:sy n="50" d="100"/>
        </p:scale>
        <p:origin x="785" y="12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F4A7B-8284-4E61-88F9-84C6CA6E31E8}" type="datetimeFigureOut">
              <a:rPr lang="zh-TW" altLang="en-US" smtClean="0"/>
              <a:t>2024/11/19</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1D5518-E2B7-47D3-A483-775D39982443}" type="slidenum">
              <a:rPr lang="zh-TW" altLang="en-US" smtClean="0"/>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t>2</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t>3</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t>12</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t>13</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t>26</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t>42</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t>54</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t>56</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dirty="0"/>
          </a:p>
        </p:txBody>
      </p:sp>
      <p:sp>
        <p:nvSpPr>
          <p:cNvPr id="3" name="內容版面配置區 2"/>
          <p:cNvSpPr>
            <a:spLocks noGrp="1"/>
          </p:cNvSpPr>
          <p:nvPr>
            <p:ph idx="1"/>
          </p:nvPr>
        </p:nvSpPr>
        <p:spPr/>
        <p:txBody>
          <a:bodyPr/>
          <a:lstStyle>
            <a:lvl3pPr>
              <a:defRPr sz="2665">
                <a:latin typeface="Calibri" panose="020F0502020204030204" pitchFamily="34" charset="0"/>
                <a:ea typeface="標楷體" pitchFamily="65" charset="-120"/>
                <a:cs typeface="Calibri" panose="020F0502020204030204" pitchFamily="34" charset="0"/>
              </a:defRPr>
            </a:lvl3pPr>
            <a:lvl4pPr>
              <a:defRPr sz="2400">
                <a:latin typeface="Calibri" panose="020F0502020204030204" pitchFamily="34" charset="0"/>
                <a:ea typeface="標楷體" pitchFamily="65" charset="-120"/>
                <a:cs typeface="Calibri" panose="020F0502020204030204" pitchFamily="34" charset="0"/>
              </a:defRPr>
            </a:lvl4pPr>
            <a:lvl5pPr>
              <a:defRPr sz="2135">
                <a:latin typeface="Calibri" panose="020F0502020204030204" pitchFamily="34" charset="0"/>
                <a:ea typeface="標楷體" pitchFamily="65" charset="-120"/>
                <a:cs typeface="Calibri" panose="020F0502020204030204" pitchFamily="34" charset="0"/>
              </a:defRPr>
            </a:lvl5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4"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直排標題及文字">
    <p:spTree>
      <p:nvGrpSpPr>
        <p:cNvPr id="1" name=""/>
        <p:cNvGrpSpPr/>
        <p:nvPr/>
      </p:nvGrpSpPr>
      <p:grpSpPr>
        <a:xfrm>
          <a:off x="0" y="0"/>
          <a:ext cx="0" cy="0"/>
          <a:chOff x="0" y="0"/>
          <a:chExt cx="0" cy="0"/>
        </a:xfrm>
      </p:grpSpPr>
      <p:sp>
        <p:nvSpPr>
          <p:cNvPr id="4"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609600" y="73028"/>
            <a:ext cx="10972800" cy="1700213"/>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3"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標題及表格">
    <p:spTree>
      <p:nvGrpSpPr>
        <p:cNvPr id="1" name=""/>
        <p:cNvGrpSpPr/>
        <p:nvPr/>
      </p:nvGrpSpPr>
      <p:grpSpPr>
        <a:xfrm>
          <a:off x="0" y="0"/>
          <a:ext cx="0" cy="0"/>
          <a:chOff x="0" y="0"/>
          <a:chExt cx="0" cy="0"/>
        </a:xfrm>
      </p:grpSpPr>
      <p:sp>
        <p:nvSpPr>
          <p:cNvPr id="3" name="表格版面配置區 2"/>
          <p:cNvSpPr>
            <a:spLocks noGrp="1"/>
          </p:cNvSpPr>
          <p:nvPr>
            <p:ph type="tbl" idx="1" hasCustomPrompt="1"/>
          </p:nvPr>
        </p:nvSpPr>
        <p:spPr>
          <a:xfrm>
            <a:off x="609600" y="1125542"/>
            <a:ext cx="10972800" cy="647700"/>
          </a:xfrm>
        </p:spPr>
        <p:txBody>
          <a:bodyPr/>
          <a:lstStyle/>
          <a:p>
            <a:pPr lvl="0"/>
            <a:r>
              <a:rPr lang="en-US" altLang="zh-TW" noProof="0"/>
              <a:t>Click icon to add table</a:t>
            </a:r>
            <a:endParaRPr lang="zh-TW" altLang="en-US" noProof="0"/>
          </a:p>
        </p:txBody>
      </p:sp>
      <p:sp>
        <p:nvSpPr>
          <p:cNvPr id="4"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32"/>
            <a:ext cx="10363200" cy="1470025"/>
          </a:xfrm>
        </p:spPr>
        <p:txBody>
          <a:bodyPr/>
          <a:lstStyle>
            <a:lvl1pPr algn="ctr">
              <a:defRPr sz="5335"/>
            </a:lvl1pPr>
          </a:lstStyle>
          <a:p>
            <a:r>
              <a:rPr lang="en-US" altLang="zh-TW"/>
              <a:t>Click to edit Master title style</a:t>
            </a:r>
            <a:endParaRPr lang="zh-TW" altLang="en-US"/>
          </a:p>
        </p:txBody>
      </p:sp>
      <p:sp>
        <p:nvSpPr>
          <p:cNvPr id="3" name="副標題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TW"/>
              <a:t>Click to edit Master subtitle style</a:t>
            </a:r>
            <a:endParaRPr lang="zh-TW" altLang="en-US"/>
          </a:p>
        </p:txBody>
      </p:sp>
      <p:sp>
        <p:nvSpPr>
          <p:cNvPr id="4"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hasCustomPrompt="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hasCustomPrompt="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hasCustomPrompt="1"/>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hasCustomPrompt="1"/>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hasCustomPrompt="1"/>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3"/>
            <a:ext cx="10363200" cy="1362075"/>
          </a:xfrm>
        </p:spPr>
        <p:txBody>
          <a:bodyPr anchor="t"/>
          <a:lstStyle>
            <a:lvl1pPr algn="l">
              <a:defRPr sz="4265" b="1" cap="all"/>
            </a:lvl1pPr>
          </a:lstStyle>
          <a:p>
            <a:r>
              <a:rPr lang="en-US" altLang="zh-TW" dirty="0"/>
              <a:t>Click to edit Master title style</a:t>
            </a:r>
            <a:endParaRPr lang="zh-TW" altLang="en-US" dirty="0"/>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3735"/>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TW" dirty="0"/>
              <a:t>Click to edit Master text styles</a:t>
            </a:r>
          </a:p>
        </p:txBody>
      </p:sp>
      <p:sp>
        <p:nvSpPr>
          <p:cNvPr id="4"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hasCustomPrompt="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hasCustomPrompt="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Click to edit Master title style</a:t>
            </a:r>
            <a:endParaRPr lang="zh-TW" altLang="en-US" dirty="0"/>
          </a:p>
        </p:txBody>
      </p:sp>
      <p:sp>
        <p:nvSpPr>
          <p:cNvPr id="3" name="內容版面配置區 2"/>
          <p:cNvSpPr>
            <a:spLocks noGrp="1"/>
          </p:cNvSpPr>
          <p:nvPr>
            <p:ph sz="half" idx="1"/>
          </p:nvPr>
        </p:nvSpPr>
        <p:spPr>
          <a:xfrm>
            <a:off x="609600" y="1125536"/>
            <a:ext cx="5384800" cy="4227699"/>
          </a:xfrm>
        </p:spPr>
        <p:txBody>
          <a:bodyPr/>
          <a:lstStyle>
            <a:lvl1pPr>
              <a:defRPr sz="3735"/>
            </a:lvl1pPr>
            <a:lvl2pPr>
              <a:defRPr sz="3200"/>
            </a:lvl2pPr>
            <a:lvl3pPr>
              <a:defRPr sz="2400"/>
            </a:lvl3pPr>
            <a:lvl4pPr>
              <a:defRPr sz="2135"/>
            </a:lvl4pPr>
            <a:lvl5pPr>
              <a:defRPr sz="2135"/>
            </a:lvl5pPr>
            <a:lvl6pPr>
              <a:defRPr sz="1800"/>
            </a:lvl6pPr>
            <a:lvl7pPr>
              <a:defRPr sz="1800"/>
            </a:lvl7pPr>
            <a:lvl8pPr>
              <a:defRPr sz="1800"/>
            </a:lvl8pPr>
            <a:lvl9pPr>
              <a:defRPr sz="1800"/>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4" name="內容版面配置區 3"/>
          <p:cNvSpPr>
            <a:spLocks noGrp="1"/>
          </p:cNvSpPr>
          <p:nvPr>
            <p:ph sz="half" idx="2"/>
          </p:nvPr>
        </p:nvSpPr>
        <p:spPr>
          <a:xfrm>
            <a:off x="6197600" y="1125536"/>
            <a:ext cx="5384800" cy="4227699"/>
          </a:xfrm>
        </p:spPr>
        <p:txBody>
          <a:bodyPr/>
          <a:lstStyle>
            <a:lvl1pPr>
              <a:defRPr sz="3735"/>
            </a:lvl1pPr>
            <a:lvl2pPr>
              <a:defRPr sz="3200"/>
            </a:lvl2pPr>
            <a:lvl3pPr>
              <a:defRPr sz="2400"/>
            </a:lvl3pPr>
            <a:lvl4pPr>
              <a:defRPr sz="2135"/>
            </a:lvl4pPr>
            <a:lvl5pPr>
              <a:defRPr sz="2135"/>
            </a:lvl5pPr>
            <a:lvl6pPr>
              <a:defRPr sz="1800"/>
            </a:lvl6pPr>
            <a:lvl7pPr>
              <a:defRPr sz="1800"/>
            </a:lvl7pPr>
            <a:lvl8pPr>
              <a:defRPr sz="1800"/>
            </a:lvl8pPr>
            <a:lvl9pPr>
              <a:defRPr sz="1800"/>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5"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609602" y="1268773"/>
            <a:ext cx="5386917" cy="639763"/>
          </a:xfrm>
        </p:spPr>
        <p:txBody>
          <a:bodyPr anchor="b"/>
          <a:lstStyle>
            <a:lvl1pPr marL="0" indent="0">
              <a:buNone/>
              <a:defRPr sz="2665"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4" name="內容版面配置區 3"/>
          <p:cNvSpPr>
            <a:spLocks noGrp="1"/>
          </p:cNvSpPr>
          <p:nvPr>
            <p:ph sz="half" idx="2"/>
          </p:nvPr>
        </p:nvSpPr>
        <p:spPr>
          <a:xfrm>
            <a:off x="609602" y="1908535"/>
            <a:ext cx="5386917" cy="3951288"/>
          </a:xfrm>
        </p:spPr>
        <p:txBody>
          <a:bodyPr/>
          <a:lstStyle>
            <a:lvl1pPr>
              <a:defRPr sz="2665"/>
            </a:lvl1pPr>
            <a:lvl2pPr>
              <a:defRPr sz="2135"/>
            </a:lvl2pPr>
            <a:lvl3pPr>
              <a:defRPr sz="1865"/>
            </a:lvl3pPr>
            <a:lvl4pPr>
              <a:defRPr sz="1865"/>
            </a:lvl4pPr>
            <a:lvl5pPr>
              <a:defRPr sz="1865"/>
            </a:lvl5pPr>
            <a:lvl6pPr>
              <a:defRPr sz="1600"/>
            </a:lvl6pPr>
            <a:lvl7pPr>
              <a:defRPr sz="1600"/>
            </a:lvl7pPr>
            <a:lvl8pPr>
              <a:defRPr sz="1600"/>
            </a:lvl8pPr>
            <a:lvl9pPr>
              <a:defRPr sz="1600"/>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5" name="文字版面配置區 4"/>
          <p:cNvSpPr>
            <a:spLocks noGrp="1"/>
          </p:cNvSpPr>
          <p:nvPr>
            <p:ph type="body" sz="quarter" idx="3"/>
          </p:nvPr>
        </p:nvSpPr>
        <p:spPr>
          <a:xfrm>
            <a:off x="6193373" y="1268773"/>
            <a:ext cx="5389033" cy="639763"/>
          </a:xfrm>
        </p:spPr>
        <p:txBody>
          <a:bodyPr anchor="b"/>
          <a:lstStyle>
            <a:lvl1pPr marL="0" indent="0">
              <a:buNone/>
              <a:defRPr sz="2665"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6" name="內容版面配置區 5"/>
          <p:cNvSpPr>
            <a:spLocks noGrp="1"/>
          </p:cNvSpPr>
          <p:nvPr>
            <p:ph sz="quarter" idx="4"/>
          </p:nvPr>
        </p:nvSpPr>
        <p:spPr>
          <a:xfrm>
            <a:off x="6193373" y="1908535"/>
            <a:ext cx="5389033" cy="3951288"/>
          </a:xfrm>
        </p:spPr>
        <p:txBody>
          <a:bodyPr/>
          <a:lstStyle>
            <a:lvl1pPr>
              <a:defRPr sz="2665"/>
            </a:lvl1pPr>
            <a:lvl2pPr>
              <a:defRPr sz="2135"/>
            </a:lvl2pPr>
            <a:lvl3pPr>
              <a:defRPr sz="1865"/>
            </a:lvl3pPr>
            <a:lvl4pPr>
              <a:defRPr sz="1865"/>
            </a:lvl4pPr>
            <a:lvl5pPr>
              <a:defRPr sz="1865"/>
            </a:lvl5pPr>
            <a:lvl6pPr>
              <a:defRPr sz="1600"/>
            </a:lvl6pPr>
            <a:lvl7pPr>
              <a:defRPr sz="1600"/>
            </a:lvl7pPr>
            <a:lvl8pPr>
              <a:defRPr sz="1600"/>
            </a:lvl8pPr>
            <a:lvl9pPr>
              <a:defRPr sz="16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7"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
        <p:nvSpPr>
          <p:cNvPr id="8" name="標題 1"/>
          <p:cNvSpPr>
            <a:spLocks noGrp="1"/>
          </p:cNvSpPr>
          <p:nvPr>
            <p:ph type="title"/>
          </p:nvPr>
        </p:nvSpPr>
        <p:spPr>
          <a:xfrm>
            <a:off x="624421" y="144466"/>
            <a:ext cx="10943167" cy="692151"/>
          </a:xfrm>
        </p:spPr>
        <p:txBody>
          <a:bodyPr/>
          <a:lstStyle/>
          <a:p>
            <a:r>
              <a:rPr lang="en-US" altLang="zh-TW" dirty="0"/>
              <a:t>Click to edit Master title style</a:t>
            </a:r>
            <a:endParaRPr lang="zh-TW"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a:p>
        </p:txBody>
      </p:sp>
      <p:sp>
        <p:nvSpPr>
          <p:cNvPr id="3"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6" y="273049"/>
            <a:ext cx="4011084" cy="1162051"/>
          </a:xfrm>
        </p:spPr>
        <p:txBody>
          <a:bodyPr anchor="b"/>
          <a:lstStyle>
            <a:lvl1pPr algn="l">
              <a:defRPr sz="2000" b="1"/>
            </a:lvl1pPr>
          </a:lstStyle>
          <a:p>
            <a:r>
              <a:rPr lang="en-US" altLang="zh-TW"/>
              <a:t>Click to edit Master title style</a:t>
            </a:r>
            <a:endParaRPr lang="zh-TW" altLang="en-US"/>
          </a:p>
        </p:txBody>
      </p:sp>
      <p:sp>
        <p:nvSpPr>
          <p:cNvPr id="3" name="內容版面配置區 2"/>
          <p:cNvSpPr>
            <a:spLocks noGrp="1"/>
          </p:cNvSpPr>
          <p:nvPr>
            <p:ph idx="1"/>
          </p:nvPr>
        </p:nvSpPr>
        <p:spPr>
          <a:xfrm>
            <a:off x="4766734" y="273056"/>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文字版面配置區 3"/>
          <p:cNvSpPr>
            <a:spLocks noGrp="1"/>
          </p:cNvSpPr>
          <p:nvPr>
            <p:ph type="body" sz="half" idx="2"/>
          </p:nvPr>
        </p:nvSpPr>
        <p:spPr>
          <a:xfrm>
            <a:off x="609606"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Click to edit Master text styles</a:t>
            </a:r>
          </a:p>
        </p:txBody>
      </p:sp>
      <p:sp>
        <p:nvSpPr>
          <p:cNvPr id="5"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9"/>
          </a:xfrm>
        </p:spPr>
        <p:txBody>
          <a:bodyPr anchor="b"/>
          <a:lstStyle>
            <a:lvl1pPr algn="l">
              <a:defRPr sz="2000" b="1"/>
            </a:lvl1pPr>
          </a:lstStyle>
          <a:p>
            <a:r>
              <a:rPr lang="en-US" altLang="zh-TW"/>
              <a:t>Click to edit Master title style</a:t>
            </a:r>
            <a:endParaRPr lang="zh-TW" altLang="en-US"/>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TW" noProof="0"/>
              <a:t>Click icon to add picture</a:t>
            </a:r>
            <a:endParaRPr lang="zh-TW" altLang="en-US" noProof="0"/>
          </a:p>
        </p:txBody>
      </p:sp>
      <p:sp>
        <p:nvSpPr>
          <p:cNvPr id="4" name="文字版面配置區 3"/>
          <p:cNvSpPr>
            <a:spLocks noGrp="1"/>
          </p:cNvSpPr>
          <p:nvPr>
            <p:ph type="body" sz="half" idx="2"/>
          </p:nvPr>
        </p:nvSpPr>
        <p:spPr>
          <a:xfrm>
            <a:off x="2389717" y="5367341"/>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Click to edit Master text styles</a:t>
            </a:r>
          </a:p>
        </p:txBody>
      </p:sp>
      <p:sp>
        <p:nvSpPr>
          <p:cNvPr id="5"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a:p>
        </p:txBody>
      </p:sp>
      <p:sp>
        <p:nvSpPr>
          <p:cNvPr id="3" name="直排文字版面配置區 2"/>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17"/>
          <p:cNvSpPr>
            <a:spLocks noGrp="1" noChangeArrowheads="1"/>
          </p:cNvSpPr>
          <p:nvPr>
            <p:ph type="title"/>
          </p:nvPr>
        </p:nvSpPr>
        <p:spPr bwMode="auto">
          <a:xfrm>
            <a:off x="1049867" y="144466"/>
            <a:ext cx="10517721" cy="692151"/>
          </a:xfrm>
          <a:prstGeom prst="rect">
            <a:avLst/>
          </a:prstGeom>
          <a:noFill/>
          <a:ln w="9525">
            <a:noFill/>
            <a:miter lim="800000"/>
          </a:ln>
        </p:spPr>
        <p:txBody>
          <a:bodyPr vert="horz" wrap="square" lIns="91440" tIns="45720" rIns="91440" bIns="45720" numCol="1" anchor="ctr" anchorCtr="0" compatLnSpc="1"/>
          <a:lstStyle/>
          <a:p>
            <a:pPr lvl="0"/>
            <a:r>
              <a:rPr lang="zh-TW" altLang="en-US" dirty="0"/>
              <a:t>按一下以編輯母片標題樣式</a:t>
            </a:r>
          </a:p>
        </p:txBody>
      </p:sp>
      <p:sp>
        <p:nvSpPr>
          <p:cNvPr id="1028" name="Rectangle 18"/>
          <p:cNvSpPr>
            <a:spLocks noGrp="1" noChangeArrowheads="1"/>
          </p:cNvSpPr>
          <p:nvPr>
            <p:ph type="body" idx="1"/>
          </p:nvPr>
        </p:nvSpPr>
        <p:spPr bwMode="auto">
          <a:xfrm>
            <a:off x="609600" y="1125537"/>
            <a:ext cx="10972800" cy="4895851"/>
          </a:xfrm>
          <a:prstGeom prst="rect">
            <a:avLst/>
          </a:prstGeom>
          <a:noFill/>
          <a:ln w="9525">
            <a:noFill/>
            <a:miter lim="800000"/>
          </a:ln>
        </p:spPr>
        <p:txBody>
          <a:bodyPr vert="horz" wrap="square" lIns="91440" tIns="45720" rIns="91440" bIns="45720" numCol="1" anchor="t" anchorCtr="0" compatLnSpc="1"/>
          <a:lstStyle/>
          <a:p>
            <a:pPr lvl="0"/>
            <a:r>
              <a:rPr lang="zh-TW" altLang="en-US" dirty="0"/>
              <a:t>按一下以編輯母片</a:t>
            </a:r>
          </a:p>
          <a:p>
            <a:pPr lvl="1"/>
            <a:r>
              <a:rPr lang="zh-TW" altLang="en-US" dirty="0"/>
              <a:t>按一下以編輯母片</a:t>
            </a:r>
          </a:p>
          <a:p>
            <a:pPr lvl="1"/>
            <a:endParaRPr lang="zh-TW" altLang="en-US" dirty="0"/>
          </a:p>
          <a:p>
            <a:pPr lvl="0"/>
            <a:endParaRPr lang="en-US" altLang="zh-TW" dirty="0"/>
          </a:p>
        </p:txBody>
      </p:sp>
      <p:pic>
        <p:nvPicPr>
          <p:cNvPr id="1029" name="Picture 25" descr="name"/>
          <p:cNvPicPr>
            <a:picLocks noChangeAspect="1" noChangeArrowheads="1"/>
          </p:cNvPicPr>
          <p:nvPr/>
        </p:nvPicPr>
        <p:blipFill>
          <a:blip r:embed="rId15" cstate="print"/>
          <a:srcRect/>
          <a:stretch>
            <a:fillRect/>
          </a:stretch>
        </p:blipFill>
        <p:spPr bwMode="auto">
          <a:xfrm>
            <a:off x="3" y="6357940"/>
            <a:ext cx="5111751" cy="198437"/>
          </a:xfrm>
          <a:prstGeom prst="rect">
            <a:avLst/>
          </a:prstGeom>
          <a:noFill/>
          <a:ln w="9525">
            <a:noFill/>
            <a:miter lim="800000"/>
            <a:headEnd/>
            <a:tailEnd/>
          </a:ln>
        </p:spPr>
      </p:pic>
      <p:sp>
        <p:nvSpPr>
          <p:cNvPr id="8" name="矩形 7"/>
          <p:cNvSpPr/>
          <p:nvPr/>
        </p:nvSpPr>
        <p:spPr>
          <a:xfrm>
            <a:off x="792808" y="6581777"/>
            <a:ext cx="3574825" cy="276999"/>
          </a:xfrm>
          <a:prstGeom prst="rect">
            <a:avLst/>
          </a:prstGeom>
        </p:spPr>
        <p:txBody>
          <a:bodyPr wrap="none">
            <a:spAutoFit/>
          </a:bodyPr>
          <a:lstStyle/>
          <a:p>
            <a:pPr algn="ctr">
              <a:defRPr/>
            </a:pPr>
            <a:r>
              <a:rPr lang="en-US" sz="1200" b="1" dirty="0">
                <a:solidFill>
                  <a:schemeClr val="bg1"/>
                </a:solidFill>
                <a:latin typeface="Arial" panose="020B0604020202020204" pitchFamily="34" charset="0"/>
                <a:ea typeface="PMingLiU" pitchFamily="18" charset="-120"/>
                <a:cs typeface="Arial" panose="020B0604020202020204" pitchFamily="34" charset="0"/>
              </a:rPr>
              <a:t>National Tsing Hua University ® copyright OIA</a:t>
            </a:r>
            <a:endParaRPr lang="zh-TW" altLang="en-US" sz="1200" b="1" dirty="0">
              <a:solidFill>
                <a:schemeClr val="bg1"/>
              </a:solidFill>
              <a:latin typeface="Arial" panose="020B0604020202020204" pitchFamily="34" charset="0"/>
              <a:ea typeface="PMingLiU" pitchFamily="18" charset="-120"/>
              <a:cs typeface="Arial" panose="020B0604020202020204" pitchFamily="34" charset="0"/>
            </a:endParaRPr>
          </a:p>
        </p:txBody>
      </p:sp>
      <p:sp>
        <p:nvSpPr>
          <p:cNvPr id="4105" name="Rectangle 9"/>
          <p:cNvSpPr>
            <a:spLocks noChangeArrowheads="1"/>
          </p:cNvSpPr>
          <p:nvPr/>
        </p:nvSpPr>
        <p:spPr bwMode="auto">
          <a:xfrm>
            <a:off x="0" y="908055"/>
            <a:ext cx="12192000" cy="144463"/>
          </a:xfrm>
          <a:prstGeom prst="rect">
            <a:avLst/>
          </a:prstGeom>
          <a:solidFill>
            <a:srgbClr val="990099"/>
          </a:solidFill>
          <a:ln w="15875">
            <a:noFill/>
            <a:miter lim="800000"/>
          </a:ln>
          <a:effectLst>
            <a:prstShdw prst="shdw18" dist="17961" dir="13500000">
              <a:srgbClr val="990099">
                <a:gamma/>
                <a:shade val="60000"/>
                <a:invGamma/>
              </a:srgbClr>
            </a:prstShdw>
          </a:effectLst>
        </p:spPr>
        <p:txBody>
          <a:bodyPr wrap="none" anchor="ctr"/>
          <a:lstStyle/>
          <a:p>
            <a:pPr>
              <a:defRPr/>
            </a:pPr>
            <a:endParaRPr lang="zh-TW" altLang="en-US" sz="1800">
              <a:ea typeface="PMingLiU" pitchFamily="18" charset="-120"/>
            </a:endParaRPr>
          </a:p>
        </p:txBody>
      </p:sp>
      <p:sp>
        <p:nvSpPr>
          <p:cNvPr id="4106" name="Rectangle 10"/>
          <p:cNvSpPr>
            <a:spLocks noChangeArrowheads="1"/>
          </p:cNvSpPr>
          <p:nvPr userDrawn="1"/>
        </p:nvSpPr>
        <p:spPr bwMode="auto">
          <a:xfrm>
            <a:off x="0" y="6165849"/>
            <a:ext cx="12192000" cy="719139"/>
          </a:xfrm>
          <a:prstGeom prst="rect">
            <a:avLst/>
          </a:prstGeom>
          <a:solidFill>
            <a:srgbClr val="990099"/>
          </a:solidFill>
          <a:ln w="15875">
            <a:noFill/>
            <a:miter lim="800000"/>
          </a:ln>
          <a:effectLst>
            <a:prstShdw prst="shdw18" dist="17961" dir="13500000">
              <a:srgbClr val="990099">
                <a:gamma/>
                <a:shade val="60000"/>
                <a:invGamma/>
              </a:srgbClr>
            </a:prstShdw>
          </a:effectLst>
        </p:spPr>
        <p:txBody>
          <a:bodyPr wrap="none" anchor="ctr"/>
          <a:lstStyle/>
          <a:p>
            <a:pPr>
              <a:defRPr/>
            </a:pPr>
            <a:endParaRPr lang="zh-TW" altLang="en-US" sz="1800">
              <a:ea typeface="PMingLiU" pitchFamily="18" charset="-120"/>
            </a:endParaRPr>
          </a:p>
        </p:txBody>
      </p:sp>
      <p:sp>
        <p:nvSpPr>
          <p:cNvPr id="1043" name="Rectangle 19"/>
          <p:cNvSpPr>
            <a:spLocks noGrp="1" noChangeArrowheads="1"/>
          </p:cNvSpPr>
          <p:nvPr>
            <p:ph type="sldNum" sz="quarter" idx="4"/>
          </p:nvPr>
        </p:nvSpPr>
        <p:spPr bwMode="auto">
          <a:xfrm>
            <a:off x="9108017" y="6524628"/>
            <a:ext cx="2844800" cy="339725"/>
          </a:xfrm>
          <a:prstGeom prst="rect">
            <a:avLst/>
          </a:prstGeom>
          <a:noFill/>
          <a:ln w="9525">
            <a:noFill/>
            <a:miter lim="800000"/>
          </a:ln>
          <a:effectLst/>
        </p:spPr>
        <p:txBody>
          <a:bodyPr vert="horz" wrap="square" lIns="91440" tIns="45720" rIns="91440" bIns="45720" numCol="1" anchor="t" anchorCtr="0" compatLnSpc="1"/>
          <a:lstStyle>
            <a:lvl1pPr algn="r">
              <a:defRPr sz="1200">
                <a:solidFill>
                  <a:schemeClr val="bg1"/>
                </a:solidFill>
                <a:latin typeface="Arial" panose="020B0604020202020204" pitchFamily="34" charset="0"/>
                <a:ea typeface="PMingLiU" pitchFamily="18" charset="-120"/>
              </a:defRPr>
            </a:lvl1pPr>
          </a:lstStyle>
          <a:p>
            <a:fld id="{D9B6BDF2-6896-4B98-8776-C18582F63BA5}" type="slidenum">
              <a:rPr lang="zh-TW" altLang="en-US" smtClean="0"/>
              <a:t>‹#›</a:t>
            </a:fld>
            <a:endParaRPr lang="zh-TW" altLang="en-US"/>
          </a:p>
        </p:txBody>
      </p:sp>
      <p:pic>
        <p:nvPicPr>
          <p:cNvPr id="14" name="圖片 1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33280" y="124614"/>
            <a:ext cx="916587" cy="672311"/>
          </a:xfrm>
          <a:prstGeom prst="rect">
            <a:avLst/>
          </a:prstGeom>
        </p:spPr>
      </p:pic>
      <p:grpSp>
        <p:nvGrpSpPr>
          <p:cNvPr id="2" name="群組 1"/>
          <p:cNvGrpSpPr/>
          <p:nvPr userDrawn="1"/>
        </p:nvGrpSpPr>
        <p:grpSpPr>
          <a:xfrm>
            <a:off x="86980" y="6239920"/>
            <a:ext cx="3223375" cy="569415"/>
            <a:chOff x="86980" y="6239920"/>
            <a:chExt cx="3223375" cy="569415"/>
          </a:xfrm>
        </p:grpSpPr>
        <p:pic>
          <p:nvPicPr>
            <p:cNvPr id="12" name="圖片 1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6980" y="6239920"/>
              <a:ext cx="817930" cy="569415"/>
            </a:xfrm>
            <a:prstGeom prst="rect">
              <a:avLst/>
            </a:prstGeom>
          </p:spPr>
        </p:pic>
        <p:sp>
          <p:nvSpPr>
            <p:cNvPr id="15" name="矩形 14"/>
            <p:cNvSpPr/>
            <p:nvPr userDrawn="1"/>
          </p:nvSpPr>
          <p:spPr>
            <a:xfrm>
              <a:off x="829837" y="6347770"/>
              <a:ext cx="2480518" cy="430887"/>
            </a:xfrm>
            <a:prstGeom prst="rect">
              <a:avLst/>
            </a:prstGeom>
          </p:spPr>
          <p:txBody>
            <a:bodyPr wrap="square">
              <a:spAutoFit/>
            </a:bodyPr>
            <a:lstStyle/>
            <a:p>
              <a:pPr algn="ctr">
                <a:spcAft>
                  <a:spcPts val="0"/>
                </a:spcAft>
              </a:pPr>
              <a:r>
                <a:rPr lang="zh-CN" altLang="zh-TW" sz="1200" kern="100" dirty="0">
                  <a:solidFill>
                    <a:schemeClr val="bg1"/>
                  </a:solidFill>
                  <a:latin typeface="楷体" panose="02010609060101010101" pitchFamily="49" charset="-122"/>
                  <a:ea typeface="楷体" panose="02010609060101010101" pitchFamily="49" charset="-122"/>
                  <a:cs typeface="Times New Roman" panose="02020603050405020304" pitchFamily="18" charset="0"/>
                </a:rPr>
                <a:t>香港中文大学（深圳）数据科学院</a:t>
              </a:r>
              <a:endParaRPr lang="zh-TW" altLang="zh-TW" sz="1200" kern="100" dirty="0">
                <a:solidFill>
                  <a:schemeClr val="bg1"/>
                </a:solidFill>
                <a:latin typeface="楷体" panose="02010609060101010101" pitchFamily="49" charset="-122"/>
                <a:ea typeface="楷体" panose="02010609060101010101" pitchFamily="49" charset="-122"/>
                <a:cs typeface="Times New Roman" panose="02020603050405020304" pitchFamily="18" charset="0"/>
              </a:endParaRPr>
            </a:p>
            <a:p>
              <a:pPr algn="ctr">
                <a:spcAft>
                  <a:spcPts val="0"/>
                </a:spcAft>
              </a:pPr>
              <a:r>
                <a:rPr lang="en-US" altLang="zh-TW" sz="1000" kern="100" dirty="0">
                  <a:solidFill>
                    <a:schemeClr val="bg1"/>
                  </a:solidFill>
                  <a:latin typeface="Times New Roman" panose="02020603050405020304" pitchFamily="18" charset="0"/>
                  <a:ea typeface="標楷體" pitchFamily="65" charset="-120"/>
                  <a:cs typeface="Times New Roman" panose="02020603050405020304" pitchFamily="18" charset="0"/>
                </a:rPr>
                <a:t>CUHK</a:t>
              </a:r>
              <a:r>
                <a:rPr lang="en-US" altLang="zh-TW" sz="1000" kern="100" dirty="0">
                  <a:solidFill>
                    <a:schemeClr val="bg1"/>
                  </a:solidFill>
                  <a:latin typeface="Times New Roman" panose="02020603050405020304" pitchFamily="18" charset="0"/>
                  <a:ea typeface="等线" panose="02010600030101010101" charset="-122"/>
                  <a:cs typeface="Times New Roman" panose="02020603050405020304" pitchFamily="18" charset="0"/>
                </a:rPr>
                <a:t>-SZ Sc</a:t>
              </a:r>
              <a:r>
                <a:rPr lang="en-US" altLang="zh-TW" sz="1000" kern="100" dirty="0">
                  <a:solidFill>
                    <a:schemeClr val="bg1"/>
                  </a:solidFill>
                  <a:latin typeface="Times New Roman" panose="02020603050405020304" pitchFamily="18" charset="0"/>
                  <a:ea typeface="標楷體" pitchFamily="65" charset="-120"/>
                  <a:cs typeface="Times New Roman" panose="02020603050405020304" pitchFamily="18" charset="0"/>
                </a:rPr>
                <a:t>hool of Data Science</a:t>
              </a:r>
              <a:endParaRPr lang="zh-TW" altLang="zh-TW" sz="1000" kern="100" dirty="0">
                <a:solidFill>
                  <a:schemeClr val="bg1"/>
                </a:solidFill>
                <a:latin typeface="Calibri" panose="020F0502020204030204" pitchFamily="34" charset="0"/>
                <a:ea typeface="PMingLiU" pitchFamily="18" charset="-120"/>
                <a:cs typeface="Times New Roman" panose="02020603050405020304" pitchFamily="18"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rtl="0" eaLnBrk="1" fontAlgn="base" hangingPunct="1">
        <a:spcBef>
          <a:spcPct val="0"/>
        </a:spcBef>
        <a:spcAft>
          <a:spcPct val="0"/>
        </a:spcAft>
        <a:defRPr kumimoji="1" sz="4800" b="1">
          <a:solidFill>
            <a:schemeClr val="tx2"/>
          </a:solidFill>
          <a:latin typeface="Calibri" panose="020F0502020204030204" pitchFamily="34" charset="0"/>
          <a:ea typeface="標楷體" pitchFamily="65" charset="-120"/>
          <a:cs typeface="+mj-cs"/>
        </a:defRPr>
      </a:lvl1pPr>
      <a:lvl2pPr algn="l" rtl="0" eaLnBrk="1" fontAlgn="base" hangingPunct="1">
        <a:spcBef>
          <a:spcPct val="0"/>
        </a:spcBef>
        <a:spcAft>
          <a:spcPct val="0"/>
        </a:spcAft>
        <a:defRPr kumimoji="1" sz="3600" b="1">
          <a:solidFill>
            <a:schemeClr val="tx2"/>
          </a:solidFill>
          <a:latin typeface="Calibri" panose="020F0502020204030204" pitchFamily="34" charset="0"/>
          <a:ea typeface="標楷體" pitchFamily="65" charset="-120"/>
          <a:cs typeface="MS Sans Serif"/>
        </a:defRPr>
      </a:lvl2pPr>
      <a:lvl3pPr algn="l" rtl="0" eaLnBrk="1" fontAlgn="base" hangingPunct="1">
        <a:spcBef>
          <a:spcPct val="0"/>
        </a:spcBef>
        <a:spcAft>
          <a:spcPct val="0"/>
        </a:spcAft>
        <a:defRPr kumimoji="1" sz="3600" b="1">
          <a:solidFill>
            <a:schemeClr val="tx2"/>
          </a:solidFill>
          <a:latin typeface="Calibri" panose="020F0502020204030204" pitchFamily="34" charset="0"/>
          <a:ea typeface="標楷體" pitchFamily="65" charset="-120"/>
          <a:cs typeface="MS Sans Serif"/>
        </a:defRPr>
      </a:lvl3pPr>
      <a:lvl4pPr algn="l" rtl="0" eaLnBrk="1" fontAlgn="base" hangingPunct="1">
        <a:spcBef>
          <a:spcPct val="0"/>
        </a:spcBef>
        <a:spcAft>
          <a:spcPct val="0"/>
        </a:spcAft>
        <a:defRPr kumimoji="1" sz="3600" b="1">
          <a:solidFill>
            <a:schemeClr val="tx2"/>
          </a:solidFill>
          <a:latin typeface="Calibri" panose="020F0502020204030204" pitchFamily="34" charset="0"/>
          <a:ea typeface="標楷體" pitchFamily="65" charset="-120"/>
          <a:cs typeface="MS Sans Serif"/>
        </a:defRPr>
      </a:lvl4pPr>
      <a:lvl5pPr algn="l" rtl="0" eaLnBrk="1" fontAlgn="base" hangingPunct="1">
        <a:spcBef>
          <a:spcPct val="0"/>
        </a:spcBef>
        <a:spcAft>
          <a:spcPct val="0"/>
        </a:spcAft>
        <a:defRPr kumimoji="1" sz="3600" b="1">
          <a:solidFill>
            <a:schemeClr val="tx2"/>
          </a:solidFill>
          <a:latin typeface="Calibri" panose="020F0502020204030204" pitchFamily="34" charset="0"/>
          <a:ea typeface="標楷體" pitchFamily="65" charset="-120"/>
          <a:cs typeface="MS Sans Serif"/>
        </a:defRPr>
      </a:lvl5pPr>
      <a:lvl6pPr marL="457200" algn="l" rtl="0" eaLnBrk="1" fontAlgn="base" hangingPunct="1">
        <a:spcBef>
          <a:spcPct val="0"/>
        </a:spcBef>
        <a:spcAft>
          <a:spcPct val="0"/>
        </a:spcAft>
        <a:defRPr kumimoji="1" sz="3000" b="1">
          <a:solidFill>
            <a:schemeClr val="tx2"/>
          </a:solidFill>
          <a:latin typeface="MS Sans Serif"/>
          <a:ea typeface="MS Sans Serif"/>
          <a:cs typeface="MS Sans Serif"/>
        </a:defRPr>
      </a:lvl6pPr>
      <a:lvl7pPr marL="914400" algn="l" rtl="0" eaLnBrk="1" fontAlgn="base" hangingPunct="1">
        <a:spcBef>
          <a:spcPct val="0"/>
        </a:spcBef>
        <a:spcAft>
          <a:spcPct val="0"/>
        </a:spcAft>
        <a:defRPr kumimoji="1" sz="3000" b="1">
          <a:solidFill>
            <a:schemeClr val="tx2"/>
          </a:solidFill>
          <a:latin typeface="MS Sans Serif"/>
          <a:ea typeface="MS Sans Serif"/>
          <a:cs typeface="MS Sans Serif"/>
        </a:defRPr>
      </a:lvl7pPr>
      <a:lvl8pPr marL="1371600" algn="l" rtl="0" eaLnBrk="1" fontAlgn="base" hangingPunct="1">
        <a:spcBef>
          <a:spcPct val="0"/>
        </a:spcBef>
        <a:spcAft>
          <a:spcPct val="0"/>
        </a:spcAft>
        <a:defRPr kumimoji="1" sz="3000" b="1">
          <a:solidFill>
            <a:schemeClr val="tx2"/>
          </a:solidFill>
          <a:latin typeface="MS Sans Serif"/>
          <a:ea typeface="MS Sans Serif"/>
          <a:cs typeface="MS Sans Serif"/>
        </a:defRPr>
      </a:lvl8pPr>
      <a:lvl9pPr marL="1828800" algn="l" rtl="0" eaLnBrk="1" fontAlgn="base" hangingPunct="1">
        <a:spcBef>
          <a:spcPct val="0"/>
        </a:spcBef>
        <a:spcAft>
          <a:spcPct val="0"/>
        </a:spcAft>
        <a:defRPr kumimoji="1" sz="3000" b="1">
          <a:solidFill>
            <a:schemeClr val="tx2"/>
          </a:solidFill>
          <a:latin typeface="MS Sans Serif"/>
          <a:ea typeface="MS Sans Serif"/>
          <a:cs typeface="MS Sans Serif"/>
        </a:defRPr>
      </a:lvl9pPr>
    </p:titleStyle>
    <p:bodyStyle>
      <a:lvl1pPr marL="342900" indent="-342900" algn="l" rtl="0" eaLnBrk="1" fontAlgn="base" hangingPunct="1">
        <a:spcBef>
          <a:spcPct val="20000"/>
        </a:spcBef>
        <a:spcAft>
          <a:spcPct val="0"/>
        </a:spcAft>
        <a:buClr>
          <a:srgbClr val="0000FF"/>
        </a:buClr>
        <a:buSzPct val="80000"/>
        <a:buFont typeface="Wingdings" panose="05000000000000000000" pitchFamily="2" charset="2"/>
        <a:buChar char="l"/>
        <a:defRPr kumimoji="1" sz="3735">
          <a:solidFill>
            <a:schemeClr val="tx1"/>
          </a:solidFill>
          <a:latin typeface="Calibri" panose="020F0502020204030204" pitchFamily="34" charset="0"/>
          <a:ea typeface="標楷體" pitchFamily="65" charset="-120"/>
          <a:cs typeface="+mn-cs"/>
        </a:defRPr>
      </a:lvl1pPr>
      <a:lvl2pPr marL="742950" indent="-285750" algn="l" rtl="0" eaLnBrk="1" fontAlgn="base" hangingPunct="1">
        <a:spcBef>
          <a:spcPct val="20000"/>
        </a:spcBef>
        <a:spcAft>
          <a:spcPct val="0"/>
        </a:spcAft>
        <a:buClr>
          <a:srgbClr val="0000FF"/>
        </a:buClr>
        <a:buSzPct val="90000"/>
        <a:buFont typeface="Arial" panose="020B0604020202020204" pitchFamily="34" charset="0"/>
        <a:buChar char="–"/>
        <a:defRPr kumimoji="1" sz="3200">
          <a:solidFill>
            <a:schemeClr val="tx1"/>
          </a:solidFill>
          <a:latin typeface="Calibri" panose="020F0502020204030204" pitchFamily="34" charset="0"/>
          <a:ea typeface="標楷體" pitchFamily="65" charset="-120"/>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11D65F-25B7-47C5-85DC-B1A2A3BE76D7}"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250" y="1407160"/>
            <a:ext cx="11978640" cy="1882140"/>
          </a:xfrm>
        </p:spPr>
        <p:txBody>
          <a:bodyPr/>
          <a:lstStyle/>
          <a:p>
            <a:pPr algn="ctr"/>
            <a:r>
              <a:rPr lang="en-US" altLang="zh-CN"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GNN Training Systems on Large Graphs:</a:t>
            </a:r>
            <a:br>
              <a:rPr lang="en-US" altLang="zh-CN"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altLang="zh-CN"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Optimization Strategy for Mini-batch Training</a:t>
            </a:r>
            <a:br>
              <a:rPr lang="en-US" altLang="zh-CN"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US" altLang="zh-CN"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altLang="zh-CN" sz="2800"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2024.11.19</a:t>
            </a:r>
          </a:p>
        </p:txBody>
      </p:sp>
      <p:sp>
        <p:nvSpPr>
          <p:cNvPr id="3" name="Subtitle 2"/>
          <p:cNvSpPr>
            <a:spLocks noGrp="1"/>
          </p:cNvSpPr>
          <p:nvPr>
            <p:ph type="subTitle" idx="1"/>
          </p:nvPr>
        </p:nvSpPr>
        <p:spPr>
          <a:xfrm>
            <a:off x="1828800" y="3855632"/>
            <a:ext cx="8534400" cy="1882455"/>
          </a:xfrm>
        </p:spPr>
        <p:txBody>
          <a:bodyPr/>
          <a:lstStyle/>
          <a:p>
            <a:r>
              <a:rPr lang="en-US" altLang="zh-CN" sz="3200" dirty="0">
                <a:sym typeface="+mn-ea"/>
              </a:rPr>
              <a:t>Taotao Wang</a:t>
            </a:r>
            <a:endParaRPr lang="en-US" altLang="zh-TW" sz="3200" dirty="0">
              <a:effectLst>
                <a:outerShdw blurRad="38100" dist="38100" dir="2700000" algn="tl">
                  <a:srgbClr val="000000">
                    <a:alpha val="43137"/>
                  </a:srgbClr>
                </a:outerShdw>
              </a:effectLst>
            </a:endParaRPr>
          </a:p>
          <a:p>
            <a:r>
              <a:rPr lang="en-US" altLang="zh-TW" sz="3200" dirty="0"/>
              <a:t>School of </a:t>
            </a:r>
            <a:r>
              <a:rPr lang="en-US" altLang="zh-CN" sz="3200" dirty="0"/>
              <a:t>Data </a:t>
            </a:r>
            <a:r>
              <a:rPr lang="en-US" altLang="zh-TW" sz="3200" dirty="0"/>
              <a:t>Science</a:t>
            </a:r>
          </a:p>
          <a:p>
            <a:r>
              <a:rPr lang="en-US" altLang="zh-TW" sz="3200" dirty="0"/>
              <a:t>Chinese University of Hong Kong, Shenzhen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r>
              <a:rPr lang="en-US" altLang="zh-CN" dirty="0">
                <a:latin typeface="Times New Roman" panose="02020603050405020304" pitchFamily="18" charset="0"/>
                <a:cs typeface="Times New Roman" panose="02020603050405020304" pitchFamily="18" charset="0"/>
              </a:rPr>
              <a:t>Introduction - GNN Training Process </a:t>
            </a:r>
            <a:r>
              <a:rPr lang="en-US" altLang="zh-CN" sz="2400" dirty="0">
                <a:latin typeface="Times New Roman" panose="02020603050405020304" pitchFamily="18" charset="0"/>
                <a:cs typeface="Times New Roman" panose="02020603050405020304" pitchFamily="18" charset="0"/>
                <a:sym typeface="+mn-ea"/>
              </a:rPr>
              <a:t>(7/8)</a:t>
            </a: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10</a:t>
            </a:fld>
            <a:endParaRPr lang="zh-TW" altLang="en-US"/>
          </a:p>
        </p:txBody>
      </p:sp>
      <p:pic>
        <p:nvPicPr>
          <p:cNvPr id="5" name="图片 4"/>
          <p:cNvPicPr>
            <a:picLocks noChangeAspect="1"/>
          </p:cNvPicPr>
          <p:nvPr/>
        </p:nvPicPr>
        <p:blipFill>
          <a:blip r:embed="rId2"/>
          <a:stretch>
            <a:fillRect/>
          </a:stretch>
        </p:blipFill>
        <p:spPr>
          <a:xfrm>
            <a:off x="1554480" y="1102360"/>
            <a:ext cx="8827770" cy="498284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r>
              <a:rPr lang="en-US" altLang="zh-CN" dirty="0">
                <a:latin typeface="Times New Roman" panose="02020603050405020304" pitchFamily="18" charset="0"/>
                <a:cs typeface="Times New Roman" panose="02020603050405020304" pitchFamily="18" charset="0"/>
              </a:rPr>
              <a:t>Introduction - Mini-Batch Training </a:t>
            </a:r>
            <a:r>
              <a:rPr lang="en-US" altLang="zh-CN" sz="2400" dirty="0">
                <a:latin typeface="Times New Roman" panose="02020603050405020304" pitchFamily="18" charset="0"/>
                <a:cs typeface="Times New Roman" panose="02020603050405020304" pitchFamily="18" charset="0"/>
                <a:sym typeface="+mn-ea"/>
              </a:rPr>
              <a:t>(8/8)</a:t>
            </a: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11</a:t>
            </a:fld>
            <a:endParaRPr lang="zh-TW" altLang="en-US"/>
          </a:p>
        </p:txBody>
      </p:sp>
      <p:pic>
        <p:nvPicPr>
          <p:cNvPr id="3" name="图片 2"/>
          <p:cNvPicPr>
            <a:picLocks noChangeAspect="1"/>
          </p:cNvPicPr>
          <p:nvPr/>
        </p:nvPicPr>
        <p:blipFill>
          <a:blip r:embed="rId2"/>
          <a:stretch>
            <a:fillRect/>
          </a:stretch>
        </p:blipFill>
        <p:spPr>
          <a:xfrm>
            <a:off x="1830705" y="1446530"/>
            <a:ext cx="7839710" cy="43865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latin typeface="Times New Roman" panose="02020603050405020304" pitchFamily="18" charset="0"/>
                <a:cs typeface="Times New Roman" panose="02020603050405020304" pitchFamily="18" charset="0"/>
              </a:rPr>
              <a:t>Outline</a:t>
            </a:r>
          </a:p>
        </p:txBody>
      </p:sp>
      <p:sp>
        <p:nvSpPr>
          <p:cNvPr id="3" name="內容版面配置區 2"/>
          <p:cNvSpPr>
            <a:spLocks noGrp="1"/>
          </p:cNvSpPr>
          <p:nvPr>
            <p:ph idx="1"/>
          </p:nvPr>
        </p:nvSpPr>
        <p:spPr>
          <a:xfrm>
            <a:off x="1311275" y="1125220"/>
            <a:ext cx="10271125" cy="4571365"/>
          </a:xfrm>
        </p:spPr>
        <p:txBody>
          <a:bodyPr>
            <a:noAutofit/>
          </a:bodyPr>
          <a:lstStyle/>
          <a:p>
            <a:endParaRPr lang="en-US" altLang="zh-CN" sz="2935" dirty="0">
              <a:solidFill>
                <a:srgbClr val="0000FF"/>
              </a:solidFill>
              <a:latin typeface="Times New Roman" panose="02020603050405020304" pitchFamily="18" charset="0"/>
              <a:cs typeface="Times New Roman" panose="02020603050405020304" pitchFamily="18" charset="0"/>
            </a:endParaRPr>
          </a:p>
          <a:p>
            <a:r>
              <a:rPr lang="en-US" altLang="zh-CN" sz="2935" dirty="0">
                <a:solidFill>
                  <a:schemeClr val="tx1"/>
                </a:solidFill>
                <a:latin typeface="Times New Roman" panose="02020603050405020304" pitchFamily="18" charset="0"/>
                <a:cs typeface="Times New Roman" panose="02020603050405020304" pitchFamily="18" charset="0"/>
              </a:rPr>
              <a:t>Introduction (8 min)</a:t>
            </a:r>
            <a:endParaRPr lang="en-US" altLang="zh-TW" sz="2935" dirty="0">
              <a:solidFill>
                <a:schemeClr val="tx1"/>
              </a:solidFill>
              <a:latin typeface="Times New Roman" panose="02020603050405020304" pitchFamily="18" charset="0"/>
              <a:cs typeface="Times New Roman" panose="02020603050405020304" pitchFamily="18" charset="0"/>
            </a:endParaRPr>
          </a:p>
          <a:p>
            <a:r>
              <a:rPr lang="en-US" altLang="zh-CN" sz="2935" dirty="0">
                <a:solidFill>
                  <a:srgbClr val="0000FF"/>
                </a:solidFill>
                <a:latin typeface="Times New Roman" panose="02020603050405020304" pitchFamily="18" charset="0"/>
                <a:cs typeface="Times New Roman" panose="02020603050405020304" pitchFamily="18" charset="0"/>
              </a:rPr>
              <a:t>Proposed Methods &amp; Performance Evaluation (30 min)</a:t>
            </a:r>
          </a:p>
          <a:p>
            <a:pPr lvl="1"/>
            <a:r>
              <a:rPr lang="en-US" altLang="zh-CN" sz="2400" dirty="0">
                <a:solidFill>
                  <a:srgbClr val="0000FF"/>
                </a:solidFill>
                <a:latin typeface="Times New Roman" panose="02020603050405020304" pitchFamily="18" charset="0"/>
                <a:cs typeface="Times New Roman" panose="02020603050405020304" pitchFamily="18" charset="0"/>
                <a:sym typeface="+mn-ea"/>
              </a:rPr>
              <a:t>Cache-Based Methods (20 min)</a:t>
            </a:r>
            <a:endParaRPr lang="en-US" altLang="zh-CN" sz="2400" dirty="0">
              <a:solidFill>
                <a:srgbClr val="0000FF"/>
              </a:solidFill>
              <a:latin typeface="Times New Roman" panose="02020603050405020304" pitchFamily="18" charset="0"/>
              <a:cs typeface="Times New Roman" panose="02020603050405020304" pitchFamily="18" charset="0"/>
            </a:endParaRPr>
          </a:p>
          <a:p>
            <a:pPr lvl="2">
              <a:buClr>
                <a:srgbClr val="0000FF"/>
              </a:buClr>
              <a:buFont typeface="Arial" panose="020B0604020202020204" pitchFamily="34" charset="0"/>
              <a:buChar char="−"/>
            </a:pPr>
            <a:r>
              <a:rPr lang="en-US" altLang="zh-CN" sz="1800" dirty="0">
                <a:solidFill>
                  <a:srgbClr val="0000FF"/>
                </a:solidFill>
                <a:latin typeface="Times New Roman" panose="02020603050405020304" pitchFamily="18" charset="0"/>
                <a:cs typeface="Times New Roman" panose="02020603050405020304" pitchFamily="18" charset="0"/>
                <a:sym typeface="+mn-ea"/>
              </a:rPr>
              <a:t>Single Cahce Method (10 min)</a:t>
            </a:r>
          </a:p>
          <a:p>
            <a:pPr lvl="2">
              <a:buClr>
                <a:srgbClr val="0000FF"/>
              </a:buClr>
              <a:buFont typeface="Arial" panose="020B0604020202020204" pitchFamily="34" charset="0"/>
              <a:buChar char="−"/>
            </a:pPr>
            <a:r>
              <a:rPr lang="en-US" altLang="zh-CN" sz="1800" dirty="0">
                <a:solidFill>
                  <a:srgbClr val="0000FF"/>
                </a:solidFill>
                <a:latin typeface="Times New Roman" panose="02020603050405020304" pitchFamily="18" charset="0"/>
                <a:cs typeface="Times New Roman" panose="02020603050405020304" pitchFamily="18" charset="0"/>
                <a:sym typeface="+mn-ea"/>
              </a:rPr>
              <a:t>Dual Cache Method (10 min)</a:t>
            </a:r>
            <a:endParaRPr lang="en-US" altLang="zh-CN" sz="1800" dirty="0">
              <a:solidFill>
                <a:srgbClr val="0000FF"/>
              </a:solidFill>
              <a:latin typeface="Times New Roman" panose="02020603050405020304" pitchFamily="18" charset="0"/>
              <a:cs typeface="Times New Roman" panose="02020603050405020304" pitchFamily="18" charset="0"/>
            </a:endParaRPr>
          </a:p>
          <a:p>
            <a:pPr lvl="1"/>
            <a:r>
              <a:rPr lang="en-US" altLang="zh-CN" sz="2400" dirty="0">
                <a:solidFill>
                  <a:srgbClr val="0000FF"/>
                </a:solidFill>
                <a:latin typeface="Times New Roman" panose="02020603050405020304" pitchFamily="18" charset="0"/>
                <a:cs typeface="Times New Roman" panose="02020603050405020304" pitchFamily="18" charset="0"/>
                <a:sym typeface="+mn-ea"/>
              </a:rPr>
              <a:t>UVA-Based Method (10 min)</a:t>
            </a:r>
          </a:p>
          <a:p>
            <a:r>
              <a:rPr lang="en-US" altLang="zh-CN" sz="2935" dirty="0">
                <a:solidFill>
                  <a:schemeClr val="tx1"/>
                </a:solidFill>
                <a:latin typeface="Times New Roman" panose="02020603050405020304" pitchFamily="18" charset="0"/>
                <a:cs typeface="Times New Roman" panose="02020603050405020304" pitchFamily="18" charset="0"/>
              </a:rPr>
              <a:t>Conclusions(2 min)</a:t>
            </a:r>
          </a:p>
          <a:p>
            <a:r>
              <a:rPr lang="en-US" altLang="zh-CN" sz="2935" dirty="0">
                <a:solidFill>
                  <a:schemeClr val="tx1"/>
                </a:solidFill>
                <a:latin typeface="Times New Roman" panose="02020603050405020304" pitchFamily="18" charset="0"/>
                <a:cs typeface="Times New Roman" panose="02020603050405020304" pitchFamily="18" charset="0"/>
                <a:sym typeface="+mn-ea"/>
              </a:rPr>
              <a:t>Q&amp;A (5 min)</a:t>
            </a: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12</a:t>
            </a:fld>
            <a:endParaRPr lang="zh-TW"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latin typeface="Times New Roman" panose="02020603050405020304" pitchFamily="18" charset="0"/>
                <a:cs typeface="Times New Roman" panose="02020603050405020304" pitchFamily="18" charset="0"/>
              </a:rPr>
              <a:t>Outline</a:t>
            </a:r>
          </a:p>
        </p:txBody>
      </p:sp>
      <p:sp>
        <p:nvSpPr>
          <p:cNvPr id="3" name="內容版面配置區 2"/>
          <p:cNvSpPr>
            <a:spLocks noGrp="1"/>
          </p:cNvSpPr>
          <p:nvPr>
            <p:ph idx="1"/>
          </p:nvPr>
        </p:nvSpPr>
        <p:spPr>
          <a:xfrm>
            <a:off x="1311275" y="1125220"/>
            <a:ext cx="10271125" cy="4571365"/>
          </a:xfrm>
        </p:spPr>
        <p:txBody>
          <a:bodyPr>
            <a:noAutofit/>
          </a:bodyPr>
          <a:lstStyle/>
          <a:p>
            <a:endParaRPr lang="en-US" altLang="zh-CN" sz="2935" dirty="0">
              <a:solidFill>
                <a:srgbClr val="0000FF"/>
              </a:solidFill>
              <a:latin typeface="Times New Roman" panose="02020603050405020304" pitchFamily="18" charset="0"/>
              <a:cs typeface="Times New Roman" panose="02020603050405020304" pitchFamily="18" charset="0"/>
            </a:endParaRPr>
          </a:p>
          <a:p>
            <a:r>
              <a:rPr lang="en-US" altLang="zh-CN" sz="2935" dirty="0">
                <a:solidFill>
                  <a:schemeClr val="tx1"/>
                </a:solidFill>
                <a:latin typeface="Times New Roman" panose="02020603050405020304" pitchFamily="18" charset="0"/>
                <a:cs typeface="Times New Roman" panose="02020603050405020304" pitchFamily="18" charset="0"/>
              </a:rPr>
              <a:t>Introduction (8 min)</a:t>
            </a:r>
            <a:endParaRPr lang="en-US" altLang="zh-TW" sz="2935" dirty="0">
              <a:solidFill>
                <a:schemeClr val="tx1"/>
              </a:solidFill>
              <a:latin typeface="Times New Roman" panose="02020603050405020304" pitchFamily="18" charset="0"/>
              <a:cs typeface="Times New Roman" panose="02020603050405020304" pitchFamily="18" charset="0"/>
            </a:endParaRPr>
          </a:p>
          <a:p>
            <a:r>
              <a:rPr lang="en-US" altLang="zh-CN" sz="2935" dirty="0">
                <a:solidFill>
                  <a:schemeClr val="tx1"/>
                </a:solidFill>
                <a:latin typeface="Times New Roman" panose="02020603050405020304" pitchFamily="18" charset="0"/>
                <a:cs typeface="Times New Roman" panose="02020603050405020304" pitchFamily="18" charset="0"/>
              </a:rPr>
              <a:t>Proposed Methods &amp; Performance Evaluation (30 min)</a:t>
            </a:r>
          </a:p>
          <a:p>
            <a:pPr lvl="1"/>
            <a:r>
              <a:rPr lang="en-US" altLang="zh-CN" sz="2400" dirty="0">
                <a:solidFill>
                  <a:srgbClr val="0000FF"/>
                </a:solidFill>
                <a:latin typeface="Times New Roman" panose="02020603050405020304" pitchFamily="18" charset="0"/>
                <a:cs typeface="Times New Roman" panose="02020603050405020304" pitchFamily="18" charset="0"/>
                <a:sym typeface="+mn-ea"/>
              </a:rPr>
              <a:t>Cache-Based Methods (20 min)</a:t>
            </a:r>
            <a:endParaRPr lang="en-US" altLang="zh-CN" sz="2400" dirty="0">
              <a:solidFill>
                <a:srgbClr val="0000FF"/>
              </a:solidFill>
              <a:latin typeface="Times New Roman" panose="02020603050405020304" pitchFamily="18" charset="0"/>
              <a:cs typeface="Times New Roman" panose="02020603050405020304" pitchFamily="18" charset="0"/>
            </a:endParaRPr>
          </a:p>
          <a:p>
            <a:pPr lvl="2">
              <a:buClr>
                <a:srgbClr val="0000FF"/>
              </a:buClr>
              <a:buFont typeface="Arial" panose="020B0604020202020204" pitchFamily="34" charset="0"/>
              <a:buChar char="−"/>
            </a:pPr>
            <a:r>
              <a:rPr lang="en-US" altLang="zh-CN" sz="1800" dirty="0">
                <a:solidFill>
                  <a:srgbClr val="0000FF"/>
                </a:solidFill>
                <a:latin typeface="Times New Roman" panose="02020603050405020304" pitchFamily="18" charset="0"/>
                <a:cs typeface="Times New Roman" panose="02020603050405020304" pitchFamily="18" charset="0"/>
                <a:sym typeface="+mn-ea"/>
              </a:rPr>
              <a:t>Single Cahce Method (10 min)</a:t>
            </a:r>
          </a:p>
          <a:p>
            <a:pPr lvl="2">
              <a:buClr>
                <a:srgbClr val="0000FF"/>
              </a:buClr>
              <a:buFont typeface="Arial" panose="020B0604020202020204" pitchFamily="34" charset="0"/>
              <a:buChar char="−"/>
            </a:pPr>
            <a:r>
              <a:rPr lang="en-US" altLang="zh-CN" sz="1800" dirty="0">
                <a:latin typeface="Times New Roman" panose="02020603050405020304" pitchFamily="18" charset="0"/>
                <a:cs typeface="Times New Roman" panose="02020603050405020304" pitchFamily="18" charset="0"/>
                <a:sym typeface="+mn-ea"/>
              </a:rPr>
              <a:t>Dual Cache Method (10 min)</a:t>
            </a:r>
            <a:endParaRPr lang="en-US" altLang="zh-CN" sz="1800" dirty="0">
              <a:latin typeface="Times New Roman" panose="02020603050405020304" pitchFamily="18" charset="0"/>
              <a:cs typeface="Times New Roman" panose="02020603050405020304" pitchFamily="18" charset="0"/>
            </a:endParaRPr>
          </a:p>
          <a:p>
            <a:pPr lvl="1"/>
            <a:r>
              <a:rPr lang="en-US" altLang="zh-CN" sz="2400" dirty="0">
                <a:latin typeface="Times New Roman" panose="02020603050405020304" pitchFamily="18" charset="0"/>
                <a:cs typeface="Times New Roman" panose="02020603050405020304" pitchFamily="18" charset="0"/>
                <a:sym typeface="+mn-ea"/>
              </a:rPr>
              <a:t>UVA-Based Method (10 min)</a:t>
            </a:r>
          </a:p>
          <a:p>
            <a:r>
              <a:rPr lang="en-US" altLang="zh-CN" sz="2935" dirty="0">
                <a:solidFill>
                  <a:schemeClr val="tx1"/>
                </a:solidFill>
                <a:latin typeface="Times New Roman" panose="02020603050405020304" pitchFamily="18" charset="0"/>
                <a:cs typeface="Times New Roman" panose="02020603050405020304" pitchFamily="18" charset="0"/>
              </a:rPr>
              <a:t>Conclusions(2 min)</a:t>
            </a:r>
          </a:p>
          <a:p>
            <a:r>
              <a:rPr lang="en-US" altLang="zh-CN" sz="2935" dirty="0">
                <a:solidFill>
                  <a:schemeClr val="tx1"/>
                </a:solidFill>
                <a:latin typeface="Times New Roman" panose="02020603050405020304" pitchFamily="18" charset="0"/>
                <a:cs typeface="Times New Roman" panose="02020603050405020304" pitchFamily="18" charset="0"/>
                <a:sym typeface="+mn-ea"/>
              </a:rPr>
              <a:t>Q&amp;A (5 min)</a:t>
            </a: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13</a:t>
            </a:fld>
            <a:endParaRPr lang="zh-TW"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CN" dirty="0">
                <a:latin typeface="Times New Roman" panose="02020603050405020304" pitchFamily="18" charset="0"/>
                <a:cs typeface="Times New Roman" panose="02020603050405020304" pitchFamily="18" charset="0"/>
              </a:rPr>
              <a:t>Single Cache Method: GNNLab </a:t>
            </a:r>
            <a:r>
              <a:rPr lang="en-US" altLang="zh-CN" sz="2400" dirty="0">
                <a:latin typeface="Times New Roman" panose="02020603050405020304" pitchFamily="18" charset="0"/>
                <a:cs typeface="Times New Roman" panose="02020603050405020304" pitchFamily="18" charset="0"/>
                <a:sym typeface="+mn-ea"/>
              </a:rPr>
              <a:t>(1/9)</a:t>
            </a:r>
            <a:endParaRPr kumimoji="1" lang="en-US" altLang="zh-CN" sz="2400" dirty="0">
              <a:latin typeface="Times New Roman" panose="02020603050405020304" pitchFamily="18" charset="0"/>
              <a:cs typeface="Times New Roman" panose="02020603050405020304" pitchFamily="18" charset="0"/>
              <a:sym typeface="+mn-ea"/>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14</a:t>
            </a:fld>
            <a:endParaRPr lang="zh-TW" altLang="en-US"/>
          </a:p>
        </p:txBody>
      </p:sp>
      <p:pic>
        <p:nvPicPr>
          <p:cNvPr id="7" name="图片 6"/>
          <p:cNvPicPr>
            <a:picLocks noChangeAspect="1"/>
          </p:cNvPicPr>
          <p:nvPr/>
        </p:nvPicPr>
        <p:blipFill>
          <a:blip r:embed="rId2"/>
          <a:stretch>
            <a:fillRect/>
          </a:stretch>
        </p:blipFill>
        <p:spPr>
          <a:xfrm>
            <a:off x="786130" y="2054225"/>
            <a:ext cx="10620375" cy="27495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sym typeface="+mn-ea"/>
              </a:rPr>
              <a:t>Single Cache Method</a:t>
            </a:r>
            <a:r>
              <a:rPr kumimoji="1" lang="en-US" altLang="zh-CN" dirty="0">
                <a:latin typeface="Times New Roman" panose="02020603050405020304" pitchFamily="18" charset="0"/>
                <a:cs typeface="Times New Roman" panose="02020603050405020304" pitchFamily="18" charset="0"/>
              </a:rPr>
              <a:t>: GNNLab </a:t>
            </a:r>
            <a:r>
              <a:rPr lang="en-US" altLang="zh-CN" sz="2400" dirty="0">
                <a:latin typeface="Times New Roman" panose="02020603050405020304" pitchFamily="18" charset="0"/>
                <a:cs typeface="Times New Roman" panose="02020603050405020304" pitchFamily="18" charset="0"/>
                <a:sym typeface="+mn-ea"/>
              </a:rPr>
              <a:t>(2/9)</a:t>
            </a:r>
            <a:endParaRPr kumimoji="1" lang="en-US" altLang="zh-CN" sz="2400" dirty="0">
              <a:latin typeface="Times New Roman" panose="02020603050405020304" pitchFamily="18" charset="0"/>
              <a:cs typeface="Times New Roman" panose="02020603050405020304" pitchFamily="18" charset="0"/>
              <a:sym typeface="+mn-ea"/>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15</a:t>
            </a:fld>
            <a:endParaRPr lang="zh-TW" altLang="en-US"/>
          </a:p>
        </p:txBody>
      </p:sp>
      <p:pic>
        <p:nvPicPr>
          <p:cNvPr id="4" name="图片 3"/>
          <p:cNvPicPr>
            <a:picLocks noChangeAspect="1"/>
          </p:cNvPicPr>
          <p:nvPr/>
        </p:nvPicPr>
        <p:blipFill>
          <a:blip r:embed="rId2"/>
          <a:stretch>
            <a:fillRect/>
          </a:stretch>
        </p:blipFill>
        <p:spPr>
          <a:xfrm>
            <a:off x="2394585" y="1710690"/>
            <a:ext cx="7198995" cy="384683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sym typeface="+mn-ea"/>
              </a:rPr>
              <a:t>Single Cache Method</a:t>
            </a:r>
            <a:r>
              <a:rPr kumimoji="1" lang="en-US" altLang="zh-CN" dirty="0">
                <a:latin typeface="Times New Roman" panose="02020603050405020304" pitchFamily="18" charset="0"/>
                <a:cs typeface="Times New Roman" panose="02020603050405020304" pitchFamily="18" charset="0"/>
              </a:rPr>
              <a:t>: GNNLab </a:t>
            </a:r>
            <a:r>
              <a:rPr lang="en-US" altLang="zh-CN" sz="2400" dirty="0">
                <a:latin typeface="Times New Roman" panose="02020603050405020304" pitchFamily="18" charset="0"/>
                <a:cs typeface="Times New Roman" panose="02020603050405020304" pitchFamily="18" charset="0"/>
                <a:sym typeface="+mn-ea"/>
              </a:rPr>
              <a:t>(3/9)</a:t>
            </a:r>
            <a:endParaRPr kumimoji="1" lang="en-US" altLang="zh-CN" sz="2400" dirty="0">
              <a:latin typeface="Times New Roman" panose="02020603050405020304" pitchFamily="18" charset="0"/>
              <a:cs typeface="Times New Roman" panose="02020603050405020304" pitchFamily="18" charset="0"/>
              <a:sym typeface="+mn-ea"/>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16</a:t>
            </a:fld>
            <a:endParaRPr lang="zh-TW" altLang="en-US"/>
          </a:p>
        </p:txBody>
      </p:sp>
      <p:sp>
        <p:nvSpPr>
          <p:cNvPr id="3" name="文本框 2"/>
          <p:cNvSpPr txBox="1"/>
          <p:nvPr/>
        </p:nvSpPr>
        <p:spPr>
          <a:xfrm>
            <a:off x="86995" y="1603375"/>
            <a:ext cx="6780530" cy="706755"/>
          </a:xfrm>
          <a:prstGeom prst="rect">
            <a:avLst/>
          </a:prstGeom>
          <a:noFill/>
        </p:spPr>
        <p:txBody>
          <a:bodyPr wrap="square" rtlCol="0" anchor="t" anchorCtr="1">
            <a:spAutoFit/>
          </a:bodyPr>
          <a:lstStyle/>
          <a:p>
            <a:r>
              <a:rPr lang="zh-CN" altLang="en-US" sz="2000" b="1" i="1" dirty="0">
                <a:ea typeface="標楷體" pitchFamily="65" charset="-120"/>
                <a:cs typeface="Calibri" panose="020F0502020204030204" pitchFamily="34" charset="0"/>
              </a:rPr>
              <a:t>The first challenge</a:t>
            </a:r>
            <a:r>
              <a:rPr lang="zh-CN" altLang="en-US" sz="2000" dirty="0">
                <a:ea typeface="標楷體" pitchFamily="65" charset="-120"/>
                <a:cs typeface="Calibri" panose="020F0502020204030204" pitchFamily="34" charset="0"/>
              </a:rPr>
              <a:t> is how to </a:t>
            </a:r>
            <a:r>
              <a:rPr lang="zh-CN" altLang="en-US" sz="2000" b="1" dirty="0">
                <a:ea typeface="標楷體" pitchFamily="65" charset="-120"/>
                <a:cs typeface="Calibri" panose="020F0502020204030204" pitchFamily="34" charset="0"/>
              </a:rPr>
              <a:t>eliminate contention</a:t>
            </a:r>
            <a:r>
              <a:rPr lang="zh-CN" altLang="en-US" sz="2000" dirty="0">
                <a:ea typeface="標楷體" pitchFamily="65" charset="-120"/>
                <a:cs typeface="Calibri" panose="020F0502020204030204" pitchFamily="34" charset="0"/>
              </a:rPr>
              <a:t> on GPU</a:t>
            </a:r>
            <a:r>
              <a:rPr lang="en-US" altLang="zh-CN" sz="2000" dirty="0">
                <a:ea typeface="標楷體" pitchFamily="65" charset="-120"/>
                <a:cs typeface="Calibri" panose="020F0502020204030204" pitchFamily="34" charset="0"/>
              </a:rPr>
              <a:t> </a:t>
            </a:r>
            <a:r>
              <a:rPr lang="zh-CN" altLang="en-US" sz="2000" dirty="0">
                <a:ea typeface="標楷體" pitchFamily="65" charset="-120"/>
                <a:cs typeface="Calibri" panose="020F0502020204030204" pitchFamily="34" charset="0"/>
              </a:rPr>
              <a:t>memory between different stages of the SET model.</a:t>
            </a:r>
          </a:p>
        </p:txBody>
      </p:sp>
      <p:pic>
        <p:nvPicPr>
          <p:cNvPr id="6" name="图片 5"/>
          <p:cNvPicPr>
            <a:picLocks noChangeAspect="1"/>
          </p:cNvPicPr>
          <p:nvPr/>
        </p:nvPicPr>
        <p:blipFill>
          <a:blip r:embed="rId2"/>
          <a:stretch>
            <a:fillRect/>
          </a:stretch>
        </p:blipFill>
        <p:spPr>
          <a:xfrm>
            <a:off x="1413510" y="2613025"/>
            <a:ext cx="3604260" cy="2537460"/>
          </a:xfrm>
          <a:prstGeom prst="rect">
            <a:avLst/>
          </a:prstGeom>
        </p:spPr>
      </p:pic>
      <p:pic>
        <p:nvPicPr>
          <p:cNvPr id="4" name="图片 3"/>
          <p:cNvPicPr>
            <a:picLocks noChangeAspect="1"/>
          </p:cNvPicPr>
          <p:nvPr/>
        </p:nvPicPr>
        <p:blipFill>
          <a:blip r:embed="rId3"/>
          <a:stretch>
            <a:fillRect/>
          </a:stretch>
        </p:blipFill>
        <p:spPr>
          <a:xfrm>
            <a:off x="6758305" y="2167255"/>
            <a:ext cx="5194300" cy="3429000"/>
          </a:xfrm>
          <a:prstGeom prst="rect">
            <a:avLst/>
          </a:prstGeom>
        </p:spPr>
      </p:pic>
      <p:sp>
        <p:nvSpPr>
          <p:cNvPr id="7" name="文本框 6"/>
          <p:cNvSpPr txBox="1"/>
          <p:nvPr/>
        </p:nvSpPr>
        <p:spPr>
          <a:xfrm>
            <a:off x="7637145" y="1798955"/>
            <a:ext cx="3531870" cy="368300"/>
          </a:xfrm>
          <a:prstGeom prst="rect">
            <a:avLst/>
          </a:prstGeom>
          <a:noFill/>
        </p:spPr>
        <p:txBody>
          <a:bodyPr wrap="square" rtlCol="0" anchor="ctr" anchorCtr="1">
            <a:spAutoFit/>
          </a:bodyPr>
          <a:lstStyle/>
          <a:p>
            <a:r>
              <a:rPr lang="zh-CN" altLang="en-US" dirty="0">
                <a:ea typeface="標楷體" pitchFamily="65" charset="-120"/>
                <a:cs typeface="Calibri" panose="020F0502020204030204" pitchFamily="34" charset="0"/>
                <a:sym typeface="+mn-ea"/>
              </a:rPr>
              <a:t>SET model</a:t>
            </a:r>
            <a:endParaRPr lang="zh-CN" altLang="en-US" dirty="0">
              <a:ea typeface="標楷體" pitchFamily="65" charset="-120"/>
              <a:cs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sym typeface="+mn-ea"/>
              </a:rPr>
              <a:t>Single Cache Method</a:t>
            </a:r>
            <a:r>
              <a:rPr kumimoji="1" lang="en-US" altLang="zh-CN" dirty="0">
                <a:latin typeface="Times New Roman" panose="02020603050405020304" pitchFamily="18" charset="0"/>
                <a:cs typeface="Times New Roman" panose="02020603050405020304" pitchFamily="18" charset="0"/>
              </a:rPr>
              <a:t>: GNNLab </a:t>
            </a:r>
            <a:r>
              <a:rPr lang="en-US" altLang="zh-CN" sz="2400" dirty="0">
                <a:latin typeface="Times New Roman" panose="02020603050405020304" pitchFamily="18" charset="0"/>
                <a:cs typeface="Times New Roman" panose="02020603050405020304" pitchFamily="18" charset="0"/>
                <a:sym typeface="+mn-ea"/>
              </a:rPr>
              <a:t>(4/9)</a:t>
            </a:r>
            <a:endParaRPr kumimoji="1" lang="en-US" altLang="zh-CN" sz="2400" dirty="0">
              <a:latin typeface="Times New Roman" panose="02020603050405020304" pitchFamily="18" charset="0"/>
              <a:cs typeface="Times New Roman" panose="02020603050405020304" pitchFamily="18" charset="0"/>
              <a:sym typeface="+mn-ea"/>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17</a:t>
            </a:fld>
            <a:endParaRPr lang="zh-TW" altLang="en-US"/>
          </a:p>
        </p:txBody>
      </p:sp>
      <p:pic>
        <p:nvPicPr>
          <p:cNvPr id="3" name="图片 2"/>
          <p:cNvPicPr>
            <a:picLocks noChangeAspect="1"/>
          </p:cNvPicPr>
          <p:nvPr/>
        </p:nvPicPr>
        <p:blipFill>
          <a:blip r:embed="rId2"/>
          <a:stretch>
            <a:fillRect/>
          </a:stretch>
        </p:blipFill>
        <p:spPr>
          <a:xfrm>
            <a:off x="2184400" y="2782570"/>
            <a:ext cx="7096125" cy="2453640"/>
          </a:xfrm>
          <a:prstGeom prst="rect">
            <a:avLst/>
          </a:prstGeom>
        </p:spPr>
      </p:pic>
      <p:sp>
        <p:nvSpPr>
          <p:cNvPr id="4" name="文本框 3"/>
          <p:cNvSpPr txBox="1"/>
          <p:nvPr/>
        </p:nvSpPr>
        <p:spPr>
          <a:xfrm>
            <a:off x="1128395" y="1524000"/>
            <a:ext cx="9208770" cy="829945"/>
          </a:xfrm>
          <a:prstGeom prst="rect">
            <a:avLst/>
          </a:prstGeom>
          <a:noFill/>
        </p:spPr>
        <p:txBody>
          <a:bodyPr wrap="square" rtlCol="0" anchor="t" anchorCtr="1">
            <a:spAutoFit/>
          </a:bodyPr>
          <a:lstStyle/>
          <a:p>
            <a:r>
              <a:rPr lang="zh-CN" altLang="en-US" sz="2400" b="1" i="1" dirty="0">
                <a:latin typeface="Times New Roman" panose="02020603050405020304" pitchFamily="18" charset="0"/>
                <a:ea typeface="標楷體" pitchFamily="65" charset="-120"/>
                <a:cs typeface="Times New Roman" panose="02020603050405020304" pitchFamily="18" charset="0"/>
              </a:rPr>
              <a:t>The second challenge</a:t>
            </a:r>
            <a:r>
              <a:rPr lang="zh-CN" altLang="en-US" sz="2400" dirty="0">
                <a:latin typeface="Times New Roman" panose="02020603050405020304" pitchFamily="18" charset="0"/>
                <a:ea typeface="標楷體" pitchFamily="65" charset="-120"/>
                <a:cs typeface="Times New Roman" panose="02020603050405020304" pitchFamily="18" charset="0"/>
              </a:rPr>
              <a:t> is how to </a:t>
            </a:r>
            <a:r>
              <a:rPr lang="zh-CN" altLang="en-US" sz="2400" b="1" dirty="0">
                <a:latin typeface="Times New Roman" panose="02020603050405020304" pitchFamily="18" charset="0"/>
                <a:ea typeface="標楷體" pitchFamily="65" charset="-120"/>
                <a:cs typeface="Times New Roman" panose="02020603050405020304" pitchFamily="18" charset="0"/>
              </a:rPr>
              <a:t>achieve optimal cache efficiency</a:t>
            </a:r>
            <a:r>
              <a:rPr lang="zh-CN" altLang="en-US" sz="2400" dirty="0">
                <a:latin typeface="Times New Roman" panose="02020603050405020304" pitchFamily="18" charset="0"/>
                <a:ea typeface="標楷體" pitchFamily="65" charset="-120"/>
                <a:cs typeface="Times New Roman" panose="02020603050405020304" pitchFamily="18" charset="0"/>
              </a:rPr>
              <a:t> for diverse GNN datasets and sampling algorithms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sym typeface="+mn-ea"/>
              </a:rPr>
              <a:t>Single Cache Method</a:t>
            </a:r>
            <a:r>
              <a:rPr kumimoji="1" lang="en-US" altLang="zh-CN" dirty="0">
                <a:latin typeface="Times New Roman" panose="02020603050405020304" pitchFamily="18" charset="0"/>
                <a:cs typeface="Times New Roman" panose="02020603050405020304" pitchFamily="18" charset="0"/>
              </a:rPr>
              <a:t>: GNNLab </a:t>
            </a:r>
            <a:r>
              <a:rPr lang="en-US" altLang="zh-CN" sz="2400" dirty="0">
                <a:latin typeface="Times New Roman" panose="02020603050405020304" pitchFamily="18" charset="0"/>
                <a:cs typeface="Times New Roman" panose="02020603050405020304" pitchFamily="18" charset="0"/>
                <a:sym typeface="+mn-ea"/>
              </a:rPr>
              <a:t>(5/9)</a:t>
            </a:r>
            <a:endParaRPr kumimoji="1" lang="en-US" altLang="zh-CN" sz="2400" dirty="0">
              <a:latin typeface="Times New Roman" panose="02020603050405020304" pitchFamily="18" charset="0"/>
              <a:cs typeface="Times New Roman" panose="02020603050405020304" pitchFamily="18" charset="0"/>
              <a:sym typeface="+mn-ea"/>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18</a:t>
            </a:fld>
            <a:endParaRPr lang="zh-TW" altLang="en-US"/>
          </a:p>
        </p:txBody>
      </p:sp>
      <p:pic>
        <p:nvPicPr>
          <p:cNvPr id="4" name="图片 3"/>
          <p:cNvPicPr>
            <a:picLocks noChangeAspect="1"/>
          </p:cNvPicPr>
          <p:nvPr/>
        </p:nvPicPr>
        <p:blipFill>
          <a:blip r:embed="rId2"/>
          <a:stretch>
            <a:fillRect/>
          </a:stretch>
        </p:blipFill>
        <p:spPr>
          <a:xfrm>
            <a:off x="2604770" y="4194175"/>
            <a:ext cx="6172200" cy="1666875"/>
          </a:xfrm>
          <a:prstGeom prst="rect">
            <a:avLst/>
          </a:prstGeom>
        </p:spPr>
      </p:pic>
      <p:sp>
        <p:nvSpPr>
          <p:cNvPr id="6" name="文本框 5"/>
          <p:cNvSpPr txBox="1"/>
          <p:nvPr/>
        </p:nvSpPr>
        <p:spPr>
          <a:xfrm>
            <a:off x="2273300" y="2570480"/>
            <a:ext cx="6834505" cy="1264920"/>
          </a:xfrm>
          <a:prstGeom prst="rect">
            <a:avLst/>
          </a:prstGeom>
          <a:noFill/>
        </p:spPr>
        <p:txBody>
          <a:bodyPr wrap="square" rtlCol="0" anchor="t" anchorCtr="1">
            <a:noAutofit/>
          </a:bodyPr>
          <a:lstStyle/>
          <a:p>
            <a:r>
              <a:rPr lang="zh-CN" altLang="en-US" sz="2400" dirty="0">
                <a:latin typeface="Times New Roman" panose="02020603050405020304" pitchFamily="18" charset="0"/>
                <a:ea typeface="標楷體" pitchFamily="65" charset="-120"/>
                <a:cs typeface="Times New Roman" panose="02020603050405020304" pitchFamily="18" charset="0"/>
              </a:rPr>
              <a:t>GNNLab can support two key optimizations</a:t>
            </a:r>
            <a:r>
              <a:rPr lang="en-US" altLang="zh-CN" sz="2400" dirty="0">
                <a:latin typeface="Times New Roman" panose="02020603050405020304" pitchFamily="18" charset="0"/>
                <a:ea typeface="標楷體" pitchFamily="65" charset="-120"/>
                <a:cs typeface="Times New Roman" panose="02020603050405020304" pitchFamily="18" charset="0"/>
              </a:rPr>
              <a:t>:</a:t>
            </a:r>
            <a:r>
              <a:rPr lang="zh-CN" altLang="en-US" sz="2400" dirty="0">
                <a:latin typeface="Times New Roman" panose="02020603050405020304" pitchFamily="18" charset="0"/>
                <a:ea typeface="標楷體" pitchFamily="65" charset="-120"/>
                <a:cs typeface="Times New Roman" panose="02020603050405020304" pitchFamily="18" charset="0"/>
              </a:rPr>
              <a:t> </a:t>
            </a:r>
          </a:p>
          <a:p>
            <a:pPr marL="285750" indent="-285750">
              <a:buFont typeface="Arial" panose="020B0604020202020204" pitchFamily="34" charset="0"/>
              <a:buChar char="•"/>
            </a:pPr>
            <a:r>
              <a:rPr lang="zh-CN" altLang="en-US" sz="2400" dirty="0">
                <a:latin typeface="Times New Roman" panose="02020603050405020304" pitchFamily="18" charset="0"/>
                <a:ea typeface="標楷體" pitchFamily="65" charset="-120"/>
                <a:cs typeface="Times New Roman" panose="02020603050405020304" pitchFamily="18" charset="0"/>
              </a:rPr>
              <a:t>sampling graph data</a:t>
            </a:r>
            <a:r>
              <a:rPr lang="en-US" altLang="zh-CN" sz="2400" dirty="0">
                <a:latin typeface="Times New Roman" panose="02020603050405020304" pitchFamily="18" charset="0"/>
                <a:ea typeface="標楷體" pitchFamily="65" charset="-120"/>
                <a:cs typeface="Times New Roman" panose="02020603050405020304" pitchFamily="18" charset="0"/>
              </a:rPr>
              <a:t> (sampler and trainer)</a:t>
            </a:r>
            <a:endParaRPr lang="zh-CN" altLang="en-US" sz="2400" dirty="0">
              <a:latin typeface="Times New Roman" panose="02020603050405020304" pitchFamily="18" charset="0"/>
              <a:ea typeface="標楷體" pitchFamily="65" charset="-120"/>
              <a:cs typeface="Times New Roman" panose="02020603050405020304" pitchFamily="18" charset="0"/>
            </a:endParaRPr>
          </a:p>
          <a:p>
            <a:pPr marL="285750" indent="-285750">
              <a:buFont typeface="Arial" panose="020B0604020202020204" pitchFamily="34" charset="0"/>
              <a:buChar char="•"/>
            </a:pPr>
            <a:r>
              <a:rPr lang="zh-CN" altLang="en-US" sz="2400" dirty="0">
                <a:latin typeface="Times New Roman" panose="02020603050405020304" pitchFamily="18" charset="0"/>
                <a:ea typeface="標楷體" pitchFamily="65" charset="-120"/>
                <a:cs typeface="Times New Roman" panose="02020603050405020304" pitchFamily="18" charset="0"/>
              </a:rPr>
              <a:t>caching</a:t>
            </a:r>
            <a:r>
              <a:rPr lang="en-US" altLang="zh-CN" sz="2400" dirty="0">
                <a:latin typeface="Times New Roman" panose="02020603050405020304" pitchFamily="18" charset="0"/>
                <a:ea typeface="標楷體" pitchFamily="65" charset="-120"/>
                <a:cs typeface="Times New Roman" panose="02020603050405020304" pitchFamily="18" charset="0"/>
              </a:rPr>
              <a:t> </a:t>
            </a:r>
            <a:r>
              <a:rPr lang="zh-CN" altLang="en-US" sz="2400" dirty="0">
                <a:latin typeface="Times New Roman" panose="02020603050405020304" pitchFamily="18" charset="0"/>
                <a:ea typeface="標楷體" pitchFamily="65" charset="-120"/>
                <a:cs typeface="Times New Roman" panose="02020603050405020304" pitchFamily="18" charset="0"/>
              </a:rPr>
              <a:t>features over GPUs</a:t>
            </a:r>
            <a:r>
              <a:rPr lang="en-US" altLang="zh-CN" sz="2400" dirty="0">
                <a:latin typeface="Times New Roman" panose="02020603050405020304" pitchFamily="18" charset="0"/>
                <a:ea typeface="標楷體" pitchFamily="65" charset="-120"/>
                <a:cs typeface="Times New Roman" panose="02020603050405020304" pitchFamily="18" charset="0"/>
              </a:rPr>
              <a:t> (PreSC policy)</a:t>
            </a:r>
          </a:p>
        </p:txBody>
      </p:sp>
      <p:sp>
        <p:nvSpPr>
          <p:cNvPr id="7" name="文本框 6"/>
          <p:cNvSpPr txBox="1"/>
          <p:nvPr/>
        </p:nvSpPr>
        <p:spPr>
          <a:xfrm>
            <a:off x="1282700" y="1320165"/>
            <a:ext cx="9626600" cy="829945"/>
          </a:xfrm>
          <a:prstGeom prst="rect">
            <a:avLst/>
          </a:prstGeom>
          <a:noFill/>
        </p:spPr>
        <p:txBody>
          <a:bodyPr wrap="square" rtlCol="0" anchor="t" anchorCtr="1">
            <a:spAutoFit/>
          </a:bodyPr>
          <a:lstStyle/>
          <a:p>
            <a:r>
              <a:rPr lang="zh-CN" altLang="en-US" sz="2400" b="1" dirty="0">
                <a:latin typeface="Times New Roman" panose="02020603050405020304" pitchFamily="18" charset="0"/>
                <a:ea typeface="標楷體" pitchFamily="65" charset="-120"/>
                <a:cs typeface="Times New Roman" panose="02020603050405020304" pitchFamily="18" charset="0"/>
              </a:rPr>
              <a:t>GNNLab is a new factored GNN system that performs different stages of the SET model on different processors (GPUs</a:t>
            </a:r>
            <a:r>
              <a:rPr lang="en-US" altLang="zh-CN" sz="2400" b="1" dirty="0">
                <a:latin typeface="Times New Roman" panose="02020603050405020304" pitchFamily="18" charset="0"/>
                <a:ea typeface="標楷體" pitchFamily="65" charset="-120"/>
                <a:cs typeface="Times New Roman" panose="02020603050405020304" pitchFamily="18" charset="0"/>
              </a:rPr>
              <a:t> </a:t>
            </a:r>
            <a:r>
              <a:rPr lang="zh-CN" altLang="en-US" sz="2400" b="1" dirty="0">
                <a:latin typeface="Times New Roman" panose="02020603050405020304" pitchFamily="18" charset="0"/>
                <a:ea typeface="標楷體" pitchFamily="65" charset="-120"/>
                <a:cs typeface="Times New Roman" panose="02020603050405020304" pitchFamily="18" charset="0"/>
              </a:rPr>
              <a:t>and CPUs).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sym typeface="+mn-ea"/>
              </a:rPr>
              <a:t>Single Cache Method</a:t>
            </a:r>
            <a:r>
              <a:rPr kumimoji="1" lang="en-US" altLang="zh-CN" dirty="0">
                <a:latin typeface="Times New Roman" panose="02020603050405020304" pitchFamily="18" charset="0"/>
                <a:cs typeface="Times New Roman" panose="02020603050405020304" pitchFamily="18" charset="0"/>
              </a:rPr>
              <a:t>: GNNLab </a:t>
            </a:r>
            <a:r>
              <a:rPr lang="en-US" altLang="zh-CN" sz="2400" dirty="0">
                <a:latin typeface="Times New Roman" panose="02020603050405020304" pitchFamily="18" charset="0"/>
                <a:cs typeface="Times New Roman" panose="02020603050405020304" pitchFamily="18" charset="0"/>
                <a:sym typeface="+mn-ea"/>
              </a:rPr>
              <a:t>(6/9)</a:t>
            </a:r>
            <a:endParaRPr kumimoji="1" lang="en-US" altLang="zh-CN" sz="2400" dirty="0">
              <a:latin typeface="Times New Roman" panose="02020603050405020304" pitchFamily="18" charset="0"/>
              <a:cs typeface="Times New Roman" panose="02020603050405020304" pitchFamily="18" charset="0"/>
              <a:sym typeface="+mn-ea"/>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19</a:t>
            </a:fld>
            <a:endParaRPr lang="zh-TW" altLang="en-US"/>
          </a:p>
        </p:txBody>
      </p:sp>
      <p:pic>
        <p:nvPicPr>
          <p:cNvPr id="3" name="图片 2"/>
          <p:cNvPicPr>
            <a:picLocks noChangeAspect="1"/>
          </p:cNvPicPr>
          <p:nvPr/>
        </p:nvPicPr>
        <p:blipFill>
          <a:blip r:embed="rId2"/>
          <a:stretch>
            <a:fillRect/>
          </a:stretch>
        </p:blipFill>
        <p:spPr>
          <a:xfrm>
            <a:off x="2054225" y="3162935"/>
            <a:ext cx="7535545" cy="2366645"/>
          </a:xfrm>
          <a:prstGeom prst="rect">
            <a:avLst/>
          </a:prstGeom>
        </p:spPr>
      </p:pic>
      <p:sp>
        <p:nvSpPr>
          <p:cNvPr id="6" name="文本框 5"/>
          <p:cNvSpPr txBox="1"/>
          <p:nvPr/>
        </p:nvSpPr>
        <p:spPr>
          <a:xfrm>
            <a:off x="2903220" y="5462905"/>
            <a:ext cx="5728970" cy="645160"/>
          </a:xfrm>
          <a:prstGeom prst="rect">
            <a:avLst/>
          </a:prstGeom>
          <a:noFill/>
        </p:spPr>
        <p:txBody>
          <a:bodyPr wrap="square" rtlCol="0" anchor="ctr" anchorCtr="1">
            <a:spAutoFit/>
          </a:bodyPr>
          <a:lstStyle/>
          <a:p>
            <a:r>
              <a:rPr lang="zh-CN" altLang="en-US" dirty="0">
                <a:ea typeface="標楷體" pitchFamily="65" charset="-120"/>
                <a:cs typeface="Calibri" panose="020F0502020204030204" pitchFamily="34" charset="0"/>
              </a:rPr>
              <a:t>An example of the factored design for sample-based</a:t>
            </a:r>
          </a:p>
          <a:p>
            <a:r>
              <a:rPr lang="zh-CN" altLang="en-US" dirty="0">
                <a:ea typeface="標楷體" pitchFamily="65" charset="-120"/>
                <a:cs typeface="Calibri" panose="020F0502020204030204" pitchFamily="34" charset="0"/>
              </a:rPr>
              <a:t>GNN training over 8 GPUs and two 8-core CPUs.</a:t>
            </a:r>
          </a:p>
        </p:txBody>
      </p:sp>
      <p:sp>
        <p:nvSpPr>
          <p:cNvPr id="7" name="文本框 6"/>
          <p:cNvSpPr txBox="1"/>
          <p:nvPr/>
        </p:nvSpPr>
        <p:spPr>
          <a:xfrm>
            <a:off x="0" y="2844165"/>
            <a:ext cx="6689090" cy="460375"/>
          </a:xfrm>
          <a:prstGeom prst="rect">
            <a:avLst/>
          </a:prstGeom>
          <a:noFill/>
        </p:spPr>
        <p:txBody>
          <a:bodyPr wrap="square" rtlCol="0" anchor="ctr" anchorCtr="1">
            <a:spAutoFit/>
          </a:bodyPr>
          <a:lstStyle/>
          <a:p>
            <a:r>
              <a:rPr lang="en-US" altLang="zh-CN" sz="2400" b="1" dirty="0">
                <a:ea typeface="標楷體" pitchFamily="65" charset="-120"/>
                <a:cs typeface="Calibri" panose="020F0502020204030204" pitchFamily="34" charset="0"/>
              </a:rPr>
              <a:t>Inspired by factored operating system</a:t>
            </a:r>
          </a:p>
        </p:txBody>
      </p:sp>
      <p:sp>
        <p:nvSpPr>
          <p:cNvPr id="4" name="文本框 3"/>
          <p:cNvSpPr txBox="1"/>
          <p:nvPr/>
        </p:nvSpPr>
        <p:spPr>
          <a:xfrm>
            <a:off x="311785" y="1277938"/>
            <a:ext cx="11467465" cy="1198880"/>
          </a:xfrm>
          <a:prstGeom prst="rect">
            <a:avLst/>
          </a:prstGeom>
          <a:noFill/>
        </p:spPr>
        <p:txBody>
          <a:bodyPr wrap="square" rtlCol="0" anchor="ctr" anchorCtr="1">
            <a:spAutoFit/>
          </a:bodyPr>
          <a:lstStyle/>
          <a:p>
            <a:r>
              <a:rPr lang="en-US" altLang="zh-CN" sz="2400" b="1" dirty="0">
                <a:ea typeface="標楷體" pitchFamily="65" charset="-120"/>
                <a:cs typeface="Calibri" panose="020F0502020204030204" pitchFamily="34" charset="0"/>
              </a:rPr>
              <a:t>Motivation: </a:t>
            </a:r>
            <a:r>
              <a:rPr lang="en-US" altLang="zh-CN" sz="2400" dirty="0">
                <a:ea typeface="標楷體" pitchFamily="65" charset="-120"/>
                <a:cs typeface="Calibri" panose="020F0502020204030204" pitchFamily="34" charset="0"/>
              </a:rPr>
              <a:t>different training epochs in the same stage share a large amount or even all of the data, which means that sample-based GNN training has extremely good inter-task data locality.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latin typeface="Times New Roman" panose="02020603050405020304" pitchFamily="18" charset="0"/>
                <a:cs typeface="Times New Roman" panose="02020603050405020304" pitchFamily="18" charset="0"/>
              </a:rPr>
              <a:t>Outline</a:t>
            </a:r>
          </a:p>
        </p:txBody>
      </p:sp>
      <p:sp>
        <p:nvSpPr>
          <p:cNvPr id="3" name="內容版面配置區 2"/>
          <p:cNvSpPr>
            <a:spLocks noGrp="1"/>
          </p:cNvSpPr>
          <p:nvPr>
            <p:ph idx="1"/>
          </p:nvPr>
        </p:nvSpPr>
        <p:spPr>
          <a:xfrm>
            <a:off x="1311275" y="1125220"/>
            <a:ext cx="10271125" cy="4571365"/>
          </a:xfrm>
        </p:spPr>
        <p:txBody>
          <a:bodyPr>
            <a:noAutofit/>
          </a:bodyPr>
          <a:lstStyle/>
          <a:p>
            <a:endParaRPr lang="en-US" altLang="zh-CN" sz="2935" dirty="0">
              <a:solidFill>
                <a:srgbClr val="0000FF"/>
              </a:solidFill>
              <a:latin typeface="Times New Roman" panose="02020603050405020304" pitchFamily="18" charset="0"/>
              <a:cs typeface="Times New Roman" panose="02020603050405020304" pitchFamily="18" charset="0"/>
            </a:endParaRPr>
          </a:p>
          <a:p>
            <a:r>
              <a:rPr lang="en-US" altLang="zh-CN" sz="2935" dirty="0">
                <a:solidFill>
                  <a:schemeClr val="tx1"/>
                </a:solidFill>
                <a:latin typeface="Times New Roman" panose="02020603050405020304" pitchFamily="18" charset="0"/>
                <a:cs typeface="Times New Roman" panose="02020603050405020304" pitchFamily="18" charset="0"/>
              </a:rPr>
              <a:t>Introduction (8 min)</a:t>
            </a:r>
            <a:endParaRPr lang="en-US" altLang="zh-TW" sz="2935" dirty="0">
              <a:solidFill>
                <a:schemeClr val="tx1"/>
              </a:solidFill>
              <a:latin typeface="Times New Roman" panose="02020603050405020304" pitchFamily="18" charset="0"/>
              <a:cs typeface="Times New Roman" panose="02020603050405020304" pitchFamily="18" charset="0"/>
            </a:endParaRPr>
          </a:p>
          <a:p>
            <a:r>
              <a:rPr lang="en-US" altLang="zh-CN" sz="2935" dirty="0">
                <a:solidFill>
                  <a:schemeClr val="tx1"/>
                </a:solidFill>
                <a:latin typeface="Times New Roman" panose="02020603050405020304" pitchFamily="18" charset="0"/>
                <a:cs typeface="Times New Roman" panose="02020603050405020304" pitchFamily="18" charset="0"/>
              </a:rPr>
              <a:t>Proposed Methods &amp; Performance Evaluation (30 min)</a:t>
            </a:r>
          </a:p>
          <a:p>
            <a:pPr lvl="1"/>
            <a:r>
              <a:rPr lang="en-US" altLang="zh-CN" sz="2400" dirty="0">
                <a:latin typeface="Times New Roman" panose="02020603050405020304" pitchFamily="18" charset="0"/>
                <a:cs typeface="Times New Roman" panose="02020603050405020304" pitchFamily="18" charset="0"/>
                <a:sym typeface="+mn-ea"/>
              </a:rPr>
              <a:t>Cache-Based Methods (20 min)</a:t>
            </a:r>
            <a:endParaRPr lang="en-US" altLang="zh-CN" sz="2400" dirty="0">
              <a:latin typeface="Times New Roman" panose="02020603050405020304" pitchFamily="18" charset="0"/>
              <a:cs typeface="Times New Roman" panose="02020603050405020304" pitchFamily="18" charset="0"/>
            </a:endParaRPr>
          </a:p>
          <a:p>
            <a:pPr lvl="2">
              <a:buClr>
                <a:srgbClr val="0000FF"/>
              </a:buClr>
              <a:buFont typeface="Arial" panose="020B0604020202020204" pitchFamily="34" charset="0"/>
              <a:buChar char="−"/>
            </a:pPr>
            <a:r>
              <a:rPr lang="en-US" altLang="zh-CN" sz="1800" dirty="0">
                <a:latin typeface="Times New Roman" panose="02020603050405020304" pitchFamily="18" charset="0"/>
                <a:cs typeface="Times New Roman" panose="02020603050405020304" pitchFamily="18" charset="0"/>
                <a:sym typeface="+mn-ea"/>
              </a:rPr>
              <a:t>Single Cahce Method (10 min)</a:t>
            </a:r>
          </a:p>
          <a:p>
            <a:pPr lvl="2">
              <a:buClr>
                <a:srgbClr val="0000FF"/>
              </a:buClr>
              <a:buFont typeface="Arial" panose="020B0604020202020204" pitchFamily="34" charset="0"/>
              <a:buChar char="−"/>
            </a:pPr>
            <a:r>
              <a:rPr lang="en-US" altLang="zh-CN" sz="1800" dirty="0">
                <a:latin typeface="Times New Roman" panose="02020603050405020304" pitchFamily="18" charset="0"/>
                <a:cs typeface="Times New Roman" panose="02020603050405020304" pitchFamily="18" charset="0"/>
                <a:sym typeface="+mn-ea"/>
              </a:rPr>
              <a:t>Dual Cache Method (10 min)</a:t>
            </a:r>
            <a:endParaRPr lang="en-US" altLang="zh-CN" sz="1800" dirty="0">
              <a:latin typeface="Times New Roman" panose="02020603050405020304" pitchFamily="18" charset="0"/>
              <a:cs typeface="Times New Roman" panose="02020603050405020304" pitchFamily="18" charset="0"/>
            </a:endParaRPr>
          </a:p>
          <a:p>
            <a:pPr lvl="1"/>
            <a:r>
              <a:rPr lang="en-US" altLang="zh-CN" sz="2400" dirty="0">
                <a:latin typeface="Times New Roman" panose="02020603050405020304" pitchFamily="18" charset="0"/>
                <a:cs typeface="Times New Roman" panose="02020603050405020304" pitchFamily="18" charset="0"/>
                <a:sym typeface="+mn-ea"/>
              </a:rPr>
              <a:t>UVA-Based Method (10 min)</a:t>
            </a:r>
          </a:p>
          <a:p>
            <a:r>
              <a:rPr lang="en-US" altLang="zh-CN" sz="2935" dirty="0">
                <a:solidFill>
                  <a:schemeClr val="tx1"/>
                </a:solidFill>
                <a:latin typeface="Times New Roman" panose="02020603050405020304" pitchFamily="18" charset="0"/>
                <a:cs typeface="Times New Roman" panose="02020603050405020304" pitchFamily="18" charset="0"/>
              </a:rPr>
              <a:t>Conclusions(3 min )</a:t>
            </a:r>
          </a:p>
          <a:p>
            <a:r>
              <a:rPr lang="en-US" altLang="zh-CN" sz="2935" dirty="0">
                <a:solidFill>
                  <a:schemeClr val="tx1"/>
                </a:solidFill>
                <a:latin typeface="Times New Roman" panose="02020603050405020304" pitchFamily="18" charset="0"/>
                <a:cs typeface="Times New Roman" panose="02020603050405020304" pitchFamily="18" charset="0"/>
                <a:sym typeface="+mn-ea"/>
              </a:rPr>
              <a:t>Q&amp;A (5 min)</a:t>
            </a: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2</a:t>
            </a:fld>
            <a:endParaRPr lang="zh-TW"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sym typeface="+mn-ea"/>
              </a:rPr>
              <a:t>Single Cache Method</a:t>
            </a:r>
            <a:r>
              <a:rPr kumimoji="1" lang="en-US" altLang="zh-CN" dirty="0">
                <a:latin typeface="Times New Roman" panose="02020603050405020304" pitchFamily="18" charset="0"/>
                <a:cs typeface="Times New Roman" panose="02020603050405020304" pitchFamily="18" charset="0"/>
              </a:rPr>
              <a:t>: GNNLab </a:t>
            </a:r>
            <a:r>
              <a:rPr lang="en-US" altLang="zh-CN" sz="2400" dirty="0">
                <a:latin typeface="Times New Roman" panose="02020603050405020304" pitchFamily="18" charset="0"/>
                <a:cs typeface="Times New Roman" panose="02020603050405020304" pitchFamily="18" charset="0"/>
                <a:sym typeface="+mn-ea"/>
              </a:rPr>
              <a:t>(7/9)</a:t>
            </a:r>
            <a:endParaRPr kumimoji="1" lang="en-US" altLang="zh-CN" sz="2400" dirty="0">
              <a:latin typeface="Times New Roman" panose="02020603050405020304" pitchFamily="18" charset="0"/>
              <a:cs typeface="Times New Roman" panose="02020603050405020304" pitchFamily="18" charset="0"/>
              <a:sym typeface="+mn-ea"/>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20</a:t>
            </a:fld>
            <a:endParaRPr lang="zh-TW" altLang="en-US"/>
          </a:p>
        </p:txBody>
      </p:sp>
      <p:pic>
        <p:nvPicPr>
          <p:cNvPr id="4" name="图片 3"/>
          <p:cNvPicPr>
            <a:picLocks noChangeAspect="1"/>
          </p:cNvPicPr>
          <p:nvPr/>
        </p:nvPicPr>
        <p:blipFill>
          <a:blip r:embed="rId2"/>
          <a:stretch>
            <a:fillRect/>
          </a:stretch>
        </p:blipFill>
        <p:spPr>
          <a:xfrm>
            <a:off x="6679565" y="1862455"/>
            <a:ext cx="4429760" cy="3459480"/>
          </a:xfrm>
          <a:prstGeom prst="rect">
            <a:avLst/>
          </a:prstGeom>
        </p:spPr>
      </p:pic>
      <p:sp>
        <p:nvSpPr>
          <p:cNvPr id="6" name="文本框 5"/>
          <p:cNvSpPr txBox="1"/>
          <p:nvPr/>
        </p:nvSpPr>
        <p:spPr>
          <a:xfrm>
            <a:off x="951865" y="1969135"/>
            <a:ext cx="5039995" cy="922020"/>
          </a:xfrm>
          <a:prstGeom prst="rect">
            <a:avLst/>
          </a:prstGeom>
          <a:noFill/>
        </p:spPr>
        <p:txBody>
          <a:bodyPr wrap="square" rtlCol="0" anchor="t" anchorCtr="1">
            <a:spAutoFit/>
          </a:bodyPr>
          <a:lstStyle/>
          <a:p>
            <a:pPr algn="just"/>
            <a:r>
              <a:rPr lang="zh-CN" altLang="en-US" dirty="0">
                <a:latin typeface="Times New Roman" panose="02020603050405020304" pitchFamily="18" charset="0"/>
                <a:ea typeface="標楷體" pitchFamily="65" charset="-120"/>
                <a:cs typeface="Times New Roman" panose="02020603050405020304" pitchFamily="18" charset="0"/>
              </a:rPr>
              <a:t>GNNLab divides the</a:t>
            </a:r>
            <a:r>
              <a:rPr lang="en-US" altLang="zh-CN" dirty="0">
                <a:latin typeface="Times New Roman" panose="02020603050405020304" pitchFamily="18" charset="0"/>
                <a:ea typeface="標楷體" pitchFamily="65" charset="-120"/>
                <a:cs typeface="Times New Roman" panose="02020603050405020304" pitchFamily="18" charset="0"/>
              </a:rPr>
              <a:t> </a:t>
            </a:r>
            <a:r>
              <a:rPr lang="zh-CN" altLang="en-US" dirty="0">
                <a:latin typeface="Times New Roman" panose="02020603050405020304" pitchFamily="18" charset="0"/>
                <a:ea typeface="標楷體" pitchFamily="65" charset="-120"/>
                <a:cs typeface="Times New Roman" panose="02020603050405020304" pitchFamily="18" charset="0"/>
              </a:rPr>
              <a:t>training pipeline of the SET model into two kinds of individual executors, named </a:t>
            </a:r>
            <a:r>
              <a:rPr lang="zh-CN" altLang="en-US" b="1" i="1" dirty="0">
                <a:latin typeface="Times New Roman" panose="02020603050405020304" pitchFamily="18" charset="0"/>
                <a:ea typeface="標楷體" pitchFamily="65" charset="-120"/>
                <a:cs typeface="Times New Roman" panose="02020603050405020304" pitchFamily="18" charset="0"/>
              </a:rPr>
              <a:t>Sampler</a:t>
            </a:r>
            <a:r>
              <a:rPr lang="zh-CN" altLang="en-US" dirty="0">
                <a:latin typeface="Times New Roman" panose="02020603050405020304" pitchFamily="18" charset="0"/>
                <a:ea typeface="標楷體" pitchFamily="65" charset="-120"/>
                <a:cs typeface="Times New Roman" panose="02020603050405020304" pitchFamily="18" charset="0"/>
              </a:rPr>
              <a:t> and </a:t>
            </a:r>
            <a:r>
              <a:rPr lang="zh-CN" altLang="en-US" b="1" i="1" dirty="0">
                <a:latin typeface="Times New Roman" panose="02020603050405020304" pitchFamily="18" charset="0"/>
                <a:ea typeface="標楷體" pitchFamily="65" charset="-120"/>
                <a:cs typeface="Times New Roman" panose="02020603050405020304" pitchFamily="18" charset="0"/>
              </a:rPr>
              <a:t>Trainer</a:t>
            </a:r>
            <a:r>
              <a:rPr lang="zh-CN" altLang="en-US" dirty="0">
                <a:latin typeface="Times New Roman" panose="02020603050405020304" pitchFamily="18" charset="0"/>
                <a:ea typeface="標楷體" pitchFamily="65" charset="-120"/>
                <a:cs typeface="Times New Roman" panose="02020603050405020304" pitchFamily="18" charset="0"/>
              </a:rPr>
              <a:t> respectively</a:t>
            </a:r>
            <a:r>
              <a:rPr lang="en-US" altLang="zh-CN" dirty="0">
                <a:latin typeface="Times New Roman" panose="02020603050405020304" pitchFamily="18" charset="0"/>
                <a:ea typeface="標楷體" pitchFamily="65" charset="-120"/>
                <a:cs typeface="Times New Roman" panose="02020603050405020304" pitchFamily="18" charset="0"/>
              </a:rPr>
              <a:t>.</a:t>
            </a:r>
          </a:p>
        </p:txBody>
      </p:sp>
      <p:sp>
        <p:nvSpPr>
          <p:cNvPr id="7" name="文本框 6"/>
          <p:cNvSpPr txBox="1"/>
          <p:nvPr/>
        </p:nvSpPr>
        <p:spPr>
          <a:xfrm>
            <a:off x="579755" y="1129030"/>
            <a:ext cx="10748645" cy="460375"/>
          </a:xfrm>
          <a:prstGeom prst="rect">
            <a:avLst/>
          </a:prstGeom>
          <a:noFill/>
        </p:spPr>
        <p:txBody>
          <a:bodyPr wrap="square" rtlCol="0" anchor="t" anchorCtr="1">
            <a:spAutoFit/>
          </a:bodyPr>
          <a:lstStyle/>
          <a:p>
            <a:r>
              <a:rPr lang="en-US" altLang="zh-CN" sz="2400" b="1" dirty="0">
                <a:latin typeface="Times New Roman" panose="02020603050405020304" pitchFamily="18" charset="0"/>
                <a:ea typeface="標楷體" pitchFamily="65" charset="-120"/>
                <a:cs typeface="Times New Roman" panose="02020603050405020304" pitchFamily="18" charset="0"/>
              </a:rPr>
              <a:t>Optimized</a:t>
            </a:r>
            <a:r>
              <a:rPr lang="zh-CN" altLang="en-US" sz="2400" b="1" dirty="0">
                <a:latin typeface="Times New Roman" panose="02020603050405020304" pitchFamily="18" charset="0"/>
                <a:ea typeface="標楷體" pitchFamily="65" charset="-120"/>
                <a:cs typeface="Times New Roman" panose="02020603050405020304" pitchFamily="18" charset="0"/>
              </a:rPr>
              <a:t> </a:t>
            </a:r>
            <a:r>
              <a:rPr lang="en-US" altLang="zh-CN" sz="2400" b="1" dirty="0">
                <a:latin typeface="Times New Roman" panose="02020603050405020304" pitchFamily="18" charset="0"/>
                <a:ea typeface="標楷體" pitchFamily="65" charset="-120"/>
                <a:cs typeface="Times New Roman" panose="02020603050405020304" pitchFamily="18" charset="0"/>
              </a:rPr>
              <a:t>Sampling Strategy:  A</a:t>
            </a:r>
            <a:r>
              <a:rPr lang="zh-CN" altLang="en-US" sz="2400" b="1" dirty="0">
                <a:latin typeface="Times New Roman" panose="02020603050405020304" pitchFamily="18" charset="0"/>
                <a:ea typeface="標楷體" pitchFamily="65" charset="-120"/>
                <a:cs typeface="Times New Roman" panose="02020603050405020304" pitchFamily="18" charset="0"/>
              </a:rPr>
              <a:t> simple data-parallel programming</a:t>
            </a:r>
            <a:r>
              <a:rPr lang="en-US" altLang="zh-CN" sz="2400" b="1" dirty="0">
                <a:latin typeface="Times New Roman" panose="02020603050405020304" pitchFamily="18" charset="0"/>
                <a:ea typeface="標楷體" pitchFamily="65" charset="-120"/>
                <a:cs typeface="Times New Roman" panose="02020603050405020304" pitchFamily="18" charset="0"/>
              </a:rPr>
              <a:t> </a:t>
            </a:r>
            <a:r>
              <a:rPr lang="zh-CN" altLang="en-US" sz="2400" b="1" dirty="0">
                <a:latin typeface="Times New Roman" panose="02020603050405020304" pitchFamily="18" charset="0"/>
                <a:ea typeface="標楷體" pitchFamily="65" charset="-120"/>
                <a:cs typeface="Times New Roman" panose="02020603050405020304" pitchFamily="18" charset="0"/>
              </a:rPr>
              <a:t>model</a:t>
            </a:r>
          </a:p>
        </p:txBody>
      </p:sp>
      <p:pic>
        <p:nvPicPr>
          <p:cNvPr id="8" name="图片 7"/>
          <p:cNvPicPr>
            <a:picLocks noChangeAspect="1"/>
          </p:cNvPicPr>
          <p:nvPr/>
        </p:nvPicPr>
        <p:blipFill>
          <a:blip r:embed="rId3"/>
          <a:stretch>
            <a:fillRect/>
          </a:stretch>
        </p:blipFill>
        <p:spPr>
          <a:xfrm>
            <a:off x="412750" y="3208655"/>
            <a:ext cx="6029325" cy="233553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sym typeface="+mn-ea"/>
              </a:rPr>
              <a:t>Single Cache Method</a:t>
            </a:r>
            <a:r>
              <a:rPr kumimoji="1" lang="en-US" altLang="zh-CN" dirty="0">
                <a:latin typeface="Times New Roman" panose="02020603050405020304" pitchFamily="18" charset="0"/>
                <a:cs typeface="Times New Roman" panose="02020603050405020304" pitchFamily="18" charset="0"/>
              </a:rPr>
              <a:t>: GNNLab </a:t>
            </a:r>
            <a:r>
              <a:rPr lang="en-US" altLang="zh-CN" sz="2400" dirty="0">
                <a:latin typeface="Times New Roman" panose="02020603050405020304" pitchFamily="18" charset="0"/>
                <a:cs typeface="Times New Roman" panose="02020603050405020304" pitchFamily="18" charset="0"/>
                <a:sym typeface="+mn-ea"/>
              </a:rPr>
              <a:t>(8/9)</a:t>
            </a:r>
            <a:endParaRPr kumimoji="1" lang="en-US" altLang="zh-CN" sz="2400" dirty="0">
              <a:latin typeface="Times New Roman" panose="02020603050405020304" pitchFamily="18" charset="0"/>
              <a:cs typeface="Times New Roman" panose="02020603050405020304" pitchFamily="18" charset="0"/>
              <a:sym typeface="+mn-ea"/>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21</a:t>
            </a:fld>
            <a:endParaRPr lang="zh-TW" altLang="en-US"/>
          </a:p>
        </p:txBody>
      </p:sp>
      <p:pic>
        <p:nvPicPr>
          <p:cNvPr id="4" name="图片 3"/>
          <p:cNvPicPr>
            <a:picLocks noChangeAspect="1"/>
          </p:cNvPicPr>
          <p:nvPr/>
        </p:nvPicPr>
        <p:blipFill>
          <a:blip r:embed="rId2"/>
          <a:stretch>
            <a:fillRect/>
          </a:stretch>
        </p:blipFill>
        <p:spPr>
          <a:xfrm>
            <a:off x="2019935" y="3689350"/>
            <a:ext cx="7501890" cy="1890395"/>
          </a:xfrm>
          <a:prstGeom prst="rect">
            <a:avLst/>
          </a:prstGeom>
        </p:spPr>
      </p:pic>
      <p:sp>
        <p:nvSpPr>
          <p:cNvPr id="6" name="文本框 5"/>
          <p:cNvSpPr txBox="1"/>
          <p:nvPr/>
        </p:nvSpPr>
        <p:spPr>
          <a:xfrm>
            <a:off x="224790" y="5511165"/>
            <a:ext cx="12069445" cy="368300"/>
          </a:xfrm>
          <a:prstGeom prst="rect">
            <a:avLst/>
          </a:prstGeom>
          <a:noFill/>
        </p:spPr>
        <p:txBody>
          <a:bodyPr wrap="square" rtlCol="0" anchor="t" anchorCtr="1">
            <a:spAutoFit/>
          </a:bodyPr>
          <a:lstStyle/>
          <a:p>
            <a:r>
              <a:rPr lang="zh-CN" altLang="en-US" dirty="0">
                <a:latin typeface="Times New Roman" panose="02020603050405020304" pitchFamily="18" charset="0"/>
                <a:ea typeface="標楷體" pitchFamily="65" charset="-120"/>
                <a:cs typeface="Times New Roman" panose="02020603050405020304" pitchFamily="18" charset="0"/>
              </a:rPr>
              <a:t>The similarity (in percentage) of access footprint between two epochs for various datasets and sampling algorithms</a:t>
            </a:r>
          </a:p>
        </p:txBody>
      </p:sp>
      <p:sp>
        <p:nvSpPr>
          <p:cNvPr id="7" name="文本框 6"/>
          <p:cNvSpPr txBox="1"/>
          <p:nvPr/>
        </p:nvSpPr>
        <p:spPr>
          <a:xfrm>
            <a:off x="433705" y="1190625"/>
            <a:ext cx="11324590" cy="1291590"/>
          </a:xfrm>
          <a:prstGeom prst="rect">
            <a:avLst/>
          </a:prstGeom>
          <a:noFill/>
        </p:spPr>
        <p:txBody>
          <a:bodyPr wrap="square" rtlCol="0" anchor="t" anchorCtr="1">
            <a:spAutoFit/>
          </a:bodyPr>
          <a:lstStyle/>
          <a:p>
            <a:r>
              <a:rPr lang="en-US" altLang="zh-CN" sz="2400" b="1" dirty="0">
                <a:latin typeface="Times New Roman" panose="02020603050405020304" pitchFamily="18" charset="0"/>
                <a:ea typeface="標楷體" pitchFamily="65" charset="-120"/>
                <a:cs typeface="Times New Roman" panose="02020603050405020304" pitchFamily="18" charset="0"/>
                <a:sym typeface="+mn-ea"/>
              </a:rPr>
              <a:t>C</a:t>
            </a:r>
            <a:r>
              <a:rPr lang="zh-CN" altLang="en-US" sz="2400" b="1" dirty="0">
                <a:latin typeface="Times New Roman" panose="02020603050405020304" pitchFamily="18" charset="0"/>
                <a:ea typeface="標楷體" pitchFamily="65" charset="-120"/>
                <a:cs typeface="Times New Roman" panose="02020603050405020304" pitchFamily="18" charset="0"/>
                <a:sym typeface="+mn-ea"/>
              </a:rPr>
              <a:t>aching</a:t>
            </a:r>
            <a:r>
              <a:rPr lang="en-US" altLang="zh-CN" sz="2400" b="1" dirty="0">
                <a:latin typeface="Times New Roman" panose="02020603050405020304" pitchFamily="18" charset="0"/>
                <a:ea typeface="標楷體" pitchFamily="65" charset="-120"/>
                <a:cs typeface="Times New Roman" panose="02020603050405020304" pitchFamily="18" charset="0"/>
                <a:sym typeface="+mn-ea"/>
              </a:rPr>
              <a:t> </a:t>
            </a:r>
            <a:r>
              <a:rPr lang="zh-CN" altLang="en-US" sz="2400" b="1" dirty="0">
                <a:latin typeface="Times New Roman" panose="02020603050405020304" pitchFamily="18" charset="0"/>
                <a:ea typeface="標楷體" pitchFamily="65" charset="-120"/>
                <a:cs typeface="Times New Roman" panose="02020603050405020304" pitchFamily="18" charset="0"/>
                <a:sym typeface="+mn-ea"/>
              </a:rPr>
              <a:t>features over GPUs</a:t>
            </a:r>
            <a:r>
              <a:rPr lang="en-US" altLang="zh-CN" sz="2400" b="1" dirty="0">
                <a:latin typeface="Times New Roman" panose="02020603050405020304" pitchFamily="18" charset="0"/>
                <a:ea typeface="標楷體" pitchFamily="65" charset="-120"/>
                <a:cs typeface="Times New Roman" panose="02020603050405020304" pitchFamily="18" charset="0"/>
                <a:sym typeface="+mn-ea"/>
              </a:rPr>
              <a:t>: </a:t>
            </a:r>
            <a:r>
              <a:rPr lang="zh-CN" altLang="en-US" sz="2400" b="1" dirty="0">
                <a:latin typeface="Times New Roman" panose="02020603050405020304" pitchFamily="18" charset="0"/>
                <a:ea typeface="標楷體" pitchFamily="65" charset="-120"/>
                <a:cs typeface="Times New Roman" panose="02020603050405020304" pitchFamily="18" charset="0"/>
                <a:sym typeface="+mn-ea"/>
              </a:rPr>
              <a:t>A Pre-sampling Based Caching Policy</a:t>
            </a:r>
            <a:r>
              <a:rPr lang="en-US" altLang="zh-CN" sz="2400" b="1" dirty="0">
                <a:latin typeface="Times New Roman" panose="02020603050405020304" pitchFamily="18" charset="0"/>
                <a:ea typeface="標楷體" pitchFamily="65" charset="-120"/>
                <a:cs typeface="Times New Roman" panose="02020603050405020304" pitchFamily="18" charset="0"/>
                <a:sym typeface="+mn-ea"/>
              </a:rPr>
              <a:t> (PreSC)</a:t>
            </a:r>
            <a:endParaRPr lang="zh-CN" altLang="en-US" sz="2400" dirty="0">
              <a:latin typeface="Times New Roman" panose="02020603050405020304" pitchFamily="18" charset="0"/>
              <a:ea typeface="標楷體" pitchFamily="65" charset="-120"/>
              <a:cs typeface="Times New Roman" panose="02020603050405020304" pitchFamily="18" charset="0"/>
            </a:endParaRPr>
          </a:p>
          <a:p>
            <a:pPr marL="285750" indent="-285750">
              <a:buFont typeface="Arial" panose="020B0604020202020204" pitchFamily="34" charset="0"/>
              <a:buChar char="•"/>
            </a:pPr>
            <a:r>
              <a:rPr lang="zh-CN" altLang="en-US" dirty="0">
                <a:latin typeface="Times New Roman" panose="02020603050405020304" pitchFamily="18" charset="0"/>
                <a:ea typeface="標楷體" pitchFamily="65" charset="-120"/>
                <a:cs typeface="Times New Roman" panose="02020603050405020304" pitchFamily="18" charset="0"/>
              </a:rPr>
              <a:t>PreSC</a:t>
            </a:r>
            <a:r>
              <a:rPr lang="en-US" altLang="zh-CN" dirty="0">
                <a:latin typeface="Times New Roman" panose="02020603050405020304" pitchFamily="18" charset="0"/>
                <a:ea typeface="標楷體" pitchFamily="65" charset="-120"/>
                <a:cs typeface="Times New Roman" panose="02020603050405020304" pitchFamily="18" charset="0"/>
              </a:rPr>
              <a:t> </a:t>
            </a:r>
            <a:r>
              <a:rPr lang="zh-CN" altLang="en-US" dirty="0">
                <a:latin typeface="Times New Roman" panose="02020603050405020304" pitchFamily="18" charset="0"/>
                <a:ea typeface="標楷體" pitchFamily="65" charset="-120"/>
                <a:cs typeface="Times New Roman" panose="02020603050405020304" pitchFamily="18" charset="0"/>
              </a:rPr>
              <a:t>conducts K sampling stages, starting from the vertices in </a:t>
            </a:r>
            <a:r>
              <a:rPr lang="en-US" altLang="zh-CN" dirty="0">
                <a:latin typeface="Times New Roman" panose="02020603050405020304" pitchFamily="18" charset="0"/>
                <a:ea typeface="標楷體" pitchFamily="65" charset="-120"/>
                <a:cs typeface="Times New Roman" panose="02020603050405020304" pitchFamily="18" charset="0"/>
              </a:rPr>
              <a:t>Training set </a:t>
            </a:r>
            <a:r>
              <a:rPr lang="zh-CN" altLang="en-US" dirty="0">
                <a:latin typeface="Times New Roman" panose="02020603050405020304" pitchFamily="18" charset="0"/>
                <a:ea typeface="標楷體" pitchFamily="65" charset="-120"/>
                <a:cs typeface="Times New Roman" panose="02020603050405020304" pitchFamily="18" charset="0"/>
              </a:rPr>
              <a:t>T.</a:t>
            </a:r>
            <a:r>
              <a:rPr lang="en-US" altLang="zh-CN" dirty="0">
                <a:latin typeface="Times New Roman" panose="02020603050405020304" pitchFamily="18" charset="0"/>
                <a:ea typeface="標楷體" pitchFamily="65" charset="-120"/>
                <a:cs typeface="Times New Roman" panose="02020603050405020304" pitchFamily="18" charset="0"/>
              </a:rPr>
              <a:t> </a:t>
            </a:r>
            <a:r>
              <a:rPr lang="zh-CN" altLang="en-US" dirty="0">
                <a:latin typeface="Times New Roman" panose="02020603050405020304" pitchFamily="18" charset="0"/>
                <a:ea typeface="標楷體" pitchFamily="65" charset="-120"/>
                <a:cs typeface="Times New Roman" panose="02020603050405020304" pitchFamily="18" charset="0"/>
              </a:rPr>
              <a:t>Here</a:t>
            </a:r>
            <a:r>
              <a:rPr lang="en-US" altLang="zh-CN" dirty="0">
                <a:latin typeface="Times New Roman" panose="02020603050405020304" pitchFamily="18" charset="0"/>
                <a:ea typeface="標楷體" pitchFamily="65" charset="-120"/>
                <a:cs typeface="Times New Roman" panose="02020603050405020304" pitchFamily="18" charset="0"/>
              </a:rPr>
              <a:t> </a:t>
            </a:r>
            <a:r>
              <a:rPr lang="zh-CN" altLang="en-US" dirty="0">
                <a:latin typeface="Times New Roman" panose="02020603050405020304" pitchFamily="18" charset="0"/>
                <a:ea typeface="標楷體" pitchFamily="65" charset="-120"/>
                <a:cs typeface="Times New Roman" panose="02020603050405020304" pitchFamily="18" charset="0"/>
              </a:rPr>
              <a:t>K is a user-defined parameter. </a:t>
            </a:r>
          </a:p>
          <a:p>
            <a:pPr marL="285750" indent="-285750">
              <a:buFont typeface="Arial" panose="020B0604020202020204" pitchFamily="34" charset="0"/>
              <a:buChar char="•"/>
            </a:pPr>
            <a:r>
              <a:rPr lang="zh-CN" altLang="en-US" dirty="0">
                <a:latin typeface="Times New Roman" panose="02020603050405020304" pitchFamily="18" charset="0"/>
                <a:ea typeface="標楷體" pitchFamily="65" charset="-120"/>
                <a:cs typeface="Times New Roman" panose="02020603050405020304" pitchFamily="18" charset="0"/>
              </a:rPr>
              <a:t>It records the visit count</a:t>
            </a:r>
            <a:r>
              <a:rPr lang="en-US" altLang="zh-CN" dirty="0">
                <a:latin typeface="Times New Roman" panose="02020603050405020304" pitchFamily="18" charset="0"/>
                <a:ea typeface="標楷體" pitchFamily="65" charset="-120"/>
                <a:cs typeface="Times New Roman" panose="02020603050405020304" pitchFamily="18" charset="0"/>
              </a:rPr>
              <a:t> </a:t>
            </a:r>
            <a:r>
              <a:rPr lang="zh-CN" altLang="en-US" dirty="0">
                <a:latin typeface="Times New Roman" panose="02020603050405020304" pitchFamily="18" charset="0"/>
                <a:ea typeface="標楷體" pitchFamily="65" charset="-120"/>
                <a:cs typeface="Times New Roman" panose="02020603050405020304" pitchFamily="18" charset="0"/>
              </a:rPr>
              <a:t>of the sampled vertices and uses the average count as the</a:t>
            </a:r>
            <a:r>
              <a:rPr lang="en-US" altLang="zh-CN" dirty="0">
                <a:latin typeface="Times New Roman" panose="02020603050405020304" pitchFamily="18" charset="0"/>
                <a:ea typeface="標楷體" pitchFamily="65" charset="-120"/>
                <a:cs typeface="Times New Roman" panose="02020603050405020304" pitchFamily="18" charset="0"/>
              </a:rPr>
              <a:t> </a:t>
            </a:r>
            <a:r>
              <a:rPr lang="zh-CN" altLang="en-US" dirty="0">
                <a:latin typeface="Times New Roman" panose="02020603050405020304" pitchFamily="18" charset="0"/>
                <a:ea typeface="標楷體" pitchFamily="65" charset="-120"/>
                <a:cs typeface="Times New Roman" panose="02020603050405020304" pitchFamily="18" charset="0"/>
              </a:rPr>
              <a:t>hotness metric. </a:t>
            </a:r>
          </a:p>
          <a:p>
            <a:pPr marL="285750" indent="-285750">
              <a:buFont typeface="Arial" panose="020B0604020202020204" pitchFamily="34" charset="0"/>
              <a:buChar char="•"/>
            </a:pPr>
            <a:r>
              <a:rPr lang="zh-CN" altLang="en-US" dirty="0">
                <a:latin typeface="Times New Roman" panose="02020603050405020304" pitchFamily="18" charset="0"/>
                <a:ea typeface="標楷體" pitchFamily="65" charset="-120"/>
                <a:cs typeface="Times New Roman" panose="02020603050405020304" pitchFamily="18" charset="0"/>
              </a:rPr>
              <a:t>PreSC#K denote</a:t>
            </a:r>
            <a:r>
              <a:rPr lang="en-US" altLang="zh-CN" dirty="0">
                <a:latin typeface="Times New Roman" panose="02020603050405020304" pitchFamily="18" charset="0"/>
                <a:ea typeface="標楷體" pitchFamily="65" charset="-120"/>
                <a:cs typeface="Times New Roman" panose="02020603050405020304" pitchFamily="18" charset="0"/>
              </a:rPr>
              <a:t>s</a:t>
            </a:r>
            <a:r>
              <a:rPr lang="zh-CN" altLang="en-US" dirty="0">
                <a:latin typeface="Times New Roman" panose="02020603050405020304" pitchFamily="18" charset="0"/>
                <a:ea typeface="標楷體" pitchFamily="65" charset="-120"/>
                <a:cs typeface="Times New Roman" panose="02020603050405020304" pitchFamily="18" charset="0"/>
              </a:rPr>
              <a:t> the variant of</a:t>
            </a:r>
            <a:r>
              <a:rPr lang="en-US" altLang="zh-CN" dirty="0">
                <a:latin typeface="Times New Roman" panose="02020603050405020304" pitchFamily="18" charset="0"/>
                <a:ea typeface="標楷體" pitchFamily="65" charset="-120"/>
                <a:cs typeface="Times New Roman" panose="02020603050405020304" pitchFamily="18" charset="0"/>
              </a:rPr>
              <a:t> </a:t>
            </a:r>
            <a:r>
              <a:rPr lang="zh-CN" altLang="en-US" dirty="0">
                <a:latin typeface="Times New Roman" panose="02020603050405020304" pitchFamily="18" charset="0"/>
                <a:ea typeface="標楷體" pitchFamily="65" charset="-120"/>
                <a:cs typeface="Times New Roman" panose="02020603050405020304" pitchFamily="18" charset="0"/>
              </a:rPr>
              <a:t>PreSC that conducts K sampling stages.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sym typeface="+mn-ea"/>
              </a:rPr>
              <a:t>Single Cache Method</a:t>
            </a:r>
            <a:r>
              <a:rPr kumimoji="1" lang="en-US" altLang="zh-CN" dirty="0">
                <a:latin typeface="Times New Roman" panose="02020603050405020304" pitchFamily="18" charset="0"/>
                <a:cs typeface="Times New Roman" panose="02020603050405020304" pitchFamily="18" charset="0"/>
              </a:rPr>
              <a:t>: GNNLab </a:t>
            </a:r>
            <a:r>
              <a:rPr lang="en-US" altLang="zh-CN" sz="2400" dirty="0">
                <a:latin typeface="Times New Roman" panose="02020603050405020304" pitchFamily="18" charset="0"/>
                <a:cs typeface="Times New Roman" panose="02020603050405020304" pitchFamily="18" charset="0"/>
                <a:sym typeface="+mn-ea"/>
              </a:rPr>
              <a:t>(9/9)</a:t>
            </a:r>
            <a:endParaRPr kumimoji="1" lang="en-US" altLang="zh-CN" sz="2400" dirty="0">
              <a:latin typeface="Times New Roman" panose="02020603050405020304" pitchFamily="18" charset="0"/>
              <a:cs typeface="Times New Roman" panose="02020603050405020304" pitchFamily="18" charset="0"/>
              <a:sym typeface="+mn-ea"/>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22</a:t>
            </a:fld>
            <a:endParaRPr lang="zh-TW" altLang="en-US"/>
          </a:p>
        </p:txBody>
      </p:sp>
      <p:pic>
        <p:nvPicPr>
          <p:cNvPr id="4" name="图片 3"/>
          <p:cNvPicPr>
            <a:picLocks noChangeAspect="1"/>
          </p:cNvPicPr>
          <p:nvPr/>
        </p:nvPicPr>
        <p:blipFill>
          <a:blip r:embed="rId2"/>
          <a:stretch>
            <a:fillRect/>
          </a:stretch>
        </p:blipFill>
        <p:spPr>
          <a:xfrm>
            <a:off x="1766570" y="2367280"/>
            <a:ext cx="8659495" cy="233870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CN" dirty="0">
                <a:latin typeface="Times New Roman" panose="02020603050405020304" pitchFamily="18" charset="0"/>
                <a:cs typeface="Times New Roman" panose="02020603050405020304" pitchFamily="18" charset="0"/>
              </a:rPr>
              <a:t>Evaluation - </a:t>
            </a:r>
            <a:r>
              <a:rPr lang="en-US" altLang="zh-CN" dirty="0">
                <a:latin typeface="Times New Roman" panose="02020603050405020304" pitchFamily="18" charset="0"/>
                <a:cs typeface="Times New Roman" panose="02020603050405020304" pitchFamily="18" charset="0"/>
                <a:sym typeface="+mn-ea"/>
              </a:rPr>
              <a:t>GNNLab </a:t>
            </a:r>
            <a:r>
              <a:rPr lang="en-US" altLang="zh-CN" sz="2400" dirty="0">
                <a:latin typeface="Times New Roman" panose="02020603050405020304" pitchFamily="18" charset="0"/>
                <a:cs typeface="Times New Roman" panose="02020603050405020304" pitchFamily="18" charset="0"/>
                <a:sym typeface="+mn-ea"/>
              </a:rPr>
              <a:t>(1/3)</a:t>
            </a:r>
            <a:endParaRPr kumimoji="1" lang="en-US" altLang="zh-CN" sz="2400" dirty="0">
              <a:latin typeface="Times New Roman" panose="02020603050405020304" pitchFamily="18" charset="0"/>
              <a:cs typeface="Times New Roman" panose="02020603050405020304" pitchFamily="18" charset="0"/>
              <a:sym typeface="+mn-ea"/>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23</a:t>
            </a:fld>
            <a:endParaRPr lang="zh-TW" altLang="en-US"/>
          </a:p>
        </p:txBody>
      </p:sp>
      <p:pic>
        <p:nvPicPr>
          <p:cNvPr id="10" name="图片 9"/>
          <p:cNvPicPr>
            <a:picLocks noChangeAspect="1"/>
          </p:cNvPicPr>
          <p:nvPr/>
        </p:nvPicPr>
        <p:blipFill>
          <a:blip r:embed="rId2"/>
          <a:stretch>
            <a:fillRect/>
          </a:stretch>
        </p:blipFill>
        <p:spPr>
          <a:xfrm>
            <a:off x="6722745" y="2840990"/>
            <a:ext cx="4305300" cy="3116580"/>
          </a:xfrm>
          <a:prstGeom prst="rect">
            <a:avLst/>
          </a:prstGeom>
        </p:spPr>
      </p:pic>
      <p:sp>
        <p:nvSpPr>
          <p:cNvPr id="12" name="文本框 11"/>
          <p:cNvSpPr txBox="1"/>
          <p:nvPr/>
        </p:nvSpPr>
        <p:spPr>
          <a:xfrm>
            <a:off x="5617845" y="1369060"/>
            <a:ext cx="6706235" cy="922020"/>
          </a:xfrm>
          <a:prstGeom prst="rect">
            <a:avLst/>
          </a:prstGeom>
          <a:noFill/>
        </p:spPr>
        <p:txBody>
          <a:bodyPr wrap="square" rtlCol="0" anchor="t" anchorCtr="1">
            <a:spAutoFit/>
          </a:bodyPr>
          <a:lstStyle/>
          <a:p>
            <a:r>
              <a:rPr lang="zh-CN" altLang="en-US" dirty="0">
                <a:latin typeface="Times New Roman" panose="02020603050405020304" pitchFamily="18" charset="0"/>
                <a:ea typeface="標楷體" pitchFamily="65" charset="-120"/>
                <a:cs typeface="Times New Roman" panose="02020603050405020304" pitchFamily="18" charset="0"/>
              </a:rPr>
              <a:t>The runtime (in seconds) of one epoch on different GNN</a:t>
            </a:r>
          </a:p>
          <a:p>
            <a:r>
              <a:rPr lang="zh-CN" altLang="en-US" dirty="0">
                <a:latin typeface="Times New Roman" panose="02020603050405020304" pitchFamily="18" charset="0"/>
                <a:ea typeface="標楷體" pitchFamily="65" charset="-120"/>
                <a:cs typeface="Times New Roman" panose="02020603050405020304" pitchFamily="18" charset="0"/>
              </a:rPr>
              <a:t>systems. (nS) represents n GPUs allocated to Samplers in GNNLab.</a:t>
            </a:r>
          </a:p>
          <a:p>
            <a:r>
              <a:rPr lang="zh-CN" altLang="en-US" dirty="0">
                <a:latin typeface="Times New Roman" panose="02020603050405020304" pitchFamily="18" charset="0"/>
                <a:ea typeface="標楷體" pitchFamily="65" charset="-120"/>
                <a:cs typeface="Times New Roman" panose="02020603050405020304" pitchFamily="18" charset="0"/>
              </a:rPr>
              <a:t>“×” indicates that the target GNN model is not</a:t>
            </a:r>
            <a:r>
              <a:rPr lang="en-US" altLang="zh-CN" dirty="0">
                <a:latin typeface="Times New Roman" panose="02020603050405020304" pitchFamily="18" charset="0"/>
                <a:ea typeface="標楷體" pitchFamily="65" charset="-120"/>
                <a:cs typeface="Times New Roman" panose="02020603050405020304" pitchFamily="18" charset="0"/>
              </a:rPr>
              <a:t> </a:t>
            </a:r>
            <a:r>
              <a:rPr lang="zh-CN" altLang="en-US" dirty="0">
                <a:latin typeface="Times New Roman" panose="02020603050405020304" pitchFamily="18" charset="0"/>
                <a:ea typeface="標楷體" pitchFamily="65" charset="-120"/>
                <a:cs typeface="Times New Roman" panose="02020603050405020304" pitchFamily="18" charset="0"/>
              </a:rPr>
              <a:t>supported.</a:t>
            </a:r>
          </a:p>
        </p:txBody>
      </p:sp>
      <p:pic>
        <p:nvPicPr>
          <p:cNvPr id="13" name="图片 12"/>
          <p:cNvPicPr>
            <a:picLocks noChangeAspect="1"/>
          </p:cNvPicPr>
          <p:nvPr/>
        </p:nvPicPr>
        <p:blipFill>
          <a:blip r:embed="rId3"/>
          <a:stretch>
            <a:fillRect/>
          </a:stretch>
        </p:blipFill>
        <p:spPr>
          <a:xfrm>
            <a:off x="160655" y="1934210"/>
            <a:ext cx="5643880" cy="1633855"/>
          </a:xfrm>
          <a:prstGeom prst="rect">
            <a:avLst/>
          </a:prstGeom>
        </p:spPr>
      </p:pic>
      <p:sp>
        <p:nvSpPr>
          <p:cNvPr id="14" name="文本框 13"/>
          <p:cNvSpPr txBox="1"/>
          <p:nvPr/>
        </p:nvSpPr>
        <p:spPr>
          <a:xfrm>
            <a:off x="418465" y="3898265"/>
            <a:ext cx="4876165" cy="1198880"/>
          </a:xfrm>
          <a:prstGeom prst="rect">
            <a:avLst/>
          </a:prstGeom>
          <a:noFill/>
        </p:spPr>
        <p:txBody>
          <a:bodyPr wrap="square" rtlCol="0" anchor="t" anchorCtr="1">
            <a:spAutoFit/>
          </a:bodyPr>
          <a:lstStyle/>
          <a:p>
            <a:r>
              <a:rPr lang="zh-CN" altLang="en-US" dirty="0">
                <a:latin typeface="Times New Roman" panose="02020603050405020304" pitchFamily="18" charset="0"/>
                <a:ea typeface="標楷體" pitchFamily="65" charset="-120"/>
                <a:cs typeface="Times New Roman" panose="02020603050405020304" pitchFamily="18" charset="0"/>
                <a:sym typeface="+mn-ea"/>
              </a:rPr>
              <a:t>co-purchasing network</a:t>
            </a:r>
            <a:r>
              <a:rPr lang="en-US" altLang="zh-CN" dirty="0">
                <a:latin typeface="Times New Roman" panose="02020603050405020304" pitchFamily="18" charset="0"/>
                <a:ea typeface="標楷體" pitchFamily="65" charset="-120"/>
                <a:cs typeface="Times New Roman" panose="02020603050405020304" pitchFamily="18" charset="0"/>
                <a:sym typeface="+mn-ea"/>
              </a:rPr>
              <a:t> </a:t>
            </a:r>
            <a:r>
              <a:rPr lang="zh-CN" altLang="en-US" dirty="0">
                <a:latin typeface="Times New Roman" panose="02020603050405020304" pitchFamily="18" charset="0"/>
                <a:ea typeface="標楷體" pitchFamily="65" charset="-120"/>
                <a:cs typeface="Times New Roman" panose="02020603050405020304" pitchFamily="18" charset="0"/>
                <a:sym typeface="+mn-ea"/>
              </a:rPr>
              <a:t>OGB-Products (PR)</a:t>
            </a:r>
            <a:endParaRPr lang="zh-CN" altLang="en-US" dirty="0">
              <a:latin typeface="Times New Roman" panose="02020603050405020304" pitchFamily="18" charset="0"/>
              <a:ea typeface="標楷體" pitchFamily="65" charset="-120"/>
              <a:cs typeface="Times New Roman" panose="02020603050405020304" pitchFamily="18" charset="0"/>
            </a:endParaRPr>
          </a:p>
          <a:p>
            <a:r>
              <a:rPr lang="zh-CN" altLang="en-US" dirty="0">
                <a:latin typeface="Times New Roman" panose="02020603050405020304" pitchFamily="18" charset="0"/>
                <a:ea typeface="標楷體" pitchFamily="65" charset="-120"/>
                <a:cs typeface="Times New Roman" panose="02020603050405020304" pitchFamily="18" charset="0"/>
              </a:rPr>
              <a:t>social graph Twitter(TW)</a:t>
            </a:r>
          </a:p>
          <a:p>
            <a:r>
              <a:rPr lang="zh-CN" altLang="en-US" dirty="0">
                <a:latin typeface="Times New Roman" panose="02020603050405020304" pitchFamily="18" charset="0"/>
                <a:ea typeface="標楷體" pitchFamily="65" charset="-120"/>
                <a:cs typeface="Times New Roman" panose="02020603050405020304" pitchFamily="18" charset="0"/>
                <a:sym typeface="+mn-ea"/>
              </a:rPr>
              <a:t>citation network OGB-Papers</a:t>
            </a:r>
            <a:r>
              <a:rPr lang="en-US" altLang="zh-CN" dirty="0">
                <a:latin typeface="Times New Roman" panose="02020603050405020304" pitchFamily="18" charset="0"/>
                <a:ea typeface="標楷體" pitchFamily="65" charset="-120"/>
                <a:cs typeface="Times New Roman" panose="02020603050405020304" pitchFamily="18" charset="0"/>
                <a:sym typeface="+mn-ea"/>
              </a:rPr>
              <a:t> </a:t>
            </a:r>
            <a:r>
              <a:rPr lang="zh-CN" altLang="en-US" dirty="0">
                <a:latin typeface="Times New Roman" panose="02020603050405020304" pitchFamily="18" charset="0"/>
                <a:ea typeface="標楷體" pitchFamily="65" charset="-120"/>
                <a:cs typeface="Times New Roman" panose="02020603050405020304" pitchFamily="18" charset="0"/>
                <a:sym typeface="+mn-ea"/>
              </a:rPr>
              <a:t>(PA)</a:t>
            </a:r>
            <a:endParaRPr lang="zh-CN" altLang="en-US" dirty="0">
              <a:latin typeface="Times New Roman" panose="02020603050405020304" pitchFamily="18" charset="0"/>
              <a:ea typeface="標楷體" pitchFamily="65" charset="-120"/>
              <a:cs typeface="Times New Roman" panose="02020603050405020304" pitchFamily="18" charset="0"/>
            </a:endParaRPr>
          </a:p>
          <a:p>
            <a:r>
              <a:rPr lang="zh-CN" altLang="en-US" dirty="0">
                <a:latin typeface="Times New Roman" panose="02020603050405020304" pitchFamily="18" charset="0"/>
                <a:ea typeface="標楷體" pitchFamily="65" charset="-120"/>
                <a:cs typeface="Times New Roman" panose="02020603050405020304" pitchFamily="18" charset="0"/>
              </a:rPr>
              <a:t>web</a:t>
            </a:r>
            <a:r>
              <a:rPr lang="en-US" altLang="zh-CN" dirty="0">
                <a:latin typeface="Times New Roman" panose="02020603050405020304" pitchFamily="18" charset="0"/>
                <a:ea typeface="標楷體" pitchFamily="65" charset="-120"/>
                <a:cs typeface="Times New Roman" panose="02020603050405020304" pitchFamily="18" charset="0"/>
              </a:rPr>
              <a:t> </a:t>
            </a:r>
            <a:r>
              <a:rPr lang="zh-CN" altLang="en-US" dirty="0">
                <a:latin typeface="Times New Roman" panose="02020603050405020304" pitchFamily="18" charset="0"/>
                <a:ea typeface="標楷體" pitchFamily="65" charset="-120"/>
                <a:cs typeface="Times New Roman" panose="02020603050405020304" pitchFamily="18" charset="0"/>
              </a:rPr>
              <a:t>graph UK-2006 (UK)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CN" dirty="0">
                <a:latin typeface="Times New Roman" panose="02020603050405020304" pitchFamily="18" charset="0"/>
                <a:cs typeface="Times New Roman" panose="02020603050405020304" pitchFamily="18" charset="0"/>
              </a:rPr>
              <a:t>Evaluation - GNNLab </a:t>
            </a:r>
            <a:r>
              <a:rPr lang="en-US" altLang="zh-CN" sz="2400" dirty="0">
                <a:latin typeface="Times New Roman" panose="02020603050405020304" pitchFamily="18" charset="0"/>
                <a:cs typeface="Times New Roman" panose="02020603050405020304" pitchFamily="18" charset="0"/>
                <a:sym typeface="+mn-ea"/>
              </a:rPr>
              <a:t>(2/3)</a:t>
            </a:r>
            <a:endParaRPr kumimoji="1" lang="en-US" altLang="zh-CN" sz="2400" dirty="0">
              <a:latin typeface="Times New Roman" panose="02020603050405020304" pitchFamily="18" charset="0"/>
              <a:cs typeface="Times New Roman" panose="02020603050405020304" pitchFamily="18" charset="0"/>
              <a:sym typeface="+mn-ea"/>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24</a:t>
            </a:fld>
            <a:endParaRPr lang="zh-TW" altLang="en-US"/>
          </a:p>
        </p:txBody>
      </p:sp>
      <p:pic>
        <p:nvPicPr>
          <p:cNvPr id="3" name="图片 2"/>
          <p:cNvPicPr>
            <a:picLocks noChangeAspect="1"/>
          </p:cNvPicPr>
          <p:nvPr/>
        </p:nvPicPr>
        <p:blipFill>
          <a:blip r:embed="rId2"/>
          <a:stretch>
            <a:fillRect/>
          </a:stretch>
        </p:blipFill>
        <p:spPr>
          <a:xfrm>
            <a:off x="2266315" y="1372235"/>
            <a:ext cx="6800850" cy="2978785"/>
          </a:xfrm>
          <a:prstGeom prst="rect">
            <a:avLst/>
          </a:prstGeom>
        </p:spPr>
      </p:pic>
      <p:sp>
        <p:nvSpPr>
          <p:cNvPr id="6" name="文本框 5"/>
          <p:cNvSpPr txBox="1"/>
          <p:nvPr/>
        </p:nvSpPr>
        <p:spPr>
          <a:xfrm>
            <a:off x="801370" y="4551045"/>
            <a:ext cx="10306685" cy="645160"/>
          </a:xfrm>
          <a:prstGeom prst="rect">
            <a:avLst/>
          </a:prstGeom>
          <a:noFill/>
        </p:spPr>
        <p:txBody>
          <a:bodyPr wrap="square" rtlCol="0" anchor="t" anchorCtr="1">
            <a:spAutoFit/>
          </a:bodyPr>
          <a:lstStyle/>
          <a:p>
            <a:pPr algn="ctr"/>
            <a:r>
              <a:rPr lang="zh-CN" altLang="en-US" dirty="0">
                <a:ea typeface="標楷體" pitchFamily="65" charset="-120"/>
                <a:cs typeface="Calibri" panose="020F0502020204030204" pitchFamily="34" charset="0"/>
              </a:rPr>
              <a:t>The comparison of the cache hit rate for</a:t>
            </a:r>
            <a:r>
              <a:rPr lang="en-US" altLang="zh-CN" dirty="0">
                <a:ea typeface="標楷體" pitchFamily="65" charset="-120"/>
                <a:cs typeface="Calibri" panose="020F0502020204030204" pitchFamily="34" charset="0"/>
              </a:rPr>
              <a:t> </a:t>
            </a:r>
            <a:r>
              <a:rPr lang="zh-CN" altLang="en-US" dirty="0">
                <a:ea typeface="標楷體" pitchFamily="65" charset="-120"/>
                <a:cs typeface="Calibri" panose="020F0502020204030204" pitchFamily="34" charset="0"/>
              </a:rPr>
              <a:t>various workloads by using different caching policies.</a:t>
            </a:r>
          </a:p>
          <a:p>
            <a:pPr algn="ctr"/>
            <a:r>
              <a:rPr lang="zh-CN" altLang="en-US" dirty="0">
                <a:ea typeface="標楷體" pitchFamily="65" charset="-120"/>
                <a:cs typeface="Calibri" panose="020F0502020204030204" pitchFamily="34" charset="0"/>
              </a:rPr>
              <a:t>The cache ratio of features is set to 10%.</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CN" dirty="0">
                <a:latin typeface="Times New Roman" panose="02020603050405020304" pitchFamily="18" charset="0"/>
                <a:cs typeface="Times New Roman" panose="02020603050405020304" pitchFamily="18" charset="0"/>
              </a:rPr>
              <a:t>Evaluation - GNNLab </a:t>
            </a:r>
            <a:r>
              <a:rPr lang="en-US" altLang="zh-CN" sz="2400" dirty="0">
                <a:latin typeface="Times New Roman" panose="02020603050405020304" pitchFamily="18" charset="0"/>
                <a:cs typeface="Times New Roman" panose="02020603050405020304" pitchFamily="18" charset="0"/>
                <a:sym typeface="+mn-ea"/>
              </a:rPr>
              <a:t>(3/3)</a:t>
            </a:r>
            <a:endParaRPr kumimoji="1" lang="en-US" altLang="zh-CN" sz="2400" dirty="0">
              <a:latin typeface="Times New Roman" panose="02020603050405020304" pitchFamily="18" charset="0"/>
              <a:cs typeface="Times New Roman" panose="02020603050405020304" pitchFamily="18" charset="0"/>
              <a:sym typeface="+mn-ea"/>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25</a:t>
            </a:fld>
            <a:endParaRPr lang="zh-TW" altLang="en-US"/>
          </a:p>
        </p:txBody>
      </p:sp>
      <p:sp>
        <p:nvSpPr>
          <p:cNvPr id="7" name="文本框 6"/>
          <p:cNvSpPr txBox="1"/>
          <p:nvPr/>
        </p:nvSpPr>
        <p:spPr>
          <a:xfrm>
            <a:off x="3124200" y="5114925"/>
            <a:ext cx="6096000" cy="645160"/>
          </a:xfrm>
          <a:prstGeom prst="rect">
            <a:avLst/>
          </a:prstGeom>
          <a:noFill/>
        </p:spPr>
        <p:txBody>
          <a:bodyPr wrap="square" rtlCol="0" anchor="t" anchorCtr="1">
            <a:spAutoFit/>
          </a:bodyPr>
          <a:lstStyle/>
          <a:p>
            <a:r>
              <a:rPr lang="zh-CN" altLang="en-US" dirty="0">
                <a:latin typeface="Times New Roman" panose="02020603050405020304" pitchFamily="18" charset="0"/>
                <a:ea typeface="標楷體" pitchFamily="65" charset="-120"/>
                <a:cs typeface="Times New Roman" panose="02020603050405020304" pitchFamily="18" charset="0"/>
              </a:rPr>
              <a:t>The comparison among different caching policies</a:t>
            </a:r>
            <a:r>
              <a:rPr lang="en-US" altLang="zh-CN" dirty="0">
                <a:latin typeface="Times New Roman" panose="02020603050405020304" pitchFamily="18" charset="0"/>
                <a:ea typeface="標楷體" pitchFamily="65" charset="-120"/>
                <a:cs typeface="Times New Roman" panose="02020603050405020304" pitchFamily="18" charset="0"/>
              </a:rPr>
              <a:t>.</a:t>
            </a:r>
            <a:r>
              <a:rPr lang="zh-CN" altLang="en-US" dirty="0">
                <a:latin typeface="Times New Roman" panose="02020603050405020304" pitchFamily="18" charset="0"/>
                <a:ea typeface="標楷體" pitchFamily="65" charset="-120"/>
                <a:cs typeface="Times New Roman" panose="02020603050405020304" pitchFamily="18" charset="0"/>
              </a:rPr>
              <a:t>  PreSC#K conducts K sampling stages.</a:t>
            </a:r>
          </a:p>
        </p:txBody>
      </p:sp>
      <p:pic>
        <p:nvPicPr>
          <p:cNvPr id="8" name="图片 7"/>
          <p:cNvPicPr>
            <a:picLocks noChangeAspect="1"/>
          </p:cNvPicPr>
          <p:nvPr/>
        </p:nvPicPr>
        <p:blipFill>
          <a:blip r:embed="rId2"/>
          <a:stretch>
            <a:fillRect/>
          </a:stretch>
        </p:blipFill>
        <p:spPr>
          <a:xfrm>
            <a:off x="608965" y="1106170"/>
            <a:ext cx="3096895" cy="2875280"/>
          </a:xfrm>
          <a:prstGeom prst="rect">
            <a:avLst/>
          </a:prstGeom>
        </p:spPr>
      </p:pic>
      <p:pic>
        <p:nvPicPr>
          <p:cNvPr id="9" name="图片 8"/>
          <p:cNvPicPr>
            <a:picLocks noChangeAspect="1"/>
          </p:cNvPicPr>
          <p:nvPr/>
        </p:nvPicPr>
        <p:blipFill>
          <a:blip r:embed="rId3"/>
          <a:stretch>
            <a:fillRect/>
          </a:stretch>
        </p:blipFill>
        <p:spPr>
          <a:xfrm>
            <a:off x="4455795" y="1261745"/>
            <a:ext cx="3117850" cy="2719705"/>
          </a:xfrm>
          <a:prstGeom prst="rect">
            <a:avLst/>
          </a:prstGeom>
        </p:spPr>
      </p:pic>
      <p:pic>
        <p:nvPicPr>
          <p:cNvPr id="10" name="图片 9"/>
          <p:cNvPicPr>
            <a:picLocks noChangeAspect="1"/>
          </p:cNvPicPr>
          <p:nvPr/>
        </p:nvPicPr>
        <p:blipFill>
          <a:blip r:embed="rId4"/>
          <a:stretch>
            <a:fillRect/>
          </a:stretch>
        </p:blipFill>
        <p:spPr>
          <a:xfrm>
            <a:off x="8597265" y="1147445"/>
            <a:ext cx="3052445" cy="2673350"/>
          </a:xfrm>
          <a:prstGeom prst="rect">
            <a:avLst/>
          </a:prstGeom>
        </p:spPr>
      </p:pic>
      <p:sp>
        <p:nvSpPr>
          <p:cNvPr id="3" name="文本框 2"/>
          <p:cNvSpPr txBox="1"/>
          <p:nvPr/>
        </p:nvSpPr>
        <p:spPr>
          <a:xfrm>
            <a:off x="532765" y="3981450"/>
            <a:ext cx="3350895" cy="368300"/>
          </a:xfrm>
          <a:prstGeom prst="rect">
            <a:avLst/>
          </a:prstGeom>
          <a:noFill/>
        </p:spPr>
        <p:txBody>
          <a:bodyPr wrap="square" rtlCol="0" anchor="ctr" anchorCtr="1">
            <a:spAutoFit/>
          </a:bodyPr>
          <a:lstStyle/>
          <a:p>
            <a:r>
              <a:rPr lang="zh-CN" altLang="en-US" dirty="0">
                <a:latin typeface="Times New Roman" panose="02020603050405020304" pitchFamily="18" charset="0"/>
                <a:ea typeface="標楷體" pitchFamily="65" charset="-120"/>
                <a:cs typeface="Times New Roman" panose="02020603050405020304" pitchFamily="18" charset="0"/>
                <a:sym typeface="+mn-ea"/>
              </a:rPr>
              <a:t>Twitter with</a:t>
            </a:r>
            <a:r>
              <a:rPr lang="en-US" altLang="zh-CN" dirty="0">
                <a:latin typeface="Times New Roman" panose="02020603050405020304" pitchFamily="18" charset="0"/>
                <a:ea typeface="標楷體" pitchFamily="65" charset="-120"/>
                <a:cs typeface="Times New Roman" panose="02020603050405020304" pitchFamily="18" charset="0"/>
                <a:sym typeface="+mn-ea"/>
              </a:rPr>
              <a:t> </a:t>
            </a:r>
            <a:r>
              <a:rPr lang="zh-CN" altLang="en-US" dirty="0">
                <a:latin typeface="Times New Roman" panose="02020603050405020304" pitchFamily="18" charset="0"/>
                <a:ea typeface="標楷體" pitchFamily="65" charset="-120"/>
                <a:cs typeface="Times New Roman" panose="02020603050405020304" pitchFamily="18" charset="0"/>
                <a:sym typeface="+mn-ea"/>
              </a:rPr>
              <a:t>weighted sampling </a:t>
            </a:r>
            <a:endParaRPr lang="zh-CN" altLang="en-US" dirty="0">
              <a:latin typeface="Times New Roman" panose="02020603050405020304" pitchFamily="18" charset="0"/>
              <a:ea typeface="標楷體" pitchFamily="65" charset="-120"/>
              <a:cs typeface="Times New Roman" panose="02020603050405020304" pitchFamily="18" charset="0"/>
            </a:endParaRPr>
          </a:p>
        </p:txBody>
      </p:sp>
      <p:sp>
        <p:nvSpPr>
          <p:cNvPr id="4" name="文本框 3"/>
          <p:cNvSpPr txBox="1"/>
          <p:nvPr/>
        </p:nvSpPr>
        <p:spPr>
          <a:xfrm>
            <a:off x="4659630" y="3974465"/>
            <a:ext cx="3413125" cy="645160"/>
          </a:xfrm>
          <a:prstGeom prst="rect">
            <a:avLst/>
          </a:prstGeom>
          <a:noFill/>
        </p:spPr>
        <p:txBody>
          <a:bodyPr wrap="square" rtlCol="0" anchor="ctr" anchorCtr="1">
            <a:spAutoFit/>
          </a:bodyPr>
          <a:lstStyle/>
          <a:p>
            <a:r>
              <a:rPr lang="zh-CN" altLang="en-US" dirty="0">
                <a:latin typeface="Times New Roman" panose="02020603050405020304" pitchFamily="18" charset="0"/>
                <a:ea typeface="標楷體" pitchFamily="65" charset="-120"/>
                <a:cs typeface="Times New Roman" panose="02020603050405020304" pitchFamily="18" charset="0"/>
                <a:sym typeface="+mn-ea"/>
              </a:rPr>
              <a:t>OGB-Papers with 3-hop neighborhood</a:t>
            </a:r>
          </a:p>
        </p:txBody>
      </p:sp>
      <p:sp>
        <p:nvSpPr>
          <p:cNvPr id="6" name="文本框 5"/>
          <p:cNvSpPr txBox="1"/>
          <p:nvPr/>
        </p:nvSpPr>
        <p:spPr>
          <a:xfrm>
            <a:off x="8931275" y="3836035"/>
            <a:ext cx="2771140" cy="922020"/>
          </a:xfrm>
          <a:prstGeom prst="rect">
            <a:avLst/>
          </a:prstGeom>
          <a:noFill/>
        </p:spPr>
        <p:txBody>
          <a:bodyPr wrap="square" rtlCol="0" anchor="t" anchorCtr="1">
            <a:spAutoFit/>
          </a:bodyPr>
          <a:lstStyle/>
          <a:p>
            <a:r>
              <a:rPr lang="zh-CN" altLang="en-US" dirty="0">
                <a:latin typeface="Times New Roman" panose="02020603050405020304" pitchFamily="18" charset="0"/>
                <a:ea typeface="標楷體" pitchFamily="65" charset="-120"/>
                <a:cs typeface="Times New Roman" panose="02020603050405020304" pitchFamily="18" charset="0"/>
                <a:sym typeface="+mn-ea"/>
              </a:rPr>
              <a:t>OGB-Papers</a:t>
            </a:r>
            <a:r>
              <a:rPr lang="en-US" altLang="zh-CN" dirty="0">
                <a:latin typeface="Times New Roman" panose="02020603050405020304" pitchFamily="18" charset="0"/>
                <a:ea typeface="標楷體" pitchFamily="65" charset="-120"/>
                <a:cs typeface="Times New Roman" panose="02020603050405020304" pitchFamily="18" charset="0"/>
                <a:sym typeface="+mn-ea"/>
              </a:rPr>
              <a:t> </a:t>
            </a:r>
            <a:r>
              <a:rPr lang="zh-CN" altLang="en-US" dirty="0">
                <a:latin typeface="Times New Roman" panose="02020603050405020304" pitchFamily="18" charset="0"/>
                <a:ea typeface="標楷體" pitchFamily="65" charset="-120"/>
                <a:cs typeface="Times New Roman" panose="02020603050405020304" pitchFamily="18" charset="0"/>
                <a:sym typeface="+mn-ea"/>
              </a:rPr>
              <a:t>with the increase of feature dimensions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latin typeface="Times New Roman" panose="02020603050405020304" pitchFamily="18" charset="0"/>
                <a:cs typeface="Times New Roman" panose="02020603050405020304" pitchFamily="18" charset="0"/>
              </a:rPr>
              <a:t>Outline</a:t>
            </a:r>
          </a:p>
        </p:txBody>
      </p:sp>
      <p:sp>
        <p:nvSpPr>
          <p:cNvPr id="3" name="內容版面配置區 2"/>
          <p:cNvSpPr>
            <a:spLocks noGrp="1"/>
          </p:cNvSpPr>
          <p:nvPr>
            <p:ph idx="1"/>
          </p:nvPr>
        </p:nvSpPr>
        <p:spPr>
          <a:xfrm>
            <a:off x="1311275" y="1125220"/>
            <a:ext cx="10271125" cy="4571365"/>
          </a:xfrm>
        </p:spPr>
        <p:txBody>
          <a:bodyPr>
            <a:noAutofit/>
          </a:bodyPr>
          <a:lstStyle/>
          <a:p>
            <a:endParaRPr lang="en-US" altLang="zh-CN" sz="2935" dirty="0">
              <a:solidFill>
                <a:srgbClr val="0000FF"/>
              </a:solidFill>
              <a:latin typeface="Times New Roman" panose="02020603050405020304" pitchFamily="18" charset="0"/>
              <a:cs typeface="Times New Roman" panose="02020603050405020304" pitchFamily="18" charset="0"/>
            </a:endParaRPr>
          </a:p>
          <a:p>
            <a:r>
              <a:rPr lang="en-US" altLang="zh-CN" sz="2935" dirty="0">
                <a:solidFill>
                  <a:schemeClr val="tx1"/>
                </a:solidFill>
                <a:latin typeface="Times New Roman" panose="02020603050405020304" pitchFamily="18" charset="0"/>
                <a:cs typeface="Times New Roman" panose="02020603050405020304" pitchFamily="18" charset="0"/>
              </a:rPr>
              <a:t>Introduction (8 min)</a:t>
            </a:r>
            <a:endParaRPr lang="en-US" altLang="zh-TW" sz="2935" dirty="0">
              <a:solidFill>
                <a:schemeClr val="tx1"/>
              </a:solidFill>
              <a:latin typeface="Times New Roman" panose="02020603050405020304" pitchFamily="18" charset="0"/>
              <a:cs typeface="Times New Roman" panose="02020603050405020304" pitchFamily="18" charset="0"/>
            </a:endParaRPr>
          </a:p>
          <a:p>
            <a:r>
              <a:rPr lang="en-US" altLang="zh-CN" sz="2935" dirty="0">
                <a:solidFill>
                  <a:schemeClr val="tx1"/>
                </a:solidFill>
                <a:latin typeface="Times New Roman" panose="02020603050405020304" pitchFamily="18" charset="0"/>
                <a:cs typeface="Times New Roman" panose="02020603050405020304" pitchFamily="18" charset="0"/>
              </a:rPr>
              <a:t>Proposed Methods &amp; Performance Evaluation (30 min)</a:t>
            </a:r>
          </a:p>
          <a:p>
            <a:pPr lvl="1"/>
            <a:r>
              <a:rPr lang="en-US" altLang="zh-CN" sz="2400" dirty="0">
                <a:solidFill>
                  <a:srgbClr val="0000FF"/>
                </a:solidFill>
                <a:latin typeface="Times New Roman" panose="02020603050405020304" pitchFamily="18" charset="0"/>
                <a:cs typeface="Times New Roman" panose="02020603050405020304" pitchFamily="18" charset="0"/>
                <a:sym typeface="+mn-ea"/>
              </a:rPr>
              <a:t>Cache-Based Methods (20 min)</a:t>
            </a:r>
            <a:endParaRPr lang="en-US" altLang="zh-CN" sz="2400" dirty="0">
              <a:solidFill>
                <a:srgbClr val="0000FF"/>
              </a:solidFill>
              <a:latin typeface="Times New Roman" panose="02020603050405020304" pitchFamily="18" charset="0"/>
              <a:cs typeface="Times New Roman" panose="02020603050405020304" pitchFamily="18" charset="0"/>
            </a:endParaRPr>
          </a:p>
          <a:p>
            <a:pPr lvl="2">
              <a:buClr>
                <a:srgbClr val="0000FF"/>
              </a:buClr>
              <a:buFont typeface="Arial" panose="020B0604020202020204" pitchFamily="34" charset="0"/>
              <a:buChar char="−"/>
            </a:pPr>
            <a:r>
              <a:rPr lang="en-US" altLang="zh-CN" sz="1800" dirty="0">
                <a:latin typeface="Times New Roman" panose="02020603050405020304" pitchFamily="18" charset="0"/>
                <a:cs typeface="Times New Roman" panose="02020603050405020304" pitchFamily="18" charset="0"/>
                <a:sym typeface="+mn-ea"/>
              </a:rPr>
              <a:t>Single Cahce Method (10 min)</a:t>
            </a:r>
          </a:p>
          <a:p>
            <a:pPr lvl="2">
              <a:buClr>
                <a:srgbClr val="0000FF"/>
              </a:buClr>
              <a:buFont typeface="Arial" panose="020B0604020202020204" pitchFamily="34" charset="0"/>
              <a:buChar char="−"/>
            </a:pPr>
            <a:r>
              <a:rPr lang="en-US" altLang="zh-CN" sz="1800" dirty="0">
                <a:solidFill>
                  <a:srgbClr val="0000FF"/>
                </a:solidFill>
                <a:latin typeface="Times New Roman" panose="02020603050405020304" pitchFamily="18" charset="0"/>
                <a:cs typeface="Times New Roman" panose="02020603050405020304" pitchFamily="18" charset="0"/>
                <a:sym typeface="+mn-ea"/>
              </a:rPr>
              <a:t>Dual Cache Method (10 min)</a:t>
            </a:r>
            <a:endParaRPr lang="en-US" altLang="zh-CN" sz="1800" dirty="0">
              <a:solidFill>
                <a:srgbClr val="0000FF"/>
              </a:solidFill>
              <a:latin typeface="Times New Roman" panose="02020603050405020304" pitchFamily="18" charset="0"/>
              <a:cs typeface="Times New Roman" panose="02020603050405020304" pitchFamily="18" charset="0"/>
            </a:endParaRPr>
          </a:p>
          <a:p>
            <a:pPr lvl="1"/>
            <a:r>
              <a:rPr lang="en-US" altLang="zh-CN" sz="2400" dirty="0">
                <a:latin typeface="Times New Roman" panose="02020603050405020304" pitchFamily="18" charset="0"/>
                <a:cs typeface="Times New Roman" panose="02020603050405020304" pitchFamily="18" charset="0"/>
                <a:sym typeface="+mn-ea"/>
              </a:rPr>
              <a:t>UVA-Based Method (10 min)</a:t>
            </a:r>
          </a:p>
          <a:p>
            <a:r>
              <a:rPr lang="en-US" altLang="zh-CN" sz="2935" dirty="0">
                <a:solidFill>
                  <a:schemeClr val="tx1"/>
                </a:solidFill>
                <a:latin typeface="Times New Roman" panose="02020603050405020304" pitchFamily="18" charset="0"/>
                <a:cs typeface="Times New Roman" panose="02020603050405020304" pitchFamily="18" charset="0"/>
              </a:rPr>
              <a:t>Conclusions(2 min)</a:t>
            </a:r>
          </a:p>
          <a:p>
            <a:r>
              <a:rPr lang="en-US" altLang="zh-CN" sz="2935" dirty="0">
                <a:solidFill>
                  <a:schemeClr val="tx1"/>
                </a:solidFill>
                <a:latin typeface="Times New Roman" panose="02020603050405020304" pitchFamily="18" charset="0"/>
                <a:cs typeface="Times New Roman" panose="02020603050405020304" pitchFamily="18" charset="0"/>
                <a:sym typeface="+mn-ea"/>
              </a:rPr>
              <a:t>Q&amp;A (5 min)</a:t>
            </a: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26</a:t>
            </a:fld>
            <a:endParaRPr lang="zh-TW"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CN" dirty="0">
                <a:latin typeface="Times New Roman" panose="02020603050405020304" pitchFamily="18" charset="0"/>
                <a:cs typeface="Times New Roman" panose="02020603050405020304" pitchFamily="18" charset="0"/>
              </a:rPr>
              <a:t>Dual Cache Method: DUCATI </a:t>
            </a:r>
            <a:r>
              <a:rPr kumimoji="1" lang="en-US" altLang="zh-CN" sz="2400" dirty="0">
                <a:latin typeface="Times New Roman" panose="02020603050405020304" pitchFamily="18" charset="0"/>
                <a:cs typeface="Times New Roman" panose="02020603050405020304" pitchFamily="18" charset="0"/>
              </a:rPr>
              <a:t>(1/12)</a:t>
            </a:r>
            <a:r>
              <a:rPr kumimoji="1" lang="en-US" altLang="zh-CN" dirty="0">
                <a:latin typeface="Times New Roman" panose="02020603050405020304" pitchFamily="18" charset="0"/>
                <a:cs typeface="Times New Roman" panose="02020603050405020304" pitchFamily="18" charset="0"/>
              </a:rPr>
              <a:t> </a:t>
            </a:r>
            <a:endParaRPr kumimoji="1" lang="zh-TW" altLang="en-US" dirty="0">
              <a:latin typeface="Times New Roman" panose="02020603050405020304" pitchFamily="18" charset="0"/>
              <a:cs typeface="Times New Roman" panose="02020603050405020304" pitchFamily="18" charset="0"/>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27</a:t>
            </a:fld>
            <a:endParaRPr lang="zh-TW" altLang="en-US"/>
          </a:p>
        </p:txBody>
      </p:sp>
      <p:pic>
        <p:nvPicPr>
          <p:cNvPr id="3" name="图片 2"/>
          <p:cNvPicPr>
            <a:picLocks noChangeAspect="1"/>
          </p:cNvPicPr>
          <p:nvPr/>
        </p:nvPicPr>
        <p:blipFill>
          <a:blip r:embed="rId2"/>
          <a:stretch>
            <a:fillRect/>
          </a:stretch>
        </p:blipFill>
        <p:spPr>
          <a:xfrm>
            <a:off x="988695" y="2160270"/>
            <a:ext cx="10728960" cy="270764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sym typeface="+mn-ea"/>
              </a:rPr>
              <a:t>Dual Cache</a:t>
            </a:r>
            <a:r>
              <a:rPr kumimoji="1" lang="en-US" altLang="zh-CN" dirty="0">
                <a:latin typeface="Times New Roman" panose="02020603050405020304" pitchFamily="18" charset="0"/>
                <a:cs typeface="Times New Roman" panose="02020603050405020304" pitchFamily="18" charset="0"/>
              </a:rPr>
              <a:t> Method: DUCATI </a:t>
            </a:r>
            <a:r>
              <a:rPr lang="en-US" altLang="zh-CN" sz="2400" dirty="0">
                <a:latin typeface="Times New Roman" panose="02020603050405020304" pitchFamily="18" charset="0"/>
                <a:cs typeface="Times New Roman" panose="02020603050405020304" pitchFamily="18" charset="0"/>
                <a:sym typeface="+mn-ea"/>
              </a:rPr>
              <a:t>(2/12)</a:t>
            </a:r>
            <a:r>
              <a:rPr lang="en-US" altLang="zh-CN" dirty="0">
                <a:latin typeface="Times New Roman" panose="02020603050405020304" pitchFamily="18" charset="0"/>
                <a:cs typeface="Times New Roman" panose="02020603050405020304" pitchFamily="18" charset="0"/>
                <a:sym typeface="+mn-ea"/>
              </a:rPr>
              <a:t> </a:t>
            </a:r>
            <a:endParaRPr kumimoji="1" lang="zh-TW" altLang="en-US" dirty="0">
              <a:latin typeface="Times New Roman" panose="02020603050405020304" pitchFamily="18" charset="0"/>
              <a:cs typeface="Times New Roman" panose="02020603050405020304" pitchFamily="18" charset="0"/>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28</a:t>
            </a:fld>
            <a:endParaRPr lang="zh-TW" altLang="en-US"/>
          </a:p>
        </p:txBody>
      </p:sp>
      <p:sp>
        <p:nvSpPr>
          <p:cNvPr id="6" name="文本框 5"/>
          <p:cNvSpPr txBox="1"/>
          <p:nvPr/>
        </p:nvSpPr>
        <p:spPr>
          <a:xfrm>
            <a:off x="622300" y="1193800"/>
            <a:ext cx="11241405" cy="2863215"/>
          </a:xfrm>
          <a:prstGeom prst="rect">
            <a:avLst/>
          </a:prstGeom>
          <a:noFill/>
        </p:spPr>
        <p:txBody>
          <a:bodyPr wrap="square" rtlCol="0" anchor="t" anchorCtr="1">
            <a:noAutofit/>
          </a:bodyPr>
          <a:lstStyle/>
          <a:p>
            <a:r>
              <a:rPr lang="en-US" altLang="zh-CN" sz="2800" b="1" dirty="0">
                <a:latin typeface="Times New Roman" panose="02020603050405020304" pitchFamily="18" charset="0"/>
                <a:ea typeface="標楷體" pitchFamily="65" charset="-120"/>
                <a:cs typeface="Times New Roman" panose="02020603050405020304" pitchFamily="18" charset="0"/>
              </a:rPr>
              <a:t>Challenge for mini-batch training</a:t>
            </a:r>
          </a:p>
          <a:p>
            <a:pPr marL="342900" indent="-342900">
              <a:buFont typeface="Wingdings" panose="05000000000000000000" charset="0"/>
              <a:buChar char="l"/>
            </a:pPr>
            <a:r>
              <a:rPr lang="en-US" altLang="zh-CN" sz="2800" b="1" dirty="0">
                <a:latin typeface="Times New Roman" panose="02020603050405020304" pitchFamily="18" charset="0"/>
                <a:ea typeface="標楷體" pitchFamily="65" charset="-120"/>
                <a:cs typeface="Times New Roman" panose="02020603050405020304" pitchFamily="18" charset="0"/>
              </a:rPr>
              <a:t>T</a:t>
            </a:r>
            <a:r>
              <a:rPr lang="zh-CN" altLang="en-US" sz="2800" b="1" dirty="0">
                <a:latin typeface="Times New Roman" panose="02020603050405020304" pitchFamily="18" charset="0"/>
                <a:ea typeface="標楷體" pitchFamily="65" charset="-120"/>
                <a:cs typeface="Times New Roman" panose="02020603050405020304" pitchFamily="18" charset="0"/>
              </a:rPr>
              <a:t>he preparation of such mini-batches is notoriously expensive</a:t>
            </a:r>
          </a:p>
          <a:p>
            <a:pPr marL="742950" lvl="1" indent="-285750">
              <a:buFont typeface="Wingdings" panose="05000000000000000000" charset="0"/>
              <a:buChar char="Ø"/>
            </a:pPr>
            <a:r>
              <a:rPr lang="zh-CN" altLang="en-US" sz="2000" dirty="0">
                <a:latin typeface="Times New Roman" panose="02020603050405020304" pitchFamily="18" charset="0"/>
                <a:ea typeface="標楷體" pitchFamily="65" charset="-120"/>
                <a:cs typeface="Times New Roman" panose="02020603050405020304" pitchFamily="18" charset="0"/>
              </a:rPr>
              <a:t>For example, when we train the GraphSAGE model on the OgbnPapers100M dataset, the preparation time for one mini-batch, which includes the time of generating</a:t>
            </a:r>
            <a:r>
              <a:rPr lang="en-US" altLang="zh-CN" sz="2000" dirty="0">
                <a:latin typeface="Times New Roman" panose="02020603050405020304" pitchFamily="18" charset="0"/>
                <a:ea typeface="標楷體" pitchFamily="65" charset="-120"/>
                <a:cs typeface="Times New Roman" panose="02020603050405020304" pitchFamily="18" charset="0"/>
              </a:rPr>
              <a:t> </a:t>
            </a:r>
            <a:r>
              <a:rPr lang="zh-CN" altLang="en-US" sz="2000" dirty="0">
                <a:latin typeface="Times New Roman" panose="02020603050405020304" pitchFamily="18" charset="0"/>
                <a:ea typeface="標楷體" pitchFamily="65" charset="-120"/>
                <a:cs typeface="Times New Roman" panose="02020603050405020304" pitchFamily="18" charset="0"/>
              </a:rPr>
              <a:t>the mini-batch and </a:t>
            </a:r>
            <a:r>
              <a:rPr lang="zh-CN" altLang="en-US" sz="2000" b="1" i="1" dirty="0">
                <a:latin typeface="Times New Roman" panose="02020603050405020304" pitchFamily="18" charset="0"/>
                <a:ea typeface="標楷體" pitchFamily="65" charset="-120"/>
                <a:cs typeface="Times New Roman" panose="02020603050405020304" pitchFamily="18" charset="0"/>
              </a:rPr>
              <a:t>transferring it from the CPU to the GPU, is about 240ms</a:t>
            </a:r>
            <a:r>
              <a:rPr lang="zh-CN" altLang="en-US" sz="2000" dirty="0">
                <a:latin typeface="Times New Roman" panose="02020603050405020304" pitchFamily="18" charset="0"/>
                <a:ea typeface="標楷體" pitchFamily="65" charset="-120"/>
                <a:cs typeface="Times New Roman" panose="02020603050405020304" pitchFamily="18" charset="0"/>
              </a:rPr>
              <a:t>, far exceeding the</a:t>
            </a:r>
            <a:r>
              <a:rPr lang="en-US" altLang="zh-CN" sz="2000" dirty="0">
                <a:latin typeface="Times New Roman" panose="02020603050405020304" pitchFamily="18" charset="0"/>
                <a:ea typeface="標楷體" pitchFamily="65" charset="-120"/>
                <a:cs typeface="Times New Roman" panose="02020603050405020304" pitchFamily="18" charset="0"/>
              </a:rPr>
              <a:t> </a:t>
            </a:r>
            <a:r>
              <a:rPr lang="zh-CN" altLang="en-US" sz="2000" b="1" i="1" dirty="0">
                <a:latin typeface="Times New Roman" panose="02020603050405020304" pitchFamily="18" charset="0"/>
                <a:ea typeface="標楷體" pitchFamily="65" charset="-120"/>
                <a:cs typeface="Times New Roman" panose="02020603050405020304" pitchFamily="18" charset="0"/>
              </a:rPr>
              <a:t>actual computation time (about 10ms)</a:t>
            </a:r>
            <a:r>
              <a:rPr lang="zh-CN" altLang="en-US" sz="2000" dirty="0">
                <a:latin typeface="Times New Roman" panose="02020603050405020304" pitchFamily="18" charset="0"/>
                <a:ea typeface="標楷體" pitchFamily="65" charset="-120"/>
                <a:cs typeface="Times New Roman" panose="02020603050405020304" pitchFamily="18" charset="0"/>
              </a:rPr>
              <a:t> for forward computation, backward propagation, and weights</a:t>
            </a:r>
            <a:r>
              <a:rPr lang="en-US" altLang="zh-CN" sz="2000" dirty="0">
                <a:latin typeface="Times New Roman" panose="02020603050405020304" pitchFamily="18" charset="0"/>
                <a:ea typeface="標楷體" pitchFamily="65" charset="-120"/>
                <a:cs typeface="Times New Roman" panose="02020603050405020304" pitchFamily="18" charset="0"/>
              </a:rPr>
              <a:t> </a:t>
            </a:r>
            <a:r>
              <a:rPr lang="zh-CN" altLang="en-US" sz="2000" dirty="0">
                <a:latin typeface="Times New Roman" panose="02020603050405020304" pitchFamily="18" charset="0"/>
                <a:ea typeface="標楷體" pitchFamily="65" charset="-120"/>
                <a:cs typeface="Times New Roman" panose="02020603050405020304" pitchFamily="18" charset="0"/>
              </a:rPr>
              <a:t>update</a:t>
            </a:r>
          </a:p>
          <a:p>
            <a:pPr lvl="0" indent="0">
              <a:buFont typeface="Wingdings" panose="05000000000000000000" charset="0"/>
              <a:buNone/>
            </a:pPr>
            <a:endParaRPr lang="zh-CN" altLang="en-US" sz="2000" dirty="0">
              <a:latin typeface="Times New Roman" panose="02020603050405020304" pitchFamily="18" charset="0"/>
              <a:ea typeface="標楷體" pitchFamily="65" charset="-120"/>
              <a:cs typeface="Times New Roman" panose="02020603050405020304" pitchFamily="18" charset="0"/>
            </a:endParaRPr>
          </a:p>
          <a:p>
            <a:pPr marL="742950" lvl="1" indent="-285750">
              <a:buFont typeface="Wingdings" panose="05000000000000000000" charset="0"/>
              <a:buChar char="Ø"/>
            </a:pPr>
            <a:endParaRPr lang="zh-CN" altLang="en-US" sz="2000" dirty="0">
              <a:latin typeface="Times New Roman" panose="02020603050405020304" pitchFamily="18" charset="0"/>
              <a:ea typeface="標楷體" pitchFamily="65" charset="-120"/>
              <a:cs typeface="Times New Roman" panose="02020603050405020304" pitchFamily="18" charset="0"/>
            </a:endParaRPr>
          </a:p>
          <a:p>
            <a:pPr lvl="1" indent="0">
              <a:buFont typeface="Wingdings" panose="05000000000000000000" charset="0"/>
              <a:buNone/>
            </a:pPr>
            <a:endParaRPr lang="zh-CN" altLang="en-US" sz="2000" dirty="0">
              <a:latin typeface="Times New Roman" panose="02020603050405020304" pitchFamily="18" charset="0"/>
              <a:ea typeface="標楷體" pitchFamily="65" charset="-120"/>
              <a:cs typeface="Times New Roman" panose="02020603050405020304" pitchFamily="18" charset="0"/>
            </a:endParaRPr>
          </a:p>
        </p:txBody>
      </p:sp>
      <p:sp>
        <p:nvSpPr>
          <p:cNvPr id="7" name="文本框 6"/>
          <p:cNvSpPr txBox="1"/>
          <p:nvPr/>
        </p:nvSpPr>
        <p:spPr>
          <a:xfrm>
            <a:off x="1236980" y="4986655"/>
            <a:ext cx="9808210" cy="922020"/>
          </a:xfrm>
          <a:prstGeom prst="rect">
            <a:avLst/>
          </a:prstGeom>
          <a:noFill/>
        </p:spPr>
        <p:txBody>
          <a:bodyPr wrap="square" rtlCol="0" anchor="ctr" anchorCtr="1">
            <a:spAutoFit/>
          </a:bodyPr>
          <a:lstStyle/>
          <a:p>
            <a:r>
              <a:rPr lang="en-US" altLang="zh-CN" b="1" i="1" dirty="0">
                <a:latin typeface="Times New Roman" panose="02020603050405020304" pitchFamily="18" charset="0"/>
                <a:ea typeface="標楷體" pitchFamily="65" charset="-120"/>
                <a:cs typeface="Times New Roman" panose="02020603050405020304" pitchFamily="18" charset="0"/>
              </a:rPr>
              <a:t>Therefore,  cahce-based GNN training systems are proposed to accelerate the preparation of mini-batches by leveraging the locality of graph data and the under-utilized GPU memory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sym typeface="+mn-ea"/>
              </a:rPr>
              <a:t>Dual Cache Method: DUCATI </a:t>
            </a:r>
            <a:r>
              <a:rPr lang="en-US" altLang="zh-CN" sz="2400" dirty="0">
                <a:latin typeface="Times New Roman" panose="02020603050405020304" pitchFamily="18" charset="0"/>
                <a:cs typeface="Times New Roman" panose="02020603050405020304" pitchFamily="18" charset="0"/>
                <a:sym typeface="+mn-ea"/>
              </a:rPr>
              <a:t>(3/12)</a:t>
            </a:r>
            <a:r>
              <a:rPr lang="en-US" altLang="zh-CN" dirty="0">
                <a:latin typeface="Times New Roman" panose="02020603050405020304" pitchFamily="18" charset="0"/>
                <a:cs typeface="Times New Roman" panose="02020603050405020304" pitchFamily="18" charset="0"/>
                <a:sym typeface="+mn-ea"/>
              </a:rPr>
              <a:t> </a:t>
            </a:r>
            <a:r>
              <a:rPr kumimoji="1" lang="en-US" altLang="zh-CN" dirty="0">
                <a:latin typeface="Times New Roman" panose="02020603050405020304" pitchFamily="18" charset="0"/>
                <a:cs typeface="Times New Roman" panose="02020603050405020304" pitchFamily="18" charset="0"/>
              </a:rPr>
              <a:t> </a:t>
            </a:r>
            <a:endParaRPr kumimoji="1" lang="zh-TW" altLang="en-US" dirty="0">
              <a:latin typeface="Times New Roman" panose="02020603050405020304" pitchFamily="18" charset="0"/>
              <a:cs typeface="Times New Roman" panose="02020603050405020304" pitchFamily="18" charset="0"/>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29</a:t>
            </a:fld>
            <a:endParaRPr lang="zh-TW" altLang="en-US"/>
          </a:p>
        </p:txBody>
      </p:sp>
      <p:pic>
        <p:nvPicPr>
          <p:cNvPr id="3" name="图片 2"/>
          <p:cNvPicPr>
            <a:picLocks noChangeAspect="1"/>
          </p:cNvPicPr>
          <p:nvPr/>
        </p:nvPicPr>
        <p:blipFill>
          <a:blip r:embed="rId2"/>
          <a:stretch>
            <a:fillRect/>
          </a:stretch>
        </p:blipFill>
        <p:spPr>
          <a:xfrm>
            <a:off x="9236075" y="1682115"/>
            <a:ext cx="2716530" cy="4291965"/>
          </a:xfrm>
          <a:prstGeom prst="rect">
            <a:avLst/>
          </a:prstGeom>
        </p:spPr>
      </p:pic>
      <p:sp>
        <p:nvSpPr>
          <p:cNvPr id="8" name="文本框 7"/>
          <p:cNvSpPr txBox="1"/>
          <p:nvPr/>
        </p:nvSpPr>
        <p:spPr>
          <a:xfrm>
            <a:off x="-64770" y="1035685"/>
            <a:ext cx="9604375" cy="2399665"/>
          </a:xfrm>
          <a:prstGeom prst="rect">
            <a:avLst/>
          </a:prstGeom>
          <a:noFill/>
        </p:spPr>
        <p:txBody>
          <a:bodyPr wrap="square" rtlCol="0" anchor="ctr" anchorCtr="1">
            <a:spAutoFit/>
          </a:bodyPr>
          <a:lstStyle/>
          <a:p>
            <a:r>
              <a:rPr lang="en-US" altLang="zh-CN" sz="2400" b="1" dirty="0">
                <a:latin typeface="Times New Roman" panose="02020603050405020304" pitchFamily="18" charset="0"/>
                <a:ea typeface="標楷體" pitchFamily="65" charset="-120"/>
                <a:cs typeface="Times New Roman" panose="02020603050405020304" pitchFamily="18" charset="0"/>
              </a:rPr>
              <a:t>Cache-based systems </a:t>
            </a:r>
            <a:r>
              <a:rPr lang="zh-CN" altLang="en-US" sz="2400" b="1" dirty="0">
                <a:latin typeface="Times New Roman" panose="02020603050405020304" pitchFamily="18" charset="0"/>
                <a:ea typeface="標楷體" pitchFamily="65" charset="-120"/>
                <a:cs typeface="Times New Roman" panose="02020603050405020304" pitchFamily="18" charset="0"/>
                <a:sym typeface="+mn-ea"/>
              </a:rPr>
              <a:t>accelerate the preparation of mini-batches</a:t>
            </a:r>
            <a:r>
              <a:rPr lang="en-US" altLang="zh-CN" sz="2400" b="1" dirty="0">
                <a:latin typeface="Times New Roman" panose="02020603050405020304" pitchFamily="18" charset="0"/>
                <a:ea typeface="標楷體" pitchFamily="65" charset="-120"/>
                <a:cs typeface="Times New Roman" panose="02020603050405020304" pitchFamily="18" charset="0"/>
                <a:sym typeface="+mn-ea"/>
              </a:rPr>
              <a:t>:</a:t>
            </a:r>
          </a:p>
          <a:p>
            <a:pPr marL="285750" indent="-285750">
              <a:buFont typeface="Arial" panose="020B0604020202020204" pitchFamily="34" charset="0"/>
              <a:buChar char="•"/>
            </a:pPr>
            <a:r>
              <a:rPr lang="zh-CN" altLang="en-US" dirty="0">
                <a:latin typeface="Times New Roman" panose="02020603050405020304" pitchFamily="18" charset="0"/>
                <a:ea typeface="標楷體" pitchFamily="65" charset="-120"/>
                <a:cs typeface="Times New Roman" panose="02020603050405020304" pitchFamily="18" charset="0"/>
                <a:sym typeface="+mn-ea"/>
              </a:rPr>
              <a:t>leverag</a:t>
            </a:r>
            <a:r>
              <a:rPr lang="en-US" altLang="zh-CN" dirty="0">
                <a:latin typeface="Times New Roman" panose="02020603050405020304" pitchFamily="18" charset="0"/>
                <a:ea typeface="標楷體" pitchFamily="65" charset="-120"/>
                <a:cs typeface="Times New Roman" panose="02020603050405020304" pitchFamily="18" charset="0"/>
                <a:sym typeface="+mn-ea"/>
              </a:rPr>
              <a:t>e </a:t>
            </a:r>
            <a:r>
              <a:rPr lang="zh-CN" altLang="en-US" dirty="0">
                <a:latin typeface="Times New Roman" panose="02020603050405020304" pitchFamily="18" charset="0"/>
                <a:ea typeface="標楷體" pitchFamily="65" charset="-120"/>
                <a:cs typeface="Times New Roman" panose="02020603050405020304" pitchFamily="18" charset="0"/>
                <a:sym typeface="+mn-ea"/>
              </a:rPr>
              <a:t>the locality of node features</a:t>
            </a:r>
          </a:p>
          <a:p>
            <a:pPr marL="285750" indent="-285750">
              <a:buFont typeface="Arial" panose="020B0604020202020204" pitchFamily="34" charset="0"/>
              <a:buChar char="•"/>
            </a:pPr>
            <a:r>
              <a:rPr lang="zh-CN" altLang="en-US" dirty="0">
                <a:latin typeface="Times New Roman" panose="02020603050405020304" pitchFamily="18" charset="0"/>
                <a:ea typeface="標楷體" pitchFamily="65" charset="-120"/>
                <a:cs typeface="Times New Roman" panose="02020603050405020304" pitchFamily="18" charset="0"/>
                <a:sym typeface="+mn-ea"/>
              </a:rPr>
              <a:t>leverag</a:t>
            </a:r>
            <a:r>
              <a:rPr lang="en-US" altLang="zh-CN" dirty="0">
                <a:latin typeface="Times New Roman" panose="02020603050405020304" pitchFamily="18" charset="0"/>
                <a:ea typeface="標楷體" pitchFamily="65" charset="-120"/>
                <a:cs typeface="Times New Roman" panose="02020603050405020304" pitchFamily="18" charset="0"/>
                <a:sym typeface="+mn-ea"/>
              </a:rPr>
              <a:t>e </a:t>
            </a:r>
            <a:r>
              <a:rPr lang="zh-CN" altLang="en-US" dirty="0">
                <a:latin typeface="Times New Roman" panose="02020603050405020304" pitchFamily="18" charset="0"/>
                <a:ea typeface="標楷體" pitchFamily="65" charset="-120"/>
                <a:cs typeface="Times New Roman" panose="02020603050405020304" pitchFamily="18" charset="0"/>
                <a:sym typeface="+mn-ea"/>
              </a:rPr>
              <a:t>under-utilized GPU memory</a:t>
            </a:r>
          </a:p>
          <a:p>
            <a:pPr indent="0">
              <a:buFont typeface="Arial" panose="020B0604020202020204" pitchFamily="34" charset="0"/>
              <a:buNone/>
            </a:pPr>
            <a:r>
              <a:rPr lang="en-US" altLang="zh-CN" dirty="0">
                <a:latin typeface="Times New Roman" panose="02020603050405020304" pitchFamily="18" charset="0"/>
                <a:ea typeface="標楷體" pitchFamily="65" charset="-120"/>
                <a:cs typeface="Times New Roman" panose="02020603050405020304" pitchFamily="18" charset="0"/>
                <a:sym typeface="+mn-ea"/>
              </a:rPr>
              <a:t>These systems </a:t>
            </a:r>
            <a:r>
              <a:rPr lang="zh-CN" altLang="en-US" dirty="0">
                <a:latin typeface="Times New Roman" panose="02020603050405020304" pitchFamily="18" charset="0"/>
                <a:ea typeface="標楷體" pitchFamily="65" charset="-120"/>
                <a:cs typeface="Times New Roman" panose="02020603050405020304" pitchFamily="18" charset="0"/>
                <a:sym typeface="+mn-ea"/>
              </a:rPr>
              <a:t>cache</a:t>
            </a:r>
            <a:r>
              <a:rPr lang="en-US" altLang="zh-CN" dirty="0">
                <a:latin typeface="Times New Roman" panose="02020603050405020304" pitchFamily="18" charset="0"/>
                <a:ea typeface="標楷體" pitchFamily="65" charset="-120"/>
                <a:cs typeface="Times New Roman" panose="02020603050405020304" pitchFamily="18" charset="0"/>
                <a:sym typeface="+mn-ea"/>
              </a:rPr>
              <a:t> </a:t>
            </a:r>
            <a:r>
              <a:rPr lang="zh-CN" altLang="en-US" dirty="0">
                <a:latin typeface="Times New Roman" panose="02020603050405020304" pitchFamily="18" charset="0"/>
                <a:ea typeface="標楷體" pitchFamily="65" charset="-120"/>
                <a:cs typeface="Times New Roman" panose="02020603050405020304" pitchFamily="18" charset="0"/>
                <a:sym typeface="+mn-ea"/>
              </a:rPr>
              <a:t>frequently accessed node features in spare GPU memory to </a:t>
            </a:r>
            <a:r>
              <a:rPr lang="zh-CN" altLang="en-US" b="1" dirty="0">
                <a:latin typeface="Times New Roman" panose="02020603050405020304" pitchFamily="18" charset="0"/>
                <a:ea typeface="標楷體" pitchFamily="65" charset="-120"/>
                <a:cs typeface="Times New Roman" panose="02020603050405020304" pitchFamily="18" charset="0"/>
                <a:sym typeface="+mn-ea"/>
              </a:rPr>
              <a:t>reduce the </a:t>
            </a:r>
          </a:p>
          <a:p>
            <a:pPr indent="0">
              <a:buFont typeface="Arial" panose="020B0604020202020204" pitchFamily="34" charset="0"/>
              <a:buNone/>
            </a:pPr>
            <a:r>
              <a:rPr lang="zh-CN" altLang="en-US" b="1" dirty="0">
                <a:latin typeface="Times New Roman" panose="02020603050405020304" pitchFamily="18" charset="0"/>
                <a:ea typeface="標楷體" pitchFamily="65" charset="-120"/>
                <a:cs typeface="Times New Roman" panose="02020603050405020304" pitchFamily="18" charset="0"/>
                <a:sym typeface="+mn-ea"/>
              </a:rPr>
              <a:t>time of Nfeat-Selecting</a:t>
            </a:r>
            <a:r>
              <a:rPr lang="en-US" altLang="zh-CN" dirty="0">
                <a:latin typeface="Times New Roman" panose="02020603050405020304" pitchFamily="18" charset="0"/>
                <a:ea typeface="標楷體" pitchFamily="65" charset="-120"/>
                <a:cs typeface="Times New Roman" panose="02020603050405020304" pitchFamily="18" charset="0"/>
                <a:sym typeface="+mn-ea"/>
              </a:rPr>
              <a:t> (selection on the node features tensor), and </a:t>
            </a:r>
            <a:r>
              <a:rPr lang="en-US" altLang="zh-CN" b="1" dirty="0">
                <a:latin typeface="Times New Roman" panose="02020603050405020304" pitchFamily="18" charset="0"/>
                <a:ea typeface="標楷體" pitchFamily="65" charset="-120"/>
                <a:cs typeface="Times New Roman" panose="02020603050405020304" pitchFamily="18" charset="0"/>
                <a:sym typeface="+mn-ea"/>
              </a:rPr>
              <a:t>reduce the data transfer</a:t>
            </a:r>
            <a:r>
              <a:rPr lang="en-US" altLang="zh-CN" dirty="0">
                <a:latin typeface="Times New Roman" panose="02020603050405020304" pitchFamily="18" charset="0"/>
                <a:ea typeface="標楷體" pitchFamily="65" charset="-120"/>
                <a:cs typeface="Times New Roman" panose="02020603050405020304" pitchFamily="18" charset="0"/>
                <a:sym typeface="+mn-ea"/>
              </a:rPr>
              <a:t> </a:t>
            </a:r>
          </a:p>
          <a:p>
            <a:pPr indent="0">
              <a:buFont typeface="Arial" panose="020B0604020202020204" pitchFamily="34" charset="0"/>
              <a:buNone/>
            </a:pPr>
            <a:r>
              <a:rPr lang="en-US" altLang="zh-CN" b="1" dirty="0">
                <a:latin typeface="Times New Roman" panose="02020603050405020304" pitchFamily="18" charset="0"/>
                <a:ea typeface="標楷體" pitchFamily="65" charset="-120"/>
                <a:cs typeface="Times New Roman" panose="02020603050405020304" pitchFamily="18" charset="0"/>
                <a:sym typeface="+mn-ea"/>
              </a:rPr>
              <a:t>from </a:t>
            </a:r>
            <a:r>
              <a:rPr lang="zh-CN" altLang="en-US" b="1" dirty="0">
                <a:latin typeface="Times New Roman" panose="02020603050405020304" pitchFamily="18" charset="0"/>
                <a:ea typeface="標楷體" pitchFamily="65" charset="-120"/>
                <a:cs typeface="Times New Roman" panose="02020603050405020304" pitchFamily="18" charset="0"/>
                <a:sym typeface="+mn-ea"/>
              </a:rPr>
              <a:t>the CPU to the GPU</a:t>
            </a:r>
            <a:r>
              <a:rPr lang="zh-CN" altLang="en-US" dirty="0">
                <a:latin typeface="Times New Roman" panose="02020603050405020304" pitchFamily="18" charset="0"/>
                <a:ea typeface="標楷體" pitchFamily="65" charset="-120"/>
                <a:cs typeface="Times New Roman" panose="02020603050405020304" pitchFamily="18" charset="0"/>
                <a:sym typeface="+mn-ea"/>
              </a:rPr>
              <a:t>.</a:t>
            </a:r>
            <a:endParaRPr lang="zh-CN" altLang="en-US" dirty="0">
              <a:latin typeface="Times New Roman" panose="02020603050405020304" pitchFamily="18" charset="0"/>
              <a:ea typeface="標楷體" pitchFamily="65" charset="-120"/>
              <a:cs typeface="Times New Roman" panose="02020603050405020304" pitchFamily="18" charset="0"/>
            </a:endParaRPr>
          </a:p>
          <a:p>
            <a:pPr indent="0">
              <a:buFont typeface="Arial" panose="020B0604020202020204" pitchFamily="34" charset="0"/>
              <a:buNone/>
            </a:pPr>
            <a:endParaRPr lang="zh-CN" altLang="en-US" dirty="0">
              <a:latin typeface="Times New Roman" panose="02020603050405020304" pitchFamily="18" charset="0"/>
              <a:ea typeface="標楷體" pitchFamily="65" charset="-120"/>
              <a:cs typeface="Times New Roman" panose="02020603050405020304" pitchFamily="18" charset="0"/>
              <a:sym typeface="+mn-ea"/>
            </a:endParaRPr>
          </a:p>
          <a:p>
            <a:pPr marL="285750" indent="-285750">
              <a:buFont typeface="Arial" panose="020B0604020202020204" pitchFamily="34" charset="0"/>
              <a:buChar char="•"/>
            </a:pPr>
            <a:endParaRPr lang="en-US" altLang="zh-CN" dirty="0">
              <a:latin typeface="Times New Roman" panose="02020603050405020304" pitchFamily="18" charset="0"/>
              <a:ea typeface="標楷體" pitchFamily="65" charset="-120"/>
              <a:cs typeface="Times New Roman" panose="02020603050405020304" pitchFamily="18" charset="0"/>
              <a:sym typeface="+mn-ea"/>
            </a:endParaRPr>
          </a:p>
        </p:txBody>
      </p:sp>
      <p:sp>
        <p:nvSpPr>
          <p:cNvPr id="9" name="文本框 8"/>
          <p:cNvSpPr txBox="1"/>
          <p:nvPr/>
        </p:nvSpPr>
        <p:spPr>
          <a:xfrm>
            <a:off x="305435" y="3877310"/>
            <a:ext cx="7449185" cy="1119505"/>
          </a:xfrm>
          <a:prstGeom prst="rect">
            <a:avLst/>
          </a:prstGeom>
          <a:noFill/>
        </p:spPr>
        <p:txBody>
          <a:bodyPr wrap="square" rtlCol="0" anchor="ctr" anchorCtr="1">
            <a:noAutofit/>
          </a:bodyPr>
          <a:lstStyle/>
          <a:p>
            <a:r>
              <a:rPr lang="en-US" altLang="zh-CN" sz="2400" b="1" dirty="0">
                <a:latin typeface="Times New Roman" panose="02020603050405020304" pitchFamily="18" charset="0"/>
                <a:ea typeface="標楷體" pitchFamily="65" charset="-120"/>
                <a:cs typeface="Times New Roman" panose="02020603050405020304" pitchFamily="18" charset="0"/>
              </a:rPr>
              <a:t>Assumptions:</a:t>
            </a:r>
            <a:endParaRPr lang="en-US" altLang="zh-CN" dirty="0">
              <a:latin typeface="Times New Roman" panose="02020603050405020304" pitchFamily="18" charset="0"/>
              <a:ea typeface="標楷體" pitchFamily="65" charset="-120"/>
              <a:cs typeface="Times New Roman" panose="02020603050405020304" pitchFamily="18" charset="0"/>
            </a:endParaRPr>
          </a:p>
          <a:p>
            <a:pPr marL="285750" indent="-285750">
              <a:buFont typeface="Arial" panose="020B0604020202020204" pitchFamily="34" charset="0"/>
              <a:buChar char="•"/>
            </a:pPr>
            <a:r>
              <a:rPr lang="en-US" altLang="zh-CN" dirty="0">
                <a:latin typeface="Times New Roman" panose="02020603050405020304" pitchFamily="18" charset="0"/>
                <a:ea typeface="標楷體" pitchFamily="65" charset="-120"/>
                <a:cs typeface="Times New Roman" panose="02020603050405020304" pitchFamily="18" charset="0"/>
              </a:rPr>
              <a:t>Nfeat-Selecting is always more time-consuming than Adj-Sampling (sample the adjacency matrix)</a:t>
            </a:r>
          </a:p>
          <a:p>
            <a:pPr marL="285750" indent="-285750">
              <a:buFont typeface="Arial" panose="020B0604020202020204" pitchFamily="34" charset="0"/>
              <a:buChar char="•"/>
            </a:pPr>
            <a:r>
              <a:rPr lang="en-US" altLang="zh-CN" dirty="0">
                <a:latin typeface="Times New Roman" panose="02020603050405020304" pitchFamily="18" charset="0"/>
                <a:ea typeface="標楷體" pitchFamily="65" charset="-120"/>
                <a:cs typeface="Times New Roman" panose="02020603050405020304" pitchFamily="18" charset="0"/>
              </a:rPr>
              <a:t>Nfeat-Cache can make full use of the spare GPU memory</a:t>
            </a:r>
          </a:p>
        </p:txBody>
      </p:sp>
      <p:sp>
        <p:nvSpPr>
          <p:cNvPr id="10" name="文本框 9"/>
          <p:cNvSpPr txBox="1"/>
          <p:nvPr/>
        </p:nvSpPr>
        <p:spPr>
          <a:xfrm>
            <a:off x="0" y="5324475"/>
            <a:ext cx="9345930" cy="460375"/>
          </a:xfrm>
          <a:prstGeom prst="rect">
            <a:avLst/>
          </a:prstGeom>
          <a:noFill/>
        </p:spPr>
        <p:txBody>
          <a:bodyPr wrap="square" rtlCol="0" anchor="ctr" anchorCtr="1">
            <a:spAutoFit/>
          </a:bodyPr>
          <a:lstStyle/>
          <a:p>
            <a:r>
              <a:rPr lang="zh-CN" altLang="en-US" sz="2400" b="1" i="1" dirty="0">
                <a:latin typeface="Times New Roman" panose="02020603050405020304" pitchFamily="18" charset="0"/>
                <a:ea typeface="標楷體" pitchFamily="65" charset="-120"/>
                <a:cs typeface="Times New Roman" panose="02020603050405020304" pitchFamily="18" charset="0"/>
              </a:rPr>
              <a:t>However, these assumptions</a:t>
            </a:r>
            <a:r>
              <a:rPr lang="en-US" altLang="zh-CN" sz="2400" b="1" i="1" dirty="0">
                <a:latin typeface="Times New Roman" panose="02020603050405020304" pitchFamily="18" charset="0"/>
                <a:ea typeface="標楷體" pitchFamily="65" charset="-120"/>
                <a:cs typeface="Times New Roman" panose="02020603050405020304" pitchFamily="18" charset="0"/>
              </a:rPr>
              <a:t> </a:t>
            </a:r>
            <a:r>
              <a:rPr lang="zh-CN" altLang="en-US" sz="2400" b="1" i="1" dirty="0">
                <a:latin typeface="Times New Roman" panose="02020603050405020304" pitchFamily="18" charset="0"/>
                <a:ea typeface="標楷體" pitchFamily="65" charset="-120"/>
                <a:cs typeface="Times New Roman" panose="02020603050405020304" pitchFamily="18" charset="0"/>
              </a:rPr>
              <a:t>may not always hold in practice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latin typeface="Times New Roman" panose="02020603050405020304" pitchFamily="18" charset="0"/>
                <a:cs typeface="Times New Roman" panose="02020603050405020304" pitchFamily="18" charset="0"/>
              </a:rPr>
              <a:t>Outline</a:t>
            </a:r>
          </a:p>
        </p:txBody>
      </p:sp>
      <p:sp>
        <p:nvSpPr>
          <p:cNvPr id="3" name="內容版面配置區 2"/>
          <p:cNvSpPr>
            <a:spLocks noGrp="1"/>
          </p:cNvSpPr>
          <p:nvPr>
            <p:ph idx="1"/>
          </p:nvPr>
        </p:nvSpPr>
        <p:spPr>
          <a:xfrm>
            <a:off x="1311275" y="1125220"/>
            <a:ext cx="10271125" cy="4571365"/>
          </a:xfrm>
        </p:spPr>
        <p:txBody>
          <a:bodyPr>
            <a:noAutofit/>
          </a:bodyPr>
          <a:lstStyle/>
          <a:p>
            <a:endParaRPr lang="en-US" altLang="zh-CN" sz="2935" dirty="0">
              <a:solidFill>
                <a:srgbClr val="0000FF"/>
              </a:solidFill>
              <a:latin typeface="Times New Roman" panose="02020603050405020304" pitchFamily="18" charset="0"/>
              <a:cs typeface="Times New Roman" panose="02020603050405020304" pitchFamily="18" charset="0"/>
            </a:endParaRPr>
          </a:p>
          <a:p>
            <a:r>
              <a:rPr lang="en-US" altLang="zh-CN" sz="2935" dirty="0">
                <a:solidFill>
                  <a:srgbClr val="0000FF"/>
                </a:solidFill>
                <a:latin typeface="Times New Roman" panose="02020603050405020304" pitchFamily="18" charset="0"/>
                <a:cs typeface="Times New Roman" panose="02020603050405020304" pitchFamily="18" charset="0"/>
              </a:rPr>
              <a:t>Introduction (8 min)</a:t>
            </a:r>
            <a:endParaRPr lang="en-US" altLang="zh-TW" sz="2935" dirty="0">
              <a:solidFill>
                <a:srgbClr val="0000FF"/>
              </a:solidFill>
              <a:latin typeface="Times New Roman" panose="02020603050405020304" pitchFamily="18" charset="0"/>
              <a:cs typeface="Times New Roman" panose="02020603050405020304" pitchFamily="18" charset="0"/>
            </a:endParaRPr>
          </a:p>
          <a:p>
            <a:r>
              <a:rPr lang="en-US" altLang="zh-CN" sz="2935" dirty="0">
                <a:solidFill>
                  <a:schemeClr val="tx1"/>
                </a:solidFill>
                <a:latin typeface="Times New Roman" panose="02020603050405020304" pitchFamily="18" charset="0"/>
                <a:cs typeface="Times New Roman" panose="02020603050405020304" pitchFamily="18" charset="0"/>
              </a:rPr>
              <a:t>Proposed Methods &amp; Performance Evaluation (30 min)</a:t>
            </a:r>
          </a:p>
          <a:p>
            <a:pPr lvl="1"/>
            <a:r>
              <a:rPr lang="en-US" altLang="zh-CN" sz="2400" dirty="0">
                <a:latin typeface="Times New Roman" panose="02020603050405020304" pitchFamily="18" charset="0"/>
                <a:cs typeface="Times New Roman" panose="02020603050405020304" pitchFamily="18" charset="0"/>
                <a:sym typeface="+mn-ea"/>
              </a:rPr>
              <a:t>Cache-Based Methods (20 min)</a:t>
            </a:r>
            <a:endParaRPr lang="en-US" altLang="zh-CN" sz="2400" dirty="0">
              <a:latin typeface="Times New Roman" panose="02020603050405020304" pitchFamily="18" charset="0"/>
              <a:cs typeface="Times New Roman" panose="02020603050405020304" pitchFamily="18" charset="0"/>
            </a:endParaRPr>
          </a:p>
          <a:p>
            <a:pPr lvl="2">
              <a:buClr>
                <a:srgbClr val="0000FF"/>
              </a:buClr>
              <a:buFont typeface="Arial" panose="020B0604020202020204" pitchFamily="34" charset="0"/>
              <a:buChar char="−"/>
            </a:pPr>
            <a:r>
              <a:rPr lang="en-US" altLang="zh-CN" sz="1800" dirty="0">
                <a:latin typeface="Times New Roman" panose="02020603050405020304" pitchFamily="18" charset="0"/>
                <a:cs typeface="Times New Roman" panose="02020603050405020304" pitchFamily="18" charset="0"/>
                <a:sym typeface="+mn-ea"/>
              </a:rPr>
              <a:t>Single Cahce Method (10 min)</a:t>
            </a:r>
          </a:p>
          <a:p>
            <a:pPr lvl="2">
              <a:buClr>
                <a:srgbClr val="0000FF"/>
              </a:buClr>
              <a:buFont typeface="Arial" panose="020B0604020202020204" pitchFamily="34" charset="0"/>
              <a:buChar char="−"/>
            </a:pPr>
            <a:r>
              <a:rPr lang="en-US" altLang="zh-CN" sz="1800" dirty="0">
                <a:latin typeface="Times New Roman" panose="02020603050405020304" pitchFamily="18" charset="0"/>
                <a:cs typeface="Times New Roman" panose="02020603050405020304" pitchFamily="18" charset="0"/>
                <a:sym typeface="+mn-ea"/>
              </a:rPr>
              <a:t>Dual Cache Method (10 min)</a:t>
            </a:r>
            <a:endParaRPr lang="en-US" altLang="zh-CN" sz="1800" dirty="0">
              <a:latin typeface="Times New Roman" panose="02020603050405020304" pitchFamily="18" charset="0"/>
              <a:cs typeface="Times New Roman" panose="02020603050405020304" pitchFamily="18" charset="0"/>
            </a:endParaRPr>
          </a:p>
          <a:p>
            <a:pPr lvl="1"/>
            <a:r>
              <a:rPr lang="en-US" altLang="zh-CN" sz="2400" dirty="0">
                <a:latin typeface="Times New Roman" panose="02020603050405020304" pitchFamily="18" charset="0"/>
                <a:cs typeface="Times New Roman" panose="02020603050405020304" pitchFamily="18" charset="0"/>
                <a:sym typeface="+mn-ea"/>
              </a:rPr>
              <a:t>UVA-Based Method (10 min)</a:t>
            </a:r>
          </a:p>
          <a:p>
            <a:r>
              <a:rPr lang="en-US" altLang="zh-CN" sz="2935" dirty="0">
                <a:solidFill>
                  <a:schemeClr val="tx1"/>
                </a:solidFill>
                <a:latin typeface="Times New Roman" panose="02020603050405020304" pitchFamily="18" charset="0"/>
                <a:cs typeface="Times New Roman" panose="02020603050405020304" pitchFamily="18" charset="0"/>
              </a:rPr>
              <a:t>Conclusions(3 min )</a:t>
            </a:r>
          </a:p>
          <a:p>
            <a:r>
              <a:rPr lang="en-US" altLang="zh-CN" sz="2935" dirty="0">
                <a:solidFill>
                  <a:schemeClr val="tx1"/>
                </a:solidFill>
                <a:latin typeface="Times New Roman" panose="02020603050405020304" pitchFamily="18" charset="0"/>
                <a:cs typeface="Times New Roman" panose="02020603050405020304" pitchFamily="18" charset="0"/>
                <a:sym typeface="+mn-ea"/>
              </a:rPr>
              <a:t>Q&amp;A (5 min)</a:t>
            </a: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3</a:t>
            </a:fld>
            <a:endParaRPr lang="zh-TW"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sym typeface="+mn-ea"/>
              </a:rPr>
              <a:t>Dual Cache</a:t>
            </a:r>
            <a:r>
              <a:rPr kumimoji="1" lang="en-US" altLang="zh-CN" dirty="0">
                <a:latin typeface="Times New Roman" panose="02020603050405020304" pitchFamily="18" charset="0"/>
                <a:cs typeface="Times New Roman" panose="02020603050405020304" pitchFamily="18" charset="0"/>
              </a:rPr>
              <a:t> Method: DUCATI </a:t>
            </a:r>
            <a:r>
              <a:rPr lang="en-US" altLang="zh-CN" sz="2400" dirty="0">
                <a:latin typeface="Times New Roman" panose="02020603050405020304" pitchFamily="18" charset="0"/>
                <a:cs typeface="Times New Roman" panose="02020603050405020304" pitchFamily="18" charset="0"/>
                <a:sym typeface="+mn-ea"/>
              </a:rPr>
              <a:t>(4/12) </a:t>
            </a:r>
            <a:r>
              <a:rPr kumimoji="1" lang="en-US" altLang="zh-CN" dirty="0">
                <a:latin typeface="Times New Roman" panose="02020603050405020304" pitchFamily="18" charset="0"/>
                <a:cs typeface="Times New Roman" panose="02020603050405020304" pitchFamily="18" charset="0"/>
              </a:rPr>
              <a:t> </a:t>
            </a:r>
            <a:endParaRPr kumimoji="1" lang="zh-TW" altLang="en-US" dirty="0">
              <a:latin typeface="Times New Roman" panose="02020603050405020304" pitchFamily="18" charset="0"/>
              <a:cs typeface="Times New Roman" panose="02020603050405020304" pitchFamily="18" charset="0"/>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30</a:t>
            </a:fld>
            <a:endParaRPr lang="zh-TW" altLang="en-US"/>
          </a:p>
        </p:txBody>
      </p:sp>
      <p:sp>
        <p:nvSpPr>
          <p:cNvPr id="10" name="文本框 9"/>
          <p:cNvSpPr txBox="1"/>
          <p:nvPr/>
        </p:nvSpPr>
        <p:spPr>
          <a:xfrm>
            <a:off x="829310" y="1070610"/>
            <a:ext cx="10629265" cy="2399665"/>
          </a:xfrm>
          <a:prstGeom prst="rect">
            <a:avLst/>
          </a:prstGeom>
          <a:noFill/>
        </p:spPr>
        <p:txBody>
          <a:bodyPr wrap="square" rtlCol="0" anchor="t" anchorCtr="1">
            <a:spAutoFit/>
          </a:bodyPr>
          <a:lstStyle/>
          <a:p>
            <a:r>
              <a:rPr lang="zh-CN" altLang="en-US" sz="2400" b="1" dirty="0">
                <a:latin typeface="Times New Roman" panose="02020603050405020304" pitchFamily="18" charset="0"/>
                <a:ea typeface="標楷體" pitchFamily="65" charset="-120"/>
                <a:cs typeface="Times New Roman" panose="02020603050405020304" pitchFamily="18" charset="0"/>
              </a:rPr>
              <a:t>Current </a:t>
            </a:r>
            <a:r>
              <a:rPr lang="en-US" altLang="zh-CN" sz="2400" b="1" dirty="0">
                <a:latin typeface="Times New Roman" panose="02020603050405020304" pitchFamily="18" charset="0"/>
                <a:ea typeface="標楷體" pitchFamily="65" charset="-120"/>
                <a:cs typeface="Times New Roman" panose="02020603050405020304" pitchFamily="18" charset="0"/>
              </a:rPr>
              <a:t>s</a:t>
            </a:r>
            <a:r>
              <a:rPr lang="zh-CN" altLang="en-US" sz="2400" b="1" dirty="0">
                <a:latin typeface="Times New Roman" panose="02020603050405020304" pitchFamily="18" charset="0"/>
                <a:ea typeface="標楷體" pitchFamily="65" charset="-120"/>
                <a:cs typeface="Times New Roman" panose="02020603050405020304" pitchFamily="18" charset="0"/>
              </a:rPr>
              <a:t>ingle-</a:t>
            </a:r>
            <a:r>
              <a:rPr lang="en-US" altLang="zh-CN" sz="2400" b="1" dirty="0">
                <a:latin typeface="Times New Roman" panose="02020603050405020304" pitchFamily="18" charset="0"/>
                <a:ea typeface="標楷體" pitchFamily="65" charset="-120"/>
                <a:cs typeface="Times New Roman" panose="02020603050405020304" pitchFamily="18" charset="0"/>
              </a:rPr>
              <a:t>c</a:t>
            </a:r>
            <a:r>
              <a:rPr lang="zh-CN" altLang="en-US" sz="2400" b="1" dirty="0">
                <a:latin typeface="Times New Roman" panose="02020603050405020304" pitchFamily="18" charset="0"/>
                <a:ea typeface="標楷體" pitchFamily="65" charset="-120"/>
                <a:cs typeface="Times New Roman" panose="02020603050405020304" pitchFamily="18" charset="0"/>
              </a:rPr>
              <a:t>ache systems cannot adapt to such diverse workloads </a:t>
            </a:r>
            <a:r>
              <a:rPr lang="en-US" altLang="zh-CN" sz="2400" b="1" dirty="0">
                <a:latin typeface="Times New Roman" panose="02020603050405020304" pitchFamily="18" charset="0"/>
                <a:ea typeface="標楷體" pitchFamily="65" charset="-120"/>
                <a:cs typeface="Times New Roman" panose="02020603050405020304" pitchFamily="18" charset="0"/>
              </a:rPr>
              <a:t>:</a:t>
            </a:r>
            <a:endParaRPr lang="zh-CN" altLang="en-US" sz="2400" b="1" dirty="0">
              <a:latin typeface="Times New Roman" panose="02020603050405020304" pitchFamily="18" charset="0"/>
              <a:ea typeface="標楷體" pitchFamily="65" charset="-120"/>
              <a:cs typeface="Times New Roman" panose="02020603050405020304" pitchFamily="18" charset="0"/>
            </a:endParaRPr>
          </a:p>
          <a:p>
            <a:pPr marL="285750" indent="-285750">
              <a:buFont typeface="Arial" panose="020B0604020202020204" pitchFamily="34" charset="0"/>
              <a:buChar char="•"/>
            </a:pPr>
            <a:r>
              <a:rPr lang="en-US" altLang="zh-CN" dirty="0">
                <a:latin typeface="Times New Roman" panose="02020603050405020304" pitchFamily="18" charset="0"/>
                <a:ea typeface="標楷體" pitchFamily="65" charset="-120"/>
                <a:cs typeface="Times New Roman" panose="02020603050405020304" pitchFamily="18" charset="0"/>
              </a:rPr>
              <a:t>These systems </a:t>
            </a:r>
            <a:r>
              <a:rPr lang="zh-CN" altLang="en-US" b="1" i="1" dirty="0">
                <a:latin typeface="Times New Roman" panose="02020603050405020304" pitchFamily="18" charset="0"/>
                <a:ea typeface="標楷體" pitchFamily="65" charset="-120"/>
                <a:cs typeface="Times New Roman" panose="02020603050405020304" pitchFamily="18" charset="0"/>
              </a:rPr>
              <a:t>blindly optimize Nfeat-Selecting</a:t>
            </a:r>
            <a:r>
              <a:rPr lang="zh-CN" altLang="en-US" dirty="0">
                <a:latin typeface="Times New Roman" panose="02020603050405020304" pitchFamily="18" charset="0"/>
                <a:ea typeface="標楷體" pitchFamily="65" charset="-120"/>
                <a:cs typeface="Times New Roman" panose="02020603050405020304" pitchFamily="18" charset="0"/>
              </a:rPr>
              <a:t> even when </a:t>
            </a:r>
            <a:r>
              <a:rPr lang="zh-CN" altLang="en-US" b="1" i="1" dirty="0">
                <a:latin typeface="Times New Roman" panose="02020603050405020304" pitchFamily="18" charset="0"/>
                <a:ea typeface="標楷體" pitchFamily="65" charset="-120"/>
                <a:cs typeface="Times New Roman" panose="02020603050405020304" pitchFamily="18" charset="0"/>
              </a:rPr>
              <a:t>Adj-Sampling is more expensive</a:t>
            </a:r>
            <a:r>
              <a:rPr lang="en-US" altLang="zh-CN" dirty="0">
                <a:latin typeface="Times New Roman" panose="02020603050405020304" pitchFamily="18" charset="0"/>
                <a:ea typeface="標楷體" pitchFamily="65" charset="-120"/>
                <a:cs typeface="Times New Roman" panose="02020603050405020304" pitchFamily="18" charset="0"/>
              </a:rPr>
              <a:t>.</a:t>
            </a:r>
            <a:r>
              <a:rPr lang="zh-CN" altLang="en-US" dirty="0">
                <a:latin typeface="Times New Roman" panose="02020603050405020304" pitchFamily="18" charset="0"/>
                <a:ea typeface="標楷體" pitchFamily="65" charset="-120"/>
                <a:cs typeface="Times New Roman" panose="02020603050405020304" pitchFamily="18" charset="0"/>
              </a:rPr>
              <a:t> </a:t>
            </a:r>
          </a:p>
          <a:p>
            <a:pPr marL="285750" indent="-285750">
              <a:buFont typeface="Arial" panose="020B0604020202020204" pitchFamily="34" charset="0"/>
              <a:buChar char="•"/>
            </a:pPr>
            <a:r>
              <a:rPr lang="zh-CN" altLang="en-US" dirty="0">
                <a:latin typeface="Times New Roman" panose="02020603050405020304" pitchFamily="18" charset="0"/>
                <a:ea typeface="標楷體" pitchFamily="65" charset="-120"/>
                <a:cs typeface="Times New Roman" panose="02020603050405020304" pitchFamily="18" charset="0"/>
              </a:rPr>
              <a:t>Single-Cache systems may </a:t>
            </a:r>
            <a:r>
              <a:rPr lang="zh-CN" altLang="en-US" b="1" i="1" dirty="0">
                <a:latin typeface="Times New Roman" panose="02020603050405020304" pitchFamily="18" charset="0"/>
                <a:ea typeface="標楷體" pitchFamily="65" charset="-120"/>
                <a:cs typeface="Times New Roman" panose="02020603050405020304" pitchFamily="18" charset="0"/>
              </a:rPr>
              <a:t>not fully utilize the GPU memory</a:t>
            </a:r>
            <a:r>
              <a:rPr lang="zh-CN" altLang="en-US" dirty="0">
                <a:latin typeface="Times New Roman" panose="02020603050405020304" pitchFamily="18" charset="0"/>
                <a:ea typeface="標楷體" pitchFamily="65" charset="-120"/>
                <a:cs typeface="Times New Roman" panose="02020603050405020304" pitchFamily="18" charset="0"/>
              </a:rPr>
              <a:t> and can </a:t>
            </a:r>
            <a:r>
              <a:rPr lang="zh-CN" altLang="en-US" b="1" i="1" dirty="0">
                <a:latin typeface="Times New Roman" panose="02020603050405020304" pitchFamily="18" charset="0"/>
                <a:ea typeface="標楷體" pitchFamily="65" charset="-120"/>
                <a:cs typeface="Times New Roman" panose="02020603050405020304" pitchFamily="18" charset="0"/>
              </a:rPr>
              <a:t>waste up to several</a:t>
            </a:r>
            <a:r>
              <a:rPr lang="en-US" altLang="zh-CN" b="1" i="1" dirty="0">
                <a:latin typeface="Times New Roman" panose="02020603050405020304" pitchFamily="18" charset="0"/>
                <a:ea typeface="標楷體" pitchFamily="65" charset="-120"/>
                <a:cs typeface="Times New Roman" panose="02020603050405020304" pitchFamily="18" charset="0"/>
              </a:rPr>
              <a:t> </a:t>
            </a:r>
            <a:r>
              <a:rPr lang="zh-CN" altLang="en-US" b="1" i="1" dirty="0">
                <a:latin typeface="Times New Roman" panose="02020603050405020304" pitchFamily="18" charset="0"/>
                <a:ea typeface="標楷體" pitchFamily="65" charset="-120"/>
                <a:cs typeface="Times New Roman" panose="02020603050405020304" pitchFamily="18" charset="0"/>
              </a:rPr>
              <a:t>gigabytes of the GPU memory</a:t>
            </a:r>
            <a:endParaRPr lang="zh-CN" altLang="en-US" dirty="0">
              <a:latin typeface="Times New Roman" panose="02020603050405020304" pitchFamily="18" charset="0"/>
              <a:ea typeface="標楷體" pitchFamily="65" charset="-120"/>
              <a:cs typeface="Times New Roman" panose="02020603050405020304" pitchFamily="18" charset="0"/>
              <a:sym typeface="+mn-ea"/>
            </a:endParaRPr>
          </a:p>
          <a:p>
            <a:pPr indent="0">
              <a:buFont typeface="Arial" panose="020B0604020202020204" pitchFamily="34" charset="0"/>
              <a:buNone/>
            </a:pPr>
            <a:r>
              <a:rPr lang="zh-CN" altLang="en-US" dirty="0">
                <a:latin typeface="Times New Roman" panose="02020603050405020304" pitchFamily="18" charset="0"/>
                <a:ea typeface="標楷體" pitchFamily="65" charset="-120"/>
                <a:cs typeface="Times New Roman" panose="02020603050405020304" pitchFamily="18" charset="0"/>
                <a:sym typeface="+mn-ea"/>
              </a:rPr>
              <a:t>For example, when training GraphSAGE</a:t>
            </a:r>
            <a:r>
              <a:rPr lang="en-US" altLang="zh-CN" dirty="0">
                <a:latin typeface="Times New Roman" panose="02020603050405020304" pitchFamily="18" charset="0"/>
                <a:ea typeface="標楷體" pitchFamily="65" charset="-120"/>
                <a:cs typeface="Times New Roman" panose="02020603050405020304" pitchFamily="18" charset="0"/>
                <a:sym typeface="+mn-ea"/>
              </a:rPr>
              <a:t> on the Ogbn-Papers100M dataset, Nfeat-Cache was found that it can only utilize 2.5 GB of the 6 GB spare GPU memory.</a:t>
            </a:r>
          </a:p>
          <a:p>
            <a:pPr indent="0">
              <a:buFont typeface="Arial" panose="020B0604020202020204" pitchFamily="34" charset="0"/>
              <a:buNone/>
            </a:pPr>
            <a:r>
              <a:rPr lang="zh-CN" altLang="en-US" b="1" i="1" dirty="0">
                <a:latin typeface="Times New Roman" panose="02020603050405020304" pitchFamily="18" charset="0"/>
                <a:ea typeface="標楷體" pitchFamily="65" charset="-120"/>
                <a:cs typeface="Times New Roman" panose="02020603050405020304" pitchFamily="18" charset="0"/>
              </a:rPr>
              <a:t>This</a:t>
            </a:r>
            <a:r>
              <a:rPr lang="en-US" altLang="zh-CN" b="1" i="1" dirty="0">
                <a:latin typeface="Times New Roman" panose="02020603050405020304" pitchFamily="18" charset="0"/>
                <a:ea typeface="標楷體" pitchFamily="65" charset="-120"/>
                <a:cs typeface="Times New Roman" panose="02020603050405020304" pitchFamily="18" charset="0"/>
              </a:rPr>
              <a:t> </a:t>
            </a:r>
            <a:r>
              <a:rPr lang="zh-CN" altLang="en-US" b="1" i="1" dirty="0">
                <a:latin typeface="Times New Roman" panose="02020603050405020304" pitchFamily="18" charset="0"/>
                <a:ea typeface="標楷體" pitchFamily="65" charset="-120"/>
                <a:cs typeface="Times New Roman" panose="02020603050405020304" pitchFamily="18" charset="0"/>
              </a:rPr>
              <a:t>provides an opportunity to allocate another cache to accelerate Adj-Sampling, whose data accesses</a:t>
            </a:r>
            <a:r>
              <a:rPr lang="en-US" altLang="zh-CN" b="1" i="1" dirty="0">
                <a:latin typeface="Times New Roman" panose="02020603050405020304" pitchFamily="18" charset="0"/>
                <a:ea typeface="標楷體" pitchFamily="65" charset="-120"/>
                <a:cs typeface="Times New Roman" panose="02020603050405020304" pitchFamily="18" charset="0"/>
              </a:rPr>
              <a:t> </a:t>
            </a:r>
            <a:r>
              <a:rPr lang="zh-CN" altLang="en-US" b="1" i="1" dirty="0">
                <a:latin typeface="Times New Roman" panose="02020603050405020304" pitchFamily="18" charset="0"/>
                <a:ea typeface="標楷體" pitchFamily="65" charset="-120"/>
                <a:cs typeface="Times New Roman" panose="02020603050405020304" pitchFamily="18" charset="0"/>
              </a:rPr>
              <a:t>also exhibit data locality</a:t>
            </a:r>
          </a:p>
        </p:txBody>
      </p:sp>
      <p:sp>
        <p:nvSpPr>
          <p:cNvPr id="15" name="文本框 14"/>
          <p:cNvSpPr txBox="1"/>
          <p:nvPr/>
        </p:nvSpPr>
        <p:spPr>
          <a:xfrm>
            <a:off x="829310" y="4322445"/>
            <a:ext cx="10487660" cy="1198880"/>
          </a:xfrm>
          <a:prstGeom prst="rect">
            <a:avLst/>
          </a:prstGeom>
          <a:noFill/>
        </p:spPr>
        <p:txBody>
          <a:bodyPr wrap="square" rtlCol="0" anchor="ctr" anchorCtr="1">
            <a:spAutoFit/>
          </a:bodyPr>
          <a:lstStyle/>
          <a:p>
            <a:r>
              <a:rPr lang="en-US" altLang="zh-CN" dirty="0">
                <a:latin typeface="Times New Roman" panose="02020603050405020304" pitchFamily="18" charset="0"/>
                <a:ea typeface="標楷體" pitchFamily="65" charset="-120"/>
                <a:cs typeface="Times New Roman" panose="02020603050405020304" pitchFamily="18" charset="0"/>
              </a:rPr>
              <a:t>Based on their findings, DUCATI is proposed to </a:t>
            </a:r>
            <a:r>
              <a:rPr lang="zh-CN" altLang="en-US" dirty="0">
                <a:latin typeface="Times New Roman" panose="02020603050405020304" pitchFamily="18" charset="0"/>
                <a:ea typeface="標楷體" pitchFamily="65" charset="-120"/>
                <a:cs typeface="Times New Roman" panose="02020603050405020304" pitchFamily="18" charset="0"/>
              </a:rPr>
              <a:t>adapt to different</a:t>
            </a:r>
            <a:r>
              <a:rPr lang="en-US" altLang="zh-CN" dirty="0">
                <a:latin typeface="Times New Roman" panose="02020603050405020304" pitchFamily="18" charset="0"/>
                <a:ea typeface="標楷體" pitchFamily="65" charset="-120"/>
                <a:cs typeface="Times New Roman" panose="02020603050405020304" pitchFamily="18" charset="0"/>
              </a:rPr>
              <a:t> </a:t>
            </a:r>
            <a:r>
              <a:rPr lang="zh-CN" altLang="en-US" dirty="0">
                <a:latin typeface="Times New Roman" panose="02020603050405020304" pitchFamily="18" charset="0"/>
                <a:ea typeface="標楷體" pitchFamily="65" charset="-120"/>
                <a:cs typeface="Times New Roman" panose="02020603050405020304" pitchFamily="18" charset="0"/>
              </a:rPr>
              <a:t>workloads while making better use of the spare GPU memory</a:t>
            </a:r>
            <a:r>
              <a:rPr lang="en-US" altLang="zh-CN" dirty="0">
                <a:latin typeface="Times New Roman" panose="02020603050405020304" pitchFamily="18" charset="0"/>
                <a:ea typeface="標楷體" pitchFamily="65" charset="-120"/>
                <a:cs typeface="Times New Roman" panose="02020603050405020304" pitchFamily="18" charset="0"/>
              </a:rPr>
              <a:t> by:</a:t>
            </a:r>
          </a:p>
          <a:p>
            <a:pPr marL="285750" indent="-285750">
              <a:buFont typeface="Arial" panose="020B0604020202020204" pitchFamily="34" charset="0"/>
              <a:buChar char="•"/>
            </a:pPr>
            <a:r>
              <a:rPr lang="en-US" altLang="zh-CN" b="1" i="1" dirty="0">
                <a:latin typeface="Times New Roman" panose="02020603050405020304" pitchFamily="18" charset="0"/>
                <a:ea typeface="標楷體" pitchFamily="65" charset="-120"/>
                <a:cs typeface="Times New Roman" panose="02020603050405020304" pitchFamily="18" charset="0"/>
              </a:rPr>
              <a:t>Adj-Cache</a:t>
            </a:r>
          </a:p>
          <a:p>
            <a:pPr marL="285750" indent="-285750">
              <a:buFont typeface="Arial" panose="020B0604020202020204" pitchFamily="34" charset="0"/>
              <a:buChar char="•"/>
            </a:pPr>
            <a:r>
              <a:rPr lang="en-US" altLang="zh-CN" b="1" i="1" dirty="0">
                <a:latin typeface="Times New Roman" panose="02020603050405020304" pitchFamily="18" charset="0"/>
                <a:ea typeface="標楷體" pitchFamily="65" charset="-120"/>
                <a:cs typeface="Times New Roman" panose="02020603050405020304" pitchFamily="18" charset="0"/>
              </a:rPr>
              <a:t>Nfeat-Cache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sym typeface="+mn-ea"/>
              </a:rPr>
              <a:t>Dual Cache</a:t>
            </a:r>
            <a:r>
              <a:rPr kumimoji="1" lang="en-US" altLang="zh-CN" dirty="0">
                <a:latin typeface="Times New Roman" panose="02020603050405020304" pitchFamily="18" charset="0"/>
                <a:cs typeface="Times New Roman" panose="02020603050405020304" pitchFamily="18" charset="0"/>
              </a:rPr>
              <a:t> Method: DUCATI </a:t>
            </a:r>
            <a:r>
              <a:rPr lang="en-US" altLang="zh-CN" sz="2400" dirty="0">
                <a:latin typeface="Times New Roman" panose="02020603050405020304" pitchFamily="18" charset="0"/>
                <a:cs typeface="Times New Roman" panose="02020603050405020304" pitchFamily="18" charset="0"/>
                <a:sym typeface="+mn-ea"/>
              </a:rPr>
              <a:t>(5/12) </a:t>
            </a:r>
            <a:endParaRPr kumimoji="1" lang="en-US" altLang="zh-CN" sz="2400" dirty="0">
              <a:latin typeface="Times New Roman" panose="02020603050405020304" pitchFamily="18" charset="0"/>
              <a:cs typeface="Times New Roman" panose="02020603050405020304" pitchFamily="18" charset="0"/>
              <a:sym typeface="+mn-ea"/>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31</a:t>
            </a:fld>
            <a:endParaRPr lang="zh-TW" altLang="en-US"/>
          </a:p>
        </p:txBody>
      </p:sp>
      <p:sp>
        <p:nvSpPr>
          <p:cNvPr id="4" name="文本框 3"/>
          <p:cNvSpPr txBox="1"/>
          <p:nvPr/>
        </p:nvSpPr>
        <p:spPr>
          <a:xfrm>
            <a:off x="549275" y="1087120"/>
            <a:ext cx="11730990" cy="2707005"/>
          </a:xfrm>
          <a:prstGeom prst="rect">
            <a:avLst/>
          </a:prstGeom>
          <a:noFill/>
        </p:spPr>
        <p:txBody>
          <a:bodyPr wrap="square" rtlCol="0" anchor="t" anchorCtr="1">
            <a:noAutofit/>
          </a:bodyPr>
          <a:lstStyle/>
          <a:p>
            <a:r>
              <a:rPr lang="en-US" altLang="zh-CN" sz="2400" b="1" dirty="0">
                <a:latin typeface="Times New Roman" panose="02020603050405020304" pitchFamily="18" charset="0"/>
                <a:ea typeface="標楷體" pitchFamily="65" charset="-120"/>
                <a:cs typeface="Times New Roman" panose="02020603050405020304" pitchFamily="18" charset="0"/>
              </a:rPr>
              <a:t>Motivations:</a:t>
            </a:r>
            <a:endParaRPr lang="zh-CN" altLang="en-US" sz="2400" b="1" dirty="0">
              <a:latin typeface="Times New Roman" panose="02020603050405020304" pitchFamily="18" charset="0"/>
              <a:ea typeface="標楷體" pitchFamily="65" charset="-120"/>
              <a:cs typeface="Times New Roman" panose="02020603050405020304" pitchFamily="18" charset="0"/>
            </a:endParaRPr>
          </a:p>
          <a:p>
            <a:pPr marL="285750" indent="-285750">
              <a:buFont typeface="Arial" panose="020B0604020202020204" pitchFamily="34" charset="0"/>
              <a:buChar char="•"/>
            </a:pPr>
            <a:r>
              <a:rPr lang="zh-CN" altLang="en-US" b="1" i="1" dirty="0">
                <a:latin typeface="Times New Roman" panose="02020603050405020304" pitchFamily="18" charset="0"/>
                <a:ea typeface="標楷體" pitchFamily="65" charset="-120"/>
                <a:cs typeface="Times New Roman" panose="02020603050405020304" pitchFamily="18" charset="0"/>
              </a:rPr>
              <a:t>The data access to the adjacency matrix also has locality. </a:t>
            </a:r>
          </a:p>
          <a:p>
            <a:pPr indent="0">
              <a:buFont typeface="Arial" panose="020B0604020202020204" pitchFamily="34" charset="0"/>
              <a:buNone/>
            </a:pPr>
            <a:r>
              <a:rPr lang="zh-CN" altLang="en-US" dirty="0">
                <a:latin typeface="Times New Roman" panose="02020603050405020304" pitchFamily="18" charset="0"/>
                <a:ea typeface="標楷體" pitchFamily="65" charset="-120"/>
                <a:cs typeface="Times New Roman" panose="02020603050405020304" pitchFamily="18" charset="0"/>
              </a:rPr>
              <a:t>For example, when training</a:t>
            </a:r>
            <a:r>
              <a:rPr lang="en-US" altLang="zh-CN" dirty="0">
                <a:latin typeface="Times New Roman" panose="02020603050405020304" pitchFamily="18" charset="0"/>
                <a:ea typeface="標楷體" pitchFamily="65" charset="-120"/>
                <a:cs typeface="Times New Roman" panose="02020603050405020304" pitchFamily="18" charset="0"/>
              </a:rPr>
              <a:t> </a:t>
            </a:r>
            <a:r>
              <a:rPr lang="zh-CN" altLang="en-US" dirty="0">
                <a:latin typeface="Times New Roman" panose="02020603050405020304" pitchFamily="18" charset="0"/>
                <a:ea typeface="標楷體" pitchFamily="65" charset="-120"/>
                <a:cs typeface="Times New Roman" panose="02020603050405020304" pitchFamily="18" charset="0"/>
              </a:rPr>
              <a:t>GraphSAGE on the Ogbn-Papers100M dataset, 0.7 GB entries in the 12.9 GB of the adjacency matrix</a:t>
            </a:r>
            <a:r>
              <a:rPr lang="en-US" altLang="zh-CN" dirty="0">
                <a:latin typeface="Times New Roman" panose="02020603050405020304" pitchFamily="18" charset="0"/>
                <a:ea typeface="標楷體" pitchFamily="65" charset="-120"/>
                <a:cs typeface="Times New Roman" panose="02020603050405020304" pitchFamily="18" charset="0"/>
              </a:rPr>
              <a:t> </a:t>
            </a:r>
            <a:r>
              <a:rPr lang="zh-CN" altLang="en-US" dirty="0">
                <a:latin typeface="Times New Roman" panose="02020603050405020304" pitchFamily="18" charset="0"/>
                <a:ea typeface="標楷體" pitchFamily="65" charset="-120"/>
                <a:cs typeface="Times New Roman" panose="02020603050405020304" pitchFamily="18" charset="0"/>
              </a:rPr>
              <a:t>account for more than 98% of the total adjacency accesses.</a:t>
            </a:r>
          </a:p>
          <a:p>
            <a:pPr marL="285750" indent="-285750">
              <a:buFont typeface="Arial" panose="020B0604020202020204" pitchFamily="34" charset="0"/>
              <a:buChar char="•"/>
            </a:pPr>
            <a:r>
              <a:rPr lang="zh-CN" altLang="en-US" b="1" i="1" dirty="0">
                <a:latin typeface="Times New Roman" panose="02020603050405020304" pitchFamily="18" charset="0"/>
                <a:ea typeface="標楷體" pitchFamily="65" charset="-120"/>
                <a:cs typeface="Times New Roman" panose="02020603050405020304" pitchFamily="18" charset="0"/>
              </a:rPr>
              <a:t>Adj-Sampling can be more time-consuming than Nfeat-Selecting. </a:t>
            </a:r>
          </a:p>
          <a:p>
            <a:pPr indent="0">
              <a:buFont typeface="Arial" panose="020B0604020202020204" pitchFamily="34" charset="0"/>
              <a:buNone/>
            </a:pPr>
            <a:r>
              <a:rPr lang="zh-CN" altLang="en-US" dirty="0">
                <a:latin typeface="Times New Roman" panose="02020603050405020304" pitchFamily="18" charset="0"/>
                <a:ea typeface="標楷體" pitchFamily="65" charset="-120"/>
                <a:cs typeface="Times New Roman" panose="02020603050405020304" pitchFamily="18" charset="0"/>
              </a:rPr>
              <a:t>Depending on the input</a:t>
            </a:r>
            <a:r>
              <a:rPr lang="en-US" altLang="zh-CN" dirty="0">
                <a:latin typeface="Times New Roman" panose="02020603050405020304" pitchFamily="18" charset="0"/>
                <a:ea typeface="標楷體" pitchFamily="65" charset="-120"/>
                <a:cs typeface="Times New Roman" panose="02020603050405020304" pitchFamily="18" charset="0"/>
              </a:rPr>
              <a:t> </a:t>
            </a:r>
            <a:r>
              <a:rPr lang="zh-CN" altLang="en-US" dirty="0">
                <a:latin typeface="Times New Roman" panose="02020603050405020304" pitchFamily="18" charset="0"/>
                <a:ea typeface="標楷體" pitchFamily="65" charset="-120"/>
                <a:cs typeface="Times New Roman" panose="02020603050405020304" pitchFamily="18" charset="0"/>
              </a:rPr>
              <a:t>settings, the workloads of Adj-Sampling and Nfeat-Selecting are diverse </a:t>
            </a:r>
            <a:r>
              <a:rPr lang="en-US" altLang="zh-CN" dirty="0">
                <a:latin typeface="Times New Roman" panose="02020603050405020304" pitchFamily="18" charset="0"/>
                <a:ea typeface="標楷體" pitchFamily="65" charset="-120"/>
                <a:cs typeface="Times New Roman" panose="02020603050405020304" pitchFamily="18" charset="0"/>
              </a:rPr>
              <a:t>(Figure 1)</a:t>
            </a:r>
            <a:r>
              <a:rPr lang="zh-CN" altLang="en-US" dirty="0">
                <a:latin typeface="Times New Roman" panose="02020603050405020304" pitchFamily="18" charset="0"/>
                <a:ea typeface="標楷體" pitchFamily="65" charset="-120"/>
                <a:cs typeface="Times New Roman" panose="02020603050405020304" pitchFamily="18" charset="0"/>
              </a:rPr>
              <a:t>.</a:t>
            </a:r>
          </a:p>
          <a:p>
            <a:pPr marL="285750" indent="-285750">
              <a:buFont typeface="Arial" panose="020B0604020202020204" pitchFamily="34" charset="0"/>
              <a:buChar char="•"/>
            </a:pPr>
            <a:r>
              <a:rPr lang="zh-CN" altLang="en-US" b="1" i="1" dirty="0">
                <a:latin typeface="Times New Roman" panose="02020603050405020304" pitchFamily="18" charset="0"/>
                <a:ea typeface="標楷體" pitchFamily="65" charset="-120"/>
                <a:cs typeface="Times New Roman" panose="02020603050405020304" pitchFamily="18" charset="0"/>
              </a:rPr>
              <a:t>Nfeat-Cache cannot utilize all spare GPU memory. </a:t>
            </a:r>
          </a:p>
          <a:p>
            <a:pPr indent="0">
              <a:buFont typeface="Arial" panose="020B0604020202020204" pitchFamily="34" charset="0"/>
              <a:buNone/>
            </a:pPr>
            <a:r>
              <a:rPr lang="zh-CN" altLang="en-US" dirty="0">
                <a:latin typeface="Times New Roman" panose="02020603050405020304" pitchFamily="18" charset="0"/>
                <a:ea typeface="標楷體" pitchFamily="65" charset="-120"/>
                <a:cs typeface="Times New Roman" panose="02020603050405020304" pitchFamily="18" charset="0"/>
              </a:rPr>
              <a:t>Nfeat-Cache exhibits the marginal effect as the cache size increases. As observed in</a:t>
            </a:r>
            <a:r>
              <a:rPr lang="en-US" altLang="zh-CN" dirty="0">
                <a:latin typeface="Times New Roman" panose="02020603050405020304" pitchFamily="18" charset="0"/>
                <a:ea typeface="標楷體" pitchFamily="65" charset="-120"/>
                <a:cs typeface="Times New Roman" panose="02020603050405020304" pitchFamily="18" charset="0"/>
              </a:rPr>
              <a:t> </a:t>
            </a:r>
            <a:r>
              <a:rPr lang="zh-CN" altLang="en-US" dirty="0">
                <a:latin typeface="Times New Roman" panose="02020603050405020304" pitchFamily="18" charset="0"/>
                <a:ea typeface="標楷體" pitchFamily="65" charset="-120"/>
                <a:cs typeface="Times New Roman" panose="02020603050405020304" pitchFamily="18" charset="0"/>
              </a:rPr>
              <a:t>Fig </a:t>
            </a:r>
            <a:r>
              <a:rPr lang="en-US" altLang="zh-CN" dirty="0">
                <a:latin typeface="Times New Roman" panose="02020603050405020304" pitchFamily="18" charset="0"/>
                <a:ea typeface="標楷體" pitchFamily="65" charset="-120"/>
                <a:cs typeface="Times New Roman" panose="02020603050405020304" pitchFamily="18" charset="0"/>
              </a:rPr>
              <a:t>2</a:t>
            </a:r>
            <a:r>
              <a:rPr lang="zh-CN" altLang="en-US" dirty="0">
                <a:latin typeface="Times New Roman" panose="02020603050405020304" pitchFamily="18" charset="0"/>
                <a:ea typeface="標楷體" pitchFamily="65" charset="-120"/>
                <a:cs typeface="Times New Roman" panose="02020603050405020304" pitchFamily="18" charset="0"/>
              </a:rPr>
              <a:t>, Nfeat-Cache can hardly benefit from more than 2.5 GB cache budget. Thus the leftover</a:t>
            </a:r>
            <a:r>
              <a:rPr lang="en-US" altLang="zh-CN" dirty="0">
                <a:latin typeface="Times New Roman" panose="02020603050405020304" pitchFamily="18" charset="0"/>
                <a:ea typeface="標楷體" pitchFamily="65" charset="-120"/>
                <a:cs typeface="Times New Roman" panose="02020603050405020304" pitchFamily="18" charset="0"/>
              </a:rPr>
              <a:t> </a:t>
            </a:r>
            <a:r>
              <a:rPr lang="zh-CN" altLang="en-US" dirty="0">
                <a:latin typeface="Times New Roman" panose="02020603050405020304" pitchFamily="18" charset="0"/>
                <a:ea typeface="標楷體" pitchFamily="65" charset="-120"/>
                <a:cs typeface="Times New Roman" panose="02020603050405020304" pitchFamily="18" charset="0"/>
              </a:rPr>
              <a:t>spare GPU memory is not utilized properly.</a:t>
            </a:r>
          </a:p>
        </p:txBody>
      </p:sp>
      <p:pic>
        <p:nvPicPr>
          <p:cNvPr id="6" name="图片 5"/>
          <p:cNvPicPr>
            <a:picLocks noChangeAspect="1"/>
          </p:cNvPicPr>
          <p:nvPr/>
        </p:nvPicPr>
        <p:blipFill>
          <a:blip r:embed="rId2"/>
          <a:stretch>
            <a:fillRect/>
          </a:stretch>
        </p:blipFill>
        <p:spPr>
          <a:xfrm>
            <a:off x="1460500" y="3718560"/>
            <a:ext cx="3246120" cy="2065020"/>
          </a:xfrm>
          <a:prstGeom prst="rect">
            <a:avLst/>
          </a:prstGeom>
        </p:spPr>
      </p:pic>
      <p:pic>
        <p:nvPicPr>
          <p:cNvPr id="8" name="图片 7"/>
          <p:cNvPicPr>
            <a:picLocks noChangeAspect="1"/>
          </p:cNvPicPr>
          <p:nvPr/>
        </p:nvPicPr>
        <p:blipFill>
          <a:blip r:embed="rId3"/>
          <a:stretch>
            <a:fillRect/>
          </a:stretch>
        </p:blipFill>
        <p:spPr>
          <a:xfrm>
            <a:off x="7268845" y="3695700"/>
            <a:ext cx="3230880" cy="2087880"/>
          </a:xfrm>
          <a:prstGeom prst="rect">
            <a:avLst/>
          </a:prstGeom>
        </p:spPr>
      </p:pic>
      <p:sp>
        <p:nvSpPr>
          <p:cNvPr id="7" name="文本框 6"/>
          <p:cNvSpPr txBox="1"/>
          <p:nvPr/>
        </p:nvSpPr>
        <p:spPr>
          <a:xfrm>
            <a:off x="1096645" y="5710555"/>
            <a:ext cx="4064000" cy="275590"/>
          </a:xfrm>
          <a:prstGeom prst="rect">
            <a:avLst/>
          </a:prstGeom>
          <a:noFill/>
        </p:spPr>
        <p:txBody>
          <a:bodyPr wrap="square" rtlCol="0" anchor="ctr" anchorCtr="1">
            <a:spAutoFit/>
          </a:bodyPr>
          <a:lstStyle/>
          <a:p>
            <a:r>
              <a:rPr lang="en-US" altLang="zh-CN" sz="1200" dirty="0">
                <a:ea typeface="標楷體" pitchFamily="65" charset="-120"/>
                <a:cs typeface="Calibri" panose="020F0502020204030204" pitchFamily="34" charset="0"/>
              </a:rPr>
              <a:t>Figure 1</a:t>
            </a:r>
          </a:p>
        </p:txBody>
      </p:sp>
      <p:sp>
        <p:nvSpPr>
          <p:cNvPr id="9" name="文本框 8"/>
          <p:cNvSpPr txBox="1"/>
          <p:nvPr/>
        </p:nvSpPr>
        <p:spPr>
          <a:xfrm>
            <a:off x="6948805" y="5710555"/>
            <a:ext cx="4064000" cy="275590"/>
          </a:xfrm>
          <a:prstGeom prst="rect">
            <a:avLst/>
          </a:prstGeom>
          <a:noFill/>
        </p:spPr>
        <p:txBody>
          <a:bodyPr wrap="square" rtlCol="0" anchor="ctr" anchorCtr="1">
            <a:spAutoFit/>
          </a:bodyPr>
          <a:lstStyle/>
          <a:p>
            <a:r>
              <a:rPr lang="en-US" altLang="zh-CN" sz="1200" dirty="0">
                <a:ea typeface="標楷體" pitchFamily="65" charset="-120"/>
                <a:cs typeface="Calibri" panose="020F0502020204030204" pitchFamily="34" charset="0"/>
              </a:rPr>
              <a:t>Figure 2</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sym typeface="+mn-ea"/>
              </a:rPr>
              <a:t>Dual Cache Method: DUCATI </a:t>
            </a:r>
            <a:r>
              <a:rPr lang="en-US" altLang="zh-CN" sz="2400" dirty="0">
                <a:latin typeface="Times New Roman" panose="02020603050405020304" pitchFamily="18" charset="0"/>
                <a:cs typeface="Times New Roman" panose="02020603050405020304" pitchFamily="18" charset="0"/>
                <a:sym typeface="+mn-ea"/>
              </a:rPr>
              <a:t>(6/12)</a:t>
            </a:r>
            <a:r>
              <a:rPr lang="en-US" altLang="zh-CN" dirty="0">
                <a:latin typeface="Times New Roman" panose="02020603050405020304" pitchFamily="18" charset="0"/>
                <a:cs typeface="Times New Roman" panose="02020603050405020304" pitchFamily="18" charset="0"/>
                <a:sym typeface="+mn-ea"/>
              </a:rPr>
              <a:t> </a:t>
            </a:r>
            <a:endParaRPr kumimoji="1" lang="zh-TW" altLang="en-US" dirty="0">
              <a:latin typeface="Times New Roman" panose="02020603050405020304" pitchFamily="18" charset="0"/>
              <a:cs typeface="Times New Roman" panose="02020603050405020304" pitchFamily="18" charset="0"/>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32</a:t>
            </a:fld>
            <a:endParaRPr lang="zh-TW" altLang="en-US"/>
          </a:p>
        </p:txBody>
      </p:sp>
      <p:pic>
        <p:nvPicPr>
          <p:cNvPr id="7" name="图片 6"/>
          <p:cNvPicPr>
            <a:picLocks noChangeAspect="1"/>
          </p:cNvPicPr>
          <p:nvPr/>
        </p:nvPicPr>
        <p:blipFill>
          <a:blip r:embed="rId2"/>
          <a:stretch>
            <a:fillRect/>
          </a:stretch>
        </p:blipFill>
        <p:spPr>
          <a:xfrm>
            <a:off x="3028950" y="1096010"/>
            <a:ext cx="6258560" cy="491680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sym typeface="+mn-ea"/>
              </a:rPr>
              <a:t>Dual Cache</a:t>
            </a:r>
            <a:r>
              <a:rPr kumimoji="1" lang="en-US" altLang="zh-CN" dirty="0">
                <a:latin typeface="Times New Roman" panose="02020603050405020304" pitchFamily="18" charset="0"/>
                <a:cs typeface="Times New Roman" panose="02020603050405020304" pitchFamily="18" charset="0"/>
              </a:rPr>
              <a:t> Method: DUCATI </a:t>
            </a:r>
            <a:r>
              <a:rPr lang="en-US" altLang="zh-CN" sz="2400" dirty="0">
                <a:latin typeface="Times New Roman" panose="02020603050405020304" pitchFamily="18" charset="0"/>
                <a:cs typeface="Times New Roman" panose="02020603050405020304" pitchFamily="18" charset="0"/>
                <a:sym typeface="+mn-ea"/>
              </a:rPr>
              <a:t>(7/12) </a:t>
            </a:r>
            <a:endParaRPr kumimoji="1" lang="en-US" altLang="zh-CN" sz="2400" dirty="0">
              <a:latin typeface="Times New Roman" panose="02020603050405020304" pitchFamily="18" charset="0"/>
              <a:cs typeface="Times New Roman" panose="02020603050405020304" pitchFamily="18" charset="0"/>
              <a:sym typeface="+mn-ea"/>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33</a:t>
            </a:fld>
            <a:endParaRPr lang="zh-TW" altLang="en-US"/>
          </a:p>
        </p:txBody>
      </p:sp>
      <p:sp>
        <p:nvSpPr>
          <p:cNvPr id="3" name="文本框 2"/>
          <p:cNvSpPr txBox="1"/>
          <p:nvPr/>
        </p:nvSpPr>
        <p:spPr>
          <a:xfrm>
            <a:off x="-203200" y="3112135"/>
            <a:ext cx="12597765" cy="1383665"/>
          </a:xfrm>
          <a:prstGeom prst="rect">
            <a:avLst/>
          </a:prstGeom>
          <a:noFill/>
        </p:spPr>
        <p:txBody>
          <a:bodyPr wrap="square" rtlCol="0" anchor="ctr" anchorCtr="1">
            <a:spAutoFit/>
          </a:bodyPr>
          <a:lstStyle/>
          <a:p>
            <a:pPr algn="ctr"/>
            <a:r>
              <a:rPr lang="en-US" altLang="zh-CN" sz="2800" b="1" i="1" dirty="0">
                <a:latin typeface="Times New Roman" panose="02020603050405020304" pitchFamily="18" charset="0"/>
                <a:ea typeface="標楷體" pitchFamily="65" charset="-120"/>
                <a:cs typeface="Times New Roman" panose="02020603050405020304" pitchFamily="18" charset="0"/>
              </a:rPr>
              <a:t>How to design Adj-caches?</a:t>
            </a:r>
          </a:p>
          <a:p>
            <a:pPr algn="ctr"/>
            <a:endParaRPr lang="en-US" altLang="zh-CN" sz="2800" b="1" i="1" dirty="0">
              <a:latin typeface="Times New Roman" panose="02020603050405020304" pitchFamily="18" charset="0"/>
              <a:ea typeface="標楷體" pitchFamily="65" charset="-120"/>
              <a:cs typeface="Times New Roman" panose="02020603050405020304" pitchFamily="18" charset="0"/>
            </a:endParaRPr>
          </a:p>
          <a:p>
            <a:pPr algn="ctr"/>
            <a:r>
              <a:rPr lang="en-US" altLang="zh-CN" sz="2800" b="1" i="1" dirty="0">
                <a:latin typeface="Times New Roman" panose="02020603050405020304" pitchFamily="18" charset="0"/>
                <a:ea typeface="標楷體" pitchFamily="65" charset="-120"/>
                <a:cs typeface="Times New Roman" panose="02020603050405020304" pitchFamily="18" charset="0"/>
              </a:rPr>
              <a:t>How to jointly allocate Adj-Cache and Nfeat-Cache in the GPU memory?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sym typeface="+mn-ea"/>
              </a:rPr>
              <a:t>Dual Cache</a:t>
            </a:r>
            <a:r>
              <a:rPr kumimoji="1" lang="en-US" altLang="zh-CN" dirty="0">
                <a:latin typeface="Times New Roman" panose="02020603050405020304" pitchFamily="18" charset="0"/>
                <a:cs typeface="Times New Roman" panose="02020603050405020304" pitchFamily="18" charset="0"/>
              </a:rPr>
              <a:t> Method: DUCATI </a:t>
            </a:r>
            <a:r>
              <a:rPr lang="en-US" altLang="zh-CN" sz="2400" dirty="0">
                <a:latin typeface="Times New Roman" panose="02020603050405020304" pitchFamily="18" charset="0"/>
                <a:cs typeface="Times New Roman" panose="02020603050405020304" pitchFamily="18" charset="0"/>
                <a:sym typeface="+mn-ea"/>
              </a:rPr>
              <a:t>(8/12) </a:t>
            </a:r>
            <a:endParaRPr kumimoji="1" lang="en-US" altLang="zh-CN" sz="2400" dirty="0">
              <a:latin typeface="Times New Roman" panose="02020603050405020304" pitchFamily="18" charset="0"/>
              <a:cs typeface="Times New Roman" panose="02020603050405020304" pitchFamily="18" charset="0"/>
              <a:sym typeface="+mn-ea"/>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34</a:t>
            </a:fld>
            <a:endParaRPr lang="zh-TW" altLang="en-US"/>
          </a:p>
        </p:txBody>
      </p:sp>
      <p:pic>
        <p:nvPicPr>
          <p:cNvPr id="4" name="图片 3"/>
          <p:cNvPicPr>
            <a:picLocks noChangeAspect="1"/>
          </p:cNvPicPr>
          <p:nvPr/>
        </p:nvPicPr>
        <p:blipFill>
          <a:blip r:embed="rId2"/>
          <a:stretch>
            <a:fillRect/>
          </a:stretch>
        </p:blipFill>
        <p:spPr>
          <a:xfrm>
            <a:off x="733425" y="2277745"/>
            <a:ext cx="10725150" cy="2563495"/>
          </a:xfrm>
          <a:prstGeom prst="rect">
            <a:avLst/>
          </a:prstGeom>
        </p:spPr>
      </p:pic>
      <p:sp>
        <p:nvSpPr>
          <p:cNvPr id="3" name="文本框 2"/>
          <p:cNvSpPr txBox="1"/>
          <p:nvPr/>
        </p:nvSpPr>
        <p:spPr>
          <a:xfrm>
            <a:off x="3740150" y="1861820"/>
            <a:ext cx="4064000" cy="368300"/>
          </a:xfrm>
          <a:prstGeom prst="rect">
            <a:avLst/>
          </a:prstGeom>
          <a:noFill/>
        </p:spPr>
        <p:txBody>
          <a:bodyPr wrap="square" rtlCol="0" anchor="ctr" anchorCtr="1">
            <a:spAutoFit/>
          </a:bodyPr>
          <a:lstStyle/>
          <a:p>
            <a:r>
              <a:rPr lang="en-US" altLang="zh-CN" dirty="0">
                <a:ea typeface="標楷體" pitchFamily="65" charset="-120"/>
                <a:cs typeface="Calibri" panose="020F0502020204030204" pitchFamily="34" charset="0"/>
              </a:rPr>
              <a:t>Overview of DUCATI</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sym typeface="+mn-ea"/>
              </a:rPr>
              <a:t>Dual Cache Method: DUCATI </a:t>
            </a:r>
            <a:r>
              <a:rPr lang="en-US" altLang="zh-CN" sz="2400" dirty="0">
                <a:latin typeface="Times New Roman" panose="02020603050405020304" pitchFamily="18" charset="0"/>
                <a:cs typeface="Times New Roman" panose="02020603050405020304" pitchFamily="18" charset="0"/>
                <a:sym typeface="+mn-ea"/>
              </a:rPr>
              <a:t>(9/12) </a:t>
            </a:r>
            <a:endParaRPr kumimoji="1" lang="en-US" altLang="zh-CN" sz="2400" dirty="0">
              <a:latin typeface="Times New Roman" panose="02020603050405020304" pitchFamily="18" charset="0"/>
              <a:cs typeface="Times New Roman" panose="02020603050405020304" pitchFamily="18" charset="0"/>
              <a:sym typeface="+mn-ea"/>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35</a:t>
            </a:fld>
            <a:endParaRPr lang="zh-TW" altLang="en-US"/>
          </a:p>
        </p:txBody>
      </p:sp>
      <p:sp>
        <p:nvSpPr>
          <p:cNvPr id="3" name="文本框 2"/>
          <p:cNvSpPr txBox="1"/>
          <p:nvPr/>
        </p:nvSpPr>
        <p:spPr>
          <a:xfrm>
            <a:off x="-156210" y="1037590"/>
            <a:ext cx="12504420" cy="521970"/>
          </a:xfrm>
          <a:prstGeom prst="rect">
            <a:avLst/>
          </a:prstGeom>
          <a:noFill/>
        </p:spPr>
        <p:txBody>
          <a:bodyPr wrap="square" rtlCol="0" anchor="t" anchorCtr="1">
            <a:spAutoFit/>
          </a:bodyPr>
          <a:lstStyle/>
          <a:p>
            <a:r>
              <a:rPr lang="en-US" altLang="zh-CN" sz="2800" b="1" i="1" dirty="0">
                <a:latin typeface="Times New Roman" panose="02020603050405020304" pitchFamily="18" charset="0"/>
                <a:ea typeface="標楷體" pitchFamily="65" charset="-120"/>
                <a:cs typeface="Times New Roman" panose="02020603050405020304" pitchFamily="18" charset="0"/>
                <a:sym typeface="+mn-ea"/>
              </a:rPr>
              <a:t>How to jointly allocate Adj-Cache and Nfeat-Cache in the GPU memory?</a:t>
            </a:r>
          </a:p>
        </p:txBody>
      </p:sp>
      <p:sp>
        <p:nvSpPr>
          <p:cNvPr id="4" name="文本框 3"/>
          <p:cNvSpPr txBox="1"/>
          <p:nvPr/>
        </p:nvSpPr>
        <p:spPr>
          <a:xfrm>
            <a:off x="105410" y="1559560"/>
            <a:ext cx="11267440" cy="2338070"/>
          </a:xfrm>
          <a:prstGeom prst="rect">
            <a:avLst/>
          </a:prstGeom>
          <a:noFill/>
        </p:spPr>
        <p:txBody>
          <a:bodyPr wrap="square" rtlCol="0" anchor="ctr" anchorCtr="1">
            <a:spAutoFit/>
          </a:bodyPr>
          <a:lstStyle/>
          <a:p>
            <a:r>
              <a:rPr lang="zh-CN" altLang="en-US" sz="2000" b="1" i="1" dirty="0">
                <a:latin typeface="Times New Roman" panose="02020603050405020304" pitchFamily="18" charset="0"/>
                <a:ea typeface="標楷體" pitchFamily="65" charset="-120"/>
                <a:cs typeface="Times New Roman" panose="02020603050405020304" pitchFamily="18" charset="0"/>
              </a:rPr>
              <a:t>Input Inspector</a:t>
            </a:r>
            <a:r>
              <a:rPr lang="en-US" altLang="zh-CN" sz="2000" dirty="0">
                <a:latin typeface="Times New Roman" panose="02020603050405020304" pitchFamily="18" charset="0"/>
                <a:ea typeface="標楷體" pitchFamily="65" charset="-120"/>
                <a:cs typeface="Times New Roman" panose="02020603050405020304" pitchFamily="18" charset="0"/>
              </a:rPr>
              <a:t> extracts two pieces of crucial information from the input with offline sample runs:</a:t>
            </a:r>
          </a:p>
          <a:p>
            <a:pPr marL="285750" indent="-285750">
              <a:buFont typeface="Arial" panose="020B0604020202020204" pitchFamily="34" charset="0"/>
              <a:buChar char="•"/>
            </a:pPr>
            <a:r>
              <a:rPr lang="en-US" altLang="zh-CN" b="1" dirty="0">
                <a:latin typeface="Times New Roman" panose="02020603050405020304" pitchFamily="18" charset="0"/>
                <a:ea typeface="標楷體" pitchFamily="65" charset="-120"/>
                <a:cs typeface="Times New Roman" panose="02020603050405020304" pitchFamily="18" charset="0"/>
              </a:rPr>
              <a:t>Information of entries’ access frequency.</a:t>
            </a:r>
          </a:p>
          <a:p>
            <a:pPr indent="0">
              <a:buFont typeface="Arial" panose="020B0604020202020204" pitchFamily="34" charset="0"/>
              <a:buNone/>
            </a:pPr>
            <a:r>
              <a:rPr lang="en-US" altLang="zh-CN" dirty="0">
                <a:latin typeface="Times New Roman" panose="02020603050405020304" pitchFamily="18" charset="0"/>
                <a:ea typeface="標楷體" pitchFamily="65" charset="-120"/>
                <a:cs typeface="Times New Roman" panose="02020603050405020304" pitchFamily="18" charset="0"/>
              </a:rPr>
              <a:t>The access frequency is used to estimate the real access probability of each entry.</a:t>
            </a:r>
          </a:p>
          <a:p>
            <a:pPr marL="285750" indent="-285750">
              <a:buFont typeface="Arial" panose="020B0604020202020204" pitchFamily="34" charset="0"/>
              <a:buChar char="•"/>
            </a:pPr>
            <a:r>
              <a:rPr lang="en-US" altLang="zh-CN" b="1" dirty="0">
                <a:latin typeface="Times New Roman" panose="02020603050405020304" pitchFamily="18" charset="0"/>
                <a:ea typeface="標楷體" pitchFamily="65" charset="-120"/>
                <a:cs typeface="Times New Roman" panose="02020603050405020304" pitchFamily="18" charset="0"/>
              </a:rPr>
              <a:t>Information of workload profiling.</a:t>
            </a:r>
            <a:r>
              <a:rPr lang="en-US" altLang="zh-CN" dirty="0">
                <a:latin typeface="Times New Roman" panose="02020603050405020304" pitchFamily="18" charset="0"/>
                <a:ea typeface="標楷體" pitchFamily="65" charset="-120"/>
                <a:cs typeface="Times New Roman" panose="02020603050405020304" pitchFamily="18" charset="0"/>
              </a:rPr>
              <a:t> </a:t>
            </a:r>
          </a:p>
          <a:p>
            <a:pPr indent="0">
              <a:buFont typeface="Arial" panose="020B0604020202020204" pitchFamily="34" charset="0"/>
              <a:buNone/>
            </a:pPr>
            <a:r>
              <a:rPr lang="en-US" altLang="zh-CN" dirty="0">
                <a:latin typeface="Times New Roman" panose="02020603050405020304" pitchFamily="18" charset="0"/>
                <a:ea typeface="標楷體" pitchFamily="65" charset="-120"/>
                <a:cs typeface="Times New Roman" panose="02020603050405020304" pitchFamily="18" charset="0"/>
              </a:rPr>
              <a:t>Different inputs usually lead to different workloads of Adj-Sampling and Nfeat-Selecting. The same cache budget also leads to different improvements when allocated to Adj-Cache or Nfeat-Cache with different ratios.</a:t>
            </a:r>
          </a:p>
          <a:p>
            <a:pPr indent="0">
              <a:buFont typeface="Arial" panose="020B0604020202020204" pitchFamily="34" charset="0"/>
              <a:buNone/>
            </a:pPr>
            <a:endParaRPr lang="en-US" altLang="zh-CN" dirty="0">
              <a:latin typeface="Times New Roman" panose="02020603050405020304" pitchFamily="18" charset="0"/>
              <a:ea typeface="標楷體" pitchFamily="65" charset="-120"/>
              <a:cs typeface="Times New Roman" panose="02020603050405020304" pitchFamily="18" charset="0"/>
            </a:endParaRPr>
          </a:p>
          <a:p>
            <a:pPr indent="0">
              <a:buFont typeface="Arial" panose="020B0604020202020204" pitchFamily="34" charset="0"/>
              <a:buNone/>
            </a:pPr>
            <a:r>
              <a:rPr lang="en-US" altLang="zh-CN" dirty="0">
                <a:latin typeface="Times New Roman" panose="02020603050405020304" pitchFamily="18" charset="0"/>
                <a:ea typeface="標楷體" pitchFamily="65" charset="-120"/>
                <a:cs typeface="Times New Roman" panose="02020603050405020304" pitchFamily="18" charset="0"/>
              </a:rPr>
              <a:t> These 2 information is leveraged to bulid </a:t>
            </a:r>
            <a:r>
              <a:rPr lang="en-US" altLang="zh-CN" i="1" dirty="0">
                <a:latin typeface="Times New Roman" panose="02020603050405020304" pitchFamily="18" charset="0"/>
                <a:ea typeface="標楷體" pitchFamily="65" charset="-120"/>
                <a:cs typeface="Times New Roman" panose="02020603050405020304" pitchFamily="18" charset="0"/>
              </a:rPr>
              <a:t>a workload-aware Dual-Cache Allocator</a:t>
            </a:r>
          </a:p>
        </p:txBody>
      </p:sp>
      <p:pic>
        <p:nvPicPr>
          <p:cNvPr id="8" name="图片 7"/>
          <p:cNvPicPr>
            <a:picLocks noChangeAspect="1"/>
          </p:cNvPicPr>
          <p:nvPr/>
        </p:nvPicPr>
        <p:blipFill>
          <a:blip r:embed="rId2"/>
          <a:stretch>
            <a:fillRect/>
          </a:stretch>
        </p:blipFill>
        <p:spPr>
          <a:xfrm>
            <a:off x="1377315" y="3897630"/>
            <a:ext cx="9144000" cy="2185670"/>
          </a:xfrm>
          <a:prstGeom prst="rect">
            <a:avLst/>
          </a:prstGeom>
        </p:spPr>
      </p:pic>
      <p:sp>
        <p:nvSpPr>
          <p:cNvPr id="9" name="矩形 8"/>
          <p:cNvSpPr/>
          <p:nvPr/>
        </p:nvSpPr>
        <p:spPr>
          <a:xfrm>
            <a:off x="1493520" y="3972560"/>
            <a:ext cx="1877060" cy="2013585"/>
          </a:xfrm>
          <a:prstGeom prst="rect">
            <a:avLst/>
          </a:prstGeom>
          <a:noFill/>
          <a:ln w="31750" cap="flat" cmpd="sng" algn="ctr">
            <a:solidFill>
              <a:srgbClr val="FF0000"/>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sym typeface="+mn-ea"/>
              </a:rPr>
              <a:t>Dual Cache Method: DUCATI </a:t>
            </a:r>
            <a:r>
              <a:rPr lang="en-US" altLang="zh-CN" sz="2400" dirty="0">
                <a:latin typeface="Times New Roman" panose="02020603050405020304" pitchFamily="18" charset="0"/>
                <a:cs typeface="Times New Roman" panose="02020603050405020304" pitchFamily="18" charset="0"/>
                <a:sym typeface="+mn-ea"/>
              </a:rPr>
              <a:t>(10/12)</a:t>
            </a:r>
            <a:r>
              <a:rPr lang="en-US" altLang="zh-CN" dirty="0">
                <a:latin typeface="Times New Roman" panose="02020603050405020304" pitchFamily="18" charset="0"/>
                <a:cs typeface="Times New Roman" panose="02020603050405020304" pitchFamily="18" charset="0"/>
                <a:sym typeface="+mn-ea"/>
              </a:rPr>
              <a:t> </a:t>
            </a:r>
            <a:endParaRPr kumimoji="1" lang="zh-TW" altLang="en-US" dirty="0">
              <a:latin typeface="Times New Roman" panose="02020603050405020304" pitchFamily="18" charset="0"/>
              <a:cs typeface="Times New Roman" panose="02020603050405020304" pitchFamily="18" charset="0"/>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36</a:t>
            </a:fld>
            <a:endParaRPr lang="zh-TW" altLang="en-US"/>
          </a:p>
        </p:txBody>
      </p:sp>
      <p:sp>
        <p:nvSpPr>
          <p:cNvPr id="3" name="文本框 2"/>
          <p:cNvSpPr txBox="1"/>
          <p:nvPr/>
        </p:nvSpPr>
        <p:spPr>
          <a:xfrm>
            <a:off x="-156210" y="1037590"/>
            <a:ext cx="12504420" cy="521970"/>
          </a:xfrm>
          <a:prstGeom prst="rect">
            <a:avLst/>
          </a:prstGeom>
          <a:noFill/>
        </p:spPr>
        <p:txBody>
          <a:bodyPr wrap="square" rtlCol="0" anchor="t" anchorCtr="1">
            <a:spAutoFit/>
          </a:bodyPr>
          <a:lstStyle/>
          <a:p>
            <a:r>
              <a:rPr lang="en-US" altLang="zh-CN" sz="2800" b="1" i="1" dirty="0">
                <a:latin typeface="Times New Roman" panose="02020603050405020304" pitchFamily="18" charset="0"/>
                <a:ea typeface="標楷體" pitchFamily="65" charset="-120"/>
                <a:cs typeface="Times New Roman" panose="02020603050405020304" pitchFamily="18" charset="0"/>
                <a:sym typeface="+mn-ea"/>
              </a:rPr>
              <a:t>How to jointly allocate Adj-Cache and Nfeat-Cache in the GPU memory?</a:t>
            </a:r>
          </a:p>
        </p:txBody>
      </p:sp>
      <p:sp>
        <p:nvSpPr>
          <p:cNvPr id="6" name="文本框 5"/>
          <p:cNvSpPr txBox="1"/>
          <p:nvPr/>
        </p:nvSpPr>
        <p:spPr>
          <a:xfrm>
            <a:off x="186690" y="1738948"/>
            <a:ext cx="11706860" cy="2368550"/>
          </a:xfrm>
          <a:prstGeom prst="rect">
            <a:avLst/>
          </a:prstGeom>
          <a:noFill/>
        </p:spPr>
        <p:txBody>
          <a:bodyPr wrap="square" rtlCol="0" anchor="ctr" anchorCtr="1">
            <a:spAutoFit/>
          </a:bodyPr>
          <a:lstStyle/>
          <a:p>
            <a:r>
              <a:rPr lang="zh-CN" altLang="en-US" sz="2000" b="1" i="1" dirty="0">
                <a:latin typeface="Times New Roman" panose="02020603050405020304" pitchFamily="18" charset="0"/>
                <a:ea typeface="標楷體" pitchFamily="65" charset="-120"/>
                <a:cs typeface="Times New Roman" panose="02020603050405020304" pitchFamily="18" charset="0"/>
              </a:rPr>
              <a:t>Dual-Cache Allocator</a:t>
            </a:r>
            <a:r>
              <a:rPr lang="en-US" altLang="zh-CN" sz="2000" dirty="0">
                <a:latin typeface="Times New Roman" panose="02020603050405020304" pitchFamily="18" charset="0"/>
                <a:ea typeface="標楷體" pitchFamily="65" charset="-120"/>
                <a:cs typeface="Times New Roman" panose="02020603050405020304" pitchFamily="18" charset="0"/>
              </a:rPr>
              <a:t> compare the benefit of caching each entry and select the most beneficial ones among all the candidates.</a:t>
            </a:r>
          </a:p>
          <a:p>
            <a:pPr marL="285750" indent="-285750">
              <a:buFont typeface="Arial" panose="020B0604020202020204" pitchFamily="34" charset="0"/>
              <a:buChar char="•"/>
            </a:pPr>
            <a:r>
              <a:rPr lang="en-US" altLang="zh-CN" b="1" dirty="0">
                <a:latin typeface="Times New Roman" panose="02020603050405020304" pitchFamily="18" charset="0"/>
                <a:ea typeface="標楷體" pitchFamily="65" charset="-120"/>
                <a:cs typeface="Times New Roman" panose="02020603050405020304" pitchFamily="18" charset="0"/>
              </a:rPr>
              <a:t>The Benefit Prediction Model. </a:t>
            </a:r>
          </a:p>
          <a:p>
            <a:pPr indent="0">
              <a:buFont typeface="Arial" panose="020B0604020202020204" pitchFamily="34" charset="0"/>
              <a:buNone/>
            </a:pPr>
            <a:r>
              <a:rPr lang="en-US" altLang="zh-CN" dirty="0">
                <a:latin typeface="Times New Roman" panose="02020603050405020304" pitchFamily="18" charset="0"/>
                <a:ea typeface="標楷體" pitchFamily="65" charset="-120"/>
                <a:cs typeface="Times New Roman" panose="02020603050405020304" pitchFamily="18" charset="0"/>
              </a:rPr>
              <a:t>A predictive model that maps the theoretical properties of one entry to the empirical reduction of the system running time if we cache the entry. This model is used to evaluate the benefit of caching each entry.</a:t>
            </a:r>
          </a:p>
          <a:p>
            <a:pPr marL="285750" indent="-285750">
              <a:buFont typeface="Arial" panose="020B0604020202020204" pitchFamily="34" charset="0"/>
              <a:buChar char="•"/>
            </a:pPr>
            <a:r>
              <a:rPr lang="en-US" altLang="zh-CN" b="1" dirty="0">
                <a:latin typeface="Times New Roman" panose="02020603050405020304" pitchFamily="18" charset="0"/>
                <a:ea typeface="標楷體" pitchFamily="65" charset="-120"/>
                <a:cs typeface="Times New Roman" panose="02020603050405020304" pitchFamily="18" charset="0"/>
                <a:sym typeface="+mn-ea"/>
              </a:rPr>
              <a:t>The Allocation Algorithm. </a:t>
            </a:r>
            <a:endParaRPr lang="en-US" altLang="zh-CN" b="1" dirty="0">
              <a:latin typeface="Times New Roman" panose="02020603050405020304" pitchFamily="18" charset="0"/>
              <a:ea typeface="標楷體" pitchFamily="65" charset="-120"/>
              <a:cs typeface="Times New Roman" panose="02020603050405020304" pitchFamily="18" charset="0"/>
            </a:endParaRPr>
          </a:p>
          <a:p>
            <a:pPr indent="0">
              <a:buFont typeface="Arial" panose="020B0604020202020204" pitchFamily="34" charset="0"/>
              <a:buNone/>
            </a:pPr>
            <a:r>
              <a:rPr lang="en-US" altLang="zh-CN" dirty="0">
                <a:latin typeface="Times New Roman" panose="02020603050405020304" pitchFamily="18" charset="0"/>
                <a:ea typeface="標楷體" pitchFamily="65" charset="-120"/>
                <a:cs typeface="Times New Roman" panose="02020603050405020304" pitchFamily="18" charset="0"/>
              </a:rPr>
              <a:t>Given 2</a:t>
            </a:r>
            <a:r>
              <a:rPr lang="en-US" altLang="zh-CN" i="1" dirty="0">
                <a:latin typeface="Times New Roman" panose="02020603050405020304" pitchFamily="18" charset="0"/>
                <a:ea typeface="標楷體" pitchFamily="65" charset="-120"/>
                <a:cs typeface="Times New Roman" panose="02020603050405020304" pitchFamily="18" charset="0"/>
              </a:rPr>
              <a:t>N</a:t>
            </a:r>
            <a:r>
              <a:rPr lang="en-US" altLang="zh-CN" dirty="0">
                <a:latin typeface="Times New Roman" panose="02020603050405020304" pitchFamily="18" charset="0"/>
                <a:ea typeface="標楷體" pitchFamily="65" charset="-120"/>
                <a:cs typeface="Times New Roman" panose="02020603050405020304" pitchFamily="18" charset="0"/>
              </a:rPr>
              <a:t> entries (</a:t>
            </a:r>
            <a:r>
              <a:rPr lang="en-US" altLang="zh-CN" i="1" dirty="0">
                <a:latin typeface="Times New Roman" panose="02020603050405020304" pitchFamily="18" charset="0"/>
                <a:ea typeface="標楷體" pitchFamily="65" charset="-120"/>
                <a:cs typeface="Times New Roman" panose="02020603050405020304" pitchFamily="18" charset="0"/>
              </a:rPr>
              <a:t>N</a:t>
            </a:r>
            <a:r>
              <a:rPr lang="en-US" altLang="zh-CN" dirty="0">
                <a:latin typeface="Times New Roman" panose="02020603050405020304" pitchFamily="18" charset="0"/>
                <a:ea typeface="標楷體" pitchFamily="65" charset="-120"/>
                <a:cs typeface="Times New Roman" panose="02020603050405020304" pitchFamily="18" charset="0"/>
              </a:rPr>
              <a:t> adjacency lists and </a:t>
            </a:r>
            <a:r>
              <a:rPr lang="en-US" altLang="zh-CN" i="1" dirty="0">
                <a:latin typeface="Times New Roman" panose="02020603050405020304" pitchFamily="18" charset="0"/>
                <a:ea typeface="標楷體" pitchFamily="65" charset="-120"/>
                <a:cs typeface="Times New Roman" panose="02020603050405020304" pitchFamily="18" charset="0"/>
                <a:sym typeface="+mn-ea"/>
              </a:rPr>
              <a:t>N </a:t>
            </a:r>
            <a:r>
              <a:rPr lang="en-US" altLang="zh-CN" dirty="0">
                <a:latin typeface="Times New Roman" panose="02020603050405020304" pitchFamily="18" charset="0"/>
                <a:ea typeface="標楷體" pitchFamily="65" charset="-120"/>
                <a:cs typeface="Times New Roman" panose="02020603050405020304" pitchFamily="18" charset="0"/>
              </a:rPr>
              <a:t>node features), the benefit </a:t>
            </a:r>
            <a:r>
              <a:rPr lang="en-US" altLang="zh-CN" i="1" dirty="0">
                <a:latin typeface="Times New Roman" panose="02020603050405020304" pitchFamily="18" charset="0"/>
                <a:ea typeface="標楷體" pitchFamily="65" charset="-120"/>
                <a:cs typeface="Times New Roman" panose="02020603050405020304" pitchFamily="18" charset="0"/>
              </a:rPr>
              <a:t>F(</a:t>
            </a:r>
            <a:r>
              <a:rPr lang="en-US" altLang="zh-CN" i="1" dirty="0">
                <a:latin typeface="Times New Roman" panose="02020603050405020304" pitchFamily="18" charset="0"/>
                <a:ea typeface="標楷體" pitchFamily="65" charset="-120"/>
                <a:cs typeface="Times New Roman" panose="02020603050405020304" pitchFamily="18" charset="0"/>
                <a:sym typeface="+mn-ea"/>
              </a:rPr>
              <a:t>e</a:t>
            </a:r>
            <a:r>
              <a:rPr lang="en-US" altLang="zh-CN" i="1" baseline="-25000" dirty="0">
                <a:latin typeface="Times New Roman" panose="02020603050405020304" pitchFamily="18" charset="0"/>
                <a:ea typeface="標楷體" pitchFamily="65" charset="-120"/>
                <a:cs typeface="Times New Roman" panose="02020603050405020304" pitchFamily="18" charset="0"/>
                <a:sym typeface="+mn-ea"/>
              </a:rPr>
              <a:t>i</a:t>
            </a:r>
            <a:r>
              <a:rPr lang="en-US" altLang="zh-CN" i="1" dirty="0">
                <a:latin typeface="Times New Roman" panose="02020603050405020304" pitchFamily="18" charset="0"/>
                <a:ea typeface="標楷體" pitchFamily="65" charset="-120"/>
                <a:cs typeface="Times New Roman" panose="02020603050405020304" pitchFamily="18" charset="0"/>
              </a:rPr>
              <a:t>)</a:t>
            </a:r>
            <a:r>
              <a:rPr lang="en-US" altLang="zh-CN" dirty="0">
                <a:latin typeface="Times New Roman" panose="02020603050405020304" pitchFamily="18" charset="0"/>
                <a:ea typeface="標楷體" pitchFamily="65" charset="-120"/>
                <a:cs typeface="Times New Roman" panose="02020603050405020304" pitchFamily="18" charset="0"/>
              </a:rPr>
              <a:t> given by the benefit prediction model and the cost </a:t>
            </a:r>
            <a:r>
              <a:rPr lang="en-US" altLang="zh-CN" i="1" dirty="0">
                <a:latin typeface="Times New Roman" panose="02020603050405020304" pitchFamily="18" charset="0"/>
                <a:ea typeface="標楷體" pitchFamily="65" charset="-120"/>
                <a:cs typeface="Times New Roman" panose="02020603050405020304" pitchFamily="18" charset="0"/>
              </a:rPr>
              <a:t>S</a:t>
            </a:r>
            <a:r>
              <a:rPr lang="en-US" altLang="zh-CN" i="1" dirty="0">
                <a:latin typeface="Times New Roman" panose="02020603050405020304" pitchFamily="18" charset="0"/>
                <a:ea typeface="標楷體" pitchFamily="65" charset="-120"/>
                <a:cs typeface="Times New Roman" panose="02020603050405020304" pitchFamily="18" charset="0"/>
                <a:sym typeface="+mn-ea"/>
              </a:rPr>
              <a:t>(e</a:t>
            </a:r>
            <a:r>
              <a:rPr lang="en-US" altLang="zh-CN" i="1" baseline="-25000" dirty="0">
                <a:latin typeface="Times New Roman" panose="02020603050405020304" pitchFamily="18" charset="0"/>
                <a:ea typeface="標楷體" pitchFamily="65" charset="-120"/>
                <a:cs typeface="Times New Roman" panose="02020603050405020304" pitchFamily="18" charset="0"/>
                <a:sym typeface="+mn-ea"/>
              </a:rPr>
              <a:t>i</a:t>
            </a:r>
            <a:r>
              <a:rPr lang="en-US" altLang="zh-CN" i="1" dirty="0">
                <a:latin typeface="Times New Roman" panose="02020603050405020304" pitchFamily="18" charset="0"/>
                <a:ea typeface="標楷體" pitchFamily="65" charset="-120"/>
                <a:cs typeface="Times New Roman" panose="02020603050405020304" pitchFamily="18" charset="0"/>
                <a:sym typeface="+mn-ea"/>
              </a:rPr>
              <a:t>)</a:t>
            </a:r>
            <a:r>
              <a:rPr lang="en-US" altLang="zh-CN" dirty="0">
                <a:latin typeface="Times New Roman" panose="02020603050405020304" pitchFamily="18" charset="0"/>
                <a:ea typeface="標楷體" pitchFamily="65" charset="-120"/>
                <a:cs typeface="Times New Roman" panose="02020603050405020304" pitchFamily="18" charset="0"/>
              </a:rPr>
              <a:t> of caching each entry </a:t>
            </a:r>
            <a:r>
              <a:rPr lang="en-US" altLang="zh-CN" i="1" dirty="0">
                <a:latin typeface="Times New Roman" panose="02020603050405020304" pitchFamily="18" charset="0"/>
                <a:ea typeface="標楷體" pitchFamily="65" charset="-120"/>
                <a:cs typeface="Times New Roman" panose="02020603050405020304" pitchFamily="18" charset="0"/>
              </a:rPr>
              <a:t>e</a:t>
            </a:r>
            <a:r>
              <a:rPr lang="en-US" altLang="zh-CN" i="1" baseline="-25000" dirty="0">
                <a:latin typeface="Times New Roman" panose="02020603050405020304" pitchFamily="18" charset="0"/>
                <a:ea typeface="標楷體" pitchFamily="65" charset="-120"/>
                <a:cs typeface="Times New Roman" panose="02020603050405020304" pitchFamily="18" charset="0"/>
              </a:rPr>
              <a:t>i</a:t>
            </a:r>
            <a:r>
              <a:rPr lang="en-US" altLang="zh-CN" dirty="0">
                <a:latin typeface="Times New Roman" panose="02020603050405020304" pitchFamily="18" charset="0"/>
                <a:ea typeface="標楷體" pitchFamily="65" charset="-120"/>
                <a:cs typeface="Times New Roman" panose="02020603050405020304" pitchFamily="18" charset="0"/>
              </a:rPr>
              <a:t>, and a total cache budget </a:t>
            </a:r>
            <a:r>
              <a:rPr lang="en-US" altLang="zh-CN" i="1" dirty="0">
                <a:latin typeface="Times New Roman" panose="02020603050405020304" pitchFamily="18" charset="0"/>
                <a:ea typeface="標楷體" pitchFamily="65" charset="-120"/>
                <a:cs typeface="Times New Roman" panose="02020603050405020304" pitchFamily="18" charset="0"/>
              </a:rPr>
              <a:t>B</a:t>
            </a:r>
            <a:r>
              <a:rPr lang="en-US" altLang="zh-CN" dirty="0">
                <a:latin typeface="Times New Roman" panose="02020603050405020304" pitchFamily="18" charset="0"/>
                <a:ea typeface="標楷體" pitchFamily="65" charset="-120"/>
                <a:cs typeface="Times New Roman" panose="02020603050405020304" pitchFamily="18" charset="0"/>
              </a:rPr>
              <a:t>. The dual-cache allocation problem is defined as follows:</a:t>
            </a:r>
          </a:p>
        </p:txBody>
      </p:sp>
      <p:pic>
        <p:nvPicPr>
          <p:cNvPr id="7" name="图片 6"/>
          <p:cNvPicPr>
            <a:picLocks noChangeAspect="1"/>
          </p:cNvPicPr>
          <p:nvPr/>
        </p:nvPicPr>
        <p:blipFill>
          <a:blip r:embed="rId2"/>
          <a:stretch>
            <a:fillRect/>
          </a:stretch>
        </p:blipFill>
        <p:spPr>
          <a:xfrm>
            <a:off x="3475990" y="4198620"/>
            <a:ext cx="4457700" cy="174307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sym typeface="+mn-ea"/>
              </a:rPr>
              <a:t>Dual Cache Method: DUCATI </a:t>
            </a:r>
            <a:r>
              <a:rPr lang="en-US" altLang="zh-CN" sz="2400" dirty="0">
                <a:latin typeface="Times New Roman" panose="02020603050405020304" pitchFamily="18" charset="0"/>
                <a:cs typeface="Times New Roman" panose="02020603050405020304" pitchFamily="18" charset="0"/>
                <a:sym typeface="+mn-ea"/>
              </a:rPr>
              <a:t>(11/12)</a:t>
            </a:r>
            <a:r>
              <a:rPr lang="en-US" altLang="zh-CN" dirty="0">
                <a:latin typeface="Times New Roman" panose="02020603050405020304" pitchFamily="18" charset="0"/>
                <a:cs typeface="Times New Roman" panose="02020603050405020304" pitchFamily="18" charset="0"/>
                <a:sym typeface="+mn-ea"/>
              </a:rPr>
              <a:t> </a:t>
            </a:r>
            <a:endParaRPr kumimoji="1" lang="zh-TW" altLang="en-US" dirty="0">
              <a:latin typeface="Times New Roman" panose="02020603050405020304" pitchFamily="18" charset="0"/>
              <a:cs typeface="Times New Roman" panose="02020603050405020304" pitchFamily="18" charset="0"/>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37</a:t>
            </a:fld>
            <a:endParaRPr lang="zh-TW" altLang="en-US"/>
          </a:p>
        </p:txBody>
      </p:sp>
      <p:sp>
        <p:nvSpPr>
          <p:cNvPr id="3" name="文本框 2"/>
          <p:cNvSpPr txBox="1"/>
          <p:nvPr/>
        </p:nvSpPr>
        <p:spPr>
          <a:xfrm>
            <a:off x="2691765" y="1133475"/>
            <a:ext cx="6096000" cy="521970"/>
          </a:xfrm>
          <a:prstGeom prst="rect">
            <a:avLst/>
          </a:prstGeom>
          <a:noFill/>
        </p:spPr>
        <p:txBody>
          <a:bodyPr wrap="square" rtlCol="0" anchor="t" anchorCtr="1">
            <a:spAutoFit/>
          </a:bodyPr>
          <a:lstStyle/>
          <a:p>
            <a:r>
              <a:rPr lang="en-US" altLang="zh-CN" sz="2800" b="1" i="1" dirty="0">
                <a:latin typeface="Times New Roman" panose="02020603050405020304" pitchFamily="18" charset="0"/>
                <a:ea typeface="標楷體" pitchFamily="65" charset="-120"/>
                <a:cs typeface="Times New Roman" panose="02020603050405020304" pitchFamily="18" charset="0"/>
                <a:sym typeface="+mn-ea"/>
              </a:rPr>
              <a:t>How to design Adj-caches?</a:t>
            </a:r>
          </a:p>
        </p:txBody>
      </p:sp>
      <p:sp>
        <p:nvSpPr>
          <p:cNvPr id="4" name="文本框 3"/>
          <p:cNvSpPr txBox="1"/>
          <p:nvPr/>
        </p:nvSpPr>
        <p:spPr>
          <a:xfrm>
            <a:off x="302895" y="1721485"/>
            <a:ext cx="11594465" cy="1291590"/>
          </a:xfrm>
          <a:prstGeom prst="rect">
            <a:avLst/>
          </a:prstGeom>
          <a:noFill/>
        </p:spPr>
        <p:txBody>
          <a:bodyPr wrap="square" rtlCol="0" anchor="t" anchorCtr="1">
            <a:spAutoFit/>
          </a:bodyPr>
          <a:lstStyle/>
          <a:p>
            <a:r>
              <a:rPr lang="en-US" altLang="zh-CN" sz="2400" b="1" dirty="0">
                <a:latin typeface="Times New Roman" panose="02020603050405020304" pitchFamily="18" charset="0"/>
                <a:ea typeface="標楷體" pitchFamily="65" charset="-120"/>
                <a:cs typeface="Times New Roman" panose="02020603050405020304" pitchFamily="18" charset="0"/>
              </a:rPr>
              <a:t>C</a:t>
            </a:r>
            <a:r>
              <a:rPr lang="zh-CN" altLang="en-US" sz="2400" b="1" dirty="0">
                <a:latin typeface="Times New Roman" panose="02020603050405020304" pitchFamily="18" charset="0"/>
                <a:ea typeface="標楷體" pitchFamily="65" charset="-120"/>
                <a:cs typeface="Times New Roman" panose="02020603050405020304" pitchFamily="18" charset="0"/>
              </a:rPr>
              <a:t>halleng</a:t>
            </a:r>
            <a:r>
              <a:rPr lang="en-US" altLang="zh-CN" sz="2400" b="1" dirty="0">
                <a:latin typeface="Times New Roman" panose="02020603050405020304" pitchFamily="18" charset="0"/>
                <a:ea typeface="標楷體" pitchFamily="65" charset="-120"/>
                <a:cs typeface="Times New Roman" panose="02020603050405020304" pitchFamily="18" charset="0"/>
              </a:rPr>
              <a:t>es:</a:t>
            </a:r>
            <a:r>
              <a:rPr lang="zh-CN" altLang="en-US" sz="2400" b="1" dirty="0">
                <a:latin typeface="Times New Roman" panose="02020603050405020304" pitchFamily="18" charset="0"/>
                <a:ea typeface="標楷體" pitchFamily="65" charset="-120"/>
                <a:cs typeface="Times New Roman" panose="02020603050405020304" pitchFamily="18" charset="0"/>
              </a:rPr>
              <a:t> </a:t>
            </a:r>
          </a:p>
          <a:p>
            <a:pPr marL="285750" indent="-285750">
              <a:buFont typeface="Arial" panose="020B0604020202020204" pitchFamily="34" charset="0"/>
              <a:buChar char="•"/>
            </a:pPr>
            <a:r>
              <a:rPr lang="zh-CN" altLang="en-US" dirty="0">
                <a:latin typeface="Times New Roman" panose="02020603050405020304" pitchFamily="18" charset="0"/>
                <a:ea typeface="標楷體" pitchFamily="65" charset="-120"/>
                <a:cs typeface="Times New Roman" panose="02020603050405020304" pitchFamily="18" charset="0"/>
              </a:rPr>
              <a:t>the variable length of adjacency lists may</a:t>
            </a:r>
            <a:r>
              <a:rPr lang="en-US" altLang="zh-CN" dirty="0">
                <a:latin typeface="Times New Roman" panose="02020603050405020304" pitchFamily="18" charset="0"/>
                <a:ea typeface="標楷體" pitchFamily="65" charset="-120"/>
                <a:cs typeface="Times New Roman" panose="02020603050405020304" pitchFamily="18" charset="0"/>
              </a:rPr>
              <a:t> </a:t>
            </a:r>
            <a:r>
              <a:rPr lang="zh-CN" altLang="en-US" dirty="0">
                <a:latin typeface="Times New Roman" panose="02020603050405020304" pitchFamily="18" charset="0"/>
                <a:ea typeface="標楷體" pitchFamily="65" charset="-120"/>
                <a:cs typeface="Times New Roman" panose="02020603050405020304" pitchFamily="18" charset="0"/>
              </a:rPr>
              <a:t>require auxiliary data structure and procedures for the storing and the lookup of Adj-Cache</a:t>
            </a:r>
          </a:p>
          <a:p>
            <a:pPr marL="285750" indent="-285750">
              <a:buFont typeface="Arial" panose="020B0604020202020204" pitchFamily="34" charset="0"/>
              <a:buChar char="•"/>
            </a:pPr>
            <a:r>
              <a:rPr lang="zh-CN" altLang="en-US" dirty="0">
                <a:latin typeface="Times New Roman" panose="02020603050405020304" pitchFamily="18" charset="0"/>
                <a:ea typeface="標楷體" pitchFamily="65" charset="-120"/>
                <a:cs typeface="Times New Roman" panose="02020603050405020304" pitchFamily="18" charset="0"/>
              </a:rPr>
              <a:t>the special workload of Adj-Sampling requires a lightweight cache lookup mechanism.</a:t>
            </a:r>
          </a:p>
        </p:txBody>
      </p:sp>
      <p:pic>
        <p:nvPicPr>
          <p:cNvPr id="10" name="图片 9"/>
          <p:cNvPicPr>
            <a:picLocks noChangeAspect="1"/>
          </p:cNvPicPr>
          <p:nvPr/>
        </p:nvPicPr>
        <p:blipFill>
          <a:blip r:embed="rId2"/>
          <a:stretch>
            <a:fillRect/>
          </a:stretch>
        </p:blipFill>
        <p:spPr>
          <a:xfrm>
            <a:off x="1377315" y="3897630"/>
            <a:ext cx="9144000" cy="2185670"/>
          </a:xfrm>
          <a:prstGeom prst="rect">
            <a:avLst/>
          </a:prstGeom>
        </p:spPr>
      </p:pic>
      <p:sp>
        <p:nvSpPr>
          <p:cNvPr id="11" name="矩形 10"/>
          <p:cNvSpPr/>
          <p:nvPr/>
        </p:nvSpPr>
        <p:spPr>
          <a:xfrm>
            <a:off x="5986780" y="3972560"/>
            <a:ext cx="1877060" cy="2013585"/>
          </a:xfrm>
          <a:prstGeom prst="rect">
            <a:avLst/>
          </a:prstGeom>
          <a:noFill/>
          <a:ln w="31750" cap="flat" cmpd="sng" algn="ctr">
            <a:solidFill>
              <a:srgbClr val="FF0000"/>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sym typeface="+mn-ea"/>
              </a:rPr>
              <a:t>Dual Cache Method: DUCATI </a:t>
            </a:r>
            <a:r>
              <a:rPr lang="en-US" altLang="zh-CN" sz="2400" dirty="0">
                <a:latin typeface="Times New Roman" panose="02020603050405020304" pitchFamily="18" charset="0"/>
                <a:cs typeface="Times New Roman" panose="02020603050405020304" pitchFamily="18" charset="0"/>
                <a:sym typeface="+mn-ea"/>
              </a:rPr>
              <a:t>(12/12)</a:t>
            </a:r>
            <a:r>
              <a:rPr lang="en-US" altLang="zh-CN" dirty="0">
                <a:latin typeface="Times New Roman" panose="02020603050405020304" pitchFamily="18" charset="0"/>
                <a:cs typeface="Times New Roman" panose="02020603050405020304" pitchFamily="18" charset="0"/>
                <a:sym typeface="+mn-ea"/>
              </a:rPr>
              <a:t> </a:t>
            </a:r>
            <a:endParaRPr kumimoji="1" lang="zh-TW" altLang="en-US" dirty="0">
              <a:latin typeface="Times New Roman" panose="02020603050405020304" pitchFamily="18" charset="0"/>
              <a:cs typeface="Times New Roman" panose="02020603050405020304" pitchFamily="18" charset="0"/>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38</a:t>
            </a:fld>
            <a:endParaRPr lang="zh-TW" altLang="en-US"/>
          </a:p>
        </p:txBody>
      </p:sp>
      <p:sp>
        <p:nvSpPr>
          <p:cNvPr id="6" name="文本框 5"/>
          <p:cNvSpPr txBox="1"/>
          <p:nvPr/>
        </p:nvSpPr>
        <p:spPr>
          <a:xfrm>
            <a:off x="291465" y="1655445"/>
            <a:ext cx="11609070" cy="645160"/>
          </a:xfrm>
          <a:prstGeom prst="rect">
            <a:avLst/>
          </a:prstGeom>
          <a:noFill/>
        </p:spPr>
        <p:txBody>
          <a:bodyPr wrap="square" rtlCol="0" anchor="t" anchorCtr="1">
            <a:spAutoFit/>
          </a:bodyPr>
          <a:lstStyle/>
          <a:p>
            <a:r>
              <a:rPr lang="en-US" altLang="zh-CN" dirty="0">
                <a:latin typeface="Times New Roman" panose="02020603050405020304" pitchFamily="18" charset="0"/>
                <a:ea typeface="標楷體" pitchFamily="65" charset="-120"/>
                <a:cs typeface="Times New Roman" panose="02020603050405020304" pitchFamily="18" charset="0"/>
              </a:rPr>
              <a:t>T</a:t>
            </a:r>
            <a:r>
              <a:rPr lang="zh-CN" altLang="en-US" dirty="0">
                <a:latin typeface="Times New Roman" panose="02020603050405020304" pitchFamily="18" charset="0"/>
                <a:ea typeface="標楷體" pitchFamily="65" charset="-120"/>
                <a:cs typeface="Times New Roman" panose="02020603050405020304" pitchFamily="18" charset="0"/>
              </a:rPr>
              <a:t>hese two challenges </a:t>
            </a:r>
            <a:r>
              <a:rPr lang="en-US" altLang="zh-CN" dirty="0">
                <a:latin typeface="Times New Roman" panose="02020603050405020304" pitchFamily="18" charset="0"/>
                <a:ea typeface="標楷體" pitchFamily="65" charset="-120"/>
                <a:cs typeface="Times New Roman" panose="02020603050405020304" pitchFamily="18" charset="0"/>
              </a:rPr>
              <a:t>are addressed </a:t>
            </a:r>
            <a:r>
              <a:rPr lang="zh-CN" altLang="en-US" dirty="0">
                <a:latin typeface="Times New Roman" panose="02020603050405020304" pitchFamily="18" charset="0"/>
                <a:ea typeface="標楷體" pitchFamily="65" charset="-120"/>
                <a:cs typeface="Times New Roman" panose="02020603050405020304" pitchFamily="18" charset="0"/>
              </a:rPr>
              <a:t>by adopting a CSC-like format for Adj-Cache combined with</a:t>
            </a:r>
            <a:r>
              <a:rPr lang="en-US" altLang="zh-CN" dirty="0">
                <a:latin typeface="Times New Roman" panose="02020603050405020304" pitchFamily="18" charset="0"/>
                <a:ea typeface="標楷體" pitchFamily="65" charset="-120"/>
                <a:cs typeface="Times New Roman" panose="02020603050405020304" pitchFamily="18" charset="0"/>
              </a:rPr>
              <a:t> </a:t>
            </a:r>
            <a:r>
              <a:rPr lang="zh-CN" altLang="en-US" dirty="0">
                <a:latin typeface="Times New Roman" panose="02020603050405020304" pitchFamily="18" charset="0"/>
                <a:ea typeface="標楷體" pitchFamily="65" charset="-120"/>
                <a:cs typeface="Times New Roman" panose="02020603050405020304" pitchFamily="18" charset="0"/>
              </a:rPr>
              <a:t>graph reordering. </a:t>
            </a:r>
          </a:p>
          <a:p>
            <a:r>
              <a:rPr lang="en-US" altLang="zh-CN" dirty="0">
                <a:latin typeface="Times New Roman" panose="02020603050405020304" pitchFamily="18" charset="0"/>
                <a:ea typeface="標楷體" pitchFamily="65" charset="-120"/>
                <a:cs typeface="Times New Roman" panose="02020603050405020304" pitchFamily="18" charset="0"/>
              </a:rPr>
              <a:t>This</a:t>
            </a:r>
            <a:r>
              <a:rPr lang="zh-CN" altLang="en-US" dirty="0">
                <a:latin typeface="Times New Roman" panose="02020603050405020304" pitchFamily="18" charset="0"/>
                <a:ea typeface="標楷體" pitchFamily="65" charset="-120"/>
                <a:cs typeface="Times New Roman" panose="02020603050405020304" pitchFamily="18" charset="0"/>
              </a:rPr>
              <a:t> design requires no auxiliary data structure for Adj-Cache and a very lightweight cache lookup mechanism.</a:t>
            </a:r>
          </a:p>
        </p:txBody>
      </p:sp>
      <p:pic>
        <p:nvPicPr>
          <p:cNvPr id="7" name="图片 6"/>
          <p:cNvPicPr>
            <a:picLocks noChangeAspect="1"/>
          </p:cNvPicPr>
          <p:nvPr/>
        </p:nvPicPr>
        <p:blipFill>
          <a:blip r:embed="rId2"/>
          <a:stretch>
            <a:fillRect/>
          </a:stretch>
        </p:blipFill>
        <p:spPr>
          <a:xfrm>
            <a:off x="7041515" y="3939540"/>
            <a:ext cx="4976495" cy="1645920"/>
          </a:xfrm>
          <a:prstGeom prst="rect">
            <a:avLst/>
          </a:prstGeom>
        </p:spPr>
      </p:pic>
      <p:sp>
        <p:nvSpPr>
          <p:cNvPr id="8" name="文本框 7"/>
          <p:cNvSpPr txBox="1"/>
          <p:nvPr/>
        </p:nvSpPr>
        <p:spPr>
          <a:xfrm>
            <a:off x="7551420" y="5585460"/>
            <a:ext cx="4466590" cy="306705"/>
          </a:xfrm>
          <a:prstGeom prst="rect">
            <a:avLst/>
          </a:prstGeom>
          <a:noFill/>
        </p:spPr>
        <p:txBody>
          <a:bodyPr wrap="square" rtlCol="0" anchor="t" anchorCtr="1">
            <a:spAutoFit/>
          </a:bodyPr>
          <a:lstStyle/>
          <a:p>
            <a:r>
              <a:rPr lang="zh-CN" altLang="en-US" sz="1400" dirty="0">
                <a:ea typeface="標楷體" pitchFamily="65" charset="-120"/>
                <a:cs typeface="Calibri" panose="020F0502020204030204" pitchFamily="34" charset="0"/>
              </a:rPr>
              <a:t>An adjacency matrix stored in CSC format</a:t>
            </a:r>
          </a:p>
        </p:txBody>
      </p:sp>
      <p:sp>
        <p:nvSpPr>
          <p:cNvPr id="3" name="文本框 2"/>
          <p:cNvSpPr txBox="1"/>
          <p:nvPr/>
        </p:nvSpPr>
        <p:spPr>
          <a:xfrm>
            <a:off x="2691765" y="1133475"/>
            <a:ext cx="6096000" cy="521970"/>
          </a:xfrm>
          <a:prstGeom prst="rect">
            <a:avLst/>
          </a:prstGeom>
          <a:noFill/>
        </p:spPr>
        <p:txBody>
          <a:bodyPr wrap="square" rtlCol="0" anchor="t" anchorCtr="1">
            <a:spAutoFit/>
          </a:bodyPr>
          <a:lstStyle/>
          <a:p>
            <a:r>
              <a:rPr lang="en-US" altLang="zh-CN" sz="2800" b="1" i="1" dirty="0">
                <a:latin typeface="Times New Roman" panose="02020603050405020304" pitchFamily="18" charset="0"/>
                <a:ea typeface="標楷體" pitchFamily="65" charset="-120"/>
                <a:cs typeface="Times New Roman" panose="02020603050405020304" pitchFamily="18" charset="0"/>
                <a:sym typeface="+mn-ea"/>
              </a:rPr>
              <a:t>How to design Adj-caches?</a:t>
            </a:r>
          </a:p>
        </p:txBody>
      </p:sp>
      <p:sp>
        <p:nvSpPr>
          <p:cNvPr id="4" name="文本框 3"/>
          <p:cNvSpPr txBox="1"/>
          <p:nvPr/>
        </p:nvSpPr>
        <p:spPr>
          <a:xfrm>
            <a:off x="706120" y="2417763"/>
            <a:ext cx="6536055" cy="1476375"/>
          </a:xfrm>
          <a:prstGeom prst="rect">
            <a:avLst/>
          </a:prstGeom>
          <a:noFill/>
        </p:spPr>
        <p:txBody>
          <a:bodyPr wrap="square" rtlCol="0" anchor="ctr" anchorCtr="1">
            <a:spAutoFit/>
          </a:bodyPr>
          <a:lstStyle/>
          <a:p>
            <a:r>
              <a:rPr lang="en-US" altLang="zh-CN" b="1" i="1" dirty="0">
                <a:latin typeface="Times New Roman" panose="02020603050405020304" pitchFamily="18" charset="0"/>
                <a:ea typeface="標楷體" pitchFamily="65" charset="-120"/>
                <a:cs typeface="Times New Roman" panose="02020603050405020304" pitchFamily="18" charset="0"/>
                <a:sym typeface="+mn-ea"/>
              </a:rPr>
              <a:t>Adj-caches:</a:t>
            </a:r>
          </a:p>
          <a:p>
            <a:pPr marL="342900" indent="-342900">
              <a:buAutoNum type="arabicPeriod"/>
            </a:pPr>
            <a:r>
              <a:rPr lang="zh-CN" altLang="en-US" dirty="0">
                <a:latin typeface="Times New Roman" panose="02020603050405020304" pitchFamily="18" charset="0"/>
                <a:ea typeface="標楷體" pitchFamily="65" charset="-120"/>
                <a:cs typeface="Times New Roman" panose="02020603050405020304" pitchFamily="18" charset="0"/>
                <a:sym typeface="+mn-ea"/>
              </a:rPr>
              <a:t>perform a graph reordering so that</a:t>
            </a:r>
            <a:r>
              <a:rPr lang="en-US" altLang="zh-CN" dirty="0">
                <a:latin typeface="Times New Roman" panose="02020603050405020304" pitchFamily="18" charset="0"/>
                <a:ea typeface="標楷體" pitchFamily="65" charset="-120"/>
                <a:cs typeface="Times New Roman" panose="02020603050405020304" pitchFamily="18" charset="0"/>
                <a:sym typeface="+mn-ea"/>
              </a:rPr>
              <a:t> </a:t>
            </a:r>
            <a:r>
              <a:rPr lang="zh-CN" altLang="en-US" dirty="0">
                <a:latin typeface="Times New Roman" panose="02020603050405020304" pitchFamily="18" charset="0"/>
                <a:ea typeface="標楷體" pitchFamily="65" charset="-120"/>
                <a:cs typeface="Times New Roman" panose="02020603050405020304" pitchFamily="18" charset="0"/>
                <a:sym typeface="+mn-ea"/>
              </a:rPr>
              <a:t>these cached adjacency lists are at the front of all adjacency lists</a:t>
            </a:r>
            <a:r>
              <a:rPr lang="en-US" altLang="zh-CN" dirty="0">
                <a:latin typeface="Times New Roman" panose="02020603050405020304" pitchFamily="18" charset="0"/>
                <a:ea typeface="標楷體" pitchFamily="65" charset="-120"/>
                <a:cs typeface="Times New Roman" panose="02020603050405020304" pitchFamily="18" charset="0"/>
                <a:sym typeface="+mn-ea"/>
              </a:rPr>
              <a:t>.</a:t>
            </a:r>
          </a:p>
          <a:p>
            <a:pPr marL="342900" indent="-342900">
              <a:buAutoNum type="arabicPeriod"/>
            </a:pPr>
            <a:r>
              <a:rPr lang="en-US" altLang="zh-CN" dirty="0">
                <a:latin typeface="Times New Roman" panose="02020603050405020304" pitchFamily="18" charset="0"/>
                <a:ea typeface="標楷體" pitchFamily="65" charset="-120"/>
                <a:cs typeface="Times New Roman" panose="02020603050405020304" pitchFamily="18" charset="0"/>
                <a:sym typeface="+mn-ea"/>
              </a:rPr>
              <a:t>slice these elements at the front of three original CSC arrays and form three cached CSC arrays</a:t>
            </a:r>
            <a:endParaRPr lang="zh-CN" altLang="en-US" dirty="0">
              <a:ea typeface="標楷體" pitchFamily="65" charset="-120"/>
              <a:cs typeface="Calibri" panose="020F0502020204030204" pitchFamily="34" charset="0"/>
            </a:endParaRPr>
          </a:p>
        </p:txBody>
      </p:sp>
      <p:sp>
        <p:nvSpPr>
          <p:cNvPr id="10" name="文本框 9"/>
          <p:cNvSpPr txBox="1"/>
          <p:nvPr/>
        </p:nvSpPr>
        <p:spPr>
          <a:xfrm>
            <a:off x="505460" y="4961891"/>
            <a:ext cx="6536055" cy="368300"/>
          </a:xfrm>
          <a:prstGeom prst="rect">
            <a:avLst/>
          </a:prstGeom>
          <a:noFill/>
        </p:spPr>
        <p:txBody>
          <a:bodyPr wrap="square" rtlCol="0" anchor="ctr" anchorCtr="1">
            <a:spAutoFit/>
          </a:bodyPr>
          <a:lstStyle/>
          <a:p>
            <a:r>
              <a:rPr lang="en-US" altLang="zh-CN" b="1" i="1" dirty="0">
                <a:latin typeface="Times New Roman" panose="02020603050405020304" pitchFamily="18" charset="0"/>
                <a:ea typeface="標楷體" pitchFamily="65" charset="-120"/>
                <a:cs typeface="Times New Roman" panose="02020603050405020304" pitchFamily="18" charset="0"/>
                <a:sym typeface="+mn-ea"/>
              </a:rPr>
              <a:t>Nfeat-caches: </a:t>
            </a:r>
            <a:r>
              <a:rPr lang="en-US" altLang="zh-CN" dirty="0">
                <a:latin typeface="Times New Roman" panose="02020603050405020304" pitchFamily="18" charset="0"/>
                <a:ea typeface="標楷體" pitchFamily="65" charset="-120"/>
                <a:cs typeface="Times New Roman" panose="02020603050405020304" pitchFamily="18" charset="0"/>
                <a:sym typeface="+mn-ea"/>
              </a:rPr>
              <a:t>construct the same Nfeat-Cache as previous works</a:t>
            </a:r>
            <a:r>
              <a:rPr lang="en-US" altLang="zh-CN" b="1" i="1" dirty="0">
                <a:latin typeface="Times New Roman" panose="02020603050405020304" pitchFamily="18" charset="0"/>
                <a:ea typeface="標楷體" pitchFamily="65" charset="-120"/>
                <a:cs typeface="Times New Roman" panose="02020603050405020304" pitchFamily="18" charset="0"/>
                <a:sym typeface="+mn-ea"/>
              </a:rPr>
              <a:t> </a:t>
            </a:r>
          </a:p>
        </p:txBody>
      </p:sp>
      <p:sp>
        <p:nvSpPr>
          <p:cNvPr id="9" name="文本框 8"/>
          <p:cNvSpPr txBox="1"/>
          <p:nvPr/>
        </p:nvSpPr>
        <p:spPr>
          <a:xfrm>
            <a:off x="653415" y="3949065"/>
            <a:ext cx="6252845" cy="922020"/>
          </a:xfrm>
          <a:prstGeom prst="rect">
            <a:avLst/>
          </a:prstGeom>
          <a:noFill/>
        </p:spPr>
        <p:txBody>
          <a:bodyPr wrap="square" rtlCol="0" anchor="ctr" anchorCtr="1">
            <a:spAutoFit/>
          </a:bodyPr>
          <a:lstStyle/>
          <a:p>
            <a:r>
              <a:rPr lang="en-US" altLang="zh-CN" dirty="0">
                <a:latin typeface="Times New Roman" panose="02020603050405020304" pitchFamily="18" charset="0"/>
                <a:ea typeface="標楷體" pitchFamily="65" charset="-120"/>
                <a:cs typeface="Times New Roman" panose="02020603050405020304" pitchFamily="18" charset="0"/>
              </a:rPr>
              <a:t>This design </a:t>
            </a:r>
            <a:r>
              <a:rPr lang="zh-CN" altLang="en-US" dirty="0">
                <a:latin typeface="Times New Roman" panose="02020603050405020304" pitchFamily="18" charset="0"/>
                <a:ea typeface="標楷體" pitchFamily="65" charset="-120"/>
                <a:cs typeface="Times New Roman" panose="02020603050405020304" pitchFamily="18" charset="0"/>
              </a:rPr>
              <a:t>avoid</a:t>
            </a:r>
            <a:r>
              <a:rPr lang="en-US" altLang="zh-CN" dirty="0">
                <a:latin typeface="Times New Roman" panose="02020603050405020304" pitchFamily="18" charset="0"/>
                <a:ea typeface="標楷體" pitchFamily="65" charset="-120"/>
                <a:cs typeface="Times New Roman" panose="02020603050405020304" pitchFamily="18" charset="0"/>
              </a:rPr>
              <a:t>s</a:t>
            </a:r>
            <a:r>
              <a:rPr lang="zh-CN" altLang="en-US" dirty="0">
                <a:latin typeface="Times New Roman" panose="02020603050405020304" pitchFamily="18" charset="0"/>
                <a:ea typeface="標楷體" pitchFamily="65" charset="-120"/>
                <a:cs typeface="Times New Roman" panose="02020603050405020304" pitchFamily="18" charset="0"/>
              </a:rPr>
              <a:t> maintaining an auxiliary address map that stores the address and</a:t>
            </a:r>
            <a:r>
              <a:rPr lang="en-US" altLang="zh-CN" dirty="0">
                <a:latin typeface="Times New Roman" panose="02020603050405020304" pitchFamily="18" charset="0"/>
                <a:ea typeface="標楷體" pitchFamily="65" charset="-120"/>
                <a:cs typeface="Times New Roman" panose="02020603050405020304" pitchFamily="18" charset="0"/>
              </a:rPr>
              <a:t> </a:t>
            </a:r>
            <a:r>
              <a:rPr lang="zh-CN" altLang="en-US" dirty="0">
                <a:latin typeface="Times New Roman" panose="02020603050405020304" pitchFamily="18" charset="0"/>
                <a:ea typeface="標楷體" pitchFamily="65" charset="-120"/>
                <a:cs typeface="Times New Roman" panose="02020603050405020304" pitchFamily="18" charset="0"/>
              </a:rPr>
              <a:t>offsets of the scattered cached entries with variable lengths.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CN" dirty="0">
                <a:latin typeface="Times New Roman" panose="02020603050405020304" pitchFamily="18" charset="0"/>
                <a:cs typeface="Times New Roman" panose="02020603050405020304" pitchFamily="18" charset="0"/>
              </a:rPr>
              <a:t>Evaluation - DUCATI </a:t>
            </a:r>
            <a:r>
              <a:rPr kumimoji="1" lang="en-US" altLang="zh-CN" sz="2400" dirty="0">
                <a:latin typeface="Times New Roman" panose="02020603050405020304" pitchFamily="18" charset="0"/>
                <a:cs typeface="Times New Roman" panose="02020603050405020304" pitchFamily="18" charset="0"/>
              </a:rPr>
              <a:t>(1/3) </a:t>
            </a: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39</a:t>
            </a:fld>
            <a:endParaRPr lang="zh-TW" altLang="en-US"/>
          </a:p>
        </p:txBody>
      </p:sp>
      <p:pic>
        <p:nvPicPr>
          <p:cNvPr id="4" name="图片 3"/>
          <p:cNvPicPr>
            <a:picLocks noChangeAspect="1"/>
          </p:cNvPicPr>
          <p:nvPr/>
        </p:nvPicPr>
        <p:blipFill>
          <a:blip r:embed="rId2"/>
          <a:stretch>
            <a:fillRect/>
          </a:stretch>
        </p:blipFill>
        <p:spPr>
          <a:xfrm>
            <a:off x="2590800" y="1202055"/>
            <a:ext cx="6867525" cy="3003550"/>
          </a:xfrm>
          <a:prstGeom prst="rect">
            <a:avLst/>
          </a:prstGeom>
        </p:spPr>
      </p:pic>
      <p:sp>
        <p:nvSpPr>
          <p:cNvPr id="7" name="文本框 6"/>
          <p:cNvSpPr txBox="1"/>
          <p:nvPr/>
        </p:nvSpPr>
        <p:spPr>
          <a:xfrm>
            <a:off x="2243455" y="4448810"/>
            <a:ext cx="8409940" cy="1476375"/>
          </a:xfrm>
          <a:prstGeom prst="rect">
            <a:avLst/>
          </a:prstGeom>
          <a:noFill/>
        </p:spPr>
        <p:txBody>
          <a:bodyPr wrap="square" rtlCol="0" anchor="t" anchorCtr="1">
            <a:spAutoFit/>
          </a:bodyPr>
          <a:lstStyle/>
          <a:p>
            <a:r>
              <a:rPr lang="zh-CN" altLang="en-US" dirty="0">
                <a:latin typeface="Times New Roman" panose="02020603050405020304" pitchFamily="18" charset="0"/>
                <a:ea typeface="標楷體" pitchFamily="65" charset="-120"/>
                <a:cs typeface="Times New Roman" panose="02020603050405020304" pitchFamily="18" charset="0"/>
              </a:rPr>
              <a:t>citation graph in Open Graph Benchmark</a:t>
            </a:r>
            <a:r>
              <a:rPr lang="en-US" altLang="zh-CN" dirty="0">
                <a:latin typeface="Times New Roman" panose="02020603050405020304" pitchFamily="18" charset="0"/>
                <a:ea typeface="標楷體" pitchFamily="65" charset="-120"/>
                <a:cs typeface="Times New Roman" panose="02020603050405020304" pitchFamily="18" charset="0"/>
              </a:rPr>
              <a:t> Ogbn-Papers100M (PA)</a:t>
            </a:r>
          </a:p>
          <a:p>
            <a:r>
              <a:rPr lang="en-US" altLang="zh-CN" dirty="0">
                <a:latin typeface="Times New Roman" panose="02020603050405020304" pitchFamily="18" charset="0"/>
                <a:ea typeface="標楷體" pitchFamily="65" charset="-120"/>
                <a:cs typeface="Times New Roman" panose="02020603050405020304" pitchFamily="18" charset="0"/>
              </a:rPr>
              <a:t>social graphs: </a:t>
            </a:r>
            <a:r>
              <a:rPr lang="zh-CN" altLang="en-US" dirty="0">
                <a:latin typeface="Times New Roman" panose="02020603050405020304" pitchFamily="18" charset="0"/>
                <a:ea typeface="標楷體" pitchFamily="65" charset="-120"/>
                <a:cs typeface="Times New Roman" panose="02020603050405020304" pitchFamily="18" charset="0"/>
              </a:rPr>
              <a:t>Twitter (TW)</a:t>
            </a:r>
          </a:p>
          <a:p>
            <a:r>
              <a:rPr lang="zh-CN" altLang="en-US" dirty="0">
                <a:latin typeface="Times New Roman" panose="02020603050405020304" pitchFamily="18" charset="0"/>
                <a:ea typeface="標楷體" pitchFamily="65" charset="-120"/>
                <a:cs typeface="Times New Roman" panose="02020603050405020304" pitchFamily="18" charset="0"/>
              </a:rPr>
              <a:t>web graphs</a:t>
            </a:r>
            <a:r>
              <a:rPr lang="en-US" altLang="zh-CN" dirty="0">
                <a:latin typeface="Times New Roman" panose="02020603050405020304" pitchFamily="18" charset="0"/>
                <a:ea typeface="標楷體" pitchFamily="65" charset="-120"/>
                <a:cs typeface="Times New Roman" panose="02020603050405020304" pitchFamily="18" charset="0"/>
              </a:rPr>
              <a:t>:UK-2006-05 (UK) and UK-Union</a:t>
            </a:r>
            <a:r>
              <a:rPr lang="zh-CN" altLang="en-US" dirty="0">
                <a:latin typeface="Times New Roman" panose="02020603050405020304" pitchFamily="18" charset="0"/>
                <a:ea typeface="標楷體" pitchFamily="65" charset="-120"/>
                <a:cs typeface="Times New Roman" panose="02020603050405020304" pitchFamily="18" charset="0"/>
              </a:rPr>
              <a:t>(UU)</a:t>
            </a:r>
          </a:p>
          <a:p>
            <a:r>
              <a:rPr lang="zh-CN" altLang="en-US" dirty="0">
                <a:latin typeface="Times New Roman" panose="02020603050405020304" pitchFamily="18" charset="0"/>
                <a:ea typeface="標楷體" pitchFamily="65" charset="-120"/>
                <a:cs typeface="Times New Roman" panose="02020603050405020304" pitchFamily="18" charset="0"/>
              </a:rPr>
              <a:t>co-purchasing network Ogbn-Products (PR)</a:t>
            </a:r>
          </a:p>
          <a:p>
            <a:r>
              <a:rPr lang="zh-CN" altLang="en-US" dirty="0">
                <a:latin typeface="Times New Roman" panose="02020603050405020304" pitchFamily="18" charset="0"/>
                <a:ea typeface="標楷體" pitchFamily="65" charset="-120"/>
                <a:cs typeface="Times New Roman" panose="02020603050405020304" pitchFamily="18" charset="0"/>
              </a:rPr>
              <a:t>online posts network Reddit (RD)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r>
              <a:rPr lang="en-US" altLang="zh-CN" dirty="0">
                <a:latin typeface="Times New Roman" panose="02020603050405020304" pitchFamily="18" charset="0"/>
                <a:cs typeface="Times New Roman" panose="02020603050405020304" pitchFamily="18" charset="0"/>
              </a:rPr>
              <a:t>Introduction - Graph </a:t>
            </a:r>
            <a:r>
              <a:rPr lang="en-US" altLang="zh-CN" sz="2400" dirty="0">
                <a:latin typeface="Times New Roman" panose="02020603050405020304" pitchFamily="18" charset="0"/>
                <a:cs typeface="Times New Roman" panose="02020603050405020304" pitchFamily="18" charset="0"/>
              </a:rPr>
              <a:t>(1/8)</a:t>
            </a: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4</a:t>
            </a:fld>
            <a:endParaRPr lang="zh-TW" altLang="en-US"/>
          </a:p>
        </p:txBody>
      </p:sp>
      <p:sp>
        <p:nvSpPr>
          <p:cNvPr id="3" name="椭圆 2"/>
          <p:cNvSpPr/>
          <p:nvPr/>
        </p:nvSpPr>
        <p:spPr>
          <a:xfrm>
            <a:off x="1718945" y="2049145"/>
            <a:ext cx="737870" cy="756920"/>
          </a:xfrm>
          <a:prstGeom prst="ellipse">
            <a:avLst/>
          </a:prstGeom>
          <a:noFill/>
          <a:ln w="317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rPr>
              <a:t>1</a:t>
            </a:r>
          </a:p>
        </p:txBody>
      </p:sp>
      <p:sp>
        <p:nvSpPr>
          <p:cNvPr id="5" name="椭圆 4"/>
          <p:cNvSpPr/>
          <p:nvPr/>
        </p:nvSpPr>
        <p:spPr>
          <a:xfrm>
            <a:off x="4011930" y="2049145"/>
            <a:ext cx="737870" cy="756920"/>
          </a:xfrm>
          <a:prstGeom prst="ellipse">
            <a:avLst/>
          </a:prstGeom>
          <a:noFill/>
          <a:ln w="317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rPr>
              <a:t>2</a:t>
            </a:r>
          </a:p>
        </p:txBody>
      </p:sp>
      <p:sp>
        <p:nvSpPr>
          <p:cNvPr id="6" name="椭圆 5"/>
          <p:cNvSpPr/>
          <p:nvPr/>
        </p:nvSpPr>
        <p:spPr>
          <a:xfrm>
            <a:off x="1718945" y="4130040"/>
            <a:ext cx="737870" cy="756920"/>
          </a:xfrm>
          <a:prstGeom prst="ellipse">
            <a:avLst/>
          </a:prstGeom>
          <a:noFill/>
          <a:ln w="317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rPr>
              <a:t>3</a:t>
            </a:r>
          </a:p>
        </p:txBody>
      </p:sp>
      <p:sp>
        <p:nvSpPr>
          <p:cNvPr id="7" name="椭圆 6"/>
          <p:cNvSpPr/>
          <p:nvPr/>
        </p:nvSpPr>
        <p:spPr>
          <a:xfrm>
            <a:off x="4011930" y="4130040"/>
            <a:ext cx="737870" cy="756920"/>
          </a:xfrm>
          <a:prstGeom prst="ellipse">
            <a:avLst/>
          </a:prstGeom>
          <a:noFill/>
          <a:ln w="317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1" lang="en-US" altLang="zh-TW" sz="1800" b="1" i="0" u="none" strike="noStrike" cap="none" normalizeH="0" baseline="0">
                <a:ln>
                  <a:noFill/>
                </a:ln>
                <a:solidFill>
                  <a:schemeClr val="tx1"/>
                </a:solidFill>
                <a:effectLst/>
                <a:latin typeface="Arial" panose="020B0604020202020204" pitchFamily="34" charset="0"/>
                <a:ea typeface="PMingLiU" pitchFamily="18" charset="-120"/>
              </a:rPr>
              <a:t>4</a:t>
            </a:r>
          </a:p>
        </p:txBody>
      </p:sp>
      <p:cxnSp>
        <p:nvCxnSpPr>
          <p:cNvPr id="9" name="直接连接符 8"/>
          <p:cNvCxnSpPr>
            <a:stCxn id="3" idx="4"/>
            <a:endCxn id="6" idx="0"/>
          </p:cNvCxnSpPr>
          <p:nvPr/>
        </p:nvCxnSpPr>
        <p:spPr>
          <a:xfrm>
            <a:off x="2087880" y="2806065"/>
            <a:ext cx="0" cy="1323975"/>
          </a:xfrm>
          <a:prstGeom prst="line">
            <a:avLst/>
          </a:prstGeom>
          <a:noFill/>
          <a:ln w="31750" cap="flat" cmpd="sng" algn="ctr">
            <a:solidFill>
              <a:schemeClr val="tx1"/>
            </a:solidFill>
            <a:prstDash val="solid"/>
            <a:round/>
            <a:headEnd type="none" w="med" len="med"/>
            <a:tailEnd type="none" w="med" len="med"/>
          </a:ln>
        </p:spPr>
      </p:cxnSp>
      <p:cxnSp>
        <p:nvCxnSpPr>
          <p:cNvPr id="10" name="直接连接符 9"/>
          <p:cNvCxnSpPr>
            <a:stCxn id="3" idx="6"/>
            <a:endCxn id="5" idx="2"/>
          </p:cNvCxnSpPr>
          <p:nvPr/>
        </p:nvCxnSpPr>
        <p:spPr>
          <a:xfrm>
            <a:off x="2456815" y="2427605"/>
            <a:ext cx="1555115" cy="0"/>
          </a:xfrm>
          <a:prstGeom prst="line">
            <a:avLst/>
          </a:prstGeom>
          <a:noFill/>
          <a:ln w="31750" cap="flat" cmpd="sng" algn="ctr">
            <a:solidFill>
              <a:schemeClr val="tx1"/>
            </a:solidFill>
            <a:prstDash val="solid"/>
            <a:round/>
            <a:headEnd type="none" w="med" len="med"/>
            <a:tailEnd type="none" w="med" len="med"/>
          </a:ln>
        </p:spPr>
      </p:cxnSp>
      <p:cxnSp>
        <p:nvCxnSpPr>
          <p:cNvPr id="11" name="直接连接符 10"/>
          <p:cNvCxnSpPr>
            <a:stCxn id="3" idx="5"/>
            <a:endCxn id="7" idx="1"/>
          </p:cNvCxnSpPr>
          <p:nvPr/>
        </p:nvCxnSpPr>
        <p:spPr>
          <a:xfrm>
            <a:off x="2348865" y="2694940"/>
            <a:ext cx="1771015" cy="1546225"/>
          </a:xfrm>
          <a:prstGeom prst="line">
            <a:avLst/>
          </a:prstGeom>
          <a:noFill/>
          <a:ln w="31750" cap="flat" cmpd="sng" algn="ctr">
            <a:solidFill>
              <a:schemeClr val="tx1"/>
            </a:solidFill>
            <a:prstDash val="solid"/>
            <a:round/>
            <a:headEnd type="none" w="med" len="med"/>
            <a:tailEnd type="none" w="med" len="med"/>
          </a:ln>
        </p:spPr>
      </p:cxnSp>
      <p:cxnSp>
        <p:nvCxnSpPr>
          <p:cNvPr id="12" name="直接连接符 11"/>
          <p:cNvCxnSpPr>
            <a:stCxn id="6" idx="6"/>
            <a:endCxn id="7" idx="2"/>
          </p:cNvCxnSpPr>
          <p:nvPr/>
        </p:nvCxnSpPr>
        <p:spPr>
          <a:xfrm>
            <a:off x="2456815" y="4508500"/>
            <a:ext cx="1555115" cy="0"/>
          </a:xfrm>
          <a:prstGeom prst="line">
            <a:avLst/>
          </a:prstGeom>
          <a:noFill/>
          <a:ln w="31750" cap="flat" cmpd="sng" algn="ctr">
            <a:solidFill>
              <a:schemeClr val="tx1"/>
            </a:solidFill>
            <a:prstDash val="solid"/>
            <a:round/>
            <a:headEnd type="none" w="med" len="med"/>
            <a:tailEnd type="none" w="med" len="med"/>
          </a:ln>
        </p:spPr>
      </p:cxnSp>
      <p:graphicFrame>
        <p:nvGraphicFramePr>
          <p:cNvPr id="13" name="表格 12"/>
          <p:cNvGraphicFramePr/>
          <p:nvPr>
            <p:custDataLst>
              <p:tags r:id="rId1"/>
            </p:custDataLst>
          </p:nvPr>
        </p:nvGraphicFramePr>
        <p:xfrm>
          <a:off x="6819900" y="2047240"/>
          <a:ext cx="2895600" cy="2717800"/>
        </p:xfrm>
        <a:graphic>
          <a:graphicData uri="http://schemas.openxmlformats.org/drawingml/2006/table">
            <a:tbl>
              <a:tblPr firstRow="1" bandRow="1">
                <a:tableStyleId>{5C22544A-7EE6-4342-B048-85BDC9FD1C3A}</a:tableStyleId>
              </a:tblPr>
              <a:tblGrid>
                <a:gridCol w="579120">
                  <a:extLst>
                    <a:ext uri="{9D8B030D-6E8A-4147-A177-3AD203B41FA5}">
                      <a16:colId xmlns:a16="http://schemas.microsoft.com/office/drawing/2014/main" val="20000"/>
                    </a:ext>
                  </a:extLst>
                </a:gridCol>
                <a:gridCol w="579120">
                  <a:extLst>
                    <a:ext uri="{9D8B030D-6E8A-4147-A177-3AD203B41FA5}">
                      <a16:colId xmlns:a16="http://schemas.microsoft.com/office/drawing/2014/main" val="20001"/>
                    </a:ext>
                  </a:extLst>
                </a:gridCol>
                <a:gridCol w="579120">
                  <a:extLst>
                    <a:ext uri="{9D8B030D-6E8A-4147-A177-3AD203B41FA5}">
                      <a16:colId xmlns:a16="http://schemas.microsoft.com/office/drawing/2014/main" val="20002"/>
                    </a:ext>
                  </a:extLst>
                </a:gridCol>
                <a:gridCol w="579120">
                  <a:extLst>
                    <a:ext uri="{9D8B030D-6E8A-4147-A177-3AD203B41FA5}">
                      <a16:colId xmlns:a16="http://schemas.microsoft.com/office/drawing/2014/main" val="20003"/>
                    </a:ext>
                  </a:extLst>
                </a:gridCol>
                <a:gridCol w="579120">
                  <a:extLst>
                    <a:ext uri="{9D8B030D-6E8A-4147-A177-3AD203B41FA5}">
                      <a16:colId xmlns:a16="http://schemas.microsoft.com/office/drawing/2014/main" val="20004"/>
                    </a:ext>
                  </a:extLst>
                </a:gridCol>
              </a:tblGrid>
              <a:tr h="543560">
                <a:tc>
                  <a:txBody>
                    <a:bodyPr/>
                    <a:lstStyle/>
                    <a:p>
                      <a:pPr algn="ctr">
                        <a:lnSpc>
                          <a:spcPct val="110000"/>
                        </a:lnSpc>
                        <a:buNone/>
                      </a:pPr>
                      <a:endParaRPr lang="zh-CN" altLang="en-US">
                        <a:solidFill>
                          <a:schemeClr val="tx1"/>
                        </a:solidFill>
                      </a:endParaRPr>
                    </a:p>
                  </a:txBody>
                  <a:tcPr>
                    <a:lnR w="12700" cmpd="sng">
                      <a:solidFill>
                        <a:schemeClr val="tx1"/>
                      </a:solidFill>
                      <a:prstDash val="solid"/>
                    </a:lnR>
                    <a:lnB w="12700" cmpd="sng">
                      <a:solidFill>
                        <a:schemeClr val="tx1"/>
                      </a:solidFill>
                      <a:prstDash val="solid"/>
                    </a:lnB>
                    <a:noFill/>
                  </a:tcPr>
                </a:tc>
                <a:tc>
                  <a:txBody>
                    <a:bodyPr/>
                    <a:lstStyle/>
                    <a:p>
                      <a:pPr algn="ctr">
                        <a:lnSpc>
                          <a:spcPct val="110000"/>
                        </a:lnSpc>
                        <a:buNone/>
                      </a:pPr>
                      <a:r>
                        <a:rPr lang="en-US" altLang="zh-CN">
                          <a:solidFill>
                            <a:schemeClr val="tx1"/>
                          </a:solidFill>
                        </a:rPr>
                        <a:t>1</a:t>
                      </a:r>
                    </a:p>
                  </a:txBody>
                  <a:tcPr>
                    <a:lnL w="12700" cmpd="sng">
                      <a:solidFill>
                        <a:schemeClr val="tx1"/>
                      </a:solidFill>
                      <a:prstDash val="solid"/>
                    </a:lnL>
                    <a:lnB w="12700" cmpd="sng">
                      <a:solidFill>
                        <a:schemeClr val="tx1"/>
                      </a:solidFill>
                      <a:prstDash val="solid"/>
                    </a:lnB>
                    <a:noFill/>
                  </a:tcPr>
                </a:tc>
                <a:tc>
                  <a:txBody>
                    <a:bodyPr/>
                    <a:lstStyle/>
                    <a:p>
                      <a:pPr algn="ctr">
                        <a:lnSpc>
                          <a:spcPct val="110000"/>
                        </a:lnSpc>
                        <a:buNone/>
                      </a:pPr>
                      <a:r>
                        <a:rPr lang="en-US" altLang="zh-CN">
                          <a:solidFill>
                            <a:schemeClr val="tx1"/>
                          </a:solidFill>
                        </a:rPr>
                        <a:t>2</a:t>
                      </a:r>
                    </a:p>
                  </a:txBody>
                  <a:tcPr>
                    <a:lnB w="12700" cmpd="sng">
                      <a:solidFill>
                        <a:schemeClr val="tx1"/>
                      </a:solidFill>
                      <a:prstDash val="solid"/>
                    </a:lnB>
                    <a:noFill/>
                  </a:tcPr>
                </a:tc>
                <a:tc>
                  <a:txBody>
                    <a:bodyPr/>
                    <a:lstStyle/>
                    <a:p>
                      <a:pPr algn="ctr">
                        <a:lnSpc>
                          <a:spcPct val="110000"/>
                        </a:lnSpc>
                        <a:buNone/>
                      </a:pPr>
                      <a:r>
                        <a:rPr lang="en-US" altLang="zh-CN">
                          <a:solidFill>
                            <a:schemeClr val="tx1"/>
                          </a:solidFill>
                        </a:rPr>
                        <a:t>3</a:t>
                      </a:r>
                    </a:p>
                  </a:txBody>
                  <a:tcPr>
                    <a:lnB w="12700" cmpd="sng">
                      <a:solidFill>
                        <a:schemeClr val="tx1"/>
                      </a:solidFill>
                      <a:prstDash val="solid"/>
                    </a:lnB>
                    <a:noFill/>
                  </a:tcPr>
                </a:tc>
                <a:tc>
                  <a:txBody>
                    <a:bodyPr/>
                    <a:lstStyle/>
                    <a:p>
                      <a:pPr algn="ctr">
                        <a:lnSpc>
                          <a:spcPct val="110000"/>
                        </a:lnSpc>
                        <a:buNone/>
                      </a:pPr>
                      <a:r>
                        <a:rPr lang="en-US" altLang="zh-CN">
                          <a:solidFill>
                            <a:schemeClr val="tx1"/>
                          </a:solidFill>
                        </a:rPr>
                        <a:t>4</a:t>
                      </a:r>
                    </a:p>
                  </a:txBody>
                  <a:tcPr>
                    <a:lnB w="12700" cmpd="sng">
                      <a:solidFill>
                        <a:schemeClr val="tx1"/>
                      </a:solidFill>
                      <a:prstDash val="solid"/>
                    </a:lnB>
                    <a:noFill/>
                  </a:tcPr>
                </a:tc>
                <a:extLst>
                  <a:ext uri="{0D108BD9-81ED-4DB2-BD59-A6C34878D82A}">
                    <a16:rowId xmlns:a16="http://schemas.microsoft.com/office/drawing/2014/main" val="10000"/>
                  </a:ext>
                </a:extLst>
              </a:tr>
              <a:tr h="543560">
                <a:tc>
                  <a:txBody>
                    <a:bodyPr/>
                    <a:lstStyle/>
                    <a:p>
                      <a:pPr algn="ctr">
                        <a:lnSpc>
                          <a:spcPct val="110000"/>
                        </a:lnSpc>
                        <a:buNone/>
                      </a:pPr>
                      <a:r>
                        <a:rPr lang="en-US" altLang="zh-CN" b="1">
                          <a:solidFill>
                            <a:schemeClr val="tx1"/>
                          </a:solidFill>
                        </a:rPr>
                        <a:t>1</a:t>
                      </a:r>
                    </a:p>
                  </a:txBody>
                  <a:tcPr>
                    <a:lnR w="12700" cmpd="sng">
                      <a:solidFill>
                        <a:schemeClr val="tx1"/>
                      </a:solidFill>
                      <a:prstDash val="solid"/>
                    </a:lnR>
                    <a:lnT w="12700" cmpd="sng">
                      <a:solidFill>
                        <a:schemeClr val="tx1"/>
                      </a:solidFill>
                      <a:prstDash val="solid"/>
                    </a:lnT>
                    <a:noFill/>
                  </a:tcPr>
                </a:tc>
                <a:tc>
                  <a:txBody>
                    <a:bodyPr/>
                    <a:lstStyle/>
                    <a:p>
                      <a:pPr algn="ctr">
                        <a:lnSpc>
                          <a:spcPct val="110000"/>
                        </a:lnSpc>
                        <a:buNone/>
                      </a:pPr>
                      <a:r>
                        <a:rPr lang="en-US" altLang="zh-CN">
                          <a:solidFill>
                            <a:schemeClr val="tx1"/>
                          </a:solidFill>
                        </a:rPr>
                        <a:t>0</a:t>
                      </a:r>
                    </a:p>
                  </a:txBody>
                  <a:tcPr>
                    <a:lnL w="12700" cmpd="sng">
                      <a:solidFill>
                        <a:schemeClr val="tx1"/>
                      </a:solidFill>
                      <a:prstDash val="solid"/>
                    </a:lnL>
                    <a:lnT w="12700" cmpd="sng">
                      <a:solidFill>
                        <a:schemeClr val="tx1"/>
                      </a:solidFill>
                      <a:prstDash val="solid"/>
                    </a:lnT>
                    <a:noFill/>
                  </a:tcPr>
                </a:tc>
                <a:tc>
                  <a:txBody>
                    <a:bodyPr/>
                    <a:lstStyle/>
                    <a:p>
                      <a:pPr algn="ctr">
                        <a:lnSpc>
                          <a:spcPct val="110000"/>
                        </a:lnSpc>
                        <a:buNone/>
                      </a:pPr>
                      <a:r>
                        <a:rPr lang="en-US" altLang="zh-CN">
                          <a:solidFill>
                            <a:schemeClr val="tx1"/>
                          </a:solidFill>
                        </a:rPr>
                        <a:t>1</a:t>
                      </a:r>
                    </a:p>
                  </a:txBody>
                  <a:tcPr>
                    <a:lnT w="12700" cmpd="sng">
                      <a:solidFill>
                        <a:schemeClr val="tx1"/>
                      </a:solidFill>
                      <a:prstDash val="solid"/>
                    </a:lnT>
                    <a:noFill/>
                  </a:tcPr>
                </a:tc>
                <a:tc>
                  <a:txBody>
                    <a:bodyPr/>
                    <a:lstStyle/>
                    <a:p>
                      <a:pPr algn="ctr">
                        <a:lnSpc>
                          <a:spcPct val="110000"/>
                        </a:lnSpc>
                        <a:buNone/>
                      </a:pPr>
                      <a:r>
                        <a:rPr lang="en-US" altLang="zh-CN">
                          <a:solidFill>
                            <a:schemeClr val="tx1"/>
                          </a:solidFill>
                        </a:rPr>
                        <a:t>1</a:t>
                      </a:r>
                    </a:p>
                  </a:txBody>
                  <a:tcPr>
                    <a:lnT w="12700" cmpd="sng">
                      <a:solidFill>
                        <a:schemeClr val="tx1"/>
                      </a:solidFill>
                      <a:prstDash val="solid"/>
                    </a:lnT>
                    <a:noFill/>
                  </a:tcPr>
                </a:tc>
                <a:tc>
                  <a:txBody>
                    <a:bodyPr/>
                    <a:lstStyle/>
                    <a:p>
                      <a:pPr algn="ctr">
                        <a:lnSpc>
                          <a:spcPct val="110000"/>
                        </a:lnSpc>
                        <a:buNone/>
                      </a:pPr>
                      <a:r>
                        <a:rPr lang="en-US" altLang="zh-CN">
                          <a:solidFill>
                            <a:schemeClr val="tx1"/>
                          </a:solidFill>
                        </a:rPr>
                        <a:t>1</a:t>
                      </a:r>
                    </a:p>
                  </a:txBody>
                  <a:tcPr>
                    <a:lnR>
                      <a:noFill/>
                    </a:lnR>
                    <a:lnT w="12700" cmpd="sng">
                      <a:solidFill>
                        <a:schemeClr val="tx1"/>
                      </a:solidFill>
                      <a:prstDash val="solid"/>
                    </a:lnT>
                    <a:noFill/>
                  </a:tcPr>
                </a:tc>
                <a:extLst>
                  <a:ext uri="{0D108BD9-81ED-4DB2-BD59-A6C34878D82A}">
                    <a16:rowId xmlns:a16="http://schemas.microsoft.com/office/drawing/2014/main" val="10001"/>
                  </a:ext>
                </a:extLst>
              </a:tr>
              <a:tr h="543560">
                <a:tc>
                  <a:txBody>
                    <a:bodyPr/>
                    <a:lstStyle/>
                    <a:p>
                      <a:pPr algn="ctr">
                        <a:lnSpc>
                          <a:spcPct val="110000"/>
                        </a:lnSpc>
                        <a:buNone/>
                      </a:pPr>
                      <a:r>
                        <a:rPr lang="en-US" altLang="zh-CN" b="1">
                          <a:solidFill>
                            <a:schemeClr val="tx1"/>
                          </a:solidFill>
                        </a:rPr>
                        <a:t>2</a:t>
                      </a:r>
                    </a:p>
                  </a:txBody>
                  <a:tcPr>
                    <a:lnR w="12700" cmpd="sng">
                      <a:solidFill>
                        <a:schemeClr val="tx1"/>
                      </a:solidFill>
                      <a:prstDash val="solid"/>
                    </a:lnR>
                    <a:noFill/>
                  </a:tcPr>
                </a:tc>
                <a:tc>
                  <a:txBody>
                    <a:bodyPr/>
                    <a:lstStyle/>
                    <a:p>
                      <a:pPr algn="ctr">
                        <a:lnSpc>
                          <a:spcPct val="110000"/>
                        </a:lnSpc>
                        <a:buNone/>
                      </a:pPr>
                      <a:r>
                        <a:rPr lang="en-US" altLang="zh-CN">
                          <a:solidFill>
                            <a:schemeClr val="tx1"/>
                          </a:solidFill>
                        </a:rPr>
                        <a:t>1</a:t>
                      </a:r>
                    </a:p>
                  </a:txBody>
                  <a:tcPr>
                    <a:lnL w="12700" cmpd="sng">
                      <a:solidFill>
                        <a:schemeClr val="tx1"/>
                      </a:solidFill>
                      <a:prstDash val="solid"/>
                    </a:lnL>
                    <a:noFill/>
                  </a:tcPr>
                </a:tc>
                <a:tc>
                  <a:txBody>
                    <a:bodyPr/>
                    <a:lstStyle/>
                    <a:p>
                      <a:pPr algn="ctr">
                        <a:lnSpc>
                          <a:spcPct val="110000"/>
                        </a:lnSpc>
                        <a:buNone/>
                      </a:pPr>
                      <a:r>
                        <a:rPr lang="en-US" altLang="zh-CN">
                          <a:solidFill>
                            <a:schemeClr val="tx1"/>
                          </a:solidFill>
                        </a:rPr>
                        <a:t>0</a:t>
                      </a:r>
                    </a:p>
                  </a:txBody>
                  <a:tcPr>
                    <a:noFill/>
                  </a:tcPr>
                </a:tc>
                <a:tc>
                  <a:txBody>
                    <a:bodyPr/>
                    <a:lstStyle/>
                    <a:p>
                      <a:pPr algn="ctr">
                        <a:lnSpc>
                          <a:spcPct val="110000"/>
                        </a:lnSpc>
                        <a:buNone/>
                      </a:pPr>
                      <a:r>
                        <a:rPr lang="en-US" altLang="zh-CN">
                          <a:solidFill>
                            <a:schemeClr val="tx1"/>
                          </a:solidFill>
                        </a:rPr>
                        <a:t>0</a:t>
                      </a:r>
                    </a:p>
                  </a:txBody>
                  <a:tcPr>
                    <a:noFill/>
                  </a:tcPr>
                </a:tc>
                <a:tc>
                  <a:txBody>
                    <a:bodyPr/>
                    <a:lstStyle/>
                    <a:p>
                      <a:pPr algn="ctr">
                        <a:lnSpc>
                          <a:spcPct val="110000"/>
                        </a:lnSpc>
                        <a:buNone/>
                      </a:pPr>
                      <a:r>
                        <a:rPr lang="en-US" altLang="zh-CN">
                          <a:solidFill>
                            <a:schemeClr val="tx1"/>
                          </a:solidFill>
                        </a:rPr>
                        <a:t>0</a:t>
                      </a:r>
                    </a:p>
                  </a:txBody>
                  <a:tcPr>
                    <a:lnR>
                      <a:noFill/>
                    </a:lnR>
                    <a:noFill/>
                  </a:tcPr>
                </a:tc>
                <a:extLst>
                  <a:ext uri="{0D108BD9-81ED-4DB2-BD59-A6C34878D82A}">
                    <a16:rowId xmlns:a16="http://schemas.microsoft.com/office/drawing/2014/main" val="10002"/>
                  </a:ext>
                </a:extLst>
              </a:tr>
              <a:tr h="543560">
                <a:tc>
                  <a:txBody>
                    <a:bodyPr/>
                    <a:lstStyle/>
                    <a:p>
                      <a:pPr algn="ctr">
                        <a:lnSpc>
                          <a:spcPct val="110000"/>
                        </a:lnSpc>
                        <a:buNone/>
                      </a:pPr>
                      <a:r>
                        <a:rPr lang="en-US" altLang="zh-CN" b="1">
                          <a:solidFill>
                            <a:schemeClr val="tx1"/>
                          </a:solidFill>
                        </a:rPr>
                        <a:t>3</a:t>
                      </a:r>
                    </a:p>
                  </a:txBody>
                  <a:tcPr>
                    <a:lnR w="12700" cmpd="sng">
                      <a:solidFill>
                        <a:schemeClr val="tx1"/>
                      </a:solidFill>
                      <a:prstDash val="solid"/>
                    </a:lnR>
                    <a:noFill/>
                  </a:tcPr>
                </a:tc>
                <a:tc>
                  <a:txBody>
                    <a:bodyPr/>
                    <a:lstStyle/>
                    <a:p>
                      <a:pPr algn="ctr">
                        <a:lnSpc>
                          <a:spcPct val="110000"/>
                        </a:lnSpc>
                        <a:buNone/>
                      </a:pPr>
                      <a:r>
                        <a:rPr lang="en-US" altLang="zh-CN">
                          <a:solidFill>
                            <a:schemeClr val="tx1"/>
                          </a:solidFill>
                        </a:rPr>
                        <a:t>1</a:t>
                      </a:r>
                    </a:p>
                  </a:txBody>
                  <a:tcPr>
                    <a:lnL w="12700" cmpd="sng">
                      <a:solidFill>
                        <a:schemeClr val="tx1"/>
                      </a:solidFill>
                      <a:prstDash val="solid"/>
                    </a:lnL>
                    <a:noFill/>
                  </a:tcPr>
                </a:tc>
                <a:tc>
                  <a:txBody>
                    <a:bodyPr/>
                    <a:lstStyle/>
                    <a:p>
                      <a:pPr algn="ctr">
                        <a:lnSpc>
                          <a:spcPct val="110000"/>
                        </a:lnSpc>
                        <a:buNone/>
                      </a:pPr>
                      <a:r>
                        <a:rPr lang="en-US" altLang="zh-CN">
                          <a:solidFill>
                            <a:schemeClr val="tx1"/>
                          </a:solidFill>
                        </a:rPr>
                        <a:t>0</a:t>
                      </a:r>
                    </a:p>
                  </a:txBody>
                  <a:tcPr>
                    <a:noFill/>
                  </a:tcPr>
                </a:tc>
                <a:tc>
                  <a:txBody>
                    <a:bodyPr/>
                    <a:lstStyle/>
                    <a:p>
                      <a:pPr algn="ctr">
                        <a:lnSpc>
                          <a:spcPct val="110000"/>
                        </a:lnSpc>
                        <a:buNone/>
                      </a:pPr>
                      <a:r>
                        <a:rPr lang="en-US" altLang="zh-CN">
                          <a:solidFill>
                            <a:schemeClr val="tx1"/>
                          </a:solidFill>
                        </a:rPr>
                        <a:t>0</a:t>
                      </a:r>
                    </a:p>
                  </a:txBody>
                  <a:tcPr>
                    <a:noFill/>
                  </a:tcPr>
                </a:tc>
                <a:tc>
                  <a:txBody>
                    <a:bodyPr/>
                    <a:lstStyle/>
                    <a:p>
                      <a:pPr algn="ctr">
                        <a:lnSpc>
                          <a:spcPct val="110000"/>
                        </a:lnSpc>
                        <a:buNone/>
                      </a:pPr>
                      <a:r>
                        <a:rPr lang="en-US" altLang="zh-CN">
                          <a:solidFill>
                            <a:schemeClr val="tx1"/>
                          </a:solidFill>
                        </a:rPr>
                        <a:t>1</a:t>
                      </a:r>
                    </a:p>
                  </a:txBody>
                  <a:tcPr>
                    <a:lnR>
                      <a:noFill/>
                    </a:lnR>
                    <a:noFill/>
                  </a:tcPr>
                </a:tc>
                <a:extLst>
                  <a:ext uri="{0D108BD9-81ED-4DB2-BD59-A6C34878D82A}">
                    <a16:rowId xmlns:a16="http://schemas.microsoft.com/office/drawing/2014/main" val="10003"/>
                  </a:ext>
                </a:extLst>
              </a:tr>
              <a:tr h="543560">
                <a:tc>
                  <a:txBody>
                    <a:bodyPr/>
                    <a:lstStyle/>
                    <a:p>
                      <a:pPr algn="ctr">
                        <a:lnSpc>
                          <a:spcPct val="110000"/>
                        </a:lnSpc>
                        <a:buNone/>
                      </a:pPr>
                      <a:r>
                        <a:rPr lang="en-US" altLang="zh-CN" b="1">
                          <a:solidFill>
                            <a:schemeClr val="tx1"/>
                          </a:solidFill>
                        </a:rPr>
                        <a:t>4</a:t>
                      </a:r>
                    </a:p>
                  </a:txBody>
                  <a:tcPr>
                    <a:lnR w="12700" cmpd="sng">
                      <a:solidFill>
                        <a:schemeClr val="tx1"/>
                      </a:solidFill>
                      <a:prstDash val="solid"/>
                    </a:lnR>
                    <a:noFill/>
                  </a:tcPr>
                </a:tc>
                <a:tc>
                  <a:txBody>
                    <a:bodyPr/>
                    <a:lstStyle/>
                    <a:p>
                      <a:pPr algn="ctr">
                        <a:lnSpc>
                          <a:spcPct val="110000"/>
                        </a:lnSpc>
                        <a:buNone/>
                      </a:pPr>
                      <a:r>
                        <a:rPr lang="en-US" altLang="zh-CN">
                          <a:solidFill>
                            <a:schemeClr val="tx1"/>
                          </a:solidFill>
                        </a:rPr>
                        <a:t>1</a:t>
                      </a:r>
                    </a:p>
                  </a:txBody>
                  <a:tcPr>
                    <a:lnL w="12700" cmpd="sng">
                      <a:solidFill>
                        <a:schemeClr val="tx1"/>
                      </a:solidFill>
                      <a:prstDash val="solid"/>
                    </a:lnL>
                    <a:lnB>
                      <a:noFill/>
                    </a:lnB>
                    <a:noFill/>
                  </a:tcPr>
                </a:tc>
                <a:tc>
                  <a:txBody>
                    <a:bodyPr/>
                    <a:lstStyle/>
                    <a:p>
                      <a:pPr algn="ctr">
                        <a:lnSpc>
                          <a:spcPct val="110000"/>
                        </a:lnSpc>
                        <a:buNone/>
                      </a:pPr>
                      <a:r>
                        <a:rPr lang="en-US" altLang="zh-CN">
                          <a:solidFill>
                            <a:schemeClr val="tx1"/>
                          </a:solidFill>
                        </a:rPr>
                        <a:t>0</a:t>
                      </a:r>
                    </a:p>
                  </a:txBody>
                  <a:tcPr>
                    <a:lnB>
                      <a:noFill/>
                    </a:lnB>
                    <a:noFill/>
                  </a:tcPr>
                </a:tc>
                <a:tc>
                  <a:txBody>
                    <a:bodyPr/>
                    <a:lstStyle/>
                    <a:p>
                      <a:pPr algn="ctr">
                        <a:lnSpc>
                          <a:spcPct val="110000"/>
                        </a:lnSpc>
                        <a:buNone/>
                      </a:pPr>
                      <a:r>
                        <a:rPr lang="en-US" altLang="zh-CN">
                          <a:solidFill>
                            <a:schemeClr val="tx1"/>
                          </a:solidFill>
                        </a:rPr>
                        <a:t>1</a:t>
                      </a:r>
                    </a:p>
                  </a:txBody>
                  <a:tcPr>
                    <a:lnB>
                      <a:noFill/>
                    </a:lnB>
                    <a:noFill/>
                  </a:tcPr>
                </a:tc>
                <a:tc>
                  <a:txBody>
                    <a:bodyPr/>
                    <a:lstStyle/>
                    <a:p>
                      <a:pPr algn="ctr">
                        <a:lnSpc>
                          <a:spcPct val="110000"/>
                        </a:lnSpc>
                        <a:buNone/>
                      </a:pPr>
                      <a:r>
                        <a:rPr lang="en-US" altLang="zh-CN">
                          <a:solidFill>
                            <a:schemeClr val="tx1"/>
                          </a:solidFill>
                        </a:rPr>
                        <a:t>0</a:t>
                      </a:r>
                    </a:p>
                  </a:txBody>
                  <a:tcPr>
                    <a:lnR>
                      <a:noFill/>
                    </a:lnR>
                    <a:lnB>
                      <a:noFill/>
                    </a:lnB>
                    <a:noFill/>
                  </a:tcPr>
                </a:tc>
                <a:extLst>
                  <a:ext uri="{0D108BD9-81ED-4DB2-BD59-A6C34878D82A}">
                    <a16:rowId xmlns:a16="http://schemas.microsoft.com/office/drawing/2014/main" val="10004"/>
                  </a:ext>
                </a:extLst>
              </a:tr>
            </a:tbl>
          </a:graphicData>
        </a:graphic>
      </p:graphicFrame>
      <p:sp>
        <p:nvSpPr>
          <p:cNvPr id="16" name="文本框 15"/>
          <p:cNvSpPr txBox="1"/>
          <p:nvPr/>
        </p:nvSpPr>
        <p:spPr>
          <a:xfrm>
            <a:off x="6372860" y="1448435"/>
            <a:ext cx="4064000" cy="368300"/>
          </a:xfrm>
          <a:prstGeom prst="rect">
            <a:avLst/>
          </a:prstGeom>
          <a:noFill/>
        </p:spPr>
        <p:txBody>
          <a:bodyPr wrap="square" rtlCol="0" anchor="ctr" anchorCtr="1">
            <a:spAutoFit/>
          </a:bodyPr>
          <a:lstStyle/>
          <a:p>
            <a:r>
              <a:rPr lang="en-US" altLang="zh-CN" dirty="0">
                <a:ea typeface="標楷體" pitchFamily="65" charset="-120"/>
                <a:cs typeface="Calibri" panose="020F0502020204030204" pitchFamily="34" charset="0"/>
              </a:rPr>
              <a:t>Adjacency Matrix</a:t>
            </a:r>
          </a:p>
        </p:txBody>
      </p:sp>
      <p:sp>
        <p:nvSpPr>
          <p:cNvPr id="17" name="文本框 16"/>
          <p:cNvSpPr txBox="1"/>
          <p:nvPr/>
        </p:nvSpPr>
        <p:spPr>
          <a:xfrm>
            <a:off x="1138555" y="1448435"/>
            <a:ext cx="4064000" cy="368300"/>
          </a:xfrm>
          <a:prstGeom prst="rect">
            <a:avLst/>
          </a:prstGeom>
          <a:noFill/>
        </p:spPr>
        <p:txBody>
          <a:bodyPr wrap="square" rtlCol="0" anchor="ctr" anchorCtr="1">
            <a:spAutoFit/>
          </a:bodyPr>
          <a:lstStyle/>
          <a:p>
            <a:r>
              <a:rPr lang="en-US" altLang="zh-CN" dirty="0">
                <a:ea typeface="標楷體" pitchFamily="65" charset="-120"/>
                <a:cs typeface="Calibri" panose="020F0502020204030204" pitchFamily="34" charset="0"/>
              </a:rPr>
              <a:t>A Simple Graph</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CN" dirty="0">
                <a:latin typeface="Times New Roman" panose="02020603050405020304" pitchFamily="18" charset="0"/>
                <a:cs typeface="Times New Roman" panose="02020603050405020304" pitchFamily="18" charset="0"/>
              </a:rPr>
              <a:t>Evaluation - DUCATI </a:t>
            </a:r>
            <a:r>
              <a:rPr lang="en-US" altLang="zh-CN" sz="2400" dirty="0">
                <a:latin typeface="Times New Roman" panose="02020603050405020304" pitchFamily="18" charset="0"/>
                <a:cs typeface="Times New Roman" panose="02020603050405020304" pitchFamily="18" charset="0"/>
                <a:sym typeface="+mn-ea"/>
              </a:rPr>
              <a:t>(2/3)</a:t>
            </a:r>
            <a:endParaRPr kumimoji="1" lang="en-US" altLang="zh-CN" sz="2400" dirty="0">
              <a:latin typeface="Times New Roman" panose="02020603050405020304" pitchFamily="18" charset="0"/>
              <a:cs typeface="Times New Roman" panose="02020603050405020304" pitchFamily="18" charset="0"/>
              <a:sym typeface="+mn-ea"/>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40</a:t>
            </a:fld>
            <a:endParaRPr lang="zh-TW" altLang="en-US"/>
          </a:p>
        </p:txBody>
      </p:sp>
      <p:pic>
        <p:nvPicPr>
          <p:cNvPr id="7" name="图片 6"/>
          <p:cNvPicPr>
            <a:picLocks noChangeAspect="1"/>
          </p:cNvPicPr>
          <p:nvPr/>
        </p:nvPicPr>
        <p:blipFill>
          <a:blip r:embed="rId2"/>
          <a:stretch>
            <a:fillRect/>
          </a:stretch>
        </p:blipFill>
        <p:spPr>
          <a:xfrm>
            <a:off x="6724015" y="1120140"/>
            <a:ext cx="5413375" cy="4922520"/>
          </a:xfrm>
          <a:prstGeom prst="rect">
            <a:avLst/>
          </a:prstGeom>
        </p:spPr>
      </p:pic>
      <p:sp>
        <p:nvSpPr>
          <p:cNvPr id="3" name="文本框 2"/>
          <p:cNvSpPr txBox="1"/>
          <p:nvPr/>
        </p:nvSpPr>
        <p:spPr>
          <a:xfrm>
            <a:off x="521335" y="1171258"/>
            <a:ext cx="4064000" cy="1476375"/>
          </a:xfrm>
          <a:prstGeom prst="rect">
            <a:avLst/>
          </a:prstGeom>
          <a:noFill/>
        </p:spPr>
        <p:txBody>
          <a:bodyPr wrap="square" rtlCol="0" anchor="ctr" anchorCtr="1">
            <a:spAutoFit/>
          </a:bodyPr>
          <a:lstStyle/>
          <a:p>
            <a:r>
              <a:rPr lang="en-US" altLang="zh-CN" dirty="0">
                <a:latin typeface="Times New Roman" panose="02020603050405020304" pitchFamily="18" charset="0"/>
                <a:ea typeface="標楷體" pitchFamily="65" charset="-120"/>
                <a:cs typeface="Times New Roman" panose="02020603050405020304" pitchFamily="18" charset="0"/>
              </a:rPr>
              <a:t>Setting: </a:t>
            </a:r>
          </a:p>
          <a:p>
            <a:r>
              <a:rPr lang="en-US" altLang="zh-CN" dirty="0">
                <a:latin typeface="Times New Roman" panose="02020603050405020304" pitchFamily="18" charset="0"/>
                <a:ea typeface="標楷體" pitchFamily="65" charset="-120"/>
                <a:cs typeface="Times New Roman" panose="02020603050405020304" pitchFamily="18" charset="0"/>
              </a:rPr>
              <a:t>• fanouts=(2,2,2), dimension=128;</a:t>
            </a:r>
          </a:p>
          <a:p>
            <a:r>
              <a:rPr lang="en-US" altLang="zh-CN" dirty="0">
                <a:latin typeface="Times New Roman" panose="02020603050405020304" pitchFamily="18" charset="0"/>
                <a:ea typeface="標楷體" pitchFamily="65" charset="-120"/>
                <a:cs typeface="Times New Roman" panose="02020603050405020304" pitchFamily="18" charset="0"/>
              </a:rPr>
              <a:t>• fanouts=(2,2,2), dimension=256;</a:t>
            </a:r>
          </a:p>
          <a:p>
            <a:r>
              <a:rPr lang="en-US" altLang="zh-CN" dirty="0">
                <a:latin typeface="Times New Roman" panose="02020603050405020304" pitchFamily="18" charset="0"/>
                <a:ea typeface="標楷體" pitchFamily="65" charset="-120"/>
                <a:cs typeface="Times New Roman" panose="02020603050405020304" pitchFamily="18" charset="0"/>
              </a:rPr>
              <a:t>• fanouts=(15,10,5), dimension=128;</a:t>
            </a:r>
          </a:p>
          <a:p>
            <a:r>
              <a:rPr lang="en-US" altLang="zh-CN" dirty="0">
                <a:latin typeface="Times New Roman" panose="02020603050405020304" pitchFamily="18" charset="0"/>
                <a:ea typeface="標楷體" pitchFamily="65" charset="-120"/>
                <a:cs typeface="Times New Roman" panose="02020603050405020304" pitchFamily="18" charset="0"/>
              </a:rPr>
              <a:t>• fanouts=(15,10,5), dimension=256.</a:t>
            </a:r>
          </a:p>
        </p:txBody>
      </p:sp>
      <p:sp>
        <p:nvSpPr>
          <p:cNvPr id="4" name="文本框 3"/>
          <p:cNvSpPr txBox="1"/>
          <p:nvPr/>
        </p:nvSpPr>
        <p:spPr>
          <a:xfrm>
            <a:off x="281305" y="2865120"/>
            <a:ext cx="6362065" cy="2440305"/>
          </a:xfrm>
          <a:prstGeom prst="rect">
            <a:avLst/>
          </a:prstGeom>
          <a:noFill/>
        </p:spPr>
        <p:txBody>
          <a:bodyPr wrap="square" rtlCol="0" anchor="ctr" anchorCtr="1">
            <a:noAutofit/>
          </a:bodyPr>
          <a:lstStyle/>
          <a:p>
            <a:r>
              <a:rPr lang="en-US" altLang="zh-CN" dirty="0">
                <a:latin typeface="Times New Roman" panose="02020603050405020304" pitchFamily="18" charset="0"/>
                <a:ea typeface="標楷體" pitchFamily="65" charset="-120"/>
                <a:cs typeface="Times New Roman" panose="02020603050405020304" pitchFamily="18" charset="0"/>
              </a:rPr>
              <a:t>Baselines:</a:t>
            </a:r>
          </a:p>
          <a:p>
            <a:r>
              <a:rPr lang="zh-CN" altLang="en-US" dirty="0">
                <a:latin typeface="Times New Roman" panose="02020603050405020304" pitchFamily="18" charset="0"/>
                <a:ea typeface="標楷體" pitchFamily="65" charset="-120"/>
                <a:cs typeface="Times New Roman" panose="02020603050405020304" pitchFamily="18" charset="0"/>
                <a:sym typeface="+mn-ea"/>
              </a:rPr>
              <a:t> </a:t>
            </a:r>
            <a:r>
              <a:rPr lang="zh-CN" altLang="en-US" b="1" dirty="0">
                <a:latin typeface="Times New Roman" panose="02020603050405020304" pitchFamily="18" charset="0"/>
                <a:ea typeface="標楷體" pitchFamily="65" charset="-120"/>
                <a:cs typeface="Times New Roman" panose="02020603050405020304" pitchFamily="18" charset="0"/>
                <a:sym typeface="+mn-ea"/>
              </a:rPr>
              <a:t>DGL</a:t>
            </a:r>
            <a:r>
              <a:rPr lang="en-US" altLang="zh-CN" dirty="0">
                <a:latin typeface="Times New Roman" panose="02020603050405020304" pitchFamily="18" charset="0"/>
                <a:ea typeface="標楷體" pitchFamily="65" charset="-120"/>
                <a:cs typeface="Times New Roman" panose="02020603050405020304" pitchFamily="18" charset="0"/>
              </a:rPr>
              <a:t>: Deep Graph Library, a library for graph deep learning.</a:t>
            </a:r>
          </a:p>
          <a:p>
            <a:r>
              <a:rPr lang="en-US" altLang="zh-CN" dirty="0">
                <a:latin typeface="Times New Roman" panose="02020603050405020304" pitchFamily="18" charset="0"/>
                <a:ea typeface="標楷體" pitchFamily="65" charset="-120"/>
                <a:cs typeface="Times New Roman" panose="02020603050405020304" pitchFamily="18" charset="0"/>
              </a:rPr>
              <a:t>In the experiments, it serves as a system with UVA techique.</a:t>
            </a:r>
          </a:p>
          <a:p>
            <a:endParaRPr lang="en-US" altLang="zh-CN" dirty="0">
              <a:latin typeface="Times New Roman" panose="02020603050405020304" pitchFamily="18" charset="0"/>
              <a:ea typeface="標楷體" pitchFamily="65" charset="-120"/>
              <a:cs typeface="Times New Roman" panose="02020603050405020304" pitchFamily="18" charset="0"/>
            </a:endParaRPr>
          </a:p>
          <a:p>
            <a:r>
              <a:rPr lang="zh-CN" altLang="en-US" b="1" dirty="0">
                <a:latin typeface="Times New Roman" panose="02020603050405020304" pitchFamily="18" charset="0"/>
                <a:ea typeface="標楷體" pitchFamily="65" charset="-120"/>
                <a:cs typeface="Times New Roman" panose="02020603050405020304" pitchFamily="18" charset="0"/>
                <a:sym typeface="+mn-ea"/>
              </a:rPr>
              <a:t>SOTA</a:t>
            </a:r>
            <a:r>
              <a:rPr lang="en-US" altLang="zh-CN" dirty="0">
                <a:latin typeface="Times New Roman" panose="02020603050405020304" pitchFamily="18" charset="0"/>
                <a:ea typeface="標楷體" pitchFamily="65" charset="-120"/>
                <a:cs typeface="Times New Roman" panose="02020603050405020304" pitchFamily="18" charset="0"/>
              </a:rPr>
              <a:t>: SOTA employs UVA for Adj-Sampling, UVA for Nfeat-Selecting, and NfeatCache. SOTA constructs the same Nfeat-Cache as GNNLab.</a:t>
            </a:r>
          </a:p>
          <a:p>
            <a:endParaRPr lang="en-US" altLang="zh-CN" dirty="0">
              <a:latin typeface="Times New Roman" panose="02020603050405020304" pitchFamily="18" charset="0"/>
              <a:ea typeface="標楷體" pitchFamily="65" charset="-120"/>
              <a:cs typeface="Times New Roman" panose="02020603050405020304" pitchFamily="18" charset="0"/>
            </a:endParaRPr>
          </a:p>
          <a:p>
            <a:endParaRPr lang="en-US" altLang="zh-CN" dirty="0">
              <a:latin typeface="Times New Roman" panose="02020603050405020304" pitchFamily="18" charset="0"/>
              <a:ea typeface="標楷體" pitchFamily="65" charset="-120"/>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CN" dirty="0">
                <a:latin typeface="Times New Roman" panose="02020603050405020304" pitchFamily="18" charset="0"/>
                <a:cs typeface="Times New Roman" panose="02020603050405020304" pitchFamily="18" charset="0"/>
              </a:rPr>
              <a:t>Evaluation - DUCATI </a:t>
            </a:r>
            <a:r>
              <a:rPr lang="en-US" altLang="zh-CN" sz="2400" dirty="0">
                <a:latin typeface="Times New Roman" panose="02020603050405020304" pitchFamily="18" charset="0"/>
                <a:cs typeface="Times New Roman" panose="02020603050405020304" pitchFamily="18" charset="0"/>
                <a:sym typeface="+mn-ea"/>
              </a:rPr>
              <a:t>(3/3)</a:t>
            </a:r>
            <a:endParaRPr kumimoji="1" lang="en-US" altLang="zh-CN" sz="2400" dirty="0">
              <a:latin typeface="Times New Roman" panose="02020603050405020304" pitchFamily="18" charset="0"/>
              <a:cs typeface="Times New Roman" panose="02020603050405020304" pitchFamily="18" charset="0"/>
              <a:sym typeface="+mn-ea"/>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41</a:t>
            </a:fld>
            <a:endParaRPr lang="zh-TW" altLang="en-US"/>
          </a:p>
        </p:txBody>
      </p:sp>
      <p:pic>
        <p:nvPicPr>
          <p:cNvPr id="3" name="图片 2"/>
          <p:cNvPicPr>
            <a:picLocks noChangeAspect="1"/>
          </p:cNvPicPr>
          <p:nvPr/>
        </p:nvPicPr>
        <p:blipFill>
          <a:blip r:embed="rId2"/>
          <a:stretch>
            <a:fillRect/>
          </a:stretch>
        </p:blipFill>
        <p:spPr>
          <a:xfrm>
            <a:off x="1049655" y="1299210"/>
            <a:ext cx="10020300" cy="2876550"/>
          </a:xfrm>
          <a:prstGeom prst="rect">
            <a:avLst/>
          </a:prstGeom>
        </p:spPr>
      </p:pic>
      <p:sp>
        <p:nvSpPr>
          <p:cNvPr id="4" name="文本框 3"/>
          <p:cNvSpPr txBox="1"/>
          <p:nvPr/>
        </p:nvSpPr>
        <p:spPr>
          <a:xfrm>
            <a:off x="1294765" y="4567555"/>
            <a:ext cx="9602470" cy="953135"/>
          </a:xfrm>
          <a:prstGeom prst="rect">
            <a:avLst/>
          </a:prstGeom>
          <a:noFill/>
        </p:spPr>
        <p:txBody>
          <a:bodyPr wrap="square" rtlCol="0" anchor="t" anchorCtr="1">
            <a:spAutoFit/>
          </a:bodyPr>
          <a:lstStyle/>
          <a:p>
            <a:r>
              <a:rPr lang="zh-CN" altLang="en-US" sz="1400" dirty="0">
                <a:latin typeface="Times New Roman" panose="02020603050405020304" pitchFamily="18" charset="0"/>
                <a:ea typeface="標楷體" pitchFamily="65" charset="-120"/>
                <a:cs typeface="Times New Roman" panose="02020603050405020304" pitchFamily="18" charset="0"/>
              </a:rPr>
              <a:t>The heatmap that visualizes the normalized execution time of all possible allocation plans. Here each</a:t>
            </a:r>
            <a:r>
              <a:rPr lang="en-US" altLang="zh-CN" sz="1400" dirty="0">
                <a:latin typeface="Times New Roman" panose="02020603050405020304" pitchFamily="18" charset="0"/>
                <a:ea typeface="標楷體" pitchFamily="65" charset="-120"/>
                <a:cs typeface="Times New Roman" panose="02020603050405020304" pitchFamily="18" charset="0"/>
              </a:rPr>
              <a:t> </a:t>
            </a:r>
            <a:r>
              <a:rPr lang="zh-CN" altLang="en-US" sz="1400" dirty="0">
                <a:latin typeface="Times New Roman" panose="02020603050405020304" pitchFamily="18" charset="0"/>
                <a:ea typeface="標楷體" pitchFamily="65" charset="-120"/>
                <a:cs typeface="Times New Roman" panose="02020603050405020304" pitchFamily="18" charset="0"/>
              </a:rPr>
              <a:t>rectangle represents one allocation plan. The position of the rectangle indicates the size of Adj-Cache. From</a:t>
            </a:r>
            <a:r>
              <a:rPr lang="en-US" altLang="zh-CN" sz="1400" dirty="0">
                <a:latin typeface="Times New Roman" panose="02020603050405020304" pitchFamily="18" charset="0"/>
                <a:ea typeface="標楷體" pitchFamily="65" charset="-120"/>
                <a:cs typeface="Times New Roman" panose="02020603050405020304" pitchFamily="18" charset="0"/>
              </a:rPr>
              <a:t> </a:t>
            </a:r>
            <a:r>
              <a:rPr lang="zh-CN" altLang="en-US" sz="1400" dirty="0">
                <a:latin typeface="Times New Roman" panose="02020603050405020304" pitchFamily="18" charset="0"/>
                <a:ea typeface="標楷體" pitchFamily="65" charset="-120"/>
                <a:cs typeface="Times New Roman" panose="02020603050405020304" pitchFamily="18" charset="0"/>
              </a:rPr>
              <a:t>left to right, the size of Adj-Cache increases from zero to the total available cache budget with a fixed step</a:t>
            </a:r>
            <a:r>
              <a:rPr lang="en-US" altLang="zh-CN" sz="1400" dirty="0">
                <a:latin typeface="Times New Roman" panose="02020603050405020304" pitchFamily="18" charset="0"/>
                <a:ea typeface="標楷體" pitchFamily="65" charset="-120"/>
                <a:cs typeface="Times New Roman" panose="02020603050405020304" pitchFamily="18" charset="0"/>
              </a:rPr>
              <a:t> </a:t>
            </a:r>
            <a:r>
              <a:rPr lang="zh-CN" altLang="en-US" sz="1400" dirty="0">
                <a:latin typeface="Times New Roman" panose="02020603050405020304" pitchFamily="18" charset="0"/>
                <a:ea typeface="標楷體" pitchFamily="65" charset="-120"/>
                <a:cs typeface="Times New Roman" panose="02020603050405020304" pitchFamily="18" charset="0"/>
              </a:rPr>
              <a:t>size, and the size of Nfeat-Cache decreases accordingly. The hollow green pentagram denotes the allocation</a:t>
            </a:r>
            <a:r>
              <a:rPr lang="en-US" altLang="zh-CN" sz="1400" dirty="0">
                <a:latin typeface="Times New Roman" panose="02020603050405020304" pitchFamily="18" charset="0"/>
                <a:ea typeface="標楷體" pitchFamily="65" charset="-120"/>
                <a:cs typeface="Times New Roman" panose="02020603050405020304" pitchFamily="18" charset="0"/>
              </a:rPr>
              <a:t> </a:t>
            </a:r>
            <a:r>
              <a:rPr lang="zh-CN" altLang="en-US" sz="1400" dirty="0">
                <a:latin typeface="Times New Roman" panose="02020603050405020304" pitchFamily="18" charset="0"/>
                <a:ea typeface="標楷體" pitchFamily="65" charset="-120"/>
                <a:cs typeface="Times New Roman" panose="02020603050405020304" pitchFamily="18" charset="0"/>
              </a:rPr>
              <a:t>plan given by our Dual-Cache Allocator. The darker color means shorter time.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latin typeface="Times New Roman" panose="02020603050405020304" pitchFamily="18" charset="0"/>
                <a:cs typeface="Times New Roman" panose="02020603050405020304" pitchFamily="18" charset="0"/>
              </a:rPr>
              <a:t>Outline</a:t>
            </a:r>
          </a:p>
        </p:txBody>
      </p:sp>
      <p:sp>
        <p:nvSpPr>
          <p:cNvPr id="3" name="內容版面配置區 2"/>
          <p:cNvSpPr>
            <a:spLocks noGrp="1"/>
          </p:cNvSpPr>
          <p:nvPr>
            <p:ph idx="1"/>
          </p:nvPr>
        </p:nvSpPr>
        <p:spPr>
          <a:xfrm>
            <a:off x="1311275" y="1125220"/>
            <a:ext cx="10271125" cy="4571365"/>
          </a:xfrm>
        </p:spPr>
        <p:txBody>
          <a:bodyPr>
            <a:noAutofit/>
          </a:bodyPr>
          <a:lstStyle/>
          <a:p>
            <a:endParaRPr lang="en-US" altLang="zh-CN" sz="2935" dirty="0">
              <a:solidFill>
                <a:srgbClr val="0000FF"/>
              </a:solidFill>
              <a:latin typeface="Times New Roman" panose="02020603050405020304" pitchFamily="18" charset="0"/>
              <a:cs typeface="Times New Roman" panose="02020603050405020304" pitchFamily="18" charset="0"/>
            </a:endParaRPr>
          </a:p>
          <a:p>
            <a:r>
              <a:rPr lang="en-US" altLang="zh-CN" sz="2935" dirty="0">
                <a:solidFill>
                  <a:schemeClr val="tx1"/>
                </a:solidFill>
                <a:latin typeface="Times New Roman" panose="02020603050405020304" pitchFamily="18" charset="0"/>
                <a:cs typeface="Times New Roman" panose="02020603050405020304" pitchFamily="18" charset="0"/>
              </a:rPr>
              <a:t>Introduction (8 min)</a:t>
            </a:r>
            <a:endParaRPr lang="en-US" altLang="zh-TW" sz="2935" dirty="0">
              <a:solidFill>
                <a:schemeClr val="tx1"/>
              </a:solidFill>
              <a:latin typeface="Times New Roman" panose="02020603050405020304" pitchFamily="18" charset="0"/>
              <a:cs typeface="Times New Roman" panose="02020603050405020304" pitchFamily="18" charset="0"/>
            </a:endParaRPr>
          </a:p>
          <a:p>
            <a:r>
              <a:rPr lang="en-US" altLang="zh-CN" sz="2935" dirty="0">
                <a:solidFill>
                  <a:schemeClr val="tx1"/>
                </a:solidFill>
                <a:latin typeface="Times New Roman" panose="02020603050405020304" pitchFamily="18" charset="0"/>
                <a:cs typeface="Times New Roman" panose="02020603050405020304" pitchFamily="18" charset="0"/>
              </a:rPr>
              <a:t>Proposed Methods &amp; Performance Evaluation (30 min)</a:t>
            </a:r>
          </a:p>
          <a:p>
            <a:pPr lvl="1"/>
            <a:r>
              <a:rPr lang="en-US" altLang="zh-CN" sz="2400" dirty="0">
                <a:latin typeface="Times New Roman" panose="02020603050405020304" pitchFamily="18" charset="0"/>
                <a:cs typeface="Times New Roman" panose="02020603050405020304" pitchFamily="18" charset="0"/>
                <a:sym typeface="+mn-ea"/>
              </a:rPr>
              <a:t>Cache-based Methods (20 min)</a:t>
            </a:r>
            <a:endParaRPr lang="en-US" altLang="zh-CN" sz="2400" dirty="0">
              <a:latin typeface="Times New Roman" panose="02020603050405020304" pitchFamily="18" charset="0"/>
              <a:cs typeface="Times New Roman" panose="02020603050405020304" pitchFamily="18" charset="0"/>
            </a:endParaRPr>
          </a:p>
          <a:p>
            <a:pPr lvl="2">
              <a:buClr>
                <a:srgbClr val="0000FF"/>
              </a:buClr>
              <a:buFont typeface="Arial" panose="020B0604020202020204" pitchFamily="34" charset="0"/>
              <a:buChar char="−"/>
            </a:pPr>
            <a:r>
              <a:rPr lang="en-US" altLang="zh-CN" sz="1800" dirty="0">
                <a:latin typeface="Times New Roman" panose="02020603050405020304" pitchFamily="18" charset="0"/>
                <a:cs typeface="Times New Roman" panose="02020603050405020304" pitchFamily="18" charset="0"/>
                <a:sym typeface="+mn-ea"/>
              </a:rPr>
              <a:t>Single Cahce Method (10 min)</a:t>
            </a:r>
          </a:p>
          <a:p>
            <a:pPr lvl="2">
              <a:buClr>
                <a:srgbClr val="0000FF"/>
              </a:buClr>
              <a:buFont typeface="Arial" panose="020B0604020202020204" pitchFamily="34" charset="0"/>
              <a:buChar char="−"/>
            </a:pPr>
            <a:r>
              <a:rPr lang="en-US" altLang="zh-CN" sz="1800" dirty="0">
                <a:latin typeface="Times New Roman" panose="02020603050405020304" pitchFamily="18" charset="0"/>
                <a:cs typeface="Times New Roman" panose="02020603050405020304" pitchFamily="18" charset="0"/>
                <a:sym typeface="+mn-ea"/>
              </a:rPr>
              <a:t>Dual Cache Method (10 min)</a:t>
            </a:r>
            <a:endParaRPr lang="en-US" altLang="zh-CN" sz="1800" dirty="0">
              <a:latin typeface="Times New Roman" panose="02020603050405020304" pitchFamily="18" charset="0"/>
              <a:cs typeface="Times New Roman" panose="02020603050405020304" pitchFamily="18" charset="0"/>
            </a:endParaRPr>
          </a:p>
          <a:p>
            <a:pPr lvl="1"/>
            <a:r>
              <a:rPr lang="en-US" altLang="zh-CN" sz="2400" dirty="0">
                <a:solidFill>
                  <a:srgbClr val="0000FF"/>
                </a:solidFill>
                <a:latin typeface="Times New Roman" panose="02020603050405020304" pitchFamily="18" charset="0"/>
                <a:cs typeface="Times New Roman" panose="02020603050405020304" pitchFamily="18" charset="0"/>
                <a:sym typeface="+mn-ea"/>
              </a:rPr>
              <a:t>UVA-Based Method (10 min)</a:t>
            </a:r>
          </a:p>
          <a:p>
            <a:r>
              <a:rPr lang="en-US" altLang="zh-CN" sz="2935" dirty="0">
                <a:solidFill>
                  <a:schemeClr val="tx1"/>
                </a:solidFill>
                <a:latin typeface="Times New Roman" panose="02020603050405020304" pitchFamily="18" charset="0"/>
                <a:cs typeface="Times New Roman" panose="02020603050405020304" pitchFamily="18" charset="0"/>
              </a:rPr>
              <a:t>Conclusions(2 min)</a:t>
            </a:r>
          </a:p>
          <a:p>
            <a:r>
              <a:rPr lang="en-US" altLang="zh-CN" sz="2935" dirty="0">
                <a:solidFill>
                  <a:schemeClr val="tx1"/>
                </a:solidFill>
                <a:latin typeface="Times New Roman" panose="02020603050405020304" pitchFamily="18" charset="0"/>
                <a:cs typeface="Times New Roman" panose="02020603050405020304" pitchFamily="18" charset="0"/>
                <a:sym typeface="+mn-ea"/>
              </a:rPr>
              <a:t>Q&amp;A (5 min)</a:t>
            </a: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42</a:t>
            </a:fld>
            <a:endParaRPr lang="zh-TW"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CN" dirty="0">
                <a:latin typeface="Times New Roman" panose="02020603050405020304" pitchFamily="18" charset="0"/>
                <a:cs typeface="Times New Roman" panose="02020603050405020304" pitchFamily="18" charset="0"/>
              </a:rPr>
              <a:t>UVA-Based Method </a:t>
            </a:r>
            <a:r>
              <a:rPr kumimoji="1" lang="en-US" altLang="zh-CN" sz="2400" dirty="0">
                <a:latin typeface="Times New Roman" panose="02020603050405020304" pitchFamily="18" charset="0"/>
                <a:cs typeface="Times New Roman" panose="02020603050405020304" pitchFamily="18" charset="0"/>
              </a:rPr>
              <a:t>(1/8)</a:t>
            </a: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43</a:t>
            </a:fld>
            <a:endParaRPr lang="zh-TW" altLang="en-US"/>
          </a:p>
        </p:txBody>
      </p:sp>
      <p:pic>
        <p:nvPicPr>
          <p:cNvPr id="3" name="图片 2"/>
          <p:cNvPicPr>
            <a:picLocks noChangeAspect="1"/>
          </p:cNvPicPr>
          <p:nvPr/>
        </p:nvPicPr>
        <p:blipFill>
          <a:blip r:embed="rId2"/>
          <a:stretch>
            <a:fillRect/>
          </a:stretch>
        </p:blipFill>
        <p:spPr>
          <a:xfrm>
            <a:off x="1195070" y="1432560"/>
            <a:ext cx="9801225" cy="417195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CN" dirty="0">
                <a:latin typeface="Times New Roman" panose="02020603050405020304" pitchFamily="18" charset="0"/>
                <a:cs typeface="Times New Roman" panose="02020603050405020304" pitchFamily="18" charset="0"/>
              </a:rPr>
              <a:t>UVA-Based Method </a:t>
            </a:r>
            <a:r>
              <a:rPr kumimoji="1" lang="en-US" altLang="zh-CN" sz="2400" dirty="0">
                <a:latin typeface="Times New Roman" panose="02020603050405020304" pitchFamily="18" charset="0"/>
                <a:cs typeface="Times New Roman" panose="02020603050405020304" pitchFamily="18" charset="0"/>
              </a:rPr>
              <a:t>(2/8)</a:t>
            </a: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44</a:t>
            </a:fld>
            <a:endParaRPr lang="zh-TW" altLang="en-US"/>
          </a:p>
        </p:txBody>
      </p:sp>
      <p:pic>
        <p:nvPicPr>
          <p:cNvPr id="3" name="图片 2"/>
          <p:cNvPicPr>
            <a:picLocks noChangeAspect="1"/>
          </p:cNvPicPr>
          <p:nvPr/>
        </p:nvPicPr>
        <p:blipFill>
          <a:blip r:embed="rId2"/>
          <a:stretch>
            <a:fillRect/>
          </a:stretch>
        </p:blipFill>
        <p:spPr>
          <a:xfrm>
            <a:off x="9107805" y="1477645"/>
            <a:ext cx="2732405" cy="4342130"/>
          </a:xfrm>
          <a:prstGeom prst="rect">
            <a:avLst/>
          </a:prstGeom>
        </p:spPr>
      </p:pic>
      <p:sp>
        <p:nvSpPr>
          <p:cNvPr id="8" name="文本框 7"/>
          <p:cNvSpPr txBox="1"/>
          <p:nvPr/>
        </p:nvSpPr>
        <p:spPr>
          <a:xfrm>
            <a:off x="139700" y="1251585"/>
            <a:ext cx="9160510" cy="1845310"/>
          </a:xfrm>
          <a:prstGeom prst="rect">
            <a:avLst/>
          </a:prstGeom>
          <a:noFill/>
        </p:spPr>
        <p:txBody>
          <a:bodyPr wrap="square" rtlCol="0" anchor="ctr" anchorCtr="1">
            <a:spAutoFit/>
          </a:bodyPr>
          <a:lstStyle/>
          <a:p>
            <a:r>
              <a:rPr lang="en-US" altLang="zh-CN" sz="2400" b="1" dirty="0">
                <a:latin typeface="Times New Roman" panose="02020603050405020304" pitchFamily="18" charset="0"/>
                <a:ea typeface="標楷體" pitchFamily="65" charset="-120"/>
                <a:cs typeface="Times New Roman" panose="02020603050405020304" pitchFamily="18" charset="0"/>
              </a:rPr>
              <a:t>UVA-based systems </a:t>
            </a:r>
            <a:r>
              <a:rPr lang="zh-CN" altLang="en-US" sz="2400" b="1" dirty="0">
                <a:latin typeface="Times New Roman" panose="02020603050405020304" pitchFamily="18" charset="0"/>
                <a:ea typeface="標楷體" pitchFamily="65" charset="-120"/>
                <a:cs typeface="Times New Roman" panose="02020603050405020304" pitchFamily="18" charset="0"/>
                <a:sym typeface="+mn-ea"/>
              </a:rPr>
              <a:t>accelerate the preparation of mini-batches</a:t>
            </a:r>
            <a:r>
              <a:rPr lang="en-US" altLang="zh-CN" sz="2400" b="1" dirty="0">
                <a:latin typeface="Times New Roman" panose="02020603050405020304" pitchFamily="18" charset="0"/>
                <a:ea typeface="標楷體" pitchFamily="65" charset="-120"/>
                <a:cs typeface="Times New Roman" panose="02020603050405020304" pitchFamily="18" charset="0"/>
                <a:sym typeface="+mn-ea"/>
              </a:rPr>
              <a:t>:</a:t>
            </a:r>
          </a:p>
          <a:p>
            <a:pPr indent="0">
              <a:buFont typeface="Arial" panose="020B0604020202020204" pitchFamily="34" charset="0"/>
              <a:buNone/>
            </a:pPr>
            <a:r>
              <a:rPr lang="en-US" dirty="0">
                <a:latin typeface="Times New Roman" panose="02020603050405020304" pitchFamily="18" charset="0"/>
                <a:ea typeface="標楷體" pitchFamily="65" charset="-120"/>
                <a:cs typeface="Times New Roman" panose="02020603050405020304" pitchFamily="18" charset="0"/>
                <a:sym typeface="+mn-ea"/>
              </a:rPr>
              <a:t>UVA : Unified Virtual Addressing</a:t>
            </a:r>
            <a:endParaRPr dirty="0">
              <a:latin typeface="Times New Roman" panose="02020603050405020304" pitchFamily="18" charset="0"/>
              <a:ea typeface="標楷體" pitchFamily="65" charset="-120"/>
              <a:cs typeface="Times New Roman" panose="02020603050405020304" pitchFamily="18" charset="0"/>
              <a:sym typeface="+mn-ea"/>
            </a:endParaRPr>
          </a:p>
          <a:p>
            <a:pPr marL="285750" indent="-285750">
              <a:buFont typeface="Arial" panose="020B0604020202020204" pitchFamily="34" charset="0"/>
              <a:buChar char="•"/>
            </a:pPr>
            <a:r>
              <a:rPr dirty="0">
                <a:latin typeface="Times New Roman" panose="02020603050405020304" pitchFamily="18" charset="0"/>
                <a:ea typeface="標楷體" pitchFamily="65" charset="-120"/>
                <a:cs typeface="Times New Roman" panose="02020603050405020304" pitchFamily="18" charset="0"/>
                <a:sym typeface="+mn-ea"/>
              </a:rPr>
              <a:t>improve the utilization of PCIe bandwidth when transferring graph</a:t>
            </a:r>
            <a:r>
              <a:rPr lang="en-US" dirty="0">
                <a:latin typeface="Times New Roman" panose="02020603050405020304" pitchFamily="18" charset="0"/>
                <a:ea typeface="標楷體" pitchFamily="65" charset="-120"/>
                <a:cs typeface="Times New Roman" panose="02020603050405020304" pitchFamily="18" charset="0"/>
                <a:sym typeface="+mn-ea"/>
              </a:rPr>
              <a:t> </a:t>
            </a:r>
            <a:r>
              <a:rPr dirty="0">
                <a:latin typeface="Times New Roman" panose="02020603050405020304" pitchFamily="18" charset="0"/>
                <a:ea typeface="標楷體" pitchFamily="65" charset="-120"/>
                <a:cs typeface="Times New Roman" panose="02020603050405020304" pitchFamily="18" charset="0"/>
                <a:sym typeface="+mn-ea"/>
              </a:rPr>
              <a:t>data to the GPU</a:t>
            </a:r>
          </a:p>
          <a:p>
            <a:pPr marL="285750" indent="-285750">
              <a:buFont typeface="Arial" panose="020B0604020202020204" pitchFamily="34" charset="0"/>
              <a:buChar char="•"/>
            </a:pPr>
            <a:r>
              <a:rPr dirty="0">
                <a:latin typeface="Times New Roman" panose="02020603050405020304" pitchFamily="18" charset="0"/>
                <a:ea typeface="標楷體" pitchFamily="65" charset="-120"/>
                <a:cs typeface="Times New Roman" panose="02020603050405020304" pitchFamily="18" charset="0"/>
                <a:sym typeface="+mn-ea"/>
              </a:rPr>
              <a:t>allows us to store the large graph data in the host memory while</a:t>
            </a:r>
            <a:r>
              <a:rPr lang="en-US" dirty="0">
                <a:latin typeface="Times New Roman" panose="02020603050405020304" pitchFamily="18" charset="0"/>
                <a:ea typeface="標楷體" pitchFamily="65" charset="-120"/>
                <a:cs typeface="Times New Roman" panose="02020603050405020304" pitchFamily="18" charset="0"/>
                <a:sym typeface="+mn-ea"/>
              </a:rPr>
              <a:t> </a:t>
            </a:r>
            <a:r>
              <a:rPr dirty="0">
                <a:latin typeface="Times New Roman" panose="02020603050405020304" pitchFamily="18" charset="0"/>
                <a:ea typeface="標楷體" pitchFamily="65" charset="-120"/>
                <a:cs typeface="Times New Roman" panose="02020603050405020304" pitchFamily="18" charset="0"/>
                <a:sym typeface="+mn-ea"/>
              </a:rPr>
              <a:t>harnessing the GPU to </a:t>
            </a:r>
          </a:p>
          <a:p>
            <a:pPr indent="0">
              <a:buFont typeface="Arial" panose="020B0604020202020204" pitchFamily="34" charset="0"/>
              <a:buNone/>
            </a:pPr>
            <a:r>
              <a:rPr dirty="0">
                <a:latin typeface="Times New Roman" panose="02020603050405020304" pitchFamily="18" charset="0"/>
                <a:ea typeface="標楷體" pitchFamily="65" charset="-120"/>
                <a:cs typeface="Times New Roman" panose="02020603050405020304" pitchFamily="18" charset="0"/>
                <a:sym typeface="+mn-ea"/>
              </a:rPr>
              <a:t>perform fast</a:t>
            </a:r>
            <a:r>
              <a:rPr lang="en-US" dirty="0">
                <a:latin typeface="Times New Roman" panose="02020603050405020304" pitchFamily="18" charset="0"/>
                <a:ea typeface="標楷體" pitchFamily="65" charset="-120"/>
                <a:cs typeface="Times New Roman" panose="02020603050405020304" pitchFamily="18" charset="0"/>
                <a:sym typeface="+mn-ea"/>
              </a:rPr>
              <a:t> </a:t>
            </a:r>
            <a:r>
              <a:rPr lang="zh-CN" altLang="en-US" dirty="0">
                <a:latin typeface="Times New Roman" panose="02020603050405020304" pitchFamily="18" charset="0"/>
                <a:ea typeface="標楷體" pitchFamily="65" charset="-120"/>
                <a:cs typeface="Times New Roman" panose="02020603050405020304" pitchFamily="18" charset="0"/>
                <a:sym typeface="+mn-ea"/>
              </a:rPr>
              <a:t>accessing and processing of irregular graph data. </a:t>
            </a:r>
          </a:p>
          <a:p>
            <a:pPr marL="285750" indent="-285750">
              <a:buFont typeface="Arial" panose="020B0604020202020204" pitchFamily="34" charset="0"/>
              <a:buChar char="•"/>
            </a:pPr>
            <a:endParaRPr lang="en-US" altLang="zh-CN" dirty="0">
              <a:latin typeface="Times New Roman" panose="02020603050405020304" pitchFamily="18" charset="0"/>
              <a:ea typeface="標楷體" pitchFamily="65" charset="-120"/>
              <a:cs typeface="Times New Roman" panose="02020603050405020304" pitchFamily="18" charset="0"/>
              <a:sym typeface="+mn-e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CN" dirty="0">
                <a:latin typeface="Times New Roman" panose="02020603050405020304" pitchFamily="18" charset="0"/>
                <a:cs typeface="Times New Roman" panose="02020603050405020304" pitchFamily="18" charset="0"/>
              </a:rPr>
              <a:t>UVA-Based Method </a:t>
            </a:r>
            <a:r>
              <a:rPr lang="en-US" altLang="zh-CN" sz="2400" dirty="0">
                <a:latin typeface="Times New Roman" panose="02020603050405020304" pitchFamily="18" charset="0"/>
                <a:cs typeface="Times New Roman" panose="02020603050405020304" pitchFamily="18" charset="0"/>
                <a:sym typeface="+mn-ea"/>
              </a:rPr>
              <a:t>(3/8)</a:t>
            </a:r>
            <a:endParaRPr kumimoji="1" lang="en-US" altLang="zh-CN" sz="2400" dirty="0">
              <a:latin typeface="Times New Roman" panose="02020603050405020304" pitchFamily="18" charset="0"/>
              <a:cs typeface="Times New Roman" panose="02020603050405020304" pitchFamily="18" charset="0"/>
              <a:sym typeface="+mn-ea"/>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45</a:t>
            </a:fld>
            <a:endParaRPr lang="zh-TW" altLang="en-US"/>
          </a:p>
        </p:txBody>
      </p:sp>
      <p:sp>
        <p:nvSpPr>
          <p:cNvPr id="10" name="文本框 9"/>
          <p:cNvSpPr txBox="1"/>
          <p:nvPr/>
        </p:nvSpPr>
        <p:spPr>
          <a:xfrm>
            <a:off x="467360" y="1264285"/>
            <a:ext cx="8022590" cy="1014730"/>
          </a:xfrm>
          <a:prstGeom prst="rect">
            <a:avLst/>
          </a:prstGeom>
          <a:noFill/>
        </p:spPr>
        <p:txBody>
          <a:bodyPr wrap="square" rtlCol="0" anchor="ctr" anchorCtr="1">
            <a:spAutoFit/>
          </a:bodyPr>
          <a:lstStyle/>
          <a:p>
            <a:r>
              <a:rPr lang="en-US" altLang="zh-CN" sz="2400" b="1" dirty="0">
                <a:latin typeface="Times New Roman" panose="02020603050405020304" pitchFamily="18" charset="0"/>
                <a:ea typeface="標楷體" pitchFamily="65" charset="-120"/>
                <a:cs typeface="Times New Roman" panose="02020603050405020304" pitchFamily="18" charset="0"/>
              </a:rPr>
              <a:t>One of the direct access data methods: DMA</a:t>
            </a:r>
            <a:endParaRPr lang="en-US" altLang="zh-CN" dirty="0">
              <a:latin typeface="Times New Roman" panose="02020603050405020304" pitchFamily="18" charset="0"/>
              <a:ea typeface="標楷體" pitchFamily="65" charset="-120"/>
              <a:cs typeface="Times New Roman" panose="02020603050405020304" pitchFamily="18" charset="0"/>
            </a:endParaRPr>
          </a:p>
          <a:p>
            <a:pPr marL="285750" indent="-285750">
              <a:buFont typeface="Arial" panose="020B0604020202020204" pitchFamily="34" charset="0"/>
              <a:buChar char="•"/>
            </a:pPr>
            <a:r>
              <a:rPr lang="en-US" altLang="zh-CN" dirty="0">
                <a:latin typeface="Times New Roman" panose="02020603050405020304" pitchFamily="18" charset="0"/>
                <a:ea typeface="標楷體" pitchFamily="65" charset="-120"/>
                <a:cs typeface="Times New Roman" panose="02020603050405020304" pitchFamily="18" charset="0"/>
              </a:rPr>
              <a:t>CPU can quickly gather the sparse features on the fly</a:t>
            </a:r>
          </a:p>
          <a:p>
            <a:pPr marL="285750" indent="-285750">
              <a:buFont typeface="Arial" panose="020B0604020202020204" pitchFamily="34" charset="0"/>
              <a:buChar char="•"/>
            </a:pPr>
            <a:r>
              <a:rPr lang="en-US" altLang="zh-CN" dirty="0">
                <a:latin typeface="Times New Roman" panose="02020603050405020304" pitchFamily="18" charset="0"/>
                <a:ea typeface="標楷體" pitchFamily="65" charset="-120"/>
                <a:cs typeface="Times New Roman" panose="02020603050405020304" pitchFamily="18" charset="0"/>
              </a:rPr>
              <a:t>DMA engines are specialized in transferring large blocks of data independently</a:t>
            </a:r>
          </a:p>
        </p:txBody>
      </p:sp>
      <p:sp>
        <p:nvSpPr>
          <p:cNvPr id="9" name="文本框 8"/>
          <p:cNvSpPr txBox="1"/>
          <p:nvPr/>
        </p:nvSpPr>
        <p:spPr>
          <a:xfrm>
            <a:off x="530860" y="2927350"/>
            <a:ext cx="5828665" cy="922020"/>
          </a:xfrm>
          <a:prstGeom prst="rect">
            <a:avLst/>
          </a:prstGeom>
          <a:noFill/>
        </p:spPr>
        <p:txBody>
          <a:bodyPr wrap="square" rtlCol="0" anchor="t" anchorCtr="1">
            <a:spAutoFit/>
          </a:bodyPr>
          <a:lstStyle/>
          <a:p>
            <a:r>
              <a:rPr lang="en-US" altLang="zh-CN" dirty="0">
                <a:latin typeface="Times New Roman" panose="02020603050405020304" pitchFamily="18" charset="0"/>
                <a:ea typeface="標楷體" pitchFamily="65" charset="-120"/>
                <a:cs typeface="Times New Roman" panose="02020603050405020304" pitchFamily="18" charset="0"/>
              </a:rPr>
              <a:t>However, t</a:t>
            </a:r>
            <a:r>
              <a:rPr lang="zh-CN" altLang="en-US" dirty="0">
                <a:latin typeface="Times New Roman" panose="02020603050405020304" pitchFamily="18" charset="0"/>
                <a:ea typeface="標楷體" pitchFamily="65" charset="-120"/>
                <a:cs typeface="Times New Roman" panose="02020603050405020304" pitchFamily="18" charset="0"/>
              </a:rPr>
              <a:t>o collect relational information from those</a:t>
            </a:r>
            <a:r>
              <a:rPr lang="en-US" altLang="zh-CN" dirty="0">
                <a:latin typeface="Times New Roman" panose="02020603050405020304" pitchFamily="18" charset="0"/>
                <a:ea typeface="標楷體" pitchFamily="65" charset="-120"/>
                <a:cs typeface="Times New Roman" panose="02020603050405020304" pitchFamily="18" charset="0"/>
              </a:rPr>
              <a:t> </a:t>
            </a:r>
            <a:r>
              <a:rPr lang="zh-CN" altLang="en-US" dirty="0">
                <a:latin typeface="Times New Roman" panose="02020603050405020304" pitchFamily="18" charset="0"/>
                <a:ea typeface="標楷體" pitchFamily="65" charset="-120"/>
                <a:cs typeface="Times New Roman" panose="02020603050405020304" pitchFamily="18" charset="0"/>
              </a:rPr>
              <a:t>neighboring nodes, we may</a:t>
            </a:r>
            <a:r>
              <a:rPr lang="en-US" altLang="zh-CN" dirty="0">
                <a:latin typeface="Times New Roman" panose="02020603050405020304" pitchFamily="18" charset="0"/>
                <a:ea typeface="標楷體" pitchFamily="65" charset="-120"/>
                <a:cs typeface="Times New Roman" panose="02020603050405020304" pitchFamily="18" charset="0"/>
              </a:rPr>
              <a:t> </a:t>
            </a:r>
            <a:r>
              <a:rPr lang="zh-CN" altLang="en-US" dirty="0">
                <a:latin typeface="Times New Roman" panose="02020603050405020304" pitchFamily="18" charset="0"/>
                <a:ea typeface="標楷體" pitchFamily="65" charset="-120"/>
                <a:cs typeface="Times New Roman" panose="02020603050405020304" pitchFamily="18" charset="0"/>
              </a:rPr>
              <a:t>need to access thousands of scattered</a:t>
            </a:r>
            <a:r>
              <a:rPr lang="en-US" altLang="zh-CN" dirty="0">
                <a:latin typeface="Times New Roman" panose="02020603050405020304" pitchFamily="18" charset="0"/>
                <a:ea typeface="標楷體" pitchFamily="65" charset="-120"/>
                <a:cs typeface="Times New Roman" panose="02020603050405020304" pitchFamily="18" charset="0"/>
              </a:rPr>
              <a:t> </a:t>
            </a:r>
            <a:r>
              <a:rPr lang="zh-CN" altLang="en-US" dirty="0">
                <a:latin typeface="Times New Roman" panose="02020603050405020304" pitchFamily="18" charset="0"/>
                <a:ea typeface="標楷體" pitchFamily="65" charset="-120"/>
                <a:cs typeface="Times New Roman" panose="02020603050405020304" pitchFamily="18" charset="0"/>
              </a:rPr>
              <a:t>locations in memory.</a:t>
            </a:r>
          </a:p>
        </p:txBody>
      </p:sp>
      <p:pic>
        <p:nvPicPr>
          <p:cNvPr id="3" name="图片 2"/>
          <p:cNvPicPr>
            <a:picLocks noChangeAspect="1"/>
          </p:cNvPicPr>
          <p:nvPr/>
        </p:nvPicPr>
        <p:blipFill>
          <a:blip r:embed="rId2"/>
          <a:stretch>
            <a:fillRect/>
          </a:stretch>
        </p:blipFill>
        <p:spPr>
          <a:xfrm>
            <a:off x="6418580" y="2706370"/>
            <a:ext cx="5534025" cy="3048000"/>
          </a:xfrm>
          <a:prstGeom prst="rect">
            <a:avLst/>
          </a:prstGeom>
        </p:spPr>
      </p:pic>
      <p:sp>
        <p:nvSpPr>
          <p:cNvPr id="4" name="文本框 3"/>
          <p:cNvSpPr txBox="1"/>
          <p:nvPr/>
        </p:nvSpPr>
        <p:spPr>
          <a:xfrm>
            <a:off x="692150" y="3985895"/>
            <a:ext cx="5506085" cy="645160"/>
          </a:xfrm>
          <a:prstGeom prst="rect">
            <a:avLst/>
          </a:prstGeom>
          <a:noFill/>
        </p:spPr>
        <p:txBody>
          <a:bodyPr wrap="square" rtlCol="0" anchor="ctr" anchorCtr="1">
            <a:spAutoFit/>
          </a:bodyPr>
          <a:lstStyle/>
          <a:p>
            <a:r>
              <a:rPr lang="zh-CN" altLang="en-US" b="1" dirty="0">
                <a:latin typeface="Times New Roman" panose="02020603050405020304" pitchFamily="18" charset="0"/>
                <a:ea typeface="標楷體" pitchFamily="65" charset="-120"/>
                <a:cs typeface="Times New Roman" panose="02020603050405020304" pitchFamily="18" charset="0"/>
              </a:rPr>
              <a:t>Without a doubt, such data access patterns</a:t>
            </a:r>
            <a:r>
              <a:rPr lang="en-US" altLang="zh-CN" b="1" dirty="0">
                <a:latin typeface="Times New Roman" panose="02020603050405020304" pitchFamily="18" charset="0"/>
                <a:ea typeface="標楷體" pitchFamily="65" charset="-120"/>
                <a:cs typeface="Times New Roman" panose="02020603050405020304" pitchFamily="18" charset="0"/>
              </a:rPr>
              <a:t> </a:t>
            </a:r>
            <a:r>
              <a:rPr lang="zh-CN" altLang="en-US" b="1" dirty="0">
                <a:latin typeface="Times New Roman" panose="02020603050405020304" pitchFamily="18" charset="0"/>
                <a:ea typeface="標楷體" pitchFamily="65" charset="-120"/>
                <a:cs typeface="Times New Roman" panose="02020603050405020304" pitchFamily="18" charset="0"/>
              </a:rPr>
              <a:t>make the traditional block data transfer method ineffective.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CN" dirty="0">
                <a:latin typeface="Times New Roman" panose="02020603050405020304" pitchFamily="18" charset="0"/>
                <a:cs typeface="Times New Roman" panose="02020603050405020304" pitchFamily="18" charset="0"/>
              </a:rPr>
              <a:t>UVA-Based Method </a:t>
            </a:r>
            <a:r>
              <a:rPr lang="en-US" altLang="zh-CN" sz="2400" dirty="0">
                <a:latin typeface="Times New Roman" panose="02020603050405020304" pitchFamily="18" charset="0"/>
                <a:cs typeface="Times New Roman" panose="02020603050405020304" pitchFamily="18" charset="0"/>
                <a:sym typeface="+mn-ea"/>
              </a:rPr>
              <a:t>(4/8)</a:t>
            </a:r>
            <a:r>
              <a:rPr kumimoji="1" lang="en-US" altLang="zh-CN" dirty="0">
                <a:latin typeface="Times New Roman" panose="02020603050405020304" pitchFamily="18" charset="0"/>
                <a:cs typeface="Times New Roman" panose="02020603050405020304" pitchFamily="18" charset="0"/>
              </a:rPr>
              <a:t> </a:t>
            </a:r>
            <a:endParaRPr kumimoji="1" lang="zh-TW" altLang="en-US" dirty="0">
              <a:latin typeface="Times New Roman" panose="02020603050405020304" pitchFamily="18" charset="0"/>
              <a:cs typeface="Times New Roman" panose="02020603050405020304" pitchFamily="18" charset="0"/>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46</a:t>
            </a:fld>
            <a:endParaRPr lang="zh-TW" altLang="en-US"/>
          </a:p>
        </p:txBody>
      </p:sp>
      <p:sp>
        <p:nvSpPr>
          <p:cNvPr id="4" name="文本框 3"/>
          <p:cNvSpPr txBox="1"/>
          <p:nvPr/>
        </p:nvSpPr>
        <p:spPr>
          <a:xfrm>
            <a:off x="-379730" y="1102360"/>
            <a:ext cx="12277725" cy="1921510"/>
          </a:xfrm>
          <a:prstGeom prst="rect">
            <a:avLst/>
          </a:prstGeom>
          <a:noFill/>
        </p:spPr>
        <p:txBody>
          <a:bodyPr wrap="square" rtlCol="0" anchor="t" anchorCtr="1">
            <a:noAutofit/>
          </a:bodyPr>
          <a:lstStyle/>
          <a:p>
            <a:r>
              <a:rPr lang="en-US" altLang="zh-CN" sz="2400" b="1" dirty="0">
                <a:latin typeface="Times New Roman" panose="02020603050405020304" pitchFamily="18" charset="0"/>
                <a:ea typeface="標楷體" pitchFamily="65" charset="-120"/>
                <a:cs typeface="Times New Roman" panose="02020603050405020304" pitchFamily="18" charset="0"/>
              </a:rPr>
              <a:t>P</a:t>
            </a:r>
            <a:r>
              <a:rPr lang="zh-CN" altLang="en-US" sz="2400" b="1" dirty="0">
                <a:latin typeface="Times New Roman" panose="02020603050405020304" pitchFamily="18" charset="0"/>
                <a:ea typeface="標楷體" pitchFamily="65" charset="-120"/>
                <a:cs typeface="Times New Roman" panose="02020603050405020304" pitchFamily="18" charset="0"/>
              </a:rPr>
              <a:t>rogram GPU cores to directly access host memory with </a:t>
            </a:r>
            <a:r>
              <a:rPr lang="zh-CN" altLang="en-US" sz="2400" b="1" i="1" dirty="0">
                <a:latin typeface="Times New Roman" panose="02020603050405020304" pitchFamily="18" charset="0"/>
                <a:ea typeface="標楷體" pitchFamily="65" charset="-120"/>
                <a:cs typeface="Times New Roman" panose="02020603050405020304" pitchFamily="18" charset="0"/>
              </a:rPr>
              <a:t>zero</a:t>
            </a:r>
            <a:r>
              <a:rPr lang="en-US" altLang="zh-CN" sz="2400" b="1" i="1" dirty="0">
                <a:latin typeface="Times New Roman" panose="02020603050405020304" pitchFamily="18" charset="0"/>
                <a:ea typeface="標楷體" pitchFamily="65" charset="-120"/>
                <a:cs typeface="Times New Roman" panose="02020603050405020304" pitchFamily="18" charset="0"/>
              </a:rPr>
              <a:t>-</a:t>
            </a:r>
            <a:r>
              <a:rPr lang="zh-CN" altLang="en-US" sz="2400" b="1" i="1" dirty="0">
                <a:latin typeface="Times New Roman" panose="02020603050405020304" pitchFamily="18" charset="0"/>
                <a:ea typeface="標楷體" pitchFamily="65" charset="-120"/>
                <a:cs typeface="Times New Roman" panose="02020603050405020304" pitchFamily="18" charset="0"/>
              </a:rPr>
              <a:t>copy memory access</a:t>
            </a:r>
            <a:r>
              <a:rPr lang="zh-CN" altLang="en-US" sz="2400" b="1" dirty="0">
                <a:latin typeface="Times New Roman" panose="02020603050405020304" pitchFamily="18" charset="0"/>
                <a:ea typeface="標楷體" pitchFamily="65" charset="-120"/>
                <a:cs typeface="Times New Roman" panose="02020603050405020304" pitchFamily="18" charset="0"/>
              </a:rPr>
              <a:t> </a:t>
            </a:r>
          </a:p>
          <a:p>
            <a:pPr marL="285750" indent="-285750">
              <a:buFont typeface="Arial" panose="020B0604020202020204" pitchFamily="34" charset="0"/>
              <a:buChar char="•"/>
            </a:pPr>
            <a:r>
              <a:rPr lang="zh-CN" altLang="en-US" dirty="0">
                <a:latin typeface="Times New Roman" panose="02020603050405020304" pitchFamily="18" charset="0"/>
                <a:ea typeface="標楷體" pitchFamily="65" charset="-120"/>
                <a:cs typeface="Times New Roman" panose="02020603050405020304" pitchFamily="18" charset="0"/>
              </a:rPr>
              <a:t>This approach allows the application developers to direct the GPU cores </a:t>
            </a:r>
          </a:p>
          <a:p>
            <a:r>
              <a:rPr lang="zh-CN" altLang="en-US" dirty="0">
                <a:latin typeface="Times New Roman" panose="02020603050405020304" pitchFamily="18" charset="0"/>
                <a:ea typeface="標楷體" pitchFamily="65" charset="-120"/>
                <a:cs typeface="Times New Roman" panose="02020603050405020304" pitchFamily="18" charset="0"/>
              </a:rPr>
              <a:t>to exactly the locations that hold</a:t>
            </a:r>
            <a:r>
              <a:rPr lang="en-US" altLang="zh-CN" dirty="0">
                <a:latin typeface="Times New Roman" panose="02020603050405020304" pitchFamily="18" charset="0"/>
                <a:ea typeface="標楷體" pitchFamily="65" charset="-120"/>
                <a:cs typeface="Times New Roman" panose="02020603050405020304" pitchFamily="18" charset="0"/>
              </a:rPr>
              <a:t> </a:t>
            </a:r>
            <a:r>
              <a:rPr lang="zh-CN" altLang="en-US" dirty="0">
                <a:latin typeface="Times New Roman" panose="02020603050405020304" pitchFamily="18" charset="0"/>
                <a:ea typeface="標楷體" pitchFamily="65" charset="-120"/>
                <a:cs typeface="Times New Roman" panose="02020603050405020304" pitchFamily="18" charset="0"/>
              </a:rPr>
              <a:t>the data needed for computation</a:t>
            </a:r>
          </a:p>
        </p:txBody>
      </p:sp>
      <p:pic>
        <p:nvPicPr>
          <p:cNvPr id="6" name="图片 5"/>
          <p:cNvPicPr>
            <a:picLocks noChangeAspect="1"/>
          </p:cNvPicPr>
          <p:nvPr/>
        </p:nvPicPr>
        <p:blipFill>
          <a:blip r:embed="rId2"/>
          <a:stretch>
            <a:fillRect/>
          </a:stretch>
        </p:blipFill>
        <p:spPr>
          <a:xfrm>
            <a:off x="7434580" y="1531620"/>
            <a:ext cx="4376420" cy="4438650"/>
          </a:xfrm>
          <a:prstGeom prst="rect">
            <a:avLst/>
          </a:prstGeom>
        </p:spPr>
      </p:pic>
      <p:sp>
        <p:nvSpPr>
          <p:cNvPr id="7" name="文本框 6"/>
          <p:cNvSpPr txBox="1"/>
          <p:nvPr/>
        </p:nvSpPr>
        <p:spPr>
          <a:xfrm>
            <a:off x="450850" y="2976880"/>
            <a:ext cx="6492240" cy="1198880"/>
          </a:xfrm>
          <a:prstGeom prst="rect">
            <a:avLst/>
          </a:prstGeom>
          <a:noFill/>
        </p:spPr>
        <p:txBody>
          <a:bodyPr wrap="square" rtlCol="0" anchor="t" anchorCtr="1">
            <a:spAutoFit/>
          </a:bodyPr>
          <a:lstStyle/>
          <a:p>
            <a:r>
              <a:rPr lang="en-US" dirty="0">
                <a:ea typeface="標楷體" pitchFamily="65" charset="-120"/>
                <a:cs typeface="Calibri" panose="020F0502020204030204" pitchFamily="34" charset="0"/>
              </a:rPr>
              <a:t>Some</a:t>
            </a:r>
            <a:r>
              <a:rPr lang="zh-CN" altLang="en-US" dirty="0">
                <a:ea typeface="標楷體" pitchFamily="65" charset="-120"/>
                <a:cs typeface="Calibri" panose="020F0502020204030204" pitchFamily="34" charset="0"/>
              </a:rPr>
              <a:t> work</a:t>
            </a:r>
            <a:r>
              <a:rPr lang="en-US" altLang="zh-CN" dirty="0">
                <a:ea typeface="標楷體" pitchFamily="65" charset="-120"/>
                <a:cs typeface="Calibri" panose="020F0502020204030204" pitchFamily="34" charset="0"/>
              </a:rPr>
              <a:t>s</a:t>
            </a:r>
            <a:r>
              <a:rPr lang="zh-CN" altLang="en-US" dirty="0">
                <a:ea typeface="標楷體" pitchFamily="65" charset="-120"/>
                <a:cs typeface="Calibri" panose="020F0502020204030204" pitchFamily="34" charset="0"/>
              </a:rPr>
              <a:t> ha</a:t>
            </a:r>
            <a:r>
              <a:rPr lang="en-US" altLang="zh-CN" dirty="0">
                <a:ea typeface="標楷體" pitchFamily="65" charset="-120"/>
                <a:cs typeface="Calibri" panose="020F0502020204030204" pitchFamily="34" charset="0"/>
              </a:rPr>
              <a:t>ve</a:t>
            </a:r>
            <a:r>
              <a:rPr lang="zh-CN" altLang="en-US" dirty="0">
                <a:ea typeface="標楷體" pitchFamily="65" charset="-120"/>
                <a:cs typeface="Calibri" panose="020F0502020204030204" pitchFamily="34" charset="0"/>
              </a:rPr>
              <a:t> shown that the ability</a:t>
            </a:r>
            <a:r>
              <a:rPr lang="en-US" altLang="zh-CN" dirty="0">
                <a:ea typeface="標楷體" pitchFamily="65" charset="-120"/>
                <a:cs typeface="Calibri" panose="020F0502020204030204" pitchFamily="34" charset="0"/>
              </a:rPr>
              <a:t> </a:t>
            </a:r>
            <a:r>
              <a:rPr lang="zh-CN" altLang="en-US" dirty="0">
                <a:ea typeface="標楷體" pitchFamily="65" charset="-120"/>
                <a:cs typeface="Calibri" panose="020F0502020204030204" pitchFamily="34" charset="0"/>
              </a:rPr>
              <a:t>to issue a massive number of concurrent memory accesses enables</a:t>
            </a:r>
            <a:r>
              <a:rPr lang="en-US" altLang="zh-CN" dirty="0">
                <a:ea typeface="標楷體" pitchFamily="65" charset="-120"/>
                <a:cs typeface="Calibri" panose="020F0502020204030204" pitchFamily="34" charset="0"/>
              </a:rPr>
              <a:t> </a:t>
            </a:r>
            <a:r>
              <a:rPr lang="zh-CN" altLang="en-US" dirty="0">
                <a:ea typeface="標楷體" pitchFamily="65" charset="-120"/>
                <a:cs typeface="Calibri" panose="020F0502020204030204" pitchFamily="34" charset="0"/>
              </a:rPr>
              <a:t>GPUs to tolerate latency effectively when accessing</a:t>
            </a:r>
            <a:r>
              <a:rPr lang="en-US" altLang="zh-CN" dirty="0">
                <a:ea typeface="標楷體" pitchFamily="65" charset="-120"/>
                <a:cs typeface="Calibri" panose="020F0502020204030204" pitchFamily="34" charset="0"/>
              </a:rPr>
              <a:t> </a:t>
            </a:r>
            <a:r>
              <a:rPr lang="zh-CN" altLang="en-US" dirty="0">
                <a:ea typeface="標楷體" pitchFamily="65" charset="-120"/>
                <a:cs typeface="Calibri" panose="020F0502020204030204" pitchFamily="34" charset="0"/>
              </a:rPr>
              <a:t>complicated</a:t>
            </a:r>
            <a:r>
              <a:rPr lang="en-US" altLang="zh-CN" dirty="0">
                <a:ea typeface="標楷體" pitchFamily="65" charset="-120"/>
                <a:cs typeface="Calibri" panose="020F0502020204030204" pitchFamily="34" charset="0"/>
              </a:rPr>
              <a:t> </a:t>
            </a:r>
            <a:r>
              <a:rPr lang="zh-CN" altLang="en-US" dirty="0">
                <a:ea typeface="標楷體" pitchFamily="65" charset="-120"/>
                <a:cs typeface="Calibri" panose="020F0502020204030204" pitchFamily="34" charset="0"/>
              </a:rPr>
              <a:t>data structures like graphs that reside in host memory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CN" dirty="0">
                <a:latin typeface="Times New Roman" panose="02020603050405020304" pitchFamily="18" charset="0"/>
                <a:cs typeface="Times New Roman" panose="02020603050405020304" pitchFamily="18" charset="0"/>
              </a:rPr>
              <a:t>UVA-Based Method </a:t>
            </a:r>
            <a:r>
              <a:rPr lang="en-US" altLang="zh-CN" sz="2400" dirty="0">
                <a:latin typeface="Times New Roman" panose="02020603050405020304" pitchFamily="18" charset="0"/>
                <a:cs typeface="Times New Roman" panose="02020603050405020304" pitchFamily="18" charset="0"/>
                <a:sym typeface="+mn-ea"/>
              </a:rPr>
              <a:t>(5/8)</a:t>
            </a:r>
            <a:endParaRPr kumimoji="1" lang="en-US" altLang="zh-CN" sz="2400" dirty="0">
              <a:latin typeface="Times New Roman" panose="02020603050405020304" pitchFamily="18" charset="0"/>
              <a:cs typeface="Times New Roman" panose="02020603050405020304" pitchFamily="18" charset="0"/>
              <a:sym typeface="+mn-ea"/>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47</a:t>
            </a:fld>
            <a:endParaRPr lang="zh-TW" altLang="en-US"/>
          </a:p>
        </p:txBody>
      </p:sp>
      <p:sp>
        <p:nvSpPr>
          <p:cNvPr id="3" name="文本框 2"/>
          <p:cNvSpPr txBox="1"/>
          <p:nvPr/>
        </p:nvSpPr>
        <p:spPr>
          <a:xfrm>
            <a:off x="1000125" y="2098675"/>
            <a:ext cx="9979660" cy="2553335"/>
          </a:xfrm>
          <a:prstGeom prst="rect">
            <a:avLst/>
          </a:prstGeom>
          <a:noFill/>
        </p:spPr>
        <p:txBody>
          <a:bodyPr wrap="square" rtlCol="0" anchor="t" anchorCtr="1">
            <a:spAutoFit/>
          </a:bodyPr>
          <a:lstStyle/>
          <a:p>
            <a:pPr marL="285750" indent="-285750">
              <a:buFont typeface="Arial" panose="020B0604020202020204" pitchFamily="34" charset="0"/>
              <a:buChar char="•"/>
            </a:pPr>
            <a:r>
              <a:rPr lang="en-US" altLang="zh-CN" sz="2000" dirty="0">
                <a:latin typeface="Times New Roman" panose="02020603050405020304" pitchFamily="18" charset="0"/>
                <a:ea typeface="標楷體" pitchFamily="65" charset="-120"/>
                <a:cs typeface="Times New Roman" panose="02020603050405020304" pitchFamily="18" charset="0"/>
              </a:rPr>
              <a:t>C</a:t>
            </a:r>
            <a:r>
              <a:rPr lang="zh-CN" altLang="en-US" sz="2000" dirty="0">
                <a:latin typeface="Times New Roman" panose="02020603050405020304" pitchFamily="18" charset="0"/>
                <a:ea typeface="標楷體" pitchFamily="65" charset="-120"/>
                <a:cs typeface="Times New Roman" panose="02020603050405020304" pitchFamily="18" charset="0"/>
              </a:rPr>
              <a:t>an zero-copy memory access fully utilize PCIe</a:t>
            </a:r>
            <a:r>
              <a:rPr lang="en-US" altLang="zh-CN" sz="2000" dirty="0">
                <a:latin typeface="Times New Roman" panose="02020603050405020304" pitchFamily="18" charset="0"/>
                <a:ea typeface="標楷體" pitchFamily="65" charset="-120"/>
                <a:cs typeface="Times New Roman" panose="02020603050405020304" pitchFamily="18" charset="0"/>
              </a:rPr>
              <a:t> </a:t>
            </a:r>
            <a:r>
              <a:rPr lang="zh-CN" altLang="en-US" sz="2000" dirty="0">
                <a:latin typeface="Times New Roman" panose="02020603050405020304" pitchFamily="18" charset="0"/>
                <a:ea typeface="標楷體" pitchFamily="65" charset="-120"/>
                <a:cs typeface="Times New Roman" panose="02020603050405020304" pitchFamily="18" charset="0"/>
              </a:rPr>
              <a:t>bandwidth while training GCN considering the long latency for</a:t>
            </a:r>
            <a:r>
              <a:rPr lang="en-US" altLang="zh-CN" sz="2000" dirty="0">
                <a:latin typeface="Times New Roman" panose="02020603050405020304" pitchFamily="18" charset="0"/>
                <a:ea typeface="標楷體" pitchFamily="65" charset="-120"/>
                <a:cs typeface="Times New Roman" panose="02020603050405020304" pitchFamily="18" charset="0"/>
              </a:rPr>
              <a:t> </a:t>
            </a:r>
            <a:r>
              <a:rPr lang="zh-CN" altLang="en-US" sz="2000" dirty="0">
                <a:latin typeface="Times New Roman" panose="02020603050405020304" pitchFamily="18" charset="0"/>
                <a:ea typeface="標楷體" pitchFamily="65" charset="-120"/>
                <a:cs typeface="Times New Roman" panose="02020603050405020304" pitchFamily="18" charset="0"/>
              </a:rPr>
              <a:t>accessing host memory? </a:t>
            </a:r>
          </a:p>
          <a:p>
            <a:pPr marL="285750" indent="-285750">
              <a:buFont typeface="Arial" panose="020B0604020202020204" pitchFamily="34" charset="0"/>
              <a:buChar char="•"/>
            </a:pPr>
            <a:endParaRPr lang="zh-CN" altLang="en-US" sz="2000" dirty="0">
              <a:latin typeface="Times New Roman" panose="02020603050405020304" pitchFamily="18" charset="0"/>
              <a:ea typeface="標楷體" pitchFamily="65" charset="-120"/>
              <a:cs typeface="Times New Roman" panose="02020603050405020304" pitchFamily="18" charset="0"/>
            </a:endParaRPr>
          </a:p>
          <a:p>
            <a:pPr marL="285750" indent="-285750">
              <a:buFont typeface="Arial" panose="020B0604020202020204" pitchFamily="34" charset="0"/>
              <a:buChar char="•"/>
            </a:pPr>
            <a:endParaRPr lang="zh-CN" altLang="en-US" sz="2000" dirty="0">
              <a:latin typeface="Times New Roman" panose="02020603050405020304" pitchFamily="18" charset="0"/>
              <a:ea typeface="標楷體" pitchFamily="65" charset="-120"/>
              <a:cs typeface="Times New Roman" panose="02020603050405020304" pitchFamily="18" charset="0"/>
            </a:endParaRPr>
          </a:p>
          <a:p>
            <a:pPr marL="285750" indent="-285750">
              <a:buFont typeface="Arial" panose="020B0604020202020204" pitchFamily="34" charset="0"/>
              <a:buChar char="•"/>
            </a:pPr>
            <a:r>
              <a:rPr lang="zh-CN" altLang="en-US" sz="2000" dirty="0">
                <a:latin typeface="Times New Roman" panose="02020603050405020304" pitchFamily="18" charset="0"/>
                <a:ea typeface="標楷體" pitchFamily="65" charset="-120"/>
                <a:cs typeface="Times New Roman" panose="02020603050405020304" pitchFamily="18" charset="0"/>
              </a:rPr>
              <a:t> </a:t>
            </a:r>
            <a:r>
              <a:rPr lang="en-US" altLang="zh-CN" sz="2000" dirty="0">
                <a:latin typeface="Times New Roman" panose="02020603050405020304" pitchFamily="18" charset="0"/>
                <a:ea typeface="標楷體" pitchFamily="65" charset="-120"/>
                <a:cs typeface="Times New Roman" panose="02020603050405020304" pitchFamily="18" charset="0"/>
              </a:rPr>
              <a:t>W</a:t>
            </a:r>
            <a:r>
              <a:rPr lang="zh-CN" altLang="en-US" sz="2000" dirty="0">
                <a:latin typeface="Times New Roman" panose="02020603050405020304" pitchFamily="18" charset="0"/>
                <a:ea typeface="標楷體" pitchFamily="65" charset="-120"/>
                <a:cs typeface="Times New Roman" panose="02020603050405020304" pitchFamily="18" charset="0"/>
              </a:rPr>
              <a:t>hat would be the price of consuming GPU cores for zero-copy memory access? </a:t>
            </a:r>
          </a:p>
          <a:p>
            <a:pPr marL="285750" indent="-285750">
              <a:buFont typeface="Arial" panose="020B0604020202020204" pitchFamily="34" charset="0"/>
              <a:buChar char="•"/>
            </a:pPr>
            <a:endParaRPr lang="zh-CN" altLang="en-US" sz="2000" dirty="0">
              <a:latin typeface="Times New Roman" panose="02020603050405020304" pitchFamily="18" charset="0"/>
              <a:ea typeface="標楷體" pitchFamily="65" charset="-120"/>
              <a:cs typeface="Times New Roman" panose="02020603050405020304" pitchFamily="18" charset="0"/>
            </a:endParaRPr>
          </a:p>
          <a:p>
            <a:pPr marL="285750" indent="-285750">
              <a:buFont typeface="Arial" panose="020B0604020202020204" pitchFamily="34" charset="0"/>
              <a:buChar char="•"/>
            </a:pPr>
            <a:endParaRPr lang="zh-CN" altLang="en-US" sz="2000" dirty="0">
              <a:latin typeface="Times New Roman" panose="02020603050405020304" pitchFamily="18" charset="0"/>
              <a:ea typeface="標楷體" pitchFamily="65" charset="-120"/>
              <a:cs typeface="Times New Roman" panose="02020603050405020304" pitchFamily="18" charset="0"/>
            </a:endParaRPr>
          </a:p>
          <a:p>
            <a:pPr marL="285750" indent="-285750">
              <a:buFont typeface="Arial" panose="020B0604020202020204" pitchFamily="34" charset="0"/>
              <a:buChar char="•"/>
            </a:pPr>
            <a:r>
              <a:rPr lang="en-US" altLang="zh-CN" sz="2000" dirty="0">
                <a:latin typeface="Times New Roman" panose="02020603050405020304" pitchFamily="18" charset="0"/>
                <a:ea typeface="標楷體" pitchFamily="65" charset="-120"/>
                <a:cs typeface="Times New Roman" panose="02020603050405020304" pitchFamily="18" charset="0"/>
              </a:rPr>
              <a:t>C</a:t>
            </a:r>
            <a:r>
              <a:rPr lang="zh-CN" altLang="en-US" sz="2000" dirty="0">
                <a:latin typeface="Times New Roman" panose="02020603050405020304" pitchFamily="18" charset="0"/>
                <a:ea typeface="標楷體" pitchFamily="65" charset="-120"/>
                <a:cs typeface="Times New Roman" panose="02020603050405020304" pitchFamily="18" charset="0"/>
              </a:rPr>
              <a:t>an we show real end-to-end</a:t>
            </a:r>
            <a:r>
              <a:rPr lang="en-US" altLang="zh-CN" sz="2000" dirty="0">
                <a:latin typeface="Times New Roman" panose="02020603050405020304" pitchFamily="18" charset="0"/>
                <a:ea typeface="標楷體" pitchFamily="65" charset="-120"/>
                <a:cs typeface="Times New Roman" panose="02020603050405020304" pitchFamily="18" charset="0"/>
              </a:rPr>
              <a:t> </a:t>
            </a:r>
            <a:r>
              <a:rPr lang="zh-CN" altLang="en-US" sz="2000" dirty="0">
                <a:latin typeface="Times New Roman" panose="02020603050405020304" pitchFamily="18" charset="0"/>
                <a:ea typeface="標楷體" pitchFamily="65" charset="-120"/>
                <a:cs typeface="Times New Roman" panose="02020603050405020304" pitchFamily="18" charset="0"/>
              </a:rPr>
              <a:t>application performance benefit from our method?</a:t>
            </a:r>
          </a:p>
        </p:txBody>
      </p:sp>
      <p:sp>
        <p:nvSpPr>
          <p:cNvPr id="4" name="文本框 3"/>
          <p:cNvSpPr txBox="1"/>
          <p:nvPr/>
        </p:nvSpPr>
        <p:spPr>
          <a:xfrm>
            <a:off x="295275" y="1131253"/>
            <a:ext cx="6118860" cy="460375"/>
          </a:xfrm>
          <a:prstGeom prst="rect">
            <a:avLst/>
          </a:prstGeom>
          <a:noFill/>
        </p:spPr>
        <p:txBody>
          <a:bodyPr wrap="square" rtlCol="0" anchor="ctr" anchorCtr="1">
            <a:spAutoFit/>
          </a:bodyPr>
          <a:lstStyle/>
          <a:p>
            <a:r>
              <a:rPr lang="en-US" altLang="zh-CN" sz="2400" b="1" dirty="0">
                <a:latin typeface="Times New Roman" panose="02020603050405020304" pitchFamily="18" charset="0"/>
                <a:ea typeface="標楷體" pitchFamily="65" charset="-120"/>
                <a:cs typeface="Times New Roman" panose="02020603050405020304" pitchFamily="18" charset="0"/>
              </a:rPr>
              <a:t>Three major questions in this work:</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CN" dirty="0">
                <a:latin typeface="Times New Roman" panose="02020603050405020304" pitchFamily="18" charset="0"/>
                <a:cs typeface="Times New Roman" panose="02020603050405020304" pitchFamily="18" charset="0"/>
              </a:rPr>
              <a:t>UVA-Based Method </a:t>
            </a:r>
            <a:r>
              <a:rPr lang="en-US" altLang="zh-CN" sz="2400" dirty="0">
                <a:latin typeface="Times New Roman" panose="02020603050405020304" pitchFamily="18" charset="0"/>
                <a:cs typeface="Times New Roman" panose="02020603050405020304" pitchFamily="18" charset="0"/>
                <a:sym typeface="+mn-ea"/>
              </a:rPr>
              <a:t>(6/8)</a:t>
            </a:r>
            <a:r>
              <a:rPr kumimoji="1" lang="en-US" altLang="zh-CN" dirty="0">
                <a:latin typeface="Times New Roman" panose="02020603050405020304" pitchFamily="18" charset="0"/>
                <a:cs typeface="Times New Roman" panose="02020603050405020304" pitchFamily="18" charset="0"/>
              </a:rPr>
              <a:t> </a:t>
            </a:r>
            <a:endParaRPr kumimoji="1" lang="zh-TW" altLang="en-US" dirty="0">
              <a:latin typeface="Times New Roman" panose="02020603050405020304" pitchFamily="18" charset="0"/>
              <a:cs typeface="Times New Roman" panose="02020603050405020304" pitchFamily="18" charset="0"/>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48</a:t>
            </a:fld>
            <a:endParaRPr lang="zh-TW" altLang="en-US"/>
          </a:p>
        </p:txBody>
      </p:sp>
      <p:sp>
        <p:nvSpPr>
          <p:cNvPr id="3" name="文本框 2"/>
          <p:cNvSpPr txBox="1"/>
          <p:nvPr/>
        </p:nvSpPr>
        <p:spPr>
          <a:xfrm>
            <a:off x="458470" y="1435100"/>
            <a:ext cx="10685780" cy="1793875"/>
          </a:xfrm>
          <a:prstGeom prst="rect">
            <a:avLst/>
          </a:prstGeom>
          <a:noFill/>
        </p:spPr>
        <p:txBody>
          <a:bodyPr wrap="square" rtlCol="0" anchor="ctr" anchorCtr="1">
            <a:noAutofit/>
          </a:bodyPr>
          <a:lstStyle/>
          <a:p>
            <a:r>
              <a:rPr lang="en-US" altLang="zh-CN" sz="2400" b="1" dirty="0">
                <a:latin typeface="Times New Roman" panose="02020603050405020304" pitchFamily="18" charset="0"/>
                <a:ea typeface="標楷體" pitchFamily="65" charset="-120"/>
                <a:cs typeface="Times New Roman" panose="02020603050405020304" pitchFamily="18" charset="0"/>
                <a:sym typeface="+mn-ea"/>
              </a:rPr>
              <a:t>1. C</a:t>
            </a:r>
            <a:r>
              <a:rPr lang="zh-CN" altLang="en-US" sz="2400" b="1" dirty="0">
                <a:latin typeface="Times New Roman" panose="02020603050405020304" pitchFamily="18" charset="0"/>
                <a:ea typeface="標楷體" pitchFamily="65" charset="-120"/>
                <a:cs typeface="Times New Roman" panose="02020603050405020304" pitchFamily="18" charset="0"/>
                <a:sym typeface="+mn-ea"/>
              </a:rPr>
              <a:t>an zero-copy memory access fully utilize PCIe</a:t>
            </a:r>
            <a:r>
              <a:rPr lang="en-US" altLang="zh-CN" sz="2400" b="1" dirty="0">
                <a:latin typeface="Times New Roman" panose="02020603050405020304" pitchFamily="18" charset="0"/>
                <a:ea typeface="標楷體" pitchFamily="65" charset="-120"/>
                <a:cs typeface="Times New Roman" panose="02020603050405020304" pitchFamily="18" charset="0"/>
                <a:sym typeface="+mn-ea"/>
              </a:rPr>
              <a:t> </a:t>
            </a:r>
            <a:r>
              <a:rPr lang="zh-CN" altLang="en-US" sz="2400" b="1" dirty="0">
                <a:latin typeface="Times New Roman" panose="02020603050405020304" pitchFamily="18" charset="0"/>
                <a:ea typeface="標楷體" pitchFamily="65" charset="-120"/>
                <a:cs typeface="Times New Roman" panose="02020603050405020304" pitchFamily="18" charset="0"/>
                <a:sym typeface="+mn-ea"/>
              </a:rPr>
              <a:t>bandwidth while training GCN considering the long latency for</a:t>
            </a:r>
            <a:r>
              <a:rPr lang="en-US" altLang="zh-CN" sz="2400" b="1" dirty="0">
                <a:latin typeface="Times New Roman" panose="02020603050405020304" pitchFamily="18" charset="0"/>
                <a:ea typeface="標楷體" pitchFamily="65" charset="-120"/>
                <a:cs typeface="Times New Roman" panose="02020603050405020304" pitchFamily="18" charset="0"/>
                <a:sym typeface="+mn-ea"/>
              </a:rPr>
              <a:t> </a:t>
            </a:r>
            <a:r>
              <a:rPr lang="zh-CN" altLang="en-US" sz="2400" b="1" dirty="0">
                <a:latin typeface="Times New Roman" panose="02020603050405020304" pitchFamily="18" charset="0"/>
                <a:ea typeface="標楷體" pitchFamily="65" charset="-120"/>
                <a:cs typeface="Times New Roman" panose="02020603050405020304" pitchFamily="18" charset="0"/>
                <a:sym typeface="+mn-ea"/>
              </a:rPr>
              <a:t>accessing host memory?</a:t>
            </a:r>
          </a:p>
          <a:p>
            <a:pPr marL="285750" indent="-285750">
              <a:buFont typeface="Arial" panose="020B0604020202020204" pitchFamily="34" charset="0"/>
              <a:buChar char="•"/>
            </a:pPr>
            <a:r>
              <a:rPr lang="zh-CN" altLang="en-US" dirty="0">
                <a:latin typeface="Times New Roman" panose="02020603050405020304" pitchFamily="18" charset="0"/>
                <a:ea typeface="標楷體" pitchFamily="65" charset="-120"/>
                <a:cs typeface="Times New Roman" panose="02020603050405020304" pitchFamily="18" charset="0"/>
                <a:sym typeface="+mn-ea"/>
              </a:rPr>
              <a:t>propose an automatic data access alignment optimization in GPU data indexing kernel. With our optimization, zero-copy</a:t>
            </a:r>
            <a:r>
              <a:rPr lang="en-US" altLang="zh-CN" dirty="0">
                <a:latin typeface="Times New Roman" panose="02020603050405020304" pitchFamily="18" charset="0"/>
                <a:ea typeface="標楷體" pitchFamily="65" charset="-120"/>
                <a:cs typeface="Times New Roman" panose="02020603050405020304" pitchFamily="18" charset="0"/>
                <a:sym typeface="+mn-ea"/>
              </a:rPr>
              <a:t> </a:t>
            </a:r>
            <a:r>
              <a:rPr lang="zh-CN" altLang="en-US" dirty="0">
                <a:latin typeface="Times New Roman" panose="02020603050405020304" pitchFamily="18" charset="0"/>
                <a:ea typeface="標楷體" pitchFamily="65" charset="-120"/>
                <a:cs typeface="Times New Roman" panose="02020603050405020304" pitchFamily="18" charset="0"/>
                <a:sym typeface="+mn-ea"/>
              </a:rPr>
              <a:t>PCIe bandwidth can match up to 93% of block transfer PCIe bandwidth</a:t>
            </a:r>
            <a:r>
              <a:rPr lang="en-US" altLang="zh-CN" dirty="0">
                <a:latin typeface="Times New Roman" panose="02020603050405020304" pitchFamily="18" charset="0"/>
                <a:ea typeface="標楷體" pitchFamily="65" charset="-120"/>
                <a:cs typeface="Times New Roman" panose="02020603050405020304" pitchFamily="18" charset="0"/>
                <a:sym typeface="+mn-ea"/>
              </a:rPr>
              <a:t>.</a:t>
            </a:r>
            <a:endParaRPr lang="en-US" altLang="zh-CN" dirty="0">
              <a:latin typeface="Times New Roman" panose="02020603050405020304" pitchFamily="18" charset="0"/>
              <a:ea typeface="標楷體" pitchFamily="65" charset="-120"/>
              <a:cs typeface="Times New Roman" panose="02020603050405020304" pitchFamily="18" charset="0"/>
            </a:endParaRPr>
          </a:p>
          <a:p>
            <a:pPr indent="0">
              <a:buFont typeface="Arial" panose="020B0604020202020204" pitchFamily="34" charset="0"/>
              <a:buNone/>
            </a:pPr>
            <a:r>
              <a:rPr lang="zh-CN" altLang="en-US" sz="1800" dirty="0">
                <a:latin typeface="Times New Roman" panose="02020603050405020304" pitchFamily="18" charset="0"/>
                <a:ea typeface="標楷體" pitchFamily="65" charset="-120"/>
                <a:cs typeface="Times New Roman" panose="02020603050405020304" pitchFamily="18" charset="0"/>
                <a:sym typeface="+mn-ea"/>
              </a:rPr>
              <a:t> There is a hard limit on the number of outstanding PCIe read requests that PCIe devices can generate at a given moment. </a:t>
            </a:r>
          </a:p>
          <a:p>
            <a:pPr indent="0">
              <a:buFont typeface="Arial" panose="020B0604020202020204" pitchFamily="34" charset="0"/>
              <a:buNone/>
            </a:pPr>
            <a:endParaRPr lang="zh-CN" altLang="en-US" sz="2400" b="1" dirty="0">
              <a:latin typeface="Times New Roman" panose="02020603050405020304" pitchFamily="18" charset="0"/>
              <a:ea typeface="標楷體" pitchFamily="65" charset="-120"/>
              <a:cs typeface="Times New Roman" panose="02020603050405020304" pitchFamily="18" charset="0"/>
            </a:endParaRPr>
          </a:p>
          <a:p>
            <a:endParaRPr lang="zh-CN" altLang="en-US" sz="2400" b="1" dirty="0">
              <a:latin typeface="Times New Roman" panose="02020603050405020304" pitchFamily="18" charset="0"/>
              <a:ea typeface="標楷體" pitchFamily="65" charset="-120"/>
              <a:cs typeface="Times New Roman" panose="02020603050405020304" pitchFamily="18" charset="0"/>
            </a:endParaRPr>
          </a:p>
        </p:txBody>
      </p:sp>
      <p:pic>
        <p:nvPicPr>
          <p:cNvPr id="6" name="图片 5"/>
          <p:cNvPicPr>
            <a:picLocks noChangeAspect="1"/>
          </p:cNvPicPr>
          <p:nvPr/>
        </p:nvPicPr>
        <p:blipFill>
          <a:blip r:embed="rId2"/>
          <a:stretch>
            <a:fillRect/>
          </a:stretch>
        </p:blipFill>
        <p:spPr>
          <a:xfrm>
            <a:off x="981075" y="3308350"/>
            <a:ext cx="4733925" cy="2835275"/>
          </a:xfrm>
          <a:prstGeom prst="rect">
            <a:avLst/>
          </a:prstGeom>
        </p:spPr>
      </p:pic>
      <p:pic>
        <p:nvPicPr>
          <p:cNvPr id="7" name="图片 6"/>
          <p:cNvPicPr>
            <a:picLocks noChangeAspect="1"/>
          </p:cNvPicPr>
          <p:nvPr/>
        </p:nvPicPr>
        <p:blipFill>
          <a:blip r:embed="rId3"/>
          <a:stretch>
            <a:fillRect/>
          </a:stretch>
        </p:blipFill>
        <p:spPr>
          <a:xfrm>
            <a:off x="6796405" y="2861310"/>
            <a:ext cx="3776980" cy="3282315"/>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CN" dirty="0">
                <a:latin typeface="Times New Roman" panose="02020603050405020304" pitchFamily="18" charset="0"/>
                <a:cs typeface="Times New Roman" panose="02020603050405020304" pitchFamily="18" charset="0"/>
              </a:rPr>
              <a:t>UVA-Based Method </a:t>
            </a:r>
            <a:r>
              <a:rPr lang="en-US" altLang="zh-CN" sz="2400" dirty="0">
                <a:latin typeface="Times New Roman" panose="02020603050405020304" pitchFamily="18" charset="0"/>
                <a:cs typeface="Times New Roman" panose="02020603050405020304" pitchFamily="18" charset="0"/>
                <a:sym typeface="+mn-ea"/>
              </a:rPr>
              <a:t>(7/8)</a:t>
            </a:r>
            <a:endParaRPr kumimoji="1" lang="en-US" altLang="zh-CN" sz="2400" dirty="0">
              <a:latin typeface="Times New Roman" panose="02020603050405020304" pitchFamily="18" charset="0"/>
              <a:cs typeface="Times New Roman" panose="02020603050405020304" pitchFamily="18" charset="0"/>
              <a:sym typeface="+mn-ea"/>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49</a:t>
            </a:fld>
            <a:endParaRPr lang="zh-TW" altLang="en-US"/>
          </a:p>
        </p:txBody>
      </p:sp>
      <p:sp>
        <p:nvSpPr>
          <p:cNvPr id="3" name="文本框 2"/>
          <p:cNvSpPr txBox="1"/>
          <p:nvPr/>
        </p:nvSpPr>
        <p:spPr>
          <a:xfrm>
            <a:off x="293370" y="1165225"/>
            <a:ext cx="11144250" cy="3854450"/>
          </a:xfrm>
          <a:prstGeom prst="rect">
            <a:avLst/>
          </a:prstGeom>
          <a:noFill/>
        </p:spPr>
        <p:txBody>
          <a:bodyPr wrap="square" rtlCol="0" anchor="ctr" anchorCtr="1">
            <a:noAutofit/>
          </a:bodyPr>
          <a:lstStyle/>
          <a:p>
            <a:r>
              <a:rPr lang="en-US" altLang="zh-CN" sz="2400" b="1" dirty="0">
                <a:latin typeface="Times New Roman" panose="02020603050405020304" pitchFamily="18" charset="0"/>
                <a:ea typeface="標楷體" pitchFamily="65" charset="-120"/>
                <a:cs typeface="Times New Roman" panose="02020603050405020304" pitchFamily="18" charset="0"/>
                <a:sym typeface="+mn-ea"/>
              </a:rPr>
              <a:t>2. W</a:t>
            </a:r>
            <a:r>
              <a:rPr lang="zh-CN" altLang="en-US" sz="2400" b="1" dirty="0">
                <a:latin typeface="Times New Roman" panose="02020603050405020304" pitchFamily="18" charset="0"/>
                <a:ea typeface="標楷體" pitchFamily="65" charset="-120"/>
                <a:cs typeface="Times New Roman" panose="02020603050405020304" pitchFamily="18" charset="0"/>
                <a:sym typeface="+mn-ea"/>
              </a:rPr>
              <a:t>hat would be the price of consuming GPU cores for zero-copy memory access?</a:t>
            </a:r>
          </a:p>
          <a:p>
            <a:pPr marL="285750" indent="-285750">
              <a:buFont typeface="Arial" panose="020B0604020202020204" pitchFamily="34" charset="0"/>
              <a:buChar char="•"/>
            </a:pPr>
            <a:r>
              <a:rPr dirty="0">
                <a:latin typeface="Times New Roman" panose="02020603050405020304" pitchFamily="18" charset="0"/>
                <a:ea typeface="標楷體" pitchFamily="65" charset="-120"/>
                <a:cs typeface="Times New Roman" panose="02020603050405020304" pitchFamily="18" charset="0"/>
                <a:sym typeface="+mn-ea"/>
              </a:rPr>
              <a:t>propose a novel CUDA multi-process service(MPS)</a:t>
            </a:r>
            <a:r>
              <a:rPr lang="en-US" baseline="30000" dirty="0">
                <a:latin typeface="Times New Roman" panose="02020603050405020304" pitchFamily="18" charset="0"/>
                <a:ea typeface="標楷體" pitchFamily="65" charset="-120"/>
                <a:cs typeface="Times New Roman" panose="02020603050405020304" pitchFamily="18" charset="0"/>
                <a:sym typeface="+mn-ea"/>
              </a:rPr>
              <a:t>[1]</a:t>
            </a:r>
            <a:r>
              <a:rPr dirty="0">
                <a:latin typeface="Times New Roman" panose="02020603050405020304" pitchFamily="18" charset="0"/>
                <a:ea typeface="標楷體" pitchFamily="65" charset="-120"/>
                <a:cs typeface="Times New Roman" panose="02020603050405020304" pitchFamily="18" charset="0"/>
                <a:sym typeface="+mn-ea"/>
              </a:rPr>
              <a:t> based resource provisioning optimization to minimize</a:t>
            </a:r>
            <a:r>
              <a:rPr lang="en-US" dirty="0">
                <a:latin typeface="Times New Roman" panose="02020603050405020304" pitchFamily="18" charset="0"/>
                <a:ea typeface="標楷體" pitchFamily="65" charset="-120"/>
                <a:cs typeface="Times New Roman" panose="02020603050405020304" pitchFamily="18" charset="0"/>
                <a:sym typeface="+mn-ea"/>
              </a:rPr>
              <a:t> </a:t>
            </a:r>
            <a:r>
              <a:rPr dirty="0">
                <a:latin typeface="Times New Roman" panose="02020603050405020304" pitchFamily="18" charset="0"/>
                <a:ea typeface="標楷體" pitchFamily="65" charset="-120"/>
                <a:cs typeface="Times New Roman" panose="02020603050405020304" pitchFamily="18" charset="0"/>
                <a:sym typeface="+mn-ea"/>
              </a:rPr>
              <a:t>GPU resource consumption of zero-copy memory accesses.</a:t>
            </a:r>
          </a:p>
          <a:p>
            <a:pPr indent="0">
              <a:buFont typeface="Arial" panose="020B0604020202020204" pitchFamily="34" charset="0"/>
              <a:buNone/>
            </a:pPr>
            <a:endParaRPr lang="en-US" altLang="zh-CN" dirty="0">
              <a:latin typeface="Times New Roman" panose="02020603050405020304" pitchFamily="18" charset="0"/>
              <a:ea typeface="標楷體" pitchFamily="65" charset="-120"/>
              <a:cs typeface="Times New Roman" panose="02020603050405020304" pitchFamily="18" charset="0"/>
              <a:sym typeface="+mn-ea"/>
            </a:endParaRPr>
          </a:p>
          <a:p>
            <a:pPr indent="0">
              <a:buFont typeface="Arial" panose="020B0604020202020204" pitchFamily="34" charset="0"/>
              <a:buNone/>
            </a:pPr>
            <a:r>
              <a:rPr lang="en-US" altLang="zh-CN" dirty="0">
                <a:latin typeface="Times New Roman" panose="02020603050405020304" pitchFamily="18" charset="0"/>
                <a:ea typeface="標楷體" pitchFamily="65" charset="-120"/>
                <a:cs typeface="Times New Roman" panose="02020603050405020304" pitchFamily="18" charset="0"/>
                <a:sym typeface="+mn-ea"/>
              </a:rPr>
              <a:t>Even if the authors tried to maximize the zero-copy GPU kernel efficiency, there is at least 80% and up to 91.8% of the GPU resources available for other workloads.</a:t>
            </a:r>
          </a:p>
          <a:p>
            <a:pPr indent="0">
              <a:buFont typeface="Arial" panose="020B0604020202020204" pitchFamily="34" charset="0"/>
              <a:buNone/>
            </a:pPr>
            <a:endParaRPr lang="en-US" altLang="zh-CN" dirty="0">
              <a:latin typeface="Times New Roman" panose="02020603050405020304" pitchFamily="18" charset="0"/>
              <a:ea typeface="標楷體" pitchFamily="65" charset="-120"/>
              <a:cs typeface="Times New Roman" panose="02020603050405020304" pitchFamily="18" charset="0"/>
              <a:sym typeface="+mn-ea"/>
            </a:endParaRPr>
          </a:p>
          <a:p>
            <a:pPr indent="0">
              <a:buFont typeface="Arial" panose="020B0604020202020204" pitchFamily="34" charset="0"/>
              <a:buNone/>
            </a:pPr>
            <a:r>
              <a:rPr lang="en-US" altLang="zh-CN" dirty="0">
                <a:latin typeface="Times New Roman" panose="02020603050405020304" pitchFamily="18" charset="0"/>
                <a:ea typeface="標楷體" pitchFamily="65" charset="-120"/>
                <a:cs typeface="Times New Roman" panose="02020603050405020304" pitchFamily="18" charset="0"/>
                <a:sym typeface="+mn-ea"/>
              </a:rPr>
              <a:t>It only </a:t>
            </a:r>
            <a:r>
              <a:rPr lang="zh-CN" altLang="en-US" dirty="0">
                <a:latin typeface="Times New Roman" panose="02020603050405020304" pitchFamily="18" charset="0"/>
                <a:ea typeface="標楷體" pitchFamily="65" charset="-120"/>
                <a:cs typeface="Times New Roman" panose="02020603050405020304" pitchFamily="18" charset="0"/>
                <a:sym typeface="+mn-ea"/>
              </a:rPr>
              <a:t>need</a:t>
            </a:r>
            <a:r>
              <a:rPr lang="en-US" altLang="zh-CN" dirty="0">
                <a:latin typeface="Times New Roman" panose="02020603050405020304" pitchFamily="18" charset="0"/>
                <a:ea typeface="標楷體" pitchFamily="65" charset="-120"/>
                <a:cs typeface="Times New Roman" panose="02020603050405020304" pitchFamily="18" charset="0"/>
                <a:sym typeface="+mn-ea"/>
              </a:rPr>
              <a:t>s</a:t>
            </a:r>
            <a:r>
              <a:rPr lang="zh-CN" altLang="en-US" dirty="0">
                <a:latin typeface="Times New Roman" panose="02020603050405020304" pitchFamily="18" charset="0"/>
                <a:ea typeface="標楷體" pitchFamily="65" charset="-120"/>
                <a:cs typeface="Times New Roman" panose="02020603050405020304" pitchFamily="18" charset="0"/>
                <a:sym typeface="+mn-ea"/>
              </a:rPr>
              <a:t> small amount of GPU resources to fully saturate the limit,</a:t>
            </a:r>
            <a:r>
              <a:rPr lang="en-US" altLang="zh-CN" dirty="0">
                <a:latin typeface="Times New Roman" panose="02020603050405020304" pitchFamily="18" charset="0"/>
                <a:ea typeface="標楷體" pitchFamily="65" charset="-120"/>
                <a:cs typeface="Times New Roman" panose="02020603050405020304" pitchFamily="18" charset="0"/>
                <a:sym typeface="+mn-ea"/>
              </a:rPr>
              <a:t> </a:t>
            </a:r>
            <a:r>
              <a:rPr lang="zh-CN" altLang="en-US" dirty="0">
                <a:latin typeface="Times New Roman" panose="02020603050405020304" pitchFamily="18" charset="0"/>
                <a:ea typeface="標楷體" pitchFamily="65" charset="-120"/>
                <a:cs typeface="Times New Roman" panose="02020603050405020304" pitchFamily="18" charset="0"/>
              </a:rPr>
              <a:t>it is worthwhile to seek for a way to achieve the concurrency</a:t>
            </a:r>
            <a:r>
              <a:rPr lang="en-US" altLang="zh-CN" dirty="0">
                <a:latin typeface="Times New Roman" panose="02020603050405020304" pitchFamily="18" charset="0"/>
                <a:ea typeface="標楷體" pitchFamily="65" charset="-120"/>
                <a:cs typeface="Times New Roman" panose="02020603050405020304" pitchFamily="18" charset="0"/>
              </a:rPr>
              <a:t>.</a:t>
            </a:r>
          </a:p>
          <a:p>
            <a:pPr indent="0">
              <a:buFont typeface="Arial" panose="020B0604020202020204" pitchFamily="34" charset="0"/>
              <a:buNone/>
            </a:pPr>
            <a:endParaRPr lang="en-US" altLang="zh-CN" dirty="0">
              <a:latin typeface="Times New Roman" panose="02020603050405020304" pitchFamily="18" charset="0"/>
              <a:ea typeface="標楷體" pitchFamily="65" charset="-120"/>
              <a:cs typeface="Times New Roman" panose="02020603050405020304" pitchFamily="18" charset="0"/>
            </a:endParaRPr>
          </a:p>
          <a:p>
            <a:pPr indent="0">
              <a:buFont typeface="Arial" panose="020B0604020202020204" pitchFamily="34" charset="0"/>
              <a:buNone/>
            </a:pPr>
            <a:r>
              <a:rPr lang="en-US" altLang="zh-CN" dirty="0">
                <a:latin typeface="Times New Roman" panose="02020603050405020304" pitchFamily="18" charset="0"/>
                <a:ea typeface="標楷體" pitchFamily="65" charset="-120"/>
                <a:cs typeface="Times New Roman" panose="02020603050405020304" pitchFamily="18" charset="0"/>
              </a:rPr>
              <a:t>It is concluded that they can saturate PCIe even if only a few number </a:t>
            </a:r>
            <a:r>
              <a:rPr lang="zh-CN" altLang="en-US" dirty="0">
                <a:latin typeface="Times New Roman" panose="02020603050405020304" pitchFamily="18" charset="0"/>
                <a:ea typeface="標楷體" pitchFamily="65" charset="-120"/>
                <a:cs typeface="Times New Roman" panose="02020603050405020304" pitchFamily="18" charset="0"/>
              </a:rPr>
              <a:t>of GPU cores are generating zero-copy accesses. Therefore, </a:t>
            </a:r>
            <a:r>
              <a:rPr lang="en-US" altLang="zh-CN" dirty="0">
                <a:latin typeface="Times New Roman" panose="02020603050405020304" pitchFamily="18" charset="0"/>
                <a:ea typeface="標楷體" pitchFamily="65" charset="-120"/>
                <a:cs typeface="Times New Roman" panose="02020603050405020304" pitchFamily="18" charset="0"/>
              </a:rPr>
              <a:t>the </a:t>
            </a:r>
            <a:r>
              <a:rPr lang="zh-CN" altLang="en-US" dirty="0">
                <a:latin typeface="Times New Roman" panose="02020603050405020304" pitchFamily="18" charset="0"/>
                <a:ea typeface="標楷體" pitchFamily="65" charset="-120"/>
                <a:cs typeface="Times New Roman" panose="02020603050405020304" pitchFamily="18" charset="0"/>
              </a:rPr>
              <a:t>optimization isolates only small portion of GPU resources for the</a:t>
            </a:r>
            <a:r>
              <a:rPr lang="en-US" altLang="zh-CN" dirty="0">
                <a:latin typeface="Times New Roman" panose="02020603050405020304" pitchFamily="18" charset="0"/>
                <a:ea typeface="標楷體" pitchFamily="65" charset="-120"/>
                <a:cs typeface="Times New Roman" panose="02020603050405020304" pitchFamily="18" charset="0"/>
              </a:rPr>
              <a:t> </a:t>
            </a:r>
            <a:r>
              <a:rPr lang="zh-CN" altLang="en-US" dirty="0">
                <a:latin typeface="Times New Roman" panose="02020603050405020304" pitchFamily="18" charset="0"/>
                <a:ea typeface="標楷體" pitchFamily="65" charset="-120"/>
                <a:cs typeface="Times New Roman" panose="02020603050405020304" pitchFamily="18" charset="0"/>
              </a:rPr>
              <a:t>zero-copy accesses and leaves the rest for computationally intense</a:t>
            </a:r>
            <a:r>
              <a:rPr lang="en-US" altLang="zh-CN" dirty="0">
                <a:latin typeface="Times New Roman" panose="02020603050405020304" pitchFamily="18" charset="0"/>
                <a:ea typeface="標楷體" pitchFamily="65" charset="-120"/>
                <a:cs typeface="Times New Roman" panose="02020603050405020304" pitchFamily="18" charset="0"/>
              </a:rPr>
              <a:t> </a:t>
            </a:r>
            <a:r>
              <a:rPr lang="zh-CN" altLang="en-US" dirty="0">
                <a:latin typeface="Times New Roman" panose="02020603050405020304" pitchFamily="18" charset="0"/>
                <a:ea typeface="標楷體" pitchFamily="65" charset="-120"/>
                <a:cs typeface="Times New Roman" panose="02020603050405020304" pitchFamily="18" charset="0"/>
              </a:rPr>
              <a:t>workloads.</a:t>
            </a:r>
          </a:p>
          <a:p>
            <a:endParaRPr lang="zh-CN" altLang="en-US" dirty="0">
              <a:latin typeface="Times New Roman" panose="02020603050405020304" pitchFamily="18" charset="0"/>
              <a:ea typeface="標楷體" pitchFamily="65" charset="-120"/>
              <a:cs typeface="Times New Roman" panose="02020603050405020304" pitchFamily="18" charset="0"/>
            </a:endParaRPr>
          </a:p>
        </p:txBody>
      </p:sp>
      <p:sp>
        <p:nvSpPr>
          <p:cNvPr id="4" name="文本框 3"/>
          <p:cNvSpPr txBox="1"/>
          <p:nvPr/>
        </p:nvSpPr>
        <p:spPr>
          <a:xfrm>
            <a:off x="635" y="5882005"/>
            <a:ext cx="12190730" cy="275590"/>
          </a:xfrm>
          <a:prstGeom prst="rect">
            <a:avLst/>
          </a:prstGeom>
          <a:noFill/>
        </p:spPr>
        <p:txBody>
          <a:bodyPr wrap="square" rtlCol="0" anchor="ctr" anchorCtr="1">
            <a:spAutoFit/>
          </a:bodyPr>
          <a:lstStyle/>
          <a:p>
            <a:r>
              <a:rPr lang="en-US" altLang="zh-CN" sz="1200" dirty="0">
                <a:latin typeface="Times New Roman" panose="02020603050405020304" pitchFamily="18" charset="0"/>
                <a:ea typeface="標楷體" pitchFamily="65" charset="-120"/>
                <a:cs typeface="Times New Roman" panose="02020603050405020304" pitchFamily="18" charset="0"/>
              </a:rPr>
              <a:t>[1] </a:t>
            </a:r>
            <a:r>
              <a:rPr lang="zh-CN" altLang="en-US" sz="1200" dirty="0">
                <a:latin typeface="Times New Roman" panose="02020603050405020304" pitchFamily="18" charset="0"/>
                <a:ea typeface="標楷體" pitchFamily="65" charset="-120"/>
                <a:cs typeface="Times New Roman" panose="02020603050405020304" pitchFamily="18" charset="0"/>
              </a:rPr>
              <a:t>NVIDIA. 2020. MULTI-PROCESS SERVICE.https://docs.nvidia.com/deploy/pdf/CUDA_Multi_Process_Service_Overview.pdf</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r>
              <a:rPr lang="en-US" altLang="zh-CN" dirty="0">
                <a:latin typeface="Times New Roman" panose="02020603050405020304" pitchFamily="18" charset="0"/>
                <a:cs typeface="Times New Roman" panose="02020603050405020304" pitchFamily="18" charset="0"/>
              </a:rPr>
              <a:t>Introduction - Graph </a:t>
            </a:r>
            <a:r>
              <a:rPr lang="en-US" altLang="zh-CN" sz="2400" dirty="0">
                <a:latin typeface="Times New Roman" panose="02020603050405020304" pitchFamily="18" charset="0"/>
                <a:cs typeface="Times New Roman" panose="02020603050405020304" pitchFamily="18" charset="0"/>
                <a:sym typeface="+mn-ea"/>
              </a:rPr>
              <a:t>(2/8)</a:t>
            </a: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5</a:t>
            </a:fld>
            <a:endParaRPr lang="zh-TW" altLang="en-US"/>
          </a:p>
        </p:txBody>
      </p:sp>
      <p:pic>
        <p:nvPicPr>
          <p:cNvPr id="11" name="图片 10"/>
          <p:cNvPicPr>
            <a:picLocks noChangeAspect="1"/>
          </p:cNvPicPr>
          <p:nvPr/>
        </p:nvPicPr>
        <p:blipFill>
          <a:blip r:embed="rId2"/>
          <a:stretch>
            <a:fillRect/>
          </a:stretch>
        </p:blipFill>
        <p:spPr>
          <a:xfrm>
            <a:off x="7247890" y="1334135"/>
            <a:ext cx="2553335" cy="1780540"/>
          </a:xfrm>
          <a:prstGeom prst="rect">
            <a:avLst/>
          </a:prstGeom>
        </p:spPr>
      </p:pic>
      <p:pic>
        <p:nvPicPr>
          <p:cNvPr id="12" name="图片 11"/>
          <p:cNvPicPr>
            <a:picLocks noChangeAspect="1"/>
          </p:cNvPicPr>
          <p:nvPr/>
        </p:nvPicPr>
        <p:blipFill>
          <a:blip r:embed="rId3"/>
          <a:stretch>
            <a:fillRect/>
          </a:stretch>
        </p:blipFill>
        <p:spPr>
          <a:xfrm>
            <a:off x="1656715" y="1541145"/>
            <a:ext cx="3040380" cy="1243965"/>
          </a:xfrm>
          <a:prstGeom prst="rect">
            <a:avLst/>
          </a:prstGeom>
        </p:spPr>
      </p:pic>
      <p:pic>
        <p:nvPicPr>
          <p:cNvPr id="13" name="图片 12"/>
          <p:cNvPicPr>
            <a:picLocks noChangeAspect="1"/>
          </p:cNvPicPr>
          <p:nvPr/>
        </p:nvPicPr>
        <p:blipFill>
          <a:blip r:embed="rId4"/>
          <a:stretch>
            <a:fillRect/>
          </a:stretch>
        </p:blipFill>
        <p:spPr>
          <a:xfrm>
            <a:off x="1275080" y="3664585"/>
            <a:ext cx="3655695" cy="1899285"/>
          </a:xfrm>
          <a:prstGeom prst="rect">
            <a:avLst/>
          </a:prstGeom>
        </p:spPr>
      </p:pic>
      <p:pic>
        <p:nvPicPr>
          <p:cNvPr id="14" name="图片 13"/>
          <p:cNvPicPr>
            <a:picLocks noChangeAspect="1"/>
          </p:cNvPicPr>
          <p:nvPr/>
        </p:nvPicPr>
        <p:blipFill>
          <a:blip r:embed="rId5"/>
          <a:stretch>
            <a:fillRect/>
          </a:stretch>
        </p:blipFill>
        <p:spPr>
          <a:xfrm>
            <a:off x="6180455" y="3735070"/>
            <a:ext cx="4850130" cy="1622425"/>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CN" dirty="0">
                <a:latin typeface="Times New Roman" panose="02020603050405020304" pitchFamily="18" charset="0"/>
                <a:cs typeface="Times New Roman" panose="02020603050405020304" pitchFamily="18" charset="0"/>
              </a:rPr>
              <a:t>UVA-Based Method </a:t>
            </a:r>
            <a:r>
              <a:rPr lang="en-US" altLang="zh-CN" sz="2400" dirty="0">
                <a:latin typeface="Times New Roman" panose="02020603050405020304" pitchFamily="18" charset="0"/>
                <a:cs typeface="Times New Roman" panose="02020603050405020304" pitchFamily="18" charset="0"/>
                <a:sym typeface="+mn-ea"/>
              </a:rPr>
              <a:t>(8/8)</a:t>
            </a:r>
            <a:r>
              <a:rPr kumimoji="1" lang="en-US" altLang="zh-CN" sz="2400" dirty="0">
                <a:latin typeface="Times New Roman" panose="02020603050405020304" pitchFamily="18" charset="0"/>
                <a:cs typeface="Times New Roman" panose="02020603050405020304" pitchFamily="18" charset="0"/>
              </a:rPr>
              <a:t> </a:t>
            </a: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50</a:t>
            </a:fld>
            <a:endParaRPr lang="zh-TW" altLang="en-US"/>
          </a:p>
        </p:txBody>
      </p:sp>
      <p:sp>
        <p:nvSpPr>
          <p:cNvPr id="3" name="文本框 2"/>
          <p:cNvSpPr txBox="1"/>
          <p:nvPr/>
        </p:nvSpPr>
        <p:spPr>
          <a:xfrm>
            <a:off x="404495" y="1027430"/>
            <a:ext cx="11548110" cy="1793875"/>
          </a:xfrm>
          <a:prstGeom prst="rect">
            <a:avLst/>
          </a:prstGeom>
          <a:noFill/>
        </p:spPr>
        <p:txBody>
          <a:bodyPr wrap="square" rtlCol="0" anchor="ctr" anchorCtr="1">
            <a:noAutofit/>
          </a:bodyPr>
          <a:lstStyle/>
          <a:p>
            <a:r>
              <a:rPr lang="en-US" altLang="zh-CN" sz="2400" b="1" dirty="0">
                <a:latin typeface="Times New Roman" panose="02020603050405020304" pitchFamily="18" charset="0"/>
                <a:ea typeface="標楷體" pitchFamily="65" charset="-120"/>
                <a:cs typeface="Times New Roman" panose="02020603050405020304" pitchFamily="18" charset="0"/>
                <a:sym typeface="+mn-ea"/>
              </a:rPr>
              <a:t>3. C</a:t>
            </a:r>
            <a:r>
              <a:rPr lang="zh-CN" altLang="en-US" sz="2400" b="1" dirty="0">
                <a:latin typeface="Times New Roman" panose="02020603050405020304" pitchFamily="18" charset="0"/>
                <a:ea typeface="標楷體" pitchFamily="65" charset="-120"/>
                <a:cs typeface="Times New Roman" panose="02020603050405020304" pitchFamily="18" charset="0"/>
                <a:sym typeface="+mn-ea"/>
              </a:rPr>
              <a:t>an we show real end-to-end</a:t>
            </a:r>
            <a:r>
              <a:rPr lang="en-US" altLang="zh-CN" sz="2400" b="1" dirty="0">
                <a:latin typeface="Times New Roman" panose="02020603050405020304" pitchFamily="18" charset="0"/>
                <a:ea typeface="標楷體" pitchFamily="65" charset="-120"/>
                <a:cs typeface="Times New Roman" panose="02020603050405020304" pitchFamily="18" charset="0"/>
                <a:sym typeface="+mn-ea"/>
              </a:rPr>
              <a:t> </a:t>
            </a:r>
            <a:r>
              <a:rPr lang="zh-CN" altLang="en-US" sz="2400" b="1" dirty="0">
                <a:latin typeface="Times New Roman" panose="02020603050405020304" pitchFamily="18" charset="0"/>
                <a:ea typeface="標楷體" pitchFamily="65" charset="-120"/>
                <a:cs typeface="Times New Roman" panose="02020603050405020304" pitchFamily="18" charset="0"/>
                <a:sym typeface="+mn-ea"/>
              </a:rPr>
              <a:t>application performance benefit from our method?</a:t>
            </a:r>
          </a:p>
          <a:p>
            <a:pPr marL="285750" indent="-285750">
              <a:buFont typeface="Arial" panose="020B0604020202020204" pitchFamily="34" charset="0"/>
              <a:buChar char="•"/>
            </a:pPr>
            <a:r>
              <a:rPr dirty="0">
                <a:latin typeface="Times New Roman" panose="02020603050405020304" pitchFamily="18" charset="0"/>
                <a:ea typeface="標楷體" pitchFamily="65" charset="-120"/>
                <a:cs typeface="Times New Roman" panose="02020603050405020304" pitchFamily="18" charset="0"/>
                <a:sym typeface="+mn-ea"/>
              </a:rPr>
              <a:t>build an end-to-end zero-copy GCN training flow in</a:t>
            </a:r>
            <a:r>
              <a:rPr lang="en-US" dirty="0">
                <a:latin typeface="Times New Roman" panose="02020603050405020304" pitchFamily="18" charset="0"/>
                <a:ea typeface="標楷體" pitchFamily="65" charset="-120"/>
                <a:cs typeface="Times New Roman" panose="02020603050405020304" pitchFamily="18" charset="0"/>
                <a:sym typeface="+mn-ea"/>
              </a:rPr>
              <a:t> </a:t>
            </a:r>
            <a:r>
              <a:rPr dirty="0">
                <a:latin typeface="Times New Roman" panose="02020603050405020304" pitchFamily="18" charset="0"/>
                <a:ea typeface="標楷體" pitchFamily="65" charset="-120"/>
                <a:cs typeface="Times New Roman" panose="02020603050405020304" pitchFamily="18" charset="0"/>
                <a:sym typeface="+mn-ea"/>
              </a:rPr>
              <a:t>PyTorch. </a:t>
            </a:r>
          </a:p>
          <a:p>
            <a:pPr indent="0">
              <a:buFont typeface="Arial" panose="020B0604020202020204" pitchFamily="34" charset="0"/>
              <a:buNone/>
            </a:pPr>
            <a:r>
              <a:rPr dirty="0">
                <a:latin typeface="Times New Roman" panose="02020603050405020304" pitchFamily="18" charset="0"/>
                <a:ea typeface="標楷體" pitchFamily="65" charset="-120"/>
                <a:cs typeface="Times New Roman" panose="02020603050405020304" pitchFamily="18" charset="0"/>
                <a:sym typeface="+mn-ea"/>
              </a:rPr>
              <a:t>To enable zero-copy memory access, </a:t>
            </a:r>
            <a:r>
              <a:rPr lang="en-US" dirty="0">
                <a:latin typeface="Times New Roman" panose="02020603050405020304" pitchFamily="18" charset="0"/>
                <a:ea typeface="標楷體" pitchFamily="65" charset="-120"/>
                <a:cs typeface="Times New Roman" panose="02020603050405020304" pitchFamily="18" charset="0"/>
                <a:sym typeface="+mn-ea"/>
              </a:rPr>
              <a:t>the authors</a:t>
            </a:r>
            <a:r>
              <a:rPr dirty="0">
                <a:latin typeface="Times New Roman" panose="02020603050405020304" pitchFamily="18" charset="0"/>
                <a:ea typeface="標楷體" pitchFamily="65" charset="-120"/>
                <a:cs typeface="Times New Roman" panose="02020603050405020304" pitchFamily="18" charset="0"/>
                <a:sym typeface="+mn-ea"/>
              </a:rPr>
              <a:t> devise</a:t>
            </a:r>
            <a:r>
              <a:rPr lang="en-US" dirty="0">
                <a:latin typeface="Times New Roman" panose="02020603050405020304" pitchFamily="18" charset="0"/>
                <a:ea typeface="標楷體" pitchFamily="65" charset="-120"/>
                <a:cs typeface="Times New Roman" panose="02020603050405020304" pitchFamily="18" charset="0"/>
                <a:sym typeface="+mn-ea"/>
              </a:rPr>
              <a:t>d</a:t>
            </a:r>
            <a:r>
              <a:rPr dirty="0">
                <a:latin typeface="Times New Roman" panose="02020603050405020304" pitchFamily="18" charset="0"/>
                <a:ea typeface="標楷體" pitchFamily="65" charset="-120"/>
                <a:cs typeface="Times New Roman" panose="02020603050405020304" pitchFamily="18" charset="0"/>
                <a:sym typeface="+mn-ea"/>
              </a:rPr>
              <a:t> a new class</a:t>
            </a:r>
            <a:r>
              <a:rPr lang="en-US" dirty="0">
                <a:latin typeface="Times New Roman" panose="02020603050405020304" pitchFamily="18" charset="0"/>
                <a:ea typeface="標楷體" pitchFamily="65" charset="-120"/>
                <a:cs typeface="Times New Roman" panose="02020603050405020304" pitchFamily="18" charset="0"/>
                <a:sym typeface="+mn-ea"/>
              </a:rPr>
              <a:t> </a:t>
            </a:r>
            <a:r>
              <a:rPr dirty="0">
                <a:latin typeface="Times New Roman" panose="02020603050405020304" pitchFamily="18" charset="0"/>
                <a:ea typeface="標楷體" pitchFamily="65" charset="-120"/>
                <a:cs typeface="Times New Roman" panose="02020603050405020304" pitchFamily="18" charset="0"/>
                <a:sym typeface="+mn-ea"/>
              </a:rPr>
              <a:t>of tensor called "unified tensor"</a:t>
            </a:r>
            <a:r>
              <a:rPr lang="en-US" dirty="0">
                <a:latin typeface="Times New Roman" panose="02020603050405020304" pitchFamily="18" charset="0"/>
                <a:ea typeface="標楷體" pitchFamily="65" charset="-120"/>
                <a:cs typeface="Times New Roman" panose="02020603050405020304" pitchFamily="18" charset="0"/>
                <a:sym typeface="+mn-ea"/>
              </a:rPr>
              <a:t>. This tensor provides an address </a:t>
            </a:r>
            <a:r>
              <a:rPr dirty="0">
                <a:latin typeface="Times New Roman" panose="02020603050405020304" pitchFamily="18" charset="0"/>
                <a:ea typeface="標楷體" pitchFamily="65" charset="-120"/>
                <a:cs typeface="Times New Roman" panose="02020603050405020304" pitchFamily="18" charset="0"/>
                <a:sym typeface="+mn-ea"/>
              </a:rPr>
              <a:t>mapping of host memory for GPUs so they can directly access host</a:t>
            </a:r>
            <a:r>
              <a:rPr lang="en-US" dirty="0">
                <a:latin typeface="Times New Roman" panose="02020603050405020304" pitchFamily="18" charset="0"/>
                <a:ea typeface="標楷體" pitchFamily="65" charset="-120"/>
                <a:cs typeface="Times New Roman" panose="02020603050405020304" pitchFamily="18" charset="0"/>
                <a:sym typeface="+mn-ea"/>
              </a:rPr>
              <a:t> </a:t>
            </a:r>
            <a:r>
              <a:rPr dirty="0">
                <a:latin typeface="Times New Roman" panose="02020603050405020304" pitchFamily="18" charset="0"/>
                <a:ea typeface="標楷體" pitchFamily="65" charset="-120"/>
                <a:cs typeface="Times New Roman" panose="02020603050405020304" pitchFamily="18" charset="0"/>
                <a:sym typeface="+mn-ea"/>
              </a:rPr>
              <a:t>memory with zero-copy accesses. </a:t>
            </a:r>
            <a:r>
              <a:rPr lang="zh-CN" altLang="en-US" sz="2400" b="1" dirty="0">
                <a:latin typeface="Times New Roman" panose="02020603050405020304" pitchFamily="18" charset="0"/>
                <a:ea typeface="標楷體" pitchFamily="65" charset="-120"/>
                <a:cs typeface="Times New Roman" panose="02020603050405020304" pitchFamily="18" charset="0"/>
                <a:sym typeface="+mn-ea"/>
              </a:rPr>
              <a:t> </a:t>
            </a:r>
            <a:endParaRPr lang="zh-CN" altLang="en-US" sz="2400" b="1" dirty="0">
              <a:latin typeface="Times New Roman" panose="02020603050405020304" pitchFamily="18" charset="0"/>
              <a:ea typeface="標楷體" pitchFamily="65" charset="-120"/>
              <a:cs typeface="Times New Roman" panose="02020603050405020304" pitchFamily="18" charset="0"/>
            </a:endParaRPr>
          </a:p>
          <a:p>
            <a:endParaRPr lang="zh-CN" altLang="en-US" sz="2400" b="1" dirty="0">
              <a:latin typeface="Times New Roman" panose="02020603050405020304" pitchFamily="18" charset="0"/>
              <a:ea typeface="標楷體" pitchFamily="65" charset="-120"/>
              <a:cs typeface="Times New Roman" panose="02020603050405020304" pitchFamily="18" charset="0"/>
            </a:endParaRPr>
          </a:p>
        </p:txBody>
      </p:sp>
      <p:pic>
        <p:nvPicPr>
          <p:cNvPr id="4" name="图片 3"/>
          <p:cNvPicPr>
            <a:picLocks noChangeAspect="1"/>
          </p:cNvPicPr>
          <p:nvPr/>
        </p:nvPicPr>
        <p:blipFill>
          <a:blip r:embed="rId2"/>
          <a:stretch>
            <a:fillRect/>
          </a:stretch>
        </p:blipFill>
        <p:spPr>
          <a:xfrm>
            <a:off x="1890395" y="2357120"/>
            <a:ext cx="8101330" cy="2753360"/>
          </a:xfrm>
          <a:prstGeom prst="rect">
            <a:avLst/>
          </a:prstGeom>
        </p:spPr>
      </p:pic>
      <p:sp>
        <p:nvSpPr>
          <p:cNvPr id="6" name="文本框 5"/>
          <p:cNvSpPr txBox="1"/>
          <p:nvPr/>
        </p:nvSpPr>
        <p:spPr>
          <a:xfrm>
            <a:off x="120650" y="5183505"/>
            <a:ext cx="11950700" cy="953135"/>
          </a:xfrm>
          <a:prstGeom prst="rect">
            <a:avLst/>
          </a:prstGeom>
          <a:noFill/>
        </p:spPr>
        <p:txBody>
          <a:bodyPr wrap="square" rtlCol="0" anchor="t" anchorCtr="1">
            <a:spAutoFit/>
          </a:bodyPr>
          <a:lstStyle/>
          <a:p>
            <a:r>
              <a:rPr lang="zh-CN" altLang="en-US" sz="1400" dirty="0">
                <a:latin typeface="Times New Roman" panose="02020603050405020304" pitchFamily="18" charset="0"/>
                <a:ea typeface="標楷體" pitchFamily="65" charset="-120"/>
                <a:cs typeface="Times New Roman" panose="02020603050405020304" pitchFamily="18" charset="0"/>
              </a:rPr>
              <a:t>(a) setup</a:t>
            </a:r>
            <a:r>
              <a:rPr lang="en-US" altLang="zh-CN" sz="1400" dirty="0">
                <a:latin typeface="Times New Roman" panose="02020603050405020304" pitchFamily="18" charset="0"/>
                <a:ea typeface="標楷體" pitchFamily="65" charset="-120"/>
                <a:cs typeface="Times New Roman" panose="02020603050405020304" pitchFamily="18" charset="0"/>
              </a:rPr>
              <a:t> </a:t>
            </a:r>
            <a:r>
              <a:rPr lang="zh-CN" altLang="en-US" sz="1400" dirty="0">
                <a:latin typeface="Times New Roman" panose="02020603050405020304" pitchFamily="18" charset="0"/>
                <a:ea typeface="標楷體" pitchFamily="65" charset="-120"/>
                <a:cs typeface="Times New Roman" panose="02020603050405020304" pitchFamily="18" charset="0"/>
              </a:rPr>
              <a:t>unified tensor and the returned pointer is passed to GPU for zero-copy accesses. </a:t>
            </a:r>
          </a:p>
          <a:p>
            <a:r>
              <a:rPr lang="zh-CN" altLang="en-US" sz="1400" dirty="0">
                <a:latin typeface="Times New Roman" panose="02020603050405020304" pitchFamily="18" charset="0"/>
                <a:ea typeface="標楷體" pitchFamily="65" charset="-120"/>
                <a:cs typeface="Times New Roman" panose="02020603050405020304" pitchFamily="18" charset="0"/>
              </a:rPr>
              <a:t>(b) The sampler generates node IDs used by</a:t>
            </a:r>
            <a:r>
              <a:rPr lang="en-US" altLang="zh-CN" sz="1400" dirty="0">
                <a:latin typeface="Times New Roman" panose="02020603050405020304" pitchFamily="18" charset="0"/>
                <a:ea typeface="標楷體" pitchFamily="65" charset="-120"/>
                <a:cs typeface="Times New Roman" panose="02020603050405020304" pitchFamily="18" charset="0"/>
              </a:rPr>
              <a:t> </a:t>
            </a:r>
            <a:r>
              <a:rPr lang="zh-CN" altLang="en-US" sz="1400" dirty="0">
                <a:latin typeface="Times New Roman" panose="02020603050405020304" pitchFamily="18" charset="0"/>
                <a:ea typeface="標楷體" pitchFamily="65" charset="-120"/>
                <a:cs typeface="Times New Roman" panose="02020603050405020304" pitchFamily="18" charset="0"/>
              </a:rPr>
              <a:t>the producer and the producer gathers scattered node features in the host memory. The consumer uses the gathered node</a:t>
            </a:r>
            <a:r>
              <a:rPr lang="en-US" altLang="zh-CN" sz="1400" dirty="0">
                <a:latin typeface="Times New Roman" panose="02020603050405020304" pitchFamily="18" charset="0"/>
                <a:ea typeface="標楷體" pitchFamily="65" charset="-120"/>
                <a:cs typeface="Times New Roman" panose="02020603050405020304" pitchFamily="18" charset="0"/>
              </a:rPr>
              <a:t> </a:t>
            </a:r>
            <a:r>
              <a:rPr lang="zh-CN" altLang="en-US" sz="1400" dirty="0">
                <a:latin typeface="Times New Roman" panose="02020603050405020304" pitchFamily="18" charset="0"/>
                <a:ea typeface="標楷體" pitchFamily="65" charset="-120"/>
                <a:cs typeface="Times New Roman" panose="02020603050405020304" pitchFamily="18" charset="0"/>
              </a:rPr>
              <a:t>features for training. </a:t>
            </a:r>
          </a:p>
          <a:p>
            <a:r>
              <a:rPr lang="zh-CN" altLang="en-US" sz="1400" dirty="0">
                <a:latin typeface="Times New Roman" panose="02020603050405020304" pitchFamily="18" charset="0"/>
                <a:ea typeface="標楷體" pitchFamily="65" charset="-120"/>
                <a:cs typeface="Times New Roman" panose="02020603050405020304" pitchFamily="18" charset="0"/>
              </a:rPr>
              <a:t>(c) A visualization of processing pipeline.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CN" dirty="0">
                <a:latin typeface="Times New Roman" panose="02020603050405020304" pitchFamily="18" charset="0"/>
                <a:cs typeface="Times New Roman" panose="02020603050405020304" pitchFamily="18" charset="0"/>
              </a:rPr>
              <a:t>Evaluation </a:t>
            </a:r>
            <a:r>
              <a:rPr kumimoji="1" lang="en-US" altLang="zh-CN" sz="2400" dirty="0">
                <a:latin typeface="Times New Roman" panose="02020603050405020304" pitchFamily="18" charset="0"/>
                <a:cs typeface="Times New Roman" panose="02020603050405020304" pitchFamily="18" charset="0"/>
              </a:rPr>
              <a:t>(1/3) </a:t>
            </a:r>
            <a:r>
              <a:rPr kumimoji="1" lang="en-US" altLang="zh-CN" dirty="0">
                <a:latin typeface="Times New Roman" panose="02020603050405020304" pitchFamily="18" charset="0"/>
                <a:cs typeface="Times New Roman" panose="02020603050405020304" pitchFamily="18" charset="0"/>
              </a:rPr>
              <a:t> </a:t>
            </a:r>
            <a:endParaRPr kumimoji="1" lang="zh-TW" altLang="en-US" dirty="0">
              <a:latin typeface="Times New Roman" panose="02020603050405020304" pitchFamily="18" charset="0"/>
              <a:cs typeface="Times New Roman" panose="02020603050405020304" pitchFamily="18" charset="0"/>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51</a:t>
            </a:fld>
            <a:endParaRPr lang="zh-TW" altLang="en-US"/>
          </a:p>
        </p:txBody>
      </p:sp>
      <p:pic>
        <p:nvPicPr>
          <p:cNvPr id="3" name="图片 2"/>
          <p:cNvPicPr>
            <a:picLocks noChangeAspect="1"/>
          </p:cNvPicPr>
          <p:nvPr/>
        </p:nvPicPr>
        <p:blipFill>
          <a:blip r:embed="rId2"/>
          <a:stretch>
            <a:fillRect/>
          </a:stretch>
        </p:blipFill>
        <p:spPr>
          <a:xfrm>
            <a:off x="2005965" y="1971040"/>
            <a:ext cx="8179435" cy="2663825"/>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CN" dirty="0">
                <a:latin typeface="Times New Roman" panose="02020603050405020304" pitchFamily="18" charset="0"/>
                <a:cs typeface="Times New Roman" panose="02020603050405020304" pitchFamily="18" charset="0"/>
              </a:rPr>
              <a:t>Evaluation </a:t>
            </a:r>
            <a:r>
              <a:rPr lang="en-US" altLang="zh-CN" sz="2400" dirty="0">
                <a:latin typeface="Times New Roman" panose="02020603050405020304" pitchFamily="18" charset="0"/>
                <a:cs typeface="Times New Roman" panose="02020603050405020304" pitchFamily="18" charset="0"/>
                <a:sym typeface="+mn-ea"/>
              </a:rPr>
              <a:t>(2/3)</a:t>
            </a:r>
            <a:r>
              <a:rPr lang="en-US" altLang="zh-CN" dirty="0">
                <a:latin typeface="Times New Roman" panose="02020603050405020304" pitchFamily="18" charset="0"/>
                <a:cs typeface="Times New Roman" panose="02020603050405020304" pitchFamily="18" charset="0"/>
                <a:sym typeface="+mn-ea"/>
              </a:rPr>
              <a:t> </a:t>
            </a:r>
            <a:r>
              <a:rPr kumimoji="1" lang="en-US" altLang="zh-CN" dirty="0">
                <a:latin typeface="Times New Roman" panose="02020603050405020304" pitchFamily="18" charset="0"/>
                <a:cs typeface="Times New Roman" panose="02020603050405020304" pitchFamily="18" charset="0"/>
              </a:rPr>
              <a:t> </a:t>
            </a:r>
            <a:endParaRPr kumimoji="1" lang="zh-TW" altLang="en-US" dirty="0">
              <a:latin typeface="Times New Roman" panose="02020603050405020304" pitchFamily="18" charset="0"/>
              <a:cs typeface="Times New Roman" panose="02020603050405020304" pitchFamily="18" charset="0"/>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52</a:t>
            </a:fld>
            <a:endParaRPr lang="zh-TW" altLang="en-US"/>
          </a:p>
        </p:txBody>
      </p:sp>
      <p:pic>
        <p:nvPicPr>
          <p:cNvPr id="3" name="图片 2"/>
          <p:cNvPicPr>
            <a:picLocks noChangeAspect="1"/>
          </p:cNvPicPr>
          <p:nvPr/>
        </p:nvPicPr>
        <p:blipFill>
          <a:blip r:embed="rId2"/>
          <a:stretch>
            <a:fillRect/>
          </a:stretch>
        </p:blipFill>
        <p:spPr>
          <a:xfrm>
            <a:off x="2400935" y="1668145"/>
            <a:ext cx="7061835" cy="379603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CN" dirty="0">
                <a:latin typeface="Times New Roman" panose="02020603050405020304" pitchFamily="18" charset="0"/>
                <a:cs typeface="Times New Roman" panose="02020603050405020304" pitchFamily="18" charset="0"/>
              </a:rPr>
              <a:t>Evaluation </a:t>
            </a:r>
            <a:r>
              <a:rPr lang="en-US" altLang="zh-CN" sz="2400" dirty="0">
                <a:latin typeface="Times New Roman" panose="02020603050405020304" pitchFamily="18" charset="0"/>
                <a:cs typeface="Times New Roman" panose="02020603050405020304" pitchFamily="18" charset="0"/>
                <a:sym typeface="+mn-ea"/>
              </a:rPr>
              <a:t>(3/3)</a:t>
            </a:r>
            <a:r>
              <a:rPr lang="en-US" altLang="zh-CN" dirty="0">
                <a:latin typeface="Times New Roman" panose="02020603050405020304" pitchFamily="18" charset="0"/>
                <a:cs typeface="Times New Roman" panose="02020603050405020304" pitchFamily="18" charset="0"/>
                <a:sym typeface="+mn-ea"/>
              </a:rPr>
              <a:t> </a:t>
            </a:r>
            <a:r>
              <a:rPr kumimoji="1" lang="en-US" altLang="zh-CN" dirty="0">
                <a:latin typeface="Times New Roman" panose="02020603050405020304" pitchFamily="18" charset="0"/>
                <a:cs typeface="Times New Roman" panose="02020603050405020304" pitchFamily="18" charset="0"/>
              </a:rPr>
              <a:t>  </a:t>
            </a:r>
            <a:endParaRPr kumimoji="1" lang="zh-TW" altLang="en-US" dirty="0">
              <a:latin typeface="Times New Roman" panose="02020603050405020304" pitchFamily="18" charset="0"/>
              <a:cs typeface="Times New Roman" panose="02020603050405020304" pitchFamily="18" charset="0"/>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53</a:t>
            </a:fld>
            <a:endParaRPr lang="zh-TW" altLang="en-US"/>
          </a:p>
        </p:txBody>
      </p:sp>
      <p:pic>
        <p:nvPicPr>
          <p:cNvPr id="3" name="图片 2"/>
          <p:cNvPicPr>
            <a:picLocks noChangeAspect="1"/>
          </p:cNvPicPr>
          <p:nvPr/>
        </p:nvPicPr>
        <p:blipFill>
          <a:blip r:embed="rId2"/>
          <a:stretch>
            <a:fillRect/>
          </a:stretch>
        </p:blipFill>
        <p:spPr>
          <a:xfrm>
            <a:off x="2947035" y="1539875"/>
            <a:ext cx="6202045" cy="361696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latin typeface="Times New Roman" panose="02020603050405020304" pitchFamily="18" charset="0"/>
                <a:cs typeface="Times New Roman" panose="02020603050405020304" pitchFamily="18" charset="0"/>
              </a:rPr>
              <a:t>Outline</a:t>
            </a:r>
          </a:p>
        </p:txBody>
      </p:sp>
      <p:sp>
        <p:nvSpPr>
          <p:cNvPr id="3" name="內容版面配置區 2"/>
          <p:cNvSpPr>
            <a:spLocks noGrp="1"/>
          </p:cNvSpPr>
          <p:nvPr>
            <p:ph idx="1"/>
          </p:nvPr>
        </p:nvSpPr>
        <p:spPr>
          <a:xfrm>
            <a:off x="1311275" y="1125220"/>
            <a:ext cx="10271125" cy="4571365"/>
          </a:xfrm>
        </p:spPr>
        <p:txBody>
          <a:bodyPr>
            <a:noAutofit/>
          </a:bodyPr>
          <a:lstStyle/>
          <a:p>
            <a:endParaRPr lang="en-US" altLang="zh-CN" sz="2935" dirty="0">
              <a:solidFill>
                <a:srgbClr val="0000FF"/>
              </a:solidFill>
              <a:latin typeface="Times New Roman" panose="02020603050405020304" pitchFamily="18" charset="0"/>
              <a:cs typeface="Times New Roman" panose="02020603050405020304" pitchFamily="18" charset="0"/>
            </a:endParaRPr>
          </a:p>
          <a:p>
            <a:r>
              <a:rPr lang="en-US" altLang="zh-CN" sz="2935" dirty="0">
                <a:solidFill>
                  <a:schemeClr val="tx1"/>
                </a:solidFill>
                <a:latin typeface="Times New Roman" panose="02020603050405020304" pitchFamily="18" charset="0"/>
                <a:cs typeface="Times New Roman" panose="02020603050405020304" pitchFamily="18" charset="0"/>
              </a:rPr>
              <a:t>Introduction (8 min)</a:t>
            </a:r>
            <a:endParaRPr lang="en-US" altLang="zh-TW" sz="2935" dirty="0">
              <a:solidFill>
                <a:schemeClr val="tx1"/>
              </a:solidFill>
              <a:latin typeface="Times New Roman" panose="02020603050405020304" pitchFamily="18" charset="0"/>
              <a:cs typeface="Times New Roman" panose="02020603050405020304" pitchFamily="18" charset="0"/>
            </a:endParaRPr>
          </a:p>
          <a:p>
            <a:r>
              <a:rPr lang="en-US" altLang="zh-CN" sz="2935" dirty="0">
                <a:solidFill>
                  <a:schemeClr val="tx1"/>
                </a:solidFill>
                <a:latin typeface="Times New Roman" panose="02020603050405020304" pitchFamily="18" charset="0"/>
                <a:cs typeface="Times New Roman" panose="02020603050405020304" pitchFamily="18" charset="0"/>
              </a:rPr>
              <a:t>Proposed Methods &amp; Performance Evaluation (30 min)</a:t>
            </a:r>
          </a:p>
          <a:p>
            <a:pPr lvl="1"/>
            <a:r>
              <a:rPr lang="en-US" altLang="zh-CN" sz="2400" dirty="0">
                <a:latin typeface="Times New Roman" panose="02020603050405020304" pitchFamily="18" charset="0"/>
                <a:cs typeface="Times New Roman" panose="02020603050405020304" pitchFamily="18" charset="0"/>
                <a:sym typeface="+mn-ea"/>
              </a:rPr>
              <a:t>Cache-Based Methods (20 min)</a:t>
            </a:r>
            <a:endParaRPr lang="en-US" altLang="zh-CN" sz="2400" dirty="0">
              <a:latin typeface="Times New Roman" panose="02020603050405020304" pitchFamily="18" charset="0"/>
              <a:cs typeface="Times New Roman" panose="02020603050405020304" pitchFamily="18" charset="0"/>
            </a:endParaRPr>
          </a:p>
          <a:p>
            <a:pPr lvl="2">
              <a:buClr>
                <a:srgbClr val="0000FF"/>
              </a:buClr>
              <a:buFont typeface="Arial" panose="020B0604020202020204" pitchFamily="34" charset="0"/>
              <a:buChar char="−"/>
            </a:pPr>
            <a:r>
              <a:rPr lang="en-US" altLang="zh-CN" sz="1800" dirty="0">
                <a:latin typeface="Times New Roman" panose="02020603050405020304" pitchFamily="18" charset="0"/>
                <a:cs typeface="Times New Roman" panose="02020603050405020304" pitchFamily="18" charset="0"/>
                <a:sym typeface="+mn-ea"/>
              </a:rPr>
              <a:t>Single Cahce Method (10 min)</a:t>
            </a:r>
          </a:p>
          <a:p>
            <a:pPr lvl="2">
              <a:buClr>
                <a:srgbClr val="0000FF"/>
              </a:buClr>
              <a:buFont typeface="Arial" panose="020B0604020202020204" pitchFamily="34" charset="0"/>
              <a:buChar char="−"/>
            </a:pPr>
            <a:r>
              <a:rPr lang="en-US" altLang="zh-CN" sz="1800" dirty="0">
                <a:latin typeface="Times New Roman" panose="02020603050405020304" pitchFamily="18" charset="0"/>
                <a:cs typeface="Times New Roman" panose="02020603050405020304" pitchFamily="18" charset="0"/>
                <a:sym typeface="+mn-ea"/>
              </a:rPr>
              <a:t>Dual Cache Method (10 min)</a:t>
            </a:r>
            <a:endParaRPr lang="en-US" altLang="zh-CN" sz="1800" dirty="0">
              <a:latin typeface="Times New Roman" panose="02020603050405020304" pitchFamily="18" charset="0"/>
              <a:cs typeface="Times New Roman" panose="02020603050405020304" pitchFamily="18" charset="0"/>
            </a:endParaRPr>
          </a:p>
          <a:p>
            <a:pPr lvl="1"/>
            <a:r>
              <a:rPr lang="en-US" altLang="zh-CN" sz="2400" dirty="0">
                <a:latin typeface="Times New Roman" panose="02020603050405020304" pitchFamily="18" charset="0"/>
                <a:cs typeface="Times New Roman" panose="02020603050405020304" pitchFamily="18" charset="0"/>
                <a:sym typeface="+mn-ea"/>
              </a:rPr>
              <a:t>UVA-Based Method (10 min)</a:t>
            </a:r>
          </a:p>
          <a:p>
            <a:r>
              <a:rPr lang="en-US" altLang="zh-CN" sz="2935" dirty="0">
                <a:solidFill>
                  <a:srgbClr val="0000FF"/>
                </a:solidFill>
                <a:latin typeface="Times New Roman" panose="02020603050405020304" pitchFamily="18" charset="0"/>
                <a:cs typeface="Times New Roman" panose="02020603050405020304" pitchFamily="18" charset="0"/>
              </a:rPr>
              <a:t>Conclusions(2 min)</a:t>
            </a:r>
          </a:p>
          <a:p>
            <a:r>
              <a:rPr lang="en-US" altLang="zh-CN" sz="2935" dirty="0">
                <a:solidFill>
                  <a:schemeClr val="tx1"/>
                </a:solidFill>
                <a:latin typeface="Times New Roman" panose="02020603050405020304" pitchFamily="18" charset="0"/>
                <a:cs typeface="Times New Roman" panose="02020603050405020304" pitchFamily="18" charset="0"/>
                <a:sym typeface="+mn-ea"/>
              </a:rPr>
              <a:t>Q&amp;A (5 min)</a:t>
            </a: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54</a:t>
            </a:fld>
            <a:endParaRPr lang="zh-TW"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CN" dirty="0">
                <a:latin typeface="Times New Roman" panose="02020603050405020304" pitchFamily="18" charset="0"/>
                <a:cs typeface="Times New Roman" panose="02020603050405020304" pitchFamily="18" charset="0"/>
              </a:rPr>
              <a:t>Conclusions</a:t>
            </a:r>
            <a:endParaRPr kumimoji="1" lang="zh-TW" altLang="en-US" dirty="0">
              <a:latin typeface="Times New Roman" panose="02020603050405020304" pitchFamily="18" charset="0"/>
              <a:cs typeface="Times New Roman" panose="02020603050405020304" pitchFamily="18" charset="0"/>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55</a:t>
            </a:fld>
            <a:endParaRPr lang="zh-TW" altLang="en-US"/>
          </a:p>
        </p:txBody>
      </p:sp>
      <p:sp>
        <p:nvSpPr>
          <p:cNvPr id="10" name="Content Placeholder 2"/>
          <p:cNvSpPr>
            <a:spLocks noGrp="1"/>
          </p:cNvSpPr>
          <p:nvPr>
            <p:ph idx="1"/>
          </p:nvPr>
        </p:nvSpPr>
        <p:spPr>
          <a:xfrm>
            <a:off x="594995" y="1541145"/>
            <a:ext cx="10972800" cy="4177030"/>
          </a:xfrm>
        </p:spPr>
        <p:txBody>
          <a:bodyPr/>
          <a:lstStyle/>
          <a:p>
            <a:r>
              <a:rPr lang="en-US" sz="2400" dirty="0">
                <a:latin typeface="Times New Roman" panose="02020603050405020304" pitchFamily="18" charset="0"/>
                <a:cs typeface="Times New Roman" panose="02020603050405020304" pitchFamily="18" charset="0"/>
              </a:rPr>
              <a:t>This talk focus on the optimization strategy of mini-batch GNNs training </a:t>
            </a:r>
            <a:r>
              <a:rPr lang="en-US" sz="2400" dirty="0">
                <a:latin typeface="Times New Roman" panose="02020603050405020304" pitchFamily="18" charset="0"/>
                <a:cs typeface="Times New Roman" panose="02020603050405020304" pitchFamily="18" charset="0"/>
                <a:sym typeface="+mn-ea"/>
              </a:rPr>
              <a:t>on large graphs</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0" indent="0">
              <a:buNone/>
            </a:pP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This talk presented exsintg methods of training GNNs on </a:t>
            </a:r>
            <a:r>
              <a:rPr lang="en-US" sz="2200" dirty="0">
                <a:latin typeface="Times New Roman" panose="02020603050405020304" pitchFamily="18" charset="0"/>
                <a:cs typeface="Times New Roman" panose="02020603050405020304" pitchFamily="18" charset="0"/>
                <a:sym typeface="+mn-ea"/>
              </a:rPr>
              <a:t>large graphs with GPUs and evaluated thier performance. </a:t>
            </a:r>
          </a:p>
          <a:p>
            <a:pPr lvl="1"/>
            <a:r>
              <a:rPr lang="en-US" altLang="zh-CN" sz="2200" dirty="0">
                <a:cs typeface="Calibri" panose="020F0502020204030204" pitchFamily="34" charset="0"/>
                <a:sym typeface="+mn-ea"/>
              </a:rPr>
              <a:t>Cache-based methods</a:t>
            </a:r>
            <a:endParaRPr lang="en-US" altLang="zh-CN" sz="2200" dirty="0">
              <a:cs typeface="Calibri" panose="020F0502020204030204" pitchFamily="34" charset="0"/>
            </a:endParaRPr>
          </a:p>
          <a:p>
            <a:pPr lvl="1"/>
            <a:r>
              <a:rPr lang="en-US" altLang="zh-CN" sz="2200" dirty="0">
                <a:cs typeface="Calibri" panose="020F0502020204030204" pitchFamily="34" charset="0"/>
                <a:sym typeface="+mn-ea"/>
              </a:rPr>
              <a:t>UVA-based method</a:t>
            </a:r>
          </a:p>
          <a:p>
            <a:endParaRPr lang="en-US" sz="2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latin typeface="Times New Roman" panose="02020603050405020304" pitchFamily="18" charset="0"/>
                <a:cs typeface="Times New Roman" panose="02020603050405020304" pitchFamily="18" charset="0"/>
              </a:rPr>
              <a:t>Outline</a:t>
            </a:r>
          </a:p>
        </p:txBody>
      </p:sp>
      <p:sp>
        <p:nvSpPr>
          <p:cNvPr id="3" name="內容版面配置區 2"/>
          <p:cNvSpPr>
            <a:spLocks noGrp="1"/>
          </p:cNvSpPr>
          <p:nvPr>
            <p:ph idx="1"/>
          </p:nvPr>
        </p:nvSpPr>
        <p:spPr>
          <a:xfrm>
            <a:off x="1311275" y="1125220"/>
            <a:ext cx="10271125" cy="4571365"/>
          </a:xfrm>
        </p:spPr>
        <p:txBody>
          <a:bodyPr>
            <a:noAutofit/>
          </a:bodyPr>
          <a:lstStyle/>
          <a:p>
            <a:endParaRPr lang="en-US" altLang="zh-CN" sz="2935" dirty="0">
              <a:solidFill>
                <a:srgbClr val="0000FF"/>
              </a:solidFill>
              <a:latin typeface="Times New Roman" panose="02020603050405020304" pitchFamily="18" charset="0"/>
              <a:cs typeface="Times New Roman" panose="02020603050405020304" pitchFamily="18" charset="0"/>
            </a:endParaRPr>
          </a:p>
          <a:p>
            <a:r>
              <a:rPr lang="en-US" altLang="zh-CN" sz="2935" dirty="0">
                <a:solidFill>
                  <a:schemeClr val="tx1"/>
                </a:solidFill>
                <a:latin typeface="Times New Roman" panose="02020603050405020304" pitchFamily="18" charset="0"/>
                <a:cs typeface="Times New Roman" panose="02020603050405020304" pitchFamily="18" charset="0"/>
              </a:rPr>
              <a:t>Introduction (8 min)</a:t>
            </a:r>
            <a:endParaRPr lang="en-US" altLang="zh-TW" sz="2935" dirty="0">
              <a:solidFill>
                <a:schemeClr val="tx1"/>
              </a:solidFill>
              <a:latin typeface="Times New Roman" panose="02020603050405020304" pitchFamily="18" charset="0"/>
              <a:cs typeface="Times New Roman" panose="02020603050405020304" pitchFamily="18" charset="0"/>
            </a:endParaRPr>
          </a:p>
          <a:p>
            <a:r>
              <a:rPr lang="en-US" altLang="zh-CN" sz="2935" dirty="0">
                <a:solidFill>
                  <a:schemeClr val="tx1"/>
                </a:solidFill>
                <a:latin typeface="Times New Roman" panose="02020603050405020304" pitchFamily="18" charset="0"/>
                <a:cs typeface="Times New Roman" panose="02020603050405020304" pitchFamily="18" charset="0"/>
              </a:rPr>
              <a:t>Proposed Methods &amp; Performance Evaluation (30 min)</a:t>
            </a:r>
          </a:p>
          <a:p>
            <a:pPr lvl="1"/>
            <a:r>
              <a:rPr lang="en-US" altLang="zh-CN" sz="2400" dirty="0">
                <a:latin typeface="Times New Roman" panose="02020603050405020304" pitchFamily="18" charset="0"/>
                <a:cs typeface="Times New Roman" panose="02020603050405020304" pitchFamily="18" charset="0"/>
                <a:sym typeface="+mn-ea"/>
              </a:rPr>
              <a:t>Cache-Based Methods (20 min)</a:t>
            </a:r>
            <a:endParaRPr lang="en-US" altLang="zh-CN" sz="2400" dirty="0">
              <a:latin typeface="Times New Roman" panose="02020603050405020304" pitchFamily="18" charset="0"/>
              <a:cs typeface="Times New Roman" panose="02020603050405020304" pitchFamily="18" charset="0"/>
            </a:endParaRPr>
          </a:p>
          <a:p>
            <a:pPr lvl="2">
              <a:buClr>
                <a:srgbClr val="0000FF"/>
              </a:buClr>
              <a:buFont typeface="Arial" panose="020B0604020202020204" pitchFamily="34" charset="0"/>
              <a:buChar char="−"/>
            </a:pPr>
            <a:r>
              <a:rPr lang="en-US" altLang="zh-CN" sz="1800" dirty="0">
                <a:latin typeface="Times New Roman" panose="02020603050405020304" pitchFamily="18" charset="0"/>
                <a:cs typeface="Times New Roman" panose="02020603050405020304" pitchFamily="18" charset="0"/>
                <a:sym typeface="+mn-ea"/>
              </a:rPr>
              <a:t>Single Cahce Method (10 min)</a:t>
            </a:r>
          </a:p>
          <a:p>
            <a:pPr lvl="2">
              <a:buClr>
                <a:srgbClr val="0000FF"/>
              </a:buClr>
              <a:buFont typeface="Arial" panose="020B0604020202020204" pitchFamily="34" charset="0"/>
              <a:buChar char="−"/>
            </a:pPr>
            <a:r>
              <a:rPr lang="en-US" altLang="zh-CN" sz="1800" dirty="0">
                <a:latin typeface="Times New Roman" panose="02020603050405020304" pitchFamily="18" charset="0"/>
                <a:cs typeface="Times New Roman" panose="02020603050405020304" pitchFamily="18" charset="0"/>
                <a:sym typeface="+mn-ea"/>
              </a:rPr>
              <a:t>Dual Cache Method (10 min)</a:t>
            </a:r>
            <a:endParaRPr lang="en-US" altLang="zh-CN" sz="1800" dirty="0">
              <a:latin typeface="Times New Roman" panose="02020603050405020304" pitchFamily="18" charset="0"/>
              <a:cs typeface="Times New Roman" panose="02020603050405020304" pitchFamily="18" charset="0"/>
            </a:endParaRPr>
          </a:p>
          <a:p>
            <a:pPr lvl="1"/>
            <a:r>
              <a:rPr lang="en-US" altLang="zh-CN" sz="2400" dirty="0">
                <a:latin typeface="Times New Roman" panose="02020603050405020304" pitchFamily="18" charset="0"/>
                <a:cs typeface="Times New Roman" panose="02020603050405020304" pitchFamily="18" charset="0"/>
                <a:sym typeface="+mn-ea"/>
              </a:rPr>
              <a:t>UVA-Based Method (10 min)</a:t>
            </a:r>
          </a:p>
          <a:p>
            <a:r>
              <a:rPr lang="en-US" altLang="zh-CN" sz="2935" dirty="0">
                <a:solidFill>
                  <a:schemeClr val="tx1"/>
                </a:solidFill>
                <a:latin typeface="Times New Roman" panose="02020603050405020304" pitchFamily="18" charset="0"/>
                <a:cs typeface="Times New Roman" panose="02020603050405020304" pitchFamily="18" charset="0"/>
              </a:rPr>
              <a:t>Conclusions(2 min)</a:t>
            </a:r>
          </a:p>
          <a:p>
            <a:r>
              <a:rPr lang="en-US" altLang="zh-CN" sz="2935" dirty="0">
                <a:solidFill>
                  <a:srgbClr val="0000FF"/>
                </a:solidFill>
                <a:latin typeface="Times New Roman" panose="02020603050405020304" pitchFamily="18" charset="0"/>
                <a:cs typeface="Times New Roman" panose="02020603050405020304" pitchFamily="18" charset="0"/>
                <a:sym typeface="+mn-ea"/>
              </a:rPr>
              <a:t>Q&amp;A (5 min)</a:t>
            </a: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56</a:t>
            </a:fld>
            <a:endParaRPr lang="zh-TW"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latin typeface="Times New Roman" panose="02020603050405020304" pitchFamily="18" charset="0"/>
                <a:cs typeface="Times New Roman" panose="02020603050405020304" pitchFamily="18" charset="0"/>
              </a:rPr>
              <a:t>Q&amp;A</a:t>
            </a: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57</a:t>
            </a:fld>
            <a:endParaRPr lang="zh-TW" altLang="en-US"/>
          </a:p>
        </p:txBody>
      </p:sp>
      <p:sp>
        <p:nvSpPr>
          <p:cNvPr id="8" name="文本框 7"/>
          <p:cNvSpPr txBox="1"/>
          <p:nvPr/>
        </p:nvSpPr>
        <p:spPr>
          <a:xfrm>
            <a:off x="4615375" y="2829268"/>
            <a:ext cx="2214880" cy="1198880"/>
          </a:xfrm>
          <a:prstGeom prst="rect">
            <a:avLst/>
          </a:prstGeom>
          <a:noFill/>
        </p:spPr>
        <p:txBody>
          <a:bodyPr wrap="none" rtlCol="0" anchor="ctr" anchorCtr="1">
            <a:spAutoFit/>
          </a:bodyPr>
          <a:lstStyle/>
          <a:p>
            <a:pPr algn="l"/>
            <a:r>
              <a:rPr kumimoji="1" lang="en-US" altLang="zh-TW" sz="7200" dirty="0">
                <a:latin typeface="Times New Roman" panose="02020603050405020304" pitchFamily="18" charset="0"/>
                <a:cs typeface="Times New Roman" panose="02020603050405020304" pitchFamily="18" charset="0"/>
                <a:sym typeface="+mn-ea"/>
              </a:rPr>
              <a:t>Q&amp;A</a:t>
            </a:r>
            <a:endParaRPr lang="en-US" altLang="zh-CN" sz="7200" dirty="0">
              <a:latin typeface="Calibri" panose="020F0502020204030204" pitchFamily="34" charset="0"/>
              <a:ea typeface="標楷體" pitchFamily="65" charset="-120"/>
              <a:cs typeface="Calibri" panose="020F050202020403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58</a:t>
            </a:fld>
            <a:endParaRPr lang="zh-TW" altLang="en-US"/>
          </a:p>
        </p:txBody>
      </p:sp>
      <p:sp>
        <p:nvSpPr>
          <p:cNvPr id="8" name="文本框 7"/>
          <p:cNvSpPr txBox="1"/>
          <p:nvPr/>
        </p:nvSpPr>
        <p:spPr>
          <a:xfrm>
            <a:off x="3654620" y="2829268"/>
            <a:ext cx="4424045" cy="1198880"/>
          </a:xfrm>
          <a:prstGeom prst="rect">
            <a:avLst/>
          </a:prstGeom>
          <a:noFill/>
        </p:spPr>
        <p:txBody>
          <a:bodyPr wrap="none" rtlCol="0" anchor="ctr" anchorCtr="1">
            <a:spAutoFit/>
          </a:bodyPr>
          <a:lstStyle/>
          <a:p>
            <a:pPr algn="l"/>
            <a:r>
              <a:rPr kumimoji="1" lang="en-US" altLang="zh-TW" sz="7200" dirty="0">
                <a:latin typeface="Times New Roman" panose="02020603050405020304" pitchFamily="18" charset="0"/>
                <a:cs typeface="Times New Roman" panose="02020603050405020304" pitchFamily="18" charset="0"/>
                <a:sym typeface="+mn-ea"/>
              </a:rPr>
              <a:t>Thank you!</a:t>
            </a:r>
            <a:endParaRPr lang="en-US" altLang="zh-CN" sz="7200" dirty="0">
              <a:latin typeface="Calibri" panose="020F0502020204030204" pitchFamily="34" charset="0"/>
              <a:ea typeface="標楷體" pitchFamily="65" charset="-120"/>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390" y="144780"/>
            <a:ext cx="11489055" cy="692150"/>
          </a:xfrm>
        </p:spPr>
        <p:txBody>
          <a:bodyPr/>
          <a:lstStyle/>
          <a:p>
            <a:r>
              <a:rPr lang="en-US" altLang="zh-CN" dirty="0">
                <a:latin typeface="Times New Roman" panose="02020603050405020304" pitchFamily="18" charset="0"/>
                <a:cs typeface="Times New Roman" panose="02020603050405020304" pitchFamily="18" charset="0"/>
              </a:rPr>
              <a:t>Introduction - </a:t>
            </a:r>
            <a:r>
              <a:rPr lang="en-US" altLang="zh-CN" dirty="0">
                <a:latin typeface="Times New Roman" panose="02020603050405020304" pitchFamily="18" charset="0"/>
                <a:cs typeface="Times New Roman" panose="02020603050405020304" pitchFamily="18" charset="0"/>
                <a:sym typeface="+mn-ea"/>
              </a:rPr>
              <a:t>Classic Tasks In </a:t>
            </a:r>
            <a:r>
              <a:rPr lang="en-US" altLang="zh-CN" dirty="0">
                <a:latin typeface="Times New Roman" panose="02020603050405020304" pitchFamily="18" charset="0"/>
                <a:cs typeface="Times New Roman" panose="02020603050405020304" pitchFamily="18" charset="0"/>
              </a:rPr>
              <a:t>Graphs </a:t>
            </a:r>
            <a:r>
              <a:rPr lang="en-US" altLang="zh-CN" sz="2400" dirty="0">
                <a:latin typeface="Times New Roman" panose="02020603050405020304" pitchFamily="18" charset="0"/>
                <a:cs typeface="Times New Roman" panose="02020603050405020304" pitchFamily="18" charset="0"/>
                <a:sym typeface="+mn-ea"/>
              </a:rPr>
              <a:t>(3/8)</a:t>
            </a: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6</a:t>
            </a:fld>
            <a:endParaRPr lang="zh-TW" altLang="en-US"/>
          </a:p>
        </p:txBody>
      </p:sp>
      <p:sp>
        <p:nvSpPr>
          <p:cNvPr id="13" name="文本框 12"/>
          <p:cNvSpPr txBox="1"/>
          <p:nvPr/>
        </p:nvSpPr>
        <p:spPr>
          <a:xfrm>
            <a:off x="2108835" y="4922520"/>
            <a:ext cx="2778125" cy="368300"/>
          </a:xfrm>
          <a:prstGeom prst="rect">
            <a:avLst/>
          </a:prstGeom>
          <a:noFill/>
        </p:spPr>
        <p:txBody>
          <a:bodyPr wrap="square" rtlCol="0" anchor="ctr" anchorCtr="1">
            <a:spAutoFit/>
          </a:bodyPr>
          <a:lstStyle/>
          <a:p>
            <a:r>
              <a:rPr lang="en-US" altLang="zh-CN" dirty="0">
                <a:ea typeface="標楷體" pitchFamily="65" charset="-120"/>
                <a:cs typeface="Calibri" panose="020F0502020204030204" pitchFamily="34" charset="0"/>
              </a:rPr>
              <a:t>Node Classification</a:t>
            </a:r>
          </a:p>
        </p:txBody>
      </p:sp>
      <p:sp>
        <p:nvSpPr>
          <p:cNvPr id="14" name="文本框 13"/>
          <p:cNvSpPr txBox="1"/>
          <p:nvPr/>
        </p:nvSpPr>
        <p:spPr>
          <a:xfrm>
            <a:off x="7538720" y="5373370"/>
            <a:ext cx="3787140" cy="368300"/>
          </a:xfrm>
          <a:prstGeom prst="rect">
            <a:avLst/>
          </a:prstGeom>
          <a:noFill/>
        </p:spPr>
        <p:txBody>
          <a:bodyPr wrap="square" rtlCol="0" anchor="ctr" anchorCtr="1">
            <a:spAutoFit/>
          </a:bodyPr>
          <a:lstStyle/>
          <a:p>
            <a:r>
              <a:rPr lang="en-US" altLang="zh-CN" dirty="0">
                <a:ea typeface="標楷體" pitchFamily="65" charset="-120"/>
                <a:cs typeface="Calibri" panose="020F0502020204030204" pitchFamily="34" charset="0"/>
              </a:rPr>
              <a:t>Link Prediction</a:t>
            </a:r>
          </a:p>
        </p:txBody>
      </p:sp>
      <p:pic>
        <p:nvPicPr>
          <p:cNvPr id="16" name="图片 15"/>
          <p:cNvPicPr>
            <a:picLocks noChangeAspect="1"/>
          </p:cNvPicPr>
          <p:nvPr/>
        </p:nvPicPr>
        <p:blipFill>
          <a:blip r:embed="rId2"/>
          <a:stretch>
            <a:fillRect/>
          </a:stretch>
        </p:blipFill>
        <p:spPr>
          <a:xfrm>
            <a:off x="34290" y="2052320"/>
            <a:ext cx="6979920" cy="2704465"/>
          </a:xfrm>
          <a:prstGeom prst="rect">
            <a:avLst/>
          </a:prstGeom>
        </p:spPr>
      </p:pic>
      <p:pic>
        <p:nvPicPr>
          <p:cNvPr id="17" name="图片 16"/>
          <p:cNvPicPr>
            <a:picLocks noChangeAspect="1"/>
          </p:cNvPicPr>
          <p:nvPr/>
        </p:nvPicPr>
        <p:blipFill>
          <a:blip r:embed="rId3"/>
          <a:stretch>
            <a:fillRect/>
          </a:stretch>
        </p:blipFill>
        <p:spPr>
          <a:xfrm>
            <a:off x="7569835" y="1644650"/>
            <a:ext cx="3508375" cy="37287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pPr algn="l"/>
            <a:r>
              <a:rPr lang="en-US" altLang="zh-CN" dirty="0">
                <a:latin typeface="Times New Roman" panose="02020603050405020304" pitchFamily="18" charset="0"/>
                <a:cs typeface="Times New Roman" panose="02020603050405020304" pitchFamily="18" charset="0"/>
              </a:rPr>
              <a:t>Introduction - GNN </a:t>
            </a:r>
            <a:r>
              <a:rPr lang="en-US" altLang="zh-CN" sz="2400" dirty="0">
                <a:latin typeface="Times New Roman" panose="02020603050405020304" pitchFamily="18" charset="0"/>
                <a:cs typeface="Times New Roman" panose="02020603050405020304" pitchFamily="18" charset="0"/>
                <a:sym typeface="+mn-ea"/>
              </a:rPr>
              <a:t>(4/8)</a:t>
            </a: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7</a:t>
            </a:fld>
            <a:endParaRPr lang="zh-TW" altLang="en-US"/>
          </a:p>
        </p:txBody>
      </p:sp>
      <p:sp>
        <p:nvSpPr>
          <p:cNvPr id="6" name="文本框 5"/>
          <p:cNvSpPr txBox="1"/>
          <p:nvPr/>
        </p:nvSpPr>
        <p:spPr>
          <a:xfrm>
            <a:off x="394970" y="1118870"/>
            <a:ext cx="3652520" cy="583565"/>
          </a:xfrm>
          <a:prstGeom prst="rect">
            <a:avLst/>
          </a:prstGeom>
          <a:noFill/>
        </p:spPr>
        <p:txBody>
          <a:bodyPr wrap="square" rtlCol="0" anchor="ctr" anchorCtr="1">
            <a:spAutoFit/>
          </a:bodyPr>
          <a:lstStyle/>
          <a:p>
            <a:r>
              <a:rPr lang="en-US" altLang="zh-CN" sz="3200" dirty="0">
                <a:latin typeface="Times New Roman" panose="02020603050405020304" pitchFamily="18" charset="0"/>
                <a:ea typeface="標楷體" pitchFamily="65" charset="-120"/>
                <a:cs typeface="Times New Roman" panose="02020603050405020304" pitchFamily="18" charset="0"/>
              </a:rPr>
              <a:t>What is GNN ?</a:t>
            </a:r>
          </a:p>
        </p:txBody>
      </p:sp>
      <p:sp>
        <p:nvSpPr>
          <p:cNvPr id="7" name="文本框 6"/>
          <p:cNvSpPr txBox="1"/>
          <p:nvPr/>
        </p:nvSpPr>
        <p:spPr>
          <a:xfrm>
            <a:off x="187960" y="1984375"/>
            <a:ext cx="4281170" cy="3138170"/>
          </a:xfrm>
          <a:prstGeom prst="rect">
            <a:avLst/>
          </a:prstGeom>
          <a:noFill/>
        </p:spPr>
        <p:txBody>
          <a:bodyPr wrap="square" rtlCol="0" anchor="ctr" anchorCtr="1">
            <a:spAutoFit/>
          </a:bodyPr>
          <a:lstStyle/>
          <a:p>
            <a:r>
              <a:rPr lang="en-US" altLang="zh-CN" dirty="0">
                <a:latin typeface="Times New Roman" panose="02020603050405020304" pitchFamily="18" charset="0"/>
                <a:ea typeface="標楷體" pitchFamily="65" charset="-120"/>
                <a:cs typeface="Times New Roman" panose="02020603050405020304" pitchFamily="18" charset="0"/>
              </a:rPr>
              <a:t>GNN: Graph nueral network. </a:t>
            </a:r>
          </a:p>
          <a:p>
            <a:pPr marL="285750" indent="-285750">
              <a:buFont typeface="Arial" panose="020B0604020202020204" pitchFamily="34" charset="0"/>
              <a:buChar char="•"/>
            </a:pPr>
            <a:r>
              <a:rPr lang="en-US" altLang="zh-CN" dirty="0">
                <a:latin typeface="Times New Roman" panose="02020603050405020304" pitchFamily="18" charset="0"/>
                <a:ea typeface="標楷體" pitchFamily="65" charset="-120"/>
                <a:cs typeface="Times New Roman" panose="02020603050405020304" pitchFamily="18" charset="0"/>
              </a:rPr>
              <a:t>Powerful tools to handle problems modeled by the graph and have been widely adopted in various applications.</a:t>
            </a:r>
          </a:p>
          <a:p>
            <a:r>
              <a:rPr lang="en-US" altLang="zh-CN" dirty="0">
                <a:latin typeface="Times New Roman" panose="02020603050405020304" pitchFamily="18" charset="0"/>
                <a:ea typeface="標楷體" pitchFamily="65" charset="-120"/>
                <a:cs typeface="Times New Roman" panose="02020603050405020304" pitchFamily="18" charset="0"/>
              </a:rPr>
              <a:t> </a:t>
            </a:r>
          </a:p>
          <a:p>
            <a:pPr marL="285750" indent="-285750">
              <a:buFont typeface="Arial" panose="020B0604020202020204" pitchFamily="34" charset="0"/>
              <a:buChar char="•"/>
            </a:pPr>
            <a:r>
              <a:rPr lang="en-US" altLang="zh-CN" dirty="0">
                <a:latin typeface="Times New Roman" panose="02020603050405020304" pitchFamily="18" charset="0"/>
                <a:ea typeface="標楷體" pitchFamily="65" charset="-120"/>
                <a:cs typeface="Times New Roman" panose="02020603050405020304" pitchFamily="18" charset="0"/>
              </a:rPr>
              <a:t>Each GNN layer can be expressed as a vertex-centric message-passing round at the k-th layer, each vertex v aggregates the features of its neighbors u ∈ N(v) and uses that information to compute its new feature</a:t>
            </a:r>
          </a:p>
        </p:txBody>
      </p:sp>
      <p:pic>
        <p:nvPicPr>
          <p:cNvPr id="10" name="图片 9" descr="1-s2.0-S2666651021000012-gr2_lrg"/>
          <p:cNvPicPr>
            <a:picLocks noChangeAspect="1"/>
          </p:cNvPicPr>
          <p:nvPr/>
        </p:nvPicPr>
        <p:blipFill>
          <a:blip r:embed="rId2"/>
          <a:stretch>
            <a:fillRect/>
          </a:stretch>
        </p:blipFill>
        <p:spPr>
          <a:xfrm>
            <a:off x="4407535" y="1524635"/>
            <a:ext cx="7784465" cy="40589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r>
              <a:rPr lang="en-US" altLang="zh-CN" dirty="0">
                <a:latin typeface="Times New Roman" panose="02020603050405020304" pitchFamily="18" charset="0"/>
                <a:cs typeface="Times New Roman" panose="02020603050405020304" pitchFamily="18" charset="0"/>
              </a:rPr>
              <a:t>Introduction - Challenges </a:t>
            </a:r>
            <a:r>
              <a:rPr lang="en-US" altLang="zh-CN" sz="2400" dirty="0">
                <a:latin typeface="Times New Roman" panose="02020603050405020304" pitchFamily="18" charset="0"/>
                <a:cs typeface="Times New Roman" panose="02020603050405020304" pitchFamily="18" charset="0"/>
                <a:sym typeface="+mn-ea"/>
              </a:rPr>
              <a:t>(5/8)</a:t>
            </a: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8</a:t>
            </a:fld>
            <a:endParaRPr lang="zh-TW" altLang="en-US"/>
          </a:p>
        </p:txBody>
      </p:sp>
      <p:sp>
        <p:nvSpPr>
          <p:cNvPr id="3" name="文本框 2"/>
          <p:cNvSpPr txBox="1"/>
          <p:nvPr/>
        </p:nvSpPr>
        <p:spPr>
          <a:xfrm>
            <a:off x="1165225" y="2843848"/>
            <a:ext cx="10185400" cy="1076325"/>
          </a:xfrm>
          <a:prstGeom prst="rect">
            <a:avLst/>
          </a:prstGeom>
          <a:noFill/>
        </p:spPr>
        <p:txBody>
          <a:bodyPr wrap="square" rtlCol="0" anchor="ctr" anchorCtr="1">
            <a:spAutoFit/>
          </a:bodyPr>
          <a:lstStyle/>
          <a:p>
            <a:pPr algn="ctr"/>
            <a:r>
              <a:rPr lang="en-US" altLang="zh-CN" sz="3200" b="1" i="1" dirty="0">
                <a:latin typeface="Times New Roman" panose="02020603050405020304" pitchFamily="18" charset="0"/>
                <a:ea typeface="標楷體" pitchFamily="65" charset="-120"/>
                <a:cs typeface="Times New Roman" panose="02020603050405020304" pitchFamily="18" charset="0"/>
              </a:rPr>
              <a:t>When the graphs are very large, </a:t>
            </a:r>
          </a:p>
          <a:p>
            <a:pPr algn="ctr"/>
            <a:r>
              <a:rPr lang="en-US" altLang="zh-CN" sz="3200" b="1" i="1" dirty="0">
                <a:latin typeface="Times New Roman" panose="02020603050405020304" pitchFamily="18" charset="0"/>
                <a:ea typeface="標楷體" pitchFamily="65" charset="-120"/>
                <a:cs typeface="Times New Roman" panose="02020603050405020304" pitchFamily="18" charset="0"/>
              </a:rPr>
              <a:t>how could we train GNNs for downstream tasks?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r>
              <a:rPr lang="en-US" altLang="zh-CN" dirty="0">
                <a:latin typeface="Times New Roman" panose="02020603050405020304" pitchFamily="18" charset="0"/>
                <a:cs typeface="Times New Roman" panose="02020603050405020304" pitchFamily="18" charset="0"/>
              </a:rPr>
              <a:t>Introduction - Challenges </a:t>
            </a:r>
            <a:r>
              <a:rPr lang="en-US" altLang="zh-CN" sz="2400" dirty="0">
                <a:latin typeface="Times New Roman" panose="02020603050405020304" pitchFamily="18" charset="0"/>
                <a:cs typeface="Times New Roman" panose="02020603050405020304" pitchFamily="18" charset="0"/>
                <a:sym typeface="+mn-ea"/>
              </a:rPr>
              <a:t>(6/8)</a:t>
            </a: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9</a:t>
            </a:fld>
            <a:endParaRPr lang="zh-TW" altLang="en-US"/>
          </a:p>
        </p:txBody>
      </p:sp>
      <p:pic>
        <p:nvPicPr>
          <p:cNvPr id="5" name="图片 4"/>
          <p:cNvPicPr>
            <a:picLocks noChangeAspect="1"/>
          </p:cNvPicPr>
          <p:nvPr/>
        </p:nvPicPr>
        <p:blipFill>
          <a:blip r:embed="rId2"/>
          <a:stretch>
            <a:fillRect/>
          </a:stretch>
        </p:blipFill>
        <p:spPr>
          <a:xfrm>
            <a:off x="2590800" y="1202055"/>
            <a:ext cx="6867525" cy="3003550"/>
          </a:xfrm>
          <a:prstGeom prst="rect">
            <a:avLst/>
          </a:prstGeom>
        </p:spPr>
      </p:pic>
      <p:sp>
        <p:nvSpPr>
          <p:cNvPr id="7" name="文本框 6"/>
          <p:cNvSpPr txBox="1"/>
          <p:nvPr/>
        </p:nvSpPr>
        <p:spPr>
          <a:xfrm>
            <a:off x="2243455" y="4448810"/>
            <a:ext cx="8409940" cy="1476375"/>
          </a:xfrm>
          <a:prstGeom prst="rect">
            <a:avLst/>
          </a:prstGeom>
          <a:noFill/>
        </p:spPr>
        <p:txBody>
          <a:bodyPr wrap="square" rtlCol="0" anchor="t" anchorCtr="1">
            <a:spAutoFit/>
          </a:bodyPr>
          <a:lstStyle/>
          <a:p>
            <a:r>
              <a:rPr lang="zh-CN" altLang="en-US" dirty="0">
                <a:ea typeface="標楷體" pitchFamily="65" charset="-120"/>
                <a:cs typeface="Calibri" panose="020F0502020204030204" pitchFamily="34" charset="0"/>
              </a:rPr>
              <a:t>citation graph in Open Graph Benchmark</a:t>
            </a:r>
            <a:r>
              <a:rPr lang="en-US" altLang="zh-CN" dirty="0">
                <a:ea typeface="標楷體" pitchFamily="65" charset="-120"/>
                <a:cs typeface="Calibri" panose="020F0502020204030204" pitchFamily="34" charset="0"/>
              </a:rPr>
              <a:t> Ogbn-Papers100M (PA)</a:t>
            </a:r>
          </a:p>
          <a:p>
            <a:r>
              <a:rPr lang="en-US" altLang="zh-CN" dirty="0">
                <a:ea typeface="標楷體" pitchFamily="65" charset="-120"/>
                <a:cs typeface="Calibri" panose="020F0502020204030204" pitchFamily="34" charset="0"/>
              </a:rPr>
              <a:t>social graphs: </a:t>
            </a:r>
            <a:r>
              <a:rPr lang="zh-CN" altLang="en-US" dirty="0">
                <a:ea typeface="標楷體" pitchFamily="65" charset="-120"/>
                <a:cs typeface="Calibri" panose="020F0502020204030204" pitchFamily="34" charset="0"/>
              </a:rPr>
              <a:t>Twitter (TW)</a:t>
            </a:r>
          </a:p>
          <a:p>
            <a:r>
              <a:rPr lang="zh-CN" altLang="en-US" dirty="0">
                <a:ea typeface="標楷體" pitchFamily="65" charset="-120"/>
                <a:cs typeface="Calibri" panose="020F0502020204030204" pitchFamily="34" charset="0"/>
              </a:rPr>
              <a:t>web graphs</a:t>
            </a:r>
            <a:r>
              <a:rPr lang="en-US" altLang="zh-CN" dirty="0">
                <a:ea typeface="標楷體" pitchFamily="65" charset="-120"/>
                <a:cs typeface="Calibri" panose="020F0502020204030204" pitchFamily="34" charset="0"/>
              </a:rPr>
              <a:t>:UK-2006-05 (UK) and UK-Union</a:t>
            </a:r>
            <a:r>
              <a:rPr lang="zh-CN" altLang="en-US" dirty="0">
                <a:ea typeface="標楷體" pitchFamily="65" charset="-120"/>
                <a:cs typeface="Calibri" panose="020F0502020204030204" pitchFamily="34" charset="0"/>
              </a:rPr>
              <a:t>(UU)</a:t>
            </a:r>
          </a:p>
          <a:p>
            <a:r>
              <a:rPr lang="zh-CN" altLang="en-US" dirty="0">
                <a:ea typeface="標楷體" pitchFamily="65" charset="-120"/>
                <a:cs typeface="Calibri" panose="020F0502020204030204" pitchFamily="34" charset="0"/>
              </a:rPr>
              <a:t>co-purchasing network Ogbn-Products (PR)</a:t>
            </a:r>
          </a:p>
          <a:p>
            <a:r>
              <a:rPr lang="zh-CN" altLang="en-US" dirty="0">
                <a:ea typeface="標楷體" pitchFamily="65" charset="-120"/>
                <a:cs typeface="Calibri" panose="020F0502020204030204" pitchFamily="34" charset="0"/>
              </a:rPr>
              <a:t>online posts network Reddit (RD) </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mQ0MDI1MTcyYTlkNzQ5NDcwMTk2YTFkOWY5YjEwMjcifQ=="/>
</p:tagLst>
</file>

<file path=ppt/tags/tag2.xml><?xml version="1.0" encoding="utf-8"?>
<p:tagLst xmlns:a="http://schemas.openxmlformats.org/drawingml/2006/main" xmlns:r="http://schemas.openxmlformats.org/officeDocument/2006/relationships" xmlns:p="http://schemas.openxmlformats.org/presentationml/2006/main">
  <p:tag name="TABLE_ENDDRAG_ORIGIN_RECT" val="211*190"/>
  <p:tag name="TABLE_ENDDRAG_RECT" val="528*164*211*190"/>
</p:tagLst>
</file>

<file path=ppt/theme/theme1.xml><?xml version="1.0" encoding="utf-8"?>
<a:theme xmlns:a="http://schemas.openxmlformats.org/drawingml/2006/main" name="NTHU UniCl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預設簡報設計">
      <a:majorFont>
        <a:latin typeface="MS Sans Serif"/>
        <a:ea typeface="MS Sans Serif"/>
        <a:cs typeface="MS Sans Serif"/>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en-US" altLang="zh-TW" sz="1800" b="1" i="0" u="none" strike="noStrike" cap="none" normalizeH="0" baseline="0" smtClean="0">
            <a:ln>
              <a:noFill/>
            </a:ln>
            <a:solidFill>
              <a:schemeClr val="tx1"/>
            </a:solidFill>
            <a:effectLst/>
            <a:latin typeface="Arial" panose="020B0604020202020204" pitchFamily="34" charset="0"/>
            <a:ea typeface="PMingLiU" pitchFamily="18" charset="-120"/>
          </a:defRPr>
        </a:defPPr>
      </a:lstStyle>
    </a:spDef>
    <a:ln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en-US" altLang="zh-TW" sz="1800" b="1" i="0" u="none" strike="noStrike" cap="none" normalizeH="0" baseline="0" smtClean="0">
            <a:ln>
              <a:noFill/>
            </a:ln>
            <a:solidFill>
              <a:schemeClr val="tx1"/>
            </a:solidFill>
            <a:effectLst/>
            <a:latin typeface="Arial" panose="020B0604020202020204" pitchFamily="34" charset="0"/>
            <a:ea typeface="PMingLiU" pitchFamily="18" charset="-120"/>
          </a:defRPr>
        </a:defPPr>
      </a:lstStyle>
    </a:lnDef>
    <a:txDef>
      <a:spPr>
        <a:noFill/>
      </a:spPr>
      <a:bodyPr wrap="square" rtlCol="0" anchor="ctr" anchorCtr="1">
        <a:spAutoFit/>
      </a:bodyPr>
      <a:lstStyle>
        <a:defPPr>
          <a:defRPr lang="zh-CN" altLang="en-US" dirty="0" smtClean="0">
            <a:ea typeface="標楷體" pitchFamily="65" charset="-120"/>
            <a:cs typeface="Calibri" panose="020F0502020204030204" pitchFamily="34" charset="0"/>
          </a:defRPr>
        </a:defPPr>
      </a:lstStyle>
    </a:tx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3251</Words>
  <Application>Microsoft Office PowerPoint</Application>
  <PresentationFormat>宽屏</PresentationFormat>
  <Paragraphs>399</Paragraphs>
  <Slides>58</Slides>
  <Notes>8</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58</vt:i4>
      </vt:variant>
    </vt:vector>
  </HeadingPairs>
  <TitlesOfParts>
    <vt:vector size="68" baseType="lpstr">
      <vt:lpstr>標楷體</vt:lpstr>
      <vt:lpstr>MS Sans Serif</vt:lpstr>
      <vt:lpstr>楷体</vt:lpstr>
      <vt:lpstr>Arial</vt:lpstr>
      <vt:lpstr>Calibri</vt:lpstr>
      <vt:lpstr>Calibri Light</vt:lpstr>
      <vt:lpstr>Times New Roman</vt:lpstr>
      <vt:lpstr>Wingdings</vt:lpstr>
      <vt:lpstr>NTHU UniCloud</vt:lpstr>
      <vt:lpstr>自訂設計</vt:lpstr>
      <vt:lpstr>GNN Training Systems on Large Graphs: Optimization Strategy for Mini-batch Training  2024.11.19</vt:lpstr>
      <vt:lpstr>Outline</vt:lpstr>
      <vt:lpstr>Outline</vt:lpstr>
      <vt:lpstr>Introduction - Graph (1/8)</vt:lpstr>
      <vt:lpstr>Introduction - Graph (2/8)</vt:lpstr>
      <vt:lpstr>Introduction - Classic Tasks In Graphs (3/8)</vt:lpstr>
      <vt:lpstr>Introduction - GNN (4/8)</vt:lpstr>
      <vt:lpstr>Introduction - Challenges (5/8)</vt:lpstr>
      <vt:lpstr>Introduction - Challenges (6/8)</vt:lpstr>
      <vt:lpstr>Introduction - GNN Training Process (7/8)</vt:lpstr>
      <vt:lpstr>Introduction - Mini-Batch Training (8/8)</vt:lpstr>
      <vt:lpstr>Outline</vt:lpstr>
      <vt:lpstr>Outline</vt:lpstr>
      <vt:lpstr>Single Cache Method: GNNLab (1/9)</vt:lpstr>
      <vt:lpstr>Single Cache Method: GNNLab (2/9)</vt:lpstr>
      <vt:lpstr>Single Cache Method: GNNLab (3/9)</vt:lpstr>
      <vt:lpstr>Single Cache Method: GNNLab (4/9)</vt:lpstr>
      <vt:lpstr>Single Cache Method: GNNLab (5/9)</vt:lpstr>
      <vt:lpstr>Single Cache Method: GNNLab (6/9)</vt:lpstr>
      <vt:lpstr>Single Cache Method: GNNLab (7/9)</vt:lpstr>
      <vt:lpstr>Single Cache Method: GNNLab (8/9)</vt:lpstr>
      <vt:lpstr>Single Cache Method: GNNLab (9/9)</vt:lpstr>
      <vt:lpstr>Evaluation - GNNLab (1/3)</vt:lpstr>
      <vt:lpstr>Evaluation - GNNLab (2/3)</vt:lpstr>
      <vt:lpstr>Evaluation - GNNLab (3/3)</vt:lpstr>
      <vt:lpstr>Outline</vt:lpstr>
      <vt:lpstr>Dual Cache Method: DUCATI (1/12) </vt:lpstr>
      <vt:lpstr>Dual Cache Method: DUCATI (2/12) </vt:lpstr>
      <vt:lpstr>Dual Cache Method: DUCATI (3/12)  </vt:lpstr>
      <vt:lpstr>Dual Cache Method: DUCATI (4/12)  </vt:lpstr>
      <vt:lpstr>Dual Cache Method: DUCATI (5/12) </vt:lpstr>
      <vt:lpstr>Dual Cache Method: DUCATI (6/12) </vt:lpstr>
      <vt:lpstr>Dual Cache Method: DUCATI (7/12) </vt:lpstr>
      <vt:lpstr>Dual Cache Method: DUCATI (8/12) </vt:lpstr>
      <vt:lpstr>Dual Cache Method: DUCATI (9/12) </vt:lpstr>
      <vt:lpstr>Dual Cache Method: DUCATI (10/12) </vt:lpstr>
      <vt:lpstr>Dual Cache Method: DUCATI (11/12) </vt:lpstr>
      <vt:lpstr>Dual Cache Method: DUCATI (12/12) </vt:lpstr>
      <vt:lpstr>Evaluation - DUCATI (1/3) </vt:lpstr>
      <vt:lpstr>Evaluation - DUCATI (2/3)</vt:lpstr>
      <vt:lpstr>Evaluation - DUCATI (3/3)</vt:lpstr>
      <vt:lpstr>Outline</vt:lpstr>
      <vt:lpstr>UVA-Based Method (1/8)</vt:lpstr>
      <vt:lpstr>UVA-Based Method (2/8)</vt:lpstr>
      <vt:lpstr>UVA-Based Method (3/8)</vt:lpstr>
      <vt:lpstr>UVA-Based Method (4/8) </vt:lpstr>
      <vt:lpstr>UVA-Based Method (5/8)</vt:lpstr>
      <vt:lpstr>UVA-Based Method (6/8) </vt:lpstr>
      <vt:lpstr>UVA-Based Method (7/8)</vt:lpstr>
      <vt:lpstr>UVA-Based Method (8/8) </vt:lpstr>
      <vt:lpstr>Evaluation (1/3)  </vt:lpstr>
      <vt:lpstr>Evaluation (2/3)  </vt:lpstr>
      <vt:lpstr>Evaluation (3/3)   </vt:lpstr>
      <vt:lpstr>Outline</vt:lpstr>
      <vt:lpstr>Conclusions</vt:lpstr>
      <vt:lpstr>Outline</vt:lpstr>
      <vt:lpstr>Q&amp;A</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香港中文大学(深圳)数据科学院 School of Data Science</dc:title>
  <dc:creator>Windows 使用者</dc:creator>
  <cp:lastModifiedBy>Prof. Chung Yehching (SDS)</cp:lastModifiedBy>
  <cp:revision>55</cp:revision>
  <dcterms:created xsi:type="dcterms:W3CDTF">2020-07-15T11:13:00Z</dcterms:created>
  <dcterms:modified xsi:type="dcterms:W3CDTF">2024-11-19T04:00:10Z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872C94283C834BA8A9C4458E8E8B7A40_12</vt:lpwstr>
  </property>
  <property fmtid="{D5CDD505-2E9C-101B-9397-08002B2CF9AE}" pid="3" name="KSOProductBuildVer">
    <vt:lpwstr>2052-12.1.0.18608</vt:lpwstr>
  </property>
</Properties>
</file>