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611" r:id="rId6"/>
    <p:sldId id="718" r:id="rId7"/>
    <p:sldId id="758" r:id="rId8"/>
    <p:sldId id="732" r:id="rId9"/>
    <p:sldId id="792" r:id="rId10"/>
    <p:sldId id="793" r:id="rId11"/>
    <p:sldId id="734" r:id="rId12"/>
    <p:sldId id="733" r:id="rId13"/>
    <p:sldId id="719" r:id="rId14"/>
    <p:sldId id="759" r:id="rId15"/>
    <p:sldId id="757" r:id="rId16"/>
    <p:sldId id="729" r:id="rId17"/>
    <p:sldId id="645" r:id="rId18"/>
    <p:sldId id="790" r:id="rId19"/>
    <p:sldId id="791" r:id="rId20"/>
    <p:sldId id="764" r:id="rId21"/>
    <p:sldId id="761" r:id="rId22"/>
    <p:sldId id="763" r:id="rId23"/>
    <p:sldId id="743" r:id="rId24"/>
    <p:sldId id="749" r:id="rId25"/>
    <p:sldId id="760" r:id="rId26"/>
    <p:sldId id="765" r:id="rId27"/>
    <p:sldId id="746" r:id="rId28"/>
    <p:sldId id="755" r:id="rId29"/>
    <p:sldId id="767" r:id="rId30"/>
    <p:sldId id="747" r:id="rId31"/>
    <p:sldId id="748" r:id="rId32"/>
    <p:sldId id="766" r:id="rId33"/>
    <p:sldId id="740" r:id="rId34"/>
    <p:sldId id="738" r:id="rId35"/>
    <p:sldId id="742" r:id="rId36"/>
    <p:sldId id="741" r:id="rId37"/>
    <p:sldId id="721" r:id="rId38"/>
    <p:sldId id="756" r:id="rId39"/>
    <p:sldId id="722" r:id="rId40"/>
    <p:sldId id="640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2937" autoAdjust="0"/>
  </p:normalViewPr>
  <p:slideViewPr>
    <p:cSldViewPr snapToGrid="0">
      <p:cViewPr varScale="1">
        <p:scale>
          <a:sx n="58" d="100"/>
          <a:sy n="58" d="100"/>
        </p:scale>
        <p:origin x="10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D5518-E2B7-47D3-A483-775D3998244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D5518-E2B7-47D3-A483-775D3998244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5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5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 hasCustomPrompt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5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5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image" Target="../media/image2.jpe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90204" pitchFamily="34" charset="0"/>
                <a:ea typeface="PMingLiU" pitchFamily="18" charset="-120"/>
                <a:cs typeface="Arial" panose="020B0604020202090204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anose="020B0604020202090204" pitchFamily="34" charset="0"/>
              <a:ea typeface="PMingLiU" pitchFamily="18" charset="-120"/>
              <a:cs typeface="Arial" panose="020B060402020209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latin typeface="Arial" panose="020B0604020202090204" pitchFamily="34" charset="0"/>
                <a:ea typeface="PMingLiU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50305040509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50305040509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503050405090304" pitchFamily="18" charset="0"/>
                  <a:ea typeface="標楷體" pitchFamily="65" charset="-120"/>
                  <a:cs typeface="Times New Roman" panose="0202050305040509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503050405090304" pitchFamily="18" charset="0"/>
                  <a:ea typeface="DengXian"/>
                  <a:cs typeface="Times New Roman" panose="0202050305040509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503050405090304" pitchFamily="18" charset="0"/>
                  <a:ea typeface="標楷體" pitchFamily="65" charset="-120"/>
                  <a:cs typeface="Times New Roman" panose="0202050305040509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itchFamily="34" charset="0"/>
                <a:ea typeface="PMingLiU" pitchFamily="18" charset="-120"/>
                <a:cs typeface="Times New Roman" panose="0202050305040509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l"/>
        <a:defRPr kumimoji="1" sz="3735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panose="020B0604020202090204" pitchFamily="34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9" y="1757002"/>
            <a:ext cx="11396871" cy="1882455"/>
          </a:xfrm>
        </p:spPr>
        <p:txBody>
          <a:bodyPr/>
          <a:lstStyle/>
          <a:p>
            <a:r>
              <a:rPr lang="en-US" altLang="zh-CN" sz="4500"/>
              <a:t>Optimizing Performance-Resource  Trade-Off for Serverless Functions</a:t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0" dirty="0">
                <a:effectLst/>
              </a:rPr>
              <a:t>2024.11.14</a:t>
            </a:r>
            <a:endParaRPr lang="zh-TW" altLang="en-US" sz="32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065" y="3994697"/>
            <a:ext cx="8534400" cy="1882455"/>
          </a:xfrm>
        </p:spPr>
        <p:txBody>
          <a:bodyPr/>
          <a:lstStyle/>
          <a:p>
            <a:r>
              <a:rPr lang="en-US" altLang="zh-TW" sz="3200" dirty="0">
                <a:effectLst/>
              </a:rPr>
              <a:t>Zhouruixing Zhu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dirty="0"/>
              <a:t>School of </a:t>
            </a:r>
            <a:r>
              <a:rPr lang="en-US" altLang="zh-CN" sz="3200" dirty="0"/>
              <a:t>Data </a:t>
            </a:r>
            <a:r>
              <a:rPr lang="en-US" altLang="zh-TW" sz="3200" dirty="0"/>
              <a:t>Science</a:t>
            </a:r>
            <a:endParaRPr lang="en-US" altLang="zh-TW" sz="3200" dirty="0"/>
          </a:p>
          <a:p>
            <a:r>
              <a:rPr lang="en-US" altLang="zh-TW" sz="3200" dirty="0"/>
              <a:t>Chinese University of Hong Kong, Shenzhen</a:t>
            </a:r>
            <a:endParaRPr lang="en-US" altLang="zh-TW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115" y="1376680"/>
            <a:ext cx="9172575" cy="4521835"/>
          </a:xfrm>
        </p:spPr>
        <p:txBody>
          <a:bodyPr>
            <a:noAutofit/>
          </a:bodyPr>
          <a:lstStyle/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Introduction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sz="294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Background (15 min)</a:t>
            </a:r>
            <a:endParaRPr lang="en-US" altLang="zh-CN" sz="294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Proposed Methods &amp; Performance Evaluation (20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Hybrid (2020’ USENIX ATC)</a:t>
            </a:r>
            <a:endParaRPr lang="en-US" altLang="zh-CN" sz="2400" dirty="0" err="1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Defuse (2021’ ICDCS)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SPES (2024’ ICDE)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Summary </a:t>
            </a:r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(5 min)</a:t>
            </a:r>
            <a:endParaRPr lang="en-US" altLang="zh-CN" sz="2940" dirty="0">
              <a:solidFill>
                <a:prstClr val="black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Q/A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16615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Background - Cold Start Management Policy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(1/2)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257935"/>
            <a:ext cx="10880090" cy="69215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A key aspect of FaaS is the trade-off between reducing cold starts by keeping instances warm, and the resources (e.g., VMs, memory) they need.</a:t>
            </a:r>
            <a:endParaRPr lang="en-US" altLang="zh-CN" sz="2400" dirty="0" smtClean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3740" y="2037715"/>
            <a:ext cx="3858260" cy="1631315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85140" y="2204085"/>
            <a:ext cx="10252710" cy="3854450"/>
          </a:xfrm>
        </p:spPr>
        <p:txBody>
          <a:bodyPr/>
          <a:p>
            <a:r>
              <a:rPr lang="en-US" altLang="zh-CN" sz="2400" dirty="0" smtClean="0">
                <a:cs typeface="Calibri" pitchFamily="34" charset="0"/>
              </a:rPr>
              <a:t>No-unloading policy:</a:t>
            </a:r>
            <a:endParaRPr lang="en-US" altLang="zh-CN" sz="2400" dirty="0" smtClean="0">
              <a:cs typeface="Calibri" pitchFamily="34" charset="0"/>
            </a:endParaRPr>
          </a:p>
          <a:p>
            <a:pPr lvl="1"/>
            <a:r>
              <a:rPr lang="en-US" altLang="zh-CN" sz="2055" dirty="0" smtClean="0">
                <a:cs typeface="Calibri" pitchFamily="34" charset="0"/>
              </a:rPr>
              <a:t>Keep every application image loaded in memory all the time</a:t>
            </a:r>
            <a:endParaRPr lang="en-US" altLang="zh-CN" sz="2055" dirty="0" smtClean="0">
              <a:cs typeface="Calibri" pitchFamily="34" charset="0"/>
            </a:endParaRPr>
          </a:p>
          <a:p>
            <a:pPr lvl="1"/>
            <a:r>
              <a:rPr lang="en-US" altLang="zh-CN" sz="2055" dirty="0" smtClean="0">
                <a:cs typeface="Calibri" pitchFamily="34" charset="0"/>
              </a:rPr>
              <a:t>Get no cold starts but would be too expensive to operate</a:t>
            </a:r>
            <a:endParaRPr lang="en-US" altLang="zh-CN" sz="2055" dirty="0" smtClean="0">
              <a:cs typeface="Calibri" pitchFamily="34" charset="0"/>
            </a:endParaRPr>
          </a:p>
          <a:p>
            <a:r>
              <a:rPr lang="en-US" altLang="zh-CN" sz="2400" dirty="0" smtClean="0">
                <a:cs typeface="Calibri" pitchFamily="34" charset="0"/>
                <a:sym typeface="+mn-ea"/>
              </a:rPr>
              <a:t>Fixed keep-alive policy:</a:t>
            </a:r>
            <a:endParaRPr lang="en-US" altLang="zh-CN" sz="2400" dirty="0" smtClean="0">
              <a:cs typeface="Calibri" pitchFamily="34" charset="0"/>
              <a:sym typeface="+mn-ea"/>
            </a:endParaRPr>
          </a:p>
          <a:p>
            <a:pPr lvl="1" algn="l"/>
            <a:r>
              <a:rPr lang="en-US" altLang="zh-CN" sz="2055" dirty="0" smtClean="0">
                <a:cs typeface="Calibri" pitchFamily="34" charset="0"/>
              </a:rPr>
              <a:t>Most FaaS providers use a fixed keep-alive policy for all applications</a:t>
            </a:r>
            <a:endParaRPr lang="en-US" altLang="zh-CN" sz="2055" dirty="0" smtClean="0">
              <a:cs typeface="Calibri" pitchFamily="34" charset="0"/>
            </a:endParaRPr>
          </a:p>
          <a:p>
            <a:pPr lvl="1"/>
            <a:r>
              <a:rPr lang="en-US" altLang="zh-CN" sz="2055" dirty="0" smtClean="0">
                <a:cs typeface="Calibri" pitchFamily="34" charset="0"/>
                <a:sym typeface="+mn-ea"/>
              </a:rPr>
              <a:t>Application instances are kept loaded in memory for a fixed amount of time after a function execution</a:t>
            </a:r>
            <a:endParaRPr lang="en-US" altLang="zh-CN" sz="2055" dirty="0" smtClean="0">
              <a:cs typeface="Calibri" pitchFamily="34" charset="0"/>
              <a:sym typeface="+mn-ea"/>
            </a:endParaRPr>
          </a:p>
          <a:p>
            <a:pPr lvl="1"/>
            <a:r>
              <a:rPr lang="en-US" altLang="zh-CN" sz="2055" dirty="0" smtClean="0">
                <a:cs typeface="Calibri" pitchFamily="34" charset="0"/>
              </a:rPr>
              <a:t>Simple to implement and maintain</a:t>
            </a:r>
            <a:endParaRPr lang="en-US" altLang="zh-CN" sz="2055" dirty="0" smtClean="0">
              <a:cs typeface="Calibri" pitchFamily="34" charset="0"/>
              <a:sym typeface="+mn-ea"/>
            </a:endParaRPr>
          </a:p>
          <a:p>
            <a:pPr lvl="1" algn="l"/>
            <a:r>
              <a:rPr lang="en-US" altLang="zh-CN" sz="2055" dirty="0" smtClean="0">
                <a:cs typeface="Calibri" pitchFamily="34" charset="0"/>
              </a:rPr>
              <a:t>It can have many cold starts while wasting resources for many applications</a:t>
            </a:r>
            <a:endParaRPr lang="en-US" altLang="zh-CN" sz="2055" dirty="0" smtClean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2400" dirty="0"/>
              <a:t>Other policy? -&gt; Proposed methods section</a:t>
            </a:r>
            <a:endParaRPr lang="en-US" altLang="zh-CN" sz="2400" dirty="0"/>
          </a:p>
          <a:p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16615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Background - Cold Start Management Policy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(2/2)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5770" y="1257935"/>
            <a:ext cx="7534275" cy="69215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Designing a practical policy poses several </a:t>
            </a:r>
            <a:r>
              <a:rPr lang="en-US" altLang="zh-CN" sz="2400" b="1" dirty="0" smtClean="0">
                <a:latin typeface="Arial Bold" panose="020B0604020202090204" charset="0"/>
                <a:ea typeface="標楷體" pitchFamily="65" charset="-120"/>
                <a:cs typeface="Arial Bold" panose="020B0604020202090204" charset="0"/>
              </a:rPr>
              <a:t>challenges</a:t>
            </a:r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:</a:t>
            </a:r>
            <a:endParaRPr lang="en-US" altLang="zh-CN" sz="2400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0075" y="1842770"/>
            <a:ext cx="6137275" cy="3276600"/>
          </a:xfrm>
        </p:spPr>
        <p:txBody>
          <a:bodyPr/>
          <a:p>
            <a:r>
              <a:rPr lang="en-US" altLang="zh-CN" sz="2400"/>
              <a:t>Hard-to-predict invocations</a:t>
            </a:r>
            <a:endParaRPr lang="en-US" altLang="zh-CN" sz="2400"/>
          </a:p>
          <a:p>
            <a:pPr lvl="1"/>
            <a:r>
              <a:rPr lang="en-US" altLang="zh-CN" sz="2055">
                <a:sym typeface="+mn-ea"/>
              </a:rPr>
              <a:t>Predicting the next invocation is challenging for various triggers.</a:t>
            </a:r>
            <a:endParaRPr lang="en-US" altLang="zh-CN" sz="2055"/>
          </a:p>
          <a:p>
            <a:r>
              <a:rPr lang="en-US" altLang="zh-CN" sz="2400"/>
              <a:t>Heterogeneous applications</a:t>
            </a:r>
            <a:endParaRPr lang="en-US" altLang="zh-CN" sz="2400"/>
          </a:p>
          <a:p>
            <a:r>
              <a:rPr lang="en-US" altLang="zh-CN" sz="2400"/>
              <a:t>Applications with infrequent invocations</a:t>
            </a:r>
            <a:endParaRPr lang="en-US" altLang="zh-CN" sz="2400"/>
          </a:p>
          <a:p>
            <a:r>
              <a:rPr lang="en-US" altLang="zh-CN" sz="2400"/>
              <a:t>Tracking overhead</a:t>
            </a:r>
            <a:endParaRPr lang="en-US" altLang="zh-CN" sz="2400"/>
          </a:p>
          <a:p>
            <a:pPr lvl="1"/>
            <a:r>
              <a:rPr lang="en-US" altLang="zh-CN" sz="2055">
                <a:sym typeface="+mn-ea"/>
              </a:rPr>
              <a:t>The cost to track the information for each application should be small.</a:t>
            </a:r>
            <a:endParaRPr lang="en-US" altLang="zh-CN" sz="2055"/>
          </a:p>
          <a:p>
            <a:pPr lvl="1"/>
            <a:endParaRPr lang="en-US" altLang="zh-CN" sz="2055"/>
          </a:p>
          <a:p>
            <a:pPr lvl="1"/>
            <a:endParaRPr lang="en-US" altLang="zh-CN" sz="2055"/>
          </a:p>
          <a:p>
            <a:endParaRPr lang="en-US" altLang="zh-CN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7350" y="1842770"/>
            <a:ext cx="4984115" cy="3383915"/>
          </a:xfrm>
          <a:prstGeom prst="rect">
            <a:avLst/>
          </a:prstGeom>
        </p:spPr>
      </p:pic>
      <p:sp>
        <p:nvSpPr>
          <p:cNvPr id="12" name="内容占位符 6"/>
          <p:cNvSpPr>
            <a:spLocks noGrp="1"/>
          </p:cNvSpPr>
          <p:nvPr/>
        </p:nvSpPr>
        <p:spPr>
          <a:xfrm>
            <a:off x="600075" y="5011420"/>
            <a:ext cx="11466195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90204" pitchFamily="34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/>
              <a:t>Execution overhead</a:t>
            </a:r>
            <a:endParaRPr lang="en-US" altLang="zh-CN" sz="2400"/>
          </a:p>
          <a:p>
            <a:pPr lvl="1"/>
            <a:r>
              <a:rPr lang="en-US" altLang="zh-CN" sz="2055">
                <a:sym typeface="+mn-ea"/>
              </a:rPr>
              <a:t>Since function executions can be very short (i.e., more than 50% of executions take less than 1 second), running the policy and updating its state need to be fast.</a:t>
            </a:r>
            <a:endParaRPr lang="en-US" altLang="zh-CN" sz="2055"/>
          </a:p>
          <a:p>
            <a:pPr lvl="1"/>
            <a:endParaRPr lang="en-US" altLang="zh-CN" sz="2055"/>
          </a:p>
          <a:p>
            <a:pPr lvl="1"/>
            <a:endParaRPr lang="en-US" altLang="zh-CN" sz="2055"/>
          </a:p>
          <a:p>
            <a:pPr lvl="1"/>
            <a:endParaRPr lang="en-US" altLang="zh-CN" sz="2055"/>
          </a:p>
          <a:p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115" y="1376680"/>
            <a:ext cx="9172575" cy="4521835"/>
          </a:xfrm>
        </p:spPr>
        <p:txBody>
          <a:bodyPr>
            <a:noAutofit/>
          </a:bodyPr>
          <a:lstStyle/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Introduction (10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Background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sz="294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Proposed Methods &amp; Performance Evaluation (15 min)</a:t>
            </a:r>
            <a:endParaRPr lang="en-US" altLang="zh-CN" sz="294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Hybrid (2020’ USENIX ATC)</a:t>
            </a:r>
            <a:endParaRPr lang="en-US" altLang="zh-CN" sz="2400" dirty="0" err="1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Defuse (2021’ ICDCS)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SPES (2024’ ICDE)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Summary </a:t>
            </a:r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(2 min)</a:t>
            </a:r>
            <a:endParaRPr lang="en-US" altLang="zh-CN" sz="2940" dirty="0">
              <a:solidFill>
                <a:prstClr val="black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Q/A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Proposed </a:t>
            </a:r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Method 1 - Hybrid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06930"/>
            <a:ext cx="12192000" cy="29260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22795" y="5456555"/>
            <a:ext cx="4984115" cy="6451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2020 USENIX Annual Technical Conference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Number of citations: 664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785" y="144780"/>
            <a:ext cx="11490960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Hybrid </a:t>
            </a:r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- </a:t>
            </a:r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Fixed Keep-Alive Policy</a:t>
            </a:r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(1/6)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2178685"/>
            <a:ext cx="5261610" cy="3627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055" y="2601595"/>
            <a:ext cx="1704340" cy="2781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17010" y="1231265"/>
            <a:ext cx="5349875" cy="5530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TW" sz="3000"/>
              <a:t>Fixed Keep-Alive Won’t Fit All</a:t>
            </a:r>
            <a:endParaRPr lang="en-US" altLang="zh-TW" sz="30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785" y="144780"/>
            <a:ext cx="11490960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Hybrid </a:t>
            </a:r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- Fixed Keep-Alive Policy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(2/6)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1840" y="2155190"/>
            <a:ext cx="5496560" cy="3354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540" y="2442210"/>
            <a:ext cx="1704340" cy="2781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82340" y="1289368"/>
            <a:ext cx="5080000" cy="5530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TW" sz="3000"/>
              <a:t>Fixed Keep-Alive Is Wasteful</a:t>
            </a:r>
            <a:endParaRPr lang="en-US" altLang="zh-TW" sz="30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Hybrid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A Histogram Policy To Learn Idle Times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(3/6)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1588770"/>
            <a:ext cx="5876290" cy="4033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965" y="1863725"/>
            <a:ext cx="2096135" cy="33089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Hybrid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A Histogram Policy To Learn Idle Times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(4/6)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3460" y="1524000"/>
            <a:ext cx="5801360" cy="4168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Hybrid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A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Hybrid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Histogram Policy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(5/6)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225" y="1412240"/>
            <a:ext cx="9372600" cy="29629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9700" y="4624070"/>
            <a:ext cx="9372600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TW" sz="2400"/>
              <a:t>We can afford to run complex predictors given the low arrival rate. </a:t>
            </a:r>
            <a:endParaRPr lang="en-US" altLang="zh-TW" sz="2400"/>
          </a:p>
          <a:p>
            <a:endParaRPr lang="en-US" altLang="zh-TW" sz="2400"/>
          </a:p>
          <a:p>
            <a:r>
              <a:rPr lang="en-US" altLang="zh-TW" sz="2400"/>
              <a:t>A histogram might be too wasteful.</a:t>
            </a:r>
            <a:endParaRPr lang="en-US" altLang="zh-TW" sz="2400"/>
          </a:p>
        </p:txBody>
      </p:sp>
      <p:sp>
        <p:nvSpPr>
          <p:cNvPr id="6" name="文本框 5"/>
          <p:cNvSpPr txBox="1"/>
          <p:nvPr/>
        </p:nvSpPr>
        <p:spPr>
          <a:xfrm>
            <a:off x="7748270" y="5312410"/>
            <a:ext cx="391287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TW" sz="28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Time Series Forecast</a:t>
            </a:r>
            <a:endParaRPr lang="en-US" altLang="zh-TW" sz="2800" b="1">
              <a:solidFill>
                <a:schemeClr val="accent1">
                  <a:lumMod val="75000"/>
                </a:schemeClr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sz="3600" dirty="0">
                <a:latin typeface="Times New Roman Bold" panose="02020503050405090304" charset="0"/>
                <a:cs typeface="Times New Roman Bold" panose="02020503050405090304" charset="0"/>
              </a:rPr>
              <a:t>Outline</a:t>
            </a:r>
            <a:endParaRPr lang="en-US" altLang="zh-TW" sz="36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115" y="1376680"/>
            <a:ext cx="9172575" cy="4521835"/>
          </a:xfrm>
        </p:spPr>
        <p:txBody>
          <a:bodyPr>
            <a:noAutofit/>
          </a:bodyPr>
          <a:lstStyle/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Introduction (10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Background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Proposed Methods &amp; Performance Evaluation (15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Hybrid (2020’ USENIX ATC)</a:t>
            </a:r>
            <a:endParaRPr lang="en-US" altLang="zh-CN" sz="2400" dirty="0" err="1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Defuse (2021’ ICDCS)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SPES (2024’ ICDE)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Summary </a:t>
            </a:r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(2 min)</a:t>
            </a:r>
            <a:endParaRPr lang="en-US" altLang="zh-CN" sz="2940" dirty="0">
              <a:solidFill>
                <a:prstClr val="black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Q/A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Hybrid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A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Hybrid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Histogram Policy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(6/6)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" y="1727835"/>
            <a:ext cx="9880600" cy="3402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55700" y="5670550"/>
            <a:ext cx="5448935" cy="3683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ARIMA: Autoregressive Integrated Moving Average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Evaluation - Hybrid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(1/2)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6255" y="1310005"/>
            <a:ext cx="5734050" cy="44945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Evaluation - Hybrid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(2/2)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1142365"/>
            <a:ext cx="9718040" cy="4053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9655" y="5285423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TW" sz="1600"/>
              <a:t>Average exec time reduction: 32.5%</a:t>
            </a:r>
            <a:br>
              <a:rPr lang="en-US" altLang="zh-TW" sz="1600"/>
            </a:br>
            <a:r>
              <a:rPr lang="en-US" altLang="zh-CN" sz="1600"/>
              <a:t>99th–percentile exec time reduction: 82.4%</a:t>
            </a:r>
            <a:endParaRPr lang="en-US" altLang="zh-CN" sz="1600"/>
          </a:p>
        </p:txBody>
      </p:sp>
      <p:sp>
        <p:nvSpPr>
          <p:cNvPr id="8" name="文本框 7"/>
          <p:cNvSpPr txBox="1"/>
          <p:nvPr/>
        </p:nvSpPr>
        <p:spPr>
          <a:xfrm>
            <a:off x="6876415" y="5285740"/>
            <a:ext cx="4064000" cy="6451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Container memory reduction: 15.6%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Latency overhead: &lt; 1ms (835.7</a:t>
            </a:r>
            <a:r>
              <a:rPr lang="en-US" altLang="en-US" dirty="0" smtClean="0">
                <a:ea typeface="標楷體" pitchFamily="65" charset="-120"/>
                <a:cs typeface="Calibri" pitchFamily="34" charset="0"/>
              </a:rPr>
              <a:t>µ</a:t>
            </a:r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s)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Proposed Method 2 - </a:t>
            </a:r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Defuse</a:t>
            </a:r>
            <a:endParaRPr lang="en-US" altLang="zh-CN" sz="36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349490" y="5228590"/>
            <a:ext cx="4842510" cy="9220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2021 International Conference on Distributed Computing Systems (ICDCS)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Number of citations: 33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36725"/>
            <a:ext cx="1219200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142980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Defuse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A Dependency-Guided Function Scheduler 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(1/3)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670" y="3429000"/>
            <a:ext cx="11142345" cy="970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1825" y="1640205"/>
            <a:ext cx="6283325" cy="119888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 Two types of dependencies: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(1) Some functions may be frequently invoked together;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(2) Some functions may be invoked by others.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935" y="1993265"/>
            <a:ext cx="5335905" cy="29292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74665" y="5307965"/>
            <a:ext cx="6377940" cy="6451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The dpendency graph and dependency sets of serverless functions.</a:t>
            </a:r>
            <a:endParaRPr lang="zh-CN" altLang="en-US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675" y="2994660"/>
            <a:ext cx="3789045" cy="92710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Strong Dependency Mining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endParaRPr lang="en-US" altLang="zh-CN" dirty="0" smtClean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Weak Dependency Mining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1750" y="1256665"/>
            <a:ext cx="6096000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C. Dependency Set Generation</a:t>
            </a:r>
            <a:endParaRPr lang="zh-CN" altLang="en-US" sz="2400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1256665"/>
            <a:ext cx="4429760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B. Dependency Mining</a:t>
            </a:r>
            <a:endParaRPr lang="zh-CN" altLang="en-US" sz="2400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186555" y="3221355"/>
            <a:ext cx="1115060" cy="47434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PMingLiU" pitchFamily="18" charset="-120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142980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Defuse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A Dependency-Guided Function Scheduler 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(2/3)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2508250"/>
            <a:ext cx="6325870" cy="2656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55" y="2661285"/>
            <a:ext cx="3819525" cy="2503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3055" y="1628458"/>
            <a:ext cx="4064000" cy="4603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D. Scheduling</a:t>
            </a:r>
            <a:endParaRPr lang="en-US" altLang="zh-CN" sz="2400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142980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Defuse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A Dependency-Guided Function Scheduler 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(3/3)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77055" y="1536700"/>
            <a:ext cx="7317740" cy="6451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>
                <a:sym typeface="+mn-ea"/>
              </a:rPr>
              <a:t>1. When to pre-warm it (load it into memory) ;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2. How long to keep it in memory after invocation (keep-alive time). </a:t>
            </a:r>
            <a:endParaRPr lang="en-US" altLang="zh-CN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Evaluation - Defuse</a:t>
            </a:r>
            <a:r>
              <a:rPr lang="en-US" altLang="zh-CN" sz="2400" dirty="0">
                <a:latin typeface="Times New Roman Bold" panose="02020503050405090304" charset="0"/>
                <a:cs typeface="Times New Roman Bold" panose="02020503050405090304" charset="0"/>
              </a:rPr>
              <a:t> (1/2) 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55" y="2087880"/>
            <a:ext cx="3787775" cy="281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075180"/>
            <a:ext cx="7438390" cy="2900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5600" y="5128895"/>
            <a:ext cx="4064000" cy="6451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75th percentile function cold-start rate under different memory usage.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2890" y="5128895"/>
            <a:ext cx="6096000" cy="6451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>
                <a:sym typeface="+mn-ea"/>
              </a:rPr>
              <a:t>CDF of function cold start rate of Defuse, Hybrid-Function, and Hybrid-Application.</a:t>
            </a:r>
            <a:endParaRPr lang="en-US" altLang="zh-CN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75" y="2186305"/>
            <a:ext cx="3726815" cy="2667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30" y="2186305"/>
            <a:ext cx="7240270" cy="2690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9400" y="5110480"/>
            <a:ext cx="4267200" cy="6451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The overhead of Defuse. Normalized number of loading functions in 2 hours. </a:t>
            </a:r>
            <a:endParaRPr lang="zh-CN" altLang="en-US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28565" y="5110480"/>
            <a:ext cx="60960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Performance under different memory consumption.</a:t>
            </a:r>
            <a:endParaRPr lang="zh-CN" altLang="en-US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Evaluation - Defuse</a:t>
            </a:r>
            <a:r>
              <a:rPr lang="en-US" altLang="zh-CN" sz="2400" dirty="0">
                <a:latin typeface="Times New Roman Bold" panose="02020503050405090304" charset="0"/>
                <a:cs typeface="Times New Roman Bold" panose="02020503050405090304" charset="0"/>
              </a:rPr>
              <a:t> (2/2) 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Proposed Method 3 - </a:t>
            </a:r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SPES</a:t>
            </a:r>
            <a:endParaRPr lang="en-US" altLang="zh-CN" sz="36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10500" y="5367020"/>
            <a:ext cx="4381500" cy="6451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2024 International Conference on Data Engineering (ICDE) 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285" y="1616710"/>
            <a:ext cx="1157732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115" y="1376680"/>
            <a:ext cx="9172575" cy="4521835"/>
          </a:xfrm>
        </p:spPr>
        <p:txBody>
          <a:bodyPr>
            <a:noAutofit/>
          </a:bodyPr>
          <a:lstStyle/>
          <a:p>
            <a:r>
              <a:rPr lang="en-US" altLang="zh-CN" sz="294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Introduction (10 min)</a:t>
            </a:r>
            <a:endParaRPr lang="en-US" altLang="zh-CN" sz="294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Background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Proposed Methods &amp; Performance Evaluation (15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Hybrid (2020’ USENIX ATC)</a:t>
            </a:r>
            <a:endParaRPr lang="en-US" altLang="zh-CN" sz="2400" dirty="0" err="1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Defuse (2021’ ICDCS)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SPES (2024’ ICDE)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Summary </a:t>
            </a:r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(2 min)</a:t>
            </a:r>
            <a:endParaRPr lang="en-US" altLang="zh-CN" sz="2940" dirty="0">
              <a:solidFill>
                <a:prstClr val="black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Q/A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sz="3600" dirty="0">
                <a:latin typeface="Times New Roman Bold" panose="02020503050405090304" charset="0"/>
                <a:cs typeface="Times New Roman Bold" panose="02020503050405090304" charset="0"/>
              </a:rPr>
              <a:t>Outline</a:t>
            </a:r>
            <a:endParaRPr lang="en-US" altLang="zh-TW" sz="36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SPES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Optimizing the Serverless Workload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(1/2)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138555"/>
            <a:ext cx="11307445" cy="48812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SPES - </a:t>
            </a:r>
            <a:r>
              <a:rPr lang="en-US" altLang="zh-CN" sz="3600">
                <a:latin typeface="Times New Roman Bold" panose="02020503050405090304" charset="0"/>
                <a:cs typeface="Times New Roman Bold" panose="02020503050405090304" charset="0"/>
              </a:rPr>
              <a:t>Optimizing the Serverless Workload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(2/2)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2194560"/>
            <a:ext cx="11795125" cy="3472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2925" y="1403985"/>
            <a:ext cx="6096000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Deterministic Function Categorization</a:t>
            </a:r>
            <a:endParaRPr lang="zh-CN" altLang="en-US" sz="2400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Evaluation - SPES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(1/2)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" y="1882775"/>
            <a:ext cx="6508115" cy="34264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2935" y="5436870"/>
            <a:ext cx="60960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>
                <a:sym typeface="+mn-ea"/>
              </a:rPr>
              <a:t>Cold start behaviors of SPES and its competitors.</a:t>
            </a:r>
            <a:endParaRPr lang="en-US" altLang="zh-CN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24675" y="2600960"/>
            <a:ext cx="5157470" cy="203073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SPES reduces the 75th percentile cold-start rate from 0.215 to 0.108 compared to Defuse, the best-performing baseline, achieving 49.77% improvement, and reduces 75-CSR by 64.06% - 89.20% compared to other baselines.</a:t>
            </a:r>
            <a:endParaRPr lang="zh-CN" altLang="en-US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0808335" cy="692150"/>
          </a:xfrm>
        </p:spPr>
        <p:txBody>
          <a:bodyPr/>
          <a:lstStyle/>
          <a:p>
            <a:r>
              <a:rPr lang="en-US" altLang="zh-CN" sz="3600" dirty="0">
                <a:latin typeface="Times New Roman Bold" panose="02020503050405090304" charset="0"/>
                <a:cs typeface="Times New Roman Bold" panose="02020503050405090304" charset="0"/>
              </a:rPr>
              <a:t>Evaluation - SPES</a:t>
            </a:r>
            <a:r>
              <a:rPr lang="en-US" altLang="zh-CN" sz="240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(2/2)</a:t>
            </a:r>
            <a:endParaRPr lang="en-US" altLang="zh-CN" sz="24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091565"/>
            <a:ext cx="6483350" cy="2458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" y="3606800"/>
            <a:ext cx="6483350" cy="254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03645" y="1849755"/>
            <a:ext cx="5887720" cy="69151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SPES is memory-efficient compared to most baselines with relatively few always-cold functions.</a:t>
            </a:r>
            <a:endParaRPr lang="zh-CN" altLang="en-US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99505" y="4157345"/>
            <a:ext cx="6096000" cy="6451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SPES significantly reduces memory waste and achieves more effective memory consumption.</a:t>
            </a:r>
            <a:endParaRPr lang="zh-CN" altLang="en-US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sz="3600" dirty="0">
                <a:latin typeface="Times New Roman Bold" panose="02020503050405090304" charset="0"/>
                <a:cs typeface="Times New Roman Bold" panose="02020503050405090304" charset="0"/>
              </a:rPr>
              <a:t>Outline</a:t>
            </a:r>
            <a:endParaRPr lang="zh-TW" altLang="en-US" sz="36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115" y="1376680"/>
            <a:ext cx="9172575" cy="4521835"/>
          </a:xfrm>
        </p:spPr>
        <p:txBody>
          <a:bodyPr>
            <a:noAutofit/>
          </a:bodyPr>
          <a:lstStyle/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Introduction (10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Background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Proposed Methods &amp; Performance Evaluation (15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Hybrid (2020’ USENIX ATC)</a:t>
            </a:r>
            <a:endParaRPr lang="en-US" altLang="zh-CN" sz="2400" dirty="0" err="1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Defuse (2021’ ICDCS)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SPES (2024’ ICDE)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Summary (2 min)</a:t>
            </a:r>
            <a:endParaRPr lang="en-US" altLang="zh-CN" sz="294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Q/A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sz="3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Summary</a:t>
            </a:r>
            <a:endParaRPr lang="en-US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4785" y="1757077"/>
            <a:ext cx="10722429" cy="3661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TW"/>
            </a:defPPr>
            <a:lvl1pPr marL="342900" indent="-342900" fontAlgn="base">
              <a:lnSpc>
                <a:spcPct val="125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2400">
                <a:latin typeface="Calibri" pitchFamily="34" charset="0"/>
                <a:ea typeface="微软雅黑" charset="-122"/>
                <a:cs typeface="+mn-ea"/>
              </a:defRPr>
            </a:lvl1pPr>
            <a:lvl2pPr marL="742950" lvl="1" indent="-285750" fontAlgn="base">
              <a:lnSpc>
                <a:spcPct val="125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90204" pitchFamily="34" charset="0"/>
              <a:buChar char="–"/>
              <a:defRPr kumimoji="1" sz="2000">
                <a:solidFill>
                  <a:srgbClr val="7030A0"/>
                </a:solidFill>
                <a:latin typeface="Calibri" pitchFamily="34" charset="0"/>
                <a:ea typeface="微软雅黑" charset="-122"/>
                <a:cs typeface="+mn-ea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9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</a:rPr>
              <a:t>The talk focused on Faas Performance-Resource 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Trade-Off, outlining its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fundamental principles, benefits, and operational mechanisms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.</a:t>
            </a:r>
            <a:endParaRPr lang="en-US" altLang="zh-C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US" altLang="zh-C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</a:rPr>
              <a:t>The presentation discussed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challenges and research questions 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optimizing the serverless workload at a large cloud provider view.</a:t>
            </a:r>
            <a:endParaRPr lang="en-US" altLang="zh-C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US" altLang="zh-C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sym typeface="+mn-ea"/>
              </a:rPr>
              <a:t>The presentation discussed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cutting-edge research 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and presented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existing solutions </a:t>
            </a:r>
            <a:r>
              <a:rPr lang="en-US" altLang="zh-CN" dirty="0">
                <a:solidFill>
                  <a:srgbClr val="000000"/>
                </a:solidFill>
                <a:latin typeface="+mj-lt"/>
              </a:rPr>
              <a:t>to address the outlined issues effectively.</a:t>
            </a:r>
            <a:endParaRPr lang="en-US" altLang="zh-CN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sz="3600" dirty="0">
                <a:latin typeface="Times New Roman Bold" panose="02020503050405090304" charset="0"/>
                <a:cs typeface="Times New Roman Bold" panose="02020503050405090304" charset="0"/>
              </a:rPr>
              <a:t>Outline</a:t>
            </a:r>
            <a:endParaRPr lang="en-US" altLang="zh-TW" sz="36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115" y="1376680"/>
            <a:ext cx="9172575" cy="4521835"/>
          </a:xfrm>
        </p:spPr>
        <p:txBody>
          <a:bodyPr>
            <a:noAutofit/>
          </a:bodyPr>
          <a:lstStyle/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Introduction (10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Background (5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Proposed Methods &amp; Performance Evaluation (15 min)</a:t>
            </a:r>
            <a:endParaRPr lang="en-US" altLang="zh-CN" sz="294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Hybrid (2020’ USENIX ATC)</a:t>
            </a:r>
            <a:endParaRPr lang="en-US" altLang="zh-CN" sz="2400" dirty="0" err="1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FaasCache (2021’ASPLOS)</a:t>
            </a:r>
            <a:endParaRPr lang="en-US" altLang="zh-CN" sz="2400" dirty="0" err="1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Defuse (2021’ ICDCS)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lvl="1"/>
            <a:r>
              <a:rPr lang="en-US" altLang="zh-CN" sz="2400" dirty="0" err="1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SPES (2024’ ICDE)</a:t>
            </a:r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Summary </a:t>
            </a:r>
            <a:r>
              <a:rPr lang="en-US" altLang="zh-CN" sz="294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(2 min)</a:t>
            </a:r>
            <a:endParaRPr lang="en-US" altLang="zh-CN" sz="2940" dirty="0">
              <a:solidFill>
                <a:prstClr val="black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/>
            <a:r>
              <a:rPr lang="en-US" altLang="zh-CN" sz="294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Q/A (5 min)</a:t>
            </a:r>
            <a:endParaRPr lang="en-US" altLang="zh-CN" sz="294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94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7533" y="166985"/>
            <a:ext cx="12359640" cy="692150"/>
          </a:xfrm>
        </p:spPr>
        <p:txBody>
          <a:bodyPr/>
          <a:lstStyle/>
          <a:p>
            <a:r>
              <a:rPr lang="en-US" altLang="zh-TW" sz="36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Q &amp; A</a:t>
            </a:r>
            <a:endParaRPr lang="en-US" altLang="zh-TW" sz="3600" dirty="0"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7175" y="2649473"/>
            <a:ext cx="4359270" cy="120032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sz="7200" dirty="0">
                <a:latin typeface="Calibri" pitchFamily="34" charset="0"/>
                <a:ea typeface="Calibri" pitchFamily="34" charset="0"/>
                <a:cs typeface="Calibri" pitchFamily="34" charset="0"/>
              </a:rPr>
              <a:t>Thank you!</a:t>
            </a:r>
            <a:endParaRPr lang="zh-CN" altLang="en-US" sz="7200" dirty="0">
              <a:latin typeface="Calibri" pitchFamily="34" charset="0"/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16615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Introduction - Serverless Computing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(1/6)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0185" y="1225550"/>
            <a:ext cx="4642485" cy="4603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What is Serverless Comp</a:t>
            </a:r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uting?</a:t>
            </a:r>
            <a:endParaRPr lang="en-US" altLang="zh-CN" sz="2400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0185" y="1811655"/>
            <a:ext cx="10684510" cy="1476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>
                <a:sym typeface="+mn-ea"/>
              </a:rPr>
              <a:t>Serverless computing enables developers to build applications faster by eliminating the need for them to manage infrastructure. 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With serverless applications, the cloud service provider automatically provisions, scales, and manages the infrastructure required to run the code.</a:t>
            </a:r>
            <a:endParaRPr lang="en-US" altLang="zh-CN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0" y="3633470"/>
            <a:ext cx="6181725" cy="1014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4766945"/>
            <a:ext cx="7133590" cy="1014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1950" y="3826510"/>
            <a:ext cx="2844165" cy="147574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Top benefits of serverless computing</a:t>
            </a:r>
            <a:endParaRPr lang="en-US" altLang="zh-CN" sz="2400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16615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Introduction- Function as a Service (FaaS)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(2/6)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2402840"/>
            <a:ext cx="8401050" cy="33223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80080" y="1513840"/>
            <a:ext cx="8515350" cy="6451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FaaS shifts the burden of infrastructure management from developers to cloud providers, allowing developers to focus on their application functionality.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" y="1182370"/>
            <a:ext cx="1739900" cy="976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4690" y="2222500"/>
            <a:ext cx="1739900" cy="33972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>
                <a:sym typeface="+mn-ea"/>
              </a:rPr>
              <a:t>AWS Lambda</a:t>
            </a:r>
            <a:endParaRPr lang="en-US" altLang="zh-CN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" y="2810510"/>
            <a:ext cx="1409700" cy="7429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6235" y="3553460"/>
            <a:ext cx="2537460" cy="33972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>
                <a:sym typeface="+mn-ea"/>
              </a:rPr>
              <a:t>IBM Cloud Functions</a:t>
            </a:r>
            <a:endParaRPr lang="en-US" altLang="zh-CN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90" y="4204970"/>
            <a:ext cx="800100" cy="7810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215" y="5024755"/>
            <a:ext cx="31115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>
                <a:sym typeface="+mn-ea"/>
              </a:rPr>
              <a:t>Microsoft Azure Functions</a:t>
            </a:r>
            <a:endParaRPr lang="en-US" altLang="zh-CN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5495925"/>
            <a:ext cx="2050415" cy="5359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23615" y="5663565"/>
            <a:ext cx="6063615" cy="3683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For the rest of this talk, Serverless = Serverless FaaS</a:t>
            </a:r>
            <a:endParaRPr lang="en-US" altLang="zh-CN" dirty="0" smtClean="0"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16615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Introduction- Function as a Service (FaaS)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(3/6)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1123315" y="2747645"/>
            <a:ext cx="8578215" cy="2341245"/>
          </a:xfrm>
        </p:spPr>
        <p:txBody>
          <a:bodyPr/>
          <a:p>
            <a:r>
              <a:rPr lang="en-US" altLang="zh-TW" sz="2400">
                <a:sym typeface="+mn-ea"/>
              </a:rPr>
              <a:t>Very attractive abstraction</a:t>
            </a:r>
            <a:r>
              <a:rPr lang="en-US" altLang="zh-CN" sz="2400" dirty="0"/>
              <a:t>:</a:t>
            </a:r>
            <a:endParaRPr lang="en-US" altLang="zh-CN" sz="2400" dirty="0"/>
          </a:p>
          <a:p>
            <a:pPr lvl="1"/>
            <a:r>
              <a:rPr lang="en-US" altLang="zh-TW" sz="2000">
                <a:sym typeface="+mn-ea"/>
              </a:rPr>
              <a:t>Pay for use</a:t>
            </a:r>
            <a:endParaRPr lang="en-US" altLang="zh-TW" sz="2000">
              <a:sym typeface="+mn-ea"/>
            </a:endParaRPr>
          </a:p>
          <a:p>
            <a:pPr lvl="1"/>
            <a:r>
              <a:rPr lang="en-US" altLang="zh-TW" sz="2000">
                <a:sym typeface="+mn-ea"/>
              </a:rPr>
              <a:t>Infinite elasticity from 0 (and back)</a:t>
            </a:r>
            <a:endParaRPr lang="en-US" altLang="zh-TW" sz="2000">
              <a:sym typeface="+mn-ea"/>
            </a:endParaRPr>
          </a:p>
          <a:p>
            <a:pPr lvl="1"/>
            <a:r>
              <a:rPr lang="en-US" altLang="zh-TW" sz="2000">
                <a:sym typeface="+mn-ea"/>
              </a:rPr>
              <a:t>No worry about servers</a:t>
            </a:r>
            <a:endParaRPr lang="en-US" altLang="zh-TW" sz="2000">
              <a:sym typeface="+mn-ea"/>
            </a:endParaRPr>
          </a:p>
          <a:p>
            <a:pPr lvl="1"/>
            <a:r>
              <a:rPr lang="en-US" altLang="zh-TW" sz="2000">
                <a:sym typeface="+mn-ea"/>
              </a:rPr>
              <a:t>Provisioning, reserving, configuring, patching, managing</a:t>
            </a:r>
            <a:endParaRPr lang="en-US" altLang="zh-TW" sz="2000"/>
          </a:p>
          <a:p>
            <a:pPr lvl="1"/>
            <a:endParaRPr lang="en-US" altLang="zh-CN" sz="2000">
              <a:sym typeface="+mn-ea"/>
            </a:endParaRPr>
          </a:p>
          <a:p>
            <a:pPr lvl="1"/>
            <a:endParaRPr lang="en-US" altLang="zh-CN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276985" y="1697038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TW" sz="2400" b="1">
                <a:latin typeface="Arial Bold" panose="020B0604020202090204" charset="0"/>
                <a:cs typeface="Arial Bold" panose="020B0604020202090204" charset="0"/>
              </a:rPr>
              <a:t>If you are a </a:t>
            </a:r>
            <a:r>
              <a:rPr lang="en-US" altLang="zh-TW" sz="2400" b="1">
                <a:latin typeface="Arial Bold" panose="020B0604020202090204" charset="0"/>
                <a:cs typeface="Arial Bold" panose="020B0604020202090204" charset="0"/>
              </a:rPr>
              <a:t>customer…</a:t>
            </a:r>
            <a:endParaRPr lang="en-US" altLang="zh-TW" sz="2400" b="1">
              <a:latin typeface="Arial Bold" panose="020B0604020202090204" charset="0"/>
              <a:cs typeface="Arial Bold" panose="020B060402020209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16615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Introduction- Function as a Service (FaaS)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(4/6)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1049655" y="2270760"/>
            <a:ext cx="9593580" cy="3361055"/>
          </a:xfrm>
        </p:spPr>
        <p:txBody>
          <a:bodyPr/>
          <a:p>
            <a:r>
              <a:rPr lang="en-US" altLang="zh-TW" sz="2400">
                <a:sym typeface="+mn-ea"/>
              </a:rPr>
              <a:t>A big challenge</a:t>
            </a:r>
            <a:endParaRPr lang="en-US" altLang="zh-CN" sz="2400" dirty="0"/>
          </a:p>
          <a:p>
            <a:pPr lvl="1"/>
            <a:r>
              <a:rPr lang="en-US" altLang="zh-TW" sz="2000">
                <a:sym typeface="+mn-ea"/>
              </a:rPr>
              <a:t>You do worry about servers!</a:t>
            </a:r>
            <a:endParaRPr lang="en-US" altLang="zh-TW" sz="2000">
              <a:sym typeface="+mn-ea"/>
            </a:endParaRPr>
          </a:p>
          <a:p>
            <a:pPr lvl="2"/>
            <a:r>
              <a:rPr lang="en-US" altLang="zh-TW" sz="1665">
                <a:sym typeface="+mn-ea"/>
              </a:rPr>
              <a:t>Provisioning, scaling, allocating, securing, isolating</a:t>
            </a:r>
            <a:endParaRPr lang="en-US" altLang="zh-TW" sz="1665">
              <a:sym typeface="+mn-ea"/>
            </a:endParaRPr>
          </a:p>
          <a:p>
            <a:pPr lvl="2"/>
            <a:r>
              <a:rPr lang="en-US" altLang="zh-TW" sz="1665">
                <a:sym typeface="+mn-ea"/>
              </a:rPr>
              <a:t>Illusion of infinite scalability</a:t>
            </a:r>
            <a:endParaRPr lang="en-US" altLang="zh-TW" sz="1665">
              <a:sym typeface="+mn-ea"/>
            </a:endParaRPr>
          </a:p>
          <a:p>
            <a:pPr lvl="2"/>
            <a:r>
              <a:rPr lang="en-US" altLang="zh-TW" sz="1665">
                <a:sym typeface="+mn-ea"/>
              </a:rPr>
              <a:t>Optimize resource use</a:t>
            </a:r>
            <a:endParaRPr lang="en-US" altLang="zh-TW" sz="1665">
              <a:sym typeface="+mn-ea"/>
            </a:endParaRPr>
          </a:p>
          <a:p>
            <a:pPr lvl="2"/>
            <a:r>
              <a:rPr lang="en-US" altLang="zh-TW" sz="1665">
                <a:sym typeface="+mn-ea"/>
              </a:rPr>
              <a:t>Fierce competition</a:t>
            </a:r>
            <a:endParaRPr lang="en-US" altLang="zh-TW" sz="1665">
              <a:sym typeface="+mn-ea"/>
            </a:endParaRPr>
          </a:p>
          <a:p>
            <a:pPr lvl="0"/>
            <a:r>
              <a:rPr lang="en-US" altLang="zh-TW" sz="2330">
                <a:sym typeface="+mn-ea"/>
              </a:rPr>
              <a:t>A bigger opportunity</a:t>
            </a:r>
            <a:endParaRPr lang="en-US" altLang="zh-TW" sz="2330">
              <a:sym typeface="+mn-ea"/>
            </a:endParaRPr>
          </a:p>
          <a:p>
            <a:pPr lvl="1"/>
            <a:r>
              <a:rPr lang="en-US" altLang="zh-TW" sz="1995">
                <a:sym typeface="+mn-ea"/>
              </a:rPr>
              <a:t>Fine grained resource packing</a:t>
            </a:r>
            <a:endParaRPr lang="en-US" altLang="zh-TW" sz="1995">
              <a:sym typeface="+mn-ea"/>
            </a:endParaRPr>
          </a:p>
          <a:p>
            <a:pPr lvl="1"/>
            <a:r>
              <a:rPr lang="en-US" altLang="zh-TW" sz="1995">
                <a:sym typeface="+mn-ea"/>
              </a:rPr>
              <a:t>Great space for innovating, and capturing new applications, new markets</a:t>
            </a:r>
            <a:endParaRPr lang="en-US" altLang="zh-TW" sz="1995"/>
          </a:p>
          <a:p>
            <a:pPr lvl="0"/>
            <a:endParaRPr lang="en-US" altLang="zh-CN" sz="2330">
              <a:sym typeface="+mn-ea"/>
            </a:endParaRPr>
          </a:p>
          <a:p>
            <a:pPr lvl="1"/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946150" y="1371918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TW" sz="2400" b="1">
                <a:latin typeface="Arial Bold" panose="020B0604020202090204" charset="0"/>
                <a:cs typeface="Arial Bold" panose="020B0604020202090204" charset="0"/>
              </a:rPr>
              <a:t>If you are a cloud provider…</a:t>
            </a:r>
            <a:endParaRPr lang="en-US" altLang="zh-TW" sz="2400" b="1">
              <a:latin typeface="Arial Bold" panose="020B0604020202090204" charset="0"/>
              <a:cs typeface="Arial Bold" panose="020B060402020209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16615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Introduction- Cold Start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(5/6)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0460" y="2677160"/>
            <a:ext cx="8385810" cy="2105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5365" y="4782820"/>
            <a:ext cx="60960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ea typeface="標楷體" pitchFamily="65" charset="-120"/>
                <a:cs typeface="Calibri" pitchFamily="34" charset="0"/>
              </a:rPr>
              <a:t>A serverless function’s lifecycle.</a:t>
            </a:r>
            <a:endParaRPr lang="zh-CN" altLang="en-US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3390" y="1147445"/>
            <a:ext cx="11157585" cy="119888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p>
            <a:r>
              <a:rPr lang="en-US" altLang="zh-CN" sz="2400">
                <a:sym typeface="+mn-ea"/>
              </a:rPr>
              <a:t>- A cold start: </a:t>
            </a:r>
            <a:r>
              <a:rPr lang="en-US" altLang="zh-CN" sz="2400">
                <a:sym typeface="+mn-ea"/>
              </a:rPr>
              <a:t>A FaaS provider first downloads the code of users and initiates the execution environment in the memory on cluster machines.</a:t>
            </a:r>
            <a:endParaRPr lang="en-US" altLang="zh-CN" sz="2400">
              <a:sym typeface="+mn-ea"/>
            </a:endParaRPr>
          </a:p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</a:rPr>
              <a:t>- A warm start: The code is already in memory that </a:t>
            </a:r>
            <a:r>
              <a:rPr lang="en-US" altLang="zh-CN" sz="2400">
                <a:sym typeface="+mn-ea"/>
              </a:rPr>
              <a:t>can be executed </a:t>
            </a:r>
            <a:r>
              <a:rPr lang="en-US" altLang="zh-CN" sz="2400">
                <a:sym typeface="+mn-ea"/>
              </a:rPr>
              <a:t>directly.</a:t>
            </a:r>
            <a:endParaRPr lang="en-US" altLang="zh-CN" sz="2400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88265" y="2656840"/>
            <a:ext cx="3804920" cy="3124200"/>
          </a:xfrm>
        </p:spPr>
        <p:txBody>
          <a:bodyPr/>
          <a:p>
            <a:r>
              <a:rPr lang="en-US" altLang="zh-CN" sz="2400" dirty="0"/>
              <a:t>Cold Start:</a:t>
            </a:r>
            <a:endParaRPr lang="en-US" altLang="zh-CN" sz="2400" dirty="0"/>
          </a:p>
          <a:p>
            <a:pPr lvl="1"/>
            <a:r>
              <a:rPr lang="en-US" altLang="zh-CN" sz="2000">
                <a:sym typeface="+mn-ea"/>
              </a:rPr>
              <a:t>Retrieving code from storage</a:t>
            </a:r>
            <a:endParaRPr lang="en-US" altLang="zh-CN" sz="2000" dirty="0"/>
          </a:p>
          <a:p>
            <a:pPr lvl="1"/>
            <a:r>
              <a:rPr lang="en-US" altLang="zh-CN" sz="2000">
                <a:sym typeface="+mn-ea"/>
              </a:rPr>
              <a:t>Container (or VM) initialization</a:t>
            </a:r>
            <a:endParaRPr lang="en-US" altLang="zh-CN" sz="2000">
              <a:sym typeface="+mn-ea"/>
            </a:endParaRPr>
          </a:p>
          <a:p>
            <a:pPr lvl="1"/>
            <a:r>
              <a:rPr lang="en-US" altLang="zh-CN" sz="2000">
                <a:sym typeface="+mn-ea"/>
              </a:rPr>
              <a:t>Loading code into memory</a:t>
            </a:r>
            <a:endParaRPr lang="en-US" altLang="zh-CN" sz="2000">
              <a:sym typeface="+mn-ea"/>
            </a:endParaRPr>
          </a:p>
          <a:p>
            <a:pPr lvl="1"/>
            <a:r>
              <a:rPr lang="en-US" altLang="zh-CN" sz="2000">
                <a:sym typeface="+mn-ea"/>
              </a:rPr>
              <a:t>Executing the function’s handler</a:t>
            </a:r>
            <a:endParaRPr lang="en-US" altLang="zh-CN" sz="2000">
              <a:sym typeface="+mn-ea"/>
            </a:endParaRPr>
          </a:p>
          <a:p>
            <a:pPr lvl="1"/>
            <a:endParaRPr lang="en-US" altLang="zh-CN" sz="2000">
              <a:sym typeface="+mn-ea"/>
            </a:endParaRPr>
          </a:p>
          <a:p>
            <a:pPr lvl="1"/>
            <a:endParaRPr lang="en-US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328795" y="5530215"/>
            <a:ext cx="647700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TW" sz="2000"/>
              <a:t>Typically range between 0.2 to a few seconds.</a:t>
            </a:r>
            <a:endParaRPr lang="en-US" altLang="zh-TW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785" y="144780"/>
            <a:ext cx="11490960" cy="692150"/>
          </a:xfrm>
        </p:spPr>
        <p:txBody>
          <a:bodyPr/>
          <a:lstStyle/>
          <a:p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Introduction</a:t>
            </a:r>
            <a:r>
              <a:rPr lang="en-US" altLang="zh-CN" sz="4000" dirty="0">
                <a:latin typeface="Times New Roman Bold" panose="02020503050405090304" charset="0"/>
                <a:cs typeface="Times New Roman Bold" panose="02020503050405090304" charset="0"/>
              </a:rPr>
              <a:t>-Performance-Resource Trade-Off </a:t>
            </a:r>
            <a:r>
              <a:rPr lang="en-US" sz="2400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(6/6)</a:t>
            </a:r>
            <a:endParaRPr lang="en-US" altLang="zh-CN" sz="2400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7" name="图片 6" descr="trade-offs2"/>
          <p:cNvPicPr>
            <a:picLocks noChangeAspect="1"/>
          </p:cNvPicPr>
          <p:nvPr/>
        </p:nvPicPr>
        <p:blipFill>
          <a:blip r:embed="rId1"/>
          <a:srcRect l="14923" r="12451" b="30038"/>
          <a:stretch>
            <a:fillRect/>
          </a:stretch>
        </p:blipFill>
        <p:spPr>
          <a:xfrm>
            <a:off x="1184910" y="2757170"/>
            <a:ext cx="3207385" cy="1799590"/>
          </a:xfrm>
          <a:prstGeom prst="rect">
            <a:avLst/>
          </a:prstGeom>
        </p:spPr>
      </p:pic>
      <p:pic>
        <p:nvPicPr>
          <p:cNvPr id="8" name="图片 7" descr="问号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9500" y="2432050"/>
            <a:ext cx="878205" cy="878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8750" y="4096385"/>
            <a:ext cx="1950085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  <a:sym typeface="+mn-ea"/>
              </a:rPr>
              <a:t>Performance</a:t>
            </a:r>
            <a:endParaRPr lang="en-US" altLang="zh-CN" sz="2400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8985" y="4096385"/>
            <a:ext cx="1950085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400" dirty="0" smtClean="0">
                <a:ea typeface="標楷體" pitchFamily="65" charset="-120"/>
                <a:cs typeface="Calibri" pitchFamily="34" charset="0"/>
                <a:sym typeface="+mn-ea"/>
              </a:rPr>
              <a:t>Resource</a:t>
            </a:r>
            <a:endParaRPr lang="en-US" altLang="zh-CN" sz="2400" dirty="0" smtClean="0">
              <a:ea typeface="標楷體" pitchFamily="65" charset="-120"/>
              <a:cs typeface="Calibri" pitchFamily="34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780" y="2170430"/>
            <a:ext cx="6600825" cy="2790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PMingLiU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7212</Words>
  <Application>WPS 演示</Application>
  <PresentationFormat>宽屏</PresentationFormat>
  <Paragraphs>375</Paragraphs>
  <Slides>37</Slides>
  <Notes>49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69" baseType="lpstr">
      <vt:lpstr>Arial</vt:lpstr>
      <vt:lpstr>宋体</vt:lpstr>
      <vt:lpstr>Wingdings</vt:lpstr>
      <vt:lpstr>PMingLiU</vt:lpstr>
      <vt:lpstr>宋体-繁</vt:lpstr>
      <vt:lpstr>標楷體</vt:lpstr>
      <vt:lpstr>汉仪楷体简</vt:lpstr>
      <vt:lpstr>Calibri</vt:lpstr>
      <vt:lpstr>Helvetica Neue</vt:lpstr>
      <vt:lpstr>楷体</vt:lpstr>
      <vt:lpstr>Times New Roman</vt:lpstr>
      <vt:lpstr>DengXian</vt:lpstr>
      <vt:lpstr>MS Sans Serif</vt:lpstr>
      <vt:lpstr>Times New Roman Bold</vt:lpstr>
      <vt:lpstr>Arial Bold</vt:lpstr>
      <vt:lpstr>微软雅黑</vt:lpstr>
      <vt:lpstr>汉仪旗黑</vt:lpstr>
      <vt:lpstr>宋体</vt:lpstr>
      <vt:lpstr>Arial Unicode MS</vt:lpstr>
      <vt:lpstr>汉仪书宋二KW</vt:lpstr>
      <vt:lpstr>汉仪楷体KW</vt:lpstr>
      <vt:lpstr>Thonburi</vt:lpstr>
      <vt:lpstr>汉仪中等线KW</vt:lpstr>
      <vt:lpstr>PMingLiU</vt:lpstr>
      <vt:lpstr>Calibri Light</vt:lpstr>
      <vt:lpstr>等线</vt:lpstr>
      <vt:lpstr>MS Sans Serif</vt:lpstr>
      <vt:lpstr>微软雅黑</vt:lpstr>
      <vt:lpstr>標楷體</vt:lpstr>
      <vt:lpstr>苹方-简</vt:lpstr>
      <vt:lpstr>NTHU UniCloud</vt:lpstr>
      <vt:lpstr>自訂設計</vt:lpstr>
      <vt:lpstr>Optimizing Performance-Resource  Trade-Off for Serverless Functions  2024.11.14</vt:lpstr>
      <vt:lpstr>Outline</vt:lpstr>
      <vt:lpstr>Outline</vt:lpstr>
      <vt:lpstr>Introduction - Serverless Computing (1/6)</vt:lpstr>
      <vt:lpstr>Introduction- Function as a Service (FaaS) (2/6)</vt:lpstr>
      <vt:lpstr>Introduction- Function as a Service (FaaS) (3/6)</vt:lpstr>
      <vt:lpstr>Introduction- Function as a Service (FaaS) (4/6)</vt:lpstr>
      <vt:lpstr>Introduction- Cold Start (5/6)</vt:lpstr>
      <vt:lpstr>Introduction-Performance-Resource Trade-Off (6/6)</vt:lpstr>
      <vt:lpstr>Outline</vt:lpstr>
      <vt:lpstr>Background - Cold Start Management Policy (1/2)</vt:lpstr>
      <vt:lpstr>Background - Cold Start Management Policy (2/2)</vt:lpstr>
      <vt:lpstr>Outline</vt:lpstr>
      <vt:lpstr>Proposed Method 1 - Hybrid</vt:lpstr>
      <vt:lpstr>Hybrid - Fixed Keep-Alive Policy (1/6)</vt:lpstr>
      <vt:lpstr>Hybrid - Fixed Keep-Alive Policy (2/6)</vt:lpstr>
      <vt:lpstr>Hybrid - A Histogram Policy To Learn Idle Times (3/6)</vt:lpstr>
      <vt:lpstr>Hybrid - A Histogram Policy To Learn Idle Times (4/6)</vt:lpstr>
      <vt:lpstr>Hybrid - A Hybrid Histogram Policy (5/6) </vt:lpstr>
      <vt:lpstr>Hybrid - A Hybrid Histogram Policy (6/6)</vt:lpstr>
      <vt:lpstr>Evaluation - Hybrid (1/2)</vt:lpstr>
      <vt:lpstr>Evaluation - Hybrid (2/2)</vt:lpstr>
      <vt:lpstr>Proposed Method 2 - Defuse</vt:lpstr>
      <vt:lpstr>Defuse - A Dependency-Guided Function Scheduler (1/3)</vt:lpstr>
      <vt:lpstr>Defuse - A Dependency-Guided Function Scheduler (2/3)</vt:lpstr>
      <vt:lpstr>Defuse - A Dependency-Guided Function Scheduler (3/3)</vt:lpstr>
      <vt:lpstr>Evaluation - Defuse (1/1) </vt:lpstr>
      <vt:lpstr>Evaluation - Defuse (2/2) </vt:lpstr>
      <vt:lpstr>Proposed Method 3 - SPES</vt:lpstr>
      <vt:lpstr>SPES - Optimizing the Serverless Workload (1/2)</vt:lpstr>
      <vt:lpstr>SPES - Optimizing the Serverless Workload (2/2)</vt:lpstr>
      <vt:lpstr>Evaluation - SPES (1/2)</vt:lpstr>
      <vt:lpstr>Evaluation - SPES (2/2)</vt:lpstr>
      <vt:lpstr>Outline</vt:lpstr>
      <vt:lpstr>Summary</vt:lpstr>
      <vt:lpstr>Outline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WPS_1702307860</cp:lastModifiedBy>
  <cp:revision>307</cp:revision>
  <dcterms:created xsi:type="dcterms:W3CDTF">2024-11-14T07:43:17Z</dcterms:created>
  <dcterms:modified xsi:type="dcterms:W3CDTF">2024-11-14T07:43:17Z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995F45E782FA486873A935676B3A4CEE_43</vt:lpwstr>
  </property>
  <property fmtid="{D5CDD505-2E9C-101B-9397-08002B2CF9AE}" pid="3" name="KSOProductBuildVer">
    <vt:lpwstr>2052-6.13.1.8913</vt:lpwstr>
  </property>
</Properties>
</file>