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52"/>
  </p:notesMasterIdLst>
  <p:sldIdLst>
    <p:sldId id="256" r:id="rId3"/>
    <p:sldId id="611" r:id="rId4"/>
    <p:sldId id="671" r:id="rId5"/>
    <p:sldId id="520" r:id="rId6"/>
    <p:sldId id="628" r:id="rId7"/>
    <p:sldId id="629" r:id="rId8"/>
    <p:sldId id="631" r:id="rId9"/>
    <p:sldId id="672" r:id="rId10"/>
    <p:sldId id="625" r:id="rId11"/>
    <p:sldId id="646" r:id="rId12"/>
    <p:sldId id="670" r:id="rId13"/>
    <p:sldId id="647" r:id="rId14"/>
    <p:sldId id="673" r:id="rId15"/>
    <p:sldId id="648" r:id="rId16"/>
    <p:sldId id="645" r:id="rId17"/>
    <p:sldId id="650" r:id="rId18"/>
    <p:sldId id="651" r:id="rId19"/>
    <p:sldId id="652" r:id="rId20"/>
    <p:sldId id="653" r:id="rId21"/>
    <p:sldId id="654" r:id="rId22"/>
    <p:sldId id="655" r:id="rId23"/>
    <p:sldId id="656" r:id="rId24"/>
    <p:sldId id="657" r:id="rId25"/>
    <p:sldId id="658" r:id="rId26"/>
    <p:sldId id="659" r:id="rId27"/>
    <p:sldId id="660" r:id="rId28"/>
    <p:sldId id="661" r:id="rId29"/>
    <p:sldId id="662" r:id="rId30"/>
    <p:sldId id="663" r:id="rId31"/>
    <p:sldId id="664" r:id="rId32"/>
    <p:sldId id="665" r:id="rId33"/>
    <p:sldId id="666" r:id="rId34"/>
    <p:sldId id="522" r:id="rId35"/>
    <p:sldId id="622" r:id="rId36"/>
    <p:sldId id="623" r:id="rId37"/>
    <p:sldId id="624" r:id="rId38"/>
    <p:sldId id="521" r:id="rId39"/>
    <p:sldId id="644" r:id="rId40"/>
    <p:sldId id="626" r:id="rId41"/>
    <p:sldId id="627" r:id="rId42"/>
    <p:sldId id="633" r:id="rId43"/>
    <p:sldId id="634" r:id="rId44"/>
    <p:sldId id="674" r:id="rId45"/>
    <p:sldId id="587" r:id="rId46"/>
    <p:sldId id="635" r:id="rId47"/>
    <p:sldId id="642" r:id="rId48"/>
    <p:sldId id="643" r:id="rId49"/>
    <p:sldId id="675" r:id="rId50"/>
    <p:sldId id="640" r:id="rId51"/>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33" autoAdjust="0"/>
    <p:restoredTop sz="92937" autoAdjust="0"/>
  </p:normalViewPr>
  <p:slideViewPr>
    <p:cSldViewPr snapToGrid="0">
      <p:cViewPr varScale="1">
        <p:scale>
          <a:sx n="58" d="100"/>
          <a:sy n="58" d="100"/>
        </p:scale>
        <p:origin x="109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F4A7B-8284-4E61-88F9-84C6CA6E31E8}" type="datetimeFigureOut">
              <a:rPr lang="zh-TW" altLang="en-US" smtClean="0"/>
              <a:t>2024/11/6</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1D5518-E2B7-47D3-A483-775D39982443}" type="slidenum">
              <a:rPr lang="zh-TW" altLang="en-US" smtClean="0"/>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Good morning everyone, I am Zhang </a:t>
            </a:r>
            <a:r>
              <a:rPr lang="en-US" altLang="zh-CN" dirty="0" err="1"/>
              <a:t>yue</a:t>
            </a:r>
            <a:r>
              <a:rPr lang="en-US" altLang="zh-CN" dirty="0"/>
              <a:t>, a </a:t>
            </a:r>
            <a:r>
              <a:rPr lang="en-US" altLang="zh-CN" dirty="0" err="1"/>
              <a:t>phd</a:t>
            </a:r>
            <a:r>
              <a:rPr lang="en-US" altLang="zh-CN" dirty="0"/>
              <a:t> student from school of data science. Today I will introduce about </a:t>
            </a:r>
            <a:r>
              <a:rPr lang="en-US" altLang="zh-CN" sz="1200" dirty="0"/>
              <a:t>Systems for Scalable Graph Analytics.</a:t>
            </a:r>
            <a:endParaRPr lang="zh-CN" altLang="en-US" dirty="0"/>
          </a:p>
        </p:txBody>
      </p:sp>
      <p:sp>
        <p:nvSpPr>
          <p:cNvPr id="4" name="灯片编号占位符 3"/>
          <p:cNvSpPr>
            <a:spLocks noGrp="1"/>
          </p:cNvSpPr>
          <p:nvPr>
            <p:ph type="sldNum" sz="quarter" idx="5"/>
          </p:nvPr>
        </p:nvSpPr>
        <p:spPr/>
        <p:txBody>
          <a:bodyPr/>
          <a:lstStyle/>
          <a:p>
            <a:fld id="{B11D5518-E2B7-47D3-A483-775D39982443}" type="slidenum">
              <a:rPr lang="zh-TW" altLang="en-US" smtClean="0"/>
              <a:t>1</a:t>
            </a:fld>
            <a:endParaRPr lang="zh-TW" altLang="en-US"/>
          </a:p>
        </p:txBody>
      </p:sp>
    </p:spTree>
    <p:extLst>
      <p:ext uri="{BB962C8B-B14F-4D97-AF65-F5344CB8AC3E}">
        <p14:creationId xmlns:p14="http://schemas.microsoft.com/office/powerpoint/2010/main" val="2263181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Since the problems we target has a high time complexity, as long as each task handles sufficient data, the cost of pulling the data into memory by a thread is linear while the computation on top is super-linear, so the communication can be fully overlapped with computation to keep CPUs in a cluster busy.</a:t>
            </a:r>
          </a:p>
          <a:p>
            <a:endParaRPr lang="zh-CN" altLang="en-US" dirty="0"/>
          </a:p>
        </p:txBody>
      </p:sp>
    </p:spTree>
    <p:extLst>
      <p:ext uri="{BB962C8B-B14F-4D97-AF65-F5344CB8AC3E}">
        <p14:creationId xmlns:p14="http://schemas.microsoft.com/office/powerpoint/2010/main" val="3586600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In the framework, the system engine manages the various tasks to ensure high concurrency and bounded memory usage.</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Users need to specify how to create initial tasks from individual vertices by a specifying a </a:t>
            </a:r>
            <a:r>
              <a:rPr lang="en-US" altLang="zh-CN" baseline="0" dirty="0" err="1"/>
              <a:t>task_spawn</a:t>
            </a:r>
            <a:r>
              <a:rPr lang="en-US" altLang="zh-CN" baseline="0" dirty="0"/>
              <a:t> function, and how to grow and mine a subgraph afterwards specifying a compute function.</a:t>
            </a:r>
          </a:p>
          <a:p>
            <a:endParaRPr lang="zh-CN" altLang="en-US" dirty="0"/>
          </a:p>
        </p:txBody>
      </p:sp>
    </p:spTree>
    <p:extLst>
      <p:ext uri="{BB962C8B-B14F-4D97-AF65-F5344CB8AC3E}">
        <p14:creationId xmlns:p14="http://schemas.microsoft.com/office/powerpoint/2010/main" val="2336952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We would like to indicate that in recent years, a few systems have been proposed,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[click]</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which now avoid subgraph materialization as much as possible by resorting to backtracking search as in the serial algorithm counterparts, and they have achieved orders of magnitude speedup.</a:t>
            </a:r>
          </a:p>
          <a:p>
            <a:endParaRPr lang="zh-CN" altLang="en-US" dirty="0"/>
          </a:p>
        </p:txBody>
      </p:sp>
    </p:spTree>
    <p:extLst>
      <p:ext uri="{BB962C8B-B14F-4D97-AF65-F5344CB8AC3E}">
        <p14:creationId xmlns:p14="http://schemas.microsoft.com/office/powerpoint/2010/main" val="237922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The presentation includes five parts, I will introduce them step by step. If you have any question, feel free to ask me. Ok, Let’s get started!</a:t>
            </a:r>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t>13</a:t>
            </a:fld>
            <a:endParaRPr lang="zh-TW" altLang="en-US"/>
          </a:p>
        </p:txBody>
      </p:sp>
    </p:spTree>
    <p:extLst>
      <p:ext uri="{BB962C8B-B14F-4D97-AF65-F5344CB8AC3E}">
        <p14:creationId xmlns:p14="http://schemas.microsoft.com/office/powerpoint/2010/main" val="1729299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We would like to indicate that in recent years, a few systems have been proposed,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[click]</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which now avoid subgraph materialization as much as possible by resorting to backtracking search as in the serial algorithm counterparts, and they have achieved orders of magnitude speedup.</a:t>
            </a:r>
          </a:p>
          <a:p>
            <a:endParaRPr lang="zh-CN" altLang="en-US" dirty="0"/>
          </a:p>
        </p:txBody>
      </p:sp>
    </p:spTree>
    <p:extLst>
      <p:ext uri="{BB962C8B-B14F-4D97-AF65-F5344CB8AC3E}">
        <p14:creationId xmlns:p14="http://schemas.microsoft.com/office/powerpoint/2010/main" val="2746494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baseline="0" dirty="0"/>
              <a:t>G-thinker is</a:t>
            </a:r>
            <a:r>
              <a:rPr lang="zh-CN" altLang="en-US" baseline="0" dirty="0"/>
              <a:t> </a:t>
            </a:r>
            <a:r>
              <a:rPr lang="en-US" altLang="zh-CN" baseline="0" dirty="0"/>
              <a:t>a</a:t>
            </a:r>
            <a:r>
              <a:rPr lang="zh-CN" altLang="en-US" baseline="0" dirty="0"/>
              <a:t> </a:t>
            </a:r>
            <a:r>
              <a:rPr lang="en-US" altLang="zh-CN" baseline="0" dirty="0"/>
              <a:t>distributed</a:t>
            </a:r>
            <a:r>
              <a:rPr lang="zh-CN" altLang="en-US" baseline="0" dirty="0"/>
              <a:t> </a:t>
            </a:r>
            <a:r>
              <a:rPr lang="en-US" altLang="zh-CN" baseline="0" dirty="0"/>
              <a:t>system</a:t>
            </a:r>
            <a:r>
              <a:rPr lang="zh-CN" altLang="en-US" baseline="0" dirty="0"/>
              <a:t> </a:t>
            </a:r>
            <a:r>
              <a:rPr lang="en-US" altLang="zh-CN" baseline="0" dirty="0"/>
              <a:t>where</a:t>
            </a:r>
            <a:r>
              <a:rPr lang="zh-CN" altLang="en-US" baseline="0" dirty="0"/>
              <a:t> </a:t>
            </a:r>
            <a:r>
              <a:rPr lang="en-US" altLang="zh-CN" baseline="0" dirty="0"/>
              <a:t>the</a:t>
            </a:r>
            <a:r>
              <a:rPr lang="zh-CN" altLang="en-US" baseline="0" dirty="0"/>
              <a:t> </a:t>
            </a:r>
            <a:r>
              <a:rPr lang="en-US" altLang="zh-CN" baseline="0" dirty="0"/>
              <a:t>adjacency</a:t>
            </a:r>
            <a:r>
              <a:rPr lang="zh-CN" altLang="en-US" baseline="0" dirty="0"/>
              <a:t> </a:t>
            </a:r>
            <a:r>
              <a:rPr lang="en-US" altLang="zh-CN" baseline="0" dirty="0"/>
              <a:t>lists</a:t>
            </a:r>
            <a:r>
              <a:rPr lang="zh-CN" altLang="en-US" baseline="0" dirty="0"/>
              <a:t> </a:t>
            </a:r>
            <a:r>
              <a:rPr lang="en-US" altLang="zh-CN" baseline="0" dirty="0"/>
              <a:t>are</a:t>
            </a:r>
            <a:r>
              <a:rPr lang="zh-CN" altLang="en-US" baseline="0" dirty="0"/>
              <a:t> </a:t>
            </a:r>
            <a:r>
              <a:rPr lang="en-US" altLang="zh-CN" baseline="0" dirty="0"/>
              <a:t>kept</a:t>
            </a:r>
            <a:r>
              <a:rPr lang="zh-CN" altLang="en-US" baseline="0" dirty="0"/>
              <a:t> </a:t>
            </a:r>
            <a:r>
              <a:rPr lang="en-US" altLang="zh-CN" baseline="0" dirty="0"/>
              <a:t>with</a:t>
            </a:r>
            <a:r>
              <a:rPr lang="zh-CN" altLang="en-US" baseline="0" dirty="0"/>
              <a:t> </a:t>
            </a:r>
            <a:r>
              <a:rPr lang="en-US" altLang="zh-CN" baseline="0" dirty="0"/>
              <a:t>a</a:t>
            </a:r>
            <a:r>
              <a:rPr lang="zh-CN" altLang="en-US" baseline="0" dirty="0"/>
              <a:t> </a:t>
            </a:r>
            <a:r>
              <a:rPr lang="en-US" altLang="zh-CN" baseline="0" dirty="0"/>
              <a:t>distributed</a:t>
            </a:r>
            <a:r>
              <a:rPr lang="zh-CN" altLang="en-US" baseline="0" dirty="0"/>
              <a:t> </a:t>
            </a:r>
            <a:r>
              <a:rPr lang="en-US" altLang="zh-CN" baseline="0" dirty="0"/>
              <a:t>key-value</a:t>
            </a:r>
            <a:r>
              <a:rPr lang="zh-CN" altLang="en-US" baseline="0" dirty="0"/>
              <a:t> </a:t>
            </a:r>
            <a:r>
              <a:rPr lang="en-US" altLang="zh-CN" baseline="0" dirty="0"/>
              <a:t>store.</a:t>
            </a:r>
          </a:p>
          <a:p>
            <a:r>
              <a:rPr lang="en-US" altLang="zh-CN" baseline="0" dirty="0"/>
              <a:t>Each</a:t>
            </a:r>
            <a:r>
              <a:rPr lang="zh-CN" altLang="en-US" baseline="0" dirty="0"/>
              <a:t> </a:t>
            </a:r>
            <a:r>
              <a:rPr lang="en-US" altLang="zh-CN" baseline="0" dirty="0"/>
              <a:t>machine</a:t>
            </a:r>
            <a:r>
              <a:rPr lang="zh-CN" altLang="en-US" baseline="0" dirty="0"/>
              <a:t> </a:t>
            </a:r>
            <a:r>
              <a:rPr lang="en-US" altLang="zh-CN" baseline="0" dirty="0"/>
              <a:t>also</a:t>
            </a:r>
            <a:r>
              <a:rPr lang="zh-CN" altLang="en-US" baseline="0" dirty="0"/>
              <a:t> </a:t>
            </a:r>
            <a:r>
              <a:rPr lang="en-US" altLang="zh-CN" baseline="0" dirty="0"/>
              <a:t>maintains</a:t>
            </a:r>
            <a:r>
              <a:rPr lang="zh-CN" altLang="en-US" baseline="0" dirty="0"/>
              <a:t> </a:t>
            </a:r>
            <a:r>
              <a:rPr lang="en-US" altLang="zh-CN" baseline="0" dirty="0"/>
              <a:t>a</a:t>
            </a:r>
            <a:r>
              <a:rPr lang="zh-CN" altLang="en-US" baseline="0" dirty="0"/>
              <a:t> </a:t>
            </a:r>
            <a:r>
              <a:rPr lang="en-US" altLang="zh-CN" baseline="0" dirty="0"/>
              <a:t>vertex</a:t>
            </a:r>
            <a:r>
              <a:rPr lang="zh-CN" altLang="en-US" baseline="0" dirty="0"/>
              <a:t> </a:t>
            </a:r>
            <a:r>
              <a:rPr lang="en-US" altLang="zh-CN" baseline="0" dirty="0"/>
              <a:t>cache</a:t>
            </a:r>
            <a:r>
              <a:rPr lang="zh-CN" altLang="en-US" baseline="0" dirty="0"/>
              <a:t> </a:t>
            </a:r>
            <a:r>
              <a:rPr lang="en-US" altLang="zh-CN" baseline="0" dirty="0"/>
              <a:t>to</a:t>
            </a:r>
            <a:r>
              <a:rPr lang="zh-CN" altLang="en-US" baseline="0" dirty="0"/>
              <a:t> </a:t>
            </a:r>
            <a:r>
              <a:rPr lang="en-US" altLang="zh-CN" baseline="0" dirty="0"/>
              <a:t>cache</a:t>
            </a:r>
            <a:r>
              <a:rPr lang="zh-CN" altLang="en-US" baseline="0" dirty="0"/>
              <a:t> </a:t>
            </a:r>
            <a:r>
              <a:rPr lang="en-US" altLang="zh-CN" baseline="0" dirty="0"/>
              <a:t>remote</a:t>
            </a:r>
            <a:r>
              <a:rPr lang="zh-CN" altLang="en-US" baseline="0" dirty="0"/>
              <a:t> </a:t>
            </a:r>
            <a:r>
              <a:rPr lang="en-US" altLang="zh-CN" baseline="0" dirty="0"/>
              <a:t>vertices</a:t>
            </a:r>
            <a:r>
              <a:rPr lang="zh-CN" altLang="en-US" baseline="0" dirty="0"/>
              <a:t> </a:t>
            </a:r>
            <a:r>
              <a:rPr lang="en-US" altLang="zh-CN" baseline="0" dirty="0"/>
              <a:t>so</a:t>
            </a:r>
            <a:r>
              <a:rPr lang="zh-CN" altLang="en-US" baseline="0" dirty="0"/>
              <a:t> </a:t>
            </a:r>
            <a:r>
              <a:rPr lang="en-US" altLang="zh-CN" baseline="0" dirty="0"/>
              <a:t>that</a:t>
            </a:r>
            <a:r>
              <a:rPr lang="zh-CN" altLang="en-US" baseline="0" dirty="0"/>
              <a:t> </a:t>
            </a:r>
            <a:r>
              <a:rPr lang="en-US" altLang="zh-CN" baseline="0" dirty="0"/>
              <a:t>multiple</a:t>
            </a:r>
            <a:r>
              <a:rPr lang="zh-CN" altLang="en-US" baseline="0" dirty="0"/>
              <a:t> </a:t>
            </a:r>
            <a:r>
              <a:rPr lang="en-US" altLang="zh-CN" baseline="0" dirty="0"/>
              <a:t>local</a:t>
            </a:r>
            <a:r>
              <a:rPr lang="zh-CN" altLang="en-US" baseline="0" dirty="0"/>
              <a:t> </a:t>
            </a:r>
            <a:r>
              <a:rPr lang="en-US" altLang="zh-CN" baseline="0" dirty="0"/>
              <a:t>tasks</a:t>
            </a:r>
            <a:r>
              <a:rPr lang="zh-CN" altLang="en-US" baseline="0" dirty="0"/>
              <a:t> </a:t>
            </a:r>
            <a:r>
              <a:rPr lang="en-US" altLang="zh-CN" baseline="0" dirty="0"/>
              <a:t>can</a:t>
            </a:r>
            <a:r>
              <a:rPr lang="zh-CN" altLang="en-US" baseline="0" dirty="0"/>
              <a:t> </a:t>
            </a:r>
            <a:r>
              <a:rPr lang="en-US" altLang="zh-CN" baseline="0" dirty="0"/>
              <a:t>access</a:t>
            </a:r>
            <a:r>
              <a:rPr lang="zh-CN" altLang="en-US" baseline="0" dirty="0"/>
              <a:t> </a:t>
            </a:r>
            <a:r>
              <a:rPr lang="en-US" altLang="zh-CN" baseline="0" dirty="0"/>
              <a:t>them</a:t>
            </a:r>
            <a:r>
              <a:rPr lang="zh-CN" altLang="en-US" baseline="0" dirty="0"/>
              <a:t> </a:t>
            </a:r>
            <a:r>
              <a:rPr lang="en-US" altLang="zh-CN" baseline="0" dirty="0"/>
              <a:t>without</a:t>
            </a:r>
            <a:r>
              <a:rPr lang="zh-CN" altLang="en-US" baseline="0" dirty="0"/>
              <a:t> </a:t>
            </a:r>
            <a:r>
              <a:rPr lang="en-US" altLang="zh-CN" baseline="0" dirty="0"/>
              <a:t>requesting</a:t>
            </a:r>
            <a:r>
              <a:rPr lang="zh-CN" altLang="en-US" baseline="0" dirty="0"/>
              <a:t> </a:t>
            </a:r>
            <a:r>
              <a:rPr lang="en-US" altLang="zh-CN" baseline="0" dirty="0"/>
              <a:t>again.</a:t>
            </a:r>
          </a:p>
          <a:p>
            <a:endParaRPr lang="zh-CN" altLang="en-US" dirty="0"/>
          </a:p>
        </p:txBody>
      </p:sp>
    </p:spTree>
    <p:extLst>
      <p:ext uri="{BB962C8B-B14F-4D97-AF65-F5344CB8AC3E}">
        <p14:creationId xmlns:p14="http://schemas.microsoft.com/office/powerpoint/2010/main" val="2251889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baseline="0" dirty="0"/>
              <a:t>The</a:t>
            </a:r>
            <a:r>
              <a:rPr lang="zh-CN" altLang="en-US" baseline="0" dirty="0"/>
              <a:t> </a:t>
            </a:r>
            <a:r>
              <a:rPr lang="en-US" altLang="zh-CN" baseline="0" dirty="0"/>
              <a:t>programming</a:t>
            </a:r>
            <a:r>
              <a:rPr lang="zh-CN" altLang="en-US" baseline="0" dirty="0"/>
              <a:t> </a:t>
            </a:r>
            <a:r>
              <a:rPr lang="en-US" altLang="zh-CN" baseline="0" dirty="0"/>
              <a:t>interface</a:t>
            </a:r>
            <a:r>
              <a:rPr lang="zh-CN" altLang="en-US" baseline="0" dirty="0"/>
              <a:t> </a:t>
            </a:r>
            <a:r>
              <a:rPr lang="en-US" altLang="zh-CN" baseline="0" dirty="0"/>
              <a:t>is</a:t>
            </a:r>
            <a:r>
              <a:rPr lang="zh-CN" altLang="en-US" baseline="0" dirty="0"/>
              <a:t> </a:t>
            </a:r>
            <a:r>
              <a:rPr lang="en-US" altLang="zh-CN" baseline="0" dirty="0"/>
              <a:t>shown</a:t>
            </a:r>
            <a:r>
              <a:rPr lang="zh-CN" altLang="en-US" baseline="0" dirty="0"/>
              <a:t> </a:t>
            </a:r>
            <a:r>
              <a:rPr lang="en-US" altLang="zh-CN" baseline="0" dirty="0"/>
              <a:t>on</a:t>
            </a:r>
            <a:r>
              <a:rPr lang="zh-CN" altLang="en-US" baseline="0" dirty="0"/>
              <a:t> </a:t>
            </a:r>
            <a:r>
              <a:rPr lang="en-US" altLang="zh-CN" baseline="0" dirty="0"/>
              <a:t>this</a:t>
            </a:r>
            <a:r>
              <a:rPr lang="zh-CN" altLang="en-US" baseline="0" dirty="0"/>
              <a:t> </a:t>
            </a:r>
            <a:r>
              <a:rPr lang="en-US" altLang="zh-CN" baseline="0" dirty="0"/>
              <a:t>slide,</a:t>
            </a:r>
            <a:r>
              <a:rPr lang="zh-CN" altLang="en-US" baseline="0" dirty="0"/>
              <a:t> </a:t>
            </a:r>
            <a:r>
              <a:rPr lang="en-US" altLang="zh-CN" baseline="0" dirty="0"/>
              <a:t>where</a:t>
            </a:r>
            <a:r>
              <a:rPr lang="zh-CN" altLang="en-US" baseline="0" dirty="0"/>
              <a:t> </a:t>
            </a:r>
            <a:r>
              <a:rPr lang="en-US" altLang="zh-CN" baseline="0" dirty="0"/>
              <a:t>initial</a:t>
            </a:r>
            <a:r>
              <a:rPr lang="zh-CN" altLang="en-US" baseline="0" dirty="0"/>
              <a:t> </a:t>
            </a:r>
            <a:r>
              <a:rPr lang="en-US" altLang="zh-CN" baseline="0" dirty="0"/>
              <a:t>tasks</a:t>
            </a:r>
            <a:r>
              <a:rPr lang="zh-CN" altLang="en-US" baseline="0" dirty="0"/>
              <a:t> </a:t>
            </a:r>
            <a:r>
              <a:rPr lang="en-US" altLang="zh-CN" baseline="0" dirty="0"/>
              <a:t>are</a:t>
            </a:r>
            <a:r>
              <a:rPr lang="zh-CN" altLang="en-US" baseline="0" dirty="0"/>
              <a:t> </a:t>
            </a:r>
            <a:r>
              <a:rPr lang="en-US" altLang="zh-CN" baseline="0" dirty="0"/>
              <a:t>spawned</a:t>
            </a:r>
            <a:r>
              <a:rPr lang="zh-CN" altLang="en-US" baseline="0" dirty="0"/>
              <a:t> </a:t>
            </a:r>
            <a:r>
              <a:rPr lang="en-US" altLang="zh-CN" baseline="0" dirty="0"/>
              <a:t>from</a:t>
            </a:r>
            <a:r>
              <a:rPr lang="zh-CN" altLang="en-US" baseline="0" dirty="0"/>
              <a:t> </a:t>
            </a:r>
            <a:r>
              <a:rPr lang="en-US" altLang="zh-CN" baseline="0" dirty="0"/>
              <a:t>individual</a:t>
            </a:r>
            <a:r>
              <a:rPr lang="zh-CN" altLang="en-US" baseline="0" dirty="0"/>
              <a:t> </a:t>
            </a:r>
            <a:r>
              <a:rPr lang="en-US" altLang="zh-CN" baseline="0" dirty="0"/>
              <a:t>vertices.</a:t>
            </a:r>
          </a:p>
          <a:p>
            <a:r>
              <a:rPr lang="en-US" altLang="zh-CN" baseline="0" dirty="0"/>
              <a:t>Each</a:t>
            </a:r>
            <a:r>
              <a:rPr lang="zh-CN" altLang="en-US" baseline="0" dirty="0"/>
              <a:t> </a:t>
            </a:r>
            <a:r>
              <a:rPr lang="en-US" altLang="zh-CN" baseline="0" dirty="0"/>
              <a:t>task</a:t>
            </a:r>
            <a:r>
              <a:rPr lang="zh-CN" altLang="en-US" baseline="0" dirty="0"/>
              <a:t> </a:t>
            </a:r>
            <a:r>
              <a:rPr lang="en-US" altLang="zh-CN" baseline="0" dirty="0"/>
              <a:t>computes</a:t>
            </a:r>
            <a:r>
              <a:rPr lang="zh-CN" altLang="en-US" baseline="0" dirty="0"/>
              <a:t> </a:t>
            </a:r>
            <a:r>
              <a:rPr lang="en-US" altLang="zh-CN" baseline="0" dirty="0"/>
              <a:t>in</a:t>
            </a:r>
            <a:r>
              <a:rPr lang="zh-CN" altLang="en-US" baseline="0" dirty="0"/>
              <a:t> </a:t>
            </a:r>
            <a:r>
              <a:rPr lang="en-US" altLang="zh-CN" baseline="0" dirty="0"/>
              <a:t>iterations,</a:t>
            </a:r>
            <a:r>
              <a:rPr lang="zh-CN" altLang="en-US" baseline="0" dirty="0"/>
              <a:t> </a:t>
            </a:r>
            <a:r>
              <a:rPr lang="en-US" altLang="zh-CN" baseline="0" dirty="0"/>
              <a:t>where</a:t>
            </a:r>
            <a:r>
              <a:rPr lang="zh-CN" altLang="en-US" baseline="0" dirty="0"/>
              <a:t> </a:t>
            </a:r>
            <a:r>
              <a:rPr lang="en-US" altLang="zh-CN" baseline="0" dirty="0"/>
              <a:t>the</a:t>
            </a:r>
            <a:r>
              <a:rPr lang="zh-CN" altLang="en-US" baseline="0" dirty="0"/>
              <a:t> </a:t>
            </a:r>
            <a:r>
              <a:rPr lang="en-US" altLang="zh-CN" baseline="0" dirty="0"/>
              <a:t>input</a:t>
            </a:r>
            <a:r>
              <a:rPr lang="zh-CN" altLang="en-US" baseline="0" dirty="0"/>
              <a:t> </a:t>
            </a:r>
            <a:r>
              <a:rPr lang="en-US" altLang="zh-CN" baseline="0" dirty="0"/>
              <a:t>argument</a:t>
            </a:r>
            <a:r>
              <a:rPr lang="zh-CN" altLang="en-US" baseline="0" dirty="0"/>
              <a:t> </a:t>
            </a:r>
            <a:r>
              <a:rPr lang="en-US" altLang="zh-CN" baseline="0" dirty="0"/>
              <a:t>"frontier"</a:t>
            </a:r>
            <a:r>
              <a:rPr lang="zh-CN" altLang="en-US" baseline="0" dirty="0"/>
              <a:t> </a:t>
            </a:r>
            <a:r>
              <a:rPr lang="en-US" altLang="zh-CN" baseline="0" dirty="0"/>
              <a:t>keeps</a:t>
            </a:r>
            <a:r>
              <a:rPr lang="zh-CN" altLang="en-US" baseline="0" dirty="0"/>
              <a:t> </a:t>
            </a:r>
            <a:r>
              <a:rPr lang="en-US" altLang="zh-CN" baseline="0" dirty="0"/>
              <a:t>the</a:t>
            </a:r>
            <a:r>
              <a:rPr lang="zh-CN" altLang="en-US" baseline="0" dirty="0"/>
              <a:t> </a:t>
            </a:r>
            <a:r>
              <a:rPr lang="en-US" altLang="zh-CN" baseline="0" dirty="0"/>
              <a:t>adjacency</a:t>
            </a:r>
            <a:r>
              <a:rPr lang="zh-CN" altLang="en-US" baseline="0" dirty="0"/>
              <a:t> </a:t>
            </a:r>
            <a:r>
              <a:rPr lang="en-US" altLang="zh-CN" baseline="0" dirty="0"/>
              <a:t>lists</a:t>
            </a:r>
            <a:r>
              <a:rPr lang="zh-CN" altLang="en-US" baseline="0" dirty="0"/>
              <a:t> </a:t>
            </a:r>
            <a:r>
              <a:rPr lang="en-US" altLang="zh-CN" baseline="0" dirty="0"/>
              <a:t>of</a:t>
            </a:r>
            <a:r>
              <a:rPr lang="zh-CN" altLang="en-US" baseline="0" dirty="0"/>
              <a:t> </a:t>
            </a:r>
            <a:r>
              <a:rPr lang="en-US" altLang="zh-CN" baseline="0" dirty="0"/>
              <a:t>all</a:t>
            </a:r>
            <a:r>
              <a:rPr lang="zh-CN" altLang="en-US" baseline="0" dirty="0"/>
              <a:t> </a:t>
            </a:r>
            <a:r>
              <a:rPr lang="en-US" altLang="zh-CN" baseline="0" dirty="0"/>
              <a:t>vertices</a:t>
            </a:r>
            <a:r>
              <a:rPr lang="zh-CN" altLang="en-US" baseline="0" dirty="0"/>
              <a:t> </a:t>
            </a:r>
            <a:r>
              <a:rPr lang="en-US" altLang="zh-CN" baseline="0" dirty="0"/>
              <a:t>requested</a:t>
            </a:r>
            <a:r>
              <a:rPr lang="zh-CN" altLang="en-US" baseline="0" dirty="0"/>
              <a:t> </a:t>
            </a:r>
            <a:r>
              <a:rPr lang="en-US" altLang="zh-CN" baseline="0" dirty="0"/>
              <a:t>in</a:t>
            </a:r>
            <a:r>
              <a:rPr lang="zh-CN" altLang="en-US" baseline="0" dirty="0"/>
              <a:t> </a:t>
            </a:r>
            <a:r>
              <a:rPr lang="en-US" altLang="zh-CN" baseline="0" dirty="0"/>
              <a:t>the</a:t>
            </a:r>
            <a:r>
              <a:rPr lang="zh-CN" altLang="en-US" baseline="0" dirty="0"/>
              <a:t> </a:t>
            </a:r>
            <a:r>
              <a:rPr lang="en-US" altLang="zh-CN" baseline="0" dirty="0"/>
              <a:t>previous</a:t>
            </a:r>
            <a:r>
              <a:rPr lang="zh-CN" altLang="en-US" baseline="0" dirty="0"/>
              <a:t> </a:t>
            </a:r>
            <a:r>
              <a:rPr lang="en-US" altLang="zh-CN" baseline="0" dirty="0"/>
              <a:t>iteration,</a:t>
            </a:r>
            <a:r>
              <a:rPr lang="zh-CN" altLang="en-US" baseline="0" dirty="0"/>
              <a:t> </a:t>
            </a:r>
            <a:r>
              <a:rPr lang="en-US" altLang="zh-CN" baseline="0" dirty="0"/>
              <a:t>and</a:t>
            </a:r>
            <a:r>
              <a:rPr lang="zh-CN" altLang="en-US" baseline="0" dirty="0"/>
              <a:t> </a:t>
            </a:r>
            <a:r>
              <a:rPr lang="en-US" altLang="zh-CN" baseline="0" dirty="0"/>
              <a:t>one</a:t>
            </a:r>
            <a:r>
              <a:rPr lang="zh-CN" altLang="en-US" baseline="0" dirty="0"/>
              <a:t> </a:t>
            </a:r>
            <a:r>
              <a:rPr lang="en-US" altLang="zh-CN" baseline="0" dirty="0"/>
              <a:t>may</a:t>
            </a:r>
            <a:r>
              <a:rPr lang="zh-CN" altLang="en-US" baseline="0" dirty="0"/>
              <a:t> </a:t>
            </a:r>
            <a:r>
              <a:rPr lang="en-US" altLang="zh-CN" baseline="0" dirty="0"/>
              <a:t>call</a:t>
            </a:r>
            <a:r>
              <a:rPr lang="zh-CN" altLang="en-US" baseline="0" dirty="0"/>
              <a:t> </a:t>
            </a:r>
            <a:r>
              <a:rPr lang="en-US" altLang="zh-CN" baseline="0" dirty="0"/>
              <a:t>the</a:t>
            </a:r>
            <a:r>
              <a:rPr lang="zh-CN" altLang="en-US" baseline="0" dirty="0"/>
              <a:t> </a:t>
            </a:r>
            <a:r>
              <a:rPr lang="en-US" altLang="zh-CN" baseline="0" dirty="0"/>
              <a:t>pull</a:t>
            </a:r>
            <a:r>
              <a:rPr lang="zh-CN" altLang="en-US" baseline="0" dirty="0"/>
              <a:t> </a:t>
            </a:r>
            <a:r>
              <a:rPr lang="en-US" altLang="zh-CN" baseline="0" dirty="0"/>
              <a:t>function</a:t>
            </a:r>
            <a:r>
              <a:rPr lang="zh-CN" altLang="en-US" baseline="0" dirty="0"/>
              <a:t> </a:t>
            </a:r>
            <a:r>
              <a:rPr lang="en-US" altLang="zh-CN" baseline="0" dirty="0"/>
              <a:t>to</a:t>
            </a:r>
            <a:r>
              <a:rPr lang="zh-CN" altLang="en-US" baseline="0" dirty="0"/>
              <a:t> </a:t>
            </a:r>
            <a:r>
              <a:rPr lang="en-US" altLang="zh-CN" baseline="0" dirty="0"/>
              <a:t>request</a:t>
            </a:r>
            <a:r>
              <a:rPr lang="zh-CN" altLang="en-US" baseline="0" dirty="0"/>
              <a:t> </a:t>
            </a:r>
            <a:r>
              <a:rPr lang="en-US" altLang="zh-CN" baseline="0" dirty="0"/>
              <a:t>for</a:t>
            </a:r>
            <a:r>
              <a:rPr lang="zh-CN" altLang="en-US" baseline="0" dirty="0"/>
              <a:t> </a:t>
            </a:r>
            <a:r>
              <a:rPr lang="en-US" altLang="zh-CN" baseline="0" dirty="0"/>
              <a:t>new</a:t>
            </a:r>
            <a:r>
              <a:rPr lang="zh-CN" altLang="en-US" baseline="0" dirty="0"/>
              <a:t> </a:t>
            </a:r>
            <a:r>
              <a:rPr lang="en-US" altLang="zh-CN" baseline="0" dirty="0"/>
              <a:t>vertices.</a:t>
            </a:r>
          </a:p>
          <a:p>
            <a:r>
              <a:rPr lang="en-US" altLang="zh-CN" baseline="0" dirty="0"/>
              <a:t>Users</a:t>
            </a:r>
            <a:r>
              <a:rPr lang="zh-CN" altLang="en-US" baseline="0" dirty="0"/>
              <a:t> </a:t>
            </a:r>
            <a:r>
              <a:rPr lang="en-US" altLang="zh-CN" baseline="0" dirty="0"/>
              <a:t>can</a:t>
            </a:r>
            <a:r>
              <a:rPr lang="zh-CN" altLang="en-US" baseline="0" dirty="0"/>
              <a:t> </a:t>
            </a:r>
            <a:r>
              <a:rPr lang="en-US" altLang="zh-CN" baseline="0" dirty="0"/>
              <a:t>expand</a:t>
            </a:r>
            <a:r>
              <a:rPr lang="zh-CN" altLang="en-US" baseline="0" dirty="0"/>
              <a:t> </a:t>
            </a:r>
            <a:r>
              <a:rPr lang="en-US" altLang="zh-CN" baseline="0" dirty="0"/>
              <a:t>the</a:t>
            </a:r>
            <a:r>
              <a:rPr lang="zh-CN" altLang="en-US" baseline="0" dirty="0"/>
              <a:t> </a:t>
            </a:r>
            <a:r>
              <a:rPr lang="en-US" altLang="zh-CN" baseline="0" dirty="0"/>
              <a:t>subgraph</a:t>
            </a:r>
            <a:r>
              <a:rPr lang="zh-CN" altLang="en-US" baseline="0" dirty="0"/>
              <a:t> </a:t>
            </a:r>
            <a:r>
              <a:rPr lang="en-US" altLang="zh-CN" baseline="0" dirty="0"/>
              <a:t>of</a:t>
            </a:r>
            <a:r>
              <a:rPr lang="zh-CN" altLang="en-US" baseline="0" dirty="0"/>
              <a:t> </a:t>
            </a:r>
            <a:r>
              <a:rPr lang="en-US" altLang="zh-CN" baseline="0" dirty="0"/>
              <a:t>the</a:t>
            </a:r>
            <a:r>
              <a:rPr lang="zh-CN" altLang="en-US" baseline="0" dirty="0"/>
              <a:t> </a:t>
            </a:r>
            <a:r>
              <a:rPr lang="en-US" altLang="zh-CN" baseline="0" dirty="0"/>
              <a:t>current</a:t>
            </a:r>
            <a:r>
              <a:rPr lang="zh-CN" altLang="en-US" baseline="0" dirty="0"/>
              <a:t> </a:t>
            </a:r>
            <a:r>
              <a:rPr lang="en-US" altLang="zh-CN" baseline="0" dirty="0"/>
              <a:t>task</a:t>
            </a:r>
            <a:r>
              <a:rPr lang="zh-CN" altLang="en-US" baseline="0" dirty="0"/>
              <a:t> </a:t>
            </a:r>
            <a:r>
              <a:rPr lang="en-US" altLang="zh-CN" baseline="0" dirty="0"/>
              <a:t>in</a:t>
            </a:r>
            <a:r>
              <a:rPr lang="zh-CN" altLang="en-US" baseline="0" dirty="0"/>
              <a:t> </a:t>
            </a:r>
            <a:r>
              <a:rPr lang="en-US" altLang="zh-CN" baseline="0" dirty="0"/>
              <a:t>iterations</a:t>
            </a:r>
            <a:r>
              <a:rPr lang="zh-CN" altLang="en-US" baseline="0" dirty="0"/>
              <a:t> </a:t>
            </a:r>
            <a:r>
              <a:rPr lang="en-US" altLang="zh-CN" baseline="0" dirty="0"/>
              <a:t>until</a:t>
            </a:r>
            <a:r>
              <a:rPr lang="zh-CN" altLang="en-US" baseline="0" dirty="0"/>
              <a:t> </a:t>
            </a:r>
            <a:r>
              <a:rPr lang="en-US" altLang="zh-CN" baseline="0" dirty="0"/>
              <a:t>all</a:t>
            </a:r>
            <a:r>
              <a:rPr lang="zh-CN" altLang="en-US" baseline="0" dirty="0"/>
              <a:t> </a:t>
            </a:r>
            <a:r>
              <a:rPr lang="en-US" altLang="zh-CN" baseline="0" dirty="0"/>
              <a:t>the</a:t>
            </a:r>
            <a:r>
              <a:rPr lang="zh-CN" altLang="en-US" baseline="0" dirty="0"/>
              <a:t> </a:t>
            </a:r>
            <a:r>
              <a:rPr lang="en-US" altLang="zh-CN" baseline="0" dirty="0"/>
              <a:t>needed</a:t>
            </a:r>
            <a:r>
              <a:rPr lang="zh-CN" altLang="en-US" baseline="0" dirty="0"/>
              <a:t> </a:t>
            </a:r>
            <a:r>
              <a:rPr lang="en-US" altLang="zh-CN" baseline="0" dirty="0"/>
              <a:t>data</a:t>
            </a:r>
            <a:r>
              <a:rPr lang="zh-CN" altLang="en-US" baseline="0" dirty="0"/>
              <a:t> </a:t>
            </a:r>
            <a:r>
              <a:rPr lang="en-US" altLang="zh-CN" baseline="0" dirty="0"/>
              <a:t>are</a:t>
            </a:r>
            <a:r>
              <a:rPr lang="zh-CN" altLang="en-US" baseline="0" dirty="0"/>
              <a:t> </a:t>
            </a:r>
            <a:r>
              <a:rPr lang="en-US" altLang="zh-CN" baseline="0" dirty="0"/>
              <a:t>ready,</a:t>
            </a:r>
            <a:r>
              <a:rPr lang="zh-CN" altLang="en-US" baseline="0" dirty="0"/>
              <a:t> </a:t>
            </a:r>
            <a:r>
              <a:rPr lang="en-US" altLang="zh-CN" baseline="0" dirty="0"/>
              <a:t>after</a:t>
            </a:r>
            <a:r>
              <a:rPr lang="zh-CN" altLang="en-US" baseline="0" dirty="0"/>
              <a:t> </a:t>
            </a:r>
            <a:r>
              <a:rPr lang="en-US" altLang="zh-CN" baseline="0" dirty="0"/>
              <a:t>which</a:t>
            </a:r>
            <a:r>
              <a:rPr lang="zh-CN" altLang="en-US" baseline="0" dirty="0"/>
              <a:t> </a:t>
            </a:r>
            <a:r>
              <a:rPr lang="en-US" altLang="zh-CN" baseline="0" dirty="0"/>
              <a:t>the</a:t>
            </a:r>
            <a:r>
              <a:rPr lang="zh-CN" altLang="en-US" baseline="0" dirty="0"/>
              <a:t> </a:t>
            </a:r>
            <a:r>
              <a:rPr lang="en-US" altLang="zh-CN" baseline="0" dirty="0"/>
              <a:t>computation</a:t>
            </a:r>
            <a:r>
              <a:rPr lang="zh-CN" altLang="en-US" baseline="0" dirty="0"/>
              <a:t> </a:t>
            </a:r>
            <a:r>
              <a:rPr lang="en-US" altLang="zh-CN" baseline="0" dirty="0"/>
              <a:t>can</a:t>
            </a:r>
            <a:r>
              <a:rPr lang="zh-CN" altLang="en-US" baseline="0" dirty="0"/>
              <a:t> </a:t>
            </a:r>
            <a:r>
              <a:rPr lang="en-US" altLang="zh-CN" baseline="0" dirty="0"/>
              <a:t>happen</a:t>
            </a:r>
            <a:r>
              <a:rPr lang="zh-CN" altLang="en-US" baseline="0" dirty="0"/>
              <a:t> </a:t>
            </a:r>
            <a:r>
              <a:rPr lang="en-US" altLang="zh-CN" baseline="0" dirty="0"/>
              <a:t>on</a:t>
            </a:r>
            <a:r>
              <a:rPr lang="zh-CN" altLang="en-US" baseline="0" dirty="0"/>
              <a:t> </a:t>
            </a:r>
            <a:r>
              <a:rPr lang="en-US" altLang="zh-CN" baseline="0" dirty="0"/>
              <a:t>the</a:t>
            </a:r>
            <a:r>
              <a:rPr lang="zh-CN" altLang="en-US" baseline="0" dirty="0"/>
              <a:t> </a:t>
            </a:r>
            <a:r>
              <a:rPr lang="en-US" altLang="zh-CN" baseline="0" dirty="0"/>
              <a:t>subgraph.</a:t>
            </a:r>
          </a:p>
          <a:p>
            <a:r>
              <a:rPr lang="en-US" altLang="zh-CN" baseline="0" dirty="0"/>
              <a:t>One</a:t>
            </a:r>
            <a:r>
              <a:rPr lang="zh-CN" altLang="en-US" baseline="0" dirty="0"/>
              <a:t> </a:t>
            </a:r>
            <a:r>
              <a:rPr lang="en-US" altLang="zh-CN" baseline="0" dirty="0"/>
              <a:t>may</a:t>
            </a:r>
            <a:r>
              <a:rPr lang="zh-CN" altLang="en-US" baseline="0" dirty="0"/>
              <a:t> </a:t>
            </a:r>
            <a:r>
              <a:rPr lang="en-US" altLang="zh-CN" baseline="0" dirty="0"/>
              <a:t>also</a:t>
            </a:r>
            <a:r>
              <a:rPr lang="zh-CN" altLang="en-US" baseline="0" dirty="0"/>
              <a:t> </a:t>
            </a:r>
            <a:r>
              <a:rPr lang="en-US" altLang="zh-CN" baseline="0" dirty="0"/>
              <a:t>decompose</a:t>
            </a:r>
            <a:r>
              <a:rPr lang="zh-CN" altLang="en-US" baseline="0" dirty="0"/>
              <a:t> </a:t>
            </a:r>
            <a:r>
              <a:rPr lang="en-US" altLang="zh-CN" baseline="0" dirty="0"/>
              <a:t>the</a:t>
            </a:r>
            <a:r>
              <a:rPr lang="zh-CN" altLang="en-US" baseline="0" dirty="0"/>
              <a:t> </a:t>
            </a:r>
            <a:r>
              <a:rPr lang="en-US" altLang="zh-CN" baseline="0" dirty="0"/>
              <a:t>current</a:t>
            </a:r>
            <a:r>
              <a:rPr lang="zh-CN" altLang="en-US" baseline="0" dirty="0"/>
              <a:t> </a:t>
            </a:r>
            <a:r>
              <a:rPr lang="en-US" altLang="zh-CN" baseline="0" dirty="0"/>
              <a:t>task</a:t>
            </a:r>
            <a:r>
              <a:rPr lang="zh-CN" altLang="en-US" baseline="0" dirty="0"/>
              <a:t> </a:t>
            </a:r>
            <a:r>
              <a:rPr lang="en-US" altLang="zh-CN" baseline="0" dirty="0"/>
              <a:t>into</a:t>
            </a:r>
            <a:r>
              <a:rPr lang="zh-CN" altLang="en-US" baseline="0" dirty="0"/>
              <a:t> </a:t>
            </a:r>
            <a:r>
              <a:rPr lang="en-US" altLang="zh-CN" baseline="0" dirty="0"/>
              <a:t>smaller</a:t>
            </a:r>
            <a:r>
              <a:rPr lang="zh-CN" altLang="en-US" baseline="0" dirty="0"/>
              <a:t> </a:t>
            </a:r>
            <a:r>
              <a:rPr lang="en-US" altLang="zh-CN" baseline="0" dirty="0"/>
              <a:t>tasks</a:t>
            </a:r>
            <a:r>
              <a:rPr lang="zh-CN" altLang="en-US" baseline="0" dirty="0"/>
              <a:t> </a:t>
            </a:r>
            <a:r>
              <a:rPr lang="en-US" altLang="zh-CN" baseline="0" dirty="0"/>
              <a:t>and</a:t>
            </a:r>
            <a:r>
              <a:rPr lang="zh-CN" altLang="en-US" baseline="0" dirty="0"/>
              <a:t> </a:t>
            </a:r>
            <a:r>
              <a:rPr lang="en-US" altLang="zh-CN" baseline="0" dirty="0"/>
              <a:t>call</a:t>
            </a:r>
            <a:r>
              <a:rPr lang="zh-CN" altLang="en-US" baseline="0" dirty="0"/>
              <a:t> </a:t>
            </a:r>
            <a:r>
              <a:rPr lang="en-US" altLang="zh-CN" baseline="0" dirty="0"/>
              <a:t>the</a:t>
            </a:r>
            <a:r>
              <a:rPr lang="zh-CN" altLang="en-US" baseline="0" dirty="0"/>
              <a:t> </a:t>
            </a:r>
            <a:r>
              <a:rPr lang="en-US" altLang="zh-CN" baseline="0" dirty="0" err="1"/>
              <a:t>add_task</a:t>
            </a:r>
            <a:r>
              <a:rPr lang="zh-CN" altLang="en-US" baseline="0" dirty="0"/>
              <a:t> </a:t>
            </a:r>
            <a:r>
              <a:rPr lang="en-US" altLang="zh-CN" baseline="0" dirty="0"/>
              <a:t>function</a:t>
            </a:r>
            <a:r>
              <a:rPr lang="zh-CN" altLang="en-US" baseline="0" dirty="0"/>
              <a:t> </a:t>
            </a:r>
            <a:r>
              <a:rPr lang="en-US" altLang="zh-CN" baseline="0" dirty="0"/>
              <a:t>to</a:t>
            </a:r>
            <a:r>
              <a:rPr lang="zh-CN" altLang="en-US" baseline="0" dirty="0"/>
              <a:t> </a:t>
            </a:r>
            <a:r>
              <a:rPr lang="en-US" altLang="zh-CN" baseline="0" dirty="0"/>
              <a:t>add</a:t>
            </a:r>
            <a:r>
              <a:rPr lang="zh-CN" altLang="en-US" baseline="0" dirty="0"/>
              <a:t> </a:t>
            </a:r>
            <a:r>
              <a:rPr lang="en-US" altLang="zh-CN" baseline="0" dirty="0"/>
              <a:t>them</a:t>
            </a:r>
            <a:r>
              <a:rPr lang="zh-CN" altLang="en-US" baseline="0" dirty="0"/>
              <a:t> </a:t>
            </a:r>
            <a:r>
              <a:rPr lang="en-US" altLang="zh-CN" baseline="0" dirty="0"/>
              <a:t>to</a:t>
            </a:r>
            <a:r>
              <a:rPr lang="zh-CN" altLang="en-US" baseline="0" dirty="0"/>
              <a:t> </a:t>
            </a:r>
            <a:r>
              <a:rPr lang="en-US" altLang="zh-CN" baseline="0" dirty="0"/>
              <a:t>the</a:t>
            </a:r>
            <a:r>
              <a:rPr lang="zh-CN" altLang="en-US" baseline="0" dirty="0"/>
              <a:t> </a:t>
            </a:r>
            <a:r>
              <a:rPr lang="en-US" altLang="zh-CN" baseline="0" dirty="0"/>
              <a:t>system</a:t>
            </a:r>
            <a:r>
              <a:rPr lang="zh-CN" altLang="en-US" baseline="0" dirty="0"/>
              <a:t> </a:t>
            </a:r>
            <a:r>
              <a:rPr lang="en-US" altLang="zh-CN" baseline="0" dirty="0"/>
              <a:t>for</a:t>
            </a:r>
            <a:r>
              <a:rPr lang="zh-CN" altLang="en-US" baseline="0" dirty="0"/>
              <a:t> </a:t>
            </a:r>
            <a:r>
              <a:rPr lang="en-US" altLang="zh-CN" baseline="0" dirty="0"/>
              <a:t>parallel</a:t>
            </a:r>
            <a:r>
              <a:rPr lang="zh-CN" altLang="en-US" baseline="0" dirty="0"/>
              <a:t> </a:t>
            </a:r>
            <a:r>
              <a:rPr lang="en-US" altLang="zh-CN" baseline="0" dirty="0"/>
              <a:t>computation.</a:t>
            </a:r>
          </a:p>
          <a:p>
            <a:endParaRPr lang="zh-CN" altLang="en-US" dirty="0"/>
          </a:p>
        </p:txBody>
      </p:sp>
    </p:spTree>
    <p:extLst>
      <p:ext uri="{BB962C8B-B14F-4D97-AF65-F5344CB8AC3E}">
        <p14:creationId xmlns:p14="http://schemas.microsoft.com/office/powerpoint/2010/main" val="2856608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baseline="0" dirty="0"/>
              <a:t>Here</a:t>
            </a:r>
            <a:r>
              <a:rPr lang="zh-CN" altLang="en-US" baseline="0" dirty="0"/>
              <a:t> </a:t>
            </a:r>
            <a:r>
              <a:rPr lang="en-US" altLang="zh-CN" baseline="0" dirty="0"/>
              <a:t>is</a:t>
            </a:r>
            <a:r>
              <a:rPr lang="zh-CN" altLang="en-US" baseline="0" dirty="0"/>
              <a:t> </a:t>
            </a:r>
            <a:r>
              <a:rPr lang="en-US" altLang="zh-CN" baseline="0" dirty="0"/>
              <a:t>an</a:t>
            </a:r>
            <a:r>
              <a:rPr lang="zh-CN" altLang="en-US" baseline="0" dirty="0"/>
              <a:t> </a:t>
            </a:r>
            <a:r>
              <a:rPr lang="en-US" altLang="zh-CN" baseline="0" dirty="0"/>
              <a:t>overview</a:t>
            </a:r>
            <a:r>
              <a:rPr lang="zh-CN" altLang="en-US" baseline="0" dirty="0"/>
              <a:t> </a:t>
            </a:r>
            <a:r>
              <a:rPr lang="en-US" altLang="zh-CN" baseline="0" dirty="0"/>
              <a:t>of</a:t>
            </a:r>
            <a:r>
              <a:rPr lang="zh-CN" altLang="en-US" baseline="0" dirty="0"/>
              <a:t> </a:t>
            </a:r>
            <a:r>
              <a:rPr lang="en-US" altLang="zh-CN" baseline="0" dirty="0"/>
              <a:t>the</a:t>
            </a:r>
            <a:r>
              <a:rPr lang="zh-CN" altLang="en-US" baseline="0" dirty="0"/>
              <a:t> </a:t>
            </a:r>
            <a:r>
              <a:rPr lang="en-US" altLang="zh-CN" baseline="0" dirty="0"/>
              <a:t>G-thinker</a:t>
            </a:r>
            <a:r>
              <a:rPr lang="zh-CN" altLang="en-US" baseline="0" dirty="0"/>
              <a:t> </a:t>
            </a:r>
            <a:r>
              <a:rPr lang="en-US" altLang="zh-CN" baseline="0" dirty="0"/>
              <a:t>system</a:t>
            </a:r>
            <a:r>
              <a:rPr lang="zh-CN" altLang="en-US" baseline="0" dirty="0"/>
              <a:t> </a:t>
            </a:r>
            <a:r>
              <a:rPr lang="en-US" altLang="zh-CN" baseline="0" dirty="0"/>
              <a:t>with</a:t>
            </a:r>
            <a:r>
              <a:rPr lang="zh-CN" altLang="en-US" baseline="0" dirty="0"/>
              <a:t> </a:t>
            </a:r>
            <a:r>
              <a:rPr lang="en-US" altLang="zh-CN" baseline="0" dirty="0"/>
              <a:t>three</a:t>
            </a:r>
            <a:r>
              <a:rPr lang="zh-CN" altLang="en-US" baseline="0" dirty="0"/>
              <a:t> </a:t>
            </a:r>
            <a:r>
              <a:rPr lang="en-US" altLang="zh-CN" baseline="0" dirty="0"/>
              <a:t>machines.</a:t>
            </a:r>
          </a:p>
          <a:p>
            <a:endParaRPr lang="en-US" altLang="zh-CN" baseline="0" dirty="0"/>
          </a:p>
          <a:p>
            <a:r>
              <a:rPr lang="en-US" altLang="zh-CN" baseline="0" dirty="0"/>
              <a:t>Note</a:t>
            </a:r>
            <a:r>
              <a:rPr lang="zh-CN" altLang="en-US" baseline="0" dirty="0"/>
              <a:t> </a:t>
            </a:r>
            <a:r>
              <a:rPr lang="en-US" altLang="zh-CN" baseline="0" dirty="0"/>
              <a:t>that</a:t>
            </a:r>
            <a:r>
              <a:rPr lang="zh-CN" altLang="en-US" baseline="0" dirty="0"/>
              <a:t> </a:t>
            </a:r>
            <a:r>
              <a:rPr lang="en-US" altLang="zh-CN" baseline="0" dirty="0"/>
              <a:t>each</a:t>
            </a:r>
            <a:r>
              <a:rPr lang="zh-CN" altLang="en-US" baseline="0" dirty="0"/>
              <a:t> </a:t>
            </a:r>
            <a:r>
              <a:rPr lang="en-US" altLang="zh-CN" baseline="0" dirty="0"/>
              <a:t>machine</a:t>
            </a:r>
            <a:r>
              <a:rPr lang="zh-CN" altLang="en-US" baseline="0" dirty="0"/>
              <a:t> </a:t>
            </a:r>
            <a:r>
              <a:rPr lang="en-US" altLang="zh-CN" baseline="0" dirty="0"/>
              <a:t>has</a:t>
            </a:r>
            <a:r>
              <a:rPr lang="zh-CN" altLang="en-US" baseline="0" dirty="0"/>
              <a:t> </a:t>
            </a:r>
            <a:r>
              <a:rPr lang="en-US" altLang="zh-CN" baseline="0" dirty="0"/>
              <a:t>a</a:t>
            </a:r>
            <a:r>
              <a:rPr lang="zh-CN" altLang="en-US" baseline="0" dirty="0"/>
              <a:t> </a:t>
            </a:r>
            <a:r>
              <a:rPr lang="en-US" altLang="zh-CN" baseline="0" dirty="0"/>
              <a:t>yellow</a:t>
            </a:r>
            <a:r>
              <a:rPr lang="zh-CN" altLang="en-US" baseline="0" dirty="0"/>
              <a:t> </a:t>
            </a:r>
            <a:r>
              <a:rPr lang="en-US" altLang="zh-CN" baseline="0" dirty="0"/>
              <a:t>global</a:t>
            </a:r>
            <a:r>
              <a:rPr lang="zh-CN" altLang="en-US" baseline="0" dirty="0"/>
              <a:t> </a:t>
            </a:r>
            <a:r>
              <a:rPr lang="en-US" altLang="zh-CN" baseline="0" dirty="0"/>
              <a:t>task</a:t>
            </a:r>
            <a:r>
              <a:rPr lang="zh-CN" altLang="en-US" baseline="0" dirty="0"/>
              <a:t> </a:t>
            </a:r>
            <a:r>
              <a:rPr lang="en-US" altLang="zh-CN" baseline="0" dirty="0"/>
              <a:t>queue</a:t>
            </a:r>
            <a:r>
              <a:rPr lang="zh-CN" altLang="en-US" baseline="0" dirty="0"/>
              <a:t> </a:t>
            </a:r>
            <a:r>
              <a:rPr lang="en-US" altLang="zh-CN" baseline="0" dirty="0"/>
              <a:t>to</a:t>
            </a:r>
            <a:r>
              <a:rPr lang="zh-CN" altLang="en-US" baseline="0" dirty="0"/>
              <a:t> </a:t>
            </a:r>
            <a:r>
              <a:rPr lang="en-US" altLang="zh-CN" baseline="0" dirty="0"/>
              <a:t>hold</a:t>
            </a:r>
            <a:r>
              <a:rPr lang="zh-CN" altLang="en-US" baseline="0" dirty="0"/>
              <a:t> </a:t>
            </a:r>
            <a:r>
              <a:rPr lang="en-US" altLang="zh-CN" baseline="0" dirty="0"/>
              <a:t>big</a:t>
            </a:r>
            <a:r>
              <a:rPr lang="zh-CN" altLang="en-US" baseline="0" dirty="0"/>
              <a:t> </a:t>
            </a:r>
            <a:r>
              <a:rPr lang="en-US" altLang="zh-CN" baseline="0" dirty="0"/>
              <a:t>tasks</a:t>
            </a:r>
            <a:r>
              <a:rPr lang="zh-CN" altLang="en-US" baseline="0" dirty="0"/>
              <a:t> </a:t>
            </a:r>
            <a:r>
              <a:rPr lang="en-US" altLang="zh-CN" baseline="0" dirty="0"/>
              <a:t>that</a:t>
            </a:r>
            <a:r>
              <a:rPr lang="zh-CN" altLang="en-US" baseline="0" dirty="0"/>
              <a:t> </a:t>
            </a:r>
            <a:r>
              <a:rPr lang="en-US" altLang="zh-CN" baseline="0" dirty="0"/>
              <a:t>are</a:t>
            </a:r>
            <a:r>
              <a:rPr lang="zh-CN" altLang="en-US" baseline="0" dirty="0"/>
              <a:t> </a:t>
            </a:r>
            <a:r>
              <a:rPr lang="en-US" altLang="zh-CN" baseline="0" dirty="0"/>
              <a:t>time-consuming,</a:t>
            </a:r>
            <a:r>
              <a:rPr lang="zh-CN" altLang="en-US" baseline="0" dirty="0"/>
              <a:t> </a:t>
            </a:r>
            <a:r>
              <a:rPr lang="en-US" altLang="zh-CN" baseline="0" dirty="0"/>
              <a:t>and</a:t>
            </a:r>
            <a:r>
              <a:rPr lang="zh-CN" altLang="en-US" baseline="0" dirty="0"/>
              <a:t> </a:t>
            </a:r>
            <a:r>
              <a:rPr lang="en-US" altLang="zh-CN" baseline="0" dirty="0"/>
              <a:t>gray</a:t>
            </a:r>
            <a:r>
              <a:rPr lang="zh-CN" altLang="en-US" baseline="0" dirty="0"/>
              <a:t> </a:t>
            </a:r>
            <a:r>
              <a:rPr lang="en-US" altLang="zh-CN" baseline="0" dirty="0"/>
              <a:t>task</a:t>
            </a:r>
            <a:r>
              <a:rPr lang="zh-CN" altLang="en-US" baseline="0" dirty="0"/>
              <a:t> </a:t>
            </a:r>
            <a:r>
              <a:rPr lang="en-US" altLang="zh-CN" baseline="0" dirty="0"/>
              <a:t>queues</a:t>
            </a:r>
            <a:r>
              <a:rPr lang="zh-CN" altLang="en-US" baseline="0" dirty="0"/>
              <a:t> </a:t>
            </a:r>
            <a:r>
              <a:rPr lang="en-US" altLang="zh-CN" baseline="0" dirty="0"/>
              <a:t>local</a:t>
            </a:r>
            <a:r>
              <a:rPr lang="zh-CN" altLang="en-US" baseline="0" dirty="0"/>
              <a:t> </a:t>
            </a:r>
            <a:r>
              <a:rPr lang="en-US" altLang="zh-CN" baseline="0" dirty="0"/>
              <a:t>to</a:t>
            </a:r>
            <a:r>
              <a:rPr lang="zh-CN" altLang="en-US" baseline="0" dirty="0"/>
              <a:t> </a:t>
            </a:r>
            <a:r>
              <a:rPr lang="en-US" altLang="zh-CN" baseline="0" dirty="0"/>
              <a:t>each</a:t>
            </a:r>
            <a:r>
              <a:rPr lang="zh-CN" altLang="en-US" baseline="0" dirty="0"/>
              <a:t> </a:t>
            </a:r>
            <a:r>
              <a:rPr lang="en-US" altLang="zh-CN" baseline="0" dirty="0"/>
              <a:t>CPU</a:t>
            </a:r>
            <a:r>
              <a:rPr lang="zh-CN" altLang="en-US" baseline="0" dirty="0"/>
              <a:t> </a:t>
            </a:r>
            <a:r>
              <a:rPr lang="en-US" altLang="zh-CN" baseline="0" dirty="0"/>
              <a:t>core</a:t>
            </a:r>
            <a:r>
              <a:rPr lang="zh-CN" altLang="en-US" baseline="0" dirty="0"/>
              <a:t> </a:t>
            </a:r>
            <a:r>
              <a:rPr lang="en-US" altLang="zh-CN" baseline="0" dirty="0"/>
              <a:t>to</a:t>
            </a:r>
            <a:r>
              <a:rPr lang="zh-CN" altLang="en-US" baseline="0" dirty="0"/>
              <a:t> </a:t>
            </a:r>
            <a:r>
              <a:rPr lang="en-US" altLang="zh-CN" baseline="0" dirty="0"/>
              <a:t>hold</a:t>
            </a:r>
            <a:r>
              <a:rPr lang="zh-CN" altLang="en-US" baseline="0" dirty="0"/>
              <a:t> </a:t>
            </a:r>
            <a:r>
              <a:rPr lang="en-US" altLang="zh-CN" baseline="0" dirty="0"/>
              <a:t>regular</a:t>
            </a:r>
            <a:r>
              <a:rPr lang="zh-CN" altLang="en-US" baseline="0" dirty="0"/>
              <a:t> </a:t>
            </a:r>
            <a:r>
              <a:rPr lang="en-US" altLang="zh-CN" baseline="0" dirty="0"/>
              <a:t>tasks to avoid contention.</a:t>
            </a:r>
          </a:p>
          <a:p>
            <a:endParaRPr lang="zh-CN" altLang="en-US" dirty="0"/>
          </a:p>
        </p:txBody>
      </p:sp>
    </p:spTree>
    <p:extLst>
      <p:ext uri="{BB962C8B-B14F-4D97-AF65-F5344CB8AC3E}">
        <p14:creationId xmlns:p14="http://schemas.microsoft.com/office/powerpoint/2010/main" val="1277768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baseline="0" dirty="0"/>
              <a:t>Note</a:t>
            </a:r>
            <a:r>
              <a:rPr lang="zh-CN" altLang="en-US" baseline="0" dirty="0"/>
              <a:t> </a:t>
            </a:r>
            <a:r>
              <a:rPr lang="en-US" altLang="zh-CN" baseline="0" dirty="0"/>
              <a:t>that</a:t>
            </a:r>
            <a:r>
              <a:rPr lang="zh-CN" altLang="en-US" baseline="0" dirty="0"/>
              <a:t> </a:t>
            </a:r>
            <a:r>
              <a:rPr lang="en-US" altLang="zh-CN" baseline="0" dirty="0"/>
              <a:t>without</a:t>
            </a:r>
            <a:r>
              <a:rPr lang="zh-CN" altLang="en-US" baseline="0" dirty="0"/>
              <a:t> </a:t>
            </a:r>
            <a:r>
              <a:rPr lang="en-US" altLang="zh-CN" baseline="0" dirty="0"/>
              <a:t>a</a:t>
            </a:r>
            <a:r>
              <a:rPr lang="zh-CN" altLang="en-US" baseline="0" dirty="0"/>
              <a:t> </a:t>
            </a:r>
            <a:r>
              <a:rPr lang="en-US" altLang="zh-CN" baseline="0" dirty="0"/>
              <a:t>shared</a:t>
            </a:r>
            <a:r>
              <a:rPr lang="zh-CN" altLang="en-US" baseline="0" dirty="0"/>
              <a:t> </a:t>
            </a:r>
            <a:r>
              <a:rPr lang="en-US" altLang="zh-CN" baseline="0" dirty="0"/>
              <a:t>global</a:t>
            </a:r>
            <a:r>
              <a:rPr lang="zh-CN" altLang="en-US" baseline="0" dirty="0"/>
              <a:t> </a:t>
            </a:r>
            <a:r>
              <a:rPr lang="en-US" altLang="zh-CN" baseline="0" dirty="0"/>
              <a:t>task</a:t>
            </a:r>
            <a:r>
              <a:rPr lang="zh-CN" altLang="en-US" baseline="0" dirty="0"/>
              <a:t> </a:t>
            </a:r>
            <a:r>
              <a:rPr lang="en-US" altLang="zh-CN" baseline="0" dirty="0"/>
              <a:t>queue,</a:t>
            </a:r>
            <a:r>
              <a:rPr lang="zh-CN" altLang="en-US" baseline="0" dirty="0"/>
              <a:t> </a:t>
            </a:r>
            <a:r>
              <a:rPr lang="en-US" altLang="zh-CN" baseline="0" dirty="0"/>
              <a:t>if</a:t>
            </a:r>
            <a:r>
              <a:rPr lang="zh-CN" altLang="en-US" baseline="0" dirty="0"/>
              <a:t> </a:t>
            </a:r>
            <a:r>
              <a:rPr lang="en-US" altLang="zh-CN" baseline="0" dirty="0"/>
              <a:t>a</a:t>
            </a:r>
            <a:r>
              <a:rPr lang="zh-CN" altLang="en-US" baseline="0" dirty="0"/>
              <a:t> </a:t>
            </a:r>
            <a:r>
              <a:rPr lang="en-US" altLang="zh-CN" baseline="0" dirty="0"/>
              <a:t>local</a:t>
            </a:r>
            <a:r>
              <a:rPr lang="zh-CN" altLang="en-US" baseline="0" dirty="0"/>
              <a:t> </a:t>
            </a:r>
            <a:r>
              <a:rPr lang="en-US" altLang="zh-CN" baseline="0" dirty="0"/>
              <a:t>task</a:t>
            </a:r>
            <a:r>
              <a:rPr lang="zh-CN" altLang="en-US" baseline="0" dirty="0"/>
              <a:t> </a:t>
            </a:r>
            <a:r>
              <a:rPr lang="en-US" altLang="zh-CN" baseline="0" dirty="0"/>
              <a:t>queue</a:t>
            </a:r>
            <a:r>
              <a:rPr lang="zh-CN" altLang="en-US" baseline="0" dirty="0"/>
              <a:t> </a:t>
            </a:r>
            <a:r>
              <a:rPr lang="en-US" altLang="zh-CN" baseline="0" dirty="0"/>
              <a:t>holds</a:t>
            </a:r>
            <a:r>
              <a:rPr lang="zh-CN" altLang="en-US" baseline="0" dirty="0"/>
              <a:t> </a:t>
            </a:r>
            <a:r>
              <a:rPr lang="en-US" altLang="zh-CN" baseline="0" dirty="0"/>
              <a:t>many</a:t>
            </a:r>
            <a:r>
              <a:rPr lang="zh-CN" altLang="en-US" baseline="0" dirty="0"/>
              <a:t> </a:t>
            </a:r>
            <a:r>
              <a:rPr lang="en-US" altLang="zh-CN" baseline="0" dirty="0"/>
              <a:t>big</a:t>
            </a:r>
            <a:r>
              <a:rPr lang="zh-CN" altLang="en-US" baseline="0" dirty="0"/>
              <a:t> </a:t>
            </a:r>
            <a:r>
              <a:rPr lang="en-US" altLang="zh-CN" baseline="0" dirty="0"/>
              <a:t>tasks,</a:t>
            </a:r>
            <a:r>
              <a:rPr lang="zh-CN" altLang="en-US" baseline="0" dirty="0"/>
              <a:t> </a:t>
            </a:r>
            <a:endParaRPr lang="en-US" altLang="zh-CN" baseline="0" dirty="0"/>
          </a:p>
          <a:p>
            <a:r>
              <a:rPr lang="en-US" altLang="zh-CN" baseline="0" dirty="0"/>
              <a:t>[click]</a:t>
            </a:r>
          </a:p>
          <a:p>
            <a:r>
              <a:rPr lang="en-US" altLang="zh-CN" baseline="0" dirty="0"/>
              <a:t>head-of-line</a:t>
            </a:r>
            <a:r>
              <a:rPr lang="zh-CN" altLang="en-US" baseline="0" dirty="0"/>
              <a:t> </a:t>
            </a:r>
            <a:r>
              <a:rPr lang="en-US" altLang="zh-CN" baseline="0" dirty="0"/>
              <a:t>blocking</a:t>
            </a:r>
            <a:r>
              <a:rPr lang="zh-CN" altLang="en-US" baseline="0" dirty="0"/>
              <a:t> </a:t>
            </a:r>
            <a:r>
              <a:rPr lang="en-US" altLang="zh-CN" baseline="0" dirty="0"/>
              <a:t>happens</a:t>
            </a:r>
            <a:r>
              <a:rPr lang="zh-CN" altLang="en-US" baseline="0" dirty="0"/>
              <a:t> </a:t>
            </a:r>
            <a:r>
              <a:rPr lang="en-US" altLang="zh-CN" baseline="0" dirty="0"/>
              <a:t>where</a:t>
            </a:r>
            <a:r>
              <a:rPr lang="zh-CN" altLang="en-US" baseline="0" dirty="0"/>
              <a:t> </a:t>
            </a:r>
            <a:r>
              <a:rPr lang="en-US" altLang="zh-CN" baseline="0" dirty="0"/>
              <a:t>a</a:t>
            </a:r>
            <a:r>
              <a:rPr lang="zh-CN" altLang="en-US" baseline="0" dirty="0"/>
              <a:t> </a:t>
            </a:r>
            <a:r>
              <a:rPr lang="en-US" altLang="zh-CN" baseline="0" dirty="0"/>
              <a:t>CPU</a:t>
            </a:r>
            <a:r>
              <a:rPr lang="zh-CN" altLang="en-US" baseline="0" dirty="0"/>
              <a:t> </a:t>
            </a:r>
            <a:r>
              <a:rPr lang="en-US" altLang="zh-CN" baseline="0" dirty="0"/>
              <a:t>core</a:t>
            </a:r>
            <a:r>
              <a:rPr lang="zh-CN" altLang="en-US" baseline="0" dirty="0"/>
              <a:t> </a:t>
            </a:r>
            <a:r>
              <a:rPr lang="en-US" altLang="zh-CN" baseline="0" dirty="0"/>
              <a:t>becomes</a:t>
            </a:r>
            <a:r>
              <a:rPr lang="zh-CN" altLang="en-US" baseline="0" dirty="0"/>
              <a:t> </a:t>
            </a:r>
            <a:r>
              <a:rPr lang="en-US" altLang="zh-CN" baseline="0" dirty="0"/>
              <a:t>the</a:t>
            </a:r>
            <a:r>
              <a:rPr lang="zh-CN" altLang="en-US" baseline="0" dirty="0"/>
              <a:t> </a:t>
            </a:r>
            <a:r>
              <a:rPr lang="en-US" altLang="zh-CN" baseline="0" dirty="0"/>
              <a:t>straggler</a:t>
            </a:r>
            <a:r>
              <a:rPr lang="zh-CN" altLang="en-US" baseline="0" dirty="0"/>
              <a:t> </a:t>
            </a:r>
            <a:r>
              <a:rPr lang="en-US" altLang="zh-CN" baseline="0" dirty="0"/>
              <a:t>while</a:t>
            </a:r>
            <a:r>
              <a:rPr lang="zh-CN" altLang="en-US" baseline="0" dirty="0"/>
              <a:t> </a:t>
            </a:r>
            <a:r>
              <a:rPr lang="en-US" altLang="zh-CN" baseline="0" dirty="0"/>
              <a:t>the</a:t>
            </a:r>
            <a:r>
              <a:rPr lang="zh-CN" altLang="en-US" baseline="0" dirty="0"/>
              <a:t> </a:t>
            </a:r>
            <a:r>
              <a:rPr lang="en-US" altLang="zh-CN" baseline="0" dirty="0"/>
              <a:t>other</a:t>
            </a:r>
            <a:r>
              <a:rPr lang="zh-CN" altLang="en-US" baseline="0" dirty="0"/>
              <a:t> </a:t>
            </a:r>
            <a:r>
              <a:rPr lang="en-US" altLang="zh-CN" baseline="0" dirty="0"/>
              <a:t>CPU</a:t>
            </a:r>
            <a:r>
              <a:rPr lang="zh-CN" altLang="en-US" baseline="0" dirty="0"/>
              <a:t> </a:t>
            </a:r>
            <a:r>
              <a:rPr lang="en-US" altLang="zh-CN" baseline="0" dirty="0"/>
              <a:t>cores</a:t>
            </a:r>
            <a:r>
              <a:rPr lang="zh-CN" altLang="en-US" baseline="0" dirty="0"/>
              <a:t> </a:t>
            </a:r>
            <a:r>
              <a:rPr lang="en-US" altLang="zh-CN" baseline="0" dirty="0"/>
              <a:t>finish</a:t>
            </a:r>
            <a:r>
              <a:rPr lang="zh-CN" altLang="en-US" baseline="0" dirty="0"/>
              <a:t> </a:t>
            </a:r>
            <a:r>
              <a:rPr lang="en-US" altLang="zh-CN" baseline="0" dirty="0"/>
              <a:t>quickly</a:t>
            </a:r>
            <a:r>
              <a:rPr lang="zh-CN" altLang="en-US" baseline="0" dirty="0"/>
              <a:t> </a:t>
            </a:r>
            <a:r>
              <a:rPr lang="en-US" altLang="zh-CN" baseline="0" dirty="0"/>
              <a:t>and</a:t>
            </a:r>
            <a:r>
              <a:rPr lang="zh-CN" altLang="en-US" baseline="0" dirty="0"/>
              <a:t> </a:t>
            </a:r>
            <a:r>
              <a:rPr lang="en-US" altLang="zh-CN" baseline="0" dirty="0"/>
              <a:t>become</a:t>
            </a:r>
            <a:r>
              <a:rPr lang="zh-CN" altLang="en-US" baseline="0" dirty="0"/>
              <a:t> </a:t>
            </a:r>
            <a:r>
              <a:rPr lang="en-US" altLang="zh-CN" baseline="0" dirty="0"/>
              <a:t>idle.</a:t>
            </a:r>
          </a:p>
          <a:p>
            <a:endParaRPr lang="zh-CN" altLang="en-US" dirty="0"/>
          </a:p>
        </p:txBody>
      </p:sp>
    </p:spTree>
    <p:extLst>
      <p:ext uri="{BB962C8B-B14F-4D97-AF65-F5344CB8AC3E}">
        <p14:creationId xmlns:p14="http://schemas.microsoft.com/office/powerpoint/2010/main" val="2307969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baseline="0" dirty="0"/>
              <a:t>By</a:t>
            </a:r>
            <a:r>
              <a:rPr lang="zh-CN" altLang="en-US" baseline="0" dirty="0"/>
              <a:t> </a:t>
            </a:r>
            <a:r>
              <a:rPr lang="en-US" altLang="zh-CN" baseline="0" dirty="0"/>
              <a:t>keeping</a:t>
            </a:r>
            <a:r>
              <a:rPr lang="zh-CN" altLang="en-US" baseline="0" dirty="0"/>
              <a:t> </a:t>
            </a:r>
            <a:r>
              <a:rPr lang="en-US" altLang="zh-CN" baseline="0" dirty="0"/>
              <a:t>all</a:t>
            </a:r>
            <a:r>
              <a:rPr lang="zh-CN" altLang="en-US" baseline="0" dirty="0"/>
              <a:t> </a:t>
            </a:r>
            <a:r>
              <a:rPr lang="en-US" altLang="zh-CN" baseline="0" dirty="0"/>
              <a:t>big</a:t>
            </a:r>
            <a:r>
              <a:rPr lang="zh-CN" altLang="en-US" baseline="0" dirty="0"/>
              <a:t> </a:t>
            </a:r>
            <a:r>
              <a:rPr lang="en-US" altLang="zh-CN" baseline="0" dirty="0"/>
              <a:t>tasks</a:t>
            </a:r>
            <a:r>
              <a:rPr lang="zh-CN" altLang="en-US" baseline="0" dirty="0"/>
              <a:t> </a:t>
            </a:r>
            <a:r>
              <a:rPr lang="en-US" altLang="zh-CN" baseline="0" dirty="0"/>
              <a:t>in</a:t>
            </a:r>
            <a:r>
              <a:rPr lang="zh-CN" altLang="en-US" baseline="0" dirty="0"/>
              <a:t> </a:t>
            </a:r>
            <a:r>
              <a:rPr lang="en-US" altLang="zh-CN" baseline="0" dirty="0"/>
              <a:t>the</a:t>
            </a:r>
            <a:r>
              <a:rPr lang="zh-CN" altLang="en-US" baseline="0" dirty="0"/>
              <a:t> </a:t>
            </a:r>
            <a:r>
              <a:rPr lang="en-US" altLang="zh-CN" baseline="0" dirty="0"/>
              <a:t>shared</a:t>
            </a:r>
            <a:r>
              <a:rPr lang="zh-CN" altLang="en-US" baseline="0" dirty="0"/>
              <a:t> </a:t>
            </a:r>
            <a:r>
              <a:rPr lang="en-US" altLang="zh-CN" baseline="0" dirty="0"/>
              <a:t>global</a:t>
            </a:r>
            <a:r>
              <a:rPr lang="zh-CN" altLang="en-US" baseline="0" dirty="0"/>
              <a:t> </a:t>
            </a:r>
            <a:r>
              <a:rPr lang="en-US" altLang="zh-CN" baseline="0" dirty="0"/>
              <a:t>task</a:t>
            </a:r>
            <a:r>
              <a:rPr lang="zh-CN" altLang="en-US" baseline="0" dirty="0"/>
              <a:t> </a:t>
            </a:r>
            <a:r>
              <a:rPr lang="en-US" altLang="zh-CN" baseline="0" dirty="0"/>
              <a:t>queue</a:t>
            </a:r>
            <a:r>
              <a:rPr lang="zh-CN" altLang="en-US" baseline="0" dirty="0"/>
              <a:t> </a:t>
            </a:r>
            <a:r>
              <a:rPr lang="en-US" altLang="zh-CN" baseline="0" dirty="0"/>
              <a:t>supporting</a:t>
            </a:r>
            <a:r>
              <a:rPr lang="zh-CN" altLang="en-US" baseline="0" dirty="0"/>
              <a:t> </a:t>
            </a:r>
            <a:r>
              <a:rPr lang="en-US" altLang="zh-CN" baseline="0" dirty="0"/>
              <a:t>work</a:t>
            </a:r>
            <a:r>
              <a:rPr lang="zh-CN" altLang="en-US" baseline="0" dirty="0"/>
              <a:t> </a:t>
            </a:r>
            <a:r>
              <a:rPr lang="en-US" altLang="zh-CN" baseline="0" dirty="0"/>
              <a:t>stealing</a:t>
            </a:r>
            <a:r>
              <a:rPr lang="zh-CN" altLang="en-US" baseline="0" dirty="0"/>
              <a:t> </a:t>
            </a:r>
            <a:r>
              <a:rPr lang="en-US" altLang="zh-CN" baseline="0" dirty="0"/>
              <a:t>among</a:t>
            </a:r>
            <a:r>
              <a:rPr lang="zh-CN" altLang="en-US" baseline="0" dirty="0"/>
              <a:t> </a:t>
            </a:r>
            <a:r>
              <a:rPr lang="en-US" altLang="zh-CN" baseline="0" dirty="0"/>
              <a:t>machines,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t>[click,</a:t>
            </a:r>
            <a:r>
              <a:rPr lang="zh-CN" altLang="en-US" baseline="0" dirty="0"/>
              <a:t> </a:t>
            </a:r>
            <a:r>
              <a:rPr lang="en-US" altLang="zh-CN" baseline="0" dirty="0"/>
              <a:t>wait</a:t>
            </a:r>
            <a:r>
              <a:rPr lang="zh-CN" altLang="en-US" baseline="0" dirty="0"/>
              <a:t> </a:t>
            </a:r>
            <a:r>
              <a:rPr lang="en-US" altLang="zh-CN" baseline="0" dirty="0"/>
              <a:t>for</a:t>
            </a:r>
            <a:r>
              <a:rPr lang="zh-CN" altLang="en-US" baseline="0" dirty="0"/>
              <a:t> </a:t>
            </a:r>
            <a:r>
              <a:rPr lang="en-US" altLang="zh-CN" baseline="0" dirty="0"/>
              <a:t>annotation</a:t>
            </a:r>
            <a:r>
              <a:rPr lang="zh-CN" altLang="en-US" baseline="0" dirty="0"/>
              <a:t> </a:t>
            </a:r>
            <a:r>
              <a:rPr lang="en-US" altLang="zh-CN" baseline="0" dirty="0"/>
              <a:t>to</a:t>
            </a:r>
            <a:r>
              <a:rPr lang="zh-CN" altLang="en-US" baseline="0" dirty="0"/>
              <a:t> </a:t>
            </a:r>
            <a:r>
              <a:rPr lang="en-US" altLang="zh-CN" baseline="0" dirty="0"/>
              <a:t>complete]</a:t>
            </a:r>
            <a:r>
              <a:rPr lang="zh-CN" altLang="en-US" baseline="0" dirty="0"/>
              <a:t> </a:t>
            </a:r>
            <a:r>
              <a:rPr lang="en-US" altLang="zh-CN" baseline="0"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t>the</a:t>
            </a:r>
            <a:r>
              <a:rPr lang="zh-CN" altLang="en-US" baseline="0" dirty="0"/>
              <a:t> </a:t>
            </a:r>
            <a:r>
              <a:rPr lang="en-US" altLang="zh-CN" baseline="0" dirty="0"/>
              <a:t>big</a:t>
            </a:r>
            <a:r>
              <a:rPr lang="zh-CN" altLang="en-US" baseline="0" dirty="0"/>
              <a:t> </a:t>
            </a:r>
            <a:r>
              <a:rPr lang="en-US" altLang="zh-CN" baseline="0" dirty="0"/>
              <a:t>tasks</a:t>
            </a:r>
            <a:r>
              <a:rPr lang="zh-CN" altLang="en-US" baseline="0" dirty="0"/>
              <a:t> </a:t>
            </a:r>
            <a:r>
              <a:rPr lang="en-US" altLang="zh-CN" baseline="0" dirty="0"/>
              <a:t>can</a:t>
            </a:r>
            <a:r>
              <a:rPr lang="zh-CN" altLang="en-US" baseline="0" dirty="0"/>
              <a:t> </a:t>
            </a:r>
            <a:r>
              <a:rPr lang="en-US" altLang="zh-CN" baseline="0" dirty="0"/>
              <a:t>be</a:t>
            </a:r>
            <a:r>
              <a:rPr lang="zh-CN" altLang="en-US" baseline="0" dirty="0"/>
              <a:t> </a:t>
            </a:r>
            <a:r>
              <a:rPr lang="en-US" altLang="zh-CN" baseline="0" dirty="0"/>
              <a:t>scheduled</a:t>
            </a:r>
            <a:r>
              <a:rPr lang="zh-CN" altLang="en-US" baseline="0" dirty="0"/>
              <a:t> </a:t>
            </a:r>
            <a:r>
              <a:rPr lang="en-US" altLang="zh-CN" baseline="0" dirty="0"/>
              <a:t>with</a:t>
            </a:r>
            <a:r>
              <a:rPr lang="zh-CN" altLang="en-US" baseline="0" dirty="0"/>
              <a:t> </a:t>
            </a:r>
            <a:r>
              <a:rPr lang="en-US" altLang="zh-CN" baseline="0" dirty="0"/>
              <a:t>priority</a:t>
            </a:r>
            <a:r>
              <a:rPr lang="zh-CN" altLang="en-US" baseline="0" dirty="0"/>
              <a:t> </a:t>
            </a:r>
            <a:r>
              <a:rPr lang="en-US" altLang="zh-CN" baseline="0" dirty="0"/>
              <a:t>among</a:t>
            </a:r>
            <a:r>
              <a:rPr lang="zh-CN" altLang="en-US" baseline="0" dirty="0"/>
              <a:t> </a:t>
            </a:r>
            <a:r>
              <a:rPr lang="en-US" altLang="zh-CN" baseline="0" dirty="0"/>
              <a:t>all</a:t>
            </a:r>
            <a:r>
              <a:rPr lang="zh-CN" altLang="en-US" baseline="0" dirty="0"/>
              <a:t> </a:t>
            </a:r>
            <a:r>
              <a:rPr lang="en-US" altLang="zh-CN" baseline="0" dirty="0"/>
              <a:t>available</a:t>
            </a:r>
            <a:r>
              <a:rPr lang="zh-CN" altLang="en-US" baseline="0" dirty="0"/>
              <a:t> </a:t>
            </a:r>
            <a:r>
              <a:rPr lang="en-US" altLang="zh-CN" baseline="0" dirty="0"/>
              <a:t>CPU</a:t>
            </a:r>
            <a:r>
              <a:rPr lang="zh-CN" altLang="en-US" baseline="0" dirty="0"/>
              <a:t> </a:t>
            </a:r>
            <a:r>
              <a:rPr lang="en-US" altLang="zh-CN" baseline="0" dirty="0"/>
              <a:t>cores</a:t>
            </a:r>
            <a:r>
              <a:rPr lang="zh-CN" altLang="en-US" baseline="0" dirty="0"/>
              <a:t> </a:t>
            </a:r>
            <a:r>
              <a:rPr lang="en-US" altLang="zh-CN" baseline="0" dirty="0"/>
              <a:t>for</a:t>
            </a:r>
            <a:r>
              <a:rPr lang="zh-CN" altLang="en-US" baseline="0" dirty="0"/>
              <a:t> </a:t>
            </a:r>
            <a:r>
              <a:rPr lang="en-US" altLang="zh-CN" baseline="0" dirty="0"/>
              <a:t>timely</a:t>
            </a:r>
            <a:r>
              <a:rPr lang="zh-CN" altLang="en-US" baseline="0" dirty="0"/>
              <a:t> </a:t>
            </a:r>
            <a:r>
              <a:rPr lang="en-US" altLang="zh-CN" baseline="0" dirty="0"/>
              <a:t>processing,</a:t>
            </a:r>
            <a:r>
              <a:rPr lang="zh-CN" altLang="en-US" baseline="0" dirty="0"/>
              <a:t> </a:t>
            </a:r>
            <a:r>
              <a:rPr lang="en-US" altLang="zh-CN" baseline="0" dirty="0"/>
              <a:t>or</a:t>
            </a:r>
            <a:r>
              <a:rPr lang="zh-CN" altLang="en-US" baseline="0" dirty="0"/>
              <a:t> </a:t>
            </a:r>
            <a:r>
              <a:rPr lang="en-US" altLang="zh-CN" baseline="0" dirty="0"/>
              <a:t>even</a:t>
            </a:r>
            <a:r>
              <a:rPr lang="zh-CN" altLang="en-US" baseline="0" dirty="0"/>
              <a:t> </a:t>
            </a:r>
            <a:r>
              <a:rPr lang="en-US" altLang="zh-CN" baseline="0" dirty="0"/>
              <a:t>be</a:t>
            </a:r>
            <a:r>
              <a:rPr lang="zh-CN" altLang="en-US" baseline="0" dirty="0"/>
              <a:t> </a:t>
            </a:r>
            <a:r>
              <a:rPr lang="en-US" altLang="zh-CN" baseline="0" dirty="0"/>
              <a:t>further</a:t>
            </a:r>
            <a:r>
              <a:rPr lang="zh-CN" altLang="en-US" baseline="0" dirty="0"/>
              <a:t> </a:t>
            </a:r>
            <a:r>
              <a:rPr lang="en-US" altLang="zh-CN" baseline="0" dirty="0"/>
              <a:t>decomposed</a:t>
            </a:r>
            <a:r>
              <a:rPr lang="zh-CN" altLang="en-US" baseline="0" dirty="0"/>
              <a:t> </a:t>
            </a:r>
            <a:r>
              <a:rPr lang="en-US" altLang="zh-CN" baseline="0" dirty="0"/>
              <a:t>to</a:t>
            </a:r>
            <a:r>
              <a:rPr lang="zh-CN" altLang="en-US" baseline="0" dirty="0"/>
              <a:t> </a:t>
            </a:r>
            <a:r>
              <a:rPr lang="en-US" altLang="zh-CN" baseline="0" dirty="0"/>
              <a:t>create</a:t>
            </a:r>
            <a:r>
              <a:rPr lang="zh-CN" altLang="en-US" baseline="0" dirty="0"/>
              <a:t> </a:t>
            </a:r>
            <a:r>
              <a:rPr lang="en-US" altLang="zh-CN" baseline="0" dirty="0"/>
              <a:t>more</a:t>
            </a:r>
            <a:r>
              <a:rPr lang="zh-CN" altLang="en-US" baseline="0" dirty="0"/>
              <a:t> </a:t>
            </a:r>
            <a:r>
              <a:rPr lang="en-US" altLang="zh-CN" baseline="0" dirty="0"/>
              <a:t>parallelism</a:t>
            </a:r>
            <a:r>
              <a:rPr lang="zh-CN" altLang="en-US" baseline="0" dirty="0"/>
              <a:t> </a:t>
            </a:r>
            <a:r>
              <a:rPr lang="en-US" altLang="zh-CN" baseline="0" dirty="0"/>
              <a:t>opportunities.</a:t>
            </a:r>
          </a:p>
          <a:p>
            <a:endParaRPr lang="zh-CN" altLang="en-US" dirty="0"/>
          </a:p>
        </p:txBody>
      </p:sp>
    </p:spTree>
    <p:extLst>
      <p:ext uri="{BB962C8B-B14F-4D97-AF65-F5344CB8AC3E}">
        <p14:creationId xmlns:p14="http://schemas.microsoft.com/office/powerpoint/2010/main" val="1017027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The presentation includes five parts, I will introduce them step by step. If you have any question, feel free to ask me. Ok, Let’s get started!</a:t>
            </a:r>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t>2</a:t>
            </a:fld>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baseline="0" dirty="0"/>
              <a:t>G-thinker</a:t>
            </a:r>
            <a:r>
              <a:rPr lang="zh-CN" altLang="en-US" baseline="0" dirty="0"/>
              <a:t> </a:t>
            </a:r>
            <a:r>
              <a:rPr lang="en-US" altLang="zh-CN" baseline="0" dirty="0"/>
              <a:t>is</a:t>
            </a:r>
            <a:r>
              <a:rPr lang="zh-CN" altLang="en-US" baseline="0" dirty="0"/>
              <a:t> </a:t>
            </a:r>
            <a:r>
              <a:rPr lang="en-US" altLang="zh-CN" baseline="0" dirty="0"/>
              <a:t>two</a:t>
            </a:r>
            <a:r>
              <a:rPr lang="zh-CN" altLang="en-US" baseline="0" dirty="0"/>
              <a:t> </a:t>
            </a:r>
            <a:r>
              <a:rPr lang="en-US" altLang="zh-CN" baseline="0" dirty="0"/>
              <a:t>orders</a:t>
            </a:r>
            <a:r>
              <a:rPr lang="zh-CN" altLang="en-US" baseline="0" dirty="0"/>
              <a:t> </a:t>
            </a:r>
            <a:r>
              <a:rPr lang="en-US" altLang="zh-CN" baseline="0" dirty="0"/>
              <a:t>of</a:t>
            </a:r>
            <a:r>
              <a:rPr lang="zh-CN" altLang="en-US" baseline="0" dirty="0"/>
              <a:t> </a:t>
            </a:r>
            <a:r>
              <a:rPr lang="en-US" altLang="zh-CN" baseline="0" dirty="0"/>
              <a:t>magnitude</a:t>
            </a:r>
            <a:r>
              <a:rPr lang="zh-CN" altLang="en-US" baseline="0" dirty="0"/>
              <a:t> </a:t>
            </a:r>
            <a:r>
              <a:rPr lang="en-US" altLang="zh-CN" baseline="0" dirty="0"/>
              <a:t>faster</a:t>
            </a:r>
            <a:r>
              <a:rPr lang="zh-CN" altLang="en-US" baseline="0" dirty="0"/>
              <a:t> </a:t>
            </a:r>
            <a:r>
              <a:rPr lang="en-US" altLang="zh-CN" baseline="0" dirty="0"/>
              <a:t>than</a:t>
            </a:r>
            <a:r>
              <a:rPr lang="zh-CN" altLang="en-US" baseline="0" dirty="0"/>
              <a:t> </a:t>
            </a:r>
            <a:r>
              <a:rPr lang="en-US" altLang="zh-CN" baseline="0" dirty="0"/>
              <a:t>existing</a:t>
            </a:r>
            <a:r>
              <a:rPr lang="zh-CN" altLang="en-US" baseline="0" dirty="0"/>
              <a:t> </a:t>
            </a:r>
            <a:r>
              <a:rPr lang="en-US" altLang="zh-CN" baseline="0" dirty="0"/>
              <a:t>systems,</a:t>
            </a:r>
            <a:r>
              <a:rPr lang="zh-CN" altLang="en-US" baseline="0" dirty="0"/>
              <a:t> </a:t>
            </a:r>
            <a:r>
              <a:rPr lang="en-US" altLang="zh-CN" baseline="0" dirty="0"/>
              <a:t>and</a:t>
            </a:r>
            <a:r>
              <a:rPr lang="zh-CN" altLang="en-US" baseline="0" dirty="0"/>
              <a:t> </a:t>
            </a:r>
            <a:r>
              <a:rPr lang="en-US" altLang="zh-CN" baseline="0" dirty="0"/>
              <a:t>can</a:t>
            </a:r>
            <a:r>
              <a:rPr lang="zh-CN" altLang="en-US" baseline="0" dirty="0"/>
              <a:t> </a:t>
            </a:r>
            <a:r>
              <a:rPr lang="en-US" altLang="zh-CN" baseline="0" dirty="0"/>
              <a:t>find</a:t>
            </a:r>
            <a:r>
              <a:rPr lang="zh-CN" altLang="en-US" baseline="0" dirty="0"/>
              <a:t> </a:t>
            </a:r>
            <a:r>
              <a:rPr lang="en-US" altLang="zh-CN" baseline="0" dirty="0"/>
              <a:t>very</a:t>
            </a:r>
            <a:r>
              <a:rPr lang="zh-CN" altLang="en-US" baseline="0" dirty="0"/>
              <a:t> </a:t>
            </a:r>
            <a:r>
              <a:rPr lang="en-US" altLang="zh-CN" baseline="0" dirty="0"/>
              <a:t>large</a:t>
            </a:r>
            <a:r>
              <a:rPr lang="zh-CN" altLang="en-US" baseline="0" dirty="0"/>
              <a:t> </a:t>
            </a:r>
            <a:r>
              <a:rPr lang="en-US" altLang="zh-CN" baseline="0" dirty="0"/>
              <a:t>maximum</a:t>
            </a:r>
            <a:r>
              <a:rPr lang="zh-CN" altLang="en-US" baseline="0" dirty="0"/>
              <a:t> </a:t>
            </a:r>
            <a:r>
              <a:rPr lang="en-US" altLang="zh-CN" baseline="0" dirty="0"/>
              <a:t>cliques</a:t>
            </a:r>
            <a:r>
              <a:rPr lang="zh-CN" altLang="en-US" baseline="0" dirty="0"/>
              <a:t> </a:t>
            </a:r>
            <a:r>
              <a:rPr lang="en-US" altLang="zh-CN" baseline="0" dirty="0"/>
              <a:t>of</a:t>
            </a:r>
            <a:r>
              <a:rPr lang="zh-CN" altLang="en-US" baseline="0" dirty="0"/>
              <a:t> </a:t>
            </a:r>
            <a:r>
              <a:rPr lang="en-US" altLang="zh-CN" baseline="0" dirty="0"/>
              <a:t>size</a:t>
            </a:r>
            <a:r>
              <a:rPr lang="zh-CN" altLang="en-US" baseline="0" dirty="0"/>
              <a:t> </a:t>
            </a:r>
            <a:r>
              <a:rPr lang="en-US" altLang="zh-CN" baseline="0" dirty="0"/>
              <a:t>over</a:t>
            </a:r>
            <a:r>
              <a:rPr lang="zh-CN" altLang="en-US" baseline="0" dirty="0"/>
              <a:t> </a:t>
            </a:r>
            <a:r>
              <a:rPr lang="en-US" altLang="zh-CN" baseline="0" dirty="0"/>
              <a:t>1000</a:t>
            </a:r>
            <a:r>
              <a:rPr lang="zh-CN" altLang="en-US" baseline="0" dirty="0"/>
              <a:t> </a:t>
            </a:r>
            <a:r>
              <a:rPr lang="en-US" altLang="zh-CN" baseline="0" dirty="0"/>
              <a:t>vertices</a:t>
            </a:r>
            <a:r>
              <a:rPr lang="zh-CN" altLang="en-US" baseline="0" dirty="0"/>
              <a:t> </a:t>
            </a:r>
            <a:r>
              <a:rPr lang="en-US" altLang="zh-CN" baseline="0" dirty="0"/>
              <a:t>in</a:t>
            </a:r>
            <a:r>
              <a:rPr lang="zh-CN" altLang="en-US" baseline="0" dirty="0"/>
              <a:t> </a:t>
            </a:r>
            <a:r>
              <a:rPr lang="en-US" altLang="zh-CN" baseline="0" dirty="0"/>
              <a:t>a</a:t>
            </a:r>
            <a:r>
              <a:rPr lang="zh-CN" altLang="en-US" baseline="0" dirty="0"/>
              <a:t> </a:t>
            </a:r>
            <a:r>
              <a:rPr lang="en-US" altLang="zh-CN" baseline="0" dirty="0"/>
              <a:t>reasonable</a:t>
            </a:r>
            <a:r>
              <a:rPr lang="zh-CN" altLang="en-US" baseline="0" dirty="0"/>
              <a:t> </a:t>
            </a:r>
            <a:r>
              <a:rPr lang="en-US" altLang="zh-CN" baseline="0" dirty="0"/>
              <a:t>amount</a:t>
            </a:r>
            <a:r>
              <a:rPr lang="zh-CN" altLang="en-US" baseline="0" dirty="0"/>
              <a:t> </a:t>
            </a:r>
            <a:r>
              <a:rPr lang="en-US" altLang="zh-CN" baseline="0" dirty="0"/>
              <a:t>of</a:t>
            </a:r>
            <a:r>
              <a:rPr lang="zh-CN" altLang="en-US" baseline="0" dirty="0"/>
              <a:t> </a:t>
            </a:r>
            <a:r>
              <a:rPr lang="en-US" altLang="zh-CN" baseline="0" dirty="0"/>
              <a:t>time,</a:t>
            </a:r>
            <a:r>
              <a:rPr lang="zh-CN" altLang="en-US" baseline="0" dirty="0"/>
              <a:t> </a:t>
            </a:r>
            <a:r>
              <a:rPr lang="en-US" altLang="zh-CN" baseline="0" dirty="0"/>
              <a:t>for</a:t>
            </a:r>
            <a:r>
              <a:rPr lang="zh-CN" altLang="en-US" baseline="0" dirty="0"/>
              <a:t> </a:t>
            </a:r>
            <a:r>
              <a:rPr lang="en-US" altLang="zh-CN" baseline="0" dirty="0"/>
              <a:t>which</a:t>
            </a:r>
            <a:r>
              <a:rPr lang="zh-CN" altLang="en-US" baseline="0" dirty="0"/>
              <a:t> </a:t>
            </a:r>
            <a:r>
              <a:rPr lang="en-US" altLang="zh-CN" baseline="0" dirty="0"/>
              <a:t>other</a:t>
            </a:r>
            <a:r>
              <a:rPr lang="zh-CN" altLang="en-US" baseline="0" dirty="0"/>
              <a:t> </a:t>
            </a:r>
            <a:r>
              <a:rPr lang="en-US" altLang="zh-CN" baseline="0" dirty="0"/>
              <a:t>systems</a:t>
            </a:r>
            <a:r>
              <a:rPr lang="zh-CN" altLang="en-US" baseline="0" dirty="0"/>
              <a:t> </a:t>
            </a:r>
            <a:r>
              <a:rPr lang="en-US" altLang="zh-CN" baseline="0" dirty="0"/>
              <a:t>would</a:t>
            </a:r>
            <a:r>
              <a:rPr lang="zh-CN" altLang="en-US" baseline="0" dirty="0"/>
              <a:t> </a:t>
            </a:r>
            <a:r>
              <a:rPr lang="en-US" altLang="zh-CN" baseline="0" dirty="0"/>
              <a:t>run almost</a:t>
            </a:r>
            <a:r>
              <a:rPr lang="zh-CN" altLang="en-US" baseline="0" dirty="0"/>
              <a:t> </a:t>
            </a:r>
            <a:r>
              <a:rPr lang="en-US" altLang="zh-CN" baseline="0" dirty="0"/>
              <a:t>forever.</a:t>
            </a:r>
          </a:p>
          <a:p>
            <a:endParaRPr lang="zh-CN" altLang="en-US" dirty="0"/>
          </a:p>
        </p:txBody>
      </p:sp>
    </p:spTree>
    <p:extLst>
      <p:ext uri="{BB962C8B-B14F-4D97-AF65-F5344CB8AC3E}">
        <p14:creationId xmlns:p14="http://schemas.microsoft.com/office/powerpoint/2010/main" val="3374584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baseline="0" dirty="0"/>
              <a:t>We</a:t>
            </a:r>
            <a:r>
              <a:rPr lang="zh-CN" altLang="en-US" baseline="0" dirty="0"/>
              <a:t> </a:t>
            </a:r>
            <a:r>
              <a:rPr lang="en-US" altLang="zh-CN" baseline="0" dirty="0"/>
              <a:t>have</a:t>
            </a:r>
            <a:r>
              <a:rPr lang="zh-CN" altLang="en-US" baseline="0" dirty="0"/>
              <a:t> </a:t>
            </a:r>
            <a:r>
              <a:rPr lang="en-US" altLang="zh-CN" baseline="0" dirty="0"/>
              <a:t>tested</a:t>
            </a:r>
            <a:r>
              <a:rPr lang="zh-CN" altLang="en-US" baseline="0" dirty="0"/>
              <a:t> </a:t>
            </a:r>
            <a:r>
              <a:rPr lang="en-US" altLang="zh-CN" baseline="0" dirty="0"/>
              <a:t>many</a:t>
            </a:r>
            <a:r>
              <a:rPr lang="zh-CN" altLang="en-US" baseline="0" dirty="0"/>
              <a:t> </a:t>
            </a:r>
            <a:r>
              <a:rPr lang="en-US" altLang="zh-CN" baseline="0" dirty="0"/>
              <a:t>algorithms</a:t>
            </a:r>
            <a:r>
              <a:rPr lang="zh-CN" altLang="en-US" baseline="0" dirty="0"/>
              <a:t> </a:t>
            </a:r>
            <a:r>
              <a:rPr lang="en-US" altLang="zh-CN" baseline="0" dirty="0"/>
              <a:t>on</a:t>
            </a:r>
            <a:r>
              <a:rPr lang="zh-CN" altLang="en-US" baseline="0" dirty="0"/>
              <a:t> </a:t>
            </a:r>
            <a:r>
              <a:rPr lang="en-US" altLang="zh-CN" baseline="0" dirty="0"/>
              <a:t>G-thinker</a:t>
            </a:r>
            <a:r>
              <a:rPr lang="zh-CN" altLang="en-US" baseline="0" dirty="0"/>
              <a:t> </a:t>
            </a:r>
            <a:r>
              <a:rPr lang="en-US" altLang="zh-CN" baseline="0" dirty="0"/>
              <a:t>such</a:t>
            </a:r>
            <a:r>
              <a:rPr lang="zh-CN" altLang="en-US" baseline="0" dirty="0"/>
              <a:t> </a:t>
            </a:r>
            <a:r>
              <a:rPr lang="en-US" altLang="zh-CN" baseline="0" dirty="0"/>
              <a:t>as</a:t>
            </a:r>
            <a:r>
              <a:rPr lang="zh-CN" altLang="en-US" baseline="0" dirty="0"/>
              <a:t> </a:t>
            </a:r>
            <a:r>
              <a:rPr lang="en-US" altLang="zh-CN" baseline="0" dirty="0"/>
              <a:t>maximum</a:t>
            </a:r>
            <a:r>
              <a:rPr lang="zh-CN" altLang="en-US" baseline="0" dirty="0"/>
              <a:t> </a:t>
            </a:r>
            <a:r>
              <a:rPr lang="en-US" altLang="zh-CN" baseline="0" dirty="0"/>
              <a:t>clique</a:t>
            </a:r>
            <a:r>
              <a:rPr lang="zh-CN" altLang="en-US" baseline="0" dirty="0"/>
              <a:t> </a:t>
            </a:r>
            <a:r>
              <a:rPr lang="en-US" altLang="zh-CN" baseline="0" dirty="0"/>
              <a:t>finding,</a:t>
            </a:r>
            <a:r>
              <a:rPr lang="zh-CN" altLang="en-US" baseline="0" dirty="0"/>
              <a:t> </a:t>
            </a:r>
            <a:r>
              <a:rPr lang="en-US" altLang="zh-CN" baseline="0" dirty="0"/>
              <a:t>triangle</a:t>
            </a:r>
            <a:r>
              <a:rPr lang="zh-CN" altLang="en-US" baseline="0" dirty="0"/>
              <a:t> </a:t>
            </a:r>
            <a:r>
              <a:rPr lang="en-US" altLang="zh-CN" baseline="0" dirty="0"/>
              <a:t>counting</a:t>
            </a:r>
            <a:r>
              <a:rPr lang="zh-CN" altLang="en-US" baseline="0" dirty="0"/>
              <a:t> </a:t>
            </a:r>
            <a:r>
              <a:rPr lang="en-US" altLang="zh-CN" baseline="0" dirty="0"/>
              <a:t>and</a:t>
            </a:r>
            <a:r>
              <a:rPr lang="zh-CN" altLang="en-US" baseline="0" dirty="0"/>
              <a:t> </a:t>
            </a:r>
            <a:r>
              <a:rPr lang="en-US" altLang="zh-CN" baseline="0" dirty="0"/>
              <a:t>subgraph</a:t>
            </a:r>
            <a:r>
              <a:rPr lang="zh-CN" altLang="en-US" baseline="0" dirty="0"/>
              <a:t> </a:t>
            </a:r>
            <a:r>
              <a:rPr lang="en-US" altLang="zh-CN" baseline="0" dirty="0"/>
              <a:t>matching,</a:t>
            </a:r>
            <a:r>
              <a:rPr lang="zh-CN" altLang="en-US" baseline="0" dirty="0"/>
              <a:t> </a:t>
            </a:r>
            <a:r>
              <a:rPr lang="en-US" altLang="zh-CN" baseline="0" dirty="0"/>
              <a:t>all</a:t>
            </a:r>
            <a:r>
              <a:rPr lang="zh-CN" altLang="en-US" baseline="0" dirty="0"/>
              <a:t> </a:t>
            </a:r>
            <a:r>
              <a:rPr lang="en-US" altLang="zh-CN" baseline="0" dirty="0"/>
              <a:t>achieved</a:t>
            </a:r>
            <a:r>
              <a:rPr lang="zh-CN" altLang="en-US" baseline="0" dirty="0"/>
              <a:t> </a:t>
            </a:r>
            <a:r>
              <a:rPr lang="en-US" altLang="zh-CN" baseline="0" dirty="0"/>
              <a:t>ideal</a:t>
            </a:r>
            <a:r>
              <a:rPr lang="zh-CN" altLang="en-US" baseline="0" dirty="0"/>
              <a:t> </a:t>
            </a:r>
            <a:r>
              <a:rPr lang="en-US" altLang="zh-CN" baseline="0" dirty="0"/>
              <a:t>speedup</a:t>
            </a:r>
            <a:r>
              <a:rPr lang="zh-CN" altLang="en-US" baseline="0" dirty="0"/>
              <a:t> </a:t>
            </a:r>
            <a:r>
              <a:rPr lang="en-US" altLang="zh-CN" baseline="0" dirty="0"/>
              <a:t>with</a:t>
            </a:r>
            <a:r>
              <a:rPr lang="zh-CN" altLang="en-US" baseline="0" dirty="0"/>
              <a:t> </a:t>
            </a:r>
            <a:r>
              <a:rPr lang="en-US" altLang="zh-CN" baseline="0" dirty="0"/>
              <a:t>the</a:t>
            </a:r>
            <a:r>
              <a:rPr lang="zh-CN" altLang="en-US" baseline="0" dirty="0"/>
              <a:t> </a:t>
            </a:r>
            <a:r>
              <a:rPr lang="en-US" altLang="zh-CN" baseline="0" dirty="0"/>
              <a:t>number</a:t>
            </a:r>
            <a:r>
              <a:rPr lang="zh-CN" altLang="en-US" baseline="0" dirty="0"/>
              <a:t> </a:t>
            </a:r>
            <a:r>
              <a:rPr lang="en-US" altLang="zh-CN" baseline="0" dirty="0"/>
              <a:t>of</a:t>
            </a:r>
            <a:r>
              <a:rPr lang="zh-CN" altLang="en-US" baseline="0" dirty="0"/>
              <a:t> </a:t>
            </a:r>
            <a:r>
              <a:rPr lang="en-US" altLang="zh-CN" baseline="0" dirty="0"/>
              <a:t>CPU</a:t>
            </a:r>
            <a:r>
              <a:rPr lang="zh-CN" altLang="en-US" baseline="0" dirty="0"/>
              <a:t> </a:t>
            </a:r>
            <a:r>
              <a:rPr lang="en-US" altLang="zh-CN" baseline="0" dirty="0"/>
              <a:t>cores.</a:t>
            </a:r>
          </a:p>
          <a:p>
            <a:endParaRPr lang="en-US" altLang="zh-CN" baseline="0" dirty="0"/>
          </a:p>
          <a:p>
            <a:r>
              <a:rPr lang="en-US" altLang="zh-CN" baseline="0" dirty="0"/>
              <a:t>So,</a:t>
            </a:r>
            <a:r>
              <a:rPr lang="zh-CN" altLang="en-US" baseline="0" dirty="0"/>
              <a:t> </a:t>
            </a:r>
            <a:r>
              <a:rPr lang="en-US" altLang="zh-CN" baseline="0" dirty="0"/>
              <a:t>we</a:t>
            </a:r>
            <a:r>
              <a:rPr lang="zh-CN" altLang="en-US" baseline="0" dirty="0"/>
              <a:t> </a:t>
            </a:r>
            <a:r>
              <a:rPr lang="en-US" altLang="zh-CN" baseline="0" dirty="0"/>
              <a:t>moved</a:t>
            </a:r>
            <a:r>
              <a:rPr lang="zh-CN" altLang="en-US" baseline="0" dirty="0"/>
              <a:t> </a:t>
            </a:r>
            <a:r>
              <a:rPr lang="en-US" altLang="zh-CN" baseline="0" dirty="0"/>
              <a:t>on</a:t>
            </a:r>
            <a:r>
              <a:rPr lang="zh-CN" altLang="en-US" baseline="0" dirty="0"/>
              <a:t> </a:t>
            </a:r>
            <a:r>
              <a:rPr lang="en-US" altLang="zh-CN" baseline="0" dirty="0"/>
              <a:t>to</a:t>
            </a:r>
            <a:r>
              <a:rPr lang="zh-CN" altLang="en-US" baseline="0" dirty="0"/>
              <a:t> </a:t>
            </a:r>
            <a:r>
              <a:rPr lang="en-US" altLang="zh-CN" baseline="0" dirty="0"/>
              <a:t>tackle</a:t>
            </a:r>
            <a:r>
              <a:rPr lang="zh-CN" altLang="en-US" baseline="0" dirty="0"/>
              <a:t> </a:t>
            </a:r>
            <a:r>
              <a:rPr lang="en-US" altLang="zh-CN" baseline="0" dirty="0"/>
              <a:t>the</a:t>
            </a:r>
            <a:r>
              <a:rPr lang="zh-CN" altLang="en-US" baseline="0" dirty="0"/>
              <a:t> </a:t>
            </a:r>
            <a:r>
              <a:rPr lang="en-US" altLang="zh-CN" baseline="0" dirty="0"/>
              <a:t>more</a:t>
            </a:r>
            <a:r>
              <a:rPr lang="zh-CN" altLang="en-US" baseline="0" dirty="0"/>
              <a:t> </a:t>
            </a:r>
            <a:r>
              <a:rPr lang="en-US" altLang="zh-CN" baseline="0" dirty="0"/>
              <a:t>challenging</a:t>
            </a:r>
            <a:r>
              <a:rPr lang="zh-CN" altLang="en-US" baseline="0" dirty="0"/>
              <a:t> </a:t>
            </a:r>
            <a:r>
              <a:rPr lang="en-US" altLang="zh-CN" baseline="0" dirty="0"/>
              <a:t>problem</a:t>
            </a:r>
            <a:r>
              <a:rPr lang="zh-CN" altLang="en-US" baseline="0" dirty="0"/>
              <a:t> </a:t>
            </a:r>
            <a:r>
              <a:rPr lang="en-US" altLang="zh-CN" baseline="0" dirty="0"/>
              <a:t>of</a:t>
            </a:r>
            <a:r>
              <a:rPr lang="zh-CN" altLang="en-US" baseline="0" dirty="0"/>
              <a:t> </a:t>
            </a:r>
            <a:r>
              <a:rPr lang="en-US" altLang="zh-CN" baseline="0" dirty="0"/>
              <a:t>mining</a:t>
            </a:r>
            <a:r>
              <a:rPr lang="zh-CN" altLang="en-US" baseline="0" dirty="0"/>
              <a:t> </a:t>
            </a:r>
            <a:r>
              <a:rPr lang="en-US" altLang="zh-CN" baseline="0" dirty="0"/>
              <a:t>gamma-quasi-cliques,</a:t>
            </a:r>
            <a:r>
              <a:rPr lang="zh-CN" altLang="en-US" baseline="0" dirty="0"/>
              <a:t> </a:t>
            </a:r>
            <a:r>
              <a:rPr lang="en-US" altLang="zh-CN" baseline="0" dirty="0"/>
              <a:t>which</a:t>
            </a:r>
            <a:r>
              <a:rPr lang="zh-CN" altLang="en-US" baseline="0" dirty="0"/>
              <a:t> </a:t>
            </a:r>
            <a:r>
              <a:rPr lang="en-US" altLang="zh-CN" baseline="0" dirty="0"/>
              <a:t>previously</a:t>
            </a:r>
            <a:r>
              <a:rPr lang="zh-CN" altLang="en-US" baseline="0" dirty="0"/>
              <a:t> </a:t>
            </a:r>
            <a:r>
              <a:rPr lang="en-US" altLang="zh-CN" baseline="0" dirty="0"/>
              <a:t>has</a:t>
            </a:r>
            <a:r>
              <a:rPr lang="zh-CN" altLang="en-US" baseline="0" dirty="0"/>
              <a:t> </a:t>
            </a:r>
            <a:r>
              <a:rPr lang="en-US" altLang="zh-CN" baseline="0" dirty="0"/>
              <a:t>only</a:t>
            </a:r>
            <a:r>
              <a:rPr lang="zh-CN" altLang="en-US" baseline="0" dirty="0"/>
              <a:t> </a:t>
            </a:r>
            <a:r>
              <a:rPr lang="en-US" altLang="zh-CN" baseline="0" dirty="0"/>
              <a:t>been</a:t>
            </a:r>
            <a:r>
              <a:rPr lang="zh-CN" altLang="en-US" baseline="0" dirty="0"/>
              <a:t> </a:t>
            </a:r>
            <a:r>
              <a:rPr lang="en-US" altLang="zh-CN" baseline="0" dirty="0"/>
              <a:t>tested</a:t>
            </a:r>
            <a:r>
              <a:rPr lang="zh-CN" altLang="en-US" baseline="0" dirty="0"/>
              <a:t> </a:t>
            </a:r>
            <a:r>
              <a:rPr lang="en-US" altLang="zh-CN" baseline="0" dirty="0"/>
              <a:t>on</a:t>
            </a:r>
            <a:r>
              <a:rPr lang="zh-CN" altLang="en-US" baseline="0" dirty="0"/>
              <a:t> </a:t>
            </a:r>
            <a:r>
              <a:rPr lang="en-US" altLang="zh-CN" baseline="0" dirty="0"/>
              <a:t>very</a:t>
            </a:r>
            <a:r>
              <a:rPr lang="zh-CN" altLang="en-US" baseline="0" dirty="0"/>
              <a:t> </a:t>
            </a:r>
            <a:r>
              <a:rPr lang="en-US" altLang="zh-CN" baseline="0" dirty="0"/>
              <a:t>small</a:t>
            </a:r>
            <a:r>
              <a:rPr lang="zh-CN" altLang="en-US" baseline="0" dirty="0"/>
              <a:t> </a:t>
            </a:r>
            <a:r>
              <a:rPr lang="en-US" altLang="zh-CN" baseline="0" dirty="0"/>
              <a:t>graphs.</a:t>
            </a:r>
          </a:p>
          <a:p>
            <a:endParaRPr lang="en-US" altLang="zh-CN" baseline="0" dirty="0"/>
          </a:p>
          <a:p>
            <a:r>
              <a:rPr lang="en-US" altLang="zh-CN" baseline="0" dirty="0"/>
              <a:t>A</a:t>
            </a:r>
            <a:r>
              <a:rPr lang="zh-CN" altLang="en-US" baseline="0" dirty="0"/>
              <a:t> </a:t>
            </a:r>
            <a:r>
              <a:rPr lang="en-US" altLang="zh-CN" baseline="0" dirty="0"/>
              <a:t>gamma-quasi-clique</a:t>
            </a:r>
            <a:r>
              <a:rPr lang="zh-CN" altLang="en-US" baseline="0" dirty="0"/>
              <a:t> </a:t>
            </a:r>
            <a:r>
              <a:rPr lang="en-US" altLang="zh-CN" baseline="0" dirty="0"/>
              <a:t>is</a:t>
            </a:r>
            <a:r>
              <a:rPr lang="zh-CN" altLang="en-US" baseline="0" dirty="0"/>
              <a:t> </a:t>
            </a:r>
            <a:r>
              <a:rPr lang="en-US" altLang="zh-CN" baseline="0" dirty="0"/>
              <a:t>a</a:t>
            </a:r>
            <a:r>
              <a:rPr lang="zh-CN" altLang="en-US" baseline="0" dirty="0"/>
              <a:t> </a:t>
            </a:r>
            <a:r>
              <a:rPr lang="en-US" altLang="zh-CN" baseline="0" dirty="0"/>
              <a:t>dense</a:t>
            </a:r>
            <a:r>
              <a:rPr lang="zh-CN" altLang="en-US" baseline="0" dirty="0"/>
              <a:t> </a:t>
            </a:r>
            <a:r>
              <a:rPr lang="en-US" altLang="zh-CN" baseline="0" dirty="0"/>
              <a:t>subgraph</a:t>
            </a:r>
            <a:r>
              <a:rPr lang="zh-CN" altLang="en-US" baseline="0" dirty="0"/>
              <a:t> </a:t>
            </a:r>
            <a:r>
              <a:rPr lang="en-US" altLang="zh-CN" baseline="0" dirty="0"/>
              <a:t>where</a:t>
            </a:r>
            <a:r>
              <a:rPr lang="zh-CN" altLang="en-US" baseline="0" dirty="0"/>
              <a:t> </a:t>
            </a:r>
            <a:r>
              <a:rPr lang="en-US" altLang="zh-CN" baseline="0" dirty="0"/>
              <a:t>every</a:t>
            </a:r>
            <a:r>
              <a:rPr lang="zh-CN" altLang="en-US" baseline="0" dirty="0"/>
              <a:t> </a:t>
            </a:r>
            <a:r>
              <a:rPr lang="en-US" altLang="zh-CN" baseline="0" dirty="0"/>
              <a:t>vertex</a:t>
            </a:r>
            <a:r>
              <a:rPr lang="zh-CN" altLang="en-US" baseline="0" dirty="0"/>
              <a:t> </a:t>
            </a:r>
            <a:r>
              <a:rPr lang="en-US" altLang="zh-CN" baseline="0" dirty="0"/>
              <a:t>connects</a:t>
            </a:r>
            <a:r>
              <a:rPr lang="zh-CN" altLang="en-US" baseline="0" dirty="0"/>
              <a:t> </a:t>
            </a:r>
            <a:r>
              <a:rPr lang="en-US" altLang="zh-CN" baseline="0" dirty="0"/>
              <a:t>to</a:t>
            </a:r>
            <a:r>
              <a:rPr lang="zh-CN" altLang="en-US" baseline="0" dirty="0"/>
              <a:t> </a:t>
            </a:r>
            <a:r>
              <a:rPr lang="en-US" altLang="zh-CN" baseline="0" dirty="0"/>
              <a:t>at</a:t>
            </a:r>
            <a:r>
              <a:rPr lang="zh-CN" altLang="en-US" baseline="0" dirty="0"/>
              <a:t> </a:t>
            </a:r>
            <a:r>
              <a:rPr lang="en-US" altLang="zh-CN" baseline="0" dirty="0"/>
              <a:t>least</a:t>
            </a:r>
            <a:r>
              <a:rPr lang="zh-CN" altLang="en-US" baseline="0" dirty="0"/>
              <a:t> </a:t>
            </a:r>
            <a:r>
              <a:rPr lang="en-US" altLang="zh-CN" baseline="0" dirty="0"/>
              <a:t>gamma</a:t>
            </a:r>
            <a:r>
              <a:rPr lang="zh-CN" altLang="en-US" baseline="0" dirty="0"/>
              <a:t> </a:t>
            </a:r>
            <a:r>
              <a:rPr lang="en-US" altLang="zh-CN" baseline="0" dirty="0"/>
              <a:t>fraction</a:t>
            </a:r>
            <a:r>
              <a:rPr lang="zh-CN" altLang="en-US" baseline="0" dirty="0"/>
              <a:t> </a:t>
            </a:r>
            <a:r>
              <a:rPr lang="en-US" altLang="zh-CN" baseline="0" dirty="0"/>
              <a:t>of</a:t>
            </a:r>
            <a:r>
              <a:rPr lang="zh-CN" altLang="en-US" baseline="0" dirty="0"/>
              <a:t> </a:t>
            </a:r>
            <a:r>
              <a:rPr lang="en-US" altLang="zh-CN" baseline="0" dirty="0"/>
              <a:t>the</a:t>
            </a:r>
            <a:r>
              <a:rPr lang="zh-CN" altLang="en-US" baseline="0" dirty="0"/>
              <a:t> </a:t>
            </a:r>
            <a:r>
              <a:rPr lang="en-US" altLang="zh-CN" baseline="0" dirty="0"/>
              <a:t>other</a:t>
            </a:r>
            <a:r>
              <a:rPr lang="zh-CN" altLang="en-US" baseline="0" dirty="0"/>
              <a:t> </a:t>
            </a:r>
            <a:r>
              <a:rPr lang="en-US" altLang="zh-CN" baseline="0" dirty="0"/>
              <a:t>vertices.</a:t>
            </a:r>
            <a:r>
              <a:rPr lang="zh-CN" altLang="en-US" baseline="0" dirty="0"/>
              <a:t> </a:t>
            </a:r>
            <a:r>
              <a:rPr lang="en-US" altLang="zh-CN" baseline="0" dirty="0"/>
              <a:t>Consider</a:t>
            </a:r>
            <a:r>
              <a:rPr lang="zh-CN" altLang="en-US" baseline="0" dirty="0"/>
              <a:t> </a:t>
            </a:r>
            <a:r>
              <a:rPr lang="en-US" altLang="zh-CN" baseline="0" dirty="0"/>
              <a:t>the</a:t>
            </a:r>
            <a:r>
              <a:rPr lang="zh-CN" altLang="en-US" baseline="0" dirty="0"/>
              <a:t> </a:t>
            </a:r>
            <a:r>
              <a:rPr lang="en-US" altLang="zh-CN" baseline="0" dirty="0"/>
              <a:t>subgraph</a:t>
            </a:r>
            <a:r>
              <a:rPr lang="zh-CN" altLang="en-US" baseline="0" dirty="0"/>
              <a:t> </a:t>
            </a:r>
            <a:r>
              <a:rPr lang="en-US" altLang="zh-CN" baseline="0" dirty="0"/>
              <a:t>induced</a:t>
            </a:r>
            <a:r>
              <a:rPr lang="zh-CN" altLang="en-US" baseline="0" dirty="0"/>
              <a:t> </a:t>
            </a:r>
            <a:r>
              <a:rPr lang="en-US" altLang="zh-CN" baseline="0" dirty="0"/>
              <a:t>by</a:t>
            </a:r>
            <a:r>
              <a:rPr lang="zh-CN" altLang="en-US" baseline="0" dirty="0"/>
              <a:t> </a:t>
            </a:r>
            <a:r>
              <a:rPr lang="en-US" altLang="zh-CN" baseline="0" dirty="0" err="1"/>
              <a:t>a,b,c,d</a:t>
            </a:r>
            <a:r>
              <a:rPr lang="en-US" altLang="zh-CN" baseline="0" dirty="0"/>
              <a:t>,</a:t>
            </a:r>
            <a:r>
              <a:rPr lang="zh-CN" altLang="en-US" baseline="0" dirty="0"/>
              <a:t> </a:t>
            </a:r>
            <a:r>
              <a:rPr lang="en-US" altLang="zh-CN" baseline="0" dirty="0"/>
              <a:t>we</a:t>
            </a:r>
            <a:r>
              <a:rPr lang="zh-CN" altLang="en-US" baseline="0" dirty="0"/>
              <a:t> </a:t>
            </a:r>
            <a:r>
              <a:rPr lang="en-US" altLang="zh-CN" baseline="0" dirty="0"/>
              <a:t>can</a:t>
            </a:r>
            <a:r>
              <a:rPr lang="zh-CN" altLang="en-US" baseline="0" dirty="0"/>
              <a:t> </a:t>
            </a:r>
            <a:r>
              <a:rPr lang="en-US" altLang="zh-CN" baseline="0" dirty="0"/>
              <a:t>see</a:t>
            </a:r>
            <a:r>
              <a:rPr lang="zh-CN" altLang="en-US" baseline="0" dirty="0"/>
              <a:t> </a:t>
            </a:r>
            <a:r>
              <a:rPr lang="en-US" altLang="zh-CN" baseline="0" dirty="0"/>
              <a:t>that</a:t>
            </a:r>
            <a:r>
              <a:rPr lang="zh-CN" altLang="en-US" baseline="0" dirty="0"/>
              <a:t> </a:t>
            </a:r>
            <a:r>
              <a:rPr lang="en-US" altLang="zh-CN" baseline="0" dirty="0"/>
              <a:t>each</a:t>
            </a:r>
            <a:r>
              <a:rPr lang="zh-CN" altLang="en-US" baseline="0" dirty="0"/>
              <a:t> </a:t>
            </a:r>
            <a:r>
              <a:rPr lang="en-US" altLang="zh-CN" baseline="0" dirty="0"/>
              <a:t>vertex</a:t>
            </a:r>
            <a:r>
              <a:rPr lang="zh-CN" altLang="en-US" baseline="0" dirty="0"/>
              <a:t> </a:t>
            </a:r>
            <a:r>
              <a:rPr lang="en-US" altLang="zh-CN" baseline="0" dirty="0"/>
              <a:t>connects</a:t>
            </a:r>
            <a:r>
              <a:rPr lang="zh-CN" altLang="en-US" baseline="0" dirty="0"/>
              <a:t> </a:t>
            </a:r>
            <a:r>
              <a:rPr lang="en-US" altLang="zh-CN" baseline="0" dirty="0"/>
              <a:t>to</a:t>
            </a:r>
            <a:r>
              <a:rPr lang="zh-CN" altLang="en-US" baseline="0" dirty="0"/>
              <a:t> </a:t>
            </a:r>
            <a:r>
              <a:rPr lang="en-US" altLang="zh-CN" baseline="0" dirty="0"/>
              <a:t>at</a:t>
            </a:r>
            <a:r>
              <a:rPr lang="zh-CN" altLang="en-US" baseline="0" dirty="0"/>
              <a:t> </a:t>
            </a:r>
            <a:r>
              <a:rPr lang="en-US" altLang="zh-CN" baseline="0" dirty="0"/>
              <a:t>least</a:t>
            </a:r>
            <a:r>
              <a:rPr lang="zh-CN" altLang="en-US" baseline="0" dirty="0"/>
              <a:t> </a:t>
            </a:r>
            <a:r>
              <a:rPr lang="en-US" altLang="zh-CN" baseline="0" dirty="0"/>
              <a:t>2</a:t>
            </a:r>
            <a:r>
              <a:rPr lang="zh-CN" altLang="en-US" baseline="0" dirty="0"/>
              <a:t> </a:t>
            </a:r>
            <a:r>
              <a:rPr lang="en-US" altLang="zh-CN" baseline="0" dirty="0"/>
              <a:t>of</a:t>
            </a:r>
            <a:r>
              <a:rPr lang="zh-CN" altLang="en-US" baseline="0" dirty="0"/>
              <a:t> </a:t>
            </a:r>
            <a:r>
              <a:rPr lang="en-US" altLang="zh-CN" baseline="0" dirty="0"/>
              <a:t>the</a:t>
            </a:r>
            <a:r>
              <a:rPr lang="zh-CN" altLang="en-US" baseline="0" dirty="0"/>
              <a:t> </a:t>
            </a:r>
            <a:r>
              <a:rPr lang="en-US" altLang="zh-CN" baseline="0" dirty="0"/>
              <a:t>3</a:t>
            </a:r>
            <a:r>
              <a:rPr lang="zh-CN" altLang="en-US" baseline="0" dirty="0"/>
              <a:t> </a:t>
            </a:r>
            <a:r>
              <a:rPr lang="en-US" altLang="zh-CN" baseline="0" dirty="0"/>
              <a:t>other</a:t>
            </a:r>
            <a:r>
              <a:rPr lang="zh-CN" altLang="en-US" baseline="0" dirty="0"/>
              <a:t> </a:t>
            </a:r>
            <a:r>
              <a:rPr lang="en-US" altLang="zh-CN" baseline="0" dirty="0"/>
              <a:t>vertices.</a:t>
            </a:r>
          </a:p>
          <a:p>
            <a:r>
              <a:rPr lang="en-US" altLang="zh-CN" baseline="0" dirty="0"/>
              <a:t>For</a:t>
            </a:r>
            <a:r>
              <a:rPr lang="zh-CN" altLang="en-US" baseline="0" dirty="0"/>
              <a:t> </a:t>
            </a:r>
            <a:r>
              <a:rPr lang="en-US" altLang="zh-CN" baseline="0" dirty="0"/>
              <a:t>example,</a:t>
            </a:r>
            <a:r>
              <a:rPr lang="zh-CN" altLang="en-US" baseline="0" dirty="0"/>
              <a:t> </a:t>
            </a:r>
            <a:r>
              <a:rPr lang="en-US" altLang="zh-CN" baseline="0" dirty="0"/>
              <a:t>"a"</a:t>
            </a:r>
            <a:r>
              <a:rPr lang="zh-CN" altLang="en-US" baseline="0" dirty="0"/>
              <a:t> </a:t>
            </a:r>
            <a:r>
              <a:rPr lang="en-US" altLang="zh-CN" baseline="0" dirty="0"/>
              <a:t>connects</a:t>
            </a:r>
            <a:r>
              <a:rPr lang="zh-CN" altLang="en-US" baseline="0" dirty="0"/>
              <a:t> </a:t>
            </a:r>
            <a:r>
              <a:rPr lang="en-US" altLang="zh-CN" baseline="0" dirty="0"/>
              <a:t>to</a:t>
            </a:r>
            <a:r>
              <a:rPr lang="zh-CN" altLang="en-US" baseline="0" dirty="0"/>
              <a:t> </a:t>
            </a:r>
            <a:r>
              <a:rPr lang="en-US" altLang="zh-CN" baseline="0" dirty="0" err="1"/>
              <a:t>b,d</a:t>
            </a:r>
            <a:r>
              <a:rPr lang="zh-CN" altLang="en-US" baseline="0" dirty="0"/>
              <a:t> </a:t>
            </a:r>
            <a:r>
              <a:rPr lang="en-US" altLang="zh-CN" baseline="0" dirty="0"/>
              <a:t>but</a:t>
            </a:r>
            <a:r>
              <a:rPr lang="zh-CN" altLang="en-US" baseline="0" dirty="0"/>
              <a:t> </a:t>
            </a:r>
            <a:r>
              <a:rPr lang="en-US" altLang="zh-CN" baseline="0" dirty="0"/>
              <a:t>not</a:t>
            </a:r>
            <a:r>
              <a:rPr lang="zh-CN" altLang="en-US" baseline="0" dirty="0"/>
              <a:t> </a:t>
            </a:r>
            <a:r>
              <a:rPr lang="en-US" altLang="zh-CN" baseline="0" dirty="0"/>
              <a:t>c.</a:t>
            </a:r>
            <a:r>
              <a:rPr lang="zh-CN" altLang="en-US" baseline="0" dirty="0"/>
              <a:t> </a:t>
            </a:r>
            <a:r>
              <a:rPr lang="en-US" altLang="zh-CN" baseline="0" dirty="0"/>
              <a:t>Therefore,</a:t>
            </a:r>
            <a:r>
              <a:rPr lang="zh-CN" altLang="en-US" baseline="0" dirty="0"/>
              <a:t> </a:t>
            </a:r>
            <a:r>
              <a:rPr lang="en-US" altLang="zh-CN" baseline="0" dirty="0" err="1"/>
              <a:t>abcd</a:t>
            </a:r>
            <a:r>
              <a:rPr lang="zh-CN" altLang="en-US" baseline="0" dirty="0"/>
              <a:t> </a:t>
            </a:r>
            <a:r>
              <a:rPr lang="en-US" altLang="zh-CN" baseline="0" dirty="0"/>
              <a:t>is</a:t>
            </a:r>
            <a:r>
              <a:rPr lang="zh-CN" altLang="en-US" baseline="0" dirty="0"/>
              <a:t> </a:t>
            </a:r>
            <a:r>
              <a:rPr lang="en-US" altLang="zh-CN" baseline="0" dirty="0"/>
              <a:t>a</a:t>
            </a:r>
            <a:r>
              <a:rPr lang="zh-CN" altLang="en-US" baseline="0" dirty="0"/>
              <a:t> </a:t>
            </a:r>
            <a:r>
              <a:rPr lang="en-US" altLang="zh-CN" baseline="0" dirty="0"/>
              <a:t>2-by-3</a:t>
            </a:r>
            <a:r>
              <a:rPr lang="zh-CN" altLang="en-US" baseline="0" dirty="0"/>
              <a:t> </a:t>
            </a:r>
            <a:r>
              <a:rPr lang="en-US" altLang="zh-CN" baseline="0" dirty="0"/>
              <a:t>quasi-clique.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t>Next</a:t>
            </a:r>
            <a:r>
              <a:rPr lang="zh-CN" altLang="en-US" baseline="0" dirty="0"/>
              <a:t> </a:t>
            </a:r>
            <a:r>
              <a:rPr lang="en-US" altLang="zh-CN" baseline="0" dirty="0"/>
              <a:t>consider</a:t>
            </a:r>
            <a:r>
              <a:rPr lang="zh-CN" altLang="en-US" baseline="0" dirty="0"/>
              <a:t> </a:t>
            </a:r>
            <a:r>
              <a:rPr lang="en-US" altLang="zh-CN" baseline="0" dirty="0" err="1"/>
              <a:t>abcde</a:t>
            </a:r>
            <a:r>
              <a:rPr lang="en-US" altLang="zh-CN" baseline="0" dirty="0"/>
              <a:t>,</a:t>
            </a:r>
            <a:r>
              <a:rPr lang="zh-CN" altLang="en-US" baseline="0" dirty="0"/>
              <a:t> </a:t>
            </a:r>
            <a:r>
              <a:rPr lang="en-US" altLang="zh-CN" baseline="0" dirty="0"/>
              <a:t>and</a:t>
            </a:r>
            <a:r>
              <a:rPr lang="zh-CN" altLang="en-US" baseline="0" dirty="0"/>
              <a:t> </a:t>
            </a:r>
            <a:r>
              <a:rPr lang="en-US" altLang="zh-CN" baseline="0" dirty="0"/>
              <a:t>the</a:t>
            </a:r>
            <a:r>
              <a:rPr lang="zh-CN" altLang="en-US" baseline="0" dirty="0"/>
              <a:t> </a:t>
            </a:r>
            <a:r>
              <a:rPr lang="en-US" altLang="zh-CN" baseline="0" dirty="0"/>
              <a:t>induced</a:t>
            </a:r>
            <a:r>
              <a:rPr lang="zh-CN" altLang="en-US" baseline="0" dirty="0"/>
              <a:t> </a:t>
            </a:r>
            <a:r>
              <a:rPr lang="en-US" altLang="zh-CN" baseline="0" dirty="0"/>
              <a:t>subgraph</a:t>
            </a:r>
            <a:r>
              <a:rPr lang="zh-CN" altLang="en-US" baseline="0" dirty="0"/>
              <a:t> </a:t>
            </a:r>
            <a:r>
              <a:rPr lang="en-US" altLang="zh-CN" baseline="0" dirty="0"/>
              <a:t>is</a:t>
            </a:r>
            <a:r>
              <a:rPr lang="zh-CN" altLang="en-US" baseline="0" dirty="0"/>
              <a:t> </a:t>
            </a:r>
            <a:r>
              <a:rPr lang="en-US" altLang="zh-CN" baseline="0" dirty="0"/>
              <a:t>also</a:t>
            </a:r>
            <a:r>
              <a:rPr lang="zh-CN" altLang="en-US" baseline="0" dirty="0"/>
              <a:t> </a:t>
            </a:r>
            <a:r>
              <a:rPr lang="en-US" altLang="zh-CN" baseline="0" dirty="0"/>
              <a:t>a</a:t>
            </a:r>
            <a:r>
              <a:rPr lang="zh-CN" altLang="en-US" baseline="0" dirty="0"/>
              <a:t> </a:t>
            </a:r>
            <a:r>
              <a:rPr lang="en-US" altLang="zh-CN" baseline="0" dirty="0"/>
              <a:t>2-by-3</a:t>
            </a:r>
            <a:r>
              <a:rPr lang="zh-CN" altLang="en-US" baseline="0" dirty="0"/>
              <a:t> </a:t>
            </a:r>
            <a:r>
              <a:rPr lang="en-US" altLang="zh-CN" baseline="0" dirty="0"/>
              <a:t>quasi-clique</a:t>
            </a:r>
            <a:r>
              <a:rPr lang="zh-CN" altLang="en-US" baseline="0" dirty="0"/>
              <a:t> </a:t>
            </a:r>
            <a:r>
              <a:rPr lang="en-US" altLang="zh-CN" baseline="0" dirty="0"/>
              <a:t>since</a:t>
            </a:r>
            <a:r>
              <a:rPr lang="zh-CN" altLang="en-US" baseline="0" dirty="0"/>
              <a:t> </a:t>
            </a:r>
            <a:r>
              <a:rPr lang="en-US" altLang="zh-CN" baseline="0" dirty="0"/>
              <a:t>each</a:t>
            </a:r>
            <a:r>
              <a:rPr lang="zh-CN" altLang="en-US" baseline="0" dirty="0"/>
              <a:t> </a:t>
            </a:r>
            <a:r>
              <a:rPr lang="en-US" altLang="zh-CN" baseline="0" dirty="0"/>
              <a:t>vertex</a:t>
            </a:r>
            <a:r>
              <a:rPr lang="zh-CN" altLang="en-US" baseline="0" dirty="0"/>
              <a:t> </a:t>
            </a:r>
            <a:r>
              <a:rPr lang="en-US" altLang="zh-CN" baseline="0" dirty="0"/>
              <a:t>connects</a:t>
            </a:r>
            <a:r>
              <a:rPr lang="zh-CN" altLang="en-US" baseline="0" dirty="0"/>
              <a:t> </a:t>
            </a:r>
            <a:r>
              <a:rPr lang="en-US" altLang="zh-CN" baseline="0" dirty="0"/>
              <a:t>to</a:t>
            </a:r>
            <a:r>
              <a:rPr lang="zh-CN" altLang="en-US" baseline="0" dirty="0"/>
              <a:t> </a:t>
            </a:r>
            <a:r>
              <a:rPr lang="en-US" altLang="zh-CN" baseline="0" dirty="0"/>
              <a:t>at</a:t>
            </a:r>
            <a:r>
              <a:rPr lang="zh-CN" altLang="en-US" baseline="0" dirty="0"/>
              <a:t> </a:t>
            </a:r>
            <a:r>
              <a:rPr lang="en-US" altLang="zh-CN" baseline="0" dirty="0"/>
              <a:t>least</a:t>
            </a:r>
            <a:r>
              <a:rPr lang="zh-CN" altLang="en-US" baseline="0" dirty="0"/>
              <a:t> </a:t>
            </a:r>
            <a:r>
              <a:rPr lang="en-US" altLang="zh-CN" baseline="0" dirty="0"/>
              <a:t>3</a:t>
            </a:r>
            <a:r>
              <a:rPr lang="zh-CN" altLang="en-US" baseline="0" dirty="0"/>
              <a:t> </a:t>
            </a:r>
            <a:r>
              <a:rPr lang="en-US" altLang="zh-CN" baseline="0" dirty="0"/>
              <a:t>of</a:t>
            </a:r>
            <a:r>
              <a:rPr lang="zh-CN" altLang="en-US" baseline="0" dirty="0"/>
              <a:t> </a:t>
            </a:r>
            <a:r>
              <a:rPr lang="en-US" altLang="zh-CN" baseline="0" dirty="0"/>
              <a:t>the</a:t>
            </a:r>
            <a:r>
              <a:rPr lang="zh-CN" altLang="en-US" baseline="0" dirty="0"/>
              <a:t> </a:t>
            </a:r>
            <a:r>
              <a:rPr lang="en-US" altLang="zh-CN" baseline="0" dirty="0"/>
              <a:t>other</a:t>
            </a:r>
            <a:r>
              <a:rPr lang="zh-CN" altLang="en-US" baseline="0" dirty="0"/>
              <a:t> </a:t>
            </a:r>
            <a:r>
              <a:rPr lang="en-US" altLang="zh-CN" baseline="0" dirty="0"/>
              <a:t>4</a:t>
            </a:r>
            <a:r>
              <a:rPr lang="zh-CN" altLang="en-US" baseline="0" dirty="0"/>
              <a:t> </a:t>
            </a:r>
            <a:r>
              <a:rPr lang="en-US" altLang="zh-CN" baseline="0" dirty="0"/>
              <a:t>vertices, and the ratio 3/4 is larger than 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t>Since</a:t>
            </a:r>
            <a:r>
              <a:rPr lang="zh-CN" altLang="en-US" baseline="0" dirty="0"/>
              <a:t> </a:t>
            </a:r>
            <a:r>
              <a:rPr lang="en-US" altLang="zh-CN" baseline="0" dirty="0" err="1"/>
              <a:t>abcde</a:t>
            </a:r>
            <a:r>
              <a:rPr lang="zh-CN" altLang="en-US" baseline="0" dirty="0"/>
              <a:t> </a:t>
            </a:r>
            <a:r>
              <a:rPr lang="en-US" altLang="zh-CN" baseline="0" dirty="0"/>
              <a:t>contains</a:t>
            </a:r>
            <a:r>
              <a:rPr lang="zh-CN" altLang="en-US" baseline="0" dirty="0"/>
              <a:t> </a:t>
            </a:r>
            <a:r>
              <a:rPr lang="en-US" altLang="zh-CN" baseline="0" dirty="0" err="1"/>
              <a:t>abcd</a:t>
            </a:r>
            <a:r>
              <a:rPr lang="en-US" altLang="zh-CN" baseline="0" dirty="0"/>
              <a:t>,</a:t>
            </a:r>
            <a:r>
              <a:rPr lang="zh-CN" altLang="en-US" baseline="0" dirty="0"/>
              <a:t> </a:t>
            </a:r>
            <a:r>
              <a:rPr lang="en-US" altLang="zh-CN" baseline="0" dirty="0" err="1"/>
              <a:t>abcd</a:t>
            </a:r>
            <a:r>
              <a:rPr lang="zh-CN" altLang="en-US" baseline="0" dirty="0"/>
              <a:t> </a:t>
            </a:r>
            <a:r>
              <a:rPr lang="en-US" altLang="zh-CN" baseline="0" dirty="0"/>
              <a:t>is</a:t>
            </a:r>
            <a:r>
              <a:rPr lang="zh-CN" altLang="en-US" baseline="0" dirty="0"/>
              <a:t> </a:t>
            </a:r>
            <a:r>
              <a:rPr lang="en-US" altLang="zh-CN" baseline="0" dirty="0"/>
              <a:t>not</a:t>
            </a:r>
            <a:r>
              <a:rPr lang="zh-CN" altLang="en-US" baseline="0" dirty="0"/>
              <a:t> </a:t>
            </a:r>
            <a:r>
              <a:rPr lang="en-US" altLang="zh-CN" baseline="0" dirty="0"/>
              <a:t>maximal</a:t>
            </a:r>
            <a:r>
              <a:rPr lang="zh-CN" altLang="en-US" baseline="0" dirty="0"/>
              <a:t> </a:t>
            </a:r>
            <a:r>
              <a:rPr lang="en-US" altLang="zh-CN" baseline="0" dirty="0"/>
              <a:t>and</a:t>
            </a:r>
            <a:r>
              <a:rPr lang="zh-CN" altLang="en-US" baseline="0" dirty="0"/>
              <a:t> </a:t>
            </a:r>
            <a:r>
              <a:rPr lang="en-US" altLang="zh-CN" baseline="0" dirty="0"/>
              <a:t>our</a:t>
            </a:r>
            <a:r>
              <a:rPr lang="zh-CN" altLang="en-US" baseline="0" dirty="0"/>
              <a:t> </a:t>
            </a:r>
            <a:r>
              <a:rPr lang="en-US" altLang="zh-CN" baseline="0" dirty="0"/>
              <a:t>goal</a:t>
            </a:r>
            <a:r>
              <a:rPr lang="zh-CN" altLang="en-US" baseline="0" dirty="0"/>
              <a:t> </a:t>
            </a:r>
            <a:r>
              <a:rPr lang="en-US" altLang="zh-CN" baseline="0" dirty="0"/>
              <a:t>is</a:t>
            </a:r>
            <a:r>
              <a:rPr lang="zh-CN" altLang="en-US" baseline="0" dirty="0"/>
              <a:t> </a:t>
            </a:r>
            <a:r>
              <a:rPr lang="en-US" altLang="zh-CN" baseline="0" dirty="0"/>
              <a:t>to</a:t>
            </a:r>
            <a:r>
              <a:rPr lang="zh-CN" altLang="en-US" baseline="0" dirty="0"/>
              <a:t> </a:t>
            </a:r>
            <a:r>
              <a:rPr lang="en-US" altLang="zh-CN" baseline="0" dirty="0"/>
              <a:t>find</a:t>
            </a:r>
            <a:r>
              <a:rPr lang="zh-CN" altLang="en-US" baseline="0" dirty="0"/>
              <a:t> </a:t>
            </a:r>
            <a:r>
              <a:rPr lang="en-US" altLang="zh-CN" baseline="0" dirty="0"/>
              <a:t>all</a:t>
            </a:r>
            <a:r>
              <a:rPr lang="zh-CN" altLang="en-US" baseline="0" dirty="0"/>
              <a:t> </a:t>
            </a:r>
            <a:r>
              <a:rPr lang="en-US" altLang="zh-CN" baseline="0" dirty="0"/>
              <a:t>the</a:t>
            </a:r>
            <a:r>
              <a:rPr lang="zh-CN" altLang="en-US" baseline="0" dirty="0"/>
              <a:t> </a:t>
            </a:r>
            <a:r>
              <a:rPr lang="en-US" altLang="zh-CN" baseline="0" dirty="0"/>
              <a:t>maximal</a:t>
            </a:r>
            <a:r>
              <a:rPr lang="zh-CN" altLang="en-US" baseline="0" dirty="0"/>
              <a:t> </a:t>
            </a:r>
            <a:r>
              <a:rPr lang="en-US" altLang="zh-CN" baseline="0" dirty="0"/>
              <a:t>gamma-quasi-cliques.</a:t>
            </a:r>
          </a:p>
          <a:p>
            <a:endParaRPr lang="zh-CN" altLang="en-US" dirty="0"/>
          </a:p>
        </p:txBody>
      </p:sp>
    </p:spTree>
    <p:extLst>
      <p:ext uri="{BB962C8B-B14F-4D97-AF65-F5344CB8AC3E}">
        <p14:creationId xmlns:p14="http://schemas.microsoft.com/office/powerpoint/2010/main" val="389080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baseline="0" dirty="0"/>
              <a:t>In</a:t>
            </a:r>
            <a:r>
              <a:rPr lang="zh-CN" altLang="en-US" baseline="0" dirty="0"/>
              <a:t> </a:t>
            </a:r>
            <a:r>
              <a:rPr lang="en-US" altLang="zh-CN" baseline="0" dirty="0"/>
              <a:t>G-thinker,</a:t>
            </a:r>
            <a:r>
              <a:rPr lang="zh-CN" altLang="en-US" baseline="0" dirty="0"/>
              <a:t> </a:t>
            </a:r>
            <a:r>
              <a:rPr lang="en-US" altLang="zh-CN" baseline="0" dirty="0"/>
              <a:t>[click]</a:t>
            </a:r>
            <a:r>
              <a:rPr lang="zh-CN" altLang="en-US" baseline="0" dirty="0"/>
              <a:t> </a:t>
            </a:r>
            <a:r>
              <a:rPr lang="en-US" altLang="zh-CN" baseline="0" dirty="0"/>
              <a:t>we</a:t>
            </a:r>
            <a:r>
              <a:rPr lang="zh-CN" altLang="en-US" baseline="0" dirty="0"/>
              <a:t> </a:t>
            </a:r>
            <a:r>
              <a:rPr lang="en-US" altLang="zh-CN" baseline="0" dirty="0"/>
              <a:t>can</a:t>
            </a:r>
            <a:r>
              <a:rPr lang="zh-CN" altLang="en-US" baseline="0" dirty="0"/>
              <a:t> </a:t>
            </a:r>
            <a:r>
              <a:rPr lang="en-US" altLang="zh-CN" baseline="0" dirty="0"/>
              <a:t>create</a:t>
            </a:r>
            <a:r>
              <a:rPr lang="zh-CN" altLang="en-US" baseline="0" dirty="0"/>
              <a:t> </a:t>
            </a:r>
            <a:r>
              <a:rPr lang="en-US" altLang="zh-CN" baseline="0" dirty="0"/>
              <a:t>initial</a:t>
            </a:r>
            <a:r>
              <a:rPr lang="zh-CN" altLang="en-US" baseline="0" dirty="0"/>
              <a:t> </a:t>
            </a:r>
            <a:r>
              <a:rPr lang="en-US" altLang="zh-CN" baseline="0" dirty="0"/>
              <a:t>tasks</a:t>
            </a:r>
            <a:r>
              <a:rPr lang="zh-CN" altLang="en-US" baseline="0" dirty="0"/>
              <a:t> </a:t>
            </a:r>
            <a:r>
              <a:rPr lang="en-US" altLang="zh-CN" baseline="0" dirty="0"/>
              <a:t>from</a:t>
            </a:r>
            <a:r>
              <a:rPr lang="zh-CN" altLang="en-US" baseline="0" dirty="0"/>
              <a:t> </a:t>
            </a:r>
            <a:r>
              <a:rPr lang="en-US" altLang="zh-CN" baseline="0" dirty="0"/>
              <a:t>individual</a:t>
            </a:r>
            <a:r>
              <a:rPr lang="zh-CN" altLang="en-US" baseline="0" dirty="0"/>
              <a:t> </a:t>
            </a:r>
            <a:r>
              <a:rPr lang="en-US" altLang="zh-CN" baseline="0" dirty="0"/>
              <a:t>vertices,</a:t>
            </a:r>
            <a:r>
              <a:rPr lang="zh-CN" altLang="en-US" baseline="0" dirty="0"/>
              <a:t> </a:t>
            </a:r>
            <a:endParaRPr lang="en-US" altLang="zh-CN" baseline="0" dirty="0"/>
          </a:p>
          <a:p>
            <a:r>
              <a:rPr lang="en-US" altLang="zh-CN" baseline="0" dirty="0"/>
              <a:t>[click]</a:t>
            </a:r>
          </a:p>
          <a:p>
            <a:r>
              <a:rPr lang="en-US" altLang="zh-CN" baseline="0" dirty="0"/>
              <a:t>but</a:t>
            </a:r>
            <a:r>
              <a:rPr lang="zh-CN" altLang="en-US" baseline="0" dirty="0"/>
              <a:t> </a:t>
            </a:r>
            <a:r>
              <a:rPr lang="en-US" altLang="zh-CN" baseline="0" dirty="0"/>
              <a:t>these</a:t>
            </a:r>
            <a:r>
              <a:rPr lang="zh-CN" altLang="en-US" baseline="0" dirty="0"/>
              <a:t> </a:t>
            </a:r>
            <a:r>
              <a:rPr lang="en-US" altLang="zh-CN" baseline="0" dirty="0"/>
              <a:t>tasks</a:t>
            </a:r>
            <a:r>
              <a:rPr lang="zh-CN" altLang="en-US" baseline="0" dirty="0"/>
              <a:t> </a:t>
            </a:r>
            <a:r>
              <a:rPr lang="en-US" altLang="zh-CN" baseline="0" dirty="0"/>
              <a:t>can</a:t>
            </a:r>
            <a:r>
              <a:rPr lang="zh-CN" altLang="en-US" baseline="0" dirty="0"/>
              <a:t> </a:t>
            </a:r>
            <a:r>
              <a:rPr lang="en-US" altLang="zh-CN" baseline="0" dirty="0"/>
              <a:t>have</a:t>
            </a:r>
            <a:r>
              <a:rPr lang="zh-CN" altLang="en-US" baseline="0" dirty="0"/>
              <a:t> </a:t>
            </a:r>
            <a:r>
              <a:rPr lang="en-US" altLang="zh-CN" baseline="0" dirty="0"/>
              <a:t>very</a:t>
            </a:r>
            <a:r>
              <a:rPr lang="zh-CN" altLang="en-US" baseline="0" dirty="0"/>
              <a:t> </a:t>
            </a:r>
            <a:r>
              <a:rPr lang="en-US" altLang="zh-CN" baseline="0" dirty="0"/>
              <a:t>imbalanced</a:t>
            </a:r>
            <a:r>
              <a:rPr lang="zh-CN" altLang="en-US" baseline="0" dirty="0"/>
              <a:t> </a:t>
            </a:r>
            <a:r>
              <a:rPr lang="en-US" altLang="zh-CN" baseline="0" dirty="0"/>
              <a:t>workloads.</a:t>
            </a:r>
          </a:p>
          <a:p>
            <a:endParaRPr lang="zh-CN" altLang="en-US" dirty="0"/>
          </a:p>
        </p:txBody>
      </p:sp>
    </p:spTree>
    <p:extLst>
      <p:ext uri="{BB962C8B-B14F-4D97-AF65-F5344CB8AC3E}">
        <p14:creationId xmlns:p14="http://schemas.microsoft.com/office/powerpoint/2010/main" val="22070419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baseline="0" dirty="0"/>
              <a:t>Here</a:t>
            </a:r>
            <a:r>
              <a:rPr lang="zh-CN" altLang="en-US" baseline="0" dirty="0"/>
              <a:t> </a:t>
            </a:r>
            <a:r>
              <a:rPr lang="en-US" altLang="zh-CN" baseline="0" dirty="0"/>
              <a:t>we</a:t>
            </a:r>
            <a:r>
              <a:rPr lang="zh-CN" altLang="en-US" baseline="0" dirty="0"/>
              <a:t> </a:t>
            </a:r>
            <a:r>
              <a:rPr lang="en-US" altLang="zh-CN" baseline="0" dirty="0"/>
              <a:t>explored</a:t>
            </a:r>
            <a:r>
              <a:rPr lang="zh-CN" altLang="en-US" baseline="0" dirty="0"/>
              <a:t> </a:t>
            </a:r>
            <a:r>
              <a:rPr lang="en-US" altLang="zh-CN" baseline="0" dirty="0"/>
              <a:t>the</a:t>
            </a:r>
            <a:r>
              <a:rPr lang="zh-CN" altLang="en-US" baseline="0" dirty="0"/>
              <a:t> </a:t>
            </a:r>
            <a:r>
              <a:rPr lang="en-US" altLang="zh-CN" baseline="0" dirty="0"/>
              <a:t>task</a:t>
            </a:r>
            <a:r>
              <a:rPr lang="zh-CN" altLang="en-US" baseline="0" dirty="0"/>
              <a:t> </a:t>
            </a:r>
            <a:r>
              <a:rPr lang="en-US" altLang="zh-CN" baseline="0" dirty="0"/>
              <a:t>running</a:t>
            </a:r>
            <a:r>
              <a:rPr lang="zh-CN" altLang="en-US" baseline="0" dirty="0"/>
              <a:t> </a:t>
            </a:r>
            <a:r>
              <a:rPr lang="en-US" altLang="zh-CN" baseline="0" dirty="0"/>
              <a:t>time</a:t>
            </a:r>
            <a:r>
              <a:rPr lang="zh-CN" altLang="en-US" baseline="0" dirty="0"/>
              <a:t> </a:t>
            </a:r>
            <a:r>
              <a:rPr lang="en-US" altLang="zh-CN" baseline="0" dirty="0"/>
              <a:t>with</a:t>
            </a:r>
            <a:r>
              <a:rPr lang="zh-CN" altLang="en-US" baseline="0" dirty="0"/>
              <a:t> </a:t>
            </a:r>
            <a:r>
              <a:rPr lang="en-US" altLang="zh-CN" baseline="0" dirty="0"/>
              <a:t>respect</a:t>
            </a:r>
            <a:r>
              <a:rPr lang="zh-CN" altLang="en-US" baseline="0" dirty="0"/>
              <a:t> </a:t>
            </a:r>
            <a:r>
              <a:rPr lang="en-US" altLang="zh-CN" baseline="0" dirty="0"/>
              <a:t>to</a:t>
            </a:r>
            <a:r>
              <a:rPr lang="zh-CN" altLang="en-US" baseline="0" dirty="0"/>
              <a:t> </a:t>
            </a:r>
            <a:r>
              <a:rPr lang="en-US" altLang="zh-CN" baseline="0" dirty="0"/>
              <a:t>difference</a:t>
            </a:r>
            <a:r>
              <a:rPr lang="zh-CN" altLang="en-US" baseline="0" dirty="0"/>
              <a:t> </a:t>
            </a:r>
            <a:r>
              <a:rPr lang="en-US" altLang="zh-CN" baseline="0" dirty="0"/>
              <a:t>subgraph</a:t>
            </a:r>
            <a:r>
              <a:rPr lang="zh-CN" altLang="en-US" baseline="0" dirty="0"/>
              <a:t> </a:t>
            </a:r>
            <a:r>
              <a:rPr lang="en-US" altLang="zh-CN" baseline="0" dirty="0"/>
              <a:t>features</a:t>
            </a:r>
            <a:r>
              <a:rPr lang="zh-CN" altLang="en-US" baseline="0" dirty="0"/>
              <a:t> </a:t>
            </a:r>
            <a:r>
              <a:rPr lang="en-US" altLang="zh-CN" baseline="0" dirty="0"/>
              <a:t>such</a:t>
            </a:r>
            <a:r>
              <a:rPr lang="zh-CN" altLang="en-US" baseline="0" dirty="0"/>
              <a:t> </a:t>
            </a:r>
            <a:r>
              <a:rPr lang="en-US" altLang="zh-CN" baseline="0" dirty="0"/>
              <a:t>as</a:t>
            </a:r>
            <a:r>
              <a:rPr lang="zh-CN" altLang="en-US" baseline="0" dirty="0"/>
              <a:t> </a:t>
            </a:r>
            <a:r>
              <a:rPr lang="en-US" altLang="zh-CN" baseline="0" dirty="0"/>
              <a:t>number</a:t>
            </a:r>
            <a:r>
              <a:rPr lang="zh-CN" altLang="en-US" baseline="0" dirty="0"/>
              <a:t> </a:t>
            </a:r>
            <a:r>
              <a:rPr lang="en-US" altLang="zh-CN" baseline="0" dirty="0"/>
              <a:t>of</a:t>
            </a:r>
            <a:r>
              <a:rPr lang="zh-CN" altLang="en-US" baseline="0" dirty="0"/>
              <a:t> </a:t>
            </a:r>
            <a:r>
              <a:rPr lang="en-US" altLang="zh-CN" baseline="0" dirty="0"/>
              <a:t>nodes</a:t>
            </a:r>
            <a:r>
              <a:rPr lang="zh-CN" altLang="en-US" baseline="0" dirty="0"/>
              <a:t> </a:t>
            </a:r>
            <a:r>
              <a:rPr lang="en-US" altLang="zh-CN" baseline="0" dirty="0"/>
              <a:t>and</a:t>
            </a:r>
            <a:r>
              <a:rPr lang="zh-CN" altLang="en-US" baseline="0" dirty="0"/>
              <a:t> </a:t>
            </a:r>
            <a:r>
              <a:rPr lang="en-US" altLang="zh-CN" baseline="0" dirty="0"/>
              <a:t>edges,</a:t>
            </a:r>
            <a:r>
              <a:rPr lang="zh-CN" altLang="en-US" baseline="0" dirty="0"/>
              <a:t> </a:t>
            </a:r>
            <a:r>
              <a:rPr lang="en-US" altLang="zh-CN" baseline="0" dirty="0"/>
              <a:t>and</a:t>
            </a:r>
            <a:r>
              <a:rPr lang="zh-CN" altLang="en-US" baseline="0" dirty="0"/>
              <a:t> </a:t>
            </a:r>
            <a:r>
              <a:rPr lang="en-US" altLang="zh-CN" baseline="0" dirty="0"/>
              <a:t>density</a:t>
            </a:r>
            <a:r>
              <a:rPr lang="zh-CN" altLang="en-US" baseline="0" dirty="0"/>
              <a:t> </a:t>
            </a:r>
            <a:r>
              <a:rPr lang="en-US" altLang="zh-CN" baseline="0" dirty="0"/>
              <a:t>measures</a:t>
            </a:r>
            <a:r>
              <a:rPr lang="zh-CN" altLang="en-US" baseline="0" dirty="0"/>
              <a:t> </a:t>
            </a:r>
            <a:r>
              <a:rPr lang="en-US" altLang="zh-CN" baseline="0" dirty="0"/>
              <a:t>such</a:t>
            </a:r>
            <a:r>
              <a:rPr lang="zh-CN" altLang="en-US" baseline="0" dirty="0"/>
              <a:t> </a:t>
            </a:r>
            <a:r>
              <a:rPr lang="en-US" altLang="zh-CN" baseline="0" dirty="0"/>
              <a:t>as</a:t>
            </a:r>
            <a:r>
              <a:rPr lang="zh-CN" altLang="en-US" baseline="0" dirty="0"/>
              <a:t> </a:t>
            </a:r>
            <a:r>
              <a:rPr lang="en-US" altLang="zh-CN" baseline="0" dirty="0"/>
              <a:t>average</a:t>
            </a:r>
            <a:r>
              <a:rPr lang="zh-CN" altLang="en-US" baseline="0" dirty="0"/>
              <a:t> </a:t>
            </a:r>
            <a:r>
              <a:rPr lang="en-US" altLang="zh-CN" baseline="0" dirty="0"/>
              <a:t>degree</a:t>
            </a:r>
            <a:r>
              <a:rPr lang="zh-CN" altLang="en-US" baseline="0" dirty="0"/>
              <a:t> </a:t>
            </a:r>
            <a:r>
              <a:rPr lang="en-US" altLang="zh-CN" baseline="0" dirty="0"/>
              <a:t>and</a:t>
            </a:r>
            <a:r>
              <a:rPr lang="zh-CN" altLang="en-US" baseline="0" dirty="0"/>
              <a:t> </a:t>
            </a:r>
            <a:r>
              <a:rPr lang="en-US" altLang="zh-CN" baseline="0" dirty="0"/>
              <a:t>core</a:t>
            </a:r>
            <a:r>
              <a:rPr lang="zh-CN" altLang="en-US" baseline="0" dirty="0"/>
              <a:t> </a:t>
            </a:r>
            <a:r>
              <a:rPr lang="en-US" altLang="zh-CN" baseline="0" dirty="0"/>
              <a:t>number,</a:t>
            </a:r>
            <a:r>
              <a:rPr lang="zh-CN" altLang="en-US" baseline="0" dirty="0"/>
              <a:t> </a:t>
            </a:r>
            <a:r>
              <a:rPr lang="en-US" altLang="zh-CN" baseline="0" dirty="0"/>
              <a:t>but</a:t>
            </a:r>
            <a:r>
              <a:rPr lang="zh-CN" altLang="en-US" baseline="0" dirty="0"/>
              <a:t> </a:t>
            </a:r>
            <a:r>
              <a:rPr lang="en-US" altLang="zh-CN" baseline="0" dirty="0"/>
              <a:t>we</a:t>
            </a:r>
            <a:r>
              <a:rPr lang="zh-CN" altLang="en-US" baseline="0" dirty="0"/>
              <a:t> </a:t>
            </a:r>
            <a:r>
              <a:rPr lang="en-US" altLang="zh-CN" baseline="0" dirty="0"/>
              <a:t>can</a:t>
            </a:r>
            <a:r>
              <a:rPr lang="zh-CN" altLang="en-US" baseline="0" dirty="0"/>
              <a:t> </a:t>
            </a:r>
            <a:r>
              <a:rPr lang="en-US" altLang="zh-CN" baseline="0" dirty="0"/>
              <a:t>see</a:t>
            </a:r>
            <a:r>
              <a:rPr lang="zh-CN" altLang="en-US" baseline="0" dirty="0"/>
              <a:t> </a:t>
            </a:r>
            <a:r>
              <a:rPr lang="en-US" altLang="zh-CN" baseline="0" dirty="0"/>
              <a:t>that</a:t>
            </a:r>
            <a:r>
              <a:rPr lang="zh-CN" altLang="en-US" baseline="0" dirty="0"/>
              <a:t> </a:t>
            </a:r>
            <a:r>
              <a:rPr lang="en-US" altLang="zh-CN" baseline="0" dirty="0"/>
              <a:t>even</a:t>
            </a:r>
            <a:r>
              <a:rPr lang="zh-CN" altLang="en-US" baseline="0" dirty="0"/>
              <a:t> </a:t>
            </a:r>
            <a:r>
              <a:rPr lang="en-US" altLang="zh-CN" baseline="0" dirty="0"/>
              <a:t>for</a:t>
            </a:r>
            <a:r>
              <a:rPr lang="zh-CN" altLang="en-US" baseline="0" dirty="0"/>
              <a:t> </a:t>
            </a:r>
            <a:r>
              <a:rPr lang="en-US" altLang="zh-CN" baseline="0" dirty="0"/>
              <a:t>small</a:t>
            </a:r>
            <a:r>
              <a:rPr lang="zh-CN" altLang="en-US" baseline="0" dirty="0"/>
              <a:t> </a:t>
            </a:r>
            <a:r>
              <a:rPr lang="en-US" altLang="zh-CN" baseline="0" dirty="0"/>
              <a:t>feature</a:t>
            </a:r>
            <a:r>
              <a:rPr lang="zh-CN" altLang="en-US" baseline="0" dirty="0"/>
              <a:t> </a:t>
            </a:r>
            <a:r>
              <a:rPr lang="en-US" altLang="zh-CN" baseline="0" dirty="0"/>
              <a:t>values,</a:t>
            </a:r>
            <a:r>
              <a:rPr lang="zh-CN" altLang="en-US" baseline="0" dirty="0"/>
              <a:t> </a:t>
            </a:r>
            <a:r>
              <a:rPr lang="en-US" altLang="zh-CN" baseline="0" dirty="0"/>
              <a:t>some</a:t>
            </a:r>
            <a:r>
              <a:rPr lang="zh-CN" altLang="en-US" baseline="0" dirty="0"/>
              <a:t> </a:t>
            </a:r>
            <a:r>
              <a:rPr lang="en-US" altLang="zh-CN" baseline="0" dirty="0"/>
              <a:t>tasks</a:t>
            </a:r>
            <a:r>
              <a:rPr lang="zh-CN" altLang="en-US" baseline="0" dirty="0"/>
              <a:t> </a:t>
            </a:r>
            <a:r>
              <a:rPr lang="en-US" altLang="zh-CN" baseline="0" dirty="0"/>
              <a:t>can</a:t>
            </a:r>
            <a:r>
              <a:rPr lang="zh-CN" altLang="en-US" baseline="0" dirty="0"/>
              <a:t> </a:t>
            </a:r>
            <a:r>
              <a:rPr lang="en-US" altLang="zh-CN" baseline="0" dirty="0"/>
              <a:t>be</a:t>
            </a:r>
            <a:r>
              <a:rPr lang="zh-CN" altLang="en-US" baseline="0" dirty="0"/>
              <a:t> </a:t>
            </a:r>
            <a:r>
              <a:rPr lang="en-US" altLang="zh-CN" baseline="0" dirty="0"/>
              <a:t>orders</a:t>
            </a:r>
            <a:r>
              <a:rPr lang="zh-CN" altLang="en-US" baseline="0" dirty="0"/>
              <a:t> </a:t>
            </a:r>
            <a:r>
              <a:rPr lang="en-US" altLang="zh-CN" baseline="0" dirty="0"/>
              <a:t>of</a:t>
            </a:r>
            <a:r>
              <a:rPr lang="zh-CN" altLang="en-US" baseline="0" dirty="0"/>
              <a:t> </a:t>
            </a:r>
            <a:r>
              <a:rPr lang="en-US" altLang="zh-CN" baseline="0" dirty="0"/>
              <a:t>magnitude</a:t>
            </a:r>
            <a:r>
              <a:rPr lang="zh-CN" altLang="en-US" baseline="0" dirty="0"/>
              <a:t> </a:t>
            </a:r>
            <a:r>
              <a:rPr lang="en-US" altLang="zh-CN" baseline="0" dirty="0"/>
              <a:t>more</a:t>
            </a:r>
            <a:r>
              <a:rPr lang="zh-CN" altLang="en-US" baseline="0" dirty="0"/>
              <a:t> </a:t>
            </a:r>
            <a:r>
              <a:rPr lang="en-US" altLang="zh-CN" baseline="0" dirty="0"/>
              <a:t>expensive</a:t>
            </a:r>
            <a:r>
              <a:rPr lang="zh-CN" altLang="en-US" baseline="0" dirty="0"/>
              <a:t> </a:t>
            </a:r>
            <a:r>
              <a:rPr lang="en-US" altLang="zh-CN" baseline="0" dirty="0"/>
              <a:t>than</a:t>
            </a:r>
            <a:r>
              <a:rPr lang="zh-CN" altLang="en-US" baseline="0" dirty="0"/>
              <a:t> </a:t>
            </a:r>
            <a:r>
              <a:rPr lang="en-US" altLang="zh-CN" baseline="0" dirty="0"/>
              <a:t>others,</a:t>
            </a:r>
            <a:r>
              <a:rPr lang="zh-CN" altLang="en-US" baseline="0" dirty="0"/>
              <a:t> </a:t>
            </a:r>
            <a:r>
              <a:rPr lang="en-US" altLang="zh-CN" baseline="0" dirty="0"/>
              <a:t>and</a:t>
            </a:r>
            <a:r>
              <a:rPr lang="zh-CN" altLang="en-US" baseline="0" dirty="0"/>
              <a:t> </a:t>
            </a:r>
            <a:r>
              <a:rPr lang="en-US" altLang="zh-CN" baseline="0" dirty="0"/>
              <a:t>we</a:t>
            </a:r>
            <a:r>
              <a:rPr lang="zh-CN" altLang="en-US" baseline="0" dirty="0"/>
              <a:t> </a:t>
            </a:r>
            <a:r>
              <a:rPr lang="en-US" altLang="zh-CN" baseline="0" dirty="0"/>
              <a:t>find</a:t>
            </a:r>
            <a:r>
              <a:rPr lang="zh-CN" altLang="en-US" baseline="0" dirty="0"/>
              <a:t> </a:t>
            </a:r>
            <a:r>
              <a:rPr lang="en-US" altLang="zh-CN" baseline="0" dirty="0"/>
              <a:t>that</a:t>
            </a:r>
            <a:r>
              <a:rPr lang="zh-CN" altLang="en-US" baseline="0" dirty="0"/>
              <a:t> </a:t>
            </a:r>
            <a:r>
              <a:rPr lang="en-US" altLang="zh-CN" baseline="0" dirty="0"/>
              <a:t>no</a:t>
            </a:r>
            <a:r>
              <a:rPr lang="zh-CN" altLang="en-US" baseline="0" dirty="0"/>
              <a:t> </a:t>
            </a:r>
            <a:r>
              <a:rPr lang="en-US" altLang="zh-CN" baseline="0" dirty="0"/>
              <a:t>machine</a:t>
            </a:r>
            <a:r>
              <a:rPr lang="zh-CN" altLang="en-US" baseline="0" dirty="0"/>
              <a:t> </a:t>
            </a:r>
            <a:r>
              <a:rPr lang="en-US" altLang="zh-CN" baseline="0" dirty="0"/>
              <a:t>learning</a:t>
            </a:r>
            <a:r>
              <a:rPr lang="zh-CN" altLang="en-US" baseline="0" dirty="0"/>
              <a:t> </a:t>
            </a:r>
            <a:r>
              <a:rPr lang="en-US" altLang="zh-CN" baseline="0" dirty="0"/>
              <a:t>model</a:t>
            </a:r>
            <a:r>
              <a:rPr lang="zh-CN" altLang="en-US" baseline="0" dirty="0"/>
              <a:t> </a:t>
            </a:r>
            <a:r>
              <a:rPr lang="en-US" altLang="zh-CN" baseline="0" dirty="0"/>
              <a:t>can</a:t>
            </a:r>
            <a:r>
              <a:rPr lang="zh-CN" altLang="en-US" baseline="0" dirty="0"/>
              <a:t> </a:t>
            </a:r>
            <a:r>
              <a:rPr lang="en-US" altLang="zh-CN" baseline="0" dirty="0"/>
              <a:t>predict</a:t>
            </a:r>
            <a:r>
              <a:rPr lang="zh-CN" altLang="en-US" baseline="0" dirty="0"/>
              <a:t> </a:t>
            </a:r>
            <a:r>
              <a:rPr lang="en-US" altLang="zh-CN" baseline="0" dirty="0"/>
              <a:t>these</a:t>
            </a:r>
            <a:r>
              <a:rPr lang="zh-CN" altLang="en-US" baseline="0" dirty="0"/>
              <a:t> </a:t>
            </a:r>
            <a:r>
              <a:rPr lang="en-US" altLang="zh-CN" baseline="0" dirty="0"/>
              <a:t>expensive</a:t>
            </a:r>
            <a:r>
              <a:rPr lang="zh-CN" altLang="en-US" baseline="0" dirty="0"/>
              <a:t> </a:t>
            </a:r>
            <a:r>
              <a:rPr lang="en-US" altLang="zh-CN" baseline="0" dirty="0"/>
              <a:t>big</a:t>
            </a:r>
            <a:r>
              <a:rPr lang="zh-CN" altLang="en-US" baseline="0" dirty="0"/>
              <a:t> </a:t>
            </a:r>
            <a:r>
              <a:rPr lang="en-US" altLang="zh-CN" baseline="0" dirty="0"/>
              <a:t>tasks</a:t>
            </a:r>
            <a:r>
              <a:rPr lang="zh-CN" altLang="en-US" baseline="0" dirty="0"/>
              <a:t> </a:t>
            </a:r>
            <a:r>
              <a:rPr lang="en-US" altLang="zh-CN" baseline="0" dirty="0"/>
              <a:t>effectively.</a:t>
            </a:r>
          </a:p>
          <a:p>
            <a:r>
              <a:rPr lang="en-US" altLang="zh-CN" baseline="0" dirty="0"/>
              <a:t>[click]</a:t>
            </a:r>
          </a:p>
          <a:p>
            <a:r>
              <a:rPr lang="en-US" altLang="zh-CN" baseline="0" dirty="0"/>
              <a:t>Why is there such a huge task time difference among tasks?</a:t>
            </a:r>
          </a:p>
          <a:p>
            <a:endParaRPr lang="zh-CN" altLang="en-US" dirty="0"/>
          </a:p>
        </p:txBody>
      </p:sp>
    </p:spTree>
    <p:extLst>
      <p:ext uri="{BB962C8B-B14F-4D97-AF65-F5344CB8AC3E}">
        <p14:creationId xmlns:p14="http://schemas.microsoft.com/office/powerpoint/2010/main" val="3511701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baseline="0" dirty="0"/>
              <a:t>This</a:t>
            </a:r>
            <a:r>
              <a:rPr lang="zh-CN" altLang="en-US" baseline="0" dirty="0"/>
              <a:t> </a:t>
            </a:r>
            <a:r>
              <a:rPr lang="en-US" altLang="zh-CN" baseline="0" dirty="0"/>
              <a:t>is</a:t>
            </a:r>
            <a:r>
              <a:rPr lang="zh-CN" altLang="en-US" baseline="0" dirty="0"/>
              <a:t> </a:t>
            </a:r>
            <a:r>
              <a:rPr lang="en-US" altLang="zh-CN" baseline="0" dirty="0"/>
              <a:t>because</a:t>
            </a:r>
            <a:r>
              <a:rPr lang="zh-CN" altLang="en-US" baseline="0" dirty="0"/>
              <a:t> </a:t>
            </a:r>
            <a:r>
              <a:rPr lang="en-US" altLang="zh-CN" baseline="0" dirty="0"/>
              <a:t>our</a:t>
            </a:r>
            <a:r>
              <a:rPr lang="zh-CN" altLang="en-US" baseline="0" dirty="0"/>
              <a:t> </a:t>
            </a:r>
            <a:r>
              <a:rPr lang="en-US" altLang="zh-CN" baseline="0" dirty="0"/>
              <a:t>algorithm</a:t>
            </a:r>
            <a:r>
              <a:rPr lang="zh-CN" altLang="en-US" baseline="0" dirty="0"/>
              <a:t> </a:t>
            </a:r>
            <a:r>
              <a:rPr lang="en-US" altLang="zh-CN" baseline="0" dirty="0"/>
              <a:t>relies</a:t>
            </a:r>
            <a:r>
              <a:rPr lang="zh-CN" altLang="en-US" baseline="0" dirty="0"/>
              <a:t> </a:t>
            </a:r>
            <a:r>
              <a:rPr lang="en-US" altLang="zh-CN" baseline="0" dirty="0"/>
              <a:t>on</a:t>
            </a:r>
            <a:r>
              <a:rPr lang="zh-CN" altLang="en-US" baseline="0" dirty="0"/>
              <a:t> </a:t>
            </a:r>
            <a:r>
              <a:rPr lang="en-US" altLang="zh-CN" baseline="0" dirty="0"/>
              <a:t>many</a:t>
            </a:r>
            <a:r>
              <a:rPr lang="zh-CN" altLang="en-US" baseline="0" dirty="0"/>
              <a:t> </a:t>
            </a:r>
            <a:r>
              <a:rPr lang="en-US" altLang="zh-CN" baseline="0" dirty="0"/>
              <a:t>pruning</a:t>
            </a:r>
            <a:r>
              <a:rPr lang="zh-CN" altLang="en-US" baseline="0" dirty="0"/>
              <a:t> </a:t>
            </a:r>
            <a:r>
              <a:rPr lang="en-US" altLang="zh-CN" baseline="0" dirty="0"/>
              <a:t>rules</a:t>
            </a:r>
            <a:r>
              <a:rPr lang="zh-CN" altLang="en-US" baseline="0" dirty="0"/>
              <a:t> </a:t>
            </a:r>
            <a:r>
              <a:rPr lang="en-US" altLang="zh-CN" baseline="0" dirty="0"/>
              <a:t>to</a:t>
            </a:r>
            <a:r>
              <a:rPr lang="zh-CN" altLang="en-US" baseline="0" dirty="0"/>
              <a:t> </a:t>
            </a:r>
            <a:r>
              <a:rPr lang="en-US" altLang="zh-CN" baseline="0" dirty="0"/>
              <a:t>significantly</a:t>
            </a:r>
            <a:r>
              <a:rPr lang="zh-CN" altLang="en-US" baseline="0" dirty="0"/>
              <a:t> </a:t>
            </a:r>
            <a:r>
              <a:rPr lang="en-US" altLang="zh-CN" baseline="0" dirty="0"/>
              <a:t>reduce</a:t>
            </a:r>
            <a:r>
              <a:rPr lang="zh-CN" altLang="en-US" baseline="0" dirty="0"/>
              <a:t> </a:t>
            </a:r>
            <a:r>
              <a:rPr lang="en-US" altLang="zh-CN" baseline="0" dirty="0"/>
              <a:t>the</a:t>
            </a:r>
            <a:r>
              <a:rPr lang="zh-CN" altLang="en-US" baseline="0" dirty="0"/>
              <a:t> </a:t>
            </a:r>
            <a:r>
              <a:rPr lang="en-US" altLang="zh-CN" baseline="0" dirty="0"/>
              <a:t>search</a:t>
            </a:r>
            <a:r>
              <a:rPr lang="zh-CN" altLang="en-US" baseline="0" dirty="0"/>
              <a:t> </a:t>
            </a:r>
            <a:r>
              <a:rPr lang="en-US" altLang="zh-CN" baseline="0" dirty="0"/>
              <a:t>space,</a:t>
            </a:r>
            <a:r>
              <a:rPr lang="zh-CN" altLang="en-US" baseline="0" dirty="0"/>
              <a:t> </a:t>
            </a:r>
            <a:r>
              <a:rPr lang="en-US" altLang="zh-CN" baseline="0" dirty="0"/>
              <a:t>but</a:t>
            </a:r>
            <a:r>
              <a:rPr lang="zh-CN" altLang="en-US" baseline="0" dirty="0"/>
              <a:t> </a:t>
            </a:r>
            <a:r>
              <a:rPr lang="en-US" altLang="zh-CN" baseline="0" dirty="0"/>
              <a:t>these</a:t>
            </a:r>
            <a:r>
              <a:rPr lang="zh-CN" altLang="en-US" baseline="0" dirty="0"/>
              <a:t> </a:t>
            </a:r>
            <a:r>
              <a:rPr lang="en-US" altLang="zh-CN" baseline="0" dirty="0"/>
              <a:t>rules</a:t>
            </a:r>
            <a:r>
              <a:rPr lang="zh-CN" altLang="en-US" baseline="0" dirty="0"/>
              <a:t> </a:t>
            </a:r>
            <a:r>
              <a:rPr lang="en-US" altLang="zh-CN" baseline="0" dirty="0"/>
              <a:t>depend</a:t>
            </a:r>
            <a:r>
              <a:rPr lang="zh-CN" altLang="en-US" baseline="0" dirty="0"/>
              <a:t> </a:t>
            </a:r>
            <a:r>
              <a:rPr lang="en-US" altLang="zh-CN" baseline="0" dirty="0"/>
              <a:t>on</a:t>
            </a:r>
            <a:r>
              <a:rPr lang="zh-CN" altLang="en-US" baseline="0" dirty="0"/>
              <a:t> </a:t>
            </a:r>
            <a:r>
              <a:rPr lang="en-US" altLang="zh-CN" baseline="0" dirty="0"/>
              <a:t>the</a:t>
            </a:r>
            <a:r>
              <a:rPr lang="zh-CN" altLang="en-US" baseline="0" dirty="0"/>
              <a:t> </a:t>
            </a:r>
            <a:r>
              <a:rPr lang="en-US" altLang="zh-CN" baseline="0" dirty="0"/>
              <a:t>complicated</a:t>
            </a:r>
            <a:r>
              <a:rPr lang="zh-CN" altLang="en-US" baseline="0" dirty="0"/>
              <a:t> </a:t>
            </a:r>
            <a:r>
              <a:rPr lang="en-US" altLang="zh-CN" baseline="0" dirty="0"/>
              <a:t>connection</a:t>
            </a:r>
            <a:r>
              <a:rPr lang="zh-CN" altLang="en-US" baseline="0" dirty="0"/>
              <a:t> </a:t>
            </a:r>
            <a:r>
              <a:rPr lang="en-US" altLang="zh-CN" baseline="0" dirty="0"/>
              <a:t>relationships</a:t>
            </a:r>
            <a:r>
              <a:rPr lang="zh-CN" altLang="en-US" baseline="0" dirty="0"/>
              <a:t> </a:t>
            </a:r>
            <a:r>
              <a:rPr lang="en-US" altLang="zh-CN" baseline="0" dirty="0"/>
              <a:t>among</a:t>
            </a:r>
            <a:r>
              <a:rPr lang="zh-CN" altLang="en-US" baseline="0" dirty="0"/>
              <a:t> </a:t>
            </a:r>
            <a:r>
              <a:rPr lang="en-US" altLang="zh-CN" baseline="0" dirty="0"/>
              <a:t>the</a:t>
            </a:r>
            <a:r>
              <a:rPr lang="zh-CN" altLang="en-US" baseline="0" dirty="0"/>
              <a:t> </a:t>
            </a:r>
            <a:r>
              <a:rPr lang="en-US" altLang="zh-CN" baseline="0" dirty="0"/>
              <a:t>current</a:t>
            </a:r>
            <a:r>
              <a:rPr lang="zh-CN" altLang="en-US" baseline="0" dirty="0"/>
              <a:t> </a:t>
            </a:r>
            <a:r>
              <a:rPr lang="en-US" altLang="zh-CN" baseline="0" dirty="0"/>
              <a:t>set</a:t>
            </a:r>
            <a:r>
              <a:rPr lang="zh-CN" altLang="en-US" baseline="0" dirty="0"/>
              <a:t> </a:t>
            </a:r>
            <a:r>
              <a:rPr lang="en-US" altLang="zh-CN" baseline="0" dirty="0"/>
              <a:t>of</a:t>
            </a:r>
            <a:r>
              <a:rPr lang="zh-CN" altLang="en-US" baseline="0" dirty="0"/>
              <a:t> </a:t>
            </a:r>
            <a:r>
              <a:rPr lang="en-US" altLang="zh-CN" baseline="0" dirty="0"/>
              <a:t>vertices</a:t>
            </a:r>
            <a:r>
              <a:rPr lang="zh-CN" altLang="en-US" baseline="0" dirty="0"/>
              <a:t> </a:t>
            </a:r>
            <a:r>
              <a:rPr lang="en-US" altLang="zh-CN" baseline="0" dirty="0"/>
              <a:t>under</a:t>
            </a:r>
            <a:r>
              <a:rPr lang="zh-CN" altLang="en-US" baseline="0" dirty="0"/>
              <a:t> </a:t>
            </a:r>
            <a:r>
              <a:rPr lang="en-US" altLang="zh-CN" baseline="0" dirty="0"/>
              <a:t>exploration,</a:t>
            </a:r>
            <a:r>
              <a:rPr lang="zh-CN" altLang="en-US" baseline="0" dirty="0"/>
              <a:t> </a:t>
            </a:r>
            <a:r>
              <a:rPr lang="en-US" altLang="zh-CN" baseline="0" dirty="0"/>
              <a:t>and</a:t>
            </a:r>
            <a:r>
              <a:rPr lang="zh-CN" altLang="en-US" baseline="0" dirty="0"/>
              <a:t> </a:t>
            </a:r>
            <a:r>
              <a:rPr lang="en-US" altLang="zh-CN" baseline="0" dirty="0"/>
              <a:t>the</a:t>
            </a:r>
            <a:r>
              <a:rPr lang="zh-CN" altLang="en-US" baseline="0" dirty="0"/>
              <a:t> </a:t>
            </a:r>
            <a:r>
              <a:rPr lang="en-US" altLang="zh-CN" baseline="0" dirty="0"/>
              <a:t>timing</a:t>
            </a:r>
            <a:r>
              <a:rPr lang="zh-CN" altLang="en-US" baseline="0" dirty="0"/>
              <a:t> </a:t>
            </a:r>
            <a:r>
              <a:rPr lang="en-US" altLang="zh-CN" baseline="0" dirty="0"/>
              <a:t>when</a:t>
            </a:r>
            <a:r>
              <a:rPr lang="zh-CN" altLang="en-US" baseline="0" dirty="0"/>
              <a:t> </a:t>
            </a:r>
            <a:r>
              <a:rPr lang="en-US" altLang="zh-CN" baseline="0" dirty="0"/>
              <a:t>a</a:t>
            </a:r>
            <a:r>
              <a:rPr lang="zh-CN" altLang="en-US" baseline="0" dirty="0"/>
              <a:t> </a:t>
            </a:r>
            <a:r>
              <a:rPr lang="en-US" altLang="zh-CN" baseline="0" dirty="0"/>
              <a:t>pruning</a:t>
            </a:r>
            <a:r>
              <a:rPr lang="zh-CN" altLang="en-US" baseline="0" dirty="0"/>
              <a:t> </a:t>
            </a:r>
            <a:r>
              <a:rPr lang="en-US" altLang="zh-CN" baseline="0" dirty="0"/>
              <a:t>rule</a:t>
            </a:r>
            <a:r>
              <a:rPr lang="zh-CN" altLang="en-US" baseline="0" dirty="0"/>
              <a:t> </a:t>
            </a:r>
            <a:r>
              <a:rPr lang="en-US" altLang="zh-CN" baseline="0" dirty="0"/>
              <a:t>is</a:t>
            </a:r>
            <a:r>
              <a:rPr lang="zh-CN" altLang="en-US" baseline="0" dirty="0"/>
              <a:t> </a:t>
            </a:r>
            <a:r>
              <a:rPr lang="en-US" altLang="zh-CN" baseline="0" dirty="0"/>
              <a:t>applicable</a:t>
            </a:r>
            <a:r>
              <a:rPr lang="zh-CN" altLang="en-US" baseline="0" dirty="0"/>
              <a:t> </a:t>
            </a:r>
            <a:r>
              <a:rPr lang="en-US" altLang="zh-CN" baseline="0" dirty="0"/>
              <a:t>is</a:t>
            </a:r>
            <a:r>
              <a:rPr lang="zh-CN" altLang="en-US" baseline="0" dirty="0"/>
              <a:t> </a:t>
            </a:r>
            <a:r>
              <a:rPr lang="en-US" altLang="zh-CN" baseline="0" dirty="0"/>
              <a:t>difficult</a:t>
            </a:r>
            <a:r>
              <a:rPr lang="zh-CN" altLang="en-US" baseline="0" dirty="0"/>
              <a:t> </a:t>
            </a:r>
            <a:r>
              <a:rPr lang="en-US" altLang="zh-CN" baseline="0" dirty="0"/>
              <a:t>to</a:t>
            </a:r>
            <a:r>
              <a:rPr lang="zh-CN" altLang="en-US" baseline="0" dirty="0"/>
              <a:t> </a:t>
            </a:r>
            <a:r>
              <a:rPr lang="en-US" altLang="zh-CN" baseline="0" dirty="0"/>
              <a:t>predict.</a:t>
            </a:r>
          </a:p>
          <a:p>
            <a:endParaRPr lang="zh-CN" altLang="en-US" dirty="0"/>
          </a:p>
        </p:txBody>
      </p:sp>
    </p:spTree>
    <p:extLst>
      <p:ext uri="{BB962C8B-B14F-4D97-AF65-F5344CB8AC3E}">
        <p14:creationId xmlns:p14="http://schemas.microsoft.com/office/powerpoint/2010/main" val="24462272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baseline="0" dirty="0"/>
              <a:t>We</a:t>
            </a:r>
            <a:r>
              <a:rPr lang="zh-CN" altLang="en-US" baseline="0" dirty="0"/>
              <a:t> </a:t>
            </a:r>
            <a:r>
              <a:rPr lang="en-US" altLang="zh-CN" baseline="0" dirty="0"/>
              <a:t>therefore</a:t>
            </a:r>
            <a:r>
              <a:rPr lang="zh-CN" altLang="en-US" baseline="0" dirty="0"/>
              <a:t> </a:t>
            </a:r>
            <a:r>
              <a:rPr lang="en-US" altLang="zh-CN" baseline="0" dirty="0"/>
              <a:t>propose</a:t>
            </a:r>
            <a:r>
              <a:rPr lang="zh-CN" altLang="en-US" baseline="0" dirty="0"/>
              <a:t> </a:t>
            </a:r>
            <a:r>
              <a:rPr lang="en-US" altLang="zh-CN" baseline="0" dirty="0"/>
              <a:t>a</a:t>
            </a:r>
            <a:r>
              <a:rPr lang="zh-CN" altLang="en-US" baseline="0" dirty="0"/>
              <a:t> </a:t>
            </a:r>
            <a:r>
              <a:rPr lang="en-US" altLang="zh-CN" baseline="0" dirty="0"/>
              <a:t>timeout</a:t>
            </a:r>
            <a:r>
              <a:rPr lang="zh-CN" altLang="en-US" baseline="0" dirty="0"/>
              <a:t> </a:t>
            </a:r>
            <a:r>
              <a:rPr lang="en-US" altLang="zh-CN" baseline="0" dirty="0"/>
              <a:t>mechanism,</a:t>
            </a:r>
            <a:r>
              <a:rPr lang="zh-CN" altLang="en-US" baseline="0" dirty="0"/>
              <a:t> </a:t>
            </a:r>
            <a:r>
              <a:rPr lang="en-US" altLang="zh-CN" baseline="0" dirty="0"/>
              <a:t>where</a:t>
            </a:r>
            <a:r>
              <a:rPr lang="zh-CN" altLang="en-US" baseline="0" dirty="0"/>
              <a:t> </a:t>
            </a:r>
            <a:r>
              <a:rPr lang="en-US" altLang="zh-CN" baseline="0" dirty="0"/>
              <a:t>a</a:t>
            </a:r>
            <a:r>
              <a:rPr lang="zh-CN" altLang="en-US" baseline="0" dirty="0"/>
              <a:t> </a:t>
            </a:r>
            <a:r>
              <a:rPr lang="en-US" altLang="zh-CN" baseline="0" dirty="0"/>
              <a:t>task</a:t>
            </a:r>
            <a:r>
              <a:rPr lang="zh-CN" altLang="en-US" baseline="0" dirty="0"/>
              <a:t> </a:t>
            </a:r>
            <a:r>
              <a:rPr lang="en-US" altLang="zh-CN" baseline="0" dirty="0"/>
              <a:t>runs</a:t>
            </a:r>
            <a:r>
              <a:rPr lang="zh-CN" altLang="en-US" baseline="0" dirty="0"/>
              <a:t> </a:t>
            </a:r>
            <a:r>
              <a:rPr lang="en-US" altLang="zh-CN" baseline="0" dirty="0"/>
              <a:t>the</a:t>
            </a:r>
            <a:r>
              <a:rPr lang="zh-CN" altLang="en-US" baseline="0" dirty="0"/>
              <a:t> </a:t>
            </a:r>
            <a:r>
              <a:rPr lang="en-US" altLang="zh-CN" baseline="0" dirty="0"/>
              <a:t>recursive</a:t>
            </a:r>
            <a:r>
              <a:rPr lang="zh-CN" altLang="en-US" baseline="0" dirty="0"/>
              <a:t> </a:t>
            </a:r>
            <a:r>
              <a:rPr lang="en-US" altLang="zh-CN" baseline="0" dirty="0"/>
              <a:t>algorithm</a:t>
            </a:r>
            <a:r>
              <a:rPr lang="zh-CN" altLang="en-US" baseline="0" dirty="0"/>
              <a:t> </a:t>
            </a:r>
            <a:r>
              <a:rPr lang="en-US" altLang="zh-CN" baseline="0" dirty="0"/>
              <a:t>to</a:t>
            </a:r>
            <a:r>
              <a:rPr lang="zh-CN" altLang="en-US" baseline="0" dirty="0"/>
              <a:t> </a:t>
            </a:r>
            <a:r>
              <a:rPr lang="en-US" altLang="zh-CN" baseline="0" dirty="0"/>
              <a:t>traverse</a:t>
            </a:r>
            <a:r>
              <a:rPr lang="zh-CN" altLang="en-US" baseline="0" dirty="0"/>
              <a:t> </a:t>
            </a:r>
            <a:r>
              <a:rPr lang="en-US" altLang="zh-CN" baseline="0" dirty="0"/>
              <a:t>the</a:t>
            </a:r>
            <a:r>
              <a:rPr lang="zh-CN" altLang="en-US" baseline="0" dirty="0"/>
              <a:t> </a:t>
            </a:r>
            <a:r>
              <a:rPr lang="en-US" altLang="zh-CN" baseline="0" dirty="0"/>
              <a:t>search</a:t>
            </a:r>
            <a:r>
              <a:rPr lang="zh-CN" altLang="en-US" baseline="0" dirty="0"/>
              <a:t> </a:t>
            </a:r>
            <a:r>
              <a:rPr lang="en-US" altLang="zh-CN" baseline="0" dirty="0"/>
              <a:t>space</a:t>
            </a:r>
            <a:r>
              <a:rPr lang="zh-CN" altLang="en-US" baseline="0" dirty="0"/>
              <a:t> </a:t>
            </a:r>
            <a:r>
              <a:rPr lang="en-US" altLang="zh-CN" baseline="0" dirty="0"/>
              <a:t>tree</a:t>
            </a:r>
            <a:r>
              <a:rPr lang="zh-CN" altLang="en-US" baseline="0" dirty="0"/>
              <a:t> </a:t>
            </a:r>
            <a:r>
              <a:rPr lang="en-US" altLang="zh-CN" baseline="0" dirty="0"/>
              <a:t>in</a:t>
            </a:r>
            <a:r>
              <a:rPr lang="zh-CN" altLang="en-US" baseline="0" dirty="0"/>
              <a:t> </a:t>
            </a:r>
            <a:r>
              <a:rPr lang="en-US" altLang="zh-CN" baseline="0" dirty="0"/>
              <a:t>depth-first</a:t>
            </a:r>
            <a:r>
              <a:rPr lang="zh-CN" altLang="en-US" baseline="0" dirty="0"/>
              <a:t> </a:t>
            </a:r>
            <a:r>
              <a:rPr lang="en-US" altLang="zh-CN" baseline="0" dirty="0"/>
              <a:t>order,</a:t>
            </a:r>
            <a:r>
              <a:rPr lang="zh-CN" altLang="en-US" baseline="0" dirty="0"/>
              <a:t> </a:t>
            </a:r>
            <a:r>
              <a:rPr lang="en-US" altLang="zh-CN" baseline="0" dirty="0"/>
              <a:t>but</a:t>
            </a:r>
            <a:r>
              <a:rPr lang="zh-CN" altLang="en-US" baseline="0" dirty="0"/>
              <a:t> </a:t>
            </a:r>
            <a:r>
              <a:rPr lang="en-US" altLang="zh-CN" baseline="0" dirty="0"/>
              <a:t>if</a:t>
            </a:r>
            <a:r>
              <a:rPr lang="zh-CN" altLang="en-US" baseline="0" dirty="0"/>
              <a:t> </a:t>
            </a:r>
            <a:r>
              <a:rPr lang="en-US" altLang="zh-CN" baseline="0" dirty="0"/>
              <a:t>the</a:t>
            </a:r>
            <a:r>
              <a:rPr lang="zh-CN" altLang="en-US" baseline="0" dirty="0"/>
              <a:t> </a:t>
            </a:r>
            <a:r>
              <a:rPr lang="en-US" altLang="zh-CN" baseline="0" dirty="0"/>
              <a:t>task</a:t>
            </a:r>
            <a:r>
              <a:rPr lang="zh-CN" altLang="en-US" baseline="0" dirty="0"/>
              <a:t> </a:t>
            </a:r>
            <a:r>
              <a:rPr lang="en-US" altLang="zh-CN" baseline="0" dirty="0"/>
              <a:t>runs</a:t>
            </a:r>
            <a:r>
              <a:rPr lang="zh-CN" altLang="en-US" baseline="0" dirty="0"/>
              <a:t> </a:t>
            </a:r>
            <a:r>
              <a:rPr lang="en-US" altLang="zh-CN" baseline="0" dirty="0"/>
              <a:t>for</a:t>
            </a:r>
            <a:r>
              <a:rPr lang="zh-CN" altLang="en-US" baseline="0" dirty="0"/>
              <a:t> </a:t>
            </a:r>
            <a:r>
              <a:rPr lang="en-US" altLang="zh-CN" baseline="0" dirty="0"/>
              <a:t>too</a:t>
            </a:r>
            <a:r>
              <a:rPr lang="zh-CN" altLang="en-US" baseline="0" dirty="0"/>
              <a:t> </a:t>
            </a:r>
            <a:r>
              <a:rPr lang="en-US" altLang="zh-CN" baseline="0" dirty="0"/>
              <a:t>long</a:t>
            </a:r>
            <a:r>
              <a:rPr lang="zh-CN" altLang="en-US" baseline="0" dirty="0"/>
              <a:t> </a:t>
            </a:r>
            <a:r>
              <a:rPr lang="en-US" altLang="zh-CN" baseline="0" dirty="0"/>
              <a:t>and</a:t>
            </a:r>
            <a:r>
              <a:rPr lang="zh-CN" altLang="en-US" baseline="0" dirty="0"/>
              <a:t> </a:t>
            </a:r>
            <a:r>
              <a:rPr lang="en-US" altLang="zh-CN" baseline="0" dirty="0"/>
              <a:t>beyond</a:t>
            </a:r>
            <a:r>
              <a:rPr lang="zh-CN" altLang="en-US" baseline="0" dirty="0"/>
              <a:t> </a:t>
            </a:r>
            <a:r>
              <a:rPr lang="en-US" altLang="zh-CN" baseline="0" dirty="0"/>
              <a:t>a</a:t>
            </a:r>
            <a:r>
              <a:rPr lang="zh-CN" altLang="en-US" baseline="0" dirty="0"/>
              <a:t> </a:t>
            </a:r>
            <a:r>
              <a:rPr lang="en-US" altLang="zh-CN" baseline="0" dirty="0"/>
              <a:t>timeout</a:t>
            </a:r>
            <a:r>
              <a:rPr lang="zh-CN" altLang="en-US" baseline="0" dirty="0"/>
              <a:t> </a:t>
            </a:r>
            <a:r>
              <a:rPr lang="en-US" altLang="zh-CN" baseline="0" dirty="0"/>
              <a:t>threshold,</a:t>
            </a:r>
            <a:r>
              <a:rPr lang="zh-CN" altLang="en-US" baseline="0" dirty="0"/>
              <a:t> </a:t>
            </a:r>
            <a:r>
              <a:rPr lang="en-US" altLang="zh-CN" baseline="0" dirty="0"/>
              <a:t>we</a:t>
            </a:r>
            <a:r>
              <a:rPr lang="zh-CN" altLang="en-US" baseline="0" dirty="0"/>
              <a:t> </a:t>
            </a:r>
            <a:r>
              <a:rPr lang="en-US" altLang="zh-CN" baseline="0" dirty="0"/>
              <a:t>let</a:t>
            </a:r>
            <a:r>
              <a:rPr lang="zh-CN" altLang="en-US" baseline="0" dirty="0"/>
              <a:t> </a:t>
            </a:r>
            <a:r>
              <a:rPr lang="en-US" altLang="zh-CN" baseline="0" dirty="0"/>
              <a:t>the</a:t>
            </a:r>
            <a:r>
              <a:rPr lang="zh-CN" altLang="en-US" baseline="0" dirty="0"/>
              <a:t> </a:t>
            </a:r>
            <a:r>
              <a:rPr lang="en-US" altLang="zh-CN" baseline="0" dirty="0"/>
              <a:t>task</a:t>
            </a:r>
            <a:r>
              <a:rPr lang="zh-CN" altLang="en-US" baseline="0" dirty="0"/>
              <a:t> </a:t>
            </a:r>
            <a:r>
              <a:rPr lang="en-US" altLang="zh-CN" baseline="0" dirty="0"/>
              <a:t>create</a:t>
            </a:r>
            <a:r>
              <a:rPr lang="zh-CN" altLang="en-US" baseline="0" dirty="0"/>
              <a:t> </a:t>
            </a:r>
            <a:r>
              <a:rPr lang="en-US" altLang="zh-CN" baseline="0" dirty="0"/>
              <a:t>new</a:t>
            </a:r>
            <a:r>
              <a:rPr lang="zh-CN" altLang="en-US" baseline="0" dirty="0"/>
              <a:t> </a:t>
            </a:r>
            <a:r>
              <a:rPr lang="en-US" altLang="zh-CN" baseline="0" dirty="0"/>
              <a:t>subtasks</a:t>
            </a:r>
            <a:r>
              <a:rPr lang="zh-CN" altLang="en-US" baseline="0" dirty="0"/>
              <a:t> </a:t>
            </a:r>
            <a:r>
              <a:rPr lang="en-US" altLang="zh-CN" baseline="0" dirty="0"/>
              <a:t>to</a:t>
            </a:r>
            <a:r>
              <a:rPr lang="zh-CN" altLang="en-US" baseline="0" dirty="0"/>
              <a:t> </a:t>
            </a:r>
            <a:r>
              <a:rPr lang="en-US" altLang="zh-CN" baseline="0" dirty="0"/>
              <a:t>be</a:t>
            </a:r>
            <a:r>
              <a:rPr lang="zh-CN" altLang="en-US" baseline="0" dirty="0"/>
              <a:t> </a:t>
            </a:r>
            <a:r>
              <a:rPr lang="en-US" altLang="zh-CN" baseline="0" dirty="0"/>
              <a:t>added</a:t>
            </a:r>
            <a:r>
              <a:rPr lang="zh-CN" altLang="en-US" baseline="0" dirty="0"/>
              <a:t> </a:t>
            </a:r>
            <a:r>
              <a:rPr lang="en-US" altLang="zh-CN" baseline="0" dirty="0"/>
              <a:t>to</a:t>
            </a:r>
            <a:r>
              <a:rPr lang="zh-CN" altLang="en-US" baseline="0" dirty="0"/>
              <a:t> </a:t>
            </a:r>
            <a:r>
              <a:rPr lang="en-US" altLang="zh-CN" baseline="0" dirty="0"/>
              <a:t>the</a:t>
            </a:r>
            <a:r>
              <a:rPr lang="zh-CN" altLang="en-US" baseline="0" dirty="0"/>
              <a:t> </a:t>
            </a:r>
            <a:r>
              <a:rPr lang="en-US" altLang="zh-CN" baseline="0" dirty="0"/>
              <a:t>system</a:t>
            </a:r>
            <a:r>
              <a:rPr lang="zh-CN" altLang="en-US" baseline="0" dirty="0"/>
              <a:t> </a:t>
            </a:r>
            <a:r>
              <a:rPr lang="en-US" altLang="zh-CN" baseline="0" dirty="0"/>
              <a:t>rather</a:t>
            </a:r>
            <a:r>
              <a:rPr lang="zh-CN" altLang="en-US" baseline="0" dirty="0"/>
              <a:t> </a:t>
            </a:r>
            <a:r>
              <a:rPr lang="en-US" altLang="zh-CN" baseline="0" dirty="0"/>
              <a:t>than</a:t>
            </a:r>
            <a:r>
              <a:rPr lang="zh-CN" altLang="en-US" baseline="0" dirty="0"/>
              <a:t> </a:t>
            </a:r>
            <a:r>
              <a:rPr lang="en-US" altLang="zh-CN" baseline="0" dirty="0"/>
              <a:t>to</a:t>
            </a:r>
            <a:r>
              <a:rPr lang="zh-CN" altLang="en-US" baseline="0" dirty="0"/>
              <a:t> </a:t>
            </a:r>
            <a:r>
              <a:rPr lang="en-US" altLang="zh-CN" baseline="0" dirty="0"/>
              <a:t>recursively</a:t>
            </a:r>
            <a:r>
              <a:rPr lang="zh-CN" altLang="en-US" baseline="0" dirty="0"/>
              <a:t> </a:t>
            </a:r>
            <a:r>
              <a:rPr lang="en-US" altLang="zh-CN" baseline="0" dirty="0"/>
              <a:t>process</a:t>
            </a:r>
            <a:r>
              <a:rPr lang="zh-CN" altLang="en-US" baseline="0" dirty="0"/>
              <a:t> </a:t>
            </a:r>
            <a:r>
              <a:rPr lang="en-US" altLang="zh-CN" baseline="0" dirty="0"/>
              <a:t>the</a:t>
            </a:r>
            <a:r>
              <a:rPr lang="zh-CN" altLang="en-US" baseline="0" dirty="0"/>
              <a:t> </a:t>
            </a:r>
            <a:r>
              <a:rPr lang="en-US" altLang="zh-CN" baseline="0" dirty="0"/>
              <a:t>search</a:t>
            </a:r>
            <a:r>
              <a:rPr lang="zh-CN" altLang="en-US" baseline="0" dirty="0"/>
              <a:t> </a:t>
            </a:r>
            <a:r>
              <a:rPr lang="en-US" altLang="zh-CN" baseline="0" dirty="0"/>
              <a:t>space</a:t>
            </a:r>
            <a:r>
              <a:rPr lang="zh-CN" altLang="en-US" baseline="0" dirty="0"/>
              <a:t> </a:t>
            </a:r>
            <a:r>
              <a:rPr lang="en-US" altLang="zh-CN" baseline="0" dirty="0"/>
              <a:t>by</a:t>
            </a:r>
            <a:r>
              <a:rPr lang="zh-CN" altLang="en-US" baseline="0" dirty="0"/>
              <a:t> </a:t>
            </a:r>
            <a:r>
              <a:rPr lang="en-US" altLang="zh-CN" baseline="0" dirty="0"/>
              <a:t>itself.</a:t>
            </a:r>
          </a:p>
          <a:p>
            <a:endParaRPr lang="en-US" altLang="zh-CN" baseline="0" dirty="0"/>
          </a:p>
          <a:p>
            <a:r>
              <a:rPr lang="en-US" altLang="zh-CN" baseline="0" dirty="0"/>
              <a:t>For</a:t>
            </a:r>
            <a:r>
              <a:rPr lang="zh-CN" altLang="en-US" baseline="0" dirty="0"/>
              <a:t> </a:t>
            </a:r>
            <a:r>
              <a:rPr lang="en-US" altLang="zh-CN" baseline="0" dirty="0"/>
              <a:t>example,</a:t>
            </a:r>
            <a:r>
              <a:rPr lang="zh-CN" altLang="en-US" baseline="0" dirty="0"/>
              <a:t> </a:t>
            </a:r>
            <a:r>
              <a:rPr lang="en-US" altLang="zh-CN" baseline="0" dirty="0"/>
              <a:t>the</a:t>
            </a:r>
            <a:r>
              <a:rPr lang="zh-CN" altLang="en-US" baseline="0" dirty="0"/>
              <a:t> </a:t>
            </a:r>
            <a:r>
              <a:rPr lang="en-US" altLang="zh-CN" baseline="0" dirty="0"/>
              <a:t>task</a:t>
            </a:r>
            <a:r>
              <a:rPr lang="zh-CN" altLang="en-US" baseline="0" dirty="0"/>
              <a:t> </a:t>
            </a:r>
            <a:r>
              <a:rPr lang="en-US" altLang="zh-CN" baseline="0" dirty="0"/>
              <a:t>spawned</a:t>
            </a:r>
            <a:r>
              <a:rPr lang="zh-CN" altLang="en-US" baseline="0" dirty="0"/>
              <a:t> </a:t>
            </a:r>
            <a:r>
              <a:rPr lang="en-US" altLang="zh-CN" baseline="0" dirty="0"/>
              <a:t>by</a:t>
            </a:r>
            <a:r>
              <a:rPr lang="zh-CN" altLang="en-US" baseline="0" dirty="0"/>
              <a:t> </a:t>
            </a:r>
            <a:r>
              <a:rPr lang="en-US" altLang="zh-CN" baseline="0" dirty="0"/>
              <a:t>{a}</a:t>
            </a:r>
            <a:r>
              <a:rPr lang="zh-CN" altLang="en-US" baseline="0" dirty="0"/>
              <a:t> </a:t>
            </a:r>
            <a:r>
              <a:rPr lang="en-US" altLang="zh-CN" baseline="0" dirty="0"/>
              <a:t>here</a:t>
            </a:r>
            <a:r>
              <a:rPr lang="zh-CN" altLang="en-US" baseline="0" dirty="0"/>
              <a:t> </a:t>
            </a:r>
            <a:r>
              <a:rPr lang="en-US" altLang="zh-CN" baseline="0" dirty="0"/>
              <a:t>traverses</a:t>
            </a:r>
            <a:r>
              <a:rPr lang="zh-CN" altLang="en-US" baseline="0" dirty="0"/>
              <a:t> </a:t>
            </a:r>
            <a:r>
              <a:rPr lang="en-US" altLang="zh-CN" baseline="0" dirty="0"/>
              <a:t>the</a:t>
            </a:r>
            <a:r>
              <a:rPr lang="zh-CN" altLang="en-US" baseline="0" dirty="0"/>
              <a:t> </a:t>
            </a:r>
            <a:r>
              <a:rPr lang="en-US" altLang="zh-CN" baseline="0" dirty="0"/>
              <a:t>search</a:t>
            </a:r>
            <a:r>
              <a:rPr lang="zh-CN" altLang="en-US" baseline="0" dirty="0"/>
              <a:t> </a:t>
            </a:r>
            <a:r>
              <a:rPr lang="en-US" altLang="zh-CN" baseline="0" dirty="0"/>
              <a:t>space</a:t>
            </a:r>
            <a:r>
              <a:rPr lang="zh-CN" altLang="en-US" baseline="0" dirty="0"/>
              <a:t> </a:t>
            </a:r>
            <a:r>
              <a:rPr lang="en-US" altLang="zh-CN" baseline="0" dirty="0"/>
              <a:t>tree</a:t>
            </a:r>
            <a:r>
              <a:rPr lang="zh-CN" altLang="en-US" baseline="0" dirty="0"/>
              <a:t> </a:t>
            </a:r>
            <a:r>
              <a:rPr lang="en-US" altLang="zh-CN" baseline="0" dirty="0"/>
              <a:t>and</a:t>
            </a:r>
            <a:r>
              <a:rPr lang="zh-CN" altLang="en-US" baseline="0" dirty="0"/>
              <a:t> </a:t>
            </a:r>
            <a:r>
              <a:rPr lang="en-US" altLang="zh-CN" baseline="0" dirty="0"/>
              <a:t>right</a:t>
            </a:r>
            <a:r>
              <a:rPr lang="zh-CN" altLang="en-US" baseline="0" dirty="0"/>
              <a:t> </a:t>
            </a:r>
            <a:r>
              <a:rPr lang="en-US" altLang="zh-CN" baseline="0" dirty="0"/>
              <a:t>before</a:t>
            </a:r>
            <a:r>
              <a:rPr lang="zh-CN" altLang="en-US" baseline="0" dirty="0"/>
              <a:t> </a:t>
            </a:r>
            <a:r>
              <a:rPr lang="en-US" altLang="zh-CN" baseline="0" dirty="0"/>
              <a:t>it</a:t>
            </a:r>
            <a:r>
              <a:rPr lang="zh-CN" altLang="en-US" baseline="0" dirty="0"/>
              <a:t> </a:t>
            </a:r>
            <a:r>
              <a:rPr lang="en-US" altLang="zh-CN" baseline="0" dirty="0"/>
              <a:t>processes</a:t>
            </a:r>
            <a:r>
              <a:rPr lang="zh-CN" altLang="en-US" baseline="0" dirty="0"/>
              <a:t> </a:t>
            </a:r>
            <a:r>
              <a:rPr lang="en-US" altLang="zh-CN" baseline="0" dirty="0" err="1"/>
              <a:t>abd</a:t>
            </a:r>
            <a:r>
              <a:rPr lang="en-US" altLang="zh-CN" baseline="0" dirty="0"/>
              <a:t>,</a:t>
            </a:r>
            <a:r>
              <a:rPr lang="zh-CN" altLang="en-US" baseline="0" dirty="0"/>
              <a:t> </a:t>
            </a:r>
            <a:r>
              <a:rPr lang="en-US" altLang="zh-CN" baseline="0" dirty="0"/>
              <a:t>it</a:t>
            </a:r>
            <a:r>
              <a:rPr lang="zh-CN" altLang="en-US" baseline="0" dirty="0"/>
              <a:t> </a:t>
            </a:r>
            <a:r>
              <a:rPr lang="en-US" altLang="zh-CN" baseline="0" dirty="0"/>
              <a:t>finds</a:t>
            </a:r>
            <a:r>
              <a:rPr lang="zh-CN" altLang="en-US" baseline="0" dirty="0"/>
              <a:t> </a:t>
            </a:r>
            <a:r>
              <a:rPr lang="en-US" altLang="zh-CN" baseline="0" dirty="0"/>
              <a:t>that</a:t>
            </a:r>
            <a:r>
              <a:rPr lang="zh-CN" altLang="en-US" baseline="0" dirty="0"/>
              <a:t> </a:t>
            </a:r>
            <a:r>
              <a:rPr lang="en-US" altLang="zh-CN" baseline="0" dirty="0"/>
              <a:t>the</a:t>
            </a:r>
            <a:r>
              <a:rPr lang="zh-CN" altLang="en-US" baseline="0" dirty="0"/>
              <a:t> </a:t>
            </a:r>
            <a:r>
              <a:rPr lang="en-US" altLang="zh-CN" baseline="0" dirty="0"/>
              <a:t>time</a:t>
            </a:r>
            <a:r>
              <a:rPr lang="zh-CN" altLang="en-US" baseline="0" dirty="0"/>
              <a:t> </a:t>
            </a:r>
            <a:r>
              <a:rPr lang="en-US" altLang="zh-CN" baseline="0" dirty="0"/>
              <a:t>t4</a:t>
            </a:r>
            <a:r>
              <a:rPr lang="zh-CN" altLang="en-US" baseline="0" dirty="0"/>
              <a:t> </a:t>
            </a:r>
            <a:r>
              <a:rPr lang="en-US" altLang="zh-CN" baseline="0" dirty="0"/>
              <a:t>times</a:t>
            </a:r>
            <a:r>
              <a:rPr lang="zh-CN" altLang="en-US" baseline="0" dirty="0"/>
              <a:t> </a:t>
            </a:r>
            <a:r>
              <a:rPr lang="en-US" altLang="zh-CN" baseline="0" dirty="0"/>
              <a:t>out,</a:t>
            </a:r>
            <a:r>
              <a:rPr lang="zh-CN" altLang="en-US" baseline="0" dirty="0"/>
              <a:t> </a:t>
            </a:r>
            <a:r>
              <a:rPr lang="en-US" altLang="zh-CN" baseline="0" dirty="0"/>
              <a:t>so</a:t>
            </a:r>
            <a:r>
              <a:rPr lang="zh-CN" altLang="en-US" baseline="0" dirty="0"/>
              <a:t> </a:t>
            </a:r>
            <a:r>
              <a:rPr lang="en-US" altLang="zh-CN" baseline="0" dirty="0" err="1"/>
              <a:t>abd</a:t>
            </a:r>
            <a:r>
              <a:rPr lang="zh-CN" altLang="en-US" baseline="0" dirty="0"/>
              <a:t> </a:t>
            </a:r>
            <a:r>
              <a:rPr lang="en-US" altLang="zh-CN" baseline="0" dirty="0"/>
              <a:t>becomes</a:t>
            </a:r>
            <a:r>
              <a:rPr lang="zh-CN" altLang="en-US" baseline="0" dirty="0"/>
              <a:t> </a:t>
            </a:r>
            <a:r>
              <a:rPr lang="en-US" altLang="zh-CN" baseline="0" dirty="0"/>
              <a:t>an</a:t>
            </a:r>
            <a:r>
              <a:rPr lang="zh-CN" altLang="en-US" baseline="0" dirty="0"/>
              <a:t> </a:t>
            </a:r>
            <a:r>
              <a:rPr lang="en-US" altLang="zh-CN" baseline="0" dirty="0"/>
              <a:t>independent</a:t>
            </a:r>
            <a:r>
              <a:rPr lang="zh-CN" altLang="en-US" baseline="0" dirty="0"/>
              <a:t> </a:t>
            </a:r>
            <a:r>
              <a:rPr lang="en-US" altLang="zh-CN" baseline="0" dirty="0"/>
              <a:t>task</a:t>
            </a:r>
            <a:r>
              <a:rPr lang="zh-CN" altLang="en-US" baseline="0" dirty="0"/>
              <a:t> </a:t>
            </a:r>
            <a:r>
              <a:rPr lang="en-US" altLang="zh-CN" baseline="0" dirty="0"/>
              <a:t>added</a:t>
            </a:r>
            <a:r>
              <a:rPr lang="zh-CN" altLang="en-US" baseline="0" dirty="0"/>
              <a:t> </a:t>
            </a:r>
            <a:r>
              <a:rPr lang="en-US" altLang="zh-CN" baseline="0" dirty="0"/>
              <a:t>to</a:t>
            </a:r>
            <a:r>
              <a:rPr lang="zh-CN" altLang="en-US" baseline="0" dirty="0"/>
              <a:t> </a:t>
            </a:r>
            <a:r>
              <a:rPr lang="en-US" altLang="zh-CN" baseline="0" dirty="0"/>
              <a:t>the</a:t>
            </a:r>
            <a:r>
              <a:rPr lang="zh-CN" altLang="en-US" baseline="0" dirty="0"/>
              <a:t> </a:t>
            </a:r>
            <a:r>
              <a:rPr lang="en-US" altLang="zh-CN" baseline="0" dirty="0"/>
              <a:t>system,</a:t>
            </a:r>
            <a:r>
              <a:rPr lang="zh-CN" altLang="en-US" baseline="0" dirty="0"/>
              <a:t> </a:t>
            </a:r>
            <a:r>
              <a:rPr lang="en-US" altLang="zh-CN" baseline="0" dirty="0"/>
              <a:t>and</a:t>
            </a:r>
            <a:r>
              <a:rPr lang="zh-CN" altLang="en-US" baseline="0" dirty="0"/>
              <a:t> </a:t>
            </a:r>
            <a:r>
              <a:rPr lang="en-US" altLang="zh-CN" baseline="0" dirty="0"/>
              <a:t>when</a:t>
            </a:r>
            <a:r>
              <a:rPr lang="zh-CN" altLang="en-US" baseline="0" dirty="0"/>
              <a:t> </a:t>
            </a:r>
            <a:r>
              <a:rPr lang="en-US" altLang="zh-CN" baseline="0" dirty="0"/>
              <a:t>the</a:t>
            </a:r>
            <a:r>
              <a:rPr lang="zh-CN" altLang="en-US" baseline="0" dirty="0"/>
              <a:t> </a:t>
            </a:r>
            <a:r>
              <a:rPr lang="en-US" altLang="zh-CN" baseline="0" dirty="0"/>
              <a:t>recursive</a:t>
            </a:r>
            <a:r>
              <a:rPr lang="zh-CN" altLang="en-US" baseline="0" dirty="0"/>
              <a:t> </a:t>
            </a:r>
            <a:r>
              <a:rPr lang="en-US" altLang="zh-CN" baseline="0" dirty="0"/>
              <a:t>algorithm</a:t>
            </a:r>
            <a:r>
              <a:rPr lang="zh-CN" altLang="en-US" baseline="0" dirty="0"/>
              <a:t> </a:t>
            </a:r>
            <a:r>
              <a:rPr lang="en-US" altLang="zh-CN" baseline="0" dirty="0"/>
              <a:t>backtracks,</a:t>
            </a:r>
            <a:r>
              <a:rPr lang="zh-CN" altLang="en-US" baseline="0" dirty="0"/>
              <a:t> </a:t>
            </a:r>
            <a:r>
              <a:rPr lang="en-US" altLang="zh-CN" baseline="0" dirty="0"/>
              <a:t>t5</a:t>
            </a:r>
            <a:r>
              <a:rPr lang="zh-CN" altLang="en-US" baseline="0" dirty="0"/>
              <a:t> </a:t>
            </a:r>
            <a:r>
              <a:rPr lang="en-US" altLang="zh-CN" baseline="0" dirty="0"/>
              <a:t>and</a:t>
            </a:r>
            <a:r>
              <a:rPr lang="zh-CN" altLang="en-US" baseline="0" dirty="0"/>
              <a:t> </a:t>
            </a:r>
            <a:r>
              <a:rPr lang="en-US" altLang="zh-CN" baseline="0" dirty="0"/>
              <a:t>t6</a:t>
            </a:r>
            <a:r>
              <a:rPr lang="zh-CN" altLang="en-US" baseline="0" dirty="0"/>
              <a:t> </a:t>
            </a:r>
            <a:r>
              <a:rPr lang="en-US" altLang="zh-CN" baseline="0" dirty="0"/>
              <a:t>also</a:t>
            </a:r>
            <a:r>
              <a:rPr lang="zh-CN" altLang="en-US" baseline="0" dirty="0"/>
              <a:t> </a:t>
            </a:r>
            <a:r>
              <a:rPr lang="en-US" altLang="zh-CN" baseline="0" dirty="0"/>
              <a:t>time</a:t>
            </a:r>
            <a:r>
              <a:rPr lang="zh-CN" altLang="en-US" baseline="0" dirty="0"/>
              <a:t> </a:t>
            </a:r>
            <a:r>
              <a:rPr lang="en-US" altLang="zh-CN" baseline="0" dirty="0"/>
              <a:t>out</a:t>
            </a:r>
            <a:r>
              <a:rPr lang="zh-CN" altLang="en-US" baseline="0" dirty="0"/>
              <a:t> </a:t>
            </a:r>
            <a:r>
              <a:rPr lang="en-US" altLang="zh-CN" baseline="0" dirty="0"/>
              <a:t>so</a:t>
            </a:r>
            <a:r>
              <a:rPr lang="zh-CN" altLang="en-US" baseline="0" dirty="0"/>
              <a:t> </a:t>
            </a:r>
            <a:r>
              <a:rPr lang="en-US" altLang="zh-CN" baseline="0" dirty="0"/>
              <a:t>ac</a:t>
            </a:r>
            <a:r>
              <a:rPr lang="zh-CN" altLang="en-US" baseline="0" dirty="0"/>
              <a:t> </a:t>
            </a:r>
            <a:r>
              <a:rPr lang="en-US" altLang="zh-CN" baseline="0" dirty="0"/>
              <a:t>and</a:t>
            </a:r>
            <a:r>
              <a:rPr lang="zh-CN" altLang="en-US" baseline="0" dirty="0"/>
              <a:t> </a:t>
            </a:r>
            <a:r>
              <a:rPr lang="en-US" altLang="zh-CN" baseline="0" dirty="0"/>
              <a:t>ad</a:t>
            </a:r>
            <a:r>
              <a:rPr lang="zh-CN" altLang="en-US" baseline="0" dirty="0"/>
              <a:t> </a:t>
            </a:r>
            <a:r>
              <a:rPr lang="en-US" altLang="zh-CN" baseline="0" dirty="0"/>
              <a:t>are</a:t>
            </a:r>
            <a:r>
              <a:rPr lang="zh-CN" altLang="en-US" baseline="0" dirty="0"/>
              <a:t> </a:t>
            </a:r>
            <a:r>
              <a:rPr lang="en-US" altLang="zh-CN" baseline="0" dirty="0"/>
              <a:t>also</a:t>
            </a:r>
            <a:r>
              <a:rPr lang="zh-CN" altLang="en-US" baseline="0" dirty="0"/>
              <a:t> </a:t>
            </a:r>
            <a:r>
              <a:rPr lang="en-US" altLang="zh-CN" baseline="0" dirty="0"/>
              <a:t>created</a:t>
            </a:r>
            <a:r>
              <a:rPr lang="zh-CN" altLang="en-US" baseline="0" dirty="0"/>
              <a:t> </a:t>
            </a:r>
            <a:r>
              <a:rPr lang="en-US" altLang="zh-CN" baseline="0" dirty="0"/>
              <a:t>as</a:t>
            </a:r>
            <a:r>
              <a:rPr lang="zh-CN" altLang="en-US" baseline="0" dirty="0"/>
              <a:t> </a:t>
            </a:r>
            <a:r>
              <a:rPr lang="en-US" altLang="zh-CN" baseline="0" dirty="0"/>
              <a:t>new</a:t>
            </a:r>
            <a:r>
              <a:rPr lang="zh-CN" altLang="en-US" baseline="0" dirty="0"/>
              <a:t> </a:t>
            </a:r>
            <a:r>
              <a:rPr lang="en-US" altLang="zh-CN" baseline="0" dirty="0"/>
              <a:t>tasks.</a:t>
            </a:r>
          </a:p>
          <a:p>
            <a:endParaRPr lang="en-US" altLang="zh-CN" baseline="0" dirty="0"/>
          </a:p>
          <a:p>
            <a:r>
              <a:rPr lang="en-US" altLang="zh-CN" baseline="0" dirty="0"/>
              <a:t>[click,</a:t>
            </a:r>
            <a:r>
              <a:rPr lang="zh-CN" altLang="en-US" baseline="0" dirty="0"/>
              <a:t> </a:t>
            </a:r>
            <a:r>
              <a:rPr lang="en-US" altLang="zh-CN" baseline="0" dirty="0"/>
              <a:t>let</a:t>
            </a:r>
            <a:r>
              <a:rPr lang="zh-CN" altLang="en-US" baseline="0" dirty="0"/>
              <a:t> </a:t>
            </a:r>
            <a:r>
              <a:rPr lang="en-US" altLang="zh-CN" baseline="0" dirty="0"/>
              <a:t>animation</a:t>
            </a:r>
            <a:r>
              <a:rPr lang="zh-CN" altLang="en-US" baseline="0" dirty="0"/>
              <a:t> </a:t>
            </a:r>
            <a:r>
              <a:rPr lang="en-US" altLang="zh-CN" baseline="0" dirty="0"/>
              <a:t>to</a:t>
            </a:r>
            <a:r>
              <a:rPr lang="zh-CN" altLang="en-US" baseline="0" dirty="0"/>
              <a:t> </a:t>
            </a:r>
            <a:r>
              <a:rPr lang="en-US" altLang="zh-CN" baseline="0" dirty="0"/>
              <a:t>finish]</a:t>
            </a:r>
            <a:r>
              <a:rPr lang="zh-CN" altLang="en-US" baseline="0" dirty="0"/>
              <a:t> </a:t>
            </a:r>
            <a:r>
              <a:rPr lang="en-US" altLang="zh-CN" baseline="0" dirty="0"/>
              <a:t>Smaller</a:t>
            </a:r>
            <a:r>
              <a:rPr lang="zh-CN" altLang="en-US" baseline="0" dirty="0"/>
              <a:t> </a:t>
            </a:r>
            <a:r>
              <a:rPr lang="en-US" altLang="zh-CN" baseline="0" dirty="0"/>
              <a:t>tasks</a:t>
            </a:r>
            <a:r>
              <a:rPr lang="zh-CN" altLang="en-US" baseline="0" dirty="0"/>
              <a:t> </a:t>
            </a:r>
            <a:r>
              <a:rPr lang="en-US" altLang="zh-CN" baseline="0" dirty="0"/>
              <a:t>will</a:t>
            </a:r>
            <a:r>
              <a:rPr lang="zh-CN" altLang="en-US" baseline="0" dirty="0"/>
              <a:t> </a:t>
            </a:r>
            <a:r>
              <a:rPr lang="en-US" altLang="zh-CN" baseline="0" dirty="0"/>
              <a:t>be</a:t>
            </a:r>
            <a:r>
              <a:rPr lang="zh-CN" altLang="en-US" baseline="0" dirty="0"/>
              <a:t> </a:t>
            </a:r>
            <a:r>
              <a:rPr lang="en-US" altLang="zh-CN" baseline="0" dirty="0"/>
              <a:t>added</a:t>
            </a:r>
            <a:r>
              <a:rPr lang="zh-CN" altLang="en-US" baseline="0" dirty="0"/>
              <a:t> </a:t>
            </a:r>
            <a:r>
              <a:rPr lang="en-US" altLang="zh-CN" baseline="0" dirty="0"/>
              <a:t>to</a:t>
            </a:r>
            <a:r>
              <a:rPr lang="zh-CN" altLang="en-US" baseline="0" dirty="0"/>
              <a:t> </a:t>
            </a:r>
            <a:r>
              <a:rPr lang="en-US" altLang="zh-CN" baseline="0" dirty="0"/>
              <a:t>the</a:t>
            </a:r>
            <a:r>
              <a:rPr lang="zh-CN" altLang="en-US" baseline="0" dirty="0"/>
              <a:t> </a:t>
            </a:r>
            <a:r>
              <a:rPr lang="en-US" altLang="zh-CN" baseline="0" dirty="0"/>
              <a:t>local</a:t>
            </a:r>
            <a:r>
              <a:rPr lang="zh-CN" altLang="en-US" baseline="0" dirty="0"/>
              <a:t> </a:t>
            </a:r>
            <a:r>
              <a:rPr lang="en-US" altLang="zh-CN" baseline="0" dirty="0"/>
              <a:t>queue,</a:t>
            </a:r>
            <a:r>
              <a:rPr lang="zh-CN" altLang="en-US" baseline="0" dirty="0"/>
              <a:t> </a:t>
            </a:r>
            <a:r>
              <a:rPr lang="en-US" altLang="zh-CN" baseline="0" dirty="0"/>
              <a:t>while</a:t>
            </a:r>
            <a:r>
              <a:rPr lang="zh-CN" altLang="en-US" baseline="0" dirty="0"/>
              <a:t> </a:t>
            </a:r>
            <a:r>
              <a:rPr lang="en-US" altLang="zh-CN" baseline="0" dirty="0"/>
              <a:t>big</a:t>
            </a:r>
            <a:r>
              <a:rPr lang="zh-CN" altLang="en-US" baseline="0" dirty="0"/>
              <a:t> </a:t>
            </a:r>
            <a:r>
              <a:rPr lang="en-US" altLang="zh-CN" baseline="0" dirty="0"/>
              <a:t>tasks</a:t>
            </a:r>
            <a:r>
              <a:rPr lang="zh-CN" altLang="en-US" baseline="0" dirty="0"/>
              <a:t> </a:t>
            </a:r>
            <a:r>
              <a:rPr lang="en-US" altLang="zh-CN" baseline="0" dirty="0"/>
              <a:t>such</a:t>
            </a:r>
            <a:r>
              <a:rPr lang="zh-CN" altLang="en-US" baseline="0" dirty="0"/>
              <a:t> </a:t>
            </a:r>
            <a:r>
              <a:rPr lang="en-US" altLang="zh-CN" baseline="0" dirty="0"/>
              <a:t>as</a:t>
            </a:r>
            <a:r>
              <a:rPr lang="zh-CN" altLang="en-US" baseline="0" dirty="0"/>
              <a:t> </a:t>
            </a:r>
            <a:r>
              <a:rPr lang="en-US" altLang="zh-CN" baseline="0" dirty="0"/>
              <a:t>those</a:t>
            </a:r>
            <a:r>
              <a:rPr lang="zh-CN" altLang="en-US" baseline="0" dirty="0"/>
              <a:t> </a:t>
            </a:r>
            <a:r>
              <a:rPr lang="en-US" altLang="zh-CN" baseline="0" dirty="0"/>
              <a:t>with</a:t>
            </a:r>
            <a:r>
              <a:rPr lang="zh-CN" altLang="en-US" baseline="0" dirty="0"/>
              <a:t> </a:t>
            </a:r>
            <a:r>
              <a:rPr lang="en-US" altLang="zh-CN" baseline="0" dirty="0"/>
              <a:t>many</a:t>
            </a:r>
            <a:r>
              <a:rPr lang="zh-CN" altLang="en-US" baseline="0" dirty="0"/>
              <a:t> </a:t>
            </a:r>
            <a:r>
              <a:rPr lang="en-US" altLang="zh-CN" baseline="0" dirty="0"/>
              <a:t>candidate</a:t>
            </a:r>
            <a:r>
              <a:rPr lang="zh-CN" altLang="en-US" baseline="0" dirty="0"/>
              <a:t> </a:t>
            </a:r>
            <a:r>
              <a:rPr lang="en-US" altLang="zh-CN" baseline="0" dirty="0"/>
              <a:t>vertices</a:t>
            </a:r>
            <a:r>
              <a:rPr lang="zh-CN" altLang="en-US" baseline="0" dirty="0"/>
              <a:t> </a:t>
            </a:r>
            <a:r>
              <a:rPr lang="en-US" altLang="zh-CN" baseline="0" dirty="0"/>
              <a:t>to</a:t>
            </a:r>
            <a:r>
              <a:rPr lang="zh-CN" altLang="en-US" baseline="0" dirty="0"/>
              <a:t> </a:t>
            </a:r>
            <a:r>
              <a:rPr lang="en-US" altLang="zh-CN" baseline="0" dirty="0"/>
              <a:t>expand</a:t>
            </a:r>
            <a:r>
              <a:rPr lang="zh-CN" altLang="en-US" baseline="0" dirty="0"/>
              <a:t> </a:t>
            </a:r>
            <a:r>
              <a:rPr lang="en-US" altLang="zh-CN" baseline="0" dirty="0"/>
              <a:t>will</a:t>
            </a:r>
            <a:r>
              <a:rPr lang="zh-CN" altLang="en-US" baseline="0" dirty="0"/>
              <a:t> </a:t>
            </a:r>
            <a:r>
              <a:rPr lang="en-US" altLang="zh-CN" baseline="0" dirty="0"/>
              <a:t>be</a:t>
            </a:r>
            <a:r>
              <a:rPr lang="zh-CN" altLang="en-US" baseline="0" dirty="0"/>
              <a:t> </a:t>
            </a:r>
            <a:r>
              <a:rPr lang="en-US" altLang="zh-CN" baseline="0" dirty="0"/>
              <a:t>added</a:t>
            </a:r>
            <a:r>
              <a:rPr lang="zh-CN" altLang="en-US" baseline="0" dirty="0"/>
              <a:t> </a:t>
            </a:r>
            <a:r>
              <a:rPr lang="en-US" altLang="zh-CN" baseline="0" dirty="0"/>
              <a:t>to</a:t>
            </a:r>
            <a:r>
              <a:rPr lang="zh-CN" altLang="en-US" baseline="0" dirty="0"/>
              <a:t> </a:t>
            </a:r>
            <a:r>
              <a:rPr lang="en-US" altLang="zh-CN" baseline="0" dirty="0"/>
              <a:t>the</a:t>
            </a:r>
            <a:r>
              <a:rPr lang="zh-CN" altLang="en-US" baseline="0" dirty="0"/>
              <a:t> </a:t>
            </a:r>
            <a:r>
              <a:rPr lang="en-US" altLang="zh-CN" baseline="0" dirty="0"/>
              <a:t>global</a:t>
            </a:r>
            <a:r>
              <a:rPr lang="zh-CN" altLang="en-US" baseline="0" dirty="0"/>
              <a:t> </a:t>
            </a:r>
            <a:r>
              <a:rPr lang="en-US" altLang="zh-CN" baseline="0" dirty="0"/>
              <a:t>queue,</a:t>
            </a:r>
            <a:r>
              <a:rPr lang="zh-CN" altLang="en-US" baseline="0" dirty="0"/>
              <a:t> </a:t>
            </a:r>
            <a:endParaRPr lang="en-US" altLang="zh-CN" baseline="0" dirty="0"/>
          </a:p>
          <a:p>
            <a:r>
              <a:rPr lang="en-US" altLang="zh-CN" baseline="0" dirty="0"/>
              <a:t>[click]</a:t>
            </a:r>
          </a:p>
          <a:p>
            <a:r>
              <a:rPr lang="en-US" altLang="zh-CN" baseline="0" dirty="0"/>
              <a:t>and</a:t>
            </a:r>
            <a:r>
              <a:rPr lang="zh-CN" altLang="en-US" baseline="0" dirty="0"/>
              <a:t> </a:t>
            </a:r>
            <a:r>
              <a:rPr lang="en-US" altLang="zh-CN" baseline="0" dirty="0"/>
              <a:t>it</a:t>
            </a:r>
            <a:r>
              <a:rPr lang="zh-CN" altLang="en-US" baseline="0" dirty="0"/>
              <a:t> </a:t>
            </a:r>
            <a:r>
              <a:rPr lang="en-US" altLang="zh-CN" baseline="0" dirty="0"/>
              <a:t>may</a:t>
            </a:r>
            <a:r>
              <a:rPr lang="zh-CN" altLang="en-US" baseline="0" dirty="0"/>
              <a:t> </a:t>
            </a:r>
            <a:r>
              <a:rPr lang="en-US" altLang="zh-CN" baseline="0" dirty="0"/>
              <a:t>timeout</a:t>
            </a:r>
            <a:r>
              <a:rPr lang="zh-CN" altLang="en-US" baseline="0" dirty="0"/>
              <a:t> </a:t>
            </a:r>
            <a:r>
              <a:rPr lang="en-US" altLang="zh-CN" baseline="0" dirty="0"/>
              <a:t>again</a:t>
            </a:r>
            <a:r>
              <a:rPr lang="zh-CN" altLang="en-US" baseline="0" dirty="0"/>
              <a:t> </a:t>
            </a:r>
            <a:r>
              <a:rPr lang="en-US" altLang="zh-CN" baseline="0" dirty="0"/>
              <a:t>and</a:t>
            </a:r>
            <a:r>
              <a:rPr lang="zh-CN" altLang="en-US" baseline="0" dirty="0"/>
              <a:t> </a:t>
            </a:r>
            <a:r>
              <a:rPr lang="en-US" altLang="zh-CN" baseline="0" dirty="0"/>
              <a:t>be</a:t>
            </a:r>
            <a:r>
              <a:rPr lang="zh-CN" altLang="en-US" baseline="0" dirty="0"/>
              <a:t> </a:t>
            </a:r>
            <a:r>
              <a:rPr lang="en-US" altLang="zh-CN" baseline="0" dirty="0"/>
              <a:t>further</a:t>
            </a:r>
            <a:r>
              <a:rPr lang="zh-CN" altLang="en-US" baseline="0" dirty="0"/>
              <a:t> </a:t>
            </a:r>
            <a:r>
              <a:rPr lang="en-US" altLang="zh-CN" baseline="0" dirty="0"/>
              <a:t>decomposed</a:t>
            </a:r>
            <a:r>
              <a:rPr lang="zh-CN" altLang="en-US" baseline="0" dirty="0"/>
              <a:t> </a:t>
            </a:r>
            <a:r>
              <a:rPr lang="en-US" altLang="zh-CN" baseline="0" dirty="0"/>
              <a:t>later.</a:t>
            </a:r>
          </a:p>
          <a:p>
            <a:endParaRPr lang="en-US" altLang="zh-CN" baseline="0" dirty="0"/>
          </a:p>
          <a:p>
            <a:r>
              <a:rPr lang="en-US" altLang="zh-CN" baseline="0" dirty="0"/>
              <a:t>This</a:t>
            </a:r>
            <a:r>
              <a:rPr lang="zh-CN" altLang="en-US" baseline="0" dirty="0"/>
              <a:t> </a:t>
            </a:r>
            <a:r>
              <a:rPr lang="en-US" altLang="zh-CN" baseline="0" dirty="0"/>
              <a:t>way,</a:t>
            </a:r>
            <a:r>
              <a:rPr lang="zh-CN" altLang="en-US" baseline="0" dirty="0"/>
              <a:t> </a:t>
            </a:r>
            <a:r>
              <a:rPr lang="en-US" altLang="zh-CN" baseline="0" dirty="0"/>
              <a:t>straggler</a:t>
            </a:r>
            <a:r>
              <a:rPr lang="zh-CN" altLang="en-US" baseline="0" dirty="0"/>
              <a:t> </a:t>
            </a:r>
            <a:r>
              <a:rPr lang="en-US" altLang="zh-CN" baseline="0" dirty="0"/>
              <a:t>tasks</a:t>
            </a:r>
            <a:r>
              <a:rPr lang="zh-CN" altLang="en-US" baseline="0" dirty="0"/>
              <a:t> </a:t>
            </a:r>
            <a:r>
              <a:rPr lang="en-US" altLang="zh-CN" baseline="0" dirty="0"/>
              <a:t>are</a:t>
            </a:r>
            <a:r>
              <a:rPr lang="zh-CN" altLang="en-US" baseline="0" dirty="0"/>
              <a:t> </a:t>
            </a:r>
            <a:r>
              <a:rPr lang="en-US" altLang="zh-CN" baseline="0" dirty="0"/>
              <a:t>effectively</a:t>
            </a:r>
            <a:r>
              <a:rPr lang="zh-CN" altLang="en-US" baseline="0" dirty="0"/>
              <a:t> </a:t>
            </a:r>
            <a:r>
              <a:rPr lang="en-US" altLang="zh-CN" baseline="0" dirty="0"/>
              <a:t>eliminated</a:t>
            </a:r>
            <a:r>
              <a:rPr lang="zh-CN" altLang="en-US" baseline="0" dirty="0"/>
              <a:t> </a:t>
            </a:r>
            <a:r>
              <a:rPr lang="en-US" altLang="zh-CN" baseline="0" dirty="0"/>
              <a:t>to</a:t>
            </a:r>
            <a:r>
              <a:rPr lang="zh-CN" altLang="en-US" baseline="0" dirty="0"/>
              <a:t> </a:t>
            </a:r>
            <a:r>
              <a:rPr lang="en-US" altLang="zh-CN" baseline="0" dirty="0"/>
              <a:t>allow</a:t>
            </a:r>
            <a:r>
              <a:rPr lang="zh-CN" altLang="en-US" baseline="0" dirty="0"/>
              <a:t> </a:t>
            </a:r>
            <a:r>
              <a:rPr lang="en-US" altLang="zh-CN" baseline="0" dirty="0"/>
              <a:t>effective</a:t>
            </a:r>
            <a:r>
              <a:rPr lang="zh-CN" altLang="en-US" baseline="0" dirty="0"/>
              <a:t> </a:t>
            </a:r>
            <a:r>
              <a:rPr lang="en-US" altLang="zh-CN" baseline="0" dirty="0"/>
              <a:t>load</a:t>
            </a:r>
            <a:r>
              <a:rPr lang="zh-CN" altLang="en-US" baseline="0" dirty="0"/>
              <a:t> </a:t>
            </a:r>
            <a:r>
              <a:rPr lang="en-US" altLang="zh-CN" baseline="0" dirty="0"/>
              <a:t>balancing.</a:t>
            </a:r>
          </a:p>
          <a:p>
            <a:endParaRPr lang="zh-CN" altLang="en-US" dirty="0"/>
          </a:p>
        </p:txBody>
      </p:sp>
    </p:spTree>
    <p:extLst>
      <p:ext uri="{BB962C8B-B14F-4D97-AF65-F5344CB8AC3E}">
        <p14:creationId xmlns:p14="http://schemas.microsoft.com/office/powerpoint/2010/main" val="14982329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We next review </a:t>
            </a:r>
            <a:r>
              <a:rPr lang="en-US" altLang="zh-CN" baseline="0" dirty="0" err="1"/>
              <a:t>PrefixFPM</a:t>
            </a:r>
            <a:r>
              <a:rPr lang="en-US" altLang="zh-CN" baseline="0" dirty="0"/>
              <a:t>, which is for frequent pattern mining in general, for the context where there are many data transactions, and we would like to find patterns that appear in at least certain fraction of all the transactions.</a:t>
            </a:r>
          </a:p>
          <a:p>
            <a:endParaRPr lang="zh-CN" altLang="en-US" dirty="0"/>
          </a:p>
        </p:txBody>
      </p:sp>
    </p:spTree>
    <p:extLst>
      <p:ext uri="{BB962C8B-B14F-4D97-AF65-F5344CB8AC3E}">
        <p14:creationId xmlns:p14="http://schemas.microsoft.com/office/powerpoint/2010/main" val="10736122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err="1"/>
              <a:t>PrefixFPM</a:t>
            </a:r>
            <a:r>
              <a:rPr lang="en-US" altLang="zh-CN" baseline="0" dirty="0"/>
              <a:t> provides a unified programming interface for users to specify the mining algorithms for various patterns.</a:t>
            </a:r>
          </a:p>
          <a:p>
            <a:r>
              <a:rPr lang="en-US" altLang="zh-CN" baseline="0" dirty="0"/>
              <a:t>There are some papers apply</a:t>
            </a:r>
            <a:r>
              <a:rPr lang="zh-CN" altLang="en-US" baseline="0" dirty="0"/>
              <a:t> </a:t>
            </a:r>
            <a:r>
              <a:rPr lang="en-US" altLang="zh-CN" baseline="0" dirty="0" err="1"/>
              <a:t>PrefixFPM</a:t>
            </a:r>
            <a:r>
              <a:rPr lang="zh-CN" altLang="en-US" baseline="0" dirty="0"/>
              <a:t> </a:t>
            </a:r>
            <a:r>
              <a:rPr lang="en-US" altLang="zh-CN" baseline="0" dirty="0"/>
              <a:t>for</a:t>
            </a:r>
            <a:r>
              <a:rPr lang="zh-CN" altLang="en-US" baseline="0" dirty="0"/>
              <a:t> </a:t>
            </a:r>
            <a:r>
              <a:rPr lang="en-US" altLang="zh-CN" baseline="0" dirty="0"/>
              <a:t>mining</a:t>
            </a:r>
            <a:r>
              <a:rPr lang="zh-CN" altLang="en-US" baseline="0" dirty="0"/>
              <a:t> </a:t>
            </a:r>
            <a:r>
              <a:rPr lang="en-US" altLang="zh-CN" baseline="0" dirty="0"/>
              <a:t>various</a:t>
            </a:r>
            <a:r>
              <a:rPr lang="zh-CN" altLang="en-US" baseline="0" dirty="0"/>
              <a:t> </a:t>
            </a:r>
            <a:r>
              <a:rPr lang="en-US" altLang="zh-CN" baseline="0" dirty="0"/>
              <a:t>patterns</a:t>
            </a:r>
            <a:r>
              <a:rPr lang="zh-CN" altLang="en-US" baseline="0" dirty="0"/>
              <a:t> </a:t>
            </a:r>
            <a:r>
              <a:rPr lang="en-US" altLang="zh-CN" baseline="0" dirty="0"/>
              <a:t>such</a:t>
            </a:r>
            <a:r>
              <a:rPr lang="zh-CN" altLang="en-US" baseline="0" dirty="0"/>
              <a:t> </a:t>
            </a:r>
            <a:r>
              <a:rPr lang="en-US" altLang="zh-CN" baseline="0" dirty="0"/>
              <a:t>as</a:t>
            </a:r>
            <a:r>
              <a:rPr lang="zh-CN" altLang="en-US" baseline="0" dirty="0"/>
              <a:t> </a:t>
            </a:r>
            <a:r>
              <a:rPr lang="en-US" altLang="zh-CN" baseline="0" dirty="0"/>
              <a:t>subsequences,</a:t>
            </a:r>
            <a:r>
              <a:rPr lang="zh-CN" altLang="en-US" baseline="0" dirty="0"/>
              <a:t> </a:t>
            </a:r>
            <a:r>
              <a:rPr lang="en-US" altLang="zh-CN" baseline="0" dirty="0"/>
              <a:t>subtrees,</a:t>
            </a:r>
            <a:r>
              <a:rPr lang="zh-CN" altLang="en-US" baseline="0" dirty="0"/>
              <a:t> </a:t>
            </a:r>
            <a:r>
              <a:rPr lang="en-US" altLang="zh-CN" baseline="0" dirty="0"/>
              <a:t>subgraphs</a:t>
            </a:r>
            <a:r>
              <a:rPr lang="zh-CN" altLang="en-US" baseline="0" dirty="0"/>
              <a:t> </a:t>
            </a:r>
            <a:r>
              <a:rPr lang="en-US" altLang="zh-CN" baseline="0" dirty="0"/>
              <a:t>and</a:t>
            </a:r>
            <a:r>
              <a:rPr lang="zh-CN" altLang="en-US" baseline="0" dirty="0"/>
              <a:t> </a:t>
            </a:r>
            <a:r>
              <a:rPr lang="en-US" altLang="zh-CN" baseline="0" dirty="0"/>
              <a:t>submatrices.</a:t>
            </a:r>
          </a:p>
          <a:p>
            <a:r>
              <a:rPr lang="en-US" altLang="zh-CN" baseline="0" dirty="0"/>
              <a:t>The</a:t>
            </a:r>
            <a:r>
              <a:rPr lang="zh-CN" altLang="en-US" baseline="0" dirty="0"/>
              <a:t> </a:t>
            </a:r>
            <a:r>
              <a:rPr lang="en-US" altLang="zh-CN" baseline="0" dirty="0"/>
              <a:t>related</a:t>
            </a:r>
            <a:r>
              <a:rPr lang="zh-CN" altLang="en-US" baseline="0" dirty="0"/>
              <a:t> </a:t>
            </a:r>
            <a:r>
              <a:rPr lang="en-US" altLang="zh-CN" baseline="0" dirty="0"/>
              <a:t>papers</a:t>
            </a:r>
            <a:r>
              <a:rPr lang="zh-CN" altLang="en-US" baseline="0" dirty="0"/>
              <a:t> </a:t>
            </a:r>
            <a:r>
              <a:rPr lang="en-US" altLang="zh-CN" baseline="0" dirty="0"/>
              <a:t>are</a:t>
            </a:r>
            <a:r>
              <a:rPr lang="zh-CN" altLang="en-US" baseline="0" dirty="0"/>
              <a:t> </a:t>
            </a:r>
            <a:r>
              <a:rPr lang="en-US" altLang="zh-CN" baseline="0" dirty="0"/>
              <a:t>listed</a:t>
            </a:r>
            <a:r>
              <a:rPr lang="zh-CN" altLang="en-US" baseline="0" dirty="0"/>
              <a:t> </a:t>
            </a:r>
            <a:r>
              <a:rPr lang="en-US" altLang="zh-CN" baseline="0" dirty="0"/>
              <a:t>on</a:t>
            </a:r>
            <a:r>
              <a:rPr lang="zh-CN" altLang="en-US" baseline="0" dirty="0"/>
              <a:t> </a:t>
            </a:r>
            <a:r>
              <a:rPr lang="en-US" altLang="zh-CN" baseline="0" dirty="0"/>
              <a:t>this</a:t>
            </a:r>
            <a:r>
              <a:rPr lang="zh-CN" altLang="en-US" baseline="0" dirty="0"/>
              <a:t> </a:t>
            </a:r>
            <a:r>
              <a:rPr lang="en-US" altLang="zh-CN" baseline="0" dirty="0"/>
              <a:t>slide.</a:t>
            </a:r>
          </a:p>
          <a:p>
            <a:endParaRPr lang="zh-CN" altLang="en-US" dirty="0"/>
          </a:p>
        </p:txBody>
      </p:sp>
    </p:spTree>
    <p:extLst>
      <p:ext uri="{BB962C8B-B14F-4D97-AF65-F5344CB8AC3E}">
        <p14:creationId xmlns:p14="http://schemas.microsoft.com/office/powerpoint/2010/main" val="3268804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baseline="0" dirty="0"/>
              <a:t>The</a:t>
            </a:r>
            <a:r>
              <a:rPr lang="zh-CN" altLang="en-US" baseline="0" dirty="0"/>
              <a:t> </a:t>
            </a:r>
            <a:r>
              <a:rPr lang="en-US" altLang="zh-CN" baseline="0" dirty="0"/>
              <a:t>key</a:t>
            </a:r>
            <a:r>
              <a:rPr lang="zh-CN" altLang="en-US" baseline="0" dirty="0"/>
              <a:t> </a:t>
            </a:r>
            <a:r>
              <a:rPr lang="en-US" altLang="zh-CN" baseline="0" dirty="0"/>
              <a:t>idea</a:t>
            </a:r>
            <a:r>
              <a:rPr lang="zh-CN" altLang="en-US" baseline="0" dirty="0"/>
              <a:t> </a:t>
            </a:r>
            <a:r>
              <a:rPr lang="en-US" altLang="zh-CN" baseline="0" dirty="0"/>
              <a:t>of</a:t>
            </a:r>
            <a:r>
              <a:rPr lang="zh-CN" altLang="en-US" baseline="0" dirty="0"/>
              <a:t> </a:t>
            </a:r>
            <a:r>
              <a:rPr lang="en-US" altLang="zh-CN" baseline="0" dirty="0" err="1"/>
              <a:t>PrefixFPM’s</a:t>
            </a:r>
            <a:r>
              <a:rPr lang="zh-CN" altLang="en-US" baseline="0" dirty="0"/>
              <a:t> </a:t>
            </a:r>
            <a:r>
              <a:rPr lang="en-US" altLang="zh-CN" baseline="0" dirty="0"/>
              <a:t>design</a:t>
            </a:r>
            <a:r>
              <a:rPr lang="zh-CN" altLang="en-US" baseline="0" dirty="0"/>
              <a:t> </a:t>
            </a:r>
            <a:r>
              <a:rPr lang="en-US" altLang="zh-CN" baseline="0" dirty="0"/>
              <a:t>is</a:t>
            </a:r>
            <a:r>
              <a:rPr lang="zh-CN" altLang="en-US" baseline="0" dirty="0"/>
              <a:t> </a:t>
            </a:r>
            <a:r>
              <a:rPr lang="en-US" altLang="zh-CN" baseline="0" dirty="0"/>
              <a:t>prefix</a:t>
            </a:r>
            <a:r>
              <a:rPr lang="zh-CN" altLang="en-US" baseline="0" dirty="0"/>
              <a:t> </a:t>
            </a:r>
            <a:r>
              <a:rPr lang="en-US" altLang="zh-CN" baseline="0" dirty="0"/>
              <a:t>projection,</a:t>
            </a:r>
            <a:r>
              <a:rPr lang="zh-CN" altLang="en-US" baseline="0" dirty="0"/>
              <a:t> </a:t>
            </a:r>
            <a:r>
              <a:rPr lang="en-US" altLang="zh-CN" baseline="0" dirty="0"/>
              <a:t>which</a:t>
            </a:r>
            <a:r>
              <a:rPr lang="zh-CN" altLang="en-US" baseline="0" dirty="0"/>
              <a:t> </a:t>
            </a:r>
            <a:r>
              <a:rPr lang="en-US" altLang="zh-CN" baseline="0" dirty="0"/>
              <a:t>we</a:t>
            </a:r>
            <a:r>
              <a:rPr lang="zh-CN" altLang="en-US" baseline="0" dirty="0"/>
              <a:t> </a:t>
            </a:r>
            <a:r>
              <a:rPr lang="en-US" altLang="zh-CN" baseline="0" dirty="0"/>
              <a:t>illustrate</a:t>
            </a:r>
            <a:r>
              <a:rPr lang="zh-CN" altLang="en-US" baseline="0" dirty="0"/>
              <a:t> </a:t>
            </a:r>
            <a:r>
              <a:rPr lang="en-US" altLang="zh-CN" baseline="0" dirty="0"/>
              <a:t>here</a:t>
            </a:r>
            <a:r>
              <a:rPr lang="zh-CN" altLang="en-US" baseline="0" dirty="0"/>
              <a:t> </a:t>
            </a:r>
            <a:r>
              <a:rPr lang="en-US" altLang="zh-CN" baseline="0" dirty="0"/>
              <a:t>using</a:t>
            </a:r>
            <a:r>
              <a:rPr lang="zh-CN" altLang="en-US" baseline="0" dirty="0"/>
              <a:t> </a:t>
            </a:r>
            <a:r>
              <a:rPr lang="en-US" altLang="zh-CN" baseline="0" dirty="0"/>
              <a:t>sequential</a:t>
            </a:r>
            <a:r>
              <a:rPr lang="zh-CN" altLang="en-US" baseline="0" dirty="0"/>
              <a:t> </a:t>
            </a:r>
            <a:r>
              <a:rPr lang="en-US" altLang="zh-CN" baseline="0" dirty="0"/>
              <a:t>pattern</a:t>
            </a:r>
            <a:r>
              <a:rPr lang="zh-CN" altLang="en-US" baseline="0" dirty="0"/>
              <a:t> </a:t>
            </a:r>
            <a:r>
              <a:rPr lang="en-US" altLang="zh-CN" baseline="0" dirty="0"/>
              <a:t>mining.</a:t>
            </a:r>
          </a:p>
          <a:p>
            <a:r>
              <a:rPr lang="en-US" altLang="zh-CN" baseline="0" dirty="0"/>
              <a:t>Initially,</a:t>
            </a:r>
            <a:r>
              <a:rPr lang="zh-CN" altLang="en-US" baseline="0" dirty="0"/>
              <a:t> </a:t>
            </a:r>
            <a:r>
              <a:rPr lang="en-US" altLang="zh-CN" baseline="0" dirty="0"/>
              <a:t>the</a:t>
            </a:r>
            <a:r>
              <a:rPr lang="zh-CN" altLang="en-US" baseline="0" dirty="0"/>
              <a:t> </a:t>
            </a:r>
            <a:r>
              <a:rPr lang="en-US" altLang="zh-CN" baseline="0" dirty="0"/>
              <a:t>prefix</a:t>
            </a:r>
            <a:r>
              <a:rPr lang="zh-CN" altLang="en-US" baseline="0" dirty="0"/>
              <a:t> </a:t>
            </a:r>
            <a:r>
              <a:rPr lang="en-US" altLang="zh-CN" baseline="0" dirty="0"/>
              <a:t>is</a:t>
            </a:r>
            <a:r>
              <a:rPr lang="zh-CN" altLang="en-US" baseline="0" dirty="0"/>
              <a:t> </a:t>
            </a:r>
            <a:r>
              <a:rPr lang="en-US" altLang="zh-CN" baseline="0" dirty="0"/>
              <a:t>empty</a:t>
            </a:r>
            <a:r>
              <a:rPr lang="zh-CN" altLang="en-US" baseline="0" dirty="0"/>
              <a:t> </a:t>
            </a:r>
            <a:r>
              <a:rPr lang="en-US" altLang="zh-CN" baseline="0" dirty="0"/>
              <a:t>so</a:t>
            </a:r>
            <a:r>
              <a:rPr lang="zh-CN" altLang="en-US" baseline="0" dirty="0"/>
              <a:t> </a:t>
            </a:r>
            <a:r>
              <a:rPr lang="en-US" altLang="zh-CN" baseline="0" dirty="0"/>
              <a:t>we</a:t>
            </a:r>
            <a:r>
              <a:rPr lang="zh-CN" altLang="en-US" baseline="0" dirty="0"/>
              <a:t> </a:t>
            </a:r>
            <a:r>
              <a:rPr lang="en-US" altLang="zh-CN" baseline="0" dirty="0"/>
              <a:t>have</a:t>
            </a:r>
            <a:r>
              <a:rPr lang="zh-CN" altLang="en-US" baseline="0" dirty="0"/>
              <a:t> </a:t>
            </a:r>
            <a:r>
              <a:rPr lang="en-US" altLang="zh-CN" baseline="0" dirty="0"/>
              <a:t>all</a:t>
            </a:r>
            <a:r>
              <a:rPr lang="zh-CN" altLang="en-US" baseline="0" dirty="0"/>
              <a:t> </a:t>
            </a:r>
            <a:r>
              <a:rPr lang="en-US" altLang="zh-CN" baseline="0" dirty="0"/>
              <a:t>the</a:t>
            </a:r>
            <a:r>
              <a:rPr lang="zh-CN" altLang="en-US" baseline="0" dirty="0"/>
              <a:t> </a:t>
            </a:r>
            <a:r>
              <a:rPr lang="en-US" altLang="zh-CN" baseline="0" dirty="0"/>
              <a:t>sequences</a:t>
            </a:r>
            <a:r>
              <a:rPr lang="zh-CN" altLang="en-US" baseline="0" dirty="0"/>
              <a:t> </a:t>
            </a:r>
            <a:r>
              <a:rPr lang="en-US" altLang="zh-CN" baseline="0" dirty="0"/>
              <a:t>in</a:t>
            </a:r>
            <a:r>
              <a:rPr lang="zh-CN" altLang="en-US" baseline="0" dirty="0"/>
              <a:t> </a:t>
            </a:r>
            <a:r>
              <a:rPr lang="en-US" altLang="zh-CN" baseline="0" dirty="0"/>
              <a:t>the</a:t>
            </a:r>
            <a:r>
              <a:rPr lang="zh-CN" altLang="en-US" baseline="0" dirty="0"/>
              <a:t> </a:t>
            </a:r>
            <a:r>
              <a:rPr lang="en-US" altLang="zh-CN" baseline="0" dirty="0"/>
              <a:t>database.</a:t>
            </a:r>
          </a:p>
          <a:p>
            <a:r>
              <a:rPr lang="en-US" altLang="zh-CN" baseline="0" dirty="0"/>
              <a:t>[click]</a:t>
            </a:r>
          </a:p>
          <a:p>
            <a:r>
              <a:rPr lang="en-US" altLang="zh-CN" baseline="0" dirty="0"/>
              <a:t>If</a:t>
            </a:r>
            <a:r>
              <a:rPr lang="zh-CN" altLang="en-US" baseline="0" dirty="0"/>
              <a:t> </a:t>
            </a:r>
            <a:r>
              <a:rPr lang="en-US" altLang="zh-CN" baseline="0" dirty="0"/>
              <a:t>we</a:t>
            </a:r>
            <a:r>
              <a:rPr lang="zh-CN" altLang="en-US" baseline="0" dirty="0"/>
              <a:t> </a:t>
            </a:r>
            <a:r>
              <a:rPr lang="en-US" altLang="zh-CN" baseline="0" dirty="0"/>
              <a:t>grow</a:t>
            </a:r>
            <a:r>
              <a:rPr lang="zh-CN" altLang="en-US" baseline="0" dirty="0"/>
              <a:t> </a:t>
            </a:r>
            <a:r>
              <a:rPr lang="en-US" altLang="zh-CN" baseline="0" dirty="0"/>
              <a:t>the</a:t>
            </a:r>
            <a:r>
              <a:rPr lang="zh-CN" altLang="en-US" baseline="0" dirty="0"/>
              <a:t> </a:t>
            </a:r>
            <a:r>
              <a:rPr lang="en-US" altLang="zh-CN" baseline="0" dirty="0"/>
              <a:t>prefix</a:t>
            </a:r>
            <a:r>
              <a:rPr lang="zh-CN" altLang="en-US" baseline="0" dirty="0"/>
              <a:t> </a:t>
            </a:r>
            <a:r>
              <a:rPr lang="en-US" altLang="zh-CN" baseline="0" dirty="0"/>
              <a:t>with</a:t>
            </a:r>
            <a:r>
              <a:rPr lang="zh-CN" altLang="en-US" baseline="0" dirty="0"/>
              <a:t> </a:t>
            </a:r>
            <a:r>
              <a:rPr lang="en-US" altLang="zh-CN" baseline="0" dirty="0"/>
              <a:t>an</a:t>
            </a:r>
            <a:r>
              <a:rPr lang="zh-CN" altLang="en-US" baseline="0" dirty="0"/>
              <a:t> </a:t>
            </a:r>
            <a:r>
              <a:rPr lang="en-US" altLang="zh-CN" baseline="0" dirty="0"/>
              <a:t>element</a:t>
            </a:r>
            <a:r>
              <a:rPr lang="zh-CN" altLang="en-US" baseline="0" dirty="0"/>
              <a:t> </a:t>
            </a:r>
            <a:r>
              <a:rPr lang="en-US" altLang="zh-CN" baseline="0" dirty="0"/>
              <a:t>A,</a:t>
            </a:r>
            <a:r>
              <a:rPr lang="zh-CN" altLang="en-US" baseline="0" dirty="0"/>
              <a:t> </a:t>
            </a:r>
            <a:r>
              <a:rPr lang="en-US" altLang="zh-CN" baseline="0" dirty="0"/>
              <a:t>then</a:t>
            </a:r>
            <a:r>
              <a:rPr lang="zh-CN" altLang="en-US" baseline="0" dirty="0"/>
              <a:t> </a:t>
            </a:r>
            <a:r>
              <a:rPr lang="en-US" altLang="zh-CN" baseline="0" dirty="0"/>
              <a:t>s4</a:t>
            </a:r>
            <a:r>
              <a:rPr lang="zh-CN" altLang="en-US" baseline="0" dirty="0"/>
              <a:t> </a:t>
            </a:r>
            <a:r>
              <a:rPr lang="en-US" altLang="zh-CN" baseline="0" dirty="0"/>
              <a:t>is</a:t>
            </a:r>
            <a:r>
              <a:rPr lang="zh-CN" altLang="en-US" baseline="0" dirty="0"/>
              <a:t> </a:t>
            </a:r>
            <a:r>
              <a:rPr lang="en-US" altLang="zh-CN" baseline="0" dirty="0"/>
              <a:t>gone</a:t>
            </a:r>
            <a:r>
              <a:rPr lang="zh-CN" altLang="en-US" baseline="0" dirty="0"/>
              <a:t> </a:t>
            </a:r>
            <a:r>
              <a:rPr lang="en-US" altLang="zh-CN" baseline="0" dirty="0"/>
              <a:t>since</a:t>
            </a:r>
            <a:r>
              <a:rPr lang="zh-CN" altLang="en-US" baseline="0" dirty="0"/>
              <a:t> </a:t>
            </a:r>
            <a:r>
              <a:rPr lang="en-US" altLang="zh-CN" baseline="0" dirty="0"/>
              <a:t>it</a:t>
            </a:r>
            <a:r>
              <a:rPr lang="zh-CN" altLang="en-US" baseline="0" dirty="0"/>
              <a:t> </a:t>
            </a:r>
            <a:r>
              <a:rPr lang="en-US" altLang="zh-CN" baseline="0" dirty="0"/>
              <a:t>does</a:t>
            </a:r>
            <a:r>
              <a:rPr lang="zh-CN" altLang="en-US" baseline="0" dirty="0"/>
              <a:t> </a:t>
            </a:r>
            <a:r>
              <a:rPr lang="en-US" altLang="zh-CN" baseline="0" dirty="0"/>
              <a:t>not</a:t>
            </a:r>
            <a:r>
              <a:rPr lang="zh-CN" altLang="en-US" baseline="0" dirty="0"/>
              <a:t> </a:t>
            </a:r>
            <a:r>
              <a:rPr lang="en-US" altLang="zh-CN" baseline="0" dirty="0"/>
              <a:t>contain</a:t>
            </a:r>
            <a:r>
              <a:rPr lang="zh-CN" altLang="en-US" baseline="0" dirty="0"/>
              <a:t> </a:t>
            </a:r>
            <a:r>
              <a:rPr lang="en-US" altLang="zh-CN" baseline="0" dirty="0"/>
              <a:t>A,</a:t>
            </a:r>
            <a:r>
              <a:rPr lang="zh-CN" altLang="en-US" baseline="0" dirty="0"/>
              <a:t> </a:t>
            </a:r>
            <a:r>
              <a:rPr lang="en-US" altLang="zh-CN" baseline="0" dirty="0"/>
              <a:t>and</a:t>
            </a:r>
            <a:r>
              <a:rPr lang="zh-CN" altLang="en-US" baseline="0" dirty="0"/>
              <a:t> </a:t>
            </a:r>
            <a:r>
              <a:rPr lang="en-US" altLang="zh-CN" baseline="0" dirty="0"/>
              <a:t>the</a:t>
            </a:r>
            <a:r>
              <a:rPr lang="zh-CN" altLang="en-US" baseline="0" dirty="0"/>
              <a:t> </a:t>
            </a:r>
            <a:r>
              <a:rPr lang="en-US" altLang="zh-CN" baseline="0" dirty="0"/>
              <a:t>matched</a:t>
            </a:r>
            <a:r>
              <a:rPr lang="zh-CN" altLang="en-US" baseline="0" dirty="0"/>
              <a:t> </a:t>
            </a:r>
            <a:r>
              <a:rPr lang="en-US" altLang="zh-CN" baseline="0" dirty="0"/>
              <a:t>positions</a:t>
            </a:r>
            <a:r>
              <a:rPr lang="zh-CN" altLang="en-US" baseline="0" dirty="0"/>
              <a:t> </a:t>
            </a:r>
            <a:r>
              <a:rPr lang="en-US" altLang="zh-CN" baseline="0" dirty="0"/>
              <a:t>of</a:t>
            </a:r>
            <a:r>
              <a:rPr lang="zh-CN" altLang="en-US" baseline="0" dirty="0"/>
              <a:t> </a:t>
            </a:r>
            <a:r>
              <a:rPr lang="en-US" altLang="zh-CN" baseline="0" dirty="0"/>
              <a:t>the</a:t>
            </a:r>
            <a:r>
              <a:rPr lang="zh-CN" altLang="en-US" baseline="0" dirty="0"/>
              <a:t> </a:t>
            </a:r>
            <a:r>
              <a:rPr lang="en-US" altLang="zh-CN" baseline="0" dirty="0"/>
              <a:t>other</a:t>
            </a:r>
            <a:r>
              <a:rPr lang="zh-CN" altLang="en-US" baseline="0" dirty="0"/>
              <a:t> </a:t>
            </a:r>
            <a:r>
              <a:rPr lang="en-US" altLang="zh-CN" baseline="0" dirty="0"/>
              <a:t>three</a:t>
            </a:r>
            <a:r>
              <a:rPr lang="zh-CN" altLang="en-US" baseline="0" dirty="0"/>
              <a:t> </a:t>
            </a:r>
            <a:r>
              <a:rPr lang="en-US" altLang="zh-CN" baseline="0" dirty="0"/>
              <a:t>sequences</a:t>
            </a:r>
            <a:r>
              <a:rPr lang="zh-CN" altLang="en-US" baseline="0" dirty="0"/>
              <a:t> </a:t>
            </a:r>
            <a:r>
              <a:rPr lang="en-US" altLang="zh-CN" baseline="0" dirty="0"/>
              <a:t>are</a:t>
            </a:r>
            <a:r>
              <a:rPr lang="zh-CN" altLang="en-US" baseline="0" dirty="0"/>
              <a:t> </a:t>
            </a:r>
            <a:r>
              <a:rPr lang="en-US" altLang="zh-CN" baseline="0" dirty="0"/>
              <a:t>recorded</a:t>
            </a:r>
            <a:r>
              <a:rPr lang="zh-CN" altLang="en-US" baseline="0" dirty="0"/>
              <a:t> </a:t>
            </a:r>
            <a:r>
              <a:rPr lang="en-US" altLang="zh-CN" baseline="0" dirty="0"/>
              <a:t>in</a:t>
            </a:r>
            <a:r>
              <a:rPr lang="zh-CN" altLang="en-US" baseline="0" dirty="0"/>
              <a:t> </a:t>
            </a:r>
            <a:r>
              <a:rPr lang="en-US" altLang="zh-CN" baseline="0" dirty="0"/>
              <a:t>the</a:t>
            </a:r>
            <a:r>
              <a:rPr lang="zh-CN" altLang="en-US" baseline="0" dirty="0"/>
              <a:t> </a:t>
            </a:r>
            <a:r>
              <a:rPr lang="en-US" altLang="zh-CN" baseline="0" dirty="0"/>
              <a:t>database</a:t>
            </a:r>
            <a:r>
              <a:rPr lang="zh-CN" altLang="en-US" baseline="0" dirty="0"/>
              <a:t> </a:t>
            </a:r>
            <a:r>
              <a:rPr lang="en-US" altLang="zh-CN" baseline="0" dirty="0"/>
              <a:t>projected</a:t>
            </a:r>
            <a:r>
              <a:rPr lang="zh-CN" altLang="en-US" baseline="0" dirty="0"/>
              <a:t> </a:t>
            </a:r>
            <a:r>
              <a:rPr lang="en-US" altLang="zh-CN" baseline="0" dirty="0"/>
              <a:t>by</a:t>
            </a:r>
            <a:r>
              <a:rPr lang="zh-CN" altLang="en-US" baseline="0" dirty="0"/>
              <a:t> </a:t>
            </a:r>
            <a:r>
              <a:rPr lang="en-US" altLang="zh-CN" baseline="0" dirty="0"/>
              <a:t>A</a:t>
            </a:r>
            <a:r>
              <a:rPr lang="zh-CN" altLang="en-US" baseline="0" dirty="0"/>
              <a:t> </a:t>
            </a:r>
            <a:r>
              <a:rPr lang="en-US" altLang="zh-CN" baseline="0" dirty="0"/>
              <a:t>[click].</a:t>
            </a:r>
          </a:p>
          <a:p>
            <a:r>
              <a:rPr lang="en-US" altLang="zh-CN" baseline="0"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t>If</a:t>
            </a:r>
            <a:r>
              <a:rPr lang="zh-CN" altLang="en-US" baseline="0" dirty="0"/>
              <a:t> </a:t>
            </a:r>
            <a:r>
              <a:rPr lang="en-US" altLang="zh-CN" baseline="0" dirty="0"/>
              <a:t>we</a:t>
            </a:r>
            <a:r>
              <a:rPr lang="zh-CN" altLang="en-US" baseline="0" dirty="0"/>
              <a:t> </a:t>
            </a:r>
            <a:r>
              <a:rPr lang="en-US" altLang="zh-CN" baseline="0" dirty="0"/>
              <a:t>further</a:t>
            </a:r>
            <a:r>
              <a:rPr lang="zh-CN" altLang="en-US" baseline="0" dirty="0"/>
              <a:t> </a:t>
            </a:r>
            <a:r>
              <a:rPr lang="en-US" altLang="zh-CN" baseline="0" dirty="0"/>
              <a:t>grow</a:t>
            </a:r>
            <a:r>
              <a:rPr lang="zh-CN" altLang="en-US" baseline="0" dirty="0"/>
              <a:t> </a:t>
            </a:r>
            <a:r>
              <a:rPr lang="en-US" altLang="zh-CN" baseline="0" dirty="0"/>
              <a:t>the</a:t>
            </a:r>
            <a:r>
              <a:rPr lang="zh-CN" altLang="en-US" baseline="0" dirty="0"/>
              <a:t> </a:t>
            </a:r>
            <a:r>
              <a:rPr lang="en-US" altLang="zh-CN" baseline="0" dirty="0"/>
              <a:t>prefix</a:t>
            </a:r>
            <a:r>
              <a:rPr lang="zh-CN" altLang="en-US" baseline="0" dirty="0"/>
              <a:t> </a:t>
            </a:r>
            <a:r>
              <a:rPr lang="en-US" altLang="zh-CN" baseline="0" dirty="0"/>
              <a:t>with</a:t>
            </a:r>
            <a:r>
              <a:rPr lang="zh-CN" altLang="en-US" baseline="0" dirty="0"/>
              <a:t> </a:t>
            </a:r>
            <a:r>
              <a:rPr lang="en-US" altLang="zh-CN" baseline="0" dirty="0"/>
              <a:t>B,</a:t>
            </a:r>
            <a:r>
              <a:rPr lang="zh-CN" altLang="en-US" baseline="0" dirty="0"/>
              <a:t> </a:t>
            </a:r>
            <a:r>
              <a:rPr lang="en-US" altLang="zh-CN" baseline="0" dirty="0"/>
              <a:t>then</a:t>
            </a:r>
            <a:r>
              <a:rPr lang="zh-CN" altLang="en-US" baseline="0" dirty="0"/>
              <a:t> </a:t>
            </a:r>
            <a:r>
              <a:rPr lang="en-US" altLang="zh-CN" baseline="0" dirty="0"/>
              <a:t>we</a:t>
            </a:r>
            <a:r>
              <a:rPr lang="zh-CN" altLang="en-US" baseline="0" dirty="0"/>
              <a:t> </a:t>
            </a:r>
            <a:r>
              <a:rPr lang="en-US" altLang="zh-CN" baseline="0" dirty="0"/>
              <a:t>can</a:t>
            </a:r>
            <a:r>
              <a:rPr lang="zh-CN" altLang="en-US" baseline="0" dirty="0"/>
              <a:t> </a:t>
            </a:r>
            <a:r>
              <a:rPr lang="en-US" altLang="zh-CN" baseline="0" dirty="0"/>
              <a:t>match</a:t>
            </a:r>
            <a:r>
              <a:rPr lang="zh-CN" altLang="en-US" baseline="0" dirty="0"/>
              <a:t> </a:t>
            </a:r>
            <a:r>
              <a:rPr lang="en-US" altLang="zh-CN" baseline="0" dirty="0"/>
              <a:t>B</a:t>
            </a:r>
            <a:r>
              <a:rPr lang="zh-CN" altLang="en-US" baseline="0" dirty="0"/>
              <a:t> </a:t>
            </a:r>
            <a:r>
              <a:rPr lang="en-US" altLang="zh-CN" baseline="0" dirty="0"/>
              <a:t>on</a:t>
            </a:r>
            <a:r>
              <a:rPr lang="zh-CN" altLang="en-US" baseline="0" dirty="0"/>
              <a:t> </a:t>
            </a:r>
            <a:r>
              <a:rPr lang="en-US" altLang="zh-CN" baseline="0" dirty="0"/>
              <a:t>the</a:t>
            </a:r>
            <a:r>
              <a:rPr lang="zh-CN" altLang="en-US" baseline="0" dirty="0"/>
              <a:t> </a:t>
            </a:r>
            <a:r>
              <a:rPr lang="en-US" altLang="zh-CN" baseline="0" dirty="0"/>
              <a:t>previous</a:t>
            </a:r>
            <a:r>
              <a:rPr lang="zh-CN" altLang="en-US" baseline="0" dirty="0"/>
              <a:t> </a:t>
            </a:r>
            <a:r>
              <a:rPr lang="en-US" altLang="zh-CN" baseline="0" dirty="0"/>
              <a:t>projected</a:t>
            </a:r>
            <a:r>
              <a:rPr lang="zh-CN" altLang="en-US" baseline="0" dirty="0"/>
              <a:t> </a:t>
            </a:r>
            <a:r>
              <a:rPr lang="en-US" altLang="zh-CN" baseline="0" dirty="0"/>
              <a:t>database,</a:t>
            </a:r>
            <a:r>
              <a:rPr lang="zh-CN" altLang="en-US" baseline="0" dirty="0"/>
              <a:t> </a:t>
            </a:r>
            <a:r>
              <a:rPr lang="en-US" altLang="zh-CN" baseline="0" dirty="0"/>
              <a:t>and</a:t>
            </a:r>
            <a:r>
              <a:rPr lang="zh-CN" altLang="en-US" baseline="0" dirty="0"/>
              <a:t> </a:t>
            </a:r>
            <a:r>
              <a:rPr lang="en-US" altLang="zh-CN" baseline="0" dirty="0"/>
              <a:t>a</a:t>
            </a:r>
            <a:r>
              <a:rPr lang="zh-CN" altLang="en-US" baseline="0" dirty="0"/>
              <a:t> </a:t>
            </a:r>
            <a:r>
              <a:rPr lang="en-US" altLang="zh-CN" baseline="0" dirty="0"/>
              <a:t>new</a:t>
            </a:r>
            <a:r>
              <a:rPr lang="zh-CN" altLang="en-US" baseline="0" dirty="0"/>
              <a:t> </a:t>
            </a:r>
            <a:r>
              <a:rPr lang="en-US" altLang="zh-CN" baseline="0" dirty="0"/>
              <a:t>database</a:t>
            </a:r>
            <a:r>
              <a:rPr lang="zh-CN" altLang="en-US" baseline="0" dirty="0"/>
              <a:t> </a:t>
            </a:r>
            <a:r>
              <a:rPr lang="en-US" altLang="zh-CN" baseline="0" dirty="0"/>
              <a:t>projected</a:t>
            </a:r>
            <a:r>
              <a:rPr lang="zh-CN" altLang="en-US" baseline="0" dirty="0"/>
              <a:t> </a:t>
            </a:r>
            <a:r>
              <a:rPr lang="en-US" altLang="zh-CN" baseline="0" dirty="0"/>
              <a:t>by</a:t>
            </a:r>
            <a:r>
              <a:rPr lang="zh-CN" altLang="en-US" baseline="0" dirty="0"/>
              <a:t> </a:t>
            </a:r>
            <a:r>
              <a:rPr lang="en-US" altLang="zh-CN" baseline="0" dirty="0"/>
              <a:t>AB</a:t>
            </a:r>
            <a:r>
              <a:rPr lang="zh-CN" altLang="en-US" baseline="0" dirty="0"/>
              <a:t> </a:t>
            </a:r>
            <a:r>
              <a:rPr lang="en-US" altLang="zh-CN" baseline="0" dirty="0"/>
              <a:t>is</a:t>
            </a:r>
            <a:r>
              <a:rPr lang="zh-CN" altLang="en-US" baseline="0" dirty="0"/>
              <a:t> </a:t>
            </a:r>
            <a:r>
              <a:rPr lang="en-US" altLang="zh-CN" baseline="0" dirty="0"/>
              <a:t>obtained.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t>Here,</a:t>
            </a:r>
            <a:r>
              <a:rPr lang="zh-CN" altLang="en-US" baseline="0" dirty="0"/>
              <a:t> </a:t>
            </a:r>
            <a:r>
              <a:rPr lang="en-US" altLang="zh-CN" baseline="0" dirty="0"/>
              <a:t>if</a:t>
            </a:r>
            <a:r>
              <a:rPr lang="zh-CN" altLang="en-US" baseline="0" dirty="0"/>
              <a:t> </a:t>
            </a:r>
            <a:r>
              <a:rPr lang="en-US" altLang="zh-CN" baseline="0" dirty="0"/>
              <a:t>the</a:t>
            </a:r>
            <a:r>
              <a:rPr lang="zh-CN" altLang="en-US" baseline="0" dirty="0"/>
              <a:t> </a:t>
            </a:r>
            <a:r>
              <a:rPr lang="en-US" altLang="zh-CN" baseline="0" dirty="0"/>
              <a:t>frequency</a:t>
            </a:r>
            <a:r>
              <a:rPr lang="zh-CN" altLang="en-US" baseline="0" dirty="0"/>
              <a:t> </a:t>
            </a:r>
            <a:r>
              <a:rPr lang="en-US" altLang="zh-CN" baseline="0" dirty="0"/>
              <a:t>threshold</a:t>
            </a:r>
            <a:r>
              <a:rPr lang="zh-CN" altLang="en-US" baseline="0" dirty="0"/>
              <a:t> </a:t>
            </a:r>
            <a:r>
              <a:rPr lang="en-US" altLang="zh-CN" baseline="0" dirty="0"/>
              <a:t>is</a:t>
            </a:r>
            <a:r>
              <a:rPr lang="zh-CN" altLang="en-US" baseline="0" dirty="0"/>
              <a:t> </a:t>
            </a:r>
            <a:r>
              <a:rPr lang="en-US" altLang="zh-CN" baseline="0" dirty="0"/>
              <a:t>3</a:t>
            </a:r>
            <a:r>
              <a:rPr lang="zh-CN" altLang="en-US" baseline="0" dirty="0"/>
              <a:t> </a:t>
            </a:r>
            <a:r>
              <a:rPr lang="en-US" altLang="zh-CN" baseline="0" dirty="0"/>
              <a:t>or</a:t>
            </a:r>
            <a:r>
              <a:rPr lang="zh-CN" altLang="en-US" baseline="0" dirty="0"/>
              <a:t> </a:t>
            </a:r>
            <a:r>
              <a:rPr lang="en-US" altLang="zh-CN" baseline="0" dirty="0"/>
              <a:t>less,</a:t>
            </a:r>
            <a:r>
              <a:rPr lang="zh-CN" altLang="en-US" baseline="0" dirty="0"/>
              <a:t> </a:t>
            </a:r>
            <a:r>
              <a:rPr lang="en-US" altLang="zh-CN" baseline="0" dirty="0"/>
              <a:t>AB</a:t>
            </a:r>
            <a:r>
              <a:rPr lang="zh-CN" altLang="en-US" baseline="0" dirty="0"/>
              <a:t> </a:t>
            </a:r>
            <a:r>
              <a:rPr lang="en-US" altLang="zh-CN" baseline="0" dirty="0"/>
              <a:t>is</a:t>
            </a:r>
            <a:r>
              <a:rPr lang="zh-CN" altLang="en-US" baseline="0" dirty="0"/>
              <a:t> </a:t>
            </a:r>
            <a:r>
              <a:rPr lang="en-US" altLang="zh-CN" baseline="0" dirty="0"/>
              <a:t>still</a:t>
            </a:r>
            <a:r>
              <a:rPr lang="zh-CN" altLang="en-US" baseline="0" dirty="0"/>
              <a:t> </a:t>
            </a:r>
            <a:r>
              <a:rPr lang="en-US" altLang="zh-CN" baseline="0" dirty="0"/>
              <a:t>a</a:t>
            </a:r>
            <a:r>
              <a:rPr lang="zh-CN" altLang="en-US" baseline="0" dirty="0"/>
              <a:t> </a:t>
            </a:r>
            <a:r>
              <a:rPr lang="en-US" altLang="zh-CN" baseline="0" dirty="0"/>
              <a:t>frequent</a:t>
            </a:r>
            <a:r>
              <a:rPr lang="zh-CN" altLang="en-US" baseline="0" dirty="0"/>
              <a:t> </a:t>
            </a:r>
            <a:r>
              <a:rPr lang="en-US" altLang="zh-CN" baseline="0" dirty="0"/>
              <a:t>pattern,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t>so</a:t>
            </a:r>
            <a:r>
              <a:rPr lang="zh-CN" altLang="en-US" baseline="0" dirty="0"/>
              <a:t> </a:t>
            </a:r>
            <a:r>
              <a:rPr lang="en-US" altLang="zh-CN" baseline="0" dirty="0"/>
              <a:t>we</a:t>
            </a:r>
            <a:r>
              <a:rPr lang="zh-CN" altLang="en-US" baseline="0" dirty="0"/>
              <a:t> </a:t>
            </a:r>
            <a:r>
              <a:rPr lang="en-US" altLang="zh-CN" baseline="0" dirty="0"/>
              <a:t>can</a:t>
            </a:r>
            <a:r>
              <a:rPr lang="zh-CN" altLang="en-US" baseline="0" dirty="0"/>
              <a:t> </a:t>
            </a:r>
            <a:r>
              <a:rPr lang="en-US" altLang="zh-CN" baseline="0" dirty="0"/>
              <a:t>grow</a:t>
            </a:r>
            <a:r>
              <a:rPr lang="zh-CN" altLang="en-US" baseline="0" dirty="0"/>
              <a:t> </a:t>
            </a:r>
            <a:r>
              <a:rPr lang="en-US" altLang="zh-CN" baseline="0" dirty="0"/>
              <a:t>it</a:t>
            </a:r>
            <a:r>
              <a:rPr lang="zh-CN" altLang="en-US" baseline="0" dirty="0"/>
              <a:t> </a:t>
            </a:r>
            <a:r>
              <a:rPr lang="en-US" altLang="zh-CN" baseline="0" dirty="0"/>
              <a:t>further</a:t>
            </a:r>
            <a:r>
              <a:rPr lang="zh-CN" altLang="en-US" baseline="0" dirty="0"/>
              <a:t> </a:t>
            </a:r>
            <a:r>
              <a:rPr lang="en-US" altLang="zh-CN" baseline="0" dirty="0"/>
              <a:t>with</a:t>
            </a:r>
            <a:r>
              <a:rPr lang="zh-CN" altLang="en-US" baseline="0" dirty="0"/>
              <a:t> </a:t>
            </a:r>
            <a:r>
              <a:rPr lang="en-US" altLang="zh-CN" baseline="0" dirty="0"/>
              <a:t>element</a:t>
            </a:r>
            <a:r>
              <a:rPr lang="zh-CN" altLang="en-US" baseline="0" dirty="0"/>
              <a:t> </a:t>
            </a:r>
            <a:r>
              <a:rPr lang="en-US" altLang="zh-CN" baseline="0" dirty="0"/>
              <a:t>C</a:t>
            </a:r>
          </a:p>
          <a:p>
            <a:endParaRPr lang="zh-CN" altLang="en-US" dirty="0"/>
          </a:p>
        </p:txBody>
      </p:sp>
    </p:spTree>
    <p:extLst>
      <p:ext uri="{BB962C8B-B14F-4D97-AF65-F5344CB8AC3E}">
        <p14:creationId xmlns:p14="http://schemas.microsoft.com/office/powerpoint/2010/main" val="1357015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baseline="0" dirty="0"/>
              <a:t>Here</a:t>
            </a:r>
            <a:r>
              <a:rPr lang="zh-CN" altLang="en-US" baseline="0" dirty="0"/>
              <a:t> </a:t>
            </a:r>
            <a:r>
              <a:rPr lang="en-US" altLang="zh-CN" baseline="0" dirty="0"/>
              <a:t>is</a:t>
            </a:r>
            <a:r>
              <a:rPr lang="zh-CN" altLang="en-US" baseline="0" dirty="0"/>
              <a:t> </a:t>
            </a:r>
            <a:r>
              <a:rPr lang="en-US" altLang="zh-CN" baseline="0" dirty="0"/>
              <a:t>an</a:t>
            </a:r>
            <a:r>
              <a:rPr lang="zh-CN" altLang="en-US" baseline="0" dirty="0"/>
              <a:t> </a:t>
            </a:r>
            <a:r>
              <a:rPr lang="en-US" altLang="zh-CN" baseline="0" dirty="0"/>
              <a:t>example</a:t>
            </a:r>
            <a:r>
              <a:rPr lang="zh-CN" altLang="en-US" baseline="0" dirty="0"/>
              <a:t> </a:t>
            </a:r>
            <a:r>
              <a:rPr lang="en-US" altLang="zh-CN" baseline="0" dirty="0"/>
              <a:t>of</a:t>
            </a:r>
            <a:r>
              <a:rPr lang="zh-CN" altLang="en-US" baseline="0" dirty="0"/>
              <a:t> </a:t>
            </a:r>
            <a:r>
              <a:rPr lang="en-US" altLang="zh-CN" baseline="0" dirty="0"/>
              <a:t>the</a:t>
            </a:r>
            <a:r>
              <a:rPr lang="zh-CN" altLang="en-US" baseline="0" dirty="0"/>
              <a:t> </a:t>
            </a:r>
            <a:r>
              <a:rPr lang="en-US" altLang="zh-CN" baseline="0" dirty="0"/>
              <a:t>mining</a:t>
            </a:r>
            <a:r>
              <a:rPr lang="zh-CN" altLang="en-US" baseline="0" dirty="0"/>
              <a:t> </a:t>
            </a:r>
            <a:r>
              <a:rPr lang="en-US" altLang="zh-CN" baseline="0" dirty="0"/>
              <a:t>process</a:t>
            </a:r>
          </a:p>
          <a:p>
            <a:r>
              <a:rPr lang="en-US" altLang="zh-CN" baseline="0" dirty="0"/>
              <a:t>[… need to keep describing while clicking]</a:t>
            </a:r>
          </a:p>
          <a:p>
            <a:r>
              <a:rPr lang="en-US" altLang="zh-CN" baseline="0" dirty="0"/>
              <a:t>[click]</a:t>
            </a:r>
          </a:p>
          <a:p>
            <a:r>
              <a:rPr lang="en-US" altLang="zh-CN" baseline="0" dirty="0"/>
              <a:t>The</a:t>
            </a:r>
            <a:r>
              <a:rPr lang="zh-CN" altLang="en-US" baseline="0" dirty="0"/>
              <a:t> </a:t>
            </a:r>
            <a:r>
              <a:rPr lang="en-US" altLang="zh-CN" baseline="0" dirty="0"/>
              <a:t>benefit</a:t>
            </a:r>
            <a:r>
              <a:rPr lang="zh-CN" altLang="en-US" baseline="0" dirty="0"/>
              <a:t> </a:t>
            </a:r>
            <a:r>
              <a:rPr lang="en-US" altLang="zh-CN" baseline="0" dirty="0"/>
              <a:t>of</a:t>
            </a:r>
            <a:r>
              <a:rPr lang="zh-CN" altLang="en-US" baseline="0" dirty="0"/>
              <a:t> </a:t>
            </a:r>
            <a:r>
              <a:rPr lang="en-US" altLang="zh-CN" baseline="0" dirty="0"/>
              <a:t>this</a:t>
            </a:r>
            <a:r>
              <a:rPr lang="zh-CN" altLang="en-US" baseline="0" dirty="0"/>
              <a:t> </a:t>
            </a:r>
            <a:r>
              <a:rPr lang="en-US" altLang="zh-CN" baseline="0" dirty="0"/>
              <a:t>approach</a:t>
            </a:r>
            <a:r>
              <a:rPr lang="zh-CN" altLang="en-US" baseline="0" dirty="0"/>
              <a:t> </a:t>
            </a:r>
            <a:r>
              <a:rPr lang="en-US" altLang="zh-CN" baseline="0" dirty="0"/>
              <a:t>is</a:t>
            </a:r>
            <a:r>
              <a:rPr lang="zh-CN" altLang="en-US" baseline="0" dirty="0"/>
              <a:t> </a:t>
            </a:r>
            <a:r>
              <a:rPr lang="en-US" altLang="zh-CN" baseline="0" dirty="0"/>
              <a:t>that,</a:t>
            </a:r>
            <a:r>
              <a:rPr lang="zh-CN" altLang="en-US" baseline="0" dirty="0"/>
              <a:t> </a:t>
            </a:r>
            <a:r>
              <a:rPr lang="en-US" altLang="zh-CN" baseline="0" dirty="0"/>
              <a:t>each</a:t>
            </a:r>
            <a:r>
              <a:rPr lang="zh-CN" altLang="en-US" baseline="0" dirty="0"/>
              <a:t> </a:t>
            </a:r>
            <a:r>
              <a:rPr lang="en-US" altLang="zh-CN" baseline="0" dirty="0"/>
              <a:t>pattern</a:t>
            </a:r>
            <a:r>
              <a:rPr lang="zh-CN" altLang="en-US" baseline="0" dirty="0"/>
              <a:t> </a:t>
            </a:r>
            <a:r>
              <a:rPr lang="en-US" altLang="zh-CN" baseline="0" dirty="0"/>
              <a:t>extension</a:t>
            </a:r>
            <a:r>
              <a:rPr lang="zh-CN" altLang="en-US" baseline="0" dirty="0"/>
              <a:t> </a:t>
            </a:r>
            <a:r>
              <a:rPr lang="en-US" altLang="zh-CN" baseline="0" dirty="0"/>
              <a:t>only</a:t>
            </a:r>
            <a:r>
              <a:rPr lang="zh-CN" altLang="en-US" baseline="0" dirty="0"/>
              <a:t> </a:t>
            </a:r>
            <a:r>
              <a:rPr lang="en-US" altLang="zh-CN" baseline="0" dirty="0"/>
              <a:t>checks</a:t>
            </a:r>
            <a:r>
              <a:rPr lang="zh-CN" altLang="en-US" baseline="0" dirty="0"/>
              <a:t> </a:t>
            </a:r>
            <a:r>
              <a:rPr lang="en-US" altLang="zh-CN" baseline="0" dirty="0"/>
              <a:t>a</a:t>
            </a:r>
            <a:r>
              <a:rPr lang="zh-CN" altLang="en-US" baseline="0" dirty="0"/>
              <a:t> </a:t>
            </a:r>
            <a:r>
              <a:rPr lang="en-US" altLang="zh-CN" baseline="0" dirty="0"/>
              <a:t>small</a:t>
            </a:r>
            <a:r>
              <a:rPr lang="zh-CN" altLang="en-US" baseline="0" dirty="0"/>
              <a:t> </a:t>
            </a:r>
            <a:r>
              <a:rPr lang="en-US" altLang="zh-CN" baseline="0" dirty="0"/>
              <a:t>projected</a:t>
            </a:r>
            <a:r>
              <a:rPr lang="zh-CN" altLang="en-US" baseline="0" dirty="0"/>
              <a:t> </a:t>
            </a:r>
            <a:r>
              <a:rPr lang="en-US" altLang="zh-CN" baseline="0" dirty="0"/>
              <a:t>database</a:t>
            </a:r>
            <a:r>
              <a:rPr lang="zh-CN" altLang="en-US" baseline="0" dirty="0"/>
              <a:t> </a:t>
            </a:r>
            <a:r>
              <a:rPr lang="en-US" altLang="zh-CN" baseline="0" dirty="0"/>
              <a:t>rather</a:t>
            </a:r>
            <a:r>
              <a:rPr lang="zh-CN" altLang="en-US" baseline="0" dirty="0"/>
              <a:t> </a:t>
            </a:r>
            <a:r>
              <a:rPr lang="en-US" altLang="zh-CN" baseline="0" dirty="0"/>
              <a:t>than</a:t>
            </a:r>
            <a:r>
              <a:rPr lang="zh-CN" altLang="en-US" baseline="0" dirty="0"/>
              <a:t> </a:t>
            </a:r>
            <a:r>
              <a:rPr lang="en-US" altLang="zh-CN" baseline="0" dirty="0"/>
              <a:t>the</a:t>
            </a:r>
            <a:r>
              <a:rPr lang="zh-CN" altLang="en-US" baseline="0" dirty="0"/>
              <a:t> </a:t>
            </a:r>
            <a:r>
              <a:rPr lang="en-US" altLang="zh-CN" baseline="0" dirty="0"/>
              <a:t>entire</a:t>
            </a:r>
            <a:r>
              <a:rPr lang="zh-CN" altLang="en-US" baseline="0" dirty="0"/>
              <a:t> </a:t>
            </a:r>
            <a:r>
              <a:rPr lang="en-US" altLang="zh-CN" baseline="0" dirty="0"/>
              <a:t>database</a:t>
            </a:r>
          </a:p>
          <a:p>
            <a:r>
              <a:rPr lang="en-US" altLang="zh-CN" baseline="0" dirty="0"/>
              <a:t>[click]</a:t>
            </a:r>
          </a:p>
          <a:p>
            <a:r>
              <a:rPr lang="en-US" altLang="zh-CN" baseline="0" dirty="0"/>
              <a:t>Also, the</a:t>
            </a:r>
            <a:r>
              <a:rPr lang="zh-CN" altLang="en-US" baseline="0" dirty="0"/>
              <a:t> </a:t>
            </a:r>
            <a:r>
              <a:rPr lang="en-US" altLang="zh-CN" baseline="0" dirty="0"/>
              <a:t>pattern</a:t>
            </a:r>
            <a:r>
              <a:rPr lang="zh-CN" altLang="en-US" baseline="0" dirty="0"/>
              <a:t> </a:t>
            </a:r>
            <a:r>
              <a:rPr lang="en-US" altLang="zh-CN" baseline="0" dirty="0"/>
              <a:t>to</a:t>
            </a:r>
            <a:r>
              <a:rPr lang="zh-CN" altLang="en-US" baseline="0" dirty="0"/>
              <a:t> </a:t>
            </a:r>
            <a:r>
              <a:rPr lang="en-US" altLang="zh-CN" baseline="0" dirty="0"/>
              <a:t>database</a:t>
            </a:r>
            <a:r>
              <a:rPr lang="zh-CN" altLang="en-US" baseline="0" dirty="0"/>
              <a:t> </a:t>
            </a:r>
            <a:r>
              <a:rPr lang="en-US" altLang="zh-CN" baseline="0" dirty="0"/>
              <a:t>matching</a:t>
            </a:r>
            <a:r>
              <a:rPr lang="zh-CN" altLang="en-US" baseline="0" dirty="0"/>
              <a:t> </a:t>
            </a:r>
            <a:r>
              <a:rPr lang="en-US" altLang="zh-CN" baseline="0" dirty="0"/>
              <a:t>is</a:t>
            </a:r>
            <a:r>
              <a:rPr lang="zh-CN" altLang="en-US" baseline="0" dirty="0"/>
              <a:t> </a:t>
            </a:r>
            <a:r>
              <a:rPr lang="en-US" altLang="zh-CN" baseline="0" dirty="0"/>
              <a:t>incremental</a:t>
            </a:r>
            <a:r>
              <a:rPr lang="zh-CN" altLang="en-US" baseline="0" dirty="0"/>
              <a:t> </a:t>
            </a:r>
            <a:r>
              <a:rPr lang="en-US" altLang="zh-CN" baseline="0" dirty="0"/>
              <a:t>from</a:t>
            </a:r>
            <a:r>
              <a:rPr lang="zh-CN" altLang="en-US" baseline="0" dirty="0"/>
              <a:t> </a:t>
            </a:r>
            <a:r>
              <a:rPr lang="en-US" altLang="zh-CN" baseline="0" dirty="0"/>
              <a:t>the</a:t>
            </a:r>
            <a:r>
              <a:rPr lang="zh-CN" altLang="en-US" baseline="0" dirty="0"/>
              <a:t> </a:t>
            </a:r>
            <a:r>
              <a:rPr lang="en-US" altLang="zh-CN" baseline="0" dirty="0"/>
              <a:t>previous</a:t>
            </a:r>
            <a:r>
              <a:rPr lang="zh-CN" altLang="en-US" baseline="0" dirty="0"/>
              <a:t> </a:t>
            </a:r>
            <a:r>
              <a:rPr lang="en-US" altLang="zh-CN" baseline="0" dirty="0"/>
              <a:t>matches</a:t>
            </a:r>
            <a:r>
              <a:rPr lang="zh-CN" altLang="en-US" baseline="0" dirty="0"/>
              <a:t> </a:t>
            </a:r>
            <a:r>
              <a:rPr lang="en-US" altLang="zh-CN" baseline="0" dirty="0"/>
              <a:t>rather</a:t>
            </a:r>
            <a:r>
              <a:rPr lang="zh-CN" altLang="en-US" baseline="0" dirty="0"/>
              <a:t> </a:t>
            </a:r>
            <a:r>
              <a:rPr lang="en-US" altLang="zh-CN" baseline="0" dirty="0"/>
              <a:t>than</a:t>
            </a:r>
            <a:r>
              <a:rPr lang="zh-CN" altLang="en-US" baseline="0" dirty="0"/>
              <a:t> </a:t>
            </a:r>
            <a:r>
              <a:rPr lang="en-US" altLang="zh-CN" baseline="0" dirty="0"/>
              <a:t>from</a:t>
            </a:r>
            <a:r>
              <a:rPr lang="zh-CN" altLang="en-US" baseline="0" dirty="0"/>
              <a:t> </a:t>
            </a:r>
            <a:r>
              <a:rPr lang="en-US" altLang="zh-CN" baseline="0" dirty="0"/>
              <a:t>scratch</a:t>
            </a:r>
          </a:p>
          <a:p>
            <a:r>
              <a:rPr lang="en-US" altLang="zh-CN" baseline="0" dirty="0"/>
              <a:t>[click]</a:t>
            </a:r>
          </a:p>
          <a:p>
            <a:r>
              <a:rPr lang="en-US" altLang="zh-CN" baseline="0" dirty="0"/>
              <a:t>Finally, the</a:t>
            </a:r>
            <a:r>
              <a:rPr lang="zh-CN" altLang="en-US" baseline="0" dirty="0"/>
              <a:t> </a:t>
            </a:r>
            <a:r>
              <a:rPr lang="en-US" altLang="zh-CN" baseline="0" dirty="0"/>
              <a:t>child</a:t>
            </a:r>
            <a:r>
              <a:rPr lang="zh-CN" altLang="en-US" baseline="0" dirty="0"/>
              <a:t> </a:t>
            </a:r>
            <a:r>
              <a:rPr lang="en-US" altLang="zh-CN" baseline="0" dirty="0"/>
              <a:t>branches</a:t>
            </a:r>
            <a:r>
              <a:rPr lang="zh-CN" altLang="en-US" baseline="0" dirty="0"/>
              <a:t> </a:t>
            </a:r>
            <a:r>
              <a:rPr lang="en-US" altLang="zh-CN" baseline="0" dirty="0"/>
              <a:t>in</a:t>
            </a:r>
            <a:r>
              <a:rPr lang="zh-CN" altLang="en-US" baseline="0" dirty="0"/>
              <a:t> </a:t>
            </a:r>
            <a:r>
              <a:rPr lang="en-US" altLang="zh-CN" baseline="0" dirty="0"/>
              <a:t>this</a:t>
            </a:r>
            <a:r>
              <a:rPr lang="zh-CN" altLang="en-US" baseline="0" dirty="0"/>
              <a:t> </a:t>
            </a:r>
            <a:r>
              <a:rPr lang="en-US" altLang="zh-CN" baseline="0" dirty="0"/>
              <a:t>search</a:t>
            </a:r>
            <a:r>
              <a:rPr lang="zh-CN" altLang="en-US" baseline="0" dirty="0"/>
              <a:t> </a:t>
            </a:r>
            <a:r>
              <a:rPr lang="en-US" altLang="zh-CN" baseline="0" dirty="0"/>
              <a:t>tree</a:t>
            </a:r>
            <a:r>
              <a:rPr lang="zh-CN" altLang="en-US" baseline="0" dirty="0"/>
              <a:t> </a:t>
            </a:r>
            <a:r>
              <a:rPr lang="en-US" altLang="zh-CN" baseline="0" dirty="0"/>
              <a:t>are</a:t>
            </a:r>
            <a:r>
              <a:rPr lang="zh-CN" altLang="en-US" baseline="0" dirty="0"/>
              <a:t> </a:t>
            </a:r>
            <a:r>
              <a:rPr lang="en-US" altLang="zh-CN" baseline="0" dirty="0"/>
              <a:t>totally</a:t>
            </a:r>
            <a:r>
              <a:rPr lang="zh-CN" altLang="en-US" baseline="0" dirty="0"/>
              <a:t> </a:t>
            </a:r>
            <a:r>
              <a:rPr lang="en-US" altLang="zh-CN" baseline="0" dirty="0"/>
              <a:t>independent</a:t>
            </a:r>
            <a:r>
              <a:rPr lang="zh-CN" altLang="en-US" baseline="0" dirty="0"/>
              <a:t> </a:t>
            </a:r>
            <a:r>
              <a:rPr lang="en-US" altLang="zh-CN" baseline="0" dirty="0"/>
              <a:t>and</a:t>
            </a:r>
            <a:r>
              <a:rPr lang="zh-CN" altLang="en-US" baseline="0" dirty="0"/>
              <a:t> </a:t>
            </a:r>
            <a:r>
              <a:rPr lang="en-US" altLang="zh-CN" baseline="0" dirty="0"/>
              <a:t>can</a:t>
            </a:r>
            <a:r>
              <a:rPr lang="zh-CN" altLang="en-US" baseline="0" dirty="0"/>
              <a:t> </a:t>
            </a:r>
            <a:r>
              <a:rPr lang="en-US" altLang="zh-CN" baseline="0" dirty="0"/>
              <a:t>run</a:t>
            </a:r>
            <a:r>
              <a:rPr lang="zh-CN" altLang="en-US" baseline="0" dirty="0"/>
              <a:t> </a:t>
            </a:r>
            <a:r>
              <a:rPr lang="en-US" altLang="zh-CN" baseline="0" dirty="0"/>
              <a:t>in</a:t>
            </a:r>
            <a:r>
              <a:rPr lang="zh-CN" altLang="en-US" baseline="0" dirty="0"/>
              <a:t> </a:t>
            </a:r>
            <a:r>
              <a:rPr lang="en-US" altLang="zh-CN" baseline="0" dirty="0"/>
              <a:t>parallel.</a:t>
            </a:r>
          </a:p>
          <a:p>
            <a:endParaRPr lang="zh-CN" altLang="en-US" dirty="0"/>
          </a:p>
        </p:txBody>
      </p:sp>
    </p:spTree>
    <p:extLst>
      <p:ext uri="{BB962C8B-B14F-4D97-AF65-F5344CB8AC3E}">
        <p14:creationId xmlns:p14="http://schemas.microsoft.com/office/powerpoint/2010/main" val="135121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The presentation includes five parts, I will introduce them step by step. If you have any question, feel free to ask me. Ok, Let’s get started!</a:t>
            </a:r>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t>3</a:t>
            </a:fld>
            <a:endParaRPr lang="zh-TW" altLang="en-US"/>
          </a:p>
        </p:txBody>
      </p:sp>
    </p:spTree>
    <p:extLst>
      <p:ext uri="{BB962C8B-B14F-4D97-AF65-F5344CB8AC3E}">
        <p14:creationId xmlns:p14="http://schemas.microsoft.com/office/powerpoint/2010/main" val="7806307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baseline="0" dirty="0"/>
              <a:t>Note</a:t>
            </a:r>
            <a:r>
              <a:rPr lang="zh-CN" altLang="en-US" baseline="0" dirty="0"/>
              <a:t> </a:t>
            </a:r>
            <a:r>
              <a:rPr lang="en-US" altLang="zh-CN" baseline="0" dirty="0"/>
              <a:t>that</a:t>
            </a:r>
            <a:r>
              <a:rPr lang="zh-CN" altLang="en-US" baseline="0" dirty="0"/>
              <a:t> </a:t>
            </a:r>
            <a:r>
              <a:rPr lang="en-US" altLang="zh-CN" baseline="0" dirty="0"/>
              <a:t>the</a:t>
            </a:r>
            <a:r>
              <a:rPr lang="zh-CN" altLang="en-US" baseline="0" dirty="0"/>
              <a:t> </a:t>
            </a:r>
            <a:r>
              <a:rPr lang="en-US" altLang="zh-CN" baseline="0" dirty="0"/>
              <a:t>idea</a:t>
            </a:r>
            <a:r>
              <a:rPr lang="zh-CN" altLang="en-US" baseline="0" dirty="0"/>
              <a:t> </a:t>
            </a:r>
            <a:r>
              <a:rPr lang="en-US" altLang="zh-CN" baseline="0" dirty="0"/>
              <a:t>of</a:t>
            </a:r>
            <a:r>
              <a:rPr lang="zh-CN" altLang="en-US" baseline="0" dirty="0"/>
              <a:t> </a:t>
            </a:r>
            <a:r>
              <a:rPr lang="en-US" altLang="zh-CN" baseline="0" dirty="0"/>
              <a:t>prefix</a:t>
            </a:r>
            <a:r>
              <a:rPr lang="zh-CN" altLang="en-US" baseline="0" dirty="0"/>
              <a:t> </a:t>
            </a:r>
            <a:r>
              <a:rPr lang="en-US" altLang="zh-CN" baseline="0" dirty="0"/>
              <a:t>projection</a:t>
            </a:r>
            <a:r>
              <a:rPr lang="zh-CN" altLang="en-US" baseline="0" dirty="0"/>
              <a:t> </a:t>
            </a:r>
            <a:r>
              <a:rPr lang="en-US" altLang="zh-CN" baseline="0" dirty="0"/>
              <a:t>carries</a:t>
            </a:r>
            <a:r>
              <a:rPr lang="zh-CN" altLang="en-US" baseline="0" dirty="0"/>
              <a:t> </a:t>
            </a:r>
            <a:r>
              <a:rPr lang="en-US" altLang="zh-CN" baseline="0" dirty="0"/>
              <a:t>over</a:t>
            </a:r>
            <a:r>
              <a:rPr lang="zh-CN" altLang="en-US" baseline="0" dirty="0"/>
              <a:t> </a:t>
            </a:r>
            <a:r>
              <a:rPr lang="en-US" altLang="zh-CN" baseline="0" dirty="0"/>
              <a:t>to</a:t>
            </a:r>
            <a:r>
              <a:rPr lang="zh-CN" altLang="en-US" baseline="0" dirty="0"/>
              <a:t> </a:t>
            </a:r>
            <a:r>
              <a:rPr lang="en-US" altLang="zh-CN" baseline="0" dirty="0"/>
              <a:t>graph</a:t>
            </a:r>
            <a:r>
              <a:rPr lang="zh-CN" altLang="en-US" baseline="0" dirty="0"/>
              <a:t> </a:t>
            </a:r>
            <a:r>
              <a:rPr lang="en-US" altLang="zh-CN" baseline="0" dirty="0"/>
              <a:t>patterns,</a:t>
            </a:r>
            <a:r>
              <a:rPr lang="zh-CN" altLang="en-US" baseline="0" dirty="0"/>
              <a:t> </a:t>
            </a:r>
            <a:r>
              <a:rPr lang="en-US" altLang="zh-CN" baseline="0" dirty="0"/>
              <a:t>but</a:t>
            </a:r>
            <a:r>
              <a:rPr lang="zh-CN" altLang="en-US" baseline="0" dirty="0"/>
              <a:t> </a:t>
            </a:r>
            <a:r>
              <a:rPr lang="en-US" altLang="zh-CN" baseline="0" dirty="0"/>
              <a:t>since</a:t>
            </a:r>
            <a:r>
              <a:rPr lang="zh-CN" altLang="en-US" baseline="0" dirty="0"/>
              <a:t> </a:t>
            </a:r>
            <a:r>
              <a:rPr lang="en-US" altLang="zh-CN" baseline="0" dirty="0"/>
              <a:t>different</a:t>
            </a:r>
            <a:r>
              <a:rPr lang="zh-CN" altLang="en-US" baseline="0" dirty="0"/>
              <a:t> </a:t>
            </a:r>
            <a:r>
              <a:rPr lang="en-US" altLang="zh-CN" baseline="0" dirty="0"/>
              <a:t>pattern</a:t>
            </a:r>
            <a:r>
              <a:rPr lang="zh-CN" altLang="en-US" baseline="0" dirty="0"/>
              <a:t> </a:t>
            </a:r>
            <a:r>
              <a:rPr lang="en-US" altLang="zh-CN" baseline="0" dirty="0"/>
              <a:t>extension</a:t>
            </a:r>
            <a:r>
              <a:rPr lang="zh-CN" altLang="en-US" baseline="0" dirty="0"/>
              <a:t> </a:t>
            </a:r>
            <a:r>
              <a:rPr lang="en-US" altLang="zh-CN" baseline="0" dirty="0"/>
              <a:t>paths</a:t>
            </a:r>
            <a:r>
              <a:rPr lang="zh-CN" altLang="en-US" baseline="0" dirty="0"/>
              <a:t> </a:t>
            </a:r>
            <a:r>
              <a:rPr lang="en-US" altLang="zh-CN" baseline="0" dirty="0"/>
              <a:t>may</a:t>
            </a:r>
            <a:r>
              <a:rPr lang="zh-CN" altLang="en-US" baseline="0" dirty="0"/>
              <a:t> </a:t>
            </a:r>
            <a:r>
              <a:rPr lang="en-US" altLang="zh-CN" baseline="0" dirty="0"/>
              <a:t>lead</a:t>
            </a:r>
            <a:r>
              <a:rPr lang="zh-CN" altLang="en-US" baseline="0" dirty="0"/>
              <a:t> </a:t>
            </a:r>
            <a:r>
              <a:rPr lang="en-US" altLang="zh-CN" baseline="0" dirty="0"/>
              <a:t>to</a:t>
            </a:r>
            <a:r>
              <a:rPr lang="zh-CN" altLang="en-US" baseline="0" dirty="0"/>
              <a:t> </a:t>
            </a:r>
            <a:r>
              <a:rPr lang="en-US" altLang="zh-CN" baseline="0" dirty="0"/>
              <a:t>isomorphic</a:t>
            </a:r>
            <a:r>
              <a:rPr lang="zh-CN" altLang="en-US" baseline="0" dirty="0"/>
              <a:t> </a:t>
            </a:r>
            <a:r>
              <a:rPr lang="en-US" altLang="zh-CN" baseline="0" dirty="0"/>
              <a:t>patterns,</a:t>
            </a:r>
            <a:r>
              <a:rPr lang="zh-CN" altLang="en-US" baseline="0" dirty="0"/>
              <a:t> </a:t>
            </a:r>
            <a:r>
              <a:rPr lang="en-US" altLang="zh-CN" baseline="0" dirty="0"/>
              <a:t>redundancy</a:t>
            </a:r>
            <a:r>
              <a:rPr lang="zh-CN" altLang="en-US" baseline="0" dirty="0"/>
              <a:t> </a:t>
            </a:r>
            <a:r>
              <a:rPr lang="en-US" altLang="zh-CN" baseline="0" dirty="0"/>
              <a:t>avoidance</a:t>
            </a:r>
            <a:r>
              <a:rPr lang="zh-CN" altLang="en-US" baseline="0" dirty="0"/>
              <a:t> </a:t>
            </a:r>
            <a:r>
              <a:rPr lang="en-US" altLang="zh-CN" baseline="0" dirty="0"/>
              <a:t>is</a:t>
            </a:r>
            <a:r>
              <a:rPr lang="zh-CN" altLang="en-US" baseline="0" dirty="0"/>
              <a:t> </a:t>
            </a:r>
            <a:r>
              <a:rPr lang="en-US" altLang="zh-CN" baseline="0" dirty="0"/>
              <a:t>important.</a:t>
            </a:r>
          </a:p>
          <a:p>
            <a:r>
              <a:rPr lang="en-US" altLang="zh-CN" baseline="0" dirty="0"/>
              <a:t>Here,</a:t>
            </a:r>
            <a:r>
              <a:rPr lang="zh-CN" altLang="en-US" baseline="0" dirty="0"/>
              <a:t> </a:t>
            </a:r>
            <a:r>
              <a:rPr lang="en-US" altLang="zh-CN" baseline="0" dirty="0"/>
              <a:t>we</a:t>
            </a:r>
            <a:r>
              <a:rPr lang="zh-CN" altLang="en-US" baseline="0" dirty="0"/>
              <a:t> </a:t>
            </a:r>
            <a:r>
              <a:rPr lang="en-US" altLang="zh-CN" baseline="0" dirty="0"/>
              <a:t>show</a:t>
            </a:r>
            <a:r>
              <a:rPr lang="zh-CN" altLang="en-US" baseline="0" dirty="0"/>
              <a:t> </a:t>
            </a:r>
            <a:r>
              <a:rPr lang="en-US" altLang="zh-CN" baseline="0" dirty="0"/>
              <a:t>three</a:t>
            </a:r>
            <a:r>
              <a:rPr lang="zh-CN" altLang="en-US" baseline="0" dirty="0"/>
              <a:t> </a:t>
            </a:r>
            <a:r>
              <a:rPr lang="en-US" altLang="zh-CN" baseline="0" dirty="0"/>
              <a:t>tree</a:t>
            </a:r>
            <a:r>
              <a:rPr lang="zh-CN" altLang="en-US" baseline="0" dirty="0"/>
              <a:t> </a:t>
            </a:r>
            <a:r>
              <a:rPr lang="en-US" altLang="zh-CN" baseline="0" dirty="0"/>
              <a:t>patterns</a:t>
            </a:r>
            <a:r>
              <a:rPr lang="zh-CN" altLang="en-US" baseline="0" dirty="0"/>
              <a:t> </a:t>
            </a:r>
            <a:r>
              <a:rPr lang="en-US" altLang="zh-CN" baseline="0" dirty="0"/>
              <a:t>that</a:t>
            </a:r>
            <a:r>
              <a:rPr lang="zh-CN" altLang="en-US" baseline="0" dirty="0"/>
              <a:t> </a:t>
            </a:r>
            <a:r>
              <a:rPr lang="en-US" altLang="zh-CN" baseline="0" dirty="0"/>
              <a:t>are</a:t>
            </a:r>
            <a:r>
              <a:rPr lang="zh-CN" altLang="en-US" baseline="0" dirty="0"/>
              <a:t> </a:t>
            </a:r>
            <a:r>
              <a:rPr lang="en-US" altLang="zh-CN" baseline="0" dirty="0"/>
              <a:t>isomorphic</a:t>
            </a:r>
            <a:r>
              <a:rPr lang="zh-CN" altLang="en-US" baseline="0" dirty="0"/>
              <a:t> </a:t>
            </a:r>
            <a:r>
              <a:rPr lang="en-US" altLang="zh-CN" baseline="0" dirty="0"/>
              <a:t>if</a:t>
            </a:r>
            <a:r>
              <a:rPr lang="zh-CN" altLang="en-US" baseline="0" dirty="0"/>
              <a:t> </a:t>
            </a:r>
            <a:r>
              <a:rPr lang="en-US" altLang="zh-CN" baseline="0" dirty="0"/>
              <a:t>we</a:t>
            </a:r>
            <a:r>
              <a:rPr lang="zh-CN" altLang="en-US" baseline="0" dirty="0"/>
              <a:t> </a:t>
            </a:r>
            <a:r>
              <a:rPr lang="en-US" altLang="zh-CN" baseline="0" dirty="0"/>
              <a:t>ignore</a:t>
            </a:r>
            <a:r>
              <a:rPr lang="zh-CN" altLang="en-US" baseline="0" dirty="0"/>
              <a:t> </a:t>
            </a:r>
            <a:r>
              <a:rPr lang="en-US" altLang="zh-CN" baseline="0" dirty="0"/>
              <a:t>the</a:t>
            </a:r>
            <a:r>
              <a:rPr lang="zh-CN" altLang="en-US" baseline="0" dirty="0"/>
              <a:t> </a:t>
            </a:r>
            <a:r>
              <a:rPr lang="en-US" altLang="zh-CN" baseline="0" dirty="0"/>
              <a:t>children</a:t>
            </a:r>
            <a:r>
              <a:rPr lang="zh-CN" altLang="en-US" baseline="0" dirty="0"/>
              <a:t> </a:t>
            </a:r>
            <a:r>
              <a:rPr lang="en-US" altLang="zh-CN" baseline="0" dirty="0"/>
              <a:t>order.</a:t>
            </a:r>
          </a:p>
          <a:p>
            <a:r>
              <a:rPr lang="en-US" altLang="zh-CN" baseline="0" dirty="0"/>
              <a:t>We</a:t>
            </a:r>
            <a:r>
              <a:rPr lang="zh-CN" altLang="en-US" baseline="0" dirty="0"/>
              <a:t> </a:t>
            </a:r>
            <a:r>
              <a:rPr lang="en-US" altLang="zh-CN" baseline="0" dirty="0"/>
              <a:t>can</a:t>
            </a:r>
            <a:r>
              <a:rPr lang="zh-CN" altLang="en-US" baseline="0" dirty="0"/>
              <a:t> </a:t>
            </a:r>
            <a:r>
              <a:rPr lang="en-US" altLang="zh-CN" baseline="0" dirty="0"/>
              <a:t>define</a:t>
            </a:r>
            <a:r>
              <a:rPr lang="zh-CN" altLang="en-US" baseline="0" dirty="0"/>
              <a:t> </a:t>
            </a:r>
            <a:r>
              <a:rPr lang="en-US" altLang="zh-CN" baseline="0" dirty="0"/>
              <a:t>the</a:t>
            </a:r>
            <a:r>
              <a:rPr lang="zh-CN" altLang="en-US" baseline="0" dirty="0"/>
              <a:t> </a:t>
            </a:r>
            <a:r>
              <a:rPr lang="en-US" altLang="zh-CN" baseline="0" dirty="0"/>
              <a:t>one</a:t>
            </a:r>
            <a:r>
              <a:rPr lang="zh-CN" altLang="en-US" baseline="0" dirty="0"/>
              <a:t> </a:t>
            </a:r>
            <a:r>
              <a:rPr lang="en-US" altLang="zh-CN" baseline="0" dirty="0"/>
              <a:t>whose</a:t>
            </a:r>
            <a:r>
              <a:rPr lang="zh-CN" altLang="en-US" baseline="0" dirty="0"/>
              <a:t> </a:t>
            </a:r>
            <a:r>
              <a:rPr lang="en-US" altLang="zh-CN" baseline="0" dirty="0"/>
              <a:t>DFS</a:t>
            </a:r>
            <a:r>
              <a:rPr lang="zh-CN" altLang="en-US" baseline="0" dirty="0"/>
              <a:t> </a:t>
            </a:r>
            <a:r>
              <a:rPr lang="en-US" altLang="zh-CN" baseline="0" dirty="0"/>
              <a:t>serialization</a:t>
            </a:r>
            <a:r>
              <a:rPr lang="zh-CN" altLang="en-US" baseline="0" dirty="0"/>
              <a:t> </a:t>
            </a:r>
            <a:r>
              <a:rPr lang="en-US" altLang="zh-CN" baseline="0" dirty="0"/>
              <a:t>code</a:t>
            </a:r>
            <a:r>
              <a:rPr lang="zh-CN" altLang="en-US" baseline="0" dirty="0"/>
              <a:t> </a:t>
            </a:r>
            <a:r>
              <a:rPr lang="en-US" altLang="zh-CN" baseline="0" dirty="0"/>
              <a:t>is</a:t>
            </a:r>
            <a:r>
              <a:rPr lang="zh-CN" altLang="en-US" baseline="0" dirty="0"/>
              <a:t> </a:t>
            </a:r>
            <a:r>
              <a:rPr lang="en-US" altLang="zh-CN" baseline="0" dirty="0"/>
              <a:t>the</a:t>
            </a:r>
            <a:r>
              <a:rPr lang="zh-CN" altLang="en-US" baseline="0" dirty="0"/>
              <a:t> </a:t>
            </a:r>
            <a:r>
              <a:rPr lang="en-US" altLang="zh-CN" baseline="0" dirty="0"/>
              <a:t>smallest</a:t>
            </a:r>
            <a:r>
              <a:rPr lang="zh-CN" altLang="en-US" baseline="0" dirty="0"/>
              <a:t> </a:t>
            </a:r>
            <a:r>
              <a:rPr lang="en-US" altLang="zh-CN" baseline="0" dirty="0"/>
              <a:t>to</a:t>
            </a:r>
            <a:r>
              <a:rPr lang="zh-CN" altLang="en-US" baseline="0" dirty="0"/>
              <a:t> </a:t>
            </a:r>
            <a:r>
              <a:rPr lang="en-US" altLang="zh-CN" baseline="0" dirty="0"/>
              <a:t>be</a:t>
            </a:r>
            <a:r>
              <a:rPr lang="zh-CN" altLang="en-US" baseline="0" dirty="0"/>
              <a:t> </a:t>
            </a:r>
            <a:r>
              <a:rPr lang="en-US" altLang="zh-CN" baseline="0" dirty="0"/>
              <a:t>canonical,</a:t>
            </a:r>
            <a:r>
              <a:rPr lang="zh-CN" altLang="en-US" baseline="0" dirty="0"/>
              <a:t> </a:t>
            </a:r>
            <a:r>
              <a:rPr lang="en-US" altLang="zh-CN" baseline="0" dirty="0"/>
              <a:t>then</a:t>
            </a:r>
            <a:r>
              <a:rPr lang="zh-CN" altLang="en-US" baseline="0" dirty="0"/>
              <a:t> </a:t>
            </a:r>
            <a:r>
              <a:rPr lang="en-US" altLang="zh-CN" baseline="0" dirty="0"/>
              <a:t>we</a:t>
            </a:r>
            <a:r>
              <a:rPr lang="zh-CN" altLang="en-US" baseline="0" dirty="0"/>
              <a:t> </a:t>
            </a:r>
            <a:r>
              <a:rPr lang="en-US" altLang="zh-CN" baseline="0" dirty="0"/>
              <a:t>only</a:t>
            </a:r>
            <a:r>
              <a:rPr lang="zh-CN" altLang="en-US" baseline="0" dirty="0"/>
              <a:t> </a:t>
            </a:r>
            <a:r>
              <a:rPr lang="en-US" altLang="zh-CN" baseline="0" dirty="0"/>
              <a:t>need</a:t>
            </a:r>
            <a:r>
              <a:rPr lang="zh-CN" altLang="en-US" baseline="0" dirty="0"/>
              <a:t> </a:t>
            </a:r>
            <a:r>
              <a:rPr lang="en-US" altLang="zh-CN" baseline="0" dirty="0"/>
              <a:t>to</a:t>
            </a:r>
            <a:r>
              <a:rPr lang="zh-CN" altLang="en-US" baseline="0" dirty="0"/>
              <a:t> </a:t>
            </a:r>
            <a:r>
              <a:rPr lang="en-US" altLang="zh-CN" baseline="0" dirty="0"/>
              <a:t>expand</a:t>
            </a:r>
            <a:r>
              <a:rPr lang="zh-CN" altLang="en-US" baseline="0" dirty="0"/>
              <a:t> </a:t>
            </a:r>
            <a:r>
              <a:rPr lang="en-US" altLang="zh-CN" baseline="0" dirty="0"/>
              <a:t>a</a:t>
            </a:r>
            <a:r>
              <a:rPr lang="zh-CN" altLang="en-US" baseline="0" dirty="0"/>
              <a:t> </a:t>
            </a:r>
            <a:r>
              <a:rPr lang="en-US" altLang="zh-CN" baseline="0" dirty="0"/>
              <a:t>pattern</a:t>
            </a:r>
            <a:r>
              <a:rPr lang="zh-CN" altLang="en-US" baseline="0" dirty="0"/>
              <a:t> </a:t>
            </a:r>
            <a:r>
              <a:rPr lang="en-US" altLang="zh-CN" baseline="0" dirty="0"/>
              <a:t>if</a:t>
            </a:r>
            <a:r>
              <a:rPr lang="zh-CN" altLang="en-US" baseline="0" dirty="0"/>
              <a:t> </a:t>
            </a:r>
            <a:r>
              <a:rPr lang="en-US" altLang="zh-CN" baseline="0" dirty="0"/>
              <a:t>its</a:t>
            </a:r>
            <a:r>
              <a:rPr lang="zh-CN" altLang="en-US" baseline="0" dirty="0"/>
              <a:t> </a:t>
            </a:r>
            <a:r>
              <a:rPr lang="en-US" altLang="zh-CN" baseline="0" dirty="0"/>
              <a:t>DFS</a:t>
            </a:r>
            <a:r>
              <a:rPr lang="zh-CN" altLang="en-US" baseline="0" dirty="0"/>
              <a:t> </a:t>
            </a:r>
            <a:r>
              <a:rPr lang="en-US" altLang="zh-CN" baseline="0" dirty="0"/>
              <a:t>serialization</a:t>
            </a:r>
            <a:r>
              <a:rPr lang="zh-CN" altLang="en-US" baseline="0" dirty="0"/>
              <a:t> </a:t>
            </a:r>
            <a:r>
              <a:rPr lang="en-US" altLang="zh-CN" baseline="0" dirty="0"/>
              <a:t>code</a:t>
            </a:r>
            <a:r>
              <a:rPr lang="zh-CN" altLang="en-US" baseline="0" dirty="0"/>
              <a:t> </a:t>
            </a:r>
            <a:r>
              <a:rPr lang="en-US" altLang="zh-CN" baseline="0" dirty="0"/>
              <a:t>is</a:t>
            </a:r>
            <a:r>
              <a:rPr lang="zh-CN" altLang="en-US" baseline="0" dirty="0"/>
              <a:t> </a:t>
            </a:r>
            <a:r>
              <a:rPr lang="en-US" altLang="zh-CN" baseline="0" dirty="0"/>
              <a:t>canonical.</a:t>
            </a:r>
          </a:p>
          <a:p>
            <a:r>
              <a:rPr lang="en-US" altLang="zh-CN" baseline="0" dirty="0"/>
              <a:t>[click]</a:t>
            </a:r>
          </a:p>
          <a:p>
            <a:r>
              <a:rPr lang="en-US" altLang="zh-CN" baseline="0" dirty="0"/>
              <a:t>For</a:t>
            </a:r>
            <a:r>
              <a:rPr lang="zh-CN" altLang="en-US" baseline="0" dirty="0"/>
              <a:t> </a:t>
            </a:r>
            <a:r>
              <a:rPr lang="en-US" altLang="zh-CN" baseline="0" dirty="0"/>
              <a:t>tree</a:t>
            </a:r>
            <a:r>
              <a:rPr lang="zh-CN" altLang="en-US" baseline="0" dirty="0"/>
              <a:t> </a:t>
            </a:r>
            <a:r>
              <a:rPr lang="en-US" altLang="zh-CN" baseline="0" dirty="0"/>
              <a:t>patterns,</a:t>
            </a:r>
            <a:r>
              <a:rPr lang="zh-CN" altLang="en-US" baseline="0" dirty="0"/>
              <a:t> </a:t>
            </a:r>
            <a:r>
              <a:rPr lang="en-US" altLang="zh-CN" baseline="0" dirty="0"/>
              <a:t>canonicality</a:t>
            </a:r>
            <a:r>
              <a:rPr lang="zh-CN" altLang="en-US" baseline="0" dirty="0"/>
              <a:t> </a:t>
            </a:r>
            <a:r>
              <a:rPr lang="en-US" altLang="zh-CN" baseline="0" dirty="0"/>
              <a:t>is</a:t>
            </a:r>
            <a:r>
              <a:rPr lang="zh-CN" altLang="en-US" baseline="0" dirty="0"/>
              <a:t> </a:t>
            </a:r>
            <a:r>
              <a:rPr lang="en-US" altLang="zh-CN" baseline="0" dirty="0"/>
              <a:t>easy</a:t>
            </a:r>
            <a:r>
              <a:rPr lang="zh-CN" altLang="en-US" baseline="0" dirty="0"/>
              <a:t> </a:t>
            </a:r>
            <a:r>
              <a:rPr lang="en-US" altLang="zh-CN" baseline="0" dirty="0"/>
              <a:t>to</a:t>
            </a:r>
            <a:r>
              <a:rPr lang="zh-CN" altLang="en-US" baseline="0" dirty="0"/>
              <a:t> </a:t>
            </a:r>
            <a:r>
              <a:rPr lang="en-US" altLang="zh-CN" baseline="0" dirty="0"/>
              <a:t>check</a:t>
            </a:r>
            <a:r>
              <a:rPr lang="zh-CN" altLang="en-US" baseline="0" dirty="0"/>
              <a:t> </a:t>
            </a:r>
            <a:r>
              <a:rPr lang="en-US" altLang="zh-CN" baseline="0" dirty="0"/>
              <a:t>since</a:t>
            </a:r>
            <a:r>
              <a:rPr lang="zh-CN" altLang="en-US" baseline="0" dirty="0"/>
              <a:t> </a:t>
            </a:r>
            <a:r>
              <a:rPr lang="en-US" altLang="zh-CN" baseline="0" dirty="0"/>
              <a:t>only</a:t>
            </a:r>
            <a:r>
              <a:rPr lang="zh-CN" altLang="en-US" baseline="0" dirty="0"/>
              <a:t> </a:t>
            </a:r>
            <a:r>
              <a:rPr lang="en-US" altLang="zh-CN" baseline="0" dirty="0"/>
              <a:t>the</a:t>
            </a:r>
            <a:r>
              <a:rPr lang="zh-CN" altLang="en-US" baseline="0" dirty="0"/>
              <a:t> </a:t>
            </a:r>
            <a:r>
              <a:rPr lang="en-US" altLang="zh-CN" baseline="0" dirty="0"/>
              <a:t>pattern</a:t>
            </a:r>
            <a:r>
              <a:rPr lang="zh-CN" altLang="en-US" baseline="0" dirty="0"/>
              <a:t> </a:t>
            </a:r>
            <a:r>
              <a:rPr lang="en-US" altLang="zh-CN" baseline="0" dirty="0"/>
              <a:t>with</a:t>
            </a:r>
            <a:r>
              <a:rPr lang="zh-CN" altLang="en-US" baseline="0" dirty="0"/>
              <a:t> </a:t>
            </a:r>
            <a:r>
              <a:rPr lang="en-US" altLang="zh-CN" baseline="0" dirty="0"/>
              <a:t>children</a:t>
            </a:r>
            <a:r>
              <a:rPr lang="zh-CN" altLang="en-US" baseline="0" dirty="0"/>
              <a:t> </a:t>
            </a:r>
            <a:r>
              <a:rPr lang="en-US" altLang="zh-CN" baseline="0" dirty="0"/>
              <a:t>ordered</a:t>
            </a:r>
            <a:r>
              <a:rPr lang="zh-CN" altLang="en-US" baseline="0" dirty="0"/>
              <a:t> </a:t>
            </a:r>
            <a:r>
              <a:rPr lang="en-US" altLang="zh-CN" baseline="0" dirty="0"/>
              <a:t>exactly</a:t>
            </a:r>
            <a:r>
              <a:rPr lang="zh-CN" altLang="en-US" baseline="0" dirty="0"/>
              <a:t> </a:t>
            </a:r>
            <a:r>
              <a:rPr lang="en-US" altLang="zh-CN" baseline="0" dirty="0"/>
              <a:t>following</a:t>
            </a:r>
            <a:r>
              <a:rPr lang="zh-CN" altLang="en-US" baseline="0" dirty="0"/>
              <a:t> </a:t>
            </a:r>
            <a:r>
              <a:rPr lang="en-US" altLang="zh-CN" baseline="0" dirty="0"/>
              <a:t>the</a:t>
            </a:r>
            <a:r>
              <a:rPr lang="zh-CN" altLang="en-US" baseline="0" dirty="0"/>
              <a:t> </a:t>
            </a:r>
            <a:r>
              <a:rPr lang="en-US" altLang="zh-CN" baseline="0" dirty="0"/>
              <a:t>element</a:t>
            </a:r>
            <a:r>
              <a:rPr lang="zh-CN" altLang="en-US" baseline="0" dirty="0"/>
              <a:t> </a:t>
            </a:r>
            <a:r>
              <a:rPr lang="en-US" altLang="zh-CN" baseline="0" dirty="0"/>
              <a:t>order</a:t>
            </a:r>
            <a:r>
              <a:rPr lang="zh-CN" altLang="en-US" baseline="0" dirty="0"/>
              <a:t> </a:t>
            </a:r>
            <a:r>
              <a:rPr lang="en-US" altLang="zh-CN" baseline="0" dirty="0"/>
              <a:t>in</a:t>
            </a:r>
            <a:r>
              <a:rPr lang="zh-CN" altLang="en-US" baseline="0" dirty="0"/>
              <a:t> </a:t>
            </a:r>
            <a:r>
              <a:rPr lang="en-US" altLang="zh-CN" baseline="0" dirty="0"/>
              <a:t>the</a:t>
            </a:r>
            <a:r>
              <a:rPr lang="zh-CN" altLang="en-US" baseline="0" dirty="0"/>
              <a:t> </a:t>
            </a:r>
            <a:r>
              <a:rPr lang="en-US" altLang="zh-CN" baseline="0" dirty="0"/>
              <a:t>alphabet</a:t>
            </a:r>
            <a:r>
              <a:rPr lang="zh-CN" altLang="en-US" baseline="0" dirty="0"/>
              <a:t> </a:t>
            </a:r>
            <a:r>
              <a:rPr lang="en-US" altLang="zh-CN" baseline="0" dirty="0"/>
              <a:t>is</a:t>
            </a:r>
            <a:r>
              <a:rPr lang="zh-CN" altLang="en-US" baseline="0" dirty="0"/>
              <a:t> </a:t>
            </a:r>
            <a:r>
              <a:rPr lang="en-US" altLang="zh-CN" baseline="0" dirty="0"/>
              <a:t>canonical.</a:t>
            </a:r>
            <a:r>
              <a:rPr lang="zh-CN" altLang="en-US" baseline="0" dirty="0"/>
              <a:t> </a:t>
            </a:r>
            <a:r>
              <a:rPr lang="en-US" altLang="zh-CN" baseline="0" dirty="0"/>
              <a:t>This</a:t>
            </a:r>
            <a:r>
              <a:rPr lang="zh-CN" altLang="en-US" baseline="0" dirty="0"/>
              <a:t> </a:t>
            </a:r>
            <a:r>
              <a:rPr lang="en-US" altLang="zh-CN" baseline="0" dirty="0"/>
              <a:t>checking</a:t>
            </a:r>
            <a:r>
              <a:rPr lang="zh-CN" altLang="en-US" baseline="0" dirty="0"/>
              <a:t> </a:t>
            </a:r>
            <a:r>
              <a:rPr lang="en-US" altLang="zh-CN" baseline="0" dirty="0"/>
              <a:t>is</a:t>
            </a:r>
            <a:r>
              <a:rPr lang="zh-CN" altLang="en-US" baseline="0" dirty="0"/>
              <a:t> </a:t>
            </a:r>
            <a:r>
              <a:rPr lang="en-US" altLang="zh-CN" baseline="0" dirty="0"/>
              <a:t>more</a:t>
            </a:r>
            <a:r>
              <a:rPr lang="zh-CN" altLang="en-US" baseline="0" dirty="0"/>
              <a:t> </a:t>
            </a:r>
            <a:r>
              <a:rPr lang="en-US" altLang="zh-CN" baseline="0" dirty="0"/>
              <a:t>complicated</a:t>
            </a:r>
            <a:r>
              <a:rPr lang="zh-CN" altLang="en-US" baseline="0" dirty="0"/>
              <a:t> </a:t>
            </a:r>
            <a:r>
              <a:rPr lang="en-US" altLang="zh-CN" baseline="0" dirty="0"/>
              <a:t>for</a:t>
            </a:r>
            <a:r>
              <a:rPr lang="zh-CN" altLang="en-US" baseline="0" dirty="0"/>
              <a:t> </a:t>
            </a:r>
            <a:r>
              <a:rPr lang="en-US" altLang="zh-CN" baseline="0" dirty="0"/>
              <a:t>graphs</a:t>
            </a:r>
            <a:r>
              <a:rPr lang="zh-CN" altLang="en-US" baseline="0" dirty="0"/>
              <a:t> </a:t>
            </a:r>
            <a:r>
              <a:rPr lang="en-US" altLang="zh-CN" baseline="0" dirty="0"/>
              <a:t>but</a:t>
            </a:r>
            <a:r>
              <a:rPr lang="zh-CN" altLang="en-US" baseline="0" dirty="0"/>
              <a:t> </a:t>
            </a:r>
            <a:r>
              <a:rPr lang="en-US" altLang="zh-CN" baseline="0" dirty="0"/>
              <a:t>schemes</a:t>
            </a:r>
            <a:r>
              <a:rPr lang="zh-CN" altLang="en-US" baseline="0" dirty="0"/>
              <a:t> </a:t>
            </a:r>
            <a:r>
              <a:rPr lang="en-US" altLang="zh-CN" baseline="0" dirty="0"/>
              <a:t>like</a:t>
            </a:r>
            <a:r>
              <a:rPr lang="zh-CN" altLang="en-US" baseline="0" dirty="0"/>
              <a:t> </a:t>
            </a:r>
            <a:r>
              <a:rPr lang="en-US" altLang="zh-CN" baseline="0" dirty="0"/>
              <a:t>the</a:t>
            </a:r>
            <a:r>
              <a:rPr lang="zh-CN" altLang="en-US" baseline="0" dirty="0"/>
              <a:t> </a:t>
            </a:r>
            <a:r>
              <a:rPr lang="en-US" altLang="zh-CN" baseline="0" dirty="0"/>
              <a:t>DFS</a:t>
            </a:r>
            <a:r>
              <a:rPr lang="zh-CN" altLang="en-US" baseline="0" dirty="0"/>
              <a:t> </a:t>
            </a:r>
            <a:r>
              <a:rPr lang="en-US" altLang="zh-CN" baseline="0" dirty="0"/>
              <a:t>code</a:t>
            </a:r>
            <a:r>
              <a:rPr lang="zh-CN" altLang="en-US" baseline="0" dirty="0"/>
              <a:t> </a:t>
            </a:r>
            <a:r>
              <a:rPr lang="en-US" altLang="zh-CN" baseline="0" dirty="0"/>
              <a:t>of</a:t>
            </a:r>
            <a:r>
              <a:rPr lang="zh-CN" altLang="en-US" baseline="0" dirty="0"/>
              <a:t> </a:t>
            </a:r>
            <a:r>
              <a:rPr lang="en-US" altLang="zh-CN" baseline="0" dirty="0" err="1"/>
              <a:t>gSpan</a:t>
            </a:r>
            <a:r>
              <a:rPr lang="zh-CN" altLang="en-US" baseline="0" dirty="0"/>
              <a:t> </a:t>
            </a:r>
            <a:r>
              <a:rPr lang="en-US" altLang="zh-CN" baseline="0" dirty="0"/>
              <a:t>can</a:t>
            </a:r>
            <a:r>
              <a:rPr lang="zh-CN" altLang="en-US" baseline="0" dirty="0"/>
              <a:t> </a:t>
            </a:r>
            <a:r>
              <a:rPr lang="en-US" altLang="zh-CN" baseline="0" dirty="0"/>
              <a:t>be</a:t>
            </a:r>
            <a:r>
              <a:rPr lang="zh-CN" altLang="en-US" baseline="0" dirty="0"/>
              <a:t> </a:t>
            </a:r>
            <a:r>
              <a:rPr lang="en-US" altLang="zh-CN" baseline="0" dirty="0"/>
              <a:t>applied.</a:t>
            </a:r>
          </a:p>
          <a:p>
            <a:r>
              <a:rPr lang="en-US" altLang="zh-CN" baseline="0" dirty="0"/>
              <a:t>[click]</a:t>
            </a:r>
          </a:p>
          <a:p>
            <a:r>
              <a:rPr lang="en-US" altLang="zh-CN" baseline="0" dirty="0"/>
              <a:t>The</a:t>
            </a:r>
            <a:r>
              <a:rPr lang="zh-CN" altLang="en-US" baseline="0" dirty="0"/>
              <a:t> </a:t>
            </a:r>
            <a:r>
              <a:rPr lang="en-US" altLang="zh-CN" baseline="0" dirty="0"/>
              <a:t>other</a:t>
            </a:r>
            <a:r>
              <a:rPr lang="zh-CN" altLang="en-US" baseline="0" dirty="0"/>
              <a:t> </a:t>
            </a:r>
            <a:r>
              <a:rPr lang="en-US" altLang="zh-CN" baseline="0" dirty="0"/>
              <a:t>redundant</a:t>
            </a:r>
            <a:r>
              <a:rPr lang="zh-CN" altLang="en-US" baseline="0" dirty="0"/>
              <a:t> </a:t>
            </a:r>
            <a:r>
              <a:rPr lang="en-US" altLang="zh-CN" baseline="0" dirty="0"/>
              <a:t>branches</a:t>
            </a:r>
            <a:r>
              <a:rPr lang="zh-CN" altLang="en-US" baseline="0" dirty="0"/>
              <a:t> </a:t>
            </a:r>
            <a:r>
              <a:rPr lang="en-US" altLang="zh-CN" baseline="0" dirty="0"/>
              <a:t>will</a:t>
            </a:r>
            <a:r>
              <a:rPr lang="zh-CN" altLang="en-US" baseline="0" dirty="0"/>
              <a:t> </a:t>
            </a:r>
            <a:r>
              <a:rPr lang="en-US" altLang="zh-CN" baseline="0" dirty="0"/>
              <a:t>be</a:t>
            </a:r>
            <a:r>
              <a:rPr lang="zh-CN" altLang="en-US" baseline="0" dirty="0"/>
              <a:t> </a:t>
            </a:r>
            <a:r>
              <a:rPr lang="en-US" altLang="zh-CN" baseline="0" dirty="0"/>
              <a:t>pruned</a:t>
            </a:r>
            <a:r>
              <a:rPr lang="zh-CN" altLang="en-US" baseline="0" dirty="0"/>
              <a:t> </a:t>
            </a:r>
            <a:r>
              <a:rPr lang="en-US" altLang="zh-CN" baseline="0" dirty="0"/>
              <a:t>as</a:t>
            </a:r>
            <a:r>
              <a:rPr lang="zh-CN" altLang="en-US" baseline="0" dirty="0"/>
              <a:t> </a:t>
            </a:r>
            <a:r>
              <a:rPr lang="en-US" altLang="zh-CN" baseline="0" dirty="0"/>
              <a:t>shown</a:t>
            </a:r>
            <a:r>
              <a:rPr lang="zh-CN" altLang="en-US" baseline="0" dirty="0"/>
              <a:t> </a:t>
            </a:r>
            <a:r>
              <a:rPr lang="en-US" altLang="zh-CN" baseline="0" dirty="0"/>
              <a:t>on</a:t>
            </a:r>
            <a:r>
              <a:rPr lang="zh-CN" altLang="en-US" baseline="0" dirty="0"/>
              <a:t> </a:t>
            </a:r>
            <a:r>
              <a:rPr lang="en-US" altLang="zh-CN" baseline="0" dirty="0"/>
              <a:t>the</a:t>
            </a:r>
            <a:r>
              <a:rPr lang="zh-CN" altLang="en-US" baseline="0" dirty="0"/>
              <a:t> </a:t>
            </a:r>
            <a:r>
              <a:rPr lang="en-US" altLang="zh-CN" baseline="0" dirty="0"/>
              <a:t>right.</a:t>
            </a:r>
          </a:p>
          <a:p>
            <a:endParaRPr lang="zh-CN" altLang="en-US" dirty="0"/>
          </a:p>
        </p:txBody>
      </p:sp>
    </p:spTree>
    <p:extLst>
      <p:ext uri="{BB962C8B-B14F-4D97-AF65-F5344CB8AC3E}">
        <p14:creationId xmlns:p14="http://schemas.microsoft.com/office/powerpoint/2010/main" val="2328844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baseline="0" dirty="0"/>
              <a:t>Here</a:t>
            </a:r>
            <a:r>
              <a:rPr lang="zh-CN" altLang="en-US" baseline="0" dirty="0"/>
              <a:t> </a:t>
            </a:r>
            <a:r>
              <a:rPr lang="en-US" altLang="zh-CN" baseline="0" dirty="0"/>
              <a:t>we</a:t>
            </a:r>
            <a:r>
              <a:rPr lang="zh-CN" altLang="en-US" baseline="0" dirty="0"/>
              <a:t> </a:t>
            </a:r>
            <a:r>
              <a:rPr lang="en-US" altLang="zh-CN" baseline="0" dirty="0"/>
              <a:t>show</a:t>
            </a:r>
            <a:r>
              <a:rPr lang="zh-CN" altLang="en-US" baseline="0" dirty="0"/>
              <a:t> </a:t>
            </a:r>
            <a:r>
              <a:rPr lang="en-US" altLang="zh-CN" baseline="0" dirty="0"/>
              <a:t>the</a:t>
            </a:r>
            <a:r>
              <a:rPr lang="zh-CN" altLang="en-US" baseline="0" dirty="0"/>
              <a:t> </a:t>
            </a:r>
            <a:r>
              <a:rPr lang="en-US" altLang="zh-CN" baseline="0" dirty="0"/>
              <a:t>mining</a:t>
            </a:r>
            <a:r>
              <a:rPr lang="zh-CN" altLang="en-US" baseline="0" dirty="0"/>
              <a:t> </a:t>
            </a:r>
            <a:r>
              <a:rPr lang="en-US" altLang="zh-CN" baseline="0" dirty="0"/>
              <a:t>process</a:t>
            </a:r>
            <a:r>
              <a:rPr lang="zh-CN" altLang="en-US" baseline="0" dirty="0"/>
              <a:t> </a:t>
            </a:r>
            <a:r>
              <a:rPr lang="en-US" altLang="zh-CN" baseline="0" dirty="0"/>
              <a:t>in</a:t>
            </a:r>
            <a:r>
              <a:rPr lang="zh-CN" altLang="en-US" baseline="0" dirty="0"/>
              <a:t> </a:t>
            </a:r>
            <a:r>
              <a:rPr lang="en-US" altLang="zh-CN" baseline="0" dirty="0" err="1"/>
              <a:t>PrefixFPM</a:t>
            </a:r>
            <a:r>
              <a:rPr lang="en-US" altLang="zh-CN" baseline="0" dirty="0"/>
              <a:t>,</a:t>
            </a:r>
            <a:r>
              <a:rPr lang="zh-CN" altLang="en-US" baseline="0" dirty="0"/>
              <a:t> </a:t>
            </a:r>
            <a:r>
              <a:rPr lang="en-US" altLang="zh-CN" baseline="0" dirty="0"/>
              <a:t>where</a:t>
            </a:r>
            <a:r>
              <a:rPr lang="zh-CN" altLang="en-US" baseline="0" dirty="0"/>
              <a:t> </a:t>
            </a:r>
            <a:r>
              <a:rPr lang="en-US" altLang="zh-CN" baseline="0" dirty="0"/>
              <a:t>the</a:t>
            </a:r>
            <a:r>
              <a:rPr lang="zh-CN" altLang="en-US" baseline="0" dirty="0"/>
              <a:t> </a:t>
            </a:r>
            <a:r>
              <a:rPr lang="en-US" altLang="zh-CN" baseline="0" dirty="0"/>
              <a:t>first</a:t>
            </a:r>
            <a:r>
              <a:rPr lang="zh-CN" altLang="en-US" baseline="0" dirty="0"/>
              <a:t> </a:t>
            </a:r>
            <a:r>
              <a:rPr lang="en-US" altLang="zh-CN" baseline="0" dirty="0"/>
              <a:t>available</a:t>
            </a:r>
            <a:r>
              <a:rPr lang="zh-CN" altLang="en-US" baseline="0" dirty="0"/>
              <a:t> </a:t>
            </a:r>
            <a:r>
              <a:rPr lang="en-US" altLang="zh-CN" baseline="0" dirty="0"/>
              <a:t>node</a:t>
            </a:r>
            <a:r>
              <a:rPr lang="zh-CN" altLang="en-US" baseline="0" dirty="0"/>
              <a:t> </a:t>
            </a:r>
            <a:r>
              <a:rPr lang="en-US" altLang="zh-CN" baseline="0" dirty="0"/>
              <a:t>on</a:t>
            </a:r>
            <a:r>
              <a:rPr lang="zh-CN" altLang="en-US" baseline="0" dirty="0"/>
              <a:t> </a:t>
            </a:r>
            <a:r>
              <a:rPr lang="en-US" altLang="zh-CN" baseline="0" dirty="0"/>
              <a:t>the</a:t>
            </a:r>
            <a:r>
              <a:rPr lang="zh-CN" altLang="en-US" baseline="0" dirty="0"/>
              <a:t> </a:t>
            </a:r>
            <a:r>
              <a:rPr lang="en-US" altLang="zh-CN" baseline="0" dirty="0"/>
              <a:t>leftmost</a:t>
            </a:r>
            <a:r>
              <a:rPr lang="zh-CN" altLang="en-US" baseline="0" dirty="0"/>
              <a:t> </a:t>
            </a:r>
            <a:r>
              <a:rPr lang="en-US" altLang="zh-CN" baseline="0" dirty="0"/>
              <a:t>path</a:t>
            </a:r>
            <a:r>
              <a:rPr lang="zh-CN" altLang="en-US" baseline="0" dirty="0"/>
              <a:t> </a:t>
            </a:r>
            <a:r>
              <a:rPr lang="en-US" altLang="zh-CN" baseline="0" dirty="0"/>
              <a:t>will</a:t>
            </a:r>
            <a:r>
              <a:rPr lang="zh-CN" altLang="en-US" baseline="0" dirty="0"/>
              <a:t> </a:t>
            </a:r>
            <a:r>
              <a:rPr lang="en-US" altLang="zh-CN" baseline="0" dirty="0"/>
              <a:t>be</a:t>
            </a:r>
            <a:r>
              <a:rPr lang="zh-CN" altLang="en-US" baseline="0" dirty="0"/>
              <a:t> </a:t>
            </a:r>
            <a:r>
              <a:rPr lang="en-US" altLang="zh-CN" baseline="0" dirty="0"/>
              <a:t>fetched</a:t>
            </a:r>
            <a:r>
              <a:rPr lang="zh-CN" altLang="en-US" baseline="0" dirty="0"/>
              <a:t> </a:t>
            </a:r>
            <a:r>
              <a:rPr lang="en-US" altLang="zh-CN" baseline="0" dirty="0"/>
              <a:t>as</a:t>
            </a:r>
            <a:r>
              <a:rPr lang="zh-CN" altLang="en-US" baseline="0" dirty="0"/>
              <a:t> </a:t>
            </a:r>
            <a:r>
              <a:rPr lang="en-US" altLang="zh-CN" baseline="0" dirty="0"/>
              <a:t>a</a:t>
            </a:r>
            <a:r>
              <a:rPr lang="zh-CN" altLang="en-US" baseline="0" dirty="0"/>
              <a:t> </a:t>
            </a:r>
            <a:r>
              <a:rPr lang="en-US" altLang="zh-CN" baseline="0" dirty="0"/>
              <a:t>task</a:t>
            </a:r>
            <a:r>
              <a:rPr lang="zh-CN" altLang="en-US" baseline="0" dirty="0"/>
              <a:t> </a:t>
            </a:r>
            <a:r>
              <a:rPr lang="en-US" altLang="zh-CN" baseline="0" dirty="0"/>
              <a:t>by</a:t>
            </a:r>
            <a:r>
              <a:rPr lang="zh-CN" altLang="en-US" baseline="0" dirty="0"/>
              <a:t> </a:t>
            </a:r>
            <a:r>
              <a:rPr lang="en-US" altLang="zh-CN" baseline="0" dirty="0"/>
              <a:t>each</a:t>
            </a:r>
            <a:r>
              <a:rPr lang="zh-CN" altLang="en-US" baseline="0" dirty="0"/>
              <a:t> </a:t>
            </a:r>
            <a:r>
              <a:rPr lang="en-US" altLang="zh-CN" baseline="0" dirty="0"/>
              <a:t>computing</a:t>
            </a:r>
            <a:r>
              <a:rPr lang="zh-CN" altLang="en-US" baseline="0" dirty="0"/>
              <a:t> </a:t>
            </a:r>
            <a:r>
              <a:rPr lang="en-US" altLang="zh-CN" baseline="0" dirty="0"/>
              <a:t>thread</a:t>
            </a:r>
            <a:r>
              <a:rPr lang="zh-CN" altLang="en-US" baseline="0" dirty="0"/>
              <a:t> </a:t>
            </a:r>
            <a:r>
              <a:rPr lang="en-US" altLang="zh-CN" baseline="0" dirty="0"/>
              <a:t>for</a:t>
            </a:r>
            <a:r>
              <a:rPr lang="zh-CN" altLang="en-US" baseline="0" dirty="0"/>
              <a:t> </a:t>
            </a:r>
            <a:r>
              <a:rPr lang="en-US" altLang="zh-CN" baseline="0" dirty="0"/>
              <a:t>mining</a:t>
            </a:r>
            <a:r>
              <a:rPr lang="zh-CN" altLang="en-US" baseline="0" dirty="0"/>
              <a:t> </a:t>
            </a:r>
            <a:r>
              <a:rPr lang="en-US" altLang="zh-CN" baseline="0" dirty="0"/>
              <a:t>its</a:t>
            </a:r>
            <a:r>
              <a:rPr lang="zh-CN" altLang="en-US" baseline="0" dirty="0"/>
              <a:t> </a:t>
            </a:r>
            <a:r>
              <a:rPr lang="en-US" altLang="zh-CN" baseline="0" dirty="0"/>
              <a:t>subtree.</a:t>
            </a:r>
          </a:p>
          <a:p>
            <a:r>
              <a:rPr lang="en-US" altLang="zh-CN" baseline="0" dirty="0"/>
              <a:t>[click]</a:t>
            </a:r>
            <a:r>
              <a:rPr lang="zh-CN" altLang="en-US" baseline="0" dirty="0"/>
              <a:t> </a:t>
            </a:r>
            <a:r>
              <a:rPr lang="en-US" altLang="zh-CN" baseline="0" dirty="0"/>
              <a:t>x</a:t>
            </a:r>
            <a:r>
              <a:rPr lang="zh-CN" altLang="en-US" baseline="0" dirty="0"/>
              <a:t> </a:t>
            </a:r>
            <a:r>
              <a:rPr lang="en-US" altLang="zh-CN" baseline="0" dirty="0"/>
              <a:t>4</a:t>
            </a:r>
          </a:p>
          <a:p>
            <a:r>
              <a:rPr lang="en-US" altLang="zh-CN" baseline="0" dirty="0"/>
              <a:t>If</a:t>
            </a:r>
            <a:r>
              <a:rPr lang="zh-CN" altLang="en-US" baseline="0" dirty="0"/>
              <a:t> </a:t>
            </a:r>
            <a:r>
              <a:rPr lang="en-US" altLang="zh-CN" baseline="0" dirty="0"/>
              <a:t>the</a:t>
            </a:r>
            <a:r>
              <a:rPr lang="zh-CN" altLang="en-US" baseline="0" dirty="0"/>
              <a:t> </a:t>
            </a:r>
            <a:r>
              <a:rPr lang="en-US" altLang="zh-CN" baseline="0" dirty="0"/>
              <a:t>mining</a:t>
            </a:r>
            <a:r>
              <a:rPr lang="zh-CN" altLang="en-US" baseline="0" dirty="0"/>
              <a:t> </a:t>
            </a:r>
            <a:r>
              <a:rPr lang="en-US" altLang="zh-CN" baseline="0" dirty="0"/>
              <a:t>by</a:t>
            </a:r>
            <a:r>
              <a:rPr lang="zh-CN" altLang="en-US" baseline="0" dirty="0"/>
              <a:t> </a:t>
            </a:r>
            <a:r>
              <a:rPr lang="en-US" altLang="zh-CN" baseline="0" dirty="0"/>
              <a:t>a</a:t>
            </a:r>
            <a:r>
              <a:rPr lang="zh-CN" altLang="en-US" baseline="0" dirty="0"/>
              <a:t> </a:t>
            </a:r>
            <a:r>
              <a:rPr lang="en-US" altLang="zh-CN" baseline="0" dirty="0"/>
              <a:t>task</a:t>
            </a:r>
            <a:r>
              <a:rPr lang="zh-CN" altLang="en-US" baseline="0" dirty="0"/>
              <a:t> </a:t>
            </a:r>
            <a:r>
              <a:rPr lang="en-US" altLang="zh-CN" baseline="0" dirty="0"/>
              <a:t>times</a:t>
            </a:r>
            <a:r>
              <a:rPr lang="zh-CN" altLang="en-US" baseline="0" dirty="0"/>
              <a:t> </a:t>
            </a:r>
            <a:r>
              <a:rPr lang="en-US" altLang="zh-CN" baseline="0" dirty="0"/>
              <a:t>out,</a:t>
            </a:r>
            <a:r>
              <a:rPr lang="zh-CN" altLang="en-US" baseline="0" dirty="0"/>
              <a:t> </a:t>
            </a:r>
            <a:r>
              <a:rPr lang="en-US" altLang="zh-CN" baseline="0" dirty="0"/>
              <a:t>the</a:t>
            </a:r>
            <a:r>
              <a:rPr lang="zh-CN" altLang="en-US" baseline="0" dirty="0"/>
              <a:t> </a:t>
            </a:r>
            <a:r>
              <a:rPr lang="en-US" altLang="zh-CN" baseline="0" dirty="0"/>
              <a:t>subtrees</a:t>
            </a:r>
            <a:r>
              <a:rPr lang="zh-CN" altLang="en-US" baseline="0" dirty="0"/>
              <a:t> </a:t>
            </a:r>
            <a:r>
              <a:rPr lang="en-US" altLang="zh-CN" baseline="0" dirty="0"/>
              <a:t>of</a:t>
            </a:r>
            <a:r>
              <a:rPr lang="zh-CN" altLang="en-US" baseline="0" dirty="0"/>
              <a:t> </a:t>
            </a:r>
            <a:r>
              <a:rPr lang="en-US" altLang="zh-CN" baseline="0" dirty="0"/>
              <a:t>the</a:t>
            </a:r>
            <a:r>
              <a:rPr lang="zh-CN" altLang="en-US" baseline="0" dirty="0"/>
              <a:t> </a:t>
            </a:r>
            <a:r>
              <a:rPr lang="en-US" altLang="zh-CN" baseline="0" dirty="0"/>
              <a:t>child</a:t>
            </a:r>
            <a:r>
              <a:rPr lang="zh-CN" altLang="en-US" baseline="0" dirty="0"/>
              <a:t> </a:t>
            </a:r>
            <a:r>
              <a:rPr lang="en-US" altLang="zh-CN" baseline="0" dirty="0"/>
              <a:t>nodes</a:t>
            </a:r>
            <a:r>
              <a:rPr lang="zh-CN" altLang="en-US" baseline="0" dirty="0"/>
              <a:t> </a:t>
            </a:r>
            <a:r>
              <a:rPr lang="en-US" altLang="zh-CN" baseline="0" dirty="0"/>
              <a:t>will</a:t>
            </a:r>
            <a:r>
              <a:rPr lang="zh-CN" altLang="en-US" baseline="0" dirty="0"/>
              <a:t> </a:t>
            </a:r>
            <a:r>
              <a:rPr lang="en-US" altLang="zh-CN" baseline="0" dirty="0"/>
              <a:t>be</a:t>
            </a:r>
            <a:r>
              <a:rPr lang="zh-CN" altLang="en-US" baseline="0" dirty="0"/>
              <a:t> </a:t>
            </a:r>
            <a:r>
              <a:rPr lang="en-US" altLang="zh-CN" baseline="0" dirty="0"/>
              <a:t>treated</a:t>
            </a:r>
            <a:r>
              <a:rPr lang="zh-CN" altLang="en-US" baseline="0" dirty="0"/>
              <a:t> </a:t>
            </a:r>
            <a:r>
              <a:rPr lang="en-US" altLang="zh-CN" baseline="0" dirty="0"/>
              <a:t>as</a:t>
            </a:r>
            <a:r>
              <a:rPr lang="zh-CN" altLang="en-US" baseline="0" dirty="0"/>
              <a:t> </a:t>
            </a:r>
            <a:r>
              <a:rPr lang="en-US" altLang="zh-CN" baseline="0" dirty="0"/>
              <a:t>new</a:t>
            </a:r>
            <a:r>
              <a:rPr lang="zh-CN" altLang="en-US" baseline="0" dirty="0"/>
              <a:t> </a:t>
            </a:r>
            <a:r>
              <a:rPr lang="en-US" altLang="zh-CN" baseline="0" dirty="0"/>
              <a:t>tasks</a:t>
            </a:r>
            <a:r>
              <a:rPr lang="zh-CN" altLang="en-US" baseline="0" dirty="0"/>
              <a:t> </a:t>
            </a:r>
            <a:r>
              <a:rPr lang="en-US" altLang="zh-CN" baseline="0" dirty="0"/>
              <a:t>and</a:t>
            </a:r>
            <a:r>
              <a:rPr lang="zh-CN" altLang="en-US" baseline="0" dirty="0"/>
              <a:t> </a:t>
            </a:r>
            <a:r>
              <a:rPr lang="en-US" altLang="zh-CN" baseline="0" dirty="0"/>
              <a:t>added</a:t>
            </a:r>
            <a:r>
              <a:rPr lang="zh-CN" altLang="en-US" baseline="0" dirty="0"/>
              <a:t> </a:t>
            </a:r>
            <a:r>
              <a:rPr lang="en-US" altLang="zh-CN" baseline="0" dirty="0"/>
              <a:t>to</a:t>
            </a:r>
            <a:r>
              <a:rPr lang="zh-CN" altLang="en-US" baseline="0" dirty="0"/>
              <a:t> </a:t>
            </a:r>
            <a:r>
              <a:rPr lang="en-US" altLang="zh-CN" baseline="0" dirty="0"/>
              <a:t>the</a:t>
            </a:r>
            <a:r>
              <a:rPr lang="zh-CN" altLang="en-US" baseline="0" dirty="0"/>
              <a:t> </a:t>
            </a:r>
            <a:r>
              <a:rPr lang="en-US" altLang="zh-CN" baseline="0" dirty="0"/>
              <a:t>system</a:t>
            </a:r>
            <a:r>
              <a:rPr lang="zh-CN" altLang="en-US" baseline="0" dirty="0"/>
              <a:t> </a:t>
            </a:r>
            <a:r>
              <a:rPr lang="en-US" altLang="zh-CN" baseline="0" dirty="0"/>
              <a:t>for</a:t>
            </a:r>
            <a:r>
              <a:rPr lang="zh-CN" altLang="en-US" baseline="0" dirty="0"/>
              <a:t> </a:t>
            </a:r>
            <a:r>
              <a:rPr lang="en-US" altLang="zh-CN" baseline="0" dirty="0"/>
              <a:t>parallel</a:t>
            </a:r>
            <a:r>
              <a:rPr lang="zh-CN" altLang="en-US" baseline="0" dirty="0"/>
              <a:t> </a:t>
            </a:r>
            <a:r>
              <a:rPr lang="en-US" altLang="zh-CN" baseline="0" dirty="0"/>
              <a:t>processing</a:t>
            </a:r>
            <a:r>
              <a:rPr lang="zh-CN" altLang="en-US" baseline="0" dirty="0"/>
              <a:t> </a:t>
            </a:r>
            <a:r>
              <a:rPr lang="en-US" altLang="zh-CN" baseline="0" dirty="0"/>
              <a:t>to</a:t>
            </a:r>
            <a:r>
              <a:rPr lang="zh-CN" altLang="en-US" baseline="0" dirty="0"/>
              <a:t> </a:t>
            </a:r>
            <a:r>
              <a:rPr lang="en-US" altLang="zh-CN" baseline="0" dirty="0"/>
              <a:t>avoid</a:t>
            </a:r>
            <a:r>
              <a:rPr lang="zh-CN" altLang="en-US" baseline="0" dirty="0"/>
              <a:t> </a:t>
            </a:r>
            <a:r>
              <a:rPr lang="en-US" altLang="zh-CN" baseline="0" dirty="0"/>
              <a:t>stragglers.</a:t>
            </a:r>
          </a:p>
          <a:p>
            <a:r>
              <a:rPr lang="en-US" altLang="zh-CN" baseline="0" dirty="0"/>
              <a:t>[click]</a:t>
            </a:r>
            <a:r>
              <a:rPr lang="zh-CN" altLang="en-US" baseline="0" dirty="0"/>
              <a:t> </a:t>
            </a:r>
            <a:endParaRPr lang="en-US" altLang="zh-CN" baseline="0" dirty="0"/>
          </a:p>
          <a:p>
            <a:r>
              <a:rPr lang="en-US" altLang="zh-CN" baseline="0" dirty="0"/>
              <a:t>Initially</a:t>
            </a:r>
            <a:r>
              <a:rPr lang="zh-CN" altLang="en-US" baseline="0" dirty="0"/>
              <a:t> </a:t>
            </a:r>
            <a:r>
              <a:rPr lang="en-US" altLang="zh-CN" baseline="0" dirty="0"/>
              <a:t>when</a:t>
            </a:r>
            <a:r>
              <a:rPr lang="zh-CN" altLang="en-US" baseline="0" dirty="0"/>
              <a:t> </a:t>
            </a:r>
            <a:r>
              <a:rPr lang="en-US" altLang="zh-CN" baseline="0" dirty="0"/>
              <a:t>there</a:t>
            </a:r>
            <a:r>
              <a:rPr lang="zh-CN" altLang="en-US" baseline="0" dirty="0"/>
              <a:t> </a:t>
            </a:r>
            <a:r>
              <a:rPr lang="en-US" altLang="zh-CN" baseline="0" dirty="0"/>
              <a:t>are</a:t>
            </a:r>
            <a:r>
              <a:rPr lang="zh-CN" altLang="en-US" baseline="0" dirty="0"/>
              <a:t> </a:t>
            </a:r>
            <a:r>
              <a:rPr lang="en-US" altLang="zh-CN" baseline="0" dirty="0"/>
              <a:t>not</a:t>
            </a:r>
            <a:r>
              <a:rPr lang="zh-CN" altLang="en-US" baseline="0" dirty="0"/>
              <a:t> </a:t>
            </a:r>
            <a:r>
              <a:rPr lang="en-US" altLang="zh-CN" baseline="0" dirty="0"/>
              <a:t>many</a:t>
            </a:r>
            <a:r>
              <a:rPr lang="zh-CN" altLang="en-US" baseline="0" dirty="0"/>
              <a:t> </a:t>
            </a:r>
            <a:r>
              <a:rPr lang="en-US" altLang="zh-CN" baseline="0" dirty="0"/>
              <a:t>patterns,</a:t>
            </a:r>
            <a:r>
              <a:rPr lang="zh-CN" altLang="en-US" baseline="0" dirty="0"/>
              <a:t> </a:t>
            </a:r>
            <a:r>
              <a:rPr lang="en-US" altLang="zh-CN" baseline="0" dirty="0"/>
              <a:t>parallelism</a:t>
            </a:r>
            <a:r>
              <a:rPr lang="zh-CN" altLang="en-US" baseline="0" dirty="0"/>
              <a:t> </a:t>
            </a:r>
            <a:r>
              <a:rPr lang="en-US" altLang="zh-CN" baseline="0" dirty="0"/>
              <a:t>can</a:t>
            </a:r>
            <a:r>
              <a:rPr lang="zh-CN" altLang="en-US" baseline="0" dirty="0"/>
              <a:t> </a:t>
            </a:r>
            <a:r>
              <a:rPr lang="en-US" altLang="zh-CN" baseline="0" dirty="0"/>
              <a:t>come</a:t>
            </a:r>
            <a:r>
              <a:rPr lang="zh-CN" altLang="en-US" baseline="0" dirty="0"/>
              <a:t> </a:t>
            </a:r>
            <a:r>
              <a:rPr lang="en-US" altLang="zh-CN" baseline="0" dirty="0"/>
              <a:t>from</a:t>
            </a:r>
            <a:r>
              <a:rPr lang="zh-CN" altLang="en-US" baseline="0" dirty="0"/>
              <a:t> </a:t>
            </a:r>
            <a:r>
              <a:rPr lang="en-US" altLang="zh-CN" baseline="0" dirty="0"/>
              <a:t>the</a:t>
            </a:r>
            <a:r>
              <a:rPr lang="zh-CN" altLang="en-US" baseline="0" dirty="0"/>
              <a:t> </a:t>
            </a:r>
            <a:r>
              <a:rPr lang="en-US" altLang="zh-CN" baseline="0" dirty="0"/>
              <a:t>concurrent</a:t>
            </a:r>
            <a:r>
              <a:rPr lang="zh-CN" altLang="en-US" baseline="0" dirty="0"/>
              <a:t> </a:t>
            </a:r>
            <a:r>
              <a:rPr lang="en-US" altLang="zh-CN" baseline="0" dirty="0"/>
              <a:t>examining</a:t>
            </a:r>
            <a:r>
              <a:rPr lang="zh-CN" altLang="en-US" baseline="0" dirty="0"/>
              <a:t> </a:t>
            </a:r>
            <a:r>
              <a:rPr lang="en-US" altLang="zh-CN" baseline="0" dirty="0"/>
              <a:t>of</a:t>
            </a:r>
            <a:r>
              <a:rPr lang="zh-CN" altLang="en-US" baseline="0" dirty="0"/>
              <a:t> </a:t>
            </a:r>
            <a:r>
              <a:rPr lang="en-US" altLang="zh-CN" baseline="0" dirty="0"/>
              <a:t>data</a:t>
            </a:r>
            <a:r>
              <a:rPr lang="zh-CN" altLang="en-US" baseline="0" dirty="0"/>
              <a:t> </a:t>
            </a:r>
            <a:r>
              <a:rPr lang="en-US" altLang="zh-CN" baseline="0" dirty="0"/>
              <a:t>items</a:t>
            </a:r>
            <a:r>
              <a:rPr lang="zh-CN" altLang="en-US" baseline="0" dirty="0"/>
              <a:t> </a:t>
            </a:r>
            <a:r>
              <a:rPr lang="en-US" altLang="zh-CN" baseline="0" dirty="0"/>
              <a:t>for</a:t>
            </a:r>
            <a:r>
              <a:rPr lang="zh-CN" altLang="en-US" baseline="0" dirty="0"/>
              <a:t> </a:t>
            </a:r>
            <a:r>
              <a:rPr lang="en-US" altLang="zh-CN" baseline="0" dirty="0"/>
              <a:t>pattern</a:t>
            </a:r>
            <a:r>
              <a:rPr lang="zh-CN" altLang="en-US" baseline="0" dirty="0"/>
              <a:t> </a:t>
            </a:r>
            <a:r>
              <a:rPr lang="en-US" altLang="zh-CN" baseline="0" dirty="0"/>
              <a:t>matching.</a:t>
            </a:r>
          </a:p>
          <a:p>
            <a:endParaRPr lang="zh-CN" altLang="en-US" dirty="0"/>
          </a:p>
        </p:txBody>
      </p:sp>
    </p:spTree>
    <p:extLst>
      <p:ext uri="{BB962C8B-B14F-4D97-AF65-F5344CB8AC3E}">
        <p14:creationId xmlns:p14="http://schemas.microsoft.com/office/powerpoint/2010/main" val="35234912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zh-CN" baseline="0" dirty="0"/>
              <a:t>Finally, we review the T-FSM system which is for frequent subgraph pattern mining on a single big graph.</a:t>
            </a:r>
          </a:p>
          <a:p>
            <a:endParaRPr lang="zh-CN" altLang="en-US" dirty="0"/>
          </a:p>
        </p:txBody>
      </p:sp>
    </p:spTree>
    <p:extLst>
      <p:ext uri="{BB962C8B-B14F-4D97-AF65-F5344CB8AC3E}">
        <p14:creationId xmlns:p14="http://schemas.microsoft.com/office/powerpoint/2010/main" val="21456051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baseline="0" dirty="0"/>
              <a:t>A</a:t>
            </a:r>
            <a:r>
              <a:rPr lang="zh-CN" altLang="en-US" baseline="0" dirty="0"/>
              <a:t> </a:t>
            </a:r>
            <a:r>
              <a:rPr lang="en-US" altLang="zh-CN" baseline="0" dirty="0"/>
              <a:t>notable</a:t>
            </a:r>
            <a:r>
              <a:rPr lang="zh-CN" altLang="en-US" baseline="0" dirty="0"/>
              <a:t> </a:t>
            </a:r>
            <a:r>
              <a:rPr lang="en-US" altLang="zh-CN" baseline="0" dirty="0"/>
              <a:t>difference</a:t>
            </a:r>
            <a:r>
              <a:rPr lang="zh-CN" altLang="en-US" baseline="0" dirty="0"/>
              <a:t> </a:t>
            </a:r>
            <a:r>
              <a:rPr lang="en-US" altLang="zh-CN" baseline="0" dirty="0"/>
              <a:t>from</a:t>
            </a:r>
            <a:r>
              <a:rPr lang="zh-CN" altLang="en-US" baseline="0" dirty="0"/>
              <a:t> </a:t>
            </a:r>
            <a:r>
              <a:rPr lang="en-US" altLang="zh-CN" baseline="0" dirty="0"/>
              <a:t>mining</a:t>
            </a:r>
            <a:r>
              <a:rPr lang="zh-CN" altLang="en-US" baseline="0" dirty="0"/>
              <a:t> </a:t>
            </a:r>
            <a:r>
              <a:rPr lang="en-US" altLang="zh-CN" baseline="0" dirty="0"/>
              <a:t>frequent</a:t>
            </a:r>
            <a:r>
              <a:rPr lang="zh-CN" altLang="en-US" baseline="0" dirty="0"/>
              <a:t> </a:t>
            </a:r>
            <a:r>
              <a:rPr lang="en-US" altLang="zh-CN" baseline="0" dirty="0"/>
              <a:t>patterns</a:t>
            </a:r>
            <a:r>
              <a:rPr lang="zh-CN" altLang="en-US" baseline="0" dirty="0"/>
              <a:t> </a:t>
            </a:r>
            <a:r>
              <a:rPr lang="en-US" altLang="zh-CN" baseline="0" dirty="0"/>
              <a:t>from</a:t>
            </a:r>
            <a:r>
              <a:rPr lang="zh-CN" altLang="en-US" baseline="0" dirty="0"/>
              <a:t> </a:t>
            </a:r>
            <a:r>
              <a:rPr lang="en-US" altLang="zh-CN" baseline="0" dirty="0"/>
              <a:t>a</a:t>
            </a:r>
            <a:r>
              <a:rPr lang="zh-CN" altLang="en-US" baseline="0" dirty="0"/>
              <a:t> </a:t>
            </a:r>
            <a:r>
              <a:rPr lang="en-US" altLang="zh-CN" baseline="0" dirty="0"/>
              <a:t>transaction</a:t>
            </a:r>
            <a:r>
              <a:rPr lang="zh-CN" altLang="en-US" baseline="0" dirty="0"/>
              <a:t> </a:t>
            </a:r>
            <a:r>
              <a:rPr lang="en-US" altLang="zh-CN" baseline="0" dirty="0"/>
              <a:t>database</a:t>
            </a:r>
            <a:r>
              <a:rPr lang="zh-CN" altLang="en-US" baseline="0" dirty="0"/>
              <a:t> </a:t>
            </a:r>
            <a:r>
              <a:rPr lang="en-US" altLang="zh-CN" baseline="0" dirty="0"/>
              <a:t>is</a:t>
            </a:r>
            <a:r>
              <a:rPr lang="zh-CN" altLang="en-US" baseline="0" dirty="0"/>
              <a:t> </a:t>
            </a:r>
            <a:r>
              <a:rPr lang="en-US" altLang="zh-CN" baseline="0" dirty="0"/>
              <a:t>that,</a:t>
            </a:r>
            <a:r>
              <a:rPr lang="zh-CN" altLang="en-US" baseline="0" dirty="0"/>
              <a:t> </a:t>
            </a:r>
            <a:r>
              <a:rPr lang="en-US" altLang="zh-CN" baseline="0" dirty="0"/>
              <a:t>frequency</a:t>
            </a:r>
            <a:r>
              <a:rPr lang="zh-CN" altLang="en-US" baseline="0" dirty="0"/>
              <a:t> </a:t>
            </a:r>
            <a:r>
              <a:rPr lang="en-US" altLang="zh-CN" baseline="0" dirty="0"/>
              <a:t>here</a:t>
            </a:r>
            <a:r>
              <a:rPr lang="zh-CN" altLang="en-US" baseline="0" dirty="0"/>
              <a:t> </a:t>
            </a:r>
            <a:r>
              <a:rPr lang="en-US" altLang="zh-CN" baseline="0" dirty="0"/>
              <a:t>is</a:t>
            </a:r>
            <a:r>
              <a:rPr lang="zh-CN" altLang="en-US" baseline="0" dirty="0"/>
              <a:t> </a:t>
            </a:r>
            <a:r>
              <a:rPr lang="en-US" altLang="zh-CN" baseline="0" dirty="0"/>
              <a:t>not</a:t>
            </a:r>
            <a:r>
              <a:rPr lang="zh-CN" altLang="en-US" baseline="0" dirty="0"/>
              <a:t> </a:t>
            </a:r>
            <a:r>
              <a:rPr lang="en-US" altLang="zh-CN" baseline="0" dirty="0"/>
              <a:t>an</a:t>
            </a:r>
            <a:r>
              <a:rPr lang="zh-CN" altLang="en-US" baseline="0" dirty="0"/>
              <a:t> </a:t>
            </a:r>
            <a:r>
              <a:rPr lang="en-US" altLang="zh-CN" baseline="0" dirty="0"/>
              <a:t>anti-monotonic</a:t>
            </a:r>
            <a:r>
              <a:rPr lang="zh-CN" altLang="en-US" baseline="0" dirty="0"/>
              <a:t> </a:t>
            </a:r>
            <a:r>
              <a:rPr lang="en-US" altLang="zh-CN" baseline="0" dirty="0"/>
              <a:t>measure.</a:t>
            </a:r>
          </a:p>
          <a:p>
            <a:endParaRPr lang="en-US" altLang="zh-CN" baseline="0" dirty="0"/>
          </a:p>
          <a:p>
            <a:r>
              <a:rPr lang="en-US" altLang="zh-CN" baseline="0" dirty="0"/>
              <a:t>[click]</a:t>
            </a:r>
          </a:p>
          <a:p>
            <a:endParaRPr lang="en-US" altLang="zh-CN" baseline="0" dirty="0"/>
          </a:p>
          <a:p>
            <a:r>
              <a:rPr lang="en-US" altLang="zh-CN" baseline="0" dirty="0"/>
              <a:t>For</a:t>
            </a:r>
            <a:r>
              <a:rPr lang="zh-CN" altLang="en-US" baseline="0" dirty="0"/>
              <a:t> </a:t>
            </a:r>
            <a:r>
              <a:rPr lang="en-US" altLang="zh-CN" baseline="0" dirty="0"/>
              <a:t>example,</a:t>
            </a:r>
            <a:r>
              <a:rPr lang="zh-CN" altLang="en-US" baseline="0" dirty="0"/>
              <a:t> </a:t>
            </a:r>
            <a:r>
              <a:rPr lang="en-US" altLang="zh-CN" baseline="0" dirty="0"/>
              <a:t>S1</a:t>
            </a:r>
            <a:r>
              <a:rPr lang="zh-CN" altLang="en-US" baseline="0" dirty="0"/>
              <a:t> </a:t>
            </a:r>
            <a:r>
              <a:rPr lang="en-US" altLang="zh-CN" baseline="0" dirty="0"/>
              <a:t>appears</a:t>
            </a:r>
            <a:r>
              <a:rPr lang="zh-CN" altLang="en-US" baseline="0" dirty="0"/>
              <a:t> </a:t>
            </a:r>
            <a:r>
              <a:rPr lang="en-US" altLang="zh-CN" baseline="0" dirty="0"/>
              <a:t>only</a:t>
            </a:r>
            <a:r>
              <a:rPr lang="zh-CN" altLang="en-US" baseline="0" dirty="0"/>
              <a:t> </a:t>
            </a:r>
            <a:r>
              <a:rPr lang="en-US" altLang="zh-CN" baseline="0" dirty="0"/>
              <a:t>once</a:t>
            </a:r>
            <a:r>
              <a:rPr lang="zh-CN" altLang="en-US" baseline="0" dirty="0"/>
              <a:t> </a:t>
            </a:r>
            <a:r>
              <a:rPr lang="en-US" altLang="zh-CN" baseline="0" dirty="0"/>
              <a:t>in</a:t>
            </a:r>
            <a:r>
              <a:rPr lang="zh-CN" altLang="en-US" baseline="0" dirty="0"/>
              <a:t> </a:t>
            </a:r>
            <a:r>
              <a:rPr lang="en-US" altLang="zh-CN" baseline="0" dirty="0"/>
              <a:t>G1,</a:t>
            </a:r>
            <a:r>
              <a:rPr lang="zh-CN" altLang="en-US" baseline="0" dirty="0"/>
              <a:t> </a:t>
            </a:r>
            <a:r>
              <a:rPr lang="en-US" altLang="zh-CN" baseline="0" dirty="0"/>
              <a:t>but</a:t>
            </a:r>
            <a:r>
              <a:rPr lang="zh-CN" altLang="en-US" baseline="0" dirty="0"/>
              <a:t> </a:t>
            </a:r>
            <a:r>
              <a:rPr lang="en-US" altLang="zh-CN" baseline="0" dirty="0"/>
              <a:t>its</a:t>
            </a:r>
            <a:r>
              <a:rPr lang="zh-CN" altLang="en-US" baseline="0" dirty="0"/>
              <a:t> </a:t>
            </a:r>
            <a:r>
              <a:rPr lang="en-US" altLang="zh-CN" baseline="0" dirty="0" err="1"/>
              <a:t>superpattern</a:t>
            </a:r>
            <a:r>
              <a:rPr lang="zh-CN" altLang="en-US" baseline="0" dirty="0"/>
              <a:t> </a:t>
            </a:r>
            <a:r>
              <a:rPr lang="en-US" altLang="zh-CN" baseline="0" dirty="0"/>
              <a:t>S2</a:t>
            </a:r>
            <a:r>
              <a:rPr lang="zh-CN" altLang="en-US" baseline="0" dirty="0"/>
              <a:t> </a:t>
            </a:r>
            <a:r>
              <a:rPr lang="en-US" altLang="zh-CN" baseline="0" dirty="0"/>
              <a:t>appears</a:t>
            </a:r>
            <a:r>
              <a:rPr lang="zh-CN" altLang="en-US" baseline="0" dirty="0"/>
              <a:t> </a:t>
            </a:r>
            <a:r>
              <a:rPr lang="en-US" altLang="zh-CN" baseline="0" dirty="0"/>
              <a:t>3</a:t>
            </a:r>
            <a:r>
              <a:rPr lang="zh-CN" altLang="en-US" baseline="0" dirty="0"/>
              <a:t> </a:t>
            </a:r>
            <a:r>
              <a:rPr lang="en-US" altLang="zh-CN" baseline="0" dirty="0"/>
              <a:t>times,</a:t>
            </a:r>
            <a:r>
              <a:rPr lang="zh-CN" altLang="en-US" baseline="0" dirty="0"/>
              <a:t> </a:t>
            </a:r>
            <a:r>
              <a:rPr lang="en-US" altLang="zh-CN" baseline="0" dirty="0"/>
              <a:t>which</a:t>
            </a:r>
            <a:r>
              <a:rPr lang="zh-CN" altLang="en-US" baseline="0" dirty="0"/>
              <a:t> </a:t>
            </a:r>
            <a:r>
              <a:rPr lang="en-US" altLang="zh-CN" baseline="0" dirty="0"/>
              <a:t>is</a:t>
            </a:r>
            <a:r>
              <a:rPr lang="zh-CN" altLang="en-US" baseline="0" dirty="0"/>
              <a:t> </a:t>
            </a:r>
            <a:r>
              <a:rPr lang="en-US" altLang="zh-CN" baseline="0" dirty="0"/>
              <a:t>even</a:t>
            </a:r>
            <a:r>
              <a:rPr lang="zh-CN" altLang="en-US" baseline="0" dirty="0"/>
              <a:t> </a:t>
            </a:r>
            <a:r>
              <a:rPr lang="en-US" altLang="zh-CN" baseline="0" dirty="0"/>
              <a:t>larger.</a:t>
            </a:r>
          </a:p>
          <a:p>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baseline="0" dirty="0"/>
              <a:t>MNI</a:t>
            </a:r>
            <a:r>
              <a:rPr lang="zh-CN" altLang="en-US" baseline="0" dirty="0"/>
              <a:t> </a:t>
            </a:r>
            <a:r>
              <a:rPr lang="en-US" altLang="zh-CN" baseline="0" dirty="0"/>
              <a:t>is</a:t>
            </a:r>
            <a:r>
              <a:rPr lang="zh-CN" altLang="en-US" baseline="0" dirty="0"/>
              <a:t> </a:t>
            </a:r>
            <a:r>
              <a:rPr lang="en-US" altLang="zh-CN" baseline="0" dirty="0"/>
              <a:t>the</a:t>
            </a:r>
            <a:r>
              <a:rPr lang="zh-CN" altLang="en-US" baseline="0" dirty="0"/>
              <a:t> </a:t>
            </a:r>
            <a:r>
              <a:rPr lang="en-US" altLang="zh-CN" baseline="0" dirty="0"/>
              <a:t>widely</a:t>
            </a:r>
            <a:r>
              <a:rPr lang="zh-CN" altLang="en-US" baseline="0" dirty="0"/>
              <a:t> </a:t>
            </a:r>
            <a:r>
              <a:rPr lang="en-US" altLang="zh-CN" baseline="0" dirty="0"/>
              <a:t>adopted</a:t>
            </a:r>
            <a:r>
              <a:rPr lang="zh-CN" altLang="en-US" baseline="0" dirty="0"/>
              <a:t> </a:t>
            </a:r>
            <a:r>
              <a:rPr lang="en-US" altLang="zh-CN" baseline="0" dirty="0"/>
              <a:t>anti-monotonic</a:t>
            </a:r>
            <a:r>
              <a:rPr lang="zh-CN" altLang="en-US" baseline="0" dirty="0"/>
              <a:t> </a:t>
            </a:r>
            <a:r>
              <a:rPr lang="en-US" altLang="zh-CN" baseline="0" dirty="0"/>
              <a:t>measure</a:t>
            </a:r>
            <a:r>
              <a:rPr lang="zh-CN" altLang="en-US" baseline="0" dirty="0"/>
              <a:t> </a:t>
            </a:r>
            <a:r>
              <a:rPr lang="en-US" altLang="zh-CN" baseline="0" dirty="0"/>
              <a:t>for</a:t>
            </a:r>
            <a:r>
              <a:rPr lang="zh-CN" altLang="en-US" baseline="0" dirty="0"/>
              <a:t> </a:t>
            </a:r>
            <a:r>
              <a:rPr lang="en-US" altLang="zh-CN" baseline="0" dirty="0"/>
              <a:t>support,</a:t>
            </a:r>
            <a:r>
              <a:rPr lang="zh-CN" altLang="en-US" baseline="0" dirty="0"/>
              <a:t> </a:t>
            </a:r>
            <a:r>
              <a:rPr lang="en-US" altLang="zh-CN" baseline="0" dirty="0"/>
              <a:t>which</a:t>
            </a:r>
            <a:r>
              <a:rPr lang="zh-CN" altLang="en-US" baseline="0" dirty="0"/>
              <a:t> </a:t>
            </a:r>
            <a:r>
              <a:rPr lang="en-US" altLang="zh-CN" baseline="0" dirty="0"/>
              <a:t>equals</a:t>
            </a:r>
            <a:r>
              <a:rPr lang="zh-CN" altLang="en-US" baseline="0" dirty="0"/>
              <a:t> </a:t>
            </a:r>
            <a:r>
              <a:rPr lang="en-US" altLang="zh-CN" baseline="0" dirty="0"/>
              <a:t>the</a:t>
            </a:r>
            <a:r>
              <a:rPr lang="zh-CN" altLang="en-US" baseline="0" dirty="0"/>
              <a:t> </a:t>
            </a:r>
            <a:r>
              <a:rPr lang="en-US" altLang="zh-CN" baseline="0" dirty="0"/>
              <a:t>least</a:t>
            </a:r>
            <a:r>
              <a:rPr lang="zh-CN" altLang="en-US" baseline="0" dirty="0"/>
              <a:t> </a:t>
            </a:r>
            <a:r>
              <a:rPr lang="en-US" altLang="zh-CN" baseline="0" dirty="0"/>
              <a:t>number</a:t>
            </a:r>
            <a:r>
              <a:rPr lang="zh-CN" altLang="en-US" baseline="0" dirty="0"/>
              <a:t> </a:t>
            </a:r>
            <a:r>
              <a:rPr lang="en-US" altLang="zh-CN" baseline="0" dirty="0"/>
              <a:t>of</a:t>
            </a:r>
            <a:r>
              <a:rPr lang="zh-CN" altLang="en-US" baseline="0" dirty="0"/>
              <a:t> </a:t>
            </a:r>
            <a:r>
              <a:rPr lang="en-US" altLang="zh-CN" baseline="0" dirty="0"/>
              <a:t>distinct</a:t>
            </a:r>
            <a:r>
              <a:rPr lang="zh-CN" altLang="en-US" baseline="0" dirty="0"/>
              <a:t> </a:t>
            </a:r>
            <a:r>
              <a:rPr lang="en-US" altLang="zh-CN" baseline="0" dirty="0"/>
              <a:t>valid</a:t>
            </a:r>
            <a:r>
              <a:rPr lang="zh-CN" altLang="en-US" baseline="0" dirty="0"/>
              <a:t> </a:t>
            </a:r>
            <a:r>
              <a:rPr lang="en-US" altLang="zh-CN" baseline="0" dirty="0"/>
              <a:t>matches</a:t>
            </a:r>
            <a:r>
              <a:rPr lang="zh-CN" altLang="en-US" baseline="0" dirty="0"/>
              <a:t> </a:t>
            </a:r>
            <a:r>
              <a:rPr lang="en-US" altLang="zh-CN" sz="1200" dirty="0"/>
              <a:t>from any</a:t>
            </a:r>
            <a:r>
              <a:rPr lang="zh-CN" altLang="en-US" sz="1200" dirty="0"/>
              <a:t> </a:t>
            </a:r>
            <a:r>
              <a:rPr lang="en-US" altLang="zh-CN" sz="1200" dirty="0"/>
              <a:t>pattern</a:t>
            </a:r>
            <a:r>
              <a:rPr lang="zh-CN" altLang="en-US" sz="1200" dirty="0"/>
              <a:t> </a:t>
            </a:r>
            <a:r>
              <a:rPr lang="en-US" altLang="zh-CN" sz="1200" dirty="0"/>
              <a:t>vertex</a:t>
            </a:r>
          </a:p>
          <a:p>
            <a:r>
              <a:rPr lang="en-US" altLang="zh-CN" sz="1200" baseline="0" dirty="0"/>
              <a:t>For</a:t>
            </a:r>
            <a:r>
              <a:rPr lang="zh-CN" altLang="en-US" sz="1200" baseline="0" dirty="0"/>
              <a:t> </a:t>
            </a:r>
            <a:r>
              <a:rPr lang="en-US" altLang="zh-CN" sz="1200" baseline="0" dirty="0"/>
              <a:t>example,</a:t>
            </a:r>
            <a:r>
              <a:rPr lang="zh-CN" altLang="en-US" sz="1200" baseline="0" dirty="0"/>
              <a:t> </a:t>
            </a:r>
            <a:r>
              <a:rPr lang="en-US" altLang="zh-CN" sz="1200" baseline="0" dirty="0"/>
              <a:t>u1</a:t>
            </a:r>
            <a:r>
              <a:rPr lang="zh-CN" altLang="en-US" sz="1200" baseline="0" dirty="0"/>
              <a:t> </a:t>
            </a:r>
            <a:r>
              <a:rPr lang="en-US" altLang="zh-CN" sz="1200" baseline="0" dirty="0"/>
              <a:t>in</a:t>
            </a:r>
            <a:r>
              <a:rPr lang="zh-CN" altLang="en-US" sz="1200" baseline="0" dirty="0"/>
              <a:t> </a:t>
            </a:r>
            <a:r>
              <a:rPr lang="en-US" altLang="zh-CN" sz="1200" baseline="0" dirty="0"/>
              <a:t>S2</a:t>
            </a:r>
            <a:r>
              <a:rPr lang="zh-CN" altLang="en-US" sz="1200" baseline="0" dirty="0"/>
              <a:t> </a:t>
            </a:r>
            <a:r>
              <a:rPr lang="en-US" altLang="zh-CN" sz="1200" baseline="0" dirty="0"/>
              <a:t>has</a:t>
            </a:r>
            <a:r>
              <a:rPr lang="zh-CN" altLang="en-US" sz="1200" baseline="0" dirty="0"/>
              <a:t> </a:t>
            </a:r>
            <a:r>
              <a:rPr lang="en-US" altLang="zh-CN" sz="1200" baseline="0" dirty="0"/>
              <a:t>four</a:t>
            </a:r>
            <a:r>
              <a:rPr lang="zh-CN" altLang="en-US" sz="1200" baseline="0" dirty="0"/>
              <a:t> </a:t>
            </a:r>
            <a:r>
              <a:rPr lang="en-US" altLang="zh-CN" sz="1200" baseline="0" dirty="0"/>
              <a:t>valid</a:t>
            </a:r>
            <a:r>
              <a:rPr lang="zh-CN" altLang="en-US" sz="1200" baseline="0" dirty="0"/>
              <a:t> </a:t>
            </a:r>
            <a:r>
              <a:rPr lang="en-US" altLang="zh-CN" sz="1200" baseline="0" dirty="0"/>
              <a:t>matches</a:t>
            </a:r>
            <a:r>
              <a:rPr lang="zh-CN" altLang="en-US" sz="1200" baseline="0" dirty="0"/>
              <a:t> </a:t>
            </a:r>
            <a:r>
              <a:rPr lang="en-US" altLang="zh-CN" sz="1200" baseline="0" dirty="0"/>
              <a:t>[click]</a:t>
            </a:r>
            <a:r>
              <a:rPr lang="zh-CN" altLang="en-US" sz="1200" baseline="0" dirty="0"/>
              <a:t> </a:t>
            </a:r>
            <a:r>
              <a:rPr lang="en-US" altLang="zh-CN" sz="1200" baseline="0" dirty="0"/>
              <a:t>x</a:t>
            </a:r>
            <a:r>
              <a:rPr lang="zh-CN" altLang="en-US" sz="1200" baseline="0" dirty="0"/>
              <a:t> </a:t>
            </a:r>
            <a:r>
              <a:rPr lang="en-US" altLang="zh-CN" sz="1200" baseline="0" dirty="0"/>
              <a:t>4</a:t>
            </a:r>
          </a:p>
          <a:p>
            <a:endParaRPr lang="zh-CN" altLang="en-US" dirty="0"/>
          </a:p>
        </p:txBody>
      </p:sp>
    </p:spTree>
    <p:extLst>
      <p:ext uri="{BB962C8B-B14F-4D97-AF65-F5344CB8AC3E}">
        <p14:creationId xmlns:p14="http://schemas.microsoft.com/office/powerpoint/2010/main" val="17189044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t>and</a:t>
            </a:r>
            <a:r>
              <a:rPr lang="zh-CN" altLang="en-US" baseline="0" dirty="0"/>
              <a:t> </a:t>
            </a:r>
            <a:r>
              <a:rPr lang="en-US" altLang="zh-CN" baseline="0" dirty="0"/>
              <a:t>u2</a:t>
            </a:r>
            <a:r>
              <a:rPr lang="zh-CN" altLang="en-US" baseline="0" dirty="0"/>
              <a:t> </a:t>
            </a:r>
            <a:r>
              <a:rPr lang="en-US" altLang="zh-CN" baseline="0" dirty="0"/>
              <a:t>also</a:t>
            </a:r>
            <a:r>
              <a:rPr lang="zh-CN" altLang="en-US" baseline="0" dirty="0"/>
              <a:t> </a:t>
            </a:r>
            <a:r>
              <a:rPr lang="en-US" altLang="zh-CN" baseline="0" dirty="0"/>
              <a:t>has</a:t>
            </a:r>
            <a:r>
              <a:rPr lang="zh-CN" altLang="en-US" baseline="0" dirty="0"/>
              <a:t> </a:t>
            </a:r>
            <a:r>
              <a:rPr lang="en-US" altLang="zh-CN" baseline="0" dirty="0"/>
              <a:t>four</a:t>
            </a:r>
            <a:r>
              <a:rPr lang="zh-CN" altLang="en-US" baseline="0" dirty="0"/>
              <a:t> </a:t>
            </a:r>
            <a:r>
              <a:rPr lang="en-US" altLang="zh-CN" baseline="0" dirty="0"/>
              <a:t>valid</a:t>
            </a:r>
            <a:r>
              <a:rPr lang="zh-CN" altLang="en-US" baseline="0" dirty="0"/>
              <a:t> </a:t>
            </a:r>
            <a:r>
              <a:rPr lang="en-US" altLang="zh-CN" baseline="0" dirty="0"/>
              <a:t>matches</a:t>
            </a:r>
            <a:r>
              <a:rPr lang="zh-CN" altLang="en-US" baseline="0" dirty="0"/>
              <a:t> </a:t>
            </a:r>
            <a:r>
              <a:rPr lang="en-US" altLang="zh-CN" sz="1200" baseline="0" dirty="0"/>
              <a:t>[click]</a:t>
            </a:r>
            <a:r>
              <a:rPr lang="zh-CN" altLang="en-US" sz="1200" baseline="0" dirty="0"/>
              <a:t> </a:t>
            </a:r>
            <a:r>
              <a:rPr lang="en-US" altLang="zh-CN" sz="1200" baseline="0" dirty="0"/>
              <a:t>x</a:t>
            </a:r>
            <a:r>
              <a:rPr lang="zh-CN" altLang="en-US" sz="1200" baseline="0" dirty="0"/>
              <a:t> </a:t>
            </a:r>
            <a:r>
              <a:rPr lang="en-US" altLang="zh-CN" sz="1200" baseline="0" dirty="0"/>
              <a:t>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aseline="0"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aseline="0" dirty="0"/>
              <a:t>So</a:t>
            </a:r>
            <a:r>
              <a:rPr lang="zh-CN" altLang="en-US" sz="1200" baseline="0" dirty="0"/>
              <a:t> </a:t>
            </a:r>
            <a:r>
              <a:rPr lang="en-US" altLang="zh-CN" sz="1200" baseline="0" dirty="0"/>
              <a:t>the</a:t>
            </a:r>
            <a:r>
              <a:rPr lang="zh-CN" altLang="en-US" sz="1200" baseline="0" dirty="0"/>
              <a:t> </a:t>
            </a:r>
            <a:r>
              <a:rPr lang="en-US" altLang="zh-CN" sz="1200" baseline="0" dirty="0"/>
              <a:t>MNI</a:t>
            </a:r>
            <a:r>
              <a:rPr lang="zh-CN" altLang="en-US" sz="1200" baseline="0" dirty="0"/>
              <a:t> </a:t>
            </a:r>
            <a:r>
              <a:rPr lang="en-US" altLang="zh-CN" sz="1200" baseline="0" dirty="0"/>
              <a:t>is</a:t>
            </a:r>
            <a:r>
              <a:rPr lang="zh-CN" altLang="en-US" sz="1200" baseline="0" dirty="0"/>
              <a:t> </a:t>
            </a:r>
            <a:r>
              <a:rPr lang="en-US" altLang="zh-CN" sz="1200" baseline="0" dirty="0"/>
              <a:t>the</a:t>
            </a:r>
            <a:r>
              <a:rPr lang="zh-CN" altLang="en-US" sz="1200" baseline="0" dirty="0"/>
              <a:t> </a:t>
            </a:r>
            <a:r>
              <a:rPr lang="en-US" altLang="zh-CN" sz="1200" baseline="0" dirty="0"/>
              <a:t>minimum</a:t>
            </a:r>
            <a:r>
              <a:rPr lang="zh-CN" altLang="en-US" sz="1200" baseline="0" dirty="0"/>
              <a:t> </a:t>
            </a:r>
            <a:r>
              <a:rPr lang="en-US" altLang="zh-CN" sz="1200" baseline="0" dirty="0"/>
              <a:t>of</a:t>
            </a:r>
            <a:r>
              <a:rPr lang="zh-CN" altLang="en-US" sz="1200" baseline="0" dirty="0"/>
              <a:t> </a:t>
            </a:r>
            <a:r>
              <a:rPr lang="en-US" altLang="zh-CN" sz="1200" baseline="0" dirty="0"/>
              <a:t>the</a:t>
            </a:r>
            <a:r>
              <a:rPr lang="zh-CN" altLang="en-US" sz="1200" baseline="0" dirty="0"/>
              <a:t> </a:t>
            </a:r>
            <a:r>
              <a:rPr lang="en-US" altLang="zh-CN" sz="1200" baseline="0" dirty="0"/>
              <a:t>two</a:t>
            </a:r>
            <a:r>
              <a:rPr lang="zh-CN" altLang="en-US" sz="1200" baseline="0" dirty="0"/>
              <a:t> </a:t>
            </a:r>
            <a:r>
              <a:rPr lang="en-US" altLang="zh-CN" sz="1200" baseline="0" dirty="0"/>
              <a:t>numbers</a:t>
            </a:r>
            <a:r>
              <a:rPr lang="zh-CN" altLang="en-US" sz="1200" baseline="0" dirty="0"/>
              <a:t> </a:t>
            </a:r>
            <a:r>
              <a:rPr lang="en-US" altLang="zh-CN" sz="1200" baseline="0" dirty="0"/>
              <a:t>which</a:t>
            </a:r>
            <a:r>
              <a:rPr lang="zh-CN" altLang="en-US" sz="1200" baseline="0" dirty="0"/>
              <a:t> </a:t>
            </a:r>
            <a:r>
              <a:rPr lang="en-US" altLang="zh-CN" sz="1200" baseline="0" dirty="0"/>
              <a:t>is</a:t>
            </a:r>
            <a:r>
              <a:rPr lang="zh-CN" altLang="en-US" sz="1200" baseline="0" dirty="0"/>
              <a:t> </a:t>
            </a:r>
            <a:r>
              <a:rPr lang="en-US" altLang="zh-CN" sz="1200" baseline="0" dirty="0"/>
              <a:t>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aseline="0" dirty="0"/>
              <a:t>[click]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aseline="0" dirty="0"/>
              <a:t>However,</a:t>
            </a:r>
            <a:r>
              <a:rPr lang="zh-CN" altLang="en-US" sz="1200" baseline="0" dirty="0"/>
              <a:t> </a:t>
            </a:r>
            <a:r>
              <a:rPr lang="en-US" altLang="zh-CN" sz="1200" baseline="0" dirty="0"/>
              <a:t>the</a:t>
            </a:r>
            <a:r>
              <a:rPr lang="zh-CN" altLang="en-US" sz="1200" baseline="0" dirty="0"/>
              <a:t> </a:t>
            </a:r>
            <a:r>
              <a:rPr lang="en-US" altLang="zh-CN" sz="1200" baseline="0" dirty="0"/>
              <a:t>ground</a:t>
            </a:r>
            <a:r>
              <a:rPr lang="zh-CN" altLang="en-US" sz="1200" baseline="0" dirty="0"/>
              <a:t> </a:t>
            </a:r>
            <a:r>
              <a:rPr lang="en-US" altLang="zh-CN" sz="1200" baseline="0" dirty="0"/>
              <a:t>truth</a:t>
            </a:r>
            <a:r>
              <a:rPr lang="zh-CN" altLang="en-US" sz="1200" baseline="0" dirty="0"/>
              <a:t> </a:t>
            </a:r>
            <a:r>
              <a:rPr lang="en-US" altLang="zh-CN" sz="1200" baseline="0" dirty="0"/>
              <a:t>should</a:t>
            </a:r>
            <a:r>
              <a:rPr lang="zh-CN" altLang="en-US" sz="1200" baseline="0" dirty="0"/>
              <a:t> </a:t>
            </a:r>
            <a:r>
              <a:rPr lang="en-US" altLang="zh-CN" sz="1200" baseline="0" dirty="0"/>
              <a:t>be</a:t>
            </a:r>
            <a:r>
              <a:rPr lang="zh-CN" altLang="en-US" sz="1200" baseline="0" dirty="0"/>
              <a:t> </a:t>
            </a:r>
            <a:r>
              <a:rPr lang="en-US" altLang="zh-CN" sz="1200" baseline="0" dirty="0"/>
              <a:t>2</a:t>
            </a:r>
            <a:r>
              <a:rPr lang="zh-CN" altLang="en-US" sz="1200" baseline="0" dirty="0"/>
              <a:t> </a:t>
            </a:r>
            <a:r>
              <a:rPr lang="en-US" altLang="zh-CN" sz="1200" b="1" baseline="0" dirty="0"/>
              <a:t>[click] </a:t>
            </a:r>
            <a:r>
              <a:rPr lang="en-US" altLang="zh-CN" sz="1200" baseline="0" dirty="0"/>
              <a:t>since</a:t>
            </a:r>
            <a:r>
              <a:rPr lang="zh-CN" altLang="en-US" sz="1200" baseline="0" dirty="0"/>
              <a:t> </a:t>
            </a:r>
            <a:r>
              <a:rPr lang="en-US" altLang="zh-CN" sz="1200" baseline="0" dirty="0"/>
              <a:t>we</a:t>
            </a:r>
            <a:r>
              <a:rPr lang="zh-CN" altLang="en-US" sz="1200" baseline="0" dirty="0"/>
              <a:t> </a:t>
            </a:r>
            <a:r>
              <a:rPr lang="en-US" altLang="zh-CN" sz="1200" baseline="0" dirty="0"/>
              <a:t>can</a:t>
            </a:r>
            <a:r>
              <a:rPr lang="zh-CN" altLang="en-US" sz="1200" baseline="0" dirty="0"/>
              <a:t> </a:t>
            </a:r>
            <a:r>
              <a:rPr lang="en-US" altLang="zh-CN" sz="1200" baseline="0" dirty="0"/>
              <a:t>get</a:t>
            </a:r>
            <a:r>
              <a:rPr lang="zh-CN" altLang="en-US" sz="1200" baseline="0" dirty="0"/>
              <a:t> </a:t>
            </a:r>
            <a:r>
              <a:rPr lang="en-US" altLang="zh-CN" sz="1200" baseline="0" dirty="0"/>
              <a:t>at</a:t>
            </a:r>
            <a:r>
              <a:rPr lang="zh-CN" altLang="en-US" sz="1200" baseline="0" dirty="0"/>
              <a:t> </a:t>
            </a:r>
            <a:r>
              <a:rPr lang="en-US" altLang="zh-CN" sz="1200" baseline="0" dirty="0"/>
              <a:t>most</a:t>
            </a:r>
            <a:r>
              <a:rPr lang="zh-CN" altLang="en-US" sz="1200" baseline="0" dirty="0"/>
              <a:t> </a:t>
            </a:r>
            <a:r>
              <a:rPr lang="en-US" altLang="zh-CN" sz="1200" baseline="0" dirty="0"/>
              <a:t>2</a:t>
            </a:r>
            <a:r>
              <a:rPr lang="zh-CN" altLang="en-US" sz="1200" baseline="0" dirty="0"/>
              <a:t> </a:t>
            </a:r>
            <a:r>
              <a:rPr lang="en-US" altLang="zh-CN" sz="1200" baseline="0" dirty="0"/>
              <a:t>pairs</a:t>
            </a:r>
            <a:r>
              <a:rPr lang="zh-CN" altLang="en-US" sz="1200" baseline="0" dirty="0"/>
              <a:t> </a:t>
            </a:r>
            <a:r>
              <a:rPr lang="en-US" altLang="zh-CN" sz="1200" baseline="0" dirty="0"/>
              <a:t>of</a:t>
            </a:r>
            <a:r>
              <a:rPr lang="zh-CN" altLang="en-US" sz="1200" baseline="0" dirty="0"/>
              <a:t> </a:t>
            </a:r>
            <a:r>
              <a:rPr lang="en-US" altLang="zh-CN" sz="1200" baseline="0" dirty="0"/>
              <a:t>AB</a:t>
            </a:r>
            <a:r>
              <a:rPr lang="zh-CN" altLang="en-US" sz="1200" baseline="0" dirty="0"/>
              <a:t> </a:t>
            </a:r>
            <a:r>
              <a:rPr lang="en-US" altLang="zh-CN" sz="1200" baseline="0" dirty="0"/>
              <a:t>in</a:t>
            </a:r>
            <a:r>
              <a:rPr lang="zh-CN" altLang="en-US" sz="1200" baseline="0" dirty="0"/>
              <a:t> </a:t>
            </a:r>
            <a:r>
              <a:rPr lang="en-US" altLang="zh-CN" sz="1200" baseline="0" dirty="0"/>
              <a:t>the</a:t>
            </a:r>
            <a:r>
              <a:rPr lang="zh-CN" altLang="en-US" sz="1200" baseline="0" dirty="0"/>
              <a:t> </a:t>
            </a:r>
            <a:r>
              <a:rPr lang="en-US" altLang="zh-CN" sz="1200" baseline="0" dirty="0"/>
              <a:t>data</a:t>
            </a:r>
            <a:r>
              <a:rPr lang="zh-CN" altLang="en-US" sz="1200" baseline="0" dirty="0"/>
              <a:t> </a:t>
            </a:r>
            <a:r>
              <a:rPr lang="en-US" altLang="zh-CN" sz="1200" baseline="0" dirty="0"/>
              <a:t>graph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aseline="0" dirty="0"/>
              <a:t>Surprisingly, this overestimation issue of MNI did not raise attention in prior works that unanimously used MNI for support.</a:t>
            </a:r>
          </a:p>
          <a:p>
            <a:endParaRPr lang="zh-CN" altLang="en-US" dirty="0"/>
          </a:p>
        </p:txBody>
      </p:sp>
    </p:spTree>
    <p:extLst>
      <p:ext uri="{BB962C8B-B14F-4D97-AF65-F5344CB8AC3E}">
        <p14:creationId xmlns:p14="http://schemas.microsoft.com/office/powerpoint/2010/main" val="3992565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baseline="0" dirty="0"/>
              <a:t>The solution</a:t>
            </a:r>
            <a:r>
              <a:rPr lang="zh-CN" altLang="en-US" baseline="0" dirty="0"/>
              <a:t> </a:t>
            </a:r>
            <a:r>
              <a:rPr lang="en-US" altLang="zh-CN" baseline="0" dirty="0"/>
              <a:t>of this paper is</a:t>
            </a:r>
            <a:r>
              <a:rPr lang="zh-CN" altLang="en-US" baseline="0" dirty="0"/>
              <a:t> </a:t>
            </a:r>
            <a:r>
              <a:rPr lang="en-US" altLang="zh-CN" baseline="0" dirty="0"/>
              <a:t>to</a:t>
            </a:r>
            <a:r>
              <a:rPr lang="zh-CN" altLang="en-US" baseline="0" dirty="0"/>
              <a:t> </a:t>
            </a:r>
            <a:r>
              <a:rPr lang="en-US" altLang="zh-CN" baseline="0" dirty="0"/>
              <a:t>extend</a:t>
            </a:r>
            <a:r>
              <a:rPr lang="zh-CN" altLang="en-US" baseline="0" dirty="0"/>
              <a:t> </a:t>
            </a:r>
            <a:r>
              <a:rPr lang="en-US" altLang="zh-CN" baseline="0" dirty="0"/>
              <a:t>the</a:t>
            </a:r>
            <a:r>
              <a:rPr lang="zh-CN" altLang="en-US" baseline="0" dirty="0"/>
              <a:t> </a:t>
            </a:r>
            <a:r>
              <a:rPr lang="en-US" altLang="zh-CN" baseline="0" dirty="0"/>
              <a:t>concept</a:t>
            </a:r>
            <a:r>
              <a:rPr lang="zh-CN" altLang="en-US" baseline="0" dirty="0"/>
              <a:t> </a:t>
            </a:r>
            <a:r>
              <a:rPr lang="en-US" altLang="zh-CN" baseline="0" dirty="0"/>
              <a:t>of</a:t>
            </a:r>
            <a:r>
              <a:rPr lang="zh-CN" altLang="en-US" baseline="0" dirty="0"/>
              <a:t> </a:t>
            </a:r>
            <a:r>
              <a:rPr lang="en-US" altLang="zh-CN" baseline="0" dirty="0"/>
              <a:t>Fraction-Score</a:t>
            </a:r>
            <a:r>
              <a:rPr lang="zh-CN" altLang="en-US" baseline="0" dirty="0"/>
              <a:t> </a:t>
            </a:r>
            <a:r>
              <a:rPr lang="en-US" altLang="zh-CN" baseline="0" dirty="0"/>
              <a:t>from</a:t>
            </a:r>
            <a:r>
              <a:rPr lang="zh-CN" altLang="en-US" baseline="0" dirty="0"/>
              <a:t> </a:t>
            </a:r>
            <a:r>
              <a:rPr lang="en-US" altLang="zh-CN" baseline="0" dirty="0"/>
              <a:t>prior</a:t>
            </a:r>
            <a:r>
              <a:rPr lang="zh-CN" altLang="en-US" baseline="0" dirty="0"/>
              <a:t> </a:t>
            </a:r>
            <a:r>
              <a:rPr lang="en-US" altLang="zh-CN" baseline="0" dirty="0"/>
              <a:t>work</a:t>
            </a:r>
            <a:r>
              <a:rPr lang="zh-CN" altLang="en-US" baseline="0" dirty="0"/>
              <a:t> </a:t>
            </a:r>
            <a:r>
              <a:rPr lang="en-US" altLang="zh-CN" baseline="0" dirty="0"/>
              <a:t>on</a:t>
            </a:r>
            <a:r>
              <a:rPr lang="zh-CN" altLang="en-US" baseline="0" dirty="0"/>
              <a:t> </a:t>
            </a:r>
            <a:r>
              <a:rPr lang="en-US" altLang="zh-CN" baseline="0" dirty="0"/>
              <a:t>colocation</a:t>
            </a:r>
            <a:r>
              <a:rPr lang="zh-CN" altLang="en-US" baseline="0" dirty="0"/>
              <a:t> </a:t>
            </a:r>
            <a:r>
              <a:rPr lang="en-US" altLang="zh-CN" baseline="0" dirty="0"/>
              <a:t>pattern</a:t>
            </a:r>
            <a:r>
              <a:rPr lang="zh-CN" altLang="en-US" baseline="0" dirty="0"/>
              <a:t> </a:t>
            </a:r>
            <a:r>
              <a:rPr lang="en-US" altLang="zh-CN" baseline="0" dirty="0"/>
              <a:t>mining</a:t>
            </a:r>
            <a:r>
              <a:rPr lang="zh-CN" altLang="en-US" baseline="0" dirty="0"/>
              <a:t> </a:t>
            </a:r>
            <a:r>
              <a:rPr lang="en-US" altLang="zh-CN" baseline="0" dirty="0"/>
              <a:t>to</a:t>
            </a:r>
            <a:r>
              <a:rPr lang="zh-CN" altLang="en-US" baseline="0" dirty="0"/>
              <a:t> </a:t>
            </a:r>
            <a:r>
              <a:rPr lang="en-US" altLang="zh-CN" baseline="0" dirty="0"/>
              <a:t>the</a:t>
            </a:r>
            <a:r>
              <a:rPr lang="zh-CN" altLang="en-US" baseline="0" dirty="0"/>
              <a:t> </a:t>
            </a:r>
            <a:r>
              <a:rPr lang="en-US" altLang="zh-CN" baseline="0" dirty="0"/>
              <a:t>current</a:t>
            </a:r>
            <a:r>
              <a:rPr lang="zh-CN" altLang="en-US" baseline="0" dirty="0"/>
              <a:t> </a:t>
            </a:r>
            <a:r>
              <a:rPr lang="en-US" altLang="zh-CN" baseline="0" dirty="0"/>
              <a:t>setting.</a:t>
            </a:r>
          </a:p>
          <a:p>
            <a:br>
              <a:rPr lang="en-US" altLang="zh-CN" baseline="0" dirty="0"/>
            </a:br>
            <a:r>
              <a:rPr lang="en-US" altLang="zh-CN" baseline="0" dirty="0"/>
              <a:t>Note</a:t>
            </a:r>
            <a:r>
              <a:rPr lang="zh-CN" altLang="en-US" baseline="0" dirty="0"/>
              <a:t> </a:t>
            </a:r>
            <a:r>
              <a:rPr lang="en-US" altLang="zh-CN" baseline="0" dirty="0"/>
              <a:t>that</a:t>
            </a:r>
            <a:r>
              <a:rPr lang="zh-CN" altLang="en-US" baseline="0" dirty="0"/>
              <a:t> </a:t>
            </a:r>
            <a:r>
              <a:rPr lang="en-US" altLang="zh-CN" baseline="0" dirty="0"/>
              <a:t>colocation</a:t>
            </a:r>
            <a:r>
              <a:rPr lang="zh-CN" altLang="en-US" baseline="0" dirty="0"/>
              <a:t> </a:t>
            </a:r>
            <a:r>
              <a:rPr lang="en-US" altLang="zh-CN" baseline="0" dirty="0"/>
              <a:t>pattern</a:t>
            </a:r>
            <a:r>
              <a:rPr lang="zh-CN" altLang="en-US" baseline="0" dirty="0"/>
              <a:t> </a:t>
            </a:r>
            <a:r>
              <a:rPr lang="en-US" altLang="zh-CN" baseline="0" dirty="0"/>
              <a:t>mining</a:t>
            </a:r>
            <a:r>
              <a:rPr lang="zh-CN" altLang="en-US" baseline="0" dirty="0"/>
              <a:t> </a:t>
            </a:r>
            <a:r>
              <a:rPr lang="en-US" altLang="zh-CN" baseline="0" dirty="0"/>
              <a:t>requires</a:t>
            </a:r>
            <a:r>
              <a:rPr lang="zh-CN" altLang="en-US" baseline="0" dirty="0"/>
              <a:t> </a:t>
            </a:r>
            <a:r>
              <a:rPr lang="en-US" altLang="zh-CN" baseline="0" dirty="0"/>
              <a:t>every</a:t>
            </a:r>
            <a:r>
              <a:rPr lang="zh-CN" altLang="en-US" baseline="0" dirty="0"/>
              <a:t> </a:t>
            </a:r>
            <a:r>
              <a:rPr lang="en-US" altLang="zh-CN" baseline="0" dirty="0"/>
              <a:t>POI</a:t>
            </a:r>
            <a:r>
              <a:rPr lang="zh-CN" altLang="en-US" baseline="0" dirty="0"/>
              <a:t> </a:t>
            </a:r>
            <a:r>
              <a:rPr lang="en-US" altLang="zh-CN" baseline="0" dirty="0"/>
              <a:t>to</a:t>
            </a:r>
            <a:r>
              <a:rPr lang="zh-CN" altLang="en-US" baseline="0" dirty="0"/>
              <a:t> </a:t>
            </a:r>
            <a:r>
              <a:rPr lang="en-US" altLang="zh-CN" baseline="0" dirty="0"/>
              <a:t>be</a:t>
            </a:r>
            <a:r>
              <a:rPr lang="zh-CN" altLang="en-US" baseline="0" dirty="0"/>
              <a:t> </a:t>
            </a:r>
            <a:r>
              <a:rPr lang="en-US" altLang="zh-CN" baseline="0" dirty="0"/>
              <a:t>within</a:t>
            </a:r>
            <a:r>
              <a:rPr lang="zh-CN" altLang="en-US" baseline="0" dirty="0"/>
              <a:t> </a:t>
            </a:r>
            <a:r>
              <a:rPr lang="en-US" altLang="zh-CN" baseline="0" dirty="0"/>
              <a:t>distance</a:t>
            </a:r>
            <a:r>
              <a:rPr lang="zh-CN" altLang="en-US" baseline="0" dirty="0"/>
              <a:t> </a:t>
            </a:r>
            <a:r>
              <a:rPr lang="en-US" altLang="zh-CN" baseline="0" dirty="0"/>
              <a:t>d</a:t>
            </a:r>
            <a:r>
              <a:rPr lang="zh-CN" altLang="en-US" baseline="0" dirty="0"/>
              <a:t> </a:t>
            </a:r>
            <a:r>
              <a:rPr lang="en-US" altLang="zh-CN" baseline="0" dirty="0"/>
              <a:t>from</a:t>
            </a:r>
            <a:r>
              <a:rPr lang="zh-CN" altLang="en-US" baseline="0" dirty="0"/>
              <a:t> </a:t>
            </a:r>
            <a:r>
              <a:rPr lang="en-US" altLang="zh-CN" baseline="0" dirty="0"/>
              <a:t>each</a:t>
            </a:r>
            <a:r>
              <a:rPr lang="zh-CN" altLang="en-US" baseline="0" dirty="0"/>
              <a:t> </a:t>
            </a:r>
            <a:r>
              <a:rPr lang="en-US" altLang="zh-CN" baseline="0" dirty="0"/>
              <a:t>other,</a:t>
            </a:r>
            <a:r>
              <a:rPr lang="zh-CN" altLang="en-US" baseline="0" dirty="0"/>
              <a:t> </a:t>
            </a:r>
            <a:r>
              <a:rPr lang="en-US" altLang="zh-CN" baseline="0" dirty="0"/>
              <a:t>while</a:t>
            </a:r>
            <a:r>
              <a:rPr lang="zh-CN" altLang="en-US" baseline="0" dirty="0"/>
              <a:t> </a:t>
            </a:r>
            <a:r>
              <a:rPr lang="en-US" altLang="zh-CN" baseline="0" dirty="0"/>
              <a:t>our</a:t>
            </a:r>
            <a:r>
              <a:rPr lang="zh-CN" altLang="en-US" baseline="0" dirty="0"/>
              <a:t> </a:t>
            </a:r>
            <a:r>
              <a:rPr lang="en-US" altLang="zh-CN" baseline="0" dirty="0"/>
              <a:t>patterns</a:t>
            </a:r>
            <a:r>
              <a:rPr lang="zh-CN" altLang="en-US" baseline="0" dirty="0"/>
              <a:t> </a:t>
            </a:r>
            <a:r>
              <a:rPr lang="en-US" altLang="zh-CN" baseline="0" dirty="0"/>
              <a:t>are</a:t>
            </a:r>
            <a:r>
              <a:rPr lang="zh-CN" altLang="en-US" baseline="0" dirty="0"/>
              <a:t> </a:t>
            </a:r>
            <a:r>
              <a:rPr lang="en-US" altLang="zh-CN" baseline="0" dirty="0"/>
              <a:t>more</a:t>
            </a:r>
            <a:r>
              <a:rPr lang="zh-CN" altLang="en-US" baseline="0" dirty="0"/>
              <a:t> </a:t>
            </a:r>
            <a:r>
              <a:rPr lang="en-US" altLang="zh-CN" baseline="0" dirty="0"/>
              <a:t>general</a:t>
            </a:r>
            <a:r>
              <a:rPr lang="zh-CN" altLang="en-US" baseline="0" dirty="0"/>
              <a:t> </a:t>
            </a:r>
            <a:r>
              <a:rPr lang="en-US" altLang="zh-CN" baseline="0" dirty="0"/>
              <a:t>as</a:t>
            </a:r>
            <a:r>
              <a:rPr lang="zh-CN" altLang="en-US" baseline="0" dirty="0"/>
              <a:t> </a:t>
            </a:r>
            <a:r>
              <a:rPr lang="en-US" altLang="zh-CN" baseline="0" dirty="0"/>
              <a:t>shown</a:t>
            </a:r>
            <a:r>
              <a:rPr lang="zh-CN" altLang="en-US" baseline="0" dirty="0"/>
              <a:t> </a:t>
            </a:r>
            <a:r>
              <a:rPr lang="en-US" altLang="zh-CN" baseline="0" dirty="0"/>
              <a:t>on</a:t>
            </a:r>
            <a:r>
              <a:rPr lang="zh-CN" altLang="en-US" baseline="0" dirty="0"/>
              <a:t> </a:t>
            </a:r>
            <a:r>
              <a:rPr lang="en-US" altLang="zh-CN" baseline="0" dirty="0"/>
              <a:t>the</a:t>
            </a:r>
            <a:r>
              <a:rPr lang="zh-CN" altLang="en-US" baseline="0" dirty="0"/>
              <a:t> </a:t>
            </a:r>
            <a:r>
              <a:rPr lang="en-US" altLang="zh-CN" baseline="0" dirty="0"/>
              <a:t>right,</a:t>
            </a:r>
            <a:r>
              <a:rPr lang="zh-CN" altLang="en-US" baseline="0" dirty="0"/>
              <a:t> </a:t>
            </a:r>
            <a:r>
              <a:rPr lang="en-US" altLang="zh-CN" baseline="0" dirty="0"/>
              <a:t>which</a:t>
            </a:r>
            <a:r>
              <a:rPr lang="zh-CN" altLang="en-US" baseline="0" dirty="0"/>
              <a:t> </a:t>
            </a:r>
            <a:r>
              <a:rPr lang="en-US" altLang="zh-CN" baseline="0" dirty="0"/>
              <a:t>allows</a:t>
            </a:r>
            <a:r>
              <a:rPr lang="zh-CN" altLang="en-US" baseline="0" dirty="0"/>
              <a:t> </a:t>
            </a:r>
            <a:r>
              <a:rPr lang="en-US" altLang="zh-CN" baseline="0" dirty="0"/>
              <a:t>two</a:t>
            </a:r>
            <a:r>
              <a:rPr lang="zh-CN" altLang="en-US" baseline="0" dirty="0"/>
              <a:t> </a:t>
            </a:r>
            <a:r>
              <a:rPr lang="en-US" altLang="zh-CN" baseline="0" dirty="0"/>
              <a:t>clusters</a:t>
            </a:r>
            <a:r>
              <a:rPr lang="zh-CN" altLang="en-US" baseline="0" dirty="0"/>
              <a:t> </a:t>
            </a:r>
            <a:r>
              <a:rPr lang="en-US" altLang="zh-CN" baseline="0" dirty="0"/>
              <a:t>of</a:t>
            </a:r>
            <a:r>
              <a:rPr lang="zh-CN" altLang="en-US" baseline="0" dirty="0"/>
              <a:t> </a:t>
            </a:r>
            <a:r>
              <a:rPr lang="en-US" altLang="zh-CN" baseline="0" dirty="0"/>
              <a:t>locations</a:t>
            </a:r>
            <a:r>
              <a:rPr lang="zh-CN" altLang="en-US" baseline="0" dirty="0"/>
              <a:t> </a:t>
            </a:r>
            <a:r>
              <a:rPr lang="en-US" altLang="zh-CN" baseline="0" dirty="0"/>
              <a:t>around</a:t>
            </a:r>
            <a:r>
              <a:rPr lang="zh-CN" altLang="en-US" baseline="0" dirty="0"/>
              <a:t> </a:t>
            </a:r>
            <a:r>
              <a:rPr lang="en-US" altLang="zh-CN" baseline="0" dirty="0"/>
              <a:t>a</a:t>
            </a:r>
            <a:r>
              <a:rPr lang="zh-CN" altLang="en-US" baseline="0" dirty="0"/>
              <a:t> </a:t>
            </a:r>
            <a:r>
              <a:rPr lang="en-US" altLang="zh-CN" baseline="0" dirty="0"/>
              <a:t>hotel,</a:t>
            </a:r>
            <a:r>
              <a:rPr lang="zh-CN" altLang="en-US" baseline="0" dirty="0"/>
              <a:t> </a:t>
            </a:r>
            <a:r>
              <a:rPr lang="en-US" altLang="zh-CN" baseline="0" dirty="0"/>
              <a:t>one</a:t>
            </a:r>
            <a:r>
              <a:rPr lang="zh-CN" altLang="en-US" baseline="0" dirty="0"/>
              <a:t> </a:t>
            </a:r>
            <a:r>
              <a:rPr lang="en-US" altLang="zh-CN" baseline="0" dirty="0"/>
              <a:t>for</a:t>
            </a:r>
            <a:r>
              <a:rPr lang="zh-CN" altLang="en-US" baseline="0" dirty="0"/>
              <a:t> </a:t>
            </a:r>
            <a:r>
              <a:rPr lang="en-US" altLang="zh-CN" baseline="0" dirty="0"/>
              <a:t>theme</a:t>
            </a:r>
            <a:r>
              <a:rPr lang="zh-CN" altLang="en-US" baseline="0" dirty="0"/>
              <a:t> </a:t>
            </a:r>
            <a:r>
              <a:rPr lang="en-US" altLang="zh-CN" baseline="0" dirty="0"/>
              <a:t>park</a:t>
            </a:r>
            <a:r>
              <a:rPr lang="zh-CN" altLang="en-US" baseline="0" dirty="0"/>
              <a:t> </a:t>
            </a:r>
            <a:r>
              <a:rPr lang="en-US" altLang="zh-CN" baseline="0" dirty="0"/>
              <a:t>visit</a:t>
            </a:r>
            <a:r>
              <a:rPr lang="zh-CN" altLang="en-US" baseline="0" dirty="0"/>
              <a:t> </a:t>
            </a:r>
            <a:r>
              <a:rPr lang="en-US" altLang="zh-CN" baseline="0" dirty="0"/>
              <a:t>on</a:t>
            </a:r>
            <a:r>
              <a:rPr lang="zh-CN" altLang="en-US" baseline="0" dirty="0"/>
              <a:t> </a:t>
            </a:r>
            <a:r>
              <a:rPr lang="en-US" altLang="zh-CN" baseline="0" dirty="0"/>
              <a:t>a</a:t>
            </a:r>
            <a:r>
              <a:rPr lang="zh-CN" altLang="en-US" baseline="0" dirty="0"/>
              <a:t> </a:t>
            </a:r>
            <a:r>
              <a:rPr lang="en-US" altLang="zh-CN" baseline="0" dirty="0"/>
              <a:t>day</a:t>
            </a:r>
            <a:r>
              <a:rPr lang="zh-CN" altLang="en-US" baseline="0" dirty="0"/>
              <a:t> </a:t>
            </a:r>
            <a:r>
              <a:rPr lang="en-US" altLang="zh-CN" baseline="0" dirty="0"/>
              <a:t>of</a:t>
            </a:r>
            <a:r>
              <a:rPr lang="zh-CN" altLang="en-US" baseline="0" dirty="0"/>
              <a:t> </a:t>
            </a:r>
            <a:r>
              <a:rPr lang="en-US" altLang="zh-CN" baseline="0" dirty="0"/>
              <a:t>travel,</a:t>
            </a:r>
            <a:r>
              <a:rPr lang="zh-CN" altLang="en-US" baseline="0" dirty="0"/>
              <a:t> </a:t>
            </a:r>
            <a:r>
              <a:rPr lang="en-US" altLang="zh-CN" baseline="0" dirty="0"/>
              <a:t>and</a:t>
            </a:r>
            <a:r>
              <a:rPr lang="zh-CN" altLang="en-US" baseline="0" dirty="0"/>
              <a:t> </a:t>
            </a:r>
            <a:r>
              <a:rPr lang="en-US" altLang="zh-CN" baseline="0" dirty="0"/>
              <a:t>the</a:t>
            </a:r>
            <a:r>
              <a:rPr lang="zh-CN" altLang="en-US" baseline="0" dirty="0"/>
              <a:t> </a:t>
            </a:r>
            <a:r>
              <a:rPr lang="en-US" altLang="zh-CN" baseline="0" dirty="0"/>
              <a:t>other</a:t>
            </a:r>
            <a:r>
              <a:rPr lang="zh-CN" altLang="en-US" baseline="0" dirty="0"/>
              <a:t> </a:t>
            </a:r>
            <a:r>
              <a:rPr lang="en-US" altLang="zh-CN" baseline="0" dirty="0"/>
              <a:t>for</a:t>
            </a:r>
            <a:r>
              <a:rPr lang="zh-CN" altLang="en-US" baseline="0" dirty="0"/>
              <a:t> </a:t>
            </a:r>
            <a:r>
              <a:rPr lang="en-US" altLang="zh-CN" baseline="0" dirty="0"/>
              <a:t>shopping</a:t>
            </a:r>
            <a:r>
              <a:rPr lang="zh-CN" altLang="en-US" baseline="0" dirty="0"/>
              <a:t> </a:t>
            </a:r>
            <a:r>
              <a:rPr lang="en-US" altLang="zh-CN" baseline="0" dirty="0"/>
              <a:t>at</a:t>
            </a:r>
            <a:r>
              <a:rPr lang="zh-CN" altLang="en-US" baseline="0" dirty="0"/>
              <a:t> </a:t>
            </a:r>
            <a:r>
              <a:rPr lang="en-US" altLang="zh-CN" baseline="0" dirty="0"/>
              <a:t>an</a:t>
            </a:r>
            <a:r>
              <a:rPr lang="zh-CN" altLang="en-US" baseline="0" dirty="0"/>
              <a:t> </a:t>
            </a:r>
            <a:r>
              <a:rPr lang="en-US" altLang="zh-CN" baseline="0" dirty="0"/>
              <a:t>outlet</a:t>
            </a:r>
            <a:r>
              <a:rPr lang="zh-CN" altLang="en-US" baseline="0" dirty="0"/>
              <a:t> </a:t>
            </a:r>
            <a:r>
              <a:rPr lang="en-US" altLang="zh-CN" baseline="0" dirty="0"/>
              <a:t>on</a:t>
            </a:r>
            <a:r>
              <a:rPr lang="zh-CN" altLang="en-US" baseline="0" dirty="0"/>
              <a:t> </a:t>
            </a:r>
            <a:r>
              <a:rPr lang="en-US" altLang="zh-CN" baseline="0" dirty="0"/>
              <a:t>another</a:t>
            </a:r>
            <a:r>
              <a:rPr lang="zh-CN" altLang="en-US" baseline="0" dirty="0"/>
              <a:t> </a:t>
            </a:r>
            <a:r>
              <a:rPr lang="en-US" altLang="zh-CN" baseline="0" dirty="0"/>
              <a:t>day.</a:t>
            </a:r>
          </a:p>
          <a:p>
            <a:endParaRPr lang="en-US" altLang="zh-CN" baseline="0" dirty="0"/>
          </a:p>
          <a:p>
            <a:r>
              <a:rPr lang="en-US" altLang="zh-CN" baseline="0" dirty="0"/>
              <a:t>Fraction-Score</a:t>
            </a:r>
            <a:r>
              <a:rPr lang="zh-CN" altLang="en-US" baseline="0" dirty="0"/>
              <a:t> </a:t>
            </a:r>
            <a:r>
              <a:rPr lang="en-US" altLang="zh-CN" baseline="0" dirty="0"/>
              <a:t>is</a:t>
            </a:r>
            <a:r>
              <a:rPr lang="zh-CN" altLang="en-US" baseline="0" dirty="0"/>
              <a:t> </a:t>
            </a:r>
            <a:r>
              <a:rPr lang="en-US" altLang="zh-CN" baseline="0" dirty="0"/>
              <a:t>much</a:t>
            </a:r>
            <a:r>
              <a:rPr lang="zh-CN" altLang="en-US" baseline="0" dirty="0"/>
              <a:t> </a:t>
            </a:r>
            <a:r>
              <a:rPr lang="en-US" altLang="zh-CN" baseline="0" dirty="0"/>
              <a:t>tighter</a:t>
            </a:r>
            <a:r>
              <a:rPr lang="zh-CN" altLang="en-US" baseline="0" dirty="0"/>
              <a:t> </a:t>
            </a:r>
            <a:r>
              <a:rPr lang="en-US" altLang="zh-CN" baseline="0" dirty="0"/>
              <a:t>than</a:t>
            </a:r>
            <a:r>
              <a:rPr lang="zh-CN" altLang="en-US" baseline="0" dirty="0"/>
              <a:t> </a:t>
            </a:r>
            <a:r>
              <a:rPr lang="en-US" altLang="zh-CN" baseline="0" dirty="0"/>
              <a:t>MNI</a:t>
            </a:r>
            <a:r>
              <a:rPr lang="zh-CN" altLang="en-US" baseline="0" dirty="0"/>
              <a:t> </a:t>
            </a:r>
            <a:r>
              <a:rPr lang="en-US" altLang="zh-CN" baseline="0" dirty="0"/>
              <a:t>in</a:t>
            </a:r>
            <a:r>
              <a:rPr lang="zh-CN" altLang="en-US" baseline="0" dirty="0"/>
              <a:t> </a:t>
            </a:r>
            <a:r>
              <a:rPr lang="en-US" altLang="zh-CN" baseline="0" dirty="0"/>
              <a:t>this</a:t>
            </a:r>
            <a:r>
              <a:rPr lang="zh-CN" altLang="en-US" baseline="0" dirty="0"/>
              <a:t> </a:t>
            </a:r>
            <a:r>
              <a:rPr lang="en-US" altLang="zh-CN" baseline="0" dirty="0"/>
              <a:t>context</a:t>
            </a:r>
            <a:r>
              <a:rPr lang="zh-CN" altLang="en-US" baseline="0" dirty="0"/>
              <a:t> </a:t>
            </a:r>
            <a:r>
              <a:rPr lang="en-US" altLang="zh-CN" baseline="0" dirty="0"/>
              <a:t>since</a:t>
            </a:r>
            <a:r>
              <a:rPr lang="zh-CN" altLang="en-US" baseline="0" dirty="0"/>
              <a:t> </a:t>
            </a:r>
            <a:r>
              <a:rPr lang="en-US" altLang="zh-CN" baseline="0" dirty="0"/>
              <a:t>it</a:t>
            </a:r>
            <a:r>
              <a:rPr lang="zh-CN" altLang="en-US" baseline="0" dirty="0"/>
              <a:t> </a:t>
            </a:r>
            <a:r>
              <a:rPr lang="en-US" altLang="zh-CN" baseline="0" dirty="0"/>
              <a:t>avoids</a:t>
            </a:r>
            <a:r>
              <a:rPr lang="zh-CN" altLang="en-US" baseline="0" dirty="0"/>
              <a:t> </a:t>
            </a:r>
            <a:r>
              <a:rPr lang="en-US" altLang="zh-CN" baseline="0" dirty="0"/>
              <a:t>double</a:t>
            </a:r>
            <a:r>
              <a:rPr lang="zh-CN" altLang="en-US" baseline="0" dirty="0"/>
              <a:t> </a:t>
            </a:r>
            <a:r>
              <a:rPr lang="en-US" altLang="zh-CN" baseline="0" dirty="0"/>
              <a:t>counting</a:t>
            </a:r>
            <a:r>
              <a:rPr lang="zh-CN" altLang="en-US" baseline="0" dirty="0"/>
              <a:t> </a:t>
            </a:r>
            <a:r>
              <a:rPr lang="en-US" altLang="zh-CN" baseline="0" dirty="0"/>
              <a:t>an</a:t>
            </a:r>
            <a:r>
              <a:rPr lang="zh-CN" altLang="en-US" baseline="0" dirty="0"/>
              <a:t> </a:t>
            </a:r>
            <a:r>
              <a:rPr lang="en-US" altLang="zh-CN" baseline="0" dirty="0"/>
              <a:t>object</a:t>
            </a:r>
            <a:r>
              <a:rPr lang="zh-CN" altLang="en-US" baseline="0" dirty="0"/>
              <a:t> </a:t>
            </a:r>
            <a:r>
              <a:rPr lang="en-US" altLang="zh-CN" baseline="0" dirty="0"/>
              <a:t>involved</a:t>
            </a:r>
            <a:r>
              <a:rPr lang="zh-CN" altLang="en-US" baseline="0" dirty="0"/>
              <a:t> </a:t>
            </a:r>
            <a:r>
              <a:rPr lang="en-US" altLang="zh-CN" baseline="0" dirty="0"/>
              <a:t>in</a:t>
            </a:r>
            <a:r>
              <a:rPr lang="zh-CN" altLang="en-US" baseline="0" dirty="0"/>
              <a:t> </a:t>
            </a:r>
            <a:r>
              <a:rPr lang="en-US" altLang="zh-CN" baseline="0" dirty="0"/>
              <a:t>multiple</a:t>
            </a:r>
            <a:r>
              <a:rPr lang="zh-CN" altLang="en-US" baseline="0" dirty="0"/>
              <a:t> </a:t>
            </a:r>
            <a:r>
              <a:rPr lang="en-US" altLang="zh-CN" baseline="0" dirty="0"/>
              <a:t>matches.</a:t>
            </a:r>
          </a:p>
          <a:p>
            <a:r>
              <a:rPr lang="en-US" altLang="zh-CN" baseline="0" dirty="0"/>
              <a:t>In</a:t>
            </a:r>
            <a:r>
              <a:rPr lang="zh-CN" altLang="en-US" baseline="0" dirty="0"/>
              <a:t> </a:t>
            </a:r>
            <a:r>
              <a:rPr lang="en-US" altLang="zh-CN" baseline="0" dirty="0"/>
              <a:t>the</a:t>
            </a:r>
            <a:r>
              <a:rPr lang="zh-CN" altLang="en-US" baseline="0" dirty="0"/>
              <a:t> </a:t>
            </a:r>
            <a:r>
              <a:rPr lang="en-US" altLang="zh-CN" baseline="0" dirty="0"/>
              <a:t>figure</a:t>
            </a:r>
            <a:r>
              <a:rPr lang="zh-CN" altLang="en-US" baseline="0" dirty="0"/>
              <a:t> </a:t>
            </a:r>
            <a:r>
              <a:rPr lang="en-US" altLang="zh-CN" baseline="0" dirty="0"/>
              <a:t>on</a:t>
            </a:r>
            <a:r>
              <a:rPr lang="zh-CN" altLang="en-US" baseline="0" dirty="0"/>
              <a:t> </a:t>
            </a:r>
            <a:r>
              <a:rPr lang="en-US" altLang="zh-CN" baseline="0" dirty="0"/>
              <a:t>the</a:t>
            </a:r>
            <a:r>
              <a:rPr lang="zh-CN" altLang="en-US" baseline="0" dirty="0"/>
              <a:t> </a:t>
            </a:r>
            <a:r>
              <a:rPr lang="en-US" altLang="zh-CN" baseline="0" dirty="0"/>
              <a:t>left,</a:t>
            </a:r>
            <a:r>
              <a:rPr lang="zh-CN" altLang="en-US" baseline="0" dirty="0"/>
              <a:t> </a:t>
            </a:r>
            <a:r>
              <a:rPr lang="en-US" altLang="zh-CN" baseline="0" dirty="0"/>
              <a:t>the proposed method</a:t>
            </a:r>
            <a:r>
              <a:rPr lang="zh-CN" altLang="en-US" baseline="0" dirty="0"/>
              <a:t> </a:t>
            </a:r>
            <a:r>
              <a:rPr lang="en-US" altLang="zh-CN" baseline="0" dirty="0"/>
              <a:t>use</a:t>
            </a:r>
            <a:r>
              <a:rPr lang="zh-CN" altLang="en-US" baseline="0" dirty="0"/>
              <a:t> </a:t>
            </a:r>
            <a:r>
              <a:rPr lang="en-US" altLang="zh-CN" baseline="0" dirty="0"/>
              <a:t>a</a:t>
            </a:r>
            <a:r>
              <a:rPr lang="zh-CN" altLang="en-US" baseline="0" dirty="0"/>
              <a:t> </a:t>
            </a:r>
            <a:r>
              <a:rPr lang="en-US" altLang="zh-CN" baseline="0" dirty="0"/>
              <a:t>synthetic</a:t>
            </a:r>
            <a:r>
              <a:rPr lang="zh-CN" altLang="en-US" baseline="0" dirty="0"/>
              <a:t> </a:t>
            </a:r>
            <a:r>
              <a:rPr lang="en-US" altLang="zh-CN" baseline="0" dirty="0"/>
              <a:t>dataset</a:t>
            </a:r>
            <a:r>
              <a:rPr lang="zh-CN" altLang="en-US" baseline="0" dirty="0"/>
              <a:t> </a:t>
            </a:r>
            <a:r>
              <a:rPr lang="en-US" altLang="zh-CN" baseline="0" dirty="0"/>
              <a:t>for</a:t>
            </a:r>
            <a:r>
              <a:rPr lang="zh-CN" altLang="en-US" baseline="0" dirty="0"/>
              <a:t> </a:t>
            </a:r>
            <a:r>
              <a:rPr lang="en-US" altLang="zh-CN" baseline="0" dirty="0"/>
              <a:t>which</a:t>
            </a:r>
            <a:r>
              <a:rPr lang="zh-CN" altLang="en-US" baseline="0" dirty="0"/>
              <a:t> </a:t>
            </a:r>
            <a:r>
              <a:rPr lang="en-US" altLang="zh-CN" baseline="0" dirty="0"/>
              <a:t>we</a:t>
            </a:r>
            <a:r>
              <a:rPr lang="zh-CN" altLang="en-US" baseline="0" dirty="0"/>
              <a:t> </a:t>
            </a:r>
            <a:r>
              <a:rPr lang="en-US" altLang="zh-CN" baseline="0" dirty="0"/>
              <a:t>know</a:t>
            </a:r>
            <a:r>
              <a:rPr lang="zh-CN" altLang="en-US" baseline="0" dirty="0"/>
              <a:t> </a:t>
            </a:r>
            <a:r>
              <a:rPr lang="en-US" altLang="zh-CN" baseline="0" dirty="0"/>
              <a:t>the</a:t>
            </a:r>
            <a:r>
              <a:rPr lang="zh-CN" altLang="en-US" baseline="0" dirty="0"/>
              <a:t> </a:t>
            </a:r>
            <a:r>
              <a:rPr lang="en-US" altLang="zh-CN" baseline="0" dirty="0"/>
              <a:t>ground-truth</a:t>
            </a:r>
            <a:r>
              <a:rPr lang="zh-CN" altLang="en-US" baseline="0" dirty="0"/>
              <a:t> </a:t>
            </a:r>
            <a:r>
              <a:rPr lang="en-US" altLang="zh-CN" baseline="0" dirty="0"/>
              <a:t>support</a:t>
            </a:r>
            <a:r>
              <a:rPr lang="zh-CN" altLang="en-US" baseline="0" dirty="0"/>
              <a:t> </a:t>
            </a:r>
            <a:r>
              <a:rPr lang="en-US" altLang="zh-CN" baseline="0" dirty="0"/>
              <a:t>to</a:t>
            </a:r>
            <a:r>
              <a:rPr lang="zh-CN" altLang="en-US" baseline="0" dirty="0"/>
              <a:t> </a:t>
            </a:r>
            <a:r>
              <a:rPr lang="en-US" altLang="zh-CN" baseline="0" dirty="0"/>
              <a:t>compare</a:t>
            </a:r>
            <a:r>
              <a:rPr lang="zh-CN" altLang="en-US" baseline="0" dirty="0"/>
              <a:t> </a:t>
            </a:r>
            <a:r>
              <a:rPr lang="en-US" altLang="zh-CN" baseline="0" dirty="0"/>
              <a:t>the</a:t>
            </a:r>
            <a:r>
              <a:rPr lang="zh-CN" altLang="en-US" baseline="0" dirty="0"/>
              <a:t> </a:t>
            </a:r>
            <a:r>
              <a:rPr lang="en-US" altLang="zh-CN" baseline="0" dirty="0"/>
              <a:t>tightness</a:t>
            </a:r>
            <a:r>
              <a:rPr lang="zh-CN" altLang="en-US" baseline="0" dirty="0"/>
              <a:t> </a:t>
            </a:r>
            <a:r>
              <a:rPr lang="en-US" altLang="zh-CN" baseline="0" dirty="0"/>
              <a:t>of</a:t>
            </a:r>
            <a:r>
              <a:rPr lang="zh-CN" altLang="en-US" baseline="0" dirty="0"/>
              <a:t> </a:t>
            </a:r>
            <a:r>
              <a:rPr lang="en-US" altLang="zh-CN" baseline="0" dirty="0"/>
              <a:t>Fraction-Score</a:t>
            </a:r>
            <a:r>
              <a:rPr lang="zh-CN" altLang="en-US" baseline="0" dirty="0"/>
              <a:t> </a:t>
            </a:r>
            <a:r>
              <a:rPr lang="en-US" altLang="zh-CN" baseline="0" dirty="0"/>
              <a:t>and</a:t>
            </a:r>
            <a:r>
              <a:rPr lang="zh-CN" altLang="en-US" baseline="0" dirty="0"/>
              <a:t> </a:t>
            </a:r>
            <a:r>
              <a:rPr lang="en-US" altLang="zh-CN" baseline="0" dirty="0"/>
              <a:t>MNI,</a:t>
            </a:r>
            <a:r>
              <a:rPr lang="zh-CN" altLang="en-US" baseline="0" dirty="0"/>
              <a:t> </a:t>
            </a:r>
            <a:r>
              <a:rPr lang="en-US" altLang="zh-CN" baseline="0" dirty="0"/>
              <a:t>where</a:t>
            </a:r>
            <a:r>
              <a:rPr lang="zh-CN" altLang="en-US" baseline="0" dirty="0"/>
              <a:t> </a:t>
            </a:r>
            <a:r>
              <a:rPr lang="en-US" altLang="zh-CN" baseline="0" dirty="0"/>
              <a:t>we</a:t>
            </a:r>
            <a:r>
              <a:rPr lang="zh-CN" altLang="en-US" baseline="0" dirty="0"/>
              <a:t> </a:t>
            </a:r>
            <a:r>
              <a:rPr lang="en-US" altLang="zh-CN" baseline="0" dirty="0"/>
              <a:t>can</a:t>
            </a:r>
            <a:r>
              <a:rPr lang="zh-CN" altLang="en-US" baseline="0" dirty="0"/>
              <a:t> </a:t>
            </a:r>
            <a:r>
              <a:rPr lang="en-US" altLang="zh-CN" baseline="0" dirty="0"/>
              <a:t>see</a:t>
            </a:r>
            <a:r>
              <a:rPr lang="zh-CN" altLang="en-US" baseline="0" dirty="0"/>
              <a:t> </a:t>
            </a:r>
            <a:r>
              <a:rPr lang="en-US" altLang="zh-CN" baseline="0" dirty="0"/>
              <a:t>that</a:t>
            </a:r>
            <a:r>
              <a:rPr lang="zh-CN" altLang="en-US" baseline="0" dirty="0"/>
              <a:t> </a:t>
            </a:r>
            <a:r>
              <a:rPr lang="en-US" altLang="zh-CN" baseline="0" dirty="0"/>
              <a:t>Fraction-Score</a:t>
            </a:r>
            <a:r>
              <a:rPr lang="zh-CN" altLang="en-US" baseline="0" dirty="0"/>
              <a:t> </a:t>
            </a:r>
            <a:r>
              <a:rPr lang="en-US" altLang="zh-CN" baseline="0" dirty="0"/>
              <a:t>is</a:t>
            </a:r>
            <a:r>
              <a:rPr lang="zh-CN" altLang="en-US" baseline="0" dirty="0"/>
              <a:t> </a:t>
            </a:r>
            <a:r>
              <a:rPr lang="en-US" altLang="zh-CN" baseline="0" dirty="0"/>
              <a:t>much</a:t>
            </a:r>
            <a:r>
              <a:rPr lang="zh-CN" altLang="en-US" baseline="0" dirty="0"/>
              <a:t> </a:t>
            </a:r>
            <a:r>
              <a:rPr lang="en-US" altLang="zh-CN" baseline="0" dirty="0"/>
              <a:t>closer</a:t>
            </a:r>
            <a:r>
              <a:rPr lang="zh-CN" altLang="en-US" baseline="0" dirty="0"/>
              <a:t> </a:t>
            </a:r>
            <a:r>
              <a:rPr lang="en-US" altLang="zh-CN" baseline="0" dirty="0"/>
              <a:t>to</a:t>
            </a:r>
            <a:r>
              <a:rPr lang="zh-CN" altLang="en-US" baseline="0" dirty="0"/>
              <a:t> </a:t>
            </a:r>
            <a:r>
              <a:rPr lang="en-US" altLang="zh-CN" baseline="0" dirty="0"/>
              <a:t>the</a:t>
            </a:r>
            <a:r>
              <a:rPr lang="zh-CN" altLang="en-US" baseline="0" dirty="0"/>
              <a:t> </a:t>
            </a:r>
            <a:r>
              <a:rPr lang="en-US" altLang="zh-CN" baseline="0" dirty="0"/>
              <a:t>ground</a:t>
            </a:r>
            <a:r>
              <a:rPr lang="zh-CN" altLang="en-US" baseline="0" dirty="0"/>
              <a:t> </a:t>
            </a:r>
            <a:r>
              <a:rPr lang="en-US" altLang="zh-CN" baseline="0" dirty="0"/>
              <a:t>truth.</a:t>
            </a:r>
          </a:p>
          <a:p>
            <a:endParaRPr lang="en-US" altLang="zh-CN" baseline="0" dirty="0"/>
          </a:p>
          <a:p>
            <a:r>
              <a:rPr lang="en-US" altLang="zh-CN" baseline="0" dirty="0"/>
              <a:t>In</a:t>
            </a:r>
            <a:r>
              <a:rPr lang="zh-CN" altLang="en-US" baseline="0" dirty="0"/>
              <a:t> </a:t>
            </a:r>
            <a:r>
              <a:rPr lang="en-US" altLang="zh-CN" baseline="0" dirty="0"/>
              <a:t>our</a:t>
            </a:r>
            <a:r>
              <a:rPr lang="zh-CN" altLang="en-US" baseline="0" dirty="0"/>
              <a:t> </a:t>
            </a:r>
            <a:r>
              <a:rPr lang="en-US" altLang="zh-CN" baseline="0" dirty="0"/>
              <a:t>previous</a:t>
            </a:r>
            <a:r>
              <a:rPr lang="zh-CN" altLang="en-US" baseline="0" dirty="0"/>
              <a:t> </a:t>
            </a:r>
            <a:r>
              <a:rPr lang="en-US" altLang="zh-CN" baseline="0" dirty="0"/>
              <a:t>example,</a:t>
            </a:r>
            <a:r>
              <a:rPr lang="zh-CN" altLang="en-US" baseline="0" dirty="0"/>
              <a:t> </a:t>
            </a:r>
            <a:r>
              <a:rPr lang="en-US" altLang="zh-CN" baseline="0" dirty="0"/>
              <a:t>Fraction-Score</a:t>
            </a:r>
            <a:r>
              <a:rPr lang="zh-CN" altLang="en-US" baseline="0" dirty="0"/>
              <a:t> </a:t>
            </a:r>
            <a:r>
              <a:rPr lang="en-US" altLang="zh-CN" baseline="0" dirty="0"/>
              <a:t>can</a:t>
            </a:r>
            <a:r>
              <a:rPr lang="zh-CN" altLang="en-US" baseline="0" dirty="0"/>
              <a:t> </a:t>
            </a:r>
            <a:r>
              <a:rPr lang="en-US" altLang="zh-CN" baseline="0" dirty="0"/>
              <a:t>successfully</a:t>
            </a:r>
            <a:r>
              <a:rPr lang="zh-CN" altLang="en-US" baseline="0" dirty="0"/>
              <a:t> </a:t>
            </a:r>
            <a:r>
              <a:rPr lang="en-US" altLang="zh-CN" baseline="0" dirty="0"/>
              <a:t>recover</a:t>
            </a:r>
            <a:r>
              <a:rPr lang="zh-CN" altLang="en-US" baseline="0" dirty="0"/>
              <a:t> </a:t>
            </a:r>
            <a:r>
              <a:rPr lang="en-US" altLang="zh-CN" baseline="0" dirty="0"/>
              <a:t>the</a:t>
            </a:r>
            <a:r>
              <a:rPr lang="zh-CN" altLang="en-US" baseline="0" dirty="0"/>
              <a:t> </a:t>
            </a:r>
            <a:r>
              <a:rPr lang="en-US" altLang="zh-CN" baseline="0" dirty="0"/>
              <a:t>ground-truth</a:t>
            </a:r>
            <a:r>
              <a:rPr lang="zh-CN" altLang="en-US" baseline="0" dirty="0"/>
              <a:t> </a:t>
            </a:r>
            <a:r>
              <a:rPr lang="en-US" altLang="zh-CN" baseline="0" dirty="0"/>
              <a:t>support</a:t>
            </a:r>
            <a:r>
              <a:rPr lang="zh-CN" altLang="en-US" baseline="0" dirty="0"/>
              <a:t> </a:t>
            </a:r>
            <a:r>
              <a:rPr lang="en-US" altLang="zh-CN" baseline="0" dirty="0"/>
              <a:t>2.</a:t>
            </a:r>
          </a:p>
          <a:p>
            <a:endParaRPr lang="zh-CN" altLang="en-US" dirty="0"/>
          </a:p>
        </p:txBody>
      </p:sp>
    </p:spTree>
    <p:extLst>
      <p:ext uri="{BB962C8B-B14F-4D97-AF65-F5344CB8AC3E}">
        <p14:creationId xmlns:p14="http://schemas.microsoft.com/office/powerpoint/2010/main" val="26691531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some recent parallel systems have been developed to accelerate FSM in the single-graph setting. However, most of them (e.g., </a:t>
            </a:r>
            <a:r>
              <a:rPr lang="en-US" altLang="zh-CN" dirty="0" err="1"/>
              <a:t>DistGraph</a:t>
            </a:r>
            <a:r>
              <a:rPr lang="en-US" altLang="zh-CN" dirty="0"/>
              <a:t> [27] and Fractal [22]) grow and materialize patterns and all their matched instances in </a:t>
            </a:r>
            <a:r>
              <a:rPr lang="zh-CN" altLang="en-US" dirty="0"/>
              <a:t>𝐺</a:t>
            </a:r>
            <a:r>
              <a:rPr lang="en-US" altLang="zh-CN" dirty="0"/>
              <a:t>, so they fail to utilize the above pruning opportunities and often incur a </a:t>
            </a:r>
            <a:r>
              <a:rPr lang="en-US" altLang="zh-CN" b="1" dirty="0"/>
              <a:t>huge memory cost</a:t>
            </a:r>
            <a:r>
              <a:rPr lang="en-US" altLang="zh-CN" dirty="0"/>
              <a:t>,</a:t>
            </a:r>
          </a:p>
          <a:p>
            <a:endParaRPr lang="en-US" altLang="zh-CN" dirty="0"/>
          </a:p>
          <a:p>
            <a:r>
              <a:rPr lang="en-US" altLang="zh-CN" dirty="0"/>
              <a:t>Even though </a:t>
            </a:r>
            <a:r>
              <a:rPr lang="en-US" altLang="zh-CN" dirty="0" err="1"/>
              <a:t>ScaleMine</a:t>
            </a:r>
            <a:r>
              <a:rPr lang="en-US" altLang="zh-CN" dirty="0"/>
              <a:t> [1] conducts pruning, it uses some approximate approaches that treat patterns as frequent (resp. infrequent) as long as they are frequent (resp. infrequent) with a high probability, but the paper find that the results are often not accurate and could be inconsistent even in different runs. </a:t>
            </a:r>
          </a:p>
          <a:p>
            <a:endParaRPr lang="en-US" altLang="zh-CN" dirty="0"/>
          </a:p>
          <a:p>
            <a:r>
              <a:rPr lang="en-US" altLang="zh-CN" dirty="0"/>
              <a:t>Also, previous works mainly focus on mining small-sized patterns, since their subgraph matching procedure is inefficient.</a:t>
            </a:r>
          </a:p>
          <a:p>
            <a:endParaRPr lang="en-US" altLang="zh-CN" dirty="0"/>
          </a:p>
          <a:p>
            <a:r>
              <a:rPr lang="en-US" altLang="zh-CN" dirty="0"/>
              <a:t>The paper observed prohibitively long running time or out-of-memory error when they mine patterns with ≥ 6 vertices.</a:t>
            </a:r>
          </a:p>
          <a:p>
            <a:endParaRPr lang="en-US" altLang="zh-CN" dirty="0"/>
          </a:p>
          <a:p>
            <a:r>
              <a:rPr lang="en-US" altLang="zh-CN" dirty="0"/>
              <a:t>These problem are all solved by the proposed method.</a:t>
            </a:r>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baseline="0" dirty="0"/>
              <a:t>As</a:t>
            </a:r>
            <a:r>
              <a:rPr lang="zh-CN" altLang="en-US" baseline="0" dirty="0"/>
              <a:t> </a:t>
            </a:r>
            <a:r>
              <a:rPr lang="en-US" altLang="zh-CN" baseline="0" dirty="0"/>
              <a:t>we</a:t>
            </a:r>
            <a:r>
              <a:rPr lang="zh-CN" altLang="en-US" baseline="0" dirty="0"/>
              <a:t> </a:t>
            </a:r>
            <a:r>
              <a:rPr lang="en-US" altLang="zh-CN" baseline="0" dirty="0"/>
              <a:t>have</a:t>
            </a:r>
            <a:r>
              <a:rPr lang="zh-CN" altLang="en-US" baseline="0" dirty="0"/>
              <a:t> </a:t>
            </a:r>
            <a:r>
              <a:rPr lang="en-US" altLang="zh-CN" baseline="0" dirty="0"/>
              <a:t>previously</a:t>
            </a:r>
            <a:r>
              <a:rPr lang="zh-CN" altLang="en-US" baseline="0" dirty="0"/>
              <a:t> </a:t>
            </a:r>
            <a:r>
              <a:rPr lang="en-US" altLang="zh-CN" baseline="0" dirty="0"/>
              <a:t>seen,</a:t>
            </a:r>
            <a:r>
              <a:rPr lang="zh-CN" altLang="en-US" baseline="0" dirty="0"/>
              <a:t> </a:t>
            </a:r>
            <a:r>
              <a:rPr lang="en-US" altLang="zh-CN" baseline="0" dirty="0"/>
              <a:t>given</a:t>
            </a:r>
            <a:r>
              <a:rPr lang="zh-CN" altLang="en-US" baseline="0" dirty="0"/>
              <a:t> </a:t>
            </a:r>
            <a:r>
              <a:rPr lang="en-US" altLang="zh-CN" baseline="0" dirty="0"/>
              <a:t>a</a:t>
            </a:r>
            <a:r>
              <a:rPr lang="zh-CN" altLang="en-US" baseline="0" dirty="0"/>
              <a:t> </a:t>
            </a:r>
            <a:r>
              <a:rPr lang="en-US" altLang="zh-CN" baseline="0" dirty="0"/>
              <a:t>pattern,</a:t>
            </a:r>
            <a:r>
              <a:rPr lang="zh-CN" altLang="en-US" baseline="0" dirty="0"/>
              <a:t> </a:t>
            </a:r>
            <a:r>
              <a:rPr lang="en-US" altLang="zh-CN" baseline="0" dirty="0"/>
              <a:t>to</a:t>
            </a:r>
            <a:r>
              <a:rPr lang="zh-CN" altLang="en-US" baseline="0" dirty="0"/>
              <a:t> </a:t>
            </a:r>
            <a:r>
              <a:rPr lang="en-US" altLang="zh-CN" baseline="0" dirty="0"/>
              <a:t>check</a:t>
            </a:r>
            <a:r>
              <a:rPr lang="zh-CN" altLang="en-US" baseline="0" dirty="0"/>
              <a:t> </a:t>
            </a:r>
            <a:r>
              <a:rPr lang="en-US" altLang="zh-CN" baseline="0" dirty="0"/>
              <a:t>if</a:t>
            </a:r>
            <a:r>
              <a:rPr lang="zh-CN" altLang="en-US" baseline="0" dirty="0"/>
              <a:t> </a:t>
            </a:r>
            <a:r>
              <a:rPr lang="en-US" altLang="zh-CN" baseline="0" dirty="0"/>
              <a:t>it</a:t>
            </a:r>
            <a:r>
              <a:rPr lang="zh-CN" altLang="en-US" baseline="0" dirty="0"/>
              <a:t> </a:t>
            </a:r>
            <a:r>
              <a:rPr lang="en-US" altLang="zh-CN" baseline="0" dirty="0"/>
              <a:t>is</a:t>
            </a:r>
            <a:r>
              <a:rPr lang="zh-CN" altLang="en-US" baseline="0" dirty="0"/>
              <a:t> </a:t>
            </a:r>
            <a:r>
              <a:rPr lang="en-US" altLang="zh-CN" baseline="0" dirty="0"/>
              <a:t>frequent</a:t>
            </a:r>
            <a:r>
              <a:rPr lang="zh-CN" altLang="en-US" baseline="0" dirty="0"/>
              <a:t> </a:t>
            </a:r>
            <a:r>
              <a:rPr lang="en-US" altLang="zh-CN" baseline="0" dirty="0"/>
              <a:t>according</a:t>
            </a:r>
            <a:r>
              <a:rPr lang="zh-CN" altLang="en-US" baseline="0" dirty="0"/>
              <a:t> </a:t>
            </a:r>
            <a:r>
              <a:rPr lang="en-US" altLang="zh-CN" baseline="0" dirty="0"/>
              <a:t>to</a:t>
            </a:r>
            <a:r>
              <a:rPr lang="zh-CN" altLang="en-US" baseline="0" dirty="0"/>
              <a:t> </a:t>
            </a:r>
            <a:r>
              <a:rPr lang="en-US" altLang="zh-CN" baseline="0" dirty="0"/>
              <a:t>MNI</a:t>
            </a:r>
            <a:r>
              <a:rPr lang="zh-CN" altLang="en-US" baseline="0" dirty="0"/>
              <a:t> </a:t>
            </a:r>
            <a:r>
              <a:rPr lang="en-US" altLang="zh-CN" baseline="0" dirty="0"/>
              <a:t>or</a:t>
            </a:r>
            <a:r>
              <a:rPr lang="zh-CN" altLang="en-US" baseline="0" dirty="0"/>
              <a:t> </a:t>
            </a:r>
            <a:r>
              <a:rPr lang="en-US" altLang="zh-CN" baseline="0" dirty="0"/>
              <a:t>Fraction-Score |</a:t>
            </a:r>
            <a:r>
              <a:rPr lang="zh-CN" altLang="en-US" baseline="0" dirty="0"/>
              <a:t> </a:t>
            </a:r>
            <a:r>
              <a:rPr lang="en-US" altLang="zh-CN" baseline="0" dirty="0"/>
              <a:t>can</a:t>
            </a:r>
            <a:r>
              <a:rPr lang="zh-CN" altLang="en-US" baseline="0" dirty="0"/>
              <a:t> </a:t>
            </a:r>
            <a:r>
              <a:rPr lang="en-US" altLang="zh-CN" baseline="0" dirty="0"/>
              <a:t>be</a:t>
            </a:r>
            <a:r>
              <a:rPr lang="zh-CN" altLang="en-US" baseline="0" dirty="0"/>
              <a:t> </a:t>
            </a:r>
            <a:r>
              <a:rPr lang="en-US" altLang="zh-CN" baseline="0" dirty="0"/>
              <a:t>converted</a:t>
            </a:r>
            <a:r>
              <a:rPr lang="zh-CN" altLang="en-US" baseline="0" dirty="0"/>
              <a:t> </a:t>
            </a:r>
            <a:r>
              <a:rPr lang="en-US" altLang="zh-CN" baseline="0" dirty="0"/>
              <a:t>into</a:t>
            </a:r>
            <a:r>
              <a:rPr lang="zh-CN" altLang="en-US" baseline="0" dirty="0"/>
              <a:t> </a:t>
            </a:r>
            <a:r>
              <a:rPr lang="en-US" altLang="zh-CN" baseline="0" dirty="0"/>
              <a:t>the</a:t>
            </a:r>
            <a:r>
              <a:rPr lang="zh-CN" altLang="en-US" baseline="0" dirty="0"/>
              <a:t> </a:t>
            </a:r>
            <a:r>
              <a:rPr lang="en-US" altLang="zh-CN" baseline="0" dirty="0"/>
              <a:t>checking</a:t>
            </a:r>
            <a:r>
              <a:rPr lang="zh-CN" altLang="en-US" baseline="0" dirty="0"/>
              <a:t> </a:t>
            </a:r>
            <a:r>
              <a:rPr lang="en-US" altLang="zh-CN" baseline="0" dirty="0"/>
              <a:t>of</a:t>
            </a:r>
            <a:r>
              <a:rPr lang="zh-CN" altLang="en-US" baseline="0" dirty="0"/>
              <a:t> </a:t>
            </a:r>
            <a:r>
              <a:rPr lang="en-US" altLang="zh-CN" baseline="0" dirty="0"/>
              <a:t>whether</a:t>
            </a:r>
            <a:r>
              <a:rPr lang="zh-CN" altLang="en-US" baseline="0" dirty="0"/>
              <a:t> </a:t>
            </a:r>
            <a:r>
              <a:rPr lang="en-US" altLang="zh-CN" baseline="0" dirty="0"/>
              <a:t>a</a:t>
            </a:r>
            <a:r>
              <a:rPr lang="zh-CN" altLang="en-US" baseline="0" dirty="0"/>
              <a:t> </a:t>
            </a:r>
            <a:r>
              <a:rPr lang="en-US" altLang="zh-CN" baseline="0" dirty="0"/>
              <a:t>subgraph</a:t>
            </a:r>
            <a:r>
              <a:rPr lang="zh-CN" altLang="en-US" baseline="0" dirty="0"/>
              <a:t> </a:t>
            </a:r>
            <a:r>
              <a:rPr lang="en-US" altLang="zh-CN" baseline="0" dirty="0"/>
              <a:t>matching</a:t>
            </a:r>
            <a:r>
              <a:rPr lang="zh-CN" altLang="en-US" baseline="0" dirty="0"/>
              <a:t> </a:t>
            </a:r>
            <a:r>
              <a:rPr lang="en-US" altLang="zh-CN" baseline="0" dirty="0"/>
              <a:t>of</a:t>
            </a:r>
            <a:r>
              <a:rPr lang="zh-CN" altLang="en-US" baseline="0" dirty="0"/>
              <a:t> </a:t>
            </a:r>
            <a:r>
              <a:rPr lang="en-US" altLang="zh-CN" baseline="0" dirty="0"/>
              <a:t>the</a:t>
            </a:r>
            <a:r>
              <a:rPr lang="zh-CN" altLang="en-US" baseline="0" dirty="0"/>
              <a:t> </a:t>
            </a:r>
            <a:r>
              <a:rPr lang="en-US" altLang="zh-CN" baseline="0" dirty="0"/>
              <a:t>pattern</a:t>
            </a:r>
            <a:r>
              <a:rPr lang="zh-CN" altLang="en-US" baseline="0" dirty="0"/>
              <a:t> </a:t>
            </a:r>
            <a:r>
              <a:rPr lang="en-US" altLang="zh-CN" baseline="0" dirty="0"/>
              <a:t>can</a:t>
            </a:r>
            <a:r>
              <a:rPr lang="zh-CN" altLang="en-US" baseline="0" dirty="0"/>
              <a:t> </a:t>
            </a:r>
            <a:r>
              <a:rPr lang="en-US" altLang="zh-CN" baseline="0" dirty="0"/>
              <a:t>be</a:t>
            </a:r>
            <a:r>
              <a:rPr lang="zh-CN" altLang="en-US" baseline="0" dirty="0"/>
              <a:t> </a:t>
            </a:r>
            <a:r>
              <a:rPr lang="en-US" altLang="zh-CN" baseline="0" dirty="0"/>
              <a:t>found</a:t>
            </a:r>
            <a:r>
              <a:rPr lang="zh-CN" altLang="en-US" baseline="0" dirty="0"/>
              <a:t> </a:t>
            </a:r>
            <a:r>
              <a:rPr lang="en-US" altLang="zh-CN" baseline="0" dirty="0"/>
              <a:t>from</a:t>
            </a:r>
            <a:r>
              <a:rPr lang="zh-CN" altLang="en-US" baseline="0" dirty="0"/>
              <a:t> </a:t>
            </a:r>
            <a:r>
              <a:rPr lang="en-US" altLang="zh-CN" baseline="0" dirty="0"/>
              <a:t>each</a:t>
            </a:r>
            <a:r>
              <a:rPr lang="zh-CN" altLang="en-US" baseline="0" dirty="0"/>
              <a:t> </a:t>
            </a:r>
            <a:r>
              <a:rPr lang="en-US" altLang="zh-CN" baseline="0" dirty="0"/>
              <a:t>data</a:t>
            </a:r>
            <a:r>
              <a:rPr lang="zh-CN" altLang="en-US" baseline="0" dirty="0"/>
              <a:t> </a:t>
            </a:r>
            <a:r>
              <a:rPr lang="en-US" altLang="zh-CN" baseline="0" dirty="0"/>
              <a:t>vertex</a:t>
            </a:r>
            <a:r>
              <a:rPr lang="zh-CN" altLang="en-US" baseline="0" dirty="0"/>
              <a:t> </a:t>
            </a:r>
            <a:r>
              <a:rPr lang="en-US" altLang="zh-CN" baseline="0" dirty="0"/>
              <a:t>v</a:t>
            </a:r>
            <a:r>
              <a:rPr lang="zh-CN" altLang="en-US" baseline="0" dirty="0"/>
              <a:t> </a:t>
            </a:r>
            <a:r>
              <a:rPr lang="en-US" altLang="zh-CN" baseline="0" dirty="0"/>
              <a:t>that</a:t>
            </a:r>
            <a:r>
              <a:rPr lang="zh-CN" altLang="en-US" baseline="0" dirty="0"/>
              <a:t> </a:t>
            </a:r>
            <a:r>
              <a:rPr lang="en-US" altLang="zh-CN" baseline="0" dirty="0"/>
              <a:t>can</a:t>
            </a:r>
            <a:r>
              <a:rPr lang="zh-CN" altLang="en-US" baseline="0" dirty="0"/>
              <a:t> </a:t>
            </a:r>
            <a:r>
              <a:rPr lang="en-US" altLang="zh-CN" baseline="0" dirty="0"/>
              <a:t>match</a:t>
            </a:r>
            <a:r>
              <a:rPr lang="zh-CN" altLang="en-US" baseline="0" dirty="0"/>
              <a:t> </a:t>
            </a:r>
            <a:r>
              <a:rPr lang="en-US" altLang="zh-CN" baseline="0" dirty="0"/>
              <a:t>each</a:t>
            </a:r>
            <a:r>
              <a:rPr lang="zh-CN" altLang="en-US" baseline="0" dirty="0"/>
              <a:t> </a:t>
            </a:r>
            <a:r>
              <a:rPr lang="en-US" altLang="zh-CN" baseline="0" dirty="0"/>
              <a:t>query</a:t>
            </a:r>
            <a:r>
              <a:rPr lang="zh-CN" altLang="en-US" baseline="0" dirty="0"/>
              <a:t> </a:t>
            </a:r>
            <a:r>
              <a:rPr lang="en-US" altLang="zh-CN" baseline="0" dirty="0"/>
              <a:t>vertex</a:t>
            </a:r>
            <a:r>
              <a:rPr lang="zh-CN" altLang="en-US" baseline="0" dirty="0"/>
              <a:t> </a:t>
            </a:r>
            <a:r>
              <a:rPr lang="en-US" altLang="zh-CN" baseline="0" dirty="0" err="1"/>
              <a:t>ui</a:t>
            </a:r>
            <a:endParaRPr lang="en-US" altLang="zh-CN" baseline="0" dirty="0"/>
          </a:p>
          <a:p>
            <a:endParaRPr lang="en-US" altLang="zh-CN" baseline="0" dirty="0"/>
          </a:p>
          <a:p>
            <a:r>
              <a:rPr lang="en-US" altLang="zh-CN" baseline="0" dirty="0"/>
              <a:t>MNI</a:t>
            </a:r>
            <a:r>
              <a:rPr lang="zh-CN" altLang="en-US" baseline="0" dirty="0"/>
              <a:t> </a:t>
            </a:r>
            <a:r>
              <a:rPr lang="en-US" altLang="zh-CN" baseline="0" dirty="0"/>
              <a:t>is</a:t>
            </a:r>
            <a:r>
              <a:rPr lang="zh-CN" altLang="en-US" baseline="0" dirty="0"/>
              <a:t> </a:t>
            </a:r>
            <a:r>
              <a:rPr lang="en-US" altLang="zh-CN" baseline="0" dirty="0"/>
              <a:t>simply</a:t>
            </a:r>
            <a:r>
              <a:rPr lang="zh-CN" altLang="en-US" baseline="0" dirty="0"/>
              <a:t> </a:t>
            </a:r>
            <a:r>
              <a:rPr lang="en-US" altLang="zh-CN" baseline="0" dirty="0"/>
              <a:t>the</a:t>
            </a:r>
            <a:r>
              <a:rPr lang="zh-CN" altLang="en-US" baseline="0" dirty="0"/>
              <a:t> </a:t>
            </a:r>
            <a:r>
              <a:rPr lang="en-US" altLang="zh-CN" baseline="0" dirty="0"/>
              <a:t>smallest</a:t>
            </a:r>
            <a:r>
              <a:rPr lang="zh-CN" altLang="en-US" baseline="0" dirty="0"/>
              <a:t> </a:t>
            </a:r>
            <a:r>
              <a:rPr lang="en-US" altLang="zh-CN" baseline="0" dirty="0"/>
              <a:t>number</a:t>
            </a:r>
            <a:r>
              <a:rPr lang="zh-CN" altLang="en-US" baseline="0" dirty="0"/>
              <a:t> </a:t>
            </a:r>
            <a:r>
              <a:rPr lang="en-US" altLang="zh-CN" baseline="0" dirty="0"/>
              <a:t>of</a:t>
            </a:r>
            <a:r>
              <a:rPr lang="zh-CN" altLang="en-US" baseline="0" dirty="0"/>
              <a:t> </a:t>
            </a:r>
            <a:r>
              <a:rPr lang="en-US" altLang="zh-CN" baseline="0" dirty="0"/>
              <a:t>valid</a:t>
            </a:r>
            <a:r>
              <a:rPr lang="zh-CN" altLang="en-US" baseline="0" dirty="0"/>
              <a:t> </a:t>
            </a:r>
            <a:r>
              <a:rPr lang="en-US" altLang="zh-CN" baseline="0" dirty="0"/>
              <a:t>matches</a:t>
            </a:r>
            <a:r>
              <a:rPr lang="zh-CN" altLang="en-US" baseline="0" dirty="0"/>
              <a:t> </a:t>
            </a:r>
            <a:r>
              <a:rPr lang="en-US" altLang="zh-CN" baseline="0" dirty="0"/>
              <a:t>to</a:t>
            </a:r>
            <a:r>
              <a:rPr lang="zh-CN" altLang="en-US" baseline="0" dirty="0"/>
              <a:t> </a:t>
            </a:r>
            <a:r>
              <a:rPr lang="en-US" altLang="zh-CN" baseline="0" dirty="0"/>
              <a:t>any</a:t>
            </a:r>
            <a:r>
              <a:rPr lang="zh-CN" altLang="en-US" baseline="0" dirty="0"/>
              <a:t> </a:t>
            </a:r>
            <a:r>
              <a:rPr lang="en-US" altLang="zh-CN" baseline="0" dirty="0" err="1"/>
              <a:t>ui</a:t>
            </a:r>
            <a:r>
              <a:rPr lang="en-US" altLang="zh-CN" baseline="0" dirty="0"/>
              <a:t>.</a:t>
            </a:r>
          </a:p>
          <a:p>
            <a:endParaRPr lang="en-US" altLang="zh-CN" baseline="0" dirty="0"/>
          </a:p>
          <a:p>
            <a:r>
              <a:rPr lang="en-US" altLang="zh-CN" baseline="0" dirty="0"/>
              <a:t>[can</a:t>
            </a:r>
            <a:r>
              <a:rPr lang="zh-CN" altLang="en-US" baseline="0" dirty="0"/>
              <a:t> </a:t>
            </a:r>
            <a:r>
              <a:rPr lang="en-US" altLang="zh-CN" baseline="0" dirty="0"/>
              <a:t>use</a:t>
            </a:r>
            <a:r>
              <a:rPr lang="zh-CN" altLang="en-US" baseline="0" dirty="0"/>
              <a:t> </a:t>
            </a:r>
            <a:r>
              <a:rPr lang="en-US" altLang="zh-CN" baseline="0" dirty="0"/>
              <a:t>u1</a:t>
            </a:r>
            <a:r>
              <a:rPr lang="zh-CN" altLang="en-US" baseline="0" dirty="0"/>
              <a:t> </a:t>
            </a:r>
            <a:r>
              <a:rPr lang="en-US" altLang="zh-CN" baseline="0" dirty="0"/>
              <a:t>-&gt;</a:t>
            </a:r>
            <a:r>
              <a:rPr lang="zh-CN" altLang="en-US" baseline="0" dirty="0"/>
              <a:t> </a:t>
            </a:r>
            <a:r>
              <a:rPr lang="en-US" altLang="zh-CN" baseline="0" dirty="0"/>
              <a:t>v1,</a:t>
            </a:r>
            <a:r>
              <a:rPr lang="zh-CN" altLang="en-US" baseline="0" dirty="0"/>
              <a:t> </a:t>
            </a:r>
            <a:r>
              <a:rPr lang="en-US" altLang="zh-CN" baseline="0" dirty="0"/>
              <a:t>v4, v8-noTriangle, v_7 to</a:t>
            </a:r>
            <a:r>
              <a:rPr lang="zh-CN" altLang="en-US" baseline="0" dirty="0"/>
              <a:t> </a:t>
            </a:r>
            <a:r>
              <a:rPr lang="en-US" altLang="zh-CN" baseline="0" dirty="0"/>
              <a:t>illustrate]</a:t>
            </a:r>
          </a:p>
          <a:p>
            <a:r>
              <a:rPr lang="en-US" altLang="zh-CN" baseline="0" dirty="0"/>
              <a:t>Note</a:t>
            </a:r>
            <a:r>
              <a:rPr lang="zh-CN" altLang="en-US" baseline="0" dirty="0"/>
              <a:t> </a:t>
            </a:r>
            <a:r>
              <a:rPr lang="en-US" altLang="zh-CN" baseline="0" dirty="0"/>
              <a:t>that</a:t>
            </a:r>
            <a:r>
              <a:rPr lang="zh-CN" altLang="en-US" baseline="0" dirty="0"/>
              <a:t> </a:t>
            </a:r>
            <a:r>
              <a:rPr lang="en-US" altLang="zh-CN" baseline="0" dirty="0"/>
              <a:t>a</a:t>
            </a:r>
            <a:r>
              <a:rPr lang="zh-CN" altLang="en-US" baseline="0" dirty="0"/>
              <a:t> </a:t>
            </a:r>
            <a:r>
              <a:rPr lang="en-US" altLang="zh-CN" baseline="0" dirty="0"/>
              <a:t>lot</a:t>
            </a:r>
            <a:r>
              <a:rPr lang="zh-CN" altLang="en-US" baseline="0" dirty="0"/>
              <a:t> </a:t>
            </a:r>
            <a:r>
              <a:rPr lang="en-US" altLang="zh-CN" baseline="0" dirty="0"/>
              <a:t>pruning</a:t>
            </a:r>
            <a:r>
              <a:rPr lang="zh-CN" altLang="en-US" baseline="0" dirty="0"/>
              <a:t> </a:t>
            </a:r>
            <a:r>
              <a:rPr lang="en-US" altLang="zh-CN" baseline="0" dirty="0"/>
              <a:t>is</a:t>
            </a:r>
            <a:r>
              <a:rPr lang="zh-CN" altLang="en-US" baseline="0" dirty="0"/>
              <a:t> </a:t>
            </a:r>
            <a:r>
              <a:rPr lang="en-US" altLang="zh-CN" baseline="0" dirty="0"/>
              <a:t>possible.</a:t>
            </a:r>
            <a:r>
              <a:rPr lang="zh-CN" altLang="en-US" baseline="0" dirty="0"/>
              <a:t> </a:t>
            </a:r>
            <a:r>
              <a:rPr lang="en-US" altLang="zh-CN" baseline="0" dirty="0"/>
              <a:t>For</a:t>
            </a:r>
            <a:r>
              <a:rPr lang="zh-CN" altLang="en-US" baseline="0" dirty="0"/>
              <a:t> </a:t>
            </a:r>
            <a:r>
              <a:rPr lang="en-US" altLang="zh-CN" baseline="0" dirty="0"/>
              <a:t>example,</a:t>
            </a:r>
            <a:r>
              <a:rPr lang="zh-CN" altLang="en-US" baseline="0" dirty="0"/>
              <a:t> </a:t>
            </a:r>
            <a:r>
              <a:rPr lang="en-US" altLang="zh-CN" baseline="0" dirty="0"/>
              <a:t>if</a:t>
            </a:r>
            <a:r>
              <a:rPr lang="zh-CN" altLang="en-US" baseline="0" dirty="0"/>
              <a:t> </a:t>
            </a:r>
            <a:r>
              <a:rPr lang="en-US" altLang="zh-CN" baseline="0" dirty="0"/>
              <a:t>we</a:t>
            </a:r>
            <a:r>
              <a:rPr lang="zh-CN" altLang="en-US" baseline="0" dirty="0"/>
              <a:t> </a:t>
            </a:r>
            <a:r>
              <a:rPr lang="en-US" altLang="zh-CN" baseline="0" dirty="0"/>
              <a:t>require</a:t>
            </a:r>
            <a:r>
              <a:rPr lang="zh-CN" altLang="en-US" baseline="0" dirty="0"/>
              <a:t> </a:t>
            </a:r>
            <a:r>
              <a:rPr lang="en-US" altLang="zh-CN" baseline="0" dirty="0"/>
              <a:t>MNI</a:t>
            </a:r>
            <a:r>
              <a:rPr lang="zh-CN" altLang="en-US" baseline="0" dirty="0"/>
              <a:t> </a:t>
            </a:r>
            <a:r>
              <a:rPr lang="en-US" altLang="zh-CN" baseline="0" dirty="0"/>
              <a:t>to</a:t>
            </a:r>
            <a:r>
              <a:rPr lang="zh-CN" altLang="en-US" baseline="0" dirty="0"/>
              <a:t> </a:t>
            </a:r>
            <a:r>
              <a:rPr lang="en-US" altLang="zh-CN" baseline="0" dirty="0"/>
              <a:t>be</a:t>
            </a:r>
            <a:r>
              <a:rPr lang="zh-CN" altLang="en-US" baseline="0" dirty="0"/>
              <a:t> </a:t>
            </a:r>
            <a:r>
              <a:rPr lang="en-US" altLang="zh-CN" baseline="0" dirty="0"/>
              <a:t>2</a:t>
            </a:r>
            <a:r>
              <a:rPr lang="zh-CN" altLang="en-US" baseline="0" dirty="0"/>
              <a:t> </a:t>
            </a:r>
            <a:r>
              <a:rPr lang="en-US" altLang="zh-CN" baseline="0" dirty="0"/>
              <a:t>to</a:t>
            </a:r>
            <a:r>
              <a:rPr lang="zh-CN" altLang="en-US" baseline="0" dirty="0"/>
              <a:t> </a:t>
            </a:r>
            <a:r>
              <a:rPr lang="en-US" altLang="zh-CN" baseline="0" dirty="0"/>
              <a:t>be</a:t>
            </a:r>
            <a:r>
              <a:rPr lang="zh-CN" altLang="en-US" baseline="0" dirty="0"/>
              <a:t> </a:t>
            </a:r>
            <a:r>
              <a:rPr lang="en-US" altLang="zh-CN" baseline="0" dirty="0"/>
              <a:t>frequent,</a:t>
            </a:r>
            <a:r>
              <a:rPr lang="zh-CN" altLang="en-US" baseline="0" dirty="0"/>
              <a:t> </a:t>
            </a:r>
            <a:r>
              <a:rPr lang="en-US" altLang="zh-CN" baseline="0" dirty="0"/>
              <a:t>then</a:t>
            </a:r>
            <a:r>
              <a:rPr lang="zh-CN" altLang="en-US" baseline="0" dirty="0"/>
              <a:t> </a:t>
            </a:r>
            <a:r>
              <a:rPr lang="en-US" altLang="zh-CN" baseline="0" dirty="0"/>
              <a:t>we</a:t>
            </a:r>
            <a:r>
              <a:rPr lang="zh-CN" altLang="en-US" baseline="0" dirty="0"/>
              <a:t> </a:t>
            </a:r>
            <a:r>
              <a:rPr lang="en-US" altLang="zh-CN" baseline="0" dirty="0"/>
              <a:t>can</a:t>
            </a:r>
            <a:r>
              <a:rPr lang="zh-CN" altLang="en-US" baseline="0" dirty="0"/>
              <a:t> </a:t>
            </a:r>
            <a:r>
              <a:rPr lang="en-US" altLang="zh-CN" baseline="0" dirty="0"/>
              <a:t>stop</a:t>
            </a:r>
            <a:r>
              <a:rPr lang="zh-CN" altLang="en-US" baseline="0" dirty="0"/>
              <a:t> </a:t>
            </a:r>
            <a:r>
              <a:rPr lang="en-US" altLang="zh-CN" baseline="0" dirty="0"/>
              <a:t>checking</a:t>
            </a:r>
            <a:r>
              <a:rPr lang="zh-CN" altLang="en-US" baseline="0" dirty="0"/>
              <a:t> </a:t>
            </a:r>
            <a:r>
              <a:rPr lang="en-US" altLang="zh-CN" baseline="0" dirty="0"/>
              <a:t>the</a:t>
            </a:r>
            <a:r>
              <a:rPr lang="zh-CN" altLang="en-US" baseline="0" dirty="0"/>
              <a:t> </a:t>
            </a:r>
            <a:r>
              <a:rPr lang="en-US" altLang="zh-CN" baseline="0" dirty="0"/>
              <a:t>data</a:t>
            </a:r>
            <a:r>
              <a:rPr lang="zh-CN" altLang="en-US" baseline="0" dirty="0"/>
              <a:t> </a:t>
            </a:r>
            <a:r>
              <a:rPr lang="en-US" altLang="zh-CN" baseline="0" dirty="0"/>
              <a:t>vertices</a:t>
            </a:r>
            <a:r>
              <a:rPr lang="zh-CN" altLang="en-US" baseline="0" dirty="0"/>
              <a:t> </a:t>
            </a:r>
            <a:r>
              <a:rPr lang="en-US" altLang="zh-CN" baseline="0" dirty="0"/>
              <a:t>for</a:t>
            </a:r>
            <a:r>
              <a:rPr lang="zh-CN" altLang="en-US" baseline="0" dirty="0"/>
              <a:t> </a:t>
            </a:r>
            <a:r>
              <a:rPr lang="en-US" altLang="zh-CN" baseline="0" dirty="0"/>
              <a:t>each</a:t>
            </a:r>
            <a:r>
              <a:rPr lang="zh-CN" altLang="en-US" baseline="0" dirty="0"/>
              <a:t> </a:t>
            </a:r>
            <a:r>
              <a:rPr lang="en-US" altLang="zh-CN" baseline="0" dirty="0" err="1"/>
              <a:t>ui</a:t>
            </a:r>
            <a:r>
              <a:rPr lang="zh-CN" altLang="en-US" baseline="0" dirty="0"/>
              <a:t> </a:t>
            </a:r>
            <a:r>
              <a:rPr lang="en-US" altLang="zh-CN" baseline="0" dirty="0"/>
              <a:t>as</a:t>
            </a:r>
            <a:r>
              <a:rPr lang="zh-CN" altLang="en-US" baseline="0" dirty="0"/>
              <a:t> </a:t>
            </a:r>
            <a:r>
              <a:rPr lang="en-US" altLang="zh-CN" baseline="0" dirty="0"/>
              <a:t>soon</a:t>
            </a:r>
            <a:r>
              <a:rPr lang="zh-CN" altLang="en-US" baseline="0" dirty="0"/>
              <a:t> </a:t>
            </a:r>
            <a:r>
              <a:rPr lang="en-US" altLang="zh-CN" baseline="0" dirty="0"/>
              <a:t>as</a:t>
            </a:r>
            <a:r>
              <a:rPr lang="zh-CN" altLang="en-US" baseline="0" dirty="0"/>
              <a:t> </a:t>
            </a:r>
            <a:r>
              <a:rPr lang="en-US" altLang="zh-CN" baseline="0" dirty="0"/>
              <a:t>2</a:t>
            </a:r>
            <a:r>
              <a:rPr lang="zh-CN" altLang="en-US" baseline="0" dirty="0"/>
              <a:t> </a:t>
            </a:r>
            <a:r>
              <a:rPr lang="en-US" altLang="zh-CN" baseline="0" dirty="0"/>
              <a:t>matches</a:t>
            </a:r>
            <a:r>
              <a:rPr lang="zh-CN" altLang="en-US" baseline="0" dirty="0"/>
              <a:t> </a:t>
            </a:r>
            <a:r>
              <a:rPr lang="en-US" altLang="zh-CN" baseline="0" dirty="0"/>
              <a:t>have</a:t>
            </a:r>
            <a:r>
              <a:rPr lang="zh-CN" altLang="en-US" baseline="0" dirty="0"/>
              <a:t> </a:t>
            </a:r>
            <a:r>
              <a:rPr lang="en-US" altLang="zh-CN" baseline="0" dirty="0"/>
              <a:t>been</a:t>
            </a:r>
            <a:r>
              <a:rPr lang="zh-CN" altLang="en-US" baseline="0" dirty="0"/>
              <a:t> </a:t>
            </a:r>
            <a:r>
              <a:rPr lang="en-US" altLang="zh-CN" baseline="0" dirty="0"/>
              <a:t>found.</a:t>
            </a:r>
          </a:p>
          <a:p>
            <a:endParaRPr lang="zh-CN" altLang="en-US" dirty="0"/>
          </a:p>
        </p:txBody>
      </p:sp>
    </p:spTree>
    <p:extLst>
      <p:ext uri="{BB962C8B-B14F-4D97-AF65-F5344CB8AC3E}">
        <p14:creationId xmlns:p14="http://schemas.microsoft.com/office/powerpoint/2010/main" val="12605853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baseline="0" dirty="0"/>
              <a:t>In</a:t>
            </a:r>
            <a:r>
              <a:rPr lang="zh-CN" altLang="en-US" baseline="0" dirty="0"/>
              <a:t> </a:t>
            </a:r>
            <a:r>
              <a:rPr lang="en-US" altLang="zh-CN" baseline="0" dirty="0"/>
              <a:t>the</a:t>
            </a:r>
            <a:r>
              <a:rPr lang="zh-CN" altLang="en-US" baseline="0" dirty="0"/>
              <a:t> </a:t>
            </a:r>
            <a:r>
              <a:rPr lang="en-US" altLang="zh-CN" baseline="0" dirty="0"/>
              <a:t>T-FSM</a:t>
            </a:r>
            <a:r>
              <a:rPr lang="zh-CN" altLang="en-US" baseline="0" dirty="0"/>
              <a:t> </a:t>
            </a:r>
            <a:r>
              <a:rPr lang="en-US" altLang="zh-CN" baseline="0" dirty="0"/>
              <a:t>system,</a:t>
            </a:r>
            <a:r>
              <a:rPr lang="zh-CN" altLang="en-US" baseline="0" dirty="0"/>
              <a:t> </a:t>
            </a:r>
            <a:r>
              <a:rPr lang="en-US" altLang="zh-CN" baseline="0" dirty="0"/>
              <a:t>it</a:t>
            </a:r>
            <a:r>
              <a:rPr lang="zh-CN" altLang="en-US" baseline="0" dirty="0"/>
              <a:t> </a:t>
            </a:r>
            <a:r>
              <a:rPr lang="en-US" altLang="zh-CN" baseline="0" dirty="0"/>
              <a:t>only</a:t>
            </a:r>
            <a:r>
              <a:rPr lang="zh-CN" altLang="en-US" baseline="0" dirty="0"/>
              <a:t> </a:t>
            </a:r>
            <a:r>
              <a:rPr lang="en-US" altLang="zh-CN" baseline="0" dirty="0"/>
              <a:t>keep</a:t>
            </a:r>
            <a:r>
              <a:rPr lang="zh-CN" altLang="en-US" baseline="0" dirty="0"/>
              <a:t> </a:t>
            </a:r>
            <a:r>
              <a:rPr lang="en-US" altLang="zh-CN" baseline="0" dirty="0"/>
              <a:t>at</a:t>
            </a:r>
            <a:r>
              <a:rPr lang="zh-CN" altLang="en-US" baseline="0" dirty="0"/>
              <a:t> </a:t>
            </a:r>
            <a:r>
              <a:rPr lang="en-US" altLang="zh-CN" baseline="0" dirty="0"/>
              <a:t>most</a:t>
            </a:r>
            <a:r>
              <a:rPr lang="zh-CN" altLang="en-US" baseline="0" dirty="0"/>
              <a:t> </a:t>
            </a:r>
            <a:r>
              <a:rPr lang="en-US" altLang="zh-CN" baseline="0" dirty="0"/>
              <a:t>32</a:t>
            </a:r>
            <a:r>
              <a:rPr lang="zh-CN" altLang="en-US" baseline="0" dirty="0"/>
              <a:t> </a:t>
            </a:r>
            <a:r>
              <a:rPr lang="en-US" altLang="zh-CN" baseline="0" dirty="0"/>
              <a:t>patterns</a:t>
            </a:r>
            <a:r>
              <a:rPr lang="zh-CN" altLang="en-US" baseline="0" dirty="0"/>
              <a:t> </a:t>
            </a:r>
            <a:r>
              <a:rPr lang="en-US" altLang="zh-CN" baseline="0" dirty="0"/>
              <a:t>active</a:t>
            </a:r>
            <a:r>
              <a:rPr lang="zh-CN" altLang="en-US" baseline="0" dirty="0"/>
              <a:t> </a:t>
            </a:r>
            <a:r>
              <a:rPr lang="en-US" altLang="zh-CN" baseline="0" dirty="0"/>
              <a:t>with</a:t>
            </a:r>
            <a:r>
              <a:rPr lang="zh-CN" altLang="en-US" baseline="0" dirty="0"/>
              <a:t> </a:t>
            </a:r>
            <a:r>
              <a:rPr lang="en-US" altLang="zh-CN" baseline="0" dirty="0"/>
              <a:t>subgraph-matching</a:t>
            </a:r>
            <a:r>
              <a:rPr lang="zh-CN" altLang="en-US" baseline="0" dirty="0"/>
              <a:t> </a:t>
            </a:r>
            <a:r>
              <a:rPr lang="en-US" altLang="zh-CN" baseline="0" dirty="0"/>
              <a:t>tasks</a:t>
            </a:r>
            <a:r>
              <a:rPr lang="zh-CN" altLang="en-US" baseline="0" dirty="0"/>
              <a:t> </a:t>
            </a:r>
            <a:r>
              <a:rPr lang="en-US" altLang="zh-CN" baseline="0" dirty="0"/>
              <a:t>at</a:t>
            </a:r>
            <a:r>
              <a:rPr lang="zh-CN" altLang="en-US" baseline="0" dirty="0"/>
              <a:t> </a:t>
            </a:r>
            <a:r>
              <a:rPr lang="en-US" altLang="zh-CN" baseline="0" dirty="0"/>
              <a:t>any</a:t>
            </a:r>
            <a:r>
              <a:rPr lang="zh-CN" altLang="en-US" baseline="0" dirty="0"/>
              <a:t> </a:t>
            </a:r>
            <a:r>
              <a:rPr lang="en-US" altLang="zh-CN" baseline="0" dirty="0"/>
              <a:t>time</a:t>
            </a:r>
            <a:r>
              <a:rPr lang="zh-CN" altLang="en-US" baseline="0" dirty="0"/>
              <a:t> </a:t>
            </a:r>
            <a:r>
              <a:rPr lang="en-US" altLang="zh-CN" baseline="0" dirty="0"/>
              <a:t>| to</a:t>
            </a:r>
            <a:r>
              <a:rPr lang="zh-CN" altLang="en-US" baseline="0" dirty="0"/>
              <a:t> </a:t>
            </a:r>
            <a:r>
              <a:rPr lang="en-US" altLang="zh-CN" baseline="0" dirty="0"/>
              <a:t>keep</a:t>
            </a:r>
            <a:r>
              <a:rPr lang="zh-CN" altLang="en-US" baseline="0" dirty="0"/>
              <a:t> </a:t>
            </a:r>
            <a:r>
              <a:rPr lang="en-US" altLang="zh-CN" baseline="0" dirty="0"/>
              <a:t>the</a:t>
            </a:r>
            <a:r>
              <a:rPr lang="zh-CN" altLang="en-US" baseline="0" dirty="0"/>
              <a:t> </a:t>
            </a:r>
            <a:r>
              <a:rPr lang="en-US" altLang="zh-CN" baseline="0" dirty="0"/>
              <a:t>memory</a:t>
            </a:r>
            <a:r>
              <a:rPr lang="zh-CN" altLang="en-US" baseline="0" dirty="0"/>
              <a:t> </a:t>
            </a:r>
            <a:r>
              <a:rPr lang="en-US" altLang="zh-CN" baseline="0" dirty="0"/>
              <a:t>consumption</a:t>
            </a:r>
            <a:r>
              <a:rPr lang="zh-CN" altLang="en-US" baseline="0" dirty="0"/>
              <a:t> </a:t>
            </a:r>
            <a:r>
              <a:rPr lang="en-US" altLang="zh-CN" baseline="0" dirty="0"/>
              <a:t>bounded.</a:t>
            </a:r>
          </a:p>
          <a:p>
            <a:r>
              <a:rPr lang="en-US" altLang="zh-CN" baseline="0" dirty="0"/>
              <a:t>Here,</a:t>
            </a:r>
            <a:r>
              <a:rPr lang="zh-CN" altLang="en-US" baseline="0" dirty="0"/>
              <a:t> </a:t>
            </a:r>
            <a:r>
              <a:rPr lang="en-US" altLang="zh-CN" baseline="0" dirty="0"/>
              <a:t>the</a:t>
            </a:r>
            <a:r>
              <a:rPr lang="zh-CN" altLang="en-US" baseline="0" dirty="0"/>
              <a:t> </a:t>
            </a:r>
            <a:r>
              <a:rPr lang="en-US" altLang="zh-CN" baseline="0" dirty="0"/>
              <a:t>tasks</a:t>
            </a:r>
            <a:r>
              <a:rPr lang="zh-CN" altLang="en-US" baseline="0" dirty="0"/>
              <a:t> </a:t>
            </a:r>
            <a:r>
              <a:rPr lang="en-US" altLang="zh-CN" baseline="0" dirty="0"/>
              <a:t>of</a:t>
            </a:r>
            <a:r>
              <a:rPr lang="zh-CN" altLang="en-US" baseline="0" dirty="0"/>
              <a:t> </a:t>
            </a:r>
            <a:r>
              <a:rPr lang="en-US" altLang="zh-CN" baseline="0" dirty="0"/>
              <a:t>each</a:t>
            </a:r>
            <a:r>
              <a:rPr lang="zh-CN" altLang="en-US" baseline="0" dirty="0"/>
              <a:t> </a:t>
            </a:r>
            <a:r>
              <a:rPr lang="en-US" altLang="zh-CN" baseline="0" dirty="0"/>
              <a:t>active</a:t>
            </a:r>
            <a:r>
              <a:rPr lang="zh-CN" altLang="en-US" baseline="0" dirty="0"/>
              <a:t> </a:t>
            </a:r>
            <a:r>
              <a:rPr lang="en-US" altLang="zh-CN" baseline="0" dirty="0"/>
              <a:t>pattern</a:t>
            </a:r>
            <a:r>
              <a:rPr lang="zh-CN" altLang="en-US" baseline="0" dirty="0"/>
              <a:t> </a:t>
            </a:r>
            <a:r>
              <a:rPr lang="en-US" altLang="zh-CN" baseline="0" dirty="0"/>
              <a:t>is</a:t>
            </a:r>
            <a:r>
              <a:rPr lang="zh-CN" altLang="en-US" baseline="0" dirty="0"/>
              <a:t> </a:t>
            </a:r>
            <a:r>
              <a:rPr lang="en-US" altLang="zh-CN" baseline="0" dirty="0"/>
              <a:t>kept</a:t>
            </a:r>
            <a:r>
              <a:rPr lang="zh-CN" altLang="en-US" baseline="0" dirty="0"/>
              <a:t> </a:t>
            </a:r>
            <a:r>
              <a:rPr lang="en-US" altLang="zh-CN" baseline="0" dirty="0"/>
              <a:t>in</a:t>
            </a:r>
            <a:r>
              <a:rPr lang="zh-CN" altLang="en-US" baseline="0" dirty="0"/>
              <a:t> </a:t>
            </a:r>
            <a:r>
              <a:rPr lang="en-US" altLang="zh-CN" baseline="0" dirty="0"/>
              <a:t>a</a:t>
            </a:r>
            <a:r>
              <a:rPr lang="zh-CN" altLang="en-US" baseline="0" dirty="0"/>
              <a:t> </a:t>
            </a:r>
            <a:r>
              <a:rPr lang="en-US" altLang="zh-CN" baseline="0" dirty="0"/>
              <a:t>pattern</a:t>
            </a:r>
            <a:r>
              <a:rPr lang="zh-CN" altLang="en-US" baseline="0" dirty="0"/>
              <a:t> </a:t>
            </a:r>
            <a:r>
              <a:rPr lang="en-US" altLang="zh-CN" baseline="0" dirty="0"/>
              <a:t>capsule.</a:t>
            </a:r>
          </a:p>
          <a:p>
            <a:r>
              <a:rPr lang="en-US" altLang="zh-CN" baseline="0" dirty="0"/>
              <a:t>When</a:t>
            </a:r>
            <a:r>
              <a:rPr lang="zh-CN" altLang="en-US" baseline="0" dirty="0"/>
              <a:t> </a:t>
            </a:r>
            <a:r>
              <a:rPr lang="en-US" altLang="zh-CN" baseline="0" dirty="0"/>
              <a:t>a</a:t>
            </a:r>
            <a:r>
              <a:rPr lang="zh-CN" altLang="en-US" baseline="0" dirty="0"/>
              <a:t> </a:t>
            </a:r>
            <a:r>
              <a:rPr lang="en-US" altLang="zh-CN" baseline="0" dirty="0"/>
              <a:t>computing</a:t>
            </a:r>
            <a:r>
              <a:rPr lang="zh-CN" altLang="en-US" baseline="0" dirty="0"/>
              <a:t> </a:t>
            </a:r>
            <a:r>
              <a:rPr lang="en-US" altLang="zh-CN" baseline="0" dirty="0"/>
              <a:t>thread</a:t>
            </a:r>
            <a:r>
              <a:rPr lang="zh-CN" altLang="en-US" baseline="0" dirty="0"/>
              <a:t> </a:t>
            </a:r>
            <a:r>
              <a:rPr lang="en-US" altLang="zh-CN" baseline="0" dirty="0"/>
              <a:t>fetches</a:t>
            </a:r>
            <a:r>
              <a:rPr lang="zh-CN" altLang="en-US" baseline="0" dirty="0"/>
              <a:t> </a:t>
            </a:r>
            <a:r>
              <a:rPr lang="en-US" altLang="zh-CN" baseline="0" dirty="0"/>
              <a:t>a</a:t>
            </a:r>
            <a:r>
              <a:rPr lang="zh-CN" altLang="en-US" baseline="0" dirty="0"/>
              <a:t> </a:t>
            </a:r>
            <a:r>
              <a:rPr lang="en-US" altLang="zh-CN" baseline="0" dirty="0"/>
              <a:t>task</a:t>
            </a:r>
            <a:r>
              <a:rPr lang="zh-CN" altLang="en-US" baseline="0" dirty="0"/>
              <a:t> </a:t>
            </a:r>
            <a:r>
              <a:rPr lang="en-US" altLang="zh-CN" baseline="0" dirty="0"/>
              <a:t>to</a:t>
            </a:r>
            <a:r>
              <a:rPr lang="zh-CN" altLang="en-US" baseline="0" dirty="0"/>
              <a:t> </a:t>
            </a:r>
            <a:r>
              <a:rPr lang="en-US" altLang="zh-CN" baseline="0" dirty="0"/>
              <a:t>process</a:t>
            </a:r>
            <a:r>
              <a:rPr lang="zh-CN" altLang="en-US" baseline="0" dirty="0"/>
              <a:t> </a:t>
            </a:r>
            <a:r>
              <a:rPr lang="en-US" altLang="zh-CN" baseline="0" dirty="0"/>
              <a:t>[click],</a:t>
            </a:r>
          </a:p>
          <a:p>
            <a:r>
              <a:rPr lang="en-US" altLang="zh-CN" baseline="0" dirty="0"/>
              <a:t>it</a:t>
            </a:r>
            <a:r>
              <a:rPr lang="zh-CN" altLang="en-US" baseline="0" dirty="0"/>
              <a:t> </a:t>
            </a:r>
            <a:r>
              <a:rPr lang="en-US" altLang="zh-CN" baseline="0" dirty="0"/>
              <a:t>will</a:t>
            </a:r>
            <a:r>
              <a:rPr lang="zh-CN" altLang="en-US" baseline="0" dirty="0"/>
              <a:t> </a:t>
            </a:r>
            <a:r>
              <a:rPr lang="en-US" altLang="zh-CN" baseline="0" dirty="0"/>
              <a:t>obtain</a:t>
            </a:r>
            <a:r>
              <a:rPr lang="zh-CN" altLang="en-US" baseline="0" dirty="0"/>
              <a:t> </a:t>
            </a:r>
            <a:r>
              <a:rPr lang="en-US" altLang="zh-CN" baseline="0" dirty="0"/>
              <a:t>the</a:t>
            </a:r>
            <a:r>
              <a:rPr lang="zh-CN" altLang="en-US" baseline="0" dirty="0"/>
              <a:t> </a:t>
            </a:r>
            <a:r>
              <a:rPr lang="en-US" altLang="zh-CN" baseline="0" dirty="0"/>
              <a:t>first</a:t>
            </a:r>
            <a:r>
              <a:rPr lang="zh-CN" altLang="en-US" baseline="0" dirty="0"/>
              <a:t> </a:t>
            </a:r>
            <a:r>
              <a:rPr lang="en-US" altLang="zh-CN" baseline="0" dirty="0"/>
              <a:t>pattern</a:t>
            </a:r>
            <a:r>
              <a:rPr lang="zh-CN" altLang="en-US" baseline="0" dirty="0"/>
              <a:t> </a:t>
            </a:r>
            <a:r>
              <a:rPr lang="en-US" altLang="zh-CN" baseline="0" dirty="0"/>
              <a:t>in</a:t>
            </a:r>
            <a:r>
              <a:rPr lang="zh-CN" altLang="en-US" baseline="0" dirty="0"/>
              <a:t> </a:t>
            </a:r>
            <a:r>
              <a:rPr lang="en-US" altLang="zh-CN" baseline="0" dirty="0"/>
              <a:t>the</a:t>
            </a:r>
            <a:r>
              <a:rPr lang="zh-CN" altLang="en-US" baseline="0" dirty="0"/>
              <a:t> </a:t>
            </a:r>
            <a:r>
              <a:rPr lang="en-US" altLang="zh-CN" baseline="0" dirty="0"/>
              <a:t>list</a:t>
            </a:r>
            <a:r>
              <a:rPr lang="zh-CN" altLang="en-US" baseline="0" dirty="0"/>
              <a:t> </a:t>
            </a:r>
            <a:r>
              <a:rPr lang="en-US" altLang="zh-CN" baseline="0" dirty="0"/>
              <a:t>with</a:t>
            </a:r>
            <a:r>
              <a:rPr lang="zh-CN" altLang="en-US" baseline="0" dirty="0"/>
              <a:t> </a:t>
            </a:r>
            <a:r>
              <a:rPr lang="en-US" altLang="zh-CN" baseline="0" dirty="0"/>
              <a:t>an</a:t>
            </a:r>
            <a:r>
              <a:rPr lang="zh-CN" altLang="en-US" baseline="0" dirty="0"/>
              <a:t> </a:t>
            </a:r>
            <a:r>
              <a:rPr lang="en-US" altLang="zh-CN" baseline="0" dirty="0"/>
              <a:t>available</a:t>
            </a:r>
            <a:r>
              <a:rPr lang="zh-CN" altLang="en-US" baseline="0" dirty="0"/>
              <a:t> </a:t>
            </a:r>
            <a:r>
              <a:rPr lang="en-US" altLang="zh-CN" baseline="0" dirty="0"/>
              <a:t>task,</a:t>
            </a:r>
            <a:r>
              <a:rPr lang="zh-CN" altLang="en-US" baseline="0" dirty="0"/>
              <a:t> </a:t>
            </a:r>
            <a:r>
              <a:rPr lang="en-US" altLang="zh-CN" baseline="0" dirty="0"/>
              <a:t>so</a:t>
            </a:r>
            <a:r>
              <a:rPr lang="zh-CN" altLang="en-US" baseline="0" dirty="0"/>
              <a:t> </a:t>
            </a:r>
            <a:r>
              <a:rPr lang="en-US" altLang="zh-CN" baseline="0" dirty="0"/>
              <a:t>that</a:t>
            </a:r>
            <a:r>
              <a:rPr lang="zh-CN" altLang="en-US" baseline="0" dirty="0"/>
              <a:t> </a:t>
            </a:r>
            <a:r>
              <a:rPr lang="en-US" altLang="zh-CN" baseline="0" dirty="0"/>
              <a:t>patterns</a:t>
            </a:r>
            <a:r>
              <a:rPr lang="zh-CN" altLang="en-US" baseline="0" dirty="0"/>
              <a:t> </a:t>
            </a:r>
            <a:r>
              <a:rPr lang="en-US" altLang="zh-CN" baseline="0" dirty="0"/>
              <a:t>that</a:t>
            </a:r>
            <a:r>
              <a:rPr lang="zh-CN" altLang="en-US" baseline="0" dirty="0"/>
              <a:t> </a:t>
            </a:r>
            <a:r>
              <a:rPr lang="en-US" altLang="zh-CN" baseline="0" dirty="0"/>
              <a:t>were</a:t>
            </a:r>
            <a:r>
              <a:rPr lang="zh-CN" altLang="en-US" baseline="0" dirty="0"/>
              <a:t> </a:t>
            </a:r>
            <a:r>
              <a:rPr lang="en-US" altLang="zh-CN" baseline="0" dirty="0"/>
              <a:t>added</a:t>
            </a:r>
            <a:r>
              <a:rPr lang="zh-CN" altLang="en-US" baseline="0" dirty="0"/>
              <a:t> </a:t>
            </a:r>
            <a:r>
              <a:rPr lang="en-US" altLang="zh-CN" baseline="0" dirty="0"/>
              <a:t>early</a:t>
            </a:r>
            <a:r>
              <a:rPr lang="zh-CN" altLang="en-US" baseline="0" dirty="0"/>
              <a:t> </a:t>
            </a:r>
            <a:r>
              <a:rPr lang="en-US" altLang="zh-CN" baseline="0" dirty="0"/>
              <a:t>are</a:t>
            </a:r>
            <a:r>
              <a:rPr lang="zh-CN" altLang="en-US" baseline="0" dirty="0"/>
              <a:t> </a:t>
            </a:r>
            <a:r>
              <a:rPr lang="en-US" altLang="zh-CN" baseline="0" dirty="0"/>
              <a:t>prioritized</a:t>
            </a:r>
            <a:r>
              <a:rPr lang="zh-CN" altLang="en-US" baseline="0" dirty="0"/>
              <a:t> </a:t>
            </a:r>
            <a:r>
              <a:rPr lang="en-US" altLang="zh-CN" baseline="0" dirty="0"/>
              <a:t>for</a:t>
            </a:r>
            <a:r>
              <a:rPr lang="zh-CN" altLang="en-US" baseline="0" dirty="0"/>
              <a:t> </a:t>
            </a:r>
            <a:r>
              <a:rPr lang="en-US" altLang="zh-CN" baseline="0" dirty="0"/>
              <a:t>processing,</a:t>
            </a:r>
            <a:r>
              <a:rPr lang="zh-CN" altLang="en-US" baseline="0" dirty="0"/>
              <a:t> </a:t>
            </a:r>
            <a:r>
              <a:rPr lang="en-US" altLang="zh-CN" baseline="0" dirty="0"/>
              <a:t>to</a:t>
            </a:r>
            <a:r>
              <a:rPr lang="zh-CN" altLang="en-US" baseline="0" dirty="0"/>
              <a:t> </a:t>
            </a:r>
            <a:r>
              <a:rPr lang="en-US" altLang="zh-CN" baseline="0" dirty="0"/>
              <a:t>finish</a:t>
            </a:r>
            <a:r>
              <a:rPr lang="zh-CN" altLang="en-US" baseline="0" dirty="0"/>
              <a:t> </a:t>
            </a:r>
            <a:r>
              <a:rPr lang="en-US" altLang="zh-CN" baseline="0" dirty="0"/>
              <a:t>early</a:t>
            </a:r>
            <a:r>
              <a:rPr lang="zh-CN" altLang="en-US" baseline="0" dirty="0"/>
              <a:t> </a:t>
            </a:r>
            <a:r>
              <a:rPr lang="en-US" altLang="zh-CN" baseline="0" dirty="0"/>
              <a:t>to</a:t>
            </a:r>
            <a:r>
              <a:rPr lang="zh-CN" altLang="en-US" baseline="0" dirty="0"/>
              <a:t> </a:t>
            </a:r>
            <a:r>
              <a:rPr lang="en-US" altLang="zh-CN" baseline="0" dirty="0"/>
              <a:t>make</a:t>
            </a:r>
            <a:r>
              <a:rPr lang="zh-CN" altLang="en-US" baseline="0" dirty="0"/>
              <a:t> </a:t>
            </a:r>
            <a:r>
              <a:rPr lang="en-US" altLang="zh-CN" baseline="0" dirty="0"/>
              <a:t>room</a:t>
            </a:r>
            <a:r>
              <a:rPr lang="zh-CN" altLang="en-US" baseline="0" dirty="0"/>
              <a:t> </a:t>
            </a:r>
            <a:r>
              <a:rPr lang="en-US" altLang="zh-CN" baseline="0" dirty="0"/>
              <a:t>for</a:t>
            </a:r>
            <a:r>
              <a:rPr lang="zh-CN" altLang="en-US" baseline="0" dirty="0"/>
              <a:t> </a:t>
            </a:r>
            <a:r>
              <a:rPr lang="en-US" altLang="zh-CN" baseline="0" dirty="0"/>
              <a:t>new</a:t>
            </a:r>
            <a:r>
              <a:rPr lang="zh-CN" altLang="en-US" baseline="0" dirty="0"/>
              <a:t> </a:t>
            </a:r>
            <a:r>
              <a:rPr lang="en-US" altLang="zh-CN" baseline="0" dirty="0"/>
              <a:t>patterns</a:t>
            </a:r>
            <a:r>
              <a:rPr lang="zh-CN" altLang="en-US" baseline="0" dirty="0"/>
              <a:t> </a:t>
            </a:r>
            <a:r>
              <a:rPr lang="en-US" altLang="zh-CN" baseline="0" dirty="0"/>
              <a:t>to</a:t>
            </a:r>
            <a:r>
              <a:rPr lang="zh-CN" altLang="en-US" baseline="0" dirty="0"/>
              <a:t> </a:t>
            </a:r>
            <a:r>
              <a:rPr lang="en-US" altLang="zh-CN" baseline="0" dirty="0"/>
              <a:t>be</a:t>
            </a:r>
            <a:r>
              <a:rPr lang="zh-CN" altLang="en-US" baseline="0" dirty="0"/>
              <a:t> </a:t>
            </a:r>
            <a:r>
              <a:rPr lang="en-US" altLang="zh-CN" baseline="0" dirty="0"/>
              <a:t>added</a:t>
            </a:r>
            <a:r>
              <a:rPr lang="zh-CN" altLang="en-US" baseline="0" dirty="0"/>
              <a:t> </a:t>
            </a:r>
            <a:r>
              <a:rPr lang="en-US" altLang="zh-CN" baseline="0" dirty="0"/>
              <a:t>to</a:t>
            </a:r>
            <a:r>
              <a:rPr lang="zh-CN" altLang="en-US" baseline="0" dirty="0"/>
              <a:t> </a:t>
            </a:r>
            <a:r>
              <a:rPr lang="en-US" altLang="zh-CN" baseline="0" dirty="0"/>
              <a:t>the</a:t>
            </a:r>
            <a:r>
              <a:rPr lang="zh-CN" altLang="en-US" baseline="0" dirty="0"/>
              <a:t> </a:t>
            </a:r>
            <a:r>
              <a:rPr lang="en-US" altLang="zh-CN" baseline="0" dirty="0"/>
              <a:t>active</a:t>
            </a:r>
            <a:r>
              <a:rPr lang="zh-CN" altLang="en-US" baseline="0" dirty="0"/>
              <a:t> </a:t>
            </a:r>
            <a:r>
              <a:rPr lang="en-US" altLang="zh-CN" baseline="0" dirty="0"/>
              <a:t>list.</a:t>
            </a:r>
          </a:p>
          <a:p>
            <a:r>
              <a:rPr lang="en-US" altLang="zh-CN" baseline="0" dirty="0"/>
              <a:t>Assume</a:t>
            </a:r>
            <a:r>
              <a:rPr lang="zh-CN" altLang="en-US" baseline="0" dirty="0"/>
              <a:t> </a:t>
            </a:r>
            <a:r>
              <a:rPr lang="en-US" altLang="zh-CN" baseline="0" dirty="0"/>
              <a:t>that</a:t>
            </a:r>
            <a:r>
              <a:rPr lang="zh-CN" altLang="en-US" baseline="0" dirty="0"/>
              <a:t> </a:t>
            </a:r>
            <a:r>
              <a:rPr lang="en-US" altLang="zh-CN" baseline="0" dirty="0"/>
              <a:t>a</a:t>
            </a:r>
            <a:r>
              <a:rPr lang="zh-CN" altLang="en-US" baseline="0" dirty="0"/>
              <a:t> </a:t>
            </a:r>
            <a:r>
              <a:rPr lang="en-US" altLang="zh-CN" baseline="0" dirty="0"/>
              <a:t>subgraph-matching</a:t>
            </a:r>
            <a:r>
              <a:rPr lang="zh-CN" altLang="en-US" baseline="0" dirty="0"/>
              <a:t> </a:t>
            </a:r>
            <a:r>
              <a:rPr lang="en-US" altLang="zh-CN" baseline="0" dirty="0"/>
              <a:t>task</a:t>
            </a:r>
            <a:r>
              <a:rPr lang="zh-CN" altLang="en-US" baseline="0" dirty="0"/>
              <a:t> </a:t>
            </a:r>
            <a:r>
              <a:rPr lang="en-US" altLang="zh-CN" baseline="0" dirty="0"/>
              <a:t>from</a:t>
            </a:r>
            <a:r>
              <a:rPr lang="zh-CN" altLang="en-US" baseline="0" dirty="0"/>
              <a:t> </a:t>
            </a:r>
            <a:r>
              <a:rPr lang="en-US" altLang="zh-CN" baseline="0" dirty="0"/>
              <a:t>the</a:t>
            </a:r>
            <a:r>
              <a:rPr lang="zh-CN" altLang="en-US" baseline="0" dirty="0"/>
              <a:t> </a:t>
            </a:r>
            <a:r>
              <a:rPr lang="en-US" altLang="zh-CN" baseline="0" dirty="0"/>
              <a:t>second</a:t>
            </a:r>
            <a:r>
              <a:rPr lang="zh-CN" altLang="en-US" baseline="0" dirty="0"/>
              <a:t> </a:t>
            </a:r>
            <a:r>
              <a:rPr lang="en-US" altLang="zh-CN" baseline="0" dirty="0"/>
              <a:t>pattern</a:t>
            </a:r>
            <a:r>
              <a:rPr lang="zh-CN" altLang="en-US" baseline="0" dirty="0"/>
              <a:t> </a:t>
            </a:r>
            <a:r>
              <a:rPr lang="en-US" altLang="zh-CN" baseline="0" dirty="0"/>
              <a:t>capsule</a:t>
            </a:r>
            <a:r>
              <a:rPr lang="zh-CN" altLang="en-US" baseline="0" dirty="0"/>
              <a:t> </a:t>
            </a:r>
            <a:r>
              <a:rPr lang="en-US" altLang="zh-CN" baseline="0" dirty="0"/>
              <a:t>is</a:t>
            </a:r>
            <a:r>
              <a:rPr lang="zh-CN" altLang="en-US" baseline="0" dirty="0"/>
              <a:t> </a:t>
            </a:r>
            <a:r>
              <a:rPr lang="en-US" altLang="zh-CN" baseline="0" dirty="0"/>
              <a:t>obtained,</a:t>
            </a:r>
            <a:r>
              <a:rPr lang="zh-CN" altLang="en-US" baseline="0" dirty="0"/>
              <a:t> </a:t>
            </a:r>
            <a:r>
              <a:rPr lang="en-US" altLang="zh-CN" baseline="0" dirty="0"/>
              <a:t>then</a:t>
            </a:r>
            <a:r>
              <a:rPr lang="zh-CN" altLang="en-US" baseline="0" dirty="0"/>
              <a:t> </a:t>
            </a:r>
            <a:r>
              <a:rPr lang="en-US" altLang="zh-CN" baseline="0" dirty="0"/>
              <a:t>[click]</a:t>
            </a:r>
            <a:r>
              <a:rPr lang="zh-CN" altLang="en-US" baseline="0" dirty="0"/>
              <a:t> </a:t>
            </a:r>
            <a:r>
              <a:rPr lang="en-US" altLang="zh-CN" baseline="0" dirty="0"/>
              <a:t>we</a:t>
            </a:r>
            <a:r>
              <a:rPr lang="zh-CN" altLang="en-US" baseline="0" dirty="0"/>
              <a:t> </a:t>
            </a:r>
            <a:r>
              <a:rPr lang="en-US" altLang="zh-CN" baseline="0" dirty="0"/>
              <a:t>will</a:t>
            </a:r>
            <a:r>
              <a:rPr lang="zh-CN" altLang="en-US" baseline="0" dirty="0"/>
              <a:t> </a:t>
            </a:r>
            <a:r>
              <a:rPr lang="en-US" altLang="zh-CN" baseline="0" dirty="0"/>
              <a:t>update</a:t>
            </a:r>
            <a:r>
              <a:rPr lang="zh-CN" altLang="en-US" baseline="0" dirty="0"/>
              <a:t> </a:t>
            </a:r>
            <a:r>
              <a:rPr lang="en-US" altLang="zh-CN" baseline="0" dirty="0"/>
              <a:t>the</a:t>
            </a:r>
            <a:r>
              <a:rPr lang="zh-CN" altLang="en-US" baseline="0" dirty="0"/>
              <a:t> </a:t>
            </a:r>
            <a:r>
              <a:rPr lang="en-US" altLang="zh-CN" baseline="0" dirty="0"/>
              <a:t>pattern</a:t>
            </a:r>
            <a:r>
              <a:rPr lang="zh-CN" altLang="en-US" baseline="0" dirty="0"/>
              <a:t> </a:t>
            </a:r>
            <a:r>
              <a:rPr lang="en-US" altLang="zh-CN" baseline="0" dirty="0"/>
              <a:t>status</a:t>
            </a:r>
            <a:r>
              <a:rPr lang="zh-CN" altLang="en-US" baseline="0" dirty="0"/>
              <a:t> </a:t>
            </a:r>
            <a:r>
              <a:rPr lang="en-US" altLang="zh-CN" baseline="0" dirty="0"/>
              <a:t>using</a:t>
            </a:r>
            <a:r>
              <a:rPr lang="zh-CN" altLang="en-US" baseline="0" dirty="0"/>
              <a:t> </a:t>
            </a:r>
            <a:r>
              <a:rPr lang="en-US" altLang="zh-CN" baseline="0" dirty="0"/>
              <a:t>the</a:t>
            </a:r>
            <a:r>
              <a:rPr lang="zh-CN" altLang="en-US" baseline="0" dirty="0"/>
              <a:t> </a:t>
            </a:r>
            <a:r>
              <a:rPr lang="en-US" altLang="zh-CN" baseline="0" dirty="0"/>
              <a:t>task</a:t>
            </a:r>
            <a:r>
              <a:rPr lang="zh-CN" altLang="en-US" baseline="0" dirty="0"/>
              <a:t> </a:t>
            </a:r>
            <a:r>
              <a:rPr lang="en-US" altLang="zh-CN" baseline="0" dirty="0"/>
              <a:t>result</a:t>
            </a:r>
            <a:r>
              <a:rPr lang="zh-CN" altLang="en-US" baseline="0" dirty="0"/>
              <a:t> </a:t>
            </a:r>
            <a:r>
              <a:rPr lang="en-US" altLang="zh-CN" baseline="0" dirty="0"/>
              <a:t>after</a:t>
            </a:r>
            <a:r>
              <a:rPr lang="zh-CN" altLang="en-US" baseline="0" dirty="0"/>
              <a:t> </a:t>
            </a:r>
            <a:r>
              <a:rPr lang="en-US" altLang="zh-CN" baseline="0" dirty="0"/>
              <a:t>task</a:t>
            </a:r>
            <a:r>
              <a:rPr lang="zh-CN" altLang="en-US" baseline="0" dirty="0"/>
              <a:t> </a:t>
            </a:r>
            <a:r>
              <a:rPr lang="en-US" altLang="zh-CN" baseline="0" dirty="0"/>
              <a:t>computation.</a:t>
            </a:r>
          </a:p>
          <a:p>
            <a:r>
              <a:rPr lang="en-US" altLang="zh-CN" baseline="0" dirty="0"/>
              <a:t>[click]</a:t>
            </a:r>
            <a:r>
              <a:rPr lang="zh-CN" altLang="en-US" baseline="0" dirty="0"/>
              <a:t> </a:t>
            </a:r>
            <a:r>
              <a:rPr lang="en-US" altLang="zh-CN" baseline="0" dirty="0"/>
              <a:t>If</a:t>
            </a:r>
            <a:r>
              <a:rPr lang="zh-CN" altLang="en-US" baseline="0" dirty="0"/>
              <a:t> </a:t>
            </a:r>
            <a:r>
              <a:rPr lang="en-US" altLang="zh-CN" baseline="0" dirty="0"/>
              <a:t>we</a:t>
            </a:r>
            <a:r>
              <a:rPr lang="zh-CN" altLang="en-US" baseline="0" dirty="0"/>
              <a:t> </a:t>
            </a:r>
            <a:r>
              <a:rPr lang="en-US" altLang="zh-CN" baseline="0" dirty="0"/>
              <a:t>can</a:t>
            </a:r>
            <a:r>
              <a:rPr lang="zh-CN" altLang="en-US" baseline="0" dirty="0"/>
              <a:t> </a:t>
            </a:r>
            <a:r>
              <a:rPr lang="en-US" altLang="zh-CN" baseline="0" dirty="0"/>
              <a:t>determine</a:t>
            </a:r>
            <a:r>
              <a:rPr lang="zh-CN" altLang="en-US" baseline="0" dirty="0"/>
              <a:t> </a:t>
            </a:r>
            <a:r>
              <a:rPr lang="en-US" altLang="zh-CN" baseline="0" dirty="0"/>
              <a:t>whether</a:t>
            </a:r>
            <a:r>
              <a:rPr lang="zh-CN" altLang="en-US" baseline="0" dirty="0"/>
              <a:t> </a:t>
            </a:r>
            <a:r>
              <a:rPr lang="en-US" altLang="zh-CN" baseline="0" dirty="0"/>
              <a:t>a</a:t>
            </a:r>
            <a:r>
              <a:rPr lang="zh-CN" altLang="en-US" baseline="0" dirty="0"/>
              <a:t> </a:t>
            </a:r>
            <a:r>
              <a:rPr lang="en-US" altLang="zh-CN" baseline="0" dirty="0"/>
              <a:t>pattern</a:t>
            </a:r>
            <a:r>
              <a:rPr lang="zh-CN" altLang="en-US" baseline="0" dirty="0"/>
              <a:t> </a:t>
            </a:r>
            <a:r>
              <a:rPr lang="en-US" altLang="zh-CN" baseline="0" dirty="0"/>
              <a:t>is</a:t>
            </a:r>
            <a:r>
              <a:rPr lang="zh-CN" altLang="en-US" baseline="0" dirty="0"/>
              <a:t> </a:t>
            </a:r>
            <a:r>
              <a:rPr lang="en-US" altLang="zh-CN" baseline="0" dirty="0"/>
              <a:t>frequent</a:t>
            </a:r>
            <a:r>
              <a:rPr lang="zh-CN" altLang="en-US" baseline="0" dirty="0"/>
              <a:t> </a:t>
            </a:r>
            <a:r>
              <a:rPr lang="en-US" altLang="zh-CN" baseline="0" dirty="0"/>
              <a:t>or</a:t>
            </a:r>
            <a:r>
              <a:rPr lang="zh-CN" altLang="en-US" baseline="0" dirty="0"/>
              <a:t> </a:t>
            </a:r>
            <a:r>
              <a:rPr lang="en-US" altLang="zh-CN" baseline="0" dirty="0"/>
              <a:t>not</a:t>
            </a:r>
            <a:r>
              <a:rPr lang="zh-CN" altLang="en-US" baseline="0" dirty="0"/>
              <a:t> </a:t>
            </a:r>
            <a:r>
              <a:rPr lang="en-US" altLang="zh-CN" baseline="0" dirty="0"/>
              <a:t>after</a:t>
            </a:r>
            <a:r>
              <a:rPr lang="zh-CN" altLang="en-US" baseline="0" dirty="0"/>
              <a:t> </a:t>
            </a:r>
            <a:r>
              <a:rPr lang="en-US" altLang="zh-CN" baseline="0" dirty="0"/>
              <a:t>the</a:t>
            </a:r>
            <a:r>
              <a:rPr lang="zh-CN" altLang="en-US" baseline="0" dirty="0"/>
              <a:t> </a:t>
            </a:r>
            <a:r>
              <a:rPr lang="en-US" altLang="zh-CN" baseline="0" dirty="0"/>
              <a:t>status</a:t>
            </a:r>
            <a:r>
              <a:rPr lang="zh-CN" altLang="en-US" baseline="0" dirty="0"/>
              <a:t> </a:t>
            </a:r>
            <a:r>
              <a:rPr lang="en-US" altLang="zh-CN" baseline="0" dirty="0"/>
              <a:t>update</a:t>
            </a:r>
            <a:r>
              <a:rPr lang="zh-CN" altLang="en-US" baseline="0" dirty="0"/>
              <a:t> </a:t>
            </a:r>
            <a:r>
              <a:rPr lang="en-US" altLang="zh-CN" baseline="0" dirty="0"/>
              <a:t>of</a:t>
            </a:r>
            <a:r>
              <a:rPr lang="zh-CN" altLang="en-US" baseline="0" dirty="0"/>
              <a:t> </a:t>
            </a:r>
            <a:r>
              <a:rPr lang="en-US" altLang="zh-CN" baseline="0" dirty="0"/>
              <a:t>some</a:t>
            </a:r>
            <a:r>
              <a:rPr lang="zh-CN" altLang="en-US" baseline="0" dirty="0"/>
              <a:t> </a:t>
            </a:r>
            <a:r>
              <a:rPr lang="en-US" altLang="zh-CN" baseline="0" dirty="0"/>
              <a:t>task,</a:t>
            </a:r>
          </a:p>
          <a:p>
            <a:r>
              <a:rPr lang="en-US" altLang="zh-CN" baseline="0" dirty="0"/>
              <a:t>[click]</a:t>
            </a:r>
            <a:r>
              <a:rPr lang="zh-CN" altLang="en-US" baseline="0" dirty="0"/>
              <a:t> </a:t>
            </a:r>
            <a:r>
              <a:rPr lang="en-US" altLang="zh-CN" baseline="0" dirty="0"/>
              <a:t>we</a:t>
            </a:r>
            <a:r>
              <a:rPr lang="zh-CN" altLang="en-US" baseline="0" dirty="0"/>
              <a:t> </a:t>
            </a:r>
            <a:r>
              <a:rPr lang="en-US" altLang="zh-CN" baseline="0" dirty="0"/>
              <a:t>will</a:t>
            </a:r>
            <a:r>
              <a:rPr lang="zh-CN" altLang="en-US" baseline="0" dirty="0"/>
              <a:t> </a:t>
            </a:r>
            <a:r>
              <a:rPr lang="en-US" altLang="zh-CN" baseline="0" dirty="0"/>
              <a:t>extend</a:t>
            </a:r>
            <a:r>
              <a:rPr lang="zh-CN" altLang="en-US" baseline="0" dirty="0"/>
              <a:t> </a:t>
            </a:r>
            <a:r>
              <a:rPr lang="en-US" altLang="zh-CN" baseline="0" dirty="0"/>
              <a:t>the</a:t>
            </a:r>
            <a:r>
              <a:rPr lang="zh-CN" altLang="en-US" baseline="0" dirty="0"/>
              <a:t> </a:t>
            </a:r>
            <a:r>
              <a:rPr lang="en-US" altLang="zh-CN" baseline="0" dirty="0"/>
              <a:t>pattern</a:t>
            </a:r>
            <a:r>
              <a:rPr lang="zh-CN" altLang="en-US" baseline="0" dirty="0"/>
              <a:t> </a:t>
            </a:r>
            <a:r>
              <a:rPr lang="en-US" altLang="zh-CN" baseline="0" dirty="0"/>
              <a:t>if</a:t>
            </a:r>
            <a:r>
              <a:rPr lang="zh-CN" altLang="en-US" baseline="0" dirty="0"/>
              <a:t> </a:t>
            </a:r>
            <a:r>
              <a:rPr lang="en-US" altLang="zh-CN" baseline="0" dirty="0"/>
              <a:t>it</a:t>
            </a:r>
            <a:r>
              <a:rPr lang="zh-CN" altLang="en-US" baseline="0" dirty="0"/>
              <a:t> </a:t>
            </a:r>
            <a:r>
              <a:rPr lang="en-US" altLang="zh-CN" baseline="0" dirty="0"/>
              <a:t>is</a:t>
            </a:r>
            <a:r>
              <a:rPr lang="zh-CN" altLang="en-US" baseline="0" dirty="0"/>
              <a:t> </a:t>
            </a:r>
            <a:r>
              <a:rPr lang="en-US" altLang="zh-CN" baseline="0" dirty="0"/>
              <a:t>frequent,</a:t>
            </a:r>
            <a:r>
              <a:rPr lang="zh-CN" altLang="en-US" baseline="0" dirty="0"/>
              <a:t> </a:t>
            </a:r>
            <a:r>
              <a:rPr lang="en-US" altLang="zh-CN" baseline="0" dirty="0"/>
              <a:t>and</a:t>
            </a:r>
            <a:r>
              <a:rPr lang="zh-CN" altLang="en-US" baseline="0" dirty="0"/>
              <a:t> </a:t>
            </a:r>
            <a:r>
              <a:rPr lang="en-US" altLang="zh-CN" baseline="0" dirty="0"/>
              <a:t>add</a:t>
            </a:r>
            <a:r>
              <a:rPr lang="zh-CN" altLang="en-US" baseline="0" dirty="0"/>
              <a:t> </a:t>
            </a:r>
            <a:r>
              <a:rPr lang="en-US" altLang="zh-CN" baseline="0" dirty="0"/>
              <a:t>the</a:t>
            </a:r>
            <a:r>
              <a:rPr lang="zh-CN" altLang="en-US" baseline="0" dirty="0"/>
              <a:t> </a:t>
            </a:r>
            <a:r>
              <a:rPr lang="en-US" altLang="zh-CN" baseline="0" dirty="0"/>
              <a:t>child</a:t>
            </a:r>
            <a:r>
              <a:rPr lang="zh-CN" altLang="en-US" baseline="0" dirty="0"/>
              <a:t> </a:t>
            </a:r>
            <a:r>
              <a:rPr lang="en-US" altLang="zh-CN" baseline="0" dirty="0"/>
              <a:t>patterns</a:t>
            </a:r>
            <a:r>
              <a:rPr lang="zh-CN" altLang="en-US" baseline="0" dirty="0"/>
              <a:t> </a:t>
            </a:r>
            <a:r>
              <a:rPr lang="en-US" altLang="zh-CN" baseline="0" dirty="0"/>
              <a:t>to</a:t>
            </a:r>
            <a:r>
              <a:rPr lang="zh-CN" altLang="en-US" baseline="0" dirty="0"/>
              <a:t> </a:t>
            </a:r>
            <a:r>
              <a:rPr lang="en-US" altLang="zh-CN" baseline="0" dirty="0"/>
              <a:t>a</a:t>
            </a:r>
            <a:r>
              <a:rPr lang="zh-CN" altLang="en-US" baseline="0" dirty="0"/>
              <a:t> </a:t>
            </a:r>
            <a:r>
              <a:rPr lang="en-US" altLang="zh-CN" baseline="0" dirty="0"/>
              <a:t>stack</a:t>
            </a:r>
            <a:r>
              <a:rPr lang="zh-CN" altLang="en-US" baseline="0" dirty="0"/>
              <a:t> </a:t>
            </a:r>
            <a:r>
              <a:rPr lang="en-US" altLang="zh-CN" baseline="0" dirty="0"/>
              <a:t>of</a:t>
            </a:r>
            <a:r>
              <a:rPr lang="zh-CN" altLang="en-US" baseline="0" dirty="0"/>
              <a:t> </a:t>
            </a:r>
            <a:r>
              <a:rPr lang="en-US" altLang="zh-CN" baseline="0" dirty="0"/>
              <a:t>pending</a:t>
            </a:r>
            <a:r>
              <a:rPr lang="zh-CN" altLang="en-US" baseline="0" dirty="0"/>
              <a:t> </a:t>
            </a:r>
            <a:r>
              <a:rPr lang="en-US" altLang="zh-CN" baseline="0" dirty="0"/>
              <a:t>patterns</a:t>
            </a:r>
            <a:r>
              <a:rPr lang="zh-CN" altLang="en-US" baseline="0" dirty="0"/>
              <a:t> </a:t>
            </a:r>
            <a:r>
              <a:rPr lang="en-US" altLang="zh-CN" baseline="0" dirty="0"/>
              <a:t>to</a:t>
            </a:r>
            <a:r>
              <a:rPr lang="zh-CN" altLang="en-US" baseline="0" dirty="0"/>
              <a:t> </a:t>
            </a:r>
            <a:r>
              <a:rPr lang="en-US" altLang="zh-CN" baseline="0" dirty="0"/>
              <a:t>process</a:t>
            </a:r>
          </a:p>
          <a:p>
            <a:r>
              <a:rPr lang="en-US" altLang="zh-CN" baseline="0" dirty="0"/>
              <a:t>[click]</a:t>
            </a:r>
            <a:r>
              <a:rPr lang="zh-CN" altLang="en-US" baseline="0" dirty="0"/>
              <a:t> </a:t>
            </a:r>
            <a:r>
              <a:rPr lang="en-US" altLang="zh-CN" baseline="0" dirty="0"/>
              <a:t>The</a:t>
            </a:r>
            <a:r>
              <a:rPr lang="zh-CN" altLang="en-US" baseline="0" dirty="0"/>
              <a:t> </a:t>
            </a:r>
            <a:r>
              <a:rPr lang="en-US" altLang="zh-CN" baseline="0" dirty="0"/>
              <a:t>current</a:t>
            </a:r>
            <a:r>
              <a:rPr lang="zh-CN" altLang="en-US" baseline="0" dirty="0"/>
              <a:t> </a:t>
            </a:r>
            <a:r>
              <a:rPr lang="en-US" altLang="zh-CN" baseline="0" dirty="0"/>
              <a:t>pattern</a:t>
            </a:r>
            <a:r>
              <a:rPr lang="zh-CN" altLang="en-US" baseline="0" dirty="0"/>
              <a:t> </a:t>
            </a:r>
            <a:r>
              <a:rPr lang="en-US" altLang="zh-CN" baseline="0" dirty="0"/>
              <a:t>is</a:t>
            </a:r>
            <a:r>
              <a:rPr lang="zh-CN" altLang="en-US" baseline="0" dirty="0"/>
              <a:t> </a:t>
            </a:r>
            <a:r>
              <a:rPr lang="en-US" altLang="zh-CN" baseline="0" dirty="0"/>
              <a:t>then</a:t>
            </a:r>
            <a:r>
              <a:rPr lang="zh-CN" altLang="en-US" baseline="0" dirty="0"/>
              <a:t> </a:t>
            </a:r>
            <a:r>
              <a:rPr lang="en-US" altLang="zh-CN" baseline="0" dirty="0"/>
              <a:t>deleted</a:t>
            </a:r>
            <a:r>
              <a:rPr lang="zh-CN" altLang="en-US" baseline="0" dirty="0"/>
              <a:t> </a:t>
            </a:r>
            <a:r>
              <a:rPr lang="en-US" altLang="zh-CN" baseline="0" dirty="0"/>
              <a:t>from</a:t>
            </a:r>
            <a:r>
              <a:rPr lang="zh-CN" altLang="en-US" baseline="0" dirty="0"/>
              <a:t> </a:t>
            </a:r>
            <a:r>
              <a:rPr lang="en-US" altLang="zh-CN" baseline="0" dirty="0"/>
              <a:t>the</a:t>
            </a:r>
            <a:r>
              <a:rPr lang="zh-CN" altLang="en-US" baseline="0" dirty="0"/>
              <a:t> </a:t>
            </a:r>
            <a:r>
              <a:rPr lang="en-US" altLang="zh-CN" baseline="0" dirty="0"/>
              <a:t>active</a:t>
            </a:r>
            <a:r>
              <a:rPr lang="zh-CN" altLang="en-US" baseline="0" dirty="0"/>
              <a:t> </a:t>
            </a:r>
            <a:r>
              <a:rPr lang="en-US" altLang="zh-CN" baseline="0" dirty="0"/>
              <a:t>list</a:t>
            </a:r>
            <a:r>
              <a:rPr lang="zh-CN" altLang="en-US" baseline="0" dirty="0"/>
              <a:t> </a:t>
            </a:r>
            <a:r>
              <a:rPr lang="en-US" altLang="zh-CN" baseline="0" dirty="0"/>
              <a:t>since</a:t>
            </a:r>
            <a:r>
              <a:rPr lang="zh-CN" altLang="en-US" baseline="0" dirty="0"/>
              <a:t> </a:t>
            </a:r>
            <a:r>
              <a:rPr lang="en-US" altLang="zh-CN" baseline="0" dirty="0"/>
              <a:t>it</a:t>
            </a:r>
            <a:r>
              <a:rPr lang="zh-CN" altLang="en-US" baseline="0" dirty="0"/>
              <a:t> </a:t>
            </a:r>
            <a:r>
              <a:rPr lang="en-US" altLang="zh-CN" baseline="0" dirty="0"/>
              <a:t>finishes</a:t>
            </a:r>
            <a:r>
              <a:rPr lang="zh-CN" altLang="en-US" baseline="0" dirty="0"/>
              <a:t> </a:t>
            </a:r>
            <a:r>
              <a:rPr lang="en-US" altLang="zh-CN" baseline="0" dirty="0"/>
              <a:t>processing</a:t>
            </a:r>
          </a:p>
          <a:p>
            <a:endParaRPr lang="en-US" altLang="zh-CN" baseline="0" dirty="0"/>
          </a:p>
          <a:p>
            <a:r>
              <a:rPr lang="en-US" altLang="zh-CN" baseline="0" dirty="0"/>
              <a:t>[click]</a:t>
            </a:r>
            <a:r>
              <a:rPr lang="zh-CN" altLang="en-US" baseline="0" dirty="0"/>
              <a:t> </a:t>
            </a:r>
            <a:r>
              <a:rPr lang="en-US" altLang="zh-CN" baseline="0" dirty="0"/>
              <a:t>Later</a:t>
            </a:r>
            <a:r>
              <a:rPr lang="zh-CN" altLang="en-US" baseline="0" dirty="0"/>
              <a:t> </a:t>
            </a:r>
            <a:r>
              <a:rPr lang="en-US" altLang="zh-CN" baseline="0" dirty="0"/>
              <a:t>if</a:t>
            </a:r>
            <a:r>
              <a:rPr lang="zh-CN" altLang="en-US" baseline="0" dirty="0"/>
              <a:t> </a:t>
            </a:r>
            <a:r>
              <a:rPr lang="en-US" altLang="zh-CN" baseline="0" dirty="0"/>
              <a:t>a</a:t>
            </a:r>
            <a:r>
              <a:rPr lang="zh-CN" altLang="en-US" baseline="0" dirty="0"/>
              <a:t> </a:t>
            </a:r>
            <a:r>
              <a:rPr lang="en-US" altLang="zh-CN" baseline="0" dirty="0"/>
              <a:t>computing</a:t>
            </a:r>
            <a:r>
              <a:rPr lang="zh-CN" altLang="en-US" baseline="0" dirty="0"/>
              <a:t> </a:t>
            </a:r>
            <a:r>
              <a:rPr lang="en-US" altLang="zh-CN" baseline="0" dirty="0"/>
              <a:t>thread</a:t>
            </a:r>
            <a:r>
              <a:rPr lang="zh-CN" altLang="en-US" baseline="0" dirty="0"/>
              <a:t> </a:t>
            </a:r>
            <a:r>
              <a:rPr lang="en-US" altLang="zh-CN" baseline="0" dirty="0"/>
              <a:t>cannot</a:t>
            </a:r>
            <a:r>
              <a:rPr lang="zh-CN" altLang="en-US" baseline="0" dirty="0"/>
              <a:t> </a:t>
            </a:r>
            <a:r>
              <a:rPr lang="en-US" altLang="zh-CN" baseline="0" dirty="0"/>
              <a:t>get</a:t>
            </a:r>
            <a:r>
              <a:rPr lang="zh-CN" altLang="en-US" baseline="0" dirty="0"/>
              <a:t> </a:t>
            </a:r>
            <a:r>
              <a:rPr lang="en-US" altLang="zh-CN" baseline="0" dirty="0"/>
              <a:t>any</a:t>
            </a:r>
            <a:r>
              <a:rPr lang="zh-CN" altLang="en-US" baseline="0" dirty="0"/>
              <a:t> </a:t>
            </a:r>
            <a:r>
              <a:rPr lang="en-US" altLang="zh-CN" baseline="0" dirty="0"/>
              <a:t>task</a:t>
            </a:r>
            <a:r>
              <a:rPr lang="zh-CN" altLang="en-US" baseline="0" dirty="0"/>
              <a:t> </a:t>
            </a:r>
            <a:r>
              <a:rPr lang="en-US" altLang="zh-CN" baseline="0" dirty="0"/>
              <a:t>after</a:t>
            </a:r>
            <a:r>
              <a:rPr lang="zh-CN" altLang="en-US" baseline="0" dirty="0"/>
              <a:t> </a:t>
            </a:r>
            <a:r>
              <a:rPr lang="en-US" altLang="zh-CN" baseline="0" dirty="0"/>
              <a:t>checking</a:t>
            </a:r>
            <a:r>
              <a:rPr lang="zh-CN" altLang="en-US" baseline="0" dirty="0"/>
              <a:t> </a:t>
            </a:r>
            <a:r>
              <a:rPr lang="en-US" altLang="zh-CN" baseline="0" dirty="0"/>
              <a:t>all</a:t>
            </a:r>
            <a:r>
              <a:rPr lang="zh-CN" altLang="en-US" baseline="0" dirty="0"/>
              <a:t> </a:t>
            </a:r>
            <a:r>
              <a:rPr lang="en-US" altLang="zh-CN" baseline="0" dirty="0"/>
              <a:t>the active</a:t>
            </a:r>
            <a:r>
              <a:rPr lang="zh-CN" altLang="en-US" baseline="0" dirty="0"/>
              <a:t> </a:t>
            </a:r>
            <a:r>
              <a:rPr lang="en-US" altLang="zh-CN" baseline="0" dirty="0"/>
              <a:t>pattern</a:t>
            </a:r>
            <a:r>
              <a:rPr lang="zh-CN" altLang="en-US" baseline="0" dirty="0"/>
              <a:t> </a:t>
            </a:r>
            <a:r>
              <a:rPr lang="en-US" altLang="zh-CN" baseline="0" dirty="0"/>
              <a:t>capsules,</a:t>
            </a:r>
            <a:r>
              <a:rPr lang="zh-CN" altLang="en-US" baseline="0" dirty="0"/>
              <a:t> </a:t>
            </a:r>
            <a:r>
              <a:rPr lang="en-US" altLang="zh-CN" baseline="0" dirty="0"/>
              <a:t>a</a:t>
            </a:r>
            <a:r>
              <a:rPr lang="zh-CN" altLang="en-US" baseline="0" dirty="0"/>
              <a:t> </a:t>
            </a:r>
            <a:r>
              <a:rPr lang="en-US" altLang="zh-CN" baseline="0" dirty="0"/>
              <a:t>new</a:t>
            </a:r>
            <a:r>
              <a:rPr lang="zh-CN" altLang="en-US" baseline="0" dirty="0"/>
              <a:t> </a:t>
            </a:r>
            <a:r>
              <a:rPr lang="en-US" altLang="zh-CN" baseline="0" dirty="0"/>
              <a:t>pattern</a:t>
            </a:r>
            <a:r>
              <a:rPr lang="zh-CN" altLang="en-US" baseline="0" dirty="0"/>
              <a:t> </a:t>
            </a:r>
            <a:r>
              <a:rPr lang="en-US" altLang="zh-CN" baseline="0" dirty="0"/>
              <a:t>can</a:t>
            </a:r>
            <a:r>
              <a:rPr lang="zh-CN" altLang="en-US" baseline="0" dirty="0"/>
              <a:t> </a:t>
            </a:r>
            <a:r>
              <a:rPr lang="en-US" altLang="zh-CN" baseline="0" dirty="0"/>
              <a:t>be</a:t>
            </a:r>
            <a:r>
              <a:rPr lang="zh-CN" altLang="en-US" baseline="0" dirty="0"/>
              <a:t> </a:t>
            </a:r>
            <a:r>
              <a:rPr lang="en-US" altLang="zh-CN" baseline="0" dirty="0"/>
              <a:t>moved</a:t>
            </a:r>
            <a:r>
              <a:rPr lang="zh-CN" altLang="en-US" baseline="0" dirty="0"/>
              <a:t> </a:t>
            </a:r>
            <a:r>
              <a:rPr lang="en-US" altLang="zh-CN" baseline="0" dirty="0"/>
              <a:t>to</a:t>
            </a:r>
            <a:r>
              <a:rPr lang="zh-CN" altLang="en-US" baseline="0" dirty="0"/>
              <a:t> </a:t>
            </a:r>
            <a:r>
              <a:rPr lang="en-US" altLang="zh-CN" baseline="0" dirty="0"/>
              <a:t>the</a:t>
            </a:r>
            <a:r>
              <a:rPr lang="zh-CN" altLang="en-US" baseline="0" dirty="0"/>
              <a:t> </a:t>
            </a:r>
            <a:r>
              <a:rPr lang="en-US" altLang="zh-CN" baseline="0" dirty="0"/>
              <a:t>active</a:t>
            </a:r>
            <a:r>
              <a:rPr lang="zh-CN" altLang="en-US" baseline="0" dirty="0"/>
              <a:t> </a:t>
            </a:r>
            <a:r>
              <a:rPr lang="en-US" altLang="zh-CN" baseline="0" dirty="0"/>
              <a:t>list</a:t>
            </a:r>
            <a:r>
              <a:rPr lang="zh-CN" altLang="en-US" baseline="0" dirty="0"/>
              <a:t> </a:t>
            </a:r>
            <a:r>
              <a:rPr lang="en-US" altLang="zh-CN" baseline="0" dirty="0"/>
              <a:t>for</a:t>
            </a:r>
            <a:r>
              <a:rPr lang="zh-CN" altLang="en-US" baseline="0" dirty="0"/>
              <a:t> </a:t>
            </a:r>
            <a:r>
              <a:rPr lang="en-US" altLang="zh-CN" baseline="0" dirty="0"/>
              <a:t>task</a:t>
            </a:r>
            <a:r>
              <a:rPr lang="zh-CN" altLang="en-US" baseline="0" dirty="0"/>
              <a:t> </a:t>
            </a:r>
            <a:r>
              <a:rPr lang="en-US" altLang="zh-CN" baseline="0" dirty="0"/>
              <a:t>creation</a:t>
            </a:r>
            <a:r>
              <a:rPr lang="zh-CN" altLang="en-US" baseline="0" dirty="0"/>
              <a:t> </a:t>
            </a:r>
            <a:r>
              <a:rPr lang="en-US" altLang="zh-CN" baseline="0" dirty="0"/>
              <a:t>to</a:t>
            </a:r>
            <a:r>
              <a:rPr lang="zh-CN" altLang="en-US" baseline="0" dirty="0"/>
              <a:t> </a:t>
            </a:r>
            <a:r>
              <a:rPr lang="en-US" altLang="zh-CN" baseline="0" dirty="0"/>
              <a:t>fill</a:t>
            </a:r>
            <a:r>
              <a:rPr lang="zh-CN" altLang="en-US" baseline="0" dirty="0"/>
              <a:t> </a:t>
            </a:r>
            <a:r>
              <a:rPr lang="en-US" altLang="zh-CN" baseline="0" dirty="0"/>
              <a:t>the</a:t>
            </a:r>
            <a:r>
              <a:rPr lang="zh-CN" altLang="en-US" baseline="0" dirty="0"/>
              <a:t> </a:t>
            </a:r>
            <a:r>
              <a:rPr lang="en-US" altLang="zh-CN" baseline="0" dirty="0"/>
              <a:t>available</a:t>
            </a:r>
            <a:r>
              <a:rPr lang="zh-CN" altLang="en-US" baseline="0" dirty="0"/>
              <a:t> </a:t>
            </a:r>
            <a:r>
              <a:rPr lang="en-US" altLang="zh-CN" baseline="0" dirty="0"/>
              <a:t>capacity</a:t>
            </a:r>
            <a:r>
              <a:rPr lang="zh-CN" altLang="en-US" baseline="0" dirty="0"/>
              <a:t> </a:t>
            </a:r>
            <a:r>
              <a:rPr lang="en-US" altLang="zh-CN" baseline="0" dirty="0"/>
              <a:t>slot.</a:t>
            </a:r>
          </a:p>
          <a:p>
            <a:endParaRPr lang="en-US" altLang="zh-CN" baseline="0" dirty="0"/>
          </a:p>
          <a:p>
            <a:r>
              <a:rPr lang="en-US" altLang="zh-CN" baseline="0" dirty="0"/>
              <a:t>[click]</a:t>
            </a:r>
            <a:r>
              <a:rPr lang="zh-CN" altLang="en-US" baseline="0" dirty="0"/>
              <a:t> </a:t>
            </a:r>
            <a:r>
              <a:rPr lang="en-US" altLang="zh-CN" baseline="0" dirty="0"/>
              <a:t>By</a:t>
            </a:r>
            <a:r>
              <a:rPr lang="zh-CN" altLang="en-US" baseline="0" dirty="0"/>
              <a:t> </a:t>
            </a:r>
            <a:r>
              <a:rPr lang="en-US" altLang="zh-CN" baseline="0" dirty="0"/>
              <a:t>organizing</a:t>
            </a:r>
            <a:r>
              <a:rPr lang="zh-CN" altLang="en-US" baseline="0" dirty="0"/>
              <a:t> </a:t>
            </a:r>
            <a:r>
              <a:rPr lang="en-US" altLang="zh-CN" baseline="0" dirty="0"/>
              <a:t>the</a:t>
            </a:r>
            <a:r>
              <a:rPr lang="zh-CN" altLang="en-US" baseline="0" dirty="0"/>
              <a:t> </a:t>
            </a:r>
            <a:r>
              <a:rPr lang="en-US" altLang="zh-CN" baseline="0" dirty="0"/>
              <a:t>pending</a:t>
            </a:r>
            <a:r>
              <a:rPr lang="zh-CN" altLang="en-US" baseline="0" dirty="0"/>
              <a:t> </a:t>
            </a:r>
            <a:r>
              <a:rPr lang="en-US" altLang="zh-CN" baseline="0" dirty="0"/>
              <a:t>pattern</a:t>
            </a:r>
            <a:r>
              <a:rPr lang="zh-CN" altLang="en-US" baseline="0" dirty="0"/>
              <a:t> </a:t>
            </a:r>
            <a:r>
              <a:rPr lang="en-US" altLang="zh-CN" baseline="0" dirty="0"/>
              <a:t>pool</a:t>
            </a:r>
            <a:r>
              <a:rPr lang="zh-CN" altLang="en-US" baseline="0" dirty="0"/>
              <a:t> </a:t>
            </a:r>
            <a:r>
              <a:rPr lang="en-US" altLang="zh-CN" baseline="0" dirty="0"/>
              <a:t>as</a:t>
            </a:r>
            <a:r>
              <a:rPr lang="zh-CN" altLang="en-US" baseline="0" dirty="0"/>
              <a:t> </a:t>
            </a:r>
            <a:r>
              <a:rPr lang="en-US" altLang="zh-CN" baseline="0" dirty="0"/>
              <a:t>a</a:t>
            </a:r>
            <a:r>
              <a:rPr lang="zh-CN" altLang="en-US" baseline="0" dirty="0"/>
              <a:t> </a:t>
            </a:r>
            <a:r>
              <a:rPr lang="en-US" altLang="zh-CN" baseline="0" dirty="0"/>
              <a:t>last-in-first-out</a:t>
            </a:r>
            <a:r>
              <a:rPr lang="zh-CN" altLang="en-US" baseline="0" dirty="0"/>
              <a:t> </a:t>
            </a:r>
            <a:r>
              <a:rPr lang="en-US" altLang="zh-CN" baseline="0" dirty="0"/>
              <a:t>stack,</a:t>
            </a:r>
            <a:r>
              <a:rPr lang="zh-CN" altLang="en-US" baseline="0" dirty="0"/>
              <a:t> </a:t>
            </a:r>
            <a:r>
              <a:rPr lang="en-US" altLang="zh-CN" baseline="0" dirty="0"/>
              <a:t>we</a:t>
            </a:r>
            <a:r>
              <a:rPr lang="zh-CN" altLang="en-US" baseline="0" dirty="0"/>
              <a:t> </a:t>
            </a:r>
            <a:r>
              <a:rPr lang="en-US" altLang="zh-CN" baseline="0" dirty="0"/>
              <a:t>can</a:t>
            </a:r>
            <a:r>
              <a:rPr lang="zh-CN" altLang="en-US" baseline="0" dirty="0"/>
              <a:t> </a:t>
            </a:r>
            <a:r>
              <a:rPr lang="en-US" altLang="zh-CN" baseline="0" dirty="0"/>
              <a:t>show</a:t>
            </a:r>
            <a:r>
              <a:rPr lang="zh-CN" altLang="en-US" baseline="0" dirty="0"/>
              <a:t> </a:t>
            </a:r>
            <a:r>
              <a:rPr lang="en-US" altLang="zh-CN" baseline="0" dirty="0"/>
              <a:t>that</a:t>
            </a:r>
            <a:r>
              <a:rPr lang="zh-CN" altLang="en-US" baseline="0" dirty="0"/>
              <a:t> </a:t>
            </a:r>
            <a:r>
              <a:rPr lang="en-US" altLang="zh-CN" baseline="0" dirty="0"/>
              <a:t>the</a:t>
            </a:r>
            <a:r>
              <a:rPr lang="zh-CN" altLang="en-US" baseline="0" dirty="0"/>
              <a:t> </a:t>
            </a:r>
            <a:r>
              <a:rPr lang="en-US" altLang="zh-CN" baseline="0" dirty="0"/>
              <a:t>memory</a:t>
            </a:r>
            <a:r>
              <a:rPr lang="zh-CN" altLang="en-US" baseline="0" dirty="0"/>
              <a:t> </a:t>
            </a:r>
            <a:r>
              <a:rPr lang="en-US" altLang="zh-CN" baseline="0" dirty="0"/>
              <a:t>consumption</a:t>
            </a:r>
            <a:r>
              <a:rPr lang="zh-CN" altLang="en-US" baseline="0" dirty="0"/>
              <a:t> </a:t>
            </a:r>
            <a:r>
              <a:rPr lang="en-US" altLang="zh-CN" baseline="0" dirty="0"/>
              <a:t>is</a:t>
            </a:r>
            <a:r>
              <a:rPr lang="zh-CN" altLang="en-US" baseline="0" dirty="0"/>
              <a:t> </a:t>
            </a:r>
            <a:r>
              <a:rPr lang="en-US" altLang="zh-CN" baseline="0" dirty="0"/>
              <a:t>bounded.</a:t>
            </a:r>
          </a:p>
          <a:p>
            <a:endParaRPr lang="en-US" altLang="zh-CN" baseline="0" dirty="0"/>
          </a:p>
          <a:p>
            <a:r>
              <a:rPr lang="en-US" altLang="zh-CN" baseline="0" dirty="0"/>
              <a:t>[click]</a:t>
            </a:r>
            <a:r>
              <a:rPr lang="zh-CN" altLang="en-US" baseline="0" dirty="0"/>
              <a:t> </a:t>
            </a:r>
            <a:r>
              <a:rPr lang="en-US" altLang="zh-CN" baseline="0" dirty="0"/>
              <a:t>The next</a:t>
            </a:r>
            <a:r>
              <a:rPr lang="zh-CN" altLang="en-US" baseline="0" dirty="0"/>
              <a:t> </a:t>
            </a:r>
            <a:r>
              <a:rPr lang="en-US" altLang="zh-CN" baseline="0" dirty="0"/>
              <a:t>question</a:t>
            </a:r>
            <a:r>
              <a:rPr lang="zh-CN" altLang="en-US" baseline="0" dirty="0"/>
              <a:t> </a:t>
            </a:r>
            <a:r>
              <a:rPr lang="en-US" altLang="zh-CN" baseline="0" dirty="0"/>
              <a:t>is</a:t>
            </a:r>
            <a:r>
              <a:rPr lang="zh-CN" altLang="en-US" baseline="0" dirty="0"/>
              <a:t> </a:t>
            </a:r>
            <a:r>
              <a:rPr lang="en-US" altLang="zh-CN" baseline="0" dirty="0"/>
              <a:t>how</a:t>
            </a:r>
            <a:r>
              <a:rPr lang="zh-CN" altLang="en-US" baseline="0" dirty="0"/>
              <a:t> </a:t>
            </a:r>
            <a:r>
              <a:rPr lang="en-US" altLang="zh-CN" baseline="0" dirty="0"/>
              <a:t>are</a:t>
            </a:r>
            <a:r>
              <a:rPr lang="zh-CN" altLang="en-US" baseline="0" dirty="0"/>
              <a:t> </a:t>
            </a:r>
            <a:r>
              <a:rPr lang="en-US" altLang="zh-CN" baseline="0" dirty="0"/>
              <a:t>tasks</a:t>
            </a:r>
            <a:r>
              <a:rPr lang="zh-CN" altLang="en-US" baseline="0" dirty="0"/>
              <a:t> </a:t>
            </a:r>
            <a:r>
              <a:rPr lang="en-US" altLang="zh-CN" baseline="0" dirty="0"/>
              <a:t>in</a:t>
            </a:r>
            <a:r>
              <a:rPr lang="zh-CN" altLang="en-US" baseline="0" dirty="0"/>
              <a:t> </a:t>
            </a:r>
            <a:r>
              <a:rPr lang="en-US" altLang="zh-CN" baseline="0" dirty="0"/>
              <a:t>a</a:t>
            </a:r>
            <a:r>
              <a:rPr lang="zh-CN" altLang="en-US" baseline="0" dirty="0"/>
              <a:t> </a:t>
            </a:r>
            <a:r>
              <a:rPr lang="en-US" altLang="zh-CN" baseline="0" dirty="0"/>
              <a:t>pattern</a:t>
            </a:r>
            <a:r>
              <a:rPr lang="zh-CN" altLang="en-US" baseline="0" dirty="0"/>
              <a:t> </a:t>
            </a:r>
            <a:r>
              <a:rPr lang="en-US" altLang="zh-CN" baseline="0" dirty="0"/>
              <a:t>capsule</a:t>
            </a:r>
            <a:r>
              <a:rPr lang="zh-CN" altLang="en-US" baseline="0" dirty="0"/>
              <a:t> </a:t>
            </a:r>
            <a:r>
              <a:rPr lang="en-US" altLang="zh-CN" baseline="0" dirty="0"/>
              <a:t>organized?</a:t>
            </a:r>
          </a:p>
          <a:p>
            <a:endParaRPr lang="zh-CN" altLang="en-US" dirty="0"/>
          </a:p>
        </p:txBody>
      </p:sp>
    </p:spTree>
    <p:extLst>
      <p:ext uri="{BB962C8B-B14F-4D97-AF65-F5344CB8AC3E}">
        <p14:creationId xmlns:p14="http://schemas.microsoft.com/office/powerpoint/2010/main" val="2290754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fontAlgn="base"/>
            <a:r>
              <a:rPr lang="en-US" altLang="zh-CN" sz="1200" b="0" i="0" kern="1200" dirty="0">
                <a:solidFill>
                  <a:schemeClr val="tx1"/>
                </a:solidFill>
                <a:effectLst/>
                <a:latin typeface="+mn-lt"/>
                <a:ea typeface="+mn-ea"/>
                <a:cs typeface="+mn-cs"/>
              </a:rPr>
              <a:t>So what is a graph. before discussing the analysis of graphs, I will introduce a few definitions.  A </a:t>
            </a:r>
            <a:r>
              <a:rPr lang="en-US" altLang="zh-CN" sz="1200" b="1" i="0" kern="1200" dirty="0">
                <a:solidFill>
                  <a:schemeClr val="tx1"/>
                </a:solidFill>
                <a:effectLst/>
                <a:latin typeface="+mn-lt"/>
                <a:ea typeface="+mn-ea"/>
                <a:cs typeface="+mn-cs"/>
              </a:rPr>
              <a:t>graph</a:t>
            </a:r>
            <a:r>
              <a:rPr lang="en-US" altLang="zh-CN" sz="1200" b="0" i="0" kern="1200" dirty="0">
                <a:solidFill>
                  <a:schemeClr val="tx1"/>
                </a:solidFill>
                <a:effectLst/>
                <a:latin typeface="+mn-lt"/>
                <a:ea typeface="+mn-ea"/>
                <a:cs typeface="+mn-cs"/>
              </a:rPr>
              <a:t> is a set of </a:t>
            </a:r>
            <a:r>
              <a:rPr lang="en-US" altLang="zh-CN" sz="1200" b="1" i="0" kern="1200" dirty="0">
                <a:solidFill>
                  <a:schemeClr val="tx1"/>
                </a:solidFill>
                <a:effectLst/>
                <a:latin typeface="+mn-lt"/>
                <a:ea typeface="+mn-ea"/>
                <a:cs typeface="+mn-cs"/>
              </a:rPr>
              <a:t>vertices</a:t>
            </a:r>
            <a:r>
              <a:rPr lang="en-US" altLang="zh-CN" sz="1200" b="0" i="0" kern="1200" dirty="0">
                <a:solidFill>
                  <a:schemeClr val="tx1"/>
                </a:solidFill>
                <a:effectLst/>
                <a:latin typeface="+mn-lt"/>
                <a:ea typeface="+mn-ea"/>
                <a:cs typeface="+mn-cs"/>
              </a:rPr>
              <a:t> and </a:t>
            </a:r>
            <a:r>
              <a:rPr lang="en-US" altLang="zh-CN" sz="1200" b="1" i="0" kern="1200" dirty="0">
                <a:solidFill>
                  <a:schemeClr val="tx1"/>
                </a:solidFill>
                <a:effectLst/>
                <a:latin typeface="+mn-lt"/>
                <a:ea typeface="+mn-ea"/>
                <a:cs typeface="+mn-cs"/>
              </a:rPr>
              <a:t>edges</a:t>
            </a:r>
            <a:r>
              <a:rPr lang="en-US" altLang="zh-CN" sz="1200" b="0" i="0" kern="1200" dirty="0">
                <a:solidFill>
                  <a:schemeClr val="tx1"/>
                </a:solidFill>
                <a:effectLst/>
                <a:latin typeface="+mn-lt"/>
                <a:ea typeface="+mn-ea"/>
                <a:cs typeface="+mn-cs"/>
              </a:rPr>
              <a:t>, having some </a:t>
            </a:r>
            <a:r>
              <a:rPr lang="en-US" altLang="zh-CN" sz="1200" b="1" i="0" kern="1200" dirty="0">
                <a:solidFill>
                  <a:schemeClr val="tx1"/>
                </a:solidFill>
                <a:effectLst/>
                <a:latin typeface="+mn-lt"/>
                <a:ea typeface="+mn-ea"/>
                <a:cs typeface="+mn-cs"/>
              </a:rPr>
              <a:t>labels</a:t>
            </a:r>
            <a:r>
              <a:rPr lang="en-US" altLang="zh-CN" sz="1200" b="0" i="0" kern="1200" dirty="0">
                <a:solidFill>
                  <a:schemeClr val="tx1"/>
                </a:solidFill>
                <a:effectLst/>
                <a:latin typeface="+mn-lt"/>
                <a:ea typeface="+mn-ea"/>
                <a:cs typeface="+mn-cs"/>
              </a:rPr>
              <a:t>. Let’s me illustrate this idea with an example. Consider the following graph:</a:t>
            </a:r>
          </a:p>
          <a:p>
            <a:br>
              <a:rPr lang="en-US" altLang="zh-CN" dirty="0"/>
            </a:br>
            <a:r>
              <a:rPr lang="en-US" altLang="zh-CN" sz="1200" b="0" i="0" kern="1200" dirty="0">
                <a:solidFill>
                  <a:schemeClr val="tx1"/>
                </a:solidFill>
                <a:effectLst/>
                <a:latin typeface="+mn-lt"/>
                <a:ea typeface="+mn-ea"/>
                <a:cs typeface="+mn-cs"/>
              </a:rPr>
              <a:t>This graph contains </a:t>
            </a:r>
            <a:r>
              <a:rPr lang="en-US" altLang="zh-CN" sz="1200" b="1" i="0" kern="1200" dirty="0">
                <a:solidFill>
                  <a:schemeClr val="tx1"/>
                </a:solidFill>
                <a:effectLst/>
                <a:latin typeface="+mn-lt"/>
                <a:ea typeface="+mn-ea"/>
                <a:cs typeface="+mn-cs"/>
              </a:rPr>
              <a:t>four</a:t>
            </a:r>
            <a:r>
              <a:rPr lang="en-US" altLang="zh-CN" sz="1200" b="0" i="0" kern="1200" dirty="0">
                <a:solidFill>
                  <a:schemeClr val="tx1"/>
                </a:solidFill>
                <a:effectLst/>
                <a:latin typeface="+mn-lt"/>
                <a:ea typeface="+mn-ea"/>
                <a:cs typeface="+mn-cs"/>
              </a:rPr>
              <a:t> </a:t>
            </a:r>
            <a:r>
              <a:rPr lang="en-US" altLang="zh-CN" sz="1200" b="1" i="0" kern="1200" dirty="0">
                <a:solidFill>
                  <a:schemeClr val="tx1"/>
                </a:solidFill>
                <a:effectLst/>
                <a:latin typeface="+mn-lt"/>
                <a:ea typeface="+mn-ea"/>
                <a:cs typeface="+mn-cs"/>
              </a:rPr>
              <a:t>vertices</a:t>
            </a:r>
            <a:r>
              <a:rPr lang="en-US" altLang="zh-CN" sz="1200" b="0" i="0" kern="1200" dirty="0">
                <a:solidFill>
                  <a:schemeClr val="tx1"/>
                </a:solidFill>
                <a:effectLst/>
                <a:latin typeface="+mn-lt"/>
                <a:ea typeface="+mn-ea"/>
                <a:cs typeface="+mn-cs"/>
              </a:rPr>
              <a:t> (depicted as yellow circles). These vertices have labels such as “10” and “11”.  </a:t>
            </a:r>
          </a:p>
          <a:p>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These labels provide information about the vertices. For example, imagine that this graph is a  chemical molecule/</a:t>
            </a:r>
            <a:r>
              <a:rPr lang="en-US" altLang="zh-CN" sz="1200" b="0" i="0" kern="1200" dirty="0" err="1">
                <a:solidFill>
                  <a:schemeClr val="tx1"/>
                </a:solidFill>
                <a:effectLst/>
                <a:latin typeface="+mn-lt"/>
                <a:ea typeface="+mn-ea"/>
                <a:cs typeface="+mn-cs"/>
              </a:rPr>
              <a:t>mDlikjul</a:t>
            </a:r>
            <a:r>
              <a:rPr lang="en-US" altLang="zh-CN" sz="1200" b="0" i="0" kern="1200" dirty="0">
                <a:solidFill>
                  <a:schemeClr val="tx1"/>
                </a:solidFill>
                <a:effectLst/>
                <a:latin typeface="+mn-lt"/>
                <a:ea typeface="+mn-ea"/>
                <a:cs typeface="+mn-cs"/>
              </a:rPr>
              <a:t>/. The label 10 and 11 could represent the chemical elements of Hydrogen/</a:t>
            </a:r>
            <a:r>
              <a:rPr lang="en-US" altLang="zh-CN" sz="1200" b="0" i="0" kern="1200" dirty="0" err="1">
                <a:solidFill>
                  <a:schemeClr val="tx1"/>
                </a:solidFill>
                <a:effectLst/>
                <a:latin typeface="+mn-lt"/>
                <a:ea typeface="+mn-ea"/>
                <a:cs typeface="+mn-cs"/>
              </a:rPr>
              <a:t>haidredgen</a:t>
            </a:r>
            <a:r>
              <a:rPr lang="en-US" altLang="zh-CN" sz="1200" b="0" i="0" kern="1200" dirty="0">
                <a:solidFill>
                  <a:schemeClr val="tx1"/>
                </a:solidFill>
                <a:effectLst/>
                <a:latin typeface="+mn-lt"/>
                <a:ea typeface="+mn-ea"/>
                <a:cs typeface="+mn-cs"/>
              </a:rPr>
              <a:t>/ and Oxygen, respectively. </a:t>
            </a:r>
          </a:p>
          <a:p>
            <a:r>
              <a:rPr lang="en-US" altLang="zh-CN" sz="1200" b="0" i="0" kern="1200" dirty="0">
                <a:solidFill>
                  <a:schemeClr val="tx1"/>
                </a:solidFill>
                <a:effectLst/>
                <a:latin typeface="+mn-lt"/>
                <a:ea typeface="+mn-ea"/>
                <a:cs typeface="+mn-cs"/>
              </a:rPr>
              <a:t>Labels do not need to be unique. In other words, the same labels may be used to describe several vertices in the same graph. </a:t>
            </a:r>
          </a:p>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B11D5518-E2B7-47D3-A483-775D39982443}" type="slidenum">
              <a:rPr lang="zh-TW" altLang="en-US" smtClean="0"/>
              <a:t>4</a:t>
            </a:fld>
            <a:endParaRPr lang="zh-TW" altLang="en-US"/>
          </a:p>
        </p:txBody>
      </p:sp>
    </p:spTree>
    <p:extLst>
      <p:ext uri="{BB962C8B-B14F-4D97-AF65-F5344CB8AC3E}">
        <p14:creationId xmlns:p14="http://schemas.microsoft.com/office/powerpoint/2010/main" val="18772425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baseline="0" dirty="0"/>
              <a:t>Inside</a:t>
            </a:r>
            <a:r>
              <a:rPr lang="zh-CN" altLang="en-US" baseline="0" dirty="0"/>
              <a:t> </a:t>
            </a:r>
            <a:r>
              <a:rPr lang="en-US" altLang="zh-CN" baseline="0" dirty="0"/>
              <a:t>a</a:t>
            </a:r>
            <a:r>
              <a:rPr lang="zh-CN" altLang="en-US" baseline="0" dirty="0"/>
              <a:t> </a:t>
            </a:r>
            <a:r>
              <a:rPr lang="en-US" altLang="zh-CN" baseline="0" dirty="0"/>
              <a:t>pattern</a:t>
            </a:r>
            <a:r>
              <a:rPr lang="zh-CN" altLang="en-US" baseline="0" dirty="0"/>
              <a:t> </a:t>
            </a:r>
            <a:r>
              <a:rPr lang="en-US" altLang="zh-CN" baseline="0" dirty="0"/>
              <a:t>capsule,</a:t>
            </a:r>
            <a:r>
              <a:rPr lang="zh-CN" altLang="en-US" baseline="0" dirty="0"/>
              <a:t> </a:t>
            </a:r>
            <a:r>
              <a:rPr lang="en-US" altLang="zh-CN" baseline="0" dirty="0"/>
              <a:t>the</a:t>
            </a:r>
            <a:r>
              <a:rPr lang="zh-CN" altLang="en-US" baseline="0" dirty="0"/>
              <a:t> </a:t>
            </a:r>
            <a:r>
              <a:rPr lang="en-US" altLang="zh-CN" baseline="0" dirty="0"/>
              <a:t>subgraph-matching</a:t>
            </a:r>
            <a:r>
              <a:rPr lang="zh-CN" altLang="en-US" baseline="0" dirty="0"/>
              <a:t> </a:t>
            </a:r>
            <a:r>
              <a:rPr lang="en-US" altLang="zh-CN" baseline="0" dirty="0"/>
              <a:t>tasks</a:t>
            </a:r>
            <a:r>
              <a:rPr lang="zh-CN" altLang="en-US" baseline="0" dirty="0"/>
              <a:t> </a:t>
            </a:r>
            <a:r>
              <a:rPr lang="en-US" altLang="zh-CN" baseline="0" dirty="0"/>
              <a:t>are</a:t>
            </a:r>
            <a:r>
              <a:rPr lang="zh-CN" altLang="en-US" baseline="0" dirty="0"/>
              <a:t> </a:t>
            </a:r>
            <a:r>
              <a:rPr lang="en-US" altLang="zh-CN" baseline="0" dirty="0"/>
              <a:t>initially</a:t>
            </a:r>
            <a:r>
              <a:rPr lang="zh-CN" altLang="en-US" baseline="0" dirty="0"/>
              <a:t> </a:t>
            </a:r>
            <a:r>
              <a:rPr lang="en-US" altLang="zh-CN" baseline="0" dirty="0"/>
              <a:t>spawned</a:t>
            </a:r>
            <a:r>
              <a:rPr lang="zh-CN" altLang="en-US" baseline="0" dirty="0"/>
              <a:t> </a:t>
            </a:r>
            <a:r>
              <a:rPr lang="en-US" altLang="zh-CN" baseline="0" dirty="0"/>
              <a:t>from</a:t>
            </a:r>
            <a:r>
              <a:rPr lang="zh-CN" altLang="en-US" baseline="0" dirty="0"/>
              <a:t> </a:t>
            </a:r>
            <a:r>
              <a:rPr lang="en-US" altLang="zh-CN" baseline="0" dirty="0"/>
              <a:t>vertices</a:t>
            </a:r>
            <a:r>
              <a:rPr lang="zh-CN" altLang="en-US" baseline="0" dirty="0"/>
              <a:t> </a:t>
            </a:r>
            <a:r>
              <a:rPr lang="en-US" altLang="zh-CN" baseline="0" dirty="0"/>
              <a:t>in</a:t>
            </a:r>
            <a:r>
              <a:rPr lang="zh-CN" altLang="en-US" baseline="0" dirty="0"/>
              <a:t> </a:t>
            </a:r>
            <a:r>
              <a:rPr lang="en-US" altLang="zh-CN" baseline="0" dirty="0"/>
              <a:t>the</a:t>
            </a:r>
            <a:r>
              <a:rPr lang="zh-CN" altLang="en-US" baseline="0" dirty="0"/>
              <a:t> </a:t>
            </a:r>
            <a:r>
              <a:rPr lang="en-US" altLang="zh-CN" baseline="0" dirty="0"/>
              <a:t>domain</a:t>
            </a:r>
            <a:r>
              <a:rPr lang="zh-CN" altLang="en-US" baseline="0" dirty="0"/>
              <a:t> </a:t>
            </a:r>
            <a:r>
              <a:rPr lang="en-US" altLang="zh-CN" baseline="0" dirty="0"/>
              <a:t>table</a:t>
            </a:r>
            <a:r>
              <a:rPr lang="zh-CN" altLang="en-US" baseline="0" dirty="0"/>
              <a:t> </a:t>
            </a:r>
            <a:r>
              <a:rPr lang="en-US" altLang="zh-CN" baseline="0" dirty="0"/>
              <a:t>when</a:t>
            </a:r>
            <a:r>
              <a:rPr lang="zh-CN" altLang="en-US" baseline="0" dirty="0"/>
              <a:t> </a:t>
            </a:r>
            <a:r>
              <a:rPr lang="en-US" altLang="zh-CN" baseline="0" dirty="0"/>
              <a:t>capacity</a:t>
            </a:r>
            <a:r>
              <a:rPr lang="zh-CN" altLang="en-US" baseline="0" dirty="0"/>
              <a:t> </a:t>
            </a:r>
            <a:r>
              <a:rPr lang="en-US" altLang="zh-CN" baseline="0" dirty="0"/>
              <a:t>allows.</a:t>
            </a:r>
            <a:br>
              <a:rPr lang="en-US" altLang="zh-CN" baseline="0" dirty="0"/>
            </a:br>
            <a:r>
              <a:rPr lang="en-US" altLang="zh-CN" baseline="0" dirty="0"/>
              <a:t>If</a:t>
            </a:r>
            <a:r>
              <a:rPr lang="zh-CN" altLang="en-US" baseline="0" dirty="0"/>
              <a:t> </a:t>
            </a:r>
            <a:r>
              <a:rPr lang="en-US" altLang="zh-CN" baseline="0" dirty="0"/>
              <a:t>a</a:t>
            </a:r>
            <a:r>
              <a:rPr lang="zh-CN" altLang="en-US" baseline="0" dirty="0"/>
              <a:t> </a:t>
            </a:r>
            <a:r>
              <a:rPr lang="en-US" altLang="zh-CN" baseline="0" dirty="0"/>
              <a:t>task</a:t>
            </a:r>
            <a:r>
              <a:rPr lang="zh-CN" altLang="en-US" baseline="0" dirty="0"/>
              <a:t> </a:t>
            </a:r>
            <a:r>
              <a:rPr lang="en-US" altLang="zh-CN" baseline="0" dirty="0"/>
              <a:t>times</a:t>
            </a:r>
            <a:r>
              <a:rPr lang="zh-CN" altLang="en-US" baseline="0" dirty="0"/>
              <a:t> </a:t>
            </a:r>
            <a:r>
              <a:rPr lang="en-US" altLang="zh-CN" baseline="0" dirty="0"/>
              <a:t>out,</a:t>
            </a:r>
            <a:r>
              <a:rPr lang="zh-CN" altLang="en-US" baseline="0" dirty="0"/>
              <a:t> </a:t>
            </a:r>
            <a:r>
              <a:rPr lang="en-US" altLang="zh-CN" baseline="0" dirty="0"/>
              <a:t>it</a:t>
            </a:r>
            <a:r>
              <a:rPr lang="zh-CN" altLang="en-US" baseline="0" dirty="0"/>
              <a:t> </a:t>
            </a:r>
            <a:r>
              <a:rPr lang="en-US" altLang="zh-CN" baseline="0" dirty="0"/>
              <a:t>will</a:t>
            </a:r>
            <a:r>
              <a:rPr lang="zh-CN" altLang="en-US" baseline="0" dirty="0"/>
              <a:t> </a:t>
            </a:r>
            <a:r>
              <a:rPr lang="en-US" altLang="zh-CN" baseline="0" dirty="0"/>
              <a:t>be</a:t>
            </a:r>
            <a:r>
              <a:rPr lang="zh-CN" altLang="en-US" baseline="0" dirty="0"/>
              <a:t> </a:t>
            </a:r>
            <a:r>
              <a:rPr lang="en-US" altLang="zh-CN" baseline="0" dirty="0"/>
              <a:t>decomposed</a:t>
            </a:r>
            <a:r>
              <a:rPr lang="zh-CN" altLang="en-US" baseline="0" dirty="0"/>
              <a:t> </a:t>
            </a:r>
            <a:r>
              <a:rPr lang="en-US" altLang="zh-CN" baseline="0" dirty="0"/>
              <a:t>and</a:t>
            </a:r>
            <a:r>
              <a:rPr lang="zh-CN" altLang="en-US" baseline="0" dirty="0"/>
              <a:t> </a:t>
            </a:r>
            <a:r>
              <a:rPr lang="en-US" altLang="zh-CN" baseline="0" dirty="0"/>
              <a:t>the</a:t>
            </a:r>
            <a:r>
              <a:rPr lang="zh-CN" altLang="en-US" baseline="0" dirty="0"/>
              <a:t> </a:t>
            </a:r>
            <a:r>
              <a:rPr lang="en-US" altLang="zh-CN" baseline="0" dirty="0"/>
              <a:t>new</a:t>
            </a:r>
            <a:r>
              <a:rPr lang="zh-CN" altLang="en-US" baseline="0" dirty="0"/>
              <a:t> </a:t>
            </a:r>
            <a:r>
              <a:rPr lang="en-US" altLang="zh-CN" baseline="0" dirty="0"/>
              <a:t>tasks</a:t>
            </a:r>
            <a:r>
              <a:rPr lang="zh-CN" altLang="en-US" baseline="0" dirty="0"/>
              <a:t> </a:t>
            </a:r>
            <a:r>
              <a:rPr lang="en-US" altLang="zh-CN" baseline="0" dirty="0"/>
              <a:t>will</a:t>
            </a:r>
            <a:r>
              <a:rPr lang="zh-CN" altLang="en-US" baseline="0" dirty="0"/>
              <a:t> </a:t>
            </a:r>
            <a:r>
              <a:rPr lang="en-US" altLang="zh-CN" baseline="0" dirty="0"/>
              <a:t>be</a:t>
            </a:r>
            <a:r>
              <a:rPr lang="zh-CN" altLang="en-US" baseline="0" dirty="0"/>
              <a:t> </a:t>
            </a:r>
            <a:r>
              <a:rPr lang="en-US" altLang="zh-CN" baseline="0" dirty="0"/>
              <a:t>added</a:t>
            </a:r>
            <a:r>
              <a:rPr lang="zh-CN" altLang="en-US" baseline="0" dirty="0"/>
              <a:t> </a:t>
            </a:r>
            <a:r>
              <a:rPr lang="en-US" altLang="zh-CN" baseline="0" dirty="0"/>
              <a:t>to</a:t>
            </a:r>
            <a:r>
              <a:rPr lang="zh-CN" altLang="en-US" baseline="0" dirty="0"/>
              <a:t> </a:t>
            </a:r>
            <a:r>
              <a:rPr lang="en-US" altLang="zh-CN" baseline="0" dirty="0"/>
              <a:t>a</a:t>
            </a:r>
            <a:r>
              <a:rPr lang="zh-CN" altLang="en-US" baseline="0" dirty="0"/>
              <a:t> </a:t>
            </a:r>
            <a:r>
              <a:rPr lang="en-US" altLang="zh-CN" baseline="0" dirty="0"/>
              <a:t>timeout</a:t>
            </a:r>
            <a:r>
              <a:rPr lang="zh-CN" altLang="en-US" baseline="0" dirty="0"/>
              <a:t> </a:t>
            </a:r>
            <a:r>
              <a:rPr lang="en-US" altLang="zh-CN" baseline="0" dirty="0"/>
              <a:t>task</a:t>
            </a:r>
            <a:r>
              <a:rPr lang="zh-CN" altLang="en-US" baseline="0" dirty="0"/>
              <a:t> </a:t>
            </a:r>
            <a:r>
              <a:rPr lang="en-US" altLang="zh-CN" baseline="0" dirty="0"/>
              <a:t>list</a:t>
            </a:r>
            <a:r>
              <a:rPr lang="zh-CN" altLang="en-US" baseline="0" dirty="0"/>
              <a:t> </a:t>
            </a:r>
            <a:r>
              <a:rPr lang="en-US" altLang="zh-CN" baseline="0" dirty="0"/>
              <a:t>for</a:t>
            </a:r>
            <a:r>
              <a:rPr lang="zh-CN" altLang="en-US" baseline="0" dirty="0"/>
              <a:t> </a:t>
            </a:r>
            <a:r>
              <a:rPr lang="en-US" altLang="zh-CN" baseline="0" dirty="0"/>
              <a:t>load</a:t>
            </a:r>
            <a:r>
              <a:rPr lang="zh-CN" altLang="en-US" baseline="0" dirty="0"/>
              <a:t> </a:t>
            </a:r>
            <a:r>
              <a:rPr lang="en-US" altLang="zh-CN" baseline="0" dirty="0"/>
              <a:t>balancing.</a:t>
            </a:r>
          </a:p>
          <a:p>
            <a:r>
              <a:rPr lang="en-US" altLang="zh-CN" baseline="0" dirty="0"/>
              <a:t>The</a:t>
            </a:r>
            <a:r>
              <a:rPr lang="zh-CN" altLang="en-US" baseline="0" dirty="0"/>
              <a:t> </a:t>
            </a:r>
            <a:r>
              <a:rPr lang="en-US" altLang="zh-CN" baseline="0" dirty="0"/>
              <a:t>tasks</a:t>
            </a:r>
            <a:r>
              <a:rPr lang="zh-CN" altLang="en-US" baseline="0" dirty="0"/>
              <a:t> </a:t>
            </a:r>
            <a:r>
              <a:rPr lang="en-US" altLang="zh-CN" baseline="0" dirty="0"/>
              <a:t>are</a:t>
            </a:r>
            <a:r>
              <a:rPr lang="zh-CN" altLang="en-US" baseline="0" dirty="0"/>
              <a:t> </a:t>
            </a:r>
            <a:r>
              <a:rPr lang="en-US" altLang="zh-CN" baseline="0" dirty="0"/>
              <a:t>fetched</a:t>
            </a:r>
            <a:r>
              <a:rPr lang="zh-CN" altLang="en-US" baseline="0" dirty="0"/>
              <a:t> </a:t>
            </a:r>
            <a:r>
              <a:rPr lang="en-US" altLang="zh-CN" baseline="0" dirty="0"/>
              <a:t>by</a:t>
            </a:r>
            <a:r>
              <a:rPr lang="zh-CN" altLang="en-US" baseline="0" dirty="0"/>
              <a:t> </a:t>
            </a:r>
            <a:r>
              <a:rPr lang="en-US" altLang="zh-CN" baseline="0" dirty="0"/>
              <a:t>computing</a:t>
            </a:r>
            <a:r>
              <a:rPr lang="zh-CN" altLang="en-US" baseline="0" dirty="0"/>
              <a:t> </a:t>
            </a:r>
            <a:r>
              <a:rPr lang="en-US" altLang="zh-CN" baseline="0" dirty="0"/>
              <a:t>threads</a:t>
            </a:r>
            <a:r>
              <a:rPr lang="zh-CN" altLang="en-US" baseline="0" dirty="0"/>
              <a:t> </a:t>
            </a:r>
            <a:r>
              <a:rPr lang="en-US" altLang="zh-CN" baseline="0" dirty="0"/>
              <a:t>in</a:t>
            </a:r>
            <a:r>
              <a:rPr lang="zh-CN" altLang="en-US" baseline="0" dirty="0"/>
              <a:t> </a:t>
            </a:r>
            <a:r>
              <a:rPr lang="en-US" altLang="zh-CN" baseline="0" dirty="0"/>
              <a:t>the</a:t>
            </a:r>
            <a:r>
              <a:rPr lang="zh-CN" altLang="en-US" baseline="0" dirty="0"/>
              <a:t> </a:t>
            </a:r>
            <a:r>
              <a:rPr lang="en-US" altLang="zh-CN" baseline="0" dirty="0"/>
              <a:t>order</a:t>
            </a:r>
            <a:r>
              <a:rPr lang="zh-CN" altLang="en-US" baseline="0" dirty="0"/>
              <a:t> </a:t>
            </a:r>
            <a:r>
              <a:rPr lang="en-US" altLang="zh-CN" baseline="0" dirty="0"/>
              <a:t>such</a:t>
            </a:r>
            <a:r>
              <a:rPr lang="zh-CN" altLang="en-US" baseline="0" dirty="0"/>
              <a:t> </a:t>
            </a:r>
            <a:r>
              <a:rPr lang="en-US" altLang="zh-CN" baseline="0" dirty="0"/>
              <a:t>that</a:t>
            </a:r>
            <a:r>
              <a:rPr lang="zh-CN" altLang="en-US" baseline="0" dirty="0"/>
              <a:t> </a:t>
            </a:r>
            <a:r>
              <a:rPr lang="en-US" altLang="zh-CN" baseline="0" dirty="0"/>
              <a:t>u1’s</a:t>
            </a:r>
            <a:r>
              <a:rPr lang="zh-CN" altLang="en-US" baseline="0" dirty="0"/>
              <a:t> </a:t>
            </a:r>
            <a:r>
              <a:rPr lang="en-US" altLang="zh-CN" baseline="0" dirty="0"/>
              <a:t>tasks</a:t>
            </a:r>
            <a:r>
              <a:rPr lang="zh-CN" altLang="en-US" baseline="0" dirty="0"/>
              <a:t> </a:t>
            </a:r>
            <a:r>
              <a:rPr lang="en-US" altLang="zh-CN" baseline="0" dirty="0"/>
              <a:t>will</a:t>
            </a:r>
            <a:r>
              <a:rPr lang="zh-CN" altLang="en-US" baseline="0" dirty="0"/>
              <a:t> </a:t>
            </a:r>
            <a:r>
              <a:rPr lang="en-US" altLang="zh-CN" baseline="0" dirty="0"/>
              <a:t>be</a:t>
            </a:r>
            <a:r>
              <a:rPr lang="zh-CN" altLang="en-US" baseline="0" dirty="0"/>
              <a:t> </a:t>
            </a:r>
            <a:r>
              <a:rPr lang="en-US" altLang="zh-CN" baseline="0" dirty="0"/>
              <a:t>prioritized</a:t>
            </a:r>
            <a:r>
              <a:rPr lang="zh-CN" altLang="en-US" baseline="0" dirty="0"/>
              <a:t> </a:t>
            </a:r>
            <a:r>
              <a:rPr lang="en-US" altLang="zh-CN" baseline="0" dirty="0"/>
              <a:t>for</a:t>
            </a:r>
            <a:r>
              <a:rPr lang="zh-CN" altLang="en-US" baseline="0" dirty="0"/>
              <a:t> </a:t>
            </a:r>
            <a:r>
              <a:rPr lang="en-US" altLang="zh-CN" baseline="0" dirty="0"/>
              <a:t>processing</a:t>
            </a:r>
            <a:r>
              <a:rPr lang="zh-CN" altLang="en-US" baseline="0" dirty="0"/>
              <a:t> </a:t>
            </a:r>
            <a:r>
              <a:rPr lang="en-US" altLang="zh-CN" baseline="0" dirty="0"/>
              <a:t>before</a:t>
            </a:r>
            <a:r>
              <a:rPr lang="zh-CN" altLang="en-US" baseline="0" dirty="0"/>
              <a:t> </a:t>
            </a:r>
            <a:r>
              <a:rPr lang="en-US" altLang="zh-CN" baseline="0" dirty="0"/>
              <a:t>those</a:t>
            </a:r>
            <a:r>
              <a:rPr lang="zh-CN" altLang="en-US" baseline="0" dirty="0"/>
              <a:t> </a:t>
            </a:r>
            <a:r>
              <a:rPr lang="en-US" altLang="zh-CN" baseline="0" dirty="0"/>
              <a:t>of</a:t>
            </a:r>
            <a:r>
              <a:rPr lang="zh-CN" altLang="en-US" baseline="0" dirty="0"/>
              <a:t> </a:t>
            </a:r>
            <a:r>
              <a:rPr lang="en-US" altLang="zh-CN" baseline="0" dirty="0"/>
              <a:t>u2,</a:t>
            </a:r>
            <a:r>
              <a:rPr lang="zh-CN" altLang="en-US" baseline="0" dirty="0"/>
              <a:t> </a:t>
            </a:r>
            <a:r>
              <a:rPr lang="en-US" altLang="zh-CN" baseline="0" dirty="0"/>
              <a:t>which</a:t>
            </a:r>
            <a:r>
              <a:rPr lang="zh-CN" altLang="en-US" baseline="0" dirty="0"/>
              <a:t> </a:t>
            </a:r>
            <a:r>
              <a:rPr lang="en-US" altLang="zh-CN" baseline="0" dirty="0"/>
              <a:t>are</a:t>
            </a:r>
            <a:r>
              <a:rPr lang="zh-CN" altLang="en-US" baseline="0" dirty="0"/>
              <a:t> </a:t>
            </a:r>
            <a:r>
              <a:rPr lang="en-US" altLang="zh-CN" baseline="0" dirty="0"/>
              <a:t>in</a:t>
            </a:r>
            <a:r>
              <a:rPr lang="zh-CN" altLang="en-US" baseline="0" dirty="0"/>
              <a:t> </a:t>
            </a:r>
            <a:r>
              <a:rPr lang="en-US" altLang="zh-CN" baseline="0" dirty="0"/>
              <a:t>turn</a:t>
            </a:r>
            <a:r>
              <a:rPr lang="zh-CN" altLang="en-US" baseline="0" dirty="0"/>
              <a:t> </a:t>
            </a:r>
            <a:r>
              <a:rPr lang="en-US" altLang="zh-CN" baseline="0" dirty="0"/>
              <a:t>before</a:t>
            </a:r>
            <a:r>
              <a:rPr lang="zh-CN" altLang="en-US" baseline="0" dirty="0"/>
              <a:t> </a:t>
            </a:r>
            <a:r>
              <a:rPr lang="en-US" altLang="zh-CN" baseline="0" dirty="0"/>
              <a:t>those</a:t>
            </a:r>
            <a:r>
              <a:rPr lang="zh-CN" altLang="en-US" baseline="0" dirty="0"/>
              <a:t> </a:t>
            </a:r>
            <a:r>
              <a:rPr lang="en-US" altLang="zh-CN" baseline="0" dirty="0"/>
              <a:t>of</a:t>
            </a:r>
            <a:r>
              <a:rPr lang="zh-CN" altLang="en-US" baseline="0" dirty="0"/>
              <a:t> </a:t>
            </a:r>
            <a:r>
              <a:rPr lang="en-US" altLang="zh-CN" baseline="0" dirty="0"/>
              <a:t>u3,</a:t>
            </a:r>
            <a:r>
              <a:rPr lang="zh-CN" altLang="en-US" baseline="0" dirty="0"/>
              <a:t> </a:t>
            </a:r>
            <a:r>
              <a:rPr lang="en-US" altLang="zh-CN" baseline="0" dirty="0"/>
              <a:t>to</a:t>
            </a:r>
            <a:r>
              <a:rPr lang="zh-CN" altLang="en-US" baseline="0" dirty="0"/>
              <a:t> </a:t>
            </a:r>
            <a:r>
              <a:rPr lang="en-US" altLang="zh-CN" baseline="0" dirty="0"/>
              <a:t>facilitate</a:t>
            </a:r>
            <a:r>
              <a:rPr lang="zh-CN" altLang="en-US" baseline="0" dirty="0"/>
              <a:t> </a:t>
            </a:r>
            <a:r>
              <a:rPr lang="en-US" altLang="zh-CN" baseline="0" dirty="0"/>
              <a:t>early</a:t>
            </a:r>
            <a:r>
              <a:rPr lang="zh-CN" altLang="en-US" baseline="0" dirty="0"/>
              <a:t> </a:t>
            </a:r>
            <a:r>
              <a:rPr lang="en-US" altLang="zh-CN" baseline="0" dirty="0"/>
              <a:t>pruning.</a:t>
            </a:r>
          </a:p>
          <a:p>
            <a:endParaRPr lang="en-US" altLang="zh-CN" baseline="0" dirty="0"/>
          </a:p>
          <a:p>
            <a:endParaRPr lang="en-US" altLang="zh-CN" baseline="0" dirty="0"/>
          </a:p>
          <a:p>
            <a:endParaRPr lang="zh-CN" altLang="en-US" dirty="0"/>
          </a:p>
        </p:txBody>
      </p:sp>
    </p:spTree>
    <p:extLst>
      <p:ext uri="{BB962C8B-B14F-4D97-AF65-F5344CB8AC3E}">
        <p14:creationId xmlns:p14="http://schemas.microsoft.com/office/powerpoint/2010/main" val="26272506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baseline="0" dirty="0"/>
              <a:t>We next explain how we decompose a task </a:t>
            </a:r>
            <a:r>
              <a:rPr lang="zh-CN" altLang="en-US" baseline="0" dirty="0"/>
              <a:t>𝑡𝑣 </a:t>
            </a:r>
            <a:r>
              <a:rPr lang="en-US" altLang="zh-CN" baseline="0" dirty="0"/>
              <a:t>in Step 4 ○ of the former Figure  when </a:t>
            </a:r>
            <a:r>
              <a:rPr lang="zh-CN" altLang="en-US" baseline="0" dirty="0"/>
              <a:t>𝑡𝑣 </a:t>
            </a:r>
            <a:r>
              <a:rPr lang="en-US" altLang="zh-CN" baseline="0" dirty="0"/>
              <a:t>times out.</a:t>
            </a:r>
          </a:p>
          <a:p>
            <a:endParaRPr lang="en-US" altLang="zh-CN" baseline="0" dirty="0"/>
          </a:p>
          <a:p>
            <a:r>
              <a:rPr lang="en-US" altLang="zh-CN" baseline="0" dirty="0"/>
              <a:t>The figure illustrates this timeout process: the current task traverses the search-space tree in depth-first order, processing for 3 recursive steps (</a:t>
            </a:r>
            <a:r>
              <a:rPr lang="zh-CN" altLang="en-US" baseline="0" dirty="0"/>
              <a:t>𝑡</a:t>
            </a:r>
            <a:r>
              <a:rPr lang="en-US" altLang="zh-CN" baseline="0" dirty="0"/>
              <a:t>0, </a:t>
            </a:r>
            <a:r>
              <a:rPr lang="zh-CN" altLang="en-US" baseline="0" dirty="0"/>
              <a:t>𝑡</a:t>
            </a:r>
            <a:r>
              <a:rPr lang="en-US" altLang="zh-CN" baseline="0" dirty="0"/>
              <a:t>1 and </a:t>
            </a:r>
            <a:r>
              <a:rPr lang="zh-CN" altLang="en-US" baseline="0" dirty="0"/>
              <a:t>𝑡</a:t>
            </a:r>
            <a:r>
              <a:rPr lang="en-US" altLang="zh-CN" baseline="0" dirty="0"/>
              <a:t>2) and when reaching to check </a:t>
            </a:r>
            <a:r>
              <a:rPr lang="zh-CN" altLang="en-US" baseline="0" dirty="0"/>
              <a:t>𝑣</a:t>
            </a:r>
            <a:r>
              <a:rPr lang="en-US" altLang="zh-CN" baseline="0" dirty="0"/>
              <a:t>6 ∈ </a:t>
            </a:r>
            <a:r>
              <a:rPr lang="zh-CN" altLang="en-US" baseline="0" dirty="0"/>
              <a:t>𝐶𝑀 </a:t>
            </a:r>
            <a:r>
              <a:rPr lang="en-US" altLang="zh-CN" baseline="0" dirty="0"/>
              <a:t>(</a:t>
            </a:r>
            <a:r>
              <a:rPr lang="zh-CN" altLang="en-US" baseline="0" dirty="0"/>
              <a:t>𝑢</a:t>
            </a:r>
            <a:r>
              <a:rPr lang="en-US" altLang="zh-CN" baseline="0" dirty="0"/>
              <a:t>3), the current time </a:t>
            </a:r>
            <a:r>
              <a:rPr lang="zh-CN" altLang="en-US" baseline="0" dirty="0"/>
              <a:t>𝑡</a:t>
            </a:r>
            <a:r>
              <a:rPr lang="en-US" altLang="zh-CN" baseline="0" dirty="0"/>
              <a:t>3 times out, so the subtree from extending </a:t>
            </a:r>
            <a:r>
              <a:rPr lang="zh-CN" altLang="en-US" baseline="0" dirty="0"/>
              <a:t>𝑣</a:t>
            </a:r>
            <a:r>
              <a:rPr lang="en-US" altLang="zh-CN" baseline="0" dirty="0"/>
              <a:t>6 is wrapped as an independent and added to the system. Also, when the current task backtracks the recursion stack, three subsequent tasks are created due to timeout (</a:t>
            </a:r>
            <a:r>
              <a:rPr lang="zh-CN" altLang="en-US" baseline="0" dirty="0"/>
              <a:t>𝑡</a:t>
            </a:r>
            <a:r>
              <a:rPr lang="en-US" altLang="zh-CN" baseline="0" dirty="0"/>
              <a:t>4, </a:t>
            </a:r>
            <a:r>
              <a:rPr lang="zh-CN" altLang="en-US" baseline="0" dirty="0"/>
              <a:t>𝑡</a:t>
            </a:r>
            <a:r>
              <a:rPr lang="en-US" altLang="zh-CN" baseline="0" dirty="0"/>
              <a:t>5 and </a:t>
            </a:r>
            <a:r>
              <a:rPr lang="zh-CN" altLang="en-US" baseline="0" dirty="0"/>
              <a:t>𝑡</a:t>
            </a:r>
            <a:r>
              <a:rPr lang="en-US" altLang="zh-CN" baseline="0" dirty="0"/>
              <a:t>6). Note that these tasks are created at different granularities that are necessary and not over-decomposed.</a:t>
            </a:r>
          </a:p>
          <a:p>
            <a:endParaRPr lang="zh-CN" altLang="en-US" dirty="0"/>
          </a:p>
        </p:txBody>
      </p:sp>
    </p:spTree>
    <p:extLst>
      <p:ext uri="{BB962C8B-B14F-4D97-AF65-F5344CB8AC3E}">
        <p14:creationId xmlns:p14="http://schemas.microsoft.com/office/powerpoint/2010/main" val="36898426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an auxiliary structure A</a:t>
            </a:r>
            <a:r>
              <a:rPr lang="zh-CN" altLang="en-US" dirty="0"/>
              <a:t>𝑆 </a:t>
            </a:r>
            <a:r>
              <a:rPr lang="en-US" altLang="zh-CN" dirty="0"/>
              <a:t>for a pattern </a:t>
            </a:r>
            <a:r>
              <a:rPr lang="zh-CN" altLang="en-US" dirty="0"/>
              <a:t>𝑆</a:t>
            </a:r>
            <a:r>
              <a:rPr lang="en-US" altLang="zh-CN" dirty="0"/>
              <a:t>, where each </a:t>
            </a:r>
            <a:r>
              <a:rPr lang="zh-CN" altLang="en-US" dirty="0"/>
              <a:t>𝑢𝑖 </a:t>
            </a:r>
            <a:r>
              <a:rPr lang="en-US" altLang="zh-CN" dirty="0"/>
              <a:t>is associated with a set of pruned candidates </a:t>
            </a:r>
            <a:r>
              <a:rPr lang="zh-CN" altLang="en-US" dirty="0"/>
              <a:t>𝐶 </a:t>
            </a:r>
            <a:r>
              <a:rPr lang="en-US" altLang="zh-CN" dirty="0"/>
              <a:t>(</a:t>
            </a:r>
            <a:r>
              <a:rPr lang="zh-CN" altLang="en-US" dirty="0"/>
              <a:t>𝑢𝑖 </a:t>
            </a:r>
            <a:r>
              <a:rPr lang="en-US" altLang="zh-CN" dirty="0"/>
              <a:t>), and for each edge (</a:t>
            </a:r>
            <a:r>
              <a:rPr lang="zh-CN" altLang="en-US" dirty="0"/>
              <a:t>𝑢𝑖</a:t>
            </a:r>
            <a:r>
              <a:rPr lang="en-US" altLang="zh-CN" dirty="0"/>
              <a:t>, </a:t>
            </a:r>
            <a:r>
              <a:rPr lang="zh-CN" altLang="en-US" dirty="0"/>
              <a:t>𝑢𝑗 </a:t>
            </a:r>
            <a:r>
              <a:rPr lang="en-US" altLang="zh-CN" dirty="0"/>
              <a:t>) ∈ </a:t>
            </a:r>
            <a:r>
              <a:rPr lang="zh-CN" altLang="en-US" dirty="0"/>
              <a:t>𝐸𝑆 </a:t>
            </a:r>
            <a:r>
              <a:rPr lang="en-US" altLang="zh-CN" dirty="0"/>
              <a:t>, its matched edges in </a:t>
            </a:r>
            <a:r>
              <a:rPr lang="zh-CN" altLang="en-US" dirty="0"/>
              <a:t>𝐺 </a:t>
            </a:r>
            <a:r>
              <a:rPr lang="en-US" altLang="zh-CN" dirty="0"/>
              <a:t>between </a:t>
            </a:r>
            <a:r>
              <a:rPr lang="zh-CN" altLang="en-US" dirty="0"/>
              <a:t>𝐶 </a:t>
            </a:r>
            <a:r>
              <a:rPr lang="en-US" altLang="zh-CN" dirty="0"/>
              <a:t>(</a:t>
            </a:r>
            <a:r>
              <a:rPr lang="zh-CN" altLang="en-US" dirty="0"/>
              <a:t>𝑢𝑖 </a:t>
            </a:r>
            <a:r>
              <a:rPr lang="en-US" altLang="zh-CN" dirty="0"/>
              <a:t>) and </a:t>
            </a:r>
            <a:r>
              <a:rPr lang="zh-CN" altLang="en-US" dirty="0"/>
              <a:t>𝐶 </a:t>
            </a:r>
            <a:r>
              <a:rPr lang="en-US" altLang="zh-CN" dirty="0"/>
              <a:t>(</a:t>
            </a:r>
            <a:r>
              <a:rPr lang="zh-CN" altLang="en-US" dirty="0"/>
              <a:t>𝑢𝑗 </a:t>
            </a:r>
            <a:r>
              <a:rPr lang="en-US" altLang="zh-CN" dirty="0"/>
              <a:t>) are materialized</a:t>
            </a:r>
          </a:p>
          <a:p>
            <a:r>
              <a:rPr lang="en-US" altLang="zh-CN" dirty="0"/>
              <a:t> (to illustrate, Figure 5 shows A</a:t>
            </a:r>
            <a:r>
              <a:rPr lang="zh-CN" altLang="en-US" dirty="0"/>
              <a:t>𝑆 </a:t>
            </a:r>
            <a:r>
              <a:rPr lang="en-US" altLang="zh-CN" dirty="0"/>
              <a:t>for pattern </a:t>
            </a:r>
            <a:r>
              <a:rPr lang="zh-CN" altLang="en-US" dirty="0"/>
              <a:t>𝑆</a:t>
            </a:r>
            <a:r>
              <a:rPr lang="en-US" altLang="zh-CN" dirty="0"/>
              <a:t>)</a:t>
            </a:r>
          </a:p>
          <a:p>
            <a:endParaRPr lang="en-US" altLang="zh-CN" dirty="0"/>
          </a:p>
          <a:p>
            <a:r>
              <a:rPr lang="en-US" altLang="zh-CN" dirty="0"/>
              <a:t>Consider the pattern capsule in Figure 10 and assume that the support threshold </a:t>
            </a:r>
            <a:r>
              <a:rPr lang="zh-CN" altLang="en-US" dirty="0"/>
              <a:t>𝜏 </a:t>
            </a:r>
            <a:r>
              <a:rPr lang="en-US" altLang="zh-CN" dirty="0"/>
              <a:t>= 2. We also assume that (1) the pattern only has 3 entries yet to create </a:t>
            </a:r>
            <a:r>
              <a:rPr lang="en-US" altLang="zh-CN" dirty="0" err="1"/>
              <a:t>subgraphmatching</a:t>
            </a:r>
            <a:r>
              <a:rPr lang="en-US" altLang="zh-CN" dirty="0"/>
              <a:t> tasks: </a:t>
            </a:r>
            <a:r>
              <a:rPr lang="zh-CN" altLang="en-US" dirty="0"/>
              <a:t>𝑐</a:t>
            </a:r>
            <a:r>
              <a:rPr lang="en-US" altLang="zh-CN" dirty="0"/>
              <a:t>3, </a:t>
            </a:r>
            <a:r>
              <a:rPr lang="zh-CN" altLang="en-US" dirty="0"/>
              <a:t>𝑐</a:t>
            </a:r>
            <a:r>
              <a:rPr lang="en-US" altLang="zh-CN" dirty="0"/>
              <a:t>4 and </a:t>
            </a:r>
            <a:r>
              <a:rPr lang="zh-CN" altLang="en-US" dirty="0"/>
              <a:t>𝑐</a:t>
            </a:r>
            <a:r>
              <a:rPr lang="en-US" altLang="zh-CN" dirty="0"/>
              <a:t>5, while all other entries have finished (or pruned) their subgraph-matching tasks; and assume that (2) </a:t>
            </a:r>
            <a:r>
              <a:rPr lang="en-US" altLang="zh-CN" dirty="0" err="1"/>
              <a:t>compers</a:t>
            </a:r>
            <a:r>
              <a:rPr lang="en-US" altLang="zh-CN" dirty="0"/>
              <a:t> </a:t>
            </a:r>
            <a:r>
              <a:rPr lang="zh-CN" altLang="en-US" dirty="0"/>
              <a:t>𝜃</a:t>
            </a:r>
            <a:r>
              <a:rPr lang="en-US" altLang="zh-CN" dirty="0"/>
              <a:t>1, </a:t>
            </a:r>
            <a:r>
              <a:rPr lang="zh-CN" altLang="en-US" dirty="0"/>
              <a:t>𝜃</a:t>
            </a:r>
            <a:r>
              <a:rPr lang="en-US" altLang="zh-CN" dirty="0"/>
              <a:t>2 and </a:t>
            </a:r>
            <a:r>
              <a:rPr lang="zh-CN" altLang="en-US" dirty="0"/>
              <a:t>𝜃</a:t>
            </a:r>
            <a:r>
              <a:rPr lang="en-US" altLang="zh-CN" dirty="0"/>
              <a:t>3 process tasks </a:t>
            </a:r>
            <a:r>
              <a:rPr lang="zh-CN" altLang="en-US" dirty="0"/>
              <a:t>𝑡𝑐</a:t>
            </a:r>
            <a:r>
              <a:rPr lang="en-US" altLang="zh-CN" dirty="0"/>
              <a:t>3 , </a:t>
            </a:r>
            <a:r>
              <a:rPr lang="zh-CN" altLang="en-US" dirty="0"/>
              <a:t>𝑡𝑐</a:t>
            </a:r>
            <a:r>
              <a:rPr lang="en-US" altLang="zh-CN" dirty="0"/>
              <a:t>4 and </a:t>
            </a:r>
            <a:r>
              <a:rPr lang="zh-CN" altLang="en-US" dirty="0"/>
              <a:t>𝑡𝑐</a:t>
            </a:r>
            <a:r>
              <a:rPr lang="en-US" altLang="zh-CN" dirty="0"/>
              <a:t>5 , respectively. If </a:t>
            </a:r>
            <a:r>
              <a:rPr lang="zh-CN" altLang="en-US" dirty="0"/>
              <a:t>𝑡𝑐</a:t>
            </a:r>
            <a:r>
              <a:rPr lang="en-US" altLang="zh-CN" dirty="0"/>
              <a:t>4 finds that </a:t>
            </a:r>
            <a:r>
              <a:rPr lang="zh-CN" altLang="en-US" dirty="0"/>
              <a:t>𝑐</a:t>
            </a:r>
            <a:r>
              <a:rPr lang="en-US" altLang="zh-CN" dirty="0"/>
              <a:t>4 is a valid match to </a:t>
            </a:r>
            <a:r>
              <a:rPr lang="zh-CN" altLang="en-US" dirty="0"/>
              <a:t>𝑢</a:t>
            </a:r>
            <a:r>
              <a:rPr lang="en-US" altLang="zh-CN" dirty="0"/>
              <a:t>3 so all </a:t>
            </a:r>
            <a:r>
              <a:rPr lang="zh-CN" altLang="en-US" dirty="0"/>
              <a:t>𝑢𝑖 ’</a:t>
            </a:r>
            <a:r>
              <a:rPr lang="en-US" altLang="zh-CN" dirty="0"/>
              <a:t>s have at least 2 valid matches, then </a:t>
            </a:r>
            <a:r>
              <a:rPr lang="zh-CN" altLang="en-US" dirty="0"/>
              <a:t>𝑆 </a:t>
            </a:r>
            <a:r>
              <a:rPr lang="en-US" altLang="zh-CN" dirty="0"/>
              <a:t>is determined to be frequent and </a:t>
            </a:r>
            <a:r>
              <a:rPr lang="zh-CN" altLang="en-US" dirty="0"/>
              <a:t>𝜃</a:t>
            </a:r>
            <a:r>
              <a:rPr lang="en-US" altLang="zh-CN" dirty="0"/>
              <a:t>2 will delete </a:t>
            </a:r>
            <a:r>
              <a:rPr lang="zh-CN" altLang="en-US" dirty="0"/>
              <a:t>𝑆’</a:t>
            </a:r>
            <a:r>
              <a:rPr lang="en-US" altLang="zh-CN" dirty="0"/>
              <a:t>s capsule. However, </a:t>
            </a:r>
            <a:r>
              <a:rPr lang="zh-CN" altLang="en-US" dirty="0"/>
              <a:t>𝜃</a:t>
            </a:r>
            <a:r>
              <a:rPr lang="en-US" altLang="zh-CN" dirty="0"/>
              <a:t>1 and </a:t>
            </a:r>
            <a:r>
              <a:rPr lang="zh-CN" altLang="en-US" dirty="0"/>
              <a:t>𝜃</a:t>
            </a:r>
            <a:r>
              <a:rPr lang="en-US" altLang="zh-CN" dirty="0"/>
              <a:t>3 may still be processing </a:t>
            </a:r>
          </a:p>
          <a:p>
            <a:r>
              <a:rPr lang="zh-CN" altLang="en-US" dirty="0"/>
              <a:t>𝑡𝑐</a:t>
            </a:r>
            <a:r>
              <a:rPr lang="en-US" altLang="zh-CN" dirty="0"/>
              <a:t>3 and </a:t>
            </a:r>
            <a:r>
              <a:rPr lang="zh-CN" altLang="en-US" dirty="0"/>
              <a:t>𝑡𝑐</a:t>
            </a:r>
            <a:r>
              <a:rPr lang="en-US" altLang="zh-CN" dirty="0"/>
              <a:t>5 , and will need to access A</a:t>
            </a:r>
            <a:r>
              <a:rPr lang="zh-CN" altLang="en-US" dirty="0"/>
              <a:t>𝑆 </a:t>
            </a:r>
            <a:r>
              <a:rPr lang="en-US" altLang="zh-CN" dirty="0"/>
              <a:t>for subgraph enumeration and then update </a:t>
            </a:r>
            <a:r>
              <a:rPr lang="zh-CN" altLang="en-US" dirty="0"/>
              <a:t>𝑆’</a:t>
            </a:r>
            <a:r>
              <a:rPr lang="en-US" altLang="zh-CN" dirty="0"/>
              <a:t>s status in the capsule!</a:t>
            </a:r>
            <a:endParaRPr lang="zh-CN" altLang="en-US" dirty="0"/>
          </a:p>
        </p:txBody>
      </p:sp>
    </p:spTree>
    <p:extLst>
      <p:ext uri="{BB962C8B-B14F-4D97-AF65-F5344CB8AC3E}">
        <p14:creationId xmlns:p14="http://schemas.microsoft.com/office/powerpoint/2010/main" val="25393876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The presentation includes five parts, I will introduce them step by step. If you have any question, feel free to ask me. Ok, Let’s get started!</a:t>
            </a:r>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t>43</a:t>
            </a:fld>
            <a:endParaRPr lang="zh-TW" altLang="en-US"/>
          </a:p>
        </p:txBody>
      </p:sp>
    </p:spTree>
    <p:extLst>
      <p:ext uri="{BB962C8B-B14F-4D97-AF65-F5344CB8AC3E}">
        <p14:creationId xmlns:p14="http://schemas.microsoft.com/office/powerpoint/2010/main" val="34551614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The Figure shows that T-FSM generally has the best performance on all the graphs, especially the denser ones. For example, on Human, T-FSM is the only system that can mine all pattern with no more than 6 vertices, since Human is very dense with an average degree of 36.92. A similar observation can be reached for UK POI, where </a:t>
            </a:r>
            <a:r>
              <a:rPr lang="en-US" altLang="zh-CN" dirty="0" err="1"/>
              <a:t>ScaleMine</a:t>
            </a:r>
            <a:r>
              <a:rPr lang="en-US" altLang="zh-CN" dirty="0"/>
              <a:t> is the only other system that can finish for some tested values of </a:t>
            </a:r>
            <a:r>
              <a:rPr lang="zh-CN" altLang="en-US" dirty="0"/>
              <a:t>𝜏</a:t>
            </a:r>
            <a:r>
              <a:rPr lang="en-US" altLang="zh-CN" dirty="0"/>
              <a:t>.</a:t>
            </a:r>
            <a:endParaRPr lang="zh-CN"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Figure 13 shows the CPU rates for the first 120 seconds, where we can see that the CPU rate of T-FSM (blue line) jumps to 3200% and completes the job quickly.</a:t>
            </a:r>
          </a:p>
          <a:p>
            <a:endParaRPr lang="en-US" altLang="zh-CN" dirty="0"/>
          </a:p>
          <a:p>
            <a:r>
              <a:rPr lang="en-US" altLang="zh-CN" dirty="0" err="1"/>
              <a:t>DistGraph</a:t>
            </a:r>
            <a:r>
              <a:rPr lang="en-US" altLang="zh-CN" dirty="0"/>
              <a:t> and Peregrine also achieve 3200% but their running times are much longer. </a:t>
            </a:r>
            <a:r>
              <a:rPr lang="en-US" altLang="zh-CN" dirty="0" err="1"/>
              <a:t>ScaleMine</a:t>
            </a:r>
            <a:r>
              <a:rPr lang="en-US" altLang="zh-CN" dirty="0"/>
              <a:t> has a slightly lower CPU rate but is able to complete within 120 seconds. </a:t>
            </a:r>
          </a:p>
          <a:p>
            <a:endParaRPr lang="en-US" altLang="zh-CN" dirty="0"/>
          </a:p>
          <a:p>
            <a:r>
              <a:rPr lang="en-US" altLang="zh-CN" dirty="0"/>
              <a:t>The peak CPU rate of Fractal is far from 3200%, while the CPU rate of Pangolin gradually drops with a very long tailing period of low CPU utilization rate.</a:t>
            </a:r>
            <a:endParaRPr lang="zh-CN" altLang="en-US" dirty="0"/>
          </a:p>
        </p:txBody>
      </p:sp>
    </p:spTree>
    <p:extLst>
      <p:ext uri="{BB962C8B-B14F-4D97-AF65-F5344CB8AC3E}">
        <p14:creationId xmlns:p14="http://schemas.microsoft.com/office/powerpoint/2010/main" val="7893167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There are performance tradeoffs for the values of </a:t>
            </a:r>
            <a:r>
              <a:rPr lang="zh-CN" altLang="en-US" dirty="0"/>
              <a:t>𝜏𝑡𝑖𝑚𝑒 </a:t>
            </a:r>
            <a:r>
              <a:rPr lang="en-US" altLang="zh-CN" dirty="0"/>
              <a:t>and </a:t>
            </a:r>
            <a:r>
              <a:rPr lang="zh-CN" altLang="en-US" dirty="0"/>
              <a:t>𝜏𝑠𝑝𝑙𝑖𝑡 </a:t>
            </a:r>
            <a:r>
              <a:rPr lang="en-US" altLang="zh-CN" dirty="0"/>
              <a:t>. Specifically, if there are sufficient candidates </a:t>
            </a:r>
            <a:r>
              <a:rPr lang="zh-CN" altLang="en-US" dirty="0"/>
              <a:t>𝑣 ∈ 𝐷 </a:t>
            </a:r>
            <a:r>
              <a:rPr lang="en-US" altLang="zh-CN" dirty="0"/>
              <a:t>(</a:t>
            </a:r>
            <a:r>
              <a:rPr lang="zh-CN" altLang="en-US" dirty="0"/>
              <a:t>𝑢𝑖 </a:t>
            </a:r>
            <a:r>
              <a:rPr lang="en-US" altLang="zh-CN" dirty="0"/>
              <a:t>) that can be quickly checked to be a valid match to </a:t>
            </a:r>
            <a:r>
              <a:rPr lang="zh-CN" altLang="en-US" dirty="0"/>
              <a:t>𝑢𝑖 </a:t>
            </a:r>
            <a:r>
              <a:rPr lang="en-US" altLang="zh-CN" dirty="0"/>
              <a:t>, </a:t>
            </a:r>
          </a:p>
          <a:p>
            <a:r>
              <a:rPr lang="en-US" altLang="zh-CN" dirty="0"/>
              <a:t>then if </a:t>
            </a:r>
            <a:r>
              <a:rPr lang="zh-CN" altLang="en-US" dirty="0"/>
              <a:t>𝜏𝑡𝑖𝑚𝑒 </a:t>
            </a:r>
            <a:r>
              <a:rPr lang="en-US" altLang="zh-CN" dirty="0"/>
              <a:t>is set too large, we might stick on expensive tasks </a:t>
            </a:r>
            <a:r>
              <a:rPr lang="zh-CN" altLang="en-US" dirty="0"/>
              <a:t>𝑡𝑣 </a:t>
            </a:r>
            <a:r>
              <a:rPr lang="en-US" altLang="zh-CN" dirty="0"/>
              <a:t>that can otherwise be skipped to save time.</a:t>
            </a:r>
          </a:p>
          <a:p>
            <a:endParaRPr lang="en-US" altLang="zh-CN" dirty="0"/>
          </a:p>
          <a:p>
            <a:r>
              <a:rPr lang="en-US" altLang="zh-CN" dirty="0"/>
              <a:t> Also, while a smaller </a:t>
            </a:r>
            <a:r>
              <a:rPr lang="zh-CN" altLang="en-US" dirty="0"/>
              <a:t>𝜏𝑠𝑝𝑙𝑖𝑡 </a:t>
            </a:r>
            <a:r>
              <a:rPr lang="en-US" altLang="zh-CN" dirty="0"/>
              <a:t>improves load balancing, it causes more overhead for subtask creation and scheduling. </a:t>
            </a:r>
          </a:p>
          <a:p>
            <a:endParaRPr lang="en-US" altLang="zh-CN" dirty="0"/>
          </a:p>
          <a:p>
            <a:r>
              <a:rPr lang="en-US" altLang="zh-CN" dirty="0"/>
              <a:t>The paper tested different combinations of </a:t>
            </a:r>
            <a:r>
              <a:rPr lang="zh-CN" altLang="en-US" dirty="0"/>
              <a:t>𝜏𝑡𝑖𝑚𝑒 </a:t>
            </a:r>
            <a:r>
              <a:rPr lang="en-US" altLang="zh-CN" dirty="0"/>
              <a:t>and </a:t>
            </a:r>
            <a:r>
              <a:rPr lang="zh-CN" altLang="en-US" dirty="0"/>
              <a:t>𝜏𝑠𝑝𝑙𝑖𝑡 </a:t>
            </a:r>
            <a:r>
              <a:rPr lang="en-US" altLang="zh-CN" dirty="0"/>
              <a:t>, and some results are shown in Figure 14 for GSE1730 and Yeast. Note that our default parameters (red line) lead to the best performance.</a:t>
            </a:r>
          </a:p>
          <a:p>
            <a:endParaRPr lang="en-US" altLang="zh-CN" dirty="0"/>
          </a:p>
          <a:p>
            <a:r>
              <a:rPr lang="en-US" altLang="zh-CN" dirty="0"/>
              <a:t>if we increase </a:t>
            </a:r>
            <a:r>
              <a:rPr lang="zh-CN" altLang="en-US" dirty="0"/>
              <a:t>𝜏𝑡𝑖𝑚𝑒 </a:t>
            </a:r>
            <a:r>
              <a:rPr lang="en-US" altLang="zh-CN" dirty="0"/>
              <a:t>from 0.1 s to 10 s (green line), the running time is increased by up to 8× on GSE1730 and 20× on Yeast. </a:t>
            </a:r>
          </a:p>
          <a:p>
            <a:endParaRPr lang="en-US" altLang="zh-CN" dirty="0"/>
          </a:p>
          <a:p>
            <a:r>
              <a:rPr lang="en-US" altLang="zh-CN" dirty="0"/>
              <a:t>We did not further increase </a:t>
            </a:r>
            <a:r>
              <a:rPr lang="zh-CN" altLang="en-US" dirty="0"/>
              <a:t>𝜏𝑡𝑖𝑚𝑒 </a:t>
            </a:r>
            <a:r>
              <a:rPr lang="en-US" altLang="zh-CN" dirty="0"/>
              <a:t>in Figure 14 since the time would continue to increase significantly. </a:t>
            </a:r>
          </a:p>
          <a:p>
            <a:endParaRPr lang="en-US" altLang="zh-CN" dirty="0"/>
          </a:p>
          <a:p>
            <a:r>
              <a:rPr lang="en-US" altLang="zh-CN" dirty="0"/>
              <a:t>Also, if we increase </a:t>
            </a:r>
            <a:r>
              <a:rPr lang="zh-CN" altLang="en-US" dirty="0"/>
              <a:t>𝜏𝑠𝑝𝑙𝑖𝑡 </a:t>
            </a:r>
            <a:r>
              <a:rPr lang="en-US" altLang="zh-CN" dirty="0"/>
              <a:t>from 1 s to ∞ (purple line), the running time is increased by up to 30× on Yeast. </a:t>
            </a:r>
          </a:p>
          <a:p>
            <a:endParaRPr lang="en-US" altLang="zh-CN" dirty="0"/>
          </a:p>
          <a:p>
            <a:r>
              <a:rPr lang="en-US" altLang="zh-CN" dirty="0"/>
              <a:t>We did not show the results for </a:t>
            </a:r>
            <a:r>
              <a:rPr lang="zh-CN" altLang="en-US" dirty="0"/>
              <a:t>𝜏𝑠𝑝𝑙𝑖𝑡 </a:t>
            </a:r>
            <a:r>
              <a:rPr lang="en-US" altLang="zh-CN" dirty="0"/>
              <a:t>= ∞ on GSE1730 in Figure 14 since the job runs out of time.</a:t>
            </a:r>
            <a:endParaRPr lang="zh-CN" altLang="en-US" dirty="0"/>
          </a:p>
        </p:txBody>
      </p:sp>
    </p:spTree>
    <p:extLst>
      <p:ext uri="{BB962C8B-B14F-4D97-AF65-F5344CB8AC3E}">
        <p14:creationId xmlns:p14="http://schemas.microsoft.com/office/powerpoint/2010/main" val="38977320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Recall that </a:t>
            </a:r>
            <a:r>
              <a:rPr lang="en-US" altLang="zh-CN" dirty="0" err="1"/>
              <a:t>ScaleMine</a:t>
            </a:r>
            <a:r>
              <a:rPr lang="en-US" altLang="zh-CN" dirty="0"/>
              <a:t> returns only approximate results. </a:t>
            </a:r>
          </a:p>
          <a:p>
            <a:endParaRPr lang="en-US" altLang="zh-CN" dirty="0"/>
          </a:p>
          <a:p>
            <a:r>
              <a:rPr lang="en-US" altLang="zh-CN" dirty="0"/>
              <a:t>Table 3 shows the exact number of subgraph patterns (i.e., MNI) and those returned by </a:t>
            </a:r>
            <a:r>
              <a:rPr lang="en-US" altLang="zh-CN" dirty="0" err="1"/>
              <a:t>ScaleMine</a:t>
            </a:r>
            <a:r>
              <a:rPr lang="en-US" altLang="zh-CN" dirty="0"/>
              <a:t> on </a:t>
            </a:r>
            <a:r>
              <a:rPr lang="en-US" altLang="zh-CN" dirty="0" err="1"/>
              <a:t>Youtube</a:t>
            </a:r>
            <a:r>
              <a:rPr lang="en-US" altLang="zh-CN" dirty="0"/>
              <a:t> and DBLP, </a:t>
            </a:r>
          </a:p>
          <a:p>
            <a:endParaRPr lang="en-US" altLang="zh-CN" dirty="0"/>
          </a:p>
          <a:p>
            <a:r>
              <a:rPr lang="en-US" altLang="zh-CN" dirty="0"/>
              <a:t>where we see that </a:t>
            </a:r>
            <a:r>
              <a:rPr lang="en-US" altLang="zh-CN" dirty="0" err="1"/>
              <a:t>ScaleMine</a:t>
            </a:r>
            <a:r>
              <a:rPr lang="en-US" altLang="zh-CN" dirty="0"/>
              <a:t> misses a lot of patterns due to an overly aggressive pruning heuristic.</a:t>
            </a:r>
          </a:p>
          <a:p>
            <a:endParaRPr lang="en-US" altLang="zh-CN" dirty="0"/>
          </a:p>
          <a:p>
            <a:r>
              <a:rPr lang="en-US" altLang="zh-CN" dirty="0"/>
              <a:t> Surprisingly, we find that Pangolin returns more patterns than the exact ones on DBLP, even though it is supposed to be an exact approach. This is likely due to implementation issues.</a:t>
            </a:r>
            <a:endParaRPr lang="zh-CN" altLang="en-US" dirty="0"/>
          </a:p>
        </p:txBody>
      </p:sp>
    </p:spTree>
    <p:extLst>
      <p:ext uri="{BB962C8B-B14F-4D97-AF65-F5344CB8AC3E}">
        <p14:creationId xmlns:p14="http://schemas.microsoft.com/office/powerpoint/2010/main" val="10996931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The presentation includes five parts, I will introduce them step by step. If you have any question, feel free to ask me. Ok, Let’s get started!</a:t>
            </a:r>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t>48</a:t>
            </a:fld>
            <a:endParaRPr lang="zh-TW" altLang="en-US"/>
          </a:p>
        </p:txBody>
      </p:sp>
    </p:spTree>
    <p:extLst>
      <p:ext uri="{BB962C8B-B14F-4D97-AF65-F5344CB8AC3E}">
        <p14:creationId xmlns:p14="http://schemas.microsoft.com/office/powerpoint/2010/main" val="9011857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Figure 13 shows the CPU rates for the first 120 seconds, where we can see that the CPU rate of T-FSM (blue line) jumps to 3200% and completes the job quickly.</a:t>
            </a:r>
            <a:endParaRPr lang="zh-CN" altLang="en-US" dirty="0"/>
          </a:p>
        </p:txBody>
      </p:sp>
    </p:spTree>
    <p:extLst>
      <p:ext uri="{BB962C8B-B14F-4D97-AF65-F5344CB8AC3E}">
        <p14:creationId xmlns:p14="http://schemas.microsoft.com/office/powerpoint/2010/main" val="4011582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fontAlgn="base"/>
            <a:r>
              <a:rPr lang="en-US" altLang="zh-CN" sz="1200" b="0" i="0" kern="1200" dirty="0">
                <a:solidFill>
                  <a:schemeClr val="tx1"/>
                </a:solidFill>
                <a:effectLst/>
                <a:latin typeface="+mn-lt"/>
                <a:ea typeface="+mn-ea"/>
                <a:cs typeface="+mn-cs"/>
              </a:rPr>
              <a:t>The task of finding </a:t>
            </a:r>
            <a:r>
              <a:rPr lang="en-US" altLang="zh-CN" sz="1200" b="1" i="0" kern="1200" dirty="0">
                <a:solidFill>
                  <a:schemeClr val="tx1"/>
                </a:solidFill>
                <a:effectLst/>
                <a:latin typeface="+mn-lt"/>
                <a:ea typeface="+mn-ea"/>
                <a:cs typeface="+mn-cs"/>
              </a:rPr>
              <a:t>frequent subgraphs</a:t>
            </a:r>
            <a:r>
              <a:rPr lang="en-US" altLang="zh-CN" sz="1200" b="0" i="0" kern="1200" dirty="0">
                <a:solidFill>
                  <a:schemeClr val="tx1"/>
                </a:solidFill>
                <a:effectLst/>
                <a:latin typeface="+mn-lt"/>
                <a:ea typeface="+mn-ea"/>
                <a:cs typeface="+mn-cs"/>
              </a:rPr>
              <a:t> in a set of graphs is called  </a:t>
            </a:r>
            <a:r>
              <a:rPr lang="en-US" altLang="zh-CN" sz="1200" b="1" i="0" kern="1200" dirty="0">
                <a:solidFill>
                  <a:schemeClr val="tx1"/>
                </a:solidFill>
                <a:effectLst/>
                <a:latin typeface="+mn-lt"/>
                <a:ea typeface="+mn-ea"/>
                <a:cs typeface="+mn-cs"/>
              </a:rPr>
              <a:t>frequent subgraph mining. </a:t>
            </a:r>
            <a:r>
              <a:rPr lang="en-US" altLang="zh-CN" sz="1200" b="0" i="0" kern="1200" dirty="0">
                <a:solidFill>
                  <a:schemeClr val="tx1"/>
                </a:solidFill>
                <a:effectLst/>
                <a:latin typeface="+mn-lt"/>
                <a:ea typeface="+mn-ea"/>
                <a:cs typeface="+mn-cs"/>
              </a:rPr>
              <a:t> As </a:t>
            </a:r>
            <a:r>
              <a:rPr lang="en-US" altLang="zh-CN" sz="1200" b="1" i="0" kern="1200" dirty="0">
                <a:solidFill>
                  <a:schemeClr val="tx1"/>
                </a:solidFill>
                <a:effectLst/>
                <a:latin typeface="+mn-lt"/>
                <a:ea typeface="+mn-ea"/>
                <a:cs typeface="+mn-cs"/>
              </a:rPr>
              <a:t>input</a:t>
            </a:r>
            <a:r>
              <a:rPr lang="en-US" altLang="zh-CN" sz="1200" b="0" i="0" kern="1200" dirty="0">
                <a:solidFill>
                  <a:schemeClr val="tx1"/>
                </a:solidFill>
                <a:effectLst/>
                <a:latin typeface="+mn-lt"/>
                <a:ea typeface="+mn-ea"/>
                <a:cs typeface="+mn-cs"/>
              </a:rPr>
              <a:t> the user must provide:</a:t>
            </a:r>
          </a:p>
          <a:p>
            <a:pPr fontAlgn="base"/>
            <a:r>
              <a:rPr lang="en-US" altLang="zh-CN" sz="1200" b="0" i="0" kern="1200" dirty="0">
                <a:solidFill>
                  <a:schemeClr val="tx1"/>
                </a:solidFill>
                <a:effectLst/>
                <a:latin typeface="+mn-lt"/>
                <a:ea typeface="+mn-ea"/>
                <a:cs typeface="+mn-cs"/>
              </a:rPr>
              <a:t>a </a:t>
            </a:r>
            <a:r>
              <a:rPr lang="en-US" altLang="zh-CN" sz="1200" b="1" i="0" kern="1200" dirty="0">
                <a:solidFill>
                  <a:schemeClr val="tx1"/>
                </a:solidFill>
                <a:effectLst/>
                <a:latin typeface="+mn-lt"/>
                <a:ea typeface="+mn-ea"/>
                <a:cs typeface="+mn-cs"/>
              </a:rPr>
              <a:t>graph database</a:t>
            </a:r>
            <a:r>
              <a:rPr lang="en-US" altLang="zh-CN" sz="1200" b="0" i="0" kern="1200" dirty="0">
                <a:solidFill>
                  <a:schemeClr val="tx1"/>
                </a:solidFill>
                <a:effectLst/>
                <a:latin typeface="+mn-lt"/>
                <a:ea typeface="+mn-ea"/>
                <a:cs typeface="+mn-cs"/>
              </a:rPr>
              <a:t> (a set of graphs)</a:t>
            </a:r>
          </a:p>
          <a:p>
            <a:pPr fontAlgn="base"/>
            <a:r>
              <a:rPr lang="en-US" altLang="zh-CN" sz="1200" b="0" i="0" kern="1200" dirty="0">
                <a:solidFill>
                  <a:schemeClr val="tx1"/>
                </a:solidFill>
                <a:effectLst/>
                <a:latin typeface="+mn-lt"/>
                <a:ea typeface="+mn-ea"/>
                <a:cs typeface="+mn-cs"/>
              </a:rPr>
              <a:t>a parameter called the </a:t>
            </a:r>
            <a:r>
              <a:rPr lang="en-US" altLang="zh-CN" sz="1200" b="1" i="0" kern="1200" dirty="0">
                <a:solidFill>
                  <a:schemeClr val="tx1"/>
                </a:solidFill>
                <a:effectLst/>
                <a:latin typeface="+mn-lt"/>
                <a:ea typeface="+mn-ea"/>
                <a:cs typeface="+mn-cs"/>
              </a:rPr>
              <a:t>minimum support threshold</a:t>
            </a:r>
            <a:r>
              <a:rPr lang="en-US" altLang="zh-CN" sz="1200" b="0" i="0" kern="1200" dirty="0">
                <a:solidFill>
                  <a:schemeClr val="tx1"/>
                </a:solidFill>
                <a:effectLst/>
                <a:latin typeface="+mn-lt"/>
                <a:ea typeface="+mn-ea"/>
                <a:cs typeface="+mn-cs"/>
              </a:rPr>
              <a:t> (</a:t>
            </a:r>
            <a:r>
              <a:rPr lang="en-US" altLang="zh-CN" sz="1200" b="0" i="1" kern="1200" dirty="0" err="1">
                <a:solidFill>
                  <a:schemeClr val="tx1"/>
                </a:solidFill>
                <a:effectLst/>
                <a:latin typeface="+mn-lt"/>
                <a:ea typeface="+mn-ea"/>
                <a:cs typeface="+mn-cs"/>
              </a:rPr>
              <a:t>minsup</a:t>
            </a:r>
            <a:r>
              <a:rPr lang="en-US" altLang="zh-CN" sz="1200" b="0" i="0" kern="1200" dirty="0">
                <a:solidFill>
                  <a:schemeClr val="tx1"/>
                </a:solidFill>
                <a:effectLst/>
                <a:latin typeface="+mn-lt"/>
                <a:ea typeface="+mn-ea"/>
                <a:cs typeface="+mn-cs"/>
              </a:rPr>
              <a:t>).</a:t>
            </a:r>
          </a:p>
          <a:p>
            <a:pPr fontAlgn="base"/>
            <a:r>
              <a:rPr lang="en-US" altLang="zh-CN" sz="1200" b="0" i="0" kern="1200" dirty="0">
                <a:solidFill>
                  <a:schemeClr val="tx1"/>
                </a:solidFill>
                <a:effectLst/>
                <a:latin typeface="+mn-lt"/>
                <a:ea typeface="+mn-ea"/>
                <a:cs typeface="+mn-cs"/>
              </a:rPr>
              <a:t>Then, a frequent subgraph mining algorithm will enumerate as output all frequent subgraphs. A </a:t>
            </a:r>
            <a:r>
              <a:rPr lang="en-US" altLang="zh-CN" sz="1200" b="1" i="0" kern="1200" dirty="0">
                <a:solidFill>
                  <a:schemeClr val="tx1"/>
                </a:solidFill>
                <a:effectLst/>
                <a:latin typeface="+mn-lt"/>
                <a:ea typeface="+mn-ea"/>
                <a:cs typeface="+mn-cs"/>
              </a:rPr>
              <a:t>frequent subgraph</a:t>
            </a:r>
            <a:r>
              <a:rPr lang="en-US" altLang="zh-CN" sz="1200" b="0" i="0" kern="1200" dirty="0">
                <a:solidFill>
                  <a:schemeClr val="tx1"/>
                </a:solidFill>
                <a:effectLst/>
                <a:latin typeface="+mn-lt"/>
                <a:ea typeface="+mn-ea"/>
                <a:cs typeface="+mn-cs"/>
              </a:rPr>
              <a:t> is a subgraph that appears in at least </a:t>
            </a:r>
            <a:r>
              <a:rPr lang="en-US" altLang="zh-CN" sz="1200" b="0" i="1" kern="1200" dirty="0" err="1">
                <a:solidFill>
                  <a:schemeClr val="tx1"/>
                </a:solidFill>
                <a:effectLst/>
                <a:latin typeface="+mn-lt"/>
                <a:ea typeface="+mn-ea"/>
                <a:cs typeface="+mn-cs"/>
              </a:rPr>
              <a:t>minsup</a:t>
            </a:r>
            <a:r>
              <a:rPr lang="en-US" altLang="zh-CN" sz="1200" b="0" i="0" kern="1200" dirty="0">
                <a:solidFill>
                  <a:schemeClr val="tx1"/>
                </a:solidFill>
                <a:effectLst/>
                <a:latin typeface="+mn-lt"/>
                <a:ea typeface="+mn-ea"/>
                <a:cs typeface="+mn-cs"/>
              </a:rPr>
              <a:t> graphs from a graph database.  For example, let’s consider the following graph database containing three graphs:</a:t>
            </a:r>
          </a:p>
          <a:p>
            <a:pPr fontAlgn="base"/>
            <a:r>
              <a:rPr lang="en-US" altLang="zh-CN" sz="1200" b="0" i="0" kern="1200" dirty="0">
                <a:solidFill>
                  <a:schemeClr val="tx1"/>
                </a:solidFill>
                <a:effectLst/>
                <a:latin typeface="+mn-lt"/>
                <a:ea typeface="+mn-ea"/>
                <a:cs typeface="+mn-cs"/>
              </a:rPr>
              <a:t>[click]</a:t>
            </a:r>
          </a:p>
          <a:p>
            <a:pPr fontAlgn="base"/>
            <a:endParaRPr lang="en-US" altLang="zh-CN" sz="1200" b="0" i="0" kern="1200" dirty="0">
              <a:solidFill>
                <a:schemeClr val="tx1"/>
              </a:solidFill>
              <a:effectLst/>
              <a:latin typeface="+mn-lt"/>
              <a:ea typeface="+mn-ea"/>
              <a:cs typeface="+mn-cs"/>
            </a:endParaRPr>
          </a:p>
          <a:p>
            <a:pPr fontAlgn="base"/>
            <a:r>
              <a:rPr lang="en-US" altLang="zh-CN" sz="1200" b="0" i="0" kern="1200" dirty="0">
                <a:solidFill>
                  <a:schemeClr val="tx1"/>
                </a:solidFill>
                <a:effectLst/>
                <a:latin typeface="+mn-lt"/>
                <a:ea typeface="+mn-ea"/>
                <a:cs typeface="+mn-cs"/>
              </a:rPr>
              <a:t>Now, let’s say that we want to discover all subgraphs that appear in at least three graphs. Thus, we will set the </a:t>
            </a:r>
            <a:r>
              <a:rPr lang="en-US" altLang="zh-CN" sz="1200" b="0" i="1" kern="1200" dirty="0" err="1">
                <a:solidFill>
                  <a:schemeClr val="tx1"/>
                </a:solidFill>
                <a:effectLst/>
                <a:latin typeface="+mn-lt"/>
                <a:ea typeface="+mn-ea"/>
                <a:cs typeface="+mn-cs"/>
              </a:rPr>
              <a:t>minsup</a:t>
            </a:r>
            <a:r>
              <a:rPr lang="en-US" altLang="zh-CN" sz="1200" b="0" i="0" kern="1200" dirty="0">
                <a:solidFill>
                  <a:schemeClr val="tx1"/>
                </a:solidFill>
                <a:effectLst/>
                <a:latin typeface="+mn-lt"/>
                <a:ea typeface="+mn-ea"/>
                <a:cs typeface="+mn-cs"/>
              </a:rPr>
              <a:t> parameter to 3. By applying a </a:t>
            </a:r>
            <a:r>
              <a:rPr lang="en-US" altLang="zh-CN" sz="1200" b="1" i="0" kern="1200" dirty="0">
                <a:solidFill>
                  <a:schemeClr val="tx1"/>
                </a:solidFill>
                <a:effectLst/>
                <a:latin typeface="+mn-lt"/>
                <a:ea typeface="+mn-ea"/>
                <a:cs typeface="+mn-cs"/>
              </a:rPr>
              <a:t>frequent subgraph mining algorithm</a:t>
            </a:r>
            <a:r>
              <a:rPr lang="en-US" altLang="zh-CN" sz="1200" b="0" i="0" kern="1200" dirty="0">
                <a:solidFill>
                  <a:schemeClr val="tx1"/>
                </a:solidFill>
                <a:effectLst/>
                <a:latin typeface="+mn-lt"/>
                <a:ea typeface="+mn-ea"/>
                <a:cs typeface="+mn-cs"/>
              </a:rPr>
              <a:t>, we will obtain the set of all subgraphs appearing in at least three graphs:</a:t>
            </a:r>
          </a:p>
          <a:p>
            <a:pPr fontAlgn="base"/>
            <a:r>
              <a:rPr lang="en-US" altLang="zh-CN" sz="1200" b="0" i="0" kern="1200" dirty="0">
                <a:solidFill>
                  <a:schemeClr val="tx1"/>
                </a:solidFill>
                <a:effectLst/>
                <a:latin typeface="+mn-lt"/>
                <a:ea typeface="+mn-ea"/>
                <a:cs typeface="+mn-cs"/>
              </a:rPr>
              <a:t>[click]</a:t>
            </a:r>
          </a:p>
          <a:p>
            <a:pPr fontAlgn="base"/>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B11D5518-E2B7-47D3-A483-775D39982443}" type="slidenum">
              <a:rPr lang="zh-TW" altLang="en-US" smtClean="0"/>
              <a:t>5</a:t>
            </a:fld>
            <a:endParaRPr lang="zh-TW" altLang="en-US"/>
          </a:p>
        </p:txBody>
      </p:sp>
    </p:spTree>
    <p:extLst>
      <p:ext uri="{BB962C8B-B14F-4D97-AF65-F5344CB8AC3E}">
        <p14:creationId xmlns:p14="http://schemas.microsoft.com/office/powerpoint/2010/main" val="4099440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fontAlgn="base"/>
            <a:r>
              <a:rPr lang="en-US" altLang="zh-CN" sz="1200" b="0" i="0" kern="1200" dirty="0">
                <a:solidFill>
                  <a:schemeClr val="tx1"/>
                </a:solidFill>
                <a:effectLst/>
                <a:latin typeface="+mn-lt"/>
                <a:ea typeface="+mn-ea"/>
                <a:cs typeface="+mn-cs"/>
              </a:rPr>
              <a:t>FSM has 2 problem settings: finding frequent patterns either (</a:t>
            </a:r>
            <a:r>
              <a:rPr lang="en-US" altLang="zh-CN" sz="1200" b="0" i="0" kern="1200" dirty="0" err="1">
                <a:solidFill>
                  <a:schemeClr val="tx1"/>
                </a:solidFill>
                <a:effectLst/>
                <a:latin typeface="+mn-lt"/>
                <a:ea typeface="+mn-ea"/>
                <a:cs typeface="+mn-cs"/>
              </a:rPr>
              <a:t>i</a:t>
            </a:r>
            <a:r>
              <a:rPr lang="en-US" altLang="zh-CN" sz="1200" b="0" i="0" kern="1200" dirty="0">
                <a:solidFill>
                  <a:schemeClr val="tx1"/>
                </a:solidFill>
                <a:effectLst/>
                <a:latin typeface="+mn-lt"/>
                <a:ea typeface="+mn-ea"/>
                <a:cs typeface="+mn-cs"/>
              </a:rPr>
              <a:t>) in a database comprising many graph transactions (e.g., a set of chemical compounds), </a:t>
            </a:r>
          </a:p>
          <a:p>
            <a:pPr fontAlgn="base"/>
            <a:r>
              <a:rPr lang="en-US" altLang="zh-CN" sz="1200" b="0" i="0" kern="1200" dirty="0">
                <a:solidFill>
                  <a:schemeClr val="tx1"/>
                </a:solidFill>
                <a:effectLst/>
                <a:latin typeface="+mn-lt"/>
                <a:ea typeface="+mn-ea"/>
                <a:cs typeface="+mn-cs"/>
              </a:rPr>
              <a:t>or (ii) from a single big input graph (e.g., a social network or a PPI network).</a:t>
            </a:r>
          </a:p>
          <a:p>
            <a:pPr fontAlgn="base"/>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B11D5518-E2B7-47D3-A483-775D39982443}" type="slidenum">
              <a:rPr lang="zh-TW" altLang="en-US" smtClean="0"/>
              <a:t>6</a:t>
            </a:fld>
            <a:endParaRPr lang="zh-TW" altLang="en-US"/>
          </a:p>
        </p:txBody>
      </p:sp>
    </p:spTree>
    <p:extLst>
      <p:ext uri="{BB962C8B-B14F-4D97-AF65-F5344CB8AC3E}">
        <p14:creationId xmlns:p14="http://schemas.microsoft.com/office/powerpoint/2010/main" val="1283805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fontAlgn="base"/>
            <a:r>
              <a:rPr lang="en-US" altLang="zh-CN" sz="1200" b="0" i="0" kern="1200" dirty="0">
                <a:solidFill>
                  <a:schemeClr val="tx1"/>
                </a:solidFill>
                <a:effectLst/>
                <a:latin typeface="+mn-lt"/>
                <a:ea typeface="+mn-ea"/>
                <a:cs typeface="+mn-cs"/>
              </a:rPr>
              <a:t>Besides discovering graphs common to several graphs, there is also a variation of the problem of frequent subgraph mining that consists of</a:t>
            </a:r>
            <a:r>
              <a:rPr lang="en-US" altLang="zh-CN" sz="1200" b="1" i="0" kern="1200" dirty="0">
                <a:solidFill>
                  <a:schemeClr val="tx1"/>
                </a:solidFill>
                <a:effectLst/>
                <a:latin typeface="+mn-lt"/>
                <a:ea typeface="+mn-ea"/>
                <a:cs typeface="+mn-cs"/>
              </a:rPr>
              <a:t> finding all frequent subgraphs in a single graph</a:t>
            </a:r>
            <a:r>
              <a:rPr lang="en-US" altLang="zh-CN" sz="1200" b="0" i="0" kern="1200" dirty="0">
                <a:solidFill>
                  <a:schemeClr val="tx1"/>
                </a:solidFill>
                <a:effectLst/>
                <a:latin typeface="+mn-lt"/>
                <a:ea typeface="+mn-ea"/>
                <a:cs typeface="+mn-cs"/>
              </a:rPr>
              <a:t> rather than in a graph database. The idea is almost the same. The goal is also to discover subgraphs that appear frequently or that are interesting. The only difference is how the support (frequency) is calculated. For this variation, the support of a subgraph is the number of times that it appears in the single input graph. For example, consider the following input graph:</a:t>
            </a:r>
          </a:p>
          <a:p>
            <a:pPr fontAlgn="base"/>
            <a:endParaRPr lang="en-US" altLang="zh-CN" sz="1200" b="0" i="0" kern="1200" dirty="0">
              <a:solidFill>
                <a:schemeClr val="tx1"/>
              </a:solidFill>
              <a:effectLst/>
              <a:latin typeface="+mn-lt"/>
              <a:ea typeface="+mn-ea"/>
              <a:cs typeface="+mn-cs"/>
            </a:endParaRPr>
          </a:p>
          <a:p>
            <a:pPr fontAlgn="base"/>
            <a:r>
              <a:rPr lang="en-US" altLang="zh-CN" sz="1200" b="0" i="0" kern="1200" dirty="0">
                <a:solidFill>
                  <a:schemeClr val="tx1"/>
                </a:solidFill>
                <a:effectLst/>
                <a:latin typeface="+mn-lt"/>
                <a:ea typeface="+mn-ea"/>
                <a:cs typeface="+mn-cs"/>
              </a:rPr>
              <a:t>[click]</a:t>
            </a:r>
          </a:p>
          <a:p>
            <a:pPr fontAlgn="base"/>
            <a:endParaRPr lang="en-US" altLang="zh-CN" sz="1200" b="0" i="0" kern="1200" dirty="0">
              <a:solidFill>
                <a:schemeClr val="tx1"/>
              </a:solidFill>
              <a:effectLst/>
              <a:latin typeface="+mn-lt"/>
              <a:ea typeface="+mn-ea"/>
              <a:cs typeface="+mn-cs"/>
            </a:endParaRPr>
          </a:p>
          <a:p>
            <a:pPr fontAlgn="base"/>
            <a:endParaRPr lang="en-US" altLang="zh-CN" sz="1200" b="0" i="0" kern="1200" dirty="0">
              <a:solidFill>
                <a:schemeClr val="tx1"/>
              </a:solidFill>
              <a:effectLst/>
              <a:latin typeface="+mn-lt"/>
              <a:ea typeface="+mn-ea"/>
              <a:cs typeface="+mn-cs"/>
            </a:endParaRPr>
          </a:p>
          <a:p>
            <a:pPr fontAlgn="base"/>
            <a:r>
              <a:rPr lang="en-US" altLang="zh-CN" sz="1200" b="0" i="0" kern="1200" dirty="0">
                <a:solidFill>
                  <a:schemeClr val="tx1"/>
                </a:solidFill>
                <a:effectLst/>
                <a:latin typeface="+mn-lt"/>
                <a:ea typeface="+mn-ea"/>
                <a:cs typeface="+mn-cs"/>
              </a:rPr>
              <a:t>This graph contains seven vertices and six edges. If we perform frequent subgraph mining on this single graph by setting the </a:t>
            </a:r>
            <a:r>
              <a:rPr lang="en-US" altLang="zh-CN" sz="1200" b="0" i="1" kern="1200" dirty="0" err="1">
                <a:solidFill>
                  <a:schemeClr val="tx1"/>
                </a:solidFill>
                <a:effectLst/>
                <a:latin typeface="+mn-lt"/>
                <a:ea typeface="+mn-ea"/>
                <a:cs typeface="+mn-cs"/>
              </a:rPr>
              <a:t>minsup</a:t>
            </a:r>
            <a:r>
              <a:rPr lang="en-US" altLang="zh-CN" sz="1200" b="0" i="0" kern="1200" dirty="0">
                <a:solidFill>
                  <a:schemeClr val="tx1"/>
                </a:solidFill>
                <a:effectLst/>
                <a:latin typeface="+mn-lt"/>
                <a:ea typeface="+mn-ea"/>
                <a:cs typeface="+mn-cs"/>
              </a:rPr>
              <a:t> parameter to 2, we can discover the five following frequent subgraphs:</a:t>
            </a:r>
          </a:p>
          <a:p>
            <a:pPr fontAlgn="base"/>
            <a:endParaRPr lang="en-US" altLang="zh-CN" sz="1200" b="0" i="0" kern="1200" dirty="0">
              <a:solidFill>
                <a:schemeClr val="tx1"/>
              </a:solidFill>
              <a:effectLst/>
              <a:latin typeface="+mn-lt"/>
              <a:ea typeface="+mn-ea"/>
              <a:cs typeface="+mn-cs"/>
            </a:endParaRPr>
          </a:p>
          <a:p>
            <a:pPr fontAlgn="base"/>
            <a:r>
              <a:rPr lang="en-US" altLang="zh-CN" sz="1200" b="0" i="0" kern="1200" dirty="0">
                <a:solidFill>
                  <a:schemeClr val="tx1"/>
                </a:solidFill>
                <a:effectLst/>
                <a:latin typeface="+mn-lt"/>
                <a:ea typeface="+mn-ea"/>
                <a:cs typeface="+mn-cs"/>
              </a:rPr>
              <a:t>[click]</a:t>
            </a:r>
          </a:p>
          <a:p>
            <a:pPr fontAlgn="base"/>
            <a:endParaRPr lang="en-US" altLang="zh-CN" sz="1200" b="0" i="0" kern="1200" dirty="0">
              <a:solidFill>
                <a:schemeClr val="tx1"/>
              </a:solidFill>
              <a:effectLst/>
              <a:latin typeface="+mn-lt"/>
              <a:ea typeface="+mn-ea"/>
              <a:cs typeface="+mn-cs"/>
            </a:endParaRPr>
          </a:p>
          <a:p>
            <a:pPr fontAlgn="base"/>
            <a:r>
              <a:rPr lang="en-US" altLang="zh-CN" sz="1200" b="0" i="0" kern="1200" dirty="0">
                <a:solidFill>
                  <a:schemeClr val="tx1"/>
                </a:solidFill>
                <a:effectLst/>
                <a:latin typeface="+mn-lt"/>
                <a:ea typeface="+mn-ea"/>
                <a:cs typeface="+mn-cs"/>
              </a:rPr>
              <a:t>These subgraphs are said to be frequent because they appear at least twice in the input graph. For example, consider “Frequent subgraph 5”. This subgraph has a support of 2 because it has two occurrences in the input graph. Those two occurrences are highlighted below in red and blue, respectively.</a:t>
            </a:r>
          </a:p>
          <a:p>
            <a:pPr fontAlgn="base"/>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B11D5518-E2B7-47D3-A483-775D39982443}" type="slidenum">
              <a:rPr lang="zh-TW" altLang="en-US" smtClean="0"/>
              <a:t>7</a:t>
            </a:fld>
            <a:endParaRPr lang="zh-TW" altLang="en-US"/>
          </a:p>
        </p:txBody>
      </p:sp>
    </p:spTree>
    <p:extLst>
      <p:ext uri="{BB962C8B-B14F-4D97-AF65-F5344CB8AC3E}">
        <p14:creationId xmlns:p14="http://schemas.microsoft.com/office/powerpoint/2010/main" val="1184313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dirty="0"/>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t>8</a:t>
            </a:fld>
            <a:endParaRPr lang="zh-TW" altLang="en-US"/>
          </a:p>
        </p:txBody>
      </p:sp>
    </p:spTree>
    <p:extLst>
      <p:ext uri="{BB962C8B-B14F-4D97-AF65-F5344CB8AC3E}">
        <p14:creationId xmlns:p14="http://schemas.microsoft.com/office/powerpoint/2010/main" val="3565103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baseline="0" dirty="0"/>
              <a:t>Unfortunately,</a:t>
            </a:r>
            <a:r>
              <a:rPr lang="zh-CN" altLang="en-US" baseline="0" dirty="0"/>
              <a:t> </a:t>
            </a:r>
            <a:r>
              <a:rPr lang="en-US" altLang="zh-CN" baseline="0" dirty="0"/>
              <a:t>before</a:t>
            </a:r>
            <a:r>
              <a:rPr lang="zh-CN" altLang="en-US" baseline="0" dirty="0"/>
              <a:t> </a:t>
            </a:r>
            <a:r>
              <a:rPr lang="en-US" altLang="zh-CN" baseline="0" dirty="0"/>
              <a:t>T-thinker,</a:t>
            </a:r>
            <a:r>
              <a:rPr lang="zh-CN" altLang="en-US" baseline="0" dirty="0"/>
              <a:t> </a:t>
            </a:r>
            <a:r>
              <a:rPr lang="en-US" altLang="zh-CN" baseline="0" dirty="0"/>
              <a:t>all</a:t>
            </a:r>
            <a:r>
              <a:rPr lang="zh-CN" altLang="en-US" baseline="0" dirty="0"/>
              <a:t> </a:t>
            </a:r>
            <a:r>
              <a:rPr lang="en-US" altLang="zh-CN" baseline="0" dirty="0"/>
              <a:t>current</a:t>
            </a:r>
            <a:r>
              <a:rPr lang="zh-CN" altLang="en-US" baseline="0" dirty="0"/>
              <a:t> </a:t>
            </a:r>
            <a:r>
              <a:rPr lang="en-US" altLang="zh-CN" baseline="0" dirty="0"/>
              <a:t>solutions</a:t>
            </a:r>
            <a:r>
              <a:rPr lang="zh-CN" altLang="en-US" baseline="0" dirty="0"/>
              <a:t> </a:t>
            </a:r>
            <a:r>
              <a:rPr lang="en-US" altLang="zh-CN" baseline="0" dirty="0"/>
              <a:t>are</a:t>
            </a:r>
            <a:r>
              <a:rPr lang="zh-CN" altLang="en-US" baseline="0" dirty="0"/>
              <a:t> </a:t>
            </a:r>
            <a:r>
              <a:rPr lang="en-US" altLang="zh-CN" baseline="0" dirty="0"/>
              <a:t>IO-bound</a:t>
            </a:r>
            <a:r>
              <a:rPr lang="zh-CN" altLang="en-US" baseline="0" dirty="0"/>
              <a:t> </a:t>
            </a:r>
            <a:r>
              <a:rPr lang="en-US" altLang="zh-CN" baseline="0" dirty="0"/>
              <a:t>and</a:t>
            </a:r>
            <a:r>
              <a:rPr lang="zh-CN" altLang="en-US" baseline="0" dirty="0"/>
              <a:t> </a:t>
            </a:r>
            <a:r>
              <a:rPr lang="en-US" altLang="zh-CN" baseline="0" dirty="0"/>
              <a:t>materialize</a:t>
            </a:r>
            <a:r>
              <a:rPr lang="zh-CN" altLang="en-US" baseline="0" dirty="0"/>
              <a:t> </a:t>
            </a:r>
            <a:r>
              <a:rPr lang="en-US" altLang="zh-CN" baseline="0" dirty="0"/>
              <a:t>the</a:t>
            </a:r>
            <a:r>
              <a:rPr lang="zh-CN" altLang="en-US" baseline="0" dirty="0"/>
              <a:t> </a:t>
            </a:r>
            <a:r>
              <a:rPr lang="en-US" altLang="zh-CN" baseline="0" dirty="0"/>
              <a:t>subgraphs</a:t>
            </a:r>
            <a:r>
              <a:rPr lang="zh-CN" altLang="en-US" baseline="0" dirty="0"/>
              <a:t> </a:t>
            </a:r>
            <a:r>
              <a:rPr lang="en-US" altLang="zh-CN" baseline="0" dirty="0"/>
              <a:t>level-by-level</a:t>
            </a:r>
            <a:r>
              <a:rPr lang="zh-CN" altLang="en-US" baseline="0" dirty="0"/>
              <a:t> </a:t>
            </a:r>
            <a:r>
              <a:rPr lang="en-US" altLang="zh-CN" baseline="0" dirty="0"/>
              <a:t>in</a:t>
            </a:r>
            <a:r>
              <a:rPr lang="zh-CN" altLang="en-US" baseline="0" dirty="0"/>
              <a:t> </a:t>
            </a:r>
            <a:r>
              <a:rPr lang="en-US" altLang="zh-CN" baseline="0" dirty="0"/>
              <a:t>a</a:t>
            </a:r>
            <a:r>
              <a:rPr lang="zh-CN" altLang="en-US" baseline="0" dirty="0"/>
              <a:t> </a:t>
            </a:r>
            <a:r>
              <a:rPr lang="en-US" altLang="zh-CN" baseline="0" dirty="0"/>
              <a:t>search</a:t>
            </a:r>
            <a:r>
              <a:rPr lang="zh-CN" altLang="en-US" baseline="0" dirty="0"/>
              <a:t> </a:t>
            </a:r>
            <a:r>
              <a:rPr lang="en-US" altLang="zh-CN" baseline="0" dirty="0"/>
              <a:t>tree,</a:t>
            </a:r>
            <a:r>
              <a:rPr lang="zh-CN" altLang="en-US" baseline="0" dirty="0"/>
              <a:t> </a:t>
            </a:r>
            <a:r>
              <a:rPr lang="en-US" altLang="zh-CN" baseline="0" dirty="0"/>
              <a:t>causing</a:t>
            </a:r>
            <a:r>
              <a:rPr lang="zh-CN" altLang="en-US" baseline="0" dirty="0"/>
              <a:t> </a:t>
            </a:r>
            <a:r>
              <a:rPr lang="en-US" altLang="zh-CN" baseline="0" dirty="0"/>
              <a:t>a</a:t>
            </a:r>
            <a:r>
              <a:rPr lang="zh-CN" altLang="en-US" baseline="0" dirty="0"/>
              <a:t> </a:t>
            </a:r>
            <a:r>
              <a:rPr lang="en-US" altLang="zh-CN" baseline="0" dirty="0"/>
              <a:t>lot</a:t>
            </a:r>
            <a:r>
              <a:rPr lang="zh-CN" altLang="en-US" baseline="0" dirty="0"/>
              <a:t> </a:t>
            </a:r>
            <a:r>
              <a:rPr lang="en-US" altLang="zh-CN" baseline="0" dirty="0"/>
              <a:t>of</a:t>
            </a:r>
            <a:r>
              <a:rPr lang="zh-CN" altLang="en-US" baseline="0" dirty="0"/>
              <a:t> </a:t>
            </a:r>
            <a:r>
              <a:rPr lang="en-US" altLang="zh-CN" baseline="0" dirty="0"/>
              <a:t>intermediate</a:t>
            </a:r>
            <a:r>
              <a:rPr lang="zh-CN" altLang="en-US" baseline="0" dirty="0"/>
              <a:t> </a:t>
            </a:r>
            <a:r>
              <a:rPr lang="en-US" altLang="zh-CN" baseline="0" dirty="0"/>
              <a:t>subgraphs</a:t>
            </a:r>
            <a:r>
              <a:rPr lang="zh-CN" altLang="en-US" baseline="0" dirty="0"/>
              <a:t> </a:t>
            </a:r>
            <a:r>
              <a:rPr lang="en-US" altLang="zh-CN" baseline="0" dirty="0"/>
              <a:t>being</a:t>
            </a:r>
            <a:r>
              <a:rPr lang="zh-CN" altLang="en-US" baseline="0" dirty="0"/>
              <a:t> </a:t>
            </a:r>
            <a:r>
              <a:rPr lang="en-US" altLang="zh-CN" baseline="0" dirty="0"/>
              <a:t>materialized</a:t>
            </a:r>
            <a:r>
              <a:rPr lang="zh-CN" altLang="en-US" baseline="0" dirty="0"/>
              <a:t> </a:t>
            </a:r>
            <a:r>
              <a:rPr lang="en-US" altLang="zh-CN" baseline="0" dirty="0"/>
              <a:t>which</a:t>
            </a:r>
            <a:r>
              <a:rPr lang="zh-CN" altLang="en-US" baseline="0" dirty="0"/>
              <a:t> </a:t>
            </a:r>
            <a:r>
              <a:rPr lang="en-US" altLang="zh-CN" baseline="0" dirty="0"/>
              <a:t>not</a:t>
            </a:r>
            <a:r>
              <a:rPr lang="zh-CN" altLang="en-US" baseline="0" dirty="0"/>
              <a:t> </a:t>
            </a:r>
            <a:r>
              <a:rPr lang="en-US" altLang="zh-CN" baseline="0" dirty="0"/>
              <a:t>only</a:t>
            </a:r>
            <a:r>
              <a:rPr lang="zh-CN" altLang="en-US" baseline="0" dirty="0"/>
              <a:t> </a:t>
            </a:r>
            <a:r>
              <a:rPr lang="en-US" altLang="zh-CN" baseline="0" dirty="0"/>
              <a:t>hurts</a:t>
            </a:r>
            <a:r>
              <a:rPr lang="zh-CN" altLang="en-US" baseline="0" dirty="0"/>
              <a:t> </a:t>
            </a:r>
            <a:r>
              <a:rPr lang="en-US" altLang="zh-CN" baseline="0" dirty="0"/>
              <a:t>performance</a:t>
            </a:r>
            <a:r>
              <a:rPr lang="zh-CN" altLang="en-US" baseline="0" dirty="0"/>
              <a:t> </a:t>
            </a:r>
            <a:r>
              <a:rPr lang="en-US" altLang="zh-CN" baseline="0" dirty="0"/>
              <a:t>but</a:t>
            </a:r>
            <a:r>
              <a:rPr lang="zh-CN" altLang="en-US" baseline="0" dirty="0"/>
              <a:t> </a:t>
            </a:r>
            <a:r>
              <a:rPr lang="en-US" altLang="zh-CN" baseline="0" dirty="0"/>
              <a:t>also</a:t>
            </a:r>
            <a:r>
              <a:rPr lang="zh-CN" altLang="en-US" baseline="0" dirty="0"/>
              <a:t> </a:t>
            </a:r>
            <a:r>
              <a:rPr lang="en-US" altLang="zh-CN" baseline="0" dirty="0"/>
              <a:t>limits</a:t>
            </a:r>
            <a:r>
              <a:rPr lang="zh-CN" altLang="en-US" baseline="0" dirty="0"/>
              <a:t> </a:t>
            </a:r>
            <a:r>
              <a:rPr lang="en-US" altLang="zh-CN" baseline="0" dirty="0"/>
              <a:t>the</a:t>
            </a:r>
            <a:r>
              <a:rPr lang="zh-CN" altLang="en-US" baseline="0" dirty="0"/>
              <a:t> </a:t>
            </a:r>
            <a:r>
              <a:rPr lang="en-US" altLang="zh-CN" baseline="0" dirty="0"/>
              <a:t>size</a:t>
            </a:r>
            <a:r>
              <a:rPr lang="zh-CN" altLang="en-US" baseline="0" dirty="0"/>
              <a:t> </a:t>
            </a:r>
            <a:r>
              <a:rPr lang="en-US" altLang="zh-CN" baseline="0" dirty="0"/>
              <a:t>of</a:t>
            </a:r>
            <a:r>
              <a:rPr lang="zh-CN" altLang="en-US" baseline="0" dirty="0"/>
              <a:t> </a:t>
            </a:r>
            <a:r>
              <a:rPr lang="en-US" altLang="zh-CN" baseline="0" dirty="0"/>
              <a:t>the</a:t>
            </a:r>
            <a:r>
              <a:rPr lang="zh-CN" altLang="en-US" baseline="0" dirty="0"/>
              <a:t> </a:t>
            </a:r>
            <a:r>
              <a:rPr lang="en-US" altLang="zh-CN" baseline="0" dirty="0"/>
              <a:t>graph</a:t>
            </a:r>
            <a:r>
              <a:rPr lang="zh-CN" altLang="en-US" baseline="0" dirty="0"/>
              <a:t> </a:t>
            </a:r>
            <a:r>
              <a:rPr lang="en-US" altLang="zh-CN" baseline="0" dirty="0"/>
              <a:t>that</a:t>
            </a:r>
            <a:r>
              <a:rPr lang="zh-CN" altLang="en-US" baseline="0" dirty="0"/>
              <a:t> </a:t>
            </a:r>
            <a:r>
              <a:rPr lang="en-US" altLang="zh-CN" baseline="0" dirty="0"/>
              <a:t>can</a:t>
            </a:r>
            <a:r>
              <a:rPr lang="zh-CN" altLang="en-US" baseline="0" dirty="0"/>
              <a:t> </a:t>
            </a:r>
            <a:r>
              <a:rPr lang="en-US" altLang="zh-CN" baseline="0" dirty="0"/>
              <a:t>be</a:t>
            </a:r>
            <a:r>
              <a:rPr lang="zh-CN" altLang="en-US" baseline="0" dirty="0"/>
              <a:t> </a:t>
            </a:r>
            <a:r>
              <a:rPr lang="en-US" altLang="zh-CN" baseline="0" dirty="0"/>
              <a:t>processed.</a:t>
            </a:r>
          </a:p>
          <a:p>
            <a:endParaRPr lang="en-US" altLang="zh-CN" baseline="0" dirty="0"/>
          </a:p>
          <a:p>
            <a:r>
              <a:rPr lang="en-US" altLang="zh-CN" baseline="0" dirty="0"/>
              <a:t>Surprisingly,</a:t>
            </a:r>
            <a:r>
              <a:rPr lang="zh-CN" altLang="en-US" baseline="0" dirty="0"/>
              <a:t> </a:t>
            </a:r>
            <a:r>
              <a:rPr lang="en-US" altLang="zh-CN" baseline="0" dirty="0"/>
              <a:t>these</a:t>
            </a:r>
            <a:r>
              <a:rPr lang="zh-CN" altLang="en-US" baseline="0" dirty="0"/>
              <a:t> </a:t>
            </a:r>
            <a:r>
              <a:rPr lang="en-US" altLang="zh-CN" baseline="0" dirty="0"/>
              <a:t>works</a:t>
            </a:r>
            <a:r>
              <a:rPr lang="zh-CN" altLang="en-US" baseline="0" dirty="0"/>
              <a:t> </a:t>
            </a:r>
            <a:r>
              <a:rPr lang="en-US" altLang="zh-CN" baseline="0" dirty="0"/>
              <a:t>were</a:t>
            </a:r>
            <a:r>
              <a:rPr lang="zh-CN" altLang="en-US" baseline="0" dirty="0"/>
              <a:t> </a:t>
            </a:r>
            <a:r>
              <a:rPr lang="en-US" altLang="zh-CN" baseline="0" dirty="0"/>
              <a:t>accepted</a:t>
            </a:r>
            <a:r>
              <a:rPr lang="zh-CN" altLang="en-US" baseline="0" dirty="0"/>
              <a:t> </a:t>
            </a:r>
            <a:r>
              <a:rPr lang="en-US" altLang="zh-CN" baseline="0" dirty="0"/>
              <a:t>by</a:t>
            </a:r>
            <a:r>
              <a:rPr lang="zh-CN" altLang="en-US" baseline="0" dirty="0"/>
              <a:t> </a:t>
            </a:r>
            <a:r>
              <a:rPr lang="en-US" altLang="zh-CN" baseline="0" dirty="0"/>
              <a:t>the</a:t>
            </a:r>
            <a:r>
              <a:rPr lang="zh-CN" altLang="en-US" baseline="0" dirty="0"/>
              <a:t> </a:t>
            </a:r>
            <a:r>
              <a:rPr lang="en-US" altLang="zh-CN" baseline="0" dirty="0"/>
              <a:t>best</a:t>
            </a:r>
            <a:r>
              <a:rPr lang="zh-CN" altLang="en-US" baseline="0" dirty="0"/>
              <a:t> </a:t>
            </a:r>
            <a:r>
              <a:rPr lang="en-US" altLang="zh-CN" baseline="0" dirty="0"/>
              <a:t>systems</a:t>
            </a:r>
            <a:r>
              <a:rPr lang="zh-CN" altLang="en-US" baseline="0" dirty="0"/>
              <a:t> </a:t>
            </a:r>
            <a:r>
              <a:rPr lang="en-US" altLang="zh-CN" baseline="0" dirty="0"/>
              <a:t>conferences</a:t>
            </a:r>
            <a:r>
              <a:rPr lang="zh-CN" altLang="en-US" baseline="0" dirty="0"/>
              <a:t> </a:t>
            </a:r>
            <a:r>
              <a:rPr lang="en-US" altLang="zh-CN" baseline="0" dirty="0"/>
              <a:t>such</a:t>
            </a:r>
            <a:r>
              <a:rPr lang="zh-CN" altLang="en-US" baseline="0" dirty="0"/>
              <a:t> </a:t>
            </a:r>
            <a:r>
              <a:rPr lang="en-US" altLang="zh-CN" baseline="0" dirty="0"/>
              <a:t>as</a:t>
            </a:r>
            <a:r>
              <a:rPr lang="zh-CN" altLang="en-US" baseline="0" dirty="0"/>
              <a:t> </a:t>
            </a:r>
            <a:r>
              <a:rPr lang="en-US" altLang="zh-CN" baseline="0" dirty="0"/>
              <a:t>OSDI</a:t>
            </a:r>
            <a:r>
              <a:rPr lang="zh-CN" altLang="en-US" baseline="0" dirty="0"/>
              <a:t> </a:t>
            </a:r>
            <a:r>
              <a:rPr lang="en-US" altLang="zh-CN" baseline="0" dirty="0"/>
              <a:t>and</a:t>
            </a:r>
            <a:r>
              <a:rPr lang="zh-CN" altLang="en-US" baseline="0" dirty="0"/>
              <a:t> </a:t>
            </a:r>
            <a:r>
              <a:rPr lang="en-US" altLang="zh-CN" baseline="0" dirty="0"/>
              <a:t>SOSP.</a:t>
            </a:r>
          </a:p>
          <a:p>
            <a:endParaRPr lang="zh-CN" altLang="en-US" dirty="0"/>
          </a:p>
        </p:txBody>
      </p:sp>
    </p:spTree>
    <p:extLst>
      <p:ext uri="{BB962C8B-B14F-4D97-AF65-F5344CB8AC3E}">
        <p14:creationId xmlns:p14="http://schemas.microsoft.com/office/powerpoint/2010/main" val="167179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dirty="0"/>
          </a:p>
        </p:txBody>
      </p:sp>
      <p:sp>
        <p:nvSpPr>
          <p:cNvPr id="3" name="內容版面配置區 2"/>
          <p:cNvSpPr>
            <a:spLocks noGrp="1"/>
          </p:cNvSpPr>
          <p:nvPr>
            <p:ph idx="1"/>
          </p:nvPr>
        </p:nvSpPr>
        <p:spPr/>
        <p:txBody>
          <a:bodyPr/>
          <a:lstStyle>
            <a:lvl3pPr>
              <a:defRPr sz="2665">
                <a:latin typeface="Calibri" pitchFamily="34" charset="0"/>
                <a:ea typeface="標楷體" pitchFamily="65" charset="-120"/>
                <a:cs typeface="Calibri" pitchFamily="34" charset="0"/>
              </a:defRPr>
            </a:lvl3pPr>
            <a:lvl4pPr>
              <a:defRPr sz="2400">
                <a:latin typeface="Calibri" pitchFamily="34" charset="0"/>
                <a:ea typeface="標楷體" pitchFamily="65" charset="-120"/>
                <a:cs typeface="Calibri" pitchFamily="34" charset="0"/>
              </a:defRPr>
            </a:lvl4pPr>
            <a:lvl5pPr>
              <a:defRPr sz="2135">
                <a:latin typeface="Calibri" pitchFamily="34" charset="0"/>
                <a:ea typeface="標楷體" pitchFamily="65" charset="-120"/>
                <a:cs typeface="Calibri" pitchFamily="34" charset="0"/>
              </a:defRPr>
            </a:lvl5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4"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直排標題及文字">
    <p:spTree>
      <p:nvGrpSpPr>
        <p:cNvPr id="1" name=""/>
        <p:cNvGrpSpPr/>
        <p:nvPr/>
      </p:nvGrpSpPr>
      <p:grpSpPr>
        <a:xfrm>
          <a:off x="0" y="0"/>
          <a:ext cx="0" cy="0"/>
          <a:chOff x="0" y="0"/>
          <a:chExt cx="0" cy="0"/>
        </a:xfrm>
      </p:grpSpPr>
      <p:sp>
        <p:nvSpPr>
          <p:cNvPr id="4"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609600" y="73028"/>
            <a:ext cx="10972800" cy="1700213"/>
          </a:xfrm>
        </p:spPr>
        <p:txBody>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3"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標題及表格">
    <p:spTree>
      <p:nvGrpSpPr>
        <p:cNvPr id="1" name=""/>
        <p:cNvGrpSpPr/>
        <p:nvPr/>
      </p:nvGrpSpPr>
      <p:grpSpPr>
        <a:xfrm>
          <a:off x="0" y="0"/>
          <a:ext cx="0" cy="0"/>
          <a:chOff x="0" y="0"/>
          <a:chExt cx="0" cy="0"/>
        </a:xfrm>
      </p:grpSpPr>
      <p:sp>
        <p:nvSpPr>
          <p:cNvPr id="3" name="表格版面配置區 2"/>
          <p:cNvSpPr>
            <a:spLocks noGrp="1"/>
          </p:cNvSpPr>
          <p:nvPr>
            <p:ph type="tbl" idx="1" hasCustomPrompt="1"/>
          </p:nvPr>
        </p:nvSpPr>
        <p:spPr>
          <a:xfrm>
            <a:off x="609600" y="1125542"/>
            <a:ext cx="10972800" cy="647700"/>
          </a:xfrm>
        </p:spPr>
        <p:txBody>
          <a:bodyPr/>
          <a:lstStyle/>
          <a:p>
            <a:pPr lvl="0"/>
            <a:r>
              <a:rPr lang="en-US" altLang="zh-TW" noProof="0"/>
              <a:t>Click icon to add table</a:t>
            </a:r>
            <a:endParaRPr lang="zh-TW" altLang="en-US" noProof="0"/>
          </a:p>
        </p:txBody>
      </p:sp>
      <p:sp>
        <p:nvSpPr>
          <p:cNvPr id="4"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32"/>
            <a:ext cx="10363200" cy="1470025"/>
          </a:xfrm>
        </p:spPr>
        <p:txBody>
          <a:bodyPr/>
          <a:lstStyle>
            <a:lvl1pPr algn="ctr">
              <a:defRPr sz="5335"/>
            </a:lvl1pPr>
          </a:lstStyle>
          <a:p>
            <a:r>
              <a:rPr lang="en-US" altLang="zh-TW"/>
              <a:t>Click to edit Master title style</a:t>
            </a:r>
            <a:endParaRPr lang="zh-TW" altLang="en-US"/>
          </a:p>
        </p:txBody>
      </p:sp>
      <p:sp>
        <p:nvSpPr>
          <p:cNvPr id="3" name="副標題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TW"/>
              <a:t>Click to edit Master subtitle style</a:t>
            </a:r>
            <a:endParaRPr lang="zh-TW" altLang="en-US"/>
          </a:p>
        </p:txBody>
      </p:sp>
      <p:sp>
        <p:nvSpPr>
          <p:cNvPr id="4"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t>‹#›</a:t>
            </a:fld>
            <a:endParaRPr lang="zh-TW"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hasCustomPrompt="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t>‹#›</a:t>
            </a:fld>
            <a:endParaRPr lang="zh-TW"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t>‹#›</a:t>
            </a:fld>
            <a:endParaRPr lang="zh-TW"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hasCustomPrompt="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hasCustomPrompt="1"/>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A11D65F-25B7-47C5-85DC-B1A2A3BE76D7}" type="slidenum">
              <a:rPr lang="zh-TW" altLang="en-US" smtClean="0"/>
              <a:t>‹#›</a:t>
            </a:fld>
            <a:endParaRPr lang="zh-TW"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hasCustomPrompt="1"/>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hasCustomPrompt="1"/>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FA11D65F-25B7-47C5-85DC-B1A2A3BE76D7}" type="slidenum">
              <a:rPr lang="zh-TW" altLang="en-US" smtClean="0"/>
              <a:t>‹#›</a:t>
            </a:fld>
            <a:endParaRPr lang="zh-TW"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FA11D65F-25B7-47C5-85DC-B1A2A3BE76D7}"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3"/>
            <a:ext cx="10363200" cy="1362075"/>
          </a:xfrm>
        </p:spPr>
        <p:txBody>
          <a:bodyPr anchor="t"/>
          <a:lstStyle>
            <a:lvl1pPr algn="l">
              <a:defRPr sz="4265" b="1" cap="all"/>
            </a:lvl1pPr>
          </a:lstStyle>
          <a:p>
            <a:r>
              <a:rPr lang="en-US" altLang="zh-TW" dirty="0"/>
              <a:t>Click to edit Master title style</a:t>
            </a:r>
            <a:endParaRPr lang="zh-TW" altLang="en-US" dirty="0"/>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3735"/>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TW" dirty="0"/>
              <a:t>Click to edit Master text styles</a:t>
            </a:r>
          </a:p>
        </p:txBody>
      </p:sp>
      <p:sp>
        <p:nvSpPr>
          <p:cNvPr id="4"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FA11D65F-25B7-47C5-85DC-B1A2A3BE76D7}" type="slidenum">
              <a:rPr lang="zh-TW" altLang="en-US" smtClean="0"/>
              <a:t>‹#›</a:t>
            </a:fld>
            <a:endParaRPr lang="zh-TW"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A11D65F-25B7-47C5-85DC-B1A2A3BE76D7}" type="slidenum">
              <a:rPr lang="zh-TW" altLang="en-US" smtClean="0"/>
              <a:t>‹#›</a:t>
            </a:fld>
            <a:endParaRPr lang="zh-TW"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A11D65F-25B7-47C5-85DC-B1A2A3BE76D7}" type="slidenum">
              <a:rPr lang="zh-TW" altLang="en-US" smtClean="0"/>
              <a:t>‹#›</a:t>
            </a:fld>
            <a:endParaRPr lang="zh-TW"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hasCustomPrompt="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t>‹#›</a:t>
            </a:fld>
            <a:endParaRPr lang="zh-TW"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hasCustomPrompt="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A11D65F-25B7-47C5-85DC-B1A2A3BE76D7}"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Click to edit Master title style</a:t>
            </a:r>
            <a:endParaRPr lang="zh-TW" altLang="en-US" dirty="0"/>
          </a:p>
        </p:txBody>
      </p:sp>
      <p:sp>
        <p:nvSpPr>
          <p:cNvPr id="3" name="內容版面配置區 2"/>
          <p:cNvSpPr>
            <a:spLocks noGrp="1"/>
          </p:cNvSpPr>
          <p:nvPr>
            <p:ph sz="half" idx="1"/>
          </p:nvPr>
        </p:nvSpPr>
        <p:spPr>
          <a:xfrm>
            <a:off x="609600" y="1125536"/>
            <a:ext cx="5384800" cy="4227699"/>
          </a:xfrm>
        </p:spPr>
        <p:txBody>
          <a:bodyPr/>
          <a:lstStyle>
            <a:lvl1pPr>
              <a:defRPr sz="3735"/>
            </a:lvl1pPr>
            <a:lvl2pPr>
              <a:defRPr sz="3200"/>
            </a:lvl2pPr>
            <a:lvl3pPr>
              <a:defRPr sz="2400"/>
            </a:lvl3pPr>
            <a:lvl4pPr>
              <a:defRPr sz="2135"/>
            </a:lvl4pPr>
            <a:lvl5pPr>
              <a:defRPr sz="2135"/>
            </a:lvl5pPr>
            <a:lvl6pPr>
              <a:defRPr sz="1800"/>
            </a:lvl6pPr>
            <a:lvl7pPr>
              <a:defRPr sz="1800"/>
            </a:lvl7pPr>
            <a:lvl8pPr>
              <a:defRPr sz="1800"/>
            </a:lvl8pPr>
            <a:lvl9pPr>
              <a:defRPr sz="1800"/>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4" name="內容版面配置區 3"/>
          <p:cNvSpPr>
            <a:spLocks noGrp="1"/>
          </p:cNvSpPr>
          <p:nvPr>
            <p:ph sz="half" idx="2"/>
          </p:nvPr>
        </p:nvSpPr>
        <p:spPr>
          <a:xfrm>
            <a:off x="6197600" y="1125536"/>
            <a:ext cx="5384800" cy="4227699"/>
          </a:xfrm>
        </p:spPr>
        <p:txBody>
          <a:bodyPr/>
          <a:lstStyle>
            <a:lvl1pPr>
              <a:defRPr sz="3735"/>
            </a:lvl1pPr>
            <a:lvl2pPr>
              <a:defRPr sz="3200"/>
            </a:lvl2pPr>
            <a:lvl3pPr>
              <a:defRPr sz="2400"/>
            </a:lvl3pPr>
            <a:lvl4pPr>
              <a:defRPr sz="2135"/>
            </a:lvl4pPr>
            <a:lvl5pPr>
              <a:defRPr sz="2135"/>
            </a:lvl5pPr>
            <a:lvl6pPr>
              <a:defRPr sz="1800"/>
            </a:lvl6pPr>
            <a:lvl7pPr>
              <a:defRPr sz="1800"/>
            </a:lvl7pPr>
            <a:lvl8pPr>
              <a:defRPr sz="1800"/>
            </a:lvl8pPr>
            <a:lvl9pPr>
              <a:defRPr sz="1800"/>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5"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609602" y="1268773"/>
            <a:ext cx="5386917" cy="639763"/>
          </a:xfrm>
        </p:spPr>
        <p:txBody>
          <a:bodyPr anchor="b"/>
          <a:lstStyle>
            <a:lvl1pPr marL="0" indent="0">
              <a:buNone/>
              <a:defRPr sz="2665"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4" name="內容版面配置區 3"/>
          <p:cNvSpPr>
            <a:spLocks noGrp="1"/>
          </p:cNvSpPr>
          <p:nvPr>
            <p:ph sz="half" idx="2"/>
          </p:nvPr>
        </p:nvSpPr>
        <p:spPr>
          <a:xfrm>
            <a:off x="609602" y="1908535"/>
            <a:ext cx="5386917" cy="3951288"/>
          </a:xfrm>
        </p:spPr>
        <p:txBody>
          <a:bodyPr/>
          <a:lstStyle>
            <a:lvl1pPr>
              <a:defRPr sz="2665"/>
            </a:lvl1pPr>
            <a:lvl2pPr>
              <a:defRPr sz="2135"/>
            </a:lvl2pPr>
            <a:lvl3pPr>
              <a:defRPr sz="1865"/>
            </a:lvl3pPr>
            <a:lvl4pPr>
              <a:defRPr sz="1865"/>
            </a:lvl4pPr>
            <a:lvl5pPr>
              <a:defRPr sz="1865"/>
            </a:lvl5pPr>
            <a:lvl6pPr>
              <a:defRPr sz="1600"/>
            </a:lvl6pPr>
            <a:lvl7pPr>
              <a:defRPr sz="1600"/>
            </a:lvl7pPr>
            <a:lvl8pPr>
              <a:defRPr sz="1600"/>
            </a:lvl8pPr>
            <a:lvl9pPr>
              <a:defRPr sz="1600"/>
            </a:lvl9p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endParaRPr lang="zh-TW" altLang="en-US" dirty="0"/>
          </a:p>
        </p:txBody>
      </p:sp>
      <p:sp>
        <p:nvSpPr>
          <p:cNvPr id="5" name="文字版面配置區 4"/>
          <p:cNvSpPr>
            <a:spLocks noGrp="1"/>
          </p:cNvSpPr>
          <p:nvPr>
            <p:ph type="body" sz="quarter" idx="3"/>
          </p:nvPr>
        </p:nvSpPr>
        <p:spPr>
          <a:xfrm>
            <a:off x="6193373" y="1268773"/>
            <a:ext cx="5389033" cy="639763"/>
          </a:xfrm>
        </p:spPr>
        <p:txBody>
          <a:bodyPr anchor="b"/>
          <a:lstStyle>
            <a:lvl1pPr marL="0" indent="0">
              <a:buNone/>
              <a:defRPr sz="2665"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Click to edit Master text styles</a:t>
            </a:r>
          </a:p>
        </p:txBody>
      </p:sp>
      <p:sp>
        <p:nvSpPr>
          <p:cNvPr id="6" name="內容版面配置區 5"/>
          <p:cNvSpPr>
            <a:spLocks noGrp="1"/>
          </p:cNvSpPr>
          <p:nvPr>
            <p:ph sz="quarter" idx="4"/>
          </p:nvPr>
        </p:nvSpPr>
        <p:spPr>
          <a:xfrm>
            <a:off x="6193373" y="1908535"/>
            <a:ext cx="5389033" cy="3951288"/>
          </a:xfrm>
        </p:spPr>
        <p:txBody>
          <a:bodyPr/>
          <a:lstStyle>
            <a:lvl1pPr>
              <a:defRPr sz="2665"/>
            </a:lvl1pPr>
            <a:lvl2pPr>
              <a:defRPr sz="2135"/>
            </a:lvl2pPr>
            <a:lvl3pPr>
              <a:defRPr sz="1865"/>
            </a:lvl3pPr>
            <a:lvl4pPr>
              <a:defRPr sz="1865"/>
            </a:lvl4pPr>
            <a:lvl5pPr>
              <a:defRPr sz="1865"/>
            </a:lvl5pPr>
            <a:lvl6pPr>
              <a:defRPr sz="1600"/>
            </a:lvl6pPr>
            <a:lvl7pPr>
              <a:defRPr sz="1600"/>
            </a:lvl7pPr>
            <a:lvl8pPr>
              <a:defRPr sz="1600"/>
            </a:lvl8pPr>
            <a:lvl9pPr>
              <a:defRPr sz="16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7"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
        <p:nvSpPr>
          <p:cNvPr id="8" name="標題 1"/>
          <p:cNvSpPr>
            <a:spLocks noGrp="1"/>
          </p:cNvSpPr>
          <p:nvPr>
            <p:ph type="title"/>
          </p:nvPr>
        </p:nvSpPr>
        <p:spPr>
          <a:xfrm>
            <a:off x="624421" y="144466"/>
            <a:ext cx="10943167" cy="692151"/>
          </a:xfrm>
        </p:spPr>
        <p:txBody>
          <a:bodyPr/>
          <a:lstStyle/>
          <a:p>
            <a:r>
              <a:rPr lang="en-US" altLang="zh-TW" dirty="0"/>
              <a:t>Click to edit Master title style</a:t>
            </a:r>
            <a:endParaRPr lang="zh-TW"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a:p>
        </p:txBody>
      </p:sp>
      <p:sp>
        <p:nvSpPr>
          <p:cNvPr id="3"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6" y="273049"/>
            <a:ext cx="4011084" cy="1162051"/>
          </a:xfrm>
        </p:spPr>
        <p:txBody>
          <a:bodyPr anchor="b"/>
          <a:lstStyle>
            <a:lvl1pPr algn="l">
              <a:defRPr sz="2000" b="1"/>
            </a:lvl1pPr>
          </a:lstStyle>
          <a:p>
            <a:r>
              <a:rPr lang="en-US" altLang="zh-TW"/>
              <a:t>Click to edit Master title style</a:t>
            </a:r>
            <a:endParaRPr lang="zh-TW" altLang="en-US"/>
          </a:p>
        </p:txBody>
      </p:sp>
      <p:sp>
        <p:nvSpPr>
          <p:cNvPr id="3" name="內容版面配置區 2"/>
          <p:cNvSpPr>
            <a:spLocks noGrp="1"/>
          </p:cNvSpPr>
          <p:nvPr>
            <p:ph idx="1"/>
          </p:nvPr>
        </p:nvSpPr>
        <p:spPr>
          <a:xfrm>
            <a:off x="4766734" y="273056"/>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文字版面配置區 3"/>
          <p:cNvSpPr>
            <a:spLocks noGrp="1"/>
          </p:cNvSpPr>
          <p:nvPr>
            <p:ph type="body" sz="half" idx="2"/>
          </p:nvPr>
        </p:nvSpPr>
        <p:spPr>
          <a:xfrm>
            <a:off x="609606"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a:t>Click to edit Master text styles</a:t>
            </a:r>
          </a:p>
        </p:txBody>
      </p:sp>
      <p:sp>
        <p:nvSpPr>
          <p:cNvPr id="5"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9"/>
          </a:xfrm>
        </p:spPr>
        <p:txBody>
          <a:bodyPr anchor="b"/>
          <a:lstStyle>
            <a:lvl1pPr algn="l">
              <a:defRPr sz="2000" b="1"/>
            </a:lvl1pPr>
          </a:lstStyle>
          <a:p>
            <a:r>
              <a:rPr lang="en-US" altLang="zh-TW"/>
              <a:t>Click to edit Master title style</a:t>
            </a:r>
            <a:endParaRPr lang="zh-TW" altLang="en-US"/>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TW" noProof="0"/>
              <a:t>Click icon to add picture</a:t>
            </a:r>
            <a:endParaRPr lang="zh-TW" altLang="en-US" noProof="0"/>
          </a:p>
        </p:txBody>
      </p:sp>
      <p:sp>
        <p:nvSpPr>
          <p:cNvPr id="4" name="文字版面配置區 3"/>
          <p:cNvSpPr>
            <a:spLocks noGrp="1"/>
          </p:cNvSpPr>
          <p:nvPr>
            <p:ph type="body" sz="half" idx="2"/>
          </p:nvPr>
        </p:nvSpPr>
        <p:spPr>
          <a:xfrm>
            <a:off x="2389717" y="5367341"/>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a:t>Click to edit Master text styles</a:t>
            </a:r>
          </a:p>
        </p:txBody>
      </p:sp>
      <p:sp>
        <p:nvSpPr>
          <p:cNvPr id="5"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a:t>Click to edit Master title style</a:t>
            </a:r>
            <a:endParaRPr lang="zh-TW" altLang="en-US"/>
          </a:p>
        </p:txBody>
      </p:sp>
      <p:sp>
        <p:nvSpPr>
          <p:cNvPr id="3" name="直排文字版面配置區 2"/>
          <p:cNvSpPr>
            <a:spLocks noGrp="1"/>
          </p:cNvSpPr>
          <p:nvPr>
            <p:ph type="body" orient="vert" idx="1"/>
          </p:nvPr>
        </p:nvSpPr>
        <p:spPr/>
        <p:txBody>
          <a:bodyPr vert="eaVert"/>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Rectangle 19"/>
          <p:cNvSpPr>
            <a:spLocks noGrp="1" noChangeArrowheads="1"/>
          </p:cNvSpPr>
          <p:nvPr>
            <p:ph type="sldNum" sz="quarter" idx="10"/>
          </p:nvPr>
        </p:nvSpPr>
        <p:spPr/>
        <p:txBody>
          <a:bodyPr/>
          <a:lstStyle>
            <a:lvl1pPr>
              <a:defRPr/>
            </a:lvl1pPr>
          </a:lstStyle>
          <a:p>
            <a:fld id="{D9B6BDF2-6896-4B98-8776-C18582F63BA5}"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17"/>
          <p:cNvSpPr>
            <a:spLocks noGrp="1" noChangeArrowheads="1"/>
          </p:cNvSpPr>
          <p:nvPr>
            <p:ph type="title"/>
          </p:nvPr>
        </p:nvSpPr>
        <p:spPr bwMode="auto">
          <a:xfrm>
            <a:off x="1049867" y="144466"/>
            <a:ext cx="10517721" cy="692151"/>
          </a:xfrm>
          <a:prstGeom prst="rect">
            <a:avLst/>
          </a:prstGeom>
          <a:noFill/>
          <a:ln w="9525">
            <a:noFill/>
            <a:miter lim="800000"/>
          </a:ln>
        </p:spPr>
        <p:txBody>
          <a:bodyPr vert="horz" wrap="square" lIns="91440" tIns="45720" rIns="91440" bIns="45720" numCol="1" anchor="ctr" anchorCtr="0" compatLnSpc="1"/>
          <a:lstStyle/>
          <a:p>
            <a:pPr lvl="0"/>
            <a:r>
              <a:rPr lang="zh-TW" altLang="en-US" dirty="0"/>
              <a:t>按一下以編輯母片標題樣式</a:t>
            </a:r>
          </a:p>
        </p:txBody>
      </p:sp>
      <p:sp>
        <p:nvSpPr>
          <p:cNvPr id="1028" name="Rectangle 18"/>
          <p:cNvSpPr>
            <a:spLocks noGrp="1" noChangeArrowheads="1"/>
          </p:cNvSpPr>
          <p:nvPr>
            <p:ph type="body" idx="1"/>
          </p:nvPr>
        </p:nvSpPr>
        <p:spPr bwMode="auto">
          <a:xfrm>
            <a:off x="609600" y="1125537"/>
            <a:ext cx="10972800" cy="4895851"/>
          </a:xfrm>
          <a:prstGeom prst="rect">
            <a:avLst/>
          </a:prstGeom>
          <a:noFill/>
          <a:ln w="9525">
            <a:noFill/>
            <a:miter lim="800000"/>
          </a:ln>
        </p:spPr>
        <p:txBody>
          <a:bodyPr vert="horz" wrap="square" lIns="91440" tIns="45720" rIns="91440" bIns="45720" numCol="1" anchor="t" anchorCtr="0" compatLnSpc="1"/>
          <a:lstStyle/>
          <a:p>
            <a:pPr lvl="0"/>
            <a:r>
              <a:rPr lang="zh-TW" altLang="en-US" dirty="0"/>
              <a:t>按一下以編輯母片</a:t>
            </a:r>
          </a:p>
          <a:p>
            <a:pPr lvl="1"/>
            <a:r>
              <a:rPr lang="zh-TW" altLang="en-US" dirty="0"/>
              <a:t>按一下以編輯母片</a:t>
            </a:r>
          </a:p>
          <a:p>
            <a:pPr lvl="1"/>
            <a:endParaRPr lang="zh-TW" altLang="en-US" dirty="0"/>
          </a:p>
          <a:p>
            <a:pPr lvl="0"/>
            <a:endParaRPr lang="en-US" altLang="zh-TW" dirty="0"/>
          </a:p>
        </p:txBody>
      </p:sp>
      <p:pic>
        <p:nvPicPr>
          <p:cNvPr id="1029" name="Picture 25" descr="name"/>
          <p:cNvPicPr>
            <a:picLocks noChangeAspect="1" noChangeArrowheads="1"/>
          </p:cNvPicPr>
          <p:nvPr/>
        </p:nvPicPr>
        <p:blipFill>
          <a:blip r:embed="rId15" cstate="print"/>
          <a:srcRect/>
          <a:stretch>
            <a:fillRect/>
          </a:stretch>
        </p:blipFill>
        <p:spPr bwMode="auto">
          <a:xfrm>
            <a:off x="3" y="6357940"/>
            <a:ext cx="5111751" cy="198437"/>
          </a:xfrm>
          <a:prstGeom prst="rect">
            <a:avLst/>
          </a:prstGeom>
          <a:noFill/>
          <a:ln w="9525">
            <a:noFill/>
            <a:miter lim="800000"/>
            <a:headEnd/>
            <a:tailEnd/>
          </a:ln>
        </p:spPr>
      </p:pic>
      <p:sp>
        <p:nvSpPr>
          <p:cNvPr id="8" name="矩形 7"/>
          <p:cNvSpPr/>
          <p:nvPr/>
        </p:nvSpPr>
        <p:spPr>
          <a:xfrm>
            <a:off x="792808" y="6581777"/>
            <a:ext cx="3574825" cy="276999"/>
          </a:xfrm>
          <a:prstGeom prst="rect">
            <a:avLst/>
          </a:prstGeom>
        </p:spPr>
        <p:txBody>
          <a:bodyPr wrap="none">
            <a:spAutoFit/>
          </a:bodyPr>
          <a:lstStyle/>
          <a:p>
            <a:pPr algn="ctr">
              <a:defRPr/>
            </a:pPr>
            <a:r>
              <a:rPr lang="en-US" sz="1200" b="1" dirty="0">
                <a:solidFill>
                  <a:schemeClr val="bg1"/>
                </a:solidFill>
                <a:latin typeface="Arial" panose="020B0704020202020204" pitchFamily="34" charset="0"/>
                <a:ea typeface="PMingLiU" pitchFamily="18" charset="-120"/>
                <a:cs typeface="Arial" panose="020B0704020202020204" pitchFamily="34" charset="0"/>
              </a:rPr>
              <a:t>National Tsing Hua University ® copyright OIA</a:t>
            </a:r>
            <a:endParaRPr lang="zh-TW" altLang="en-US" sz="1200" b="1" dirty="0">
              <a:solidFill>
                <a:schemeClr val="bg1"/>
              </a:solidFill>
              <a:latin typeface="Arial" panose="020B0704020202020204" pitchFamily="34" charset="0"/>
              <a:ea typeface="PMingLiU" pitchFamily="18" charset="-120"/>
              <a:cs typeface="Arial" panose="020B0704020202020204" pitchFamily="34" charset="0"/>
            </a:endParaRPr>
          </a:p>
        </p:txBody>
      </p:sp>
      <p:sp>
        <p:nvSpPr>
          <p:cNvPr id="4105" name="Rectangle 9"/>
          <p:cNvSpPr>
            <a:spLocks noChangeArrowheads="1"/>
          </p:cNvSpPr>
          <p:nvPr/>
        </p:nvSpPr>
        <p:spPr bwMode="auto">
          <a:xfrm>
            <a:off x="0" y="908055"/>
            <a:ext cx="12192000" cy="144463"/>
          </a:xfrm>
          <a:prstGeom prst="rect">
            <a:avLst/>
          </a:prstGeom>
          <a:solidFill>
            <a:srgbClr val="990099"/>
          </a:solidFill>
          <a:ln w="15875">
            <a:noFill/>
            <a:miter lim="800000"/>
          </a:ln>
          <a:effectLst>
            <a:prstShdw prst="shdw18" dist="17961" dir="13500000">
              <a:srgbClr val="990099">
                <a:gamma/>
                <a:shade val="60000"/>
                <a:invGamma/>
              </a:srgbClr>
            </a:prstShdw>
          </a:effectLst>
        </p:spPr>
        <p:txBody>
          <a:bodyPr wrap="none" anchor="ctr"/>
          <a:lstStyle/>
          <a:p>
            <a:pPr>
              <a:defRPr/>
            </a:pPr>
            <a:endParaRPr lang="zh-TW" altLang="en-US" sz="1800">
              <a:ea typeface="PMingLiU" pitchFamily="18" charset="-120"/>
            </a:endParaRPr>
          </a:p>
        </p:txBody>
      </p:sp>
      <p:sp>
        <p:nvSpPr>
          <p:cNvPr id="4106" name="Rectangle 10"/>
          <p:cNvSpPr>
            <a:spLocks noChangeArrowheads="1"/>
          </p:cNvSpPr>
          <p:nvPr userDrawn="1"/>
        </p:nvSpPr>
        <p:spPr bwMode="auto">
          <a:xfrm>
            <a:off x="0" y="6165849"/>
            <a:ext cx="12192000" cy="719139"/>
          </a:xfrm>
          <a:prstGeom prst="rect">
            <a:avLst/>
          </a:prstGeom>
          <a:solidFill>
            <a:srgbClr val="990099"/>
          </a:solidFill>
          <a:ln w="15875">
            <a:noFill/>
            <a:miter lim="800000"/>
          </a:ln>
          <a:effectLst>
            <a:prstShdw prst="shdw18" dist="17961" dir="13500000">
              <a:srgbClr val="990099">
                <a:gamma/>
                <a:shade val="60000"/>
                <a:invGamma/>
              </a:srgbClr>
            </a:prstShdw>
          </a:effectLst>
        </p:spPr>
        <p:txBody>
          <a:bodyPr wrap="none" anchor="ctr"/>
          <a:lstStyle/>
          <a:p>
            <a:pPr>
              <a:defRPr/>
            </a:pPr>
            <a:endParaRPr lang="zh-TW" altLang="en-US" sz="1800">
              <a:ea typeface="PMingLiU" pitchFamily="18" charset="-120"/>
            </a:endParaRPr>
          </a:p>
        </p:txBody>
      </p:sp>
      <p:sp>
        <p:nvSpPr>
          <p:cNvPr id="1043" name="Rectangle 19"/>
          <p:cNvSpPr>
            <a:spLocks noGrp="1" noChangeArrowheads="1"/>
          </p:cNvSpPr>
          <p:nvPr>
            <p:ph type="sldNum" sz="quarter" idx="4"/>
          </p:nvPr>
        </p:nvSpPr>
        <p:spPr bwMode="auto">
          <a:xfrm>
            <a:off x="9108017" y="6524628"/>
            <a:ext cx="2844800" cy="339725"/>
          </a:xfrm>
          <a:prstGeom prst="rect">
            <a:avLst/>
          </a:prstGeom>
          <a:noFill/>
          <a:ln w="9525">
            <a:noFill/>
            <a:miter lim="800000"/>
          </a:ln>
          <a:effectLst/>
        </p:spPr>
        <p:txBody>
          <a:bodyPr vert="horz" wrap="square" lIns="91440" tIns="45720" rIns="91440" bIns="45720" numCol="1" anchor="t" anchorCtr="0" compatLnSpc="1"/>
          <a:lstStyle>
            <a:lvl1pPr algn="r">
              <a:defRPr sz="1200">
                <a:solidFill>
                  <a:schemeClr val="bg1"/>
                </a:solidFill>
                <a:latin typeface="Arial" panose="020B0704020202020204" pitchFamily="34" charset="0"/>
                <a:ea typeface="PMingLiU" pitchFamily="18" charset="-120"/>
              </a:defRPr>
            </a:lvl1pPr>
          </a:lstStyle>
          <a:p>
            <a:fld id="{D9B6BDF2-6896-4B98-8776-C18582F63BA5}" type="slidenum">
              <a:rPr lang="zh-TW" altLang="en-US" smtClean="0"/>
              <a:t>‹#›</a:t>
            </a:fld>
            <a:endParaRPr lang="zh-TW" altLang="en-US"/>
          </a:p>
        </p:txBody>
      </p:sp>
      <p:pic>
        <p:nvPicPr>
          <p:cNvPr id="14" name="圖片 1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33280" y="124614"/>
            <a:ext cx="916587" cy="672311"/>
          </a:xfrm>
          <a:prstGeom prst="rect">
            <a:avLst/>
          </a:prstGeom>
        </p:spPr>
      </p:pic>
      <p:grpSp>
        <p:nvGrpSpPr>
          <p:cNvPr id="2" name="群組 1"/>
          <p:cNvGrpSpPr/>
          <p:nvPr userDrawn="1"/>
        </p:nvGrpSpPr>
        <p:grpSpPr>
          <a:xfrm>
            <a:off x="86980" y="6239920"/>
            <a:ext cx="3223375" cy="569415"/>
            <a:chOff x="86980" y="6239920"/>
            <a:chExt cx="3223375" cy="569415"/>
          </a:xfrm>
        </p:grpSpPr>
        <p:pic>
          <p:nvPicPr>
            <p:cNvPr id="12" name="圖片 1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6980" y="6239920"/>
              <a:ext cx="817930" cy="569415"/>
            </a:xfrm>
            <a:prstGeom prst="rect">
              <a:avLst/>
            </a:prstGeom>
          </p:spPr>
        </p:pic>
        <p:sp>
          <p:nvSpPr>
            <p:cNvPr id="15" name="矩形 14"/>
            <p:cNvSpPr/>
            <p:nvPr userDrawn="1"/>
          </p:nvSpPr>
          <p:spPr>
            <a:xfrm>
              <a:off x="829837" y="6347770"/>
              <a:ext cx="2480518" cy="430887"/>
            </a:xfrm>
            <a:prstGeom prst="rect">
              <a:avLst/>
            </a:prstGeom>
          </p:spPr>
          <p:txBody>
            <a:bodyPr wrap="square">
              <a:spAutoFit/>
            </a:bodyPr>
            <a:lstStyle/>
            <a:p>
              <a:pPr algn="ctr">
                <a:spcAft>
                  <a:spcPts val="0"/>
                </a:spcAft>
              </a:pPr>
              <a:r>
                <a:rPr lang="zh-CN" altLang="zh-TW" sz="1200" kern="100" dirty="0">
                  <a:solidFill>
                    <a:schemeClr val="bg1"/>
                  </a:solidFill>
                  <a:latin typeface="楷体" panose="02010609060101010101" pitchFamily="49" charset="-122"/>
                  <a:ea typeface="楷体" panose="02010609060101010101" pitchFamily="49" charset="-122"/>
                  <a:cs typeface="Times New Roman" panose="02020603050405020304" pitchFamily="18" charset="0"/>
                </a:rPr>
                <a:t>香港中文大学（深圳）数据科学院</a:t>
              </a:r>
              <a:endParaRPr lang="zh-TW" altLang="zh-TW" sz="1200" kern="100" dirty="0">
                <a:solidFill>
                  <a:schemeClr val="bg1"/>
                </a:solidFill>
                <a:latin typeface="楷体" panose="02010609060101010101" pitchFamily="49" charset="-122"/>
                <a:ea typeface="楷体" panose="02010609060101010101" pitchFamily="49" charset="-122"/>
                <a:cs typeface="Times New Roman" panose="02020603050405020304" pitchFamily="18" charset="0"/>
              </a:endParaRPr>
            </a:p>
            <a:p>
              <a:pPr algn="ctr">
                <a:spcAft>
                  <a:spcPts val="0"/>
                </a:spcAft>
              </a:pPr>
              <a:r>
                <a:rPr lang="en-US" altLang="zh-TW" sz="1000" kern="100" dirty="0">
                  <a:solidFill>
                    <a:schemeClr val="bg1"/>
                  </a:solidFill>
                  <a:latin typeface="Times New Roman" panose="02020603050405020304" pitchFamily="18" charset="0"/>
                  <a:ea typeface="標楷體" pitchFamily="65" charset="-120"/>
                  <a:cs typeface="Times New Roman" panose="02020603050405020304" pitchFamily="18" charset="0"/>
                </a:rPr>
                <a:t>CUHK</a:t>
              </a:r>
              <a:r>
                <a:rPr lang="en-US" altLang="zh-TW" sz="1000" kern="100" dirty="0">
                  <a:solidFill>
                    <a:schemeClr val="bg1"/>
                  </a:solidFill>
                  <a:latin typeface="Times New Roman" panose="02020603050405020304" pitchFamily="18" charset="0"/>
                  <a:ea typeface="DengXian"/>
                  <a:cs typeface="Times New Roman" panose="02020603050405020304" pitchFamily="18" charset="0"/>
                </a:rPr>
                <a:t>-SZ Sc</a:t>
              </a:r>
              <a:r>
                <a:rPr lang="en-US" altLang="zh-TW" sz="1000" kern="100" dirty="0">
                  <a:solidFill>
                    <a:schemeClr val="bg1"/>
                  </a:solidFill>
                  <a:latin typeface="Times New Roman" panose="02020603050405020304" pitchFamily="18" charset="0"/>
                  <a:ea typeface="標楷體" pitchFamily="65" charset="-120"/>
                  <a:cs typeface="Times New Roman" panose="02020603050405020304" pitchFamily="18" charset="0"/>
                </a:rPr>
                <a:t>hool of Data Science</a:t>
              </a:r>
              <a:endParaRPr lang="zh-TW" altLang="zh-TW" sz="1000" kern="100" dirty="0">
                <a:solidFill>
                  <a:schemeClr val="bg1"/>
                </a:solidFill>
                <a:latin typeface="Calibri" pitchFamily="34" charset="0"/>
                <a:ea typeface="PMingLiU" pitchFamily="18" charset="-120"/>
                <a:cs typeface="Times New Roman" panose="02020603050405020304" pitchFamily="18" charset="0"/>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rtl="0" eaLnBrk="1" fontAlgn="base" hangingPunct="1">
        <a:spcBef>
          <a:spcPct val="0"/>
        </a:spcBef>
        <a:spcAft>
          <a:spcPct val="0"/>
        </a:spcAft>
        <a:defRPr kumimoji="1" sz="4800" b="1">
          <a:solidFill>
            <a:schemeClr val="tx2"/>
          </a:solidFill>
          <a:latin typeface="Calibri" pitchFamily="34" charset="0"/>
          <a:ea typeface="標楷體" pitchFamily="65" charset="-120"/>
          <a:cs typeface="+mj-cs"/>
        </a:defRPr>
      </a:lvl1pPr>
      <a:lvl2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2pPr>
      <a:lvl3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3pPr>
      <a:lvl4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4pPr>
      <a:lvl5pPr algn="l" rtl="0" eaLnBrk="1" fontAlgn="base" hangingPunct="1">
        <a:spcBef>
          <a:spcPct val="0"/>
        </a:spcBef>
        <a:spcAft>
          <a:spcPct val="0"/>
        </a:spcAft>
        <a:defRPr kumimoji="1" sz="3600" b="1">
          <a:solidFill>
            <a:schemeClr val="tx2"/>
          </a:solidFill>
          <a:latin typeface="Calibri" pitchFamily="34" charset="0"/>
          <a:ea typeface="標楷體" pitchFamily="65" charset="-120"/>
          <a:cs typeface="MS Sans Serif"/>
        </a:defRPr>
      </a:lvl5pPr>
      <a:lvl6pPr marL="457200" algn="l" rtl="0" eaLnBrk="1" fontAlgn="base" hangingPunct="1">
        <a:spcBef>
          <a:spcPct val="0"/>
        </a:spcBef>
        <a:spcAft>
          <a:spcPct val="0"/>
        </a:spcAft>
        <a:defRPr kumimoji="1" sz="3000" b="1">
          <a:solidFill>
            <a:schemeClr val="tx2"/>
          </a:solidFill>
          <a:latin typeface="MS Sans Serif"/>
          <a:ea typeface="MS Sans Serif"/>
          <a:cs typeface="MS Sans Serif"/>
        </a:defRPr>
      </a:lvl6pPr>
      <a:lvl7pPr marL="914400" algn="l" rtl="0" eaLnBrk="1" fontAlgn="base" hangingPunct="1">
        <a:spcBef>
          <a:spcPct val="0"/>
        </a:spcBef>
        <a:spcAft>
          <a:spcPct val="0"/>
        </a:spcAft>
        <a:defRPr kumimoji="1" sz="3000" b="1">
          <a:solidFill>
            <a:schemeClr val="tx2"/>
          </a:solidFill>
          <a:latin typeface="MS Sans Serif"/>
          <a:ea typeface="MS Sans Serif"/>
          <a:cs typeface="MS Sans Serif"/>
        </a:defRPr>
      </a:lvl7pPr>
      <a:lvl8pPr marL="1371600" algn="l" rtl="0" eaLnBrk="1" fontAlgn="base" hangingPunct="1">
        <a:spcBef>
          <a:spcPct val="0"/>
        </a:spcBef>
        <a:spcAft>
          <a:spcPct val="0"/>
        </a:spcAft>
        <a:defRPr kumimoji="1" sz="3000" b="1">
          <a:solidFill>
            <a:schemeClr val="tx2"/>
          </a:solidFill>
          <a:latin typeface="MS Sans Serif"/>
          <a:ea typeface="MS Sans Serif"/>
          <a:cs typeface="MS Sans Serif"/>
        </a:defRPr>
      </a:lvl8pPr>
      <a:lvl9pPr marL="1828800" algn="l" rtl="0" eaLnBrk="1" fontAlgn="base" hangingPunct="1">
        <a:spcBef>
          <a:spcPct val="0"/>
        </a:spcBef>
        <a:spcAft>
          <a:spcPct val="0"/>
        </a:spcAft>
        <a:defRPr kumimoji="1" sz="3000" b="1">
          <a:solidFill>
            <a:schemeClr val="tx2"/>
          </a:solidFill>
          <a:latin typeface="MS Sans Serif"/>
          <a:ea typeface="MS Sans Serif"/>
          <a:cs typeface="MS Sans Serif"/>
        </a:defRPr>
      </a:lvl9pPr>
    </p:titleStyle>
    <p:bodyStyle>
      <a:lvl1pPr marL="342900" indent="-342900" algn="l" rtl="0" eaLnBrk="1" fontAlgn="base" hangingPunct="1">
        <a:spcBef>
          <a:spcPct val="20000"/>
        </a:spcBef>
        <a:spcAft>
          <a:spcPct val="0"/>
        </a:spcAft>
        <a:buClr>
          <a:srgbClr val="0000FF"/>
        </a:buClr>
        <a:buSzPct val="80000"/>
        <a:buFont typeface="Wingdings" panose="05000000000000000000" pitchFamily="2" charset="2"/>
        <a:buChar char="l"/>
        <a:defRPr kumimoji="1" sz="3735">
          <a:solidFill>
            <a:schemeClr val="tx1"/>
          </a:solidFill>
          <a:latin typeface="Calibri" pitchFamily="34" charset="0"/>
          <a:ea typeface="標楷體" pitchFamily="65" charset="-120"/>
          <a:cs typeface="+mn-cs"/>
        </a:defRPr>
      </a:lvl1pPr>
      <a:lvl2pPr marL="742950" indent="-285750" algn="l" rtl="0" eaLnBrk="1" fontAlgn="base" hangingPunct="1">
        <a:spcBef>
          <a:spcPct val="20000"/>
        </a:spcBef>
        <a:spcAft>
          <a:spcPct val="0"/>
        </a:spcAft>
        <a:buClr>
          <a:srgbClr val="0000FF"/>
        </a:buClr>
        <a:buSzPct val="90000"/>
        <a:buFont typeface="Arial" panose="020B0704020202020204" pitchFamily="34" charset="0"/>
        <a:buChar char="–"/>
        <a:defRPr kumimoji="1" sz="3200">
          <a:solidFill>
            <a:schemeClr val="tx1"/>
          </a:solidFill>
          <a:latin typeface="Calibri" pitchFamily="34" charset="0"/>
          <a:ea typeface="標楷體" pitchFamily="65" charset="-120"/>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11D65F-25B7-47C5-85DC-B1A2A3BE76D7}"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1.tif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4.tif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4.tif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1.png"/><Relationship Id="rId4" Type="http://schemas.openxmlformats.org/officeDocument/2006/relationships/image" Target="../media/image45.svg"/></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1829" y="1757002"/>
            <a:ext cx="11396871" cy="1882455"/>
          </a:xfrm>
        </p:spPr>
        <p:txBody>
          <a:bodyPr/>
          <a:lstStyle/>
          <a:p>
            <a:r>
              <a:rPr lang="en-US" altLang="zh-CN" sz="4800" dirty="0"/>
              <a:t>Systems for Scalable Graph Analytics</a:t>
            </a:r>
            <a:br>
              <a:rPr lang="en-US" altLang="zh-CN" sz="4800" dirty="0">
                <a:effectLst>
                  <a:outerShdw blurRad="38100" dist="38100" dir="2700000" algn="tl">
                    <a:srgbClr val="000000">
                      <a:alpha val="43137"/>
                    </a:srgbClr>
                  </a:outerShdw>
                </a:effectLst>
              </a:rPr>
            </a:br>
            <a:br>
              <a:rPr lang="en-US" altLang="zh-CN" sz="2000" dirty="0">
                <a:effectLst>
                  <a:outerShdw blurRad="38100" dist="38100" dir="2700000" algn="tl">
                    <a:srgbClr val="000000">
                      <a:alpha val="43137"/>
                    </a:srgbClr>
                  </a:outerShdw>
                </a:effectLst>
              </a:rPr>
            </a:br>
            <a:r>
              <a:rPr lang="en-US" altLang="zh-CN" sz="3200" b="0" dirty="0">
                <a:effectLst/>
              </a:rPr>
              <a:t>2024.11.5</a:t>
            </a:r>
            <a:endParaRPr lang="zh-TW" altLang="en-US" sz="3200" b="0" dirty="0">
              <a:effectLst/>
            </a:endParaRPr>
          </a:p>
        </p:txBody>
      </p:sp>
      <p:sp>
        <p:nvSpPr>
          <p:cNvPr id="3" name="Subtitle 2"/>
          <p:cNvSpPr>
            <a:spLocks noGrp="1"/>
          </p:cNvSpPr>
          <p:nvPr>
            <p:ph type="subTitle" idx="1"/>
          </p:nvPr>
        </p:nvSpPr>
        <p:spPr>
          <a:xfrm>
            <a:off x="1663065" y="3994697"/>
            <a:ext cx="8534400" cy="1882455"/>
          </a:xfrm>
        </p:spPr>
        <p:txBody>
          <a:bodyPr/>
          <a:lstStyle/>
          <a:p>
            <a:r>
              <a:rPr lang="en-US" altLang="zh-TW" sz="3200" dirty="0">
                <a:effectLst/>
              </a:rPr>
              <a:t>Yue Zhang</a:t>
            </a:r>
            <a:endParaRPr lang="en-US" altLang="zh-TW" sz="3200" dirty="0">
              <a:effectLst>
                <a:outerShdw blurRad="38100" dist="38100" dir="2700000" algn="tl">
                  <a:srgbClr val="000000">
                    <a:alpha val="43137"/>
                  </a:srgbClr>
                </a:outerShdw>
              </a:effectLst>
            </a:endParaRPr>
          </a:p>
          <a:p>
            <a:r>
              <a:rPr lang="en-US" altLang="zh-TW" sz="3200" dirty="0"/>
              <a:t>School of </a:t>
            </a:r>
            <a:r>
              <a:rPr lang="en-US" altLang="zh-CN" sz="3200" dirty="0"/>
              <a:t>Data </a:t>
            </a:r>
            <a:r>
              <a:rPr lang="en-US" altLang="zh-TW" sz="3200" dirty="0"/>
              <a:t>Science</a:t>
            </a:r>
          </a:p>
          <a:p>
            <a:r>
              <a:rPr lang="en-US" altLang="zh-TW" sz="3200" dirty="0"/>
              <a:t>Chinese University of Hong Kong, Shenzhen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9655" y="144780"/>
            <a:ext cx="10808335" cy="692150"/>
          </a:xfrm>
        </p:spPr>
        <p:txBody>
          <a:bodyPr/>
          <a:lstStyle/>
          <a:p>
            <a:r>
              <a:rPr lang="en-US" altLang="zh-CN" dirty="0"/>
              <a:t>Analysis &amp; Motivation (2/4) </a:t>
            </a:r>
          </a:p>
        </p:txBody>
      </p:sp>
      <p:sp>
        <p:nvSpPr>
          <p:cNvPr id="4" name="灯片编号占位符 3"/>
          <p:cNvSpPr>
            <a:spLocks noGrp="1"/>
          </p:cNvSpPr>
          <p:nvPr>
            <p:ph type="sldNum" sz="quarter" idx="10"/>
          </p:nvPr>
        </p:nvSpPr>
        <p:spPr/>
        <p:txBody>
          <a:bodyPr/>
          <a:lstStyle/>
          <a:p>
            <a:fld id="{D9B6BDF2-6896-4B98-8776-C18582F63BA5}" type="slidenum">
              <a:rPr lang="zh-TW" altLang="en-US" smtClean="0"/>
              <a:t>10</a:t>
            </a:fld>
            <a:endParaRPr lang="zh-TW" altLang="en-US"/>
          </a:p>
        </p:txBody>
      </p:sp>
      <p:sp>
        <p:nvSpPr>
          <p:cNvPr id="9" name="TextBox 13">
            <a:extLst>
              <a:ext uri="{FF2B5EF4-FFF2-40B4-BE49-F238E27FC236}">
                <a16:creationId xmlns:a16="http://schemas.microsoft.com/office/drawing/2014/main" id="{DC65831D-660E-4008-8A2C-59CA5E7462EB}"/>
              </a:ext>
            </a:extLst>
          </p:cNvPr>
          <p:cNvSpPr txBox="1">
            <a:spLocks noGrp="1"/>
          </p:cNvSpPr>
          <p:nvPr>
            <p:ph idx="1"/>
          </p:nvPr>
        </p:nvSpPr>
        <p:spPr>
          <a:xfrm>
            <a:off x="609600" y="1125538"/>
            <a:ext cx="10972800" cy="2936188"/>
          </a:xfrm>
          <a:prstGeom prst="rect">
            <a:avLst/>
          </a:prstGeom>
          <a:noFill/>
        </p:spPr>
        <p:txBody>
          <a:bodyPr wrap="square">
            <a:spAutoFit/>
          </a:bodyPr>
          <a:lstStyle/>
          <a:p>
            <a:r>
              <a:rPr lang="en-US" altLang="zh-CN" sz="3600" b="1" dirty="0">
                <a:solidFill>
                  <a:srgbClr val="C00000"/>
                </a:solidFill>
              </a:rPr>
              <a:t>Think Like a Task (T-Thinker)</a:t>
            </a:r>
          </a:p>
          <a:p>
            <a:pPr lvl="1"/>
            <a:r>
              <a:rPr lang="en-US" altLang="zh-CN" dirty="0">
                <a:solidFill>
                  <a:prstClr val="black"/>
                </a:solidFill>
              </a:rPr>
              <a:t>Divide and Conquer</a:t>
            </a:r>
          </a:p>
          <a:p>
            <a:pPr marL="1428750" lvl="2" indent="-571500">
              <a:buFont typeface="Wingdings" pitchFamily="2" charset="2"/>
              <a:buChar char="Ø"/>
            </a:pPr>
            <a:r>
              <a:rPr lang="en-US" altLang="zh-CN" sz="2400" dirty="0">
                <a:solidFill>
                  <a:prstClr val="black"/>
                </a:solidFill>
              </a:rPr>
              <a:t>Data pulling + computation on top</a:t>
            </a:r>
          </a:p>
          <a:p>
            <a:pPr lvl="1"/>
            <a:endParaRPr lang="en-US" altLang="zh-CN" dirty="0">
              <a:solidFill>
                <a:prstClr val="black"/>
              </a:solidFill>
            </a:endParaRPr>
          </a:p>
          <a:p>
            <a:endParaRPr lang="en-US" altLang="zh-CN" sz="3600" b="1" dirty="0">
              <a:solidFill>
                <a:srgbClr val="C00000"/>
              </a:solidFill>
            </a:endParaRPr>
          </a:p>
        </p:txBody>
      </p:sp>
      <p:pic>
        <p:nvPicPr>
          <p:cNvPr id="14" name="Picture 9" descr="Chart&#10;&#10;Description automatically generated">
            <a:extLst>
              <a:ext uri="{FF2B5EF4-FFF2-40B4-BE49-F238E27FC236}">
                <a16:creationId xmlns:a16="http://schemas.microsoft.com/office/drawing/2014/main" id="{3E766281-2D8E-4D4A-BF23-E87F6D8DAC59}"/>
              </a:ext>
            </a:extLst>
          </p:cNvPr>
          <p:cNvPicPr>
            <a:picLocks noChangeAspect="1"/>
          </p:cNvPicPr>
          <p:nvPr/>
        </p:nvPicPr>
        <p:blipFill>
          <a:blip r:embed="rId3"/>
          <a:stretch>
            <a:fillRect/>
          </a:stretch>
        </p:blipFill>
        <p:spPr>
          <a:xfrm>
            <a:off x="3486387" y="2909532"/>
            <a:ext cx="4779610" cy="2489782"/>
          </a:xfrm>
          <a:prstGeom prst="rect">
            <a:avLst/>
          </a:prstGeom>
        </p:spPr>
      </p:pic>
      <p:sp>
        <p:nvSpPr>
          <p:cNvPr id="15" name="文本框 14">
            <a:extLst>
              <a:ext uri="{FF2B5EF4-FFF2-40B4-BE49-F238E27FC236}">
                <a16:creationId xmlns:a16="http://schemas.microsoft.com/office/drawing/2014/main" id="{0F3B82D5-9C11-4471-ABB7-703EEDF74D3F}"/>
              </a:ext>
            </a:extLst>
          </p:cNvPr>
          <p:cNvSpPr txBox="1"/>
          <p:nvPr/>
        </p:nvSpPr>
        <p:spPr>
          <a:xfrm>
            <a:off x="970671" y="5527241"/>
            <a:ext cx="10740683" cy="584775"/>
          </a:xfrm>
          <a:prstGeom prst="rect">
            <a:avLst/>
          </a:prstGeom>
          <a:noFill/>
        </p:spPr>
        <p:txBody>
          <a:bodyPr wrap="square" rtlCol="0" anchor="ctr" anchorCtr="1">
            <a:spAutoFit/>
          </a:bodyPr>
          <a:lstStyle/>
          <a:p>
            <a:r>
              <a:rPr lang="en-US" altLang="zh-CN" sz="1600" dirty="0">
                <a:latin typeface="Times New Roman" panose="02020603050405020304" pitchFamily="18" charset="0"/>
                <a:ea typeface="標楷體" pitchFamily="65" charset="-120"/>
                <a:cs typeface="Times New Roman" panose="02020603050405020304" pitchFamily="18" charset="0"/>
              </a:rPr>
              <a:t>[1] Yan D, Guo G, Chowdhury M </a:t>
            </a:r>
            <a:r>
              <a:rPr lang="en-US" altLang="zh-CN" sz="1600" dirty="0" err="1">
                <a:latin typeface="Times New Roman" panose="02020603050405020304" pitchFamily="18" charset="0"/>
                <a:ea typeface="標楷體" pitchFamily="65" charset="-120"/>
                <a:cs typeface="Times New Roman" panose="02020603050405020304" pitchFamily="18" charset="0"/>
              </a:rPr>
              <a:t>M</a:t>
            </a:r>
            <a:r>
              <a:rPr lang="en-US" altLang="zh-CN" sz="1600" dirty="0">
                <a:latin typeface="Times New Roman" panose="02020603050405020304" pitchFamily="18" charset="0"/>
                <a:ea typeface="標楷體" pitchFamily="65" charset="-120"/>
                <a:cs typeface="Times New Roman" panose="02020603050405020304" pitchFamily="18" charset="0"/>
              </a:rPr>
              <a:t> R, et al. T-thinker: a task-centric distributed framework for compute-intensive divide-and-conquer algorithms[C]//Proceedings of the 24th Symposium on Principles and Practice of Parallel Programming. 2019: 411-412.</a:t>
            </a:r>
            <a:endParaRPr lang="zh-CN" altLang="en-US" sz="1600" dirty="0">
              <a:latin typeface="Times New Roman" panose="02020603050405020304" pitchFamily="18" charset="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2533314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9655" y="144780"/>
            <a:ext cx="10808335" cy="692150"/>
          </a:xfrm>
        </p:spPr>
        <p:txBody>
          <a:bodyPr/>
          <a:lstStyle/>
          <a:p>
            <a:r>
              <a:rPr lang="en-US" altLang="zh-CN" dirty="0"/>
              <a:t>Analysis &amp; Motivation (3/4) </a:t>
            </a:r>
          </a:p>
        </p:txBody>
      </p:sp>
      <p:sp>
        <p:nvSpPr>
          <p:cNvPr id="4" name="灯片编号占位符 3"/>
          <p:cNvSpPr>
            <a:spLocks noGrp="1"/>
          </p:cNvSpPr>
          <p:nvPr>
            <p:ph type="sldNum" sz="quarter" idx="10"/>
          </p:nvPr>
        </p:nvSpPr>
        <p:spPr/>
        <p:txBody>
          <a:bodyPr/>
          <a:lstStyle/>
          <a:p>
            <a:fld id="{D9B6BDF2-6896-4B98-8776-C18582F63BA5}" type="slidenum">
              <a:rPr lang="zh-TW" altLang="en-US" smtClean="0"/>
              <a:t>11</a:t>
            </a:fld>
            <a:endParaRPr lang="zh-TW" altLang="en-US"/>
          </a:p>
        </p:txBody>
      </p:sp>
      <p:sp>
        <p:nvSpPr>
          <p:cNvPr id="9" name="TextBox 13">
            <a:extLst>
              <a:ext uri="{FF2B5EF4-FFF2-40B4-BE49-F238E27FC236}">
                <a16:creationId xmlns:a16="http://schemas.microsoft.com/office/drawing/2014/main" id="{DC65831D-660E-4008-8A2C-59CA5E7462EB}"/>
              </a:ext>
            </a:extLst>
          </p:cNvPr>
          <p:cNvSpPr txBox="1">
            <a:spLocks noGrp="1"/>
          </p:cNvSpPr>
          <p:nvPr>
            <p:ph idx="1"/>
          </p:nvPr>
        </p:nvSpPr>
        <p:spPr>
          <a:xfrm>
            <a:off x="609600" y="1125538"/>
            <a:ext cx="10972800" cy="2492990"/>
          </a:xfrm>
          <a:prstGeom prst="rect">
            <a:avLst/>
          </a:prstGeom>
          <a:noFill/>
        </p:spPr>
        <p:txBody>
          <a:bodyPr wrap="square">
            <a:spAutoFit/>
          </a:bodyPr>
          <a:lstStyle/>
          <a:p>
            <a:r>
              <a:rPr lang="en-US" altLang="zh-CN" sz="3600" b="1" dirty="0">
                <a:solidFill>
                  <a:srgbClr val="C00000"/>
                </a:solidFill>
              </a:rPr>
              <a:t>Think Like a Task (T-Thinker)</a:t>
            </a:r>
          </a:p>
          <a:p>
            <a:pPr lvl="1"/>
            <a:r>
              <a:rPr lang="en-US" altLang="zh-CN" dirty="0">
                <a:solidFill>
                  <a:prstClr val="black"/>
                </a:solidFill>
              </a:rPr>
              <a:t>Tasks &amp; Programming Model</a:t>
            </a:r>
          </a:p>
          <a:p>
            <a:pPr lvl="1"/>
            <a:endParaRPr lang="en-US" altLang="zh-CN" dirty="0">
              <a:solidFill>
                <a:prstClr val="black"/>
              </a:solidFill>
            </a:endParaRPr>
          </a:p>
          <a:p>
            <a:endParaRPr lang="en-US" altLang="zh-CN" sz="3600" b="1" dirty="0">
              <a:solidFill>
                <a:srgbClr val="C00000"/>
              </a:solidFill>
            </a:endParaRPr>
          </a:p>
        </p:txBody>
      </p:sp>
      <p:pic>
        <p:nvPicPr>
          <p:cNvPr id="7" name="Picture 3">
            <a:extLst>
              <a:ext uri="{FF2B5EF4-FFF2-40B4-BE49-F238E27FC236}">
                <a16:creationId xmlns:a16="http://schemas.microsoft.com/office/drawing/2014/main" id="{554CB90F-D23B-4201-AD2D-CFBDB90639A9}"/>
              </a:ext>
            </a:extLst>
          </p:cNvPr>
          <p:cNvPicPr>
            <a:picLocks noChangeAspect="1"/>
          </p:cNvPicPr>
          <p:nvPr/>
        </p:nvPicPr>
        <p:blipFill>
          <a:blip r:embed="rId3"/>
          <a:stretch>
            <a:fillRect/>
          </a:stretch>
        </p:blipFill>
        <p:spPr>
          <a:xfrm>
            <a:off x="1194608" y="2553655"/>
            <a:ext cx="5149152" cy="3320830"/>
          </a:xfrm>
          <a:prstGeom prst="rect">
            <a:avLst/>
          </a:prstGeom>
        </p:spPr>
      </p:pic>
      <p:pic>
        <p:nvPicPr>
          <p:cNvPr id="8" name="Picture 2">
            <a:extLst>
              <a:ext uri="{FF2B5EF4-FFF2-40B4-BE49-F238E27FC236}">
                <a16:creationId xmlns:a16="http://schemas.microsoft.com/office/drawing/2014/main" id="{DC4F9DE8-6D91-4D17-94D9-BB529172067D}"/>
              </a:ext>
            </a:extLst>
          </p:cNvPr>
          <p:cNvPicPr>
            <a:picLocks noChangeAspect="1"/>
          </p:cNvPicPr>
          <p:nvPr/>
        </p:nvPicPr>
        <p:blipFill>
          <a:blip r:embed="rId4"/>
          <a:stretch>
            <a:fillRect/>
          </a:stretch>
        </p:blipFill>
        <p:spPr>
          <a:xfrm>
            <a:off x="6582229" y="1523330"/>
            <a:ext cx="5370588" cy="4596620"/>
          </a:xfrm>
          <a:prstGeom prst="rect">
            <a:avLst/>
          </a:prstGeom>
        </p:spPr>
      </p:pic>
    </p:spTree>
    <p:extLst>
      <p:ext uri="{BB962C8B-B14F-4D97-AF65-F5344CB8AC3E}">
        <p14:creationId xmlns:p14="http://schemas.microsoft.com/office/powerpoint/2010/main" val="1438881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9655" y="144780"/>
            <a:ext cx="10808335" cy="692150"/>
          </a:xfrm>
        </p:spPr>
        <p:txBody>
          <a:bodyPr/>
          <a:lstStyle/>
          <a:p>
            <a:r>
              <a:rPr lang="en-US" altLang="zh-CN" dirty="0"/>
              <a:t>Analysis &amp; Motivation (4/4) </a:t>
            </a:r>
          </a:p>
        </p:txBody>
      </p:sp>
      <p:sp>
        <p:nvSpPr>
          <p:cNvPr id="4" name="灯片编号占位符 3"/>
          <p:cNvSpPr>
            <a:spLocks noGrp="1"/>
          </p:cNvSpPr>
          <p:nvPr>
            <p:ph type="sldNum" sz="quarter" idx="10"/>
          </p:nvPr>
        </p:nvSpPr>
        <p:spPr/>
        <p:txBody>
          <a:bodyPr/>
          <a:lstStyle/>
          <a:p>
            <a:fld id="{D9B6BDF2-6896-4B98-8776-C18582F63BA5}" type="slidenum">
              <a:rPr lang="zh-TW" altLang="en-US" smtClean="0"/>
              <a:t>12</a:t>
            </a:fld>
            <a:endParaRPr lang="zh-TW" altLang="en-US"/>
          </a:p>
        </p:txBody>
      </p:sp>
      <p:sp>
        <p:nvSpPr>
          <p:cNvPr id="9" name="TextBox 13">
            <a:extLst>
              <a:ext uri="{FF2B5EF4-FFF2-40B4-BE49-F238E27FC236}">
                <a16:creationId xmlns:a16="http://schemas.microsoft.com/office/drawing/2014/main" id="{DC65831D-660E-4008-8A2C-59CA5E7462EB}"/>
              </a:ext>
            </a:extLst>
          </p:cNvPr>
          <p:cNvSpPr txBox="1">
            <a:spLocks noGrp="1"/>
          </p:cNvSpPr>
          <p:nvPr>
            <p:ph idx="1"/>
          </p:nvPr>
        </p:nvSpPr>
        <p:spPr>
          <a:xfrm>
            <a:off x="609600" y="1125538"/>
            <a:ext cx="10972800" cy="2492990"/>
          </a:xfrm>
          <a:prstGeom prst="rect">
            <a:avLst/>
          </a:prstGeom>
          <a:noFill/>
        </p:spPr>
        <p:txBody>
          <a:bodyPr wrap="square">
            <a:spAutoFit/>
          </a:bodyPr>
          <a:lstStyle/>
          <a:p>
            <a:r>
              <a:rPr lang="en-US" altLang="zh-CN" sz="3600" b="1" dirty="0">
                <a:solidFill>
                  <a:srgbClr val="C00000"/>
                </a:solidFill>
              </a:rPr>
              <a:t>Think Like a Task (T-Thinker)</a:t>
            </a:r>
          </a:p>
          <a:p>
            <a:pPr lvl="1"/>
            <a:r>
              <a:rPr lang="en-US" altLang="zh-CN" dirty="0">
                <a:solidFill>
                  <a:prstClr val="black"/>
                </a:solidFill>
              </a:rPr>
              <a:t>Recent Systems Start to Explore the Right Direction!</a:t>
            </a:r>
          </a:p>
          <a:p>
            <a:pPr marL="457200" lvl="1" indent="0">
              <a:buNone/>
            </a:pPr>
            <a:endParaRPr lang="en-US" altLang="zh-CN" dirty="0">
              <a:solidFill>
                <a:prstClr val="black"/>
              </a:solidFill>
            </a:endParaRPr>
          </a:p>
          <a:p>
            <a:endParaRPr lang="en-US" altLang="zh-CN" sz="3600" b="1" dirty="0">
              <a:solidFill>
                <a:srgbClr val="C00000"/>
              </a:solidFill>
            </a:endParaRPr>
          </a:p>
        </p:txBody>
      </p:sp>
      <p:pic>
        <p:nvPicPr>
          <p:cNvPr id="10" name="Picture 10">
            <a:extLst>
              <a:ext uri="{FF2B5EF4-FFF2-40B4-BE49-F238E27FC236}">
                <a16:creationId xmlns:a16="http://schemas.microsoft.com/office/drawing/2014/main" id="{26C11D44-8ECB-4F72-9652-54E5042A8F77}"/>
              </a:ext>
            </a:extLst>
          </p:cNvPr>
          <p:cNvPicPr>
            <a:picLocks noChangeAspect="1"/>
          </p:cNvPicPr>
          <p:nvPr/>
        </p:nvPicPr>
        <p:blipFill>
          <a:blip r:embed="rId3"/>
          <a:stretch>
            <a:fillRect/>
          </a:stretch>
        </p:blipFill>
        <p:spPr>
          <a:xfrm>
            <a:off x="3998686" y="2298420"/>
            <a:ext cx="3365709" cy="3797580"/>
          </a:xfrm>
          <a:prstGeom prst="rect">
            <a:avLst/>
          </a:prstGeom>
        </p:spPr>
      </p:pic>
      <p:sp>
        <p:nvSpPr>
          <p:cNvPr id="11" name="Rounded Rectangle 14">
            <a:extLst>
              <a:ext uri="{FF2B5EF4-FFF2-40B4-BE49-F238E27FC236}">
                <a16:creationId xmlns:a16="http://schemas.microsoft.com/office/drawing/2014/main" id="{03E39B83-F04C-4145-812A-8E6F68A57FE5}"/>
              </a:ext>
            </a:extLst>
          </p:cNvPr>
          <p:cNvSpPr/>
          <p:nvPr/>
        </p:nvSpPr>
        <p:spPr>
          <a:xfrm rot="18691412">
            <a:off x="6027351" y="2723936"/>
            <a:ext cx="704705" cy="273226"/>
          </a:xfrm>
          <a:prstGeom prst="roundRect">
            <a:avLst/>
          </a:prstGeom>
          <a:solidFill>
            <a:srgbClr val="EF3E42">
              <a:alpha val="9945"/>
            </a:srgb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7">
            <a:extLst>
              <a:ext uri="{FF2B5EF4-FFF2-40B4-BE49-F238E27FC236}">
                <a16:creationId xmlns:a16="http://schemas.microsoft.com/office/drawing/2014/main" id="{DA21CFE5-724B-4FDE-9052-95B3E1EFA308}"/>
              </a:ext>
            </a:extLst>
          </p:cNvPr>
          <p:cNvSpPr/>
          <p:nvPr/>
        </p:nvSpPr>
        <p:spPr>
          <a:xfrm rot="18679727">
            <a:off x="6306294" y="2727448"/>
            <a:ext cx="1057690" cy="198355"/>
          </a:xfrm>
          <a:prstGeom prst="roundRect">
            <a:avLst/>
          </a:prstGeom>
          <a:solidFill>
            <a:schemeClr val="accent6">
              <a:lumMod val="60000"/>
              <a:lumOff val="40000"/>
              <a:alpha val="9945"/>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6">
            <a:extLst>
              <a:ext uri="{FF2B5EF4-FFF2-40B4-BE49-F238E27FC236}">
                <a16:creationId xmlns:a16="http://schemas.microsoft.com/office/drawing/2014/main" id="{5D72AD7F-EB4F-40E1-9DB3-D1EB0ADB870D}"/>
              </a:ext>
            </a:extLst>
          </p:cNvPr>
          <p:cNvSpPr/>
          <p:nvPr/>
        </p:nvSpPr>
        <p:spPr>
          <a:xfrm rot="16200000">
            <a:off x="6153945" y="4187873"/>
            <a:ext cx="1034062" cy="304720"/>
          </a:xfrm>
          <a:prstGeom prst="roundRect">
            <a:avLst/>
          </a:prstGeom>
          <a:solidFill>
            <a:schemeClr val="accent6">
              <a:lumMod val="60000"/>
              <a:lumOff val="40000"/>
              <a:alpha val="9945"/>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2">
            <a:extLst>
              <a:ext uri="{FF2B5EF4-FFF2-40B4-BE49-F238E27FC236}">
                <a16:creationId xmlns:a16="http://schemas.microsoft.com/office/drawing/2014/main" id="{A5A43FEE-C8E9-41D9-AE28-08E94D20F6CD}"/>
              </a:ext>
            </a:extLst>
          </p:cNvPr>
          <p:cNvSpPr/>
          <p:nvPr/>
        </p:nvSpPr>
        <p:spPr>
          <a:xfrm rot="16200000">
            <a:off x="5964126" y="3387505"/>
            <a:ext cx="566670" cy="304721"/>
          </a:xfrm>
          <a:prstGeom prst="roundRect">
            <a:avLst/>
          </a:prstGeom>
          <a:solidFill>
            <a:srgbClr val="EF3E42">
              <a:alpha val="9945"/>
            </a:srgb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15">
            <a:extLst>
              <a:ext uri="{FF2B5EF4-FFF2-40B4-BE49-F238E27FC236}">
                <a16:creationId xmlns:a16="http://schemas.microsoft.com/office/drawing/2014/main" id="{0F36CC19-3016-47A2-9601-4008C6467462}"/>
              </a:ext>
            </a:extLst>
          </p:cNvPr>
          <p:cNvSpPr/>
          <p:nvPr/>
        </p:nvSpPr>
        <p:spPr>
          <a:xfrm rot="16200000">
            <a:off x="5778993" y="5100029"/>
            <a:ext cx="941052" cy="323813"/>
          </a:xfrm>
          <a:prstGeom prst="roundRect">
            <a:avLst/>
          </a:prstGeom>
          <a:solidFill>
            <a:srgbClr val="EF3E42">
              <a:alpha val="9945"/>
            </a:srgb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8">
            <a:extLst>
              <a:ext uri="{FF2B5EF4-FFF2-40B4-BE49-F238E27FC236}">
                <a16:creationId xmlns:a16="http://schemas.microsoft.com/office/drawing/2014/main" id="{FCCDEE04-CDC3-42D9-9379-79AE5AB368BB}"/>
              </a:ext>
            </a:extLst>
          </p:cNvPr>
          <p:cNvSpPr/>
          <p:nvPr/>
        </p:nvSpPr>
        <p:spPr>
          <a:xfrm rot="16200000">
            <a:off x="6388388" y="5698217"/>
            <a:ext cx="565177" cy="304720"/>
          </a:xfrm>
          <a:prstGeom prst="roundRect">
            <a:avLst/>
          </a:prstGeom>
          <a:solidFill>
            <a:schemeClr val="accent6">
              <a:lumMod val="60000"/>
              <a:lumOff val="40000"/>
              <a:alpha val="9945"/>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595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6" grpId="0" animBg="1"/>
      <p:bldP spid="18" grpId="0" animBg="1"/>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t>Outline</a:t>
            </a:r>
            <a:endParaRPr lang="zh-TW" altLang="en-US" dirty="0"/>
          </a:p>
        </p:txBody>
      </p:sp>
      <p:sp>
        <p:nvSpPr>
          <p:cNvPr id="3" name="內容版面配置區 2"/>
          <p:cNvSpPr>
            <a:spLocks noGrp="1"/>
          </p:cNvSpPr>
          <p:nvPr>
            <p:ph idx="1"/>
          </p:nvPr>
        </p:nvSpPr>
        <p:spPr>
          <a:xfrm>
            <a:off x="2273904" y="1153916"/>
            <a:ext cx="7644191" cy="3236655"/>
          </a:xfrm>
        </p:spPr>
        <p:txBody>
          <a:bodyPr>
            <a:noAutofit/>
          </a:bodyPr>
          <a:lstStyle/>
          <a:p>
            <a:r>
              <a:rPr lang="en-US" altLang="zh-CN" sz="2000" dirty="0">
                <a:latin typeface="Times New Roman" panose="02020603050405020304" pitchFamily="18" charset="0"/>
                <a:cs typeface="Times New Roman" panose="02020603050405020304" pitchFamily="18" charset="0"/>
                <a:sym typeface="+mn-ea"/>
              </a:rPr>
              <a:t>Introduction (5 min)</a:t>
            </a:r>
          </a:p>
          <a:p>
            <a:pPr lvl="1"/>
            <a:r>
              <a:rPr lang="en-US" altLang="zh-CN" sz="1800" dirty="0">
                <a:latin typeface="Times New Roman" panose="02020603050405020304" pitchFamily="18" charset="0"/>
                <a:cs typeface="Times New Roman" panose="02020603050405020304" pitchFamily="18" charset="0"/>
              </a:rPr>
              <a:t>What is a graph? </a:t>
            </a:r>
          </a:p>
          <a:p>
            <a:pPr lvl="1"/>
            <a:r>
              <a:rPr lang="en-US" altLang="zh-CN" sz="1800" dirty="0">
                <a:latin typeface="Times New Roman" panose="02020603050405020304" pitchFamily="18" charset="0"/>
                <a:cs typeface="Times New Roman" panose="02020603050405020304" pitchFamily="18" charset="0"/>
                <a:sym typeface="+mn-ea"/>
              </a:rPr>
              <a:t>What is Frequent Subgraph Mining (FSM)? </a:t>
            </a:r>
          </a:p>
          <a:p>
            <a:pPr lvl="1"/>
            <a:r>
              <a:rPr lang="en-US" altLang="zh-CN" sz="1800" dirty="0">
                <a:latin typeface="Times New Roman" panose="02020603050405020304" pitchFamily="18" charset="0"/>
                <a:cs typeface="Times New Roman" panose="02020603050405020304" pitchFamily="18" charset="0"/>
                <a:sym typeface="+mn-ea"/>
              </a:rPr>
              <a:t>Two problem settings</a:t>
            </a:r>
          </a:p>
          <a:p>
            <a:pPr lvl="1"/>
            <a:r>
              <a:rPr lang="en-US" altLang="zh-CN" sz="1800" dirty="0">
                <a:latin typeface="Times New Roman" panose="02020603050405020304" pitchFamily="18" charset="0"/>
                <a:cs typeface="Times New Roman" panose="02020603050405020304" pitchFamily="18" charset="0"/>
                <a:sym typeface="+mn-ea"/>
              </a:rPr>
              <a:t>Mining frequent subgraphs in a single graph</a:t>
            </a:r>
          </a:p>
          <a:p>
            <a:r>
              <a:rPr lang="en-US" altLang="zh-CN" sz="2000" dirty="0">
                <a:latin typeface="Times New Roman" panose="02020603050405020304" pitchFamily="18" charset="0"/>
                <a:cs typeface="Times New Roman" panose="02020603050405020304" pitchFamily="18" charset="0"/>
                <a:sym typeface="+mn-ea"/>
              </a:rPr>
              <a:t>Analysis &amp; Motivation (5 min)</a:t>
            </a:r>
            <a:endParaRPr lang="en-US" altLang="zh-CN" sz="2000" dirty="0">
              <a:latin typeface="Times New Roman" panose="02020603050405020304" pitchFamily="18" charset="0"/>
              <a:cs typeface="Times New Roman" panose="02020603050405020304" pitchFamily="18" charset="0"/>
            </a:endParaRPr>
          </a:p>
          <a:p>
            <a:pPr lvl="1"/>
            <a:r>
              <a:rPr lang="en-US" altLang="zh-CN" sz="1800" dirty="0">
                <a:latin typeface="Times New Roman" panose="02020603050405020304" pitchFamily="18" charset="0"/>
                <a:cs typeface="Times New Roman" panose="02020603050405020304" pitchFamily="18" charset="0"/>
                <a:sym typeface="+mn-ea"/>
              </a:rPr>
              <a:t>Existing Solutions</a:t>
            </a:r>
          </a:p>
          <a:p>
            <a:pPr lvl="1"/>
            <a:r>
              <a:rPr lang="en-US" altLang="zh-CN" sz="1800" dirty="0">
                <a:latin typeface="Times New Roman" panose="02020603050405020304" pitchFamily="18" charset="0"/>
                <a:cs typeface="Times New Roman" panose="02020603050405020304" pitchFamily="18" charset="0"/>
                <a:sym typeface="+mn-ea"/>
              </a:rPr>
              <a:t>Think Like a Task (T-Thinker)</a:t>
            </a:r>
          </a:p>
          <a:p>
            <a:r>
              <a:rPr lang="en-US" altLang="zh-CN" sz="2000" b="1" dirty="0">
                <a:solidFill>
                  <a:srgbClr val="FF0000"/>
                </a:solidFill>
                <a:latin typeface="Times New Roman" panose="02020603050405020304" pitchFamily="18" charset="0"/>
                <a:cs typeface="Times New Roman" panose="02020603050405020304" pitchFamily="18" charset="0"/>
                <a:sym typeface="+mn-ea"/>
              </a:rPr>
              <a:t>Proposed Methods (25 min)</a:t>
            </a:r>
          </a:p>
          <a:p>
            <a:pPr lvl="1"/>
            <a:r>
              <a:rPr lang="en-US" altLang="zh-CN" sz="1800" dirty="0">
                <a:latin typeface="Times New Roman" panose="02020603050405020304" pitchFamily="18" charset="0"/>
                <a:cs typeface="Times New Roman" panose="02020603050405020304" pitchFamily="18" charset="0"/>
                <a:sym typeface="+mn-ea"/>
              </a:rPr>
              <a:t>G-thinker</a:t>
            </a:r>
          </a:p>
          <a:p>
            <a:pPr lvl="1"/>
            <a:r>
              <a:rPr lang="en-US" altLang="zh-CN" sz="1800" dirty="0" err="1">
                <a:latin typeface="Times New Roman" panose="02020603050405020304" pitchFamily="18" charset="0"/>
                <a:cs typeface="Times New Roman" panose="02020603050405020304" pitchFamily="18" charset="0"/>
                <a:sym typeface="+mn-ea"/>
              </a:rPr>
              <a:t>PrefixFPM</a:t>
            </a:r>
            <a:endParaRPr lang="en-US" altLang="zh-CN" sz="1800" dirty="0">
              <a:latin typeface="Times New Roman" panose="02020603050405020304" pitchFamily="18" charset="0"/>
              <a:cs typeface="Times New Roman" panose="02020603050405020304" pitchFamily="18" charset="0"/>
              <a:sym typeface="+mn-ea"/>
            </a:endParaRPr>
          </a:p>
          <a:p>
            <a:pPr lvl="1"/>
            <a:r>
              <a:rPr lang="en-US" altLang="zh-CN" sz="1800" dirty="0">
                <a:latin typeface="Times New Roman" panose="02020603050405020304" pitchFamily="18" charset="0"/>
                <a:cs typeface="Times New Roman" panose="02020603050405020304" pitchFamily="18" charset="0"/>
              </a:rPr>
              <a:t>T-FSM</a:t>
            </a:r>
          </a:p>
          <a:p>
            <a:pPr lvl="0"/>
            <a:r>
              <a:rPr lang="en-US" altLang="zh-CN" sz="2000" dirty="0">
                <a:solidFill>
                  <a:prstClr val="black"/>
                </a:solidFill>
                <a:latin typeface="Times New Roman" panose="02020603050405020304" pitchFamily="18" charset="0"/>
                <a:cs typeface="Times New Roman" panose="02020603050405020304" pitchFamily="18" charset="0"/>
                <a:sym typeface="+mn-ea"/>
              </a:rPr>
              <a:t>Experiments (5 min)</a:t>
            </a:r>
            <a:endParaRPr lang="en-US" altLang="zh-CN" sz="2000" dirty="0">
              <a:solidFill>
                <a:prstClr val="black"/>
              </a:solidFill>
              <a:latin typeface="Times New Roman" panose="02020603050405020304" pitchFamily="18" charset="0"/>
              <a:cs typeface="Times New Roman" panose="02020603050405020304" pitchFamily="18" charset="0"/>
            </a:endParaRPr>
          </a:p>
          <a:p>
            <a:pPr lvl="0"/>
            <a:r>
              <a:rPr lang="en-US" altLang="zh-CN" sz="2000" dirty="0">
                <a:solidFill>
                  <a:prstClr val="black"/>
                </a:solidFill>
                <a:latin typeface="Times New Roman" panose="02020603050405020304" pitchFamily="18" charset="0"/>
                <a:cs typeface="Times New Roman" panose="02020603050405020304" pitchFamily="18" charset="0"/>
                <a:sym typeface="+mn-ea"/>
              </a:rPr>
              <a:t>Q/A (5 min)</a:t>
            </a:r>
          </a:p>
          <a:p>
            <a:pPr marL="457200" lvl="1" indent="0">
              <a:buNone/>
            </a:pPr>
            <a:endParaRPr lang="en-US" altLang="zh-CN" sz="18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13</a:t>
            </a:fld>
            <a:endParaRPr lang="zh-TW" altLang="en-US"/>
          </a:p>
        </p:txBody>
      </p:sp>
    </p:spTree>
    <p:extLst>
      <p:ext uri="{BB962C8B-B14F-4D97-AF65-F5344CB8AC3E}">
        <p14:creationId xmlns:p14="http://schemas.microsoft.com/office/powerpoint/2010/main" val="4260624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9655" y="144780"/>
            <a:ext cx="10808335" cy="692150"/>
          </a:xfrm>
        </p:spPr>
        <p:txBody>
          <a:bodyPr/>
          <a:lstStyle/>
          <a:p>
            <a:r>
              <a:rPr lang="en-US" altLang="zh-CN" dirty="0"/>
              <a:t>Proposed Methods (1/29) </a:t>
            </a:r>
          </a:p>
        </p:txBody>
      </p:sp>
      <p:sp>
        <p:nvSpPr>
          <p:cNvPr id="4" name="灯片编号占位符 3"/>
          <p:cNvSpPr>
            <a:spLocks noGrp="1"/>
          </p:cNvSpPr>
          <p:nvPr>
            <p:ph type="sldNum" sz="quarter" idx="10"/>
          </p:nvPr>
        </p:nvSpPr>
        <p:spPr/>
        <p:txBody>
          <a:bodyPr/>
          <a:lstStyle/>
          <a:p>
            <a:fld id="{D9B6BDF2-6896-4B98-8776-C18582F63BA5}" type="slidenum">
              <a:rPr lang="zh-TW" altLang="en-US" smtClean="0"/>
              <a:t>14</a:t>
            </a:fld>
            <a:endParaRPr lang="zh-TW" altLang="en-US"/>
          </a:p>
        </p:txBody>
      </p:sp>
      <p:sp>
        <p:nvSpPr>
          <p:cNvPr id="9" name="TextBox 13">
            <a:extLst>
              <a:ext uri="{FF2B5EF4-FFF2-40B4-BE49-F238E27FC236}">
                <a16:creationId xmlns:a16="http://schemas.microsoft.com/office/drawing/2014/main" id="{DC65831D-660E-4008-8A2C-59CA5E7462EB}"/>
              </a:ext>
            </a:extLst>
          </p:cNvPr>
          <p:cNvSpPr txBox="1">
            <a:spLocks noGrp="1"/>
          </p:cNvSpPr>
          <p:nvPr>
            <p:ph idx="1"/>
          </p:nvPr>
        </p:nvSpPr>
        <p:spPr>
          <a:xfrm>
            <a:off x="609599" y="1234395"/>
            <a:ext cx="11343217" cy="6407908"/>
          </a:xfrm>
          <a:prstGeom prst="rect">
            <a:avLst/>
          </a:prstGeom>
          <a:noFill/>
        </p:spPr>
        <p:txBody>
          <a:bodyPr wrap="square">
            <a:spAutoFit/>
          </a:bodyPr>
          <a:lstStyle/>
          <a:p>
            <a:r>
              <a:rPr lang="en-US" altLang="zh-CN" sz="3600" b="1" dirty="0">
                <a:solidFill>
                  <a:srgbClr val="C00000"/>
                </a:solidFill>
              </a:rPr>
              <a:t>3 systems</a:t>
            </a:r>
          </a:p>
          <a:p>
            <a:pPr lvl="1"/>
            <a:r>
              <a:rPr lang="en-US" altLang="zh-CN" dirty="0">
                <a:solidFill>
                  <a:prstClr val="black"/>
                </a:solidFill>
              </a:rPr>
              <a:t>G-thinker</a:t>
            </a:r>
          </a:p>
          <a:p>
            <a:pPr marL="1428750" lvl="2" indent="-571500">
              <a:buFont typeface="Wingdings" pitchFamily="2" charset="2"/>
              <a:buChar char="Ø"/>
            </a:pPr>
            <a:r>
              <a:rPr lang="en-US" altLang="zh-CN" sz="2800" dirty="0">
                <a:solidFill>
                  <a:prstClr val="black"/>
                </a:solidFill>
              </a:rPr>
              <a:t>subgraph finding: dense subgraphs, subgraph matching, …</a:t>
            </a:r>
          </a:p>
          <a:p>
            <a:pPr lvl="1"/>
            <a:r>
              <a:rPr lang="en-US" altLang="zh-CN" dirty="0" err="1">
                <a:solidFill>
                  <a:prstClr val="black"/>
                </a:solidFill>
              </a:rPr>
              <a:t>PrefixFPM</a:t>
            </a:r>
            <a:endParaRPr lang="en-US" altLang="zh-CN" dirty="0">
              <a:solidFill>
                <a:prstClr val="black"/>
              </a:solidFill>
            </a:endParaRPr>
          </a:p>
          <a:p>
            <a:pPr marL="1428750" lvl="2" indent="-571500">
              <a:buFont typeface="Wingdings" pitchFamily="2" charset="2"/>
              <a:buChar char="Ø"/>
            </a:pPr>
            <a:r>
              <a:rPr lang="en-US" altLang="zh-CN" sz="2800" dirty="0">
                <a:solidFill>
                  <a:prstClr val="black"/>
                </a:solidFill>
              </a:rPr>
              <a:t>frequent subgraph patterns (many small graph transactions)</a:t>
            </a:r>
          </a:p>
          <a:p>
            <a:pPr lvl="1"/>
            <a:r>
              <a:rPr lang="en-US" altLang="zh-CN" dirty="0">
                <a:solidFill>
                  <a:prstClr val="black"/>
                </a:solidFill>
              </a:rPr>
              <a:t>T-FSM</a:t>
            </a:r>
          </a:p>
          <a:p>
            <a:pPr marL="1428750" lvl="2" indent="-571500">
              <a:buFont typeface="Wingdings" pitchFamily="2" charset="2"/>
              <a:buChar char="Ø"/>
            </a:pPr>
            <a:r>
              <a:rPr lang="en-US" altLang="zh-CN" sz="2800" dirty="0">
                <a:solidFill>
                  <a:prstClr val="black"/>
                </a:solidFill>
              </a:rPr>
              <a:t>frequent subgraph patterns (a single big graph)</a:t>
            </a:r>
          </a:p>
          <a:p>
            <a:pPr lvl="1"/>
            <a:endParaRPr lang="en-US" altLang="zh-CN" dirty="0">
              <a:solidFill>
                <a:prstClr val="black"/>
              </a:solidFill>
            </a:endParaRPr>
          </a:p>
          <a:p>
            <a:pPr lvl="1"/>
            <a:endParaRPr lang="en-US" altLang="zh-CN" dirty="0">
              <a:solidFill>
                <a:prstClr val="black"/>
              </a:solidFill>
            </a:endParaRPr>
          </a:p>
          <a:p>
            <a:pPr marL="457200" lvl="1" indent="0">
              <a:buNone/>
            </a:pPr>
            <a:endParaRPr lang="en-US" altLang="zh-CN" dirty="0">
              <a:solidFill>
                <a:prstClr val="black"/>
              </a:solidFill>
            </a:endParaRPr>
          </a:p>
          <a:p>
            <a:endParaRPr lang="en-US" altLang="zh-CN" sz="3600" b="1" dirty="0">
              <a:solidFill>
                <a:srgbClr val="C00000"/>
              </a:solidFill>
            </a:endParaRPr>
          </a:p>
        </p:txBody>
      </p:sp>
      <p:sp>
        <p:nvSpPr>
          <p:cNvPr id="6" name="Left Arrow 2">
            <a:extLst>
              <a:ext uri="{FF2B5EF4-FFF2-40B4-BE49-F238E27FC236}">
                <a16:creationId xmlns:a16="http://schemas.microsoft.com/office/drawing/2014/main" id="{051B055D-C3B2-4C0A-875B-66952F00F5A9}"/>
              </a:ext>
            </a:extLst>
          </p:cNvPr>
          <p:cNvSpPr/>
          <p:nvPr/>
        </p:nvSpPr>
        <p:spPr>
          <a:xfrm>
            <a:off x="3159764" y="1873551"/>
            <a:ext cx="725214" cy="581530"/>
          </a:xfrm>
          <a:prstGeom prst="leftArrow">
            <a:avLst/>
          </a:prstGeom>
          <a:solidFill>
            <a:srgbClr val="EF3E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89482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9655" y="144780"/>
            <a:ext cx="10808335" cy="692150"/>
          </a:xfrm>
        </p:spPr>
        <p:txBody>
          <a:bodyPr/>
          <a:lstStyle/>
          <a:p>
            <a:r>
              <a:rPr lang="en-US" altLang="zh-CN" dirty="0"/>
              <a:t>Proposed Methods (2/29) </a:t>
            </a:r>
          </a:p>
        </p:txBody>
      </p:sp>
      <p:sp>
        <p:nvSpPr>
          <p:cNvPr id="4" name="灯片编号占位符 3"/>
          <p:cNvSpPr>
            <a:spLocks noGrp="1"/>
          </p:cNvSpPr>
          <p:nvPr>
            <p:ph type="sldNum" sz="quarter" idx="10"/>
          </p:nvPr>
        </p:nvSpPr>
        <p:spPr/>
        <p:txBody>
          <a:bodyPr/>
          <a:lstStyle/>
          <a:p>
            <a:fld id="{D9B6BDF2-6896-4B98-8776-C18582F63BA5}" type="slidenum">
              <a:rPr lang="zh-TW" altLang="en-US" smtClean="0"/>
              <a:t>15</a:t>
            </a:fld>
            <a:endParaRPr lang="zh-TW" altLang="en-US"/>
          </a:p>
        </p:txBody>
      </p:sp>
      <p:sp>
        <p:nvSpPr>
          <p:cNvPr id="5" name="内容占位符 4">
            <a:extLst>
              <a:ext uri="{FF2B5EF4-FFF2-40B4-BE49-F238E27FC236}">
                <a16:creationId xmlns:a16="http://schemas.microsoft.com/office/drawing/2014/main" id="{2744EBE6-9B7A-4DDE-9AF7-78C5D734424B}"/>
              </a:ext>
            </a:extLst>
          </p:cNvPr>
          <p:cNvSpPr>
            <a:spLocks noGrp="1"/>
          </p:cNvSpPr>
          <p:nvPr>
            <p:ph idx="1"/>
          </p:nvPr>
        </p:nvSpPr>
        <p:spPr/>
        <p:txBody>
          <a:bodyPr/>
          <a:lstStyle/>
          <a:p>
            <a:r>
              <a:rPr lang="en-US" altLang="zh-CN" dirty="0"/>
              <a:t>G-thinker</a:t>
            </a:r>
          </a:p>
          <a:p>
            <a:pPr lvl="1"/>
            <a:r>
              <a:rPr lang="en-US" altLang="zh-CN" dirty="0">
                <a:solidFill>
                  <a:prstClr val="black"/>
                </a:solidFill>
              </a:rPr>
              <a:t>Vertex Pulling &amp; Remote Vertex Caching</a:t>
            </a:r>
          </a:p>
          <a:p>
            <a:pPr marL="0" indent="0">
              <a:buNone/>
            </a:pPr>
            <a:endParaRPr lang="zh-CN" altLang="en-US" dirty="0"/>
          </a:p>
        </p:txBody>
      </p:sp>
      <p:cxnSp>
        <p:nvCxnSpPr>
          <p:cNvPr id="53" name="直接箭头连接符 24">
            <a:extLst>
              <a:ext uri="{FF2B5EF4-FFF2-40B4-BE49-F238E27FC236}">
                <a16:creationId xmlns:a16="http://schemas.microsoft.com/office/drawing/2014/main" id="{7678DB66-EE85-4A6E-8A00-5C333766F5B0}"/>
              </a:ext>
            </a:extLst>
          </p:cNvPr>
          <p:cNvCxnSpPr>
            <a:cxnSpLocks/>
          </p:cNvCxnSpPr>
          <p:nvPr/>
        </p:nvCxnSpPr>
        <p:spPr>
          <a:xfrm>
            <a:off x="2520674" y="4804107"/>
            <a:ext cx="328612" cy="1588"/>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椭圆 25">
            <a:extLst>
              <a:ext uri="{FF2B5EF4-FFF2-40B4-BE49-F238E27FC236}">
                <a16:creationId xmlns:a16="http://schemas.microsoft.com/office/drawing/2014/main" id="{AC3E78F6-417C-4997-B8D1-2F584CFA48A9}"/>
              </a:ext>
            </a:extLst>
          </p:cNvPr>
          <p:cNvSpPr/>
          <p:nvPr/>
        </p:nvSpPr>
        <p:spPr>
          <a:xfrm>
            <a:off x="2242861" y="4658057"/>
            <a:ext cx="314325" cy="31591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a:latin typeface="Times New Roman" panose="02020603050405020304" pitchFamily="18" charset="0"/>
                <a:cs typeface="Times New Roman" panose="02020603050405020304" pitchFamily="18" charset="0"/>
              </a:rPr>
              <a:t>0</a:t>
            </a:r>
            <a:endParaRPr lang="zh-CN" altLang="en-US" sz="2000" dirty="0">
              <a:latin typeface="Times New Roman" panose="02020603050405020304" pitchFamily="18" charset="0"/>
              <a:cs typeface="Times New Roman" panose="02020603050405020304" pitchFamily="18" charset="0"/>
            </a:endParaRPr>
          </a:p>
        </p:txBody>
      </p:sp>
      <p:graphicFrame>
        <p:nvGraphicFramePr>
          <p:cNvPr id="55" name="表格 26">
            <a:extLst>
              <a:ext uri="{FF2B5EF4-FFF2-40B4-BE49-F238E27FC236}">
                <a16:creationId xmlns:a16="http://schemas.microsoft.com/office/drawing/2014/main" id="{4E3E8300-7302-4A01-BDB5-598C9ECBAA1A}"/>
              </a:ext>
            </a:extLst>
          </p:cNvPr>
          <p:cNvGraphicFramePr>
            <a:graphicFrameLocks noGrp="1"/>
          </p:cNvGraphicFramePr>
          <p:nvPr>
            <p:extLst>
              <p:ext uri="{D42A27DB-BD31-4B8C-83A1-F6EECF244321}">
                <p14:modId xmlns:p14="http://schemas.microsoft.com/office/powerpoint/2010/main" val="2325549321"/>
              </p:ext>
            </p:extLst>
          </p:nvPr>
        </p:nvGraphicFramePr>
        <p:xfrm>
          <a:off x="2850874" y="4658057"/>
          <a:ext cx="700087" cy="314325"/>
        </p:xfrm>
        <a:graphic>
          <a:graphicData uri="http://schemas.openxmlformats.org/drawingml/2006/table">
            <a:tbl>
              <a:tblPr/>
              <a:tblGrid>
                <a:gridCol w="350837">
                  <a:extLst>
                    <a:ext uri="{9D8B030D-6E8A-4147-A177-3AD203B41FA5}">
                      <a16:colId xmlns:a16="http://schemas.microsoft.com/office/drawing/2014/main" val="20000"/>
                    </a:ext>
                  </a:extLst>
                </a:gridCol>
                <a:gridCol w="349250">
                  <a:extLst>
                    <a:ext uri="{9D8B030D-6E8A-4147-A177-3AD203B41FA5}">
                      <a16:colId xmlns:a16="http://schemas.microsoft.com/office/drawing/2014/main" val="20001"/>
                    </a:ext>
                  </a:extLst>
                </a:gridCol>
              </a:tblGrid>
              <a:tr h="161925">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56" name="直接箭头连接符 27">
            <a:extLst>
              <a:ext uri="{FF2B5EF4-FFF2-40B4-BE49-F238E27FC236}">
                <a16:creationId xmlns:a16="http://schemas.microsoft.com/office/drawing/2014/main" id="{9FC10BA3-8E64-4B1F-BA15-1003BA74B3E3}"/>
              </a:ext>
            </a:extLst>
          </p:cNvPr>
          <p:cNvCxnSpPr>
            <a:cxnSpLocks/>
          </p:cNvCxnSpPr>
          <p:nvPr/>
        </p:nvCxnSpPr>
        <p:spPr>
          <a:xfrm>
            <a:off x="4981299" y="4804107"/>
            <a:ext cx="328612" cy="1588"/>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椭圆 28">
            <a:extLst>
              <a:ext uri="{FF2B5EF4-FFF2-40B4-BE49-F238E27FC236}">
                <a16:creationId xmlns:a16="http://schemas.microsoft.com/office/drawing/2014/main" id="{A3983C05-0504-4B3A-928A-B537522EB9CD}"/>
              </a:ext>
            </a:extLst>
          </p:cNvPr>
          <p:cNvSpPr/>
          <p:nvPr/>
        </p:nvSpPr>
        <p:spPr>
          <a:xfrm>
            <a:off x="4701899" y="4658057"/>
            <a:ext cx="315912" cy="31591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a:latin typeface="Times New Roman" panose="02020603050405020304" pitchFamily="18" charset="0"/>
                <a:cs typeface="Times New Roman" panose="02020603050405020304" pitchFamily="18" charset="0"/>
              </a:rPr>
              <a:t>1</a:t>
            </a:r>
            <a:endParaRPr lang="zh-CN" altLang="en-US" sz="2000">
              <a:latin typeface="Times New Roman" panose="02020603050405020304" pitchFamily="18" charset="0"/>
              <a:cs typeface="Times New Roman" panose="02020603050405020304" pitchFamily="18" charset="0"/>
            </a:endParaRPr>
          </a:p>
        </p:txBody>
      </p:sp>
      <p:graphicFrame>
        <p:nvGraphicFramePr>
          <p:cNvPr id="58" name="表格 29">
            <a:extLst>
              <a:ext uri="{FF2B5EF4-FFF2-40B4-BE49-F238E27FC236}">
                <a16:creationId xmlns:a16="http://schemas.microsoft.com/office/drawing/2014/main" id="{59A94AEF-A654-4F69-9CBD-B7288E97E27C}"/>
              </a:ext>
            </a:extLst>
          </p:cNvPr>
          <p:cNvGraphicFramePr>
            <a:graphicFrameLocks noGrp="1"/>
          </p:cNvGraphicFramePr>
          <p:nvPr>
            <p:extLst>
              <p:ext uri="{D42A27DB-BD31-4B8C-83A1-F6EECF244321}">
                <p14:modId xmlns:p14="http://schemas.microsoft.com/office/powerpoint/2010/main" val="1458420917"/>
              </p:ext>
            </p:extLst>
          </p:nvPr>
        </p:nvGraphicFramePr>
        <p:xfrm>
          <a:off x="5311499" y="4658057"/>
          <a:ext cx="1050925" cy="314325"/>
        </p:xfrm>
        <a:graphic>
          <a:graphicData uri="http://schemas.openxmlformats.org/drawingml/2006/table">
            <a:tbl>
              <a:tblPr/>
              <a:tblGrid>
                <a:gridCol w="350837">
                  <a:extLst>
                    <a:ext uri="{9D8B030D-6E8A-4147-A177-3AD203B41FA5}">
                      <a16:colId xmlns:a16="http://schemas.microsoft.com/office/drawing/2014/main" val="20000"/>
                    </a:ext>
                  </a:extLst>
                </a:gridCol>
                <a:gridCol w="349250">
                  <a:extLst>
                    <a:ext uri="{9D8B030D-6E8A-4147-A177-3AD203B41FA5}">
                      <a16:colId xmlns:a16="http://schemas.microsoft.com/office/drawing/2014/main" val="20001"/>
                    </a:ext>
                  </a:extLst>
                </a:gridCol>
                <a:gridCol w="350838">
                  <a:extLst>
                    <a:ext uri="{9D8B030D-6E8A-4147-A177-3AD203B41FA5}">
                      <a16:colId xmlns:a16="http://schemas.microsoft.com/office/drawing/2014/main" val="20002"/>
                    </a:ext>
                  </a:extLst>
                </a:gridCol>
              </a:tblGrid>
              <a:tr h="161925">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59" name="直接箭头连接符 30">
            <a:extLst>
              <a:ext uri="{FF2B5EF4-FFF2-40B4-BE49-F238E27FC236}">
                <a16:creationId xmlns:a16="http://schemas.microsoft.com/office/drawing/2014/main" id="{AC7989DC-951E-44F7-8D01-D6DDDABF12C2}"/>
              </a:ext>
            </a:extLst>
          </p:cNvPr>
          <p:cNvCxnSpPr>
            <a:cxnSpLocks/>
          </p:cNvCxnSpPr>
          <p:nvPr/>
        </p:nvCxnSpPr>
        <p:spPr>
          <a:xfrm>
            <a:off x="7464149" y="4804107"/>
            <a:ext cx="328612" cy="1588"/>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椭圆 31">
            <a:extLst>
              <a:ext uri="{FF2B5EF4-FFF2-40B4-BE49-F238E27FC236}">
                <a16:creationId xmlns:a16="http://schemas.microsoft.com/office/drawing/2014/main" id="{35ACD2EA-4E33-4BEC-A4F3-EA0776A224A6}"/>
              </a:ext>
            </a:extLst>
          </p:cNvPr>
          <p:cNvSpPr/>
          <p:nvPr/>
        </p:nvSpPr>
        <p:spPr>
          <a:xfrm>
            <a:off x="7184749" y="4658057"/>
            <a:ext cx="315912" cy="31591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a:latin typeface="Times New Roman" panose="02020603050405020304" pitchFamily="18" charset="0"/>
                <a:cs typeface="Times New Roman" panose="02020603050405020304" pitchFamily="18" charset="0"/>
              </a:rPr>
              <a:t>2</a:t>
            </a:r>
            <a:endParaRPr lang="zh-CN" altLang="en-US" sz="2000">
              <a:latin typeface="Times New Roman" panose="02020603050405020304" pitchFamily="18" charset="0"/>
              <a:cs typeface="Times New Roman" panose="02020603050405020304" pitchFamily="18" charset="0"/>
            </a:endParaRPr>
          </a:p>
        </p:txBody>
      </p:sp>
      <p:graphicFrame>
        <p:nvGraphicFramePr>
          <p:cNvPr id="61" name="表格 32">
            <a:extLst>
              <a:ext uri="{FF2B5EF4-FFF2-40B4-BE49-F238E27FC236}">
                <a16:creationId xmlns:a16="http://schemas.microsoft.com/office/drawing/2014/main" id="{109C5377-520A-4836-8BDC-5851D6E6EA86}"/>
              </a:ext>
            </a:extLst>
          </p:cNvPr>
          <p:cNvGraphicFramePr>
            <a:graphicFrameLocks noGrp="1"/>
          </p:cNvGraphicFramePr>
          <p:nvPr>
            <p:extLst>
              <p:ext uri="{D42A27DB-BD31-4B8C-83A1-F6EECF244321}">
                <p14:modId xmlns:p14="http://schemas.microsoft.com/office/powerpoint/2010/main" val="3218634684"/>
              </p:ext>
            </p:extLst>
          </p:nvPr>
        </p:nvGraphicFramePr>
        <p:xfrm>
          <a:off x="7794349" y="4658057"/>
          <a:ext cx="1400175" cy="314325"/>
        </p:xfrm>
        <a:graphic>
          <a:graphicData uri="http://schemas.openxmlformats.org/drawingml/2006/table">
            <a:tbl>
              <a:tblPr/>
              <a:tblGrid>
                <a:gridCol w="350837">
                  <a:extLst>
                    <a:ext uri="{9D8B030D-6E8A-4147-A177-3AD203B41FA5}">
                      <a16:colId xmlns:a16="http://schemas.microsoft.com/office/drawing/2014/main" val="20000"/>
                    </a:ext>
                  </a:extLst>
                </a:gridCol>
                <a:gridCol w="349250">
                  <a:extLst>
                    <a:ext uri="{9D8B030D-6E8A-4147-A177-3AD203B41FA5}">
                      <a16:colId xmlns:a16="http://schemas.microsoft.com/office/drawing/2014/main" val="20001"/>
                    </a:ext>
                  </a:extLst>
                </a:gridCol>
                <a:gridCol w="350838">
                  <a:extLst>
                    <a:ext uri="{9D8B030D-6E8A-4147-A177-3AD203B41FA5}">
                      <a16:colId xmlns:a16="http://schemas.microsoft.com/office/drawing/2014/main" val="20002"/>
                    </a:ext>
                  </a:extLst>
                </a:gridCol>
                <a:gridCol w="349250">
                  <a:extLst>
                    <a:ext uri="{9D8B030D-6E8A-4147-A177-3AD203B41FA5}">
                      <a16:colId xmlns:a16="http://schemas.microsoft.com/office/drawing/2014/main" val="20003"/>
                    </a:ext>
                  </a:extLst>
                </a:gridCol>
              </a:tblGrid>
              <a:tr h="161925">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4</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7</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62" name="直接箭头连接符 33">
            <a:extLst>
              <a:ext uri="{FF2B5EF4-FFF2-40B4-BE49-F238E27FC236}">
                <a16:creationId xmlns:a16="http://schemas.microsoft.com/office/drawing/2014/main" id="{D0C8A169-BECB-402D-ACE1-079CAF7E1C1A}"/>
              </a:ext>
            </a:extLst>
          </p:cNvPr>
          <p:cNvCxnSpPr>
            <a:cxnSpLocks/>
          </p:cNvCxnSpPr>
          <p:nvPr/>
        </p:nvCxnSpPr>
        <p:spPr>
          <a:xfrm>
            <a:off x="2520674" y="5218445"/>
            <a:ext cx="328612" cy="1587"/>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 name="椭圆 34">
            <a:extLst>
              <a:ext uri="{FF2B5EF4-FFF2-40B4-BE49-F238E27FC236}">
                <a16:creationId xmlns:a16="http://schemas.microsoft.com/office/drawing/2014/main" id="{37454C74-E3D8-4524-B79E-0D31F6D92459}"/>
              </a:ext>
            </a:extLst>
          </p:cNvPr>
          <p:cNvSpPr/>
          <p:nvPr/>
        </p:nvSpPr>
        <p:spPr>
          <a:xfrm>
            <a:off x="2242861" y="5072395"/>
            <a:ext cx="314325" cy="31591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a:latin typeface="Times New Roman" panose="02020603050405020304" pitchFamily="18" charset="0"/>
                <a:cs typeface="Times New Roman" panose="02020603050405020304" pitchFamily="18" charset="0"/>
              </a:rPr>
              <a:t>3</a:t>
            </a:r>
            <a:endParaRPr lang="zh-CN" altLang="en-US" sz="2000">
              <a:latin typeface="Times New Roman" panose="02020603050405020304" pitchFamily="18" charset="0"/>
              <a:cs typeface="Times New Roman" panose="02020603050405020304" pitchFamily="18" charset="0"/>
            </a:endParaRPr>
          </a:p>
        </p:txBody>
      </p:sp>
      <p:graphicFrame>
        <p:nvGraphicFramePr>
          <p:cNvPr id="64" name="表格 35">
            <a:extLst>
              <a:ext uri="{FF2B5EF4-FFF2-40B4-BE49-F238E27FC236}">
                <a16:creationId xmlns:a16="http://schemas.microsoft.com/office/drawing/2014/main" id="{52472189-FAEC-484C-9D98-042FFA8174DD}"/>
              </a:ext>
            </a:extLst>
          </p:cNvPr>
          <p:cNvGraphicFramePr>
            <a:graphicFrameLocks noGrp="1"/>
          </p:cNvGraphicFramePr>
          <p:nvPr>
            <p:extLst>
              <p:ext uri="{D42A27DB-BD31-4B8C-83A1-F6EECF244321}">
                <p14:modId xmlns:p14="http://schemas.microsoft.com/office/powerpoint/2010/main" val="847932631"/>
              </p:ext>
            </p:extLst>
          </p:nvPr>
        </p:nvGraphicFramePr>
        <p:xfrm>
          <a:off x="2850874" y="5072395"/>
          <a:ext cx="1400175" cy="314325"/>
        </p:xfrm>
        <a:graphic>
          <a:graphicData uri="http://schemas.openxmlformats.org/drawingml/2006/table">
            <a:tbl>
              <a:tblPr/>
              <a:tblGrid>
                <a:gridCol w="350837">
                  <a:extLst>
                    <a:ext uri="{9D8B030D-6E8A-4147-A177-3AD203B41FA5}">
                      <a16:colId xmlns:a16="http://schemas.microsoft.com/office/drawing/2014/main" val="20000"/>
                    </a:ext>
                  </a:extLst>
                </a:gridCol>
                <a:gridCol w="349250">
                  <a:extLst>
                    <a:ext uri="{9D8B030D-6E8A-4147-A177-3AD203B41FA5}">
                      <a16:colId xmlns:a16="http://schemas.microsoft.com/office/drawing/2014/main" val="20001"/>
                    </a:ext>
                  </a:extLst>
                </a:gridCol>
                <a:gridCol w="350838">
                  <a:extLst>
                    <a:ext uri="{9D8B030D-6E8A-4147-A177-3AD203B41FA5}">
                      <a16:colId xmlns:a16="http://schemas.microsoft.com/office/drawing/2014/main" val="20002"/>
                    </a:ext>
                  </a:extLst>
                </a:gridCol>
                <a:gridCol w="349250">
                  <a:extLst>
                    <a:ext uri="{9D8B030D-6E8A-4147-A177-3AD203B41FA5}">
                      <a16:colId xmlns:a16="http://schemas.microsoft.com/office/drawing/2014/main" val="20003"/>
                    </a:ext>
                  </a:extLst>
                </a:gridCol>
              </a:tblGrid>
              <a:tr h="161925">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0</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7</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65" name="直接箭头连接符 36">
            <a:extLst>
              <a:ext uri="{FF2B5EF4-FFF2-40B4-BE49-F238E27FC236}">
                <a16:creationId xmlns:a16="http://schemas.microsoft.com/office/drawing/2014/main" id="{26024A03-9096-44B9-89A1-44149FAED8C5}"/>
              </a:ext>
            </a:extLst>
          </p:cNvPr>
          <p:cNvCxnSpPr>
            <a:cxnSpLocks/>
          </p:cNvCxnSpPr>
          <p:nvPr/>
        </p:nvCxnSpPr>
        <p:spPr>
          <a:xfrm>
            <a:off x="4981299" y="5218445"/>
            <a:ext cx="328612" cy="1587"/>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椭圆 37">
            <a:extLst>
              <a:ext uri="{FF2B5EF4-FFF2-40B4-BE49-F238E27FC236}">
                <a16:creationId xmlns:a16="http://schemas.microsoft.com/office/drawing/2014/main" id="{BE0309C5-AB1D-47DA-97F4-C47D17347D27}"/>
              </a:ext>
            </a:extLst>
          </p:cNvPr>
          <p:cNvSpPr/>
          <p:nvPr/>
        </p:nvSpPr>
        <p:spPr>
          <a:xfrm>
            <a:off x="4701899" y="5072395"/>
            <a:ext cx="315912" cy="31591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a:latin typeface="Times New Roman" panose="02020603050405020304" pitchFamily="18" charset="0"/>
                <a:cs typeface="Times New Roman" panose="02020603050405020304" pitchFamily="18" charset="0"/>
              </a:rPr>
              <a:t>4</a:t>
            </a:r>
            <a:endParaRPr lang="zh-CN" altLang="en-US" sz="2000">
              <a:latin typeface="Times New Roman" panose="02020603050405020304" pitchFamily="18" charset="0"/>
              <a:cs typeface="Times New Roman" panose="02020603050405020304" pitchFamily="18" charset="0"/>
            </a:endParaRPr>
          </a:p>
        </p:txBody>
      </p:sp>
      <p:graphicFrame>
        <p:nvGraphicFramePr>
          <p:cNvPr id="67" name="表格 38">
            <a:extLst>
              <a:ext uri="{FF2B5EF4-FFF2-40B4-BE49-F238E27FC236}">
                <a16:creationId xmlns:a16="http://schemas.microsoft.com/office/drawing/2014/main" id="{3D1AFD7E-7AED-4657-A7B1-F833F31C0206}"/>
              </a:ext>
            </a:extLst>
          </p:cNvPr>
          <p:cNvGraphicFramePr>
            <a:graphicFrameLocks noGrp="1"/>
          </p:cNvGraphicFramePr>
          <p:nvPr>
            <p:extLst>
              <p:ext uri="{D42A27DB-BD31-4B8C-83A1-F6EECF244321}">
                <p14:modId xmlns:p14="http://schemas.microsoft.com/office/powerpoint/2010/main" val="2085955923"/>
              </p:ext>
            </p:extLst>
          </p:nvPr>
        </p:nvGraphicFramePr>
        <p:xfrm>
          <a:off x="5311499" y="5072395"/>
          <a:ext cx="1050925" cy="314325"/>
        </p:xfrm>
        <a:graphic>
          <a:graphicData uri="http://schemas.openxmlformats.org/drawingml/2006/table">
            <a:tbl>
              <a:tblPr/>
              <a:tblGrid>
                <a:gridCol w="350837">
                  <a:extLst>
                    <a:ext uri="{9D8B030D-6E8A-4147-A177-3AD203B41FA5}">
                      <a16:colId xmlns:a16="http://schemas.microsoft.com/office/drawing/2014/main" val="20000"/>
                    </a:ext>
                  </a:extLst>
                </a:gridCol>
                <a:gridCol w="349250">
                  <a:extLst>
                    <a:ext uri="{9D8B030D-6E8A-4147-A177-3AD203B41FA5}">
                      <a16:colId xmlns:a16="http://schemas.microsoft.com/office/drawing/2014/main" val="20001"/>
                    </a:ext>
                  </a:extLst>
                </a:gridCol>
                <a:gridCol w="350838">
                  <a:extLst>
                    <a:ext uri="{9D8B030D-6E8A-4147-A177-3AD203B41FA5}">
                      <a16:colId xmlns:a16="http://schemas.microsoft.com/office/drawing/2014/main" val="20002"/>
                    </a:ext>
                  </a:extLst>
                </a:gridCol>
              </a:tblGrid>
              <a:tr h="161925">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7</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68" name="直接箭头连接符 39">
            <a:extLst>
              <a:ext uri="{FF2B5EF4-FFF2-40B4-BE49-F238E27FC236}">
                <a16:creationId xmlns:a16="http://schemas.microsoft.com/office/drawing/2014/main" id="{CE1DFCA7-C403-42E1-8FD3-1D2A5A3000BD}"/>
              </a:ext>
            </a:extLst>
          </p:cNvPr>
          <p:cNvCxnSpPr>
            <a:cxnSpLocks/>
          </p:cNvCxnSpPr>
          <p:nvPr/>
        </p:nvCxnSpPr>
        <p:spPr>
          <a:xfrm>
            <a:off x="7464149" y="5218445"/>
            <a:ext cx="328612" cy="1587"/>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椭圆 40">
            <a:extLst>
              <a:ext uri="{FF2B5EF4-FFF2-40B4-BE49-F238E27FC236}">
                <a16:creationId xmlns:a16="http://schemas.microsoft.com/office/drawing/2014/main" id="{5179D245-46FA-4068-B0C6-2B08EA140D3D}"/>
              </a:ext>
            </a:extLst>
          </p:cNvPr>
          <p:cNvSpPr/>
          <p:nvPr/>
        </p:nvSpPr>
        <p:spPr>
          <a:xfrm>
            <a:off x="7184749" y="5072395"/>
            <a:ext cx="315912" cy="31591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a:latin typeface="Times New Roman" panose="02020603050405020304" pitchFamily="18" charset="0"/>
                <a:cs typeface="Times New Roman" panose="02020603050405020304" pitchFamily="18" charset="0"/>
              </a:rPr>
              <a:t>5</a:t>
            </a:r>
            <a:endParaRPr lang="zh-CN" altLang="en-US" sz="2000">
              <a:latin typeface="Times New Roman" panose="02020603050405020304" pitchFamily="18" charset="0"/>
              <a:cs typeface="Times New Roman" panose="02020603050405020304" pitchFamily="18" charset="0"/>
            </a:endParaRPr>
          </a:p>
        </p:txBody>
      </p:sp>
      <p:graphicFrame>
        <p:nvGraphicFramePr>
          <p:cNvPr id="70" name="表格 41">
            <a:extLst>
              <a:ext uri="{FF2B5EF4-FFF2-40B4-BE49-F238E27FC236}">
                <a16:creationId xmlns:a16="http://schemas.microsoft.com/office/drawing/2014/main" id="{8ADF0C80-1947-46EE-A8BE-50E2D37F392F}"/>
              </a:ext>
            </a:extLst>
          </p:cNvPr>
          <p:cNvGraphicFramePr>
            <a:graphicFrameLocks noGrp="1"/>
          </p:cNvGraphicFramePr>
          <p:nvPr>
            <p:extLst>
              <p:ext uri="{D42A27DB-BD31-4B8C-83A1-F6EECF244321}">
                <p14:modId xmlns:p14="http://schemas.microsoft.com/office/powerpoint/2010/main" val="3933250754"/>
              </p:ext>
            </p:extLst>
          </p:nvPr>
        </p:nvGraphicFramePr>
        <p:xfrm>
          <a:off x="7794349" y="5072395"/>
          <a:ext cx="700087" cy="314325"/>
        </p:xfrm>
        <a:graphic>
          <a:graphicData uri="http://schemas.openxmlformats.org/drawingml/2006/table">
            <a:tbl>
              <a:tblPr/>
              <a:tblGrid>
                <a:gridCol w="350837">
                  <a:extLst>
                    <a:ext uri="{9D8B030D-6E8A-4147-A177-3AD203B41FA5}">
                      <a16:colId xmlns:a16="http://schemas.microsoft.com/office/drawing/2014/main" val="20000"/>
                    </a:ext>
                  </a:extLst>
                </a:gridCol>
                <a:gridCol w="349250">
                  <a:extLst>
                    <a:ext uri="{9D8B030D-6E8A-4147-A177-3AD203B41FA5}">
                      <a16:colId xmlns:a16="http://schemas.microsoft.com/office/drawing/2014/main" val="20001"/>
                    </a:ext>
                  </a:extLst>
                </a:gridCol>
              </a:tblGrid>
              <a:tr h="161925">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4</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71" name="直接箭头连接符 42">
            <a:extLst>
              <a:ext uri="{FF2B5EF4-FFF2-40B4-BE49-F238E27FC236}">
                <a16:creationId xmlns:a16="http://schemas.microsoft.com/office/drawing/2014/main" id="{540FD70F-67D5-407C-8E4D-09E92D900FCE}"/>
              </a:ext>
            </a:extLst>
          </p:cNvPr>
          <p:cNvCxnSpPr>
            <a:cxnSpLocks/>
          </p:cNvCxnSpPr>
          <p:nvPr/>
        </p:nvCxnSpPr>
        <p:spPr>
          <a:xfrm>
            <a:off x="2520674" y="5643895"/>
            <a:ext cx="328612" cy="1587"/>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2" name="椭圆 43">
            <a:extLst>
              <a:ext uri="{FF2B5EF4-FFF2-40B4-BE49-F238E27FC236}">
                <a16:creationId xmlns:a16="http://schemas.microsoft.com/office/drawing/2014/main" id="{5100A52A-0EAB-472A-BBC5-9374691FECCE}"/>
              </a:ext>
            </a:extLst>
          </p:cNvPr>
          <p:cNvSpPr/>
          <p:nvPr/>
        </p:nvSpPr>
        <p:spPr>
          <a:xfrm>
            <a:off x="2242861" y="5497845"/>
            <a:ext cx="314325" cy="31591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a:latin typeface="Times New Roman" panose="02020603050405020304" pitchFamily="18" charset="0"/>
                <a:cs typeface="Times New Roman" panose="02020603050405020304" pitchFamily="18" charset="0"/>
              </a:rPr>
              <a:t>6</a:t>
            </a:r>
            <a:endParaRPr lang="zh-CN" altLang="en-US" sz="2000">
              <a:latin typeface="Times New Roman" panose="02020603050405020304" pitchFamily="18" charset="0"/>
              <a:cs typeface="Times New Roman" panose="02020603050405020304" pitchFamily="18" charset="0"/>
            </a:endParaRPr>
          </a:p>
        </p:txBody>
      </p:sp>
      <p:graphicFrame>
        <p:nvGraphicFramePr>
          <p:cNvPr id="73" name="表格 44">
            <a:extLst>
              <a:ext uri="{FF2B5EF4-FFF2-40B4-BE49-F238E27FC236}">
                <a16:creationId xmlns:a16="http://schemas.microsoft.com/office/drawing/2014/main" id="{8AC28E8D-D592-45E2-93A3-5DB499B4AB46}"/>
              </a:ext>
            </a:extLst>
          </p:cNvPr>
          <p:cNvGraphicFramePr>
            <a:graphicFrameLocks noGrp="1"/>
          </p:cNvGraphicFramePr>
          <p:nvPr>
            <p:extLst>
              <p:ext uri="{D42A27DB-BD31-4B8C-83A1-F6EECF244321}">
                <p14:modId xmlns:p14="http://schemas.microsoft.com/office/powerpoint/2010/main" val="1660693972"/>
              </p:ext>
            </p:extLst>
          </p:nvPr>
        </p:nvGraphicFramePr>
        <p:xfrm>
          <a:off x="2850874" y="5497845"/>
          <a:ext cx="700087" cy="314325"/>
        </p:xfrm>
        <a:graphic>
          <a:graphicData uri="http://schemas.openxmlformats.org/drawingml/2006/table">
            <a:tbl>
              <a:tblPr/>
              <a:tblGrid>
                <a:gridCol w="350837">
                  <a:extLst>
                    <a:ext uri="{9D8B030D-6E8A-4147-A177-3AD203B41FA5}">
                      <a16:colId xmlns:a16="http://schemas.microsoft.com/office/drawing/2014/main" val="20000"/>
                    </a:ext>
                  </a:extLst>
                </a:gridCol>
                <a:gridCol w="349250">
                  <a:extLst>
                    <a:ext uri="{9D8B030D-6E8A-4147-A177-3AD203B41FA5}">
                      <a16:colId xmlns:a16="http://schemas.microsoft.com/office/drawing/2014/main" val="20001"/>
                    </a:ext>
                  </a:extLst>
                </a:gridCol>
              </a:tblGrid>
              <a:tr h="161925">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8</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74" name="直接箭头连接符 45">
            <a:extLst>
              <a:ext uri="{FF2B5EF4-FFF2-40B4-BE49-F238E27FC236}">
                <a16:creationId xmlns:a16="http://schemas.microsoft.com/office/drawing/2014/main" id="{92B3612C-57BA-4C64-8DB2-18EB7BC94F34}"/>
              </a:ext>
            </a:extLst>
          </p:cNvPr>
          <p:cNvCxnSpPr>
            <a:cxnSpLocks/>
          </p:cNvCxnSpPr>
          <p:nvPr/>
        </p:nvCxnSpPr>
        <p:spPr>
          <a:xfrm>
            <a:off x="4995586" y="5643895"/>
            <a:ext cx="328613" cy="1587"/>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 name="椭圆 46">
            <a:extLst>
              <a:ext uri="{FF2B5EF4-FFF2-40B4-BE49-F238E27FC236}">
                <a16:creationId xmlns:a16="http://schemas.microsoft.com/office/drawing/2014/main" id="{3F8060E9-B8E4-4392-89A6-AC0339A687BD}"/>
              </a:ext>
            </a:extLst>
          </p:cNvPr>
          <p:cNvSpPr/>
          <p:nvPr/>
        </p:nvSpPr>
        <p:spPr>
          <a:xfrm>
            <a:off x="4701899" y="5497845"/>
            <a:ext cx="315912" cy="31591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a:latin typeface="Times New Roman" panose="02020603050405020304" pitchFamily="18" charset="0"/>
                <a:cs typeface="Times New Roman" panose="02020603050405020304" pitchFamily="18" charset="0"/>
              </a:rPr>
              <a:t>7</a:t>
            </a:r>
            <a:endParaRPr lang="zh-CN" altLang="en-US" sz="2000">
              <a:latin typeface="Times New Roman" panose="02020603050405020304" pitchFamily="18" charset="0"/>
              <a:cs typeface="Times New Roman" panose="02020603050405020304" pitchFamily="18" charset="0"/>
            </a:endParaRPr>
          </a:p>
        </p:txBody>
      </p:sp>
      <p:graphicFrame>
        <p:nvGraphicFramePr>
          <p:cNvPr id="76" name="表格 47">
            <a:extLst>
              <a:ext uri="{FF2B5EF4-FFF2-40B4-BE49-F238E27FC236}">
                <a16:creationId xmlns:a16="http://schemas.microsoft.com/office/drawing/2014/main" id="{A6C1A8F0-3ECB-453D-9963-321A6F35A85D}"/>
              </a:ext>
            </a:extLst>
          </p:cNvPr>
          <p:cNvGraphicFramePr>
            <a:graphicFrameLocks noGrp="1"/>
          </p:cNvGraphicFramePr>
          <p:nvPr>
            <p:extLst>
              <p:ext uri="{D42A27DB-BD31-4B8C-83A1-F6EECF244321}">
                <p14:modId xmlns:p14="http://schemas.microsoft.com/office/powerpoint/2010/main" val="2345541503"/>
              </p:ext>
            </p:extLst>
          </p:nvPr>
        </p:nvGraphicFramePr>
        <p:xfrm>
          <a:off x="5311499" y="5497845"/>
          <a:ext cx="1400175" cy="314325"/>
        </p:xfrm>
        <a:graphic>
          <a:graphicData uri="http://schemas.openxmlformats.org/drawingml/2006/table">
            <a:tbl>
              <a:tblPr/>
              <a:tblGrid>
                <a:gridCol w="350837">
                  <a:extLst>
                    <a:ext uri="{9D8B030D-6E8A-4147-A177-3AD203B41FA5}">
                      <a16:colId xmlns:a16="http://schemas.microsoft.com/office/drawing/2014/main" val="20000"/>
                    </a:ext>
                  </a:extLst>
                </a:gridCol>
                <a:gridCol w="349250">
                  <a:extLst>
                    <a:ext uri="{9D8B030D-6E8A-4147-A177-3AD203B41FA5}">
                      <a16:colId xmlns:a16="http://schemas.microsoft.com/office/drawing/2014/main" val="20001"/>
                    </a:ext>
                  </a:extLst>
                </a:gridCol>
                <a:gridCol w="350838">
                  <a:extLst>
                    <a:ext uri="{9D8B030D-6E8A-4147-A177-3AD203B41FA5}">
                      <a16:colId xmlns:a16="http://schemas.microsoft.com/office/drawing/2014/main" val="20002"/>
                    </a:ext>
                  </a:extLst>
                </a:gridCol>
                <a:gridCol w="349250">
                  <a:extLst>
                    <a:ext uri="{9D8B030D-6E8A-4147-A177-3AD203B41FA5}">
                      <a16:colId xmlns:a16="http://schemas.microsoft.com/office/drawing/2014/main" val="20003"/>
                    </a:ext>
                  </a:extLst>
                </a:gridCol>
              </a:tblGrid>
              <a:tr h="161925">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2</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4</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8</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77" name="直接箭头连接符 48">
            <a:extLst>
              <a:ext uri="{FF2B5EF4-FFF2-40B4-BE49-F238E27FC236}">
                <a16:creationId xmlns:a16="http://schemas.microsoft.com/office/drawing/2014/main" id="{2ED534F2-835D-4F34-B8A8-79CBE7D72CEA}"/>
              </a:ext>
            </a:extLst>
          </p:cNvPr>
          <p:cNvCxnSpPr>
            <a:cxnSpLocks/>
          </p:cNvCxnSpPr>
          <p:nvPr/>
        </p:nvCxnSpPr>
        <p:spPr>
          <a:xfrm>
            <a:off x="7478436" y="5643895"/>
            <a:ext cx="328613" cy="1587"/>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8" name="椭圆 49">
            <a:extLst>
              <a:ext uri="{FF2B5EF4-FFF2-40B4-BE49-F238E27FC236}">
                <a16:creationId xmlns:a16="http://schemas.microsoft.com/office/drawing/2014/main" id="{BEE84B5E-6E1B-4DFF-912F-FCC198C407FA}"/>
              </a:ext>
            </a:extLst>
          </p:cNvPr>
          <p:cNvSpPr/>
          <p:nvPr/>
        </p:nvSpPr>
        <p:spPr>
          <a:xfrm>
            <a:off x="7184749" y="5497845"/>
            <a:ext cx="315912" cy="31591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a:latin typeface="Times New Roman" panose="02020603050405020304" pitchFamily="18" charset="0"/>
                <a:cs typeface="Times New Roman" panose="02020603050405020304" pitchFamily="18" charset="0"/>
              </a:rPr>
              <a:t>8</a:t>
            </a:r>
            <a:endParaRPr lang="zh-CN" altLang="en-US" sz="2000">
              <a:latin typeface="Times New Roman" panose="02020603050405020304" pitchFamily="18" charset="0"/>
              <a:cs typeface="Times New Roman" panose="02020603050405020304" pitchFamily="18" charset="0"/>
            </a:endParaRPr>
          </a:p>
        </p:txBody>
      </p:sp>
      <p:graphicFrame>
        <p:nvGraphicFramePr>
          <p:cNvPr id="79" name="表格 50">
            <a:extLst>
              <a:ext uri="{FF2B5EF4-FFF2-40B4-BE49-F238E27FC236}">
                <a16:creationId xmlns:a16="http://schemas.microsoft.com/office/drawing/2014/main" id="{9DE7496F-447B-4380-8EAA-582DD29F8F95}"/>
              </a:ext>
            </a:extLst>
          </p:cNvPr>
          <p:cNvGraphicFramePr>
            <a:graphicFrameLocks noGrp="1"/>
          </p:cNvGraphicFramePr>
          <p:nvPr>
            <p:extLst>
              <p:ext uri="{D42A27DB-BD31-4B8C-83A1-F6EECF244321}">
                <p14:modId xmlns:p14="http://schemas.microsoft.com/office/powerpoint/2010/main" val="4249175937"/>
              </p:ext>
            </p:extLst>
          </p:nvPr>
        </p:nvGraphicFramePr>
        <p:xfrm>
          <a:off x="7794349" y="5497845"/>
          <a:ext cx="700087" cy="314325"/>
        </p:xfrm>
        <a:graphic>
          <a:graphicData uri="http://schemas.openxmlformats.org/drawingml/2006/table">
            <a:tbl>
              <a:tblPr/>
              <a:tblGrid>
                <a:gridCol w="350837">
                  <a:extLst>
                    <a:ext uri="{9D8B030D-6E8A-4147-A177-3AD203B41FA5}">
                      <a16:colId xmlns:a16="http://schemas.microsoft.com/office/drawing/2014/main" val="20000"/>
                    </a:ext>
                  </a:extLst>
                </a:gridCol>
                <a:gridCol w="349250">
                  <a:extLst>
                    <a:ext uri="{9D8B030D-6E8A-4147-A177-3AD203B41FA5}">
                      <a16:colId xmlns:a16="http://schemas.microsoft.com/office/drawing/2014/main" val="20001"/>
                    </a:ext>
                  </a:extLst>
                </a:gridCol>
              </a:tblGrid>
              <a:tr h="161925">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7</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80" name="矩形 51">
            <a:extLst>
              <a:ext uri="{FF2B5EF4-FFF2-40B4-BE49-F238E27FC236}">
                <a16:creationId xmlns:a16="http://schemas.microsoft.com/office/drawing/2014/main" id="{EF372120-F309-4954-A93F-34EC7DFE5994}"/>
              </a:ext>
            </a:extLst>
          </p:cNvPr>
          <p:cNvSpPr/>
          <p:nvPr/>
        </p:nvSpPr>
        <p:spPr>
          <a:xfrm>
            <a:off x="2074586" y="2603436"/>
            <a:ext cx="2336800" cy="353146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onstantia" panose="02030602050306030303" pitchFamily="18" charset="0"/>
            </a:endParaRPr>
          </a:p>
        </p:txBody>
      </p:sp>
      <p:sp>
        <p:nvSpPr>
          <p:cNvPr id="81" name="矩形 52">
            <a:extLst>
              <a:ext uri="{FF2B5EF4-FFF2-40B4-BE49-F238E27FC236}">
                <a16:creationId xmlns:a16="http://schemas.microsoft.com/office/drawing/2014/main" id="{540E4510-F7BF-4E10-8DBE-3E789306B86B}"/>
              </a:ext>
            </a:extLst>
          </p:cNvPr>
          <p:cNvSpPr/>
          <p:nvPr/>
        </p:nvSpPr>
        <p:spPr>
          <a:xfrm>
            <a:off x="4557436" y="2603437"/>
            <a:ext cx="2336800" cy="353146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onstantia" panose="02030602050306030303" pitchFamily="18" charset="0"/>
            </a:endParaRPr>
          </a:p>
        </p:txBody>
      </p:sp>
      <p:sp>
        <p:nvSpPr>
          <p:cNvPr id="82" name="矩形 53">
            <a:extLst>
              <a:ext uri="{FF2B5EF4-FFF2-40B4-BE49-F238E27FC236}">
                <a16:creationId xmlns:a16="http://schemas.microsoft.com/office/drawing/2014/main" id="{E9D2B888-5039-4F81-8611-350B75E736E3}"/>
              </a:ext>
            </a:extLst>
          </p:cNvPr>
          <p:cNvSpPr/>
          <p:nvPr/>
        </p:nvSpPr>
        <p:spPr>
          <a:xfrm>
            <a:off x="7040286" y="2603437"/>
            <a:ext cx="2336800" cy="353146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onstantia" panose="02030602050306030303" pitchFamily="18" charset="0"/>
            </a:endParaRPr>
          </a:p>
        </p:txBody>
      </p:sp>
      <p:sp>
        <p:nvSpPr>
          <p:cNvPr id="83" name="矩形 84">
            <a:extLst>
              <a:ext uri="{FF2B5EF4-FFF2-40B4-BE49-F238E27FC236}">
                <a16:creationId xmlns:a16="http://schemas.microsoft.com/office/drawing/2014/main" id="{524F7C75-D2C1-4AE8-8E9B-5A8AADD7F085}"/>
              </a:ext>
            </a:extLst>
          </p:cNvPr>
          <p:cNvSpPr>
            <a:spLocks noChangeArrowheads="1"/>
          </p:cNvSpPr>
          <p:nvPr/>
        </p:nvSpPr>
        <p:spPr bwMode="auto">
          <a:xfrm>
            <a:off x="3958510" y="5770215"/>
            <a:ext cx="454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i="1" dirty="0">
                <a:latin typeface="Times New Roman" panose="02020603050405020304" pitchFamily="18" charset="0"/>
                <a:cs typeface="Times New Roman" panose="02020603050405020304" pitchFamily="18" charset="0"/>
              </a:rPr>
              <a:t>M</a:t>
            </a:r>
            <a:r>
              <a:rPr lang="en-US" altLang="zh-CN" baseline="-25000" dirty="0">
                <a:latin typeface="Times New Roman" panose="02020603050405020304" pitchFamily="18" charset="0"/>
                <a:cs typeface="Times New Roman" panose="02020603050405020304" pitchFamily="18" charset="0"/>
              </a:rPr>
              <a:t>0</a:t>
            </a:r>
            <a:endParaRPr lang="zh-CN" altLang="en-US" baseline="-25000" dirty="0">
              <a:latin typeface="Times New Roman" panose="02020603050405020304" pitchFamily="18" charset="0"/>
              <a:cs typeface="Times New Roman" panose="02020603050405020304" pitchFamily="18" charset="0"/>
            </a:endParaRPr>
          </a:p>
        </p:txBody>
      </p:sp>
      <p:sp>
        <p:nvSpPr>
          <p:cNvPr id="84" name="矩形 86">
            <a:extLst>
              <a:ext uri="{FF2B5EF4-FFF2-40B4-BE49-F238E27FC236}">
                <a16:creationId xmlns:a16="http://schemas.microsoft.com/office/drawing/2014/main" id="{3883FA88-8A80-44F6-9335-8AC51EABA240}"/>
              </a:ext>
            </a:extLst>
          </p:cNvPr>
          <p:cNvSpPr>
            <a:spLocks noChangeArrowheads="1"/>
          </p:cNvSpPr>
          <p:nvPr/>
        </p:nvSpPr>
        <p:spPr bwMode="auto">
          <a:xfrm>
            <a:off x="6441360" y="5770215"/>
            <a:ext cx="454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i="1">
                <a:latin typeface="Times New Roman" panose="02020603050405020304" pitchFamily="18" charset="0"/>
                <a:cs typeface="Times New Roman" panose="02020603050405020304" pitchFamily="18" charset="0"/>
              </a:rPr>
              <a:t>M</a:t>
            </a:r>
            <a:r>
              <a:rPr lang="en-US" altLang="zh-CN" baseline="-25000">
                <a:latin typeface="Times New Roman" panose="02020603050405020304" pitchFamily="18" charset="0"/>
                <a:cs typeface="Times New Roman" panose="02020603050405020304" pitchFamily="18" charset="0"/>
              </a:rPr>
              <a:t>1</a:t>
            </a:r>
            <a:endParaRPr lang="zh-CN" altLang="en-US" baseline="-25000">
              <a:latin typeface="Times New Roman" panose="02020603050405020304" pitchFamily="18" charset="0"/>
              <a:cs typeface="Times New Roman" panose="02020603050405020304" pitchFamily="18" charset="0"/>
            </a:endParaRPr>
          </a:p>
        </p:txBody>
      </p:sp>
      <p:sp>
        <p:nvSpPr>
          <p:cNvPr id="85" name="矩形 87">
            <a:extLst>
              <a:ext uri="{FF2B5EF4-FFF2-40B4-BE49-F238E27FC236}">
                <a16:creationId xmlns:a16="http://schemas.microsoft.com/office/drawing/2014/main" id="{96FB5FA8-4D47-4852-A643-C13E458900F2}"/>
              </a:ext>
            </a:extLst>
          </p:cNvPr>
          <p:cNvSpPr>
            <a:spLocks noChangeArrowheads="1"/>
          </p:cNvSpPr>
          <p:nvPr/>
        </p:nvSpPr>
        <p:spPr bwMode="auto">
          <a:xfrm>
            <a:off x="8924210" y="5770215"/>
            <a:ext cx="454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i="1">
                <a:latin typeface="Times New Roman" panose="02020603050405020304" pitchFamily="18" charset="0"/>
                <a:cs typeface="Times New Roman" panose="02020603050405020304" pitchFamily="18" charset="0"/>
              </a:rPr>
              <a:t>M</a:t>
            </a:r>
            <a:r>
              <a:rPr lang="en-US" altLang="zh-CN" baseline="-25000">
                <a:latin typeface="Times New Roman" panose="02020603050405020304" pitchFamily="18" charset="0"/>
                <a:cs typeface="Times New Roman" panose="02020603050405020304" pitchFamily="18" charset="0"/>
              </a:rPr>
              <a:t>2</a:t>
            </a:r>
            <a:endParaRPr lang="zh-CN" altLang="en-US" baseline="-25000">
              <a:latin typeface="Times New Roman" panose="02020603050405020304" pitchFamily="18" charset="0"/>
              <a:cs typeface="Times New Roman" panose="02020603050405020304" pitchFamily="18" charset="0"/>
            </a:endParaRPr>
          </a:p>
        </p:txBody>
      </p:sp>
      <p:pic>
        <p:nvPicPr>
          <p:cNvPr id="86" name="Picture 40">
            <a:extLst>
              <a:ext uri="{FF2B5EF4-FFF2-40B4-BE49-F238E27FC236}">
                <a16:creationId xmlns:a16="http://schemas.microsoft.com/office/drawing/2014/main" id="{08B70D3F-6401-4A18-9526-28B13987A544}"/>
              </a:ext>
            </a:extLst>
          </p:cNvPr>
          <p:cNvPicPr>
            <a:picLocks noChangeAspect="1"/>
          </p:cNvPicPr>
          <p:nvPr/>
        </p:nvPicPr>
        <p:blipFill>
          <a:blip r:embed="rId3"/>
          <a:stretch>
            <a:fillRect/>
          </a:stretch>
        </p:blipFill>
        <p:spPr>
          <a:xfrm>
            <a:off x="2268342" y="2630880"/>
            <a:ext cx="1884951" cy="1884951"/>
          </a:xfrm>
          <a:prstGeom prst="rect">
            <a:avLst/>
          </a:prstGeom>
        </p:spPr>
      </p:pic>
      <p:pic>
        <p:nvPicPr>
          <p:cNvPr id="87" name="Picture 41">
            <a:extLst>
              <a:ext uri="{FF2B5EF4-FFF2-40B4-BE49-F238E27FC236}">
                <a16:creationId xmlns:a16="http://schemas.microsoft.com/office/drawing/2014/main" id="{55CCB782-B2BA-4C58-BAA6-105521C55C2F}"/>
              </a:ext>
            </a:extLst>
          </p:cNvPr>
          <p:cNvPicPr>
            <a:picLocks noChangeAspect="1"/>
          </p:cNvPicPr>
          <p:nvPr/>
        </p:nvPicPr>
        <p:blipFill>
          <a:blip r:embed="rId3"/>
          <a:stretch>
            <a:fillRect/>
          </a:stretch>
        </p:blipFill>
        <p:spPr>
          <a:xfrm>
            <a:off x="4783360" y="2644518"/>
            <a:ext cx="1884951" cy="1884951"/>
          </a:xfrm>
          <a:prstGeom prst="rect">
            <a:avLst/>
          </a:prstGeom>
        </p:spPr>
      </p:pic>
      <p:pic>
        <p:nvPicPr>
          <p:cNvPr id="88" name="Picture 42">
            <a:extLst>
              <a:ext uri="{FF2B5EF4-FFF2-40B4-BE49-F238E27FC236}">
                <a16:creationId xmlns:a16="http://schemas.microsoft.com/office/drawing/2014/main" id="{1440C7CD-A83A-46B3-BF5A-0B7EAA6D27F3}"/>
              </a:ext>
            </a:extLst>
          </p:cNvPr>
          <p:cNvPicPr>
            <a:picLocks noChangeAspect="1"/>
          </p:cNvPicPr>
          <p:nvPr/>
        </p:nvPicPr>
        <p:blipFill>
          <a:blip r:embed="rId3"/>
          <a:stretch>
            <a:fillRect/>
          </a:stretch>
        </p:blipFill>
        <p:spPr>
          <a:xfrm>
            <a:off x="7266210" y="2633164"/>
            <a:ext cx="1884951" cy="1884951"/>
          </a:xfrm>
          <a:prstGeom prst="rect">
            <a:avLst/>
          </a:prstGeom>
        </p:spPr>
      </p:pic>
      <p:cxnSp>
        <p:nvCxnSpPr>
          <p:cNvPr id="89" name="直接箭头连接符 24">
            <a:extLst>
              <a:ext uri="{FF2B5EF4-FFF2-40B4-BE49-F238E27FC236}">
                <a16:creationId xmlns:a16="http://schemas.microsoft.com/office/drawing/2014/main" id="{4F7710C8-09C1-4C95-9D81-0E3D88A58B62}"/>
              </a:ext>
            </a:extLst>
          </p:cNvPr>
          <p:cNvCxnSpPr>
            <a:cxnSpLocks/>
          </p:cNvCxnSpPr>
          <p:nvPr/>
        </p:nvCxnSpPr>
        <p:spPr>
          <a:xfrm>
            <a:off x="5313099" y="3098893"/>
            <a:ext cx="328612" cy="1588"/>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0" name="椭圆 25">
            <a:extLst>
              <a:ext uri="{FF2B5EF4-FFF2-40B4-BE49-F238E27FC236}">
                <a16:creationId xmlns:a16="http://schemas.microsoft.com/office/drawing/2014/main" id="{BE92B6B6-8619-4886-886C-C0C4C0D2F877}"/>
              </a:ext>
            </a:extLst>
          </p:cNvPr>
          <p:cNvSpPr/>
          <p:nvPr/>
        </p:nvSpPr>
        <p:spPr>
          <a:xfrm>
            <a:off x="5035286" y="2952843"/>
            <a:ext cx="314325" cy="315913"/>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a:latin typeface="Times New Roman" panose="02020603050405020304" pitchFamily="18" charset="0"/>
                <a:cs typeface="Times New Roman" panose="02020603050405020304" pitchFamily="18" charset="0"/>
              </a:rPr>
              <a:t>0</a:t>
            </a:r>
            <a:endParaRPr lang="zh-CN" altLang="en-US" sz="2000" dirty="0">
              <a:latin typeface="Times New Roman" panose="02020603050405020304" pitchFamily="18" charset="0"/>
              <a:cs typeface="Times New Roman" panose="02020603050405020304" pitchFamily="18" charset="0"/>
            </a:endParaRPr>
          </a:p>
        </p:txBody>
      </p:sp>
      <p:graphicFrame>
        <p:nvGraphicFramePr>
          <p:cNvPr id="91" name="表格 26">
            <a:extLst>
              <a:ext uri="{FF2B5EF4-FFF2-40B4-BE49-F238E27FC236}">
                <a16:creationId xmlns:a16="http://schemas.microsoft.com/office/drawing/2014/main" id="{FB9A2DF1-8363-47DE-8775-AFE6DAA44E1C}"/>
              </a:ext>
            </a:extLst>
          </p:cNvPr>
          <p:cNvGraphicFramePr>
            <a:graphicFrameLocks noGrp="1"/>
          </p:cNvGraphicFramePr>
          <p:nvPr>
            <p:extLst>
              <p:ext uri="{D42A27DB-BD31-4B8C-83A1-F6EECF244321}">
                <p14:modId xmlns:p14="http://schemas.microsoft.com/office/powerpoint/2010/main" val="3346838146"/>
              </p:ext>
            </p:extLst>
          </p:nvPr>
        </p:nvGraphicFramePr>
        <p:xfrm>
          <a:off x="5643299" y="2952843"/>
          <a:ext cx="700087" cy="314325"/>
        </p:xfrm>
        <a:graphic>
          <a:graphicData uri="http://schemas.openxmlformats.org/drawingml/2006/table">
            <a:tbl>
              <a:tblPr/>
              <a:tblGrid>
                <a:gridCol w="350837">
                  <a:extLst>
                    <a:ext uri="{9D8B030D-6E8A-4147-A177-3AD203B41FA5}">
                      <a16:colId xmlns:a16="http://schemas.microsoft.com/office/drawing/2014/main" val="20000"/>
                    </a:ext>
                  </a:extLst>
                </a:gridCol>
                <a:gridCol w="349250">
                  <a:extLst>
                    <a:ext uri="{9D8B030D-6E8A-4147-A177-3AD203B41FA5}">
                      <a16:colId xmlns:a16="http://schemas.microsoft.com/office/drawing/2014/main" val="20001"/>
                    </a:ext>
                  </a:extLst>
                </a:gridCol>
              </a:tblGrid>
              <a:tr h="161925">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92" name="直接箭头连接符 42">
            <a:extLst>
              <a:ext uri="{FF2B5EF4-FFF2-40B4-BE49-F238E27FC236}">
                <a16:creationId xmlns:a16="http://schemas.microsoft.com/office/drawing/2014/main" id="{45C1AAEE-FC97-441C-9765-61E49D5B8F4E}"/>
              </a:ext>
            </a:extLst>
          </p:cNvPr>
          <p:cNvCxnSpPr>
            <a:cxnSpLocks/>
          </p:cNvCxnSpPr>
          <p:nvPr/>
        </p:nvCxnSpPr>
        <p:spPr>
          <a:xfrm>
            <a:off x="7794797" y="3098893"/>
            <a:ext cx="328612" cy="1587"/>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3" name="椭圆 43">
            <a:extLst>
              <a:ext uri="{FF2B5EF4-FFF2-40B4-BE49-F238E27FC236}">
                <a16:creationId xmlns:a16="http://schemas.microsoft.com/office/drawing/2014/main" id="{6D0C8339-B508-49F2-B2D8-A85D203C96E5}"/>
              </a:ext>
            </a:extLst>
          </p:cNvPr>
          <p:cNvSpPr/>
          <p:nvPr/>
        </p:nvSpPr>
        <p:spPr>
          <a:xfrm>
            <a:off x="7516984" y="2952843"/>
            <a:ext cx="314325" cy="31591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a:latin typeface="Times New Roman" panose="02020603050405020304" pitchFamily="18" charset="0"/>
                <a:cs typeface="Times New Roman" panose="02020603050405020304" pitchFamily="18" charset="0"/>
              </a:rPr>
              <a:t>6</a:t>
            </a:r>
            <a:endParaRPr lang="zh-CN" altLang="en-US" sz="2000">
              <a:latin typeface="Times New Roman" panose="02020603050405020304" pitchFamily="18" charset="0"/>
              <a:cs typeface="Times New Roman" panose="02020603050405020304" pitchFamily="18" charset="0"/>
            </a:endParaRPr>
          </a:p>
        </p:txBody>
      </p:sp>
      <p:graphicFrame>
        <p:nvGraphicFramePr>
          <p:cNvPr id="94" name="表格 44">
            <a:extLst>
              <a:ext uri="{FF2B5EF4-FFF2-40B4-BE49-F238E27FC236}">
                <a16:creationId xmlns:a16="http://schemas.microsoft.com/office/drawing/2014/main" id="{A5E46F9E-35A5-423D-8ABC-0D950E02E6B3}"/>
              </a:ext>
            </a:extLst>
          </p:cNvPr>
          <p:cNvGraphicFramePr>
            <a:graphicFrameLocks noGrp="1"/>
          </p:cNvGraphicFramePr>
          <p:nvPr>
            <p:extLst>
              <p:ext uri="{D42A27DB-BD31-4B8C-83A1-F6EECF244321}">
                <p14:modId xmlns:p14="http://schemas.microsoft.com/office/powerpoint/2010/main" val="2611087351"/>
              </p:ext>
            </p:extLst>
          </p:nvPr>
        </p:nvGraphicFramePr>
        <p:xfrm>
          <a:off x="8124997" y="2952843"/>
          <a:ext cx="700087" cy="314325"/>
        </p:xfrm>
        <a:graphic>
          <a:graphicData uri="http://schemas.openxmlformats.org/drawingml/2006/table">
            <a:tbl>
              <a:tblPr/>
              <a:tblGrid>
                <a:gridCol w="350837">
                  <a:extLst>
                    <a:ext uri="{9D8B030D-6E8A-4147-A177-3AD203B41FA5}">
                      <a16:colId xmlns:a16="http://schemas.microsoft.com/office/drawing/2014/main" val="20000"/>
                    </a:ext>
                  </a:extLst>
                </a:gridCol>
                <a:gridCol w="349250">
                  <a:extLst>
                    <a:ext uri="{9D8B030D-6E8A-4147-A177-3AD203B41FA5}">
                      <a16:colId xmlns:a16="http://schemas.microsoft.com/office/drawing/2014/main" val="20001"/>
                    </a:ext>
                  </a:extLst>
                </a:gridCol>
              </a:tblGrid>
              <a:tr h="161925">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5</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8</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95" name="直接箭头连接符 48">
            <a:extLst>
              <a:ext uri="{FF2B5EF4-FFF2-40B4-BE49-F238E27FC236}">
                <a16:creationId xmlns:a16="http://schemas.microsoft.com/office/drawing/2014/main" id="{F6305356-7E5D-4131-B938-452E02D4F130}"/>
              </a:ext>
            </a:extLst>
          </p:cNvPr>
          <p:cNvCxnSpPr>
            <a:cxnSpLocks/>
          </p:cNvCxnSpPr>
          <p:nvPr/>
        </p:nvCxnSpPr>
        <p:spPr>
          <a:xfrm>
            <a:off x="2807071" y="3098893"/>
            <a:ext cx="328613" cy="1587"/>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6" name="椭圆 49">
            <a:extLst>
              <a:ext uri="{FF2B5EF4-FFF2-40B4-BE49-F238E27FC236}">
                <a16:creationId xmlns:a16="http://schemas.microsoft.com/office/drawing/2014/main" id="{D295DD9C-9165-460F-8D3D-80DD636EE8B8}"/>
              </a:ext>
            </a:extLst>
          </p:cNvPr>
          <p:cNvSpPr/>
          <p:nvPr/>
        </p:nvSpPr>
        <p:spPr>
          <a:xfrm>
            <a:off x="2513384" y="2952843"/>
            <a:ext cx="315912" cy="31591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a:latin typeface="Times New Roman" panose="02020603050405020304" pitchFamily="18" charset="0"/>
                <a:cs typeface="Times New Roman" panose="02020603050405020304" pitchFamily="18" charset="0"/>
              </a:rPr>
              <a:t>8</a:t>
            </a:r>
            <a:endParaRPr lang="zh-CN" altLang="en-US" sz="2000">
              <a:latin typeface="Times New Roman" panose="02020603050405020304" pitchFamily="18" charset="0"/>
              <a:cs typeface="Times New Roman" panose="02020603050405020304" pitchFamily="18" charset="0"/>
            </a:endParaRPr>
          </a:p>
        </p:txBody>
      </p:sp>
      <p:graphicFrame>
        <p:nvGraphicFramePr>
          <p:cNvPr id="97" name="表格 50">
            <a:extLst>
              <a:ext uri="{FF2B5EF4-FFF2-40B4-BE49-F238E27FC236}">
                <a16:creationId xmlns:a16="http://schemas.microsoft.com/office/drawing/2014/main" id="{D3C76706-55A7-48B0-92AD-C8CB0B11411B}"/>
              </a:ext>
            </a:extLst>
          </p:cNvPr>
          <p:cNvGraphicFramePr>
            <a:graphicFrameLocks noGrp="1"/>
          </p:cNvGraphicFramePr>
          <p:nvPr>
            <p:extLst>
              <p:ext uri="{D42A27DB-BD31-4B8C-83A1-F6EECF244321}">
                <p14:modId xmlns:p14="http://schemas.microsoft.com/office/powerpoint/2010/main" val="2781535594"/>
              </p:ext>
            </p:extLst>
          </p:nvPr>
        </p:nvGraphicFramePr>
        <p:xfrm>
          <a:off x="3122984" y="2952843"/>
          <a:ext cx="700087" cy="314325"/>
        </p:xfrm>
        <a:graphic>
          <a:graphicData uri="http://schemas.openxmlformats.org/drawingml/2006/table">
            <a:tbl>
              <a:tblPr/>
              <a:tblGrid>
                <a:gridCol w="350837">
                  <a:extLst>
                    <a:ext uri="{9D8B030D-6E8A-4147-A177-3AD203B41FA5}">
                      <a16:colId xmlns:a16="http://schemas.microsoft.com/office/drawing/2014/main" val="20000"/>
                    </a:ext>
                  </a:extLst>
                </a:gridCol>
                <a:gridCol w="349250">
                  <a:extLst>
                    <a:ext uri="{9D8B030D-6E8A-4147-A177-3AD203B41FA5}">
                      <a16:colId xmlns:a16="http://schemas.microsoft.com/office/drawing/2014/main" val="20001"/>
                    </a:ext>
                  </a:extLst>
                </a:gridCol>
              </a:tblGrid>
              <a:tr h="161925">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7</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98" name="直接箭头连接符 48">
            <a:extLst>
              <a:ext uri="{FF2B5EF4-FFF2-40B4-BE49-F238E27FC236}">
                <a16:creationId xmlns:a16="http://schemas.microsoft.com/office/drawing/2014/main" id="{18DBBA28-1695-4A1D-897E-50EC21CB0C59}"/>
              </a:ext>
            </a:extLst>
          </p:cNvPr>
          <p:cNvCxnSpPr>
            <a:cxnSpLocks/>
          </p:cNvCxnSpPr>
          <p:nvPr/>
        </p:nvCxnSpPr>
        <p:spPr>
          <a:xfrm>
            <a:off x="5348802" y="3548944"/>
            <a:ext cx="328613" cy="1587"/>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9" name="椭圆 49">
            <a:extLst>
              <a:ext uri="{FF2B5EF4-FFF2-40B4-BE49-F238E27FC236}">
                <a16:creationId xmlns:a16="http://schemas.microsoft.com/office/drawing/2014/main" id="{9614144D-4CA3-48FF-AF96-CCCB95728974}"/>
              </a:ext>
            </a:extLst>
          </p:cNvPr>
          <p:cNvSpPr/>
          <p:nvPr/>
        </p:nvSpPr>
        <p:spPr>
          <a:xfrm>
            <a:off x="5055115" y="3402894"/>
            <a:ext cx="315912" cy="31591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a:latin typeface="Times New Roman" panose="02020603050405020304" pitchFamily="18" charset="0"/>
                <a:cs typeface="Times New Roman" panose="02020603050405020304" pitchFamily="18" charset="0"/>
              </a:rPr>
              <a:t>8</a:t>
            </a:r>
            <a:endParaRPr lang="zh-CN" altLang="en-US" sz="2000">
              <a:latin typeface="Times New Roman" panose="02020603050405020304" pitchFamily="18" charset="0"/>
              <a:cs typeface="Times New Roman" panose="02020603050405020304" pitchFamily="18" charset="0"/>
            </a:endParaRPr>
          </a:p>
        </p:txBody>
      </p:sp>
      <p:graphicFrame>
        <p:nvGraphicFramePr>
          <p:cNvPr id="100" name="表格 50">
            <a:extLst>
              <a:ext uri="{FF2B5EF4-FFF2-40B4-BE49-F238E27FC236}">
                <a16:creationId xmlns:a16="http://schemas.microsoft.com/office/drawing/2014/main" id="{F5F7181D-F884-46C8-8BFE-EDC42C2232BA}"/>
              </a:ext>
            </a:extLst>
          </p:cNvPr>
          <p:cNvGraphicFramePr>
            <a:graphicFrameLocks noGrp="1"/>
          </p:cNvGraphicFramePr>
          <p:nvPr>
            <p:extLst>
              <p:ext uri="{D42A27DB-BD31-4B8C-83A1-F6EECF244321}">
                <p14:modId xmlns:p14="http://schemas.microsoft.com/office/powerpoint/2010/main" val="3857893721"/>
              </p:ext>
            </p:extLst>
          </p:nvPr>
        </p:nvGraphicFramePr>
        <p:xfrm>
          <a:off x="5664715" y="3402894"/>
          <a:ext cx="700087" cy="314325"/>
        </p:xfrm>
        <a:graphic>
          <a:graphicData uri="http://schemas.openxmlformats.org/drawingml/2006/table">
            <a:tbl>
              <a:tblPr/>
              <a:tblGrid>
                <a:gridCol w="350837">
                  <a:extLst>
                    <a:ext uri="{9D8B030D-6E8A-4147-A177-3AD203B41FA5}">
                      <a16:colId xmlns:a16="http://schemas.microsoft.com/office/drawing/2014/main" val="20000"/>
                    </a:ext>
                  </a:extLst>
                </a:gridCol>
                <a:gridCol w="349250">
                  <a:extLst>
                    <a:ext uri="{9D8B030D-6E8A-4147-A177-3AD203B41FA5}">
                      <a16:colId xmlns:a16="http://schemas.microsoft.com/office/drawing/2014/main" val="20001"/>
                    </a:ext>
                  </a:extLst>
                </a:gridCol>
              </a:tblGrid>
              <a:tr h="161925">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7</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cxnSp>
        <p:nvCxnSpPr>
          <p:cNvPr id="101" name="直接箭头连接符 39">
            <a:extLst>
              <a:ext uri="{FF2B5EF4-FFF2-40B4-BE49-F238E27FC236}">
                <a16:creationId xmlns:a16="http://schemas.microsoft.com/office/drawing/2014/main" id="{569890AE-8A86-4606-96BC-E5536C2CD8B6}"/>
              </a:ext>
            </a:extLst>
          </p:cNvPr>
          <p:cNvCxnSpPr>
            <a:cxnSpLocks/>
          </p:cNvCxnSpPr>
          <p:nvPr/>
        </p:nvCxnSpPr>
        <p:spPr>
          <a:xfrm>
            <a:off x="2783152" y="3525917"/>
            <a:ext cx="328612" cy="1587"/>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 name="椭圆 40">
            <a:extLst>
              <a:ext uri="{FF2B5EF4-FFF2-40B4-BE49-F238E27FC236}">
                <a16:creationId xmlns:a16="http://schemas.microsoft.com/office/drawing/2014/main" id="{BA2C9029-33FA-4F4F-BE84-713FD1DF396F}"/>
              </a:ext>
            </a:extLst>
          </p:cNvPr>
          <p:cNvSpPr/>
          <p:nvPr/>
        </p:nvSpPr>
        <p:spPr>
          <a:xfrm>
            <a:off x="2503752" y="3379867"/>
            <a:ext cx="315912" cy="31591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a:latin typeface="Times New Roman" panose="02020603050405020304" pitchFamily="18" charset="0"/>
                <a:cs typeface="Times New Roman" panose="02020603050405020304" pitchFamily="18" charset="0"/>
              </a:rPr>
              <a:t>5</a:t>
            </a:r>
            <a:endParaRPr lang="zh-CN" altLang="en-US" sz="2000">
              <a:latin typeface="Times New Roman" panose="02020603050405020304" pitchFamily="18" charset="0"/>
              <a:cs typeface="Times New Roman" panose="02020603050405020304" pitchFamily="18" charset="0"/>
            </a:endParaRPr>
          </a:p>
        </p:txBody>
      </p:sp>
      <p:graphicFrame>
        <p:nvGraphicFramePr>
          <p:cNvPr id="103" name="表格 41">
            <a:extLst>
              <a:ext uri="{FF2B5EF4-FFF2-40B4-BE49-F238E27FC236}">
                <a16:creationId xmlns:a16="http://schemas.microsoft.com/office/drawing/2014/main" id="{4B15A7C2-BEDF-4849-BA29-5AFC23838961}"/>
              </a:ext>
            </a:extLst>
          </p:cNvPr>
          <p:cNvGraphicFramePr>
            <a:graphicFrameLocks noGrp="1"/>
          </p:cNvGraphicFramePr>
          <p:nvPr>
            <p:extLst>
              <p:ext uri="{D42A27DB-BD31-4B8C-83A1-F6EECF244321}">
                <p14:modId xmlns:p14="http://schemas.microsoft.com/office/powerpoint/2010/main" val="274938168"/>
              </p:ext>
            </p:extLst>
          </p:nvPr>
        </p:nvGraphicFramePr>
        <p:xfrm>
          <a:off x="3113352" y="3379867"/>
          <a:ext cx="700087" cy="314325"/>
        </p:xfrm>
        <a:graphic>
          <a:graphicData uri="http://schemas.openxmlformats.org/drawingml/2006/table">
            <a:tbl>
              <a:tblPr/>
              <a:tblGrid>
                <a:gridCol w="350837">
                  <a:extLst>
                    <a:ext uri="{9D8B030D-6E8A-4147-A177-3AD203B41FA5}">
                      <a16:colId xmlns:a16="http://schemas.microsoft.com/office/drawing/2014/main" val="20000"/>
                    </a:ext>
                  </a:extLst>
                </a:gridCol>
                <a:gridCol w="349250">
                  <a:extLst>
                    <a:ext uri="{9D8B030D-6E8A-4147-A177-3AD203B41FA5}">
                      <a16:colId xmlns:a16="http://schemas.microsoft.com/office/drawing/2014/main" val="20001"/>
                    </a:ext>
                  </a:extLst>
                </a:gridCol>
              </a:tblGrid>
              <a:tr h="161925">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4</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ea typeface="宋体" panose="02010600030101010101" pitchFamily="2" charset="-122"/>
                        </a:defRPr>
                      </a:lvl1pPr>
                      <a:lvl2pPr marL="742950" indent="-285750"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ea typeface="宋体" panose="02010600030101010101" pitchFamily="2" charset="-122"/>
                        </a:defRPr>
                      </a:lvl2pPr>
                      <a:lvl3pPr marL="1143000" indent="-228600"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ea typeface="宋体" panose="02010600030101010101" pitchFamily="2" charset="-122"/>
                        </a:defRPr>
                      </a:lvl3pPr>
                      <a:lvl4pPr marL="1600200" indent="-228600"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4pPr>
                      <a:lvl5pPr marL="2057400" indent="-228600"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CN" sz="2000" b="0" i="0" u="none" strike="noStrike" cap="none" normalizeH="0" baseline="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6</a:t>
                      </a:r>
                    </a:p>
                  </a:txBody>
                  <a:tcPr marL="9525" marR="9525"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04" name="Rectangle 58">
            <a:extLst>
              <a:ext uri="{FF2B5EF4-FFF2-40B4-BE49-F238E27FC236}">
                <a16:creationId xmlns:a16="http://schemas.microsoft.com/office/drawing/2014/main" id="{E45FC13F-AE4C-48F8-ADA7-43384E4FFD75}"/>
              </a:ext>
            </a:extLst>
          </p:cNvPr>
          <p:cNvSpPr/>
          <p:nvPr/>
        </p:nvSpPr>
        <p:spPr>
          <a:xfrm>
            <a:off x="2068392" y="2208245"/>
            <a:ext cx="11637641" cy="400110"/>
          </a:xfrm>
          <a:prstGeom prst="rect">
            <a:avLst/>
          </a:prstGeom>
        </p:spPr>
        <p:txBody>
          <a:bodyPr wrap="square">
            <a:spAutoFit/>
          </a:bodyPr>
          <a:lstStyle/>
          <a:p>
            <a:r>
              <a:rPr lang="en-US" altLang="zh-CN" sz="2000" dirty="0">
                <a:solidFill>
                  <a:srgbClr val="0070C0"/>
                </a:solidFill>
              </a:rPr>
              <a:t>Tasks</a:t>
            </a:r>
            <a:r>
              <a:rPr lang="zh-CN" altLang="en-US" sz="2000" dirty="0">
                <a:solidFill>
                  <a:srgbClr val="0070C0"/>
                </a:solidFill>
              </a:rPr>
              <a:t> </a:t>
            </a:r>
            <a:r>
              <a:rPr lang="en-US" altLang="zh-CN" sz="2000" dirty="0">
                <a:solidFill>
                  <a:srgbClr val="0070C0"/>
                </a:solidFill>
              </a:rPr>
              <a:t>can</a:t>
            </a:r>
            <a:r>
              <a:rPr lang="zh-CN" altLang="en-US" sz="2000" dirty="0">
                <a:solidFill>
                  <a:srgbClr val="0070C0"/>
                </a:solidFill>
              </a:rPr>
              <a:t> </a:t>
            </a:r>
            <a:r>
              <a:rPr lang="en-US" altLang="zh-CN" sz="2000" dirty="0">
                <a:solidFill>
                  <a:srgbClr val="0070C0"/>
                </a:solidFill>
              </a:rPr>
              <a:t>share</a:t>
            </a:r>
            <a:r>
              <a:rPr lang="zh-CN" altLang="en-US" sz="2000" dirty="0">
                <a:solidFill>
                  <a:srgbClr val="0070C0"/>
                </a:solidFill>
              </a:rPr>
              <a:t> </a:t>
            </a:r>
            <a:r>
              <a:rPr lang="en-US" altLang="zh-CN" sz="2000" dirty="0">
                <a:solidFill>
                  <a:srgbClr val="0070C0"/>
                </a:solidFill>
              </a:rPr>
              <a:t>vertices</a:t>
            </a:r>
            <a:r>
              <a:rPr lang="zh-CN" altLang="en-US" sz="2000" dirty="0">
                <a:solidFill>
                  <a:srgbClr val="0070C0"/>
                </a:solidFill>
              </a:rPr>
              <a:t> </a:t>
            </a:r>
            <a:r>
              <a:rPr lang="en-US" altLang="zh-CN" sz="2000" dirty="0">
                <a:solidFill>
                  <a:srgbClr val="0070C0"/>
                </a:solidFill>
              </a:rPr>
              <a:t>to</a:t>
            </a:r>
            <a:r>
              <a:rPr lang="zh-CN" altLang="en-US" sz="2000" dirty="0">
                <a:solidFill>
                  <a:srgbClr val="0070C0"/>
                </a:solidFill>
              </a:rPr>
              <a:t> </a:t>
            </a:r>
            <a:r>
              <a:rPr lang="en-US" altLang="zh-CN" sz="2000" dirty="0">
                <a:solidFill>
                  <a:srgbClr val="0070C0"/>
                </a:solidFill>
              </a:rPr>
              <a:t>reduce</a:t>
            </a:r>
            <a:r>
              <a:rPr lang="zh-CN" altLang="en-US" sz="2000" dirty="0">
                <a:solidFill>
                  <a:srgbClr val="0070C0"/>
                </a:solidFill>
              </a:rPr>
              <a:t> </a:t>
            </a:r>
            <a:r>
              <a:rPr lang="en-US" altLang="zh-CN" sz="2000" dirty="0">
                <a:solidFill>
                  <a:srgbClr val="0070C0"/>
                </a:solidFill>
              </a:rPr>
              <a:t> #</a:t>
            </a:r>
            <a:r>
              <a:rPr lang="zh-CN" altLang="en-US" sz="2000" dirty="0">
                <a:solidFill>
                  <a:srgbClr val="0070C0"/>
                </a:solidFill>
              </a:rPr>
              <a:t> </a:t>
            </a:r>
            <a:r>
              <a:rPr lang="en-US" altLang="zh-CN" sz="2000" dirty="0">
                <a:solidFill>
                  <a:srgbClr val="0070C0"/>
                </a:solidFill>
              </a:rPr>
              <a:t>of</a:t>
            </a:r>
            <a:r>
              <a:rPr lang="zh-CN" altLang="en-US" sz="2000" dirty="0">
                <a:solidFill>
                  <a:srgbClr val="0070C0"/>
                </a:solidFill>
              </a:rPr>
              <a:t> </a:t>
            </a:r>
            <a:r>
              <a:rPr lang="en-US" altLang="zh-CN" sz="2000" dirty="0">
                <a:solidFill>
                  <a:srgbClr val="0070C0"/>
                </a:solidFill>
              </a:rPr>
              <a:t>remote</a:t>
            </a:r>
            <a:r>
              <a:rPr lang="zh-CN" altLang="en-US" sz="2000" dirty="0">
                <a:solidFill>
                  <a:srgbClr val="0070C0"/>
                </a:solidFill>
              </a:rPr>
              <a:t> </a:t>
            </a:r>
            <a:r>
              <a:rPr lang="en-US" altLang="zh-CN" sz="2000" dirty="0">
                <a:solidFill>
                  <a:srgbClr val="0070C0"/>
                </a:solidFill>
              </a:rPr>
              <a:t>vertex</a:t>
            </a:r>
            <a:r>
              <a:rPr lang="zh-CN" altLang="en-US" sz="2000" dirty="0">
                <a:solidFill>
                  <a:srgbClr val="0070C0"/>
                </a:solidFill>
              </a:rPr>
              <a:t> </a:t>
            </a:r>
            <a:r>
              <a:rPr lang="en-US" altLang="zh-CN" sz="2000" dirty="0">
                <a:solidFill>
                  <a:srgbClr val="0070C0"/>
                </a:solidFill>
              </a:rPr>
              <a:t>requests</a:t>
            </a:r>
            <a:endParaRPr lang="en-US" sz="2000" dirty="0">
              <a:solidFill>
                <a:srgbClr val="0070C0"/>
              </a:solidFill>
            </a:endParaRPr>
          </a:p>
        </p:txBody>
      </p:sp>
    </p:spTree>
    <p:extLst>
      <p:ext uri="{BB962C8B-B14F-4D97-AF65-F5344CB8AC3E}">
        <p14:creationId xmlns:p14="http://schemas.microsoft.com/office/powerpoint/2010/main" val="64274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9655" y="144780"/>
            <a:ext cx="10808335" cy="692150"/>
          </a:xfrm>
        </p:spPr>
        <p:txBody>
          <a:bodyPr/>
          <a:lstStyle/>
          <a:p>
            <a:r>
              <a:rPr lang="en-US" altLang="zh-CN" dirty="0"/>
              <a:t>Proposed Methods (3/29) </a:t>
            </a:r>
          </a:p>
        </p:txBody>
      </p:sp>
      <p:sp>
        <p:nvSpPr>
          <p:cNvPr id="4" name="灯片编号占位符 3"/>
          <p:cNvSpPr>
            <a:spLocks noGrp="1"/>
          </p:cNvSpPr>
          <p:nvPr>
            <p:ph type="sldNum" sz="quarter" idx="10"/>
          </p:nvPr>
        </p:nvSpPr>
        <p:spPr>
          <a:xfrm>
            <a:off x="9108017" y="6524628"/>
            <a:ext cx="2844800" cy="339725"/>
          </a:xfrm>
        </p:spPr>
        <p:txBody>
          <a:bodyPr/>
          <a:lstStyle/>
          <a:p>
            <a:fld id="{D9B6BDF2-6896-4B98-8776-C18582F63BA5}" type="slidenum">
              <a:rPr lang="zh-TW" altLang="en-US" smtClean="0"/>
              <a:t>16</a:t>
            </a:fld>
            <a:endParaRPr lang="zh-TW" altLang="en-US"/>
          </a:p>
        </p:txBody>
      </p:sp>
      <p:sp>
        <p:nvSpPr>
          <p:cNvPr id="5" name="内容占位符 4">
            <a:extLst>
              <a:ext uri="{FF2B5EF4-FFF2-40B4-BE49-F238E27FC236}">
                <a16:creationId xmlns:a16="http://schemas.microsoft.com/office/drawing/2014/main" id="{2744EBE6-9B7A-4DDE-9AF7-78C5D734424B}"/>
              </a:ext>
            </a:extLst>
          </p:cNvPr>
          <p:cNvSpPr>
            <a:spLocks noGrp="1"/>
          </p:cNvSpPr>
          <p:nvPr>
            <p:ph idx="1"/>
          </p:nvPr>
        </p:nvSpPr>
        <p:spPr/>
        <p:txBody>
          <a:bodyPr/>
          <a:lstStyle/>
          <a:p>
            <a:r>
              <a:rPr lang="en-US" altLang="zh-CN" dirty="0"/>
              <a:t>G-thinker</a:t>
            </a:r>
          </a:p>
          <a:p>
            <a:pPr lvl="1"/>
            <a:r>
              <a:rPr lang="en-US" altLang="zh-CN" dirty="0">
                <a:solidFill>
                  <a:prstClr val="black"/>
                </a:solidFill>
              </a:rPr>
              <a:t>Task-Centric Programming Interface</a:t>
            </a:r>
          </a:p>
          <a:p>
            <a:pPr marL="1428750" lvl="2" indent="-571500">
              <a:buFont typeface="Wingdings" pitchFamily="2" charset="2"/>
              <a:buChar char="Ø"/>
            </a:pPr>
            <a:r>
              <a:rPr lang="en-US" altLang="zh-CN" sz="2800" dirty="0">
                <a:solidFill>
                  <a:prstClr val="black"/>
                </a:solidFill>
              </a:rPr>
              <a:t>UDF: </a:t>
            </a:r>
            <a:r>
              <a:rPr lang="en-US" altLang="zh-CN" sz="2800" dirty="0" err="1">
                <a:solidFill>
                  <a:prstClr val="black"/>
                </a:solidFill>
              </a:rPr>
              <a:t>spawn_task</a:t>
            </a:r>
            <a:r>
              <a:rPr lang="en-US" altLang="zh-CN" sz="2800" dirty="0">
                <a:solidFill>
                  <a:prstClr val="black"/>
                </a:solidFill>
              </a:rPr>
              <a:t>(vertex)</a:t>
            </a:r>
          </a:p>
          <a:p>
            <a:pPr marL="1428750" lvl="2" indent="-571500">
              <a:buFont typeface="Wingdings" pitchFamily="2" charset="2"/>
              <a:buChar char="Ø"/>
            </a:pPr>
            <a:r>
              <a:rPr lang="en-US" altLang="zh-CN" sz="2800" dirty="0">
                <a:solidFill>
                  <a:prstClr val="black"/>
                </a:solidFill>
              </a:rPr>
              <a:t>UDF: compute(task, frontier)</a:t>
            </a:r>
          </a:p>
          <a:p>
            <a:pPr marL="1428750" lvl="2" indent="-571500">
              <a:buFont typeface="Wingdings" pitchFamily="2" charset="2"/>
              <a:buChar char="Ø"/>
            </a:pPr>
            <a:r>
              <a:rPr lang="en-US" altLang="zh-CN" sz="2800" dirty="0">
                <a:solidFill>
                  <a:prstClr val="black"/>
                </a:solidFill>
              </a:rPr>
              <a:t>pull (</a:t>
            </a:r>
            <a:r>
              <a:rPr lang="en-US" altLang="zh-CN" sz="2800" dirty="0" err="1">
                <a:solidFill>
                  <a:prstClr val="black"/>
                </a:solidFill>
              </a:rPr>
              <a:t>vertex_id</a:t>
            </a:r>
            <a:r>
              <a:rPr lang="en-US" altLang="zh-CN" sz="2800" dirty="0">
                <a:solidFill>
                  <a:prstClr val="black"/>
                </a:solidFill>
              </a:rPr>
              <a:t>)</a:t>
            </a:r>
          </a:p>
          <a:p>
            <a:pPr marL="1428750" lvl="2" indent="-571500">
              <a:buFont typeface="Wingdings" pitchFamily="2" charset="2"/>
              <a:buChar char="Ø"/>
            </a:pPr>
            <a:r>
              <a:rPr lang="en-US" altLang="zh-CN" sz="2800" dirty="0" err="1">
                <a:solidFill>
                  <a:prstClr val="black"/>
                </a:solidFill>
              </a:rPr>
              <a:t>add_task</a:t>
            </a:r>
            <a:r>
              <a:rPr lang="en-US" altLang="zh-CN" sz="2800" dirty="0">
                <a:solidFill>
                  <a:prstClr val="black"/>
                </a:solidFill>
              </a:rPr>
              <a:t> (task)</a:t>
            </a:r>
          </a:p>
          <a:p>
            <a:pPr lvl="1"/>
            <a:endParaRPr lang="en-US" altLang="zh-CN" dirty="0">
              <a:solidFill>
                <a:prstClr val="black"/>
              </a:solidFill>
            </a:endParaRPr>
          </a:p>
          <a:p>
            <a:pPr lvl="1"/>
            <a:endParaRPr lang="en-US" altLang="zh-CN" dirty="0">
              <a:solidFill>
                <a:prstClr val="black"/>
              </a:solidFill>
            </a:endParaRPr>
          </a:p>
          <a:p>
            <a:pPr marL="0" indent="0">
              <a:buNone/>
            </a:pPr>
            <a:endParaRPr lang="zh-CN" altLang="en-US" dirty="0"/>
          </a:p>
        </p:txBody>
      </p:sp>
      <p:grpSp>
        <p:nvGrpSpPr>
          <p:cNvPr id="106" name="Group 3">
            <a:extLst>
              <a:ext uri="{FF2B5EF4-FFF2-40B4-BE49-F238E27FC236}">
                <a16:creationId xmlns:a16="http://schemas.microsoft.com/office/drawing/2014/main" id="{CF29F1CA-3772-4095-A0D2-E300CB346CB2}"/>
              </a:ext>
            </a:extLst>
          </p:cNvPr>
          <p:cNvGrpSpPr/>
          <p:nvPr/>
        </p:nvGrpSpPr>
        <p:grpSpPr>
          <a:xfrm>
            <a:off x="8358892" y="3485370"/>
            <a:ext cx="2886539" cy="2033864"/>
            <a:chOff x="4232777" y="4706765"/>
            <a:chExt cx="2886539" cy="2033864"/>
          </a:xfrm>
        </p:grpSpPr>
        <p:sp>
          <p:nvSpPr>
            <p:cNvPr id="107" name="Oval 4">
              <a:extLst>
                <a:ext uri="{FF2B5EF4-FFF2-40B4-BE49-F238E27FC236}">
                  <a16:creationId xmlns:a16="http://schemas.microsoft.com/office/drawing/2014/main" id="{5D787FBA-6841-44BE-8275-95F4C25D145B}"/>
                </a:ext>
              </a:extLst>
            </p:cNvPr>
            <p:cNvSpPr/>
            <p:nvPr/>
          </p:nvSpPr>
          <p:spPr>
            <a:xfrm rot="4198336">
              <a:off x="4659115" y="4280427"/>
              <a:ext cx="2033864" cy="2886539"/>
            </a:xfrm>
            <a:prstGeom prst="ellipse">
              <a:avLst/>
            </a:prstGeom>
            <a:solidFill>
              <a:schemeClr val="bg1">
                <a:lumMod val="75000"/>
              </a:schemeClr>
            </a:solidFill>
            <a:ln>
              <a:no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8" name="Oval 6">
              <a:extLst>
                <a:ext uri="{FF2B5EF4-FFF2-40B4-BE49-F238E27FC236}">
                  <a16:creationId xmlns:a16="http://schemas.microsoft.com/office/drawing/2014/main" id="{78DF4F1E-A728-4F99-B538-2EB6E2B30419}"/>
                </a:ext>
              </a:extLst>
            </p:cNvPr>
            <p:cNvSpPr/>
            <p:nvPr/>
          </p:nvSpPr>
          <p:spPr>
            <a:xfrm rot="4198336">
              <a:off x="4958874" y="4680418"/>
              <a:ext cx="1363834" cy="2084597"/>
            </a:xfrm>
            <a:prstGeom prst="ellipse">
              <a:avLst/>
            </a:prstGeom>
            <a:solidFill>
              <a:schemeClr val="accent2">
                <a:lumMod val="60000"/>
                <a:lumOff val="40000"/>
              </a:schemeClr>
            </a:solidFill>
            <a:ln>
              <a:no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9" name="Oval 7">
              <a:extLst>
                <a:ext uri="{FF2B5EF4-FFF2-40B4-BE49-F238E27FC236}">
                  <a16:creationId xmlns:a16="http://schemas.microsoft.com/office/drawing/2014/main" id="{C577FAAD-BF50-4500-AF25-FAED1194E21E}"/>
                </a:ext>
              </a:extLst>
            </p:cNvPr>
            <p:cNvSpPr/>
            <p:nvPr/>
          </p:nvSpPr>
          <p:spPr>
            <a:xfrm>
              <a:off x="5580112" y="5157192"/>
              <a:ext cx="144016" cy="144016"/>
            </a:xfrm>
            <a:prstGeom prst="ellipse">
              <a:avLst/>
            </a:prstGeom>
            <a:solidFill>
              <a:schemeClr val="tx1"/>
            </a:solidFill>
            <a:ln>
              <a:no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0" name="Oval 8">
              <a:extLst>
                <a:ext uri="{FF2B5EF4-FFF2-40B4-BE49-F238E27FC236}">
                  <a16:creationId xmlns:a16="http://schemas.microsoft.com/office/drawing/2014/main" id="{6C3D2205-A438-49FD-BE3A-B712D27B2866}"/>
                </a:ext>
              </a:extLst>
            </p:cNvPr>
            <p:cNvSpPr/>
            <p:nvPr/>
          </p:nvSpPr>
          <p:spPr>
            <a:xfrm>
              <a:off x="6372200" y="5445224"/>
              <a:ext cx="144016" cy="144016"/>
            </a:xfrm>
            <a:prstGeom prst="ellipse">
              <a:avLst/>
            </a:prstGeom>
            <a:solidFill>
              <a:schemeClr val="tx1"/>
            </a:solidFill>
            <a:ln>
              <a:no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1" name="Oval 9">
              <a:extLst>
                <a:ext uri="{FF2B5EF4-FFF2-40B4-BE49-F238E27FC236}">
                  <a16:creationId xmlns:a16="http://schemas.microsoft.com/office/drawing/2014/main" id="{F19D4A21-EDC6-41AE-BBCE-FF62142E0939}"/>
                </a:ext>
              </a:extLst>
            </p:cNvPr>
            <p:cNvSpPr/>
            <p:nvPr/>
          </p:nvSpPr>
          <p:spPr>
            <a:xfrm>
              <a:off x="5652120" y="6093296"/>
              <a:ext cx="144016" cy="144016"/>
            </a:xfrm>
            <a:prstGeom prst="ellipse">
              <a:avLst/>
            </a:prstGeom>
            <a:solidFill>
              <a:schemeClr val="tx1"/>
            </a:solidFill>
            <a:ln>
              <a:no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2" name="Oval 10">
              <a:extLst>
                <a:ext uri="{FF2B5EF4-FFF2-40B4-BE49-F238E27FC236}">
                  <a16:creationId xmlns:a16="http://schemas.microsoft.com/office/drawing/2014/main" id="{0EE59FB7-89A6-428D-8D62-7F33488FB70A}"/>
                </a:ext>
              </a:extLst>
            </p:cNvPr>
            <p:cNvSpPr/>
            <p:nvPr/>
          </p:nvSpPr>
          <p:spPr>
            <a:xfrm>
              <a:off x="4860032" y="5733256"/>
              <a:ext cx="144016" cy="144016"/>
            </a:xfrm>
            <a:prstGeom prst="ellipse">
              <a:avLst/>
            </a:prstGeom>
            <a:solidFill>
              <a:schemeClr val="tx1"/>
            </a:solidFill>
            <a:ln>
              <a:no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13" name="Straight Connector 11">
              <a:extLst>
                <a:ext uri="{FF2B5EF4-FFF2-40B4-BE49-F238E27FC236}">
                  <a16:creationId xmlns:a16="http://schemas.microsoft.com/office/drawing/2014/main" id="{C7E74263-9F9D-4F55-A661-9DF492E2D2FD}"/>
                </a:ext>
              </a:extLst>
            </p:cNvPr>
            <p:cNvCxnSpPr/>
            <p:nvPr/>
          </p:nvCxnSpPr>
          <p:spPr>
            <a:xfrm>
              <a:off x="5580112" y="5229200"/>
              <a:ext cx="864096" cy="288032"/>
            </a:xfrm>
            <a:prstGeom prst="line">
              <a:avLst/>
            </a:prstGeom>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14" name="Straight Connector 12">
              <a:extLst>
                <a:ext uri="{FF2B5EF4-FFF2-40B4-BE49-F238E27FC236}">
                  <a16:creationId xmlns:a16="http://schemas.microsoft.com/office/drawing/2014/main" id="{889B6EDB-DB6D-4565-BB70-0C72E284F877}"/>
                </a:ext>
              </a:extLst>
            </p:cNvPr>
            <p:cNvCxnSpPr>
              <a:stCxn id="109" idx="4"/>
            </p:cNvCxnSpPr>
            <p:nvPr/>
          </p:nvCxnSpPr>
          <p:spPr>
            <a:xfrm>
              <a:off x="5652120" y="5301208"/>
              <a:ext cx="72008" cy="829401"/>
            </a:xfrm>
            <a:prstGeom prst="line">
              <a:avLst/>
            </a:prstGeom>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15" name="Straight Connector 13">
              <a:extLst>
                <a:ext uri="{FF2B5EF4-FFF2-40B4-BE49-F238E27FC236}">
                  <a16:creationId xmlns:a16="http://schemas.microsoft.com/office/drawing/2014/main" id="{0204F364-CCB8-493D-B570-42DEFD9B9500}"/>
                </a:ext>
              </a:extLst>
            </p:cNvPr>
            <p:cNvCxnSpPr/>
            <p:nvPr/>
          </p:nvCxnSpPr>
          <p:spPr>
            <a:xfrm flipH="1">
              <a:off x="4916213" y="5518742"/>
              <a:ext cx="1600003" cy="290397"/>
            </a:xfrm>
            <a:prstGeom prst="line">
              <a:avLst/>
            </a:prstGeom>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16" name="Straight Connector 14">
              <a:extLst>
                <a:ext uri="{FF2B5EF4-FFF2-40B4-BE49-F238E27FC236}">
                  <a16:creationId xmlns:a16="http://schemas.microsoft.com/office/drawing/2014/main" id="{746FDA8B-98E3-4CF8-8FEE-C9D5573DCDF7}"/>
                </a:ext>
              </a:extLst>
            </p:cNvPr>
            <p:cNvCxnSpPr>
              <a:endCxn id="110" idx="3"/>
            </p:cNvCxnSpPr>
            <p:nvPr/>
          </p:nvCxnSpPr>
          <p:spPr>
            <a:xfrm flipV="1">
              <a:off x="5728159" y="5568149"/>
              <a:ext cx="665132" cy="604051"/>
            </a:xfrm>
            <a:prstGeom prst="line">
              <a:avLst/>
            </a:prstGeom>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cxnSp>
        <p:sp>
          <p:nvSpPr>
            <p:cNvPr id="117" name="Oval 15">
              <a:extLst>
                <a:ext uri="{FF2B5EF4-FFF2-40B4-BE49-F238E27FC236}">
                  <a16:creationId xmlns:a16="http://schemas.microsoft.com/office/drawing/2014/main" id="{31ABA533-CDB0-4802-9F92-E3E66CD76732}"/>
                </a:ext>
              </a:extLst>
            </p:cNvPr>
            <p:cNvSpPr/>
            <p:nvPr/>
          </p:nvSpPr>
          <p:spPr>
            <a:xfrm>
              <a:off x="6732240" y="5085184"/>
              <a:ext cx="144016" cy="144016"/>
            </a:xfrm>
            <a:prstGeom prst="ellipse">
              <a:avLst/>
            </a:prstGeom>
            <a:solidFill>
              <a:schemeClr val="bg1">
                <a:lumMod val="75000"/>
              </a:schemeClr>
            </a:solid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8" name="Oval 16">
              <a:extLst>
                <a:ext uri="{FF2B5EF4-FFF2-40B4-BE49-F238E27FC236}">
                  <a16:creationId xmlns:a16="http://schemas.microsoft.com/office/drawing/2014/main" id="{9EA6B588-59E4-4CF9-8958-3BD4FF3AD366}"/>
                </a:ext>
              </a:extLst>
            </p:cNvPr>
            <p:cNvSpPr/>
            <p:nvPr/>
          </p:nvSpPr>
          <p:spPr>
            <a:xfrm>
              <a:off x="6372200" y="6165304"/>
              <a:ext cx="144016" cy="144016"/>
            </a:xfrm>
            <a:prstGeom prst="ellipse">
              <a:avLst/>
            </a:prstGeom>
            <a:solidFill>
              <a:schemeClr val="bg1">
                <a:lumMod val="75000"/>
              </a:schemeClr>
            </a:solid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9" name="Oval 17">
              <a:extLst>
                <a:ext uri="{FF2B5EF4-FFF2-40B4-BE49-F238E27FC236}">
                  <a16:creationId xmlns:a16="http://schemas.microsoft.com/office/drawing/2014/main" id="{700EE2F3-22CB-4E36-9333-18301FEE5BBE}"/>
                </a:ext>
              </a:extLst>
            </p:cNvPr>
            <p:cNvSpPr/>
            <p:nvPr/>
          </p:nvSpPr>
          <p:spPr>
            <a:xfrm>
              <a:off x="5652120" y="6525344"/>
              <a:ext cx="144016" cy="144016"/>
            </a:xfrm>
            <a:prstGeom prst="ellipse">
              <a:avLst/>
            </a:prstGeom>
            <a:solidFill>
              <a:schemeClr val="bg1">
                <a:lumMod val="75000"/>
              </a:schemeClr>
            </a:solid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0" name="Oval 18">
              <a:extLst>
                <a:ext uri="{FF2B5EF4-FFF2-40B4-BE49-F238E27FC236}">
                  <a16:creationId xmlns:a16="http://schemas.microsoft.com/office/drawing/2014/main" id="{7738485F-EF69-462E-AA02-78A190CD4FB9}"/>
                </a:ext>
              </a:extLst>
            </p:cNvPr>
            <p:cNvSpPr/>
            <p:nvPr/>
          </p:nvSpPr>
          <p:spPr>
            <a:xfrm>
              <a:off x="6084168" y="4797152"/>
              <a:ext cx="144016" cy="144016"/>
            </a:xfrm>
            <a:prstGeom prst="ellipse">
              <a:avLst/>
            </a:prstGeom>
            <a:solidFill>
              <a:schemeClr val="bg1">
                <a:lumMod val="75000"/>
              </a:schemeClr>
            </a:solid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1" name="Oval 19">
              <a:extLst>
                <a:ext uri="{FF2B5EF4-FFF2-40B4-BE49-F238E27FC236}">
                  <a16:creationId xmlns:a16="http://schemas.microsoft.com/office/drawing/2014/main" id="{84C89DA0-BF64-4DCD-8EFD-9FB7E5D11587}"/>
                </a:ext>
              </a:extLst>
            </p:cNvPr>
            <p:cNvSpPr/>
            <p:nvPr/>
          </p:nvSpPr>
          <p:spPr>
            <a:xfrm>
              <a:off x="5220072" y="4869160"/>
              <a:ext cx="144016" cy="144016"/>
            </a:xfrm>
            <a:prstGeom prst="ellipse">
              <a:avLst/>
            </a:prstGeom>
            <a:solidFill>
              <a:schemeClr val="bg1">
                <a:lumMod val="75000"/>
              </a:schemeClr>
            </a:solid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2" name="Oval 20">
              <a:extLst>
                <a:ext uri="{FF2B5EF4-FFF2-40B4-BE49-F238E27FC236}">
                  <a16:creationId xmlns:a16="http://schemas.microsoft.com/office/drawing/2014/main" id="{265C1EFC-BFC6-4733-B8D8-F26D8F6056D4}"/>
                </a:ext>
              </a:extLst>
            </p:cNvPr>
            <p:cNvSpPr/>
            <p:nvPr/>
          </p:nvSpPr>
          <p:spPr>
            <a:xfrm>
              <a:off x="4427984" y="5661248"/>
              <a:ext cx="144016" cy="144016"/>
            </a:xfrm>
            <a:prstGeom prst="ellipse">
              <a:avLst/>
            </a:prstGeom>
            <a:solidFill>
              <a:schemeClr val="bg1">
                <a:lumMod val="75000"/>
              </a:schemeClr>
            </a:solid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3" name="Oval 21">
              <a:extLst>
                <a:ext uri="{FF2B5EF4-FFF2-40B4-BE49-F238E27FC236}">
                  <a16:creationId xmlns:a16="http://schemas.microsoft.com/office/drawing/2014/main" id="{68D5DB95-F1FC-4240-A57D-F321EA03428A}"/>
                </a:ext>
              </a:extLst>
            </p:cNvPr>
            <p:cNvSpPr/>
            <p:nvPr/>
          </p:nvSpPr>
          <p:spPr>
            <a:xfrm>
              <a:off x="4788024" y="6453336"/>
              <a:ext cx="144016" cy="144016"/>
            </a:xfrm>
            <a:prstGeom prst="ellipse">
              <a:avLst/>
            </a:prstGeom>
            <a:solidFill>
              <a:schemeClr val="bg1">
                <a:lumMod val="75000"/>
              </a:schemeClr>
            </a:solidFill>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4" name="Oval 22">
              <a:extLst>
                <a:ext uri="{FF2B5EF4-FFF2-40B4-BE49-F238E27FC236}">
                  <a16:creationId xmlns:a16="http://schemas.microsoft.com/office/drawing/2014/main" id="{AE77A14E-67FE-4943-A474-0C77849DF67E}"/>
                </a:ext>
              </a:extLst>
            </p:cNvPr>
            <p:cNvSpPr/>
            <p:nvPr/>
          </p:nvSpPr>
          <p:spPr>
            <a:xfrm>
              <a:off x="5607360" y="5605671"/>
              <a:ext cx="144016" cy="144016"/>
            </a:xfrm>
            <a:prstGeom prst="ellipse">
              <a:avLst/>
            </a:prstGeom>
            <a:solidFill>
              <a:srgbClr val="FF0000"/>
            </a:solidFill>
            <a:ln>
              <a:no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25" name="Straight Connector 23">
              <a:extLst>
                <a:ext uri="{FF2B5EF4-FFF2-40B4-BE49-F238E27FC236}">
                  <a16:creationId xmlns:a16="http://schemas.microsoft.com/office/drawing/2014/main" id="{0F736909-1963-4430-BF20-ED182B6E9FF0}"/>
                </a:ext>
              </a:extLst>
            </p:cNvPr>
            <p:cNvCxnSpPr>
              <a:endCxn id="118" idx="0"/>
            </p:cNvCxnSpPr>
            <p:nvPr/>
          </p:nvCxnSpPr>
          <p:spPr>
            <a:xfrm flipH="1">
              <a:off x="6444208" y="5553663"/>
              <a:ext cx="17197" cy="611641"/>
            </a:xfrm>
            <a:prstGeom prst="line">
              <a:avLst/>
            </a:prstGeom>
            <a:ln>
              <a:solidFill>
                <a:schemeClr val="tx1"/>
              </a:solidFill>
              <a:prstDash val="dash"/>
              <a:headEnd type="non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26" name="Straight Connector 24">
              <a:extLst>
                <a:ext uri="{FF2B5EF4-FFF2-40B4-BE49-F238E27FC236}">
                  <a16:creationId xmlns:a16="http://schemas.microsoft.com/office/drawing/2014/main" id="{07403C22-DF3F-4588-8572-792364A0F88F}"/>
                </a:ext>
              </a:extLst>
            </p:cNvPr>
            <p:cNvCxnSpPr>
              <a:stCxn id="111" idx="6"/>
              <a:endCxn id="118" idx="2"/>
            </p:cNvCxnSpPr>
            <p:nvPr/>
          </p:nvCxnSpPr>
          <p:spPr>
            <a:xfrm>
              <a:off x="5796136" y="6165304"/>
              <a:ext cx="576064" cy="72008"/>
            </a:xfrm>
            <a:prstGeom prst="line">
              <a:avLst/>
            </a:prstGeom>
            <a:ln>
              <a:solidFill>
                <a:schemeClr val="tx1"/>
              </a:solidFill>
              <a:prstDash val="dash"/>
              <a:headEnd type="non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27" name="Straight Connector 25">
              <a:extLst>
                <a:ext uri="{FF2B5EF4-FFF2-40B4-BE49-F238E27FC236}">
                  <a16:creationId xmlns:a16="http://schemas.microsoft.com/office/drawing/2014/main" id="{8FB68F0C-7090-4FD9-B438-824ED3429736}"/>
                </a:ext>
              </a:extLst>
            </p:cNvPr>
            <p:cNvCxnSpPr>
              <a:endCxn id="119" idx="0"/>
            </p:cNvCxnSpPr>
            <p:nvPr/>
          </p:nvCxnSpPr>
          <p:spPr>
            <a:xfrm>
              <a:off x="5714685" y="6154411"/>
              <a:ext cx="9443" cy="370933"/>
            </a:xfrm>
            <a:prstGeom prst="line">
              <a:avLst/>
            </a:prstGeom>
            <a:ln>
              <a:solidFill>
                <a:schemeClr val="tx1"/>
              </a:solidFill>
              <a:prstDash val="dash"/>
              <a:headEnd type="non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28" name="Straight Connector 26">
              <a:extLst>
                <a:ext uri="{FF2B5EF4-FFF2-40B4-BE49-F238E27FC236}">
                  <a16:creationId xmlns:a16="http://schemas.microsoft.com/office/drawing/2014/main" id="{2CA1601B-2A6F-4CBB-858C-90BACE71826D}"/>
                </a:ext>
              </a:extLst>
            </p:cNvPr>
            <p:cNvCxnSpPr>
              <a:stCxn id="112" idx="4"/>
            </p:cNvCxnSpPr>
            <p:nvPr/>
          </p:nvCxnSpPr>
          <p:spPr>
            <a:xfrm flipH="1">
              <a:off x="4874425" y="5877272"/>
              <a:ext cx="57615" cy="512462"/>
            </a:xfrm>
            <a:prstGeom prst="line">
              <a:avLst/>
            </a:prstGeom>
            <a:ln>
              <a:solidFill>
                <a:schemeClr val="tx1"/>
              </a:solidFill>
              <a:prstDash val="dash"/>
              <a:headEnd type="non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29" name="Straight Connector 27">
              <a:extLst>
                <a:ext uri="{FF2B5EF4-FFF2-40B4-BE49-F238E27FC236}">
                  <a16:creationId xmlns:a16="http://schemas.microsoft.com/office/drawing/2014/main" id="{1110F14C-2DF1-4CFC-A6CE-E2FD285EFE8D}"/>
                </a:ext>
              </a:extLst>
            </p:cNvPr>
            <p:cNvCxnSpPr>
              <a:stCxn id="112" idx="6"/>
              <a:endCxn id="119" idx="1"/>
            </p:cNvCxnSpPr>
            <p:nvPr/>
          </p:nvCxnSpPr>
          <p:spPr>
            <a:xfrm>
              <a:off x="5004048" y="5805264"/>
              <a:ext cx="669163" cy="741171"/>
            </a:xfrm>
            <a:prstGeom prst="line">
              <a:avLst/>
            </a:prstGeom>
            <a:ln>
              <a:solidFill>
                <a:schemeClr val="tx1"/>
              </a:solidFill>
              <a:prstDash val="dash"/>
              <a:headEnd type="non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0" name="Straight Connector 28">
              <a:extLst>
                <a:ext uri="{FF2B5EF4-FFF2-40B4-BE49-F238E27FC236}">
                  <a16:creationId xmlns:a16="http://schemas.microsoft.com/office/drawing/2014/main" id="{B0D78231-83C7-4071-BE62-5097777072EE}"/>
                </a:ext>
              </a:extLst>
            </p:cNvPr>
            <p:cNvCxnSpPr>
              <a:stCxn id="122" idx="6"/>
              <a:endCxn id="112" idx="2"/>
            </p:cNvCxnSpPr>
            <p:nvPr/>
          </p:nvCxnSpPr>
          <p:spPr>
            <a:xfrm>
              <a:off x="4572000" y="5733256"/>
              <a:ext cx="288032" cy="72008"/>
            </a:xfrm>
            <a:prstGeom prst="line">
              <a:avLst/>
            </a:prstGeom>
            <a:ln>
              <a:solidFill>
                <a:schemeClr val="tx1"/>
              </a:solidFill>
              <a:prstDash val="dash"/>
              <a:headEnd type="non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1" name="Straight Connector 29">
              <a:extLst>
                <a:ext uri="{FF2B5EF4-FFF2-40B4-BE49-F238E27FC236}">
                  <a16:creationId xmlns:a16="http://schemas.microsoft.com/office/drawing/2014/main" id="{A426EF8A-7A08-4D80-BF02-C2B5E87FE61D}"/>
                </a:ext>
              </a:extLst>
            </p:cNvPr>
            <p:cNvCxnSpPr>
              <a:stCxn id="121" idx="3"/>
              <a:endCxn id="112" idx="0"/>
            </p:cNvCxnSpPr>
            <p:nvPr/>
          </p:nvCxnSpPr>
          <p:spPr>
            <a:xfrm flipH="1">
              <a:off x="4932040" y="4992085"/>
              <a:ext cx="309123" cy="741171"/>
            </a:xfrm>
            <a:prstGeom prst="line">
              <a:avLst/>
            </a:prstGeom>
            <a:ln>
              <a:solidFill>
                <a:schemeClr val="tx1"/>
              </a:solidFill>
              <a:prstDash val="dash"/>
              <a:headEnd type="non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2" name="Straight Connector 30">
              <a:extLst>
                <a:ext uri="{FF2B5EF4-FFF2-40B4-BE49-F238E27FC236}">
                  <a16:creationId xmlns:a16="http://schemas.microsoft.com/office/drawing/2014/main" id="{C02F6193-3DBD-4CE1-B072-678F6575C4C3}"/>
                </a:ext>
              </a:extLst>
            </p:cNvPr>
            <p:cNvCxnSpPr>
              <a:stCxn id="121" idx="5"/>
            </p:cNvCxnSpPr>
            <p:nvPr/>
          </p:nvCxnSpPr>
          <p:spPr>
            <a:xfrm>
              <a:off x="5342997" y="4992085"/>
              <a:ext cx="186198" cy="165107"/>
            </a:xfrm>
            <a:prstGeom prst="line">
              <a:avLst/>
            </a:prstGeom>
            <a:ln>
              <a:solidFill>
                <a:schemeClr val="tx1"/>
              </a:solidFill>
              <a:prstDash val="dash"/>
              <a:headEnd type="non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3" name="Straight Connector 31">
              <a:extLst>
                <a:ext uri="{FF2B5EF4-FFF2-40B4-BE49-F238E27FC236}">
                  <a16:creationId xmlns:a16="http://schemas.microsoft.com/office/drawing/2014/main" id="{E8F7287C-7A54-4BEF-9CE2-381A8B8B7D07}"/>
                </a:ext>
              </a:extLst>
            </p:cNvPr>
            <p:cNvCxnSpPr>
              <a:endCxn id="119" idx="2"/>
            </p:cNvCxnSpPr>
            <p:nvPr/>
          </p:nvCxnSpPr>
          <p:spPr>
            <a:xfrm>
              <a:off x="4944178" y="6525344"/>
              <a:ext cx="707942" cy="72008"/>
            </a:xfrm>
            <a:prstGeom prst="line">
              <a:avLst/>
            </a:prstGeom>
            <a:ln>
              <a:solidFill>
                <a:schemeClr val="tx1"/>
              </a:solidFill>
              <a:prstDash val="dash"/>
              <a:headEnd type="non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4" name="Straight Connector 32">
              <a:extLst>
                <a:ext uri="{FF2B5EF4-FFF2-40B4-BE49-F238E27FC236}">
                  <a16:creationId xmlns:a16="http://schemas.microsoft.com/office/drawing/2014/main" id="{3A1943B1-AA24-427B-BE5B-F71B41BFCCBD}"/>
                </a:ext>
              </a:extLst>
            </p:cNvPr>
            <p:cNvCxnSpPr>
              <a:stCxn id="122" idx="3"/>
              <a:endCxn id="123" idx="1"/>
            </p:cNvCxnSpPr>
            <p:nvPr/>
          </p:nvCxnSpPr>
          <p:spPr>
            <a:xfrm>
              <a:off x="4449075" y="5784173"/>
              <a:ext cx="360040" cy="690254"/>
            </a:xfrm>
            <a:prstGeom prst="line">
              <a:avLst/>
            </a:prstGeom>
            <a:ln>
              <a:solidFill>
                <a:schemeClr val="tx1"/>
              </a:solidFill>
              <a:prstDash val="dash"/>
              <a:headEnd type="non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5" name="Straight Connector 33">
              <a:extLst>
                <a:ext uri="{FF2B5EF4-FFF2-40B4-BE49-F238E27FC236}">
                  <a16:creationId xmlns:a16="http://schemas.microsoft.com/office/drawing/2014/main" id="{0E02D095-8A90-4B4F-ABDA-57D9B971CF8D}"/>
                </a:ext>
              </a:extLst>
            </p:cNvPr>
            <p:cNvCxnSpPr>
              <a:stCxn id="121" idx="6"/>
              <a:endCxn id="120" idx="2"/>
            </p:cNvCxnSpPr>
            <p:nvPr/>
          </p:nvCxnSpPr>
          <p:spPr>
            <a:xfrm flipV="1">
              <a:off x="5364088" y="4869160"/>
              <a:ext cx="720080" cy="72008"/>
            </a:xfrm>
            <a:prstGeom prst="line">
              <a:avLst/>
            </a:prstGeom>
            <a:ln>
              <a:solidFill>
                <a:schemeClr val="tx1"/>
              </a:solidFill>
              <a:prstDash val="dash"/>
              <a:headEnd type="non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6" name="Straight Connector 34">
              <a:extLst>
                <a:ext uri="{FF2B5EF4-FFF2-40B4-BE49-F238E27FC236}">
                  <a16:creationId xmlns:a16="http://schemas.microsoft.com/office/drawing/2014/main" id="{68B73AFA-97E2-45EE-B027-84C706E5BFD2}"/>
                </a:ext>
              </a:extLst>
            </p:cNvPr>
            <p:cNvCxnSpPr>
              <a:endCxn id="110" idx="1"/>
            </p:cNvCxnSpPr>
            <p:nvPr/>
          </p:nvCxnSpPr>
          <p:spPr>
            <a:xfrm>
              <a:off x="6202073" y="4941168"/>
              <a:ext cx="191218" cy="525147"/>
            </a:xfrm>
            <a:prstGeom prst="line">
              <a:avLst/>
            </a:prstGeom>
            <a:ln>
              <a:solidFill>
                <a:schemeClr val="tx1"/>
              </a:solidFill>
              <a:prstDash val="dash"/>
              <a:headEnd type="non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7" name="Straight Connector 35">
              <a:extLst>
                <a:ext uri="{FF2B5EF4-FFF2-40B4-BE49-F238E27FC236}">
                  <a16:creationId xmlns:a16="http://schemas.microsoft.com/office/drawing/2014/main" id="{9AA96F54-2929-4FA3-9243-40E5EAF2137E}"/>
                </a:ext>
              </a:extLst>
            </p:cNvPr>
            <p:cNvCxnSpPr>
              <a:stCxn id="117" idx="4"/>
              <a:endCxn id="118" idx="7"/>
            </p:cNvCxnSpPr>
            <p:nvPr/>
          </p:nvCxnSpPr>
          <p:spPr>
            <a:xfrm flipH="1">
              <a:off x="6495125" y="5229200"/>
              <a:ext cx="309123" cy="957195"/>
            </a:xfrm>
            <a:prstGeom prst="line">
              <a:avLst/>
            </a:prstGeom>
            <a:ln>
              <a:solidFill>
                <a:schemeClr val="tx1"/>
              </a:solidFill>
              <a:prstDash val="dash"/>
              <a:headEnd type="none" w="med" len="med"/>
              <a:tailEnd type="none"/>
            </a:ln>
            <a:effectLst/>
          </p:spPr>
          <p:style>
            <a:lnRef idx="2">
              <a:schemeClr val="accent1"/>
            </a:lnRef>
            <a:fillRef idx="0">
              <a:schemeClr val="accent1"/>
            </a:fillRef>
            <a:effectRef idx="1">
              <a:schemeClr val="accent1"/>
            </a:effectRef>
            <a:fontRef idx="minor">
              <a:schemeClr val="tx1"/>
            </a:fontRef>
          </p:style>
        </p:cxnSp>
        <p:cxnSp>
          <p:nvCxnSpPr>
            <p:cNvPr id="138" name="Straight Connector 36">
              <a:extLst>
                <a:ext uri="{FF2B5EF4-FFF2-40B4-BE49-F238E27FC236}">
                  <a16:creationId xmlns:a16="http://schemas.microsoft.com/office/drawing/2014/main" id="{6C9FD8EF-3B7D-4D6F-BA56-180DEF1789C2}"/>
                </a:ext>
              </a:extLst>
            </p:cNvPr>
            <p:cNvCxnSpPr>
              <a:stCxn id="117" idx="2"/>
              <a:endCxn id="110" idx="7"/>
            </p:cNvCxnSpPr>
            <p:nvPr/>
          </p:nvCxnSpPr>
          <p:spPr>
            <a:xfrm flipH="1">
              <a:off x="6495125" y="5157192"/>
              <a:ext cx="237115" cy="309123"/>
            </a:xfrm>
            <a:prstGeom prst="line">
              <a:avLst/>
            </a:prstGeom>
            <a:ln>
              <a:solidFill>
                <a:schemeClr val="tx1"/>
              </a:solidFill>
              <a:prstDash val="dash"/>
              <a:headEnd type="none" w="med" len="med"/>
              <a:tailEnd type="none"/>
            </a:ln>
            <a:effectLst/>
          </p:spPr>
          <p:style>
            <a:lnRef idx="2">
              <a:schemeClr val="accent1"/>
            </a:lnRef>
            <a:fillRef idx="0">
              <a:schemeClr val="accent1"/>
            </a:fillRef>
            <a:effectRef idx="1">
              <a:schemeClr val="accent1"/>
            </a:effectRef>
            <a:fontRef idx="minor">
              <a:schemeClr val="tx1"/>
            </a:fontRef>
          </p:style>
        </p:cxnSp>
      </p:grpSp>
      <p:sp>
        <p:nvSpPr>
          <p:cNvPr id="139" name="Rectangle 37">
            <a:extLst>
              <a:ext uri="{FF2B5EF4-FFF2-40B4-BE49-F238E27FC236}">
                <a16:creationId xmlns:a16="http://schemas.microsoft.com/office/drawing/2014/main" id="{4AB6F71D-295A-43F5-AC39-259838B055EB}"/>
              </a:ext>
            </a:extLst>
          </p:cNvPr>
          <p:cNvSpPr/>
          <p:nvPr/>
        </p:nvSpPr>
        <p:spPr>
          <a:xfrm>
            <a:off x="6715343" y="3269346"/>
            <a:ext cx="4725296" cy="2704159"/>
          </a:xfrm>
          <a:prstGeom prst="rect">
            <a:avLst/>
          </a:prstGeom>
          <a:ln>
            <a:solidFill>
              <a:schemeClr val="tx1"/>
            </a:solidFill>
            <a:prstDash val="lgDash"/>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40" name="Picture 2" descr="https://static.thenounproject.com/png/47058-200.png">
            <a:extLst>
              <a:ext uri="{FF2B5EF4-FFF2-40B4-BE49-F238E27FC236}">
                <a16:creationId xmlns:a16="http://schemas.microsoft.com/office/drawing/2014/main" id="{C8CB6E9D-D179-4E46-B959-C020E4DAAA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0642" y="4082615"/>
            <a:ext cx="1479070" cy="1479070"/>
          </a:xfrm>
          <a:prstGeom prst="rect">
            <a:avLst/>
          </a:prstGeom>
          <a:noFill/>
          <a:extLst>
            <a:ext uri="{909E8E84-426E-40DD-AFC4-6F175D3DCCD1}">
              <a14:hiddenFill xmlns:a14="http://schemas.microsoft.com/office/drawing/2010/main">
                <a:solidFill>
                  <a:srgbClr val="FFFFFF"/>
                </a:solidFill>
              </a14:hiddenFill>
            </a:ext>
          </a:extLst>
        </p:spPr>
      </p:pic>
      <p:sp>
        <p:nvSpPr>
          <p:cNvPr id="141" name="Rectangle 39">
            <a:extLst>
              <a:ext uri="{FF2B5EF4-FFF2-40B4-BE49-F238E27FC236}">
                <a16:creationId xmlns:a16="http://schemas.microsoft.com/office/drawing/2014/main" id="{4C9A024A-BC76-4F42-88C3-B84E05B23101}"/>
              </a:ext>
            </a:extLst>
          </p:cNvPr>
          <p:cNvSpPr/>
          <p:nvPr/>
        </p:nvSpPr>
        <p:spPr>
          <a:xfrm>
            <a:off x="6871208" y="3756058"/>
            <a:ext cx="1583319" cy="338554"/>
          </a:xfrm>
          <a:prstGeom prst="rect">
            <a:avLst/>
          </a:prstGeom>
        </p:spPr>
        <p:txBody>
          <a:bodyPr wrap="none">
            <a:spAutoFit/>
          </a:bodyPr>
          <a:lstStyle/>
          <a:p>
            <a:r>
              <a:rPr lang="en-US" altLang="zh-CN" sz="1600" b="1" dirty="0"/>
              <a:t>Task</a:t>
            </a:r>
            <a:r>
              <a:rPr lang="zh-CN" altLang="en-US" sz="1600" b="1" dirty="0"/>
              <a:t> </a:t>
            </a:r>
            <a:r>
              <a:rPr lang="en-US" altLang="zh-CN" sz="1600" b="1" dirty="0"/>
              <a:t>Metadata</a:t>
            </a:r>
            <a:endParaRPr lang="en-US" sz="1600" b="1" dirty="0"/>
          </a:p>
        </p:txBody>
      </p:sp>
      <p:sp>
        <p:nvSpPr>
          <p:cNvPr id="142" name="Rectangle 40">
            <a:extLst>
              <a:ext uri="{FF2B5EF4-FFF2-40B4-BE49-F238E27FC236}">
                <a16:creationId xmlns:a16="http://schemas.microsoft.com/office/drawing/2014/main" id="{4238E7A8-1071-46FC-8CE8-63E75DFCB392}"/>
              </a:ext>
            </a:extLst>
          </p:cNvPr>
          <p:cNvSpPr/>
          <p:nvPr/>
        </p:nvSpPr>
        <p:spPr>
          <a:xfrm>
            <a:off x="9070293" y="5566755"/>
            <a:ext cx="1649041" cy="338554"/>
          </a:xfrm>
          <a:prstGeom prst="rect">
            <a:avLst/>
          </a:prstGeom>
        </p:spPr>
        <p:txBody>
          <a:bodyPr wrap="none">
            <a:spAutoFit/>
          </a:bodyPr>
          <a:lstStyle/>
          <a:p>
            <a:r>
              <a:rPr lang="en-US" altLang="zh-CN" sz="1600" b="1" dirty="0"/>
              <a:t>Task</a:t>
            </a:r>
            <a:r>
              <a:rPr lang="zh-CN" altLang="en-US" sz="1600" b="1" dirty="0"/>
              <a:t> </a:t>
            </a:r>
            <a:r>
              <a:rPr lang="en-US" altLang="zh-CN" sz="1600" b="1" dirty="0"/>
              <a:t>Subgraph</a:t>
            </a:r>
            <a:endParaRPr lang="en-US" sz="1600" b="1" dirty="0"/>
          </a:p>
        </p:txBody>
      </p:sp>
      <p:sp>
        <p:nvSpPr>
          <p:cNvPr id="143" name="TextBox 44">
            <a:extLst>
              <a:ext uri="{FF2B5EF4-FFF2-40B4-BE49-F238E27FC236}">
                <a16:creationId xmlns:a16="http://schemas.microsoft.com/office/drawing/2014/main" id="{7E24D62C-3E93-483B-B9D6-70D0B56C15F2}"/>
              </a:ext>
            </a:extLst>
          </p:cNvPr>
          <p:cNvSpPr txBox="1"/>
          <p:nvPr/>
        </p:nvSpPr>
        <p:spPr>
          <a:xfrm>
            <a:off x="1087737" y="5377019"/>
            <a:ext cx="3407752" cy="369332"/>
          </a:xfrm>
          <a:prstGeom prst="rect">
            <a:avLst/>
          </a:prstGeom>
          <a:noFill/>
        </p:spPr>
        <p:txBody>
          <a:bodyPr wrap="square">
            <a:spAutoFit/>
          </a:bodyPr>
          <a:lstStyle/>
          <a:p>
            <a:r>
              <a:rPr lang="zh-CN" altLang="en-US" sz="1800" b="1" dirty="0"/>
              <a:t>* </a:t>
            </a:r>
            <a:r>
              <a:rPr lang="en-US" altLang="zh-CN" sz="1800" b="1" dirty="0"/>
              <a:t>UDF</a:t>
            </a:r>
            <a:r>
              <a:rPr lang="zh-CN" altLang="en-US" sz="1800" b="1" dirty="0"/>
              <a:t> </a:t>
            </a:r>
            <a:r>
              <a:rPr lang="en-US" altLang="zh-CN" sz="1800" b="1" dirty="0"/>
              <a:t>=</a:t>
            </a:r>
            <a:r>
              <a:rPr lang="zh-CN" altLang="en-US" sz="1800" b="1" dirty="0"/>
              <a:t> </a:t>
            </a:r>
            <a:r>
              <a:rPr lang="en-US" altLang="zh-CN" sz="1800" b="1" dirty="0"/>
              <a:t>user-defined</a:t>
            </a:r>
            <a:r>
              <a:rPr lang="zh-CN" altLang="en-US" sz="1800" b="1" dirty="0"/>
              <a:t> </a:t>
            </a:r>
            <a:r>
              <a:rPr lang="en-US" altLang="zh-CN" sz="1800" b="1" dirty="0"/>
              <a:t>function</a:t>
            </a:r>
            <a:endParaRPr lang="en-US" dirty="0"/>
          </a:p>
        </p:txBody>
      </p:sp>
    </p:spTree>
    <p:extLst>
      <p:ext uri="{BB962C8B-B14F-4D97-AF65-F5344CB8AC3E}">
        <p14:creationId xmlns:p14="http://schemas.microsoft.com/office/powerpoint/2010/main" val="1259572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9655" y="144780"/>
            <a:ext cx="10808335" cy="692150"/>
          </a:xfrm>
        </p:spPr>
        <p:txBody>
          <a:bodyPr/>
          <a:lstStyle/>
          <a:p>
            <a:r>
              <a:rPr lang="en-US" altLang="zh-CN" dirty="0"/>
              <a:t>Proposed Methods (4/29) </a:t>
            </a:r>
          </a:p>
        </p:txBody>
      </p:sp>
      <p:sp>
        <p:nvSpPr>
          <p:cNvPr id="4" name="灯片编号占位符 3"/>
          <p:cNvSpPr>
            <a:spLocks noGrp="1"/>
          </p:cNvSpPr>
          <p:nvPr>
            <p:ph type="sldNum" sz="quarter" idx="10"/>
          </p:nvPr>
        </p:nvSpPr>
        <p:spPr>
          <a:xfrm>
            <a:off x="9108017" y="6524628"/>
            <a:ext cx="2844800" cy="339725"/>
          </a:xfrm>
        </p:spPr>
        <p:txBody>
          <a:bodyPr/>
          <a:lstStyle/>
          <a:p>
            <a:fld id="{D9B6BDF2-6896-4B98-8776-C18582F63BA5}" type="slidenum">
              <a:rPr lang="zh-TW" altLang="en-US" smtClean="0"/>
              <a:t>17</a:t>
            </a:fld>
            <a:endParaRPr lang="zh-TW" altLang="en-US"/>
          </a:p>
        </p:txBody>
      </p:sp>
      <p:sp>
        <p:nvSpPr>
          <p:cNvPr id="5" name="内容占位符 4">
            <a:extLst>
              <a:ext uri="{FF2B5EF4-FFF2-40B4-BE49-F238E27FC236}">
                <a16:creationId xmlns:a16="http://schemas.microsoft.com/office/drawing/2014/main" id="{2744EBE6-9B7A-4DDE-9AF7-78C5D734424B}"/>
              </a:ext>
            </a:extLst>
          </p:cNvPr>
          <p:cNvSpPr>
            <a:spLocks noGrp="1"/>
          </p:cNvSpPr>
          <p:nvPr>
            <p:ph idx="1"/>
          </p:nvPr>
        </p:nvSpPr>
        <p:spPr/>
        <p:txBody>
          <a:bodyPr/>
          <a:lstStyle/>
          <a:p>
            <a:r>
              <a:rPr lang="en-US" altLang="zh-CN" dirty="0"/>
              <a:t>G-thinker</a:t>
            </a:r>
          </a:p>
          <a:p>
            <a:pPr lvl="1"/>
            <a:endParaRPr lang="en-US" altLang="zh-CN" dirty="0">
              <a:solidFill>
                <a:prstClr val="black"/>
              </a:solidFill>
            </a:endParaRPr>
          </a:p>
          <a:p>
            <a:pPr lvl="1"/>
            <a:endParaRPr lang="en-US" altLang="zh-CN" dirty="0">
              <a:solidFill>
                <a:prstClr val="black"/>
              </a:solidFill>
            </a:endParaRPr>
          </a:p>
          <a:p>
            <a:pPr marL="0" indent="0">
              <a:buNone/>
            </a:pPr>
            <a:endParaRPr lang="zh-CN" altLang="en-US" dirty="0"/>
          </a:p>
        </p:txBody>
      </p:sp>
      <p:pic>
        <p:nvPicPr>
          <p:cNvPr id="43" name="Picture 2">
            <a:extLst>
              <a:ext uri="{FF2B5EF4-FFF2-40B4-BE49-F238E27FC236}">
                <a16:creationId xmlns:a16="http://schemas.microsoft.com/office/drawing/2014/main" id="{4F7D7291-2C38-4323-953D-B267E0139A49}"/>
              </a:ext>
            </a:extLst>
          </p:cNvPr>
          <p:cNvPicPr>
            <a:picLocks noChangeAspect="1"/>
          </p:cNvPicPr>
          <p:nvPr/>
        </p:nvPicPr>
        <p:blipFill>
          <a:blip r:embed="rId3"/>
          <a:stretch>
            <a:fillRect/>
          </a:stretch>
        </p:blipFill>
        <p:spPr>
          <a:xfrm>
            <a:off x="2222092" y="1723968"/>
            <a:ext cx="8133848" cy="3857598"/>
          </a:xfrm>
          <a:prstGeom prst="rect">
            <a:avLst/>
          </a:prstGeom>
        </p:spPr>
      </p:pic>
      <p:sp>
        <p:nvSpPr>
          <p:cNvPr id="44" name="文本框 43">
            <a:extLst>
              <a:ext uri="{FF2B5EF4-FFF2-40B4-BE49-F238E27FC236}">
                <a16:creationId xmlns:a16="http://schemas.microsoft.com/office/drawing/2014/main" id="{97E35F7A-51AA-4882-AC67-0899AA50CDFC}"/>
              </a:ext>
            </a:extLst>
          </p:cNvPr>
          <p:cNvSpPr txBox="1"/>
          <p:nvPr/>
        </p:nvSpPr>
        <p:spPr>
          <a:xfrm>
            <a:off x="977928" y="5581566"/>
            <a:ext cx="10740683" cy="584775"/>
          </a:xfrm>
          <a:prstGeom prst="rect">
            <a:avLst/>
          </a:prstGeom>
          <a:noFill/>
        </p:spPr>
        <p:txBody>
          <a:bodyPr wrap="square" rtlCol="0" anchor="ctr" anchorCtr="1">
            <a:spAutoFit/>
          </a:bodyPr>
          <a:lstStyle/>
          <a:p>
            <a:r>
              <a:rPr lang="en-US" altLang="zh-CN" sz="1600" dirty="0">
                <a:latin typeface="Times New Roman" panose="02020603050405020304" pitchFamily="18" charset="0"/>
                <a:ea typeface="標楷體" pitchFamily="65" charset="-120"/>
                <a:cs typeface="Times New Roman" panose="02020603050405020304" pitchFamily="18" charset="0"/>
              </a:rPr>
              <a:t>[2] Yan D, Guo G, Khalil J, et al. G-thinker: a general distributed framework for finding qualified subgraphs in a big graph with load balancing[J]. The VLDB Journal, 2021: 1-34.</a:t>
            </a:r>
            <a:endParaRPr lang="zh-CN" altLang="en-US" sz="1600" dirty="0">
              <a:latin typeface="Times New Roman" panose="02020603050405020304" pitchFamily="18" charset="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2877198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9655" y="144780"/>
            <a:ext cx="10808335" cy="692150"/>
          </a:xfrm>
        </p:spPr>
        <p:txBody>
          <a:bodyPr/>
          <a:lstStyle/>
          <a:p>
            <a:r>
              <a:rPr lang="en-US" altLang="zh-CN" dirty="0"/>
              <a:t>Proposed Methods (5/29) </a:t>
            </a:r>
          </a:p>
        </p:txBody>
      </p:sp>
      <p:sp>
        <p:nvSpPr>
          <p:cNvPr id="4" name="灯片编号占位符 3"/>
          <p:cNvSpPr>
            <a:spLocks noGrp="1"/>
          </p:cNvSpPr>
          <p:nvPr>
            <p:ph type="sldNum" sz="quarter" idx="10"/>
          </p:nvPr>
        </p:nvSpPr>
        <p:spPr>
          <a:xfrm>
            <a:off x="9108017" y="6524628"/>
            <a:ext cx="2844800" cy="339725"/>
          </a:xfrm>
        </p:spPr>
        <p:txBody>
          <a:bodyPr/>
          <a:lstStyle/>
          <a:p>
            <a:fld id="{D9B6BDF2-6896-4B98-8776-C18582F63BA5}" type="slidenum">
              <a:rPr lang="zh-TW" altLang="en-US" smtClean="0"/>
              <a:t>18</a:t>
            </a:fld>
            <a:endParaRPr lang="zh-TW" altLang="en-US"/>
          </a:p>
        </p:txBody>
      </p:sp>
      <p:sp>
        <p:nvSpPr>
          <p:cNvPr id="5" name="内容占位符 4">
            <a:extLst>
              <a:ext uri="{FF2B5EF4-FFF2-40B4-BE49-F238E27FC236}">
                <a16:creationId xmlns:a16="http://schemas.microsoft.com/office/drawing/2014/main" id="{2744EBE6-9B7A-4DDE-9AF7-78C5D734424B}"/>
              </a:ext>
            </a:extLst>
          </p:cNvPr>
          <p:cNvSpPr>
            <a:spLocks noGrp="1"/>
          </p:cNvSpPr>
          <p:nvPr>
            <p:ph idx="1"/>
          </p:nvPr>
        </p:nvSpPr>
        <p:spPr/>
        <p:txBody>
          <a:bodyPr/>
          <a:lstStyle/>
          <a:p>
            <a:r>
              <a:rPr lang="en-US" altLang="zh-CN" dirty="0"/>
              <a:t>G-thinker</a:t>
            </a:r>
          </a:p>
          <a:p>
            <a:pPr lvl="1"/>
            <a:r>
              <a:rPr lang="en-US" altLang="zh-CN" dirty="0">
                <a:solidFill>
                  <a:prstClr val="black"/>
                </a:solidFill>
              </a:rPr>
              <a:t>small task</a:t>
            </a:r>
          </a:p>
          <a:p>
            <a:pPr lvl="1"/>
            <a:r>
              <a:rPr lang="en-US" altLang="zh-CN" dirty="0">
                <a:solidFill>
                  <a:prstClr val="black"/>
                </a:solidFill>
              </a:rPr>
              <a:t>big task</a:t>
            </a:r>
          </a:p>
          <a:p>
            <a:pPr lvl="1"/>
            <a:endParaRPr lang="en-US" altLang="zh-CN" dirty="0">
              <a:solidFill>
                <a:prstClr val="black"/>
              </a:solidFill>
            </a:endParaRPr>
          </a:p>
          <a:p>
            <a:endParaRPr lang="en-US" altLang="zh-CN" dirty="0"/>
          </a:p>
          <a:p>
            <a:pPr lvl="1"/>
            <a:endParaRPr lang="en-US" altLang="zh-CN" dirty="0">
              <a:solidFill>
                <a:prstClr val="black"/>
              </a:solidFill>
            </a:endParaRPr>
          </a:p>
          <a:p>
            <a:pPr lvl="1"/>
            <a:endParaRPr lang="en-US" altLang="zh-CN" dirty="0">
              <a:solidFill>
                <a:prstClr val="black"/>
              </a:solidFill>
            </a:endParaRPr>
          </a:p>
          <a:p>
            <a:pPr marL="0" indent="0">
              <a:buNone/>
            </a:pPr>
            <a:endParaRPr lang="zh-CN" altLang="en-US" dirty="0"/>
          </a:p>
        </p:txBody>
      </p:sp>
      <p:sp>
        <p:nvSpPr>
          <p:cNvPr id="44" name="文本框 43">
            <a:extLst>
              <a:ext uri="{FF2B5EF4-FFF2-40B4-BE49-F238E27FC236}">
                <a16:creationId xmlns:a16="http://schemas.microsoft.com/office/drawing/2014/main" id="{97E35F7A-51AA-4882-AC67-0899AA50CDFC}"/>
              </a:ext>
            </a:extLst>
          </p:cNvPr>
          <p:cNvSpPr txBox="1"/>
          <p:nvPr/>
        </p:nvSpPr>
        <p:spPr>
          <a:xfrm>
            <a:off x="977928" y="5581566"/>
            <a:ext cx="10740683" cy="584775"/>
          </a:xfrm>
          <a:prstGeom prst="rect">
            <a:avLst/>
          </a:prstGeom>
          <a:noFill/>
        </p:spPr>
        <p:txBody>
          <a:bodyPr wrap="square" rtlCol="0" anchor="ctr" anchorCtr="1">
            <a:spAutoFit/>
          </a:bodyPr>
          <a:lstStyle/>
          <a:p>
            <a:r>
              <a:rPr lang="en-US" altLang="zh-CN" sz="1600" dirty="0">
                <a:latin typeface="Times New Roman" panose="02020603050405020304" pitchFamily="18" charset="0"/>
                <a:ea typeface="標楷體" pitchFamily="65" charset="-120"/>
                <a:cs typeface="Times New Roman" panose="02020603050405020304" pitchFamily="18" charset="0"/>
              </a:rPr>
              <a:t>[2] Yan D, Guo G, Khalil J, et al. G-thinker: a general distributed framework for finding qualified subgraphs in a big graph with load balancing[J]. The VLDB Journal, 2021: 1-34.</a:t>
            </a:r>
            <a:endParaRPr lang="zh-CN" altLang="en-US" sz="1600" dirty="0">
              <a:latin typeface="Times New Roman" panose="02020603050405020304" pitchFamily="18" charset="0"/>
              <a:ea typeface="標楷體" pitchFamily="65" charset="-120"/>
              <a:cs typeface="Times New Roman" panose="02020603050405020304" pitchFamily="18" charset="0"/>
            </a:endParaRPr>
          </a:p>
        </p:txBody>
      </p:sp>
      <p:sp>
        <p:nvSpPr>
          <p:cNvPr id="7" name="TextBox 83">
            <a:extLst>
              <a:ext uri="{FF2B5EF4-FFF2-40B4-BE49-F238E27FC236}">
                <a16:creationId xmlns:a16="http://schemas.microsoft.com/office/drawing/2014/main" id="{17E3E3A7-AA5D-4040-BE7B-0354EA102317}"/>
              </a:ext>
            </a:extLst>
          </p:cNvPr>
          <p:cNvSpPr txBox="1"/>
          <p:nvPr/>
        </p:nvSpPr>
        <p:spPr>
          <a:xfrm>
            <a:off x="4025146" y="4936383"/>
            <a:ext cx="2520280" cy="461665"/>
          </a:xfrm>
          <a:prstGeom prst="rect">
            <a:avLst/>
          </a:prstGeom>
          <a:noFill/>
        </p:spPr>
        <p:txBody>
          <a:bodyPr wrap="square" rtlCol="0">
            <a:spAutoFit/>
          </a:bodyPr>
          <a:lstStyle/>
          <a:p>
            <a:pPr algn="ctr"/>
            <a:r>
              <a:rPr lang="en-US" altLang="zh-CN" b="1" dirty="0">
                <a:latin typeface="Times New Roman" charset="0"/>
                <a:ea typeface="Times New Roman" charset="0"/>
                <a:cs typeface="Times New Roman" charset="0"/>
              </a:rPr>
              <a:t>Task</a:t>
            </a:r>
            <a:r>
              <a:rPr lang="zh-CN" altLang="en-US" b="1" dirty="0">
                <a:latin typeface="Times New Roman" charset="0"/>
                <a:ea typeface="Times New Roman" charset="0"/>
                <a:cs typeface="Times New Roman" charset="0"/>
              </a:rPr>
              <a:t> </a:t>
            </a:r>
            <a:r>
              <a:rPr lang="en-US" altLang="zh-CN" b="1" dirty="0">
                <a:latin typeface="Times New Roman" charset="0"/>
                <a:ea typeface="Times New Roman" charset="0"/>
                <a:cs typeface="Times New Roman" charset="0"/>
              </a:rPr>
              <a:t>Queues</a:t>
            </a:r>
            <a:endParaRPr lang="en-US" b="1" i="1" baseline="-25000" dirty="0">
              <a:latin typeface="Times New Roman" charset="0"/>
              <a:ea typeface="Times New Roman" charset="0"/>
              <a:cs typeface="Times New Roman" charset="0"/>
            </a:endParaRPr>
          </a:p>
        </p:txBody>
      </p:sp>
      <p:grpSp>
        <p:nvGrpSpPr>
          <p:cNvPr id="8" name="组合 243">
            <a:extLst>
              <a:ext uri="{FF2B5EF4-FFF2-40B4-BE49-F238E27FC236}">
                <a16:creationId xmlns:a16="http://schemas.microsoft.com/office/drawing/2014/main" id="{B9C65176-CCD9-49D2-8E9B-93BEAE7C7B47}"/>
              </a:ext>
            </a:extLst>
          </p:cNvPr>
          <p:cNvGrpSpPr/>
          <p:nvPr/>
        </p:nvGrpSpPr>
        <p:grpSpPr>
          <a:xfrm>
            <a:off x="3637081" y="4338881"/>
            <a:ext cx="2712670" cy="553352"/>
            <a:chOff x="29034" y="2389200"/>
            <a:chExt cx="2712670" cy="553352"/>
          </a:xfrm>
        </p:grpSpPr>
        <p:pic>
          <p:nvPicPr>
            <p:cNvPr id="9" name="图片 244">
              <a:extLst>
                <a:ext uri="{FF2B5EF4-FFF2-40B4-BE49-F238E27FC236}">
                  <a16:creationId xmlns:a16="http://schemas.microsoft.com/office/drawing/2014/main" id="{32966392-8942-4B14-9646-485BF7757D6E}"/>
                </a:ext>
              </a:extLst>
            </p:cNvPr>
            <p:cNvPicPr>
              <a:picLocks noChangeAspect="1"/>
            </p:cNvPicPr>
            <p:nvPr/>
          </p:nvPicPr>
          <p:blipFill>
            <a:blip r:embed="rId3"/>
            <a:stretch>
              <a:fillRect/>
            </a:stretch>
          </p:blipFill>
          <p:spPr>
            <a:xfrm>
              <a:off x="29034" y="2389200"/>
              <a:ext cx="873714" cy="553352"/>
            </a:xfrm>
            <a:prstGeom prst="rect">
              <a:avLst/>
            </a:prstGeom>
          </p:spPr>
        </p:pic>
        <p:sp>
          <p:nvSpPr>
            <p:cNvPr id="10" name="圆角矩形 245">
              <a:extLst>
                <a:ext uri="{FF2B5EF4-FFF2-40B4-BE49-F238E27FC236}">
                  <a16:creationId xmlns:a16="http://schemas.microsoft.com/office/drawing/2014/main" id="{E92AE9F4-7400-47AA-8266-89F91CB1CDBD}"/>
                </a:ext>
              </a:extLst>
            </p:cNvPr>
            <p:cNvSpPr/>
            <p:nvPr/>
          </p:nvSpPr>
          <p:spPr>
            <a:xfrm>
              <a:off x="781473" y="2500845"/>
              <a:ext cx="1960231" cy="32512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矩形 246">
              <a:extLst>
                <a:ext uri="{FF2B5EF4-FFF2-40B4-BE49-F238E27FC236}">
                  <a16:creationId xmlns:a16="http://schemas.microsoft.com/office/drawing/2014/main" id="{88A9E329-5222-4DBF-91A1-811B84EFEC25}"/>
                </a:ext>
              </a:extLst>
            </p:cNvPr>
            <p:cNvSpPr/>
            <p:nvPr/>
          </p:nvSpPr>
          <p:spPr>
            <a:xfrm>
              <a:off x="855631" y="2542501"/>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247">
              <a:extLst>
                <a:ext uri="{FF2B5EF4-FFF2-40B4-BE49-F238E27FC236}">
                  <a16:creationId xmlns:a16="http://schemas.microsoft.com/office/drawing/2014/main" id="{B37289DC-1E07-4C98-8E49-5A5529953DE1}"/>
                </a:ext>
              </a:extLst>
            </p:cNvPr>
            <p:cNvSpPr/>
            <p:nvPr/>
          </p:nvSpPr>
          <p:spPr>
            <a:xfrm>
              <a:off x="1008031" y="2540525"/>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248">
              <a:extLst>
                <a:ext uri="{FF2B5EF4-FFF2-40B4-BE49-F238E27FC236}">
                  <a16:creationId xmlns:a16="http://schemas.microsoft.com/office/drawing/2014/main" id="{D08F3339-185B-4BA4-B387-A0D3ECDDE002}"/>
                </a:ext>
              </a:extLst>
            </p:cNvPr>
            <p:cNvSpPr/>
            <p:nvPr/>
          </p:nvSpPr>
          <p:spPr>
            <a:xfrm>
              <a:off x="1162410" y="2540522"/>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矩形 249">
              <a:extLst>
                <a:ext uri="{FF2B5EF4-FFF2-40B4-BE49-F238E27FC236}">
                  <a16:creationId xmlns:a16="http://schemas.microsoft.com/office/drawing/2014/main" id="{0D0BD70A-4AF4-4F6B-9751-0AF4588CA034}"/>
                </a:ext>
              </a:extLst>
            </p:cNvPr>
            <p:cNvSpPr/>
            <p:nvPr/>
          </p:nvSpPr>
          <p:spPr>
            <a:xfrm>
              <a:off x="1314810" y="2538546"/>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矩形 250">
              <a:extLst>
                <a:ext uri="{FF2B5EF4-FFF2-40B4-BE49-F238E27FC236}">
                  <a16:creationId xmlns:a16="http://schemas.microsoft.com/office/drawing/2014/main" id="{EB743298-DB40-4161-81B7-3486D031253B}"/>
                </a:ext>
              </a:extLst>
            </p:cNvPr>
            <p:cNvSpPr/>
            <p:nvPr/>
          </p:nvSpPr>
          <p:spPr>
            <a:xfrm>
              <a:off x="1471167" y="2540526"/>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6" name="矩形 251">
              <a:extLst>
                <a:ext uri="{FF2B5EF4-FFF2-40B4-BE49-F238E27FC236}">
                  <a16:creationId xmlns:a16="http://schemas.microsoft.com/office/drawing/2014/main" id="{49AC8AD9-1B5F-4222-A371-A93E44818DC8}"/>
                </a:ext>
              </a:extLst>
            </p:cNvPr>
            <p:cNvSpPr/>
            <p:nvPr/>
          </p:nvSpPr>
          <p:spPr>
            <a:xfrm>
              <a:off x="1623567" y="2538550"/>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矩形 252">
              <a:extLst>
                <a:ext uri="{FF2B5EF4-FFF2-40B4-BE49-F238E27FC236}">
                  <a16:creationId xmlns:a16="http://schemas.microsoft.com/office/drawing/2014/main" id="{981872FF-BA65-4698-85A7-10EEDDF4CDEB}"/>
                </a:ext>
              </a:extLst>
            </p:cNvPr>
            <p:cNvSpPr/>
            <p:nvPr/>
          </p:nvSpPr>
          <p:spPr>
            <a:xfrm>
              <a:off x="1777946" y="2538547"/>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8" name="组合 254">
            <a:extLst>
              <a:ext uri="{FF2B5EF4-FFF2-40B4-BE49-F238E27FC236}">
                <a16:creationId xmlns:a16="http://schemas.microsoft.com/office/drawing/2014/main" id="{7B555178-EFA0-4618-AA92-81F377E787AA}"/>
              </a:ext>
            </a:extLst>
          </p:cNvPr>
          <p:cNvGrpSpPr/>
          <p:nvPr/>
        </p:nvGrpSpPr>
        <p:grpSpPr>
          <a:xfrm>
            <a:off x="3632069" y="3826185"/>
            <a:ext cx="2712670" cy="553352"/>
            <a:chOff x="29034" y="2389200"/>
            <a:chExt cx="2712670" cy="553352"/>
          </a:xfrm>
        </p:grpSpPr>
        <p:pic>
          <p:nvPicPr>
            <p:cNvPr id="19" name="图片 255">
              <a:extLst>
                <a:ext uri="{FF2B5EF4-FFF2-40B4-BE49-F238E27FC236}">
                  <a16:creationId xmlns:a16="http://schemas.microsoft.com/office/drawing/2014/main" id="{2B744D68-1D5A-4135-B649-16ABDFF5A5CA}"/>
                </a:ext>
              </a:extLst>
            </p:cNvPr>
            <p:cNvPicPr>
              <a:picLocks noChangeAspect="1"/>
            </p:cNvPicPr>
            <p:nvPr/>
          </p:nvPicPr>
          <p:blipFill>
            <a:blip r:embed="rId3"/>
            <a:stretch>
              <a:fillRect/>
            </a:stretch>
          </p:blipFill>
          <p:spPr>
            <a:xfrm>
              <a:off x="29034" y="2389200"/>
              <a:ext cx="873714" cy="553352"/>
            </a:xfrm>
            <a:prstGeom prst="rect">
              <a:avLst/>
            </a:prstGeom>
          </p:spPr>
        </p:pic>
        <p:sp>
          <p:nvSpPr>
            <p:cNvPr id="20" name="圆角矩形 256">
              <a:extLst>
                <a:ext uri="{FF2B5EF4-FFF2-40B4-BE49-F238E27FC236}">
                  <a16:creationId xmlns:a16="http://schemas.microsoft.com/office/drawing/2014/main" id="{E7AD6852-D810-492B-B27D-FDCD862A8958}"/>
                </a:ext>
              </a:extLst>
            </p:cNvPr>
            <p:cNvSpPr/>
            <p:nvPr/>
          </p:nvSpPr>
          <p:spPr>
            <a:xfrm>
              <a:off x="781473" y="2500845"/>
              <a:ext cx="1960231" cy="32512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矩形 257">
              <a:extLst>
                <a:ext uri="{FF2B5EF4-FFF2-40B4-BE49-F238E27FC236}">
                  <a16:creationId xmlns:a16="http://schemas.microsoft.com/office/drawing/2014/main" id="{5B4A5DAD-2D1E-4C7E-9B81-FAA6CF039962}"/>
                </a:ext>
              </a:extLst>
            </p:cNvPr>
            <p:cNvSpPr/>
            <p:nvPr/>
          </p:nvSpPr>
          <p:spPr>
            <a:xfrm>
              <a:off x="855631" y="2542501"/>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矩形 258">
              <a:extLst>
                <a:ext uri="{FF2B5EF4-FFF2-40B4-BE49-F238E27FC236}">
                  <a16:creationId xmlns:a16="http://schemas.microsoft.com/office/drawing/2014/main" id="{43914B37-0D0A-491C-93CE-B6ECDC72B32F}"/>
                </a:ext>
              </a:extLst>
            </p:cNvPr>
            <p:cNvSpPr/>
            <p:nvPr/>
          </p:nvSpPr>
          <p:spPr>
            <a:xfrm>
              <a:off x="1008031" y="2540525"/>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矩形 259">
              <a:extLst>
                <a:ext uri="{FF2B5EF4-FFF2-40B4-BE49-F238E27FC236}">
                  <a16:creationId xmlns:a16="http://schemas.microsoft.com/office/drawing/2014/main" id="{C661FA05-6069-42B2-98F5-049FEE831541}"/>
                </a:ext>
              </a:extLst>
            </p:cNvPr>
            <p:cNvSpPr/>
            <p:nvPr/>
          </p:nvSpPr>
          <p:spPr>
            <a:xfrm>
              <a:off x="1162410" y="2540522"/>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矩形 260">
              <a:extLst>
                <a:ext uri="{FF2B5EF4-FFF2-40B4-BE49-F238E27FC236}">
                  <a16:creationId xmlns:a16="http://schemas.microsoft.com/office/drawing/2014/main" id="{BE224464-7844-4AF5-9B2E-574C9A044658}"/>
                </a:ext>
              </a:extLst>
            </p:cNvPr>
            <p:cNvSpPr/>
            <p:nvPr/>
          </p:nvSpPr>
          <p:spPr>
            <a:xfrm>
              <a:off x="1314810" y="2538546"/>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矩形 261">
              <a:extLst>
                <a:ext uri="{FF2B5EF4-FFF2-40B4-BE49-F238E27FC236}">
                  <a16:creationId xmlns:a16="http://schemas.microsoft.com/office/drawing/2014/main" id="{92F4B5A8-5618-47F8-9153-BB0FC884F049}"/>
                </a:ext>
              </a:extLst>
            </p:cNvPr>
            <p:cNvSpPr/>
            <p:nvPr/>
          </p:nvSpPr>
          <p:spPr>
            <a:xfrm>
              <a:off x="1471167" y="2540526"/>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26" name="组合 263">
            <a:extLst>
              <a:ext uri="{FF2B5EF4-FFF2-40B4-BE49-F238E27FC236}">
                <a16:creationId xmlns:a16="http://schemas.microsoft.com/office/drawing/2014/main" id="{5F8384EA-BD6E-4C74-8461-FBC24C58F42D}"/>
              </a:ext>
            </a:extLst>
          </p:cNvPr>
          <p:cNvGrpSpPr/>
          <p:nvPr/>
        </p:nvGrpSpPr>
        <p:grpSpPr>
          <a:xfrm>
            <a:off x="3637081" y="3279714"/>
            <a:ext cx="2712670" cy="553352"/>
            <a:chOff x="29034" y="2389200"/>
            <a:chExt cx="2712670" cy="553352"/>
          </a:xfrm>
        </p:grpSpPr>
        <p:pic>
          <p:nvPicPr>
            <p:cNvPr id="27" name="图片 264">
              <a:extLst>
                <a:ext uri="{FF2B5EF4-FFF2-40B4-BE49-F238E27FC236}">
                  <a16:creationId xmlns:a16="http://schemas.microsoft.com/office/drawing/2014/main" id="{9D3D5D67-C3C0-48D3-BE5E-6FFDFEC24A6B}"/>
                </a:ext>
              </a:extLst>
            </p:cNvPr>
            <p:cNvPicPr>
              <a:picLocks noChangeAspect="1"/>
            </p:cNvPicPr>
            <p:nvPr/>
          </p:nvPicPr>
          <p:blipFill>
            <a:blip r:embed="rId3"/>
            <a:stretch>
              <a:fillRect/>
            </a:stretch>
          </p:blipFill>
          <p:spPr>
            <a:xfrm>
              <a:off x="29034" y="2389200"/>
              <a:ext cx="873714" cy="553352"/>
            </a:xfrm>
            <a:prstGeom prst="rect">
              <a:avLst/>
            </a:prstGeom>
          </p:spPr>
        </p:pic>
        <p:sp>
          <p:nvSpPr>
            <p:cNvPr id="28" name="圆角矩形 265">
              <a:extLst>
                <a:ext uri="{FF2B5EF4-FFF2-40B4-BE49-F238E27FC236}">
                  <a16:creationId xmlns:a16="http://schemas.microsoft.com/office/drawing/2014/main" id="{D78D2A98-04EA-40EC-ADB5-CD6AD9EA044E}"/>
                </a:ext>
              </a:extLst>
            </p:cNvPr>
            <p:cNvSpPr/>
            <p:nvPr/>
          </p:nvSpPr>
          <p:spPr>
            <a:xfrm>
              <a:off x="781473" y="2500845"/>
              <a:ext cx="1960231" cy="32512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矩形 266">
              <a:extLst>
                <a:ext uri="{FF2B5EF4-FFF2-40B4-BE49-F238E27FC236}">
                  <a16:creationId xmlns:a16="http://schemas.microsoft.com/office/drawing/2014/main" id="{F11F28AC-0E94-4A37-8A15-66C4DCCCB16D}"/>
                </a:ext>
              </a:extLst>
            </p:cNvPr>
            <p:cNvSpPr/>
            <p:nvPr/>
          </p:nvSpPr>
          <p:spPr>
            <a:xfrm>
              <a:off x="855631" y="2542501"/>
              <a:ext cx="107344" cy="2501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0" name="矩形 267">
              <a:extLst>
                <a:ext uri="{FF2B5EF4-FFF2-40B4-BE49-F238E27FC236}">
                  <a16:creationId xmlns:a16="http://schemas.microsoft.com/office/drawing/2014/main" id="{A17F3F15-0895-4F32-BADF-0F60BAA97C6D}"/>
                </a:ext>
              </a:extLst>
            </p:cNvPr>
            <p:cNvSpPr/>
            <p:nvPr/>
          </p:nvSpPr>
          <p:spPr>
            <a:xfrm>
              <a:off x="1008031" y="2540525"/>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矩形 268">
              <a:extLst>
                <a:ext uri="{FF2B5EF4-FFF2-40B4-BE49-F238E27FC236}">
                  <a16:creationId xmlns:a16="http://schemas.microsoft.com/office/drawing/2014/main" id="{44A0606F-4ABB-4E02-9375-9FAE69F41E0E}"/>
                </a:ext>
              </a:extLst>
            </p:cNvPr>
            <p:cNvSpPr/>
            <p:nvPr/>
          </p:nvSpPr>
          <p:spPr>
            <a:xfrm>
              <a:off x="1162410" y="2540522"/>
              <a:ext cx="107344" cy="2501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2" name="矩形 269">
              <a:extLst>
                <a:ext uri="{FF2B5EF4-FFF2-40B4-BE49-F238E27FC236}">
                  <a16:creationId xmlns:a16="http://schemas.microsoft.com/office/drawing/2014/main" id="{9706E83D-0B01-40FE-A8C1-74CB8B0ED0D4}"/>
                </a:ext>
              </a:extLst>
            </p:cNvPr>
            <p:cNvSpPr/>
            <p:nvPr/>
          </p:nvSpPr>
          <p:spPr>
            <a:xfrm>
              <a:off x="1314810" y="2538546"/>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矩形 270">
              <a:extLst>
                <a:ext uri="{FF2B5EF4-FFF2-40B4-BE49-F238E27FC236}">
                  <a16:creationId xmlns:a16="http://schemas.microsoft.com/office/drawing/2014/main" id="{1F1E8EBB-7D88-4CA9-98EC-0DF1CD077E86}"/>
                </a:ext>
              </a:extLst>
            </p:cNvPr>
            <p:cNvSpPr/>
            <p:nvPr/>
          </p:nvSpPr>
          <p:spPr>
            <a:xfrm>
              <a:off x="1471167" y="2540526"/>
              <a:ext cx="107344" cy="2501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4" name="矩形 271">
              <a:extLst>
                <a:ext uri="{FF2B5EF4-FFF2-40B4-BE49-F238E27FC236}">
                  <a16:creationId xmlns:a16="http://schemas.microsoft.com/office/drawing/2014/main" id="{0B6619C7-D7A6-49ED-AB6C-876737172C46}"/>
                </a:ext>
              </a:extLst>
            </p:cNvPr>
            <p:cNvSpPr/>
            <p:nvPr/>
          </p:nvSpPr>
          <p:spPr>
            <a:xfrm>
              <a:off x="1623567" y="2538550"/>
              <a:ext cx="107344" cy="2501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矩形 272">
              <a:extLst>
                <a:ext uri="{FF2B5EF4-FFF2-40B4-BE49-F238E27FC236}">
                  <a16:creationId xmlns:a16="http://schemas.microsoft.com/office/drawing/2014/main" id="{D91A8099-E787-4A38-9E9A-C07AD8F2F444}"/>
                </a:ext>
              </a:extLst>
            </p:cNvPr>
            <p:cNvSpPr/>
            <p:nvPr/>
          </p:nvSpPr>
          <p:spPr>
            <a:xfrm>
              <a:off x="1777946" y="2538547"/>
              <a:ext cx="107344" cy="2501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6" name="矩形 273">
              <a:extLst>
                <a:ext uri="{FF2B5EF4-FFF2-40B4-BE49-F238E27FC236}">
                  <a16:creationId xmlns:a16="http://schemas.microsoft.com/office/drawing/2014/main" id="{80C9CCCF-DB78-40A9-B466-1016F43C013C}"/>
                </a:ext>
              </a:extLst>
            </p:cNvPr>
            <p:cNvSpPr/>
            <p:nvPr/>
          </p:nvSpPr>
          <p:spPr>
            <a:xfrm>
              <a:off x="1930346" y="2540826"/>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37" name="Rounded Rectangle 34">
            <a:extLst>
              <a:ext uri="{FF2B5EF4-FFF2-40B4-BE49-F238E27FC236}">
                <a16:creationId xmlns:a16="http://schemas.microsoft.com/office/drawing/2014/main" id="{5FB6E592-FA75-4342-81AD-7B1074AB7A6C}"/>
              </a:ext>
            </a:extLst>
          </p:cNvPr>
          <p:cNvSpPr/>
          <p:nvPr/>
        </p:nvSpPr>
        <p:spPr>
          <a:xfrm>
            <a:off x="3360276" y="1989861"/>
            <a:ext cx="3526555" cy="3550974"/>
          </a:xfrm>
          <a:prstGeom prst="roundRect">
            <a:avLst/>
          </a:prstGeom>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TextBox 83">
            <a:extLst>
              <a:ext uri="{FF2B5EF4-FFF2-40B4-BE49-F238E27FC236}">
                <a16:creationId xmlns:a16="http://schemas.microsoft.com/office/drawing/2014/main" id="{D6B20537-AAC1-471A-934A-23DA06E90038}"/>
              </a:ext>
            </a:extLst>
          </p:cNvPr>
          <p:cNvSpPr txBox="1"/>
          <p:nvPr/>
        </p:nvSpPr>
        <p:spPr>
          <a:xfrm>
            <a:off x="8296653" y="4955873"/>
            <a:ext cx="2520280" cy="461665"/>
          </a:xfrm>
          <a:prstGeom prst="rect">
            <a:avLst/>
          </a:prstGeom>
          <a:noFill/>
        </p:spPr>
        <p:txBody>
          <a:bodyPr wrap="square" rtlCol="0">
            <a:spAutoFit/>
          </a:bodyPr>
          <a:lstStyle/>
          <a:p>
            <a:pPr algn="ctr"/>
            <a:r>
              <a:rPr lang="en-US" altLang="zh-CN" b="1" dirty="0">
                <a:latin typeface="Times New Roman" charset="0"/>
                <a:ea typeface="Times New Roman" charset="0"/>
                <a:cs typeface="Times New Roman" charset="0"/>
              </a:rPr>
              <a:t>Task</a:t>
            </a:r>
            <a:r>
              <a:rPr lang="zh-CN" altLang="en-US" b="1" dirty="0">
                <a:latin typeface="Times New Roman" charset="0"/>
                <a:ea typeface="Times New Roman" charset="0"/>
                <a:cs typeface="Times New Roman" charset="0"/>
              </a:rPr>
              <a:t> </a:t>
            </a:r>
            <a:r>
              <a:rPr lang="en-US" altLang="zh-CN" b="1" dirty="0">
                <a:latin typeface="Times New Roman" charset="0"/>
                <a:ea typeface="Times New Roman" charset="0"/>
                <a:cs typeface="Times New Roman" charset="0"/>
              </a:rPr>
              <a:t>Queues</a:t>
            </a:r>
            <a:endParaRPr lang="en-US" b="1" i="1" baseline="-25000" dirty="0">
              <a:latin typeface="Times New Roman" charset="0"/>
              <a:ea typeface="Times New Roman" charset="0"/>
              <a:cs typeface="Times New Roman" charset="0"/>
            </a:endParaRPr>
          </a:p>
        </p:txBody>
      </p:sp>
      <p:grpSp>
        <p:nvGrpSpPr>
          <p:cNvPr id="39" name="组合 243">
            <a:extLst>
              <a:ext uri="{FF2B5EF4-FFF2-40B4-BE49-F238E27FC236}">
                <a16:creationId xmlns:a16="http://schemas.microsoft.com/office/drawing/2014/main" id="{6179321D-BB37-4B4D-84A0-913E4BFC710D}"/>
              </a:ext>
            </a:extLst>
          </p:cNvPr>
          <p:cNvGrpSpPr/>
          <p:nvPr/>
        </p:nvGrpSpPr>
        <p:grpSpPr>
          <a:xfrm>
            <a:off x="7908588" y="4358371"/>
            <a:ext cx="2712670" cy="553352"/>
            <a:chOff x="29034" y="2389200"/>
            <a:chExt cx="2712670" cy="553352"/>
          </a:xfrm>
        </p:grpSpPr>
        <p:pic>
          <p:nvPicPr>
            <p:cNvPr id="40" name="图片 244">
              <a:extLst>
                <a:ext uri="{FF2B5EF4-FFF2-40B4-BE49-F238E27FC236}">
                  <a16:creationId xmlns:a16="http://schemas.microsoft.com/office/drawing/2014/main" id="{20431D16-12E2-435F-9044-37DFE4024C5A}"/>
                </a:ext>
              </a:extLst>
            </p:cNvPr>
            <p:cNvPicPr>
              <a:picLocks noChangeAspect="1"/>
            </p:cNvPicPr>
            <p:nvPr/>
          </p:nvPicPr>
          <p:blipFill>
            <a:blip r:embed="rId3"/>
            <a:stretch>
              <a:fillRect/>
            </a:stretch>
          </p:blipFill>
          <p:spPr>
            <a:xfrm>
              <a:off x="29034" y="2389200"/>
              <a:ext cx="873714" cy="553352"/>
            </a:xfrm>
            <a:prstGeom prst="rect">
              <a:avLst/>
            </a:prstGeom>
          </p:spPr>
        </p:pic>
        <p:sp>
          <p:nvSpPr>
            <p:cNvPr id="41" name="圆角矩形 245">
              <a:extLst>
                <a:ext uri="{FF2B5EF4-FFF2-40B4-BE49-F238E27FC236}">
                  <a16:creationId xmlns:a16="http://schemas.microsoft.com/office/drawing/2014/main" id="{F6331DF8-8C9F-4CBF-BAFF-F03B161FD770}"/>
                </a:ext>
              </a:extLst>
            </p:cNvPr>
            <p:cNvSpPr/>
            <p:nvPr/>
          </p:nvSpPr>
          <p:spPr>
            <a:xfrm>
              <a:off x="781473" y="2500845"/>
              <a:ext cx="1960231" cy="32512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2" name="矩形 246">
              <a:extLst>
                <a:ext uri="{FF2B5EF4-FFF2-40B4-BE49-F238E27FC236}">
                  <a16:creationId xmlns:a16="http://schemas.microsoft.com/office/drawing/2014/main" id="{D72B160C-6EC6-4A01-B08D-B4496348408B}"/>
                </a:ext>
              </a:extLst>
            </p:cNvPr>
            <p:cNvSpPr/>
            <p:nvPr/>
          </p:nvSpPr>
          <p:spPr>
            <a:xfrm>
              <a:off x="855631" y="2542501"/>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5" name="矩形 247">
              <a:extLst>
                <a:ext uri="{FF2B5EF4-FFF2-40B4-BE49-F238E27FC236}">
                  <a16:creationId xmlns:a16="http://schemas.microsoft.com/office/drawing/2014/main" id="{D3B7710D-1ABD-40AF-83EA-5FD0100531BA}"/>
                </a:ext>
              </a:extLst>
            </p:cNvPr>
            <p:cNvSpPr/>
            <p:nvPr/>
          </p:nvSpPr>
          <p:spPr>
            <a:xfrm>
              <a:off x="1008031" y="2540525"/>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6" name="矩形 248">
              <a:extLst>
                <a:ext uri="{FF2B5EF4-FFF2-40B4-BE49-F238E27FC236}">
                  <a16:creationId xmlns:a16="http://schemas.microsoft.com/office/drawing/2014/main" id="{4379A443-453F-4714-8D12-C4C768B118A4}"/>
                </a:ext>
              </a:extLst>
            </p:cNvPr>
            <p:cNvSpPr/>
            <p:nvPr/>
          </p:nvSpPr>
          <p:spPr>
            <a:xfrm>
              <a:off x="1162410" y="2540522"/>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7" name="矩形 249">
              <a:extLst>
                <a:ext uri="{FF2B5EF4-FFF2-40B4-BE49-F238E27FC236}">
                  <a16:creationId xmlns:a16="http://schemas.microsoft.com/office/drawing/2014/main" id="{A2571AF3-2E5D-4B96-AFDC-57A7884202C8}"/>
                </a:ext>
              </a:extLst>
            </p:cNvPr>
            <p:cNvSpPr/>
            <p:nvPr/>
          </p:nvSpPr>
          <p:spPr>
            <a:xfrm>
              <a:off x="1314810" y="2538546"/>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8" name="矩形 250">
              <a:extLst>
                <a:ext uri="{FF2B5EF4-FFF2-40B4-BE49-F238E27FC236}">
                  <a16:creationId xmlns:a16="http://schemas.microsoft.com/office/drawing/2014/main" id="{24236C50-6FF8-4D10-9813-4EADD2BF2F34}"/>
                </a:ext>
              </a:extLst>
            </p:cNvPr>
            <p:cNvSpPr/>
            <p:nvPr/>
          </p:nvSpPr>
          <p:spPr>
            <a:xfrm>
              <a:off x="1471167" y="2540526"/>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9" name="矩形 251">
              <a:extLst>
                <a:ext uri="{FF2B5EF4-FFF2-40B4-BE49-F238E27FC236}">
                  <a16:creationId xmlns:a16="http://schemas.microsoft.com/office/drawing/2014/main" id="{296A288C-AF0F-4CD0-B24B-63A89C5D65C5}"/>
                </a:ext>
              </a:extLst>
            </p:cNvPr>
            <p:cNvSpPr/>
            <p:nvPr/>
          </p:nvSpPr>
          <p:spPr>
            <a:xfrm>
              <a:off x="1623567" y="2538550"/>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0" name="矩形 252">
              <a:extLst>
                <a:ext uri="{FF2B5EF4-FFF2-40B4-BE49-F238E27FC236}">
                  <a16:creationId xmlns:a16="http://schemas.microsoft.com/office/drawing/2014/main" id="{EF2B5FA2-E653-4EDE-9361-A6033EBF8113}"/>
                </a:ext>
              </a:extLst>
            </p:cNvPr>
            <p:cNvSpPr/>
            <p:nvPr/>
          </p:nvSpPr>
          <p:spPr>
            <a:xfrm>
              <a:off x="1777946" y="2538547"/>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51" name="组合 254">
            <a:extLst>
              <a:ext uri="{FF2B5EF4-FFF2-40B4-BE49-F238E27FC236}">
                <a16:creationId xmlns:a16="http://schemas.microsoft.com/office/drawing/2014/main" id="{A015C0FA-C42C-47F5-9201-28958D093276}"/>
              </a:ext>
            </a:extLst>
          </p:cNvPr>
          <p:cNvGrpSpPr/>
          <p:nvPr/>
        </p:nvGrpSpPr>
        <p:grpSpPr>
          <a:xfrm>
            <a:off x="7903576" y="3845675"/>
            <a:ext cx="2712670" cy="553352"/>
            <a:chOff x="29034" y="2389200"/>
            <a:chExt cx="2712670" cy="553352"/>
          </a:xfrm>
        </p:grpSpPr>
        <p:pic>
          <p:nvPicPr>
            <p:cNvPr id="52" name="图片 255">
              <a:extLst>
                <a:ext uri="{FF2B5EF4-FFF2-40B4-BE49-F238E27FC236}">
                  <a16:creationId xmlns:a16="http://schemas.microsoft.com/office/drawing/2014/main" id="{88E671E2-CD90-4932-9C75-562F3AD0F95C}"/>
                </a:ext>
              </a:extLst>
            </p:cNvPr>
            <p:cNvPicPr>
              <a:picLocks noChangeAspect="1"/>
            </p:cNvPicPr>
            <p:nvPr/>
          </p:nvPicPr>
          <p:blipFill>
            <a:blip r:embed="rId3"/>
            <a:stretch>
              <a:fillRect/>
            </a:stretch>
          </p:blipFill>
          <p:spPr>
            <a:xfrm>
              <a:off x="29034" y="2389200"/>
              <a:ext cx="873714" cy="553352"/>
            </a:xfrm>
            <a:prstGeom prst="rect">
              <a:avLst/>
            </a:prstGeom>
          </p:spPr>
        </p:pic>
        <p:sp>
          <p:nvSpPr>
            <p:cNvPr id="53" name="圆角矩形 256">
              <a:extLst>
                <a:ext uri="{FF2B5EF4-FFF2-40B4-BE49-F238E27FC236}">
                  <a16:creationId xmlns:a16="http://schemas.microsoft.com/office/drawing/2014/main" id="{1BD6FBD6-F01A-44A6-BE10-29C9EEF5EEE6}"/>
                </a:ext>
              </a:extLst>
            </p:cNvPr>
            <p:cNvSpPr/>
            <p:nvPr/>
          </p:nvSpPr>
          <p:spPr>
            <a:xfrm>
              <a:off x="781473" y="2500845"/>
              <a:ext cx="1960231" cy="32512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4" name="矩形 257">
              <a:extLst>
                <a:ext uri="{FF2B5EF4-FFF2-40B4-BE49-F238E27FC236}">
                  <a16:creationId xmlns:a16="http://schemas.microsoft.com/office/drawing/2014/main" id="{A37371CA-408E-4E00-9EE6-308085B72BF0}"/>
                </a:ext>
              </a:extLst>
            </p:cNvPr>
            <p:cNvSpPr/>
            <p:nvPr/>
          </p:nvSpPr>
          <p:spPr>
            <a:xfrm>
              <a:off x="855631" y="2542501"/>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5" name="矩形 258">
              <a:extLst>
                <a:ext uri="{FF2B5EF4-FFF2-40B4-BE49-F238E27FC236}">
                  <a16:creationId xmlns:a16="http://schemas.microsoft.com/office/drawing/2014/main" id="{49B22653-54D5-4E18-830E-73F8AEF0FEE9}"/>
                </a:ext>
              </a:extLst>
            </p:cNvPr>
            <p:cNvSpPr/>
            <p:nvPr/>
          </p:nvSpPr>
          <p:spPr>
            <a:xfrm>
              <a:off x="1008031" y="2540525"/>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6" name="矩形 259">
              <a:extLst>
                <a:ext uri="{FF2B5EF4-FFF2-40B4-BE49-F238E27FC236}">
                  <a16:creationId xmlns:a16="http://schemas.microsoft.com/office/drawing/2014/main" id="{C016AEC0-F548-4807-9D50-9CE4D40122EA}"/>
                </a:ext>
              </a:extLst>
            </p:cNvPr>
            <p:cNvSpPr/>
            <p:nvPr/>
          </p:nvSpPr>
          <p:spPr>
            <a:xfrm>
              <a:off x="1162410" y="2540522"/>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7" name="矩形 260">
              <a:extLst>
                <a:ext uri="{FF2B5EF4-FFF2-40B4-BE49-F238E27FC236}">
                  <a16:creationId xmlns:a16="http://schemas.microsoft.com/office/drawing/2014/main" id="{37615AC1-1532-4701-9654-976B6DBA05CF}"/>
                </a:ext>
              </a:extLst>
            </p:cNvPr>
            <p:cNvSpPr/>
            <p:nvPr/>
          </p:nvSpPr>
          <p:spPr>
            <a:xfrm>
              <a:off x="1314810" y="2538546"/>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8" name="矩形 261">
              <a:extLst>
                <a:ext uri="{FF2B5EF4-FFF2-40B4-BE49-F238E27FC236}">
                  <a16:creationId xmlns:a16="http://schemas.microsoft.com/office/drawing/2014/main" id="{16AFECE0-6CF6-4B57-BAF0-E37172AB3260}"/>
                </a:ext>
              </a:extLst>
            </p:cNvPr>
            <p:cNvSpPr/>
            <p:nvPr/>
          </p:nvSpPr>
          <p:spPr>
            <a:xfrm>
              <a:off x="1471167" y="2540526"/>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59" name="组合 263">
            <a:extLst>
              <a:ext uri="{FF2B5EF4-FFF2-40B4-BE49-F238E27FC236}">
                <a16:creationId xmlns:a16="http://schemas.microsoft.com/office/drawing/2014/main" id="{D2FB661A-77EC-4906-BF3B-2E1101634631}"/>
              </a:ext>
            </a:extLst>
          </p:cNvPr>
          <p:cNvGrpSpPr/>
          <p:nvPr/>
        </p:nvGrpSpPr>
        <p:grpSpPr>
          <a:xfrm>
            <a:off x="7908588" y="3299204"/>
            <a:ext cx="2712670" cy="553352"/>
            <a:chOff x="29034" y="2389200"/>
            <a:chExt cx="2712670" cy="553352"/>
          </a:xfrm>
        </p:grpSpPr>
        <p:pic>
          <p:nvPicPr>
            <p:cNvPr id="60" name="图片 264">
              <a:extLst>
                <a:ext uri="{FF2B5EF4-FFF2-40B4-BE49-F238E27FC236}">
                  <a16:creationId xmlns:a16="http://schemas.microsoft.com/office/drawing/2014/main" id="{5E6BE82E-CD2F-4730-8B3B-4E0E5EAC59D6}"/>
                </a:ext>
              </a:extLst>
            </p:cNvPr>
            <p:cNvPicPr>
              <a:picLocks noChangeAspect="1"/>
            </p:cNvPicPr>
            <p:nvPr/>
          </p:nvPicPr>
          <p:blipFill>
            <a:blip r:embed="rId3"/>
            <a:stretch>
              <a:fillRect/>
            </a:stretch>
          </p:blipFill>
          <p:spPr>
            <a:xfrm>
              <a:off x="29034" y="2389200"/>
              <a:ext cx="873714" cy="553352"/>
            </a:xfrm>
            <a:prstGeom prst="rect">
              <a:avLst/>
            </a:prstGeom>
          </p:spPr>
        </p:pic>
        <p:sp>
          <p:nvSpPr>
            <p:cNvPr id="61" name="圆角矩形 265">
              <a:extLst>
                <a:ext uri="{FF2B5EF4-FFF2-40B4-BE49-F238E27FC236}">
                  <a16:creationId xmlns:a16="http://schemas.microsoft.com/office/drawing/2014/main" id="{71D60542-B129-47E8-A5C4-F9EFA75F633E}"/>
                </a:ext>
              </a:extLst>
            </p:cNvPr>
            <p:cNvSpPr/>
            <p:nvPr/>
          </p:nvSpPr>
          <p:spPr>
            <a:xfrm>
              <a:off x="781473" y="2500845"/>
              <a:ext cx="1960231" cy="32512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2" name="矩形 266">
              <a:extLst>
                <a:ext uri="{FF2B5EF4-FFF2-40B4-BE49-F238E27FC236}">
                  <a16:creationId xmlns:a16="http://schemas.microsoft.com/office/drawing/2014/main" id="{3E6FB832-250B-4CBC-BC5E-3FDCF7A0FA34}"/>
                </a:ext>
              </a:extLst>
            </p:cNvPr>
            <p:cNvSpPr/>
            <p:nvPr/>
          </p:nvSpPr>
          <p:spPr>
            <a:xfrm>
              <a:off x="855631" y="2542501"/>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3" name="矩形 267">
              <a:extLst>
                <a:ext uri="{FF2B5EF4-FFF2-40B4-BE49-F238E27FC236}">
                  <a16:creationId xmlns:a16="http://schemas.microsoft.com/office/drawing/2014/main" id="{78A81D62-C325-48E1-87F7-EF710724F91F}"/>
                </a:ext>
              </a:extLst>
            </p:cNvPr>
            <p:cNvSpPr/>
            <p:nvPr/>
          </p:nvSpPr>
          <p:spPr>
            <a:xfrm>
              <a:off x="1008031" y="2540525"/>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4" name="矩形 268">
              <a:extLst>
                <a:ext uri="{FF2B5EF4-FFF2-40B4-BE49-F238E27FC236}">
                  <a16:creationId xmlns:a16="http://schemas.microsoft.com/office/drawing/2014/main" id="{BBAA876C-279A-427E-B66D-83B5A2B4D0C5}"/>
                </a:ext>
              </a:extLst>
            </p:cNvPr>
            <p:cNvSpPr/>
            <p:nvPr/>
          </p:nvSpPr>
          <p:spPr>
            <a:xfrm>
              <a:off x="1162410" y="2540522"/>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5" name="矩形 269">
              <a:extLst>
                <a:ext uri="{FF2B5EF4-FFF2-40B4-BE49-F238E27FC236}">
                  <a16:creationId xmlns:a16="http://schemas.microsoft.com/office/drawing/2014/main" id="{F41ABF8E-A6DF-4AD3-8DFF-D453689B5A75}"/>
                </a:ext>
              </a:extLst>
            </p:cNvPr>
            <p:cNvSpPr/>
            <p:nvPr/>
          </p:nvSpPr>
          <p:spPr>
            <a:xfrm>
              <a:off x="1314810" y="2538546"/>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6" name="矩形 270">
              <a:extLst>
                <a:ext uri="{FF2B5EF4-FFF2-40B4-BE49-F238E27FC236}">
                  <a16:creationId xmlns:a16="http://schemas.microsoft.com/office/drawing/2014/main" id="{2C552CFA-0998-47E2-ACFA-0FBD2CE03E5C}"/>
                </a:ext>
              </a:extLst>
            </p:cNvPr>
            <p:cNvSpPr/>
            <p:nvPr/>
          </p:nvSpPr>
          <p:spPr>
            <a:xfrm>
              <a:off x="1471167" y="2540526"/>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7" name="矩形 271">
              <a:extLst>
                <a:ext uri="{FF2B5EF4-FFF2-40B4-BE49-F238E27FC236}">
                  <a16:creationId xmlns:a16="http://schemas.microsoft.com/office/drawing/2014/main" id="{F549F8F1-1146-4D59-9934-FE4A86C358A1}"/>
                </a:ext>
              </a:extLst>
            </p:cNvPr>
            <p:cNvSpPr/>
            <p:nvPr/>
          </p:nvSpPr>
          <p:spPr>
            <a:xfrm>
              <a:off x="1623567" y="2538550"/>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8" name="矩形 272">
              <a:extLst>
                <a:ext uri="{FF2B5EF4-FFF2-40B4-BE49-F238E27FC236}">
                  <a16:creationId xmlns:a16="http://schemas.microsoft.com/office/drawing/2014/main" id="{8DCCEC29-259B-4643-B905-1AFF4A9D9D72}"/>
                </a:ext>
              </a:extLst>
            </p:cNvPr>
            <p:cNvSpPr/>
            <p:nvPr/>
          </p:nvSpPr>
          <p:spPr>
            <a:xfrm>
              <a:off x="1777946" y="2538547"/>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9" name="矩形 273">
              <a:extLst>
                <a:ext uri="{FF2B5EF4-FFF2-40B4-BE49-F238E27FC236}">
                  <a16:creationId xmlns:a16="http://schemas.microsoft.com/office/drawing/2014/main" id="{E94967F8-E72A-4011-AC22-C36D9D760520}"/>
                </a:ext>
              </a:extLst>
            </p:cNvPr>
            <p:cNvSpPr/>
            <p:nvPr/>
          </p:nvSpPr>
          <p:spPr>
            <a:xfrm>
              <a:off x="1930346" y="2540826"/>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70" name="Rounded Rectangle 67">
            <a:extLst>
              <a:ext uri="{FF2B5EF4-FFF2-40B4-BE49-F238E27FC236}">
                <a16:creationId xmlns:a16="http://schemas.microsoft.com/office/drawing/2014/main" id="{EE2E12C1-FC6D-4B54-8848-40B193861427}"/>
              </a:ext>
            </a:extLst>
          </p:cNvPr>
          <p:cNvSpPr/>
          <p:nvPr/>
        </p:nvSpPr>
        <p:spPr>
          <a:xfrm>
            <a:off x="7631783" y="2009351"/>
            <a:ext cx="3526555" cy="3550974"/>
          </a:xfrm>
          <a:prstGeom prst="roundRect">
            <a:avLst/>
          </a:prstGeom>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1" name="Rounded Rectangular Callout 72">
            <a:extLst>
              <a:ext uri="{FF2B5EF4-FFF2-40B4-BE49-F238E27FC236}">
                <a16:creationId xmlns:a16="http://schemas.microsoft.com/office/drawing/2014/main" id="{AB684745-179F-429F-BA71-09E667D08297}"/>
              </a:ext>
            </a:extLst>
          </p:cNvPr>
          <p:cNvSpPr/>
          <p:nvPr/>
        </p:nvSpPr>
        <p:spPr>
          <a:xfrm>
            <a:off x="3743909" y="2709370"/>
            <a:ext cx="3072904" cy="502189"/>
          </a:xfrm>
          <a:prstGeom prst="wedgeRoundRectCallout">
            <a:avLst>
              <a:gd name="adj1" fmla="val -25386"/>
              <a:gd name="adj2" fmla="val 98631"/>
              <a:gd name="adj3" fmla="val 16667"/>
            </a:avLst>
          </a:prstGeom>
          <a:solidFill>
            <a:srgbClr val="0070C0">
              <a:alpha val="70000"/>
            </a:srgbClr>
          </a:solidFill>
          <a:ln>
            <a:no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altLang="zh-CN" b="1" dirty="0">
                <a:solidFill>
                  <a:schemeClr val="bg1"/>
                </a:solidFill>
              </a:rPr>
              <a:t>Head-of-line</a:t>
            </a:r>
            <a:r>
              <a:rPr lang="zh-CN" altLang="en-US" b="1" dirty="0">
                <a:solidFill>
                  <a:schemeClr val="bg1"/>
                </a:solidFill>
              </a:rPr>
              <a:t> </a:t>
            </a:r>
            <a:r>
              <a:rPr lang="en-US" altLang="zh-CN" b="1" dirty="0">
                <a:solidFill>
                  <a:schemeClr val="bg1"/>
                </a:solidFill>
              </a:rPr>
              <a:t>blocking</a:t>
            </a:r>
            <a:endParaRPr lang="en-US" b="1" dirty="0">
              <a:solidFill>
                <a:schemeClr val="bg1"/>
              </a:solidFill>
            </a:endParaRPr>
          </a:p>
        </p:txBody>
      </p:sp>
    </p:spTree>
    <p:extLst>
      <p:ext uri="{BB962C8B-B14F-4D97-AF65-F5344CB8AC3E}">
        <p14:creationId xmlns:p14="http://schemas.microsoft.com/office/powerpoint/2010/main" val="264838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9655" y="144780"/>
            <a:ext cx="10808335" cy="692150"/>
          </a:xfrm>
        </p:spPr>
        <p:txBody>
          <a:bodyPr/>
          <a:lstStyle/>
          <a:p>
            <a:r>
              <a:rPr lang="en-US" altLang="zh-CN" dirty="0"/>
              <a:t>Proposed Methods (6/29) </a:t>
            </a:r>
          </a:p>
        </p:txBody>
      </p:sp>
      <p:sp>
        <p:nvSpPr>
          <p:cNvPr id="4" name="灯片编号占位符 3"/>
          <p:cNvSpPr>
            <a:spLocks noGrp="1"/>
          </p:cNvSpPr>
          <p:nvPr>
            <p:ph type="sldNum" sz="quarter" idx="10"/>
          </p:nvPr>
        </p:nvSpPr>
        <p:spPr>
          <a:xfrm>
            <a:off x="9108017" y="6524628"/>
            <a:ext cx="2844800" cy="339725"/>
          </a:xfrm>
        </p:spPr>
        <p:txBody>
          <a:bodyPr/>
          <a:lstStyle/>
          <a:p>
            <a:fld id="{D9B6BDF2-6896-4B98-8776-C18582F63BA5}" type="slidenum">
              <a:rPr lang="zh-TW" altLang="en-US" smtClean="0"/>
              <a:t>19</a:t>
            </a:fld>
            <a:endParaRPr lang="zh-TW" altLang="en-US"/>
          </a:p>
        </p:txBody>
      </p:sp>
      <p:sp>
        <p:nvSpPr>
          <p:cNvPr id="5" name="内容占位符 4">
            <a:extLst>
              <a:ext uri="{FF2B5EF4-FFF2-40B4-BE49-F238E27FC236}">
                <a16:creationId xmlns:a16="http://schemas.microsoft.com/office/drawing/2014/main" id="{2744EBE6-9B7A-4DDE-9AF7-78C5D734424B}"/>
              </a:ext>
            </a:extLst>
          </p:cNvPr>
          <p:cNvSpPr>
            <a:spLocks noGrp="1"/>
          </p:cNvSpPr>
          <p:nvPr>
            <p:ph idx="1"/>
          </p:nvPr>
        </p:nvSpPr>
        <p:spPr/>
        <p:txBody>
          <a:bodyPr/>
          <a:lstStyle/>
          <a:p>
            <a:r>
              <a:rPr lang="en-US" altLang="zh-CN" dirty="0"/>
              <a:t>G-thinker</a:t>
            </a:r>
          </a:p>
          <a:p>
            <a:pPr lvl="1"/>
            <a:r>
              <a:rPr lang="en-US" altLang="zh-CN" dirty="0">
                <a:solidFill>
                  <a:prstClr val="black"/>
                </a:solidFill>
              </a:rPr>
              <a:t>small task</a:t>
            </a:r>
          </a:p>
          <a:p>
            <a:pPr lvl="1"/>
            <a:r>
              <a:rPr lang="en-US" altLang="zh-CN" dirty="0">
                <a:solidFill>
                  <a:prstClr val="black"/>
                </a:solidFill>
              </a:rPr>
              <a:t>big task</a:t>
            </a:r>
          </a:p>
          <a:p>
            <a:pPr lvl="1"/>
            <a:endParaRPr lang="en-US" altLang="zh-CN" dirty="0">
              <a:solidFill>
                <a:prstClr val="black"/>
              </a:solidFill>
            </a:endParaRPr>
          </a:p>
          <a:p>
            <a:endParaRPr lang="en-US" altLang="zh-CN" dirty="0"/>
          </a:p>
          <a:p>
            <a:pPr lvl="1"/>
            <a:endParaRPr lang="en-US" altLang="zh-CN" dirty="0">
              <a:solidFill>
                <a:prstClr val="black"/>
              </a:solidFill>
            </a:endParaRPr>
          </a:p>
          <a:p>
            <a:pPr lvl="1"/>
            <a:endParaRPr lang="en-US" altLang="zh-CN" dirty="0">
              <a:solidFill>
                <a:prstClr val="black"/>
              </a:solidFill>
            </a:endParaRPr>
          </a:p>
          <a:p>
            <a:pPr marL="0" indent="0">
              <a:buNone/>
            </a:pPr>
            <a:endParaRPr lang="zh-CN" altLang="en-US" dirty="0"/>
          </a:p>
        </p:txBody>
      </p:sp>
      <p:sp>
        <p:nvSpPr>
          <p:cNvPr id="44" name="文本框 43">
            <a:extLst>
              <a:ext uri="{FF2B5EF4-FFF2-40B4-BE49-F238E27FC236}">
                <a16:creationId xmlns:a16="http://schemas.microsoft.com/office/drawing/2014/main" id="{97E35F7A-51AA-4882-AC67-0899AA50CDFC}"/>
              </a:ext>
            </a:extLst>
          </p:cNvPr>
          <p:cNvSpPr txBox="1"/>
          <p:nvPr/>
        </p:nvSpPr>
        <p:spPr>
          <a:xfrm>
            <a:off x="977928" y="5581566"/>
            <a:ext cx="10740683" cy="584775"/>
          </a:xfrm>
          <a:prstGeom prst="rect">
            <a:avLst/>
          </a:prstGeom>
          <a:noFill/>
        </p:spPr>
        <p:txBody>
          <a:bodyPr wrap="square" rtlCol="0" anchor="ctr" anchorCtr="1">
            <a:spAutoFit/>
          </a:bodyPr>
          <a:lstStyle/>
          <a:p>
            <a:r>
              <a:rPr lang="en-US" altLang="zh-CN" sz="1600" dirty="0">
                <a:latin typeface="Times New Roman" panose="02020603050405020304" pitchFamily="18" charset="0"/>
                <a:ea typeface="標楷體" pitchFamily="65" charset="-120"/>
                <a:cs typeface="Times New Roman" panose="02020603050405020304" pitchFamily="18" charset="0"/>
              </a:rPr>
              <a:t>[2] Yan D, Guo G, Khalil J, et al. G-thinker: a general distributed framework for finding qualified subgraphs in a big graph with load balancing[J]. The VLDB Journal, 2021: 1-34.</a:t>
            </a:r>
            <a:endParaRPr lang="zh-CN" altLang="en-US" sz="1600" dirty="0">
              <a:latin typeface="Times New Roman" panose="02020603050405020304" pitchFamily="18" charset="0"/>
              <a:ea typeface="標楷體" pitchFamily="65" charset="-120"/>
              <a:cs typeface="Times New Roman" panose="02020603050405020304" pitchFamily="18" charset="0"/>
            </a:endParaRPr>
          </a:p>
        </p:txBody>
      </p:sp>
      <p:sp>
        <p:nvSpPr>
          <p:cNvPr id="72" name="TextBox 83">
            <a:extLst>
              <a:ext uri="{FF2B5EF4-FFF2-40B4-BE49-F238E27FC236}">
                <a16:creationId xmlns:a16="http://schemas.microsoft.com/office/drawing/2014/main" id="{2F0B2740-E8B4-41F1-BC07-10E0269F3AE6}"/>
              </a:ext>
            </a:extLst>
          </p:cNvPr>
          <p:cNvSpPr txBox="1"/>
          <p:nvPr/>
        </p:nvSpPr>
        <p:spPr>
          <a:xfrm>
            <a:off x="4396859" y="4940254"/>
            <a:ext cx="2520280" cy="461665"/>
          </a:xfrm>
          <a:prstGeom prst="rect">
            <a:avLst/>
          </a:prstGeom>
          <a:noFill/>
        </p:spPr>
        <p:txBody>
          <a:bodyPr wrap="square" rtlCol="0">
            <a:spAutoFit/>
          </a:bodyPr>
          <a:lstStyle/>
          <a:p>
            <a:pPr algn="ctr"/>
            <a:r>
              <a:rPr lang="en-US" altLang="zh-CN" b="1" dirty="0">
                <a:latin typeface="Times New Roman" charset="0"/>
                <a:ea typeface="Times New Roman" charset="0"/>
                <a:cs typeface="Times New Roman" charset="0"/>
              </a:rPr>
              <a:t>Task</a:t>
            </a:r>
            <a:r>
              <a:rPr lang="zh-CN" altLang="en-US" b="1" dirty="0">
                <a:latin typeface="Times New Roman" charset="0"/>
                <a:ea typeface="Times New Roman" charset="0"/>
                <a:cs typeface="Times New Roman" charset="0"/>
              </a:rPr>
              <a:t> </a:t>
            </a:r>
            <a:r>
              <a:rPr lang="en-US" altLang="zh-CN" b="1" dirty="0">
                <a:latin typeface="Times New Roman" charset="0"/>
                <a:ea typeface="Times New Roman" charset="0"/>
                <a:cs typeface="Times New Roman" charset="0"/>
              </a:rPr>
              <a:t>Queues</a:t>
            </a:r>
            <a:endParaRPr lang="en-US" b="1" i="1" baseline="-25000" dirty="0">
              <a:latin typeface="Times New Roman" charset="0"/>
              <a:ea typeface="Times New Roman" charset="0"/>
              <a:cs typeface="Times New Roman" charset="0"/>
            </a:endParaRPr>
          </a:p>
        </p:txBody>
      </p:sp>
      <p:grpSp>
        <p:nvGrpSpPr>
          <p:cNvPr id="73" name="组合 243">
            <a:extLst>
              <a:ext uri="{FF2B5EF4-FFF2-40B4-BE49-F238E27FC236}">
                <a16:creationId xmlns:a16="http://schemas.microsoft.com/office/drawing/2014/main" id="{41C6286A-8C9E-4A69-8168-CB35CF94651A}"/>
              </a:ext>
            </a:extLst>
          </p:cNvPr>
          <p:cNvGrpSpPr/>
          <p:nvPr/>
        </p:nvGrpSpPr>
        <p:grpSpPr>
          <a:xfrm>
            <a:off x="4010905" y="4367842"/>
            <a:ext cx="2712670" cy="553352"/>
            <a:chOff x="29034" y="2389200"/>
            <a:chExt cx="2712670" cy="553352"/>
          </a:xfrm>
        </p:grpSpPr>
        <p:pic>
          <p:nvPicPr>
            <p:cNvPr id="74" name="图片 244">
              <a:extLst>
                <a:ext uri="{FF2B5EF4-FFF2-40B4-BE49-F238E27FC236}">
                  <a16:creationId xmlns:a16="http://schemas.microsoft.com/office/drawing/2014/main" id="{D4976A40-BA07-4658-8F76-F6968157835B}"/>
                </a:ext>
              </a:extLst>
            </p:cNvPr>
            <p:cNvPicPr>
              <a:picLocks noChangeAspect="1"/>
            </p:cNvPicPr>
            <p:nvPr/>
          </p:nvPicPr>
          <p:blipFill>
            <a:blip r:embed="rId3"/>
            <a:stretch>
              <a:fillRect/>
            </a:stretch>
          </p:blipFill>
          <p:spPr>
            <a:xfrm>
              <a:off x="29034" y="2389200"/>
              <a:ext cx="873714" cy="553352"/>
            </a:xfrm>
            <a:prstGeom prst="rect">
              <a:avLst/>
            </a:prstGeom>
          </p:spPr>
        </p:pic>
        <p:sp>
          <p:nvSpPr>
            <p:cNvPr id="75" name="圆角矩形 245">
              <a:extLst>
                <a:ext uri="{FF2B5EF4-FFF2-40B4-BE49-F238E27FC236}">
                  <a16:creationId xmlns:a16="http://schemas.microsoft.com/office/drawing/2014/main" id="{48B063C7-96C7-4296-91E9-E266B902E2CC}"/>
                </a:ext>
              </a:extLst>
            </p:cNvPr>
            <p:cNvSpPr/>
            <p:nvPr/>
          </p:nvSpPr>
          <p:spPr>
            <a:xfrm>
              <a:off x="781473" y="2500845"/>
              <a:ext cx="1960231" cy="32512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6" name="矩形 246">
              <a:extLst>
                <a:ext uri="{FF2B5EF4-FFF2-40B4-BE49-F238E27FC236}">
                  <a16:creationId xmlns:a16="http://schemas.microsoft.com/office/drawing/2014/main" id="{42BD7409-6970-42EB-88ED-A350BAB7A816}"/>
                </a:ext>
              </a:extLst>
            </p:cNvPr>
            <p:cNvSpPr/>
            <p:nvPr/>
          </p:nvSpPr>
          <p:spPr>
            <a:xfrm>
              <a:off x="855631" y="2542501"/>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7" name="矩形 247">
              <a:extLst>
                <a:ext uri="{FF2B5EF4-FFF2-40B4-BE49-F238E27FC236}">
                  <a16:creationId xmlns:a16="http://schemas.microsoft.com/office/drawing/2014/main" id="{DF0EE9CC-4A02-4BC0-8699-775D6A87589D}"/>
                </a:ext>
              </a:extLst>
            </p:cNvPr>
            <p:cNvSpPr/>
            <p:nvPr/>
          </p:nvSpPr>
          <p:spPr>
            <a:xfrm>
              <a:off x="1008031" y="2540525"/>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8" name="矩形 248">
              <a:extLst>
                <a:ext uri="{FF2B5EF4-FFF2-40B4-BE49-F238E27FC236}">
                  <a16:creationId xmlns:a16="http://schemas.microsoft.com/office/drawing/2014/main" id="{EA1EC03E-3F2A-4D65-AF81-6C25FA6A03C1}"/>
                </a:ext>
              </a:extLst>
            </p:cNvPr>
            <p:cNvSpPr/>
            <p:nvPr/>
          </p:nvSpPr>
          <p:spPr>
            <a:xfrm>
              <a:off x="1162410" y="2540522"/>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9" name="矩形 249">
              <a:extLst>
                <a:ext uri="{FF2B5EF4-FFF2-40B4-BE49-F238E27FC236}">
                  <a16:creationId xmlns:a16="http://schemas.microsoft.com/office/drawing/2014/main" id="{2BF57D49-E12E-4925-9B0D-865D44B09B73}"/>
                </a:ext>
              </a:extLst>
            </p:cNvPr>
            <p:cNvSpPr/>
            <p:nvPr/>
          </p:nvSpPr>
          <p:spPr>
            <a:xfrm>
              <a:off x="1314810" y="2538546"/>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0" name="矩形 250">
              <a:extLst>
                <a:ext uri="{FF2B5EF4-FFF2-40B4-BE49-F238E27FC236}">
                  <a16:creationId xmlns:a16="http://schemas.microsoft.com/office/drawing/2014/main" id="{815E9DA7-DDFC-40A5-A502-735A2A880EBD}"/>
                </a:ext>
              </a:extLst>
            </p:cNvPr>
            <p:cNvSpPr/>
            <p:nvPr/>
          </p:nvSpPr>
          <p:spPr>
            <a:xfrm>
              <a:off x="1471167" y="2540526"/>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1" name="矩形 251">
              <a:extLst>
                <a:ext uri="{FF2B5EF4-FFF2-40B4-BE49-F238E27FC236}">
                  <a16:creationId xmlns:a16="http://schemas.microsoft.com/office/drawing/2014/main" id="{FD57A4A6-BB38-4FAF-901F-720813E07E3A}"/>
                </a:ext>
              </a:extLst>
            </p:cNvPr>
            <p:cNvSpPr/>
            <p:nvPr/>
          </p:nvSpPr>
          <p:spPr>
            <a:xfrm>
              <a:off x="1623567" y="2538550"/>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2" name="矩形 252">
              <a:extLst>
                <a:ext uri="{FF2B5EF4-FFF2-40B4-BE49-F238E27FC236}">
                  <a16:creationId xmlns:a16="http://schemas.microsoft.com/office/drawing/2014/main" id="{3DC5E679-3078-4652-A18B-B0AAEA7FDEED}"/>
                </a:ext>
              </a:extLst>
            </p:cNvPr>
            <p:cNvSpPr/>
            <p:nvPr/>
          </p:nvSpPr>
          <p:spPr>
            <a:xfrm>
              <a:off x="1777946" y="2538547"/>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83" name="组合 254">
            <a:extLst>
              <a:ext uri="{FF2B5EF4-FFF2-40B4-BE49-F238E27FC236}">
                <a16:creationId xmlns:a16="http://schemas.microsoft.com/office/drawing/2014/main" id="{3287D9BF-1331-4963-8034-9FA3D839F5FD}"/>
              </a:ext>
            </a:extLst>
          </p:cNvPr>
          <p:cNvGrpSpPr/>
          <p:nvPr/>
        </p:nvGrpSpPr>
        <p:grpSpPr>
          <a:xfrm>
            <a:off x="4005893" y="3855146"/>
            <a:ext cx="2712670" cy="553352"/>
            <a:chOff x="29034" y="2389200"/>
            <a:chExt cx="2712670" cy="553352"/>
          </a:xfrm>
        </p:grpSpPr>
        <p:pic>
          <p:nvPicPr>
            <p:cNvPr id="84" name="图片 255">
              <a:extLst>
                <a:ext uri="{FF2B5EF4-FFF2-40B4-BE49-F238E27FC236}">
                  <a16:creationId xmlns:a16="http://schemas.microsoft.com/office/drawing/2014/main" id="{3FC6DFF8-432D-4C6C-9D3C-061FD4871F4B}"/>
                </a:ext>
              </a:extLst>
            </p:cNvPr>
            <p:cNvPicPr>
              <a:picLocks noChangeAspect="1"/>
            </p:cNvPicPr>
            <p:nvPr/>
          </p:nvPicPr>
          <p:blipFill>
            <a:blip r:embed="rId3"/>
            <a:stretch>
              <a:fillRect/>
            </a:stretch>
          </p:blipFill>
          <p:spPr>
            <a:xfrm>
              <a:off x="29034" y="2389200"/>
              <a:ext cx="873714" cy="553352"/>
            </a:xfrm>
            <a:prstGeom prst="rect">
              <a:avLst/>
            </a:prstGeom>
          </p:spPr>
        </p:pic>
        <p:sp>
          <p:nvSpPr>
            <p:cNvPr id="85" name="圆角矩形 256">
              <a:extLst>
                <a:ext uri="{FF2B5EF4-FFF2-40B4-BE49-F238E27FC236}">
                  <a16:creationId xmlns:a16="http://schemas.microsoft.com/office/drawing/2014/main" id="{7100D4DD-5B6C-4140-AAB0-49A712A4CF8C}"/>
                </a:ext>
              </a:extLst>
            </p:cNvPr>
            <p:cNvSpPr/>
            <p:nvPr/>
          </p:nvSpPr>
          <p:spPr>
            <a:xfrm>
              <a:off x="781473" y="2500845"/>
              <a:ext cx="1960231" cy="32512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6" name="矩形 257">
              <a:extLst>
                <a:ext uri="{FF2B5EF4-FFF2-40B4-BE49-F238E27FC236}">
                  <a16:creationId xmlns:a16="http://schemas.microsoft.com/office/drawing/2014/main" id="{4CCC67E7-426E-44AE-8A9A-33A3DBC7F01A}"/>
                </a:ext>
              </a:extLst>
            </p:cNvPr>
            <p:cNvSpPr/>
            <p:nvPr/>
          </p:nvSpPr>
          <p:spPr>
            <a:xfrm>
              <a:off x="855631" y="2542501"/>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7" name="矩形 258">
              <a:extLst>
                <a:ext uri="{FF2B5EF4-FFF2-40B4-BE49-F238E27FC236}">
                  <a16:creationId xmlns:a16="http://schemas.microsoft.com/office/drawing/2014/main" id="{09A9E09E-8B99-4B24-8F82-F407457501D8}"/>
                </a:ext>
              </a:extLst>
            </p:cNvPr>
            <p:cNvSpPr/>
            <p:nvPr/>
          </p:nvSpPr>
          <p:spPr>
            <a:xfrm>
              <a:off x="1008031" y="2540525"/>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8" name="矩形 259">
              <a:extLst>
                <a:ext uri="{FF2B5EF4-FFF2-40B4-BE49-F238E27FC236}">
                  <a16:creationId xmlns:a16="http://schemas.microsoft.com/office/drawing/2014/main" id="{905761E7-347B-408F-ACA7-507C6B45B7E3}"/>
                </a:ext>
              </a:extLst>
            </p:cNvPr>
            <p:cNvSpPr/>
            <p:nvPr/>
          </p:nvSpPr>
          <p:spPr>
            <a:xfrm>
              <a:off x="1162410" y="2540522"/>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9" name="矩形 260">
              <a:extLst>
                <a:ext uri="{FF2B5EF4-FFF2-40B4-BE49-F238E27FC236}">
                  <a16:creationId xmlns:a16="http://schemas.microsoft.com/office/drawing/2014/main" id="{B5039B9F-5F4D-4511-AFA3-634A76BA6E4F}"/>
                </a:ext>
              </a:extLst>
            </p:cNvPr>
            <p:cNvSpPr/>
            <p:nvPr/>
          </p:nvSpPr>
          <p:spPr>
            <a:xfrm>
              <a:off x="1314810" y="2538546"/>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0" name="矩形 261">
              <a:extLst>
                <a:ext uri="{FF2B5EF4-FFF2-40B4-BE49-F238E27FC236}">
                  <a16:creationId xmlns:a16="http://schemas.microsoft.com/office/drawing/2014/main" id="{08C88491-9D78-4C72-92ED-C3FB228644B0}"/>
                </a:ext>
              </a:extLst>
            </p:cNvPr>
            <p:cNvSpPr/>
            <p:nvPr/>
          </p:nvSpPr>
          <p:spPr>
            <a:xfrm>
              <a:off x="1471167" y="2540526"/>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91" name="组合 263">
            <a:extLst>
              <a:ext uri="{FF2B5EF4-FFF2-40B4-BE49-F238E27FC236}">
                <a16:creationId xmlns:a16="http://schemas.microsoft.com/office/drawing/2014/main" id="{23F357F2-570F-496D-9E3F-BAD93A36FF63}"/>
              </a:ext>
            </a:extLst>
          </p:cNvPr>
          <p:cNvGrpSpPr/>
          <p:nvPr/>
        </p:nvGrpSpPr>
        <p:grpSpPr>
          <a:xfrm>
            <a:off x="4010905" y="3308675"/>
            <a:ext cx="2712670" cy="553352"/>
            <a:chOff x="29034" y="2389200"/>
            <a:chExt cx="2712670" cy="553352"/>
          </a:xfrm>
        </p:grpSpPr>
        <p:pic>
          <p:nvPicPr>
            <p:cNvPr id="92" name="图片 264">
              <a:extLst>
                <a:ext uri="{FF2B5EF4-FFF2-40B4-BE49-F238E27FC236}">
                  <a16:creationId xmlns:a16="http://schemas.microsoft.com/office/drawing/2014/main" id="{112632BF-6547-4069-8DEA-EA5A22B31D25}"/>
                </a:ext>
              </a:extLst>
            </p:cNvPr>
            <p:cNvPicPr>
              <a:picLocks noChangeAspect="1"/>
            </p:cNvPicPr>
            <p:nvPr/>
          </p:nvPicPr>
          <p:blipFill>
            <a:blip r:embed="rId3"/>
            <a:stretch>
              <a:fillRect/>
            </a:stretch>
          </p:blipFill>
          <p:spPr>
            <a:xfrm>
              <a:off x="29034" y="2389200"/>
              <a:ext cx="873714" cy="553352"/>
            </a:xfrm>
            <a:prstGeom prst="rect">
              <a:avLst/>
            </a:prstGeom>
          </p:spPr>
        </p:pic>
        <p:sp>
          <p:nvSpPr>
            <p:cNvPr id="93" name="圆角矩形 265">
              <a:extLst>
                <a:ext uri="{FF2B5EF4-FFF2-40B4-BE49-F238E27FC236}">
                  <a16:creationId xmlns:a16="http://schemas.microsoft.com/office/drawing/2014/main" id="{16765EC6-15FF-4973-AC77-6DC73E97338B}"/>
                </a:ext>
              </a:extLst>
            </p:cNvPr>
            <p:cNvSpPr/>
            <p:nvPr/>
          </p:nvSpPr>
          <p:spPr>
            <a:xfrm>
              <a:off x="781473" y="2500845"/>
              <a:ext cx="1960231" cy="32512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4" name="矩形 266">
              <a:extLst>
                <a:ext uri="{FF2B5EF4-FFF2-40B4-BE49-F238E27FC236}">
                  <a16:creationId xmlns:a16="http://schemas.microsoft.com/office/drawing/2014/main" id="{71D2B598-3545-4B26-A7D6-3209F84454A2}"/>
                </a:ext>
              </a:extLst>
            </p:cNvPr>
            <p:cNvSpPr/>
            <p:nvPr/>
          </p:nvSpPr>
          <p:spPr>
            <a:xfrm>
              <a:off x="855631" y="2542501"/>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5" name="矩形 267">
              <a:extLst>
                <a:ext uri="{FF2B5EF4-FFF2-40B4-BE49-F238E27FC236}">
                  <a16:creationId xmlns:a16="http://schemas.microsoft.com/office/drawing/2014/main" id="{854D2FD1-9679-4082-8FD7-9FD4F7715CAD}"/>
                </a:ext>
              </a:extLst>
            </p:cNvPr>
            <p:cNvSpPr/>
            <p:nvPr/>
          </p:nvSpPr>
          <p:spPr>
            <a:xfrm>
              <a:off x="1008031" y="2540525"/>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6" name="矩形 268">
              <a:extLst>
                <a:ext uri="{FF2B5EF4-FFF2-40B4-BE49-F238E27FC236}">
                  <a16:creationId xmlns:a16="http://schemas.microsoft.com/office/drawing/2014/main" id="{8B193FBB-FA1E-4F67-9D6B-B0E4C201ABC0}"/>
                </a:ext>
              </a:extLst>
            </p:cNvPr>
            <p:cNvSpPr/>
            <p:nvPr/>
          </p:nvSpPr>
          <p:spPr>
            <a:xfrm>
              <a:off x="1162410" y="2540522"/>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97" name="圆角矩形 218">
            <a:extLst>
              <a:ext uri="{FF2B5EF4-FFF2-40B4-BE49-F238E27FC236}">
                <a16:creationId xmlns:a16="http://schemas.microsoft.com/office/drawing/2014/main" id="{B8A52991-4AED-410D-9557-6053F8515E8A}"/>
              </a:ext>
            </a:extLst>
          </p:cNvPr>
          <p:cNvSpPr/>
          <p:nvPr/>
        </p:nvSpPr>
        <p:spPr>
          <a:xfrm>
            <a:off x="4779126" y="2594886"/>
            <a:ext cx="1960231" cy="325120"/>
          </a:xfrm>
          <a:prstGeom prst="round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8" name="矩形 219">
            <a:extLst>
              <a:ext uri="{FF2B5EF4-FFF2-40B4-BE49-F238E27FC236}">
                <a16:creationId xmlns:a16="http://schemas.microsoft.com/office/drawing/2014/main" id="{292AFBCB-7B50-4A0E-8D5B-DE84E5624A69}"/>
              </a:ext>
            </a:extLst>
          </p:cNvPr>
          <p:cNvSpPr/>
          <p:nvPr/>
        </p:nvSpPr>
        <p:spPr>
          <a:xfrm>
            <a:off x="4845291" y="2630930"/>
            <a:ext cx="107344" cy="2501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9" name="矩形 220">
            <a:extLst>
              <a:ext uri="{FF2B5EF4-FFF2-40B4-BE49-F238E27FC236}">
                <a16:creationId xmlns:a16="http://schemas.microsoft.com/office/drawing/2014/main" id="{3D706B02-BCF6-40DD-9AD9-B8359190F075}"/>
              </a:ext>
            </a:extLst>
          </p:cNvPr>
          <p:cNvSpPr/>
          <p:nvPr/>
        </p:nvSpPr>
        <p:spPr>
          <a:xfrm>
            <a:off x="4997691" y="2628954"/>
            <a:ext cx="107344" cy="2501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0" name="矩形 221">
            <a:extLst>
              <a:ext uri="{FF2B5EF4-FFF2-40B4-BE49-F238E27FC236}">
                <a16:creationId xmlns:a16="http://schemas.microsoft.com/office/drawing/2014/main" id="{E9CF2034-61C9-4385-A2BF-34CC72BEAB0F}"/>
              </a:ext>
            </a:extLst>
          </p:cNvPr>
          <p:cNvSpPr/>
          <p:nvPr/>
        </p:nvSpPr>
        <p:spPr>
          <a:xfrm>
            <a:off x="5152070" y="2628951"/>
            <a:ext cx="107344" cy="2501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01" name="TextBox 83">
            <a:extLst>
              <a:ext uri="{FF2B5EF4-FFF2-40B4-BE49-F238E27FC236}">
                <a16:creationId xmlns:a16="http://schemas.microsoft.com/office/drawing/2014/main" id="{DA485896-4AE8-4562-8AB2-3F4D9B9264B3}"/>
              </a:ext>
            </a:extLst>
          </p:cNvPr>
          <p:cNvSpPr txBox="1"/>
          <p:nvPr/>
        </p:nvSpPr>
        <p:spPr>
          <a:xfrm>
            <a:off x="3196904" y="2442953"/>
            <a:ext cx="1841658" cy="369332"/>
          </a:xfrm>
          <a:prstGeom prst="rect">
            <a:avLst/>
          </a:prstGeom>
          <a:noFill/>
        </p:spPr>
        <p:txBody>
          <a:bodyPr wrap="square" rtlCol="0">
            <a:spAutoFit/>
          </a:bodyPr>
          <a:lstStyle/>
          <a:p>
            <a:pPr algn="ctr"/>
            <a:r>
              <a:rPr lang="en-US" b="1" i="1" dirty="0" err="1">
                <a:latin typeface="Times New Roman" charset="0"/>
                <a:ea typeface="Times New Roman" charset="0"/>
                <a:cs typeface="Times New Roman" charset="0"/>
              </a:rPr>
              <a:t>Q</a:t>
            </a:r>
            <a:r>
              <a:rPr lang="en-US" b="1" i="1" baseline="-25000" dirty="0" err="1">
                <a:latin typeface="Times New Roman" charset="0"/>
                <a:ea typeface="Times New Roman" charset="0"/>
                <a:cs typeface="Times New Roman" charset="0"/>
              </a:rPr>
              <a:t>global</a:t>
            </a:r>
            <a:endParaRPr lang="en-US" b="1" i="1" baseline="-25000" dirty="0">
              <a:latin typeface="Times New Roman" charset="0"/>
              <a:ea typeface="Times New Roman" charset="0"/>
              <a:cs typeface="Times New Roman" charset="0"/>
            </a:endParaRPr>
          </a:p>
        </p:txBody>
      </p:sp>
      <p:sp>
        <p:nvSpPr>
          <p:cNvPr id="102" name="TextBox 83">
            <a:extLst>
              <a:ext uri="{FF2B5EF4-FFF2-40B4-BE49-F238E27FC236}">
                <a16:creationId xmlns:a16="http://schemas.microsoft.com/office/drawing/2014/main" id="{69E3964B-49DF-4772-83A8-2FD37230F9BC}"/>
              </a:ext>
            </a:extLst>
          </p:cNvPr>
          <p:cNvSpPr txBox="1"/>
          <p:nvPr/>
        </p:nvSpPr>
        <p:spPr>
          <a:xfrm>
            <a:off x="8670477" y="4984834"/>
            <a:ext cx="2520280" cy="461665"/>
          </a:xfrm>
          <a:prstGeom prst="rect">
            <a:avLst/>
          </a:prstGeom>
          <a:noFill/>
        </p:spPr>
        <p:txBody>
          <a:bodyPr wrap="square" rtlCol="0">
            <a:spAutoFit/>
          </a:bodyPr>
          <a:lstStyle/>
          <a:p>
            <a:pPr algn="ctr"/>
            <a:r>
              <a:rPr lang="en-US" altLang="zh-CN" b="1" dirty="0">
                <a:latin typeface="Times New Roman" charset="0"/>
                <a:ea typeface="Times New Roman" charset="0"/>
                <a:cs typeface="Times New Roman" charset="0"/>
              </a:rPr>
              <a:t>Task</a:t>
            </a:r>
            <a:r>
              <a:rPr lang="zh-CN" altLang="en-US" b="1" dirty="0">
                <a:latin typeface="Times New Roman" charset="0"/>
                <a:ea typeface="Times New Roman" charset="0"/>
                <a:cs typeface="Times New Roman" charset="0"/>
              </a:rPr>
              <a:t> </a:t>
            </a:r>
            <a:r>
              <a:rPr lang="en-US" altLang="zh-CN" b="1" dirty="0">
                <a:latin typeface="Times New Roman" charset="0"/>
                <a:ea typeface="Times New Roman" charset="0"/>
                <a:cs typeface="Times New Roman" charset="0"/>
              </a:rPr>
              <a:t>Queues</a:t>
            </a:r>
            <a:endParaRPr lang="en-US" b="1" i="1" baseline="-25000" dirty="0">
              <a:latin typeface="Times New Roman" charset="0"/>
              <a:ea typeface="Times New Roman" charset="0"/>
              <a:cs typeface="Times New Roman" charset="0"/>
            </a:endParaRPr>
          </a:p>
        </p:txBody>
      </p:sp>
      <p:grpSp>
        <p:nvGrpSpPr>
          <p:cNvPr id="103" name="组合 243">
            <a:extLst>
              <a:ext uri="{FF2B5EF4-FFF2-40B4-BE49-F238E27FC236}">
                <a16:creationId xmlns:a16="http://schemas.microsoft.com/office/drawing/2014/main" id="{4E96729C-D72E-47C8-8368-0377DFC1B596}"/>
              </a:ext>
            </a:extLst>
          </p:cNvPr>
          <p:cNvGrpSpPr/>
          <p:nvPr/>
        </p:nvGrpSpPr>
        <p:grpSpPr>
          <a:xfrm>
            <a:off x="8282412" y="4387332"/>
            <a:ext cx="2712670" cy="553352"/>
            <a:chOff x="29034" y="2389200"/>
            <a:chExt cx="2712670" cy="553352"/>
          </a:xfrm>
        </p:grpSpPr>
        <p:pic>
          <p:nvPicPr>
            <p:cNvPr id="104" name="图片 244">
              <a:extLst>
                <a:ext uri="{FF2B5EF4-FFF2-40B4-BE49-F238E27FC236}">
                  <a16:creationId xmlns:a16="http://schemas.microsoft.com/office/drawing/2014/main" id="{9B8AE6BF-02F6-4805-A529-B5E53023D809}"/>
                </a:ext>
              </a:extLst>
            </p:cNvPr>
            <p:cNvPicPr>
              <a:picLocks noChangeAspect="1"/>
            </p:cNvPicPr>
            <p:nvPr/>
          </p:nvPicPr>
          <p:blipFill>
            <a:blip r:embed="rId3"/>
            <a:stretch>
              <a:fillRect/>
            </a:stretch>
          </p:blipFill>
          <p:spPr>
            <a:xfrm>
              <a:off x="29034" y="2389200"/>
              <a:ext cx="873714" cy="553352"/>
            </a:xfrm>
            <a:prstGeom prst="rect">
              <a:avLst/>
            </a:prstGeom>
          </p:spPr>
        </p:pic>
        <p:sp>
          <p:nvSpPr>
            <p:cNvPr id="105" name="圆角矩形 245">
              <a:extLst>
                <a:ext uri="{FF2B5EF4-FFF2-40B4-BE49-F238E27FC236}">
                  <a16:creationId xmlns:a16="http://schemas.microsoft.com/office/drawing/2014/main" id="{0F3A53D3-9D95-4298-BAAD-9841F4C8496C}"/>
                </a:ext>
              </a:extLst>
            </p:cNvPr>
            <p:cNvSpPr/>
            <p:nvPr/>
          </p:nvSpPr>
          <p:spPr>
            <a:xfrm>
              <a:off x="781473" y="2500845"/>
              <a:ext cx="1960231" cy="32512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6" name="矩形 246">
              <a:extLst>
                <a:ext uri="{FF2B5EF4-FFF2-40B4-BE49-F238E27FC236}">
                  <a16:creationId xmlns:a16="http://schemas.microsoft.com/office/drawing/2014/main" id="{8B31951D-9D1A-44F2-91C3-1580CED5062D}"/>
                </a:ext>
              </a:extLst>
            </p:cNvPr>
            <p:cNvSpPr/>
            <p:nvPr/>
          </p:nvSpPr>
          <p:spPr>
            <a:xfrm>
              <a:off x="855631" y="2542501"/>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7" name="矩形 247">
              <a:extLst>
                <a:ext uri="{FF2B5EF4-FFF2-40B4-BE49-F238E27FC236}">
                  <a16:creationId xmlns:a16="http://schemas.microsoft.com/office/drawing/2014/main" id="{0242EBAC-BF5A-4277-9872-CFC5CEC6AAD8}"/>
                </a:ext>
              </a:extLst>
            </p:cNvPr>
            <p:cNvSpPr/>
            <p:nvPr/>
          </p:nvSpPr>
          <p:spPr>
            <a:xfrm>
              <a:off x="1008031" y="2540525"/>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8" name="矩形 248">
              <a:extLst>
                <a:ext uri="{FF2B5EF4-FFF2-40B4-BE49-F238E27FC236}">
                  <a16:creationId xmlns:a16="http://schemas.microsoft.com/office/drawing/2014/main" id="{7072B2BB-A29E-435F-B22A-1666BCDB4339}"/>
                </a:ext>
              </a:extLst>
            </p:cNvPr>
            <p:cNvSpPr/>
            <p:nvPr/>
          </p:nvSpPr>
          <p:spPr>
            <a:xfrm>
              <a:off x="1162410" y="2540522"/>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9" name="矩形 249">
              <a:extLst>
                <a:ext uri="{FF2B5EF4-FFF2-40B4-BE49-F238E27FC236}">
                  <a16:creationId xmlns:a16="http://schemas.microsoft.com/office/drawing/2014/main" id="{265708A9-E007-47E9-A904-D551CAA992AE}"/>
                </a:ext>
              </a:extLst>
            </p:cNvPr>
            <p:cNvSpPr/>
            <p:nvPr/>
          </p:nvSpPr>
          <p:spPr>
            <a:xfrm>
              <a:off x="1314810" y="2538546"/>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0" name="矩形 250">
              <a:extLst>
                <a:ext uri="{FF2B5EF4-FFF2-40B4-BE49-F238E27FC236}">
                  <a16:creationId xmlns:a16="http://schemas.microsoft.com/office/drawing/2014/main" id="{908A7676-0AC7-42C5-8255-FBD38F3C8762}"/>
                </a:ext>
              </a:extLst>
            </p:cNvPr>
            <p:cNvSpPr/>
            <p:nvPr/>
          </p:nvSpPr>
          <p:spPr>
            <a:xfrm>
              <a:off x="1471167" y="2540526"/>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1" name="矩形 251">
              <a:extLst>
                <a:ext uri="{FF2B5EF4-FFF2-40B4-BE49-F238E27FC236}">
                  <a16:creationId xmlns:a16="http://schemas.microsoft.com/office/drawing/2014/main" id="{3C9898CB-81DA-441B-9BE6-0DA7D99678B0}"/>
                </a:ext>
              </a:extLst>
            </p:cNvPr>
            <p:cNvSpPr/>
            <p:nvPr/>
          </p:nvSpPr>
          <p:spPr>
            <a:xfrm>
              <a:off x="1623567" y="2538550"/>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2" name="矩形 252">
              <a:extLst>
                <a:ext uri="{FF2B5EF4-FFF2-40B4-BE49-F238E27FC236}">
                  <a16:creationId xmlns:a16="http://schemas.microsoft.com/office/drawing/2014/main" id="{72DEE3B3-A5BE-4BF8-8FC9-A5583223FAC8}"/>
                </a:ext>
              </a:extLst>
            </p:cNvPr>
            <p:cNvSpPr/>
            <p:nvPr/>
          </p:nvSpPr>
          <p:spPr>
            <a:xfrm>
              <a:off x="1777946" y="2538547"/>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13" name="组合 254">
            <a:extLst>
              <a:ext uri="{FF2B5EF4-FFF2-40B4-BE49-F238E27FC236}">
                <a16:creationId xmlns:a16="http://schemas.microsoft.com/office/drawing/2014/main" id="{3B7146EF-08D1-4A4F-97DB-DFC226F82962}"/>
              </a:ext>
            </a:extLst>
          </p:cNvPr>
          <p:cNvGrpSpPr/>
          <p:nvPr/>
        </p:nvGrpSpPr>
        <p:grpSpPr>
          <a:xfrm>
            <a:off x="8277400" y="3874636"/>
            <a:ext cx="2712670" cy="553352"/>
            <a:chOff x="29034" y="2389200"/>
            <a:chExt cx="2712670" cy="553352"/>
          </a:xfrm>
        </p:grpSpPr>
        <p:pic>
          <p:nvPicPr>
            <p:cNvPr id="114" name="图片 255">
              <a:extLst>
                <a:ext uri="{FF2B5EF4-FFF2-40B4-BE49-F238E27FC236}">
                  <a16:creationId xmlns:a16="http://schemas.microsoft.com/office/drawing/2014/main" id="{0B1F5D0C-6850-4B2D-BBC0-DF32EE3515E6}"/>
                </a:ext>
              </a:extLst>
            </p:cNvPr>
            <p:cNvPicPr>
              <a:picLocks noChangeAspect="1"/>
            </p:cNvPicPr>
            <p:nvPr/>
          </p:nvPicPr>
          <p:blipFill>
            <a:blip r:embed="rId3"/>
            <a:stretch>
              <a:fillRect/>
            </a:stretch>
          </p:blipFill>
          <p:spPr>
            <a:xfrm>
              <a:off x="29034" y="2389200"/>
              <a:ext cx="873714" cy="553352"/>
            </a:xfrm>
            <a:prstGeom prst="rect">
              <a:avLst/>
            </a:prstGeom>
          </p:spPr>
        </p:pic>
        <p:sp>
          <p:nvSpPr>
            <p:cNvPr id="115" name="圆角矩形 256">
              <a:extLst>
                <a:ext uri="{FF2B5EF4-FFF2-40B4-BE49-F238E27FC236}">
                  <a16:creationId xmlns:a16="http://schemas.microsoft.com/office/drawing/2014/main" id="{DADD0E23-316A-4E2A-BB80-8CA8D5F1BB21}"/>
                </a:ext>
              </a:extLst>
            </p:cNvPr>
            <p:cNvSpPr/>
            <p:nvPr/>
          </p:nvSpPr>
          <p:spPr>
            <a:xfrm>
              <a:off x="781473" y="2500845"/>
              <a:ext cx="1960231" cy="32512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6" name="矩形 257">
              <a:extLst>
                <a:ext uri="{FF2B5EF4-FFF2-40B4-BE49-F238E27FC236}">
                  <a16:creationId xmlns:a16="http://schemas.microsoft.com/office/drawing/2014/main" id="{EB9E0B1D-FD90-40E0-B7AA-1D9B860C14EE}"/>
                </a:ext>
              </a:extLst>
            </p:cNvPr>
            <p:cNvSpPr/>
            <p:nvPr/>
          </p:nvSpPr>
          <p:spPr>
            <a:xfrm>
              <a:off x="855631" y="2542501"/>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7" name="矩形 258">
              <a:extLst>
                <a:ext uri="{FF2B5EF4-FFF2-40B4-BE49-F238E27FC236}">
                  <a16:creationId xmlns:a16="http://schemas.microsoft.com/office/drawing/2014/main" id="{2A911585-E2F5-4AD7-B33D-EC4F403C7B6B}"/>
                </a:ext>
              </a:extLst>
            </p:cNvPr>
            <p:cNvSpPr/>
            <p:nvPr/>
          </p:nvSpPr>
          <p:spPr>
            <a:xfrm>
              <a:off x="1008031" y="2540525"/>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8" name="矩形 259">
              <a:extLst>
                <a:ext uri="{FF2B5EF4-FFF2-40B4-BE49-F238E27FC236}">
                  <a16:creationId xmlns:a16="http://schemas.microsoft.com/office/drawing/2014/main" id="{23C729D1-A951-49C8-B9E7-8ACBB2930117}"/>
                </a:ext>
              </a:extLst>
            </p:cNvPr>
            <p:cNvSpPr/>
            <p:nvPr/>
          </p:nvSpPr>
          <p:spPr>
            <a:xfrm>
              <a:off x="1162410" y="2540522"/>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9" name="矩形 260">
              <a:extLst>
                <a:ext uri="{FF2B5EF4-FFF2-40B4-BE49-F238E27FC236}">
                  <a16:creationId xmlns:a16="http://schemas.microsoft.com/office/drawing/2014/main" id="{F7B621D2-DD9A-4EFF-A960-7C07CC09A9DB}"/>
                </a:ext>
              </a:extLst>
            </p:cNvPr>
            <p:cNvSpPr/>
            <p:nvPr/>
          </p:nvSpPr>
          <p:spPr>
            <a:xfrm>
              <a:off x="1314810" y="2538546"/>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0" name="矩形 261">
              <a:extLst>
                <a:ext uri="{FF2B5EF4-FFF2-40B4-BE49-F238E27FC236}">
                  <a16:creationId xmlns:a16="http://schemas.microsoft.com/office/drawing/2014/main" id="{98332E62-D54F-40BB-B987-E43DCB5C9352}"/>
                </a:ext>
              </a:extLst>
            </p:cNvPr>
            <p:cNvSpPr/>
            <p:nvPr/>
          </p:nvSpPr>
          <p:spPr>
            <a:xfrm>
              <a:off x="1471167" y="2540526"/>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grpSp>
        <p:nvGrpSpPr>
          <p:cNvPr id="121" name="组合 263">
            <a:extLst>
              <a:ext uri="{FF2B5EF4-FFF2-40B4-BE49-F238E27FC236}">
                <a16:creationId xmlns:a16="http://schemas.microsoft.com/office/drawing/2014/main" id="{12C1DB0D-41A5-4AE6-92F1-7A0A4FCDD2D7}"/>
              </a:ext>
            </a:extLst>
          </p:cNvPr>
          <p:cNvGrpSpPr/>
          <p:nvPr/>
        </p:nvGrpSpPr>
        <p:grpSpPr>
          <a:xfrm>
            <a:off x="8282412" y="3328165"/>
            <a:ext cx="2712670" cy="553352"/>
            <a:chOff x="29034" y="2389200"/>
            <a:chExt cx="2712670" cy="553352"/>
          </a:xfrm>
        </p:grpSpPr>
        <p:pic>
          <p:nvPicPr>
            <p:cNvPr id="122" name="图片 264">
              <a:extLst>
                <a:ext uri="{FF2B5EF4-FFF2-40B4-BE49-F238E27FC236}">
                  <a16:creationId xmlns:a16="http://schemas.microsoft.com/office/drawing/2014/main" id="{63672623-5498-4D87-9ADB-598A989C75F9}"/>
                </a:ext>
              </a:extLst>
            </p:cNvPr>
            <p:cNvPicPr>
              <a:picLocks noChangeAspect="1"/>
            </p:cNvPicPr>
            <p:nvPr/>
          </p:nvPicPr>
          <p:blipFill>
            <a:blip r:embed="rId3"/>
            <a:stretch>
              <a:fillRect/>
            </a:stretch>
          </p:blipFill>
          <p:spPr>
            <a:xfrm>
              <a:off x="29034" y="2389200"/>
              <a:ext cx="873714" cy="553352"/>
            </a:xfrm>
            <a:prstGeom prst="rect">
              <a:avLst/>
            </a:prstGeom>
          </p:spPr>
        </p:pic>
        <p:sp>
          <p:nvSpPr>
            <p:cNvPr id="123" name="圆角矩形 265">
              <a:extLst>
                <a:ext uri="{FF2B5EF4-FFF2-40B4-BE49-F238E27FC236}">
                  <a16:creationId xmlns:a16="http://schemas.microsoft.com/office/drawing/2014/main" id="{2B08794A-BFC8-443C-AAF3-194E8B99D1F0}"/>
                </a:ext>
              </a:extLst>
            </p:cNvPr>
            <p:cNvSpPr/>
            <p:nvPr/>
          </p:nvSpPr>
          <p:spPr>
            <a:xfrm>
              <a:off x="781473" y="2500845"/>
              <a:ext cx="1960231" cy="32512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4" name="矩形 266">
              <a:extLst>
                <a:ext uri="{FF2B5EF4-FFF2-40B4-BE49-F238E27FC236}">
                  <a16:creationId xmlns:a16="http://schemas.microsoft.com/office/drawing/2014/main" id="{3C63BDCC-ED47-4E9F-B636-DB93276027DF}"/>
                </a:ext>
              </a:extLst>
            </p:cNvPr>
            <p:cNvSpPr/>
            <p:nvPr/>
          </p:nvSpPr>
          <p:spPr>
            <a:xfrm>
              <a:off x="855631" y="2542501"/>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5" name="矩形 267">
              <a:extLst>
                <a:ext uri="{FF2B5EF4-FFF2-40B4-BE49-F238E27FC236}">
                  <a16:creationId xmlns:a16="http://schemas.microsoft.com/office/drawing/2014/main" id="{0CF34BC5-4EAA-4953-A1E3-46C7142656FF}"/>
                </a:ext>
              </a:extLst>
            </p:cNvPr>
            <p:cNvSpPr/>
            <p:nvPr/>
          </p:nvSpPr>
          <p:spPr>
            <a:xfrm>
              <a:off x="1008031" y="2540525"/>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6" name="矩形 268">
              <a:extLst>
                <a:ext uri="{FF2B5EF4-FFF2-40B4-BE49-F238E27FC236}">
                  <a16:creationId xmlns:a16="http://schemas.microsoft.com/office/drawing/2014/main" id="{ABE43D72-B47D-4CB3-A498-44A5EAB40D10}"/>
                </a:ext>
              </a:extLst>
            </p:cNvPr>
            <p:cNvSpPr/>
            <p:nvPr/>
          </p:nvSpPr>
          <p:spPr>
            <a:xfrm>
              <a:off x="1162410" y="2540522"/>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7" name="矩形 269">
              <a:extLst>
                <a:ext uri="{FF2B5EF4-FFF2-40B4-BE49-F238E27FC236}">
                  <a16:creationId xmlns:a16="http://schemas.microsoft.com/office/drawing/2014/main" id="{688E35BA-4FEC-4970-9DAB-F78F27690748}"/>
                </a:ext>
              </a:extLst>
            </p:cNvPr>
            <p:cNvSpPr/>
            <p:nvPr/>
          </p:nvSpPr>
          <p:spPr>
            <a:xfrm>
              <a:off x="1314810" y="2538546"/>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8" name="矩形 270">
              <a:extLst>
                <a:ext uri="{FF2B5EF4-FFF2-40B4-BE49-F238E27FC236}">
                  <a16:creationId xmlns:a16="http://schemas.microsoft.com/office/drawing/2014/main" id="{45C53469-C6B3-489D-8403-49F09E8F5FE6}"/>
                </a:ext>
              </a:extLst>
            </p:cNvPr>
            <p:cNvSpPr/>
            <p:nvPr/>
          </p:nvSpPr>
          <p:spPr>
            <a:xfrm>
              <a:off x="1471167" y="2540526"/>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9" name="矩形 271">
              <a:extLst>
                <a:ext uri="{FF2B5EF4-FFF2-40B4-BE49-F238E27FC236}">
                  <a16:creationId xmlns:a16="http://schemas.microsoft.com/office/drawing/2014/main" id="{D171B7CE-D7EC-4CE8-A5F3-3BE96B73BF73}"/>
                </a:ext>
              </a:extLst>
            </p:cNvPr>
            <p:cNvSpPr/>
            <p:nvPr/>
          </p:nvSpPr>
          <p:spPr>
            <a:xfrm>
              <a:off x="1623567" y="2538550"/>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0" name="矩形 272">
              <a:extLst>
                <a:ext uri="{FF2B5EF4-FFF2-40B4-BE49-F238E27FC236}">
                  <a16:creationId xmlns:a16="http://schemas.microsoft.com/office/drawing/2014/main" id="{304D2273-E0FF-46CA-9FEC-8BB1277E93F6}"/>
                </a:ext>
              </a:extLst>
            </p:cNvPr>
            <p:cNvSpPr/>
            <p:nvPr/>
          </p:nvSpPr>
          <p:spPr>
            <a:xfrm>
              <a:off x="1777946" y="2538547"/>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1" name="矩形 273">
              <a:extLst>
                <a:ext uri="{FF2B5EF4-FFF2-40B4-BE49-F238E27FC236}">
                  <a16:creationId xmlns:a16="http://schemas.microsoft.com/office/drawing/2014/main" id="{AB737F08-AA48-4E4B-99E0-06A9AC4E3F7D}"/>
                </a:ext>
              </a:extLst>
            </p:cNvPr>
            <p:cNvSpPr/>
            <p:nvPr/>
          </p:nvSpPr>
          <p:spPr>
            <a:xfrm>
              <a:off x="1930346" y="2540826"/>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32" name="圆角矩形 218">
            <a:extLst>
              <a:ext uri="{FF2B5EF4-FFF2-40B4-BE49-F238E27FC236}">
                <a16:creationId xmlns:a16="http://schemas.microsoft.com/office/drawing/2014/main" id="{C94529DB-CBCB-4526-BEA3-B2D32F4D09E2}"/>
              </a:ext>
            </a:extLst>
          </p:cNvPr>
          <p:cNvSpPr/>
          <p:nvPr/>
        </p:nvSpPr>
        <p:spPr>
          <a:xfrm>
            <a:off x="9050633" y="2614376"/>
            <a:ext cx="1960231" cy="325120"/>
          </a:xfrm>
          <a:prstGeom prst="round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3" name="TextBox 83">
            <a:extLst>
              <a:ext uri="{FF2B5EF4-FFF2-40B4-BE49-F238E27FC236}">
                <a16:creationId xmlns:a16="http://schemas.microsoft.com/office/drawing/2014/main" id="{B5DDA134-B583-4763-8AC1-7F837F890C93}"/>
              </a:ext>
            </a:extLst>
          </p:cNvPr>
          <p:cNvSpPr txBox="1"/>
          <p:nvPr/>
        </p:nvSpPr>
        <p:spPr>
          <a:xfrm>
            <a:off x="7468411" y="2462443"/>
            <a:ext cx="1841658" cy="369332"/>
          </a:xfrm>
          <a:prstGeom prst="rect">
            <a:avLst/>
          </a:prstGeom>
          <a:noFill/>
        </p:spPr>
        <p:txBody>
          <a:bodyPr wrap="square" rtlCol="0">
            <a:spAutoFit/>
          </a:bodyPr>
          <a:lstStyle/>
          <a:p>
            <a:pPr algn="ctr"/>
            <a:r>
              <a:rPr lang="en-US" b="1" i="1" dirty="0" err="1">
                <a:latin typeface="Times New Roman" charset="0"/>
                <a:ea typeface="Times New Roman" charset="0"/>
                <a:cs typeface="Times New Roman" charset="0"/>
              </a:rPr>
              <a:t>Q</a:t>
            </a:r>
            <a:r>
              <a:rPr lang="en-US" b="1" i="1" baseline="-25000" dirty="0" err="1">
                <a:latin typeface="Times New Roman" charset="0"/>
                <a:ea typeface="Times New Roman" charset="0"/>
                <a:cs typeface="Times New Roman" charset="0"/>
              </a:rPr>
              <a:t>global</a:t>
            </a:r>
            <a:endParaRPr lang="en-US" b="1" i="1" baseline="-25000" dirty="0">
              <a:latin typeface="Times New Roman" charset="0"/>
              <a:ea typeface="Times New Roman" charset="0"/>
              <a:cs typeface="Times New Roman" charset="0"/>
            </a:endParaRPr>
          </a:p>
        </p:txBody>
      </p:sp>
      <p:sp>
        <p:nvSpPr>
          <p:cNvPr id="134" name="矩形 220">
            <a:extLst>
              <a:ext uri="{FF2B5EF4-FFF2-40B4-BE49-F238E27FC236}">
                <a16:creationId xmlns:a16="http://schemas.microsoft.com/office/drawing/2014/main" id="{6F21777F-C08D-4359-90A4-F8AE4417C1F0}"/>
              </a:ext>
            </a:extLst>
          </p:cNvPr>
          <p:cNvSpPr/>
          <p:nvPr/>
        </p:nvSpPr>
        <p:spPr>
          <a:xfrm>
            <a:off x="5309769" y="2628954"/>
            <a:ext cx="107344" cy="2501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5" name="矩形 221">
            <a:extLst>
              <a:ext uri="{FF2B5EF4-FFF2-40B4-BE49-F238E27FC236}">
                <a16:creationId xmlns:a16="http://schemas.microsoft.com/office/drawing/2014/main" id="{B5B5A0D3-7DC0-47F3-AE56-38DAA207D529}"/>
              </a:ext>
            </a:extLst>
          </p:cNvPr>
          <p:cNvSpPr/>
          <p:nvPr/>
        </p:nvSpPr>
        <p:spPr>
          <a:xfrm>
            <a:off x="5464148" y="2628951"/>
            <a:ext cx="107344" cy="2501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36" name="Right Brace 142">
            <a:extLst>
              <a:ext uri="{FF2B5EF4-FFF2-40B4-BE49-F238E27FC236}">
                <a16:creationId xmlns:a16="http://schemas.microsoft.com/office/drawing/2014/main" id="{CDE89EA1-2055-4C0C-8103-6BC2C9E38406}"/>
              </a:ext>
            </a:extLst>
          </p:cNvPr>
          <p:cNvSpPr/>
          <p:nvPr/>
        </p:nvSpPr>
        <p:spPr>
          <a:xfrm rot="16200000">
            <a:off x="7011983" y="256352"/>
            <a:ext cx="682897" cy="3810811"/>
          </a:xfrm>
          <a:prstGeom prst="rightBrace">
            <a:avLst>
              <a:gd name="adj1" fmla="val 29457"/>
              <a:gd name="adj2" fmla="val 50000"/>
            </a:avLst>
          </a:prstGeom>
          <a:ln w="50800">
            <a:solidFill>
              <a:srgbClr val="00B050"/>
            </a:solidFill>
            <a:prstDash val="sysDash"/>
            <a:headEnd type="stealth" w="med" len="med"/>
            <a:tailEnd type="stealt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7" name="TextBox 83">
            <a:extLst>
              <a:ext uri="{FF2B5EF4-FFF2-40B4-BE49-F238E27FC236}">
                <a16:creationId xmlns:a16="http://schemas.microsoft.com/office/drawing/2014/main" id="{AC87C345-E1D9-450A-83CE-E1BC7DC73DE5}"/>
              </a:ext>
            </a:extLst>
          </p:cNvPr>
          <p:cNvSpPr txBox="1"/>
          <p:nvPr/>
        </p:nvSpPr>
        <p:spPr>
          <a:xfrm>
            <a:off x="6150197" y="1342417"/>
            <a:ext cx="2520280" cy="461665"/>
          </a:xfrm>
          <a:prstGeom prst="rect">
            <a:avLst/>
          </a:prstGeom>
          <a:noFill/>
        </p:spPr>
        <p:txBody>
          <a:bodyPr wrap="square" rtlCol="0">
            <a:spAutoFit/>
          </a:bodyPr>
          <a:lstStyle/>
          <a:p>
            <a:pPr algn="ctr"/>
            <a:r>
              <a:rPr lang="en-US" altLang="zh-CN" b="1" dirty="0">
                <a:solidFill>
                  <a:srgbClr val="00B050"/>
                </a:solidFill>
                <a:latin typeface="Times New Roman" charset="0"/>
                <a:ea typeface="Times New Roman" charset="0"/>
                <a:cs typeface="Times New Roman" charset="0"/>
              </a:rPr>
              <a:t>Work</a:t>
            </a:r>
            <a:r>
              <a:rPr lang="zh-CN" altLang="en-US" b="1" dirty="0">
                <a:solidFill>
                  <a:srgbClr val="00B050"/>
                </a:solidFill>
                <a:latin typeface="Times New Roman" charset="0"/>
                <a:ea typeface="Times New Roman" charset="0"/>
                <a:cs typeface="Times New Roman" charset="0"/>
              </a:rPr>
              <a:t> </a:t>
            </a:r>
            <a:r>
              <a:rPr lang="en-US" altLang="zh-CN" b="1" dirty="0">
                <a:solidFill>
                  <a:srgbClr val="00B050"/>
                </a:solidFill>
                <a:latin typeface="Times New Roman" charset="0"/>
                <a:ea typeface="Times New Roman" charset="0"/>
                <a:cs typeface="Times New Roman" charset="0"/>
              </a:rPr>
              <a:t>Stealing</a:t>
            </a:r>
            <a:endParaRPr lang="en-US" b="1" i="1" baseline="-25000" dirty="0">
              <a:solidFill>
                <a:srgbClr val="00B050"/>
              </a:solidFill>
              <a:latin typeface="Times New Roman" charset="0"/>
              <a:ea typeface="Times New Roman" charset="0"/>
              <a:cs typeface="Times New Roman" charset="0"/>
            </a:endParaRPr>
          </a:p>
        </p:txBody>
      </p:sp>
      <p:sp>
        <p:nvSpPr>
          <p:cNvPr id="138" name="Rounded Rectangle 145">
            <a:extLst>
              <a:ext uri="{FF2B5EF4-FFF2-40B4-BE49-F238E27FC236}">
                <a16:creationId xmlns:a16="http://schemas.microsoft.com/office/drawing/2014/main" id="{6241CDE0-7F56-43DB-B933-83C782AC0957}"/>
              </a:ext>
            </a:extLst>
          </p:cNvPr>
          <p:cNvSpPr/>
          <p:nvPr/>
        </p:nvSpPr>
        <p:spPr>
          <a:xfrm>
            <a:off x="7907554" y="2031118"/>
            <a:ext cx="3526555" cy="3550974"/>
          </a:xfrm>
          <a:prstGeom prst="roundRect">
            <a:avLst/>
          </a:prstGeom>
          <a:ln>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1" name="TextBox 150">
            <a:extLst>
              <a:ext uri="{FF2B5EF4-FFF2-40B4-BE49-F238E27FC236}">
                <a16:creationId xmlns:a16="http://schemas.microsoft.com/office/drawing/2014/main" id="{21E82C15-A94A-4746-9567-45B600576A81}"/>
              </a:ext>
            </a:extLst>
          </p:cNvPr>
          <p:cNvSpPr txBox="1"/>
          <p:nvPr/>
        </p:nvSpPr>
        <p:spPr>
          <a:xfrm>
            <a:off x="7347854" y="276814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35300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91667E-6 -1.85185E-6 L -0.01692 0.12546 " pathEditMode="relative" rAng="0" ptsTypes="AA">
                                      <p:cBhvr>
                                        <p:cTn id="6" dur="2000" fill="hold"/>
                                        <p:tgtEl>
                                          <p:spTgt spid="98"/>
                                        </p:tgtEl>
                                        <p:attrNameLst>
                                          <p:attrName>ppt_x</p:attrName>
                                          <p:attrName>ppt_y</p:attrName>
                                        </p:attrNameLst>
                                      </p:cBhvr>
                                      <p:rCtr x="-846" y="6273"/>
                                    </p:animMotion>
                                  </p:childTnLst>
                                </p:cTn>
                              </p:par>
                              <p:par>
                                <p:cTn id="7" presetID="0" presetClass="path" presetSubtype="0" accel="50000" decel="50000" fill="hold" grpId="0" nodeType="withEffect">
                                  <p:stCondLst>
                                    <p:cond delay="0"/>
                                  </p:stCondLst>
                                  <p:childTnLst>
                                    <p:animMotion origin="layout" path="M -2.91667E-6 -3.7037E-7 L -0.02942 0.19838 " pathEditMode="relative" rAng="0" ptsTypes="AA">
                                      <p:cBhvr>
                                        <p:cTn id="8" dur="2000" fill="hold"/>
                                        <p:tgtEl>
                                          <p:spTgt spid="99"/>
                                        </p:tgtEl>
                                        <p:attrNameLst>
                                          <p:attrName>ppt_x</p:attrName>
                                          <p:attrName>ppt_y</p:attrName>
                                        </p:attrNameLst>
                                      </p:cBhvr>
                                      <p:rCtr x="-1471" y="9907"/>
                                    </p:animMotion>
                                  </p:childTnLst>
                                </p:cTn>
                              </p:par>
                              <p:par>
                                <p:cTn id="9" presetID="0" presetClass="path" presetSubtype="0" accel="50000" decel="50000" fill="hold" grpId="0" nodeType="withEffect">
                                  <p:stCondLst>
                                    <p:cond delay="0"/>
                                  </p:stCondLst>
                                  <p:childTnLst>
                                    <p:animMotion origin="layout" path="M -3.125E-6 -3.7037E-7 L -0.04179 0.27431 " pathEditMode="relative" rAng="0" ptsTypes="AA">
                                      <p:cBhvr>
                                        <p:cTn id="10" dur="2000" fill="hold"/>
                                        <p:tgtEl>
                                          <p:spTgt spid="100"/>
                                        </p:tgtEl>
                                        <p:attrNameLst>
                                          <p:attrName>ppt_x</p:attrName>
                                          <p:attrName>ppt_y</p:attrName>
                                        </p:attrNameLst>
                                      </p:cBhvr>
                                      <p:rCtr x="-2096" y="13704"/>
                                    </p:animMotion>
                                  </p:childTnLst>
                                </p:cTn>
                              </p:par>
                              <p:par>
                                <p:cTn id="11" presetID="0" presetClass="path" presetSubtype="0" accel="50000" decel="50000" fill="hold" grpId="0" nodeType="withEffect">
                                  <p:stCondLst>
                                    <p:cond delay="0"/>
                                  </p:stCondLst>
                                  <p:childTnLst>
                                    <p:animMotion origin="layout" path="M -3.75E-6 -3.7037E-7 L 0.3125 0.00301 " pathEditMode="relative" rAng="0" ptsTypes="AA">
                                      <p:cBhvr>
                                        <p:cTn id="12" dur="2000" fill="hold"/>
                                        <p:tgtEl>
                                          <p:spTgt spid="134"/>
                                        </p:tgtEl>
                                        <p:attrNameLst>
                                          <p:attrName>ppt_x</p:attrName>
                                          <p:attrName>ppt_y</p:attrName>
                                        </p:attrNameLst>
                                      </p:cBhvr>
                                      <p:rCtr x="15625" y="139"/>
                                    </p:animMotion>
                                  </p:childTnLst>
                                </p:cTn>
                              </p:par>
                              <p:par>
                                <p:cTn id="13" presetID="0" presetClass="path" presetSubtype="0" accel="50000" decel="50000" fill="hold" grpId="0" nodeType="withEffect">
                                  <p:stCondLst>
                                    <p:cond delay="0"/>
                                  </p:stCondLst>
                                  <p:childTnLst>
                                    <p:animMotion origin="layout" path="M -4.16667E-6 -0.00046 L 0.3125 0.00301 " pathEditMode="relative" rAng="0" ptsTypes="AA">
                                      <p:cBhvr>
                                        <p:cTn id="14" dur="2000" fill="hold"/>
                                        <p:tgtEl>
                                          <p:spTgt spid="135"/>
                                        </p:tgtEl>
                                        <p:attrNameLst>
                                          <p:attrName>ppt_x</p:attrName>
                                          <p:attrName>ppt_y</p:attrName>
                                        </p:attrNameLst>
                                      </p:cBhvr>
                                      <p:rCtr x="15625" y="162"/>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1" nodeType="clickEffect">
                                  <p:stCondLst>
                                    <p:cond delay="0"/>
                                  </p:stCondLst>
                                  <p:childTnLst>
                                    <p:animMotion origin="layout" path="M 0.3125 0.00301 L 0.29636 0.12523 " pathEditMode="relative" rAng="0" ptsTypes="AA">
                                      <p:cBhvr>
                                        <p:cTn id="18" dur="2000" fill="hold"/>
                                        <p:tgtEl>
                                          <p:spTgt spid="134"/>
                                        </p:tgtEl>
                                        <p:attrNameLst>
                                          <p:attrName>ppt_x</p:attrName>
                                          <p:attrName>ppt_y</p:attrName>
                                        </p:attrNameLst>
                                      </p:cBhvr>
                                      <p:rCtr x="-807" y="6111"/>
                                    </p:animMotion>
                                  </p:childTnLst>
                                </p:cTn>
                              </p:par>
                              <p:par>
                                <p:cTn id="19" presetID="0" presetClass="path" presetSubtype="0" accel="50000" decel="50000" fill="hold" grpId="1" nodeType="withEffect">
                                  <p:stCondLst>
                                    <p:cond delay="0"/>
                                  </p:stCondLst>
                                  <p:childTnLst>
                                    <p:animMotion origin="layout" path="M 0.3125 0.00347 L 0.28295 0.19977 " pathEditMode="relative" rAng="0" ptsTypes="AA">
                                      <p:cBhvr>
                                        <p:cTn id="20" dur="2000" fill="hold"/>
                                        <p:tgtEl>
                                          <p:spTgt spid="135"/>
                                        </p:tgtEl>
                                        <p:attrNameLst>
                                          <p:attrName>ppt_x</p:attrName>
                                          <p:attrName>ppt_y</p:attrName>
                                        </p:attrNameLst>
                                      </p:cBhvr>
                                      <p:rCtr x="-1484" y="98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9" grpId="0" animBg="1"/>
      <p:bldP spid="100" grpId="0" animBg="1"/>
      <p:bldP spid="134" grpId="0" animBg="1"/>
      <p:bldP spid="134" grpId="1" animBg="1"/>
      <p:bldP spid="135" grpId="0" animBg="1"/>
      <p:bldP spid="13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t>Outline</a:t>
            </a:r>
            <a:endParaRPr lang="zh-TW" altLang="en-US" dirty="0"/>
          </a:p>
        </p:txBody>
      </p:sp>
      <p:sp>
        <p:nvSpPr>
          <p:cNvPr id="3" name="內容版面配置區 2"/>
          <p:cNvSpPr>
            <a:spLocks noGrp="1"/>
          </p:cNvSpPr>
          <p:nvPr>
            <p:ph idx="1"/>
          </p:nvPr>
        </p:nvSpPr>
        <p:spPr>
          <a:xfrm>
            <a:off x="2273904" y="1153916"/>
            <a:ext cx="7644191" cy="3236655"/>
          </a:xfrm>
        </p:spPr>
        <p:txBody>
          <a:bodyPr>
            <a:noAutofit/>
          </a:bodyPr>
          <a:lstStyle/>
          <a:p>
            <a:r>
              <a:rPr lang="en-US" altLang="zh-CN" sz="2000" dirty="0">
                <a:latin typeface="Times New Roman" panose="02020603050405020304" pitchFamily="18" charset="0"/>
                <a:cs typeface="Times New Roman" panose="02020603050405020304" pitchFamily="18" charset="0"/>
                <a:sym typeface="+mn-ea"/>
              </a:rPr>
              <a:t>Introduction (5 min)</a:t>
            </a:r>
          </a:p>
          <a:p>
            <a:pPr lvl="1"/>
            <a:r>
              <a:rPr lang="en-US" altLang="zh-CN" sz="1800" dirty="0">
                <a:latin typeface="Times New Roman" panose="02020603050405020304" pitchFamily="18" charset="0"/>
                <a:cs typeface="Times New Roman" panose="02020603050405020304" pitchFamily="18" charset="0"/>
              </a:rPr>
              <a:t>What is a graph? </a:t>
            </a:r>
          </a:p>
          <a:p>
            <a:pPr lvl="1"/>
            <a:r>
              <a:rPr lang="en-US" altLang="zh-CN" sz="1800" dirty="0">
                <a:latin typeface="Times New Roman" panose="02020603050405020304" pitchFamily="18" charset="0"/>
                <a:cs typeface="Times New Roman" panose="02020603050405020304" pitchFamily="18" charset="0"/>
                <a:sym typeface="+mn-ea"/>
              </a:rPr>
              <a:t>What is Frequent Subgraph Mining (FSM)? </a:t>
            </a:r>
          </a:p>
          <a:p>
            <a:pPr lvl="1"/>
            <a:r>
              <a:rPr lang="en-US" altLang="zh-CN" sz="1800" dirty="0">
                <a:latin typeface="Times New Roman" panose="02020603050405020304" pitchFamily="18" charset="0"/>
                <a:cs typeface="Times New Roman" panose="02020603050405020304" pitchFamily="18" charset="0"/>
                <a:sym typeface="+mn-ea"/>
              </a:rPr>
              <a:t>Two problem settings</a:t>
            </a:r>
          </a:p>
          <a:p>
            <a:pPr lvl="1"/>
            <a:r>
              <a:rPr lang="en-US" altLang="zh-CN" sz="1800" dirty="0">
                <a:latin typeface="Times New Roman" panose="02020603050405020304" pitchFamily="18" charset="0"/>
                <a:cs typeface="Times New Roman" panose="02020603050405020304" pitchFamily="18" charset="0"/>
                <a:sym typeface="+mn-ea"/>
              </a:rPr>
              <a:t>Mining frequent subgraphs in a single graph</a:t>
            </a:r>
          </a:p>
          <a:p>
            <a:r>
              <a:rPr lang="en-US" altLang="zh-CN" sz="2000" dirty="0">
                <a:latin typeface="Times New Roman" panose="02020603050405020304" pitchFamily="18" charset="0"/>
                <a:cs typeface="Times New Roman" panose="02020603050405020304" pitchFamily="18" charset="0"/>
                <a:sym typeface="+mn-ea"/>
              </a:rPr>
              <a:t>Analysis &amp; Motivation (5 min)</a:t>
            </a:r>
            <a:endParaRPr lang="en-US" altLang="zh-CN" sz="2000" dirty="0">
              <a:latin typeface="Times New Roman" panose="02020603050405020304" pitchFamily="18" charset="0"/>
              <a:cs typeface="Times New Roman" panose="02020603050405020304" pitchFamily="18" charset="0"/>
            </a:endParaRPr>
          </a:p>
          <a:p>
            <a:pPr lvl="1"/>
            <a:r>
              <a:rPr lang="en-US" altLang="zh-CN" sz="1800" dirty="0">
                <a:latin typeface="Times New Roman" panose="02020603050405020304" pitchFamily="18" charset="0"/>
                <a:cs typeface="Times New Roman" panose="02020603050405020304" pitchFamily="18" charset="0"/>
                <a:sym typeface="+mn-ea"/>
              </a:rPr>
              <a:t>Existing Solutions</a:t>
            </a:r>
          </a:p>
          <a:p>
            <a:pPr lvl="1"/>
            <a:r>
              <a:rPr lang="en-US" altLang="zh-CN" sz="1800" dirty="0">
                <a:latin typeface="Times New Roman" panose="02020603050405020304" pitchFamily="18" charset="0"/>
                <a:cs typeface="Times New Roman" panose="02020603050405020304" pitchFamily="18" charset="0"/>
                <a:sym typeface="+mn-ea"/>
              </a:rPr>
              <a:t>Think Like a Task (T-Thinker)</a:t>
            </a:r>
          </a:p>
          <a:p>
            <a:r>
              <a:rPr lang="en-US" altLang="zh-CN" sz="2000" dirty="0">
                <a:latin typeface="Times New Roman" panose="02020603050405020304" pitchFamily="18" charset="0"/>
                <a:cs typeface="Times New Roman" panose="02020603050405020304" pitchFamily="18" charset="0"/>
                <a:sym typeface="+mn-ea"/>
              </a:rPr>
              <a:t>Proposed Methods (25 min)</a:t>
            </a:r>
          </a:p>
          <a:p>
            <a:pPr lvl="1"/>
            <a:r>
              <a:rPr lang="en-US" altLang="zh-CN" sz="1800" dirty="0">
                <a:latin typeface="Times New Roman" panose="02020603050405020304" pitchFamily="18" charset="0"/>
                <a:cs typeface="Times New Roman" panose="02020603050405020304" pitchFamily="18" charset="0"/>
                <a:sym typeface="+mn-ea"/>
              </a:rPr>
              <a:t>G-thinker</a:t>
            </a:r>
          </a:p>
          <a:p>
            <a:pPr lvl="1"/>
            <a:r>
              <a:rPr lang="en-US" altLang="zh-CN" sz="1800" dirty="0" err="1">
                <a:latin typeface="Times New Roman" panose="02020603050405020304" pitchFamily="18" charset="0"/>
                <a:cs typeface="Times New Roman" panose="02020603050405020304" pitchFamily="18" charset="0"/>
                <a:sym typeface="+mn-ea"/>
              </a:rPr>
              <a:t>PrefixFPM</a:t>
            </a:r>
            <a:endParaRPr lang="en-US" altLang="zh-CN" sz="1800" dirty="0">
              <a:latin typeface="Times New Roman" panose="02020603050405020304" pitchFamily="18" charset="0"/>
              <a:cs typeface="Times New Roman" panose="02020603050405020304" pitchFamily="18" charset="0"/>
              <a:sym typeface="+mn-ea"/>
            </a:endParaRPr>
          </a:p>
          <a:p>
            <a:pPr lvl="1"/>
            <a:r>
              <a:rPr lang="en-US" altLang="zh-CN" sz="1800" dirty="0">
                <a:latin typeface="Times New Roman" panose="02020603050405020304" pitchFamily="18" charset="0"/>
                <a:cs typeface="Times New Roman" panose="02020603050405020304" pitchFamily="18" charset="0"/>
              </a:rPr>
              <a:t>T-FSM</a:t>
            </a:r>
          </a:p>
          <a:p>
            <a:pPr lvl="0"/>
            <a:r>
              <a:rPr lang="en-US" altLang="zh-CN" sz="2000" dirty="0">
                <a:solidFill>
                  <a:prstClr val="black"/>
                </a:solidFill>
                <a:latin typeface="Times New Roman" panose="02020603050405020304" pitchFamily="18" charset="0"/>
                <a:cs typeface="Times New Roman" panose="02020603050405020304" pitchFamily="18" charset="0"/>
                <a:sym typeface="+mn-ea"/>
              </a:rPr>
              <a:t>Experiments (5 min)</a:t>
            </a:r>
            <a:endParaRPr lang="en-US" altLang="zh-CN" sz="2000" dirty="0">
              <a:solidFill>
                <a:prstClr val="black"/>
              </a:solidFill>
              <a:latin typeface="Times New Roman" panose="02020603050405020304" pitchFamily="18" charset="0"/>
              <a:cs typeface="Times New Roman" panose="02020603050405020304" pitchFamily="18" charset="0"/>
            </a:endParaRPr>
          </a:p>
          <a:p>
            <a:pPr lvl="0"/>
            <a:r>
              <a:rPr lang="en-US" altLang="zh-CN" sz="2000" dirty="0">
                <a:solidFill>
                  <a:prstClr val="black"/>
                </a:solidFill>
                <a:latin typeface="Times New Roman" panose="02020603050405020304" pitchFamily="18" charset="0"/>
                <a:cs typeface="Times New Roman" panose="02020603050405020304" pitchFamily="18" charset="0"/>
                <a:sym typeface="+mn-ea"/>
              </a:rPr>
              <a:t>Q/A (5 min)</a:t>
            </a:r>
          </a:p>
          <a:p>
            <a:pPr marL="457200" lvl="1" indent="0">
              <a:buNone/>
            </a:pPr>
            <a:endParaRPr lang="en-US" altLang="zh-CN" sz="18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2</a:t>
            </a:fld>
            <a:endParaRPr lang="zh-TW"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9655" y="144780"/>
            <a:ext cx="10808335" cy="692150"/>
          </a:xfrm>
        </p:spPr>
        <p:txBody>
          <a:bodyPr/>
          <a:lstStyle/>
          <a:p>
            <a:r>
              <a:rPr lang="en-US" altLang="zh-CN" dirty="0"/>
              <a:t>Proposed Methods (7/29) </a:t>
            </a:r>
          </a:p>
        </p:txBody>
      </p:sp>
      <p:sp>
        <p:nvSpPr>
          <p:cNvPr id="4" name="灯片编号占位符 3"/>
          <p:cNvSpPr>
            <a:spLocks noGrp="1"/>
          </p:cNvSpPr>
          <p:nvPr>
            <p:ph type="sldNum" sz="quarter" idx="10"/>
          </p:nvPr>
        </p:nvSpPr>
        <p:spPr>
          <a:xfrm>
            <a:off x="9108017" y="6524628"/>
            <a:ext cx="2844800" cy="339725"/>
          </a:xfrm>
        </p:spPr>
        <p:txBody>
          <a:bodyPr/>
          <a:lstStyle/>
          <a:p>
            <a:fld id="{D9B6BDF2-6896-4B98-8776-C18582F63BA5}" type="slidenum">
              <a:rPr lang="zh-TW" altLang="en-US" smtClean="0"/>
              <a:t>20</a:t>
            </a:fld>
            <a:endParaRPr lang="zh-TW" altLang="en-US"/>
          </a:p>
        </p:txBody>
      </p:sp>
      <p:sp>
        <p:nvSpPr>
          <p:cNvPr id="5" name="内容占位符 4">
            <a:extLst>
              <a:ext uri="{FF2B5EF4-FFF2-40B4-BE49-F238E27FC236}">
                <a16:creationId xmlns:a16="http://schemas.microsoft.com/office/drawing/2014/main" id="{2744EBE6-9B7A-4DDE-9AF7-78C5D734424B}"/>
              </a:ext>
            </a:extLst>
          </p:cNvPr>
          <p:cNvSpPr>
            <a:spLocks noGrp="1"/>
          </p:cNvSpPr>
          <p:nvPr>
            <p:ph idx="1"/>
          </p:nvPr>
        </p:nvSpPr>
        <p:spPr/>
        <p:txBody>
          <a:bodyPr/>
          <a:lstStyle/>
          <a:p>
            <a:r>
              <a:rPr lang="en-US" altLang="zh-CN" dirty="0"/>
              <a:t>G-thinker</a:t>
            </a:r>
          </a:p>
          <a:p>
            <a:pPr marL="457200" lvl="1" indent="0">
              <a:buNone/>
            </a:pPr>
            <a:endParaRPr lang="en-US" altLang="zh-CN" dirty="0">
              <a:solidFill>
                <a:prstClr val="black"/>
              </a:solidFill>
            </a:endParaRPr>
          </a:p>
          <a:p>
            <a:endParaRPr lang="en-US" altLang="zh-CN" dirty="0"/>
          </a:p>
          <a:p>
            <a:pPr lvl="1"/>
            <a:endParaRPr lang="en-US" altLang="zh-CN" dirty="0">
              <a:solidFill>
                <a:prstClr val="black"/>
              </a:solidFill>
            </a:endParaRPr>
          </a:p>
          <a:p>
            <a:pPr lvl="1"/>
            <a:endParaRPr lang="en-US" altLang="zh-CN" dirty="0">
              <a:solidFill>
                <a:prstClr val="black"/>
              </a:solidFill>
            </a:endParaRPr>
          </a:p>
          <a:p>
            <a:pPr marL="0" indent="0">
              <a:buNone/>
            </a:pPr>
            <a:endParaRPr lang="zh-CN" altLang="en-US" dirty="0"/>
          </a:p>
        </p:txBody>
      </p:sp>
      <p:sp>
        <p:nvSpPr>
          <p:cNvPr id="139" name="Content Placeholder 2">
            <a:extLst>
              <a:ext uri="{FF2B5EF4-FFF2-40B4-BE49-F238E27FC236}">
                <a16:creationId xmlns:a16="http://schemas.microsoft.com/office/drawing/2014/main" id="{EE63191B-66ED-4E10-BCF9-16B197901057}"/>
              </a:ext>
            </a:extLst>
          </p:cNvPr>
          <p:cNvSpPr txBox="1">
            <a:spLocks/>
          </p:cNvSpPr>
          <p:nvPr/>
        </p:nvSpPr>
        <p:spPr bwMode="auto">
          <a:xfrm>
            <a:off x="1204166" y="1650430"/>
            <a:ext cx="8515350" cy="4221162"/>
          </a:xfrm>
          <a:prstGeom prst="rect">
            <a:avLst/>
          </a:prstGeom>
          <a:noFill/>
          <a:ln w="9525">
            <a:noFill/>
            <a:miter lim="800000"/>
          </a:ln>
        </p:spPr>
        <p:txBody>
          <a:bodyPr vert="horz" wrap="square" lIns="91440" tIns="45720" rIns="91440" bIns="45720" numCol="1" anchor="t" anchorCtr="0" compatLnSpc="1"/>
          <a:lstStyle>
            <a:lvl1pPr marL="342900" indent="-342900" algn="l" rtl="0" eaLnBrk="1" fontAlgn="base" hangingPunct="1">
              <a:spcBef>
                <a:spcPct val="20000"/>
              </a:spcBef>
              <a:spcAft>
                <a:spcPct val="0"/>
              </a:spcAft>
              <a:buClr>
                <a:srgbClr val="0000FF"/>
              </a:buClr>
              <a:buSzPct val="80000"/>
              <a:buFont typeface="Wingdings" panose="05000000000000000000" pitchFamily="2" charset="2"/>
              <a:buChar char="l"/>
              <a:defRPr kumimoji="1" sz="3735">
                <a:solidFill>
                  <a:schemeClr val="tx1"/>
                </a:solidFill>
                <a:latin typeface="Calibri" pitchFamily="34" charset="0"/>
                <a:ea typeface="標楷體" pitchFamily="65" charset="-120"/>
                <a:cs typeface="+mn-cs"/>
              </a:defRPr>
            </a:lvl1pPr>
            <a:lvl2pPr marL="742950" indent="-285750" algn="l" rtl="0" eaLnBrk="1" fontAlgn="base" hangingPunct="1">
              <a:spcBef>
                <a:spcPct val="20000"/>
              </a:spcBef>
              <a:spcAft>
                <a:spcPct val="0"/>
              </a:spcAft>
              <a:buClr>
                <a:srgbClr val="0000FF"/>
              </a:buClr>
              <a:buSzPct val="90000"/>
              <a:buFont typeface="Arial" panose="020B0704020202020204" pitchFamily="34" charset="0"/>
              <a:buChar char="–"/>
              <a:defRPr kumimoji="1" sz="3200">
                <a:solidFill>
                  <a:schemeClr val="tx1"/>
                </a:solidFill>
                <a:latin typeface="Calibri" pitchFamily="34" charset="0"/>
                <a:ea typeface="標楷體" pitchFamily="65" charset="-120"/>
              </a:defRPr>
            </a:lvl2pPr>
            <a:lvl3pPr marL="1143000" indent="-228600" algn="l" rtl="0" eaLnBrk="1" fontAlgn="base" hangingPunct="1">
              <a:spcBef>
                <a:spcPct val="20000"/>
              </a:spcBef>
              <a:spcAft>
                <a:spcPct val="0"/>
              </a:spcAft>
              <a:buChar char="•"/>
              <a:defRPr kumimoji="1" sz="2665">
                <a:solidFill>
                  <a:schemeClr val="tx1"/>
                </a:solidFill>
                <a:latin typeface="Calibri" pitchFamily="34" charset="0"/>
                <a:ea typeface="標楷體" pitchFamily="65" charset="-120"/>
                <a:cs typeface="Calibri" pitchFamily="34" charset="0"/>
              </a:defRPr>
            </a:lvl3pPr>
            <a:lvl4pPr marL="1600200" indent="-228600" algn="l" rtl="0" eaLnBrk="1" fontAlgn="base" hangingPunct="1">
              <a:spcBef>
                <a:spcPct val="20000"/>
              </a:spcBef>
              <a:spcAft>
                <a:spcPct val="0"/>
              </a:spcAft>
              <a:buChar char="–"/>
              <a:defRPr kumimoji="1" sz="2400">
                <a:solidFill>
                  <a:schemeClr val="tx1"/>
                </a:solidFill>
                <a:latin typeface="Calibri" pitchFamily="34" charset="0"/>
                <a:ea typeface="標楷體" pitchFamily="65" charset="-120"/>
                <a:cs typeface="Calibri" pitchFamily="34" charset="0"/>
              </a:defRPr>
            </a:lvl4pPr>
            <a:lvl5pPr marL="2057400" indent="-228600" algn="l" rtl="0" eaLnBrk="1" fontAlgn="base" hangingPunct="1">
              <a:spcBef>
                <a:spcPct val="20000"/>
              </a:spcBef>
              <a:spcAft>
                <a:spcPct val="0"/>
              </a:spcAft>
              <a:buChar char="»"/>
              <a:defRPr kumimoji="1" sz="2135">
                <a:solidFill>
                  <a:schemeClr val="tx1"/>
                </a:solidFill>
                <a:latin typeface="Calibri" pitchFamily="34" charset="0"/>
                <a:ea typeface="標楷體" pitchFamily="65" charset="-120"/>
                <a:cs typeface="Calibri" pitchFamily="34" charset="0"/>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marL="0" indent="0">
              <a:buFont typeface="Wingdings" panose="05000000000000000000" pitchFamily="2" charset="2"/>
              <a:buNone/>
            </a:pPr>
            <a:r>
              <a:rPr lang="en-US" altLang="zh-CN" sz="2800" b="1" kern="0" dirty="0"/>
              <a:t>Friendster (</a:t>
            </a:r>
            <a:r>
              <a:rPr lang="en-US" altLang="zh-CN" sz="2800" b="1" kern="0" dirty="0">
                <a:solidFill>
                  <a:srgbClr val="0070C0"/>
                </a:solidFill>
              </a:rPr>
              <a:t>|</a:t>
            </a:r>
            <a:r>
              <a:rPr lang="en-US" altLang="zh-CN" sz="2800" b="1" i="1" kern="0" dirty="0">
                <a:solidFill>
                  <a:srgbClr val="0070C0"/>
                </a:solidFill>
              </a:rPr>
              <a:t>V</a:t>
            </a:r>
            <a:r>
              <a:rPr lang="en-US" altLang="zh-CN" sz="2800" b="1" kern="0" dirty="0">
                <a:solidFill>
                  <a:srgbClr val="0070C0"/>
                </a:solidFill>
              </a:rPr>
              <a:t>| = 65.6 M, |</a:t>
            </a:r>
            <a:r>
              <a:rPr lang="en-US" altLang="zh-CN" sz="2800" b="1" i="1" kern="0" dirty="0">
                <a:solidFill>
                  <a:srgbClr val="0070C0"/>
                </a:solidFill>
              </a:rPr>
              <a:t>E</a:t>
            </a:r>
            <a:r>
              <a:rPr lang="en-US" altLang="zh-CN" sz="2800" b="1" kern="0" dirty="0">
                <a:solidFill>
                  <a:srgbClr val="0070C0"/>
                </a:solidFill>
              </a:rPr>
              <a:t>| = 1806 M</a:t>
            </a:r>
            <a:r>
              <a:rPr lang="en-US" altLang="zh-CN" sz="2800" b="1" kern="0" dirty="0"/>
              <a:t>)</a:t>
            </a:r>
            <a:endParaRPr lang="en-US" sz="2800" b="1" kern="0" dirty="0"/>
          </a:p>
          <a:p>
            <a:pPr lvl="1"/>
            <a:r>
              <a:rPr lang="en-US" sz="2400" kern="0" dirty="0"/>
              <a:t>Maximum Clique:</a:t>
            </a:r>
          </a:p>
          <a:p>
            <a:pPr lvl="2"/>
            <a:r>
              <a:rPr lang="en-US" sz="2400" kern="0" dirty="0"/>
              <a:t>G-Miner: </a:t>
            </a:r>
            <a:r>
              <a:rPr lang="en-US" sz="2400" kern="0" dirty="0">
                <a:solidFill>
                  <a:srgbClr val="0070C0"/>
                </a:solidFill>
              </a:rPr>
              <a:t>10644 sec / 7.4 GB </a:t>
            </a:r>
            <a:r>
              <a:rPr lang="en-US" sz="2400" kern="0" dirty="0"/>
              <a:t>per machine</a:t>
            </a:r>
          </a:p>
          <a:p>
            <a:pPr lvl="2"/>
            <a:r>
              <a:rPr lang="en-US" sz="2400" kern="0" dirty="0"/>
              <a:t>G-thinker: </a:t>
            </a:r>
            <a:r>
              <a:rPr lang="en-US" sz="2400" kern="0" dirty="0">
                <a:solidFill>
                  <a:srgbClr val="C00000"/>
                </a:solidFill>
              </a:rPr>
              <a:t>252 sec / 3.4 GB </a:t>
            </a:r>
            <a:r>
              <a:rPr lang="en-US" sz="2400" kern="0" dirty="0"/>
              <a:t>per machine</a:t>
            </a:r>
          </a:p>
          <a:p>
            <a:pPr lvl="1"/>
            <a:r>
              <a:rPr lang="en-US" sz="2400" kern="0" dirty="0"/>
              <a:t>Triangle Counting:</a:t>
            </a:r>
          </a:p>
          <a:p>
            <a:pPr lvl="2"/>
            <a:r>
              <a:rPr lang="en-US" sz="2400" kern="0" dirty="0"/>
              <a:t>G-Miner: </a:t>
            </a:r>
            <a:r>
              <a:rPr lang="en-US" sz="2400" kern="0" dirty="0">
                <a:solidFill>
                  <a:srgbClr val="0070C0"/>
                </a:solidFill>
              </a:rPr>
              <a:t>10915 sec / 9.2 GB </a:t>
            </a:r>
            <a:r>
              <a:rPr lang="en-US" sz="2400" kern="0" dirty="0"/>
              <a:t>per machine</a:t>
            </a:r>
          </a:p>
          <a:p>
            <a:pPr lvl="2"/>
            <a:r>
              <a:rPr lang="en-US" sz="2400" kern="0" dirty="0"/>
              <a:t>G-thinker: </a:t>
            </a:r>
            <a:r>
              <a:rPr lang="en-US" sz="2400" kern="0" dirty="0">
                <a:solidFill>
                  <a:srgbClr val="C00000"/>
                </a:solidFill>
              </a:rPr>
              <a:t>516 sec / 3.1 GB </a:t>
            </a:r>
            <a:r>
              <a:rPr lang="en-US" sz="2400" kern="0" dirty="0"/>
              <a:t>per machine</a:t>
            </a:r>
          </a:p>
        </p:txBody>
      </p:sp>
      <p:sp>
        <p:nvSpPr>
          <p:cNvPr id="140" name="Content Placeholder 2">
            <a:extLst>
              <a:ext uri="{FF2B5EF4-FFF2-40B4-BE49-F238E27FC236}">
                <a16:creationId xmlns:a16="http://schemas.microsoft.com/office/drawing/2014/main" id="{47472D1A-4E8B-48EB-9743-EE0CCED43D4A}"/>
              </a:ext>
            </a:extLst>
          </p:cNvPr>
          <p:cNvSpPr txBox="1">
            <a:spLocks/>
          </p:cNvSpPr>
          <p:nvPr/>
        </p:nvSpPr>
        <p:spPr>
          <a:xfrm>
            <a:off x="1204166" y="4758287"/>
            <a:ext cx="9938643" cy="21705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dirty="0">
                <a:latin typeface="Calibri" panose="020F0502020204030204" pitchFamily="34" charset="0"/>
                <a:ea typeface="Calibri" panose="020F0502020204030204" pitchFamily="34" charset="0"/>
                <a:cs typeface="Calibri" panose="020F0502020204030204" pitchFamily="34" charset="0"/>
              </a:rPr>
              <a:t>Large Maximum Cliques</a:t>
            </a:r>
          </a:p>
          <a:p>
            <a:pPr marL="742950" lvl="1" indent="-285750" fontAlgn="base">
              <a:lnSpc>
                <a:spcPct val="100000"/>
              </a:lnSpc>
              <a:spcBef>
                <a:spcPct val="20000"/>
              </a:spcBef>
              <a:spcAft>
                <a:spcPct val="0"/>
              </a:spcAft>
              <a:buClr>
                <a:srgbClr val="0000FF"/>
              </a:buClr>
              <a:buSzPct val="90000"/>
              <a:buFont typeface="Arial" panose="020B0704020202020204" pitchFamily="34" charset="0"/>
              <a:buChar char="–"/>
            </a:pPr>
            <a:r>
              <a:rPr lang="en-US" altLang="zh-CN" dirty="0" err="1">
                <a:latin typeface="Calibri" panose="020F0502020204030204" pitchFamily="34" charset="0"/>
                <a:ea typeface="Calibri" panose="020F0502020204030204" pitchFamily="34" charset="0"/>
                <a:cs typeface="Calibri" panose="020F0502020204030204" pitchFamily="34" charset="0"/>
              </a:rPr>
              <a:t>WikiLinks</a:t>
            </a:r>
            <a:r>
              <a:rPr lang="en-US" altLang="zh-CN" dirty="0">
                <a:latin typeface="Calibri" panose="020F0502020204030204" pitchFamily="34" charset="0"/>
                <a:ea typeface="Calibri" panose="020F0502020204030204" pitchFamily="34" charset="0"/>
                <a:cs typeface="Calibri" panose="020F0502020204030204" pitchFamily="34" charset="0"/>
              </a:rPr>
              <a:t>: </a:t>
            </a:r>
            <a:r>
              <a:rPr lang="en-US" altLang="zh-CN" dirty="0">
                <a:solidFill>
                  <a:srgbClr val="0070C0"/>
                </a:solidFill>
                <a:latin typeface="Calibri" panose="020F0502020204030204" pitchFamily="34" charset="0"/>
                <a:ea typeface="Calibri" panose="020F0502020204030204" pitchFamily="34" charset="0"/>
                <a:cs typeface="Calibri" panose="020F0502020204030204" pitchFamily="34" charset="0"/>
              </a:rPr>
              <a:t>|</a:t>
            </a:r>
            <a:r>
              <a:rPr lang="en-US" altLang="zh-CN" i="1" dirty="0" err="1">
                <a:solidFill>
                  <a:srgbClr val="0070C0"/>
                </a:solidFill>
                <a:latin typeface="Calibri" panose="020F0502020204030204" pitchFamily="34" charset="0"/>
                <a:ea typeface="Calibri" panose="020F0502020204030204" pitchFamily="34" charset="0"/>
                <a:cs typeface="Calibri" panose="020F0502020204030204" pitchFamily="34" charset="0"/>
              </a:rPr>
              <a:t>Q</a:t>
            </a:r>
            <a:r>
              <a:rPr lang="en-US" altLang="zh-CN" baseline="-25000" dirty="0" err="1">
                <a:solidFill>
                  <a:srgbClr val="0070C0"/>
                </a:solidFill>
                <a:latin typeface="Calibri" panose="020F0502020204030204" pitchFamily="34" charset="0"/>
                <a:ea typeface="Calibri" panose="020F0502020204030204" pitchFamily="34" charset="0"/>
                <a:cs typeface="Calibri" panose="020F0502020204030204" pitchFamily="34" charset="0"/>
              </a:rPr>
              <a:t>max</a:t>
            </a:r>
            <a:r>
              <a:rPr lang="en-US" altLang="zh-CN" dirty="0">
                <a:solidFill>
                  <a:srgbClr val="0070C0"/>
                </a:solidFill>
                <a:latin typeface="Calibri" panose="020F0502020204030204" pitchFamily="34" charset="0"/>
                <a:ea typeface="Calibri" panose="020F0502020204030204" pitchFamily="34" charset="0"/>
                <a:cs typeface="Calibri" panose="020F0502020204030204" pitchFamily="34" charset="0"/>
              </a:rPr>
              <a:t>| = </a:t>
            </a:r>
            <a:r>
              <a:rPr lang="en-US" altLang="zh-CN" dirty="0">
                <a:solidFill>
                  <a:srgbClr val="C00000"/>
                </a:solidFill>
                <a:latin typeface="Calibri" panose="020F0502020204030204" pitchFamily="34" charset="0"/>
                <a:ea typeface="Calibri" panose="020F0502020204030204" pitchFamily="34" charset="0"/>
                <a:cs typeface="Calibri" panose="020F0502020204030204" pitchFamily="34" charset="0"/>
              </a:rPr>
              <a:t>1109</a:t>
            </a:r>
            <a:r>
              <a:rPr lang="en-US" altLang="zh-CN" dirty="0">
                <a:latin typeface="Calibri" panose="020F0502020204030204" pitchFamily="34" charset="0"/>
                <a:ea typeface="Calibri" panose="020F0502020204030204" pitchFamily="34" charset="0"/>
                <a:cs typeface="Calibri" panose="020F0502020204030204" pitchFamily="34" charset="0"/>
              </a:rPr>
              <a:t> /  </a:t>
            </a:r>
            <a:r>
              <a:rPr lang="en-US" altLang="zh-CN" dirty="0">
                <a:solidFill>
                  <a:srgbClr val="0070C0"/>
                </a:solidFill>
                <a:latin typeface="Calibri" panose="020F0502020204030204" pitchFamily="34" charset="0"/>
                <a:ea typeface="Calibri" panose="020F0502020204030204" pitchFamily="34" charset="0"/>
                <a:cs typeface="Calibri" panose="020F0502020204030204" pitchFamily="34" charset="0"/>
              </a:rPr>
              <a:t>70 min 51 sec</a:t>
            </a:r>
          </a:p>
          <a:p>
            <a:pPr marL="742950" lvl="1" indent="-285750" fontAlgn="base">
              <a:lnSpc>
                <a:spcPct val="100000"/>
              </a:lnSpc>
              <a:spcBef>
                <a:spcPct val="20000"/>
              </a:spcBef>
              <a:spcAft>
                <a:spcPct val="0"/>
              </a:spcAft>
              <a:buClr>
                <a:srgbClr val="0000FF"/>
              </a:buClr>
              <a:buSzPct val="90000"/>
              <a:buFont typeface="Arial" panose="020B0704020202020204" pitchFamily="34" charset="0"/>
              <a:buChar char="–"/>
            </a:pPr>
            <a:r>
              <a:rPr lang="en-US" altLang="zh-CN" dirty="0" err="1">
                <a:latin typeface="Calibri" panose="020F0502020204030204" pitchFamily="34" charset="0"/>
                <a:ea typeface="Calibri" panose="020F0502020204030204" pitchFamily="34" charset="0"/>
                <a:cs typeface="Calibri" panose="020F0502020204030204" pitchFamily="34" charset="0"/>
              </a:rPr>
              <a:t>WebUK</a:t>
            </a:r>
            <a:r>
              <a:rPr lang="en-US" altLang="zh-CN" dirty="0">
                <a:latin typeface="Calibri" panose="020F0502020204030204" pitchFamily="34" charset="0"/>
                <a:ea typeface="Calibri" panose="020F0502020204030204" pitchFamily="34" charset="0"/>
                <a:cs typeface="Calibri" panose="020F0502020204030204" pitchFamily="34" charset="0"/>
              </a:rPr>
              <a:t>: </a:t>
            </a:r>
            <a:r>
              <a:rPr lang="en-US" altLang="zh-CN" dirty="0">
                <a:solidFill>
                  <a:srgbClr val="0070C0"/>
                </a:solidFill>
                <a:latin typeface="Calibri" panose="020F0502020204030204" pitchFamily="34" charset="0"/>
                <a:ea typeface="Calibri" panose="020F0502020204030204" pitchFamily="34" charset="0"/>
                <a:cs typeface="Calibri" panose="020F0502020204030204" pitchFamily="34" charset="0"/>
              </a:rPr>
              <a:t>|</a:t>
            </a:r>
            <a:r>
              <a:rPr lang="en-US" altLang="zh-CN" i="1" dirty="0" err="1">
                <a:solidFill>
                  <a:srgbClr val="0070C0"/>
                </a:solidFill>
                <a:latin typeface="Calibri" panose="020F0502020204030204" pitchFamily="34" charset="0"/>
                <a:ea typeface="Calibri" panose="020F0502020204030204" pitchFamily="34" charset="0"/>
                <a:cs typeface="Calibri" panose="020F0502020204030204" pitchFamily="34" charset="0"/>
              </a:rPr>
              <a:t>Q</a:t>
            </a:r>
            <a:r>
              <a:rPr lang="en-US" altLang="zh-CN" baseline="-25000" dirty="0" err="1">
                <a:solidFill>
                  <a:srgbClr val="0070C0"/>
                </a:solidFill>
                <a:latin typeface="Calibri" panose="020F0502020204030204" pitchFamily="34" charset="0"/>
                <a:ea typeface="Calibri" panose="020F0502020204030204" pitchFamily="34" charset="0"/>
                <a:cs typeface="Calibri" panose="020F0502020204030204" pitchFamily="34" charset="0"/>
              </a:rPr>
              <a:t>max</a:t>
            </a:r>
            <a:r>
              <a:rPr lang="en-US" altLang="zh-CN" dirty="0">
                <a:solidFill>
                  <a:srgbClr val="0070C0"/>
                </a:solidFill>
                <a:latin typeface="Calibri" panose="020F0502020204030204" pitchFamily="34" charset="0"/>
                <a:ea typeface="Calibri" panose="020F0502020204030204" pitchFamily="34" charset="0"/>
                <a:cs typeface="Calibri" panose="020F0502020204030204" pitchFamily="34" charset="0"/>
              </a:rPr>
              <a:t>| = </a:t>
            </a:r>
            <a:r>
              <a:rPr lang="en-US" altLang="zh-CN" dirty="0">
                <a:solidFill>
                  <a:srgbClr val="C00000"/>
                </a:solidFill>
                <a:latin typeface="Calibri" panose="020F0502020204030204" pitchFamily="34" charset="0"/>
                <a:ea typeface="Calibri" panose="020F0502020204030204" pitchFamily="34" charset="0"/>
                <a:cs typeface="Calibri" panose="020F0502020204030204" pitchFamily="34" charset="0"/>
              </a:rPr>
              <a:t>944</a:t>
            </a:r>
            <a:r>
              <a:rPr lang="en-US" altLang="zh-CN" dirty="0">
                <a:latin typeface="Calibri" panose="020F0502020204030204" pitchFamily="34" charset="0"/>
                <a:ea typeface="Calibri" panose="020F0502020204030204" pitchFamily="34" charset="0"/>
                <a:cs typeface="Calibri" panose="020F0502020204030204" pitchFamily="34" charset="0"/>
              </a:rPr>
              <a:t> /  </a:t>
            </a:r>
            <a:r>
              <a:rPr lang="en-US" altLang="zh-CN" dirty="0">
                <a:solidFill>
                  <a:srgbClr val="0070C0"/>
                </a:solidFill>
                <a:latin typeface="Calibri" panose="020F0502020204030204" pitchFamily="34" charset="0"/>
                <a:ea typeface="Calibri" panose="020F0502020204030204" pitchFamily="34" charset="0"/>
                <a:cs typeface="Calibri" panose="020F0502020204030204" pitchFamily="34" charset="0"/>
              </a:rPr>
              <a:t>691 sec</a:t>
            </a:r>
            <a:endParaRPr lang="en-US" altLang="zh-CN" b="1" dirty="0">
              <a:latin typeface="Calibri" panose="020F0502020204030204" pitchFamily="34" charset="0"/>
              <a:ea typeface="Calibri" panose="020F0502020204030204" pitchFamily="34" charset="0"/>
              <a:cs typeface="Calibri" panose="020F0502020204030204" pitchFamily="34" charset="0"/>
            </a:endParaRPr>
          </a:p>
          <a:p>
            <a:pPr marL="742950" lvl="1" indent="-285750" fontAlgn="base">
              <a:lnSpc>
                <a:spcPct val="100000"/>
              </a:lnSpc>
              <a:spcBef>
                <a:spcPct val="20000"/>
              </a:spcBef>
              <a:spcAft>
                <a:spcPct val="0"/>
              </a:spcAft>
              <a:buClr>
                <a:srgbClr val="0000FF"/>
              </a:buClr>
              <a:buSzPct val="90000"/>
              <a:buFont typeface="Arial" panose="020B0704020202020204" pitchFamily="34" charset="0"/>
              <a:buChar char="–"/>
            </a:pPr>
            <a:endParaRPr lang="en-US" altLang="zh-CN" sz="3200" dirty="0">
              <a:latin typeface="Calibri" panose="020F0502020204030204" pitchFamily="34" charset="0"/>
              <a:ea typeface="Calibri" panose="020F0502020204030204" pitchFamily="34" charset="0"/>
              <a:cs typeface="Calibri" panose="020F0502020204030204" pitchFamily="34" charset="0"/>
            </a:endParaRPr>
          </a:p>
          <a:p>
            <a:pPr marL="742950" lvl="1" indent="-285750" fontAlgn="base">
              <a:lnSpc>
                <a:spcPct val="100000"/>
              </a:lnSpc>
              <a:spcBef>
                <a:spcPct val="20000"/>
              </a:spcBef>
              <a:spcAft>
                <a:spcPct val="0"/>
              </a:spcAft>
              <a:buClr>
                <a:srgbClr val="0000FF"/>
              </a:buClr>
              <a:buSzPct val="90000"/>
              <a:buFont typeface="Arial" panose="020B0704020202020204" pitchFamily="34" charset="0"/>
              <a:buChar char="–"/>
            </a:pPr>
            <a:endParaRPr lang="en-US" altLang="zh-CN" sz="3200" dirty="0">
              <a:latin typeface="Calibri" panose="020F0502020204030204" pitchFamily="34" charset="0"/>
              <a:ea typeface="Calibri" panose="020F0502020204030204" pitchFamily="34" charset="0"/>
              <a:cs typeface="Calibri" panose="020F0502020204030204" pitchFamily="34" charset="0"/>
            </a:endParaRPr>
          </a:p>
          <a:p>
            <a:pPr marL="742950" lvl="1" indent="-285750" fontAlgn="base">
              <a:lnSpc>
                <a:spcPct val="100000"/>
              </a:lnSpc>
              <a:spcBef>
                <a:spcPct val="20000"/>
              </a:spcBef>
              <a:spcAft>
                <a:spcPct val="0"/>
              </a:spcAft>
              <a:buClr>
                <a:srgbClr val="0000FF"/>
              </a:buClr>
              <a:buSzPct val="90000"/>
              <a:buFont typeface="Arial" panose="020B0704020202020204" pitchFamily="34" charset="0"/>
              <a:buChar char="–"/>
            </a:pPr>
            <a:endParaRPr kumimoji="1" lang="en-US" altLang="zh-CN" sz="3200" kern="0" dirty="0">
              <a:solidFill>
                <a:prstClr val="black"/>
              </a:solidFill>
              <a:latin typeface="Calibri" pitchFamily="34" charset="0"/>
              <a:ea typeface="標楷體" pitchFamily="65" charset="-120"/>
            </a:endParaRPr>
          </a:p>
          <a:p>
            <a:pPr marL="0" indent="0">
              <a:buNone/>
            </a:pPr>
            <a:endParaRPr lang="en-US" b="1" dirty="0">
              <a:latin typeface="Calibri" panose="020F0502020204030204" pitchFamily="34" charset="0"/>
              <a:ea typeface="Calibri" panose="020F0502020204030204" pitchFamily="34" charset="0"/>
              <a:cs typeface="Calibri" panose="020F0502020204030204" pitchFamily="34" charset="0"/>
            </a:endParaRPr>
          </a:p>
        </p:txBody>
      </p:sp>
      <p:pic>
        <p:nvPicPr>
          <p:cNvPr id="142" name="Picture 2" descr="Table&#10;&#10;Description automatically generated with medium confidence">
            <a:extLst>
              <a:ext uri="{FF2B5EF4-FFF2-40B4-BE49-F238E27FC236}">
                <a16:creationId xmlns:a16="http://schemas.microsoft.com/office/drawing/2014/main" id="{49E1E5B1-4721-49FA-808C-72047EE088F6}"/>
              </a:ext>
            </a:extLst>
          </p:cNvPr>
          <p:cNvPicPr>
            <a:picLocks noChangeAspect="1"/>
          </p:cNvPicPr>
          <p:nvPr/>
        </p:nvPicPr>
        <p:blipFill>
          <a:blip r:embed="rId3"/>
          <a:stretch>
            <a:fillRect/>
          </a:stretch>
        </p:blipFill>
        <p:spPr>
          <a:xfrm>
            <a:off x="7592185" y="3076655"/>
            <a:ext cx="4599815" cy="2412567"/>
          </a:xfrm>
          <a:prstGeom prst="rect">
            <a:avLst/>
          </a:prstGeom>
        </p:spPr>
      </p:pic>
    </p:spTree>
    <p:extLst>
      <p:ext uri="{BB962C8B-B14F-4D97-AF65-F5344CB8AC3E}">
        <p14:creationId xmlns:p14="http://schemas.microsoft.com/office/powerpoint/2010/main" val="1716100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9655" y="144780"/>
            <a:ext cx="10808335" cy="692150"/>
          </a:xfrm>
        </p:spPr>
        <p:txBody>
          <a:bodyPr/>
          <a:lstStyle/>
          <a:p>
            <a:r>
              <a:rPr lang="en-US" altLang="zh-CN" dirty="0"/>
              <a:t>Proposed Methods (8/29) </a:t>
            </a:r>
          </a:p>
        </p:txBody>
      </p:sp>
      <p:sp>
        <p:nvSpPr>
          <p:cNvPr id="4" name="灯片编号占位符 3"/>
          <p:cNvSpPr>
            <a:spLocks noGrp="1"/>
          </p:cNvSpPr>
          <p:nvPr>
            <p:ph type="sldNum" sz="quarter" idx="10"/>
          </p:nvPr>
        </p:nvSpPr>
        <p:spPr>
          <a:xfrm>
            <a:off x="9108017" y="6524628"/>
            <a:ext cx="2844800" cy="339725"/>
          </a:xfrm>
        </p:spPr>
        <p:txBody>
          <a:bodyPr/>
          <a:lstStyle/>
          <a:p>
            <a:fld id="{D9B6BDF2-6896-4B98-8776-C18582F63BA5}" type="slidenum">
              <a:rPr lang="zh-TW" altLang="en-US" smtClean="0"/>
              <a:t>21</a:t>
            </a:fld>
            <a:endParaRPr lang="zh-TW" altLang="en-US"/>
          </a:p>
        </p:txBody>
      </p:sp>
      <p:sp>
        <p:nvSpPr>
          <p:cNvPr id="5" name="内容占位符 4">
            <a:extLst>
              <a:ext uri="{FF2B5EF4-FFF2-40B4-BE49-F238E27FC236}">
                <a16:creationId xmlns:a16="http://schemas.microsoft.com/office/drawing/2014/main" id="{2744EBE6-9B7A-4DDE-9AF7-78C5D734424B}"/>
              </a:ext>
            </a:extLst>
          </p:cNvPr>
          <p:cNvSpPr>
            <a:spLocks noGrp="1"/>
          </p:cNvSpPr>
          <p:nvPr>
            <p:ph idx="1"/>
          </p:nvPr>
        </p:nvSpPr>
        <p:spPr/>
        <p:txBody>
          <a:bodyPr/>
          <a:lstStyle/>
          <a:p>
            <a:r>
              <a:rPr lang="en-US" altLang="zh-CN" dirty="0"/>
              <a:t>Quasi-Cliques on G-thinker</a:t>
            </a:r>
            <a:endParaRPr lang="en-US" altLang="zh-CN" dirty="0">
              <a:solidFill>
                <a:prstClr val="black"/>
              </a:solidFill>
            </a:endParaRPr>
          </a:p>
          <a:p>
            <a:endParaRPr lang="en-US" altLang="zh-CN" dirty="0"/>
          </a:p>
          <a:p>
            <a:pPr lvl="1"/>
            <a:endParaRPr lang="en-US" altLang="zh-CN" dirty="0">
              <a:solidFill>
                <a:prstClr val="black"/>
              </a:solidFill>
            </a:endParaRPr>
          </a:p>
          <a:p>
            <a:pPr lvl="1"/>
            <a:endParaRPr lang="en-US" altLang="zh-CN" dirty="0">
              <a:solidFill>
                <a:prstClr val="black"/>
              </a:solidFill>
            </a:endParaRPr>
          </a:p>
          <a:p>
            <a:pPr marL="0" indent="0">
              <a:buNone/>
            </a:pPr>
            <a:endParaRPr lang="zh-CN" altLang="en-US" dirty="0"/>
          </a:p>
        </p:txBody>
      </p:sp>
      <p:pic>
        <p:nvPicPr>
          <p:cNvPr id="3" name="图片 2">
            <a:extLst>
              <a:ext uri="{FF2B5EF4-FFF2-40B4-BE49-F238E27FC236}">
                <a16:creationId xmlns:a16="http://schemas.microsoft.com/office/drawing/2014/main" id="{E3EA7574-BEF8-4E7C-B4A4-18D1CB30E182}"/>
              </a:ext>
            </a:extLst>
          </p:cNvPr>
          <p:cNvPicPr>
            <a:picLocks noChangeAspect="1"/>
          </p:cNvPicPr>
          <p:nvPr/>
        </p:nvPicPr>
        <p:blipFill>
          <a:blip r:embed="rId3"/>
          <a:stretch>
            <a:fillRect/>
          </a:stretch>
        </p:blipFill>
        <p:spPr>
          <a:xfrm>
            <a:off x="1049655" y="1650635"/>
            <a:ext cx="10345809" cy="1353429"/>
          </a:xfrm>
          <a:prstGeom prst="rect">
            <a:avLst/>
          </a:prstGeom>
        </p:spPr>
      </p:pic>
      <p:pic>
        <p:nvPicPr>
          <p:cNvPr id="10" name="Picture 15" descr="A picture containing text, watch&#10;&#10;Description automatically generated">
            <a:extLst>
              <a:ext uri="{FF2B5EF4-FFF2-40B4-BE49-F238E27FC236}">
                <a16:creationId xmlns:a16="http://schemas.microsoft.com/office/drawing/2014/main" id="{D9FD5C4D-DAA6-4A98-9B65-B898E91B8A59}"/>
              </a:ext>
            </a:extLst>
          </p:cNvPr>
          <p:cNvPicPr>
            <a:picLocks noChangeAspect="1"/>
          </p:cNvPicPr>
          <p:nvPr/>
        </p:nvPicPr>
        <p:blipFill>
          <a:blip r:embed="rId4"/>
          <a:stretch>
            <a:fillRect/>
          </a:stretch>
        </p:blipFill>
        <p:spPr>
          <a:xfrm>
            <a:off x="1132846" y="3294278"/>
            <a:ext cx="5203408" cy="1892148"/>
          </a:xfrm>
          <a:prstGeom prst="rect">
            <a:avLst/>
          </a:prstGeom>
        </p:spPr>
      </p:pic>
      <p:sp>
        <p:nvSpPr>
          <p:cNvPr id="11" name="TextBox 13">
            <a:extLst>
              <a:ext uri="{FF2B5EF4-FFF2-40B4-BE49-F238E27FC236}">
                <a16:creationId xmlns:a16="http://schemas.microsoft.com/office/drawing/2014/main" id="{BF33E52B-2562-4AB8-81E5-E909EF639E85}"/>
              </a:ext>
            </a:extLst>
          </p:cNvPr>
          <p:cNvSpPr txBox="1"/>
          <p:nvPr/>
        </p:nvSpPr>
        <p:spPr>
          <a:xfrm>
            <a:off x="6576324" y="3186390"/>
            <a:ext cx="2273300" cy="830997"/>
          </a:xfrm>
          <a:prstGeom prst="rect">
            <a:avLst/>
          </a:prstGeom>
          <a:noFill/>
        </p:spPr>
        <p:txBody>
          <a:bodyPr wrap="square">
            <a:spAutoFit/>
          </a:bodyPr>
          <a:lstStyle/>
          <a:p>
            <a:r>
              <a:rPr lang="en-US" sz="2400" i="1" dirty="0">
                <a:effectLst/>
                <a:latin typeface="Calibri" panose="020F0502020204030204" pitchFamily="34" charset="0"/>
                <a:cs typeface="Calibri" panose="020F0502020204030204" pitchFamily="34" charset="0"/>
              </a:rPr>
              <a:t>S</a:t>
            </a:r>
            <a:r>
              <a:rPr lang="en-US" sz="2400" baseline="-25000" dirty="0">
                <a:effectLst/>
                <a:latin typeface="Calibri" panose="020F0502020204030204" pitchFamily="34" charset="0"/>
                <a:cs typeface="Calibri" panose="020F0502020204030204" pitchFamily="34" charset="0"/>
              </a:rPr>
              <a:t>1</a:t>
            </a:r>
            <a:r>
              <a:rPr lang="en-US" sz="2400" dirty="0">
                <a:effectLst/>
                <a:latin typeface="Calibri" panose="020F0502020204030204" pitchFamily="34" charset="0"/>
                <a:cs typeface="Calibri" panose="020F0502020204030204" pitchFamily="34" charset="0"/>
              </a:rPr>
              <a:t> = {</a:t>
            </a:r>
            <a:r>
              <a:rPr lang="en-US" sz="2400" i="1" dirty="0">
                <a:effectLst/>
                <a:latin typeface="Calibri" panose="020F0502020204030204" pitchFamily="34" charset="0"/>
                <a:cs typeface="Calibri" panose="020F0502020204030204" pitchFamily="34" charset="0"/>
              </a:rPr>
              <a:t>a</a:t>
            </a:r>
            <a:r>
              <a:rPr lang="en-US" sz="2400" dirty="0">
                <a:effectLst/>
                <a:latin typeface="Calibri" panose="020F0502020204030204" pitchFamily="34" charset="0"/>
                <a:cs typeface="Calibri" panose="020F0502020204030204" pitchFamily="34" charset="0"/>
              </a:rPr>
              <a:t>, </a:t>
            </a:r>
            <a:r>
              <a:rPr lang="en-US" altLang="zh-CN" sz="2400" i="1" dirty="0">
                <a:effectLst/>
                <a:latin typeface="Calibri" panose="020F0502020204030204" pitchFamily="34" charset="0"/>
                <a:cs typeface="Calibri" panose="020F0502020204030204" pitchFamily="34" charset="0"/>
              </a:rPr>
              <a:t>b</a:t>
            </a:r>
            <a:r>
              <a:rPr lang="en-US" sz="2400" dirty="0">
                <a:effectLst/>
                <a:latin typeface="Calibri" panose="020F0502020204030204" pitchFamily="34" charset="0"/>
                <a:cs typeface="Calibri" panose="020F0502020204030204" pitchFamily="34" charset="0"/>
              </a:rPr>
              <a:t>, </a:t>
            </a:r>
            <a:r>
              <a:rPr lang="en-US" altLang="zh-CN" sz="2400" i="1" dirty="0">
                <a:effectLst/>
                <a:latin typeface="Calibri" panose="020F0502020204030204" pitchFamily="34" charset="0"/>
                <a:cs typeface="Calibri" panose="020F0502020204030204" pitchFamily="34" charset="0"/>
              </a:rPr>
              <a:t>c</a:t>
            </a:r>
            <a:r>
              <a:rPr lang="en-US" sz="2400" dirty="0">
                <a:effectLst/>
                <a:latin typeface="Calibri" panose="020F0502020204030204" pitchFamily="34" charset="0"/>
                <a:cs typeface="Calibri" panose="020F0502020204030204" pitchFamily="34" charset="0"/>
              </a:rPr>
              <a:t>, </a:t>
            </a:r>
            <a:r>
              <a:rPr lang="en-US" altLang="zh-CN" sz="2400" i="1" dirty="0">
                <a:effectLst/>
                <a:latin typeface="Calibri" panose="020F0502020204030204" pitchFamily="34" charset="0"/>
                <a:cs typeface="Calibri" panose="020F0502020204030204" pitchFamily="34" charset="0"/>
              </a:rPr>
              <a:t>d</a:t>
            </a:r>
            <a:r>
              <a:rPr lang="en-US" sz="2400" dirty="0">
                <a:effectLst/>
                <a:latin typeface="Calibri" panose="020F0502020204030204" pitchFamily="34" charset="0"/>
                <a:cs typeface="Calibri" panose="020F0502020204030204" pitchFamily="34" charset="0"/>
              </a:rPr>
              <a:t>}</a:t>
            </a:r>
          </a:p>
          <a:p>
            <a:r>
              <a:rPr lang="en-US" sz="2400" i="1" dirty="0">
                <a:effectLst/>
                <a:latin typeface="Calibri" panose="020F0502020204030204" pitchFamily="34" charset="0"/>
                <a:cs typeface="Calibri" panose="020F0502020204030204" pitchFamily="34" charset="0"/>
              </a:rPr>
              <a:t>S</a:t>
            </a:r>
            <a:r>
              <a:rPr lang="en-US" altLang="zh-CN" sz="2400" baseline="-25000" dirty="0">
                <a:effectLst/>
                <a:latin typeface="Calibri" panose="020F0502020204030204" pitchFamily="34" charset="0"/>
                <a:cs typeface="Calibri" panose="020F0502020204030204" pitchFamily="34" charset="0"/>
              </a:rPr>
              <a:t>2</a:t>
            </a:r>
            <a:r>
              <a:rPr lang="en-US" sz="2400" dirty="0">
                <a:effectLst/>
                <a:latin typeface="Calibri" panose="020F0502020204030204" pitchFamily="34" charset="0"/>
                <a:cs typeface="Calibri" panose="020F0502020204030204" pitchFamily="34" charset="0"/>
              </a:rPr>
              <a:t> = </a:t>
            </a:r>
            <a:r>
              <a:rPr lang="en-US" sz="2400" i="1" dirty="0">
                <a:effectLst/>
                <a:latin typeface="Calibri" panose="020F0502020204030204" pitchFamily="34" charset="0"/>
                <a:cs typeface="Calibri" panose="020F0502020204030204" pitchFamily="34" charset="0"/>
              </a:rPr>
              <a:t>S</a:t>
            </a:r>
            <a:r>
              <a:rPr lang="en-US" sz="2400" baseline="-25000" dirty="0">
                <a:effectLst/>
                <a:latin typeface="Calibri" panose="020F0502020204030204" pitchFamily="34" charset="0"/>
                <a:cs typeface="Calibri" panose="020F0502020204030204" pitchFamily="34" charset="0"/>
              </a:rPr>
              <a:t>1</a:t>
            </a:r>
            <a:r>
              <a:rPr lang="en-US" sz="2400" dirty="0">
                <a:effectLst/>
                <a:latin typeface="Calibri" panose="020F0502020204030204" pitchFamily="34" charset="0"/>
                <a:cs typeface="Calibri" panose="020F0502020204030204" pitchFamily="34" charset="0"/>
              </a:rPr>
              <a:t> ∪ </a:t>
            </a:r>
            <a:r>
              <a:rPr lang="en-US" altLang="zh-CN" sz="2400" i="1" dirty="0">
                <a:effectLst/>
                <a:latin typeface="Calibri" panose="020F0502020204030204" pitchFamily="34" charset="0"/>
                <a:cs typeface="Calibri" panose="020F0502020204030204" pitchFamily="34" charset="0"/>
              </a:rPr>
              <a:t>e</a:t>
            </a:r>
            <a:r>
              <a:rPr lang="en-US" sz="2400" dirty="0">
                <a:effectLst/>
                <a:latin typeface="Calibri" panose="020F0502020204030204" pitchFamily="34" charset="0"/>
                <a:cs typeface="Calibri" panose="020F0502020204030204" pitchFamily="34" charset="0"/>
              </a:rPr>
              <a:t> </a:t>
            </a:r>
            <a:endParaRPr lang="en-US" sz="2400" dirty="0">
              <a:latin typeface="Calibri" panose="020F0502020204030204" pitchFamily="34" charset="0"/>
              <a:cs typeface="Calibri" panose="020F0502020204030204" pitchFamily="34" charset="0"/>
            </a:endParaRPr>
          </a:p>
        </p:txBody>
      </p:sp>
      <p:sp>
        <p:nvSpPr>
          <p:cNvPr id="12" name="TextBox 16">
            <a:extLst>
              <a:ext uri="{FF2B5EF4-FFF2-40B4-BE49-F238E27FC236}">
                <a16:creationId xmlns:a16="http://schemas.microsoft.com/office/drawing/2014/main" id="{AAC1E4A4-EF88-4817-90C3-584D79DA352E}"/>
              </a:ext>
            </a:extLst>
          </p:cNvPr>
          <p:cNvSpPr txBox="1"/>
          <p:nvPr/>
        </p:nvSpPr>
        <p:spPr>
          <a:xfrm>
            <a:off x="6576324" y="4225476"/>
            <a:ext cx="6326118" cy="830997"/>
          </a:xfrm>
          <a:prstGeom prst="rect">
            <a:avLst/>
          </a:prstGeom>
          <a:noFill/>
        </p:spPr>
        <p:txBody>
          <a:bodyPr wrap="square">
            <a:spAutoFit/>
          </a:bodyPr>
          <a:lstStyle/>
          <a:p>
            <a:r>
              <a:rPr lang="en-US" altLang="zh-CN" sz="2400" dirty="0">
                <a:solidFill>
                  <a:srgbClr val="C00000"/>
                </a:solidFill>
              </a:rPr>
              <a:t>Both</a:t>
            </a:r>
            <a:r>
              <a:rPr lang="en-US" sz="2400" dirty="0">
                <a:solidFill>
                  <a:srgbClr val="C00000"/>
                </a:solidFill>
              </a:rPr>
              <a:t> </a:t>
            </a:r>
            <a:r>
              <a:rPr lang="en-US" sz="2400" i="1" dirty="0">
                <a:solidFill>
                  <a:srgbClr val="C00000"/>
                </a:solidFill>
                <a:effectLst/>
                <a:latin typeface="Calibri" panose="020F0502020204030204" pitchFamily="34" charset="0"/>
                <a:cs typeface="Calibri" panose="020F0502020204030204" pitchFamily="34" charset="0"/>
              </a:rPr>
              <a:t>S</a:t>
            </a:r>
            <a:r>
              <a:rPr lang="en-US" sz="2400" baseline="-25000" dirty="0">
                <a:solidFill>
                  <a:srgbClr val="C00000"/>
                </a:solidFill>
                <a:effectLst/>
                <a:latin typeface="Calibri" panose="020F0502020204030204" pitchFamily="34" charset="0"/>
                <a:cs typeface="Calibri" panose="020F0502020204030204" pitchFamily="34" charset="0"/>
              </a:rPr>
              <a:t>1</a:t>
            </a:r>
            <a:r>
              <a:rPr lang="en-US" sz="2400" dirty="0">
                <a:solidFill>
                  <a:srgbClr val="C00000"/>
                </a:solidFill>
                <a:effectLst/>
                <a:latin typeface="Calibri" panose="020F0502020204030204" pitchFamily="34" charset="0"/>
                <a:cs typeface="Calibri" panose="020F0502020204030204" pitchFamily="34" charset="0"/>
              </a:rPr>
              <a:t> </a:t>
            </a:r>
            <a:r>
              <a:rPr lang="en-US" altLang="zh-CN" sz="2400" dirty="0">
                <a:solidFill>
                  <a:srgbClr val="C00000"/>
                </a:solidFill>
              </a:rPr>
              <a:t>and</a:t>
            </a:r>
            <a:r>
              <a:rPr lang="zh-CN" altLang="en-US" sz="2400" dirty="0">
                <a:solidFill>
                  <a:srgbClr val="C00000"/>
                </a:solidFill>
              </a:rPr>
              <a:t> </a:t>
            </a:r>
            <a:r>
              <a:rPr lang="en-US" sz="2400" i="1" dirty="0">
                <a:solidFill>
                  <a:srgbClr val="C00000"/>
                </a:solidFill>
                <a:effectLst/>
                <a:latin typeface="Calibri" panose="020F0502020204030204" pitchFamily="34" charset="0"/>
                <a:cs typeface="Calibri" panose="020F0502020204030204" pitchFamily="34" charset="0"/>
              </a:rPr>
              <a:t>S</a:t>
            </a:r>
            <a:r>
              <a:rPr lang="en-US" altLang="zh-CN" sz="2400" baseline="-25000" dirty="0">
                <a:solidFill>
                  <a:srgbClr val="C00000"/>
                </a:solidFill>
                <a:effectLst/>
                <a:latin typeface="Calibri" panose="020F0502020204030204" pitchFamily="34" charset="0"/>
                <a:cs typeface="Calibri" panose="020F0502020204030204" pitchFamily="34" charset="0"/>
              </a:rPr>
              <a:t>2</a:t>
            </a:r>
            <a:r>
              <a:rPr lang="en-US" sz="2400" dirty="0">
                <a:solidFill>
                  <a:srgbClr val="C00000"/>
                </a:solidFill>
                <a:effectLst/>
                <a:latin typeface="Calibri" panose="020F0502020204030204" pitchFamily="34" charset="0"/>
                <a:cs typeface="Calibri" panose="020F0502020204030204" pitchFamily="34" charset="0"/>
              </a:rPr>
              <a:t> </a:t>
            </a:r>
            <a:r>
              <a:rPr lang="en-US" altLang="zh-CN" sz="2400" dirty="0">
                <a:solidFill>
                  <a:srgbClr val="C00000"/>
                </a:solidFill>
              </a:rPr>
              <a:t>are</a:t>
            </a:r>
            <a:r>
              <a:rPr lang="zh-CN" altLang="en-US" sz="2400" dirty="0">
                <a:solidFill>
                  <a:srgbClr val="C00000"/>
                </a:solidFill>
              </a:rPr>
              <a:t> </a:t>
            </a:r>
            <a:r>
              <a:rPr lang="en-US" altLang="zh-CN" sz="2400" dirty="0">
                <a:solidFill>
                  <a:srgbClr val="C00000"/>
                </a:solidFill>
              </a:rPr>
              <a:t>2/3-quasi-cliques</a:t>
            </a:r>
          </a:p>
          <a:p>
            <a:r>
              <a:rPr lang="en-US" altLang="zh-CN" sz="2400" dirty="0">
                <a:solidFill>
                  <a:srgbClr val="C00000"/>
                </a:solidFill>
                <a:latin typeface="Calibri" panose="020F0502020204030204" pitchFamily="34" charset="0"/>
                <a:cs typeface="Calibri" panose="020F0502020204030204" pitchFamily="34" charset="0"/>
              </a:rPr>
              <a:t>Only</a:t>
            </a:r>
            <a:r>
              <a:rPr lang="zh-CN" altLang="en-US" sz="2400" dirty="0">
                <a:solidFill>
                  <a:srgbClr val="C00000"/>
                </a:solidFill>
                <a:latin typeface="Calibri" panose="020F0502020204030204" pitchFamily="34" charset="0"/>
                <a:cs typeface="Calibri" panose="020F0502020204030204" pitchFamily="34" charset="0"/>
              </a:rPr>
              <a:t> </a:t>
            </a:r>
            <a:r>
              <a:rPr lang="en-US" sz="2400" i="1" dirty="0">
                <a:solidFill>
                  <a:srgbClr val="C00000"/>
                </a:solidFill>
                <a:effectLst/>
                <a:latin typeface="Calibri" panose="020F0502020204030204" pitchFamily="34" charset="0"/>
                <a:cs typeface="Calibri" panose="020F0502020204030204" pitchFamily="34" charset="0"/>
              </a:rPr>
              <a:t>S</a:t>
            </a:r>
            <a:r>
              <a:rPr lang="en-US" altLang="zh-CN" sz="2400" baseline="-25000" dirty="0">
                <a:solidFill>
                  <a:srgbClr val="C00000"/>
                </a:solidFill>
                <a:effectLst/>
                <a:latin typeface="Calibri" panose="020F0502020204030204" pitchFamily="34" charset="0"/>
                <a:cs typeface="Calibri" panose="020F0502020204030204" pitchFamily="34" charset="0"/>
              </a:rPr>
              <a:t>2</a:t>
            </a:r>
            <a:r>
              <a:rPr lang="zh-CN" altLang="en-US" sz="2400" dirty="0">
                <a:solidFill>
                  <a:srgbClr val="C00000"/>
                </a:solidFill>
                <a:latin typeface="Calibri" panose="020F0502020204030204" pitchFamily="34" charset="0"/>
                <a:cs typeface="Calibri" panose="020F0502020204030204" pitchFamily="34" charset="0"/>
              </a:rPr>
              <a:t> </a:t>
            </a:r>
            <a:r>
              <a:rPr lang="en-US" altLang="zh-CN" sz="2400" dirty="0">
                <a:solidFill>
                  <a:srgbClr val="C00000"/>
                </a:solidFill>
                <a:latin typeface="Calibri" panose="020F0502020204030204" pitchFamily="34" charset="0"/>
                <a:cs typeface="Calibri" panose="020F0502020204030204" pitchFamily="34" charset="0"/>
              </a:rPr>
              <a:t>is</a:t>
            </a:r>
            <a:r>
              <a:rPr lang="zh-CN" altLang="en-US" sz="2400" dirty="0">
                <a:solidFill>
                  <a:srgbClr val="C00000"/>
                </a:solidFill>
                <a:latin typeface="Calibri" panose="020F0502020204030204" pitchFamily="34" charset="0"/>
                <a:cs typeface="Calibri" panose="020F0502020204030204" pitchFamily="34" charset="0"/>
              </a:rPr>
              <a:t> </a:t>
            </a:r>
            <a:r>
              <a:rPr lang="en-US" altLang="zh-CN" sz="2400" dirty="0">
                <a:solidFill>
                  <a:srgbClr val="C00000"/>
                </a:solidFill>
                <a:latin typeface="Calibri" panose="020F0502020204030204" pitchFamily="34" charset="0"/>
                <a:cs typeface="Calibri" panose="020F0502020204030204" pitchFamily="34" charset="0"/>
              </a:rPr>
              <a:t>a</a:t>
            </a:r>
            <a:r>
              <a:rPr lang="zh-CN" altLang="en-US" sz="2400" dirty="0">
                <a:solidFill>
                  <a:srgbClr val="C00000"/>
                </a:solidFill>
                <a:latin typeface="Calibri" panose="020F0502020204030204" pitchFamily="34" charset="0"/>
                <a:cs typeface="Calibri" panose="020F0502020204030204" pitchFamily="34" charset="0"/>
              </a:rPr>
              <a:t> </a:t>
            </a:r>
            <a:r>
              <a:rPr lang="en-US" altLang="zh-CN" sz="2400" dirty="0">
                <a:solidFill>
                  <a:srgbClr val="C00000"/>
                </a:solidFill>
                <a:latin typeface="Calibri" panose="020F0502020204030204" pitchFamily="34" charset="0"/>
                <a:cs typeface="Calibri" panose="020F0502020204030204" pitchFamily="34" charset="0"/>
              </a:rPr>
              <a:t>maximal</a:t>
            </a:r>
            <a:r>
              <a:rPr lang="zh-CN" altLang="en-US" sz="2400" dirty="0">
                <a:solidFill>
                  <a:srgbClr val="C00000"/>
                </a:solidFill>
                <a:latin typeface="Calibri" panose="020F0502020204030204" pitchFamily="34" charset="0"/>
                <a:cs typeface="Calibri" panose="020F0502020204030204" pitchFamily="34" charset="0"/>
              </a:rPr>
              <a:t> </a:t>
            </a:r>
            <a:r>
              <a:rPr lang="en-US" altLang="zh-CN" sz="2400" dirty="0">
                <a:solidFill>
                  <a:srgbClr val="C00000"/>
                </a:solidFill>
              </a:rPr>
              <a:t>2/3-quasi-clique</a:t>
            </a:r>
            <a:endParaRPr lang="en-US" sz="2400" dirty="0">
              <a:solidFill>
                <a:srgbClr val="C00000"/>
              </a:solidFill>
              <a:latin typeface="Calibri" panose="020F0502020204030204" pitchFamily="34" charset="0"/>
              <a:cs typeface="Calibri" panose="020F0502020204030204" pitchFamily="34" charset="0"/>
            </a:endParaRPr>
          </a:p>
        </p:txBody>
      </p:sp>
      <p:sp>
        <p:nvSpPr>
          <p:cNvPr id="13" name="文本框 12">
            <a:extLst>
              <a:ext uri="{FF2B5EF4-FFF2-40B4-BE49-F238E27FC236}">
                <a16:creationId xmlns:a16="http://schemas.microsoft.com/office/drawing/2014/main" id="{60E9EB09-09D0-4A79-A609-79984F1859B2}"/>
              </a:ext>
            </a:extLst>
          </p:cNvPr>
          <p:cNvSpPr txBox="1"/>
          <p:nvPr/>
        </p:nvSpPr>
        <p:spPr>
          <a:xfrm>
            <a:off x="970671" y="5650351"/>
            <a:ext cx="10740683" cy="338554"/>
          </a:xfrm>
          <a:prstGeom prst="rect">
            <a:avLst/>
          </a:prstGeom>
          <a:noFill/>
        </p:spPr>
        <p:txBody>
          <a:bodyPr wrap="square" rtlCol="0" anchor="ctr" anchorCtr="1">
            <a:spAutoFit/>
          </a:bodyPr>
          <a:lstStyle/>
          <a:p>
            <a:r>
              <a:rPr lang="en-US" altLang="zh-CN" sz="1600" dirty="0">
                <a:latin typeface="Times New Roman" panose="02020603050405020304" pitchFamily="18" charset="0"/>
                <a:ea typeface="標楷體" pitchFamily="65" charset="-120"/>
                <a:cs typeface="Times New Roman" panose="02020603050405020304" pitchFamily="18" charset="0"/>
              </a:rPr>
              <a:t>[3] Khalil J, Yan D, Guo G, et al. Parallel mining of large maximal quasi-cliques[J]. The VLDB Journal, 2022, 31(4): 649-674.</a:t>
            </a:r>
            <a:endParaRPr lang="zh-CN" altLang="en-US" sz="1600" dirty="0">
              <a:latin typeface="Times New Roman" panose="02020603050405020304" pitchFamily="18" charset="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2663183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9655" y="144780"/>
            <a:ext cx="10808335" cy="692150"/>
          </a:xfrm>
        </p:spPr>
        <p:txBody>
          <a:bodyPr/>
          <a:lstStyle/>
          <a:p>
            <a:r>
              <a:rPr lang="en-US" altLang="zh-CN" dirty="0"/>
              <a:t>Proposed Methods (9/29) </a:t>
            </a:r>
          </a:p>
        </p:txBody>
      </p:sp>
      <p:sp>
        <p:nvSpPr>
          <p:cNvPr id="4" name="灯片编号占位符 3"/>
          <p:cNvSpPr>
            <a:spLocks noGrp="1"/>
          </p:cNvSpPr>
          <p:nvPr>
            <p:ph type="sldNum" sz="quarter" idx="10"/>
          </p:nvPr>
        </p:nvSpPr>
        <p:spPr>
          <a:xfrm>
            <a:off x="9108017" y="6524628"/>
            <a:ext cx="2844800" cy="339725"/>
          </a:xfrm>
        </p:spPr>
        <p:txBody>
          <a:bodyPr/>
          <a:lstStyle/>
          <a:p>
            <a:fld id="{D9B6BDF2-6896-4B98-8776-C18582F63BA5}" type="slidenum">
              <a:rPr lang="zh-TW" altLang="en-US" smtClean="0"/>
              <a:t>22</a:t>
            </a:fld>
            <a:endParaRPr lang="zh-TW" altLang="en-US"/>
          </a:p>
        </p:txBody>
      </p:sp>
      <p:sp>
        <p:nvSpPr>
          <p:cNvPr id="5" name="内容占位符 4">
            <a:extLst>
              <a:ext uri="{FF2B5EF4-FFF2-40B4-BE49-F238E27FC236}">
                <a16:creationId xmlns:a16="http://schemas.microsoft.com/office/drawing/2014/main" id="{2744EBE6-9B7A-4DDE-9AF7-78C5D734424B}"/>
              </a:ext>
            </a:extLst>
          </p:cNvPr>
          <p:cNvSpPr>
            <a:spLocks noGrp="1"/>
          </p:cNvSpPr>
          <p:nvPr>
            <p:ph idx="1"/>
          </p:nvPr>
        </p:nvSpPr>
        <p:spPr/>
        <p:txBody>
          <a:bodyPr/>
          <a:lstStyle/>
          <a:p>
            <a:r>
              <a:rPr lang="en-US" altLang="zh-CN" dirty="0"/>
              <a:t>Quasi-Cliques on G-thinker</a:t>
            </a:r>
            <a:endParaRPr lang="en-US" altLang="zh-CN" dirty="0">
              <a:solidFill>
                <a:prstClr val="black"/>
              </a:solidFill>
            </a:endParaRPr>
          </a:p>
          <a:p>
            <a:endParaRPr lang="en-US" altLang="zh-CN" dirty="0"/>
          </a:p>
          <a:p>
            <a:pPr lvl="1"/>
            <a:endParaRPr lang="en-US" altLang="zh-CN" dirty="0">
              <a:solidFill>
                <a:prstClr val="black"/>
              </a:solidFill>
            </a:endParaRPr>
          </a:p>
          <a:p>
            <a:pPr lvl="1"/>
            <a:endParaRPr lang="en-US" altLang="zh-CN" dirty="0">
              <a:solidFill>
                <a:prstClr val="black"/>
              </a:solidFill>
            </a:endParaRPr>
          </a:p>
          <a:p>
            <a:pPr marL="0" indent="0">
              <a:buNone/>
            </a:pPr>
            <a:endParaRPr lang="zh-CN" altLang="en-US" dirty="0"/>
          </a:p>
        </p:txBody>
      </p:sp>
      <p:sp>
        <p:nvSpPr>
          <p:cNvPr id="13" name="文本框 12">
            <a:extLst>
              <a:ext uri="{FF2B5EF4-FFF2-40B4-BE49-F238E27FC236}">
                <a16:creationId xmlns:a16="http://schemas.microsoft.com/office/drawing/2014/main" id="{60E9EB09-09D0-4A79-A609-79984F1859B2}"/>
              </a:ext>
            </a:extLst>
          </p:cNvPr>
          <p:cNvSpPr txBox="1"/>
          <p:nvPr/>
        </p:nvSpPr>
        <p:spPr>
          <a:xfrm>
            <a:off x="970671" y="5360588"/>
            <a:ext cx="10740683" cy="830997"/>
          </a:xfrm>
          <a:prstGeom prst="rect">
            <a:avLst/>
          </a:prstGeom>
          <a:noFill/>
        </p:spPr>
        <p:txBody>
          <a:bodyPr wrap="square" rtlCol="0" anchor="ctr" anchorCtr="1">
            <a:spAutoFit/>
          </a:bodyPr>
          <a:lstStyle/>
          <a:p>
            <a:r>
              <a:rPr lang="en-US" altLang="zh-CN" sz="1600" dirty="0">
                <a:latin typeface="Times New Roman" panose="02020603050405020304" pitchFamily="18" charset="0"/>
                <a:ea typeface="標楷體" pitchFamily="65" charset="-120"/>
                <a:cs typeface="Times New Roman" panose="02020603050405020304" pitchFamily="18" charset="0"/>
              </a:rPr>
              <a:t>[3] Khalil J, Yan D, Guo G, et al. Parallel mining of large maximal quasi-cliques[J]. The VLDB Journal, 2022, 31(4): 649-674.</a:t>
            </a:r>
          </a:p>
          <a:p>
            <a:r>
              <a:rPr lang="en-US" altLang="zh-CN" sz="1600" dirty="0">
                <a:latin typeface="Times New Roman" panose="02020603050405020304" pitchFamily="18" charset="0"/>
                <a:ea typeface="標楷體" pitchFamily="65" charset="-120"/>
                <a:cs typeface="Times New Roman" panose="02020603050405020304" pitchFamily="18" charset="0"/>
              </a:rPr>
              <a:t>[4] Guo G, Yan D, </a:t>
            </a:r>
            <a:r>
              <a:rPr lang="en-US" altLang="zh-CN" sz="1600" dirty="0" err="1">
                <a:latin typeface="Times New Roman" panose="02020603050405020304" pitchFamily="18" charset="0"/>
                <a:ea typeface="標楷體" pitchFamily="65" charset="-120"/>
                <a:cs typeface="Times New Roman" panose="02020603050405020304" pitchFamily="18" charset="0"/>
              </a:rPr>
              <a:t>Özsu</a:t>
            </a:r>
            <a:r>
              <a:rPr lang="en-US" altLang="zh-CN" sz="1600" dirty="0">
                <a:latin typeface="Times New Roman" panose="02020603050405020304" pitchFamily="18" charset="0"/>
                <a:ea typeface="標楷體" pitchFamily="65" charset="-120"/>
                <a:cs typeface="Times New Roman" panose="02020603050405020304" pitchFamily="18" charset="0"/>
              </a:rPr>
              <a:t> M T, et al. Scalable mining of maximal quasi-cliques: An algorithm-system codesign approach[J]. </a:t>
            </a:r>
            <a:r>
              <a:rPr lang="en-US" altLang="zh-CN" sz="1600" dirty="0" err="1">
                <a:latin typeface="Times New Roman" panose="02020603050405020304" pitchFamily="18" charset="0"/>
                <a:ea typeface="標楷體" pitchFamily="65" charset="-120"/>
                <a:cs typeface="Times New Roman" panose="02020603050405020304" pitchFamily="18" charset="0"/>
              </a:rPr>
              <a:t>arXiv</a:t>
            </a:r>
            <a:r>
              <a:rPr lang="en-US" altLang="zh-CN" sz="1600" dirty="0">
                <a:latin typeface="Times New Roman" panose="02020603050405020304" pitchFamily="18" charset="0"/>
                <a:ea typeface="標楷體" pitchFamily="65" charset="-120"/>
                <a:cs typeface="Times New Roman" panose="02020603050405020304" pitchFamily="18" charset="0"/>
              </a:rPr>
              <a:t> preprint arXiv:2005.00081, 2020.</a:t>
            </a:r>
            <a:endParaRPr lang="zh-CN" altLang="en-US" sz="1600" dirty="0">
              <a:latin typeface="Times New Roman" panose="02020603050405020304" pitchFamily="18" charset="0"/>
              <a:ea typeface="標楷體" pitchFamily="65" charset="-120"/>
              <a:cs typeface="Times New Roman" panose="02020603050405020304" pitchFamily="18" charset="0"/>
            </a:endParaRPr>
          </a:p>
        </p:txBody>
      </p:sp>
      <p:pic>
        <p:nvPicPr>
          <p:cNvPr id="6" name="图片 5">
            <a:extLst>
              <a:ext uri="{FF2B5EF4-FFF2-40B4-BE49-F238E27FC236}">
                <a16:creationId xmlns:a16="http://schemas.microsoft.com/office/drawing/2014/main" id="{3A221433-E362-428D-BD10-4022C5474688}"/>
              </a:ext>
            </a:extLst>
          </p:cNvPr>
          <p:cNvPicPr>
            <a:picLocks noChangeAspect="1"/>
          </p:cNvPicPr>
          <p:nvPr/>
        </p:nvPicPr>
        <p:blipFill>
          <a:blip r:embed="rId3"/>
          <a:stretch>
            <a:fillRect/>
          </a:stretch>
        </p:blipFill>
        <p:spPr>
          <a:xfrm>
            <a:off x="1115811" y="1718539"/>
            <a:ext cx="9913600" cy="3924479"/>
          </a:xfrm>
          <a:prstGeom prst="rect">
            <a:avLst/>
          </a:prstGeom>
        </p:spPr>
      </p:pic>
    </p:spTree>
    <p:extLst>
      <p:ext uri="{BB962C8B-B14F-4D97-AF65-F5344CB8AC3E}">
        <p14:creationId xmlns:p14="http://schemas.microsoft.com/office/powerpoint/2010/main" val="3870758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2">
            <a:extLst>
              <a:ext uri="{FF2B5EF4-FFF2-40B4-BE49-F238E27FC236}">
                <a16:creationId xmlns:a16="http://schemas.microsoft.com/office/drawing/2014/main" id="{930C9890-6C14-4F2B-BF32-424147241FB5}"/>
              </a:ext>
            </a:extLst>
          </p:cNvPr>
          <p:cNvPicPr>
            <a:picLocks noChangeAspect="1"/>
          </p:cNvPicPr>
          <p:nvPr/>
        </p:nvPicPr>
        <p:blipFill rotWithShape="1">
          <a:blip r:embed="rId3"/>
          <a:srcRect l="23029" t="62540" r="24000"/>
          <a:stretch/>
        </p:blipFill>
        <p:spPr>
          <a:xfrm>
            <a:off x="8040340" y="2571534"/>
            <a:ext cx="4146907" cy="2569028"/>
          </a:xfrm>
          <a:prstGeom prst="rect">
            <a:avLst/>
          </a:prstGeom>
        </p:spPr>
      </p:pic>
      <p:sp>
        <p:nvSpPr>
          <p:cNvPr id="2" name="标题 1"/>
          <p:cNvSpPr>
            <a:spLocks noGrp="1"/>
          </p:cNvSpPr>
          <p:nvPr>
            <p:ph type="title"/>
          </p:nvPr>
        </p:nvSpPr>
        <p:spPr>
          <a:xfrm>
            <a:off x="1049655" y="144780"/>
            <a:ext cx="10808335" cy="692150"/>
          </a:xfrm>
        </p:spPr>
        <p:txBody>
          <a:bodyPr/>
          <a:lstStyle/>
          <a:p>
            <a:r>
              <a:rPr lang="en-US" altLang="zh-CN" dirty="0"/>
              <a:t>Proposed Methods (10/29) </a:t>
            </a:r>
          </a:p>
        </p:txBody>
      </p:sp>
      <p:sp>
        <p:nvSpPr>
          <p:cNvPr id="4" name="灯片编号占位符 3"/>
          <p:cNvSpPr>
            <a:spLocks noGrp="1"/>
          </p:cNvSpPr>
          <p:nvPr>
            <p:ph type="sldNum" sz="quarter" idx="10"/>
          </p:nvPr>
        </p:nvSpPr>
        <p:spPr>
          <a:xfrm>
            <a:off x="9108017" y="6524628"/>
            <a:ext cx="2844800" cy="339725"/>
          </a:xfrm>
        </p:spPr>
        <p:txBody>
          <a:bodyPr/>
          <a:lstStyle/>
          <a:p>
            <a:fld id="{D9B6BDF2-6896-4B98-8776-C18582F63BA5}" type="slidenum">
              <a:rPr lang="zh-TW" altLang="en-US" smtClean="0"/>
              <a:t>23</a:t>
            </a:fld>
            <a:endParaRPr lang="zh-TW" altLang="en-US"/>
          </a:p>
        </p:txBody>
      </p:sp>
      <p:sp>
        <p:nvSpPr>
          <p:cNvPr id="5" name="内容占位符 4">
            <a:extLst>
              <a:ext uri="{FF2B5EF4-FFF2-40B4-BE49-F238E27FC236}">
                <a16:creationId xmlns:a16="http://schemas.microsoft.com/office/drawing/2014/main" id="{2744EBE6-9B7A-4DDE-9AF7-78C5D734424B}"/>
              </a:ext>
            </a:extLst>
          </p:cNvPr>
          <p:cNvSpPr>
            <a:spLocks noGrp="1"/>
          </p:cNvSpPr>
          <p:nvPr>
            <p:ph idx="1"/>
          </p:nvPr>
        </p:nvSpPr>
        <p:spPr/>
        <p:txBody>
          <a:bodyPr/>
          <a:lstStyle/>
          <a:p>
            <a:r>
              <a:rPr lang="en-US" altLang="zh-CN" dirty="0"/>
              <a:t>Quasi-Cliques on G-thinker</a:t>
            </a:r>
            <a:endParaRPr lang="en-US" altLang="zh-CN" dirty="0">
              <a:solidFill>
                <a:prstClr val="black"/>
              </a:solidFill>
            </a:endParaRPr>
          </a:p>
          <a:p>
            <a:endParaRPr lang="en-US" altLang="zh-CN" dirty="0"/>
          </a:p>
          <a:p>
            <a:pPr lvl="1"/>
            <a:endParaRPr lang="en-US" altLang="zh-CN" dirty="0">
              <a:solidFill>
                <a:prstClr val="black"/>
              </a:solidFill>
            </a:endParaRPr>
          </a:p>
          <a:p>
            <a:pPr lvl="1"/>
            <a:endParaRPr lang="en-US" altLang="zh-CN" dirty="0">
              <a:solidFill>
                <a:prstClr val="black"/>
              </a:solidFill>
            </a:endParaRPr>
          </a:p>
          <a:p>
            <a:pPr marL="0" indent="0">
              <a:buNone/>
            </a:pPr>
            <a:endParaRPr lang="zh-CN" altLang="en-US" dirty="0"/>
          </a:p>
        </p:txBody>
      </p:sp>
      <p:pic>
        <p:nvPicPr>
          <p:cNvPr id="7" name="Picture 52">
            <a:extLst>
              <a:ext uri="{FF2B5EF4-FFF2-40B4-BE49-F238E27FC236}">
                <a16:creationId xmlns:a16="http://schemas.microsoft.com/office/drawing/2014/main" id="{B4490190-D97E-4A9D-9907-BD95AB04424C}"/>
              </a:ext>
            </a:extLst>
          </p:cNvPr>
          <p:cNvPicPr>
            <a:picLocks noChangeAspect="1"/>
          </p:cNvPicPr>
          <p:nvPr/>
        </p:nvPicPr>
        <p:blipFill rotWithShape="1">
          <a:blip r:embed="rId3"/>
          <a:srcRect b="37421"/>
          <a:stretch/>
        </p:blipFill>
        <p:spPr>
          <a:xfrm>
            <a:off x="1327304" y="2176042"/>
            <a:ext cx="6713036" cy="3431765"/>
          </a:xfrm>
          <a:prstGeom prst="rect">
            <a:avLst/>
          </a:prstGeom>
        </p:spPr>
      </p:pic>
      <p:sp>
        <p:nvSpPr>
          <p:cNvPr id="8" name="Rounded Rectangle 3">
            <a:extLst>
              <a:ext uri="{FF2B5EF4-FFF2-40B4-BE49-F238E27FC236}">
                <a16:creationId xmlns:a16="http://schemas.microsoft.com/office/drawing/2014/main" id="{CD2AB7B6-992D-46EF-8A7D-55272D5C6FDB}"/>
              </a:ext>
            </a:extLst>
          </p:cNvPr>
          <p:cNvSpPr/>
          <p:nvPr/>
        </p:nvSpPr>
        <p:spPr>
          <a:xfrm rot="20214764">
            <a:off x="3898847" y="4221284"/>
            <a:ext cx="4678747" cy="671167"/>
          </a:xfrm>
          <a:prstGeom prst="roundRect">
            <a:avLst/>
          </a:prstGeom>
          <a:solidFill>
            <a:srgbClr val="EF3E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Why Such Huge Task Time Difference?</a:t>
            </a:r>
          </a:p>
        </p:txBody>
      </p:sp>
      <p:sp>
        <p:nvSpPr>
          <p:cNvPr id="9" name="TextBox 1">
            <a:extLst>
              <a:ext uri="{FF2B5EF4-FFF2-40B4-BE49-F238E27FC236}">
                <a16:creationId xmlns:a16="http://schemas.microsoft.com/office/drawing/2014/main" id="{454CCB5A-0956-44C9-93C6-C68A3EB4160C}"/>
              </a:ext>
            </a:extLst>
          </p:cNvPr>
          <p:cNvSpPr txBox="1"/>
          <p:nvPr/>
        </p:nvSpPr>
        <p:spPr>
          <a:xfrm>
            <a:off x="-305808" y="2758494"/>
            <a:ext cx="1830816" cy="646331"/>
          </a:xfrm>
          <a:prstGeom prst="rect">
            <a:avLst/>
          </a:prstGeom>
          <a:noFill/>
        </p:spPr>
        <p:txBody>
          <a:bodyPr wrap="square">
            <a:spAutoFit/>
          </a:bodyPr>
          <a:lstStyle/>
          <a:p>
            <a:pPr algn="ctr"/>
            <a:r>
              <a:rPr lang="en-US" dirty="0">
                <a:solidFill>
                  <a:srgbClr val="EF3E42"/>
                </a:solidFill>
              </a:rPr>
              <a:t>8 orders of magnitude </a:t>
            </a:r>
          </a:p>
        </p:txBody>
      </p:sp>
      <p:sp>
        <p:nvSpPr>
          <p:cNvPr id="10" name="Left Brace 2">
            <a:extLst>
              <a:ext uri="{FF2B5EF4-FFF2-40B4-BE49-F238E27FC236}">
                <a16:creationId xmlns:a16="http://schemas.microsoft.com/office/drawing/2014/main" id="{6B3E5C92-C229-4130-AB6A-8FE0B5D52BB4}"/>
              </a:ext>
            </a:extLst>
          </p:cNvPr>
          <p:cNvSpPr/>
          <p:nvPr/>
        </p:nvSpPr>
        <p:spPr>
          <a:xfrm>
            <a:off x="1207222" y="2271396"/>
            <a:ext cx="120082" cy="1620528"/>
          </a:xfrm>
          <a:prstGeom prst="leftBrace">
            <a:avLst>
              <a:gd name="adj1" fmla="val 30833"/>
              <a:gd name="adj2" fmla="val 50000"/>
            </a:avLst>
          </a:prstGeom>
          <a:ln>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a:solidFill>
                  <a:srgbClr val="C00000"/>
                </a:solidFill>
              </a:ln>
            </a:endParaRPr>
          </a:p>
        </p:txBody>
      </p:sp>
    </p:spTree>
    <p:extLst>
      <p:ext uri="{BB962C8B-B14F-4D97-AF65-F5344CB8AC3E}">
        <p14:creationId xmlns:p14="http://schemas.microsoft.com/office/powerpoint/2010/main" val="290732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9655" y="144780"/>
            <a:ext cx="10808335" cy="692150"/>
          </a:xfrm>
        </p:spPr>
        <p:txBody>
          <a:bodyPr/>
          <a:lstStyle/>
          <a:p>
            <a:r>
              <a:rPr lang="en-US" altLang="zh-CN" dirty="0"/>
              <a:t>Proposed Methods (11/29) </a:t>
            </a:r>
          </a:p>
        </p:txBody>
      </p:sp>
      <p:sp>
        <p:nvSpPr>
          <p:cNvPr id="4" name="灯片编号占位符 3"/>
          <p:cNvSpPr>
            <a:spLocks noGrp="1"/>
          </p:cNvSpPr>
          <p:nvPr>
            <p:ph type="sldNum" sz="quarter" idx="10"/>
          </p:nvPr>
        </p:nvSpPr>
        <p:spPr>
          <a:xfrm>
            <a:off x="9108017" y="6524628"/>
            <a:ext cx="2844800" cy="339725"/>
          </a:xfrm>
        </p:spPr>
        <p:txBody>
          <a:bodyPr/>
          <a:lstStyle/>
          <a:p>
            <a:fld id="{D9B6BDF2-6896-4B98-8776-C18582F63BA5}" type="slidenum">
              <a:rPr lang="zh-TW" altLang="en-US" smtClean="0"/>
              <a:t>24</a:t>
            </a:fld>
            <a:endParaRPr lang="zh-TW" altLang="en-US"/>
          </a:p>
        </p:txBody>
      </p:sp>
      <p:sp>
        <p:nvSpPr>
          <p:cNvPr id="5" name="内容占位符 4">
            <a:extLst>
              <a:ext uri="{FF2B5EF4-FFF2-40B4-BE49-F238E27FC236}">
                <a16:creationId xmlns:a16="http://schemas.microsoft.com/office/drawing/2014/main" id="{2744EBE6-9B7A-4DDE-9AF7-78C5D734424B}"/>
              </a:ext>
            </a:extLst>
          </p:cNvPr>
          <p:cNvSpPr>
            <a:spLocks noGrp="1"/>
          </p:cNvSpPr>
          <p:nvPr>
            <p:ph idx="1"/>
          </p:nvPr>
        </p:nvSpPr>
        <p:spPr/>
        <p:txBody>
          <a:bodyPr/>
          <a:lstStyle/>
          <a:p>
            <a:r>
              <a:rPr lang="en-US" altLang="zh-CN" dirty="0"/>
              <a:t>Quasi-Cliques on G-thinker</a:t>
            </a:r>
            <a:endParaRPr lang="en-US" altLang="zh-CN" dirty="0">
              <a:solidFill>
                <a:prstClr val="black"/>
              </a:solidFill>
            </a:endParaRPr>
          </a:p>
          <a:p>
            <a:endParaRPr lang="en-US" altLang="zh-CN" dirty="0"/>
          </a:p>
          <a:p>
            <a:pPr lvl="1"/>
            <a:endParaRPr lang="en-US" altLang="zh-CN" dirty="0">
              <a:solidFill>
                <a:prstClr val="black"/>
              </a:solidFill>
            </a:endParaRPr>
          </a:p>
          <a:p>
            <a:pPr lvl="1"/>
            <a:endParaRPr lang="en-US" altLang="zh-CN" dirty="0">
              <a:solidFill>
                <a:prstClr val="black"/>
              </a:solidFill>
            </a:endParaRPr>
          </a:p>
          <a:p>
            <a:pPr marL="0" indent="0">
              <a:buNone/>
            </a:pPr>
            <a:endParaRPr lang="zh-CN" altLang="en-US" dirty="0"/>
          </a:p>
        </p:txBody>
      </p:sp>
      <p:sp>
        <p:nvSpPr>
          <p:cNvPr id="12" name="Content Placeholder 2">
            <a:extLst>
              <a:ext uri="{FF2B5EF4-FFF2-40B4-BE49-F238E27FC236}">
                <a16:creationId xmlns:a16="http://schemas.microsoft.com/office/drawing/2014/main" id="{CB1D39EB-3705-4ABA-A9F5-68338367FDCC}"/>
              </a:ext>
            </a:extLst>
          </p:cNvPr>
          <p:cNvSpPr txBox="1">
            <a:spLocks/>
          </p:cNvSpPr>
          <p:nvPr/>
        </p:nvSpPr>
        <p:spPr bwMode="auto">
          <a:xfrm>
            <a:off x="728609" y="1800226"/>
            <a:ext cx="9627334" cy="4221162"/>
          </a:xfrm>
          <a:prstGeom prst="rect">
            <a:avLst/>
          </a:prstGeom>
          <a:noFill/>
          <a:ln w="9525">
            <a:noFill/>
            <a:miter lim="800000"/>
          </a:ln>
        </p:spPr>
        <p:txBody>
          <a:bodyPr vert="horz" wrap="square" lIns="91440" tIns="45720" rIns="91440" bIns="45720" numCol="1" anchor="t" anchorCtr="0" compatLnSpc="1">
            <a:normAutofit/>
          </a:bodyPr>
          <a:lstStyle>
            <a:lvl1pPr marL="342900" indent="-342900" algn="l" rtl="0" eaLnBrk="1" fontAlgn="base" hangingPunct="1">
              <a:spcBef>
                <a:spcPct val="20000"/>
              </a:spcBef>
              <a:spcAft>
                <a:spcPct val="0"/>
              </a:spcAft>
              <a:buClr>
                <a:srgbClr val="0000FF"/>
              </a:buClr>
              <a:buSzPct val="80000"/>
              <a:buFont typeface="Wingdings" panose="05000000000000000000" pitchFamily="2" charset="2"/>
              <a:buChar char="l"/>
              <a:defRPr kumimoji="1" sz="3735">
                <a:solidFill>
                  <a:schemeClr val="tx1"/>
                </a:solidFill>
                <a:latin typeface="Calibri" pitchFamily="34" charset="0"/>
                <a:ea typeface="標楷體" pitchFamily="65" charset="-120"/>
                <a:cs typeface="+mn-cs"/>
              </a:defRPr>
            </a:lvl1pPr>
            <a:lvl2pPr marL="742950" indent="-285750" algn="l" rtl="0" eaLnBrk="1" fontAlgn="base" hangingPunct="1">
              <a:spcBef>
                <a:spcPct val="20000"/>
              </a:spcBef>
              <a:spcAft>
                <a:spcPct val="0"/>
              </a:spcAft>
              <a:buClr>
                <a:srgbClr val="0000FF"/>
              </a:buClr>
              <a:buSzPct val="90000"/>
              <a:buFont typeface="Arial" panose="020B0704020202020204" pitchFamily="34" charset="0"/>
              <a:buChar char="–"/>
              <a:defRPr kumimoji="1" sz="3200">
                <a:solidFill>
                  <a:schemeClr val="tx1"/>
                </a:solidFill>
                <a:latin typeface="Calibri" pitchFamily="34" charset="0"/>
                <a:ea typeface="標楷體" pitchFamily="65" charset="-120"/>
              </a:defRPr>
            </a:lvl2pPr>
            <a:lvl3pPr marL="1143000" indent="-228600" algn="l" rtl="0" eaLnBrk="1" fontAlgn="base" hangingPunct="1">
              <a:spcBef>
                <a:spcPct val="20000"/>
              </a:spcBef>
              <a:spcAft>
                <a:spcPct val="0"/>
              </a:spcAft>
              <a:buChar char="•"/>
              <a:defRPr kumimoji="1" sz="2665">
                <a:solidFill>
                  <a:schemeClr val="tx1"/>
                </a:solidFill>
                <a:latin typeface="Calibri" pitchFamily="34" charset="0"/>
                <a:ea typeface="標楷體" pitchFamily="65" charset="-120"/>
                <a:cs typeface="Calibri" pitchFamily="34" charset="0"/>
              </a:defRPr>
            </a:lvl3pPr>
            <a:lvl4pPr marL="1600200" indent="-228600" algn="l" rtl="0" eaLnBrk="1" fontAlgn="base" hangingPunct="1">
              <a:spcBef>
                <a:spcPct val="20000"/>
              </a:spcBef>
              <a:spcAft>
                <a:spcPct val="0"/>
              </a:spcAft>
              <a:buChar char="–"/>
              <a:defRPr kumimoji="1" sz="2400">
                <a:solidFill>
                  <a:schemeClr val="tx1"/>
                </a:solidFill>
                <a:latin typeface="Calibri" pitchFamily="34" charset="0"/>
                <a:ea typeface="標楷體" pitchFamily="65" charset="-120"/>
                <a:cs typeface="Calibri" pitchFamily="34" charset="0"/>
              </a:defRPr>
            </a:lvl4pPr>
            <a:lvl5pPr marL="2057400" indent="-228600" algn="l" rtl="0" eaLnBrk="1" fontAlgn="base" hangingPunct="1">
              <a:spcBef>
                <a:spcPct val="20000"/>
              </a:spcBef>
              <a:spcAft>
                <a:spcPct val="0"/>
              </a:spcAft>
              <a:buChar char="»"/>
              <a:defRPr kumimoji="1" sz="2135">
                <a:solidFill>
                  <a:schemeClr val="tx1"/>
                </a:solidFill>
                <a:latin typeface="Calibri" pitchFamily="34" charset="0"/>
                <a:ea typeface="標楷體" pitchFamily="65" charset="-120"/>
                <a:cs typeface="Calibri" pitchFamily="34" charset="0"/>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lvl="1"/>
            <a:r>
              <a:rPr lang="en-US" altLang="zh-CN" sz="3600" kern="0" dirty="0">
                <a:solidFill>
                  <a:prstClr val="black"/>
                </a:solidFill>
              </a:rPr>
              <a:t>Heavily relies on pruning rules to be tractable</a:t>
            </a:r>
          </a:p>
          <a:p>
            <a:pPr marL="1428750" lvl="2" indent="-571500">
              <a:buFont typeface="Wingdings" pitchFamily="2" charset="2"/>
              <a:buChar char="Ø"/>
            </a:pPr>
            <a:r>
              <a:rPr lang="en-US" altLang="zh-CN" sz="2800" kern="0" dirty="0">
                <a:solidFill>
                  <a:prstClr val="black"/>
                </a:solidFill>
              </a:rPr>
              <a:t>Graph-Diameter Based Pruning</a:t>
            </a:r>
          </a:p>
          <a:p>
            <a:pPr marL="1428750" lvl="2" indent="-571500">
              <a:buFont typeface="Wingdings" pitchFamily="2" charset="2"/>
              <a:buChar char="Ø"/>
            </a:pPr>
            <a:r>
              <a:rPr lang="en-US" altLang="zh-CN" sz="2800" kern="0" dirty="0"/>
              <a:t>Size-Threshold Based Pruning </a:t>
            </a:r>
          </a:p>
          <a:p>
            <a:pPr marL="1428750" lvl="2" indent="-571500">
              <a:buFont typeface="Wingdings" pitchFamily="2" charset="2"/>
              <a:buChar char="Ø"/>
            </a:pPr>
            <a:r>
              <a:rPr lang="en-US" altLang="zh-CN" sz="2800" kern="0" dirty="0"/>
              <a:t>Degree-Based Pruning </a:t>
            </a:r>
          </a:p>
          <a:p>
            <a:pPr marL="1428750" lvl="2" indent="-571500">
              <a:buFont typeface="Wingdings" pitchFamily="2" charset="2"/>
              <a:buChar char="Ø"/>
            </a:pPr>
            <a:r>
              <a:rPr lang="en-US" altLang="zh-CN" sz="2800" kern="0" dirty="0"/>
              <a:t>Upper- and Lower-Bound Based Pruning</a:t>
            </a:r>
          </a:p>
          <a:p>
            <a:pPr marL="1428750" lvl="2" indent="-571500">
              <a:buFont typeface="Wingdings" pitchFamily="2" charset="2"/>
              <a:buChar char="Ø"/>
            </a:pPr>
            <a:r>
              <a:rPr lang="en-US" altLang="zh-CN" sz="2800" kern="0" dirty="0"/>
              <a:t>Critical-Vertex Based Pruning</a:t>
            </a:r>
          </a:p>
          <a:p>
            <a:pPr marL="1428750" lvl="2" indent="-571500">
              <a:buFont typeface="Wingdings" pitchFamily="2" charset="2"/>
              <a:buChar char="Ø"/>
            </a:pPr>
            <a:r>
              <a:rPr lang="en-US" altLang="zh-CN" sz="2800" kern="0" dirty="0"/>
              <a:t>Cover-Vertex Based Pruning</a:t>
            </a:r>
          </a:p>
        </p:txBody>
      </p:sp>
    </p:spTree>
    <p:extLst>
      <p:ext uri="{BB962C8B-B14F-4D97-AF65-F5344CB8AC3E}">
        <p14:creationId xmlns:p14="http://schemas.microsoft.com/office/powerpoint/2010/main" val="2975249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9655" y="144780"/>
            <a:ext cx="10808335" cy="692150"/>
          </a:xfrm>
        </p:spPr>
        <p:txBody>
          <a:bodyPr/>
          <a:lstStyle/>
          <a:p>
            <a:r>
              <a:rPr lang="en-US" altLang="zh-CN" dirty="0"/>
              <a:t>Proposed Methods (12/29) </a:t>
            </a:r>
          </a:p>
        </p:txBody>
      </p:sp>
      <p:sp>
        <p:nvSpPr>
          <p:cNvPr id="4" name="灯片编号占位符 3"/>
          <p:cNvSpPr>
            <a:spLocks noGrp="1"/>
          </p:cNvSpPr>
          <p:nvPr>
            <p:ph type="sldNum" sz="quarter" idx="10"/>
          </p:nvPr>
        </p:nvSpPr>
        <p:spPr>
          <a:xfrm>
            <a:off x="9108017" y="6524628"/>
            <a:ext cx="2844800" cy="339725"/>
          </a:xfrm>
        </p:spPr>
        <p:txBody>
          <a:bodyPr/>
          <a:lstStyle/>
          <a:p>
            <a:fld id="{D9B6BDF2-6896-4B98-8776-C18582F63BA5}" type="slidenum">
              <a:rPr lang="zh-TW" altLang="en-US" smtClean="0"/>
              <a:t>25</a:t>
            </a:fld>
            <a:endParaRPr lang="zh-TW" altLang="en-US"/>
          </a:p>
        </p:txBody>
      </p:sp>
      <p:sp>
        <p:nvSpPr>
          <p:cNvPr id="5" name="内容占位符 4">
            <a:extLst>
              <a:ext uri="{FF2B5EF4-FFF2-40B4-BE49-F238E27FC236}">
                <a16:creationId xmlns:a16="http://schemas.microsoft.com/office/drawing/2014/main" id="{2744EBE6-9B7A-4DDE-9AF7-78C5D734424B}"/>
              </a:ext>
            </a:extLst>
          </p:cNvPr>
          <p:cNvSpPr>
            <a:spLocks noGrp="1"/>
          </p:cNvSpPr>
          <p:nvPr>
            <p:ph idx="1"/>
          </p:nvPr>
        </p:nvSpPr>
        <p:spPr/>
        <p:txBody>
          <a:bodyPr/>
          <a:lstStyle/>
          <a:p>
            <a:r>
              <a:rPr lang="en-US" altLang="zh-CN" dirty="0"/>
              <a:t>Quasi-Cliques on G-thinker</a:t>
            </a:r>
            <a:endParaRPr lang="en-US" altLang="zh-CN" dirty="0">
              <a:solidFill>
                <a:prstClr val="black"/>
              </a:solidFill>
            </a:endParaRPr>
          </a:p>
          <a:p>
            <a:endParaRPr lang="en-US" altLang="zh-CN" dirty="0"/>
          </a:p>
          <a:p>
            <a:pPr lvl="1"/>
            <a:endParaRPr lang="en-US" altLang="zh-CN" dirty="0">
              <a:solidFill>
                <a:prstClr val="black"/>
              </a:solidFill>
            </a:endParaRPr>
          </a:p>
          <a:p>
            <a:pPr lvl="1"/>
            <a:endParaRPr lang="en-US" altLang="zh-CN" dirty="0">
              <a:solidFill>
                <a:prstClr val="black"/>
              </a:solidFill>
            </a:endParaRPr>
          </a:p>
          <a:p>
            <a:pPr marL="0" indent="0">
              <a:buNone/>
            </a:pPr>
            <a:endParaRPr lang="zh-CN" altLang="en-US" dirty="0"/>
          </a:p>
        </p:txBody>
      </p:sp>
      <p:sp>
        <p:nvSpPr>
          <p:cNvPr id="12" name="Content Placeholder 2">
            <a:extLst>
              <a:ext uri="{FF2B5EF4-FFF2-40B4-BE49-F238E27FC236}">
                <a16:creationId xmlns:a16="http://schemas.microsoft.com/office/drawing/2014/main" id="{CB1D39EB-3705-4ABA-A9F5-68338367FDCC}"/>
              </a:ext>
            </a:extLst>
          </p:cNvPr>
          <p:cNvSpPr txBox="1">
            <a:spLocks/>
          </p:cNvSpPr>
          <p:nvPr/>
        </p:nvSpPr>
        <p:spPr bwMode="auto">
          <a:xfrm>
            <a:off x="728609" y="1800226"/>
            <a:ext cx="9627334" cy="4221162"/>
          </a:xfrm>
          <a:prstGeom prst="rect">
            <a:avLst/>
          </a:prstGeom>
          <a:noFill/>
          <a:ln w="9525">
            <a:noFill/>
            <a:miter lim="800000"/>
          </a:ln>
        </p:spPr>
        <p:txBody>
          <a:bodyPr vert="horz" wrap="square" lIns="91440" tIns="45720" rIns="91440" bIns="45720" numCol="1" anchor="t" anchorCtr="0" compatLnSpc="1">
            <a:normAutofit/>
          </a:bodyPr>
          <a:lstStyle>
            <a:lvl1pPr marL="342900" indent="-342900" algn="l" rtl="0" eaLnBrk="1" fontAlgn="base" hangingPunct="1">
              <a:spcBef>
                <a:spcPct val="20000"/>
              </a:spcBef>
              <a:spcAft>
                <a:spcPct val="0"/>
              </a:spcAft>
              <a:buClr>
                <a:srgbClr val="0000FF"/>
              </a:buClr>
              <a:buSzPct val="80000"/>
              <a:buFont typeface="Wingdings" panose="05000000000000000000" pitchFamily="2" charset="2"/>
              <a:buChar char="l"/>
              <a:defRPr kumimoji="1" sz="3735">
                <a:solidFill>
                  <a:schemeClr val="tx1"/>
                </a:solidFill>
                <a:latin typeface="Calibri" pitchFamily="34" charset="0"/>
                <a:ea typeface="標楷體" pitchFamily="65" charset="-120"/>
                <a:cs typeface="+mn-cs"/>
              </a:defRPr>
            </a:lvl1pPr>
            <a:lvl2pPr marL="742950" indent="-285750" algn="l" rtl="0" eaLnBrk="1" fontAlgn="base" hangingPunct="1">
              <a:spcBef>
                <a:spcPct val="20000"/>
              </a:spcBef>
              <a:spcAft>
                <a:spcPct val="0"/>
              </a:spcAft>
              <a:buClr>
                <a:srgbClr val="0000FF"/>
              </a:buClr>
              <a:buSzPct val="90000"/>
              <a:buFont typeface="Arial" panose="020B0704020202020204" pitchFamily="34" charset="0"/>
              <a:buChar char="–"/>
              <a:defRPr kumimoji="1" sz="3200">
                <a:solidFill>
                  <a:schemeClr val="tx1"/>
                </a:solidFill>
                <a:latin typeface="Calibri" pitchFamily="34" charset="0"/>
                <a:ea typeface="標楷體" pitchFamily="65" charset="-120"/>
              </a:defRPr>
            </a:lvl2pPr>
            <a:lvl3pPr marL="1143000" indent="-228600" algn="l" rtl="0" eaLnBrk="1" fontAlgn="base" hangingPunct="1">
              <a:spcBef>
                <a:spcPct val="20000"/>
              </a:spcBef>
              <a:spcAft>
                <a:spcPct val="0"/>
              </a:spcAft>
              <a:buChar char="•"/>
              <a:defRPr kumimoji="1" sz="2665">
                <a:solidFill>
                  <a:schemeClr val="tx1"/>
                </a:solidFill>
                <a:latin typeface="Calibri" pitchFamily="34" charset="0"/>
                <a:ea typeface="標楷體" pitchFamily="65" charset="-120"/>
                <a:cs typeface="Calibri" pitchFamily="34" charset="0"/>
              </a:defRPr>
            </a:lvl3pPr>
            <a:lvl4pPr marL="1600200" indent="-228600" algn="l" rtl="0" eaLnBrk="1" fontAlgn="base" hangingPunct="1">
              <a:spcBef>
                <a:spcPct val="20000"/>
              </a:spcBef>
              <a:spcAft>
                <a:spcPct val="0"/>
              </a:spcAft>
              <a:buChar char="–"/>
              <a:defRPr kumimoji="1" sz="2400">
                <a:solidFill>
                  <a:schemeClr val="tx1"/>
                </a:solidFill>
                <a:latin typeface="Calibri" pitchFamily="34" charset="0"/>
                <a:ea typeface="標楷體" pitchFamily="65" charset="-120"/>
                <a:cs typeface="Calibri" pitchFamily="34" charset="0"/>
              </a:defRPr>
            </a:lvl4pPr>
            <a:lvl5pPr marL="2057400" indent="-228600" algn="l" rtl="0" eaLnBrk="1" fontAlgn="base" hangingPunct="1">
              <a:spcBef>
                <a:spcPct val="20000"/>
              </a:spcBef>
              <a:spcAft>
                <a:spcPct val="0"/>
              </a:spcAft>
              <a:buChar char="»"/>
              <a:defRPr kumimoji="1" sz="2135">
                <a:solidFill>
                  <a:schemeClr val="tx1"/>
                </a:solidFill>
                <a:latin typeface="Calibri" pitchFamily="34" charset="0"/>
                <a:ea typeface="標楷體" pitchFamily="65" charset="-120"/>
                <a:cs typeface="Calibri" pitchFamily="34" charset="0"/>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a:lstStyle>
          <a:p>
            <a:pPr lvl="1"/>
            <a:r>
              <a:rPr lang="en-US" altLang="zh-CN" sz="3600" kern="0" dirty="0">
                <a:solidFill>
                  <a:prstClr val="black"/>
                </a:solidFill>
              </a:rPr>
              <a:t>Timeout Mechanism for Task Decomposition</a:t>
            </a:r>
          </a:p>
        </p:txBody>
      </p:sp>
      <p:pic>
        <p:nvPicPr>
          <p:cNvPr id="6" name="Picture 9" descr="Text&#10;&#10;Description automatically generated">
            <a:extLst>
              <a:ext uri="{FF2B5EF4-FFF2-40B4-BE49-F238E27FC236}">
                <a16:creationId xmlns:a16="http://schemas.microsoft.com/office/drawing/2014/main" id="{9F99043C-E4FE-4A5F-8797-71F9C4076A3C}"/>
              </a:ext>
            </a:extLst>
          </p:cNvPr>
          <p:cNvPicPr>
            <a:picLocks noChangeAspect="1"/>
          </p:cNvPicPr>
          <p:nvPr/>
        </p:nvPicPr>
        <p:blipFill>
          <a:blip r:embed="rId3"/>
          <a:stretch>
            <a:fillRect/>
          </a:stretch>
        </p:blipFill>
        <p:spPr>
          <a:xfrm>
            <a:off x="7653633" y="2327956"/>
            <a:ext cx="4176393" cy="1605639"/>
          </a:xfrm>
          <a:prstGeom prst="rect">
            <a:avLst/>
          </a:prstGeom>
        </p:spPr>
      </p:pic>
      <p:grpSp>
        <p:nvGrpSpPr>
          <p:cNvPr id="7" name="组合 263">
            <a:extLst>
              <a:ext uri="{FF2B5EF4-FFF2-40B4-BE49-F238E27FC236}">
                <a16:creationId xmlns:a16="http://schemas.microsoft.com/office/drawing/2014/main" id="{E85CE902-A51A-4675-ADFD-B59A32C01B72}"/>
              </a:ext>
            </a:extLst>
          </p:cNvPr>
          <p:cNvGrpSpPr/>
          <p:nvPr/>
        </p:nvGrpSpPr>
        <p:grpSpPr>
          <a:xfrm>
            <a:off x="4756602" y="4443629"/>
            <a:ext cx="2712670" cy="553352"/>
            <a:chOff x="29034" y="2389200"/>
            <a:chExt cx="2712670" cy="553352"/>
          </a:xfrm>
        </p:grpSpPr>
        <p:pic>
          <p:nvPicPr>
            <p:cNvPr id="8" name="图片 264">
              <a:extLst>
                <a:ext uri="{FF2B5EF4-FFF2-40B4-BE49-F238E27FC236}">
                  <a16:creationId xmlns:a16="http://schemas.microsoft.com/office/drawing/2014/main" id="{805F6CC5-15A8-4098-999C-13C819F483E4}"/>
                </a:ext>
              </a:extLst>
            </p:cNvPr>
            <p:cNvPicPr>
              <a:picLocks noChangeAspect="1"/>
            </p:cNvPicPr>
            <p:nvPr/>
          </p:nvPicPr>
          <p:blipFill>
            <a:blip r:embed="rId4"/>
            <a:stretch>
              <a:fillRect/>
            </a:stretch>
          </p:blipFill>
          <p:spPr>
            <a:xfrm>
              <a:off x="29034" y="2389200"/>
              <a:ext cx="873714" cy="553352"/>
            </a:xfrm>
            <a:prstGeom prst="rect">
              <a:avLst/>
            </a:prstGeom>
          </p:spPr>
        </p:pic>
        <p:sp>
          <p:nvSpPr>
            <p:cNvPr id="9" name="圆角矩形 265">
              <a:extLst>
                <a:ext uri="{FF2B5EF4-FFF2-40B4-BE49-F238E27FC236}">
                  <a16:creationId xmlns:a16="http://schemas.microsoft.com/office/drawing/2014/main" id="{60BAA7E1-84F9-43DA-B11B-A0D5E05FCF33}"/>
                </a:ext>
              </a:extLst>
            </p:cNvPr>
            <p:cNvSpPr/>
            <p:nvPr/>
          </p:nvSpPr>
          <p:spPr>
            <a:xfrm>
              <a:off x="781473" y="2500845"/>
              <a:ext cx="1960231" cy="32512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矩形 266">
              <a:extLst>
                <a:ext uri="{FF2B5EF4-FFF2-40B4-BE49-F238E27FC236}">
                  <a16:creationId xmlns:a16="http://schemas.microsoft.com/office/drawing/2014/main" id="{A5259DA7-EAF7-4333-86ED-DBC8B1FB09A9}"/>
                </a:ext>
              </a:extLst>
            </p:cNvPr>
            <p:cNvSpPr/>
            <p:nvPr/>
          </p:nvSpPr>
          <p:spPr>
            <a:xfrm>
              <a:off x="855631" y="2542501"/>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矩形 267">
              <a:extLst>
                <a:ext uri="{FF2B5EF4-FFF2-40B4-BE49-F238E27FC236}">
                  <a16:creationId xmlns:a16="http://schemas.microsoft.com/office/drawing/2014/main" id="{63194DE4-0A4D-40AC-9E1E-3343E43F9712}"/>
                </a:ext>
              </a:extLst>
            </p:cNvPr>
            <p:cNvSpPr/>
            <p:nvPr/>
          </p:nvSpPr>
          <p:spPr>
            <a:xfrm>
              <a:off x="1008031" y="2540525"/>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268">
              <a:extLst>
                <a:ext uri="{FF2B5EF4-FFF2-40B4-BE49-F238E27FC236}">
                  <a16:creationId xmlns:a16="http://schemas.microsoft.com/office/drawing/2014/main" id="{2CA26DC0-EAB7-40A8-B10B-5348C68F51F5}"/>
                </a:ext>
              </a:extLst>
            </p:cNvPr>
            <p:cNvSpPr/>
            <p:nvPr/>
          </p:nvSpPr>
          <p:spPr>
            <a:xfrm>
              <a:off x="1162410" y="2540522"/>
              <a:ext cx="107344" cy="250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14" name="圆角矩形 218">
            <a:extLst>
              <a:ext uri="{FF2B5EF4-FFF2-40B4-BE49-F238E27FC236}">
                <a16:creationId xmlns:a16="http://schemas.microsoft.com/office/drawing/2014/main" id="{C5427A2F-29A3-4CB8-A78F-64F564285E43}"/>
              </a:ext>
            </a:extLst>
          </p:cNvPr>
          <p:cNvSpPr/>
          <p:nvPr/>
        </p:nvSpPr>
        <p:spPr>
          <a:xfrm>
            <a:off x="5524823" y="3319783"/>
            <a:ext cx="1960231" cy="325120"/>
          </a:xfrm>
          <a:prstGeom prst="roundRect">
            <a:avLst/>
          </a:prstGeom>
          <a:solidFill>
            <a:srgbClr val="FFE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TextBox 83">
            <a:extLst>
              <a:ext uri="{FF2B5EF4-FFF2-40B4-BE49-F238E27FC236}">
                <a16:creationId xmlns:a16="http://schemas.microsoft.com/office/drawing/2014/main" id="{E770DC40-DF99-4B46-9195-5C07CD54EDA2}"/>
              </a:ext>
            </a:extLst>
          </p:cNvPr>
          <p:cNvSpPr txBox="1"/>
          <p:nvPr/>
        </p:nvSpPr>
        <p:spPr>
          <a:xfrm>
            <a:off x="4125928" y="3143402"/>
            <a:ext cx="1841658" cy="369332"/>
          </a:xfrm>
          <a:prstGeom prst="rect">
            <a:avLst/>
          </a:prstGeom>
          <a:noFill/>
        </p:spPr>
        <p:txBody>
          <a:bodyPr wrap="square" rtlCol="0">
            <a:spAutoFit/>
          </a:bodyPr>
          <a:lstStyle/>
          <a:p>
            <a:pPr algn="ctr"/>
            <a:r>
              <a:rPr lang="en-US" b="1" i="1" dirty="0" err="1">
                <a:latin typeface="Times New Roman" charset="0"/>
                <a:ea typeface="Times New Roman" charset="0"/>
                <a:cs typeface="Times New Roman" charset="0"/>
              </a:rPr>
              <a:t>Q</a:t>
            </a:r>
            <a:r>
              <a:rPr lang="en-US" b="1" i="1" baseline="-25000" dirty="0" err="1">
                <a:latin typeface="Times New Roman" charset="0"/>
                <a:ea typeface="Times New Roman" charset="0"/>
                <a:cs typeface="Times New Roman" charset="0"/>
              </a:rPr>
              <a:t>global</a:t>
            </a:r>
            <a:endParaRPr lang="en-US" b="1" i="1" baseline="-25000" dirty="0">
              <a:latin typeface="Times New Roman" charset="0"/>
              <a:ea typeface="Times New Roman" charset="0"/>
              <a:cs typeface="Times New Roman" charset="0"/>
            </a:endParaRPr>
          </a:p>
        </p:txBody>
      </p:sp>
      <p:sp>
        <p:nvSpPr>
          <p:cNvPr id="16" name="矩形 266">
            <a:extLst>
              <a:ext uri="{FF2B5EF4-FFF2-40B4-BE49-F238E27FC236}">
                <a16:creationId xmlns:a16="http://schemas.microsoft.com/office/drawing/2014/main" id="{2996C73A-9B61-4D07-BCE6-FE0319662F73}"/>
              </a:ext>
            </a:extLst>
          </p:cNvPr>
          <p:cNvSpPr/>
          <p:nvPr/>
        </p:nvSpPr>
        <p:spPr>
          <a:xfrm>
            <a:off x="5608139" y="3357096"/>
            <a:ext cx="107344" cy="2501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7" name="矩形 267">
            <a:extLst>
              <a:ext uri="{FF2B5EF4-FFF2-40B4-BE49-F238E27FC236}">
                <a16:creationId xmlns:a16="http://schemas.microsoft.com/office/drawing/2014/main" id="{0BA2559E-3FD9-42B5-9C7E-64254CDAC756}"/>
              </a:ext>
            </a:extLst>
          </p:cNvPr>
          <p:cNvSpPr/>
          <p:nvPr/>
        </p:nvSpPr>
        <p:spPr>
          <a:xfrm>
            <a:off x="5760539" y="3355120"/>
            <a:ext cx="107344" cy="2501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268">
            <a:extLst>
              <a:ext uri="{FF2B5EF4-FFF2-40B4-BE49-F238E27FC236}">
                <a16:creationId xmlns:a16="http://schemas.microsoft.com/office/drawing/2014/main" id="{D1319945-BEEA-4FA1-9586-9636512C5391}"/>
              </a:ext>
            </a:extLst>
          </p:cNvPr>
          <p:cNvSpPr/>
          <p:nvPr/>
        </p:nvSpPr>
        <p:spPr>
          <a:xfrm>
            <a:off x="5914918" y="3355117"/>
            <a:ext cx="107344" cy="2501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TextBox 22">
            <a:extLst>
              <a:ext uri="{FF2B5EF4-FFF2-40B4-BE49-F238E27FC236}">
                <a16:creationId xmlns:a16="http://schemas.microsoft.com/office/drawing/2014/main" id="{DBB914DC-2AA6-40AD-9FDC-6BEA0ED00FE9}"/>
              </a:ext>
            </a:extLst>
          </p:cNvPr>
          <p:cNvSpPr txBox="1"/>
          <p:nvPr/>
        </p:nvSpPr>
        <p:spPr>
          <a:xfrm>
            <a:off x="2277692" y="2916413"/>
            <a:ext cx="514885" cy="400110"/>
          </a:xfrm>
          <a:prstGeom prst="rect">
            <a:avLst/>
          </a:prstGeom>
          <a:noFill/>
        </p:spPr>
        <p:txBody>
          <a:bodyPr wrap="none" rtlCol="0">
            <a:spAutoFit/>
          </a:bodyPr>
          <a:lstStyle/>
          <a:p>
            <a:r>
              <a:rPr lang="en-US" altLang="zh-CN" sz="2000" b="1" dirty="0">
                <a:latin typeface="Times New Roman" charset="0"/>
                <a:ea typeface="Times New Roman" charset="0"/>
                <a:cs typeface="Times New Roman" charset="0"/>
              </a:rPr>
              <a:t>{a}</a:t>
            </a:r>
            <a:endParaRPr lang="en-US" sz="2000" b="1" dirty="0">
              <a:latin typeface="Times New Roman" charset="0"/>
              <a:ea typeface="Times New Roman" charset="0"/>
              <a:cs typeface="Times New Roman" charset="0"/>
            </a:endParaRPr>
          </a:p>
        </p:txBody>
      </p:sp>
      <p:sp>
        <p:nvSpPr>
          <p:cNvPr id="20" name="TextBox 23">
            <a:extLst>
              <a:ext uri="{FF2B5EF4-FFF2-40B4-BE49-F238E27FC236}">
                <a16:creationId xmlns:a16="http://schemas.microsoft.com/office/drawing/2014/main" id="{8EA10D90-2155-4639-AEB8-1A7314DF9A6D}"/>
              </a:ext>
            </a:extLst>
          </p:cNvPr>
          <p:cNvSpPr txBox="1"/>
          <p:nvPr/>
        </p:nvSpPr>
        <p:spPr>
          <a:xfrm>
            <a:off x="1245675" y="3571703"/>
            <a:ext cx="785792" cy="400110"/>
          </a:xfrm>
          <a:prstGeom prst="rect">
            <a:avLst/>
          </a:prstGeom>
          <a:noFill/>
        </p:spPr>
        <p:txBody>
          <a:bodyPr wrap="none" rtlCol="0">
            <a:spAutoFit/>
          </a:bodyPr>
          <a:lstStyle/>
          <a:p>
            <a:r>
              <a:rPr lang="en-US" altLang="zh-CN" sz="2000" b="1" dirty="0">
                <a:latin typeface="Times New Roman" charset="0"/>
                <a:ea typeface="Times New Roman" charset="0"/>
                <a:cs typeface="Times New Roman" charset="0"/>
              </a:rPr>
              <a:t>{</a:t>
            </a:r>
            <a:r>
              <a:rPr lang="en-US" altLang="zh-CN" sz="2000" b="1" err="1">
                <a:latin typeface="Times New Roman" charset="0"/>
                <a:ea typeface="Times New Roman" charset="0"/>
                <a:cs typeface="Times New Roman" charset="0"/>
              </a:rPr>
              <a:t>a</a:t>
            </a:r>
            <a:r>
              <a:rPr lang="en-US" altLang="zh-CN" sz="2000" b="1">
                <a:latin typeface="Times New Roman" charset="0"/>
                <a:ea typeface="Times New Roman" charset="0"/>
                <a:cs typeface="Times New Roman" charset="0"/>
              </a:rPr>
              <a:t>,</a:t>
            </a:r>
            <a:r>
              <a:rPr lang="zh-CN" altLang="en-US" sz="2000" b="1" dirty="0">
                <a:latin typeface="Times New Roman" charset="0"/>
                <a:ea typeface="Times New Roman" charset="0"/>
                <a:cs typeface="Times New Roman" charset="0"/>
              </a:rPr>
              <a:t> </a:t>
            </a:r>
            <a:r>
              <a:rPr lang="en-US" altLang="zh-CN" sz="2000" b="1" dirty="0">
                <a:latin typeface="Times New Roman" charset="0"/>
                <a:ea typeface="Times New Roman" charset="0"/>
                <a:cs typeface="Times New Roman" charset="0"/>
              </a:rPr>
              <a:t>b}</a:t>
            </a:r>
            <a:endParaRPr lang="en-US" sz="2000" b="1" dirty="0">
              <a:latin typeface="Times New Roman" charset="0"/>
              <a:ea typeface="Times New Roman" charset="0"/>
              <a:cs typeface="Times New Roman" charset="0"/>
            </a:endParaRPr>
          </a:p>
        </p:txBody>
      </p:sp>
      <p:sp>
        <p:nvSpPr>
          <p:cNvPr id="21" name="TextBox 24">
            <a:extLst>
              <a:ext uri="{FF2B5EF4-FFF2-40B4-BE49-F238E27FC236}">
                <a16:creationId xmlns:a16="http://schemas.microsoft.com/office/drawing/2014/main" id="{7433E8A5-613F-4F70-867E-0F6DDF71E734}"/>
              </a:ext>
            </a:extLst>
          </p:cNvPr>
          <p:cNvSpPr txBox="1"/>
          <p:nvPr/>
        </p:nvSpPr>
        <p:spPr>
          <a:xfrm>
            <a:off x="3263785" y="3571703"/>
            <a:ext cx="785792" cy="400110"/>
          </a:xfrm>
          <a:prstGeom prst="rect">
            <a:avLst/>
          </a:prstGeom>
          <a:noFill/>
        </p:spPr>
        <p:txBody>
          <a:bodyPr wrap="none" rtlCol="0">
            <a:spAutoFit/>
          </a:bodyPr>
          <a:lstStyle/>
          <a:p>
            <a:r>
              <a:rPr lang="en-US" altLang="zh-CN" sz="2000" b="1" dirty="0">
                <a:solidFill>
                  <a:srgbClr val="00B050"/>
                </a:solidFill>
                <a:latin typeface="Times New Roman" charset="0"/>
                <a:ea typeface="Times New Roman" charset="0"/>
                <a:cs typeface="Times New Roman" charset="0"/>
              </a:rPr>
              <a:t>{a,</a:t>
            </a:r>
            <a:r>
              <a:rPr lang="zh-CN" altLang="en-US" sz="2000" b="1" dirty="0">
                <a:solidFill>
                  <a:srgbClr val="00B050"/>
                </a:solidFill>
                <a:latin typeface="Times New Roman" charset="0"/>
                <a:ea typeface="Times New Roman" charset="0"/>
                <a:cs typeface="Times New Roman" charset="0"/>
              </a:rPr>
              <a:t> </a:t>
            </a:r>
            <a:r>
              <a:rPr lang="en-US" altLang="zh-CN" sz="2000" b="1" dirty="0">
                <a:solidFill>
                  <a:srgbClr val="00B050"/>
                </a:solidFill>
                <a:latin typeface="Times New Roman" charset="0"/>
                <a:ea typeface="Times New Roman" charset="0"/>
                <a:cs typeface="Times New Roman" charset="0"/>
              </a:rPr>
              <a:t>d}</a:t>
            </a:r>
            <a:endParaRPr lang="en-US" sz="2000" b="1" dirty="0">
              <a:solidFill>
                <a:srgbClr val="00B050"/>
              </a:solidFill>
              <a:latin typeface="Times New Roman" charset="0"/>
              <a:ea typeface="Times New Roman" charset="0"/>
              <a:cs typeface="Times New Roman" charset="0"/>
            </a:endParaRPr>
          </a:p>
        </p:txBody>
      </p:sp>
      <p:sp>
        <p:nvSpPr>
          <p:cNvPr id="22" name="TextBox 25">
            <a:extLst>
              <a:ext uri="{FF2B5EF4-FFF2-40B4-BE49-F238E27FC236}">
                <a16:creationId xmlns:a16="http://schemas.microsoft.com/office/drawing/2014/main" id="{DF9E949C-19AE-4A96-A980-1F95633DCCCC}"/>
              </a:ext>
            </a:extLst>
          </p:cNvPr>
          <p:cNvSpPr txBox="1"/>
          <p:nvPr/>
        </p:nvSpPr>
        <p:spPr>
          <a:xfrm>
            <a:off x="830991" y="4226994"/>
            <a:ext cx="1027845" cy="400110"/>
          </a:xfrm>
          <a:prstGeom prst="rect">
            <a:avLst/>
          </a:prstGeom>
          <a:noFill/>
        </p:spPr>
        <p:txBody>
          <a:bodyPr wrap="none" rtlCol="0">
            <a:spAutoFit/>
          </a:bodyPr>
          <a:lstStyle/>
          <a:p>
            <a:r>
              <a:rPr lang="en-US" altLang="zh-CN" sz="2000" b="1" dirty="0">
                <a:latin typeface="Times New Roman" charset="0"/>
                <a:ea typeface="Times New Roman" charset="0"/>
                <a:cs typeface="Times New Roman" charset="0"/>
              </a:rPr>
              <a:t>{a,</a:t>
            </a:r>
            <a:r>
              <a:rPr lang="zh-CN" altLang="en-US" sz="2000" b="1" dirty="0">
                <a:latin typeface="Times New Roman" charset="0"/>
                <a:ea typeface="Times New Roman" charset="0"/>
                <a:cs typeface="Times New Roman" charset="0"/>
              </a:rPr>
              <a:t> </a:t>
            </a:r>
            <a:r>
              <a:rPr lang="en-US" altLang="zh-CN" sz="2000" b="1" dirty="0">
                <a:latin typeface="Times New Roman" charset="0"/>
                <a:ea typeface="Times New Roman" charset="0"/>
                <a:cs typeface="Times New Roman" charset="0"/>
              </a:rPr>
              <a:t>b,</a:t>
            </a:r>
            <a:r>
              <a:rPr lang="zh-CN" altLang="en-US" sz="2000" b="1" dirty="0">
                <a:latin typeface="Times New Roman" charset="0"/>
                <a:ea typeface="Times New Roman" charset="0"/>
                <a:cs typeface="Times New Roman" charset="0"/>
              </a:rPr>
              <a:t> </a:t>
            </a:r>
            <a:r>
              <a:rPr lang="en-US" altLang="zh-CN" sz="2000" b="1" dirty="0">
                <a:latin typeface="Times New Roman" charset="0"/>
                <a:ea typeface="Times New Roman" charset="0"/>
                <a:cs typeface="Times New Roman" charset="0"/>
              </a:rPr>
              <a:t>c}</a:t>
            </a:r>
            <a:endParaRPr lang="en-US" sz="2000" b="1" dirty="0">
              <a:latin typeface="Times New Roman" charset="0"/>
              <a:ea typeface="Times New Roman" charset="0"/>
              <a:cs typeface="Times New Roman" charset="0"/>
            </a:endParaRPr>
          </a:p>
        </p:txBody>
      </p:sp>
      <p:sp>
        <p:nvSpPr>
          <p:cNvPr id="23" name="TextBox 26">
            <a:extLst>
              <a:ext uri="{FF2B5EF4-FFF2-40B4-BE49-F238E27FC236}">
                <a16:creationId xmlns:a16="http://schemas.microsoft.com/office/drawing/2014/main" id="{ABA16D94-0D19-44CD-81E9-DDEBB389CD72}"/>
              </a:ext>
            </a:extLst>
          </p:cNvPr>
          <p:cNvSpPr txBox="1"/>
          <p:nvPr/>
        </p:nvSpPr>
        <p:spPr>
          <a:xfrm>
            <a:off x="2023004" y="4226994"/>
            <a:ext cx="1056700" cy="400110"/>
          </a:xfrm>
          <a:prstGeom prst="rect">
            <a:avLst/>
          </a:prstGeom>
          <a:noFill/>
        </p:spPr>
        <p:txBody>
          <a:bodyPr wrap="none" rtlCol="0">
            <a:spAutoFit/>
          </a:bodyPr>
          <a:lstStyle/>
          <a:p>
            <a:r>
              <a:rPr lang="en-US" altLang="zh-CN" sz="2000" b="1" dirty="0">
                <a:solidFill>
                  <a:srgbClr val="00B050"/>
                </a:solidFill>
                <a:latin typeface="Times New Roman" charset="0"/>
                <a:ea typeface="Times New Roman" charset="0"/>
                <a:cs typeface="Times New Roman" charset="0"/>
              </a:rPr>
              <a:t>{a,</a:t>
            </a:r>
            <a:r>
              <a:rPr lang="zh-CN" altLang="en-US" sz="2000" b="1" dirty="0">
                <a:solidFill>
                  <a:srgbClr val="00B050"/>
                </a:solidFill>
                <a:latin typeface="Times New Roman" charset="0"/>
                <a:ea typeface="Times New Roman" charset="0"/>
                <a:cs typeface="Times New Roman" charset="0"/>
              </a:rPr>
              <a:t> </a:t>
            </a:r>
            <a:r>
              <a:rPr lang="en-US" altLang="zh-CN" sz="2000" b="1" dirty="0">
                <a:solidFill>
                  <a:srgbClr val="00B050"/>
                </a:solidFill>
                <a:latin typeface="Times New Roman" charset="0"/>
                <a:ea typeface="Times New Roman" charset="0"/>
                <a:cs typeface="Times New Roman" charset="0"/>
              </a:rPr>
              <a:t>b,</a:t>
            </a:r>
            <a:r>
              <a:rPr lang="zh-CN" altLang="en-US" sz="2000" b="1" dirty="0">
                <a:solidFill>
                  <a:srgbClr val="00B050"/>
                </a:solidFill>
                <a:latin typeface="Times New Roman" charset="0"/>
                <a:ea typeface="Times New Roman" charset="0"/>
                <a:cs typeface="Times New Roman" charset="0"/>
              </a:rPr>
              <a:t> </a:t>
            </a:r>
            <a:r>
              <a:rPr lang="en-US" altLang="zh-CN" sz="2000" b="1" dirty="0">
                <a:solidFill>
                  <a:srgbClr val="00B050"/>
                </a:solidFill>
                <a:latin typeface="Times New Roman" charset="0"/>
                <a:ea typeface="Times New Roman" charset="0"/>
                <a:cs typeface="Times New Roman" charset="0"/>
              </a:rPr>
              <a:t>d}</a:t>
            </a:r>
            <a:endParaRPr lang="en-US" sz="2000" b="1" dirty="0">
              <a:solidFill>
                <a:srgbClr val="00B050"/>
              </a:solidFill>
              <a:latin typeface="Times New Roman" charset="0"/>
              <a:ea typeface="Times New Roman" charset="0"/>
              <a:cs typeface="Times New Roman" charset="0"/>
            </a:endParaRPr>
          </a:p>
        </p:txBody>
      </p:sp>
      <p:sp>
        <p:nvSpPr>
          <p:cNvPr id="24" name="TextBox 27">
            <a:extLst>
              <a:ext uri="{FF2B5EF4-FFF2-40B4-BE49-F238E27FC236}">
                <a16:creationId xmlns:a16="http://schemas.microsoft.com/office/drawing/2014/main" id="{0E97FE7E-0C36-4AAC-9704-057898BD16FF}"/>
              </a:ext>
            </a:extLst>
          </p:cNvPr>
          <p:cNvSpPr txBox="1"/>
          <p:nvPr/>
        </p:nvSpPr>
        <p:spPr>
          <a:xfrm>
            <a:off x="697649" y="4854360"/>
            <a:ext cx="1298753" cy="400110"/>
          </a:xfrm>
          <a:prstGeom prst="rect">
            <a:avLst/>
          </a:prstGeom>
          <a:noFill/>
        </p:spPr>
        <p:txBody>
          <a:bodyPr wrap="none" rtlCol="0">
            <a:spAutoFit/>
          </a:bodyPr>
          <a:lstStyle/>
          <a:p>
            <a:r>
              <a:rPr lang="en-US" altLang="zh-CN" sz="2000" b="1" dirty="0">
                <a:latin typeface="Times New Roman" charset="0"/>
                <a:ea typeface="Times New Roman" charset="0"/>
                <a:cs typeface="Times New Roman" charset="0"/>
              </a:rPr>
              <a:t>{a,</a:t>
            </a:r>
            <a:r>
              <a:rPr lang="zh-CN" altLang="en-US" sz="2000" b="1" dirty="0">
                <a:latin typeface="Times New Roman" charset="0"/>
                <a:ea typeface="Times New Roman" charset="0"/>
                <a:cs typeface="Times New Roman" charset="0"/>
              </a:rPr>
              <a:t> </a:t>
            </a:r>
            <a:r>
              <a:rPr lang="en-US" altLang="zh-CN" sz="2000" b="1" dirty="0">
                <a:latin typeface="Times New Roman" charset="0"/>
                <a:ea typeface="Times New Roman" charset="0"/>
                <a:cs typeface="Times New Roman" charset="0"/>
              </a:rPr>
              <a:t>b,</a:t>
            </a:r>
            <a:r>
              <a:rPr lang="zh-CN" altLang="en-US" sz="2000" b="1" dirty="0">
                <a:latin typeface="Times New Roman" charset="0"/>
                <a:ea typeface="Times New Roman" charset="0"/>
                <a:cs typeface="Times New Roman" charset="0"/>
              </a:rPr>
              <a:t> </a:t>
            </a:r>
            <a:r>
              <a:rPr lang="en-US" altLang="zh-CN" sz="2000" b="1" dirty="0">
                <a:latin typeface="Times New Roman" charset="0"/>
                <a:ea typeface="Times New Roman" charset="0"/>
                <a:cs typeface="Times New Roman" charset="0"/>
              </a:rPr>
              <a:t>c,</a:t>
            </a:r>
            <a:r>
              <a:rPr lang="zh-CN" altLang="en-US" sz="2000" b="1" dirty="0">
                <a:latin typeface="Times New Roman" charset="0"/>
                <a:ea typeface="Times New Roman" charset="0"/>
                <a:cs typeface="Times New Roman" charset="0"/>
              </a:rPr>
              <a:t> </a:t>
            </a:r>
            <a:r>
              <a:rPr lang="en-US" altLang="zh-CN" sz="2000" b="1" dirty="0">
                <a:latin typeface="Times New Roman" charset="0"/>
                <a:ea typeface="Times New Roman" charset="0"/>
                <a:cs typeface="Times New Roman" charset="0"/>
              </a:rPr>
              <a:t>d}</a:t>
            </a:r>
            <a:endParaRPr lang="en-US" sz="2000" b="1" dirty="0">
              <a:latin typeface="Times New Roman" charset="0"/>
              <a:ea typeface="Times New Roman" charset="0"/>
              <a:cs typeface="Times New Roman" charset="0"/>
            </a:endParaRPr>
          </a:p>
        </p:txBody>
      </p:sp>
      <p:cxnSp>
        <p:nvCxnSpPr>
          <p:cNvPr id="25" name="Straight Connector 28">
            <a:extLst>
              <a:ext uri="{FF2B5EF4-FFF2-40B4-BE49-F238E27FC236}">
                <a16:creationId xmlns:a16="http://schemas.microsoft.com/office/drawing/2014/main" id="{39F5682F-D747-4CEE-BA3A-BA78369A8466}"/>
              </a:ext>
            </a:extLst>
          </p:cNvPr>
          <p:cNvCxnSpPr/>
          <p:nvPr/>
        </p:nvCxnSpPr>
        <p:spPr>
          <a:xfrm flipH="1">
            <a:off x="1560745" y="3287746"/>
            <a:ext cx="951178" cy="395705"/>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9">
            <a:extLst>
              <a:ext uri="{FF2B5EF4-FFF2-40B4-BE49-F238E27FC236}">
                <a16:creationId xmlns:a16="http://schemas.microsoft.com/office/drawing/2014/main" id="{A56022BC-D16C-40A4-ACD0-64F189CD75D0}"/>
              </a:ext>
            </a:extLst>
          </p:cNvPr>
          <p:cNvCxnSpPr/>
          <p:nvPr/>
        </p:nvCxnSpPr>
        <p:spPr>
          <a:xfrm>
            <a:off x="2536545" y="3280379"/>
            <a:ext cx="93687" cy="403072"/>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30">
            <a:extLst>
              <a:ext uri="{FF2B5EF4-FFF2-40B4-BE49-F238E27FC236}">
                <a16:creationId xmlns:a16="http://schemas.microsoft.com/office/drawing/2014/main" id="{A68C3783-B4F8-42FE-900A-C345AD3D4D18}"/>
              </a:ext>
            </a:extLst>
          </p:cNvPr>
          <p:cNvCxnSpPr/>
          <p:nvPr/>
        </p:nvCxnSpPr>
        <p:spPr>
          <a:xfrm>
            <a:off x="2528573" y="3269909"/>
            <a:ext cx="1106920" cy="379535"/>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31">
            <a:extLst>
              <a:ext uri="{FF2B5EF4-FFF2-40B4-BE49-F238E27FC236}">
                <a16:creationId xmlns:a16="http://schemas.microsoft.com/office/drawing/2014/main" id="{49187E96-F40A-4ED8-991A-C020E77AB3ED}"/>
              </a:ext>
            </a:extLst>
          </p:cNvPr>
          <p:cNvCxnSpPr/>
          <p:nvPr/>
        </p:nvCxnSpPr>
        <p:spPr>
          <a:xfrm flipH="1">
            <a:off x="1257727" y="3919177"/>
            <a:ext cx="273442" cy="383611"/>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32">
            <a:extLst>
              <a:ext uri="{FF2B5EF4-FFF2-40B4-BE49-F238E27FC236}">
                <a16:creationId xmlns:a16="http://schemas.microsoft.com/office/drawing/2014/main" id="{8F200089-932D-4715-9414-0CC1AAFD4359}"/>
              </a:ext>
            </a:extLst>
          </p:cNvPr>
          <p:cNvCxnSpPr/>
          <p:nvPr/>
        </p:nvCxnSpPr>
        <p:spPr>
          <a:xfrm>
            <a:off x="1548625" y="3899555"/>
            <a:ext cx="879658" cy="453137"/>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30" name="Group 33">
            <a:extLst>
              <a:ext uri="{FF2B5EF4-FFF2-40B4-BE49-F238E27FC236}">
                <a16:creationId xmlns:a16="http://schemas.microsoft.com/office/drawing/2014/main" id="{D90574F2-A263-4288-A1BE-C91157A628D1}"/>
              </a:ext>
            </a:extLst>
          </p:cNvPr>
          <p:cNvGrpSpPr/>
          <p:nvPr/>
        </p:nvGrpSpPr>
        <p:grpSpPr>
          <a:xfrm>
            <a:off x="2277692" y="3571703"/>
            <a:ext cx="2015769" cy="1055401"/>
            <a:chOff x="2659326" y="4242269"/>
            <a:chExt cx="2015769" cy="1055401"/>
          </a:xfrm>
        </p:grpSpPr>
        <p:sp>
          <p:nvSpPr>
            <p:cNvPr id="31" name="TextBox 34">
              <a:extLst>
                <a:ext uri="{FF2B5EF4-FFF2-40B4-BE49-F238E27FC236}">
                  <a16:creationId xmlns:a16="http://schemas.microsoft.com/office/drawing/2014/main" id="{5604CB2B-6423-4546-BBC2-48E0A243781F}"/>
                </a:ext>
              </a:extLst>
            </p:cNvPr>
            <p:cNvSpPr txBox="1"/>
            <p:nvPr/>
          </p:nvSpPr>
          <p:spPr>
            <a:xfrm>
              <a:off x="2659326" y="4242269"/>
              <a:ext cx="756938" cy="400110"/>
            </a:xfrm>
            <a:prstGeom prst="rect">
              <a:avLst/>
            </a:prstGeom>
            <a:noFill/>
          </p:spPr>
          <p:txBody>
            <a:bodyPr wrap="none" rtlCol="0">
              <a:spAutoFit/>
            </a:bodyPr>
            <a:lstStyle/>
            <a:p>
              <a:r>
                <a:rPr lang="en-US" altLang="zh-CN" sz="2000" b="1" dirty="0">
                  <a:solidFill>
                    <a:srgbClr val="00B050"/>
                  </a:solidFill>
                  <a:latin typeface="Times New Roman" charset="0"/>
                  <a:ea typeface="Times New Roman" charset="0"/>
                  <a:cs typeface="Times New Roman" charset="0"/>
                </a:rPr>
                <a:t>{a,</a:t>
              </a:r>
              <a:r>
                <a:rPr lang="zh-CN" altLang="en-US" sz="2000" b="1" dirty="0">
                  <a:solidFill>
                    <a:srgbClr val="00B050"/>
                  </a:solidFill>
                  <a:latin typeface="Times New Roman" charset="0"/>
                  <a:ea typeface="Times New Roman" charset="0"/>
                  <a:cs typeface="Times New Roman" charset="0"/>
                </a:rPr>
                <a:t> </a:t>
              </a:r>
              <a:r>
                <a:rPr lang="en-US" altLang="zh-CN" sz="2000" b="1" dirty="0">
                  <a:solidFill>
                    <a:srgbClr val="00B050"/>
                  </a:solidFill>
                  <a:latin typeface="Times New Roman" charset="0"/>
                  <a:ea typeface="Times New Roman" charset="0"/>
                  <a:cs typeface="Times New Roman" charset="0"/>
                </a:rPr>
                <a:t>c}</a:t>
              </a:r>
              <a:endParaRPr lang="en-US" sz="2000" b="1" dirty="0">
                <a:solidFill>
                  <a:srgbClr val="00B050"/>
                </a:solidFill>
                <a:latin typeface="Times New Roman" charset="0"/>
                <a:ea typeface="Times New Roman" charset="0"/>
                <a:cs typeface="Times New Roman" charset="0"/>
              </a:endParaRPr>
            </a:p>
          </p:txBody>
        </p:sp>
        <p:grpSp>
          <p:nvGrpSpPr>
            <p:cNvPr id="32" name="Group 35">
              <a:extLst>
                <a:ext uri="{FF2B5EF4-FFF2-40B4-BE49-F238E27FC236}">
                  <a16:creationId xmlns:a16="http://schemas.microsoft.com/office/drawing/2014/main" id="{446071D0-DA84-4EE1-87A3-63BEC56EC533}"/>
                </a:ext>
              </a:extLst>
            </p:cNvPr>
            <p:cNvGrpSpPr/>
            <p:nvPr/>
          </p:nvGrpSpPr>
          <p:grpSpPr>
            <a:xfrm>
              <a:off x="3144663" y="4587796"/>
              <a:ext cx="1530432" cy="709874"/>
              <a:chOff x="3144663" y="4587796"/>
              <a:chExt cx="1530432" cy="709874"/>
            </a:xfrm>
          </p:grpSpPr>
          <p:sp>
            <p:nvSpPr>
              <p:cNvPr id="33" name="TextBox 36">
                <a:extLst>
                  <a:ext uri="{FF2B5EF4-FFF2-40B4-BE49-F238E27FC236}">
                    <a16:creationId xmlns:a16="http://schemas.microsoft.com/office/drawing/2014/main" id="{68961199-6EB8-4DEF-B038-4A60E01F3254}"/>
                  </a:ext>
                </a:extLst>
              </p:cNvPr>
              <p:cNvSpPr txBox="1"/>
              <p:nvPr/>
            </p:nvSpPr>
            <p:spPr>
              <a:xfrm>
                <a:off x="3647250" y="4897560"/>
                <a:ext cx="1027845" cy="400110"/>
              </a:xfrm>
              <a:prstGeom prst="rect">
                <a:avLst/>
              </a:prstGeom>
              <a:noFill/>
            </p:spPr>
            <p:txBody>
              <a:bodyPr wrap="none" rtlCol="0">
                <a:spAutoFit/>
              </a:bodyPr>
              <a:lstStyle/>
              <a:p>
                <a:r>
                  <a:rPr lang="en-US" altLang="zh-CN" sz="2000" b="1" dirty="0">
                    <a:solidFill>
                      <a:schemeClr val="bg1">
                        <a:lumMod val="75000"/>
                      </a:schemeClr>
                    </a:solidFill>
                    <a:latin typeface="Times New Roman" charset="0"/>
                    <a:ea typeface="Times New Roman" charset="0"/>
                    <a:cs typeface="Times New Roman" charset="0"/>
                  </a:rPr>
                  <a:t>{a,</a:t>
                </a:r>
                <a:r>
                  <a:rPr lang="zh-CN" altLang="en-US" sz="2000" b="1" dirty="0">
                    <a:solidFill>
                      <a:schemeClr val="bg1">
                        <a:lumMod val="75000"/>
                      </a:schemeClr>
                    </a:solidFill>
                    <a:latin typeface="Times New Roman" charset="0"/>
                    <a:ea typeface="Times New Roman" charset="0"/>
                    <a:cs typeface="Times New Roman" charset="0"/>
                  </a:rPr>
                  <a:t> </a:t>
                </a:r>
                <a:r>
                  <a:rPr lang="en-US" altLang="zh-CN" sz="2000" b="1" dirty="0">
                    <a:solidFill>
                      <a:schemeClr val="bg1">
                        <a:lumMod val="75000"/>
                      </a:schemeClr>
                    </a:solidFill>
                    <a:latin typeface="Times New Roman" charset="0"/>
                    <a:ea typeface="Times New Roman" charset="0"/>
                    <a:cs typeface="Times New Roman" charset="0"/>
                  </a:rPr>
                  <a:t>c,</a:t>
                </a:r>
                <a:r>
                  <a:rPr lang="zh-CN" altLang="en-US" sz="2000" b="1" dirty="0">
                    <a:solidFill>
                      <a:schemeClr val="bg1">
                        <a:lumMod val="75000"/>
                      </a:schemeClr>
                    </a:solidFill>
                    <a:latin typeface="Times New Roman" charset="0"/>
                    <a:ea typeface="Times New Roman" charset="0"/>
                    <a:cs typeface="Times New Roman" charset="0"/>
                  </a:rPr>
                  <a:t> </a:t>
                </a:r>
                <a:r>
                  <a:rPr lang="en-US" altLang="zh-CN" sz="2000" b="1" dirty="0">
                    <a:solidFill>
                      <a:schemeClr val="bg1">
                        <a:lumMod val="75000"/>
                      </a:schemeClr>
                    </a:solidFill>
                    <a:latin typeface="Times New Roman" charset="0"/>
                    <a:ea typeface="Times New Roman" charset="0"/>
                    <a:cs typeface="Times New Roman" charset="0"/>
                  </a:rPr>
                  <a:t>d}</a:t>
                </a:r>
                <a:endParaRPr lang="en-US" sz="2000" b="1" dirty="0">
                  <a:solidFill>
                    <a:schemeClr val="bg1">
                      <a:lumMod val="75000"/>
                    </a:schemeClr>
                  </a:solidFill>
                  <a:latin typeface="Times New Roman" charset="0"/>
                  <a:ea typeface="Times New Roman" charset="0"/>
                  <a:cs typeface="Times New Roman" charset="0"/>
                </a:endParaRPr>
              </a:p>
            </p:txBody>
          </p:sp>
          <p:cxnSp>
            <p:nvCxnSpPr>
              <p:cNvPr id="34" name="Straight Connector 37">
                <a:extLst>
                  <a:ext uri="{FF2B5EF4-FFF2-40B4-BE49-F238E27FC236}">
                    <a16:creationId xmlns:a16="http://schemas.microsoft.com/office/drawing/2014/main" id="{A8CAF43E-2C9E-4726-A981-D6F1C77F8B20}"/>
                  </a:ext>
                </a:extLst>
              </p:cNvPr>
              <p:cNvCxnSpPr/>
              <p:nvPr/>
            </p:nvCxnSpPr>
            <p:spPr>
              <a:xfrm>
                <a:off x="3144663" y="4587796"/>
                <a:ext cx="843271" cy="435462"/>
              </a:xfrm>
              <a:prstGeom prst="line">
                <a:avLst/>
              </a:prstGeom>
              <a:ln>
                <a:solidFill>
                  <a:schemeClr val="bg1">
                    <a:lumMod val="75000"/>
                  </a:schemeClr>
                </a:solidFill>
                <a:tailEnd type="none"/>
              </a:ln>
            </p:spPr>
            <p:style>
              <a:lnRef idx="1">
                <a:schemeClr val="accent1"/>
              </a:lnRef>
              <a:fillRef idx="0">
                <a:schemeClr val="accent1"/>
              </a:fillRef>
              <a:effectRef idx="0">
                <a:schemeClr val="accent1"/>
              </a:effectRef>
              <a:fontRef idx="minor">
                <a:schemeClr val="tx1"/>
              </a:fontRef>
            </p:style>
          </p:cxnSp>
        </p:grpSp>
      </p:grpSp>
      <p:cxnSp>
        <p:nvCxnSpPr>
          <p:cNvPr id="35" name="Straight Connector 38">
            <a:extLst>
              <a:ext uri="{FF2B5EF4-FFF2-40B4-BE49-F238E27FC236}">
                <a16:creationId xmlns:a16="http://schemas.microsoft.com/office/drawing/2014/main" id="{353E30D8-5B04-468E-ADD9-892017817157}"/>
              </a:ext>
            </a:extLst>
          </p:cNvPr>
          <p:cNvCxnSpPr/>
          <p:nvPr/>
        </p:nvCxnSpPr>
        <p:spPr>
          <a:xfrm flipH="1">
            <a:off x="1127522" y="4615029"/>
            <a:ext cx="146048" cy="299928"/>
          </a:xfrm>
          <a:prstGeom prst="line">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6" name="TextBox 39">
            <a:extLst>
              <a:ext uri="{FF2B5EF4-FFF2-40B4-BE49-F238E27FC236}">
                <a16:creationId xmlns:a16="http://schemas.microsoft.com/office/drawing/2014/main" id="{45650766-A691-46D5-8435-92A05E875134}"/>
              </a:ext>
            </a:extLst>
          </p:cNvPr>
          <p:cNvSpPr txBox="1"/>
          <p:nvPr/>
        </p:nvSpPr>
        <p:spPr>
          <a:xfrm>
            <a:off x="1667148" y="2706430"/>
            <a:ext cx="728637" cy="372528"/>
          </a:xfrm>
          <a:prstGeom prst="rect">
            <a:avLst/>
          </a:prstGeom>
          <a:noFill/>
        </p:spPr>
        <p:txBody>
          <a:bodyPr wrap="none" rtlCol="0">
            <a:spAutoFit/>
          </a:bodyPr>
          <a:lstStyle/>
          <a:p>
            <a:r>
              <a:rPr lang="en-US" sz="2000" i="1" dirty="0">
                <a:solidFill>
                  <a:srgbClr val="FF0000"/>
                </a:solidFill>
              </a:rPr>
              <a:t>t</a:t>
            </a:r>
            <a:r>
              <a:rPr lang="en-US" sz="2000" baseline="-25000" dirty="0">
                <a:solidFill>
                  <a:srgbClr val="FF0000"/>
                </a:solidFill>
              </a:rPr>
              <a:t>0</a:t>
            </a:r>
            <a:r>
              <a:rPr lang="en-US" sz="2000" dirty="0">
                <a:solidFill>
                  <a:srgbClr val="FF0000"/>
                </a:solidFill>
              </a:rPr>
              <a:t> = 0</a:t>
            </a:r>
          </a:p>
        </p:txBody>
      </p:sp>
      <p:sp>
        <p:nvSpPr>
          <p:cNvPr id="37" name="TextBox 40">
            <a:extLst>
              <a:ext uri="{FF2B5EF4-FFF2-40B4-BE49-F238E27FC236}">
                <a16:creationId xmlns:a16="http://schemas.microsoft.com/office/drawing/2014/main" id="{C91E6433-D12C-4BED-AEF6-DBC8EC2F6166}"/>
              </a:ext>
            </a:extLst>
          </p:cNvPr>
          <p:cNvSpPr txBox="1"/>
          <p:nvPr/>
        </p:nvSpPr>
        <p:spPr>
          <a:xfrm>
            <a:off x="1061222" y="3298803"/>
            <a:ext cx="325663" cy="372528"/>
          </a:xfrm>
          <a:prstGeom prst="rect">
            <a:avLst/>
          </a:prstGeom>
          <a:noFill/>
        </p:spPr>
        <p:txBody>
          <a:bodyPr wrap="none" rtlCol="0">
            <a:spAutoFit/>
          </a:bodyPr>
          <a:lstStyle/>
          <a:p>
            <a:r>
              <a:rPr lang="en-US" sz="2000" i="1" dirty="0">
                <a:solidFill>
                  <a:srgbClr val="FF0000"/>
                </a:solidFill>
              </a:rPr>
              <a:t>t</a:t>
            </a:r>
            <a:r>
              <a:rPr lang="en-US" sz="2000" baseline="-25000" dirty="0">
                <a:solidFill>
                  <a:srgbClr val="FF0000"/>
                </a:solidFill>
              </a:rPr>
              <a:t>1</a:t>
            </a:r>
            <a:endParaRPr lang="en-US" sz="1400" dirty="0">
              <a:solidFill>
                <a:srgbClr val="FF0000"/>
              </a:solidFill>
            </a:endParaRPr>
          </a:p>
        </p:txBody>
      </p:sp>
      <p:sp>
        <p:nvSpPr>
          <p:cNvPr id="38" name="TextBox 41">
            <a:extLst>
              <a:ext uri="{FF2B5EF4-FFF2-40B4-BE49-F238E27FC236}">
                <a16:creationId xmlns:a16="http://schemas.microsoft.com/office/drawing/2014/main" id="{0096295E-5BB5-4DC4-BC09-07D061CAF42C}"/>
              </a:ext>
            </a:extLst>
          </p:cNvPr>
          <p:cNvSpPr txBox="1"/>
          <p:nvPr/>
        </p:nvSpPr>
        <p:spPr>
          <a:xfrm>
            <a:off x="615400" y="3983449"/>
            <a:ext cx="349776" cy="400110"/>
          </a:xfrm>
          <a:prstGeom prst="rect">
            <a:avLst/>
          </a:prstGeom>
          <a:noFill/>
        </p:spPr>
        <p:txBody>
          <a:bodyPr wrap="none" rtlCol="0">
            <a:spAutoFit/>
          </a:bodyPr>
          <a:lstStyle/>
          <a:p>
            <a:r>
              <a:rPr lang="en-US" sz="2000" i="1" dirty="0">
                <a:solidFill>
                  <a:srgbClr val="FF0000"/>
                </a:solidFill>
              </a:rPr>
              <a:t>t</a:t>
            </a:r>
            <a:r>
              <a:rPr lang="en-US" altLang="zh-CN" sz="2000" baseline="-25000" dirty="0">
                <a:solidFill>
                  <a:srgbClr val="FF0000"/>
                </a:solidFill>
              </a:rPr>
              <a:t>2</a:t>
            </a:r>
            <a:endParaRPr lang="en-US" sz="1400" dirty="0">
              <a:solidFill>
                <a:srgbClr val="FF0000"/>
              </a:solidFill>
            </a:endParaRPr>
          </a:p>
        </p:txBody>
      </p:sp>
      <p:sp>
        <p:nvSpPr>
          <p:cNvPr id="39" name="TextBox 42">
            <a:extLst>
              <a:ext uri="{FF2B5EF4-FFF2-40B4-BE49-F238E27FC236}">
                <a16:creationId xmlns:a16="http://schemas.microsoft.com/office/drawing/2014/main" id="{17689B37-ED0C-45AD-A536-77077029C8FB}"/>
              </a:ext>
            </a:extLst>
          </p:cNvPr>
          <p:cNvSpPr txBox="1"/>
          <p:nvPr/>
        </p:nvSpPr>
        <p:spPr>
          <a:xfrm>
            <a:off x="517958" y="4590572"/>
            <a:ext cx="349776" cy="400110"/>
          </a:xfrm>
          <a:prstGeom prst="rect">
            <a:avLst/>
          </a:prstGeom>
          <a:noFill/>
        </p:spPr>
        <p:txBody>
          <a:bodyPr wrap="none" rtlCol="0">
            <a:spAutoFit/>
          </a:bodyPr>
          <a:lstStyle/>
          <a:p>
            <a:r>
              <a:rPr lang="en-US" sz="2000" i="1" dirty="0">
                <a:solidFill>
                  <a:srgbClr val="FF0000"/>
                </a:solidFill>
              </a:rPr>
              <a:t>t</a:t>
            </a:r>
            <a:r>
              <a:rPr lang="en-US" altLang="zh-CN" sz="2000" baseline="-25000" dirty="0">
                <a:solidFill>
                  <a:srgbClr val="FF0000"/>
                </a:solidFill>
              </a:rPr>
              <a:t>3</a:t>
            </a:r>
            <a:endParaRPr lang="en-US" sz="1400" dirty="0">
              <a:solidFill>
                <a:srgbClr val="FF0000"/>
              </a:solidFill>
            </a:endParaRPr>
          </a:p>
        </p:txBody>
      </p:sp>
      <p:cxnSp>
        <p:nvCxnSpPr>
          <p:cNvPr id="40" name="Straight Arrow Connector 43">
            <a:extLst>
              <a:ext uri="{FF2B5EF4-FFF2-40B4-BE49-F238E27FC236}">
                <a16:creationId xmlns:a16="http://schemas.microsoft.com/office/drawing/2014/main" id="{C1438EC3-AB4B-4A1A-ACB4-3F343BCE6F36}"/>
              </a:ext>
            </a:extLst>
          </p:cNvPr>
          <p:cNvCxnSpPr>
            <a:cxnSpLocks/>
          </p:cNvCxnSpPr>
          <p:nvPr/>
        </p:nvCxnSpPr>
        <p:spPr>
          <a:xfrm flipH="1">
            <a:off x="1681764" y="3314592"/>
            <a:ext cx="532986" cy="229009"/>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41" name="Straight Arrow Connector 44">
            <a:extLst>
              <a:ext uri="{FF2B5EF4-FFF2-40B4-BE49-F238E27FC236}">
                <a16:creationId xmlns:a16="http://schemas.microsoft.com/office/drawing/2014/main" id="{246576A7-516A-4F7C-AC32-4EE5540018FF}"/>
              </a:ext>
            </a:extLst>
          </p:cNvPr>
          <p:cNvCxnSpPr>
            <a:cxnSpLocks/>
          </p:cNvCxnSpPr>
          <p:nvPr/>
        </p:nvCxnSpPr>
        <p:spPr>
          <a:xfrm flipH="1">
            <a:off x="1139500" y="3955288"/>
            <a:ext cx="218688" cy="276184"/>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42" name="Straight Arrow Connector 45">
            <a:extLst>
              <a:ext uri="{FF2B5EF4-FFF2-40B4-BE49-F238E27FC236}">
                <a16:creationId xmlns:a16="http://schemas.microsoft.com/office/drawing/2014/main" id="{565C9568-D419-4736-8DD3-1E2C1370F7FF}"/>
              </a:ext>
            </a:extLst>
          </p:cNvPr>
          <p:cNvCxnSpPr>
            <a:cxnSpLocks/>
          </p:cNvCxnSpPr>
          <p:nvPr/>
        </p:nvCxnSpPr>
        <p:spPr>
          <a:xfrm flipH="1">
            <a:off x="966172" y="4614576"/>
            <a:ext cx="123894" cy="25218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43" name="TextBox 46">
            <a:extLst>
              <a:ext uri="{FF2B5EF4-FFF2-40B4-BE49-F238E27FC236}">
                <a16:creationId xmlns:a16="http://schemas.microsoft.com/office/drawing/2014/main" id="{7B7937A9-B173-4FA3-9F65-783A41B8BC22}"/>
              </a:ext>
            </a:extLst>
          </p:cNvPr>
          <p:cNvSpPr txBox="1"/>
          <p:nvPr/>
        </p:nvSpPr>
        <p:spPr>
          <a:xfrm>
            <a:off x="2351338" y="3933595"/>
            <a:ext cx="1037463" cy="400110"/>
          </a:xfrm>
          <a:prstGeom prst="rect">
            <a:avLst/>
          </a:prstGeom>
          <a:noFill/>
        </p:spPr>
        <p:txBody>
          <a:bodyPr wrap="none" rtlCol="0">
            <a:spAutoFit/>
          </a:bodyPr>
          <a:lstStyle/>
          <a:p>
            <a:r>
              <a:rPr lang="en-US" sz="2000" i="1" dirty="0">
                <a:solidFill>
                  <a:srgbClr val="FF0000"/>
                </a:solidFill>
              </a:rPr>
              <a:t>t</a:t>
            </a:r>
            <a:r>
              <a:rPr lang="en-US" altLang="zh-CN" sz="2000" baseline="-25000" dirty="0">
                <a:solidFill>
                  <a:srgbClr val="FF0000"/>
                </a:solidFill>
              </a:rPr>
              <a:t>4</a:t>
            </a:r>
            <a:r>
              <a:rPr lang="en-US" sz="2000" baseline="-25000" dirty="0">
                <a:solidFill>
                  <a:srgbClr val="FF0000"/>
                </a:solidFill>
              </a:rPr>
              <a:t> </a:t>
            </a:r>
            <a:r>
              <a:rPr lang="en-US" sz="2000" dirty="0">
                <a:solidFill>
                  <a:srgbClr val="FF0000"/>
                </a:solidFill>
              </a:rPr>
              <a:t>&gt; </a:t>
            </a:r>
            <a:r>
              <a:rPr lang="el-GR" sz="2000" i="1" dirty="0" err="1">
                <a:solidFill>
                  <a:srgbClr val="FF0000"/>
                </a:solidFill>
              </a:rPr>
              <a:t>τ</a:t>
            </a:r>
            <a:r>
              <a:rPr lang="el-GR" sz="2000" baseline="-25000" dirty="0" err="1">
                <a:solidFill>
                  <a:srgbClr val="FF0000"/>
                </a:solidFill>
              </a:rPr>
              <a:t>time</a:t>
            </a:r>
            <a:endParaRPr lang="en-US" sz="2000" baseline="-25000" dirty="0">
              <a:solidFill>
                <a:srgbClr val="FF0000"/>
              </a:solidFill>
            </a:endParaRPr>
          </a:p>
        </p:txBody>
      </p:sp>
      <p:cxnSp>
        <p:nvCxnSpPr>
          <p:cNvPr id="44" name="Straight Arrow Connector 47">
            <a:extLst>
              <a:ext uri="{FF2B5EF4-FFF2-40B4-BE49-F238E27FC236}">
                <a16:creationId xmlns:a16="http://schemas.microsoft.com/office/drawing/2014/main" id="{CF4FCC92-2110-427E-9E1B-7C79FD1F63B8}"/>
              </a:ext>
            </a:extLst>
          </p:cNvPr>
          <p:cNvCxnSpPr>
            <a:cxnSpLocks/>
          </p:cNvCxnSpPr>
          <p:nvPr/>
        </p:nvCxnSpPr>
        <p:spPr>
          <a:xfrm>
            <a:off x="1889560" y="3964752"/>
            <a:ext cx="514737" cy="256451"/>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45" name="TextBox 48">
            <a:extLst>
              <a:ext uri="{FF2B5EF4-FFF2-40B4-BE49-F238E27FC236}">
                <a16:creationId xmlns:a16="http://schemas.microsoft.com/office/drawing/2014/main" id="{EDF02D2F-FF6E-4211-9ABD-F3AD4C44B375}"/>
              </a:ext>
            </a:extLst>
          </p:cNvPr>
          <p:cNvSpPr txBox="1"/>
          <p:nvPr/>
        </p:nvSpPr>
        <p:spPr>
          <a:xfrm>
            <a:off x="2335769" y="3317572"/>
            <a:ext cx="1037463" cy="400110"/>
          </a:xfrm>
          <a:prstGeom prst="rect">
            <a:avLst/>
          </a:prstGeom>
          <a:noFill/>
        </p:spPr>
        <p:txBody>
          <a:bodyPr wrap="none" rtlCol="0">
            <a:spAutoFit/>
          </a:bodyPr>
          <a:lstStyle/>
          <a:p>
            <a:r>
              <a:rPr lang="en-US" sz="2000" i="1" dirty="0">
                <a:solidFill>
                  <a:srgbClr val="FF0000"/>
                </a:solidFill>
              </a:rPr>
              <a:t>t</a:t>
            </a:r>
            <a:r>
              <a:rPr lang="en-US" altLang="zh-CN" sz="2000" baseline="-25000" dirty="0">
                <a:solidFill>
                  <a:srgbClr val="FF0000"/>
                </a:solidFill>
              </a:rPr>
              <a:t>5</a:t>
            </a:r>
            <a:r>
              <a:rPr lang="en-US" sz="2000" baseline="-25000" dirty="0">
                <a:solidFill>
                  <a:srgbClr val="FF0000"/>
                </a:solidFill>
              </a:rPr>
              <a:t> </a:t>
            </a:r>
            <a:r>
              <a:rPr lang="en-US" sz="2000" dirty="0">
                <a:solidFill>
                  <a:srgbClr val="FF0000"/>
                </a:solidFill>
              </a:rPr>
              <a:t>&gt; </a:t>
            </a:r>
            <a:r>
              <a:rPr lang="el-GR" sz="2000" i="1" dirty="0" err="1">
                <a:solidFill>
                  <a:srgbClr val="FF0000"/>
                </a:solidFill>
              </a:rPr>
              <a:t>τ</a:t>
            </a:r>
            <a:r>
              <a:rPr lang="el-GR" sz="2000" baseline="-25000" dirty="0" err="1">
                <a:solidFill>
                  <a:srgbClr val="FF0000"/>
                </a:solidFill>
              </a:rPr>
              <a:t>time</a:t>
            </a:r>
            <a:endParaRPr lang="en-US" sz="2000" baseline="-25000" dirty="0">
              <a:solidFill>
                <a:srgbClr val="FF0000"/>
              </a:solidFill>
            </a:endParaRPr>
          </a:p>
        </p:txBody>
      </p:sp>
      <p:sp>
        <p:nvSpPr>
          <p:cNvPr id="46" name="TextBox 49">
            <a:extLst>
              <a:ext uri="{FF2B5EF4-FFF2-40B4-BE49-F238E27FC236}">
                <a16:creationId xmlns:a16="http://schemas.microsoft.com/office/drawing/2014/main" id="{A35E7605-0AC7-42D9-83AA-B2970FEBB5D5}"/>
              </a:ext>
            </a:extLst>
          </p:cNvPr>
          <p:cNvSpPr txBox="1"/>
          <p:nvPr/>
        </p:nvSpPr>
        <p:spPr>
          <a:xfrm>
            <a:off x="3567601" y="3270496"/>
            <a:ext cx="1037463" cy="400110"/>
          </a:xfrm>
          <a:prstGeom prst="rect">
            <a:avLst/>
          </a:prstGeom>
          <a:noFill/>
        </p:spPr>
        <p:txBody>
          <a:bodyPr wrap="none" rtlCol="0">
            <a:spAutoFit/>
          </a:bodyPr>
          <a:lstStyle/>
          <a:p>
            <a:r>
              <a:rPr lang="en-US" sz="2000" i="1" dirty="0">
                <a:solidFill>
                  <a:srgbClr val="FF0000"/>
                </a:solidFill>
              </a:rPr>
              <a:t>t</a:t>
            </a:r>
            <a:r>
              <a:rPr lang="en-US" altLang="zh-CN" sz="2000" baseline="-25000" dirty="0">
                <a:solidFill>
                  <a:srgbClr val="FF0000"/>
                </a:solidFill>
              </a:rPr>
              <a:t>6</a:t>
            </a:r>
            <a:r>
              <a:rPr lang="en-US" sz="2000" baseline="-25000" dirty="0">
                <a:solidFill>
                  <a:srgbClr val="FF0000"/>
                </a:solidFill>
              </a:rPr>
              <a:t> </a:t>
            </a:r>
            <a:r>
              <a:rPr lang="en-US" sz="2000" dirty="0">
                <a:solidFill>
                  <a:srgbClr val="FF0000"/>
                </a:solidFill>
              </a:rPr>
              <a:t>&gt; </a:t>
            </a:r>
            <a:r>
              <a:rPr lang="el-GR" sz="2000" i="1" dirty="0" err="1">
                <a:solidFill>
                  <a:srgbClr val="FF0000"/>
                </a:solidFill>
              </a:rPr>
              <a:t>τ</a:t>
            </a:r>
            <a:r>
              <a:rPr lang="el-GR" sz="2000" baseline="-25000" dirty="0" err="1">
                <a:solidFill>
                  <a:srgbClr val="FF0000"/>
                </a:solidFill>
              </a:rPr>
              <a:t>time</a:t>
            </a:r>
            <a:endParaRPr lang="en-US" sz="2000" baseline="-25000" dirty="0">
              <a:solidFill>
                <a:srgbClr val="FF0000"/>
              </a:solidFill>
            </a:endParaRPr>
          </a:p>
        </p:txBody>
      </p:sp>
      <p:sp>
        <p:nvSpPr>
          <p:cNvPr id="47" name="Rounded Rectangular Callout 50">
            <a:extLst>
              <a:ext uri="{FF2B5EF4-FFF2-40B4-BE49-F238E27FC236}">
                <a16:creationId xmlns:a16="http://schemas.microsoft.com/office/drawing/2014/main" id="{8E011557-3D64-4544-8402-669BC5C6C055}"/>
              </a:ext>
            </a:extLst>
          </p:cNvPr>
          <p:cNvSpPr/>
          <p:nvPr/>
        </p:nvSpPr>
        <p:spPr>
          <a:xfrm>
            <a:off x="3545456" y="2329641"/>
            <a:ext cx="3923815" cy="693511"/>
          </a:xfrm>
          <a:prstGeom prst="wedgeRoundRectCallout">
            <a:avLst>
              <a:gd name="adj1" fmla="val 20226"/>
              <a:gd name="adj2" fmla="val 87289"/>
              <a:gd name="adj3" fmla="val 16667"/>
            </a:avLst>
          </a:prstGeom>
          <a:solidFill>
            <a:srgbClr val="0070C0">
              <a:alpha val="70000"/>
            </a:srgbClr>
          </a:solidFill>
          <a:ln>
            <a:no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altLang="zh-CN" b="1" dirty="0">
                <a:solidFill>
                  <a:schemeClr val="bg1"/>
                </a:solidFill>
              </a:rPr>
              <a:t>When</a:t>
            </a:r>
            <a:r>
              <a:rPr lang="zh-CN" altLang="en-US" b="1" dirty="0">
                <a:solidFill>
                  <a:schemeClr val="bg1"/>
                </a:solidFill>
              </a:rPr>
              <a:t> </a:t>
            </a:r>
            <a:r>
              <a:rPr lang="en-US" altLang="zh-CN" b="1" dirty="0">
                <a:solidFill>
                  <a:schemeClr val="bg1"/>
                </a:solidFill>
              </a:rPr>
              <a:t>{a,</a:t>
            </a:r>
            <a:r>
              <a:rPr lang="zh-CN" altLang="en-US" b="1" dirty="0">
                <a:solidFill>
                  <a:schemeClr val="bg1"/>
                </a:solidFill>
              </a:rPr>
              <a:t> </a:t>
            </a:r>
            <a:r>
              <a:rPr lang="en-US" altLang="zh-CN" b="1" dirty="0">
                <a:solidFill>
                  <a:schemeClr val="bg1"/>
                </a:solidFill>
              </a:rPr>
              <a:t>c}</a:t>
            </a:r>
            <a:r>
              <a:rPr lang="zh-CN" altLang="en-US" b="1" dirty="0">
                <a:solidFill>
                  <a:schemeClr val="bg1"/>
                </a:solidFill>
              </a:rPr>
              <a:t> </a:t>
            </a:r>
            <a:r>
              <a:rPr lang="en-US" altLang="zh-CN" b="1" dirty="0">
                <a:solidFill>
                  <a:schemeClr val="bg1"/>
                </a:solidFill>
              </a:rPr>
              <a:t>computes,</a:t>
            </a:r>
            <a:r>
              <a:rPr lang="zh-CN" altLang="en-US" b="1" dirty="0">
                <a:solidFill>
                  <a:schemeClr val="bg1"/>
                </a:solidFill>
              </a:rPr>
              <a:t> </a:t>
            </a:r>
            <a:r>
              <a:rPr lang="en-US" altLang="zh-CN" b="1" dirty="0">
                <a:solidFill>
                  <a:schemeClr val="bg1"/>
                </a:solidFill>
              </a:rPr>
              <a:t>it</a:t>
            </a:r>
            <a:r>
              <a:rPr lang="zh-CN" altLang="en-US" b="1" dirty="0">
                <a:solidFill>
                  <a:schemeClr val="bg1"/>
                </a:solidFill>
              </a:rPr>
              <a:t> </a:t>
            </a:r>
            <a:r>
              <a:rPr lang="en-US" altLang="zh-CN" b="1" dirty="0">
                <a:solidFill>
                  <a:schemeClr val="bg1"/>
                </a:solidFill>
              </a:rPr>
              <a:t>may</a:t>
            </a:r>
            <a:r>
              <a:rPr lang="zh-CN" altLang="en-US" b="1" dirty="0">
                <a:solidFill>
                  <a:schemeClr val="bg1"/>
                </a:solidFill>
              </a:rPr>
              <a:t> </a:t>
            </a:r>
            <a:r>
              <a:rPr lang="en-US" altLang="zh-CN" b="1" dirty="0">
                <a:solidFill>
                  <a:schemeClr val="bg1"/>
                </a:solidFill>
              </a:rPr>
              <a:t>timeout</a:t>
            </a:r>
            <a:r>
              <a:rPr lang="zh-CN" altLang="en-US" b="1" dirty="0">
                <a:solidFill>
                  <a:schemeClr val="bg1"/>
                </a:solidFill>
              </a:rPr>
              <a:t> </a:t>
            </a:r>
            <a:r>
              <a:rPr lang="en-US" altLang="zh-CN" b="1" dirty="0">
                <a:solidFill>
                  <a:schemeClr val="bg1"/>
                </a:solidFill>
              </a:rPr>
              <a:t>and</a:t>
            </a:r>
            <a:r>
              <a:rPr lang="zh-CN" altLang="en-US" b="1" dirty="0">
                <a:solidFill>
                  <a:schemeClr val="bg1"/>
                </a:solidFill>
              </a:rPr>
              <a:t> </a:t>
            </a:r>
            <a:r>
              <a:rPr lang="en-US" altLang="zh-CN" b="1" dirty="0">
                <a:solidFill>
                  <a:schemeClr val="bg1"/>
                </a:solidFill>
              </a:rPr>
              <a:t>decompose</a:t>
            </a:r>
            <a:r>
              <a:rPr lang="zh-CN" altLang="en-US" b="1" dirty="0">
                <a:solidFill>
                  <a:schemeClr val="bg1"/>
                </a:solidFill>
              </a:rPr>
              <a:t> </a:t>
            </a:r>
            <a:r>
              <a:rPr lang="en-US" altLang="zh-CN" b="1" dirty="0">
                <a:solidFill>
                  <a:schemeClr val="bg1"/>
                </a:solidFill>
              </a:rPr>
              <a:t>again</a:t>
            </a:r>
            <a:endParaRPr lang="en-US" b="1" dirty="0">
              <a:solidFill>
                <a:schemeClr val="bg1"/>
              </a:solidFill>
            </a:endParaRPr>
          </a:p>
        </p:txBody>
      </p:sp>
      <p:sp>
        <p:nvSpPr>
          <p:cNvPr id="48" name="文本框 47">
            <a:extLst>
              <a:ext uri="{FF2B5EF4-FFF2-40B4-BE49-F238E27FC236}">
                <a16:creationId xmlns:a16="http://schemas.microsoft.com/office/drawing/2014/main" id="{4952BEBF-2081-4614-8B16-A37EF52D74A5}"/>
              </a:ext>
            </a:extLst>
          </p:cNvPr>
          <p:cNvSpPr txBox="1"/>
          <p:nvPr/>
        </p:nvSpPr>
        <p:spPr>
          <a:xfrm>
            <a:off x="965530" y="5289573"/>
            <a:ext cx="10740683" cy="830997"/>
          </a:xfrm>
          <a:prstGeom prst="rect">
            <a:avLst/>
          </a:prstGeom>
          <a:noFill/>
        </p:spPr>
        <p:txBody>
          <a:bodyPr wrap="square" rtlCol="0" anchor="ctr" anchorCtr="1">
            <a:spAutoFit/>
          </a:bodyPr>
          <a:lstStyle/>
          <a:p>
            <a:r>
              <a:rPr lang="en-US" altLang="zh-CN" sz="1600" dirty="0">
                <a:latin typeface="Times New Roman" panose="02020603050405020304" pitchFamily="18" charset="0"/>
                <a:ea typeface="標楷體" pitchFamily="65" charset="-120"/>
                <a:cs typeface="Times New Roman" panose="02020603050405020304" pitchFamily="18" charset="0"/>
              </a:rPr>
              <a:t>[3] Khalil J, Yan D, Guo G, et al. Parallel mining of large maximal quasi-cliques[J]. The VLDB Journal, 2022, 31(4): 649-674.</a:t>
            </a:r>
          </a:p>
          <a:p>
            <a:r>
              <a:rPr lang="en-US" altLang="zh-CN" sz="1600" dirty="0">
                <a:latin typeface="Times New Roman" panose="02020603050405020304" pitchFamily="18" charset="0"/>
                <a:ea typeface="標楷體" pitchFamily="65" charset="-120"/>
                <a:cs typeface="Times New Roman" panose="02020603050405020304" pitchFamily="18" charset="0"/>
              </a:rPr>
              <a:t>[4] Guo G, Yan D, </a:t>
            </a:r>
            <a:r>
              <a:rPr lang="en-US" altLang="zh-CN" sz="1600" dirty="0" err="1">
                <a:latin typeface="Times New Roman" panose="02020603050405020304" pitchFamily="18" charset="0"/>
                <a:ea typeface="標楷體" pitchFamily="65" charset="-120"/>
                <a:cs typeface="Times New Roman" panose="02020603050405020304" pitchFamily="18" charset="0"/>
              </a:rPr>
              <a:t>Özsu</a:t>
            </a:r>
            <a:r>
              <a:rPr lang="en-US" altLang="zh-CN" sz="1600" dirty="0">
                <a:latin typeface="Times New Roman" panose="02020603050405020304" pitchFamily="18" charset="0"/>
                <a:ea typeface="標楷體" pitchFamily="65" charset="-120"/>
                <a:cs typeface="Times New Roman" panose="02020603050405020304" pitchFamily="18" charset="0"/>
              </a:rPr>
              <a:t> M T, et al. Scalable mining of maximal quasi-cliques: An algorithm-system codesign approach[J]. </a:t>
            </a:r>
            <a:r>
              <a:rPr lang="en-US" altLang="zh-CN" sz="1600" dirty="0" err="1">
                <a:latin typeface="Times New Roman" panose="02020603050405020304" pitchFamily="18" charset="0"/>
                <a:ea typeface="標楷體" pitchFamily="65" charset="-120"/>
                <a:cs typeface="Times New Roman" panose="02020603050405020304" pitchFamily="18" charset="0"/>
              </a:rPr>
              <a:t>arXiv</a:t>
            </a:r>
            <a:r>
              <a:rPr lang="en-US" altLang="zh-CN" sz="1600" dirty="0">
                <a:latin typeface="Times New Roman" panose="02020603050405020304" pitchFamily="18" charset="0"/>
                <a:ea typeface="標楷體" pitchFamily="65" charset="-120"/>
                <a:cs typeface="Times New Roman" panose="02020603050405020304" pitchFamily="18" charset="0"/>
              </a:rPr>
              <a:t> preprint arXiv:2005.00081, 2020.</a:t>
            </a:r>
            <a:endParaRPr lang="zh-CN" altLang="en-US" sz="1600" dirty="0">
              <a:latin typeface="Times New Roman" panose="02020603050405020304" pitchFamily="18" charset="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340618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144 -1.85185E-6 L 0.34831 0.00533 " pathEditMode="relative" rAng="0" ptsTypes="AA">
                                      <p:cBhvr>
                                        <p:cTn id="6" dur="2000" fill="hold"/>
                                        <p:tgtEl>
                                          <p:spTgt spid="23"/>
                                        </p:tgtEl>
                                        <p:attrNameLst>
                                          <p:attrName>ppt_x</p:attrName>
                                          <p:attrName>ppt_y</p:attrName>
                                        </p:attrNameLst>
                                      </p:cBhvr>
                                      <p:rCtr x="17344" y="255"/>
                                    </p:animMotion>
                                  </p:childTnLst>
                                </p:cTn>
                              </p:par>
                              <p:par>
                                <p:cTn id="7" presetID="0" presetClass="path" presetSubtype="0" accel="50000" decel="50000" fill="hold" grpId="0" nodeType="withEffect">
                                  <p:stCondLst>
                                    <p:cond delay="0"/>
                                  </p:stCondLst>
                                  <p:childTnLst>
                                    <p:animMotion origin="layout" path="M 0.00052 -0.00324 L 0.33477 0.09769 " pathEditMode="relative" rAng="0" ptsTypes="AA">
                                      <p:cBhvr>
                                        <p:cTn id="8" dur="2000" fill="hold"/>
                                        <p:tgtEl>
                                          <p:spTgt spid="21"/>
                                        </p:tgtEl>
                                        <p:attrNameLst>
                                          <p:attrName>ppt_x</p:attrName>
                                          <p:attrName>ppt_y</p:attrName>
                                        </p:attrNameLst>
                                      </p:cBhvr>
                                      <p:rCtr x="16706" y="5046"/>
                                    </p:animMotion>
                                  </p:childTnLst>
                                </p:cTn>
                              </p:par>
                              <p:par>
                                <p:cTn id="9" presetID="0" presetClass="path" presetSubtype="0" accel="50000" decel="50000" fill="hold" nodeType="withEffect">
                                  <p:stCondLst>
                                    <p:cond delay="0"/>
                                  </p:stCondLst>
                                  <p:childTnLst>
                                    <p:animMotion origin="layout" path="M -0.00117 -0.00209 L 0.31719 -0.07755 " pathEditMode="relative" rAng="0" ptsTypes="AA">
                                      <p:cBhvr>
                                        <p:cTn id="10" dur="2000" fill="hold"/>
                                        <p:tgtEl>
                                          <p:spTgt spid="30"/>
                                        </p:tgtEl>
                                        <p:attrNameLst>
                                          <p:attrName>ppt_x</p:attrName>
                                          <p:attrName>ppt_y</p:attrName>
                                        </p:attrNameLst>
                                      </p:cBhvr>
                                      <p:rCtr x="15911" y="-3773"/>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9655" y="144780"/>
            <a:ext cx="10808335" cy="692150"/>
          </a:xfrm>
        </p:spPr>
        <p:txBody>
          <a:bodyPr/>
          <a:lstStyle/>
          <a:p>
            <a:r>
              <a:rPr lang="en-US" altLang="zh-CN" dirty="0"/>
              <a:t>Proposed Methods (13/29) </a:t>
            </a:r>
          </a:p>
        </p:txBody>
      </p:sp>
      <p:sp>
        <p:nvSpPr>
          <p:cNvPr id="4" name="灯片编号占位符 3"/>
          <p:cNvSpPr>
            <a:spLocks noGrp="1"/>
          </p:cNvSpPr>
          <p:nvPr>
            <p:ph type="sldNum" sz="quarter" idx="10"/>
          </p:nvPr>
        </p:nvSpPr>
        <p:spPr/>
        <p:txBody>
          <a:bodyPr/>
          <a:lstStyle/>
          <a:p>
            <a:fld id="{D9B6BDF2-6896-4B98-8776-C18582F63BA5}" type="slidenum">
              <a:rPr lang="zh-TW" altLang="en-US" smtClean="0"/>
              <a:t>26</a:t>
            </a:fld>
            <a:endParaRPr lang="zh-TW" altLang="en-US"/>
          </a:p>
        </p:txBody>
      </p:sp>
      <p:sp>
        <p:nvSpPr>
          <p:cNvPr id="9" name="TextBox 13">
            <a:extLst>
              <a:ext uri="{FF2B5EF4-FFF2-40B4-BE49-F238E27FC236}">
                <a16:creationId xmlns:a16="http://schemas.microsoft.com/office/drawing/2014/main" id="{DC65831D-660E-4008-8A2C-59CA5E7462EB}"/>
              </a:ext>
            </a:extLst>
          </p:cNvPr>
          <p:cNvSpPr txBox="1">
            <a:spLocks noGrp="1"/>
          </p:cNvSpPr>
          <p:nvPr>
            <p:ph idx="1"/>
          </p:nvPr>
        </p:nvSpPr>
        <p:spPr>
          <a:xfrm>
            <a:off x="609599" y="1234395"/>
            <a:ext cx="11343217" cy="6407908"/>
          </a:xfrm>
          <a:prstGeom prst="rect">
            <a:avLst/>
          </a:prstGeom>
          <a:noFill/>
        </p:spPr>
        <p:txBody>
          <a:bodyPr wrap="square">
            <a:spAutoFit/>
          </a:bodyPr>
          <a:lstStyle/>
          <a:p>
            <a:r>
              <a:rPr lang="en-US" altLang="zh-CN" sz="3600" b="1" dirty="0">
                <a:solidFill>
                  <a:srgbClr val="C00000"/>
                </a:solidFill>
              </a:rPr>
              <a:t>3 systems</a:t>
            </a:r>
          </a:p>
          <a:p>
            <a:pPr lvl="1"/>
            <a:r>
              <a:rPr lang="en-US" altLang="zh-CN" dirty="0">
                <a:solidFill>
                  <a:prstClr val="black"/>
                </a:solidFill>
              </a:rPr>
              <a:t>G-thinker</a:t>
            </a:r>
          </a:p>
          <a:p>
            <a:pPr marL="1428750" lvl="2" indent="-571500">
              <a:buFont typeface="Wingdings" pitchFamily="2" charset="2"/>
              <a:buChar char="Ø"/>
            </a:pPr>
            <a:r>
              <a:rPr lang="en-US" altLang="zh-CN" sz="2800" dirty="0">
                <a:solidFill>
                  <a:prstClr val="black"/>
                </a:solidFill>
              </a:rPr>
              <a:t>subgraph finding: dense subgraphs, subgraph matching, …</a:t>
            </a:r>
          </a:p>
          <a:p>
            <a:pPr lvl="1"/>
            <a:r>
              <a:rPr lang="en-US" altLang="zh-CN" dirty="0" err="1">
                <a:solidFill>
                  <a:prstClr val="black"/>
                </a:solidFill>
              </a:rPr>
              <a:t>PrefixFPM</a:t>
            </a:r>
            <a:endParaRPr lang="en-US" altLang="zh-CN" dirty="0">
              <a:solidFill>
                <a:prstClr val="black"/>
              </a:solidFill>
            </a:endParaRPr>
          </a:p>
          <a:p>
            <a:pPr marL="1428750" lvl="2" indent="-571500">
              <a:buFont typeface="Wingdings" pitchFamily="2" charset="2"/>
              <a:buChar char="Ø"/>
            </a:pPr>
            <a:r>
              <a:rPr lang="en-US" altLang="zh-CN" sz="2800" dirty="0">
                <a:solidFill>
                  <a:prstClr val="black"/>
                </a:solidFill>
              </a:rPr>
              <a:t>frequent subgraph patterns (many small graph transactions)</a:t>
            </a:r>
          </a:p>
          <a:p>
            <a:pPr lvl="1"/>
            <a:r>
              <a:rPr lang="en-US" altLang="zh-CN" dirty="0">
                <a:solidFill>
                  <a:prstClr val="black"/>
                </a:solidFill>
              </a:rPr>
              <a:t>T-FSM</a:t>
            </a:r>
          </a:p>
          <a:p>
            <a:pPr marL="1428750" lvl="2" indent="-571500">
              <a:buFont typeface="Wingdings" pitchFamily="2" charset="2"/>
              <a:buChar char="Ø"/>
            </a:pPr>
            <a:r>
              <a:rPr lang="en-US" altLang="zh-CN" sz="2800" dirty="0">
                <a:solidFill>
                  <a:prstClr val="black"/>
                </a:solidFill>
              </a:rPr>
              <a:t>frequent subgraph patterns (a single big graph)</a:t>
            </a:r>
          </a:p>
          <a:p>
            <a:pPr lvl="1"/>
            <a:endParaRPr lang="en-US" altLang="zh-CN" dirty="0">
              <a:solidFill>
                <a:prstClr val="black"/>
              </a:solidFill>
            </a:endParaRPr>
          </a:p>
          <a:p>
            <a:pPr lvl="1"/>
            <a:endParaRPr lang="en-US" altLang="zh-CN" dirty="0">
              <a:solidFill>
                <a:prstClr val="black"/>
              </a:solidFill>
            </a:endParaRPr>
          </a:p>
          <a:p>
            <a:pPr marL="457200" lvl="1" indent="0">
              <a:buNone/>
            </a:pPr>
            <a:endParaRPr lang="en-US" altLang="zh-CN" dirty="0">
              <a:solidFill>
                <a:prstClr val="black"/>
              </a:solidFill>
            </a:endParaRPr>
          </a:p>
          <a:p>
            <a:endParaRPr lang="en-US" altLang="zh-CN" sz="3600" b="1" dirty="0">
              <a:solidFill>
                <a:srgbClr val="C00000"/>
              </a:solidFill>
            </a:endParaRPr>
          </a:p>
        </p:txBody>
      </p:sp>
      <p:sp>
        <p:nvSpPr>
          <p:cNvPr id="6" name="Left Arrow 2">
            <a:extLst>
              <a:ext uri="{FF2B5EF4-FFF2-40B4-BE49-F238E27FC236}">
                <a16:creationId xmlns:a16="http://schemas.microsoft.com/office/drawing/2014/main" id="{0160EBCF-E794-428A-A6DD-F12EF737CF51}"/>
              </a:ext>
            </a:extLst>
          </p:cNvPr>
          <p:cNvSpPr/>
          <p:nvPr/>
        </p:nvSpPr>
        <p:spPr>
          <a:xfrm>
            <a:off x="3261365" y="3012923"/>
            <a:ext cx="725214" cy="581530"/>
          </a:xfrm>
          <a:prstGeom prst="leftArrow">
            <a:avLst/>
          </a:prstGeom>
          <a:solidFill>
            <a:srgbClr val="EF3E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350077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9655" y="144780"/>
            <a:ext cx="10808335" cy="692150"/>
          </a:xfrm>
        </p:spPr>
        <p:txBody>
          <a:bodyPr/>
          <a:lstStyle/>
          <a:p>
            <a:r>
              <a:rPr lang="en-US" altLang="zh-CN" dirty="0"/>
              <a:t>Proposed Methods (14/29) </a:t>
            </a:r>
          </a:p>
        </p:txBody>
      </p:sp>
      <p:sp>
        <p:nvSpPr>
          <p:cNvPr id="4" name="灯片编号占位符 3"/>
          <p:cNvSpPr>
            <a:spLocks noGrp="1"/>
          </p:cNvSpPr>
          <p:nvPr>
            <p:ph type="sldNum" sz="quarter" idx="10"/>
          </p:nvPr>
        </p:nvSpPr>
        <p:spPr/>
        <p:txBody>
          <a:bodyPr/>
          <a:lstStyle/>
          <a:p>
            <a:fld id="{D9B6BDF2-6896-4B98-8776-C18582F63BA5}" type="slidenum">
              <a:rPr lang="zh-TW" altLang="en-US" smtClean="0"/>
              <a:t>27</a:t>
            </a:fld>
            <a:endParaRPr lang="zh-TW" altLang="en-US"/>
          </a:p>
        </p:txBody>
      </p:sp>
      <p:sp>
        <p:nvSpPr>
          <p:cNvPr id="9" name="TextBox 13">
            <a:extLst>
              <a:ext uri="{FF2B5EF4-FFF2-40B4-BE49-F238E27FC236}">
                <a16:creationId xmlns:a16="http://schemas.microsoft.com/office/drawing/2014/main" id="{DC65831D-660E-4008-8A2C-59CA5E7462EB}"/>
              </a:ext>
            </a:extLst>
          </p:cNvPr>
          <p:cNvSpPr txBox="1">
            <a:spLocks noGrp="1"/>
          </p:cNvSpPr>
          <p:nvPr>
            <p:ph idx="1"/>
          </p:nvPr>
        </p:nvSpPr>
        <p:spPr>
          <a:xfrm>
            <a:off x="609599" y="1234395"/>
            <a:ext cx="11343217" cy="4191917"/>
          </a:xfrm>
          <a:prstGeom prst="rect">
            <a:avLst/>
          </a:prstGeom>
          <a:noFill/>
        </p:spPr>
        <p:txBody>
          <a:bodyPr wrap="square">
            <a:spAutoFit/>
          </a:bodyPr>
          <a:lstStyle/>
          <a:p>
            <a:r>
              <a:rPr lang="en-US" altLang="zh-CN" sz="3600" b="1" dirty="0" err="1">
                <a:solidFill>
                  <a:srgbClr val="C00000"/>
                </a:solidFill>
              </a:rPr>
              <a:t>PrefixFPM</a:t>
            </a:r>
            <a:endParaRPr lang="en-US" altLang="zh-CN" sz="3600" b="1" dirty="0">
              <a:solidFill>
                <a:srgbClr val="C00000"/>
              </a:solidFill>
            </a:endParaRPr>
          </a:p>
          <a:p>
            <a:pPr lvl="1"/>
            <a:r>
              <a:rPr lang="en-US" altLang="zh-CN" dirty="0">
                <a:solidFill>
                  <a:prstClr val="black"/>
                </a:solidFill>
              </a:rPr>
              <a:t>General Programming Framework for Frequent Pattern Mining</a:t>
            </a:r>
          </a:p>
          <a:p>
            <a:pPr marL="1428750" lvl="2" indent="-571500">
              <a:buFont typeface="Wingdings" pitchFamily="2" charset="2"/>
              <a:buChar char="Ø"/>
            </a:pPr>
            <a:r>
              <a:rPr lang="en-US" altLang="zh-CN" sz="2800" dirty="0">
                <a:solidFill>
                  <a:prstClr val="black"/>
                </a:solidFill>
              </a:rPr>
              <a:t>Subsequences, subtrees, subgraphs, submatrices</a:t>
            </a:r>
          </a:p>
          <a:p>
            <a:pPr lvl="1"/>
            <a:endParaRPr lang="en-US" altLang="zh-CN" dirty="0">
              <a:solidFill>
                <a:prstClr val="black"/>
              </a:solidFill>
            </a:endParaRPr>
          </a:p>
          <a:p>
            <a:pPr lvl="1"/>
            <a:endParaRPr lang="en-US" altLang="zh-CN" dirty="0">
              <a:solidFill>
                <a:prstClr val="black"/>
              </a:solidFill>
            </a:endParaRPr>
          </a:p>
          <a:p>
            <a:pPr marL="457200" lvl="1" indent="0">
              <a:buNone/>
            </a:pPr>
            <a:endParaRPr lang="en-US" altLang="zh-CN" dirty="0">
              <a:solidFill>
                <a:prstClr val="black"/>
              </a:solidFill>
            </a:endParaRPr>
          </a:p>
          <a:p>
            <a:endParaRPr lang="en-US" altLang="zh-CN" sz="3600" b="1" dirty="0">
              <a:solidFill>
                <a:srgbClr val="C00000"/>
              </a:solidFill>
            </a:endParaRPr>
          </a:p>
        </p:txBody>
      </p:sp>
      <p:pic>
        <p:nvPicPr>
          <p:cNvPr id="7" name="Picture 6">
            <a:extLst>
              <a:ext uri="{FF2B5EF4-FFF2-40B4-BE49-F238E27FC236}">
                <a16:creationId xmlns:a16="http://schemas.microsoft.com/office/drawing/2014/main" id="{309FE239-492C-41E9-A901-5AB7F76AEBAA}"/>
              </a:ext>
            </a:extLst>
          </p:cNvPr>
          <p:cNvPicPr>
            <a:picLocks noChangeAspect="1"/>
          </p:cNvPicPr>
          <p:nvPr/>
        </p:nvPicPr>
        <p:blipFill>
          <a:blip r:embed="rId3"/>
          <a:stretch>
            <a:fillRect/>
          </a:stretch>
        </p:blipFill>
        <p:spPr>
          <a:xfrm>
            <a:off x="4827327" y="3000140"/>
            <a:ext cx="6391695" cy="701024"/>
          </a:xfrm>
          <a:prstGeom prst="rect">
            <a:avLst/>
          </a:prstGeom>
        </p:spPr>
      </p:pic>
      <p:pic>
        <p:nvPicPr>
          <p:cNvPr id="8" name="Picture 8" descr="Graphical user interface, text&#10;&#10;Description automatically generated">
            <a:extLst>
              <a:ext uri="{FF2B5EF4-FFF2-40B4-BE49-F238E27FC236}">
                <a16:creationId xmlns:a16="http://schemas.microsoft.com/office/drawing/2014/main" id="{172228C3-6E98-4542-B764-16C80A81DF25}"/>
              </a:ext>
            </a:extLst>
          </p:cNvPr>
          <p:cNvPicPr>
            <a:picLocks noChangeAspect="1"/>
          </p:cNvPicPr>
          <p:nvPr/>
        </p:nvPicPr>
        <p:blipFill>
          <a:blip r:embed="rId4"/>
          <a:stretch>
            <a:fillRect/>
          </a:stretch>
        </p:blipFill>
        <p:spPr>
          <a:xfrm>
            <a:off x="4815135" y="4931138"/>
            <a:ext cx="6638784" cy="856935"/>
          </a:xfrm>
          <a:prstGeom prst="rect">
            <a:avLst/>
          </a:prstGeom>
        </p:spPr>
      </p:pic>
      <p:pic>
        <p:nvPicPr>
          <p:cNvPr id="10" name="Picture 10">
            <a:extLst>
              <a:ext uri="{FF2B5EF4-FFF2-40B4-BE49-F238E27FC236}">
                <a16:creationId xmlns:a16="http://schemas.microsoft.com/office/drawing/2014/main" id="{F406E9B0-32C1-4329-A33B-3D240658B5DA}"/>
              </a:ext>
            </a:extLst>
          </p:cNvPr>
          <p:cNvPicPr>
            <a:picLocks noChangeAspect="1"/>
          </p:cNvPicPr>
          <p:nvPr/>
        </p:nvPicPr>
        <p:blipFill>
          <a:blip r:embed="rId5"/>
          <a:stretch>
            <a:fillRect/>
          </a:stretch>
        </p:blipFill>
        <p:spPr>
          <a:xfrm>
            <a:off x="4815136" y="4373377"/>
            <a:ext cx="5429022" cy="389876"/>
          </a:xfrm>
          <a:prstGeom prst="rect">
            <a:avLst/>
          </a:prstGeom>
        </p:spPr>
      </p:pic>
      <p:pic>
        <p:nvPicPr>
          <p:cNvPr id="11" name="Picture 12">
            <a:extLst>
              <a:ext uri="{FF2B5EF4-FFF2-40B4-BE49-F238E27FC236}">
                <a16:creationId xmlns:a16="http://schemas.microsoft.com/office/drawing/2014/main" id="{D2B1D7DB-46CA-44D3-903F-66A316A44B4F}"/>
              </a:ext>
            </a:extLst>
          </p:cNvPr>
          <p:cNvPicPr>
            <a:picLocks noChangeAspect="1"/>
          </p:cNvPicPr>
          <p:nvPr/>
        </p:nvPicPr>
        <p:blipFill>
          <a:blip r:embed="rId6"/>
          <a:stretch>
            <a:fillRect/>
          </a:stretch>
        </p:blipFill>
        <p:spPr>
          <a:xfrm>
            <a:off x="4855998" y="3803952"/>
            <a:ext cx="7198341" cy="401540"/>
          </a:xfrm>
          <a:prstGeom prst="rect">
            <a:avLst/>
          </a:prstGeom>
        </p:spPr>
      </p:pic>
      <p:pic>
        <p:nvPicPr>
          <p:cNvPr id="12" name="Picture 2" descr="Graphical user interface, text, application, email&#10;&#10;Description automatically generated">
            <a:extLst>
              <a:ext uri="{FF2B5EF4-FFF2-40B4-BE49-F238E27FC236}">
                <a16:creationId xmlns:a16="http://schemas.microsoft.com/office/drawing/2014/main" id="{E4F53EFE-088C-49C7-9DE2-FAFB7F6FC05F}"/>
              </a:ext>
            </a:extLst>
          </p:cNvPr>
          <p:cNvPicPr>
            <a:picLocks noChangeAspect="1"/>
          </p:cNvPicPr>
          <p:nvPr/>
        </p:nvPicPr>
        <p:blipFill>
          <a:blip r:embed="rId7"/>
          <a:stretch>
            <a:fillRect/>
          </a:stretch>
        </p:blipFill>
        <p:spPr>
          <a:xfrm>
            <a:off x="837512" y="2978111"/>
            <a:ext cx="3751421" cy="2887529"/>
          </a:xfrm>
          <a:prstGeom prst="rect">
            <a:avLst/>
          </a:prstGeom>
        </p:spPr>
      </p:pic>
    </p:spTree>
    <p:extLst>
      <p:ext uri="{BB962C8B-B14F-4D97-AF65-F5344CB8AC3E}">
        <p14:creationId xmlns:p14="http://schemas.microsoft.com/office/powerpoint/2010/main" val="2210646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9655" y="144780"/>
            <a:ext cx="10808335" cy="692150"/>
          </a:xfrm>
        </p:spPr>
        <p:txBody>
          <a:bodyPr/>
          <a:lstStyle/>
          <a:p>
            <a:r>
              <a:rPr lang="en-US" altLang="zh-CN" dirty="0"/>
              <a:t>Proposed Methods (15/29) </a:t>
            </a:r>
          </a:p>
        </p:txBody>
      </p:sp>
      <p:sp>
        <p:nvSpPr>
          <p:cNvPr id="4" name="灯片编号占位符 3"/>
          <p:cNvSpPr>
            <a:spLocks noGrp="1"/>
          </p:cNvSpPr>
          <p:nvPr>
            <p:ph type="sldNum" sz="quarter" idx="10"/>
          </p:nvPr>
        </p:nvSpPr>
        <p:spPr/>
        <p:txBody>
          <a:bodyPr/>
          <a:lstStyle/>
          <a:p>
            <a:fld id="{D9B6BDF2-6896-4B98-8776-C18582F63BA5}" type="slidenum">
              <a:rPr lang="zh-TW" altLang="en-US" smtClean="0"/>
              <a:t>28</a:t>
            </a:fld>
            <a:endParaRPr lang="zh-TW" altLang="en-US"/>
          </a:p>
        </p:txBody>
      </p:sp>
      <p:sp>
        <p:nvSpPr>
          <p:cNvPr id="9" name="TextBox 13">
            <a:extLst>
              <a:ext uri="{FF2B5EF4-FFF2-40B4-BE49-F238E27FC236}">
                <a16:creationId xmlns:a16="http://schemas.microsoft.com/office/drawing/2014/main" id="{DC65831D-660E-4008-8A2C-59CA5E7462EB}"/>
              </a:ext>
            </a:extLst>
          </p:cNvPr>
          <p:cNvSpPr txBox="1">
            <a:spLocks noGrp="1"/>
          </p:cNvSpPr>
          <p:nvPr>
            <p:ph idx="1"/>
          </p:nvPr>
        </p:nvSpPr>
        <p:spPr>
          <a:xfrm>
            <a:off x="609599" y="1234395"/>
            <a:ext cx="11343217" cy="3600986"/>
          </a:xfrm>
          <a:prstGeom prst="rect">
            <a:avLst/>
          </a:prstGeom>
          <a:noFill/>
        </p:spPr>
        <p:txBody>
          <a:bodyPr wrap="square">
            <a:spAutoFit/>
          </a:bodyPr>
          <a:lstStyle/>
          <a:p>
            <a:r>
              <a:rPr lang="en-US" altLang="zh-CN" sz="3600" b="1" dirty="0" err="1">
                <a:solidFill>
                  <a:srgbClr val="C00000"/>
                </a:solidFill>
              </a:rPr>
              <a:t>PrefixFPM</a:t>
            </a:r>
            <a:endParaRPr lang="en-US" altLang="zh-CN" sz="3600" b="1" dirty="0">
              <a:solidFill>
                <a:srgbClr val="C00000"/>
              </a:solidFill>
            </a:endParaRPr>
          </a:p>
          <a:p>
            <a:pPr lvl="1"/>
            <a:r>
              <a:rPr lang="en-US" altLang="zh-CN" sz="2800" dirty="0">
                <a:solidFill>
                  <a:prstClr val="black"/>
                </a:solidFill>
              </a:rPr>
              <a:t>Prefix Projection (Illustration by Sequence DB)</a:t>
            </a:r>
          </a:p>
          <a:p>
            <a:pPr marL="457200" lvl="1" indent="0">
              <a:buNone/>
            </a:pPr>
            <a:endParaRPr lang="en-US" altLang="zh-CN" dirty="0">
              <a:solidFill>
                <a:prstClr val="black"/>
              </a:solidFill>
            </a:endParaRPr>
          </a:p>
          <a:p>
            <a:pPr lvl="1"/>
            <a:endParaRPr lang="en-US" altLang="zh-CN" dirty="0">
              <a:solidFill>
                <a:prstClr val="black"/>
              </a:solidFill>
            </a:endParaRPr>
          </a:p>
          <a:p>
            <a:pPr marL="457200" lvl="1" indent="0">
              <a:buNone/>
            </a:pPr>
            <a:endParaRPr lang="en-US" altLang="zh-CN" dirty="0">
              <a:solidFill>
                <a:prstClr val="black"/>
              </a:solidFill>
            </a:endParaRPr>
          </a:p>
          <a:p>
            <a:endParaRPr lang="en-US" altLang="zh-CN" sz="3600" b="1" dirty="0">
              <a:solidFill>
                <a:srgbClr val="C00000"/>
              </a:solidFill>
            </a:endParaRPr>
          </a:p>
        </p:txBody>
      </p:sp>
      <p:graphicFrame>
        <p:nvGraphicFramePr>
          <p:cNvPr id="13" name="表格 12">
            <a:extLst>
              <a:ext uri="{FF2B5EF4-FFF2-40B4-BE49-F238E27FC236}">
                <a16:creationId xmlns:a16="http://schemas.microsoft.com/office/drawing/2014/main" id="{10D2D34B-4A14-4B1E-9485-95775972AAA6}"/>
              </a:ext>
            </a:extLst>
          </p:cNvPr>
          <p:cNvGraphicFramePr>
            <a:graphicFrameLocks noGrp="1"/>
          </p:cNvGraphicFramePr>
          <p:nvPr/>
        </p:nvGraphicFramePr>
        <p:xfrm>
          <a:off x="1858647" y="2910666"/>
          <a:ext cx="1800200" cy="1800199"/>
        </p:xfrm>
        <a:graphic>
          <a:graphicData uri="http://schemas.openxmlformats.org/drawingml/2006/table">
            <a:tbl>
              <a:tblPr/>
              <a:tblGrid>
                <a:gridCol w="621800">
                  <a:extLst>
                    <a:ext uri="{9D8B030D-6E8A-4147-A177-3AD203B41FA5}">
                      <a16:colId xmlns:a16="http://schemas.microsoft.com/office/drawing/2014/main" val="20000"/>
                    </a:ext>
                  </a:extLst>
                </a:gridCol>
                <a:gridCol w="1178400">
                  <a:extLst>
                    <a:ext uri="{9D8B030D-6E8A-4147-A177-3AD203B41FA5}">
                      <a16:colId xmlns:a16="http://schemas.microsoft.com/office/drawing/2014/main" val="20001"/>
                    </a:ext>
                  </a:extLst>
                </a:gridCol>
              </a:tblGrid>
              <a:tr h="360039">
                <a:tc>
                  <a:txBody>
                    <a:bodyPr/>
                    <a:lstStyle/>
                    <a:p>
                      <a:pPr algn="ctr">
                        <a:spcAft>
                          <a:spcPts val="0"/>
                        </a:spcAft>
                      </a:pPr>
                      <a:r>
                        <a:rPr lang="en-US" sz="2000" kern="100" dirty="0">
                          <a:latin typeface="Times New Roman" pitchFamily="18" charset="0"/>
                          <a:ea typeface="宋体"/>
                          <a:cs typeface="Times New Roman" pitchFamily="18" charset="0"/>
                        </a:rPr>
                        <a:t>SID</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000" kern="100" dirty="0">
                          <a:latin typeface="Times New Roman" pitchFamily="18" charset="0"/>
                          <a:ea typeface="宋体"/>
                          <a:cs typeface="Times New Roman" pitchFamily="18" charset="0"/>
                        </a:rPr>
                        <a:t>Sequence</a:t>
                      </a: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60040">
                <a:tc>
                  <a:txBody>
                    <a:bodyPr/>
                    <a:lstStyle/>
                    <a:p>
                      <a:pPr algn="ctr">
                        <a:spcAft>
                          <a:spcPts val="0"/>
                        </a:spcAft>
                      </a:pPr>
                      <a:r>
                        <a:rPr lang="en-US" sz="2000" i="1" kern="100" dirty="0">
                          <a:latin typeface="Times New Roman" pitchFamily="18" charset="0"/>
                          <a:ea typeface="宋体"/>
                          <a:cs typeface="Times New Roman" pitchFamily="18" charset="0"/>
                        </a:rPr>
                        <a:t>s</a:t>
                      </a:r>
                      <a:r>
                        <a:rPr lang="en-US" sz="2000" kern="100" baseline="-25000" dirty="0">
                          <a:latin typeface="Times New Roman" pitchFamily="18" charset="0"/>
                          <a:ea typeface="宋体"/>
                          <a:cs typeface="Times New Roman" pitchFamily="18" charset="0"/>
                        </a:rPr>
                        <a:t>1</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i="1" kern="100" dirty="0">
                          <a:latin typeface="Times New Roman" pitchFamily="18" charset="0"/>
                          <a:ea typeface="+mn-ea"/>
                          <a:cs typeface="Times New Roman" pitchFamily="18" charset="0"/>
                        </a:rPr>
                        <a:t> </a:t>
                      </a:r>
                      <a:r>
                        <a:rPr lang="en-US" sz="2000" i="1" kern="100" dirty="0">
                          <a:latin typeface="Times New Roman" pitchFamily="18" charset="0"/>
                          <a:ea typeface="宋体"/>
                          <a:cs typeface="Times New Roman" pitchFamily="18" charset="0"/>
                        </a:rPr>
                        <a:t>ABC</a:t>
                      </a:r>
                      <a:r>
                        <a:rPr lang="en-US" altLang="zh-CN" sz="2000" i="1" kern="100" dirty="0">
                          <a:latin typeface="Times New Roman" pitchFamily="18" charset="0"/>
                          <a:ea typeface="+mn-ea"/>
                          <a:cs typeface="Times New Roman" pitchFamily="18" charset="0"/>
                        </a:rPr>
                        <a:t>BC</a:t>
                      </a:r>
                      <a:endParaRPr lang="en-US" sz="2000" kern="100" dirty="0">
                        <a:latin typeface="Times New Roman" pitchFamily="18" charset="0"/>
                        <a:ea typeface="宋体"/>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i="1" kern="100" dirty="0">
                          <a:latin typeface="Times New Roman" pitchFamily="18" charset="0"/>
                          <a:ea typeface="+mn-ea"/>
                          <a:cs typeface="Times New Roman" pitchFamily="18" charset="0"/>
                        </a:rPr>
                        <a:t>s</a:t>
                      </a:r>
                      <a:r>
                        <a:rPr lang="en-US" altLang="zh-CN" sz="2000" kern="100" baseline="-25000" dirty="0">
                          <a:latin typeface="Times New Roman" pitchFamily="18" charset="0"/>
                          <a:ea typeface="+mn-ea"/>
                          <a:cs typeface="Times New Roman" pitchFamily="18" charset="0"/>
                        </a:rPr>
                        <a:t>2</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i="1" kern="100" dirty="0">
                          <a:latin typeface="Times New Roman" pitchFamily="18" charset="0"/>
                          <a:ea typeface="+mn-ea"/>
                          <a:cs typeface="Times New Roman" pitchFamily="18" charset="0"/>
                        </a:rPr>
                        <a:t> BABC</a:t>
                      </a:r>
                      <a:endParaRPr lang="en-US" sz="2000" kern="100" dirty="0">
                        <a:latin typeface="Times New Roman" pitchFamily="18" charset="0"/>
                        <a:ea typeface="宋体"/>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i="1" kern="100" dirty="0">
                          <a:latin typeface="Times New Roman" pitchFamily="18" charset="0"/>
                          <a:ea typeface="+mn-ea"/>
                          <a:cs typeface="Times New Roman" pitchFamily="18" charset="0"/>
                        </a:rPr>
                        <a:t>s</a:t>
                      </a:r>
                      <a:r>
                        <a:rPr lang="en-US" altLang="zh-CN" sz="2000" kern="100" baseline="-25000" dirty="0">
                          <a:latin typeface="Times New Roman" pitchFamily="18" charset="0"/>
                          <a:ea typeface="+mn-ea"/>
                          <a:cs typeface="Times New Roman" pitchFamily="18" charset="0"/>
                        </a:rPr>
                        <a:t>3</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i="1" kern="100" dirty="0">
                          <a:latin typeface="Times New Roman" pitchFamily="18" charset="0"/>
                          <a:ea typeface="宋体"/>
                          <a:cs typeface="Times New Roman" pitchFamily="18" charset="0"/>
                        </a:rPr>
                        <a:t> AB</a:t>
                      </a: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i="1" kern="100" dirty="0">
                          <a:latin typeface="Times New Roman" pitchFamily="18" charset="0"/>
                          <a:ea typeface="+mn-ea"/>
                          <a:cs typeface="Times New Roman" pitchFamily="18" charset="0"/>
                        </a:rPr>
                        <a:t>s</a:t>
                      </a:r>
                      <a:r>
                        <a:rPr lang="en-US" altLang="zh-CN" sz="2000" kern="100" baseline="-25000" dirty="0">
                          <a:latin typeface="Times New Roman" pitchFamily="18" charset="0"/>
                          <a:ea typeface="+mn-ea"/>
                          <a:cs typeface="Times New Roman" pitchFamily="18" charset="0"/>
                        </a:rPr>
                        <a:t>4</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i="1" kern="100" dirty="0">
                          <a:latin typeface="Times New Roman" pitchFamily="18" charset="0"/>
                          <a:ea typeface="宋体"/>
                          <a:cs typeface="Times New Roman" pitchFamily="18" charset="0"/>
                        </a:rPr>
                        <a:t> BC</a:t>
                      </a: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14" name="矩形 7">
            <a:extLst>
              <a:ext uri="{FF2B5EF4-FFF2-40B4-BE49-F238E27FC236}">
                <a16:creationId xmlns:a16="http://schemas.microsoft.com/office/drawing/2014/main" id="{CA8EAB64-605E-4184-AB75-3CEB59437ACC}"/>
              </a:ext>
            </a:extLst>
          </p:cNvPr>
          <p:cNvSpPr/>
          <p:nvPr/>
        </p:nvSpPr>
        <p:spPr>
          <a:xfrm>
            <a:off x="4622228" y="4350825"/>
            <a:ext cx="907621" cy="400110"/>
          </a:xfrm>
          <a:prstGeom prst="rect">
            <a:avLst/>
          </a:prstGeom>
        </p:spPr>
        <p:txBody>
          <a:bodyPr wrap="none">
            <a:spAutoFit/>
          </a:bodyPr>
          <a:lstStyle/>
          <a:p>
            <a:r>
              <a:rPr lang="en-US" altLang="zh-CN" sz="2000" kern="100" dirty="0">
                <a:latin typeface="Times New Roman" pitchFamily="18" charset="0"/>
                <a:cs typeface="Times New Roman" pitchFamily="18" charset="0"/>
              </a:rPr>
              <a:t>(b) </a:t>
            </a:r>
            <a:r>
              <a:rPr lang="en-US" altLang="zh-CN" sz="2000" i="1" kern="100" dirty="0">
                <a:latin typeface="Times New Roman" pitchFamily="18" charset="0"/>
                <a:cs typeface="Times New Roman" pitchFamily="18" charset="0"/>
              </a:rPr>
              <a:t>D|</a:t>
            </a:r>
            <a:r>
              <a:rPr lang="en-US" altLang="zh-CN" sz="2000" i="1" kern="100" baseline="-25000" dirty="0">
                <a:latin typeface="Times New Roman" pitchFamily="18" charset="0"/>
                <a:cs typeface="Times New Roman" pitchFamily="18" charset="0"/>
              </a:rPr>
              <a:t>A</a:t>
            </a:r>
            <a:endParaRPr lang="zh-CN" altLang="en-US" sz="2000" baseline="-25000" dirty="0"/>
          </a:p>
        </p:txBody>
      </p:sp>
      <p:sp>
        <p:nvSpPr>
          <p:cNvPr id="15" name="矩形 8">
            <a:extLst>
              <a:ext uri="{FF2B5EF4-FFF2-40B4-BE49-F238E27FC236}">
                <a16:creationId xmlns:a16="http://schemas.microsoft.com/office/drawing/2014/main" id="{0D2D0944-B037-4532-A4F3-AF37B5C71821}"/>
              </a:ext>
            </a:extLst>
          </p:cNvPr>
          <p:cNvSpPr/>
          <p:nvPr/>
        </p:nvSpPr>
        <p:spPr>
          <a:xfrm>
            <a:off x="2421898" y="4670795"/>
            <a:ext cx="732893" cy="400110"/>
          </a:xfrm>
          <a:prstGeom prst="rect">
            <a:avLst/>
          </a:prstGeom>
        </p:spPr>
        <p:txBody>
          <a:bodyPr wrap="none">
            <a:spAutoFit/>
          </a:bodyPr>
          <a:lstStyle/>
          <a:p>
            <a:r>
              <a:rPr lang="en-US" altLang="zh-CN" sz="2000" kern="100" dirty="0">
                <a:latin typeface="Times New Roman" pitchFamily="18" charset="0"/>
                <a:cs typeface="Times New Roman" pitchFamily="18" charset="0"/>
              </a:rPr>
              <a:t>(a) </a:t>
            </a:r>
            <a:r>
              <a:rPr lang="en-US" altLang="zh-CN" sz="2000" i="1" kern="100" dirty="0">
                <a:latin typeface="Times New Roman" pitchFamily="18" charset="0"/>
                <a:cs typeface="Times New Roman" pitchFamily="18" charset="0"/>
              </a:rPr>
              <a:t>D</a:t>
            </a:r>
            <a:endParaRPr lang="zh-CN" altLang="en-US" sz="2000" i="1" baseline="-25000" dirty="0"/>
          </a:p>
        </p:txBody>
      </p:sp>
      <p:graphicFrame>
        <p:nvGraphicFramePr>
          <p:cNvPr id="16" name="表格 10">
            <a:extLst>
              <a:ext uri="{FF2B5EF4-FFF2-40B4-BE49-F238E27FC236}">
                <a16:creationId xmlns:a16="http://schemas.microsoft.com/office/drawing/2014/main" id="{9A23197E-9887-4269-8BB0-4C20709A85E5}"/>
              </a:ext>
            </a:extLst>
          </p:cNvPr>
          <p:cNvGraphicFramePr>
            <a:graphicFrameLocks noGrp="1"/>
          </p:cNvGraphicFramePr>
          <p:nvPr/>
        </p:nvGraphicFramePr>
        <p:xfrm>
          <a:off x="4118172" y="2910665"/>
          <a:ext cx="1800200" cy="1440159"/>
        </p:xfrm>
        <a:graphic>
          <a:graphicData uri="http://schemas.openxmlformats.org/drawingml/2006/table">
            <a:tbl>
              <a:tblPr/>
              <a:tblGrid>
                <a:gridCol w="621800">
                  <a:extLst>
                    <a:ext uri="{9D8B030D-6E8A-4147-A177-3AD203B41FA5}">
                      <a16:colId xmlns:a16="http://schemas.microsoft.com/office/drawing/2014/main" val="20000"/>
                    </a:ext>
                  </a:extLst>
                </a:gridCol>
                <a:gridCol w="1178400">
                  <a:extLst>
                    <a:ext uri="{9D8B030D-6E8A-4147-A177-3AD203B41FA5}">
                      <a16:colId xmlns:a16="http://schemas.microsoft.com/office/drawing/2014/main" val="20001"/>
                    </a:ext>
                  </a:extLst>
                </a:gridCol>
              </a:tblGrid>
              <a:tr h="360039">
                <a:tc>
                  <a:txBody>
                    <a:bodyPr/>
                    <a:lstStyle/>
                    <a:p>
                      <a:pPr algn="ctr">
                        <a:spcAft>
                          <a:spcPts val="0"/>
                        </a:spcAft>
                      </a:pPr>
                      <a:r>
                        <a:rPr lang="en-US" sz="2000" kern="100" dirty="0">
                          <a:latin typeface="Times New Roman" pitchFamily="18" charset="0"/>
                          <a:ea typeface="宋体"/>
                          <a:cs typeface="Times New Roman" pitchFamily="18" charset="0"/>
                        </a:rPr>
                        <a:t>SID</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000" kern="100" dirty="0">
                          <a:latin typeface="Times New Roman" pitchFamily="18" charset="0"/>
                          <a:ea typeface="宋体"/>
                          <a:cs typeface="Times New Roman" pitchFamily="18" charset="0"/>
                        </a:rPr>
                        <a:t>Sequence</a:t>
                      </a: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60040">
                <a:tc>
                  <a:txBody>
                    <a:bodyPr/>
                    <a:lstStyle/>
                    <a:p>
                      <a:pPr algn="ctr">
                        <a:spcAft>
                          <a:spcPts val="0"/>
                        </a:spcAft>
                      </a:pPr>
                      <a:r>
                        <a:rPr lang="en-US" sz="2000" i="1" kern="100" dirty="0">
                          <a:latin typeface="Times New Roman" pitchFamily="18" charset="0"/>
                          <a:ea typeface="宋体"/>
                          <a:cs typeface="Times New Roman" pitchFamily="18" charset="0"/>
                        </a:rPr>
                        <a:t>s</a:t>
                      </a:r>
                      <a:r>
                        <a:rPr lang="en-US" sz="2000" kern="100" baseline="-25000" dirty="0">
                          <a:latin typeface="Times New Roman" pitchFamily="18" charset="0"/>
                          <a:ea typeface="宋体"/>
                          <a:cs typeface="Times New Roman" pitchFamily="18" charset="0"/>
                        </a:rPr>
                        <a:t>1</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i="1" kern="100" dirty="0">
                          <a:latin typeface="Times New Roman" pitchFamily="18" charset="0"/>
                          <a:ea typeface="+mn-ea"/>
                          <a:cs typeface="Times New Roman" pitchFamily="18" charset="0"/>
                        </a:rPr>
                        <a:t> _</a:t>
                      </a:r>
                      <a:r>
                        <a:rPr lang="en-US" sz="2000" i="1" kern="100" dirty="0">
                          <a:latin typeface="Times New Roman" pitchFamily="18" charset="0"/>
                          <a:ea typeface="宋体"/>
                          <a:cs typeface="Times New Roman" pitchFamily="18" charset="0"/>
                        </a:rPr>
                        <a:t>BC</a:t>
                      </a:r>
                      <a:r>
                        <a:rPr lang="en-US" altLang="zh-CN" sz="2000" i="1" kern="100" dirty="0">
                          <a:latin typeface="Times New Roman" pitchFamily="18" charset="0"/>
                          <a:ea typeface="+mn-ea"/>
                          <a:cs typeface="Times New Roman" pitchFamily="18" charset="0"/>
                        </a:rPr>
                        <a:t>BC</a:t>
                      </a:r>
                      <a:endParaRPr lang="en-US" sz="2000" kern="100" dirty="0">
                        <a:latin typeface="Times New Roman" pitchFamily="18" charset="0"/>
                        <a:ea typeface="宋体"/>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i="1" kern="100" dirty="0">
                          <a:latin typeface="Times New Roman" pitchFamily="18" charset="0"/>
                          <a:ea typeface="+mn-ea"/>
                          <a:cs typeface="Times New Roman" pitchFamily="18" charset="0"/>
                        </a:rPr>
                        <a:t>s</a:t>
                      </a:r>
                      <a:r>
                        <a:rPr lang="en-US" altLang="zh-CN" sz="2000" kern="100" baseline="-25000" dirty="0">
                          <a:latin typeface="Times New Roman" pitchFamily="18" charset="0"/>
                          <a:ea typeface="+mn-ea"/>
                          <a:cs typeface="Times New Roman" pitchFamily="18" charset="0"/>
                        </a:rPr>
                        <a:t>2</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i="1" kern="100" dirty="0">
                          <a:latin typeface="Times New Roman" pitchFamily="18" charset="0"/>
                          <a:ea typeface="+mn-ea"/>
                          <a:cs typeface="Times New Roman" pitchFamily="18" charset="0"/>
                        </a:rPr>
                        <a:t> _BC</a:t>
                      </a:r>
                      <a:endParaRPr lang="en-US" sz="2000" kern="100" dirty="0">
                        <a:latin typeface="Times New Roman" pitchFamily="18" charset="0"/>
                        <a:ea typeface="宋体"/>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i="1" kern="100" dirty="0">
                          <a:latin typeface="Times New Roman" pitchFamily="18" charset="0"/>
                          <a:ea typeface="+mn-ea"/>
                          <a:cs typeface="Times New Roman" pitchFamily="18" charset="0"/>
                        </a:rPr>
                        <a:t>s</a:t>
                      </a:r>
                      <a:r>
                        <a:rPr lang="en-US" altLang="zh-CN" sz="2000" kern="100" baseline="-25000" dirty="0">
                          <a:latin typeface="Times New Roman" pitchFamily="18" charset="0"/>
                          <a:ea typeface="+mn-ea"/>
                          <a:cs typeface="Times New Roman" pitchFamily="18" charset="0"/>
                        </a:rPr>
                        <a:t>3</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i="1" kern="100" dirty="0">
                          <a:latin typeface="Times New Roman" pitchFamily="18" charset="0"/>
                          <a:ea typeface="宋体"/>
                          <a:cs typeface="Times New Roman" pitchFamily="18" charset="0"/>
                        </a:rPr>
                        <a:t> _B</a:t>
                      </a: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graphicFrame>
        <p:nvGraphicFramePr>
          <p:cNvPr id="17" name="表格 12">
            <a:extLst>
              <a:ext uri="{FF2B5EF4-FFF2-40B4-BE49-F238E27FC236}">
                <a16:creationId xmlns:a16="http://schemas.microsoft.com/office/drawing/2014/main" id="{3D50E4FA-E4A1-4E62-BE1F-F076A2DB25EF}"/>
              </a:ext>
            </a:extLst>
          </p:cNvPr>
          <p:cNvGraphicFramePr>
            <a:graphicFrameLocks noGrp="1"/>
          </p:cNvGraphicFramePr>
          <p:nvPr/>
        </p:nvGraphicFramePr>
        <p:xfrm>
          <a:off x="6422428" y="2910665"/>
          <a:ext cx="1800200" cy="1440159"/>
        </p:xfrm>
        <a:graphic>
          <a:graphicData uri="http://schemas.openxmlformats.org/drawingml/2006/table">
            <a:tbl>
              <a:tblPr/>
              <a:tblGrid>
                <a:gridCol w="621800">
                  <a:extLst>
                    <a:ext uri="{9D8B030D-6E8A-4147-A177-3AD203B41FA5}">
                      <a16:colId xmlns:a16="http://schemas.microsoft.com/office/drawing/2014/main" val="20000"/>
                    </a:ext>
                  </a:extLst>
                </a:gridCol>
                <a:gridCol w="1178400">
                  <a:extLst>
                    <a:ext uri="{9D8B030D-6E8A-4147-A177-3AD203B41FA5}">
                      <a16:colId xmlns:a16="http://schemas.microsoft.com/office/drawing/2014/main" val="20001"/>
                    </a:ext>
                  </a:extLst>
                </a:gridCol>
              </a:tblGrid>
              <a:tr h="360039">
                <a:tc>
                  <a:txBody>
                    <a:bodyPr/>
                    <a:lstStyle/>
                    <a:p>
                      <a:pPr algn="ctr">
                        <a:spcAft>
                          <a:spcPts val="0"/>
                        </a:spcAft>
                      </a:pPr>
                      <a:r>
                        <a:rPr lang="en-US" sz="2000" kern="100" dirty="0">
                          <a:latin typeface="Times New Roman" pitchFamily="18" charset="0"/>
                          <a:ea typeface="宋体"/>
                          <a:cs typeface="Times New Roman" pitchFamily="18" charset="0"/>
                        </a:rPr>
                        <a:t>SID</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000" kern="100" dirty="0">
                          <a:latin typeface="Times New Roman" pitchFamily="18" charset="0"/>
                          <a:ea typeface="宋体"/>
                          <a:cs typeface="Times New Roman" pitchFamily="18" charset="0"/>
                        </a:rPr>
                        <a:t>Sequence</a:t>
                      </a: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60040">
                <a:tc>
                  <a:txBody>
                    <a:bodyPr/>
                    <a:lstStyle/>
                    <a:p>
                      <a:pPr algn="ctr">
                        <a:spcAft>
                          <a:spcPts val="0"/>
                        </a:spcAft>
                      </a:pPr>
                      <a:r>
                        <a:rPr lang="en-US" sz="2000" i="1" kern="100" dirty="0">
                          <a:latin typeface="Times New Roman" pitchFamily="18" charset="0"/>
                          <a:ea typeface="宋体"/>
                          <a:cs typeface="Times New Roman" pitchFamily="18" charset="0"/>
                        </a:rPr>
                        <a:t>s</a:t>
                      </a:r>
                      <a:r>
                        <a:rPr lang="en-US" sz="2000" kern="100" baseline="-25000" dirty="0">
                          <a:latin typeface="Times New Roman" pitchFamily="18" charset="0"/>
                          <a:ea typeface="宋体"/>
                          <a:cs typeface="Times New Roman" pitchFamily="18" charset="0"/>
                        </a:rPr>
                        <a:t>1</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i="1" kern="100" baseline="0" dirty="0">
                          <a:latin typeface="Times New Roman" pitchFamily="18" charset="0"/>
                          <a:ea typeface="+mn-ea"/>
                          <a:cs typeface="Times New Roman" pitchFamily="18" charset="0"/>
                        </a:rPr>
                        <a:t> _</a:t>
                      </a:r>
                      <a:r>
                        <a:rPr lang="en-US" sz="2000" i="1" kern="100" dirty="0">
                          <a:latin typeface="Times New Roman" pitchFamily="18" charset="0"/>
                          <a:ea typeface="宋体"/>
                          <a:cs typeface="Times New Roman" pitchFamily="18" charset="0"/>
                        </a:rPr>
                        <a:t>C</a:t>
                      </a:r>
                      <a:r>
                        <a:rPr lang="en-US" altLang="zh-CN" sz="2000" i="1" kern="100" dirty="0">
                          <a:latin typeface="Times New Roman" pitchFamily="18" charset="0"/>
                          <a:ea typeface="+mn-ea"/>
                          <a:cs typeface="Times New Roman" pitchFamily="18" charset="0"/>
                        </a:rPr>
                        <a:t>BC</a:t>
                      </a:r>
                      <a:endParaRPr lang="en-US" sz="2000" kern="100" dirty="0">
                        <a:latin typeface="Times New Roman" pitchFamily="18" charset="0"/>
                        <a:ea typeface="宋体"/>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i="1" kern="100" dirty="0">
                          <a:latin typeface="Times New Roman" pitchFamily="18" charset="0"/>
                          <a:ea typeface="+mn-ea"/>
                          <a:cs typeface="Times New Roman" pitchFamily="18" charset="0"/>
                        </a:rPr>
                        <a:t>s</a:t>
                      </a:r>
                      <a:r>
                        <a:rPr lang="en-US" altLang="zh-CN" sz="2000" kern="100" baseline="-25000" dirty="0">
                          <a:latin typeface="Times New Roman" pitchFamily="18" charset="0"/>
                          <a:ea typeface="+mn-ea"/>
                          <a:cs typeface="Times New Roman" pitchFamily="18" charset="0"/>
                        </a:rPr>
                        <a:t>2</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i="1" kern="100" dirty="0">
                          <a:latin typeface="Times New Roman" pitchFamily="18" charset="0"/>
                          <a:ea typeface="+mn-ea"/>
                          <a:cs typeface="Times New Roman" pitchFamily="18" charset="0"/>
                        </a:rPr>
                        <a:t> _C</a:t>
                      </a:r>
                      <a:endParaRPr lang="en-US" sz="2000" kern="100" dirty="0">
                        <a:latin typeface="Times New Roman" pitchFamily="18" charset="0"/>
                        <a:ea typeface="宋体"/>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i="1" kern="100" dirty="0">
                          <a:latin typeface="Times New Roman" pitchFamily="18" charset="0"/>
                          <a:ea typeface="+mn-ea"/>
                          <a:cs typeface="Times New Roman" pitchFamily="18" charset="0"/>
                        </a:rPr>
                        <a:t>s</a:t>
                      </a:r>
                      <a:r>
                        <a:rPr lang="en-US" altLang="zh-CN" sz="2000" kern="100" baseline="-25000" dirty="0">
                          <a:latin typeface="Times New Roman" pitchFamily="18" charset="0"/>
                          <a:ea typeface="+mn-ea"/>
                          <a:cs typeface="Times New Roman" pitchFamily="18" charset="0"/>
                        </a:rPr>
                        <a:t>3</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00" dirty="0">
                          <a:latin typeface="Times New Roman" pitchFamily="18" charset="0"/>
                          <a:ea typeface="宋体"/>
                          <a:cs typeface="Times New Roman" pitchFamily="18" charset="0"/>
                        </a:rPr>
                        <a:t> _</a:t>
                      </a:r>
                      <a:endParaRPr lang="en-US" sz="2000" i="1" kern="100" dirty="0">
                        <a:latin typeface="Times New Roman" pitchFamily="18" charset="0"/>
                        <a:ea typeface="宋体"/>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graphicFrame>
        <p:nvGraphicFramePr>
          <p:cNvPr id="18" name="表格 14">
            <a:extLst>
              <a:ext uri="{FF2B5EF4-FFF2-40B4-BE49-F238E27FC236}">
                <a16:creationId xmlns:a16="http://schemas.microsoft.com/office/drawing/2014/main" id="{D30A75A8-2477-4755-BBED-8D8305F9B9A2}"/>
              </a:ext>
            </a:extLst>
          </p:cNvPr>
          <p:cNvGraphicFramePr>
            <a:graphicFrameLocks noGrp="1"/>
          </p:cNvGraphicFramePr>
          <p:nvPr/>
        </p:nvGraphicFramePr>
        <p:xfrm>
          <a:off x="8699407" y="2942604"/>
          <a:ext cx="1800200" cy="1080119"/>
        </p:xfrm>
        <a:graphic>
          <a:graphicData uri="http://schemas.openxmlformats.org/drawingml/2006/table">
            <a:tbl>
              <a:tblPr/>
              <a:tblGrid>
                <a:gridCol w="621800">
                  <a:extLst>
                    <a:ext uri="{9D8B030D-6E8A-4147-A177-3AD203B41FA5}">
                      <a16:colId xmlns:a16="http://schemas.microsoft.com/office/drawing/2014/main" val="20000"/>
                    </a:ext>
                  </a:extLst>
                </a:gridCol>
                <a:gridCol w="1178400">
                  <a:extLst>
                    <a:ext uri="{9D8B030D-6E8A-4147-A177-3AD203B41FA5}">
                      <a16:colId xmlns:a16="http://schemas.microsoft.com/office/drawing/2014/main" val="20001"/>
                    </a:ext>
                  </a:extLst>
                </a:gridCol>
              </a:tblGrid>
              <a:tr h="360039">
                <a:tc>
                  <a:txBody>
                    <a:bodyPr/>
                    <a:lstStyle/>
                    <a:p>
                      <a:pPr algn="ctr">
                        <a:spcAft>
                          <a:spcPts val="0"/>
                        </a:spcAft>
                      </a:pPr>
                      <a:r>
                        <a:rPr lang="en-US" sz="2000" kern="100" dirty="0">
                          <a:latin typeface="Times New Roman" pitchFamily="18" charset="0"/>
                          <a:ea typeface="宋体"/>
                          <a:cs typeface="Times New Roman" pitchFamily="18" charset="0"/>
                        </a:rPr>
                        <a:t>SID</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2000" kern="100" dirty="0">
                          <a:latin typeface="Times New Roman" pitchFamily="18" charset="0"/>
                          <a:ea typeface="宋体"/>
                          <a:cs typeface="Times New Roman" pitchFamily="18" charset="0"/>
                        </a:rPr>
                        <a:t>Sequence</a:t>
                      </a: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60040">
                <a:tc>
                  <a:txBody>
                    <a:bodyPr/>
                    <a:lstStyle/>
                    <a:p>
                      <a:pPr algn="ctr">
                        <a:spcAft>
                          <a:spcPts val="0"/>
                        </a:spcAft>
                      </a:pPr>
                      <a:r>
                        <a:rPr lang="en-US" sz="2000" i="1" kern="100" dirty="0">
                          <a:latin typeface="Times New Roman" pitchFamily="18" charset="0"/>
                          <a:ea typeface="宋体"/>
                          <a:cs typeface="Times New Roman" pitchFamily="18" charset="0"/>
                        </a:rPr>
                        <a:t>s</a:t>
                      </a:r>
                      <a:r>
                        <a:rPr lang="en-US" sz="2000" kern="100" baseline="-25000" dirty="0">
                          <a:latin typeface="Times New Roman" pitchFamily="18" charset="0"/>
                          <a:ea typeface="宋体"/>
                          <a:cs typeface="Times New Roman" pitchFamily="18" charset="0"/>
                        </a:rPr>
                        <a:t>1</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i="1" kern="100" baseline="0" dirty="0">
                          <a:latin typeface="Times New Roman" pitchFamily="18" charset="0"/>
                          <a:ea typeface="+mn-ea"/>
                          <a:cs typeface="Times New Roman" pitchFamily="18" charset="0"/>
                        </a:rPr>
                        <a:t> _</a:t>
                      </a:r>
                      <a:r>
                        <a:rPr lang="en-US" altLang="zh-CN" sz="2000" i="1" kern="100" dirty="0">
                          <a:latin typeface="Times New Roman" pitchFamily="18" charset="0"/>
                          <a:ea typeface="+mn-ea"/>
                          <a:cs typeface="Times New Roman" pitchFamily="18" charset="0"/>
                        </a:rPr>
                        <a:t>BC</a:t>
                      </a:r>
                      <a:endParaRPr lang="en-US" sz="2000" kern="100" dirty="0">
                        <a:latin typeface="Times New Roman" pitchFamily="18" charset="0"/>
                        <a:ea typeface="宋体"/>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600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2000" i="1" kern="100" dirty="0">
                          <a:latin typeface="Times New Roman" pitchFamily="18" charset="0"/>
                          <a:ea typeface="+mn-ea"/>
                          <a:cs typeface="Times New Roman" pitchFamily="18" charset="0"/>
                        </a:rPr>
                        <a:t>s</a:t>
                      </a:r>
                      <a:r>
                        <a:rPr lang="en-US" altLang="zh-CN" sz="2000" kern="100" baseline="-25000" dirty="0">
                          <a:latin typeface="Times New Roman" pitchFamily="18" charset="0"/>
                          <a:ea typeface="+mn-ea"/>
                          <a:cs typeface="Times New Roman" pitchFamily="18" charset="0"/>
                        </a:rPr>
                        <a:t>2</a:t>
                      </a: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2000" i="1" kern="100" dirty="0">
                          <a:latin typeface="Times New Roman" pitchFamily="18" charset="0"/>
                          <a:ea typeface="+mn-ea"/>
                          <a:cs typeface="Times New Roman" pitchFamily="18" charset="0"/>
                        </a:rPr>
                        <a:t> _</a:t>
                      </a:r>
                      <a:endParaRPr lang="en-US" sz="2000" kern="100" dirty="0">
                        <a:latin typeface="Times New Roman" pitchFamily="18" charset="0"/>
                        <a:ea typeface="宋体"/>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19" name="右箭头 15">
            <a:extLst>
              <a:ext uri="{FF2B5EF4-FFF2-40B4-BE49-F238E27FC236}">
                <a16:creationId xmlns:a16="http://schemas.microsoft.com/office/drawing/2014/main" id="{2857ED1C-B639-46D0-BA30-1D1B62C199F0}"/>
              </a:ext>
            </a:extLst>
          </p:cNvPr>
          <p:cNvSpPr/>
          <p:nvPr/>
        </p:nvSpPr>
        <p:spPr>
          <a:xfrm>
            <a:off x="3758132" y="3558737"/>
            <a:ext cx="288032" cy="21602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右箭头 16">
            <a:extLst>
              <a:ext uri="{FF2B5EF4-FFF2-40B4-BE49-F238E27FC236}">
                <a16:creationId xmlns:a16="http://schemas.microsoft.com/office/drawing/2014/main" id="{5BDDEB24-B447-4C0B-8EBF-92D99203FA2F}"/>
              </a:ext>
            </a:extLst>
          </p:cNvPr>
          <p:cNvSpPr/>
          <p:nvPr/>
        </p:nvSpPr>
        <p:spPr>
          <a:xfrm>
            <a:off x="6044108" y="3558736"/>
            <a:ext cx="288032" cy="21602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右箭头 17">
            <a:extLst>
              <a:ext uri="{FF2B5EF4-FFF2-40B4-BE49-F238E27FC236}">
                <a16:creationId xmlns:a16="http://schemas.microsoft.com/office/drawing/2014/main" id="{1FE06945-BA83-473D-ABB9-E00FAA70DF1F}"/>
              </a:ext>
            </a:extLst>
          </p:cNvPr>
          <p:cNvSpPr/>
          <p:nvPr/>
        </p:nvSpPr>
        <p:spPr>
          <a:xfrm>
            <a:off x="8324939" y="3590675"/>
            <a:ext cx="288032" cy="216024"/>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18">
            <a:extLst>
              <a:ext uri="{FF2B5EF4-FFF2-40B4-BE49-F238E27FC236}">
                <a16:creationId xmlns:a16="http://schemas.microsoft.com/office/drawing/2014/main" id="{C5279582-61E2-4AF6-92DC-06E34EFF37DA}"/>
              </a:ext>
            </a:extLst>
          </p:cNvPr>
          <p:cNvSpPr/>
          <p:nvPr/>
        </p:nvSpPr>
        <p:spPr>
          <a:xfrm>
            <a:off x="5990380" y="3126688"/>
            <a:ext cx="341760" cy="400110"/>
          </a:xfrm>
          <a:prstGeom prst="rect">
            <a:avLst/>
          </a:prstGeom>
        </p:spPr>
        <p:txBody>
          <a:bodyPr wrap="none">
            <a:spAutoFit/>
          </a:bodyPr>
          <a:lstStyle/>
          <a:p>
            <a:r>
              <a:rPr lang="en-US" altLang="zh-CN" sz="2000" i="1" kern="100" dirty="0">
                <a:latin typeface="Times New Roman" pitchFamily="18" charset="0"/>
                <a:cs typeface="Times New Roman" pitchFamily="18" charset="0"/>
              </a:rPr>
              <a:t>B</a:t>
            </a:r>
            <a:endParaRPr lang="zh-CN" altLang="en-US" sz="2000" dirty="0"/>
          </a:p>
        </p:txBody>
      </p:sp>
      <p:sp>
        <p:nvSpPr>
          <p:cNvPr id="23" name="矩形 19">
            <a:extLst>
              <a:ext uri="{FF2B5EF4-FFF2-40B4-BE49-F238E27FC236}">
                <a16:creationId xmlns:a16="http://schemas.microsoft.com/office/drawing/2014/main" id="{065812DB-8085-4E98-9C9B-E3B78686F0D4}"/>
              </a:ext>
            </a:extLst>
          </p:cNvPr>
          <p:cNvSpPr/>
          <p:nvPr/>
        </p:nvSpPr>
        <p:spPr>
          <a:xfrm>
            <a:off x="3704404" y="3126689"/>
            <a:ext cx="341760" cy="400110"/>
          </a:xfrm>
          <a:prstGeom prst="rect">
            <a:avLst/>
          </a:prstGeom>
        </p:spPr>
        <p:txBody>
          <a:bodyPr wrap="none">
            <a:spAutoFit/>
          </a:bodyPr>
          <a:lstStyle/>
          <a:p>
            <a:r>
              <a:rPr lang="en-US" altLang="zh-CN" sz="2000" i="1" kern="100" dirty="0">
                <a:latin typeface="Times New Roman" pitchFamily="18" charset="0"/>
                <a:cs typeface="Times New Roman" pitchFamily="18" charset="0"/>
              </a:rPr>
              <a:t>A</a:t>
            </a:r>
            <a:endParaRPr lang="zh-CN" altLang="en-US" sz="2000" dirty="0"/>
          </a:p>
        </p:txBody>
      </p:sp>
      <p:sp>
        <p:nvSpPr>
          <p:cNvPr id="24" name="矩形 20">
            <a:extLst>
              <a:ext uri="{FF2B5EF4-FFF2-40B4-BE49-F238E27FC236}">
                <a16:creationId xmlns:a16="http://schemas.microsoft.com/office/drawing/2014/main" id="{F905C9F0-78B2-42BF-AC81-11387BA55B52}"/>
              </a:ext>
            </a:extLst>
          </p:cNvPr>
          <p:cNvSpPr/>
          <p:nvPr/>
        </p:nvSpPr>
        <p:spPr>
          <a:xfrm>
            <a:off x="8271211" y="3158627"/>
            <a:ext cx="356188" cy="400110"/>
          </a:xfrm>
          <a:prstGeom prst="rect">
            <a:avLst/>
          </a:prstGeom>
        </p:spPr>
        <p:txBody>
          <a:bodyPr wrap="none">
            <a:spAutoFit/>
          </a:bodyPr>
          <a:lstStyle/>
          <a:p>
            <a:r>
              <a:rPr lang="en-US" altLang="zh-CN" sz="2000" i="1" kern="100" dirty="0">
                <a:latin typeface="Times New Roman" pitchFamily="18" charset="0"/>
                <a:cs typeface="Times New Roman" pitchFamily="18" charset="0"/>
              </a:rPr>
              <a:t>C</a:t>
            </a:r>
            <a:endParaRPr lang="zh-CN" altLang="en-US" sz="2000" dirty="0"/>
          </a:p>
        </p:txBody>
      </p:sp>
      <p:sp>
        <p:nvSpPr>
          <p:cNvPr id="25" name="矩形 21">
            <a:extLst>
              <a:ext uri="{FF2B5EF4-FFF2-40B4-BE49-F238E27FC236}">
                <a16:creationId xmlns:a16="http://schemas.microsoft.com/office/drawing/2014/main" id="{E63404E7-CA33-4505-BA50-B5B8037E23E4}"/>
              </a:ext>
            </a:extLst>
          </p:cNvPr>
          <p:cNvSpPr/>
          <p:nvPr/>
        </p:nvSpPr>
        <p:spPr>
          <a:xfrm>
            <a:off x="6953491" y="4350824"/>
            <a:ext cx="997389" cy="400110"/>
          </a:xfrm>
          <a:prstGeom prst="rect">
            <a:avLst/>
          </a:prstGeom>
        </p:spPr>
        <p:txBody>
          <a:bodyPr wrap="none">
            <a:spAutoFit/>
          </a:bodyPr>
          <a:lstStyle/>
          <a:p>
            <a:r>
              <a:rPr lang="en-US" altLang="zh-CN" sz="2000" kern="100" dirty="0">
                <a:latin typeface="Times New Roman" pitchFamily="18" charset="0"/>
                <a:cs typeface="Times New Roman" pitchFamily="18" charset="0"/>
              </a:rPr>
              <a:t>(c) </a:t>
            </a:r>
            <a:r>
              <a:rPr lang="en-US" altLang="zh-CN" sz="2000" i="1" kern="100" dirty="0">
                <a:latin typeface="Times New Roman" pitchFamily="18" charset="0"/>
                <a:cs typeface="Times New Roman" pitchFamily="18" charset="0"/>
              </a:rPr>
              <a:t>D|</a:t>
            </a:r>
            <a:r>
              <a:rPr lang="en-US" altLang="zh-CN" sz="2000" i="1" kern="100" baseline="-25000" dirty="0">
                <a:latin typeface="Times New Roman" pitchFamily="18" charset="0"/>
                <a:cs typeface="Times New Roman" pitchFamily="18" charset="0"/>
              </a:rPr>
              <a:t>AB</a:t>
            </a:r>
            <a:endParaRPr lang="zh-CN" altLang="en-US" sz="2000" baseline="-25000" dirty="0"/>
          </a:p>
        </p:txBody>
      </p:sp>
      <p:sp>
        <p:nvSpPr>
          <p:cNvPr id="26" name="矩形 22">
            <a:extLst>
              <a:ext uri="{FF2B5EF4-FFF2-40B4-BE49-F238E27FC236}">
                <a16:creationId xmlns:a16="http://schemas.microsoft.com/office/drawing/2014/main" id="{E217CC21-5611-4EE0-A44F-630641023A52}"/>
              </a:ext>
            </a:extLst>
          </p:cNvPr>
          <p:cNvSpPr/>
          <p:nvPr/>
        </p:nvSpPr>
        <p:spPr>
          <a:xfrm>
            <a:off x="9140702" y="4022723"/>
            <a:ext cx="1125629" cy="400110"/>
          </a:xfrm>
          <a:prstGeom prst="rect">
            <a:avLst/>
          </a:prstGeom>
        </p:spPr>
        <p:txBody>
          <a:bodyPr wrap="none">
            <a:spAutoFit/>
          </a:bodyPr>
          <a:lstStyle/>
          <a:p>
            <a:r>
              <a:rPr lang="en-US" altLang="zh-CN" sz="2000" kern="100" dirty="0">
                <a:latin typeface="Times New Roman" pitchFamily="18" charset="0"/>
                <a:cs typeface="Times New Roman" pitchFamily="18" charset="0"/>
              </a:rPr>
              <a:t>(d) </a:t>
            </a:r>
            <a:r>
              <a:rPr lang="en-US" altLang="zh-CN" sz="2000" i="1" kern="100" dirty="0">
                <a:latin typeface="Times New Roman" pitchFamily="18" charset="0"/>
                <a:cs typeface="Times New Roman" pitchFamily="18" charset="0"/>
              </a:rPr>
              <a:t>D|</a:t>
            </a:r>
            <a:r>
              <a:rPr lang="en-US" altLang="zh-CN" sz="2000" i="1" kern="100" baseline="-25000" dirty="0">
                <a:latin typeface="Times New Roman" pitchFamily="18" charset="0"/>
                <a:cs typeface="Times New Roman" pitchFamily="18" charset="0"/>
              </a:rPr>
              <a:t>ABC</a:t>
            </a:r>
            <a:endParaRPr lang="zh-CN" altLang="en-US" sz="2000" baseline="-25000" dirty="0"/>
          </a:p>
        </p:txBody>
      </p:sp>
      <p:sp>
        <p:nvSpPr>
          <p:cNvPr id="31" name="Rectangle 31">
            <a:extLst>
              <a:ext uri="{FF2B5EF4-FFF2-40B4-BE49-F238E27FC236}">
                <a16:creationId xmlns:a16="http://schemas.microsoft.com/office/drawing/2014/main" id="{4D8123C3-B446-4553-A269-890FCFC497D6}"/>
              </a:ext>
            </a:extLst>
          </p:cNvPr>
          <p:cNvSpPr/>
          <p:nvPr/>
        </p:nvSpPr>
        <p:spPr>
          <a:xfrm>
            <a:off x="1974263" y="5037828"/>
            <a:ext cx="1613647" cy="369332"/>
          </a:xfrm>
          <a:prstGeom prst="rect">
            <a:avLst/>
          </a:prstGeom>
        </p:spPr>
        <p:txBody>
          <a:bodyPr wrap="none">
            <a:spAutoFit/>
          </a:bodyPr>
          <a:lstStyle/>
          <a:p>
            <a:r>
              <a:rPr lang="en-US" altLang="zh-CN" b="1" dirty="0">
                <a:solidFill>
                  <a:srgbClr val="C00000"/>
                </a:solidFill>
              </a:rPr>
              <a:t>Transaction</a:t>
            </a:r>
            <a:r>
              <a:rPr lang="zh-CN" altLang="en-US" b="1" dirty="0">
                <a:solidFill>
                  <a:srgbClr val="C00000"/>
                </a:solidFill>
              </a:rPr>
              <a:t> </a:t>
            </a:r>
            <a:r>
              <a:rPr lang="en-US" altLang="zh-CN" b="1" dirty="0">
                <a:solidFill>
                  <a:srgbClr val="C00000"/>
                </a:solidFill>
              </a:rPr>
              <a:t>DB</a:t>
            </a:r>
            <a:endParaRPr lang="en-US" dirty="0">
              <a:solidFill>
                <a:srgbClr val="C00000"/>
              </a:solidFill>
            </a:endParaRPr>
          </a:p>
        </p:txBody>
      </p:sp>
      <p:sp>
        <p:nvSpPr>
          <p:cNvPr id="32" name="Rectangle 32">
            <a:extLst>
              <a:ext uri="{FF2B5EF4-FFF2-40B4-BE49-F238E27FC236}">
                <a16:creationId xmlns:a16="http://schemas.microsoft.com/office/drawing/2014/main" id="{E720CE54-FCA1-42D6-892F-DDF34BA3825D}"/>
              </a:ext>
            </a:extLst>
          </p:cNvPr>
          <p:cNvSpPr/>
          <p:nvPr/>
        </p:nvSpPr>
        <p:spPr>
          <a:xfrm>
            <a:off x="4345181" y="4751121"/>
            <a:ext cx="1426160" cy="369332"/>
          </a:xfrm>
          <a:prstGeom prst="rect">
            <a:avLst/>
          </a:prstGeom>
        </p:spPr>
        <p:txBody>
          <a:bodyPr wrap="none">
            <a:spAutoFit/>
          </a:bodyPr>
          <a:lstStyle/>
          <a:p>
            <a:r>
              <a:rPr lang="en-US" altLang="zh-CN" b="1" dirty="0">
                <a:solidFill>
                  <a:srgbClr val="C00000"/>
                </a:solidFill>
              </a:rPr>
              <a:t>Projected</a:t>
            </a:r>
            <a:r>
              <a:rPr lang="zh-CN" altLang="en-US" b="1" dirty="0">
                <a:solidFill>
                  <a:srgbClr val="C00000"/>
                </a:solidFill>
              </a:rPr>
              <a:t> </a:t>
            </a:r>
            <a:r>
              <a:rPr lang="en-US" altLang="zh-CN" b="1" dirty="0">
                <a:solidFill>
                  <a:srgbClr val="C00000"/>
                </a:solidFill>
              </a:rPr>
              <a:t>DB</a:t>
            </a:r>
            <a:endParaRPr lang="en-US" dirty="0">
              <a:solidFill>
                <a:srgbClr val="C00000"/>
              </a:solidFill>
            </a:endParaRPr>
          </a:p>
        </p:txBody>
      </p:sp>
      <p:sp>
        <p:nvSpPr>
          <p:cNvPr id="39" name="TextBox 27">
            <a:extLst>
              <a:ext uri="{FF2B5EF4-FFF2-40B4-BE49-F238E27FC236}">
                <a16:creationId xmlns:a16="http://schemas.microsoft.com/office/drawing/2014/main" id="{BEEB140D-B743-4CE2-890E-6880C13C9BED}"/>
              </a:ext>
            </a:extLst>
          </p:cNvPr>
          <p:cNvSpPr txBox="1"/>
          <p:nvPr/>
        </p:nvSpPr>
        <p:spPr>
          <a:xfrm>
            <a:off x="5123498" y="5499493"/>
            <a:ext cx="1627369" cy="461665"/>
          </a:xfrm>
          <a:prstGeom prst="rect">
            <a:avLst/>
          </a:prstGeom>
          <a:noFill/>
        </p:spPr>
        <p:txBody>
          <a:bodyPr wrap="none" rtlCol="0">
            <a:spAutoFit/>
          </a:bodyPr>
          <a:lstStyle/>
          <a:p>
            <a:r>
              <a:rPr lang="en-US" altLang="zh-CN" b="1" dirty="0">
                <a:solidFill>
                  <a:srgbClr val="0070C0"/>
                </a:solidFill>
              </a:rPr>
              <a:t>Pattern</a:t>
            </a:r>
            <a:r>
              <a:rPr lang="en-US" b="1" dirty="0">
                <a:solidFill>
                  <a:srgbClr val="0070C0"/>
                </a:solidFill>
              </a:rPr>
              <a:t>: </a:t>
            </a:r>
            <a:r>
              <a:rPr lang="en-US" dirty="0">
                <a:solidFill>
                  <a:srgbClr val="0070C0"/>
                </a:solidFill>
              </a:rPr>
              <a:t>∅</a:t>
            </a:r>
          </a:p>
        </p:txBody>
      </p:sp>
      <p:sp>
        <p:nvSpPr>
          <p:cNvPr id="40" name="TextBox 28">
            <a:extLst>
              <a:ext uri="{FF2B5EF4-FFF2-40B4-BE49-F238E27FC236}">
                <a16:creationId xmlns:a16="http://schemas.microsoft.com/office/drawing/2014/main" id="{ED674932-5C7A-4D5C-93FA-C2A13A1EBDDE}"/>
              </a:ext>
            </a:extLst>
          </p:cNvPr>
          <p:cNvSpPr txBox="1"/>
          <p:nvPr/>
        </p:nvSpPr>
        <p:spPr>
          <a:xfrm>
            <a:off x="5123498" y="5499805"/>
            <a:ext cx="1638590" cy="461665"/>
          </a:xfrm>
          <a:prstGeom prst="rect">
            <a:avLst/>
          </a:prstGeom>
          <a:noFill/>
        </p:spPr>
        <p:txBody>
          <a:bodyPr wrap="none" rtlCol="0">
            <a:spAutoFit/>
          </a:bodyPr>
          <a:lstStyle/>
          <a:p>
            <a:r>
              <a:rPr lang="en-US" altLang="zh-CN" b="1" dirty="0">
                <a:solidFill>
                  <a:srgbClr val="0070C0"/>
                </a:solidFill>
              </a:rPr>
              <a:t>Pattern</a:t>
            </a:r>
            <a:r>
              <a:rPr lang="en-US" b="1" dirty="0">
                <a:solidFill>
                  <a:srgbClr val="0070C0"/>
                </a:solidFill>
              </a:rPr>
              <a:t>: </a:t>
            </a:r>
            <a:r>
              <a:rPr lang="en-US" u="sng" dirty="0">
                <a:solidFill>
                  <a:srgbClr val="0070C0"/>
                </a:solidFill>
              </a:rPr>
              <a:t>A</a:t>
            </a:r>
          </a:p>
        </p:txBody>
      </p:sp>
      <p:sp>
        <p:nvSpPr>
          <p:cNvPr id="41" name="TextBox 29">
            <a:extLst>
              <a:ext uri="{FF2B5EF4-FFF2-40B4-BE49-F238E27FC236}">
                <a16:creationId xmlns:a16="http://schemas.microsoft.com/office/drawing/2014/main" id="{6010CB17-8F81-4876-B4C5-5C0C46ECCB89}"/>
              </a:ext>
            </a:extLst>
          </p:cNvPr>
          <p:cNvSpPr txBox="1"/>
          <p:nvPr/>
        </p:nvSpPr>
        <p:spPr>
          <a:xfrm>
            <a:off x="5123498" y="5499805"/>
            <a:ext cx="1843774" cy="461665"/>
          </a:xfrm>
          <a:prstGeom prst="rect">
            <a:avLst/>
          </a:prstGeom>
          <a:noFill/>
        </p:spPr>
        <p:txBody>
          <a:bodyPr wrap="none" rtlCol="0">
            <a:spAutoFit/>
          </a:bodyPr>
          <a:lstStyle/>
          <a:p>
            <a:r>
              <a:rPr lang="en-US" altLang="zh-CN" b="1" dirty="0">
                <a:solidFill>
                  <a:srgbClr val="0070C0"/>
                </a:solidFill>
              </a:rPr>
              <a:t>Pattern</a:t>
            </a:r>
            <a:r>
              <a:rPr lang="en-US" b="1" dirty="0">
                <a:solidFill>
                  <a:srgbClr val="0070C0"/>
                </a:solidFill>
              </a:rPr>
              <a:t>: </a:t>
            </a:r>
            <a:r>
              <a:rPr lang="en-US" dirty="0">
                <a:solidFill>
                  <a:srgbClr val="0070C0"/>
                </a:solidFill>
              </a:rPr>
              <a:t>A</a:t>
            </a:r>
            <a:r>
              <a:rPr lang="en-US" altLang="zh-CN" u="sng" dirty="0">
                <a:solidFill>
                  <a:srgbClr val="0070C0"/>
                </a:solidFill>
              </a:rPr>
              <a:t>B</a:t>
            </a:r>
            <a:endParaRPr lang="en-US" u="sng" dirty="0">
              <a:solidFill>
                <a:srgbClr val="0070C0"/>
              </a:solidFill>
            </a:endParaRPr>
          </a:p>
        </p:txBody>
      </p:sp>
      <p:sp>
        <p:nvSpPr>
          <p:cNvPr id="42" name="TextBox 30">
            <a:extLst>
              <a:ext uri="{FF2B5EF4-FFF2-40B4-BE49-F238E27FC236}">
                <a16:creationId xmlns:a16="http://schemas.microsoft.com/office/drawing/2014/main" id="{383A7185-988D-4098-9187-9CD857557A40}"/>
              </a:ext>
            </a:extLst>
          </p:cNvPr>
          <p:cNvSpPr txBox="1"/>
          <p:nvPr/>
        </p:nvSpPr>
        <p:spPr>
          <a:xfrm>
            <a:off x="5130329" y="5498511"/>
            <a:ext cx="2048959" cy="461665"/>
          </a:xfrm>
          <a:prstGeom prst="rect">
            <a:avLst/>
          </a:prstGeom>
          <a:noFill/>
        </p:spPr>
        <p:txBody>
          <a:bodyPr wrap="none" rtlCol="0">
            <a:spAutoFit/>
          </a:bodyPr>
          <a:lstStyle/>
          <a:p>
            <a:r>
              <a:rPr lang="en-US" altLang="zh-CN" b="1" dirty="0">
                <a:solidFill>
                  <a:srgbClr val="0070C0"/>
                </a:solidFill>
              </a:rPr>
              <a:t>Pattern</a:t>
            </a:r>
            <a:r>
              <a:rPr lang="en-US" b="1" dirty="0">
                <a:solidFill>
                  <a:srgbClr val="0070C0"/>
                </a:solidFill>
              </a:rPr>
              <a:t>: </a:t>
            </a:r>
            <a:r>
              <a:rPr lang="en-US" dirty="0">
                <a:solidFill>
                  <a:srgbClr val="0070C0"/>
                </a:solidFill>
              </a:rPr>
              <a:t>A</a:t>
            </a:r>
            <a:r>
              <a:rPr lang="en-US" altLang="zh-CN" dirty="0">
                <a:solidFill>
                  <a:srgbClr val="0070C0"/>
                </a:solidFill>
              </a:rPr>
              <a:t>B</a:t>
            </a:r>
            <a:r>
              <a:rPr lang="en-US" altLang="zh-CN" u="sng" dirty="0">
                <a:solidFill>
                  <a:srgbClr val="0070C0"/>
                </a:solidFill>
              </a:rPr>
              <a:t>C</a:t>
            </a:r>
            <a:endParaRPr lang="en-US" u="sng" dirty="0">
              <a:solidFill>
                <a:srgbClr val="0070C0"/>
              </a:solidFill>
            </a:endParaRPr>
          </a:p>
        </p:txBody>
      </p:sp>
    </p:spTree>
    <p:extLst>
      <p:ext uri="{BB962C8B-B14F-4D97-AF65-F5344CB8AC3E}">
        <p14:creationId xmlns:p14="http://schemas.microsoft.com/office/powerpoint/2010/main" val="88775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xit"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40"/>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animBg="1"/>
      <p:bldP spid="20" grpId="0" animBg="1"/>
      <p:bldP spid="21" grpId="0" animBg="1"/>
      <p:bldP spid="22" grpId="0"/>
      <p:bldP spid="23" grpId="0"/>
      <p:bldP spid="24" grpId="0"/>
      <p:bldP spid="25" grpId="0"/>
      <p:bldP spid="26" grpId="0"/>
      <p:bldP spid="31" grpId="0"/>
      <p:bldP spid="32" grpId="0"/>
      <p:bldP spid="39" grpId="0"/>
      <p:bldP spid="40" grpId="0"/>
      <p:bldP spid="40" grpId="1"/>
      <p:bldP spid="41" grpId="0"/>
      <p:bldP spid="41" grpId="1"/>
      <p:bldP spid="4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9655" y="144780"/>
            <a:ext cx="10808335" cy="692150"/>
          </a:xfrm>
        </p:spPr>
        <p:txBody>
          <a:bodyPr/>
          <a:lstStyle/>
          <a:p>
            <a:r>
              <a:rPr lang="en-US" altLang="zh-CN" dirty="0"/>
              <a:t>Proposed Methods (16/29) </a:t>
            </a:r>
          </a:p>
        </p:txBody>
      </p:sp>
      <p:sp>
        <p:nvSpPr>
          <p:cNvPr id="4" name="灯片编号占位符 3"/>
          <p:cNvSpPr>
            <a:spLocks noGrp="1"/>
          </p:cNvSpPr>
          <p:nvPr>
            <p:ph type="sldNum" sz="quarter" idx="10"/>
          </p:nvPr>
        </p:nvSpPr>
        <p:spPr/>
        <p:txBody>
          <a:bodyPr/>
          <a:lstStyle/>
          <a:p>
            <a:fld id="{D9B6BDF2-6896-4B98-8776-C18582F63BA5}" type="slidenum">
              <a:rPr lang="zh-TW" altLang="en-US" smtClean="0"/>
              <a:t>29</a:t>
            </a:fld>
            <a:endParaRPr lang="zh-TW" altLang="en-US"/>
          </a:p>
        </p:txBody>
      </p:sp>
      <p:sp>
        <p:nvSpPr>
          <p:cNvPr id="9" name="TextBox 13">
            <a:extLst>
              <a:ext uri="{FF2B5EF4-FFF2-40B4-BE49-F238E27FC236}">
                <a16:creationId xmlns:a16="http://schemas.microsoft.com/office/drawing/2014/main" id="{DC65831D-660E-4008-8A2C-59CA5E7462EB}"/>
              </a:ext>
            </a:extLst>
          </p:cNvPr>
          <p:cNvSpPr txBox="1">
            <a:spLocks noGrp="1"/>
          </p:cNvSpPr>
          <p:nvPr>
            <p:ph idx="1"/>
          </p:nvPr>
        </p:nvSpPr>
        <p:spPr>
          <a:xfrm>
            <a:off x="652880" y="981485"/>
            <a:ext cx="11343217" cy="3600986"/>
          </a:xfrm>
          <a:prstGeom prst="rect">
            <a:avLst/>
          </a:prstGeom>
          <a:noFill/>
        </p:spPr>
        <p:txBody>
          <a:bodyPr wrap="square">
            <a:spAutoFit/>
          </a:bodyPr>
          <a:lstStyle/>
          <a:p>
            <a:r>
              <a:rPr lang="en-US" altLang="zh-CN" sz="3600" b="1" dirty="0" err="1">
                <a:solidFill>
                  <a:srgbClr val="C00000"/>
                </a:solidFill>
              </a:rPr>
              <a:t>PrefixFPM</a:t>
            </a:r>
            <a:endParaRPr lang="en-US" altLang="zh-CN" sz="3600" b="1" dirty="0">
              <a:solidFill>
                <a:srgbClr val="C00000"/>
              </a:solidFill>
            </a:endParaRPr>
          </a:p>
          <a:p>
            <a:pPr lvl="1"/>
            <a:r>
              <a:rPr lang="en-US" altLang="zh-CN" sz="2800" dirty="0">
                <a:solidFill>
                  <a:prstClr val="black"/>
                </a:solidFill>
              </a:rPr>
              <a:t>Prefix Projection (Illustration by Sequence DB)</a:t>
            </a:r>
          </a:p>
          <a:p>
            <a:pPr marL="457200" lvl="1" indent="0">
              <a:buNone/>
            </a:pPr>
            <a:endParaRPr lang="en-US" altLang="zh-CN" dirty="0">
              <a:solidFill>
                <a:prstClr val="black"/>
              </a:solidFill>
            </a:endParaRPr>
          </a:p>
          <a:p>
            <a:pPr lvl="1"/>
            <a:endParaRPr lang="en-US" altLang="zh-CN" dirty="0">
              <a:solidFill>
                <a:prstClr val="black"/>
              </a:solidFill>
            </a:endParaRPr>
          </a:p>
          <a:p>
            <a:pPr marL="457200" lvl="1" indent="0">
              <a:buNone/>
            </a:pPr>
            <a:endParaRPr lang="en-US" altLang="zh-CN" dirty="0">
              <a:solidFill>
                <a:prstClr val="black"/>
              </a:solidFill>
            </a:endParaRPr>
          </a:p>
          <a:p>
            <a:endParaRPr lang="en-US" altLang="zh-CN" sz="3600" b="1" dirty="0">
              <a:solidFill>
                <a:srgbClr val="C00000"/>
              </a:solidFill>
            </a:endParaRPr>
          </a:p>
        </p:txBody>
      </p:sp>
      <p:sp>
        <p:nvSpPr>
          <p:cNvPr id="27" name="Rectangle 2">
            <a:extLst>
              <a:ext uri="{FF2B5EF4-FFF2-40B4-BE49-F238E27FC236}">
                <a16:creationId xmlns:a16="http://schemas.microsoft.com/office/drawing/2014/main" id="{05E62AAB-7372-4F49-B9C9-B21BADD8D8D6}"/>
              </a:ext>
            </a:extLst>
          </p:cNvPr>
          <p:cNvSpPr/>
          <p:nvPr/>
        </p:nvSpPr>
        <p:spPr>
          <a:xfrm>
            <a:off x="6398846" y="2228511"/>
            <a:ext cx="442750" cy="584775"/>
          </a:xfrm>
          <a:prstGeom prst="rect">
            <a:avLst/>
          </a:prstGeom>
        </p:spPr>
        <p:txBody>
          <a:bodyPr wrap="none">
            <a:spAutoFit/>
          </a:bodyPr>
          <a:lstStyle/>
          <a:p>
            <a:r>
              <a:rPr lang="en-US" sz="3200" dirty="0">
                <a:solidFill>
                  <a:srgbClr val="0070C0"/>
                </a:solidFill>
                <a:latin typeface="Roboto"/>
              </a:rPr>
              <a:t>∅</a:t>
            </a:r>
            <a:endParaRPr lang="en-US" sz="3200" dirty="0">
              <a:solidFill>
                <a:srgbClr val="0070C0"/>
              </a:solidFill>
            </a:endParaRPr>
          </a:p>
        </p:txBody>
      </p:sp>
      <p:sp>
        <p:nvSpPr>
          <p:cNvPr id="28" name="Rectangle 6">
            <a:extLst>
              <a:ext uri="{FF2B5EF4-FFF2-40B4-BE49-F238E27FC236}">
                <a16:creationId xmlns:a16="http://schemas.microsoft.com/office/drawing/2014/main" id="{A759C598-DD1B-45F3-9019-823E40A7BA9D}"/>
              </a:ext>
            </a:extLst>
          </p:cNvPr>
          <p:cNvSpPr/>
          <p:nvPr/>
        </p:nvSpPr>
        <p:spPr>
          <a:xfrm>
            <a:off x="4591150" y="5186880"/>
            <a:ext cx="817853" cy="461665"/>
          </a:xfrm>
          <a:prstGeom prst="rect">
            <a:avLst/>
          </a:prstGeom>
        </p:spPr>
        <p:txBody>
          <a:bodyPr wrap="none">
            <a:spAutoFit/>
          </a:bodyPr>
          <a:lstStyle/>
          <a:p>
            <a:r>
              <a:rPr lang="en-US" altLang="zh-CN" dirty="0">
                <a:solidFill>
                  <a:srgbClr val="0070C0"/>
                </a:solidFill>
                <a:latin typeface="Roboto"/>
              </a:rPr>
              <a:t>ABC</a:t>
            </a:r>
            <a:endParaRPr lang="en-US" dirty="0">
              <a:solidFill>
                <a:srgbClr val="0070C0"/>
              </a:solidFill>
            </a:endParaRPr>
          </a:p>
        </p:txBody>
      </p:sp>
      <p:pic>
        <p:nvPicPr>
          <p:cNvPr id="29" name="Picture 7">
            <a:extLst>
              <a:ext uri="{FF2B5EF4-FFF2-40B4-BE49-F238E27FC236}">
                <a16:creationId xmlns:a16="http://schemas.microsoft.com/office/drawing/2014/main" id="{0E6639A1-6FE1-4127-B789-BAA0D2D45367}"/>
              </a:ext>
            </a:extLst>
          </p:cNvPr>
          <p:cNvPicPr>
            <a:picLocks noChangeAspect="1"/>
          </p:cNvPicPr>
          <p:nvPr/>
        </p:nvPicPr>
        <p:blipFill>
          <a:blip r:embed="rId3"/>
          <a:stretch>
            <a:fillRect/>
          </a:stretch>
        </p:blipFill>
        <p:spPr>
          <a:xfrm>
            <a:off x="7005494" y="2159012"/>
            <a:ext cx="689496" cy="689496"/>
          </a:xfrm>
          <a:prstGeom prst="rect">
            <a:avLst/>
          </a:prstGeom>
        </p:spPr>
      </p:pic>
      <p:sp>
        <p:nvSpPr>
          <p:cNvPr id="30" name="Rectangle 8">
            <a:extLst>
              <a:ext uri="{FF2B5EF4-FFF2-40B4-BE49-F238E27FC236}">
                <a16:creationId xmlns:a16="http://schemas.microsoft.com/office/drawing/2014/main" id="{55D5C60E-E65C-4C9F-9642-6399E80EFC5E}"/>
              </a:ext>
            </a:extLst>
          </p:cNvPr>
          <p:cNvSpPr/>
          <p:nvPr/>
        </p:nvSpPr>
        <p:spPr>
          <a:xfrm>
            <a:off x="6802891" y="2018528"/>
            <a:ext cx="1180131" cy="253916"/>
          </a:xfrm>
          <a:prstGeom prst="rect">
            <a:avLst/>
          </a:prstGeom>
        </p:spPr>
        <p:txBody>
          <a:bodyPr wrap="none">
            <a:spAutoFit/>
          </a:bodyPr>
          <a:lstStyle/>
          <a:p>
            <a:r>
              <a:rPr lang="en-US" altLang="zh-CN" sz="1050" b="1" dirty="0">
                <a:solidFill>
                  <a:schemeClr val="accent5">
                    <a:lumMod val="50000"/>
                  </a:schemeClr>
                </a:solidFill>
              </a:rPr>
              <a:t>Transaction</a:t>
            </a:r>
            <a:r>
              <a:rPr lang="zh-CN" altLang="en-US" sz="1050" b="1" dirty="0">
                <a:solidFill>
                  <a:schemeClr val="accent5">
                    <a:lumMod val="50000"/>
                  </a:schemeClr>
                </a:solidFill>
              </a:rPr>
              <a:t> </a:t>
            </a:r>
            <a:r>
              <a:rPr lang="en-US" altLang="zh-CN" sz="1050" b="1" dirty="0">
                <a:solidFill>
                  <a:schemeClr val="accent5">
                    <a:lumMod val="50000"/>
                  </a:schemeClr>
                </a:solidFill>
              </a:rPr>
              <a:t>DB</a:t>
            </a:r>
            <a:endParaRPr lang="en-US" sz="1050" dirty="0">
              <a:solidFill>
                <a:schemeClr val="accent5">
                  <a:lumMod val="50000"/>
                </a:schemeClr>
              </a:solidFill>
            </a:endParaRPr>
          </a:p>
        </p:txBody>
      </p:sp>
      <p:grpSp>
        <p:nvGrpSpPr>
          <p:cNvPr id="33" name="Group 9">
            <a:extLst>
              <a:ext uri="{FF2B5EF4-FFF2-40B4-BE49-F238E27FC236}">
                <a16:creationId xmlns:a16="http://schemas.microsoft.com/office/drawing/2014/main" id="{B16EE474-4EAB-4B2B-943B-B92CF3E13C99}"/>
              </a:ext>
            </a:extLst>
          </p:cNvPr>
          <p:cNvGrpSpPr/>
          <p:nvPr/>
        </p:nvGrpSpPr>
        <p:grpSpPr>
          <a:xfrm>
            <a:off x="3014470" y="2633932"/>
            <a:ext cx="3310018" cy="1096649"/>
            <a:chOff x="899592" y="3108300"/>
            <a:chExt cx="3310018" cy="1096649"/>
          </a:xfrm>
        </p:grpSpPr>
        <p:sp>
          <p:nvSpPr>
            <p:cNvPr id="34" name="Rectangle 10">
              <a:extLst>
                <a:ext uri="{FF2B5EF4-FFF2-40B4-BE49-F238E27FC236}">
                  <a16:creationId xmlns:a16="http://schemas.microsoft.com/office/drawing/2014/main" id="{E6408235-A249-4770-9EDE-B852329B4D55}"/>
                </a:ext>
              </a:extLst>
            </p:cNvPr>
            <p:cNvSpPr/>
            <p:nvPr/>
          </p:nvSpPr>
          <p:spPr>
            <a:xfrm>
              <a:off x="1835696" y="3743284"/>
              <a:ext cx="389850" cy="461665"/>
            </a:xfrm>
            <a:prstGeom prst="rect">
              <a:avLst/>
            </a:prstGeom>
          </p:spPr>
          <p:txBody>
            <a:bodyPr wrap="none">
              <a:spAutoFit/>
            </a:bodyPr>
            <a:lstStyle/>
            <a:p>
              <a:r>
                <a:rPr lang="en-US" dirty="0">
                  <a:solidFill>
                    <a:srgbClr val="0070C0"/>
                  </a:solidFill>
                  <a:latin typeface="Roboto"/>
                </a:rPr>
                <a:t>A</a:t>
              </a:r>
              <a:endParaRPr lang="en-US" dirty="0">
                <a:solidFill>
                  <a:srgbClr val="0070C0"/>
                </a:solidFill>
              </a:endParaRPr>
            </a:p>
          </p:txBody>
        </p:sp>
        <p:cxnSp>
          <p:nvCxnSpPr>
            <p:cNvPr id="35" name="Straight Connector 11">
              <a:extLst>
                <a:ext uri="{FF2B5EF4-FFF2-40B4-BE49-F238E27FC236}">
                  <a16:creationId xmlns:a16="http://schemas.microsoft.com/office/drawing/2014/main" id="{A86E0C9F-E97A-4CD1-A1D3-179C983E8B59}"/>
                </a:ext>
              </a:extLst>
            </p:cNvPr>
            <p:cNvCxnSpPr>
              <a:cxnSpLocks/>
            </p:cNvCxnSpPr>
            <p:nvPr/>
          </p:nvCxnSpPr>
          <p:spPr>
            <a:xfrm flipH="1">
              <a:off x="2234809" y="3108300"/>
              <a:ext cx="1974801" cy="746248"/>
            </a:xfrm>
            <a:prstGeom prst="line">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pic>
          <p:nvPicPr>
            <p:cNvPr id="36" name="Picture 12">
              <a:extLst>
                <a:ext uri="{FF2B5EF4-FFF2-40B4-BE49-F238E27FC236}">
                  <a16:creationId xmlns:a16="http://schemas.microsoft.com/office/drawing/2014/main" id="{43708827-A855-4EA3-B0AE-FF9ED4405600}"/>
                </a:ext>
              </a:extLst>
            </p:cNvPr>
            <p:cNvPicPr>
              <a:picLocks noChangeAspect="1"/>
            </p:cNvPicPr>
            <p:nvPr/>
          </p:nvPicPr>
          <p:blipFill>
            <a:blip r:embed="rId3"/>
            <a:stretch>
              <a:fillRect/>
            </a:stretch>
          </p:blipFill>
          <p:spPr>
            <a:xfrm>
              <a:off x="1043607" y="3436443"/>
              <a:ext cx="689496" cy="689496"/>
            </a:xfrm>
            <a:prstGeom prst="rect">
              <a:avLst/>
            </a:prstGeom>
          </p:spPr>
        </p:pic>
        <p:sp>
          <p:nvSpPr>
            <p:cNvPr id="37" name="Rectangle 14">
              <a:extLst>
                <a:ext uri="{FF2B5EF4-FFF2-40B4-BE49-F238E27FC236}">
                  <a16:creationId xmlns:a16="http://schemas.microsoft.com/office/drawing/2014/main" id="{24B22C5E-8A2B-41C6-A35E-041C0FFB6ED3}"/>
                </a:ext>
              </a:extLst>
            </p:cNvPr>
            <p:cNvSpPr/>
            <p:nvPr/>
          </p:nvSpPr>
          <p:spPr>
            <a:xfrm>
              <a:off x="899592" y="3284984"/>
              <a:ext cx="1031051" cy="253916"/>
            </a:xfrm>
            <a:prstGeom prst="rect">
              <a:avLst/>
            </a:prstGeom>
          </p:spPr>
          <p:txBody>
            <a:bodyPr wrap="none">
              <a:spAutoFit/>
            </a:bodyPr>
            <a:lstStyle/>
            <a:p>
              <a:r>
                <a:rPr lang="en-US" altLang="zh-CN" sz="1050" b="1" dirty="0">
                  <a:solidFill>
                    <a:schemeClr val="accent5">
                      <a:lumMod val="50000"/>
                    </a:schemeClr>
                  </a:solidFill>
                </a:rPr>
                <a:t>Projected</a:t>
              </a:r>
              <a:r>
                <a:rPr lang="zh-CN" altLang="en-US" sz="1050" b="1" dirty="0">
                  <a:solidFill>
                    <a:schemeClr val="accent5">
                      <a:lumMod val="50000"/>
                    </a:schemeClr>
                  </a:solidFill>
                </a:rPr>
                <a:t> </a:t>
              </a:r>
              <a:r>
                <a:rPr lang="en-US" altLang="zh-CN" sz="1050" b="1" dirty="0">
                  <a:solidFill>
                    <a:schemeClr val="accent5">
                      <a:lumMod val="50000"/>
                    </a:schemeClr>
                  </a:solidFill>
                </a:rPr>
                <a:t>DB</a:t>
              </a:r>
              <a:endParaRPr lang="en-US" sz="1050" dirty="0">
                <a:solidFill>
                  <a:schemeClr val="accent5">
                    <a:lumMod val="50000"/>
                  </a:schemeClr>
                </a:solidFill>
              </a:endParaRPr>
            </a:p>
          </p:txBody>
        </p:sp>
      </p:grpSp>
      <p:sp>
        <p:nvSpPr>
          <p:cNvPr id="38" name="Rectangle 33">
            <a:extLst>
              <a:ext uri="{FF2B5EF4-FFF2-40B4-BE49-F238E27FC236}">
                <a16:creationId xmlns:a16="http://schemas.microsoft.com/office/drawing/2014/main" id="{438EC13C-407A-4308-87F9-693CF70D94B8}"/>
              </a:ext>
            </a:extLst>
          </p:cNvPr>
          <p:cNvSpPr/>
          <p:nvPr/>
        </p:nvSpPr>
        <p:spPr>
          <a:xfrm>
            <a:off x="2417383" y="3149664"/>
            <a:ext cx="723275" cy="253916"/>
          </a:xfrm>
          <a:prstGeom prst="rect">
            <a:avLst/>
          </a:prstGeom>
        </p:spPr>
        <p:txBody>
          <a:bodyPr wrap="none">
            <a:spAutoFit/>
          </a:bodyPr>
          <a:lstStyle/>
          <a:p>
            <a:r>
              <a:rPr lang="en-US" altLang="zh-CN" sz="1050" b="1" dirty="0">
                <a:solidFill>
                  <a:srgbClr val="00B050"/>
                </a:solidFill>
              </a:rPr>
              <a:t>frequent</a:t>
            </a:r>
            <a:endParaRPr lang="en-US" sz="1050" dirty="0">
              <a:solidFill>
                <a:srgbClr val="00B050"/>
              </a:solidFill>
            </a:endParaRPr>
          </a:p>
        </p:txBody>
      </p:sp>
      <p:grpSp>
        <p:nvGrpSpPr>
          <p:cNvPr id="43" name="Group 34">
            <a:extLst>
              <a:ext uri="{FF2B5EF4-FFF2-40B4-BE49-F238E27FC236}">
                <a16:creationId xmlns:a16="http://schemas.microsoft.com/office/drawing/2014/main" id="{6B55A618-B93F-4B2E-BCB8-D330EEFEC4D8}"/>
              </a:ext>
            </a:extLst>
          </p:cNvPr>
          <p:cNvGrpSpPr/>
          <p:nvPr/>
        </p:nvGrpSpPr>
        <p:grpSpPr>
          <a:xfrm>
            <a:off x="1820253" y="3521018"/>
            <a:ext cx="2144899" cy="1334314"/>
            <a:chOff x="199522" y="3922761"/>
            <a:chExt cx="2144899" cy="1334314"/>
          </a:xfrm>
        </p:grpSpPr>
        <p:sp>
          <p:nvSpPr>
            <p:cNvPr id="44" name="Rectangle 35">
              <a:extLst>
                <a:ext uri="{FF2B5EF4-FFF2-40B4-BE49-F238E27FC236}">
                  <a16:creationId xmlns:a16="http://schemas.microsoft.com/office/drawing/2014/main" id="{6FC113DD-BDFD-45EA-9850-97E419AA4A36}"/>
                </a:ext>
              </a:extLst>
            </p:cNvPr>
            <p:cNvSpPr/>
            <p:nvPr/>
          </p:nvSpPr>
          <p:spPr>
            <a:xfrm>
              <a:off x="1043608" y="4725144"/>
              <a:ext cx="595035" cy="461665"/>
            </a:xfrm>
            <a:prstGeom prst="rect">
              <a:avLst/>
            </a:prstGeom>
          </p:spPr>
          <p:txBody>
            <a:bodyPr wrap="none">
              <a:spAutoFit/>
            </a:bodyPr>
            <a:lstStyle/>
            <a:p>
              <a:r>
                <a:rPr lang="en-US" dirty="0">
                  <a:solidFill>
                    <a:srgbClr val="0070C0"/>
                  </a:solidFill>
                  <a:latin typeface="Roboto"/>
                </a:rPr>
                <a:t>AA</a:t>
              </a:r>
              <a:endParaRPr lang="en-US" dirty="0">
                <a:solidFill>
                  <a:srgbClr val="0070C0"/>
                </a:solidFill>
              </a:endParaRPr>
            </a:p>
          </p:txBody>
        </p:sp>
        <p:cxnSp>
          <p:nvCxnSpPr>
            <p:cNvPr id="45" name="Straight Connector 36">
              <a:extLst>
                <a:ext uri="{FF2B5EF4-FFF2-40B4-BE49-F238E27FC236}">
                  <a16:creationId xmlns:a16="http://schemas.microsoft.com/office/drawing/2014/main" id="{623FCBD1-13C5-4B4E-AC25-E2592C80CC43}"/>
                </a:ext>
              </a:extLst>
            </p:cNvPr>
            <p:cNvCxnSpPr>
              <a:cxnSpLocks/>
            </p:cNvCxnSpPr>
            <p:nvPr/>
          </p:nvCxnSpPr>
          <p:spPr>
            <a:xfrm flipH="1">
              <a:off x="1247551" y="3922761"/>
              <a:ext cx="1096870" cy="730323"/>
            </a:xfrm>
            <a:prstGeom prst="line">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pic>
          <p:nvPicPr>
            <p:cNvPr id="46" name="Picture 37">
              <a:extLst>
                <a:ext uri="{FF2B5EF4-FFF2-40B4-BE49-F238E27FC236}">
                  <a16:creationId xmlns:a16="http://schemas.microsoft.com/office/drawing/2014/main" id="{E2A7569A-E763-4F68-BB1D-2C1A5963BD2B}"/>
                </a:ext>
              </a:extLst>
            </p:cNvPr>
            <p:cNvPicPr>
              <a:picLocks noChangeAspect="1"/>
            </p:cNvPicPr>
            <p:nvPr/>
          </p:nvPicPr>
          <p:blipFill>
            <a:blip r:embed="rId3"/>
            <a:stretch>
              <a:fillRect/>
            </a:stretch>
          </p:blipFill>
          <p:spPr>
            <a:xfrm>
              <a:off x="343537" y="4567579"/>
              <a:ext cx="689496" cy="689496"/>
            </a:xfrm>
            <a:prstGeom prst="rect">
              <a:avLst/>
            </a:prstGeom>
          </p:spPr>
        </p:pic>
        <p:sp>
          <p:nvSpPr>
            <p:cNvPr id="47" name="Rectangle 38">
              <a:extLst>
                <a:ext uri="{FF2B5EF4-FFF2-40B4-BE49-F238E27FC236}">
                  <a16:creationId xmlns:a16="http://schemas.microsoft.com/office/drawing/2014/main" id="{B6DD601A-BE16-45FA-B805-F5A3113D241A}"/>
                </a:ext>
              </a:extLst>
            </p:cNvPr>
            <p:cNvSpPr/>
            <p:nvPr/>
          </p:nvSpPr>
          <p:spPr>
            <a:xfrm>
              <a:off x="199522" y="4416120"/>
              <a:ext cx="1031051" cy="253916"/>
            </a:xfrm>
            <a:prstGeom prst="rect">
              <a:avLst/>
            </a:prstGeom>
          </p:spPr>
          <p:txBody>
            <a:bodyPr wrap="none">
              <a:spAutoFit/>
            </a:bodyPr>
            <a:lstStyle/>
            <a:p>
              <a:r>
                <a:rPr lang="en-US" altLang="zh-CN" sz="1050" b="1" dirty="0">
                  <a:solidFill>
                    <a:schemeClr val="accent5">
                      <a:lumMod val="50000"/>
                    </a:schemeClr>
                  </a:solidFill>
                </a:rPr>
                <a:t>Projected</a:t>
              </a:r>
              <a:r>
                <a:rPr lang="zh-CN" altLang="en-US" sz="1050" b="1" dirty="0">
                  <a:solidFill>
                    <a:schemeClr val="accent5">
                      <a:lumMod val="50000"/>
                    </a:schemeClr>
                  </a:solidFill>
                </a:rPr>
                <a:t> </a:t>
              </a:r>
              <a:r>
                <a:rPr lang="en-US" altLang="zh-CN" sz="1050" b="1" dirty="0">
                  <a:solidFill>
                    <a:schemeClr val="accent5">
                      <a:lumMod val="50000"/>
                    </a:schemeClr>
                  </a:solidFill>
                </a:rPr>
                <a:t>DB</a:t>
              </a:r>
              <a:endParaRPr lang="en-US" sz="1050" dirty="0">
                <a:solidFill>
                  <a:schemeClr val="accent5">
                    <a:lumMod val="50000"/>
                  </a:schemeClr>
                </a:solidFill>
              </a:endParaRPr>
            </a:p>
          </p:txBody>
        </p:sp>
      </p:grpSp>
      <p:sp>
        <p:nvSpPr>
          <p:cNvPr id="48" name="Rectangle 39">
            <a:extLst>
              <a:ext uri="{FF2B5EF4-FFF2-40B4-BE49-F238E27FC236}">
                <a16:creationId xmlns:a16="http://schemas.microsoft.com/office/drawing/2014/main" id="{96C36D2F-E122-49C2-BC14-394EC0E4F34A}"/>
              </a:ext>
            </a:extLst>
          </p:cNvPr>
          <p:cNvSpPr/>
          <p:nvPr/>
        </p:nvSpPr>
        <p:spPr>
          <a:xfrm>
            <a:off x="1909892" y="4722274"/>
            <a:ext cx="841897" cy="253916"/>
          </a:xfrm>
          <a:prstGeom prst="rect">
            <a:avLst/>
          </a:prstGeom>
        </p:spPr>
        <p:txBody>
          <a:bodyPr wrap="none">
            <a:spAutoFit/>
          </a:bodyPr>
          <a:lstStyle/>
          <a:p>
            <a:r>
              <a:rPr lang="en-US" altLang="zh-CN" sz="1050" b="1" dirty="0">
                <a:solidFill>
                  <a:srgbClr val="E50204"/>
                </a:solidFill>
              </a:rPr>
              <a:t>infrequent</a:t>
            </a:r>
            <a:endParaRPr lang="en-US" sz="1050" dirty="0">
              <a:solidFill>
                <a:srgbClr val="E50204"/>
              </a:solidFill>
            </a:endParaRPr>
          </a:p>
        </p:txBody>
      </p:sp>
      <p:pic>
        <p:nvPicPr>
          <p:cNvPr id="49" name="Picture 40">
            <a:extLst>
              <a:ext uri="{FF2B5EF4-FFF2-40B4-BE49-F238E27FC236}">
                <a16:creationId xmlns:a16="http://schemas.microsoft.com/office/drawing/2014/main" id="{4DA44966-03D0-4331-BFDA-29D14CD34E95}"/>
              </a:ext>
            </a:extLst>
          </p:cNvPr>
          <p:cNvPicPr>
            <a:picLocks noChangeAspect="1"/>
          </p:cNvPicPr>
          <p:nvPr/>
        </p:nvPicPr>
        <p:blipFill rotWithShape="1">
          <a:blip r:embed="rId4"/>
          <a:srcRect l="54285"/>
          <a:stretch/>
        </p:blipFill>
        <p:spPr>
          <a:xfrm>
            <a:off x="3256076" y="4684652"/>
            <a:ext cx="292732" cy="287654"/>
          </a:xfrm>
          <a:prstGeom prst="rect">
            <a:avLst/>
          </a:prstGeom>
        </p:spPr>
      </p:pic>
      <p:grpSp>
        <p:nvGrpSpPr>
          <p:cNvPr id="50" name="Group 41">
            <a:extLst>
              <a:ext uri="{FF2B5EF4-FFF2-40B4-BE49-F238E27FC236}">
                <a16:creationId xmlns:a16="http://schemas.microsoft.com/office/drawing/2014/main" id="{0909710C-AC87-4A47-9DFE-5FC7186CC5F4}"/>
              </a:ext>
            </a:extLst>
          </p:cNvPr>
          <p:cNvGrpSpPr/>
          <p:nvPr/>
        </p:nvGrpSpPr>
        <p:grpSpPr>
          <a:xfrm>
            <a:off x="3847981" y="3700544"/>
            <a:ext cx="595035" cy="1011897"/>
            <a:chOff x="1733103" y="4174912"/>
            <a:chExt cx="595035" cy="1011897"/>
          </a:xfrm>
        </p:grpSpPr>
        <p:sp>
          <p:nvSpPr>
            <p:cNvPr id="51" name="Rectangle 42">
              <a:extLst>
                <a:ext uri="{FF2B5EF4-FFF2-40B4-BE49-F238E27FC236}">
                  <a16:creationId xmlns:a16="http://schemas.microsoft.com/office/drawing/2014/main" id="{81108E3B-EEA6-4799-B665-98DE7353DE01}"/>
                </a:ext>
              </a:extLst>
            </p:cNvPr>
            <p:cNvSpPr/>
            <p:nvPr/>
          </p:nvSpPr>
          <p:spPr>
            <a:xfrm>
              <a:off x="1733103" y="4725144"/>
              <a:ext cx="595035" cy="461665"/>
            </a:xfrm>
            <a:prstGeom prst="rect">
              <a:avLst/>
            </a:prstGeom>
          </p:spPr>
          <p:txBody>
            <a:bodyPr wrap="none">
              <a:spAutoFit/>
            </a:bodyPr>
            <a:lstStyle/>
            <a:p>
              <a:r>
                <a:rPr lang="en-US" dirty="0">
                  <a:solidFill>
                    <a:srgbClr val="0070C0"/>
                  </a:solidFill>
                  <a:latin typeface="Roboto"/>
                </a:rPr>
                <a:t>AB</a:t>
              </a:r>
              <a:endParaRPr lang="en-US" dirty="0">
                <a:solidFill>
                  <a:srgbClr val="0070C0"/>
                </a:solidFill>
              </a:endParaRPr>
            </a:p>
          </p:txBody>
        </p:sp>
        <p:cxnSp>
          <p:nvCxnSpPr>
            <p:cNvPr id="52" name="Straight Connector 43">
              <a:extLst>
                <a:ext uri="{FF2B5EF4-FFF2-40B4-BE49-F238E27FC236}">
                  <a16:creationId xmlns:a16="http://schemas.microsoft.com/office/drawing/2014/main" id="{2FA1176A-92F6-45EE-B078-4B90A2E7171D}"/>
                </a:ext>
              </a:extLst>
            </p:cNvPr>
            <p:cNvCxnSpPr>
              <a:cxnSpLocks/>
            </p:cNvCxnSpPr>
            <p:nvPr/>
          </p:nvCxnSpPr>
          <p:spPr>
            <a:xfrm>
              <a:off x="2030620" y="4174912"/>
              <a:ext cx="0" cy="550231"/>
            </a:xfrm>
            <a:prstGeom prst="line">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grpSp>
      <p:grpSp>
        <p:nvGrpSpPr>
          <p:cNvPr id="53" name="Group 44">
            <a:extLst>
              <a:ext uri="{FF2B5EF4-FFF2-40B4-BE49-F238E27FC236}">
                <a16:creationId xmlns:a16="http://schemas.microsoft.com/office/drawing/2014/main" id="{8A85CF8E-296B-48FD-9683-C5A6B6AB4C36}"/>
              </a:ext>
            </a:extLst>
          </p:cNvPr>
          <p:cNvGrpSpPr/>
          <p:nvPr/>
        </p:nvGrpSpPr>
        <p:grpSpPr>
          <a:xfrm>
            <a:off x="2893712" y="3947594"/>
            <a:ext cx="1031051" cy="1023262"/>
            <a:chOff x="5064586" y="4719165"/>
            <a:chExt cx="1031051" cy="1023262"/>
          </a:xfrm>
        </p:grpSpPr>
        <p:pic>
          <p:nvPicPr>
            <p:cNvPr id="54" name="Picture 45">
              <a:extLst>
                <a:ext uri="{FF2B5EF4-FFF2-40B4-BE49-F238E27FC236}">
                  <a16:creationId xmlns:a16="http://schemas.microsoft.com/office/drawing/2014/main" id="{5E553972-47FE-499C-BF3F-6C2BAD94EBF8}"/>
                </a:ext>
              </a:extLst>
            </p:cNvPr>
            <p:cNvPicPr>
              <a:picLocks noChangeAspect="1"/>
            </p:cNvPicPr>
            <p:nvPr/>
          </p:nvPicPr>
          <p:blipFill>
            <a:blip r:embed="rId3"/>
            <a:stretch>
              <a:fillRect/>
            </a:stretch>
          </p:blipFill>
          <p:spPr>
            <a:xfrm>
              <a:off x="5208601" y="4870624"/>
              <a:ext cx="689496" cy="689496"/>
            </a:xfrm>
            <a:prstGeom prst="rect">
              <a:avLst/>
            </a:prstGeom>
          </p:spPr>
        </p:pic>
        <p:sp>
          <p:nvSpPr>
            <p:cNvPr id="55" name="Rectangle 46">
              <a:extLst>
                <a:ext uri="{FF2B5EF4-FFF2-40B4-BE49-F238E27FC236}">
                  <a16:creationId xmlns:a16="http://schemas.microsoft.com/office/drawing/2014/main" id="{45EFF43C-BBDE-460E-8956-04D6DA990B00}"/>
                </a:ext>
              </a:extLst>
            </p:cNvPr>
            <p:cNvSpPr/>
            <p:nvPr/>
          </p:nvSpPr>
          <p:spPr>
            <a:xfrm>
              <a:off x="5064586" y="4719165"/>
              <a:ext cx="1031051" cy="253916"/>
            </a:xfrm>
            <a:prstGeom prst="rect">
              <a:avLst/>
            </a:prstGeom>
          </p:spPr>
          <p:txBody>
            <a:bodyPr wrap="none">
              <a:spAutoFit/>
            </a:bodyPr>
            <a:lstStyle/>
            <a:p>
              <a:r>
                <a:rPr lang="en-US" altLang="zh-CN" sz="1050" b="1" dirty="0">
                  <a:solidFill>
                    <a:schemeClr val="accent5">
                      <a:lumMod val="50000"/>
                    </a:schemeClr>
                  </a:solidFill>
                </a:rPr>
                <a:t>Projected</a:t>
              </a:r>
              <a:r>
                <a:rPr lang="zh-CN" altLang="en-US" sz="1050" b="1" dirty="0">
                  <a:solidFill>
                    <a:schemeClr val="accent5">
                      <a:lumMod val="50000"/>
                    </a:schemeClr>
                  </a:solidFill>
                </a:rPr>
                <a:t> </a:t>
              </a:r>
              <a:r>
                <a:rPr lang="en-US" altLang="zh-CN" sz="1050" b="1" dirty="0">
                  <a:solidFill>
                    <a:schemeClr val="accent5">
                      <a:lumMod val="50000"/>
                    </a:schemeClr>
                  </a:solidFill>
                </a:rPr>
                <a:t>DB</a:t>
              </a:r>
              <a:endParaRPr lang="en-US" sz="1050" dirty="0">
                <a:solidFill>
                  <a:schemeClr val="accent5">
                    <a:lumMod val="50000"/>
                  </a:schemeClr>
                </a:solidFill>
              </a:endParaRPr>
            </a:p>
          </p:txBody>
        </p:sp>
        <p:sp>
          <p:nvSpPr>
            <p:cNvPr id="56" name="Rectangle 47">
              <a:extLst>
                <a:ext uri="{FF2B5EF4-FFF2-40B4-BE49-F238E27FC236}">
                  <a16:creationId xmlns:a16="http://schemas.microsoft.com/office/drawing/2014/main" id="{E940614A-9131-434F-8277-4EFA3E4BC6B6}"/>
                </a:ext>
              </a:extLst>
            </p:cNvPr>
            <p:cNvSpPr/>
            <p:nvPr/>
          </p:nvSpPr>
          <p:spPr>
            <a:xfrm>
              <a:off x="5205235" y="5488511"/>
              <a:ext cx="723275" cy="253916"/>
            </a:xfrm>
            <a:prstGeom prst="rect">
              <a:avLst/>
            </a:prstGeom>
          </p:spPr>
          <p:txBody>
            <a:bodyPr wrap="none">
              <a:spAutoFit/>
            </a:bodyPr>
            <a:lstStyle/>
            <a:p>
              <a:r>
                <a:rPr lang="en-US" altLang="zh-CN" sz="1050" b="1" dirty="0">
                  <a:solidFill>
                    <a:srgbClr val="00B050"/>
                  </a:solidFill>
                </a:rPr>
                <a:t>frequent</a:t>
              </a:r>
              <a:endParaRPr lang="en-US" sz="1050" dirty="0">
                <a:solidFill>
                  <a:srgbClr val="00B050"/>
                </a:solidFill>
              </a:endParaRPr>
            </a:p>
          </p:txBody>
        </p:sp>
      </p:grpSp>
      <p:grpSp>
        <p:nvGrpSpPr>
          <p:cNvPr id="57" name="Group 48">
            <a:extLst>
              <a:ext uri="{FF2B5EF4-FFF2-40B4-BE49-F238E27FC236}">
                <a16:creationId xmlns:a16="http://schemas.microsoft.com/office/drawing/2014/main" id="{96C2884E-57A5-4CD8-902D-DACFB16671C1}"/>
              </a:ext>
            </a:extLst>
          </p:cNvPr>
          <p:cNvGrpSpPr/>
          <p:nvPr/>
        </p:nvGrpSpPr>
        <p:grpSpPr>
          <a:xfrm>
            <a:off x="2959103" y="4645798"/>
            <a:ext cx="1081105" cy="1069051"/>
            <a:chOff x="1204265" y="5206959"/>
            <a:chExt cx="1081105" cy="1069051"/>
          </a:xfrm>
        </p:grpSpPr>
        <p:sp>
          <p:nvSpPr>
            <p:cNvPr id="58" name="Rectangle 49">
              <a:extLst>
                <a:ext uri="{FF2B5EF4-FFF2-40B4-BE49-F238E27FC236}">
                  <a16:creationId xmlns:a16="http://schemas.microsoft.com/office/drawing/2014/main" id="{476B7345-B66F-4007-A95B-5D154431A656}"/>
                </a:ext>
              </a:extLst>
            </p:cNvPr>
            <p:cNvSpPr/>
            <p:nvPr/>
          </p:nvSpPr>
          <p:spPr>
            <a:xfrm>
              <a:off x="1204265" y="5814345"/>
              <a:ext cx="800219" cy="461665"/>
            </a:xfrm>
            <a:prstGeom prst="rect">
              <a:avLst/>
            </a:prstGeom>
          </p:spPr>
          <p:txBody>
            <a:bodyPr wrap="none">
              <a:spAutoFit/>
            </a:bodyPr>
            <a:lstStyle/>
            <a:p>
              <a:r>
                <a:rPr lang="en-US" dirty="0">
                  <a:solidFill>
                    <a:srgbClr val="0070C0"/>
                  </a:solidFill>
                  <a:latin typeface="Roboto"/>
                </a:rPr>
                <a:t>AB</a:t>
              </a:r>
              <a:r>
                <a:rPr lang="en-US" altLang="zh-CN" dirty="0">
                  <a:solidFill>
                    <a:srgbClr val="0070C0"/>
                  </a:solidFill>
                  <a:latin typeface="Roboto"/>
                </a:rPr>
                <a:t>A</a:t>
              </a:r>
              <a:endParaRPr lang="en-US" dirty="0">
                <a:solidFill>
                  <a:srgbClr val="0070C0"/>
                </a:solidFill>
              </a:endParaRPr>
            </a:p>
          </p:txBody>
        </p:sp>
        <p:sp>
          <p:nvSpPr>
            <p:cNvPr id="59" name="Freeform 50">
              <a:extLst>
                <a:ext uri="{FF2B5EF4-FFF2-40B4-BE49-F238E27FC236}">
                  <a16:creationId xmlns:a16="http://schemas.microsoft.com/office/drawing/2014/main" id="{765F00D0-2F74-4715-8C74-60BB5573D3A0}"/>
                </a:ext>
              </a:extLst>
            </p:cNvPr>
            <p:cNvSpPr/>
            <p:nvPr/>
          </p:nvSpPr>
          <p:spPr>
            <a:xfrm>
              <a:off x="1610813" y="5206959"/>
              <a:ext cx="674557" cy="554636"/>
            </a:xfrm>
            <a:custGeom>
              <a:avLst/>
              <a:gdLst>
                <a:gd name="connsiteX0" fmla="*/ 674557 w 674557"/>
                <a:gd name="connsiteY0" fmla="*/ 0 h 554636"/>
                <a:gd name="connsiteX1" fmla="*/ 344774 w 674557"/>
                <a:gd name="connsiteY1" fmla="*/ 329783 h 554636"/>
                <a:gd name="connsiteX2" fmla="*/ 0 w 674557"/>
                <a:gd name="connsiteY2" fmla="*/ 554636 h 554636"/>
              </a:gdLst>
              <a:ahLst/>
              <a:cxnLst>
                <a:cxn ang="0">
                  <a:pos x="connsiteX0" y="connsiteY0"/>
                </a:cxn>
                <a:cxn ang="0">
                  <a:pos x="connsiteX1" y="connsiteY1"/>
                </a:cxn>
                <a:cxn ang="0">
                  <a:pos x="connsiteX2" y="connsiteY2"/>
                </a:cxn>
              </a:cxnLst>
              <a:rect l="l" t="t" r="r" b="b"/>
              <a:pathLst>
                <a:path w="674557" h="554636">
                  <a:moveTo>
                    <a:pt x="674557" y="0"/>
                  </a:moveTo>
                  <a:cubicBezTo>
                    <a:pt x="565878" y="118672"/>
                    <a:pt x="457200" y="237344"/>
                    <a:pt x="344774" y="329783"/>
                  </a:cubicBezTo>
                  <a:cubicBezTo>
                    <a:pt x="232348" y="422222"/>
                    <a:pt x="116174" y="488429"/>
                    <a:pt x="0" y="554636"/>
                  </a:cubicBezTo>
                </a:path>
              </a:pathLst>
            </a:custGeom>
            <a:noFill/>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sp>
        <p:nvSpPr>
          <p:cNvPr id="60" name="Rectangle 51">
            <a:extLst>
              <a:ext uri="{FF2B5EF4-FFF2-40B4-BE49-F238E27FC236}">
                <a16:creationId xmlns:a16="http://schemas.microsoft.com/office/drawing/2014/main" id="{4842963C-0D6F-4E1C-9163-A6A840603286}"/>
              </a:ext>
            </a:extLst>
          </p:cNvPr>
          <p:cNvSpPr/>
          <p:nvPr/>
        </p:nvSpPr>
        <p:spPr>
          <a:xfrm>
            <a:off x="3158485" y="2046191"/>
            <a:ext cx="3175869" cy="461665"/>
          </a:xfrm>
          <a:prstGeom prst="rect">
            <a:avLst/>
          </a:prstGeom>
        </p:spPr>
        <p:txBody>
          <a:bodyPr wrap="none">
            <a:spAutoFit/>
          </a:bodyPr>
          <a:lstStyle/>
          <a:p>
            <a:r>
              <a:rPr lang="en-US" altLang="zh-CN" b="1" dirty="0">
                <a:solidFill>
                  <a:srgbClr val="950001"/>
                </a:solidFill>
              </a:rPr>
              <a:t>Alphabet</a:t>
            </a:r>
            <a:r>
              <a:rPr lang="zh-CN" altLang="en-US" b="1" dirty="0">
                <a:solidFill>
                  <a:srgbClr val="950001"/>
                </a:solidFill>
              </a:rPr>
              <a:t> </a:t>
            </a:r>
            <a:r>
              <a:rPr lang="en-US" altLang="zh-CN" b="1" dirty="0">
                <a:solidFill>
                  <a:srgbClr val="950001"/>
                </a:solidFill>
              </a:rPr>
              <a:t>is</a:t>
            </a:r>
            <a:r>
              <a:rPr lang="zh-CN" altLang="en-US" b="1" dirty="0">
                <a:solidFill>
                  <a:srgbClr val="950001"/>
                </a:solidFill>
              </a:rPr>
              <a:t> </a:t>
            </a:r>
            <a:r>
              <a:rPr lang="en-US" altLang="zh-CN" b="1" dirty="0">
                <a:solidFill>
                  <a:srgbClr val="950001"/>
                </a:solidFill>
              </a:rPr>
              <a:t>{A,</a:t>
            </a:r>
            <a:r>
              <a:rPr lang="zh-CN" altLang="en-US" b="1" dirty="0">
                <a:solidFill>
                  <a:srgbClr val="950001"/>
                </a:solidFill>
              </a:rPr>
              <a:t> </a:t>
            </a:r>
            <a:r>
              <a:rPr lang="en-US" altLang="zh-CN" b="1" dirty="0">
                <a:solidFill>
                  <a:srgbClr val="950001"/>
                </a:solidFill>
              </a:rPr>
              <a:t>B,</a:t>
            </a:r>
            <a:r>
              <a:rPr lang="zh-CN" altLang="en-US" b="1" dirty="0">
                <a:solidFill>
                  <a:srgbClr val="950001"/>
                </a:solidFill>
              </a:rPr>
              <a:t> </a:t>
            </a:r>
            <a:r>
              <a:rPr lang="en-US" altLang="zh-CN" b="1" dirty="0">
                <a:solidFill>
                  <a:srgbClr val="950001"/>
                </a:solidFill>
              </a:rPr>
              <a:t>C}</a:t>
            </a:r>
            <a:endParaRPr lang="en-US" b="1" dirty="0">
              <a:solidFill>
                <a:srgbClr val="950001"/>
              </a:solidFill>
            </a:endParaRPr>
          </a:p>
        </p:txBody>
      </p:sp>
      <p:grpSp>
        <p:nvGrpSpPr>
          <p:cNvPr id="61" name="Group 52">
            <a:extLst>
              <a:ext uri="{FF2B5EF4-FFF2-40B4-BE49-F238E27FC236}">
                <a16:creationId xmlns:a16="http://schemas.microsoft.com/office/drawing/2014/main" id="{0EF622DF-1D6A-46F4-9383-8C5E156E4B4C}"/>
              </a:ext>
            </a:extLst>
          </p:cNvPr>
          <p:cNvGrpSpPr/>
          <p:nvPr/>
        </p:nvGrpSpPr>
        <p:grpSpPr>
          <a:xfrm>
            <a:off x="1813374" y="4923116"/>
            <a:ext cx="1031051" cy="840955"/>
            <a:chOff x="199522" y="4416120"/>
            <a:chExt cx="1031051" cy="840955"/>
          </a:xfrm>
        </p:grpSpPr>
        <p:pic>
          <p:nvPicPr>
            <p:cNvPr id="62" name="Picture 53">
              <a:extLst>
                <a:ext uri="{FF2B5EF4-FFF2-40B4-BE49-F238E27FC236}">
                  <a16:creationId xmlns:a16="http://schemas.microsoft.com/office/drawing/2014/main" id="{989CD8D2-8A56-4CF5-9229-1361B3B48F06}"/>
                </a:ext>
              </a:extLst>
            </p:cNvPr>
            <p:cNvPicPr>
              <a:picLocks noChangeAspect="1"/>
            </p:cNvPicPr>
            <p:nvPr/>
          </p:nvPicPr>
          <p:blipFill>
            <a:blip r:embed="rId3"/>
            <a:stretch>
              <a:fillRect/>
            </a:stretch>
          </p:blipFill>
          <p:spPr>
            <a:xfrm>
              <a:off x="343537" y="4567579"/>
              <a:ext cx="689496" cy="689496"/>
            </a:xfrm>
            <a:prstGeom prst="rect">
              <a:avLst/>
            </a:prstGeom>
          </p:spPr>
        </p:pic>
        <p:sp>
          <p:nvSpPr>
            <p:cNvPr id="63" name="Rectangle 54">
              <a:extLst>
                <a:ext uri="{FF2B5EF4-FFF2-40B4-BE49-F238E27FC236}">
                  <a16:creationId xmlns:a16="http://schemas.microsoft.com/office/drawing/2014/main" id="{5D7E1BB0-B5DA-4D5C-834E-D4528FBE3A6B}"/>
                </a:ext>
              </a:extLst>
            </p:cNvPr>
            <p:cNvSpPr/>
            <p:nvPr/>
          </p:nvSpPr>
          <p:spPr>
            <a:xfrm>
              <a:off x="199522" y="4416120"/>
              <a:ext cx="1031051" cy="253916"/>
            </a:xfrm>
            <a:prstGeom prst="rect">
              <a:avLst/>
            </a:prstGeom>
          </p:spPr>
          <p:txBody>
            <a:bodyPr wrap="none">
              <a:spAutoFit/>
            </a:bodyPr>
            <a:lstStyle/>
            <a:p>
              <a:r>
                <a:rPr lang="en-US" altLang="zh-CN" sz="1050" b="1" dirty="0">
                  <a:solidFill>
                    <a:schemeClr val="accent5">
                      <a:lumMod val="50000"/>
                    </a:schemeClr>
                  </a:solidFill>
                </a:rPr>
                <a:t>Projected</a:t>
              </a:r>
              <a:r>
                <a:rPr lang="zh-CN" altLang="en-US" sz="1050" b="1" dirty="0">
                  <a:solidFill>
                    <a:schemeClr val="accent5">
                      <a:lumMod val="50000"/>
                    </a:schemeClr>
                  </a:solidFill>
                </a:rPr>
                <a:t> </a:t>
              </a:r>
              <a:r>
                <a:rPr lang="en-US" altLang="zh-CN" sz="1050" b="1" dirty="0">
                  <a:solidFill>
                    <a:schemeClr val="accent5">
                      <a:lumMod val="50000"/>
                    </a:schemeClr>
                  </a:solidFill>
                </a:rPr>
                <a:t>DB</a:t>
              </a:r>
              <a:endParaRPr lang="en-US" sz="1050" dirty="0">
                <a:solidFill>
                  <a:schemeClr val="accent5">
                    <a:lumMod val="50000"/>
                  </a:schemeClr>
                </a:solidFill>
              </a:endParaRPr>
            </a:p>
          </p:txBody>
        </p:sp>
      </p:grpSp>
      <p:sp>
        <p:nvSpPr>
          <p:cNvPr id="64" name="Rectangle 55">
            <a:extLst>
              <a:ext uri="{FF2B5EF4-FFF2-40B4-BE49-F238E27FC236}">
                <a16:creationId xmlns:a16="http://schemas.microsoft.com/office/drawing/2014/main" id="{B7900D42-8CAE-4B74-B29E-B2C598194FF9}"/>
              </a:ext>
            </a:extLst>
          </p:cNvPr>
          <p:cNvSpPr/>
          <p:nvPr/>
        </p:nvSpPr>
        <p:spPr>
          <a:xfrm>
            <a:off x="1878953" y="5700978"/>
            <a:ext cx="841897" cy="253916"/>
          </a:xfrm>
          <a:prstGeom prst="rect">
            <a:avLst/>
          </a:prstGeom>
        </p:spPr>
        <p:txBody>
          <a:bodyPr wrap="none">
            <a:spAutoFit/>
          </a:bodyPr>
          <a:lstStyle/>
          <a:p>
            <a:r>
              <a:rPr lang="en-US" altLang="zh-CN" sz="1050" b="1" dirty="0">
                <a:solidFill>
                  <a:srgbClr val="E50204"/>
                </a:solidFill>
              </a:rPr>
              <a:t>infrequent</a:t>
            </a:r>
            <a:endParaRPr lang="en-US" sz="1050" dirty="0">
              <a:solidFill>
                <a:srgbClr val="E50204"/>
              </a:solidFill>
            </a:endParaRPr>
          </a:p>
        </p:txBody>
      </p:sp>
      <p:pic>
        <p:nvPicPr>
          <p:cNvPr id="65" name="Picture 56">
            <a:extLst>
              <a:ext uri="{FF2B5EF4-FFF2-40B4-BE49-F238E27FC236}">
                <a16:creationId xmlns:a16="http://schemas.microsoft.com/office/drawing/2014/main" id="{1F78C8F1-4F7E-47A0-B237-746B1537EEE9}"/>
              </a:ext>
            </a:extLst>
          </p:cNvPr>
          <p:cNvPicPr>
            <a:picLocks noChangeAspect="1"/>
          </p:cNvPicPr>
          <p:nvPr/>
        </p:nvPicPr>
        <p:blipFill rotWithShape="1">
          <a:blip r:embed="rId4"/>
          <a:srcRect l="54285"/>
          <a:stretch/>
        </p:blipFill>
        <p:spPr>
          <a:xfrm>
            <a:off x="3092594" y="5607309"/>
            <a:ext cx="292732" cy="287654"/>
          </a:xfrm>
          <a:prstGeom prst="rect">
            <a:avLst/>
          </a:prstGeom>
        </p:spPr>
      </p:pic>
      <p:grpSp>
        <p:nvGrpSpPr>
          <p:cNvPr id="66" name="Group 57">
            <a:extLst>
              <a:ext uri="{FF2B5EF4-FFF2-40B4-BE49-F238E27FC236}">
                <a16:creationId xmlns:a16="http://schemas.microsoft.com/office/drawing/2014/main" id="{A8EE2AE5-2B3A-461E-A611-FCC8277D1EEA}"/>
              </a:ext>
            </a:extLst>
          </p:cNvPr>
          <p:cNvGrpSpPr/>
          <p:nvPr/>
        </p:nvGrpSpPr>
        <p:grpSpPr>
          <a:xfrm>
            <a:off x="2775723" y="4834573"/>
            <a:ext cx="1755162" cy="1289107"/>
            <a:chOff x="1026016" y="5314351"/>
            <a:chExt cx="1755162" cy="1289107"/>
          </a:xfrm>
        </p:grpSpPr>
        <p:grpSp>
          <p:nvGrpSpPr>
            <p:cNvPr id="67" name="Group 58">
              <a:extLst>
                <a:ext uri="{FF2B5EF4-FFF2-40B4-BE49-F238E27FC236}">
                  <a16:creationId xmlns:a16="http://schemas.microsoft.com/office/drawing/2014/main" id="{B557A717-5978-4C06-B9CB-C4E3C41CF3DA}"/>
                </a:ext>
              </a:extLst>
            </p:cNvPr>
            <p:cNvGrpSpPr/>
            <p:nvPr/>
          </p:nvGrpSpPr>
          <p:grpSpPr>
            <a:xfrm>
              <a:off x="1980959" y="5314351"/>
              <a:ext cx="800219" cy="895356"/>
              <a:chOff x="1980959" y="5314351"/>
              <a:chExt cx="800219" cy="895356"/>
            </a:xfrm>
          </p:grpSpPr>
          <p:sp>
            <p:nvSpPr>
              <p:cNvPr id="71" name="Rectangle 62">
                <a:extLst>
                  <a:ext uri="{FF2B5EF4-FFF2-40B4-BE49-F238E27FC236}">
                    <a16:creationId xmlns:a16="http://schemas.microsoft.com/office/drawing/2014/main" id="{963385C9-D8CC-401D-A576-E579D4408EDB}"/>
                  </a:ext>
                </a:extLst>
              </p:cNvPr>
              <p:cNvSpPr/>
              <p:nvPr/>
            </p:nvSpPr>
            <p:spPr>
              <a:xfrm>
                <a:off x="1980959" y="5748042"/>
                <a:ext cx="800219" cy="461665"/>
              </a:xfrm>
              <a:prstGeom prst="rect">
                <a:avLst/>
              </a:prstGeom>
            </p:spPr>
            <p:txBody>
              <a:bodyPr wrap="none">
                <a:spAutoFit/>
              </a:bodyPr>
              <a:lstStyle/>
              <a:p>
                <a:r>
                  <a:rPr lang="en-US" dirty="0">
                    <a:solidFill>
                      <a:srgbClr val="0070C0"/>
                    </a:solidFill>
                    <a:latin typeface="Roboto"/>
                  </a:rPr>
                  <a:t>AB</a:t>
                </a:r>
                <a:r>
                  <a:rPr lang="en-US" altLang="zh-CN" dirty="0">
                    <a:solidFill>
                      <a:srgbClr val="0070C0"/>
                    </a:solidFill>
                    <a:latin typeface="Roboto"/>
                  </a:rPr>
                  <a:t>B</a:t>
                </a:r>
                <a:endParaRPr lang="en-US" dirty="0">
                  <a:solidFill>
                    <a:srgbClr val="0070C0"/>
                  </a:solidFill>
                </a:endParaRPr>
              </a:p>
            </p:txBody>
          </p:sp>
          <p:cxnSp>
            <p:nvCxnSpPr>
              <p:cNvPr id="72" name="Straight Connector 63">
                <a:extLst>
                  <a:ext uri="{FF2B5EF4-FFF2-40B4-BE49-F238E27FC236}">
                    <a16:creationId xmlns:a16="http://schemas.microsoft.com/office/drawing/2014/main" id="{3CA2B043-9F95-4037-A8F9-4616E9B17399}"/>
                  </a:ext>
                </a:extLst>
              </p:cNvPr>
              <p:cNvCxnSpPr>
                <a:cxnSpLocks/>
              </p:cNvCxnSpPr>
              <p:nvPr/>
            </p:nvCxnSpPr>
            <p:spPr>
              <a:xfrm>
                <a:off x="2395225" y="5314351"/>
                <a:ext cx="0" cy="432679"/>
              </a:xfrm>
              <a:prstGeom prst="line">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grpSp>
        <p:grpSp>
          <p:nvGrpSpPr>
            <p:cNvPr id="68" name="Group 59">
              <a:extLst>
                <a:ext uri="{FF2B5EF4-FFF2-40B4-BE49-F238E27FC236}">
                  <a16:creationId xmlns:a16="http://schemas.microsoft.com/office/drawing/2014/main" id="{82C37252-C172-48D8-B9F4-4028FC231537}"/>
                </a:ext>
              </a:extLst>
            </p:cNvPr>
            <p:cNvGrpSpPr/>
            <p:nvPr/>
          </p:nvGrpSpPr>
          <p:grpSpPr>
            <a:xfrm>
              <a:off x="1026016" y="5621084"/>
              <a:ext cx="1031051" cy="982374"/>
              <a:chOff x="813497" y="3268857"/>
              <a:chExt cx="1031051" cy="982374"/>
            </a:xfrm>
          </p:grpSpPr>
          <p:pic>
            <p:nvPicPr>
              <p:cNvPr id="69" name="Picture 60">
                <a:extLst>
                  <a:ext uri="{FF2B5EF4-FFF2-40B4-BE49-F238E27FC236}">
                    <a16:creationId xmlns:a16="http://schemas.microsoft.com/office/drawing/2014/main" id="{1FDB0D01-DC00-4F39-AAAB-7BE925626A24}"/>
                  </a:ext>
                </a:extLst>
              </p:cNvPr>
              <p:cNvPicPr>
                <a:picLocks noChangeAspect="1"/>
              </p:cNvPicPr>
              <p:nvPr/>
            </p:nvPicPr>
            <p:blipFill>
              <a:blip r:embed="rId3"/>
              <a:stretch>
                <a:fillRect/>
              </a:stretch>
            </p:blipFill>
            <p:spPr>
              <a:xfrm>
                <a:off x="955546" y="3561735"/>
                <a:ext cx="689496" cy="689496"/>
              </a:xfrm>
              <a:prstGeom prst="rect">
                <a:avLst/>
              </a:prstGeom>
            </p:spPr>
          </p:pic>
          <p:sp>
            <p:nvSpPr>
              <p:cNvPr id="70" name="Rectangle 61">
                <a:extLst>
                  <a:ext uri="{FF2B5EF4-FFF2-40B4-BE49-F238E27FC236}">
                    <a16:creationId xmlns:a16="http://schemas.microsoft.com/office/drawing/2014/main" id="{28DF3656-5557-4964-A71C-6367F3E064C1}"/>
                  </a:ext>
                </a:extLst>
              </p:cNvPr>
              <p:cNvSpPr/>
              <p:nvPr/>
            </p:nvSpPr>
            <p:spPr>
              <a:xfrm>
                <a:off x="813497" y="3268857"/>
                <a:ext cx="1031051" cy="253916"/>
              </a:xfrm>
              <a:prstGeom prst="rect">
                <a:avLst/>
              </a:prstGeom>
            </p:spPr>
            <p:txBody>
              <a:bodyPr wrap="none">
                <a:spAutoFit/>
              </a:bodyPr>
              <a:lstStyle/>
              <a:p>
                <a:r>
                  <a:rPr lang="en-US" altLang="zh-CN" sz="1050" b="1" dirty="0">
                    <a:solidFill>
                      <a:schemeClr val="accent5">
                        <a:lumMod val="50000"/>
                      </a:schemeClr>
                    </a:solidFill>
                  </a:rPr>
                  <a:t>Projected</a:t>
                </a:r>
                <a:r>
                  <a:rPr lang="zh-CN" altLang="en-US" sz="1050" b="1" dirty="0">
                    <a:solidFill>
                      <a:schemeClr val="accent5">
                        <a:lumMod val="50000"/>
                      </a:schemeClr>
                    </a:solidFill>
                  </a:rPr>
                  <a:t> </a:t>
                </a:r>
                <a:r>
                  <a:rPr lang="en-US" altLang="zh-CN" sz="1050" b="1" dirty="0">
                    <a:solidFill>
                      <a:schemeClr val="accent5">
                        <a:lumMod val="50000"/>
                      </a:schemeClr>
                    </a:solidFill>
                  </a:rPr>
                  <a:t>DB</a:t>
                </a:r>
                <a:endParaRPr lang="en-US" sz="1050" dirty="0">
                  <a:solidFill>
                    <a:schemeClr val="accent5">
                      <a:lumMod val="50000"/>
                    </a:schemeClr>
                  </a:solidFill>
                </a:endParaRPr>
              </a:p>
            </p:txBody>
          </p:sp>
        </p:grpSp>
      </p:grpSp>
      <p:sp>
        <p:nvSpPr>
          <p:cNvPr id="73" name="Rectangle 64">
            <a:extLst>
              <a:ext uri="{FF2B5EF4-FFF2-40B4-BE49-F238E27FC236}">
                <a16:creationId xmlns:a16="http://schemas.microsoft.com/office/drawing/2014/main" id="{BA656046-8D3B-44C9-83AF-C8C05A394C41}"/>
              </a:ext>
            </a:extLst>
          </p:cNvPr>
          <p:cNvSpPr/>
          <p:nvPr/>
        </p:nvSpPr>
        <p:spPr>
          <a:xfrm>
            <a:off x="2851304" y="5954894"/>
            <a:ext cx="841897" cy="253916"/>
          </a:xfrm>
          <a:prstGeom prst="rect">
            <a:avLst/>
          </a:prstGeom>
        </p:spPr>
        <p:txBody>
          <a:bodyPr wrap="none">
            <a:spAutoFit/>
          </a:bodyPr>
          <a:lstStyle/>
          <a:p>
            <a:r>
              <a:rPr lang="en-US" altLang="zh-CN" sz="1050" b="1" dirty="0">
                <a:solidFill>
                  <a:srgbClr val="E50204"/>
                </a:solidFill>
              </a:rPr>
              <a:t>infrequent</a:t>
            </a:r>
            <a:endParaRPr lang="en-US" sz="1050" dirty="0">
              <a:solidFill>
                <a:srgbClr val="E50204"/>
              </a:solidFill>
            </a:endParaRPr>
          </a:p>
        </p:txBody>
      </p:sp>
      <p:pic>
        <p:nvPicPr>
          <p:cNvPr id="74" name="Picture 65">
            <a:extLst>
              <a:ext uri="{FF2B5EF4-FFF2-40B4-BE49-F238E27FC236}">
                <a16:creationId xmlns:a16="http://schemas.microsoft.com/office/drawing/2014/main" id="{D2D02708-E73B-4A02-B3F0-FD421BBCAE88}"/>
              </a:ext>
            </a:extLst>
          </p:cNvPr>
          <p:cNvPicPr>
            <a:picLocks noChangeAspect="1"/>
          </p:cNvPicPr>
          <p:nvPr/>
        </p:nvPicPr>
        <p:blipFill rotWithShape="1">
          <a:blip r:embed="rId4"/>
          <a:srcRect l="54285"/>
          <a:stretch/>
        </p:blipFill>
        <p:spPr>
          <a:xfrm>
            <a:off x="3970002" y="5605843"/>
            <a:ext cx="292732" cy="287654"/>
          </a:xfrm>
          <a:prstGeom prst="rect">
            <a:avLst/>
          </a:prstGeom>
        </p:spPr>
      </p:pic>
      <p:cxnSp>
        <p:nvCxnSpPr>
          <p:cNvPr id="75" name="Straight Connector 66">
            <a:extLst>
              <a:ext uri="{FF2B5EF4-FFF2-40B4-BE49-F238E27FC236}">
                <a16:creationId xmlns:a16="http://schemas.microsoft.com/office/drawing/2014/main" id="{5AD6C83C-4910-43D2-AFB0-9C55FFA63842}"/>
              </a:ext>
            </a:extLst>
          </p:cNvPr>
          <p:cNvCxnSpPr>
            <a:cxnSpLocks/>
            <a:endCxn id="28" idx="0"/>
          </p:cNvCxnSpPr>
          <p:nvPr/>
        </p:nvCxnSpPr>
        <p:spPr>
          <a:xfrm>
            <a:off x="4300177" y="4753190"/>
            <a:ext cx="699900" cy="433690"/>
          </a:xfrm>
          <a:prstGeom prst="line">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76" name="Rectangle 67">
            <a:extLst>
              <a:ext uri="{FF2B5EF4-FFF2-40B4-BE49-F238E27FC236}">
                <a16:creationId xmlns:a16="http://schemas.microsoft.com/office/drawing/2014/main" id="{A94AABFF-652F-470B-805F-8E002C43E011}"/>
              </a:ext>
            </a:extLst>
          </p:cNvPr>
          <p:cNvSpPr/>
          <p:nvPr/>
        </p:nvSpPr>
        <p:spPr>
          <a:xfrm>
            <a:off x="4730880" y="5493229"/>
            <a:ext cx="492443" cy="461665"/>
          </a:xfrm>
          <a:prstGeom prst="rect">
            <a:avLst/>
          </a:prstGeom>
        </p:spPr>
        <p:txBody>
          <a:bodyPr wrap="none">
            <a:spAutoFit/>
          </a:bodyPr>
          <a:lstStyle/>
          <a:p>
            <a:r>
              <a:rPr lang="en-US" altLang="zh-CN" dirty="0">
                <a:solidFill>
                  <a:srgbClr val="0070C0"/>
                </a:solidFill>
                <a:latin typeface="Roboto"/>
              </a:rPr>
              <a:t>…</a:t>
            </a:r>
            <a:endParaRPr lang="en-US" dirty="0">
              <a:solidFill>
                <a:srgbClr val="0070C0"/>
              </a:solidFill>
            </a:endParaRPr>
          </a:p>
        </p:txBody>
      </p:sp>
      <p:grpSp>
        <p:nvGrpSpPr>
          <p:cNvPr id="77" name="Group 68">
            <a:extLst>
              <a:ext uri="{FF2B5EF4-FFF2-40B4-BE49-F238E27FC236}">
                <a16:creationId xmlns:a16="http://schemas.microsoft.com/office/drawing/2014/main" id="{BDEA1A6B-CA17-4CBD-BC94-D45A86ED522A}"/>
              </a:ext>
            </a:extLst>
          </p:cNvPr>
          <p:cNvGrpSpPr/>
          <p:nvPr/>
        </p:nvGrpSpPr>
        <p:grpSpPr>
          <a:xfrm>
            <a:off x="5957699" y="2687695"/>
            <a:ext cx="2385363" cy="1518796"/>
            <a:chOff x="4202861" y="3248856"/>
            <a:chExt cx="2385363" cy="1518796"/>
          </a:xfrm>
        </p:grpSpPr>
        <p:sp>
          <p:nvSpPr>
            <p:cNvPr id="78" name="Rectangle 69">
              <a:extLst>
                <a:ext uri="{FF2B5EF4-FFF2-40B4-BE49-F238E27FC236}">
                  <a16:creationId xmlns:a16="http://schemas.microsoft.com/office/drawing/2014/main" id="{7E8E567D-7700-4A45-8A50-44E101C86E1C}"/>
                </a:ext>
              </a:extLst>
            </p:cNvPr>
            <p:cNvSpPr/>
            <p:nvPr/>
          </p:nvSpPr>
          <p:spPr>
            <a:xfrm>
              <a:off x="4254158" y="3851400"/>
              <a:ext cx="389850" cy="461665"/>
            </a:xfrm>
            <a:prstGeom prst="rect">
              <a:avLst/>
            </a:prstGeom>
          </p:spPr>
          <p:txBody>
            <a:bodyPr wrap="none">
              <a:spAutoFit/>
            </a:bodyPr>
            <a:lstStyle/>
            <a:p>
              <a:r>
                <a:rPr lang="en-US" altLang="zh-CN" dirty="0">
                  <a:solidFill>
                    <a:srgbClr val="0070C0"/>
                  </a:solidFill>
                  <a:latin typeface="Roboto"/>
                </a:rPr>
                <a:t>B</a:t>
              </a:r>
              <a:endParaRPr lang="en-US" dirty="0">
                <a:solidFill>
                  <a:srgbClr val="0070C0"/>
                </a:solidFill>
              </a:endParaRPr>
            </a:p>
          </p:txBody>
        </p:sp>
        <p:sp>
          <p:nvSpPr>
            <p:cNvPr id="79" name="Rectangle 70">
              <a:extLst>
                <a:ext uri="{FF2B5EF4-FFF2-40B4-BE49-F238E27FC236}">
                  <a16:creationId xmlns:a16="http://schemas.microsoft.com/office/drawing/2014/main" id="{05CFA410-D919-4753-882A-1BAF0CD96FAC}"/>
                </a:ext>
              </a:extLst>
            </p:cNvPr>
            <p:cNvSpPr/>
            <p:nvPr/>
          </p:nvSpPr>
          <p:spPr>
            <a:xfrm>
              <a:off x="6138261" y="3826189"/>
              <a:ext cx="407484" cy="461665"/>
            </a:xfrm>
            <a:prstGeom prst="rect">
              <a:avLst/>
            </a:prstGeom>
          </p:spPr>
          <p:txBody>
            <a:bodyPr wrap="none">
              <a:spAutoFit/>
            </a:bodyPr>
            <a:lstStyle/>
            <a:p>
              <a:r>
                <a:rPr lang="en-US" altLang="zh-CN" dirty="0">
                  <a:solidFill>
                    <a:srgbClr val="0070C0"/>
                  </a:solidFill>
                  <a:latin typeface="Roboto"/>
                </a:rPr>
                <a:t>C</a:t>
              </a:r>
              <a:endParaRPr lang="en-US" dirty="0">
                <a:solidFill>
                  <a:srgbClr val="0070C0"/>
                </a:solidFill>
              </a:endParaRPr>
            </a:p>
          </p:txBody>
        </p:sp>
        <p:cxnSp>
          <p:nvCxnSpPr>
            <p:cNvPr id="80" name="Straight Connector 71">
              <a:extLst>
                <a:ext uri="{FF2B5EF4-FFF2-40B4-BE49-F238E27FC236}">
                  <a16:creationId xmlns:a16="http://schemas.microsoft.com/office/drawing/2014/main" id="{F96A770E-45A6-478E-87CE-8B15D964DA6A}"/>
                </a:ext>
              </a:extLst>
            </p:cNvPr>
            <p:cNvCxnSpPr>
              <a:cxnSpLocks/>
            </p:cNvCxnSpPr>
            <p:nvPr/>
          </p:nvCxnSpPr>
          <p:spPr>
            <a:xfrm flipH="1">
              <a:off x="4431979" y="3371777"/>
              <a:ext cx="286387" cy="500934"/>
            </a:xfrm>
            <a:prstGeom prst="line">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81" name="Rectangle 72">
              <a:extLst>
                <a:ext uri="{FF2B5EF4-FFF2-40B4-BE49-F238E27FC236}">
                  <a16:creationId xmlns:a16="http://schemas.microsoft.com/office/drawing/2014/main" id="{7FE037B7-018E-48A5-8F85-0F10E53E2D91}"/>
                </a:ext>
              </a:extLst>
            </p:cNvPr>
            <p:cNvSpPr/>
            <p:nvPr/>
          </p:nvSpPr>
          <p:spPr>
            <a:xfrm>
              <a:off x="4202861" y="4305987"/>
              <a:ext cx="492443" cy="461665"/>
            </a:xfrm>
            <a:prstGeom prst="rect">
              <a:avLst/>
            </a:prstGeom>
          </p:spPr>
          <p:txBody>
            <a:bodyPr wrap="none">
              <a:spAutoFit/>
            </a:bodyPr>
            <a:lstStyle/>
            <a:p>
              <a:r>
                <a:rPr lang="en-US" altLang="zh-CN" dirty="0">
                  <a:solidFill>
                    <a:srgbClr val="0070C0"/>
                  </a:solidFill>
                  <a:latin typeface="Roboto"/>
                </a:rPr>
                <a:t>…</a:t>
              </a:r>
              <a:endParaRPr lang="en-US" dirty="0">
                <a:solidFill>
                  <a:srgbClr val="0070C0"/>
                </a:solidFill>
              </a:endParaRPr>
            </a:p>
          </p:txBody>
        </p:sp>
        <p:sp>
          <p:nvSpPr>
            <p:cNvPr id="82" name="Rectangle 73">
              <a:extLst>
                <a:ext uri="{FF2B5EF4-FFF2-40B4-BE49-F238E27FC236}">
                  <a16:creationId xmlns:a16="http://schemas.microsoft.com/office/drawing/2014/main" id="{E1CD3225-BA08-485A-BFBE-BD00A0C753EB}"/>
                </a:ext>
              </a:extLst>
            </p:cNvPr>
            <p:cNvSpPr/>
            <p:nvPr/>
          </p:nvSpPr>
          <p:spPr>
            <a:xfrm>
              <a:off x="6095781" y="4287854"/>
              <a:ext cx="492443" cy="461665"/>
            </a:xfrm>
            <a:prstGeom prst="rect">
              <a:avLst/>
            </a:prstGeom>
          </p:spPr>
          <p:txBody>
            <a:bodyPr wrap="none">
              <a:spAutoFit/>
            </a:bodyPr>
            <a:lstStyle/>
            <a:p>
              <a:r>
                <a:rPr lang="en-US" altLang="zh-CN" dirty="0">
                  <a:solidFill>
                    <a:srgbClr val="0070C0"/>
                  </a:solidFill>
                  <a:latin typeface="Roboto"/>
                </a:rPr>
                <a:t>…</a:t>
              </a:r>
              <a:endParaRPr lang="en-US" dirty="0">
                <a:solidFill>
                  <a:srgbClr val="0070C0"/>
                </a:solidFill>
              </a:endParaRPr>
            </a:p>
          </p:txBody>
        </p:sp>
        <p:cxnSp>
          <p:nvCxnSpPr>
            <p:cNvPr id="83" name="Straight Connector 74">
              <a:extLst>
                <a:ext uri="{FF2B5EF4-FFF2-40B4-BE49-F238E27FC236}">
                  <a16:creationId xmlns:a16="http://schemas.microsoft.com/office/drawing/2014/main" id="{1941E318-5892-4B99-9496-E49F17FB9C06}"/>
                </a:ext>
              </a:extLst>
            </p:cNvPr>
            <p:cNvCxnSpPr>
              <a:cxnSpLocks/>
            </p:cNvCxnSpPr>
            <p:nvPr/>
          </p:nvCxnSpPr>
          <p:spPr>
            <a:xfrm>
              <a:off x="5048053" y="3248856"/>
              <a:ext cx="1137651" cy="594598"/>
            </a:xfrm>
            <a:prstGeom prst="line">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grpSp>
      <p:grpSp>
        <p:nvGrpSpPr>
          <p:cNvPr id="84" name="Group 75">
            <a:extLst>
              <a:ext uri="{FF2B5EF4-FFF2-40B4-BE49-F238E27FC236}">
                <a16:creationId xmlns:a16="http://schemas.microsoft.com/office/drawing/2014/main" id="{87BE6D2A-B4F8-4F59-9EF6-D69E560D3DC9}"/>
              </a:ext>
            </a:extLst>
          </p:cNvPr>
          <p:cNvGrpSpPr/>
          <p:nvPr/>
        </p:nvGrpSpPr>
        <p:grpSpPr>
          <a:xfrm>
            <a:off x="4360060" y="3706163"/>
            <a:ext cx="790084" cy="1223138"/>
            <a:chOff x="3118377" y="4174156"/>
            <a:chExt cx="790084" cy="1223138"/>
          </a:xfrm>
        </p:grpSpPr>
        <p:sp>
          <p:nvSpPr>
            <p:cNvPr id="85" name="Rectangle 76">
              <a:extLst>
                <a:ext uri="{FF2B5EF4-FFF2-40B4-BE49-F238E27FC236}">
                  <a16:creationId xmlns:a16="http://schemas.microsoft.com/office/drawing/2014/main" id="{901E7490-EFAE-40F0-BF34-9C44E5029265}"/>
                </a:ext>
              </a:extLst>
            </p:cNvPr>
            <p:cNvSpPr/>
            <p:nvPr/>
          </p:nvSpPr>
          <p:spPr>
            <a:xfrm>
              <a:off x="3295793" y="4718768"/>
              <a:ext cx="612668" cy="461665"/>
            </a:xfrm>
            <a:prstGeom prst="rect">
              <a:avLst/>
            </a:prstGeom>
          </p:spPr>
          <p:txBody>
            <a:bodyPr wrap="none">
              <a:spAutoFit/>
            </a:bodyPr>
            <a:lstStyle/>
            <a:p>
              <a:r>
                <a:rPr lang="en-US" dirty="0">
                  <a:solidFill>
                    <a:srgbClr val="0070C0"/>
                  </a:solidFill>
                  <a:latin typeface="Roboto"/>
                </a:rPr>
                <a:t>A</a:t>
              </a:r>
              <a:r>
                <a:rPr lang="en-US" altLang="zh-CN" dirty="0">
                  <a:solidFill>
                    <a:srgbClr val="0070C0"/>
                  </a:solidFill>
                  <a:latin typeface="Roboto"/>
                </a:rPr>
                <a:t>C</a:t>
              </a:r>
              <a:endParaRPr lang="en-US" dirty="0">
                <a:solidFill>
                  <a:srgbClr val="0070C0"/>
                </a:solidFill>
              </a:endParaRPr>
            </a:p>
          </p:txBody>
        </p:sp>
        <p:cxnSp>
          <p:nvCxnSpPr>
            <p:cNvPr id="86" name="Straight Connector 77">
              <a:extLst>
                <a:ext uri="{FF2B5EF4-FFF2-40B4-BE49-F238E27FC236}">
                  <a16:creationId xmlns:a16="http://schemas.microsoft.com/office/drawing/2014/main" id="{E255EAE1-CEC1-44F3-B654-3DD5E2AE1F2F}"/>
                </a:ext>
              </a:extLst>
            </p:cNvPr>
            <p:cNvCxnSpPr>
              <a:cxnSpLocks/>
            </p:cNvCxnSpPr>
            <p:nvPr/>
          </p:nvCxnSpPr>
          <p:spPr>
            <a:xfrm>
              <a:off x="3118377" y="4174156"/>
              <a:ext cx="449457" cy="531869"/>
            </a:xfrm>
            <a:prstGeom prst="line">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87" name="Rectangle 78">
              <a:extLst>
                <a:ext uri="{FF2B5EF4-FFF2-40B4-BE49-F238E27FC236}">
                  <a16:creationId xmlns:a16="http://schemas.microsoft.com/office/drawing/2014/main" id="{6D0E346D-C0A7-4E0B-BFBA-CEDA3F54F022}"/>
                </a:ext>
              </a:extLst>
            </p:cNvPr>
            <p:cNvSpPr/>
            <p:nvPr/>
          </p:nvSpPr>
          <p:spPr>
            <a:xfrm>
              <a:off x="3362707" y="4935629"/>
              <a:ext cx="492443" cy="461665"/>
            </a:xfrm>
            <a:prstGeom prst="rect">
              <a:avLst/>
            </a:prstGeom>
          </p:spPr>
          <p:txBody>
            <a:bodyPr wrap="none">
              <a:spAutoFit/>
            </a:bodyPr>
            <a:lstStyle/>
            <a:p>
              <a:r>
                <a:rPr lang="en-US" altLang="zh-CN" dirty="0">
                  <a:solidFill>
                    <a:srgbClr val="0070C0"/>
                  </a:solidFill>
                  <a:latin typeface="Roboto"/>
                </a:rPr>
                <a:t>…</a:t>
              </a:r>
              <a:endParaRPr lang="en-US" dirty="0">
                <a:solidFill>
                  <a:srgbClr val="0070C0"/>
                </a:solidFill>
              </a:endParaRPr>
            </a:p>
          </p:txBody>
        </p:sp>
      </p:grpSp>
      <p:sp>
        <p:nvSpPr>
          <p:cNvPr id="88" name="Rectangle 79">
            <a:extLst>
              <a:ext uri="{FF2B5EF4-FFF2-40B4-BE49-F238E27FC236}">
                <a16:creationId xmlns:a16="http://schemas.microsoft.com/office/drawing/2014/main" id="{035C68EF-D7DE-4CDE-AC8D-5B371EB56075}"/>
              </a:ext>
            </a:extLst>
          </p:cNvPr>
          <p:cNvSpPr/>
          <p:nvPr/>
        </p:nvSpPr>
        <p:spPr>
          <a:xfrm>
            <a:off x="5617057" y="5180191"/>
            <a:ext cx="5211683" cy="369332"/>
          </a:xfrm>
          <a:prstGeom prst="rect">
            <a:avLst/>
          </a:prstGeom>
        </p:spPr>
        <p:txBody>
          <a:bodyPr wrap="none">
            <a:spAutoFit/>
          </a:bodyPr>
          <a:lstStyle/>
          <a:p>
            <a:r>
              <a:rPr lang="en-US" altLang="zh-CN" sz="1800" b="1" dirty="0">
                <a:solidFill>
                  <a:srgbClr val="950001"/>
                </a:solidFill>
              </a:rPr>
              <a:t>Child-branches</a:t>
            </a:r>
            <a:r>
              <a:rPr lang="zh-CN" altLang="en-US" sz="1800" b="1" dirty="0">
                <a:solidFill>
                  <a:srgbClr val="950001"/>
                </a:solidFill>
              </a:rPr>
              <a:t> </a:t>
            </a:r>
            <a:r>
              <a:rPr lang="en-US" altLang="zh-CN" sz="1800" b="1" dirty="0">
                <a:solidFill>
                  <a:srgbClr val="950001"/>
                </a:solidFill>
              </a:rPr>
              <a:t>are</a:t>
            </a:r>
            <a:r>
              <a:rPr lang="zh-CN" altLang="en-US" sz="1800" b="1" dirty="0">
                <a:solidFill>
                  <a:srgbClr val="950001"/>
                </a:solidFill>
              </a:rPr>
              <a:t> </a:t>
            </a:r>
            <a:r>
              <a:rPr lang="en-US" altLang="zh-CN" sz="1800" b="1" dirty="0">
                <a:solidFill>
                  <a:srgbClr val="950001"/>
                </a:solidFill>
              </a:rPr>
              <a:t>embarrassingly</a:t>
            </a:r>
            <a:r>
              <a:rPr lang="zh-CN" altLang="en-US" sz="1800" b="1" dirty="0">
                <a:solidFill>
                  <a:srgbClr val="950001"/>
                </a:solidFill>
              </a:rPr>
              <a:t> </a:t>
            </a:r>
            <a:r>
              <a:rPr lang="en-US" altLang="zh-CN" sz="1800" b="1" dirty="0">
                <a:solidFill>
                  <a:srgbClr val="950001"/>
                </a:solidFill>
              </a:rPr>
              <a:t>parallel</a:t>
            </a:r>
            <a:r>
              <a:rPr lang="zh-CN" altLang="en-US" sz="1800" b="1" dirty="0">
                <a:solidFill>
                  <a:srgbClr val="950001"/>
                </a:solidFill>
              </a:rPr>
              <a:t> </a:t>
            </a:r>
            <a:r>
              <a:rPr lang="en-US" altLang="zh-CN" sz="1800" b="1" dirty="0">
                <a:solidFill>
                  <a:srgbClr val="950001"/>
                </a:solidFill>
              </a:rPr>
              <a:t>!!!</a:t>
            </a:r>
            <a:endParaRPr lang="en-US" sz="1800" b="1" dirty="0">
              <a:solidFill>
                <a:srgbClr val="950001"/>
              </a:solidFill>
            </a:endParaRPr>
          </a:p>
        </p:txBody>
      </p:sp>
      <p:sp>
        <p:nvSpPr>
          <p:cNvPr id="89" name="Rectangle 80">
            <a:extLst>
              <a:ext uri="{FF2B5EF4-FFF2-40B4-BE49-F238E27FC236}">
                <a16:creationId xmlns:a16="http://schemas.microsoft.com/office/drawing/2014/main" id="{3F3695F7-F78B-4D46-8599-7B70839B57D8}"/>
              </a:ext>
            </a:extLst>
          </p:cNvPr>
          <p:cNvSpPr/>
          <p:nvPr/>
        </p:nvSpPr>
        <p:spPr>
          <a:xfrm>
            <a:off x="5638474" y="4257151"/>
            <a:ext cx="5036379" cy="369332"/>
          </a:xfrm>
          <a:prstGeom prst="rect">
            <a:avLst/>
          </a:prstGeom>
        </p:spPr>
        <p:txBody>
          <a:bodyPr wrap="none">
            <a:spAutoFit/>
          </a:bodyPr>
          <a:lstStyle/>
          <a:p>
            <a:r>
              <a:rPr lang="en-US" altLang="zh-CN" sz="1800" b="1" dirty="0">
                <a:solidFill>
                  <a:srgbClr val="950001"/>
                </a:solidFill>
              </a:rPr>
              <a:t>A</a:t>
            </a:r>
            <a:r>
              <a:rPr lang="zh-CN" altLang="en-US" sz="1800" b="1" dirty="0">
                <a:solidFill>
                  <a:srgbClr val="950001"/>
                </a:solidFill>
              </a:rPr>
              <a:t> </a:t>
            </a:r>
            <a:r>
              <a:rPr lang="en-US" altLang="zh-CN" sz="1800" b="1" dirty="0">
                <a:solidFill>
                  <a:srgbClr val="950001"/>
                </a:solidFill>
              </a:rPr>
              <a:t>stack</a:t>
            </a:r>
            <a:r>
              <a:rPr lang="zh-CN" altLang="en-US" sz="1800" b="1" dirty="0">
                <a:solidFill>
                  <a:srgbClr val="950001"/>
                </a:solidFill>
              </a:rPr>
              <a:t> </a:t>
            </a:r>
            <a:r>
              <a:rPr lang="en-US" altLang="zh-CN" sz="1800" b="1" dirty="0">
                <a:solidFill>
                  <a:srgbClr val="950001"/>
                </a:solidFill>
              </a:rPr>
              <a:t>of</a:t>
            </a:r>
            <a:r>
              <a:rPr lang="zh-CN" altLang="en-US" sz="1800" b="1" dirty="0">
                <a:solidFill>
                  <a:srgbClr val="950001"/>
                </a:solidFill>
              </a:rPr>
              <a:t> </a:t>
            </a:r>
            <a:r>
              <a:rPr lang="en-US" altLang="zh-CN" sz="1800" b="1" dirty="0">
                <a:solidFill>
                  <a:srgbClr val="950001"/>
                </a:solidFill>
              </a:rPr>
              <a:t>projected</a:t>
            </a:r>
            <a:r>
              <a:rPr lang="zh-CN" altLang="en-US" sz="1800" b="1" dirty="0">
                <a:solidFill>
                  <a:srgbClr val="950001"/>
                </a:solidFill>
              </a:rPr>
              <a:t> </a:t>
            </a:r>
            <a:r>
              <a:rPr lang="en-US" altLang="zh-CN" sz="1800" b="1" dirty="0">
                <a:solidFill>
                  <a:srgbClr val="950001"/>
                </a:solidFill>
              </a:rPr>
              <a:t>DBs</a:t>
            </a:r>
            <a:r>
              <a:rPr lang="zh-CN" altLang="en-US" sz="1800" b="1" dirty="0">
                <a:solidFill>
                  <a:srgbClr val="950001"/>
                </a:solidFill>
              </a:rPr>
              <a:t> </a:t>
            </a:r>
            <a:r>
              <a:rPr lang="en-US" altLang="zh-CN" sz="1800" b="1" dirty="0">
                <a:solidFill>
                  <a:srgbClr val="950001"/>
                </a:solidFill>
              </a:rPr>
              <a:t>with</a:t>
            </a:r>
            <a:r>
              <a:rPr lang="zh-CN" altLang="en-US" sz="1800" b="1" dirty="0">
                <a:solidFill>
                  <a:srgbClr val="950001"/>
                </a:solidFill>
              </a:rPr>
              <a:t> </a:t>
            </a:r>
            <a:r>
              <a:rPr lang="en-US" altLang="zh-CN" sz="1800" b="1" dirty="0">
                <a:solidFill>
                  <a:srgbClr val="950001"/>
                </a:solidFill>
              </a:rPr>
              <a:t>shrinking</a:t>
            </a:r>
            <a:r>
              <a:rPr lang="zh-CN" altLang="en-US" sz="1800" b="1" dirty="0">
                <a:solidFill>
                  <a:srgbClr val="950001"/>
                </a:solidFill>
              </a:rPr>
              <a:t> </a:t>
            </a:r>
            <a:r>
              <a:rPr lang="en-US" altLang="zh-CN" sz="1800" b="1" dirty="0">
                <a:solidFill>
                  <a:srgbClr val="950001"/>
                </a:solidFill>
              </a:rPr>
              <a:t>size</a:t>
            </a:r>
            <a:endParaRPr lang="en-US" sz="1800" b="1" dirty="0">
              <a:solidFill>
                <a:srgbClr val="950001"/>
              </a:solidFill>
            </a:endParaRPr>
          </a:p>
        </p:txBody>
      </p:sp>
      <p:sp>
        <p:nvSpPr>
          <p:cNvPr id="90" name="Rectangle 82">
            <a:extLst>
              <a:ext uri="{FF2B5EF4-FFF2-40B4-BE49-F238E27FC236}">
                <a16:creationId xmlns:a16="http://schemas.microsoft.com/office/drawing/2014/main" id="{7B082993-21D8-4A94-A4B9-C14A1AA38AE1}"/>
              </a:ext>
            </a:extLst>
          </p:cNvPr>
          <p:cNvSpPr/>
          <p:nvPr/>
        </p:nvSpPr>
        <p:spPr>
          <a:xfrm>
            <a:off x="5652524" y="4740929"/>
            <a:ext cx="4442242" cy="369332"/>
          </a:xfrm>
          <a:prstGeom prst="rect">
            <a:avLst/>
          </a:prstGeom>
        </p:spPr>
        <p:txBody>
          <a:bodyPr wrap="none">
            <a:spAutoFit/>
          </a:bodyPr>
          <a:lstStyle/>
          <a:p>
            <a:r>
              <a:rPr lang="en-US" altLang="zh-CN" sz="1800" b="1" dirty="0">
                <a:solidFill>
                  <a:srgbClr val="950001"/>
                </a:solidFill>
              </a:rPr>
              <a:t>Incremental</a:t>
            </a:r>
            <a:r>
              <a:rPr lang="zh-CN" altLang="en-US" sz="1800" b="1" dirty="0">
                <a:solidFill>
                  <a:srgbClr val="950001"/>
                </a:solidFill>
              </a:rPr>
              <a:t> </a:t>
            </a:r>
            <a:r>
              <a:rPr lang="en-US" altLang="zh-CN" sz="1800" b="1" dirty="0">
                <a:solidFill>
                  <a:srgbClr val="950001"/>
                </a:solidFill>
              </a:rPr>
              <a:t>projected</a:t>
            </a:r>
            <a:r>
              <a:rPr lang="zh-CN" altLang="en-US" sz="1800" b="1" dirty="0">
                <a:solidFill>
                  <a:srgbClr val="950001"/>
                </a:solidFill>
              </a:rPr>
              <a:t> </a:t>
            </a:r>
            <a:r>
              <a:rPr lang="en-US" altLang="zh-CN" sz="1800" b="1" dirty="0">
                <a:solidFill>
                  <a:srgbClr val="950001"/>
                </a:solidFill>
              </a:rPr>
              <a:t>DB</a:t>
            </a:r>
            <a:r>
              <a:rPr lang="zh-CN" altLang="en-US" sz="1800" b="1" dirty="0">
                <a:solidFill>
                  <a:srgbClr val="950001"/>
                </a:solidFill>
              </a:rPr>
              <a:t> </a:t>
            </a:r>
            <a:r>
              <a:rPr lang="en-US" altLang="zh-CN" sz="1800" b="1" dirty="0">
                <a:solidFill>
                  <a:srgbClr val="950001"/>
                </a:solidFill>
              </a:rPr>
              <a:t>construction</a:t>
            </a:r>
            <a:endParaRPr lang="en-US" sz="1800" b="1" dirty="0">
              <a:solidFill>
                <a:srgbClr val="950001"/>
              </a:solidFill>
            </a:endParaRPr>
          </a:p>
        </p:txBody>
      </p:sp>
    </p:spTree>
    <p:extLst>
      <p:ext uri="{BB962C8B-B14F-4D97-AF65-F5344CB8AC3E}">
        <p14:creationId xmlns:p14="http://schemas.microsoft.com/office/powerpoint/2010/main" val="273647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43"/>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48"/>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49"/>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61"/>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64"/>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65"/>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57"/>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6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7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73"/>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66"/>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74"/>
                                        </p:tgtEl>
                                        <p:attrNameLst>
                                          <p:attrName>style.visibility</p:attrName>
                                        </p:attrNameLst>
                                      </p:cBhvr>
                                      <p:to>
                                        <p:strVal val="hidden"/>
                                      </p:to>
                                    </p:set>
                                  </p:childTnLst>
                                </p:cTn>
                              </p:par>
                              <p:par>
                                <p:cTn id="69" presetID="1" presetClass="entr" presetSubtype="0"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7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7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8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8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9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8" grpId="0"/>
      <p:bldP spid="48" grpId="0"/>
      <p:bldP spid="48" grpId="1"/>
      <p:bldP spid="64" grpId="0"/>
      <p:bldP spid="64" grpId="1"/>
      <p:bldP spid="73" grpId="0"/>
      <p:bldP spid="73" grpId="1"/>
      <p:bldP spid="76" grpId="0"/>
      <p:bldP spid="88" grpId="0"/>
      <p:bldP spid="89" grpId="0"/>
      <p:bldP spid="9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t>Outline</a:t>
            </a:r>
            <a:endParaRPr lang="zh-TW" altLang="en-US" dirty="0"/>
          </a:p>
        </p:txBody>
      </p:sp>
      <p:sp>
        <p:nvSpPr>
          <p:cNvPr id="3" name="內容版面配置區 2"/>
          <p:cNvSpPr>
            <a:spLocks noGrp="1"/>
          </p:cNvSpPr>
          <p:nvPr>
            <p:ph idx="1"/>
          </p:nvPr>
        </p:nvSpPr>
        <p:spPr>
          <a:xfrm>
            <a:off x="2273904" y="1153916"/>
            <a:ext cx="7644191" cy="3236655"/>
          </a:xfrm>
        </p:spPr>
        <p:txBody>
          <a:bodyPr>
            <a:noAutofit/>
          </a:bodyPr>
          <a:lstStyle/>
          <a:p>
            <a:r>
              <a:rPr lang="en-US" altLang="zh-CN" sz="2000" b="1" dirty="0">
                <a:solidFill>
                  <a:srgbClr val="FF0000"/>
                </a:solidFill>
                <a:latin typeface="Times New Roman" panose="02020603050405020304" pitchFamily="18" charset="0"/>
                <a:cs typeface="Times New Roman" panose="02020603050405020304" pitchFamily="18" charset="0"/>
                <a:sym typeface="+mn-ea"/>
              </a:rPr>
              <a:t>Introduction (5 min)</a:t>
            </a:r>
          </a:p>
          <a:p>
            <a:pPr lvl="1"/>
            <a:r>
              <a:rPr lang="en-US" altLang="zh-CN" sz="1800" dirty="0">
                <a:latin typeface="Times New Roman" panose="02020603050405020304" pitchFamily="18" charset="0"/>
                <a:cs typeface="Times New Roman" panose="02020603050405020304" pitchFamily="18" charset="0"/>
              </a:rPr>
              <a:t>What is a graph? </a:t>
            </a:r>
          </a:p>
          <a:p>
            <a:pPr lvl="1"/>
            <a:r>
              <a:rPr lang="en-US" altLang="zh-CN" sz="1800" dirty="0">
                <a:latin typeface="Times New Roman" panose="02020603050405020304" pitchFamily="18" charset="0"/>
                <a:cs typeface="Times New Roman" panose="02020603050405020304" pitchFamily="18" charset="0"/>
                <a:sym typeface="+mn-ea"/>
              </a:rPr>
              <a:t>What is Frequent Subgraph Mining (FSM)? </a:t>
            </a:r>
          </a:p>
          <a:p>
            <a:pPr lvl="1"/>
            <a:r>
              <a:rPr lang="en-US" altLang="zh-CN" sz="1800" dirty="0">
                <a:latin typeface="Times New Roman" panose="02020603050405020304" pitchFamily="18" charset="0"/>
                <a:cs typeface="Times New Roman" panose="02020603050405020304" pitchFamily="18" charset="0"/>
                <a:sym typeface="+mn-ea"/>
              </a:rPr>
              <a:t>Two problem settings</a:t>
            </a:r>
          </a:p>
          <a:p>
            <a:pPr lvl="1"/>
            <a:r>
              <a:rPr lang="en-US" altLang="zh-CN" sz="1800" dirty="0">
                <a:latin typeface="Times New Roman" panose="02020603050405020304" pitchFamily="18" charset="0"/>
                <a:cs typeface="Times New Roman" panose="02020603050405020304" pitchFamily="18" charset="0"/>
                <a:sym typeface="+mn-ea"/>
              </a:rPr>
              <a:t>Mining frequent subgraphs in a single graph</a:t>
            </a:r>
          </a:p>
          <a:p>
            <a:r>
              <a:rPr lang="en-US" altLang="zh-CN" sz="2000" dirty="0">
                <a:latin typeface="Times New Roman" panose="02020603050405020304" pitchFamily="18" charset="0"/>
                <a:cs typeface="Times New Roman" panose="02020603050405020304" pitchFamily="18" charset="0"/>
                <a:sym typeface="+mn-ea"/>
              </a:rPr>
              <a:t>Analysis &amp; Motivation (5 min)</a:t>
            </a:r>
            <a:endParaRPr lang="en-US" altLang="zh-CN" sz="2000" dirty="0">
              <a:latin typeface="Times New Roman" panose="02020603050405020304" pitchFamily="18" charset="0"/>
              <a:cs typeface="Times New Roman" panose="02020603050405020304" pitchFamily="18" charset="0"/>
            </a:endParaRPr>
          </a:p>
          <a:p>
            <a:pPr lvl="1"/>
            <a:r>
              <a:rPr lang="en-US" altLang="zh-CN" sz="1800" dirty="0">
                <a:latin typeface="Times New Roman" panose="02020603050405020304" pitchFamily="18" charset="0"/>
                <a:cs typeface="Times New Roman" panose="02020603050405020304" pitchFamily="18" charset="0"/>
                <a:sym typeface="+mn-ea"/>
              </a:rPr>
              <a:t>Existing Solutions</a:t>
            </a:r>
          </a:p>
          <a:p>
            <a:pPr lvl="1"/>
            <a:r>
              <a:rPr lang="en-US" altLang="zh-CN" sz="1800" dirty="0">
                <a:latin typeface="Times New Roman" panose="02020603050405020304" pitchFamily="18" charset="0"/>
                <a:cs typeface="Times New Roman" panose="02020603050405020304" pitchFamily="18" charset="0"/>
                <a:sym typeface="+mn-ea"/>
              </a:rPr>
              <a:t>Think Like a Task (T-Thinker)</a:t>
            </a:r>
          </a:p>
          <a:p>
            <a:r>
              <a:rPr lang="en-US" altLang="zh-CN" sz="2000" dirty="0">
                <a:latin typeface="Times New Roman" panose="02020603050405020304" pitchFamily="18" charset="0"/>
                <a:cs typeface="Times New Roman" panose="02020603050405020304" pitchFamily="18" charset="0"/>
                <a:sym typeface="+mn-ea"/>
              </a:rPr>
              <a:t>Proposed Methods (25 min)</a:t>
            </a:r>
          </a:p>
          <a:p>
            <a:pPr lvl="1"/>
            <a:r>
              <a:rPr lang="en-US" altLang="zh-CN" sz="1800" dirty="0">
                <a:latin typeface="Times New Roman" panose="02020603050405020304" pitchFamily="18" charset="0"/>
                <a:cs typeface="Times New Roman" panose="02020603050405020304" pitchFamily="18" charset="0"/>
                <a:sym typeface="+mn-ea"/>
              </a:rPr>
              <a:t>G-thinker</a:t>
            </a:r>
          </a:p>
          <a:p>
            <a:pPr lvl="1"/>
            <a:r>
              <a:rPr lang="en-US" altLang="zh-CN" sz="1800" dirty="0" err="1">
                <a:latin typeface="Times New Roman" panose="02020603050405020304" pitchFamily="18" charset="0"/>
                <a:cs typeface="Times New Roman" panose="02020603050405020304" pitchFamily="18" charset="0"/>
                <a:sym typeface="+mn-ea"/>
              </a:rPr>
              <a:t>PrefixFPM</a:t>
            </a:r>
            <a:endParaRPr lang="en-US" altLang="zh-CN" sz="1800" dirty="0">
              <a:latin typeface="Times New Roman" panose="02020603050405020304" pitchFamily="18" charset="0"/>
              <a:cs typeface="Times New Roman" panose="02020603050405020304" pitchFamily="18" charset="0"/>
              <a:sym typeface="+mn-ea"/>
            </a:endParaRPr>
          </a:p>
          <a:p>
            <a:pPr lvl="1"/>
            <a:r>
              <a:rPr lang="en-US" altLang="zh-CN" sz="1800" dirty="0">
                <a:latin typeface="Times New Roman" panose="02020603050405020304" pitchFamily="18" charset="0"/>
                <a:cs typeface="Times New Roman" panose="02020603050405020304" pitchFamily="18" charset="0"/>
              </a:rPr>
              <a:t>T-FSM</a:t>
            </a:r>
          </a:p>
          <a:p>
            <a:pPr lvl="0"/>
            <a:r>
              <a:rPr lang="en-US" altLang="zh-CN" sz="2000" dirty="0">
                <a:solidFill>
                  <a:prstClr val="black"/>
                </a:solidFill>
                <a:latin typeface="Times New Roman" panose="02020603050405020304" pitchFamily="18" charset="0"/>
                <a:cs typeface="Times New Roman" panose="02020603050405020304" pitchFamily="18" charset="0"/>
                <a:sym typeface="+mn-ea"/>
              </a:rPr>
              <a:t>Experiments (5 min)</a:t>
            </a:r>
            <a:endParaRPr lang="en-US" altLang="zh-CN" sz="2000" dirty="0">
              <a:solidFill>
                <a:prstClr val="black"/>
              </a:solidFill>
              <a:latin typeface="Times New Roman" panose="02020603050405020304" pitchFamily="18" charset="0"/>
              <a:cs typeface="Times New Roman" panose="02020603050405020304" pitchFamily="18" charset="0"/>
            </a:endParaRPr>
          </a:p>
          <a:p>
            <a:pPr lvl="0"/>
            <a:r>
              <a:rPr lang="en-US" altLang="zh-CN" sz="2000" dirty="0">
                <a:solidFill>
                  <a:prstClr val="black"/>
                </a:solidFill>
                <a:latin typeface="Times New Roman" panose="02020603050405020304" pitchFamily="18" charset="0"/>
                <a:cs typeface="Times New Roman" panose="02020603050405020304" pitchFamily="18" charset="0"/>
                <a:sym typeface="+mn-ea"/>
              </a:rPr>
              <a:t>Q/A (5 min)</a:t>
            </a:r>
          </a:p>
          <a:p>
            <a:pPr marL="457200" lvl="1" indent="0">
              <a:buNone/>
            </a:pPr>
            <a:endParaRPr lang="en-US" altLang="zh-CN" sz="18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3</a:t>
            </a:fld>
            <a:endParaRPr lang="zh-TW" altLang="en-US"/>
          </a:p>
        </p:txBody>
      </p:sp>
    </p:spTree>
    <p:extLst>
      <p:ext uri="{BB962C8B-B14F-4D97-AF65-F5344CB8AC3E}">
        <p14:creationId xmlns:p14="http://schemas.microsoft.com/office/powerpoint/2010/main" val="2465702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9655" y="144780"/>
            <a:ext cx="10808335" cy="692150"/>
          </a:xfrm>
        </p:spPr>
        <p:txBody>
          <a:bodyPr/>
          <a:lstStyle/>
          <a:p>
            <a:r>
              <a:rPr lang="en-US" altLang="zh-CN" dirty="0"/>
              <a:t>Proposed Methods (17/29) </a:t>
            </a:r>
          </a:p>
        </p:txBody>
      </p:sp>
      <p:sp>
        <p:nvSpPr>
          <p:cNvPr id="4" name="灯片编号占位符 3"/>
          <p:cNvSpPr>
            <a:spLocks noGrp="1"/>
          </p:cNvSpPr>
          <p:nvPr>
            <p:ph type="sldNum" sz="quarter" idx="10"/>
          </p:nvPr>
        </p:nvSpPr>
        <p:spPr/>
        <p:txBody>
          <a:bodyPr/>
          <a:lstStyle/>
          <a:p>
            <a:fld id="{D9B6BDF2-6896-4B98-8776-C18582F63BA5}" type="slidenum">
              <a:rPr lang="zh-TW" altLang="en-US" smtClean="0"/>
              <a:t>30</a:t>
            </a:fld>
            <a:endParaRPr lang="zh-TW" altLang="en-US"/>
          </a:p>
        </p:txBody>
      </p:sp>
      <p:sp>
        <p:nvSpPr>
          <p:cNvPr id="9" name="TextBox 13">
            <a:extLst>
              <a:ext uri="{FF2B5EF4-FFF2-40B4-BE49-F238E27FC236}">
                <a16:creationId xmlns:a16="http://schemas.microsoft.com/office/drawing/2014/main" id="{DC65831D-660E-4008-8A2C-59CA5E7462EB}"/>
              </a:ext>
            </a:extLst>
          </p:cNvPr>
          <p:cNvSpPr txBox="1">
            <a:spLocks noGrp="1"/>
          </p:cNvSpPr>
          <p:nvPr>
            <p:ph idx="1"/>
          </p:nvPr>
        </p:nvSpPr>
        <p:spPr>
          <a:xfrm>
            <a:off x="652880" y="981485"/>
            <a:ext cx="11343217" cy="3600986"/>
          </a:xfrm>
          <a:prstGeom prst="rect">
            <a:avLst/>
          </a:prstGeom>
          <a:noFill/>
        </p:spPr>
        <p:txBody>
          <a:bodyPr wrap="square">
            <a:spAutoFit/>
          </a:bodyPr>
          <a:lstStyle/>
          <a:p>
            <a:r>
              <a:rPr lang="en-US" altLang="zh-CN" sz="3600" b="1" dirty="0" err="1">
                <a:solidFill>
                  <a:srgbClr val="C00000"/>
                </a:solidFill>
              </a:rPr>
              <a:t>PrefixFPM</a:t>
            </a:r>
            <a:endParaRPr lang="en-US" altLang="zh-CN" sz="3600" b="1" dirty="0">
              <a:solidFill>
                <a:srgbClr val="C00000"/>
              </a:solidFill>
            </a:endParaRPr>
          </a:p>
          <a:p>
            <a:pPr lvl="1"/>
            <a:r>
              <a:rPr lang="en-US" altLang="zh-CN" sz="2800" dirty="0">
                <a:solidFill>
                  <a:prstClr val="black"/>
                </a:solidFill>
              </a:rPr>
              <a:t>From Sequences to Graphs</a:t>
            </a:r>
          </a:p>
          <a:p>
            <a:pPr marL="457200" lvl="1" indent="0">
              <a:buNone/>
            </a:pPr>
            <a:endParaRPr lang="en-US" altLang="zh-CN" dirty="0">
              <a:solidFill>
                <a:prstClr val="black"/>
              </a:solidFill>
            </a:endParaRPr>
          </a:p>
          <a:p>
            <a:pPr lvl="1"/>
            <a:endParaRPr lang="en-US" altLang="zh-CN" dirty="0">
              <a:solidFill>
                <a:prstClr val="black"/>
              </a:solidFill>
            </a:endParaRPr>
          </a:p>
          <a:p>
            <a:pPr marL="457200" lvl="1" indent="0">
              <a:buNone/>
            </a:pPr>
            <a:endParaRPr lang="en-US" altLang="zh-CN" dirty="0">
              <a:solidFill>
                <a:prstClr val="black"/>
              </a:solidFill>
            </a:endParaRPr>
          </a:p>
          <a:p>
            <a:endParaRPr lang="en-US" altLang="zh-CN" sz="3600" b="1" dirty="0">
              <a:solidFill>
                <a:srgbClr val="C00000"/>
              </a:solidFill>
            </a:endParaRPr>
          </a:p>
        </p:txBody>
      </p:sp>
      <p:pic>
        <p:nvPicPr>
          <p:cNvPr id="91" name="Picture 2">
            <a:extLst>
              <a:ext uri="{FF2B5EF4-FFF2-40B4-BE49-F238E27FC236}">
                <a16:creationId xmlns:a16="http://schemas.microsoft.com/office/drawing/2014/main" id="{C34E0853-4500-45E3-BF5C-D7F5E86CE53D}"/>
              </a:ext>
            </a:extLst>
          </p:cNvPr>
          <p:cNvPicPr>
            <a:picLocks noChangeAspect="1"/>
          </p:cNvPicPr>
          <p:nvPr/>
        </p:nvPicPr>
        <p:blipFill>
          <a:blip r:embed="rId3"/>
          <a:stretch>
            <a:fillRect/>
          </a:stretch>
        </p:blipFill>
        <p:spPr>
          <a:xfrm>
            <a:off x="98719" y="2913332"/>
            <a:ext cx="7554317" cy="1875904"/>
          </a:xfrm>
          <a:prstGeom prst="rect">
            <a:avLst/>
          </a:prstGeom>
        </p:spPr>
      </p:pic>
      <p:sp>
        <p:nvSpPr>
          <p:cNvPr id="92" name="Rectangle 6">
            <a:extLst>
              <a:ext uri="{FF2B5EF4-FFF2-40B4-BE49-F238E27FC236}">
                <a16:creationId xmlns:a16="http://schemas.microsoft.com/office/drawing/2014/main" id="{A58CCF64-3FFE-4537-9B0C-4F6A598376D3}"/>
              </a:ext>
            </a:extLst>
          </p:cNvPr>
          <p:cNvSpPr/>
          <p:nvPr/>
        </p:nvSpPr>
        <p:spPr>
          <a:xfrm>
            <a:off x="386751" y="4796404"/>
            <a:ext cx="1890261" cy="369332"/>
          </a:xfrm>
          <a:prstGeom prst="rect">
            <a:avLst/>
          </a:prstGeom>
        </p:spPr>
        <p:txBody>
          <a:bodyPr wrap="none">
            <a:spAutoFit/>
          </a:bodyPr>
          <a:lstStyle/>
          <a:p>
            <a:r>
              <a:rPr lang="en-US" sz="1800" b="1" dirty="0">
                <a:solidFill>
                  <a:srgbClr val="0070C0"/>
                </a:solidFill>
                <a:latin typeface="Arial" panose="020B0604020202020204" pitchFamily="34" charset="0"/>
                <a:cs typeface="Arial" panose="020B0604020202020204" pitchFamily="34" charset="0"/>
              </a:rPr>
              <a:t>BAB$D$$B$C$ </a:t>
            </a:r>
          </a:p>
        </p:txBody>
      </p:sp>
      <p:sp>
        <p:nvSpPr>
          <p:cNvPr id="93" name="Rectangle 7">
            <a:extLst>
              <a:ext uri="{FF2B5EF4-FFF2-40B4-BE49-F238E27FC236}">
                <a16:creationId xmlns:a16="http://schemas.microsoft.com/office/drawing/2014/main" id="{ABEB68D0-5A1B-44D4-B281-1A57C0DBD52B}"/>
              </a:ext>
            </a:extLst>
          </p:cNvPr>
          <p:cNvSpPr/>
          <p:nvPr/>
        </p:nvSpPr>
        <p:spPr>
          <a:xfrm>
            <a:off x="3118086" y="4796404"/>
            <a:ext cx="1890261" cy="369332"/>
          </a:xfrm>
          <a:prstGeom prst="rect">
            <a:avLst/>
          </a:prstGeom>
        </p:spPr>
        <p:txBody>
          <a:bodyPr wrap="none">
            <a:spAutoFit/>
          </a:bodyPr>
          <a:lstStyle/>
          <a:p>
            <a:r>
              <a:rPr lang="en-US" sz="1800" b="1" dirty="0">
                <a:solidFill>
                  <a:srgbClr val="0070C0"/>
                </a:solidFill>
                <a:latin typeface="Arial" panose="020B0604020202020204" pitchFamily="34" charset="0"/>
                <a:cs typeface="Arial" panose="020B0604020202020204" pitchFamily="34" charset="0"/>
              </a:rPr>
              <a:t>BAB$D$$</a:t>
            </a:r>
            <a:r>
              <a:rPr lang="en-US" altLang="zh-CN" sz="1800" b="1" dirty="0">
                <a:solidFill>
                  <a:srgbClr val="0070C0"/>
                </a:solidFill>
                <a:latin typeface="Arial" panose="020B0604020202020204" pitchFamily="34" charset="0"/>
                <a:cs typeface="Arial" panose="020B0604020202020204" pitchFamily="34" charset="0"/>
              </a:rPr>
              <a:t>C</a:t>
            </a:r>
            <a:r>
              <a:rPr lang="en-US" sz="1800" b="1" dirty="0">
                <a:solidFill>
                  <a:srgbClr val="0070C0"/>
                </a:solidFill>
                <a:latin typeface="Arial" panose="020B0604020202020204" pitchFamily="34" charset="0"/>
                <a:cs typeface="Arial" panose="020B0604020202020204" pitchFamily="34" charset="0"/>
              </a:rPr>
              <a:t>$</a:t>
            </a:r>
            <a:r>
              <a:rPr lang="en-US" altLang="zh-CN" sz="1800" b="1" dirty="0">
                <a:solidFill>
                  <a:srgbClr val="0070C0"/>
                </a:solidFill>
                <a:latin typeface="Arial" panose="020B0604020202020204" pitchFamily="34" charset="0"/>
                <a:cs typeface="Arial" panose="020B0604020202020204" pitchFamily="34" charset="0"/>
              </a:rPr>
              <a:t>B</a:t>
            </a:r>
            <a:r>
              <a:rPr lang="en-US" sz="1800" b="1" dirty="0">
                <a:solidFill>
                  <a:srgbClr val="0070C0"/>
                </a:solidFill>
                <a:latin typeface="Arial" panose="020B0604020202020204" pitchFamily="34" charset="0"/>
                <a:cs typeface="Arial" panose="020B0604020202020204" pitchFamily="34" charset="0"/>
              </a:rPr>
              <a:t>$ </a:t>
            </a:r>
          </a:p>
        </p:txBody>
      </p:sp>
      <p:sp>
        <p:nvSpPr>
          <p:cNvPr id="94" name="Rectangle 8">
            <a:extLst>
              <a:ext uri="{FF2B5EF4-FFF2-40B4-BE49-F238E27FC236}">
                <a16:creationId xmlns:a16="http://schemas.microsoft.com/office/drawing/2014/main" id="{76C68381-1C6A-420C-823B-207222BA1DA2}"/>
              </a:ext>
            </a:extLst>
          </p:cNvPr>
          <p:cNvSpPr/>
          <p:nvPr/>
        </p:nvSpPr>
        <p:spPr>
          <a:xfrm>
            <a:off x="5762775" y="4796404"/>
            <a:ext cx="1890261" cy="369332"/>
          </a:xfrm>
          <a:prstGeom prst="rect">
            <a:avLst/>
          </a:prstGeom>
        </p:spPr>
        <p:txBody>
          <a:bodyPr wrap="none">
            <a:spAutoFit/>
          </a:bodyPr>
          <a:lstStyle/>
          <a:p>
            <a:r>
              <a:rPr lang="en-US" sz="1800" b="1" dirty="0">
                <a:solidFill>
                  <a:srgbClr val="0070C0"/>
                </a:solidFill>
                <a:latin typeface="Arial" panose="020B0604020202020204" pitchFamily="34" charset="0"/>
                <a:cs typeface="Arial" panose="020B0604020202020204" pitchFamily="34" charset="0"/>
              </a:rPr>
              <a:t>B</a:t>
            </a:r>
            <a:r>
              <a:rPr lang="en-US" altLang="zh-CN" sz="1800" b="1" dirty="0">
                <a:solidFill>
                  <a:srgbClr val="0070C0"/>
                </a:solidFill>
                <a:latin typeface="Arial" panose="020B0604020202020204" pitchFamily="34" charset="0"/>
                <a:cs typeface="Arial" panose="020B0604020202020204" pitchFamily="34" charset="0"/>
              </a:rPr>
              <a:t>C$</a:t>
            </a:r>
            <a:r>
              <a:rPr lang="en-US" sz="1800" b="1" dirty="0">
                <a:solidFill>
                  <a:srgbClr val="0070C0"/>
                </a:solidFill>
                <a:latin typeface="Arial" panose="020B0604020202020204" pitchFamily="34" charset="0"/>
                <a:cs typeface="Arial" panose="020B0604020202020204" pitchFamily="34" charset="0"/>
              </a:rPr>
              <a:t>B$</a:t>
            </a:r>
            <a:r>
              <a:rPr lang="en-US" altLang="zh-CN" sz="1800" b="1" dirty="0">
                <a:solidFill>
                  <a:srgbClr val="0070C0"/>
                </a:solidFill>
                <a:latin typeface="Arial" panose="020B0604020202020204" pitchFamily="34" charset="0"/>
                <a:cs typeface="Arial" panose="020B0604020202020204" pitchFamily="34" charset="0"/>
              </a:rPr>
              <a:t>AB</a:t>
            </a:r>
            <a:r>
              <a:rPr lang="en-US" sz="1800" b="1" dirty="0">
                <a:solidFill>
                  <a:srgbClr val="0070C0"/>
                </a:solidFill>
                <a:latin typeface="Arial" panose="020B0604020202020204" pitchFamily="34" charset="0"/>
                <a:cs typeface="Arial" panose="020B0604020202020204" pitchFamily="34" charset="0"/>
              </a:rPr>
              <a:t>$</a:t>
            </a:r>
            <a:r>
              <a:rPr lang="en-US" altLang="zh-CN" sz="1800" b="1" dirty="0">
                <a:solidFill>
                  <a:srgbClr val="0070C0"/>
                </a:solidFill>
                <a:latin typeface="Arial" panose="020B0604020202020204" pitchFamily="34" charset="0"/>
                <a:cs typeface="Arial" panose="020B0604020202020204" pitchFamily="34" charset="0"/>
              </a:rPr>
              <a:t>D</a:t>
            </a:r>
            <a:r>
              <a:rPr lang="en-US" sz="1800" b="1" dirty="0">
                <a:solidFill>
                  <a:srgbClr val="0070C0"/>
                </a:solidFill>
                <a:latin typeface="Arial" panose="020B0604020202020204" pitchFamily="34" charset="0"/>
                <a:cs typeface="Arial" panose="020B0604020202020204" pitchFamily="34" charset="0"/>
              </a:rPr>
              <a:t>$$ </a:t>
            </a:r>
          </a:p>
        </p:txBody>
      </p:sp>
      <p:sp>
        <p:nvSpPr>
          <p:cNvPr id="95" name="Rectangle 9">
            <a:extLst>
              <a:ext uri="{FF2B5EF4-FFF2-40B4-BE49-F238E27FC236}">
                <a16:creationId xmlns:a16="http://schemas.microsoft.com/office/drawing/2014/main" id="{46515973-8B09-4722-9A44-D81AF241C3AB}"/>
              </a:ext>
            </a:extLst>
          </p:cNvPr>
          <p:cNvSpPr/>
          <p:nvPr/>
        </p:nvSpPr>
        <p:spPr>
          <a:xfrm>
            <a:off x="364816" y="2364941"/>
            <a:ext cx="5731184" cy="461665"/>
          </a:xfrm>
          <a:prstGeom prst="rect">
            <a:avLst/>
          </a:prstGeom>
        </p:spPr>
        <p:txBody>
          <a:bodyPr wrap="none">
            <a:spAutoFit/>
          </a:bodyPr>
          <a:lstStyle/>
          <a:p>
            <a:r>
              <a:rPr lang="en-US" altLang="zh-CN" sz="2400" b="1" dirty="0">
                <a:solidFill>
                  <a:srgbClr val="950001"/>
                </a:solidFill>
              </a:rPr>
              <a:t>Duplicated</a:t>
            </a:r>
            <a:r>
              <a:rPr lang="zh-CN" altLang="en-US" sz="2400" b="1" dirty="0">
                <a:solidFill>
                  <a:srgbClr val="950001"/>
                </a:solidFill>
              </a:rPr>
              <a:t> </a:t>
            </a:r>
            <a:r>
              <a:rPr lang="en-US" altLang="zh-CN" sz="2400" b="1" dirty="0">
                <a:solidFill>
                  <a:srgbClr val="950001"/>
                </a:solidFill>
              </a:rPr>
              <a:t>patterns</a:t>
            </a:r>
            <a:r>
              <a:rPr lang="zh-CN" altLang="en-US" sz="2400" b="1" dirty="0">
                <a:solidFill>
                  <a:srgbClr val="950001"/>
                </a:solidFill>
              </a:rPr>
              <a:t> </a:t>
            </a:r>
            <a:r>
              <a:rPr lang="en-US" altLang="zh-CN" sz="2400" b="1" dirty="0">
                <a:solidFill>
                  <a:srgbClr val="950001"/>
                </a:solidFill>
              </a:rPr>
              <a:t>for</a:t>
            </a:r>
            <a:r>
              <a:rPr lang="zh-CN" altLang="en-US" sz="2400" b="1" dirty="0">
                <a:solidFill>
                  <a:srgbClr val="950001"/>
                </a:solidFill>
              </a:rPr>
              <a:t> </a:t>
            </a:r>
            <a:r>
              <a:rPr lang="en-US" altLang="zh-CN" sz="2400" b="1" dirty="0">
                <a:solidFill>
                  <a:srgbClr val="950001"/>
                </a:solidFill>
              </a:rPr>
              <a:t>different</a:t>
            </a:r>
            <a:r>
              <a:rPr lang="zh-CN" altLang="en-US" sz="2400" b="1" dirty="0">
                <a:solidFill>
                  <a:srgbClr val="950001"/>
                </a:solidFill>
              </a:rPr>
              <a:t> </a:t>
            </a:r>
            <a:r>
              <a:rPr lang="en-US" altLang="zh-CN" sz="2400" b="1" dirty="0">
                <a:solidFill>
                  <a:srgbClr val="950001"/>
                </a:solidFill>
              </a:rPr>
              <a:t>sequences</a:t>
            </a:r>
            <a:endParaRPr lang="en-US" sz="2400" b="1" dirty="0">
              <a:solidFill>
                <a:srgbClr val="950001"/>
              </a:solidFill>
            </a:endParaRPr>
          </a:p>
        </p:txBody>
      </p:sp>
      <p:sp>
        <p:nvSpPr>
          <p:cNvPr id="96" name="Rectangle 10">
            <a:extLst>
              <a:ext uri="{FF2B5EF4-FFF2-40B4-BE49-F238E27FC236}">
                <a16:creationId xmlns:a16="http://schemas.microsoft.com/office/drawing/2014/main" id="{A3901D8F-4D7D-4C8C-BDCA-5C578E63F58F}"/>
              </a:ext>
            </a:extLst>
          </p:cNvPr>
          <p:cNvSpPr/>
          <p:nvPr/>
        </p:nvSpPr>
        <p:spPr>
          <a:xfrm>
            <a:off x="0" y="5171935"/>
            <a:ext cx="2620974" cy="461665"/>
          </a:xfrm>
          <a:prstGeom prst="rect">
            <a:avLst/>
          </a:prstGeom>
        </p:spPr>
        <p:txBody>
          <a:bodyPr wrap="none">
            <a:spAutoFit/>
          </a:bodyPr>
          <a:lstStyle/>
          <a:p>
            <a:r>
              <a:rPr lang="en-US" altLang="zh-CN" sz="2400" b="1" dirty="0">
                <a:solidFill>
                  <a:srgbClr val="FF0000"/>
                </a:solidFill>
              </a:rPr>
              <a:t>canonical</a:t>
            </a:r>
            <a:r>
              <a:rPr lang="zh-CN" altLang="en-US" sz="2400" b="1" dirty="0">
                <a:solidFill>
                  <a:srgbClr val="FF0000"/>
                </a:solidFill>
              </a:rPr>
              <a:t> </a:t>
            </a:r>
            <a:r>
              <a:rPr lang="en-US" altLang="zh-CN" sz="2400" b="1" dirty="0">
                <a:solidFill>
                  <a:srgbClr val="FF0000"/>
                </a:solidFill>
              </a:rPr>
              <a:t>encoding</a:t>
            </a:r>
            <a:endParaRPr lang="en-US" sz="2400" dirty="0">
              <a:solidFill>
                <a:srgbClr val="FF0000"/>
              </a:solidFill>
            </a:endParaRPr>
          </a:p>
        </p:txBody>
      </p:sp>
      <p:sp>
        <p:nvSpPr>
          <p:cNvPr id="97" name="Oval 11">
            <a:extLst>
              <a:ext uri="{FF2B5EF4-FFF2-40B4-BE49-F238E27FC236}">
                <a16:creationId xmlns:a16="http://schemas.microsoft.com/office/drawing/2014/main" id="{63FC3E35-B84E-41CF-A8F5-0EFFA5B7265D}"/>
              </a:ext>
            </a:extLst>
          </p:cNvPr>
          <p:cNvSpPr/>
          <p:nvPr/>
        </p:nvSpPr>
        <p:spPr>
          <a:xfrm>
            <a:off x="64834" y="4755923"/>
            <a:ext cx="2491307" cy="453642"/>
          </a:xfrm>
          <a:prstGeom prst="ellipse">
            <a:avLst/>
          </a:prstGeom>
          <a:ln>
            <a:solidFill>
              <a:srgbClr val="FF0000"/>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8" name="Rectangle 12">
            <a:extLst>
              <a:ext uri="{FF2B5EF4-FFF2-40B4-BE49-F238E27FC236}">
                <a16:creationId xmlns:a16="http://schemas.microsoft.com/office/drawing/2014/main" id="{8D9CBC80-885D-43B2-9534-329D6EA95103}"/>
              </a:ext>
            </a:extLst>
          </p:cNvPr>
          <p:cNvSpPr/>
          <p:nvPr/>
        </p:nvSpPr>
        <p:spPr>
          <a:xfrm>
            <a:off x="6942209" y="2364941"/>
            <a:ext cx="5341952" cy="461665"/>
          </a:xfrm>
          <a:prstGeom prst="rect">
            <a:avLst/>
          </a:prstGeom>
        </p:spPr>
        <p:txBody>
          <a:bodyPr wrap="square">
            <a:spAutoFit/>
          </a:bodyPr>
          <a:lstStyle/>
          <a:p>
            <a:r>
              <a:rPr lang="en-US" altLang="zh-CN" sz="2400" b="1" dirty="0">
                <a:solidFill>
                  <a:srgbClr val="950001"/>
                </a:solidFill>
              </a:rPr>
              <a:t>Deduplicate</a:t>
            </a:r>
            <a:r>
              <a:rPr lang="zh-CN" altLang="en-US" sz="2400" b="1" dirty="0">
                <a:solidFill>
                  <a:srgbClr val="950001"/>
                </a:solidFill>
              </a:rPr>
              <a:t> </a:t>
            </a:r>
            <a:r>
              <a:rPr lang="en-US" altLang="zh-CN" sz="2400" b="1" dirty="0">
                <a:solidFill>
                  <a:srgbClr val="950001"/>
                </a:solidFill>
              </a:rPr>
              <a:t>by</a:t>
            </a:r>
            <a:r>
              <a:rPr lang="zh-CN" altLang="en-US" sz="2400" b="1" dirty="0">
                <a:solidFill>
                  <a:srgbClr val="950001"/>
                </a:solidFill>
              </a:rPr>
              <a:t> </a:t>
            </a:r>
            <a:r>
              <a:rPr lang="en-US" altLang="zh-CN" sz="2400" b="1" dirty="0">
                <a:solidFill>
                  <a:srgbClr val="950001"/>
                </a:solidFill>
              </a:rPr>
              <a:t>canonical</a:t>
            </a:r>
            <a:r>
              <a:rPr lang="zh-CN" altLang="en-US" sz="2400" b="1" dirty="0">
                <a:solidFill>
                  <a:srgbClr val="950001"/>
                </a:solidFill>
              </a:rPr>
              <a:t> </a:t>
            </a:r>
            <a:r>
              <a:rPr lang="en-US" altLang="zh-CN" sz="2400" b="1" dirty="0">
                <a:solidFill>
                  <a:srgbClr val="950001"/>
                </a:solidFill>
              </a:rPr>
              <a:t>encoding</a:t>
            </a:r>
            <a:endParaRPr lang="en-US" sz="2400" b="1" dirty="0">
              <a:solidFill>
                <a:srgbClr val="950001"/>
              </a:solidFill>
            </a:endParaRPr>
          </a:p>
        </p:txBody>
      </p:sp>
      <p:pic>
        <p:nvPicPr>
          <p:cNvPr id="99" name="Picture 14">
            <a:extLst>
              <a:ext uri="{FF2B5EF4-FFF2-40B4-BE49-F238E27FC236}">
                <a16:creationId xmlns:a16="http://schemas.microsoft.com/office/drawing/2014/main" id="{71C236C3-E5A7-4EAD-A22B-0F7FFBE49A2A}"/>
              </a:ext>
            </a:extLst>
          </p:cNvPr>
          <p:cNvPicPr>
            <a:picLocks noChangeAspect="1"/>
          </p:cNvPicPr>
          <p:nvPr/>
        </p:nvPicPr>
        <p:blipFill>
          <a:blip r:embed="rId4"/>
          <a:stretch>
            <a:fillRect/>
          </a:stretch>
        </p:blipFill>
        <p:spPr>
          <a:xfrm>
            <a:off x="7941100" y="2883472"/>
            <a:ext cx="3734859" cy="2653179"/>
          </a:xfrm>
          <a:prstGeom prst="rect">
            <a:avLst/>
          </a:prstGeom>
        </p:spPr>
      </p:pic>
    </p:spTree>
    <p:extLst>
      <p:ext uri="{BB962C8B-B14F-4D97-AF65-F5344CB8AC3E}">
        <p14:creationId xmlns:p14="http://schemas.microsoft.com/office/powerpoint/2010/main" val="352607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7" grpId="0" animBg="1"/>
      <p:bldP spid="9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9655" y="144780"/>
            <a:ext cx="10808335" cy="692150"/>
          </a:xfrm>
        </p:spPr>
        <p:txBody>
          <a:bodyPr/>
          <a:lstStyle/>
          <a:p>
            <a:r>
              <a:rPr lang="en-US" altLang="zh-CN" dirty="0"/>
              <a:t>Proposed Methods (18/29) </a:t>
            </a:r>
          </a:p>
        </p:txBody>
      </p:sp>
      <p:sp>
        <p:nvSpPr>
          <p:cNvPr id="4" name="灯片编号占位符 3"/>
          <p:cNvSpPr>
            <a:spLocks noGrp="1"/>
          </p:cNvSpPr>
          <p:nvPr>
            <p:ph type="sldNum" sz="quarter" idx="10"/>
          </p:nvPr>
        </p:nvSpPr>
        <p:spPr/>
        <p:txBody>
          <a:bodyPr/>
          <a:lstStyle/>
          <a:p>
            <a:fld id="{D9B6BDF2-6896-4B98-8776-C18582F63BA5}" type="slidenum">
              <a:rPr lang="zh-TW" altLang="en-US" smtClean="0"/>
              <a:t>31</a:t>
            </a:fld>
            <a:endParaRPr lang="zh-TW" altLang="en-US"/>
          </a:p>
        </p:txBody>
      </p:sp>
      <p:sp>
        <p:nvSpPr>
          <p:cNvPr id="9" name="TextBox 13">
            <a:extLst>
              <a:ext uri="{FF2B5EF4-FFF2-40B4-BE49-F238E27FC236}">
                <a16:creationId xmlns:a16="http://schemas.microsoft.com/office/drawing/2014/main" id="{DC65831D-660E-4008-8A2C-59CA5E7462EB}"/>
              </a:ext>
            </a:extLst>
          </p:cNvPr>
          <p:cNvSpPr txBox="1">
            <a:spLocks noGrp="1"/>
          </p:cNvSpPr>
          <p:nvPr>
            <p:ph idx="1"/>
          </p:nvPr>
        </p:nvSpPr>
        <p:spPr>
          <a:xfrm>
            <a:off x="652880" y="981485"/>
            <a:ext cx="11343217" cy="3600986"/>
          </a:xfrm>
          <a:prstGeom prst="rect">
            <a:avLst/>
          </a:prstGeom>
          <a:noFill/>
        </p:spPr>
        <p:txBody>
          <a:bodyPr wrap="square">
            <a:spAutoFit/>
          </a:bodyPr>
          <a:lstStyle/>
          <a:p>
            <a:r>
              <a:rPr lang="en-US" altLang="zh-CN" sz="3600" b="1" dirty="0" err="1">
                <a:solidFill>
                  <a:srgbClr val="C00000"/>
                </a:solidFill>
              </a:rPr>
              <a:t>PrefixFPM</a:t>
            </a:r>
            <a:endParaRPr lang="en-US" altLang="zh-CN" sz="3600" b="1" dirty="0">
              <a:solidFill>
                <a:srgbClr val="C00000"/>
              </a:solidFill>
            </a:endParaRPr>
          </a:p>
          <a:p>
            <a:pPr lvl="1"/>
            <a:r>
              <a:rPr lang="en-US" altLang="zh-CN" sz="2800" dirty="0">
                <a:solidFill>
                  <a:prstClr val="black"/>
                </a:solidFill>
              </a:rPr>
              <a:t>Task Parallelism</a:t>
            </a:r>
          </a:p>
          <a:p>
            <a:pPr marL="457200" lvl="1" indent="0">
              <a:buNone/>
            </a:pPr>
            <a:endParaRPr lang="en-US" altLang="zh-CN" dirty="0">
              <a:solidFill>
                <a:prstClr val="black"/>
              </a:solidFill>
            </a:endParaRPr>
          </a:p>
          <a:p>
            <a:pPr lvl="1"/>
            <a:endParaRPr lang="en-US" altLang="zh-CN" dirty="0">
              <a:solidFill>
                <a:prstClr val="black"/>
              </a:solidFill>
            </a:endParaRPr>
          </a:p>
          <a:p>
            <a:pPr marL="457200" lvl="1" indent="0">
              <a:buNone/>
            </a:pPr>
            <a:endParaRPr lang="en-US" altLang="zh-CN" dirty="0">
              <a:solidFill>
                <a:prstClr val="black"/>
              </a:solidFill>
            </a:endParaRPr>
          </a:p>
          <a:p>
            <a:endParaRPr lang="en-US" altLang="zh-CN" sz="3600" b="1" dirty="0">
              <a:solidFill>
                <a:srgbClr val="C00000"/>
              </a:solidFill>
            </a:endParaRPr>
          </a:p>
        </p:txBody>
      </p:sp>
      <p:sp>
        <p:nvSpPr>
          <p:cNvPr id="14" name="Rectangle 3">
            <a:extLst>
              <a:ext uri="{FF2B5EF4-FFF2-40B4-BE49-F238E27FC236}">
                <a16:creationId xmlns:a16="http://schemas.microsoft.com/office/drawing/2014/main" id="{08BAB060-C2EE-4651-BC59-0400C2C4CA2E}"/>
              </a:ext>
            </a:extLst>
          </p:cNvPr>
          <p:cNvSpPr/>
          <p:nvPr/>
        </p:nvSpPr>
        <p:spPr>
          <a:xfrm>
            <a:off x="6183440" y="2260548"/>
            <a:ext cx="442750" cy="584775"/>
          </a:xfrm>
          <a:prstGeom prst="rect">
            <a:avLst/>
          </a:prstGeom>
        </p:spPr>
        <p:txBody>
          <a:bodyPr wrap="none">
            <a:spAutoFit/>
          </a:bodyPr>
          <a:lstStyle/>
          <a:p>
            <a:r>
              <a:rPr lang="en-US" sz="3200" dirty="0">
                <a:solidFill>
                  <a:srgbClr val="0070C0"/>
                </a:solidFill>
                <a:latin typeface="Roboto"/>
              </a:rPr>
              <a:t>∅</a:t>
            </a:r>
            <a:endParaRPr lang="en-US" sz="3200" dirty="0">
              <a:solidFill>
                <a:srgbClr val="0070C0"/>
              </a:solidFill>
            </a:endParaRPr>
          </a:p>
        </p:txBody>
      </p:sp>
      <p:sp>
        <p:nvSpPr>
          <p:cNvPr id="15" name="Rectangle 4">
            <a:extLst>
              <a:ext uri="{FF2B5EF4-FFF2-40B4-BE49-F238E27FC236}">
                <a16:creationId xmlns:a16="http://schemas.microsoft.com/office/drawing/2014/main" id="{121F25EC-9EA1-453C-9FE9-7D882C4BA33D}"/>
              </a:ext>
            </a:extLst>
          </p:cNvPr>
          <p:cNvSpPr/>
          <p:nvPr/>
        </p:nvSpPr>
        <p:spPr>
          <a:xfrm>
            <a:off x="4375744" y="5218917"/>
            <a:ext cx="817853" cy="461665"/>
          </a:xfrm>
          <a:prstGeom prst="rect">
            <a:avLst/>
          </a:prstGeom>
        </p:spPr>
        <p:txBody>
          <a:bodyPr wrap="none">
            <a:spAutoFit/>
          </a:bodyPr>
          <a:lstStyle/>
          <a:p>
            <a:r>
              <a:rPr lang="en-US" altLang="zh-CN" dirty="0">
                <a:solidFill>
                  <a:srgbClr val="0070C0"/>
                </a:solidFill>
                <a:latin typeface="Roboto"/>
              </a:rPr>
              <a:t>ABC</a:t>
            </a:r>
            <a:endParaRPr lang="en-US" dirty="0">
              <a:solidFill>
                <a:srgbClr val="0070C0"/>
              </a:solidFill>
            </a:endParaRPr>
          </a:p>
        </p:txBody>
      </p:sp>
      <p:pic>
        <p:nvPicPr>
          <p:cNvPr id="16" name="Picture 15">
            <a:extLst>
              <a:ext uri="{FF2B5EF4-FFF2-40B4-BE49-F238E27FC236}">
                <a16:creationId xmlns:a16="http://schemas.microsoft.com/office/drawing/2014/main" id="{04B02D88-049C-4A60-A217-B9573BF57489}"/>
              </a:ext>
            </a:extLst>
          </p:cNvPr>
          <p:cNvPicPr>
            <a:picLocks noChangeAspect="1"/>
          </p:cNvPicPr>
          <p:nvPr/>
        </p:nvPicPr>
        <p:blipFill>
          <a:blip r:embed="rId3"/>
          <a:stretch>
            <a:fillRect/>
          </a:stretch>
        </p:blipFill>
        <p:spPr>
          <a:xfrm>
            <a:off x="6790088" y="2191049"/>
            <a:ext cx="689496" cy="689496"/>
          </a:xfrm>
          <a:prstGeom prst="rect">
            <a:avLst/>
          </a:prstGeom>
        </p:spPr>
      </p:pic>
      <p:sp>
        <p:nvSpPr>
          <p:cNvPr id="17" name="Rectangle 16">
            <a:extLst>
              <a:ext uri="{FF2B5EF4-FFF2-40B4-BE49-F238E27FC236}">
                <a16:creationId xmlns:a16="http://schemas.microsoft.com/office/drawing/2014/main" id="{267BAC7A-EAAB-47EA-B89B-45AAF55C9052}"/>
              </a:ext>
            </a:extLst>
          </p:cNvPr>
          <p:cNvSpPr/>
          <p:nvPr/>
        </p:nvSpPr>
        <p:spPr>
          <a:xfrm>
            <a:off x="6636037" y="2050565"/>
            <a:ext cx="1180131" cy="253916"/>
          </a:xfrm>
          <a:prstGeom prst="rect">
            <a:avLst/>
          </a:prstGeom>
        </p:spPr>
        <p:txBody>
          <a:bodyPr wrap="none">
            <a:spAutoFit/>
          </a:bodyPr>
          <a:lstStyle/>
          <a:p>
            <a:r>
              <a:rPr lang="en-US" altLang="zh-CN" sz="1050" b="1" dirty="0">
                <a:solidFill>
                  <a:schemeClr val="accent5">
                    <a:lumMod val="50000"/>
                  </a:schemeClr>
                </a:solidFill>
              </a:rPr>
              <a:t>Transaction</a:t>
            </a:r>
            <a:r>
              <a:rPr lang="zh-CN" altLang="en-US" sz="1050" b="1" dirty="0">
                <a:solidFill>
                  <a:schemeClr val="accent5">
                    <a:lumMod val="50000"/>
                  </a:schemeClr>
                </a:solidFill>
              </a:rPr>
              <a:t> </a:t>
            </a:r>
            <a:r>
              <a:rPr lang="en-US" altLang="zh-CN" sz="1050" b="1" dirty="0">
                <a:solidFill>
                  <a:schemeClr val="accent5">
                    <a:lumMod val="50000"/>
                  </a:schemeClr>
                </a:solidFill>
              </a:rPr>
              <a:t>DB</a:t>
            </a:r>
            <a:endParaRPr lang="en-US" sz="1050" dirty="0">
              <a:solidFill>
                <a:schemeClr val="accent5">
                  <a:lumMod val="50000"/>
                </a:schemeClr>
              </a:solidFill>
            </a:endParaRPr>
          </a:p>
        </p:txBody>
      </p:sp>
      <p:grpSp>
        <p:nvGrpSpPr>
          <p:cNvPr id="18" name="Group 17">
            <a:extLst>
              <a:ext uri="{FF2B5EF4-FFF2-40B4-BE49-F238E27FC236}">
                <a16:creationId xmlns:a16="http://schemas.microsoft.com/office/drawing/2014/main" id="{3B5FAACA-811C-4B25-9BB0-7933B03761D4}"/>
              </a:ext>
            </a:extLst>
          </p:cNvPr>
          <p:cNvGrpSpPr/>
          <p:nvPr/>
        </p:nvGrpSpPr>
        <p:grpSpPr>
          <a:xfrm>
            <a:off x="2943080" y="3731321"/>
            <a:ext cx="766277" cy="1013157"/>
            <a:chOff x="1043608" y="4173652"/>
            <a:chExt cx="766277" cy="1013157"/>
          </a:xfrm>
        </p:grpSpPr>
        <p:sp>
          <p:nvSpPr>
            <p:cNvPr id="19" name="Rectangle 18">
              <a:extLst>
                <a:ext uri="{FF2B5EF4-FFF2-40B4-BE49-F238E27FC236}">
                  <a16:creationId xmlns:a16="http://schemas.microsoft.com/office/drawing/2014/main" id="{97610CD4-BA14-4559-ADD7-1165A2200AF7}"/>
                </a:ext>
              </a:extLst>
            </p:cNvPr>
            <p:cNvSpPr/>
            <p:nvPr/>
          </p:nvSpPr>
          <p:spPr>
            <a:xfrm>
              <a:off x="1043608" y="4725144"/>
              <a:ext cx="595035" cy="461665"/>
            </a:xfrm>
            <a:prstGeom prst="rect">
              <a:avLst/>
            </a:prstGeom>
          </p:spPr>
          <p:txBody>
            <a:bodyPr wrap="none">
              <a:spAutoFit/>
            </a:bodyPr>
            <a:lstStyle/>
            <a:p>
              <a:r>
                <a:rPr lang="en-US" dirty="0">
                  <a:solidFill>
                    <a:srgbClr val="0070C0"/>
                  </a:solidFill>
                  <a:latin typeface="Roboto"/>
                </a:rPr>
                <a:t>AA</a:t>
              </a:r>
              <a:endParaRPr lang="en-US" dirty="0">
                <a:solidFill>
                  <a:srgbClr val="0070C0"/>
                </a:solidFill>
              </a:endParaRPr>
            </a:p>
          </p:txBody>
        </p:sp>
        <p:cxnSp>
          <p:nvCxnSpPr>
            <p:cNvPr id="20" name="Straight Connector 19">
              <a:extLst>
                <a:ext uri="{FF2B5EF4-FFF2-40B4-BE49-F238E27FC236}">
                  <a16:creationId xmlns:a16="http://schemas.microsoft.com/office/drawing/2014/main" id="{304C7616-DD7E-48CD-9CF7-F63AE3FDEA6E}"/>
                </a:ext>
              </a:extLst>
            </p:cNvPr>
            <p:cNvCxnSpPr>
              <a:cxnSpLocks/>
            </p:cNvCxnSpPr>
            <p:nvPr/>
          </p:nvCxnSpPr>
          <p:spPr>
            <a:xfrm flipH="1">
              <a:off x="1321685" y="4173652"/>
              <a:ext cx="488200" cy="576563"/>
            </a:xfrm>
            <a:prstGeom prst="line">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grpSp>
      <p:grpSp>
        <p:nvGrpSpPr>
          <p:cNvPr id="21" name="Group 20">
            <a:extLst>
              <a:ext uri="{FF2B5EF4-FFF2-40B4-BE49-F238E27FC236}">
                <a16:creationId xmlns:a16="http://schemas.microsoft.com/office/drawing/2014/main" id="{C2FAA8A4-7161-4875-88A3-CA498F5C9112}"/>
              </a:ext>
            </a:extLst>
          </p:cNvPr>
          <p:cNvGrpSpPr/>
          <p:nvPr/>
        </p:nvGrpSpPr>
        <p:grpSpPr>
          <a:xfrm>
            <a:off x="3632575" y="3732581"/>
            <a:ext cx="595035" cy="1011897"/>
            <a:chOff x="1733103" y="4174912"/>
            <a:chExt cx="595035" cy="1011897"/>
          </a:xfrm>
        </p:grpSpPr>
        <p:sp>
          <p:nvSpPr>
            <p:cNvPr id="22" name="Rectangle 21">
              <a:extLst>
                <a:ext uri="{FF2B5EF4-FFF2-40B4-BE49-F238E27FC236}">
                  <a16:creationId xmlns:a16="http://schemas.microsoft.com/office/drawing/2014/main" id="{F5364839-226D-48E6-BDAD-64602C233D6E}"/>
                </a:ext>
              </a:extLst>
            </p:cNvPr>
            <p:cNvSpPr/>
            <p:nvPr/>
          </p:nvSpPr>
          <p:spPr>
            <a:xfrm>
              <a:off x="1733103" y="4725144"/>
              <a:ext cx="595035" cy="461665"/>
            </a:xfrm>
            <a:prstGeom prst="rect">
              <a:avLst/>
            </a:prstGeom>
          </p:spPr>
          <p:txBody>
            <a:bodyPr wrap="none">
              <a:spAutoFit/>
            </a:bodyPr>
            <a:lstStyle/>
            <a:p>
              <a:r>
                <a:rPr lang="en-US" dirty="0">
                  <a:solidFill>
                    <a:srgbClr val="0070C0"/>
                  </a:solidFill>
                  <a:latin typeface="Roboto"/>
                </a:rPr>
                <a:t>AB</a:t>
              </a:r>
              <a:endParaRPr lang="en-US" dirty="0">
                <a:solidFill>
                  <a:srgbClr val="0070C0"/>
                </a:solidFill>
              </a:endParaRPr>
            </a:p>
          </p:txBody>
        </p:sp>
        <p:cxnSp>
          <p:nvCxnSpPr>
            <p:cNvPr id="23" name="Straight Connector 22">
              <a:extLst>
                <a:ext uri="{FF2B5EF4-FFF2-40B4-BE49-F238E27FC236}">
                  <a16:creationId xmlns:a16="http://schemas.microsoft.com/office/drawing/2014/main" id="{3D84DE26-48E5-43E8-82DE-AFAD07385BC7}"/>
                </a:ext>
              </a:extLst>
            </p:cNvPr>
            <p:cNvCxnSpPr>
              <a:cxnSpLocks/>
            </p:cNvCxnSpPr>
            <p:nvPr/>
          </p:nvCxnSpPr>
          <p:spPr>
            <a:xfrm>
              <a:off x="2030620" y="4174912"/>
              <a:ext cx="0" cy="550231"/>
            </a:xfrm>
            <a:prstGeom prst="line">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grpSp>
      <p:sp>
        <p:nvSpPr>
          <p:cNvPr id="24" name="Rectangle 23">
            <a:extLst>
              <a:ext uri="{FF2B5EF4-FFF2-40B4-BE49-F238E27FC236}">
                <a16:creationId xmlns:a16="http://schemas.microsoft.com/office/drawing/2014/main" id="{A44A2B32-4D9F-4FAB-AF7A-91332609776C}"/>
              </a:ext>
            </a:extLst>
          </p:cNvPr>
          <p:cNvSpPr/>
          <p:nvPr/>
        </p:nvSpPr>
        <p:spPr>
          <a:xfrm>
            <a:off x="2665038" y="5233462"/>
            <a:ext cx="800219" cy="461665"/>
          </a:xfrm>
          <a:prstGeom prst="rect">
            <a:avLst/>
          </a:prstGeom>
        </p:spPr>
        <p:txBody>
          <a:bodyPr wrap="none">
            <a:spAutoFit/>
          </a:bodyPr>
          <a:lstStyle/>
          <a:p>
            <a:r>
              <a:rPr lang="en-US" dirty="0">
                <a:solidFill>
                  <a:srgbClr val="0070C0"/>
                </a:solidFill>
                <a:latin typeface="Roboto"/>
              </a:rPr>
              <a:t>AB</a:t>
            </a:r>
            <a:r>
              <a:rPr lang="en-US" altLang="zh-CN" dirty="0">
                <a:solidFill>
                  <a:srgbClr val="0070C0"/>
                </a:solidFill>
                <a:latin typeface="Roboto"/>
              </a:rPr>
              <a:t>A</a:t>
            </a:r>
            <a:endParaRPr lang="en-US" dirty="0">
              <a:solidFill>
                <a:srgbClr val="0070C0"/>
              </a:solidFill>
            </a:endParaRPr>
          </a:p>
        </p:txBody>
      </p:sp>
      <p:sp>
        <p:nvSpPr>
          <p:cNvPr id="25" name="Rectangle 24">
            <a:extLst>
              <a:ext uri="{FF2B5EF4-FFF2-40B4-BE49-F238E27FC236}">
                <a16:creationId xmlns:a16="http://schemas.microsoft.com/office/drawing/2014/main" id="{BE7E57CA-6D19-4D43-9368-5E2239D2B9AA}"/>
              </a:ext>
            </a:extLst>
          </p:cNvPr>
          <p:cNvSpPr/>
          <p:nvPr/>
        </p:nvSpPr>
        <p:spPr>
          <a:xfrm>
            <a:off x="2943079" y="2078228"/>
            <a:ext cx="2723310" cy="461665"/>
          </a:xfrm>
          <a:prstGeom prst="rect">
            <a:avLst/>
          </a:prstGeom>
        </p:spPr>
        <p:txBody>
          <a:bodyPr wrap="none">
            <a:spAutoFit/>
          </a:bodyPr>
          <a:lstStyle/>
          <a:p>
            <a:r>
              <a:rPr lang="en-US" altLang="zh-CN" sz="2400" b="1" dirty="0">
                <a:solidFill>
                  <a:srgbClr val="950001"/>
                </a:solidFill>
              </a:rPr>
              <a:t>Alphabet</a:t>
            </a:r>
            <a:r>
              <a:rPr lang="zh-CN" altLang="en-US" sz="2400" b="1" dirty="0">
                <a:solidFill>
                  <a:srgbClr val="950001"/>
                </a:solidFill>
              </a:rPr>
              <a:t> </a:t>
            </a:r>
            <a:r>
              <a:rPr lang="en-US" altLang="zh-CN" sz="2400" b="1" dirty="0">
                <a:solidFill>
                  <a:srgbClr val="950001"/>
                </a:solidFill>
              </a:rPr>
              <a:t>is</a:t>
            </a:r>
            <a:r>
              <a:rPr lang="zh-CN" altLang="en-US" sz="2400" b="1" dirty="0">
                <a:solidFill>
                  <a:srgbClr val="950001"/>
                </a:solidFill>
              </a:rPr>
              <a:t> </a:t>
            </a:r>
            <a:r>
              <a:rPr lang="en-US" altLang="zh-CN" sz="2400" b="1" dirty="0">
                <a:solidFill>
                  <a:srgbClr val="950001"/>
                </a:solidFill>
              </a:rPr>
              <a:t>{A,</a:t>
            </a:r>
            <a:r>
              <a:rPr lang="zh-CN" altLang="en-US" sz="2400" b="1" dirty="0">
                <a:solidFill>
                  <a:srgbClr val="950001"/>
                </a:solidFill>
              </a:rPr>
              <a:t> </a:t>
            </a:r>
            <a:r>
              <a:rPr lang="en-US" altLang="zh-CN" sz="2400" b="1" dirty="0">
                <a:solidFill>
                  <a:srgbClr val="950001"/>
                </a:solidFill>
              </a:rPr>
              <a:t>B,</a:t>
            </a:r>
            <a:r>
              <a:rPr lang="zh-CN" altLang="en-US" sz="2400" b="1" dirty="0">
                <a:solidFill>
                  <a:srgbClr val="950001"/>
                </a:solidFill>
              </a:rPr>
              <a:t> </a:t>
            </a:r>
            <a:r>
              <a:rPr lang="en-US" altLang="zh-CN" sz="2400" b="1" dirty="0">
                <a:solidFill>
                  <a:srgbClr val="950001"/>
                </a:solidFill>
              </a:rPr>
              <a:t>C}</a:t>
            </a:r>
            <a:endParaRPr lang="en-US" sz="2400" b="1" dirty="0">
              <a:solidFill>
                <a:srgbClr val="950001"/>
              </a:solidFill>
            </a:endParaRPr>
          </a:p>
        </p:txBody>
      </p:sp>
      <p:grpSp>
        <p:nvGrpSpPr>
          <p:cNvPr id="26" name="Group 25">
            <a:extLst>
              <a:ext uri="{FF2B5EF4-FFF2-40B4-BE49-F238E27FC236}">
                <a16:creationId xmlns:a16="http://schemas.microsoft.com/office/drawing/2014/main" id="{77165594-4994-43E9-ACB0-BD4E85BD14CB}"/>
              </a:ext>
            </a:extLst>
          </p:cNvPr>
          <p:cNvGrpSpPr/>
          <p:nvPr/>
        </p:nvGrpSpPr>
        <p:grpSpPr>
          <a:xfrm>
            <a:off x="3520391" y="4785227"/>
            <a:ext cx="800219" cy="895356"/>
            <a:chOff x="1980959" y="5314351"/>
            <a:chExt cx="800219" cy="895356"/>
          </a:xfrm>
        </p:grpSpPr>
        <p:sp>
          <p:nvSpPr>
            <p:cNvPr id="27" name="Rectangle 26">
              <a:extLst>
                <a:ext uri="{FF2B5EF4-FFF2-40B4-BE49-F238E27FC236}">
                  <a16:creationId xmlns:a16="http://schemas.microsoft.com/office/drawing/2014/main" id="{37308F31-E296-4A33-9998-636CDF3913E2}"/>
                </a:ext>
              </a:extLst>
            </p:cNvPr>
            <p:cNvSpPr/>
            <p:nvPr/>
          </p:nvSpPr>
          <p:spPr>
            <a:xfrm>
              <a:off x="1980959" y="5748042"/>
              <a:ext cx="800219" cy="461665"/>
            </a:xfrm>
            <a:prstGeom prst="rect">
              <a:avLst/>
            </a:prstGeom>
          </p:spPr>
          <p:txBody>
            <a:bodyPr wrap="none">
              <a:spAutoFit/>
            </a:bodyPr>
            <a:lstStyle/>
            <a:p>
              <a:r>
                <a:rPr lang="en-US" dirty="0">
                  <a:solidFill>
                    <a:srgbClr val="0070C0"/>
                  </a:solidFill>
                  <a:latin typeface="Roboto"/>
                </a:rPr>
                <a:t>AB</a:t>
              </a:r>
              <a:r>
                <a:rPr lang="en-US" altLang="zh-CN" dirty="0">
                  <a:solidFill>
                    <a:srgbClr val="0070C0"/>
                  </a:solidFill>
                  <a:latin typeface="Roboto"/>
                </a:rPr>
                <a:t>B</a:t>
              </a:r>
              <a:endParaRPr lang="en-US" dirty="0">
                <a:solidFill>
                  <a:srgbClr val="0070C0"/>
                </a:solidFill>
              </a:endParaRPr>
            </a:p>
          </p:txBody>
        </p:sp>
        <p:cxnSp>
          <p:nvCxnSpPr>
            <p:cNvPr id="28" name="Straight Connector 27">
              <a:extLst>
                <a:ext uri="{FF2B5EF4-FFF2-40B4-BE49-F238E27FC236}">
                  <a16:creationId xmlns:a16="http://schemas.microsoft.com/office/drawing/2014/main" id="{BFBBA6BB-4901-4757-95A6-724EFF90B8D5}"/>
                </a:ext>
              </a:extLst>
            </p:cNvPr>
            <p:cNvCxnSpPr>
              <a:cxnSpLocks/>
            </p:cNvCxnSpPr>
            <p:nvPr/>
          </p:nvCxnSpPr>
          <p:spPr>
            <a:xfrm>
              <a:off x="2395225" y="5314351"/>
              <a:ext cx="0" cy="432679"/>
            </a:xfrm>
            <a:prstGeom prst="line">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grpSp>
      <p:cxnSp>
        <p:nvCxnSpPr>
          <p:cNvPr id="29" name="Straight Connector 28">
            <a:extLst>
              <a:ext uri="{FF2B5EF4-FFF2-40B4-BE49-F238E27FC236}">
                <a16:creationId xmlns:a16="http://schemas.microsoft.com/office/drawing/2014/main" id="{99B7FF67-F403-4C6C-B168-677CABA5C614}"/>
              </a:ext>
            </a:extLst>
          </p:cNvPr>
          <p:cNvCxnSpPr>
            <a:cxnSpLocks/>
            <a:endCxn id="15" idx="0"/>
          </p:cNvCxnSpPr>
          <p:nvPr/>
        </p:nvCxnSpPr>
        <p:spPr>
          <a:xfrm>
            <a:off x="4084771" y="4785227"/>
            <a:ext cx="699900" cy="433690"/>
          </a:xfrm>
          <a:prstGeom prst="line">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grpSp>
        <p:nvGrpSpPr>
          <p:cNvPr id="30" name="Group 29">
            <a:extLst>
              <a:ext uri="{FF2B5EF4-FFF2-40B4-BE49-F238E27FC236}">
                <a16:creationId xmlns:a16="http://schemas.microsoft.com/office/drawing/2014/main" id="{4FF8EB7D-609E-4842-92A3-8E988184C5E1}"/>
              </a:ext>
            </a:extLst>
          </p:cNvPr>
          <p:cNvGrpSpPr/>
          <p:nvPr/>
        </p:nvGrpSpPr>
        <p:grpSpPr>
          <a:xfrm>
            <a:off x="5742293" y="2719732"/>
            <a:ext cx="2385363" cy="1311041"/>
            <a:chOff x="4202861" y="3248856"/>
            <a:chExt cx="2385363" cy="1311041"/>
          </a:xfrm>
        </p:grpSpPr>
        <p:sp>
          <p:nvSpPr>
            <p:cNvPr id="31" name="Rectangle 30">
              <a:extLst>
                <a:ext uri="{FF2B5EF4-FFF2-40B4-BE49-F238E27FC236}">
                  <a16:creationId xmlns:a16="http://schemas.microsoft.com/office/drawing/2014/main" id="{CF44857E-E028-4E72-987E-5C4792F27749}"/>
                </a:ext>
              </a:extLst>
            </p:cNvPr>
            <p:cNvSpPr/>
            <p:nvPr/>
          </p:nvSpPr>
          <p:spPr>
            <a:xfrm>
              <a:off x="4254158" y="3851400"/>
              <a:ext cx="389850" cy="461665"/>
            </a:xfrm>
            <a:prstGeom prst="rect">
              <a:avLst/>
            </a:prstGeom>
          </p:spPr>
          <p:txBody>
            <a:bodyPr wrap="none">
              <a:spAutoFit/>
            </a:bodyPr>
            <a:lstStyle/>
            <a:p>
              <a:r>
                <a:rPr lang="en-US" altLang="zh-CN" dirty="0">
                  <a:solidFill>
                    <a:srgbClr val="0070C0"/>
                  </a:solidFill>
                  <a:latin typeface="Roboto"/>
                </a:rPr>
                <a:t>B</a:t>
              </a:r>
              <a:endParaRPr lang="en-US" dirty="0">
                <a:solidFill>
                  <a:srgbClr val="0070C0"/>
                </a:solidFill>
              </a:endParaRPr>
            </a:p>
          </p:txBody>
        </p:sp>
        <p:sp>
          <p:nvSpPr>
            <p:cNvPr id="32" name="Rectangle 31">
              <a:extLst>
                <a:ext uri="{FF2B5EF4-FFF2-40B4-BE49-F238E27FC236}">
                  <a16:creationId xmlns:a16="http://schemas.microsoft.com/office/drawing/2014/main" id="{453A6990-7FAC-409D-99E7-A37A099DD8EC}"/>
                </a:ext>
              </a:extLst>
            </p:cNvPr>
            <p:cNvSpPr/>
            <p:nvPr/>
          </p:nvSpPr>
          <p:spPr>
            <a:xfrm>
              <a:off x="6138261" y="3826189"/>
              <a:ext cx="407484" cy="461665"/>
            </a:xfrm>
            <a:prstGeom prst="rect">
              <a:avLst/>
            </a:prstGeom>
          </p:spPr>
          <p:txBody>
            <a:bodyPr wrap="none">
              <a:spAutoFit/>
            </a:bodyPr>
            <a:lstStyle/>
            <a:p>
              <a:r>
                <a:rPr lang="en-US" altLang="zh-CN" dirty="0">
                  <a:solidFill>
                    <a:srgbClr val="0070C0"/>
                  </a:solidFill>
                  <a:latin typeface="Roboto"/>
                </a:rPr>
                <a:t>C</a:t>
              </a:r>
              <a:endParaRPr lang="en-US" dirty="0">
                <a:solidFill>
                  <a:srgbClr val="0070C0"/>
                </a:solidFill>
              </a:endParaRPr>
            </a:p>
          </p:txBody>
        </p:sp>
        <p:cxnSp>
          <p:nvCxnSpPr>
            <p:cNvPr id="33" name="Straight Connector 32">
              <a:extLst>
                <a:ext uri="{FF2B5EF4-FFF2-40B4-BE49-F238E27FC236}">
                  <a16:creationId xmlns:a16="http://schemas.microsoft.com/office/drawing/2014/main" id="{F9556D56-A7C0-4361-8748-C244F41C6BA4}"/>
                </a:ext>
              </a:extLst>
            </p:cNvPr>
            <p:cNvCxnSpPr>
              <a:cxnSpLocks/>
            </p:cNvCxnSpPr>
            <p:nvPr/>
          </p:nvCxnSpPr>
          <p:spPr>
            <a:xfrm flipH="1">
              <a:off x="4431979" y="3371777"/>
              <a:ext cx="286387" cy="500934"/>
            </a:xfrm>
            <a:prstGeom prst="line">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34" name="Rectangle 33">
              <a:extLst>
                <a:ext uri="{FF2B5EF4-FFF2-40B4-BE49-F238E27FC236}">
                  <a16:creationId xmlns:a16="http://schemas.microsoft.com/office/drawing/2014/main" id="{675DE650-7B7C-4FA6-86B0-64EB8854336E}"/>
                </a:ext>
              </a:extLst>
            </p:cNvPr>
            <p:cNvSpPr/>
            <p:nvPr/>
          </p:nvSpPr>
          <p:spPr>
            <a:xfrm>
              <a:off x="4202861" y="4098232"/>
              <a:ext cx="492443" cy="461665"/>
            </a:xfrm>
            <a:prstGeom prst="rect">
              <a:avLst/>
            </a:prstGeom>
          </p:spPr>
          <p:txBody>
            <a:bodyPr wrap="none">
              <a:spAutoFit/>
            </a:bodyPr>
            <a:lstStyle/>
            <a:p>
              <a:r>
                <a:rPr lang="en-US" altLang="zh-CN" dirty="0">
                  <a:solidFill>
                    <a:srgbClr val="0070C0"/>
                  </a:solidFill>
                  <a:latin typeface="Roboto"/>
                </a:rPr>
                <a:t>…</a:t>
              </a:r>
              <a:endParaRPr lang="en-US" dirty="0">
                <a:solidFill>
                  <a:srgbClr val="0070C0"/>
                </a:solidFill>
              </a:endParaRPr>
            </a:p>
          </p:txBody>
        </p:sp>
        <p:sp>
          <p:nvSpPr>
            <p:cNvPr id="35" name="Rectangle 34">
              <a:extLst>
                <a:ext uri="{FF2B5EF4-FFF2-40B4-BE49-F238E27FC236}">
                  <a16:creationId xmlns:a16="http://schemas.microsoft.com/office/drawing/2014/main" id="{78FFE0AF-B016-4E62-8BB9-7230594DBA60}"/>
                </a:ext>
              </a:extLst>
            </p:cNvPr>
            <p:cNvSpPr/>
            <p:nvPr/>
          </p:nvSpPr>
          <p:spPr>
            <a:xfrm>
              <a:off x="6095781" y="4098232"/>
              <a:ext cx="492443" cy="461665"/>
            </a:xfrm>
            <a:prstGeom prst="rect">
              <a:avLst/>
            </a:prstGeom>
          </p:spPr>
          <p:txBody>
            <a:bodyPr wrap="none">
              <a:spAutoFit/>
            </a:bodyPr>
            <a:lstStyle/>
            <a:p>
              <a:r>
                <a:rPr lang="en-US" altLang="zh-CN" dirty="0">
                  <a:solidFill>
                    <a:srgbClr val="0070C0"/>
                  </a:solidFill>
                  <a:latin typeface="Roboto"/>
                </a:rPr>
                <a:t>…</a:t>
              </a:r>
              <a:endParaRPr lang="en-US" dirty="0">
                <a:solidFill>
                  <a:srgbClr val="0070C0"/>
                </a:solidFill>
              </a:endParaRPr>
            </a:p>
          </p:txBody>
        </p:sp>
        <p:cxnSp>
          <p:nvCxnSpPr>
            <p:cNvPr id="36" name="Straight Connector 35">
              <a:extLst>
                <a:ext uri="{FF2B5EF4-FFF2-40B4-BE49-F238E27FC236}">
                  <a16:creationId xmlns:a16="http://schemas.microsoft.com/office/drawing/2014/main" id="{0D5F7D8D-0603-42F2-8909-F332A50E3DCB}"/>
                </a:ext>
              </a:extLst>
            </p:cNvPr>
            <p:cNvCxnSpPr>
              <a:cxnSpLocks/>
            </p:cNvCxnSpPr>
            <p:nvPr/>
          </p:nvCxnSpPr>
          <p:spPr>
            <a:xfrm>
              <a:off x="5048053" y="3248856"/>
              <a:ext cx="1137651" cy="594598"/>
            </a:xfrm>
            <a:prstGeom prst="line">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grpSp>
      <p:grpSp>
        <p:nvGrpSpPr>
          <p:cNvPr id="37" name="Group 36">
            <a:extLst>
              <a:ext uri="{FF2B5EF4-FFF2-40B4-BE49-F238E27FC236}">
                <a16:creationId xmlns:a16="http://schemas.microsoft.com/office/drawing/2014/main" id="{F171064E-4038-4400-B78A-6C80A7EDEAF5}"/>
              </a:ext>
            </a:extLst>
          </p:cNvPr>
          <p:cNvGrpSpPr/>
          <p:nvPr/>
        </p:nvGrpSpPr>
        <p:grpSpPr>
          <a:xfrm>
            <a:off x="4144654" y="3738200"/>
            <a:ext cx="871065" cy="1223138"/>
            <a:chOff x="3118377" y="4174156"/>
            <a:chExt cx="871065" cy="1223138"/>
          </a:xfrm>
        </p:grpSpPr>
        <p:sp>
          <p:nvSpPr>
            <p:cNvPr id="38" name="Rectangle 37">
              <a:extLst>
                <a:ext uri="{FF2B5EF4-FFF2-40B4-BE49-F238E27FC236}">
                  <a16:creationId xmlns:a16="http://schemas.microsoft.com/office/drawing/2014/main" id="{BAC40A42-DBFF-40D1-B39B-D32B93AC5407}"/>
                </a:ext>
              </a:extLst>
            </p:cNvPr>
            <p:cNvSpPr/>
            <p:nvPr/>
          </p:nvSpPr>
          <p:spPr>
            <a:xfrm>
              <a:off x="3295793" y="4718768"/>
              <a:ext cx="612668" cy="461665"/>
            </a:xfrm>
            <a:prstGeom prst="rect">
              <a:avLst/>
            </a:prstGeom>
          </p:spPr>
          <p:txBody>
            <a:bodyPr wrap="none">
              <a:spAutoFit/>
            </a:bodyPr>
            <a:lstStyle/>
            <a:p>
              <a:r>
                <a:rPr lang="en-US" dirty="0">
                  <a:solidFill>
                    <a:srgbClr val="0070C0"/>
                  </a:solidFill>
                  <a:latin typeface="Roboto"/>
                </a:rPr>
                <a:t>A</a:t>
              </a:r>
              <a:r>
                <a:rPr lang="en-US" altLang="zh-CN" dirty="0">
                  <a:solidFill>
                    <a:srgbClr val="0070C0"/>
                  </a:solidFill>
                  <a:latin typeface="Roboto"/>
                </a:rPr>
                <a:t>C</a:t>
              </a:r>
              <a:endParaRPr lang="en-US" dirty="0">
                <a:solidFill>
                  <a:srgbClr val="0070C0"/>
                </a:solidFill>
              </a:endParaRPr>
            </a:p>
          </p:txBody>
        </p:sp>
        <p:cxnSp>
          <p:nvCxnSpPr>
            <p:cNvPr id="39" name="Straight Connector 38">
              <a:extLst>
                <a:ext uri="{FF2B5EF4-FFF2-40B4-BE49-F238E27FC236}">
                  <a16:creationId xmlns:a16="http://schemas.microsoft.com/office/drawing/2014/main" id="{A4FC2C53-B9A5-4962-81D0-D602BE842A54}"/>
                </a:ext>
              </a:extLst>
            </p:cNvPr>
            <p:cNvCxnSpPr>
              <a:cxnSpLocks/>
            </p:cNvCxnSpPr>
            <p:nvPr/>
          </p:nvCxnSpPr>
          <p:spPr>
            <a:xfrm>
              <a:off x="3118377" y="4174156"/>
              <a:ext cx="449457" cy="531869"/>
            </a:xfrm>
            <a:prstGeom prst="line">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40" name="Rectangle 39">
              <a:extLst>
                <a:ext uri="{FF2B5EF4-FFF2-40B4-BE49-F238E27FC236}">
                  <a16:creationId xmlns:a16="http://schemas.microsoft.com/office/drawing/2014/main" id="{777C7454-BB20-4FFC-BE2A-62B5C1D304C7}"/>
                </a:ext>
              </a:extLst>
            </p:cNvPr>
            <p:cNvSpPr/>
            <p:nvPr/>
          </p:nvSpPr>
          <p:spPr>
            <a:xfrm>
              <a:off x="3496999" y="4935629"/>
              <a:ext cx="492443" cy="461665"/>
            </a:xfrm>
            <a:prstGeom prst="rect">
              <a:avLst/>
            </a:prstGeom>
          </p:spPr>
          <p:txBody>
            <a:bodyPr wrap="none">
              <a:spAutoFit/>
            </a:bodyPr>
            <a:lstStyle/>
            <a:p>
              <a:r>
                <a:rPr lang="en-US" altLang="zh-CN" dirty="0">
                  <a:solidFill>
                    <a:srgbClr val="0070C0"/>
                  </a:solidFill>
                  <a:latin typeface="Roboto"/>
                </a:rPr>
                <a:t>…</a:t>
              </a:r>
              <a:endParaRPr lang="en-US" dirty="0">
                <a:solidFill>
                  <a:srgbClr val="0070C0"/>
                </a:solidFill>
              </a:endParaRPr>
            </a:p>
          </p:txBody>
        </p:sp>
      </p:grpSp>
      <p:sp>
        <p:nvSpPr>
          <p:cNvPr id="41" name="Rectangle 40">
            <a:extLst>
              <a:ext uri="{FF2B5EF4-FFF2-40B4-BE49-F238E27FC236}">
                <a16:creationId xmlns:a16="http://schemas.microsoft.com/office/drawing/2014/main" id="{E2FE0972-20C5-4169-8D9F-24163F2EDEB9}"/>
              </a:ext>
            </a:extLst>
          </p:cNvPr>
          <p:cNvSpPr/>
          <p:nvPr/>
        </p:nvSpPr>
        <p:spPr>
          <a:xfrm>
            <a:off x="3716597" y="3309939"/>
            <a:ext cx="389850" cy="461665"/>
          </a:xfrm>
          <a:prstGeom prst="rect">
            <a:avLst/>
          </a:prstGeom>
        </p:spPr>
        <p:txBody>
          <a:bodyPr wrap="none">
            <a:spAutoFit/>
          </a:bodyPr>
          <a:lstStyle/>
          <a:p>
            <a:r>
              <a:rPr lang="en-US" altLang="zh-CN" dirty="0">
                <a:solidFill>
                  <a:srgbClr val="0070C0"/>
                </a:solidFill>
                <a:latin typeface="Roboto"/>
              </a:rPr>
              <a:t>A</a:t>
            </a:r>
            <a:endParaRPr lang="en-US" dirty="0">
              <a:solidFill>
                <a:srgbClr val="0070C0"/>
              </a:solidFill>
            </a:endParaRPr>
          </a:p>
        </p:txBody>
      </p:sp>
      <p:cxnSp>
        <p:nvCxnSpPr>
          <p:cNvPr id="42" name="Straight Connector 41">
            <a:extLst>
              <a:ext uri="{FF2B5EF4-FFF2-40B4-BE49-F238E27FC236}">
                <a16:creationId xmlns:a16="http://schemas.microsoft.com/office/drawing/2014/main" id="{762C00DE-6278-47C6-94E5-D474CB99E63C}"/>
              </a:ext>
            </a:extLst>
          </p:cNvPr>
          <p:cNvCxnSpPr>
            <a:cxnSpLocks/>
          </p:cNvCxnSpPr>
          <p:nvPr/>
        </p:nvCxnSpPr>
        <p:spPr>
          <a:xfrm flipH="1">
            <a:off x="4055431" y="2719732"/>
            <a:ext cx="1963576" cy="613375"/>
          </a:xfrm>
          <a:prstGeom prst="line">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43" name="Rectangle 42">
            <a:extLst>
              <a:ext uri="{FF2B5EF4-FFF2-40B4-BE49-F238E27FC236}">
                <a16:creationId xmlns:a16="http://schemas.microsoft.com/office/drawing/2014/main" id="{2D6857E6-7B1E-4461-9807-C53B3C8AFD91}"/>
              </a:ext>
            </a:extLst>
          </p:cNvPr>
          <p:cNvSpPr/>
          <p:nvPr/>
        </p:nvSpPr>
        <p:spPr>
          <a:xfrm>
            <a:off x="2135886" y="4515242"/>
            <a:ext cx="1058303" cy="307777"/>
          </a:xfrm>
          <a:prstGeom prst="rect">
            <a:avLst/>
          </a:prstGeom>
        </p:spPr>
        <p:txBody>
          <a:bodyPr wrap="none">
            <a:spAutoFit/>
          </a:bodyPr>
          <a:lstStyle/>
          <a:p>
            <a:r>
              <a:rPr lang="en-US" altLang="zh-CN" sz="1400" b="1" dirty="0">
                <a:solidFill>
                  <a:srgbClr val="E50204"/>
                </a:solidFill>
              </a:rPr>
              <a:t>infrequent</a:t>
            </a:r>
            <a:endParaRPr lang="en-US" sz="1400" dirty="0">
              <a:solidFill>
                <a:srgbClr val="E50204"/>
              </a:solidFill>
            </a:endParaRPr>
          </a:p>
        </p:txBody>
      </p:sp>
      <p:pic>
        <p:nvPicPr>
          <p:cNvPr id="44" name="Picture 43">
            <a:extLst>
              <a:ext uri="{FF2B5EF4-FFF2-40B4-BE49-F238E27FC236}">
                <a16:creationId xmlns:a16="http://schemas.microsoft.com/office/drawing/2014/main" id="{8721E430-6181-49A9-AEBB-83AFE3A2BACA}"/>
              </a:ext>
            </a:extLst>
          </p:cNvPr>
          <p:cNvPicPr>
            <a:picLocks noChangeAspect="1"/>
          </p:cNvPicPr>
          <p:nvPr/>
        </p:nvPicPr>
        <p:blipFill rotWithShape="1">
          <a:blip r:embed="rId4"/>
          <a:srcRect l="54285"/>
          <a:stretch/>
        </p:blipFill>
        <p:spPr>
          <a:xfrm>
            <a:off x="3009379" y="4551251"/>
            <a:ext cx="292732" cy="287654"/>
          </a:xfrm>
          <a:prstGeom prst="rect">
            <a:avLst/>
          </a:prstGeom>
        </p:spPr>
      </p:pic>
      <p:cxnSp>
        <p:nvCxnSpPr>
          <p:cNvPr id="45" name="Straight Connector 44">
            <a:extLst>
              <a:ext uri="{FF2B5EF4-FFF2-40B4-BE49-F238E27FC236}">
                <a16:creationId xmlns:a16="http://schemas.microsoft.com/office/drawing/2014/main" id="{EBA2D7FD-B384-49B5-8A8B-DEFC457806E7}"/>
              </a:ext>
            </a:extLst>
          </p:cNvPr>
          <p:cNvCxnSpPr>
            <a:cxnSpLocks/>
          </p:cNvCxnSpPr>
          <p:nvPr/>
        </p:nvCxnSpPr>
        <p:spPr>
          <a:xfrm flipH="1">
            <a:off x="3060995" y="4796696"/>
            <a:ext cx="674173" cy="436766"/>
          </a:xfrm>
          <a:prstGeom prst="line">
            <a:avLst/>
          </a:prstGeom>
          <a:ln>
            <a:solidFill>
              <a:schemeClr val="tx1"/>
            </a:solidFill>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46" name="Freeform 45">
            <a:extLst>
              <a:ext uri="{FF2B5EF4-FFF2-40B4-BE49-F238E27FC236}">
                <a16:creationId xmlns:a16="http://schemas.microsoft.com/office/drawing/2014/main" id="{8A4179E6-4723-4987-BF14-7755DDEA937B}"/>
              </a:ext>
            </a:extLst>
          </p:cNvPr>
          <p:cNvSpPr/>
          <p:nvPr/>
        </p:nvSpPr>
        <p:spPr>
          <a:xfrm>
            <a:off x="2485178" y="4125131"/>
            <a:ext cx="2949185" cy="1681853"/>
          </a:xfrm>
          <a:custGeom>
            <a:avLst/>
            <a:gdLst>
              <a:gd name="connsiteX0" fmla="*/ 1246526 w 2949185"/>
              <a:gd name="connsiteY0" fmla="*/ 102353 h 1681853"/>
              <a:gd name="connsiteX1" fmla="*/ 953918 w 2949185"/>
              <a:gd name="connsiteY1" fmla="*/ 742433 h 1681853"/>
              <a:gd name="connsiteX2" fmla="*/ 258974 w 2949185"/>
              <a:gd name="connsiteY2" fmla="*/ 1053329 h 1681853"/>
              <a:gd name="connsiteX3" fmla="*/ 76094 w 2949185"/>
              <a:gd name="connsiteY3" fmla="*/ 1583681 h 1681853"/>
              <a:gd name="connsiteX4" fmla="*/ 1447694 w 2949185"/>
              <a:gd name="connsiteY4" fmla="*/ 1675121 h 1681853"/>
              <a:gd name="connsiteX5" fmla="*/ 2929022 w 2949185"/>
              <a:gd name="connsiteY5" fmla="*/ 1492241 h 1681853"/>
              <a:gd name="connsiteX6" fmla="*/ 2270654 w 2949185"/>
              <a:gd name="connsiteY6" fmla="*/ 870449 h 1681853"/>
              <a:gd name="connsiteX7" fmla="*/ 1758590 w 2949185"/>
              <a:gd name="connsiteY7" fmla="*/ 632705 h 1681853"/>
              <a:gd name="connsiteX8" fmla="*/ 1648862 w 2949185"/>
              <a:gd name="connsiteY8" fmla="*/ 84065 h 1681853"/>
              <a:gd name="connsiteX9" fmla="*/ 1301390 w 2949185"/>
              <a:gd name="connsiteY9" fmla="*/ 10913 h 1681853"/>
              <a:gd name="connsiteX10" fmla="*/ 1209950 w 2949185"/>
              <a:gd name="connsiteY10" fmla="*/ 175505 h 168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9185" h="1681853">
                <a:moveTo>
                  <a:pt x="1246526" y="102353"/>
                </a:moveTo>
                <a:cubicBezTo>
                  <a:pt x="1182518" y="343145"/>
                  <a:pt x="1118510" y="583937"/>
                  <a:pt x="953918" y="742433"/>
                </a:cubicBezTo>
                <a:cubicBezTo>
                  <a:pt x="789326" y="900929"/>
                  <a:pt x="405278" y="913121"/>
                  <a:pt x="258974" y="1053329"/>
                </a:cubicBezTo>
                <a:cubicBezTo>
                  <a:pt x="112670" y="1193537"/>
                  <a:pt x="-122026" y="1480049"/>
                  <a:pt x="76094" y="1583681"/>
                </a:cubicBezTo>
                <a:cubicBezTo>
                  <a:pt x="274214" y="1687313"/>
                  <a:pt x="972206" y="1690361"/>
                  <a:pt x="1447694" y="1675121"/>
                </a:cubicBezTo>
                <a:cubicBezTo>
                  <a:pt x="1923182" y="1659881"/>
                  <a:pt x="2791862" y="1626353"/>
                  <a:pt x="2929022" y="1492241"/>
                </a:cubicBezTo>
                <a:cubicBezTo>
                  <a:pt x="3066182" y="1358129"/>
                  <a:pt x="2465726" y="1013705"/>
                  <a:pt x="2270654" y="870449"/>
                </a:cubicBezTo>
                <a:cubicBezTo>
                  <a:pt x="2075582" y="727193"/>
                  <a:pt x="1862222" y="763769"/>
                  <a:pt x="1758590" y="632705"/>
                </a:cubicBezTo>
                <a:cubicBezTo>
                  <a:pt x="1654958" y="501641"/>
                  <a:pt x="1725062" y="187697"/>
                  <a:pt x="1648862" y="84065"/>
                </a:cubicBezTo>
                <a:cubicBezTo>
                  <a:pt x="1572662" y="-19567"/>
                  <a:pt x="1374542" y="-4327"/>
                  <a:pt x="1301390" y="10913"/>
                </a:cubicBezTo>
                <a:cubicBezTo>
                  <a:pt x="1228238" y="26153"/>
                  <a:pt x="1219094" y="100829"/>
                  <a:pt x="1209950" y="175505"/>
                </a:cubicBezTo>
              </a:path>
            </a:pathLst>
          </a:custGeom>
          <a:noFill/>
          <a:ln w="38100">
            <a:solidFill>
              <a:srgbClr val="00B050"/>
            </a:solidFill>
            <a:prstDash val="dash"/>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7" name="Or 46">
            <a:extLst>
              <a:ext uri="{FF2B5EF4-FFF2-40B4-BE49-F238E27FC236}">
                <a16:creationId xmlns:a16="http://schemas.microsoft.com/office/drawing/2014/main" id="{BC392D8D-8516-4115-B655-6A57898A968D}"/>
              </a:ext>
            </a:extLst>
          </p:cNvPr>
          <p:cNvSpPr/>
          <p:nvPr/>
        </p:nvSpPr>
        <p:spPr>
          <a:xfrm>
            <a:off x="5560556" y="5555355"/>
            <a:ext cx="295972" cy="295972"/>
          </a:xfrm>
          <a:prstGeom prst="flowChartOr">
            <a:avLst/>
          </a:prstGeom>
          <a:ln>
            <a:solidFill>
              <a:srgbClr val="00B050"/>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TextBox 47">
            <a:extLst>
              <a:ext uri="{FF2B5EF4-FFF2-40B4-BE49-F238E27FC236}">
                <a16:creationId xmlns:a16="http://schemas.microsoft.com/office/drawing/2014/main" id="{050EC0AE-FE40-43C8-9769-C3CE417A00D0}"/>
              </a:ext>
            </a:extLst>
          </p:cNvPr>
          <p:cNvSpPr txBox="1"/>
          <p:nvPr/>
        </p:nvSpPr>
        <p:spPr>
          <a:xfrm>
            <a:off x="5253985" y="5836280"/>
            <a:ext cx="1417376" cy="461665"/>
          </a:xfrm>
          <a:prstGeom prst="rect">
            <a:avLst/>
          </a:prstGeom>
          <a:noFill/>
        </p:spPr>
        <p:txBody>
          <a:bodyPr wrap="none" rtlCol="0">
            <a:spAutoFit/>
          </a:bodyPr>
          <a:lstStyle/>
          <a:p>
            <a:r>
              <a:rPr lang="en-US" altLang="zh-CN" dirty="0">
                <a:solidFill>
                  <a:srgbClr val="00B050"/>
                </a:solidFill>
              </a:rPr>
              <a:t>Thread</a:t>
            </a:r>
            <a:r>
              <a:rPr lang="zh-CN" altLang="en-US" dirty="0">
                <a:solidFill>
                  <a:srgbClr val="00B050"/>
                </a:solidFill>
              </a:rPr>
              <a:t> </a:t>
            </a:r>
            <a:r>
              <a:rPr lang="en-US" altLang="zh-CN" dirty="0">
                <a:solidFill>
                  <a:srgbClr val="00B050"/>
                </a:solidFill>
              </a:rPr>
              <a:t>1</a:t>
            </a:r>
            <a:endParaRPr lang="en-US" dirty="0">
              <a:solidFill>
                <a:srgbClr val="00B050"/>
              </a:solidFill>
            </a:endParaRPr>
          </a:p>
        </p:txBody>
      </p:sp>
      <p:sp>
        <p:nvSpPr>
          <p:cNvPr id="49" name="Rounded Rectangle 48">
            <a:extLst>
              <a:ext uri="{FF2B5EF4-FFF2-40B4-BE49-F238E27FC236}">
                <a16:creationId xmlns:a16="http://schemas.microsoft.com/office/drawing/2014/main" id="{8459D4E4-4A30-44EC-8AA1-B86A7674CD46}"/>
              </a:ext>
            </a:extLst>
          </p:cNvPr>
          <p:cNvSpPr/>
          <p:nvPr/>
        </p:nvSpPr>
        <p:spPr>
          <a:xfrm>
            <a:off x="4311232" y="4282812"/>
            <a:ext cx="824215" cy="657711"/>
          </a:xfrm>
          <a:prstGeom prst="roundRect">
            <a:avLst/>
          </a:prstGeom>
          <a:ln w="38100">
            <a:solidFill>
              <a:srgbClr val="7030A0"/>
            </a:solidFill>
            <a:prstDash val="dash"/>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0" name="Or 49">
            <a:extLst>
              <a:ext uri="{FF2B5EF4-FFF2-40B4-BE49-F238E27FC236}">
                <a16:creationId xmlns:a16="http://schemas.microsoft.com/office/drawing/2014/main" id="{7A7D22C9-3133-41A2-A25A-34A01AAED517}"/>
              </a:ext>
            </a:extLst>
          </p:cNvPr>
          <p:cNvSpPr/>
          <p:nvPr/>
        </p:nvSpPr>
        <p:spPr>
          <a:xfrm>
            <a:off x="5409802" y="4608399"/>
            <a:ext cx="295972" cy="295972"/>
          </a:xfrm>
          <a:prstGeom prst="flowChartOr">
            <a:avLst/>
          </a:prstGeom>
          <a:ln>
            <a:solidFill>
              <a:srgbClr val="7030A0"/>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1" name="TextBox 50">
            <a:extLst>
              <a:ext uri="{FF2B5EF4-FFF2-40B4-BE49-F238E27FC236}">
                <a16:creationId xmlns:a16="http://schemas.microsoft.com/office/drawing/2014/main" id="{69C099DA-4E86-46E1-BC63-AEC339251D33}"/>
              </a:ext>
            </a:extLst>
          </p:cNvPr>
          <p:cNvSpPr txBox="1"/>
          <p:nvPr/>
        </p:nvSpPr>
        <p:spPr>
          <a:xfrm>
            <a:off x="5067335" y="4861682"/>
            <a:ext cx="1417376" cy="461665"/>
          </a:xfrm>
          <a:prstGeom prst="rect">
            <a:avLst/>
          </a:prstGeom>
          <a:noFill/>
        </p:spPr>
        <p:txBody>
          <a:bodyPr wrap="none" rtlCol="0">
            <a:spAutoFit/>
          </a:bodyPr>
          <a:lstStyle/>
          <a:p>
            <a:r>
              <a:rPr lang="en-US" altLang="zh-CN" dirty="0">
                <a:solidFill>
                  <a:srgbClr val="7030A0"/>
                </a:solidFill>
              </a:rPr>
              <a:t>Thread</a:t>
            </a:r>
            <a:r>
              <a:rPr lang="zh-CN" altLang="en-US" dirty="0">
                <a:solidFill>
                  <a:srgbClr val="7030A0"/>
                </a:solidFill>
              </a:rPr>
              <a:t> </a:t>
            </a:r>
            <a:r>
              <a:rPr lang="en-US" altLang="zh-CN" dirty="0">
                <a:solidFill>
                  <a:srgbClr val="7030A0"/>
                </a:solidFill>
              </a:rPr>
              <a:t>2</a:t>
            </a:r>
            <a:endParaRPr lang="en-US" dirty="0">
              <a:solidFill>
                <a:srgbClr val="7030A0"/>
              </a:solidFill>
            </a:endParaRPr>
          </a:p>
        </p:txBody>
      </p:sp>
      <p:sp>
        <p:nvSpPr>
          <p:cNvPr id="52" name="Or 51">
            <a:extLst>
              <a:ext uri="{FF2B5EF4-FFF2-40B4-BE49-F238E27FC236}">
                <a16:creationId xmlns:a16="http://schemas.microsoft.com/office/drawing/2014/main" id="{62CB8A59-AD49-4C68-B877-FE76AE6B7BC5}"/>
              </a:ext>
            </a:extLst>
          </p:cNvPr>
          <p:cNvSpPr/>
          <p:nvPr/>
        </p:nvSpPr>
        <p:spPr>
          <a:xfrm>
            <a:off x="6449488" y="3851827"/>
            <a:ext cx="295972" cy="295972"/>
          </a:xfrm>
          <a:prstGeom prst="flowChartOr">
            <a:avLst/>
          </a:prstGeom>
          <a:ln>
            <a:solidFill>
              <a:srgbClr val="00B050"/>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3" name="TextBox 52">
            <a:extLst>
              <a:ext uri="{FF2B5EF4-FFF2-40B4-BE49-F238E27FC236}">
                <a16:creationId xmlns:a16="http://schemas.microsoft.com/office/drawing/2014/main" id="{7903BF12-2B25-452A-90B3-C48CBA455B54}"/>
              </a:ext>
            </a:extLst>
          </p:cNvPr>
          <p:cNvSpPr txBox="1"/>
          <p:nvPr/>
        </p:nvSpPr>
        <p:spPr>
          <a:xfrm>
            <a:off x="6096000" y="4120806"/>
            <a:ext cx="1417376" cy="461665"/>
          </a:xfrm>
          <a:prstGeom prst="rect">
            <a:avLst/>
          </a:prstGeom>
          <a:noFill/>
        </p:spPr>
        <p:txBody>
          <a:bodyPr wrap="none" rtlCol="0">
            <a:spAutoFit/>
          </a:bodyPr>
          <a:lstStyle/>
          <a:p>
            <a:r>
              <a:rPr lang="en-US" altLang="zh-CN" dirty="0">
                <a:solidFill>
                  <a:srgbClr val="00B050"/>
                </a:solidFill>
              </a:rPr>
              <a:t>Thread</a:t>
            </a:r>
            <a:r>
              <a:rPr lang="zh-CN" altLang="en-US" dirty="0">
                <a:solidFill>
                  <a:srgbClr val="00B050"/>
                </a:solidFill>
              </a:rPr>
              <a:t> </a:t>
            </a:r>
            <a:r>
              <a:rPr lang="en-US" altLang="zh-CN" dirty="0">
                <a:solidFill>
                  <a:srgbClr val="00B050"/>
                </a:solidFill>
              </a:rPr>
              <a:t>3</a:t>
            </a:r>
            <a:endParaRPr lang="en-US" dirty="0">
              <a:solidFill>
                <a:srgbClr val="00B050"/>
              </a:solidFill>
            </a:endParaRPr>
          </a:p>
        </p:txBody>
      </p:sp>
      <p:sp>
        <p:nvSpPr>
          <p:cNvPr id="54" name="Rounded Rectangle 53">
            <a:extLst>
              <a:ext uri="{FF2B5EF4-FFF2-40B4-BE49-F238E27FC236}">
                <a16:creationId xmlns:a16="http://schemas.microsoft.com/office/drawing/2014/main" id="{1BE55DF8-1FF1-49F7-9E1E-CBF688D07FEB}"/>
              </a:ext>
            </a:extLst>
          </p:cNvPr>
          <p:cNvSpPr/>
          <p:nvPr/>
        </p:nvSpPr>
        <p:spPr>
          <a:xfrm>
            <a:off x="5684319" y="3362123"/>
            <a:ext cx="603256" cy="657711"/>
          </a:xfrm>
          <a:prstGeom prst="roundRect">
            <a:avLst/>
          </a:prstGeom>
          <a:ln w="38100">
            <a:solidFill>
              <a:srgbClr val="00B050"/>
            </a:solidFill>
            <a:prstDash val="dash"/>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Rounded Rectangle 54">
            <a:extLst>
              <a:ext uri="{FF2B5EF4-FFF2-40B4-BE49-F238E27FC236}">
                <a16:creationId xmlns:a16="http://schemas.microsoft.com/office/drawing/2014/main" id="{23E87BCB-B47B-4E5D-BE6F-1F53AB57E440}"/>
              </a:ext>
            </a:extLst>
          </p:cNvPr>
          <p:cNvSpPr/>
          <p:nvPr/>
        </p:nvSpPr>
        <p:spPr>
          <a:xfrm>
            <a:off x="7562611" y="3343445"/>
            <a:ext cx="611168" cy="657711"/>
          </a:xfrm>
          <a:prstGeom prst="roundRect">
            <a:avLst/>
          </a:prstGeom>
          <a:ln w="38100">
            <a:solidFill>
              <a:srgbClr val="7030A0"/>
            </a:solidFill>
            <a:prstDash val="dash"/>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Or 55">
            <a:extLst>
              <a:ext uri="{FF2B5EF4-FFF2-40B4-BE49-F238E27FC236}">
                <a16:creationId xmlns:a16="http://schemas.microsoft.com/office/drawing/2014/main" id="{6BD16D69-1499-4EB8-BB71-5104A5FC33D1}"/>
              </a:ext>
            </a:extLst>
          </p:cNvPr>
          <p:cNvSpPr/>
          <p:nvPr/>
        </p:nvSpPr>
        <p:spPr>
          <a:xfrm>
            <a:off x="8408542" y="3824834"/>
            <a:ext cx="295972" cy="295972"/>
          </a:xfrm>
          <a:prstGeom prst="flowChartOr">
            <a:avLst/>
          </a:prstGeom>
          <a:ln>
            <a:solidFill>
              <a:srgbClr val="7030A0"/>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TextBox 56">
            <a:extLst>
              <a:ext uri="{FF2B5EF4-FFF2-40B4-BE49-F238E27FC236}">
                <a16:creationId xmlns:a16="http://schemas.microsoft.com/office/drawing/2014/main" id="{F30FE666-86CB-439C-BB77-4E6F71989256}"/>
              </a:ext>
            </a:extLst>
          </p:cNvPr>
          <p:cNvSpPr txBox="1"/>
          <p:nvPr/>
        </p:nvSpPr>
        <p:spPr>
          <a:xfrm>
            <a:off x="8083730" y="4099035"/>
            <a:ext cx="1417376" cy="461665"/>
          </a:xfrm>
          <a:prstGeom prst="rect">
            <a:avLst/>
          </a:prstGeom>
          <a:noFill/>
        </p:spPr>
        <p:txBody>
          <a:bodyPr wrap="none" rtlCol="0">
            <a:spAutoFit/>
          </a:bodyPr>
          <a:lstStyle/>
          <a:p>
            <a:r>
              <a:rPr lang="en-US" altLang="zh-CN" dirty="0">
                <a:solidFill>
                  <a:srgbClr val="7030A0"/>
                </a:solidFill>
              </a:rPr>
              <a:t>Thread</a:t>
            </a:r>
            <a:r>
              <a:rPr lang="zh-CN" altLang="en-US" dirty="0">
                <a:solidFill>
                  <a:srgbClr val="7030A0"/>
                </a:solidFill>
              </a:rPr>
              <a:t> </a:t>
            </a:r>
            <a:r>
              <a:rPr lang="en-US" altLang="zh-CN" dirty="0">
                <a:solidFill>
                  <a:srgbClr val="7030A0"/>
                </a:solidFill>
              </a:rPr>
              <a:t>4</a:t>
            </a:r>
            <a:endParaRPr lang="en-US" dirty="0">
              <a:solidFill>
                <a:srgbClr val="7030A0"/>
              </a:solidFill>
            </a:endParaRPr>
          </a:p>
        </p:txBody>
      </p:sp>
      <p:pic>
        <p:nvPicPr>
          <p:cNvPr id="58" name="Picture 57">
            <a:extLst>
              <a:ext uri="{FF2B5EF4-FFF2-40B4-BE49-F238E27FC236}">
                <a16:creationId xmlns:a16="http://schemas.microsoft.com/office/drawing/2014/main" id="{18145326-C702-4547-9EEC-6FE56B13E57A}"/>
              </a:ext>
            </a:extLst>
          </p:cNvPr>
          <p:cNvPicPr>
            <a:picLocks noChangeAspect="1"/>
          </p:cNvPicPr>
          <p:nvPr/>
        </p:nvPicPr>
        <p:blipFill>
          <a:blip r:embed="rId3"/>
          <a:stretch>
            <a:fillRect/>
          </a:stretch>
        </p:blipFill>
        <p:spPr>
          <a:xfrm>
            <a:off x="8286333" y="2854079"/>
            <a:ext cx="689496" cy="689496"/>
          </a:xfrm>
          <a:prstGeom prst="rect">
            <a:avLst/>
          </a:prstGeom>
        </p:spPr>
      </p:pic>
      <p:sp>
        <p:nvSpPr>
          <p:cNvPr id="59" name="Rectangle 58">
            <a:extLst>
              <a:ext uri="{FF2B5EF4-FFF2-40B4-BE49-F238E27FC236}">
                <a16:creationId xmlns:a16="http://schemas.microsoft.com/office/drawing/2014/main" id="{EBB3BC2D-A289-499E-9FCE-B90C66D6C1CF}"/>
              </a:ext>
            </a:extLst>
          </p:cNvPr>
          <p:cNvSpPr/>
          <p:nvPr/>
        </p:nvSpPr>
        <p:spPr>
          <a:xfrm>
            <a:off x="8172742" y="2713595"/>
            <a:ext cx="1031051" cy="253916"/>
          </a:xfrm>
          <a:prstGeom prst="rect">
            <a:avLst/>
          </a:prstGeom>
        </p:spPr>
        <p:txBody>
          <a:bodyPr wrap="none">
            <a:spAutoFit/>
          </a:bodyPr>
          <a:lstStyle/>
          <a:p>
            <a:r>
              <a:rPr lang="en-US" altLang="zh-CN" sz="1050" b="1" dirty="0">
                <a:solidFill>
                  <a:schemeClr val="accent5">
                    <a:lumMod val="50000"/>
                  </a:schemeClr>
                </a:solidFill>
              </a:rPr>
              <a:t>Projected</a:t>
            </a:r>
            <a:r>
              <a:rPr lang="zh-CN" altLang="en-US" sz="1050" b="1" dirty="0">
                <a:solidFill>
                  <a:schemeClr val="accent5">
                    <a:lumMod val="50000"/>
                  </a:schemeClr>
                </a:solidFill>
              </a:rPr>
              <a:t> </a:t>
            </a:r>
            <a:r>
              <a:rPr lang="en-US" altLang="zh-CN" sz="1050" b="1" dirty="0">
                <a:solidFill>
                  <a:schemeClr val="accent5">
                    <a:lumMod val="50000"/>
                  </a:schemeClr>
                </a:solidFill>
              </a:rPr>
              <a:t>DB</a:t>
            </a:r>
            <a:endParaRPr lang="en-US" sz="1050" dirty="0">
              <a:solidFill>
                <a:schemeClr val="accent5">
                  <a:lumMod val="50000"/>
                </a:schemeClr>
              </a:solidFill>
            </a:endParaRPr>
          </a:p>
        </p:txBody>
      </p:sp>
      <p:sp>
        <p:nvSpPr>
          <p:cNvPr id="60" name="Right Brace 59">
            <a:extLst>
              <a:ext uri="{FF2B5EF4-FFF2-40B4-BE49-F238E27FC236}">
                <a16:creationId xmlns:a16="http://schemas.microsoft.com/office/drawing/2014/main" id="{60099F3D-F2D2-4587-9CF4-2BFE7D1C9DFF}"/>
              </a:ext>
            </a:extLst>
          </p:cNvPr>
          <p:cNvSpPr/>
          <p:nvPr/>
        </p:nvSpPr>
        <p:spPr>
          <a:xfrm>
            <a:off x="7454071" y="2295885"/>
            <a:ext cx="68969" cy="144016"/>
          </a:xfrm>
          <a:prstGeom prst="rightBrace">
            <a:avLst>
              <a:gd name="adj1" fmla="val 45489"/>
              <a:gd name="adj2" fmla="val 50000"/>
            </a:avLst>
          </a:prstGeom>
          <a:ln w="12700">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1" name="Right Brace 60">
            <a:extLst>
              <a:ext uri="{FF2B5EF4-FFF2-40B4-BE49-F238E27FC236}">
                <a16:creationId xmlns:a16="http://schemas.microsoft.com/office/drawing/2014/main" id="{34E9CBE8-80CF-489C-93C9-867F08DA2287}"/>
              </a:ext>
            </a:extLst>
          </p:cNvPr>
          <p:cNvSpPr/>
          <p:nvPr/>
        </p:nvSpPr>
        <p:spPr>
          <a:xfrm>
            <a:off x="7455253" y="2466243"/>
            <a:ext cx="68969" cy="144016"/>
          </a:xfrm>
          <a:prstGeom prst="rightBrace">
            <a:avLst>
              <a:gd name="adj1" fmla="val 45489"/>
              <a:gd name="adj2" fmla="val 50000"/>
            </a:avLst>
          </a:prstGeom>
          <a:ln w="12700">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2" name="Right Brace 61">
            <a:extLst>
              <a:ext uri="{FF2B5EF4-FFF2-40B4-BE49-F238E27FC236}">
                <a16:creationId xmlns:a16="http://schemas.microsoft.com/office/drawing/2014/main" id="{B89943BB-6B18-464D-BD5B-2B6A6CA78670}"/>
              </a:ext>
            </a:extLst>
          </p:cNvPr>
          <p:cNvSpPr/>
          <p:nvPr/>
        </p:nvSpPr>
        <p:spPr>
          <a:xfrm>
            <a:off x="7455252" y="2635555"/>
            <a:ext cx="68969" cy="144016"/>
          </a:xfrm>
          <a:prstGeom prst="rightBrace">
            <a:avLst>
              <a:gd name="adj1" fmla="val 45489"/>
              <a:gd name="adj2" fmla="val 50000"/>
            </a:avLst>
          </a:prstGeom>
          <a:ln w="12700">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3" name="Or 62">
            <a:extLst>
              <a:ext uri="{FF2B5EF4-FFF2-40B4-BE49-F238E27FC236}">
                <a16:creationId xmlns:a16="http://schemas.microsoft.com/office/drawing/2014/main" id="{2BBD5B9D-96C2-4FB7-BA9F-EEAC93B2D02C}"/>
              </a:ext>
            </a:extLst>
          </p:cNvPr>
          <p:cNvSpPr/>
          <p:nvPr/>
        </p:nvSpPr>
        <p:spPr>
          <a:xfrm>
            <a:off x="7568256" y="2323894"/>
            <a:ext cx="85989" cy="85989"/>
          </a:xfrm>
          <a:prstGeom prst="flowChartOr">
            <a:avLst/>
          </a:prstGeom>
          <a:ln w="12700">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4" name="Or 63">
            <a:extLst>
              <a:ext uri="{FF2B5EF4-FFF2-40B4-BE49-F238E27FC236}">
                <a16:creationId xmlns:a16="http://schemas.microsoft.com/office/drawing/2014/main" id="{EAC512A5-9F72-4996-9FF5-AA87DCA268AA}"/>
              </a:ext>
            </a:extLst>
          </p:cNvPr>
          <p:cNvSpPr/>
          <p:nvPr/>
        </p:nvSpPr>
        <p:spPr>
          <a:xfrm>
            <a:off x="7568256" y="2495256"/>
            <a:ext cx="85989" cy="85989"/>
          </a:xfrm>
          <a:prstGeom prst="flowChartOr">
            <a:avLst/>
          </a:prstGeom>
          <a:ln w="12700">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Or 64">
            <a:extLst>
              <a:ext uri="{FF2B5EF4-FFF2-40B4-BE49-F238E27FC236}">
                <a16:creationId xmlns:a16="http://schemas.microsoft.com/office/drawing/2014/main" id="{01A12AA3-ACC7-499D-A482-9643675DAB8D}"/>
              </a:ext>
            </a:extLst>
          </p:cNvPr>
          <p:cNvSpPr/>
          <p:nvPr/>
        </p:nvSpPr>
        <p:spPr>
          <a:xfrm>
            <a:off x="7568256" y="2665013"/>
            <a:ext cx="85989" cy="85989"/>
          </a:xfrm>
          <a:prstGeom prst="flowChartOr">
            <a:avLst/>
          </a:prstGeom>
          <a:ln w="12700">
            <a:solidFill>
              <a:schemeClr val="tx1"/>
            </a:solidFill>
            <a:headEnd type="none" w="med" len="med"/>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Rectangle 65">
            <a:extLst>
              <a:ext uri="{FF2B5EF4-FFF2-40B4-BE49-F238E27FC236}">
                <a16:creationId xmlns:a16="http://schemas.microsoft.com/office/drawing/2014/main" id="{6DB67F78-5FF2-4CAB-BFDA-54272AE6890B}"/>
              </a:ext>
            </a:extLst>
          </p:cNvPr>
          <p:cNvSpPr/>
          <p:nvPr/>
        </p:nvSpPr>
        <p:spPr>
          <a:xfrm>
            <a:off x="7767616" y="2382168"/>
            <a:ext cx="3039550" cy="400110"/>
          </a:xfrm>
          <a:prstGeom prst="rect">
            <a:avLst/>
          </a:prstGeom>
        </p:spPr>
        <p:txBody>
          <a:bodyPr wrap="none">
            <a:spAutoFit/>
          </a:bodyPr>
          <a:lstStyle/>
          <a:p>
            <a:r>
              <a:rPr lang="en-US" altLang="zh-CN" sz="2000" b="1" dirty="0">
                <a:solidFill>
                  <a:srgbClr val="950001"/>
                </a:solidFill>
              </a:rPr>
              <a:t>PDB-parallelism</a:t>
            </a:r>
            <a:r>
              <a:rPr lang="zh-CN" altLang="en-US" sz="2000" b="1" dirty="0">
                <a:solidFill>
                  <a:srgbClr val="950001"/>
                </a:solidFill>
              </a:rPr>
              <a:t> </a:t>
            </a:r>
            <a:r>
              <a:rPr lang="en-US" altLang="zh-CN" sz="2000" b="1" dirty="0">
                <a:solidFill>
                  <a:srgbClr val="950001"/>
                </a:solidFill>
              </a:rPr>
              <a:t>(root</a:t>
            </a:r>
            <a:r>
              <a:rPr lang="zh-CN" altLang="en-US" sz="2000" b="1" dirty="0">
                <a:solidFill>
                  <a:srgbClr val="950001"/>
                </a:solidFill>
              </a:rPr>
              <a:t> </a:t>
            </a:r>
            <a:r>
              <a:rPr lang="en-US" altLang="zh-CN" sz="2000" b="1">
                <a:solidFill>
                  <a:srgbClr val="950001"/>
                </a:solidFill>
              </a:rPr>
              <a:t>task)</a:t>
            </a:r>
            <a:endParaRPr lang="en-US" sz="2000" b="1" dirty="0">
              <a:solidFill>
                <a:srgbClr val="950001"/>
              </a:solidFill>
            </a:endParaRPr>
          </a:p>
        </p:txBody>
      </p:sp>
    </p:spTree>
    <p:extLst>
      <p:ext uri="{BB962C8B-B14F-4D97-AF65-F5344CB8AC3E}">
        <p14:creationId xmlns:p14="http://schemas.microsoft.com/office/powerpoint/2010/main" val="224789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p:bldP spid="49" grpId="0" animBg="1"/>
      <p:bldP spid="50" grpId="0" animBg="1"/>
      <p:bldP spid="51" grpId="0"/>
      <p:bldP spid="52" grpId="0" animBg="1"/>
      <p:bldP spid="53" grpId="0"/>
      <p:bldP spid="54" grpId="0" animBg="1"/>
      <p:bldP spid="55" grpId="0" animBg="1"/>
      <p:bldP spid="56" grpId="0" animBg="1"/>
      <p:bldP spid="57" grpId="0"/>
      <p:bldP spid="60" grpId="0" animBg="1"/>
      <p:bldP spid="61" grpId="0" animBg="1"/>
      <p:bldP spid="62" grpId="0" animBg="1"/>
      <p:bldP spid="63" grpId="0" animBg="1"/>
      <p:bldP spid="64" grpId="0" animBg="1"/>
      <p:bldP spid="65" grpId="0" animBg="1"/>
      <p:bldP spid="6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9655" y="144780"/>
            <a:ext cx="10808335" cy="692150"/>
          </a:xfrm>
        </p:spPr>
        <p:txBody>
          <a:bodyPr/>
          <a:lstStyle/>
          <a:p>
            <a:r>
              <a:rPr lang="en-US" altLang="zh-CN" dirty="0"/>
              <a:t>Proposed Methods (19/29) </a:t>
            </a:r>
          </a:p>
        </p:txBody>
      </p:sp>
      <p:sp>
        <p:nvSpPr>
          <p:cNvPr id="4" name="灯片编号占位符 3"/>
          <p:cNvSpPr>
            <a:spLocks noGrp="1"/>
          </p:cNvSpPr>
          <p:nvPr>
            <p:ph type="sldNum" sz="quarter" idx="10"/>
          </p:nvPr>
        </p:nvSpPr>
        <p:spPr/>
        <p:txBody>
          <a:bodyPr/>
          <a:lstStyle/>
          <a:p>
            <a:fld id="{D9B6BDF2-6896-4B98-8776-C18582F63BA5}" type="slidenum">
              <a:rPr lang="zh-TW" altLang="en-US" smtClean="0"/>
              <a:t>32</a:t>
            </a:fld>
            <a:endParaRPr lang="zh-TW" altLang="en-US"/>
          </a:p>
        </p:txBody>
      </p:sp>
      <p:sp>
        <p:nvSpPr>
          <p:cNvPr id="9" name="TextBox 13">
            <a:extLst>
              <a:ext uri="{FF2B5EF4-FFF2-40B4-BE49-F238E27FC236}">
                <a16:creationId xmlns:a16="http://schemas.microsoft.com/office/drawing/2014/main" id="{DC65831D-660E-4008-8A2C-59CA5E7462EB}"/>
              </a:ext>
            </a:extLst>
          </p:cNvPr>
          <p:cNvSpPr txBox="1">
            <a:spLocks noGrp="1"/>
          </p:cNvSpPr>
          <p:nvPr>
            <p:ph idx="1"/>
          </p:nvPr>
        </p:nvSpPr>
        <p:spPr>
          <a:xfrm>
            <a:off x="609599" y="1234395"/>
            <a:ext cx="11343217" cy="6407908"/>
          </a:xfrm>
          <a:prstGeom prst="rect">
            <a:avLst/>
          </a:prstGeom>
          <a:noFill/>
        </p:spPr>
        <p:txBody>
          <a:bodyPr wrap="square">
            <a:spAutoFit/>
          </a:bodyPr>
          <a:lstStyle/>
          <a:p>
            <a:r>
              <a:rPr lang="en-US" altLang="zh-CN" sz="3600" b="1" dirty="0">
                <a:solidFill>
                  <a:srgbClr val="C00000"/>
                </a:solidFill>
              </a:rPr>
              <a:t>3 systems</a:t>
            </a:r>
          </a:p>
          <a:p>
            <a:pPr lvl="1"/>
            <a:r>
              <a:rPr lang="en-US" altLang="zh-CN" dirty="0">
                <a:solidFill>
                  <a:prstClr val="black"/>
                </a:solidFill>
              </a:rPr>
              <a:t>G-thinker</a:t>
            </a:r>
          </a:p>
          <a:p>
            <a:pPr marL="1428750" lvl="2" indent="-571500">
              <a:buFont typeface="Wingdings" pitchFamily="2" charset="2"/>
              <a:buChar char="Ø"/>
            </a:pPr>
            <a:r>
              <a:rPr lang="en-US" altLang="zh-CN" sz="2800" dirty="0">
                <a:solidFill>
                  <a:prstClr val="black"/>
                </a:solidFill>
              </a:rPr>
              <a:t>subgraph finding: dense subgraphs, subgraph matching, …</a:t>
            </a:r>
          </a:p>
          <a:p>
            <a:pPr lvl="1"/>
            <a:r>
              <a:rPr lang="en-US" altLang="zh-CN" dirty="0" err="1">
                <a:solidFill>
                  <a:prstClr val="black"/>
                </a:solidFill>
              </a:rPr>
              <a:t>PrefixFPM</a:t>
            </a:r>
            <a:endParaRPr lang="en-US" altLang="zh-CN" dirty="0">
              <a:solidFill>
                <a:prstClr val="black"/>
              </a:solidFill>
            </a:endParaRPr>
          </a:p>
          <a:p>
            <a:pPr marL="1428750" lvl="2" indent="-571500">
              <a:buFont typeface="Wingdings" pitchFamily="2" charset="2"/>
              <a:buChar char="Ø"/>
            </a:pPr>
            <a:r>
              <a:rPr lang="en-US" altLang="zh-CN" sz="2800" dirty="0">
                <a:solidFill>
                  <a:prstClr val="black"/>
                </a:solidFill>
              </a:rPr>
              <a:t>frequent subgraph patterns (many small graph transactions)</a:t>
            </a:r>
          </a:p>
          <a:p>
            <a:pPr lvl="1"/>
            <a:r>
              <a:rPr lang="en-US" altLang="zh-CN" dirty="0">
                <a:solidFill>
                  <a:prstClr val="black"/>
                </a:solidFill>
              </a:rPr>
              <a:t>T-FSM</a:t>
            </a:r>
          </a:p>
          <a:p>
            <a:pPr marL="1428750" lvl="2" indent="-571500">
              <a:buFont typeface="Wingdings" pitchFamily="2" charset="2"/>
              <a:buChar char="Ø"/>
            </a:pPr>
            <a:r>
              <a:rPr lang="en-US" altLang="zh-CN" sz="2800" dirty="0">
                <a:solidFill>
                  <a:prstClr val="black"/>
                </a:solidFill>
              </a:rPr>
              <a:t>frequent subgraph patterns (a single big graph)</a:t>
            </a:r>
          </a:p>
          <a:p>
            <a:pPr lvl="1"/>
            <a:endParaRPr lang="en-US" altLang="zh-CN" dirty="0">
              <a:solidFill>
                <a:prstClr val="black"/>
              </a:solidFill>
            </a:endParaRPr>
          </a:p>
          <a:p>
            <a:pPr lvl="1"/>
            <a:endParaRPr lang="en-US" altLang="zh-CN" dirty="0">
              <a:solidFill>
                <a:prstClr val="black"/>
              </a:solidFill>
            </a:endParaRPr>
          </a:p>
          <a:p>
            <a:pPr marL="457200" lvl="1" indent="0">
              <a:buNone/>
            </a:pPr>
            <a:endParaRPr lang="en-US" altLang="zh-CN" dirty="0">
              <a:solidFill>
                <a:prstClr val="black"/>
              </a:solidFill>
            </a:endParaRPr>
          </a:p>
          <a:p>
            <a:endParaRPr lang="en-US" altLang="zh-CN" sz="3600" b="1" dirty="0">
              <a:solidFill>
                <a:srgbClr val="C00000"/>
              </a:solidFill>
            </a:endParaRPr>
          </a:p>
        </p:txBody>
      </p:sp>
      <p:sp>
        <p:nvSpPr>
          <p:cNvPr id="7" name="Left Arrow 2">
            <a:extLst>
              <a:ext uri="{FF2B5EF4-FFF2-40B4-BE49-F238E27FC236}">
                <a16:creationId xmlns:a16="http://schemas.microsoft.com/office/drawing/2014/main" id="{24A69956-2970-4F03-91B2-2A6C7CE52F32}"/>
              </a:ext>
            </a:extLst>
          </p:cNvPr>
          <p:cNvSpPr/>
          <p:nvPr/>
        </p:nvSpPr>
        <p:spPr>
          <a:xfrm>
            <a:off x="2811421" y="4094237"/>
            <a:ext cx="725214" cy="581530"/>
          </a:xfrm>
          <a:prstGeom prst="leftArrow">
            <a:avLst/>
          </a:prstGeom>
          <a:solidFill>
            <a:srgbClr val="EF3E4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36697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9655" y="144780"/>
            <a:ext cx="10808335" cy="692150"/>
          </a:xfrm>
        </p:spPr>
        <p:txBody>
          <a:bodyPr/>
          <a:lstStyle/>
          <a:p>
            <a:r>
              <a:rPr lang="en-US" altLang="zh-CN" dirty="0"/>
              <a:t>Proposed Methods (20/29) </a:t>
            </a:r>
          </a:p>
        </p:txBody>
      </p:sp>
      <p:sp>
        <p:nvSpPr>
          <p:cNvPr id="4" name="灯片编号占位符 3"/>
          <p:cNvSpPr>
            <a:spLocks noGrp="1"/>
          </p:cNvSpPr>
          <p:nvPr>
            <p:ph type="sldNum" sz="quarter" idx="10"/>
          </p:nvPr>
        </p:nvSpPr>
        <p:spPr/>
        <p:txBody>
          <a:bodyPr/>
          <a:lstStyle/>
          <a:p>
            <a:fld id="{D9B6BDF2-6896-4B98-8776-C18582F63BA5}" type="slidenum">
              <a:rPr lang="zh-TW" altLang="en-US" smtClean="0"/>
              <a:t>33</a:t>
            </a:fld>
            <a:endParaRPr lang="zh-TW" altLang="en-US"/>
          </a:p>
        </p:txBody>
      </p:sp>
      <p:cxnSp>
        <p:nvCxnSpPr>
          <p:cNvPr id="9" name="Straight Connector 9">
            <a:extLst>
              <a:ext uri="{FF2B5EF4-FFF2-40B4-BE49-F238E27FC236}">
                <a16:creationId xmlns:a16="http://schemas.microsoft.com/office/drawing/2014/main" id="{CC6A59DC-AD6B-4F37-BEB0-595A218B2E0D}"/>
              </a:ext>
            </a:extLst>
          </p:cNvPr>
          <p:cNvCxnSpPr>
            <a:cxnSpLocks/>
          </p:cNvCxnSpPr>
          <p:nvPr/>
        </p:nvCxnSpPr>
        <p:spPr>
          <a:xfrm>
            <a:off x="3642550" y="4252536"/>
            <a:ext cx="411556"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0" name="Straight Connector 10">
            <a:extLst>
              <a:ext uri="{FF2B5EF4-FFF2-40B4-BE49-F238E27FC236}">
                <a16:creationId xmlns:a16="http://schemas.microsoft.com/office/drawing/2014/main" id="{023EDC02-EBAA-4757-849E-EC3C9CB2C161}"/>
              </a:ext>
            </a:extLst>
          </p:cNvPr>
          <p:cNvCxnSpPr>
            <a:cxnSpLocks/>
          </p:cNvCxnSpPr>
          <p:nvPr/>
        </p:nvCxnSpPr>
        <p:spPr>
          <a:xfrm>
            <a:off x="7197362" y="3142820"/>
            <a:ext cx="0" cy="492942"/>
          </a:xfrm>
          <a:prstGeom prst="line">
            <a:avLst/>
          </a:prstGeom>
          <a:ln w="12700"/>
        </p:spPr>
        <p:style>
          <a:lnRef idx="1">
            <a:schemeClr val="dk1"/>
          </a:lnRef>
          <a:fillRef idx="0">
            <a:schemeClr val="dk1"/>
          </a:fillRef>
          <a:effectRef idx="0">
            <a:schemeClr val="dk1"/>
          </a:effectRef>
          <a:fontRef idx="minor">
            <a:schemeClr val="tx1"/>
          </a:fontRef>
        </p:style>
      </p:cxnSp>
      <p:sp>
        <p:nvSpPr>
          <p:cNvPr id="11" name="Rectangle 11">
            <a:extLst>
              <a:ext uri="{FF2B5EF4-FFF2-40B4-BE49-F238E27FC236}">
                <a16:creationId xmlns:a16="http://schemas.microsoft.com/office/drawing/2014/main" id="{31CB7D23-DB9F-4694-8081-08653B716BA0}"/>
              </a:ext>
            </a:extLst>
          </p:cNvPr>
          <p:cNvSpPr/>
          <p:nvPr/>
        </p:nvSpPr>
        <p:spPr>
          <a:xfrm>
            <a:off x="2949132" y="3919988"/>
            <a:ext cx="421909" cy="400110"/>
          </a:xfrm>
          <a:prstGeom prst="rect">
            <a:avLst/>
          </a:prstGeom>
        </p:spPr>
        <p:txBody>
          <a:bodyPr wrap="none">
            <a:spAutoFit/>
          </a:bodyPr>
          <a:lstStyle/>
          <a:p>
            <a:r>
              <a:rPr lang="en-US" altLang="zh-CN" sz="2000" i="1" dirty="0">
                <a:latin typeface="Arial" panose="020B0604020202020204" pitchFamily="34" charset="0"/>
                <a:cs typeface="Arial" panose="020B0604020202020204" pitchFamily="34" charset="0"/>
              </a:rPr>
              <a:t>u</a:t>
            </a:r>
            <a:r>
              <a:rPr lang="en-US" altLang="zh-CN" sz="2000" baseline="-25000" dirty="0">
                <a:latin typeface="Arial" panose="020B0604020202020204" pitchFamily="34" charset="0"/>
                <a:cs typeface="Arial" panose="020B0604020202020204" pitchFamily="34" charset="0"/>
              </a:rPr>
              <a:t>1</a:t>
            </a:r>
            <a:endParaRPr lang="en-US" baseline="-25000" dirty="0"/>
          </a:p>
        </p:txBody>
      </p:sp>
      <p:sp>
        <p:nvSpPr>
          <p:cNvPr id="12" name="Rectangle 12">
            <a:extLst>
              <a:ext uri="{FF2B5EF4-FFF2-40B4-BE49-F238E27FC236}">
                <a16:creationId xmlns:a16="http://schemas.microsoft.com/office/drawing/2014/main" id="{14498F81-03D9-40AC-8139-8E07DA94E63F}"/>
              </a:ext>
            </a:extLst>
          </p:cNvPr>
          <p:cNvSpPr/>
          <p:nvPr/>
        </p:nvSpPr>
        <p:spPr>
          <a:xfrm>
            <a:off x="4284739" y="3919988"/>
            <a:ext cx="421909" cy="400110"/>
          </a:xfrm>
          <a:prstGeom prst="rect">
            <a:avLst/>
          </a:prstGeom>
        </p:spPr>
        <p:txBody>
          <a:bodyPr wrap="none">
            <a:spAutoFit/>
          </a:bodyPr>
          <a:lstStyle/>
          <a:p>
            <a:r>
              <a:rPr lang="en-US" altLang="zh-CN" sz="2000" i="1" dirty="0">
                <a:latin typeface="Arial" panose="020B0604020202020204" pitchFamily="34" charset="0"/>
                <a:cs typeface="Arial" panose="020B0604020202020204" pitchFamily="34" charset="0"/>
              </a:rPr>
              <a:t>u</a:t>
            </a:r>
            <a:r>
              <a:rPr lang="en-US" altLang="zh-CN" sz="2000" baseline="-25000" dirty="0">
                <a:latin typeface="Arial" panose="020B0604020202020204" pitchFamily="34" charset="0"/>
                <a:cs typeface="Arial" panose="020B0604020202020204" pitchFamily="34" charset="0"/>
              </a:rPr>
              <a:t>2</a:t>
            </a:r>
            <a:endParaRPr lang="en-US" baseline="-25000" dirty="0"/>
          </a:p>
        </p:txBody>
      </p:sp>
      <p:sp>
        <p:nvSpPr>
          <p:cNvPr id="13" name="Oval 14">
            <a:extLst>
              <a:ext uri="{FF2B5EF4-FFF2-40B4-BE49-F238E27FC236}">
                <a16:creationId xmlns:a16="http://schemas.microsoft.com/office/drawing/2014/main" id="{98168205-CC56-4036-BE38-DBAFA25408A0}"/>
              </a:ext>
            </a:extLst>
          </p:cNvPr>
          <p:cNvSpPr/>
          <p:nvPr/>
        </p:nvSpPr>
        <p:spPr>
          <a:xfrm>
            <a:off x="2966909" y="3831039"/>
            <a:ext cx="1761004" cy="716765"/>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4" name="Rectangle 66">
            <a:extLst>
              <a:ext uri="{FF2B5EF4-FFF2-40B4-BE49-F238E27FC236}">
                <a16:creationId xmlns:a16="http://schemas.microsoft.com/office/drawing/2014/main" id="{87E5BEF8-378D-4A8F-8427-234E3CC2DF6F}"/>
              </a:ext>
            </a:extLst>
          </p:cNvPr>
          <p:cNvSpPr/>
          <p:nvPr/>
        </p:nvSpPr>
        <p:spPr>
          <a:xfrm>
            <a:off x="2422440" y="3980734"/>
            <a:ext cx="450763" cy="400110"/>
          </a:xfrm>
          <a:prstGeom prst="rect">
            <a:avLst/>
          </a:prstGeom>
        </p:spPr>
        <p:txBody>
          <a:bodyPr wrap="none">
            <a:spAutoFit/>
          </a:bodyPr>
          <a:lstStyle/>
          <a:p>
            <a:r>
              <a:rPr lang="en-US" altLang="zh-CN" sz="2000" b="1" i="1" dirty="0">
                <a:latin typeface="Arial" panose="020B0604020202020204" pitchFamily="34" charset="0"/>
                <a:cs typeface="Arial" panose="020B0604020202020204" pitchFamily="34" charset="0"/>
              </a:rPr>
              <a:t>S</a:t>
            </a:r>
            <a:r>
              <a:rPr lang="en-US" altLang="zh-CN" sz="2000" b="1" baseline="-25000" dirty="0">
                <a:latin typeface="Arial" panose="020B0604020202020204" pitchFamily="34" charset="0"/>
                <a:cs typeface="Arial" panose="020B0604020202020204" pitchFamily="34" charset="0"/>
              </a:rPr>
              <a:t>2</a:t>
            </a:r>
            <a:endParaRPr lang="en-US" b="1" baseline="-25000" dirty="0"/>
          </a:p>
        </p:txBody>
      </p:sp>
      <p:grpSp>
        <p:nvGrpSpPr>
          <p:cNvPr id="15" name="Group 67">
            <a:extLst>
              <a:ext uri="{FF2B5EF4-FFF2-40B4-BE49-F238E27FC236}">
                <a16:creationId xmlns:a16="http://schemas.microsoft.com/office/drawing/2014/main" id="{DD091567-A8C2-4E06-8855-A00DA81D9C2A}"/>
              </a:ext>
            </a:extLst>
          </p:cNvPr>
          <p:cNvGrpSpPr/>
          <p:nvPr/>
        </p:nvGrpSpPr>
        <p:grpSpPr>
          <a:xfrm>
            <a:off x="3696601" y="2821234"/>
            <a:ext cx="356188" cy="400110"/>
            <a:chOff x="2383033" y="2297353"/>
            <a:chExt cx="196993" cy="221284"/>
          </a:xfrm>
        </p:grpSpPr>
        <p:sp>
          <p:nvSpPr>
            <p:cNvPr id="16" name="Oval 68">
              <a:extLst>
                <a:ext uri="{FF2B5EF4-FFF2-40B4-BE49-F238E27FC236}">
                  <a16:creationId xmlns:a16="http://schemas.microsoft.com/office/drawing/2014/main" id="{35B1D39F-7CED-4E74-91FE-16C13E2300D8}"/>
                </a:ext>
              </a:extLst>
            </p:cNvPr>
            <p:cNvSpPr/>
            <p:nvPr/>
          </p:nvSpPr>
          <p:spPr>
            <a:xfrm>
              <a:off x="2396862" y="2324909"/>
              <a:ext cx="175721" cy="175721"/>
            </a:xfrm>
            <a:prstGeom prst="ellipse">
              <a:avLst/>
            </a:prstGeom>
            <a:solidFill>
              <a:srgbClr val="CFD6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xtBox 69">
              <a:extLst>
                <a:ext uri="{FF2B5EF4-FFF2-40B4-BE49-F238E27FC236}">
                  <a16:creationId xmlns:a16="http://schemas.microsoft.com/office/drawing/2014/main" id="{47AA4FFC-726D-461F-B515-2674B063C2C4}"/>
                </a:ext>
              </a:extLst>
            </p:cNvPr>
            <p:cNvSpPr txBox="1"/>
            <p:nvPr/>
          </p:nvSpPr>
          <p:spPr>
            <a:xfrm>
              <a:off x="2383033" y="2297353"/>
              <a:ext cx="196993" cy="221284"/>
            </a:xfrm>
            <a:prstGeom prst="rect">
              <a:avLst/>
            </a:prstGeom>
            <a:noFill/>
          </p:spPr>
          <p:txBody>
            <a:bodyPr wrap="none" rtlCol="0">
              <a:spAutoFit/>
            </a:bodyPr>
            <a:lstStyle/>
            <a:p>
              <a:r>
                <a:rPr lang="en-US" altLang="zh-CN" sz="2000" i="1" dirty="0">
                  <a:latin typeface="Arial" panose="020B0604020202020204" pitchFamily="34" charset="0"/>
                  <a:cs typeface="Arial" panose="020B0604020202020204" pitchFamily="34" charset="0"/>
                </a:rPr>
                <a:t>A</a:t>
              </a:r>
              <a:endParaRPr lang="en-US" sz="2000" i="1" dirty="0">
                <a:latin typeface="Arial" panose="020B0604020202020204" pitchFamily="34" charset="0"/>
                <a:cs typeface="Arial" panose="020B0604020202020204" pitchFamily="34" charset="0"/>
              </a:endParaRPr>
            </a:p>
          </p:txBody>
        </p:sp>
      </p:grpSp>
      <p:sp>
        <p:nvSpPr>
          <p:cNvPr id="18" name="Rectangle 70">
            <a:extLst>
              <a:ext uri="{FF2B5EF4-FFF2-40B4-BE49-F238E27FC236}">
                <a16:creationId xmlns:a16="http://schemas.microsoft.com/office/drawing/2014/main" id="{0E1059FC-2E65-42AA-803D-61F367381676}"/>
              </a:ext>
            </a:extLst>
          </p:cNvPr>
          <p:cNvSpPr/>
          <p:nvPr/>
        </p:nvSpPr>
        <p:spPr>
          <a:xfrm>
            <a:off x="3338265" y="2716890"/>
            <a:ext cx="421909" cy="400110"/>
          </a:xfrm>
          <a:prstGeom prst="rect">
            <a:avLst/>
          </a:prstGeom>
        </p:spPr>
        <p:txBody>
          <a:bodyPr wrap="none">
            <a:spAutoFit/>
          </a:bodyPr>
          <a:lstStyle/>
          <a:p>
            <a:r>
              <a:rPr lang="en-US" altLang="zh-CN" sz="2000" i="1" dirty="0">
                <a:latin typeface="Arial" panose="020B0604020202020204" pitchFamily="34" charset="0"/>
                <a:cs typeface="Arial" panose="020B0604020202020204" pitchFamily="34" charset="0"/>
              </a:rPr>
              <a:t>u</a:t>
            </a:r>
            <a:r>
              <a:rPr lang="en-US" altLang="zh-CN" sz="2000" baseline="-25000" dirty="0">
                <a:latin typeface="Arial" panose="020B0604020202020204" pitchFamily="34" charset="0"/>
                <a:cs typeface="Arial" panose="020B0604020202020204" pitchFamily="34" charset="0"/>
              </a:rPr>
              <a:t>1</a:t>
            </a:r>
            <a:endParaRPr lang="en-US" baseline="-25000" dirty="0"/>
          </a:p>
        </p:txBody>
      </p:sp>
      <p:sp>
        <p:nvSpPr>
          <p:cNvPr id="19" name="Oval 71">
            <a:extLst>
              <a:ext uri="{FF2B5EF4-FFF2-40B4-BE49-F238E27FC236}">
                <a16:creationId xmlns:a16="http://schemas.microsoft.com/office/drawing/2014/main" id="{421DCA4F-0623-4F8F-ACC8-5E62BB3C0588}"/>
              </a:ext>
            </a:extLst>
          </p:cNvPr>
          <p:cNvSpPr/>
          <p:nvPr/>
        </p:nvSpPr>
        <p:spPr>
          <a:xfrm>
            <a:off x="3356043" y="2723870"/>
            <a:ext cx="885803" cy="56707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20" name="Rectangle 72">
            <a:extLst>
              <a:ext uri="{FF2B5EF4-FFF2-40B4-BE49-F238E27FC236}">
                <a16:creationId xmlns:a16="http://schemas.microsoft.com/office/drawing/2014/main" id="{7BFBF71D-480D-453E-8A56-1665E490648B}"/>
              </a:ext>
            </a:extLst>
          </p:cNvPr>
          <p:cNvSpPr/>
          <p:nvPr/>
        </p:nvSpPr>
        <p:spPr>
          <a:xfrm>
            <a:off x="2404662" y="2777636"/>
            <a:ext cx="450763" cy="400110"/>
          </a:xfrm>
          <a:prstGeom prst="rect">
            <a:avLst/>
          </a:prstGeom>
        </p:spPr>
        <p:txBody>
          <a:bodyPr wrap="none">
            <a:spAutoFit/>
          </a:bodyPr>
          <a:lstStyle/>
          <a:p>
            <a:r>
              <a:rPr lang="en-US" altLang="zh-CN" sz="2000" b="1" i="1" dirty="0">
                <a:latin typeface="Arial" panose="020B0604020202020204" pitchFamily="34" charset="0"/>
                <a:cs typeface="Arial" panose="020B0604020202020204" pitchFamily="34" charset="0"/>
              </a:rPr>
              <a:t>S</a:t>
            </a:r>
            <a:r>
              <a:rPr lang="en-US" altLang="zh-CN" sz="2000" b="1" baseline="-25000" dirty="0">
                <a:latin typeface="Arial" panose="020B0604020202020204" pitchFamily="34" charset="0"/>
                <a:cs typeface="Arial" panose="020B0604020202020204" pitchFamily="34" charset="0"/>
              </a:rPr>
              <a:t>1</a:t>
            </a:r>
            <a:endParaRPr lang="en-US" b="1" baseline="-25000" dirty="0"/>
          </a:p>
        </p:txBody>
      </p:sp>
      <p:sp>
        <p:nvSpPr>
          <p:cNvPr id="21" name="Rectangle 73">
            <a:extLst>
              <a:ext uri="{FF2B5EF4-FFF2-40B4-BE49-F238E27FC236}">
                <a16:creationId xmlns:a16="http://schemas.microsoft.com/office/drawing/2014/main" id="{38F1541F-A127-4C28-AAEA-D4BABE32FA9E}"/>
              </a:ext>
            </a:extLst>
          </p:cNvPr>
          <p:cNvSpPr/>
          <p:nvPr/>
        </p:nvSpPr>
        <p:spPr>
          <a:xfrm>
            <a:off x="6671718" y="3462077"/>
            <a:ext cx="407484" cy="400110"/>
          </a:xfrm>
          <a:prstGeom prst="rect">
            <a:avLst/>
          </a:prstGeom>
        </p:spPr>
        <p:txBody>
          <a:bodyPr wrap="none">
            <a:spAutoFit/>
          </a:bodyPr>
          <a:lstStyle/>
          <a:p>
            <a:r>
              <a:rPr lang="en-US" altLang="zh-CN" sz="2000" i="1" dirty="0">
                <a:latin typeface="Arial" panose="020B0604020202020204" pitchFamily="34" charset="0"/>
                <a:cs typeface="Arial" panose="020B0604020202020204" pitchFamily="34" charset="0"/>
              </a:rPr>
              <a:t>v</a:t>
            </a:r>
            <a:r>
              <a:rPr lang="en-US" altLang="zh-CN" sz="2000" baseline="-25000" dirty="0">
                <a:latin typeface="Arial" panose="020B0604020202020204" pitchFamily="34" charset="0"/>
                <a:cs typeface="Arial" panose="020B0604020202020204" pitchFamily="34" charset="0"/>
              </a:rPr>
              <a:t>1</a:t>
            </a:r>
            <a:endParaRPr lang="en-US" baseline="-25000" dirty="0"/>
          </a:p>
        </p:txBody>
      </p:sp>
      <p:sp>
        <p:nvSpPr>
          <p:cNvPr id="22" name="Rectangle 74">
            <a:extLst>
              <a:ext uri="{FF2B5EF4-FFF2-40B4-BE49-F238E27FC236}">
                <a16:creationId xmlns:a16="http://schemas.microsoft.com/office/drawing/2014/main" id="{BD88BA1E-A742-4719-9DF9-4FF7C78E7344}"/>
              </a:ext>
            </a:extLst>
          </p:cNvPr>
          <p:cNvSpPr/>
          <p:nvPr/>
        </p:nvSpPr>
        <p:spPr>
          <a:xfrm>
            <a:off x="6668135" y="2651408"/>
            <a:ext cx="407484" cy="400110"/>
          </a:xfrm>
          <a:prstGeom prst="rect">
            <a:avLst/>
          </a:prstGeom>
        </p:spPr>
        <p:txBody>
          <a:bodyPr wrap="none">
            <a:spAutoFit/>
          </a:bodyPr>
          <a:lstStyle/>
          <a:p>
            <a:r>
              <a:rPr lang="en-US" altLang="zh-CN" sz="2000" i="1" dirty="0">
                <a:latin typeface="Arial" panose="020B0604020202020204" pitchFamily="34" charset="0"/>
                <a:cs typeface="Arial" panose="020B0604020202020204" pitchFamily="34" charset="0"/>
              </a:rPr>
              <a:t>v</a:t>
            </a:r>
            <a:r>
              <a:rPr lang="en-US" altLang="zh-CN" sz="2000" baseline="-25000" dirty="0">
                <a:latin typeface="Arial" panose="020B0604020202020204" pitchFamily="34" charset="0"/>
                <a:cs typeface="Arial" panose="020B0604020202020204" pitchFamily="34" charset="0"/>
              </a:rPr>
              <a:t>2</a:t>
            </a:r>
            <a:endParaRPr lang="en-US" baseline="-25000" dirty="0"/>
          </a:p>
        </p:txBody>
      </p:sp>
      <p:sp>
        <p:nvSpPr>
          <p:cNvPr id="23" name="Rectangle 75">
            <a:extLst>
              <a:ext uri="{FF2B5EF4-FFF2-40B4-BE49-F238E27FC236}">
                <a16:creationId xmlns:a16="http://schemas.microsoft.com/office/drawing/2014/main" id="{35387F1A-F280-41C1-BDC6-EEDE65895DED}"/>
              </a:ext>
            </a:extLst>
          </p:cNvPr>
          <p:cNvSpPr/>
          <p:nvPr/>
        </p:nvSpPr>
        <p:spPr>
          <a:xfrm>
            <a:off x="6000493" y="3996217"/>
            <a:ext cx="407484" cy="400110"/>
          </a:xfrm>
          <a:prstGeom prst="rect">
            <a:avLst/>
          </a:prstGeom>
        </p:spPr>
        <p:txBody>
          <a:bodyPr wrap="none">
            <a:spAutoFit/>
          </a:bodyPr>
          <a:lstStyle/>
          <a:p>
            <a:r>
              <a:rPr lang="en-US" altLang="zh-CN" sz="2000" i="1" dirty="0">
                <a:latin typeface="Arial" panose="020B0604020202020204" pitchFamily="34" charset="0"/>
                <a:cs typeface="Arial" panose="020B0604020202020204" pitchFamily="34" charset="0"/>
              </a:rPr>
              <a:t>v</a:t>
            </a:r>
            <a:r>
              <a:rPr lang="en-US" altLang="zh-CN" sz="2000" baseline="-25000" dirty="0">
                <a:latin typeface="Arial" panose="020B0604020202020204" pitchFamily="34" charset="0"/>
                <a:cs typeface="Arial" panose="020B0604020202020204" pitchFamily="34" charset="0"/>
              </a:rPr>
              <a:t>3</a:t>
            </a:r>
            <a:endParaRPr lang="en-US" baseline="-25000" dirty="0"/>
          </a:p>
        </p:txBody>
      </p:sp>
      <p:sp>
        <p:nvSpPr>
          <p:cNvPr id="24" name="Rectangle 76">
            <a:extLst>
              <a:ext uri="{FF2B5EF4-FFF2-40B4-BE49-F238E27FC236}">
                <a16:creationId xmlns:a16="http://schemas.microsoft.com/office/drawing/2014/main" id="{CA725747-AA5B-4288-B0AD-ACD26A4F99DE}"/>
              </a:ext>
            </a:extLst>
          </p:cNvPr>
          <p:cNvSpPr/>
          <p:nvPr/>
        </p:nvSpPr>
        <p:spPr>
          <a:xfrm>
            <a:off x="7361553" y="4071554"/>
            <a:ext cx="407484" cy="400110"/>
          </a:xfrm>
          <a:prstGeom prst="rect">
            <a:avLst/>
          </a:prstGeom>
        </p:spPr>
        <p:txBody>
          <a:bodyPr wrap="none">
            <a:spAutoFit/>
          </a:bodyPr>
          <a:lstStyle/>
          <a:p>
            <a:r>
              <a:rPr lang="en-US" altLang="zh-CN" sz="2000" i="1" dirty="0">
                <a:latin typeface="Arial" panose="020B0604020202020204" pitchFamily="34" charset="0"/>
                <a:cs typeface="Arial" panose="020B0604020202020204" pitchFamily="34" charset="0"/>
              </a:rPr>
              <a:t>v</a:t>
            </a:r>
            <a:r>
              <a:rPr lang="en-US" altLang="zh-CN" sz="2000" baseline="-25000" dirty="0">
                <a:latin typeface="Arial" panose="020B0604020202020204" pitchFamily="34" charset="0"/>
                <a:cs typeface="Arial" panose="020B0604020202020204" pitchFamily="34" charset="0"/>
              </a:rPr>
              <a:t>4</a:t>
            </a:r>
            <a:endParaRPr lang="en-US" baseline="-25000" dirty="0"/>
          </a:p>
        </p:txBody>
      </p:sp>
      <p:cxnSp>
        <p:nvCxnSpPr>
          <p:cNvPr id="25" name="Straight Connector 77">
            <a:extLst>
              <a:ext uri="{FF2B5EF4-FFF2-40B4-BE49-F238E27FC236}">
                <a16:creationId xmlns:a16="http://schemas.microsoft.com/office/drawing/2014/main" id="{35AB6CD1-494D-4123-95A5-BD495FB3471A}"/>
              </a:ext>
            </a:extLst>
          </p:cNvPr>
          <p:cNvCxnSpPr>
            <a:cxnSpLocks/>
          </p:cNvCxnSpPr>
          <p:nvPr/>
        </p:nvCxnSpPr>
        <p:spPr>
          <a:xfrm flipH="1">
            <a:off x="6628952" y="3909383"/>
            <a:ext cx="466670" cy="352265"/>
          </a:xfrm>
          <a:prstGeom prst="line">
            <a:avLst/>
          </a:prstGeom>
          <a:ln w="12700"/>
        </p:spPr>
        <p:style>
          <a:lnRef idx="1">
            <a:schemeClr val="dk1"/>
          </a:lnRef>
          <a:fillRef idx="0">
            <a:schemeClr val="dk1"/>
          </a:fillRef>
          <a:effectRef idx="0">
            <a:schemeClr val="dk1"/>
          </a:effectRef>
          <a:fontRef idx="minor">
            <a:schemeClr val="tx1"/>
          </a:fontRef>
        </p:style>
      </p:cxnSp>
      <p:cxnSp>
        <p:nvCxnSpPr>
          <p:cNvPr id="26" name="Straight Connector 78">
            <a:extLst>
              <a:ext uri="{FF2B5EF4-FFF2-40B4-BE49-F238E27FC236}">
                <a16:creationId xmlns:a16="http://schemas.microsoft.com/office/drawing/2014/main" id="{A5460262-6B69-4C1C-9F71-815C01516185}"/>
              </a:ext>
            </a:extLst>
          </p:cNvPr>
          <p:cNvCxnSpPr>
            <a:cxnSpLocks/>
          </p:cNvCxnSpPr>
          <p:nvPr/>
        </p:nvCxnSpPr>
        <p:spPr>
          <a:xfrm>
            <a:off x="7326186" y="3889191"/>
            <a:ext cx="518641" cy="372531"/>
          </a:xfrm>
          <a:prstGeom prst="line">
            <a:avLst/>
          </a:prstGeom>
          <a:ln w="12700"/>
        </p:spPr>
        <p:style>
          <a:lnRef idx="1">
            <a:schemeClr val="dk1"/>
          </a:lnRef>
          <a:fillRef idx="0">
            <a:schemeClr val="dk1"/>
          </a:fillRef>
          <a:effectRef idx="0">
            <a:schemeClr val="dk1"/>
          </a:effectRef>
          <a:fontRef idx="minor">
            <a:schemeClr val="tx1"/>
          </a:fontRef>
        </p:style>
      </p:cxnSp>
      <p:sp>
        <p:nvSpPr>
          <p:cNvPr id="27" name="Rounded Rectangle 79">
            <a:extLst>
              <a:ext uri="{FF2B5EF4-FFF2-40B4-BE49-F238E27FC236}">
                <a16:creationId xmlns:a16="http://schemas.microsoft.com/office/drawing/2014/main" id="{F645C5E5-2AEF-4EBB-BA97-386201415A21}"/>
              </a:ext>
            </a:extLst>
          </p:cNvPr>
          <p:cNvSpPr/>
          <p:nvPr/>
        </p:nvSpPr>
        <p:spPr>
          <a:xfrm>
            <a:off x="6018539" y="2651408"/>
            <a:ext cx="2267760" cy="2087120"/>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28" name="Rectangle 80">
            <a:extLst>
              <a:ext uri="{FF2B5EF4-FFF2-40B4-BE49-F238E27FC236}">
                <a16:creationId xmlns:a16="http://schemas.microsoft.com/office/drawing/2014/main" id="{DF971559-1C2D-4987-98EB-953B10065560}"/>
              </a:ext>
            </a:extLst>
          </p:cNvPr>
          <p:cNvSpPr/>
          <p:nvPr/>
        </p:nvSpPr>
        <p:spPr>
          <a:xfrm>
            <a:off x="6067756" y="2679311"/>
            <a:ext cx="478016" cy="400110"/>
          </a:xfrm>
          <a:prstGeom prst="rect">
            <a:avLst/>
          </a:prstGeom>
        </p:spPr>
        <p:txBody>
          <a:bodyPr wrap="none">
            <a:spAutoFit/>
          </a:bodyPr>
          <a:lstStyle/>
          <a:p>
            <a:r>
              <a:rPr lang="en-US" altLang="zh-CN" sz="2000" b="1" i="1" dirty="0">
                <a:latin typeface="Arial" panose="020B0604020202020204" pitchFamily="34" charset="0"/>
                <a:cs typeface="Arial" panose="020B0604020202020204" pitchFamily="34" charset="0"/>
              </a:rPr>
              <a:t>G</a:t>
            </a:r>
            <a:r>
              <a:rPr lang="en-US" altLang="zh-CN" sz="2000" b="1" baseline="-25000" dirty="0">
                <a:latin typeface="Arial" panose="020B0604020202020204" pitchFamily="34" charset="0"/>
                <a:cs typeface="Arial" panose="020B0604020202020204" pitchFamily="34" charset="0"/>
              </a:rPr>
              <a:t>1</a:t>
            </a:r>
            <a:endParaRPr lang="en-US" b="1" baseline="-25000" dirty="0"/>
          </a:p>
        </p:txBody>
      </p:sp>
      <p:grpSp>
        <p:nvGrpSpPr>
          <p:cNvPr id="29" name="Group 90">
            <a:extLst>
              <a:ext uri="{FF2B5EF4-FFF2-40B4-BE49-F238E27FC236}">
                <a16:creationId xmlns:a16="http://schemas.microsoft.com/office/drawing/2014/main" id="{F1C6247E-7E40-43A2-ABCE-95F655079CF7}"/>
              </a:ext>
            </a:extLst>
          </p:cNvPr>
          <p:cNvGrpSpPr/>
          <p:nvPr/>
        </p:nvGrpSpPr>
        <p:grpSpPr>
          <a:xfrm>
            <a:off x="3304011" y="4032291"/>
            <a:ext cx="356188" cy="400110"/>
            <a:chOff x="2387548" y="2297353"/>
            <a:chExt cx="196993" cy="221284"/>
          </a:xfrm>
        </p:grpSpPr>
        <p:sp>
          <p:nvSpPr>
            <p:cNvPr id="30" name="Oval 91">
              <a:extLst>
                <a:ext uri="{FF2B5EF4-FFF2-40B4-BE49-F238E27FC236}">
                  <a16:creationId xmlns:a16="http://schemas.microsoft.com/office/drawing/2014/main" id="{FB04EFDC-9F7E-4A45-AAFE-1FAC36A4E645}"/>
                </a:ext>
              </a:extLst>
            </p:cNvPr>
            <p:cNvSpPr/>
            <p:nvPr/>
          </p:nvSpPr>
          <p:spPr>
            <a:xfrm>
              <a:off x="2396862" y="2324909"/>
              <a:ext cx="175721" cy="175721"/>
            </a:xfrm>
            <a:prstGeom prst="ellipse">
              <a:avLst/>
            </a:prstGeom>
            <a:solidFill>
              <a:srgbClr val="CFD6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31" name="TextBox 92">
              <a:extLst>
                <a:ext uri="{FF2B5EF4-FFF2-40B4-BE49-F238E27FC236}">
                  <a16:creationId xmlns:a16="http://schemas.microsoft.com/office/drawing/2014/main" id="{8D1C473B-0A0C-4D8D-BDAB-41AC219C823F}"/>
                </a:ext>
              </a:extLst>
            </p:cNvPr>
            <p:cNvSpPr txBox="1"/>
            <p:nvPr/>
          </p:nvSpPr>
          <p:spPr>
            <a:xfrm>
              <a:off x="2387548" y="2297353"/>
              <a:ext cx="196993" cy="221284"/>
            </a:xfrm>
            <a:prstGeom prst="rect">
              <a:avLst/>
            </a:prstGeom>
            <a:noFill/>
          </p:spPr>
          <p:txBody>
            <a:bodyPr wrap="none" rtlCol="0">
              <a:spAutoFit/>
            </a:bodyPr>
            <a:lstStyle/>
            <a:p>
              <a:r>
                <a:rPr lang="en-US" altLang="zh-CN" sz="2000" i="1" dirty="0">
                  <a:latin typeface="Arial" panose="020B0604020202020204" pitchFamily="34" charset="0"/>
                  <a:cs typeface="Arial" panose="020B0604020202020204" pitchFamily="34" charset="0"/>
                </a:rPr>
                <a:t>A</a:t>
              </a:r>
              <a:endParaRPr lang="en-US" sz="2000" i="1" dirty="0">
                <a:latin typeface="Arial" panose="020B0604020202020204" pitchFamily="34" charset="0"/>
                <a:cs typeface="Arial" panose="020B0604020202020204" pitchFamily="34" charset="0"/>
              </a:endParaRPr>
            </a:p>
          </p:txBody>
        </p:sp>
      </p:grpSp>
      <p:grpSp>
        <p:nvGrpSpPr>
          <p:cNvPr id="32" name="Group 93">
            <a:extLst>
              <a:ext uri="{FF2B5EF4-FFF2-40B4-BE49-F238E27FC236}">
                <a16:creationId xmlns:a16="http://schemas.microsoft.com/office/drawing/2014/main" id="{F2DC1DEC-0B49-4FE4-AA88-6DC34FB49D3F}"/>
              </a:ext>
            </a:extLst>
          </p:cNvPr>
          <p:cNvGrpSpPr/>
          <p:nvPr/>
        </p:nvGrpSpPr>
        <p:grpSpPr>
          <a:xfrm>
            <a:off x="7018743" y="3579124"/>
            <a:ext cx="356188" cy="400110"/>
            <a:chOff x="2387548" y="2297353"/>
            <a:chExt cx="196993" cy="221284"/>
          </a:xfrm>
        </p:grpSpPr>
        <p:sp>
          <p:nvSpPr>
            <p:cNvPr id="33" name="Oval 94">
              <a:extLst>
                <a:ext uri="{FF2B5EF4-FFF2-40B4-BE49-F238E27FC236}">
                  <a16:creationId xmlns:a16="http://schemas.microsoft.com/office/drawing/2014/main" id="{359673B3-205E-4D6D-A91D-BCDBBC22F1DA}"/>
                </a:ext>
              </a:extLst>
            </p:cNvPr>
            <p:cNvSpPr/>
            <p:nvPr/>
          </p:nvSpPr>
          <p:spPr>
            <a:xfrm>
              <a:off x="2396862" y="2324909"/>
              <a:ext cx="175721" cy="175721"/>
            </a:xfrm>
            <a:prstGeom prst="ellipse">
              <a:avLst/>
            </a:prstGeom>
            <a:solidFill>
              <a:srgbClr val="CFD6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34" name="TextBox 95">
              <a:extLst>
                <a:ext uri="{FF2B5EF4-FFF2-40B4-BE49-F238E27FC236}">
                  <a16:creationId xmlns:a16="http://schemas.microsoft.com/office/drawing/2014/main" id="{861B6771-684B-4EAE-8D6B-E878AFFED3F6}"/>
                </a:ext>
              </a:extLst>
            </p:cNvPr>
            <p:cNvSpPr txBox="1"/>
            <p:nvPr/>
          </p:nvSpPr>
          <p:spPr>
            <a:xfrm>
              <a:off x="2387548" y="2297353"/>
              <a:ext cx="196993" cy="221284"/>
            </a:xfrm>
            <a:prstGeom prst="rect">
              <a:avLst/>
            </a:prstGeom>
            <a:noFill/>
          </p:spPr>
          <p:txBody>
            <a:bodyPr wrap="none" rtlCol="0">
              <a:spAutoFit/>
            </a:bodyPr>
            <a:lstStyle/>
            <a:p>
              <a:r>
                <a:rPr lang="en-US" altLang="zh-CN" sz="2000" i="1" dirty="0">
                  <a:latin typeface="Arial" panose="020B0604020202020204" pitchFamily="34" charset="0"/>
                  <a:cs typeface="Arial" panose="020B0604020202020204" pitchFamily="34" charset="0"/>
                </a:rPr>
                <a:t>A</a:t>
              </a:r>
              <a:endParaRPr lang="en-US" sz="2000" i="1" dirty="0">
                <a:latin typeface="Arial" panose="020B0604020202020204" pitchFamily="34" charset="0"/>
                <a:cs typeface="Arial" panose="020B0604020202020204" pitchFamily="34" charset="0"/>
              </a:endParaRPr>
            </a:p>
          </p:txBody>
        </p:sp>
      </p:grpSp>
      <p:grpSp>
        <p:nvGrpSpPr>
          <p:cNvPr id="35" name="Group 105">
            <a:extLst>
              <a:ext uri="{FF2B5EF4-FFF2-40B4-BE49-F238E27FC236}">
                <a16:creationId xmlns:a16="http://schemas.microsoft.com/office/drawing/2014/main" id="{08230800-D6B5-4EA5-B38A-A50B6B2461C9}"/>
              </a:ext>
            </a:extLst>
          </p:cNvPr>
          <p:cNvGrpSpPr/>
          <p:nvPr/>
        </p:nvGrpSpPr>
        <p:grpSpPr>
          <a:xfrm>
            <a:off x="4013564" y="4034763"/>
            <a:ext cx="356186" cy="400110"/>
            <a:chOff x="1981201" y="2408804"/>
            <a:chExt cx="196992" cy="221284"/>
          </a:xfrm>
        </p:grpSpPr>
        <p:sp>
          <p:nvSpPr>
            <p:cNvPr id="36" name="Oval 106">
              <a:extLst>
                <a:ext uri="{FF2B5EF4-FFF2-40B4-BE49-F238E27FC236}">
                  <a16:creationId xmlns:a16="http://schemas.microsoft.com/office/drawing/2014/main" id="{16FE2B86-808E-4233-8775-0EE311DF564F}"/>
                </a:ext>
              </a:extLst>
            </p:cNvPr>
            <p:cNvSpPr/>
            <p:nvPr/>
          </p:nvSpPr>
          <p:spPr>
            <a:xfrm>
              <a:off x="1994130" y="2436360"/>
              <a:ext cx="175721" cy="175721"/>
            </a:xfrm>
            <a:prstGeom prst="ellipse">
              <a:avLst/>
            </a:prstGeom>
            <a:solidFill>
              <a:srgbClr val="F9D7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37" name="TextBox 107">
              <a:extLst>
                <a:ext uri="{FF2B5EF4-FFF2-40B4-BE49-F238E27FC236}">
                  <a16:creationId xmlns:a16="http://schemas.microsoft.com/office/drawing/2014/main" id="{64166FA6-9D79-4526-8938-CB473B9F9D51}"/>
                </a:ext>
              </a:extLst>
            </p:cNvPr>
            <p:cNvSpPr txBox="1"/>
            <p:nvPr/>
          </p:nvSpPr>
          <p:spPr>
            <a:xfrm>
              <a:off x="1981201" y="2408804"/>
              <a:ext cx="196992" cy="221284"/>
            </a:xfrm>
            <a:prstGeom prst="rect">
              <a:avLst/>
            </a:prstGeom>
            <a:noFill/>
          </p:spPr>
          <p:txBody>
            <a:bodyPr wrap="none" rtlCol="0">
              <a:spAutoFit/>
            </a:bodyPr>
            <a:lstStyle/>
            <a:p>
              <a:r>
                <a:rPr lang="en-US" altLang="zh-CN" sz="2000" i="1" dirty="0">
                  <a:latin typeface="Arial" panose="020B0604020202020204" pitchFamily="34" charset="0"/>
                  <a:cs typeface="Arial" panose="020B0604020202020204" pitchFamily="34" charset="0"/>
                </a:rPr>
                <a:t>B</a:t>
              </a:r>
              <a:endParaRPr lang="en-US" sz="2000" i="1" dirty="0">
                <a:latin typeface="Arial" panose="020B0604020202020204" pitchFamily="34" charset="0"/>
                <a:cs typeface="Arial" panose="020B0604020202020204" pitchFamily="34" charset="0"/>
              </a:endParaRPr>
            </a:p>
          </p:txBody>
        </p:sp>
      </p:grpSp>
      <p:grpSp>
        <p:nvGrpSpPr>
          <p:cNvPr id="38" name="Group 108">
            <a:extLst>
              <a:ext uri="{FF2B5EF4-FFF2-40B4-BE49-F238E27FC236}">
                <a16:creationId xmlns:a16="http://schemas.microsoft.com/office/drawing/2014/main" id="{E9081F12-3BB5-4C2A-93FC-6CDFF3C034D7}"/>
              </a:ext>
            </a:extLst>
          </p:cNvPr>
          <p:cNvGrpSpPr/>
          <p:nvPr/>
        </p:nvGrpSpPr>
        <p:grpSpPr>
          <a:xfrm>
            <a:off x="7018078" y="2791275"/>
            <a:ext cx="356186" cy="400110"/>
            <a:chOff x="1981201" y="2408804"/>
            <a:chExt cx="196992" cy="221284"/>
          </a:xfrm>
        </p:grpSpPr>
        <p:sp>
          <p:nvSpPr>
            <p:cNvPr id="39" name="Oval 109">
              <a:extLst>
                <a:ext uri="{FF2B5EF4-FFF2-40B4-BE49-F238E27FC236}">
                  <a16:creationId xmlns:a16="http://schemas.microsoft.com/office/drawing/2014/main" id="{25E0F99C-436B-4274-8E7E-F5D80E46670C}"/>
                </a:ext>
              </a:extLst>
            </p:cNvPr>
            <p:cNvSpPr/>
            <p:nvPr/>
          </p:nvSpPr>
          <p:spPr>
            <a:xfrm>
              <a:off x="1994130" y="2436360"/>
              <a:ext cx="175721" cy="175721"/>
            </a:xfrm>
            <a:prstGeom prst="ellipse">
              <a:avLst/>
            </a:prstGeom>
            <a:solidFill>
              <a:srgbClr val="F9D7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40" name="TextBox 110">
              <a:extLst>
                <a:ext uri="{FF2B5EF4-FFF2-40B4-BE49-F238E27FC236}">
                  <a16:creationId xmlns:a16="http://schemas.microsoft.com/office/drawing/2014/main" id="{39B122E8-9D00-42CD-A86B-AB40D4B6D72B}"/>
                </a:ext>
              </a:extLst>
            </p:cNvPr>
            <p:cNvSpPr txBox="1"/>
            <p:nvPr/>
          </p:nvSpPr>
          <p:spPr>
            <a:xfrm>
              <a:off x="1981201" y="2408804"/>
              <a:ext cx="196992" cy="221284"/>
            </a:xfrm>
            <a:prstGeom prst="rect">
              <a:avLst/>
            </a:prstGeom>
            <a:noFill/>
          </p:spPr>
          <p:txBody>
            <a:bodyPr wrap="none" rtlCol="0">
              <a:spAutoFit/>
            </a:bodyPr>
            <a:lstStyle/>
            <a:p>
              <a:r>
                <a:rPr lang="en-US" altLang="zh-CN" sz="2000" i="1" dirty="0">
                  <a:latin typeface="Arial" panose="020B0604020202020204" pitchFamily="34" charset="0"/>
                  <a:cs typeface="Arial" panose="020B0604020202020204" pitchFamily="34" charset="0"/>
                </a:rPr>
                <a:t>B</a:t>
              </a:r>
              <a:endParaRPr lang="en-US" sz="2000" i="1" dirty="0">
                <a:latin typeface="Arial" panose="020B0604020202020204" pitchFamily="34" charset="0"/>
                <a:cs typeface="Arial" panose="020B0604020202020204" pitchFamily="34" charset="0"/>
              </a:endParaRPr>
            </a:p>
          </p:txBody>
        </p:sp>
      </p:grpSp>
      <p:grpSp>
        <p:nvGrpSpPr>
          <p:cNvPr id="41" name="Group 111">
            <a:extLst>
              <a:ext uri="{FF2B5EF4-FFF2-40B4-BE49-F238E27FC236}">
                <a16:creationId xmlns:a16="http://schemas.microsoft.com/office/drawing/2014/main" id="{DB848926-F1D5-40E8-9A4C-1A3DE9C0D548}"/>
              </a:ext>
            </a:extLst>
          </p:cNvPr>
          <p:cNvGrpSpPr/>
          <p:nvPr/>
        </p:nvGrpSpPr>
        <p:grpSpPr>
          <a:xfrm>
            <a:off x="6362812" y="4145973"/>
            <a:ext cx="356186" cy="400110"/>
            <a:chOff x="1985718" y="2408804"/>
            <a:chExt cx="196992" cy="221284"/>
          </a:xfrm>
        </p:grpSpPr>
        <p:sp>
          <p:nvSpPr>
            <p:cNvPr id="42" name="Oval 112">
              <a:extLst>
                <a:ext uri="{FF2B5EF4-FFF2-40B4-BE49-F238E27FC236}">
                  <a16:creationId xmlns:a16="http://schemas.microsoft.com/office/drawing/2014/main" id="{7CB6342E-F9B1-475A-B309-08CDD23AE618}"/>
                </a:ext>
              </a:extLst>
            </p:cNvPr>
            <p:cNvSpPr/>
            <p:nvPr/>
          </p:nvSpPr>
          <p:spPr>
            <a:xfrm>
              <a:off x="1994130" y="2436360"/>
              <a:ext cx="175721" cy="175721"/>
            </a:xfrm>
            <a:prstGeom prst="ellipse">
              <a:avLst/>
            </a:prstGeom>
            <a:solidFill>
              <a:srgbClr val="F9D7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43" name="TextBox 113">
              <a:extLst>
                <a:ext uri="{FF2B5EF4-FFF2-40B4-BE49-F238E27FC236}">
                  <a16:creationId xmlns:a16="http://schemas.microsoft.com/office/drawing/2014/main" id="{1F610AD2-9763-4112-B784-18D8C754F091}"/>
                </a:ext>
              </a:extLst>
            </p:cNvPr>
            <p:cNvSpPr txBox="1"/>
            <p:nvPr/>
          </p:nvSpPr>
          <p:spPr>
            <a:xfrm>
              <a:off x="1985718" y="2408804"/>
              <a:ext cx="196992" cy="221284"/>
            </a:xfrm>
            <a:prstGeom prst="rect">
              <a:avLst/>
            </a:prstGeom>
            <a:noFill/>
          </p:spPr>
          <p:txBody>
            <a:bodyPr wrap="none" rtlCol="0">
              <a:spAutoFit/>
            </a:bodyPr>
            <a:lstStyle/>
            <a:p>
              <a:r>
                <a:rPr lang="en-US" altLang="zh-CN" sz="2000" i="1" dirty="0">
                  <a:latin typeface="Arial" panose="020B0604020202020204" pitchFamily="34" charset="0"/>
                  <a:cs typeface="Arial" panose="020B0604020202020204" pitchFamily="34" charset="0"/>
                </a:rPr>
                <a:t>B</a:t>
              </a:r>
              <a:endParaRPr lang="en-US" sz="2000" i="1" dirty="0">
                <a:latin typeface="Arial" panose="020B0604020202020204" pitchFamily="34" charset="0"/>
                <a:cs typeface="Arial" panose="020B0604020202020204" pitchFamily="34" charset="0"/>
              </a:endParaRPr>
            </a:p>
          </p:txBody>
        </p:sp>
      </p:grpSp>
      <p:grpSp>
        <p:nvGrpSpPr>
          <p:cNvPr id="44" name="Group 114">
            <a:extLst>
              <a:ext uri="{FF2B5EF4-FFF2-40B4-BE49-F238E27FC236}">
                <a16:creationId xmlns:a16="http://schemas.microsoft.com/office/drawing/2014/main" id="{2F088C9F-6880-4352-BDD5-6480FDF5531A}"/>
              </a:ext>
            </a:extLst>
          </p:cNvPr>
          <p:cNvGrpSpPr/>
          <p:nvPr/>
        </p:nvGrpSpPr>
        <p:grpSpPr>
          <a:xfrm>
            <a:off x="7733044" y="4145973"/>
            <a:ext cx="356186" cy="400110"/>
            <a:chOff x="1981201" y="2408804"/>
            <a:chExt cx="196992" cy="221284"/>
          </a:xfrm>
        </p:grpSpPr>
        <p:sp>
          <p:nvSpPr>
            <p:cNvPr id="45" name="Oval 115">
              <a:extLst>
                <a:ext uri="{FF2B5EF4-FFF2-40B4-BE49-F238E27FC236}">
                  <a16:creationId xmlns:a16="http://schemas.microsoft.com/office/drawing/2014/main" id="{364DC565-25CF-46E1-8C05-01021B421C3C}"/>
                </a:ext>
              </a:extLst>
            </p:cNvPr>
            <p:cNvSpPr/>
            <p:nvPr/>
          </p:nvSpPr>
          <p:spPr>
            <a:xfrm>
              <a:off x="1994130" y="2436360"/>
              <a:ext cx="175721" cy="175721"/>
            </a:xfrm>
            <a:prstGeom prst="ellipse">
              <a:avLst/>
            </a:prstGeom>
            <a:solidFill>
              <a:srgbClr val="F9D7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46" name="TextBox 116">
              <a:extLst>
                <a:ext uri="{FF2B5EF4-FFF2-40B4-BE49-F238E27FC236}">
                  <a16:creationId xmlns:a16="http://schemas.microsoft.com/office/drawing/2014/main" id="{3BE19A01-B5BB-4E31-A6D1-CBAF4476B004}"/>
                </a:ext>
              </a:extLst>
            </p:cNvPr>
            <p:cNvSpPr txBox="1"/>
            <p:nvPr/>
          </p:nvSpPr>
          <p:spPr>
            <a:xfrm>
              <a:off x="1981201" y="2408804"/>
              <a:ext cx="196992" cy="221284"/>
            </a:xfrm>
            <a:prstGeom prst="rect">
              <a:avLst/>
            </a:prstGeom>
            <a:noFill/>
          </p:spPr>
          <p:txBody>
            <a:bodyPr wrap="none" rtlCol="0">
              <a:spAutoFit/>
            </a:bodyPr>
            <a:lstStyle/>
            <a:p>
              <a:r>
                <a:rPr lang="en-US" altLang="zh-CN" sz="2000" i="1" dirty="0">
                  <a:latin typeface="Arial" panose="020B0604020202020204" pitchFamily="34" charset="0"/>
                  <a:cs typeface="Arial" panose="020B0604020202020204" pitchFamily="34" charset="0"/>
                </a:rPr>
                <a:t>B</a:t>
              </a:r>
              <a:endParaRPr lang="en-US" sz="2000" i="1" dirty="0">
                <a:latin typeface="Arial" panose="020B0604020202020204" pitchFamily="34" charset="0"/>
                <a:cs typeface="Arial" panose="020B0604020202020204" pitchFamily="34" charset="0"/>
              </a:endParaRPr>
            </a:p>
          </p:txBody>
        </p:sp>
      </p:grpSp>
      <p:sp>
        <p:nvSpPr>
          <p:cNvPr id="47" name="TextBox 121">
            <a:extLst>
              <a:ext uri="{FF2B5EF4-FFF2-40B4-BE49-F238E27FC236}">
                <a16:creationId xmlns:a16="http://schemas.microsoft.com/office/drawing/2014/main" id="{B5AE4E51-D50B-4B01-842B-6F8EFBFC945F}"/>
              </a:ext>
            </a:extLst>
          </p:cNvPr>
          <p:cNvSpPr txBox="1"/>
          <p:nvPr/>
        </p:nvSpPr>
        <p:spPr>
          <a:xfrm>
            <a:off x="4333246" y="2988730"/>
            <a:ext cx="1163652" cy="400110"/>
          </a:xfrm>
          <a:prstGeom prst="rect">
            <a:avLst/>
          </a:prstGeom>
          <a:noFill/>
        </p:spPr>
        <p:txBody>
          <a:bodyPr wrap="none" rtlCol="0">
            <a:spAutoFit/>
          </a:bodyPr>
          <a:lstStyle/>
          <a:p>
            <a:r>
              <a:rPr lang="en-US" altLang="zh-CN" sz="2000" b="1" dirty="0">
                <a:solidFill>
                  <a:srgbClr val="00B050"/>
                </a:solidFill>
              </a:rPr>
              <a:t>count</a:t>
            </a:r>
            <a:r>
              <a:rPr lang="zh-CN" altLang="en-US" sz="2000" b="1" dirty="0">
                <a:solidFill>
                  <a:srgbClr val="00B050"/>
                </a:solidFill>
              </a:rPr>
              <a:t> </a:t>
            </a:r>
            <a:r>
              <a:rPr lang="en-US" altLang="zh-CN" sz="2000" b="1" dirty="0">
                <a:solidFill>
                  <a:srgbClr val="00B050"/>
                </a:solidFill>
              </a:rPr>
              <a:t>=</a:t>
            </a:r>
            <a:r>
              <a:rPr lang="zh-CN" altLang="en-US" sz="2000" b="1" dirty="0">
                <a:solidFill>
                  <a:srgbClr val="00B050"/>
                </a:solidFill>
              </a:rPr>
              <a:t> </a:t>
            </a:r>
            <a:r>
              <a:rPr lang="en-US" altLang="zh-CN" sz="2000" b="1" dirty="0">
                <a:solidFill>
                  <a:srgbClr val="00B050"/>
                </a:solidFill>
              </a:rPr>
              <a:t>1</a:t>
            </a:r>
            <a:endParaRPr lang="en-US" sz="2000" b="1" dirty="0">
              <a:solidFill>
                <a:srgbClr val="00B050"/>
              </a:solidFill>
            </a:endParaRPr>
          </a:p>
        </p:txBody>
      </p:sp>
      <p:sp>
        <p:nvSpPr>
          <p:cNvPr id="48" name="TextBox 122">
            <a:extLst>
              <a:ext uri="{FF2B5EF4-FFF2-40B4-BE49-F238E27FC236}">
                <a16:creationId xmlns:a16="http://schemas.microsoft.com/office/drawing/2014/main" id="{28050BEA-3FE7-46A4-998B-24B1FB64CFD4}"/>
              </a:ext>
            </a:extLst>
          </p:cNvPr>
          <p:cNvSpPr txBox="1"/>
          <p:nvPr/>
        </p:nvSpPr>
        <p:spPr>
          <a:xfrm>
            <a:off x="4369750" y="4503434"/>
            <a:ext cx="1163652" cy="400110"/>
          </a:xfrm>
          <a:prstGeom prst="rect">
            <a:avLst/>
          </a:prstGeom>
          <a:noFill/>
        </p:spPr>
        <p:txBody>
          <a:bodyPr wrap="none" rtlCol="0">
            <a:spAutoFit/>
          </a:bodyPr>
          <a:lstStyle/>
          <a:p>
            <a:r>
              <a:rPr lang="en-US" altLang="zh-CN" sz="2000" b="1" dirty="0">
                <a:solidFill>
                  <a:srgbClr val="00B050"/>
                </a:solidFill>
              </a:rPr>
              <a:t>count</a:t>
            </a:r>
            <a:r>
              <a:rPr lang="zh-CN" altLang="en-US" sz="2000" b="1" dirty="0">
                <a:solidFill>
                  <a:srgbClr val="00B050"/>
                </a:solidFill>
              </a:rPr>
              <a:t> </a:t>
            </a:r>
            <a:r>
              <a:rPr lang="en-US" altLang="zh-CN" sz="2000" b="1" dirty="0">
                <a:solidFill>
                  <a:srgbClr val="00B050"/>
                </a:solidFill>
              </a:rPr>
              <a:t>=</a:t>
            </a:r>
            <a:r>
              <a:rPr lang="zh-CN" altLang="en-US" sz="2000" b="1" dirty="0">
                <a:solidFill>
                  <a:srgbClr val="00B050"/>
                </a:solidFill>
              </a:rPr>
              <a:t> </a:t>
            </a:r>
            <a:r>
              <a:rPr lang="en-US" altLang="zh-CN" sz="2000" b="1" dirty="0">
                <a:solidFill>
                  <a:srgbClr val="00B050"/>
                </a:solidFill>
              </a:rPr>
              <a:t>3</a:t>
            </a:r>
            <a:endParaRPr lang="en-US" sz="2000" b="1" dirty="0">
              <a:solidFill>
                <a:srgbClr val="00B050"/>
              </a:solidFill>
            </a:endParaRPr>
          </a:p>
        </p:txBody>
      </p:sp>
      <p:sp>
        <p:nvSpPr>
          <p:cNvPr id="52" name="TextBox 13">
            <a:extLst>
              <a:ext uri="{FF2B5EF4-FFF2-40B4-BE49-F238E27FC236}">
                <a16:creationId xmlns:a16="http://schemas.microsoft.com/office/drawing/2014/main" id="{DDB01438-73B5-4508-B9B5-F9ABE082DC40}"/>
              </a:ext>
            </a:extLst>
          </p:cNvPr>
          <p:cNvSpPr txBox="1">
            <a:spLocks noGrp="1"/>
          </p:cNvSpPr>
          <p:nvPr>
            <p:ph idx="1"/>
          </p:nvPr>
        </p:nvSpPr>
        <p:spPr>
          <a:xfrm>
            <a:off x="609600" y="1125538"/>
            <a:ext cx="10972800" cy="1237262"/>
          </a:xfrm>
          <a:prstGeom prst="rect">
            <a:avLst/>
          </a:prstGeom>
          <a:noFill/>
        </p:spPr>
        <p:txBody>
          <a:bodyPr wrap="square">
            <a:spAutoFit/>
          </a:bodyPr>
          <a:lstStyle/>
          <a:p>
            <a:r>
              <a:rPr lang="en-US" altLang="zh-CN" sz="3600" b="1" dirty="0">
                <a:solidFill>
                  <a:srgbClr val="C00000"/>
                </a:solidFill>
              </a:rPr>
              <a:t>Frequent</a:t>
            </a:r>
            <a:r>
              <a:rPr lang="zh-CN" altLang="en-US" sz="3600" b="1" dirty="0">
                <a:solidFill>
                  <a:srgbClr val="C00000"/>
                </a:solidFill>
              </a:rPr>
              <a:t> </a:t>
            </a:r>
            <a:r>
              <a:rPr lang="en-US" altLang="zh-CN" sz="3600" b="1" dirty="0">
                <a:solidFill>
                  <a:srgbClr val="C00000"/>
                </a:solidFill>
              </a:rPr>
              <a:t>Subgraph</a:t>
            </a:r>
            <a:r>
              <a:rPr lang="zh-CN" altLang="en-US" sz="3600" b="1" dirty="0">
                <a:solidFill>
                  <a:srgbClr val="C00000"/>
                </a:solidFill>
              </a:rPr>
              <a:t> </a:t>
            </a:r>
            <a:r>
              <a:rPr lang="en-US" altLang="zh-CN" sz="3600" b="1" dirty="0">
                <a:solidFill>
                  <a:srgbClr val="C00000"/>
                </a:solidFill>
              </a:rPr>
              <a:t>Patterns</a:t>
            </a:r>
            <a:r>
              <a:rPr lang="zh-CN" altLang="en-US" sz="3600" b="1" dirty="0">
                <a:solidFill>
                  <a:srgbClr val="C00000"/>
                </a:solidFill>
              </a:rPr>
              <a:t> </a:t>
            </a:r>
            <a:r>
              <a:rPr lang="en-US" altLang="zh-CN" sz="3600" b="1" dirty="0">
                <a:solidFill>
                  <a:srgbClr val="C00000"/>
                </a:solidFill>
              </a:rPr>
              <a:t>from</a:t>
            </a:r>
            <a:r>
              <a:rPr lang="zh-CN" altLang="en-US" sz="3600" b="1" dirty="0">
                <a:solidFill>
                  <a:srgbClr val="C00000"/>
                </a:solidFill>
              </a:rPr>
              <a:t> </a:t>
            </a:r>
            <a:r>
              <a:rPr lang="en-US" altLang="zh-CN" sz="3600" b="1" dirty="0">
                <a:solidFill>
                  <a:srgbClr val="C00000"/>
                </a:solidFill>
              </a:rPr>
              <a:t>a</a:t>
            </a:r>
            <a:r>
              <a:rPr lang="zh-CN" altLang="en-US" sz="3600" b="1" dirty="0">
                <a:solidFill>
                  <a:srgbClr val="C00000"/>
                </a:solidFill>
              </a:rPr>
              <a:t> </a:t>
            </a:r>
            <a:r>
              <a:rPr lang="en-US" altLang="zh-CN" sz="3600" b="1" dirty="0">
                <a:solidFill>
                  <a:srgbClr val="C00000"/>
                </a:solidFill>
              </a:rPr>
              <a:t>Big</a:t>
            </a:r>
            <a:r>
              <a:rPr lang="zh-CN" altLang="en-US" sz="3600" b="1" dirty="0">
                <a:solidFill>
                  <a:srgbClr val="C00000"/>
                </a:solidFill>
              </a:rPr>
              <a:t> </a:t>
            </a:r>
            <a:r>
              <a:rPr lang="en-US" altLang="zh-CN" sz="3600" b="1" dirty="0">
                <a:solidFill>
                  <a:srgbClr val="C00000"/>
                </a:solidFill>
              </a:rPr>
              <a:t>Graph</a:t>
            </a:r>
          </a:p>
          <a:p>
            <a:pPr lvl="1"/>
            <a:r>
              <a:rPr lang="en-US" altLang="zh-CN" dirty="0">
                <a:solidFill>
                  <a:prstClr val="black"/>
                </a:solidFill>
              </a:rPr>
              <a:t>Frequency is not anti-monotonic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9655" y="144780"/>
            <a:ext cx="10808335" cy="692150"/>
          </a:xfrm>
        </p:spPr>
        <p:txBody>
          <a:bodyPr/>
          <a:lstStyle/>
          <a:p>
            <a:r>
              <a:rPr lang="en-US" altLang="zh-CN" dirty="0"/>
              <a:t>Proposed Methods (21/29) </a:t>
            </a:r>
          </a:p>
        </p:txBody>
      </p:sp>
      <p:sp>
        <p:nvSpPr>
          <p:cNvPr id="4" name="灯片编号占位符 3"/>
          <p:cNvSpPr>
            <a:spLocks noGrp="1"/>
          </p:cNvSpPr>
          <p:nvPr>
            <p:ph type="sldNum" sz="quarter" idx="10"/>
          </p:nvPr>
        </p:nvSpPr>
        <p:spPr/>
        <p:txBody>
          <a:bodyPr/>
          <a:lstStyle/>
          <a:p>
            <a:fld id="{D9B6BDF2-6896-4B98-8776-C18582F63BA5}" type="slidenum">
              <a:rPr lang="zh-TW" altLang="en-US" smtClean="0"/>
              <a:t>34</a:t>
            </a:fld>
            <a:endParaRPr lang="zh-TW" altLang="en-US"/>
          </a:p>
        </p:txBody>
      </p:sp>
      <p:sp>
        <p:nvSpPr>
          <p:cNvPr id="50" name="TextBox 13">
            <a:extLst>
              <a:ext uri="{FF2B5EF4-FFF2-40B4-BE49-F238E27FC236}">
                <a16:creationId xmlns:a16="http://schemas.microsoft.com/office/drawing/2014/main" id="{DBA928D0-4668-46C9-AED1-E860E4AE4C72}"/>
              </a:ext>
            </a:extLst>
          </p:cNvPr>
          <p:cNvSpPr txBox="1">
            <a:spLocks noGrp="1"/>
          </p:cNvSpPr>
          <p:nvPr>
            <p:ph idx="1"/>
          </p:nvPr>
        </p:nvSpPr>
        <p:spPr>
          <a:xfrm>
            <a:off x="609600" y="1125538"/>
            <a:ext cx="10972800" cy="1680460"/>
          </a:xfrm>
          <a:prstGeom prst="rect">
            <a:avLst/>
          </a:prstGeom>
          <a:noFill/>
        </p:spPr>
        <p:txBody>
          <a:bodyPr wrap="square">
            <a:spAutoFit/>
          </a:bodyPr>
          <a:lstStyle/>
          <a:p>
            <a:r>
              <a:rPr lang="en-US" altLang="zh-CN" sz="3600" b="1" dirty="0">
                <a:solidFill>
                  <a:srgbClr val="C00000"/>
                </a:solidFill>
              </a:rPr>
              <a:t>Frequent</a:t>
            </a:r>
            <a:r>
              <a:rPr lang="zh-CN" altLang="en-US" sz="3600" b="1" dirty="0">
                <a:solidFill>
                  <a:srgbClr val="C00000"/>
                </a:solidFill>
              </a:rPr>
              <a:t> </a:t>
            </a:r>
            <a:r>
              <a:rPr lang="en-US" altLang="zh-CN" sz="3600" b="1" dirty="0">
                <a:solidFill>
                  <a:srgbClr val="C00000"/>
                </a:solidFill>
              </a:rPr>
              <a:t>Subgraph</a:t>
            </a:r>
            <a:r>
              <a:rPr lang="zh-CN" altLang="en-US" sz="3600" b="1" dirty="0">
                <a:solidFill>
                  <a:srgbClr val="C00000"/>
                </a:solidFill>
              </a:rPr>
              <a:t> </a:t>
            </a:r>
            <a:r>
              <a:rPr lang="en-US" altLang="zh-CN" sz="3600" b="1" dirty="0">
                <a:solidFill>
                  <a:srgbClr val="C00000"/>
                </a:solidFill>
              </a:rPr>
              <a:t>Patterns</a:t>
            </a:r>
            <a:r>
              <a:rPr lang="zh-CN" altLang="en-US" sz="3600" b="1" dirty="0">
                <a:solidFill>
                  <a:srgbClr val="C00000"/>
                </a:solidFill>
              </a:rPr>
              <a:t> </a:t>
            </a:r>
            <a:r>
              <a:rPr lang="en-US" altLang="zh-CN" sz="3600" b="1" dirty="0">
                <a:solidFill>
                  <a:srgbClr val="C00000"/>
                </a:solidFill>
              </a:rPr>
              <a:t>from</a:t>
            </a:r>
            <a:r>
              <a:rPr lang="zh-CN" altLang="en-US" sz="3600" b="1" dirty="0">
                <a:solidFill>
                  <a:srgbClr val="C00000"/>
                </a:solidFill>
              </a:rPr>
              <a:t> </a:t>
            </a:r>
            <a:r>
              <a:rPr lang="en-US" altLang="zh-CN" sz="3600" b="1" dirty="0">
                <a:solidFill>
                  <a:srgbClr val="C00000"/>
                </a:solidFill>
              </a:rPr>
              <a:t>a</a:t>
            </a:r>
            <a:r>
              <a:rPr lang="zh-CN" altLang="en-US" sz="3600" b="1" dirty="0">
                <a:solidFill>
                  <a:srgbClr val="C00000"/>
                </a:solidFill>
              </a:rPr>
              <a:t> </a:t>
            </a:r>
            <a:r>
              <a:rPr lang="en-US" altLang="zh-CN" sz="3600" b="1" dirty="0">
                <a:solidFill>
                  <a:srgbClr val="C00000"/>
                </a:solidFill>
              </a:rPr>
              <a:t>Big</a:t>
            </a:r>
            <a:r>
              <a:rPr lang="zh-CN" altLang="en-US" sz="3600" b="1" dirty="0">
                <a:solidFill>
                  <a:srgbClr val="C00000"/>
                </a:solidFill>
              </a:rPr>
              <a:t> </a:t>
            </a:r>
            <a:r>
              <a:rPr lang="en-US" altLang="zh-CN" sz="3600" b="1" dirty="0">
                <a:solidFill>
                  <a:srgbClr val="C00000"/>
                </a:solidFill>
              </a:rPr>
              <a:t>Graph</a:t>
            </a:r>
          </a:p>
          <a:p>
            <a:pPr lvl="1"/>
            <a:r>
              <a:rPr lang="en-US" altLang="zh-CN" dirty="0">
                <a:solidFill>
                  <a:prstClr val="black"/>
                </a:solidFill>
              </a:rPr>
              <a:t>Anti-monotonic measure: MNI</a:t>
            </a:r>
          </a:p>
          <a:p>
            <a:pPr marL="1428750" lvl="2" indent="-571500">
              <a:buFont typeface="Wingdings" pitchFamily="2" charset="2"/>
              <a:buChar char="Ø"/>
            </a:pPr>
            <a:r>
              <a:rPr lang="en-US" altLang="zh-CN" sz="2400" dirty="0"/>
              <a:t>Least</a:t>
            </a:r>
            <a:r>
              <a:rPr lang="zh-CN" altLang="en-US" sz="2400" dirty="0"/>
              <a:t> </a:t>
            </a:r>
            <a:r>
              <a:rPr lang="en-US" altLang="zh-CN" sz="2400" dirty="0"/>
              <a:t>number</a:t>
            </a:r>
            <a:r>
              <a:rPr lang="zh-CN" altLang="en-US" sz="2400" dirty="0"/>
              <a:t> </a:t>
            </a:r>
            <a:r>
              <a:rPr lang="en-US" altLang="zh-CN" sz="2400" dirty="0"/>
              <a:t>of</a:t>
            </a:r>
            <a:r>
              <a:rPr lang="zh-CN" altLang="en-US" sz="2400" dirty="0"/>
              <a:t> </a:t>
            </a:r>
            <a:r>
              <a:rPr lang="en-US" altLang="zh-CN" sz="2400" dirty="0"/>
              <a:t>distinct valid matches from any</a:t>
            </a:r>
            <a:r>
              <a:rPr lang="zh-CN" altLang="en-US" sz="2400" dirty="0"/>
              <a:t> </a:t>
            </a:r>
            <a:r>
              <a:rPr lang="en-US" altLang="zh-CN" sz="2400" dirty="0"/>
              <a:t>pattern</a:t>
            </a:r>
            <a:r>
              <a:rPr lang="zh-CN" altLang="en-US" sz="2400" dirty="0"/>
              <a:t> </a:t>
            </a:r>
            <a:r>
              <a:rPr lang="en-US" altLang="zh-CN" sz="2400" dirty="0"/>
              <a:t>vertex</a:t>
            </a:r>
            <a:endParaRPr lang="en-US" sz="2400" dirty="0"/>
          </a:p>
        </p:txBody>
      </p:sp>
      <p:cxnSp>
        <p:nvCxnSpPr>
          <p:cNvPr id="51" name="Straight Connector 9">
            <a:extLst>
              <a:ext uri="{FF2B5EF4-FFF2-40B4-BE49-F238E27FC236}">
                <a16:creationId xmlns:a16="http://schemas.microsoft.com/office/drawing/2014/main" id="{948E9E34-7C18-44A1-8E38-E8C7C9A38D88}"/>
              </a:ext>
            </a:extLst>
          </p:cNvPr>
          <p:cNvCxnSpPr>
            <a:cxnSpLocks/>
          </p:cNvCxnSpPr>
          <p:nvPr/>
        </p:nvCxnSpPr>
        <p:spPr>
          <a:xfrm>
            <a:off x="2945864" y="4665465"/>
            <a:ext cx="411556"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52" name="Straight Connector 10">
            <a:extLst>
              <a:ext uri="{FF2B5EF4-FFF2-40B4-BE49-F238E27FC236}">
                <a16:creationId xmlns:a16="http://schemas.microsoft.com/office/drawing/2014/main" id="{5C231AE9-A874-4062-86B1-3174E9292A7B}"/>
              </a:ext>
            </a:extLst>
          </p:cNvPr>
          <p:cNvCxnSpPr>
            <a:cxnSpLocks/>
          </p:cNvCxnSpPr>
          <p:nvPr/>
        </p:nvCxnSpPr>
        <p:spPr>
          <a:xfrm>
            <a:off x="6500676" y="3555749"/>
            <a:ext cx="0" cy="492942"/>
          </a:xfrm>
          <a:prstGeom prst="line">
            <a:avLst/>
          </a:prstGeom>
          <a:ln w="12700"/>
        </p:spPr>
        <p:style>
          <a:lnRef idx="1">
            <a:schemeClr val="dk1"/>
          </a:lnRef>
          <a:fillRef idx="0">
            <a:schemeClr val="dk1"/>
          </a:fillRef>
          <a:effectRef idx="0">
            <a:schemeClr val="dk1"/>
          </a:effectRef>
          <a:fontRef idx="minor">
            <a:schemeClr val="tx1"/>
          </a:fontRef>
        </p:style>
      </p:cxnSp>
      <p:sp>
        <p:nvSpPr>
          <p:cNvPr id="53" name="Rectangle 11">
            <a:extLst>
              <a:ext uri="{FF2B5EF4-FFF2-40B4-BE49-F238E27FC236}">
                <a16:creationId xmlns:a16="http://schemas.microsoft.com/office/drawing/2014/main" id="{177A5F45-51E7-4164-923A-CF7722F00A25}"/>
              </a:ext>
            </a:extLst>
          </p:cNvPr>
          <p:cNvSpPr/>
          <p:nvPr/>
        </p:nvSpPr>
        <p:spPr>
          <a:xfrm>
            <a:off x="2252446" y="4332917"/>
            <a:ext cx="421909" cy="400110"/>
          </a:xfrm>
          <a:prstGeom prst="rect">
            <a:avLst/>
          </a:prstGeom>
        </p:spPr>
        <p:txBody>
          <a:bodyPr wrap="none">
            <a:spAutoFit/>
          </a:bodyPr>
          <a:lstStyle/>
          <a:p>
            <a:r>
              <a:rPr lang="en-US" altLang="zh-CN" sz="2000" i="1" dirty="0">
                <a:latin typeface="Arial" panose="020B0604020202020204" pitchFamily="34" charset="0"/>
                <a:cs typeface="Arial" panose="020B0604020202020204" pitchFamily="34" charset="0"/>
              </a:rPr>
              <a:t>u</a:t>
            </a:r>
            <a:r>
              <a:rPr lang="en-US" altLang="zh-CN" sz="2000" baseline="-25000" dirty="0">
                <a:latin typeface="Arial" panose="020B0604020202020204" pitchFamily="34" charset="0"/>
                <a:cs typeface="Arial" panose="020B0604020202020204" pitchFamily="34" charset="0"/>
              </a:rPr>
              <a:t>1</a:t>
            </a:r>
            <a:endParaRPr lang="en-US" baseline="-25000" dirty="0"/>
          </a:p>
        </p:txBody>
      </p:sp>
      <p:sp>
        <p:nvSpPr>
          <p:cNvPr id="54" name="Rectangle 12">
            <a:extLst>
              <a:ext uri="{FF2B5EF4-FFF2-40B4-BE49-F238E27FC236}">
                <a16:creationId xmlns:a16="http://schemas.microsoft.com/office/drawing/2014/main" id="{0296535D-0954-4F16-B39D-E01F8F566D25}"/>
              </a:ext>
            </a:extLst>
          </p:cNvPr>
          <p:cNvSpPr/>
          <p:nvPr/>
        </p:nvSpPr>
        <p:spPr>
          <a:xfrm>
            <a:off x="3588053" y="4332917"/>
            <a:ext cx="421909" cy="400110"/>
          </a:xfrm>
          <a:prstGeom prst="rect">
            <a:avLst/>
          </a:prstGeom>
        </p:spPr>
        <p:txBody>
          <a:bodyPr wrap="none">
            <a:spAutoFit/>
          </a:bodyPr>
          <a:lstStyle/>
          <a:p>
            <a:r>
              <a:rPr lang="en-US" altLang="zh-CN" sz="2000" i="1" dirty="0">
                <a:latin typeface="Arial" panose="020B0604020202020204" pitchFamily="34" charset="0"/>
                <a:cs typeface="Arial" panose="020B0604020202020204" pitchFamily="34" charset="0"/>
              </a:rPr>
              <a:t>u</a:t>
            </a:r>
            <a:r>
              <a:rPr lang="en-US" altLang="zh-CN" sz="2000" baseline="-25000" dirty="0">
                <a:latin typeface="Arial" panose="020B0604020202020204" pitchFamily="34" charset="0"/>
                <a:cs typeface="Arial" panose="020B0604020202020204" pitchFamily="34" charset="0"/>
              </a:rPr>
              <a:t>2</a:t>
            </a:r>
            <a:endParaRPr lang="en-US" baseline="-25000" dirty="0"/>
          </a:p>
        </p:txBody>
      </p:sp>
      <p:sp>
        <p:nvSpPr>
          <p:cNvPr id="55" name="Oval 14">
            <a:extLst>
              <a:ext uri="{FF2B5EF4-FFF2-40B4-BE49-F238E27FC236}">
                <a16:creationId xmlns:a16="http://schemas.microsoft.com/office/drawing/2014/main" id="{28321E6A-F129-4260-AA38-705A783B5BC1}"/>
              </a:ext>
            </a:extLst>
          </p:cNvPr>
          <p:cNvSpPr/>
          <p:nvPr/>
        </p:nvSpPr>
        <p:spPr>
          <a:xfrm>
            <a:off x="2270223" y="4243968"/>
            <a:ext cx="1761004" cy="716765"/>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56" name="Rectangle 66">
            <a:extLst>
              <a:ext uri="{FF2B5EF4-FFF2-40B4-BE49-F238E27FC236}">
                <a16:creationId xmlns:a16="http://schemas.microsoft.com/office/drawing/2014/main" id="{F3002A66-78ED-4D46-9B8D-71528336022E}"/>
              </a:ext>
            </a:extLst>
          </p:cNvPr>
          <p:cNvSpPr/>
          <p:nvPr/>
        </p:nvSpPr>
        <p:spPr>
          <a:xfrm>
            <a:off x="1725754" y="4393663"/>
            <a:ext cx="450763" cy="400110"/>
          </a:xfrm>
          <a:prstGeom prst="rect">
            <a:avLst/>
          </a:prstGeom>
        </p:spPr>
        <p:txBody>
          <a:bodyPr wrap="none">
            <a:spAutoFit/>
          </a:bodyPr>
          <a:lstStyle/>
          <a:p>
            <a:r>
              <a:rPr lang="en-US" altLang="zh-CN" sz="2000" b="1" i="1" dirty="0">
                <a:latin typeface="Arial" panose="020B0604020202020204" pitchFamily="34" charset="0"/>
                <a:cs typeface="Arial" panose="020B0604020202020204" pitchFamily="34" charset="0"/>
              </a:rPr>
              <a:t>S</a:t>
            </a:r>
            <a:r>
              <a:rPr lang="en-US" altLang="zh-CN" sz="2000" b="1" baseline="-25000" dirty="0">
                <a:latin typeface="Arial" panose="020B0604020202020204" pitchFamily="34" charset="0"/>
                <a:cs typeface="Arial" panose="020B0604020202020204" pitchFamily="34" charset="0"/>
              </a:rPr>
              <a:t>2</a:t>
            </a:r>
            <a:endParaRPr lang="en-US" b="1" baseline="-25000" dirty="0"/>
          </a:p>
        </p:txBody>
      </p:sp>
      <p:sp>
        <p:nvSpPr>
          <p:cNvPr id="57" name="Rectangle 73">
            <a:extLst>
              <a:ext uri="{FF2B5EF4-FFF2-40B4-BE49-F238E27FC236}">
                <a16:creationId xmlns:a16="http://schemas.microsoft.com/office/drawing/2014/main" id="{FFF16D78-B5A9-4004-B532-879A82C63270}"/>
              </a:ext>
            </a:extLst>
          </p:cNvPr>
          <p:cNvSpPr/>
          <p:nvPr/>
        </p:nvSpPr>
        <p:spPr>
          <a:xfrm>
            <a:off x="5975032" y="3875006"/>
            <a:ext cx="407484" cy="400110"/>
          </a:xfrm>
          <a:prstGeom prst="rect">
            <a:avLst/>
          </a:prstGeom>
        </p:spPr>
        <p:txBody>
          <a:bodyPr wrap="none">
            <a:spAutoFit/>
          </a:bodyPr>
          <a:lstStyle/>
          <a:p>
            <a:r>
              <a:rPr lang="en-US" altLang="zh-CN" sz="2000" i="1" dirty="0">
                <a:latin typeface="Arial" panose="020B0604020202020204" pitchFamily="34" charset="0"/>
                <a:cs typeface="Arial" panose="020B0604020202020204" pitchFamily="34" charset="0"/>
              </a:rPr>
              <a:t>v</a:t>
            </a:r>
            <a:r>
              <a:rPr lang="en-US" altLang="zh-CN" sz="2000" baseline="-25000" dirty="0">
                <a:latin typeface="Arial" panose="020B0604020202020204" pitchFamily="34" charset="0"/>
                <a:cs typeface="Arial" panose="020B0604020202020204" pitchFamily="34" charset="0"/>
              </a:rPr>
              <a:t>1</a:t>
            </a:r>
            <a:endParaRPr lang="en-US" baseline="-25000" dirty="0"/>
          </a:p>
        </p:txBody>
      </p:sp>
      <p:sp>
        <p:nvSpPr>
          <p:cNvPr id="58" name="Rectangle 74">
            <a:extLst>
              <a:ext uri="{FF2B5EF4-FFF2-40B4-BE49-F238E27FC236}">
                <a16:creationId xmlns:a16="http://schemas.microsoft.com/office/drawing/2014/main" id="{E16073A0-A90F-43E1-AD6B-4923C9278E1F}"/>
              </a:ext>
            </a:extLst>
          </p:cNvPr>
          <p:cNvSpPr/>
          <p:nvPr/>
        </p:nvSpPr>
        <p:spPr>
          <a:xfrm>
            <a:off x="5971449" y="3064337"/>
            <a:ext cx="407484" cy="400110"/>
          </a:xfrm>
          <a:prstGeom prst="rect">
            <a:avLst/>
          </a:prstGeom>
        </p:spPr>
        <p:txBody>
          <a:bodyPr wrap="none">
            <a:spAutoFit/>
          </a:bodyPr>
          <a:lstStyle/>
          <a:p>
            <a:r>
              <a:rPr lang="en-US" altLang="zh-CN" sz="2000" i="1" dirty="0">
                <a:latin typeface="Arial" panose="020B0604020202020204" pitchFamily="34" charset="0"/>
                <a:cs typeface="Arial" panose="020B0604020202020204" pitchFamily="34" charset="0"/>
              </a:rPr>
              <a:t>v</a:t>
            </a:r>
            <a:r>
              <a:rPr lang="en-US" altLang="zh-CN" sz="2000" baseline="-25000" dirty="0">
                <a:latin typeface="Arial" panose="020B0604020202020204" pitchFamily="34" charset="0"/>
                <a:cs typeface="Arial" panose="020B0604020202020204" pitchFamily="34" charset="0"/>
              </a:rPr>
              <a:t>2</a:t>
            </a:r>
            <a:endParaRPr lang="en-US" baseline="-25000" dirty="0"/>
          </a:p>
        </p:txBody>
      </p:sp>
      <p:sp>
        <p:nvSpPr>
          <p:cNvPr id="59" name="Rectangle 75">
            <a:extLst>
              <a:ext uri="{FF2B5EF4-FFF2-40B4-BE49-F238E27FC236}">
                <a16:creationId xmlns:a16="http://schemas.microsoft.com/office/drawing/2014/main" id="{E7A3C43F-9A7C-42C5-B965-AD1B478715CD}"/>
              </a:ext>
            </a:extLst>
          </p:cNvPr>
          <p:cNvSpPr/>
          <p:nvPr/>
        </p:nvSpPr>
        <p:spPr>
          <a:xfrm>
            <a:off x="5303807" y="4409146"/>
            <a:ext cx="407484" cy="400110"/>
          </a:xfrm>
          <a:prstGeom prst="rect">
            <a:avLst/>
          </a:prstGeom>
        </p:spPr>
        <p:txBody>
          <a:bodyPr wrap="none">
            <a:spAutoFit/>
          </a:bodyPr>
          <a:lstStyle/>
          <a:p>
            <a:r>
              <a:rPr lang="en-US" altLang="zh-CN" sz="2000" i="1" dirty="0">
                <a:latin typeface="Arial" panose="020B0604020202020204" pitchFamily="34" charset="0"/>
                <a:cs typeface="Arial" panose="020B0604020202020204" pitchFamily="34" charset="0"/>
              </a:rPr>
              <a:t>v</a:t>
            </a:r>
            <a:r>
              <a:rPr lang="en-US" altLang="zh-CN" sz="2000" baseline="-25000" dirty="0">
                <a:latin typeface="Arial" panose="020B0604020202020204" pitchFamily="34" charset="0"/>
                <a:cs typeface="Arial" panose="020B0604020202020204" pitchFamily="34" charset="0"/>
              </a:rPr>
              <a:t>3</a:t>
            </a:r>
            <a:endParaRPr lang="en-US" baseline="-25000" dirty="0"/>
          </a:p>
        </p:txBody>
      </p:sp>
      <p:sp>
        <p:nvSpPr>
          <p:cNvPr id="60" name="Rectangle 76">
            <a:extLst>
              <a:ext uri="{FF2B5EF4-FFF2-40B4-BE49-F238E27FC236}">
                <a16:creationId xmlns:a16="http://schemas.microsoft.com/office/drawing/2014/main" id="{9247E0E9-FC92-49F0-ABA1-5E4B834DF0CB}"/>
              </a:ext>
            </a:extLst>
          </p:cNvPr>
          <p:cNvSpPr/>
          <p:nvPr/>
        </p:nvSpPr>
        <p:spPr>
          <a:xfrm>
            <a:off x="6664867" y="4484483"/>
            <a:ext cx="407484" cy="400110"/>
          </a:xfrm>
          <a:prstGeom prst="rect">
            <a:avLst/>
          </a:prstGeom>
        </p:spPr>
        <p:txBody>
          <a:bodyPr wrap="none">
            <a:spAutoFit/>
          </a:bodyPr>
          <a:lstStyle/>
          <a:p>
            <a:r>
              <a:rPr lang="en-US" altLang="zh-CN" sz="2000" i="1" dirty="0">
                <a:latin typeface="Arial" panose="020B0604020202020204" pitchFamily="34" charset="0"/>
                <a:cs typeface="Arial" panose="020B0604020202020204" pitchFamily="34" charset="0"/>
              </a:rPr>
              <a:t>v</a:t>
            </a:r>
            <a:r>
              <a:rPr lang="en-US" altLang="zh-CN" sz="2000" baseline="-25000" dirty="0">
                <a:latin typeface="Arial" panose="020B0604020202020204" pitchFamily="34" charset="0"/>
                <a:cs typeface="Arial" panose="020B0604020202020204" pitchFamily="34" charset="0"/>
              </a:rPr>
              <a:t>4</a:t>
            </a:r>
            <a:endParaRPr lang="en-US" baseline="-25000" dirty="0"/>
          </a:p>
        </p:txBody>
      </p:sp>
      <p:cxnSp>
        <p:nvCxnSpPr>
          <p:cNvPr id="61" name="Straight Connector 77">
            <a:extLst>
              <a:ext uri="{FF2B5EF4-FFF2-40B4-BE49-F238E27FC236}">
                <a16:creationId xmlns:a16="http://schemas.microsoft.com/office/drawing/2014/main" id="{D07BC601-380F-4C85-BC5A-F01EF1FB6CBE}"/>
              </a:ext>
            </a:extLst>
          </p:cNvPr>
          <p:cNvCxnSpPr>
            <a:cxnSpLocks/>
          </p:cNvCxnSpPr>
          <p:nvPr/>
        </p:nvCxnSpPr>
        <p:spPr>
          <a:xfrm flipH="1">
            <a:off x="5932266" y="4322312"/>
            <a:ext cx="466670" cy="352265"/>
          </a:xfrm>
          <a:prstGeom prst="line">
            <a:avLst/>
          </a:prstGeom>
          <a:ln w="12700"/>
        </p:spPr>
        <p:style>
          <a:lnRef idx="1">
            <a:schemeClr val="dk1"/>
          </a:lnRef>
          <a:fillRef idx="0">
            <a:schemeClr val="dk1"/>
          </a:fillRef>
          <a:effectRef idx="0">
            <a:schemeClr val="dk1"/>
          </a:effectRef>
          <a:fontRef idx="minor">
            <a:schemeClr val="tx1"/>
          </a:fontRef>
        </p:style>
      </p:cxnSp>
      <p:cxnSp>
        <p:nvCxnSpPr>
          <p:cNvPr id="62" name="Straight Connector 78">
            <a:extLst>
              <a:ext uri="{FF2B5EF4-FFF2-40B4-BE49-F238E27FC236}">
                <a16:creationId xmlns:a16="http://schemas.microsoft.com/office/drawing/2014/main" id="{A06CE289-43AD-4290-8FC5-0B76723CEFBF}"/>
              </a:ext>
            </a:extLst>
          </p:cNvPr>
          <p:cNvCxnSpPr>
            <a:cxnSpLocks/>
          </p:cNvCxnSpPr>
          <p:nvPr/>
        </p:nvCxnSpPr>
        <p:spPr>
          <a:xfrm>
            <a:off x="6629500" y="4302120"/>
            <a:ext cx="518641" cy="372531"/>
          </a:xfrm>
          <a:prstGeom prst="line">
            <a:avLst/>
          </a:prstGeom>
          <a:ln w="12700"/>
        </p:spPr>
        <p:style>
          <a:lnRef idx="1">
            <a:schemeClr val="dk1"/>
          </a:lnRef>
          <a:fillRef idx="0">
            <a:schemeClr val="dk1"/>
          </a:fillRef>
          <a:effectRef idx="0">
            <a:schemeClr val="dk1"/>
          </a:effectRef>
          <a:fontRef idx="minor">
            <a:schemeClr val="tx1"/>
          </a:fontRef>
        </p:style>
      </p:cxnSp>
      <p:cxnSp>
        <p:nvCxnSpPr>
          <p:cNvPr id="63" name="Straight Connector 81">
            <a:extLst>
              <a:ext uri="{FF2B5EF4-FFF2-40B4-BE49-F238E27FC236}">
                <a16:creationId xmlns:a16="http://schemas.microsoft.com/office/drawing/2014/main" id="{77E0CFAF-9B22-411E-B0EA-806C38488C75}"/>
              </a:ext>
            </a:extLst>
          </p:cNvPr>
          <p:cNvCxnSpPr>
            <a:cxnSpLocks/>
          </p:cNvCxnSpPr>
          <p:nvPr/>
        </p:nvCxnSpPr>
        <p:spPr>
          <a:xfrm>
            <a:off x="8914581" y="3583652"/>
            <a:ext cx="0" cy="492942"/>
          </a:xfrm>
          <a:prstGeom prst="line">
            <a:avLst/>
          </a:prstGeom>
          <a:ln w="12700"/>
        </p:spPr>
        <p:style>
          <a:lnRef idx="1">
            <a:schemeClr val="dk1"/>
          </a:lnRef>
          <a:fillRef idx="0">
            <a:schemeClr val="dk1"/>
          </a:fillRef>
          <a:effectRef idx="0">
            <a:schemeClr val="dk1"/>
          </a:effectRef>
          <a:fontRef idx="minor">
            <a:schemeClr val="tx1"/>
          </a:fontRef>
        </p:style>
      </p:cxnSp>
      <p:sp>
        <p:nvSpPr>
          <p:cNvPr id="64" name="Rectangle 82">
            <a:extLst>
              <a:ext uri="{FF2B5EF4-FFF2-40B4-BE49-F238E27FC236}">
                <a16:creationId xmlns:a16="http://schemas.microsoft.com/office/drawing/2014/main" id="{F5B50A55-49CB-431F-8C70-FA7E9C8D8EAF}"/>
              </a:ext>
            </a:extLst>
          </p:cNvPr>
          <p:cNvSpPr/>
          <p:nvPr/>
        </p:nvSpPr>
        <p:spPr>
          <a:xfrm>
            <a:off x="8388938" y="3902909"/>
            <a:ext cx="407484" cy="400110"/>
          </a:xfrm>
          <a:prstGeom prst="rect">
            <a:avLst/>
          </a:prstGeom>
        </p:spPr>
        <p:txBody>
          <a:bodyPr wrap="none">
            <a:spAutoFit/>
          </a:bodyPr>
          <a:lstStyle/>
          <a:p>
            <a:r>
              <a:rPr lang="en-US" altLang="zh-CN" sz="2000" i="1" dirty="0">
                <a:latin typeface="Arial" panose="020B0604020202020204" pitchFamily="34" charset="0"/>
                <a:cs typeface="Arial" panose="020B0604020202020204" pitchFamily="34" charset="0"/>
              </a:rPr>
              <a:t>v</a:t>
            </a:r>
            <a:r>
              <a:rPr lang="en-US" altLang="zh-CN" sz="2000" baseline="-25000" dirty="0">
                <a:latin typeface="Arial" panose="020B0604020202020204" pitchFamily="34" charset="0"/>
                <a:cs typeface="Arial" panose="020B0604020202020204" pitchFamily="34" charset="0"/>
              </a:rPr>
              <a:t>5</a:t>
            </a:r>
            <a:endParaRPr lang="en-US" baseline="-25000" dirty="0"/>
          </a:p>
        </p:txBody>
      </p:sp>
      <p:sp>
        <p:nvSpPr>
          <p:cNvPr id="65" name="Rectangle 83">
            <a:extLst>
              <a:ext uri="{FF2B5EF4-FFF2-40B4-BE49-F238E27FC236}">
                <a16:creationId xmlns:a16="http://schemas.microsoft.com/office/drawing/2014/main" id="{09C154DA-7218-4F7F-B855-84883DE86265}"/>
              </a:ext>
            </a:extLst>
          </p:cNvPr>
          <p:cNvSpPr/>
          <p:nvPr/>
        </p:nvSpPr>
        <p:spPr>
          <a:xfrm>
            <a:off x="8385354" y="3092240"/>
            <a:ext cx="407484" cy="400110"/>
          </a:xfrm>
          <a:prstGeom prst="rect">
            <a:avLst/>
          </a:prstGeom>
        </p:spPr>
        <p:txBody>
          <a:bodyPr wrap="none">
            <a:spAutoFit/>
          </a:bodyPr>
          <a:lstStyle/>
          <a:p>
            <a:r>
              <a:rPr lang="en-US" altLang="zh-CN" sz="2000" i="1" dirty="0">
                <a:latin typeface="Arial" panose="020B0604020202020204" pitchFamily="34" charset="0"/>
                <a:cs typeface="Arial" panose="020B0604020202020204" pitchFamily="34" charset="0"/>
              </a:rPr>
              <a:t>v</a:t>
            </a:r>
            <a:r>
              <a:rPr lang="en-US" altLang="zh-CN" sz="2000" baseline="-25000" dirty="0">
                <a:latin typeface="Arial" panose="020B0604020202020204" pitchFamily="34" charset="0"/>
                <a:cs typeface="Arial" panose="020B0604020202020204" pitchFamily="34" charset="0"/>
              </a:rPr>
              <a:t>6</a:t>
            </a:r>
            <a:endParaRPr lang="en-US" baseline="-25000" dirty="0"/>
          </a:p>
        </p:txBody>
      </p:sp>
      <p:sp>
        <p:nvSpPr>
          <p:cNvPr id="66" name="Rectangle 84">
            <a:extLst>
              <a:ext uri="{FF2B5EF4-FFF2-40B4-BE49-F238E27FC236}">
                <a16:creationId xmlns:a16="http://schemas.microsoft.com/office/drawing/2014/main" id="{8D63285F-20DF-4F5E-A48A-79DF2A8D9913}"/>
              </a:ext>
            </a:extLst>
          </p:cNvPr>
          <p:cNvSpPr/>
          <p:nvPr/>
        </p:nvSpPr>
        <p:spPr>
          <a:xfrm>
            <a:off x="7747400" y="4514140"/>
            <a:ext cx="407484" cy="400110"/>
          </a:xfrm>
          <a:prstGeom prst="rect">
            <a:avLst/>
          </a:prstGeom>
        </p:spPr>
        <p:txBody>
          <a:bodyPr wrap="none">
            <a:spAutoFit/>
          </a:bodyPr>
          <a:lstStyle/>
          <a:p>
            <a:r>
              <a:rPr lang="en-US" altLang="zh-CN" sz="2000" i="1" dirty="0">
                <a:latin typeface="Arial" panose="020B0604020202020204" pitchFamily="34" charset="0"/>
                <a:cs typeface="Arial" panose="020B0604020202020204" pitchFamily="34" charset="0"/>
              </a:rPr>
              <a:t>v</a:t>
            </a:r>
            <a:r>
              <a:rPr lang="en-US" altLang="zh-CN" sz="2000" baseline="-25000" dirty="0">
                <a:latin typeface="Arial" panose="020B0604020202020204" pitchFamily="34" charset="0"/>
                <a:cs typeface="Arial" panose="020B0604020202020204" pitchFamily="34" charset="0"/>
              </a:rPr>
              <a:t>7</a:t>
            </a:r>
            <a:endParaRPr lang="en-US" baseline="-25000" dirty="0"/>
          </a:p>
        </p:txBody>
      </p:sp>
      <p:sp>
        <p:nvSpPr>
          <p:cNvPr id="67" name="Rectangle 85">
            <a:extLst>
              <a:ext uri="{FF2B5EF4-FFF2-40B4-BE49-F238E27FC236}">
                <a16:creationId xmlns:a16="http://schemas.microsoft.com/office/drawing/2014/main" id="{9CA31690-060B-48B0-AC32-D41B76782EC1}"/>
              </a:ext>
            </a:extLst>
          </p:cNvPr>
          <p:cNvSpPr/>
          <p:nvPr/>
        </p:nvSpPr>
        <p:spPr>
          <a:xfrm>
            <a:off x="9078772" y="4512386"/>
            <a:ext cx="407484" cy="400110"/>
          </a:xfrm>
          <a:prstGeom prst="rect">
            <a:avLst/>
          </a:prstGeom>
        </p:spPr>
        <p:txBody>
          <a:bodyPr wrap="none">
            <a:spAutoFit/>
          </a:bodyPr>
          <a:lstStyle/>
          <a:p>
            <a:r>
              <a:rPr lang="en-US" altLang="zh-CN" sz="2000" i="1" dirty="0">
                <a:latin typeface="Arial" panose="020B0604020202020204" pitchFamily="34" charset="0"/>
                <a:cs typeface="Arial" panose="020B0604020202020204" pitchFamily="34" charset="0"/>
              </a:rPr>
              <a:t>v</a:t>
            </a:r>
            <a:r>
              <a:rPr lang="en-US" altLang="zh-CN" sz="2000" baseline="-25000" dirty="0">
                <a:latin typeface="Arial" panose="020B0604020202020204" pitchFamily="34" charset="0"/>
                <a:cs typeface="Arial" panose="020B0604020202020204" pitchFamily="34" charset="0"/>
              </a:rPr>
              <a:t>8</a:t>
            </a:r>
            <a:endParaRPr lang="en-US" baseline="-25000" dirty="0"/>
          </a:p>
        </p:txBody>
      </p:sp>
      <p:cxnSp>
        <p:nvCxnSpPr>
          <p:cNvPr id="68" name="Straight Connector 86">
            <a:extLst>
              <a:ext uri="{FF2B5EF4-FFF2-40B4-BE49-F238E27FC236}">
                <a16:creationId xmlns:a16="http://schemas.microsoft.com/office/drawing/2014/main" id="{BF705C2A-329A-4154-8D1D-2D5680BDA3D0}"/>
              </a:ext>
            </a:extLst>
          </p:cNvPr>
          <p:cNvCxnSpPr>
            <a:cxnSpLocks/>
          </p:cNvCxnSpPr>
          <p:nvPr/>
        </p:nvCxnSpPr>
        <p:spPr>
          <a:xfrm flipH="1">
            <a:off x="8346172" y="4350215"/>
            <a:ext cx="466670" cy="352265"/>
          </a:xfrm>
          <a:prstGeom prst="line">
            <a:avLst/>
          </a:prstGeom>
          <a:ln w="12700"/>
        </p:spPr>
        <p:style>
          <a:lnRef idx="1">
            <a:schemeClr val="dk1"/>
          </a:lnRef>
          <a:fillRef idx="0">
            <a:schemeClr val="dk1"/>
          </a:fillRef>
          <a:effectRef idx="0">
            <a:schemeClr val="dk1"/>
          </a:effectRef>
          <a:fontRef idx="minor">
            <a:schemeClr val="tx1"/>
          </a:fontRef>
        </p:style>
      </p:cxnSp>
      <p:cxnSp>
        <p:nvCxnSpPr>
          <p:cNvPr id="69" name="Straight Connector 87">
            <a:extLst>
              <a:ext uri="{FF2B5EF4-FFF2-40B4-BE49-F238E27FC236}">
                <a16:creationId xmlns:a16="http://schemas.microsoft.com/office/drawing/2014/main" id="{AA331576-0D87-44A5-BA3F-73A4A9571F9D}"/>
              </a:ext>
            </a:extLst>
          </p:cNvPr>
          <p:cNvCxnSpPr>
            <a:cxnSpLocks/>
          </p:cNvCxnSpPr>
          <p:nvPr/>
        </p:nvCxnSpPr>
        <p:spPr>
          <a:xfrm>
            <a:off x="9043405" y="4330024"/>
            <a:ext cx="518641" cy="372531"/>
          </a:xfrm>
          <a:prstGeom prst="line">
            <a:avLst/>
          </a:prstGeom>
          <a:ln w="12700"/>
        </p:spPr>
        <p:style>
          <a:lnRef idx="1">
            <a:schemeClr val="dk1"/>
          </a:lnRef>
          <a:fillRef idx="0">
            <a:schemeClr val="dk1"/>
          </a:fillRef>
          <a:effectRef idx="0">
            <a:schemeClr val="dk1"/>
          </a:effectRef>
          <a:fontRef idx="minor">
            <a:schemeClr val="tx1"/>
          </a:fontRef>
        </p:style>
      </p:cxnSp>
      <p:sp>
        <p:nvSpPr>
          <p:cNvPr id="70" name="Rounded Rectangle 88">
            <a:extLst>
              <a:ext uri="{FF2B5EF4-FFF2-40B4-BE49-F238E27FC236}">
                <a16:creationId xmlns:a16="http://schemas.microsoft.com/office/drawing/2014/main" id="{D3F03B18-30E6-43BA-A672-F37794649CEB}"/>
              </a:ext>
            </a:extLst>
          </p:cNvPr>
          <p:cNvSpPr/>
          <p:nvPr/>
        </p:nvSpPr>
        <p:spPr>
          <a:xfrm>
            <a:off x="4754296" y="2867808"/>
            <a:ext cx="5335120" cy="2446656"/>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t>x</a:t>
            </a:r>
            <a:endParaRPr lang="en-US" sz="4800" dirty="0"/>
          </a:p>
        </p:txBody>
      </p:sp>
      <p:sp>
        <p:nvSpPr>
          <p:cNvPr id="71" name="Rectangle 89">
            <a:extLst>
              <a:ext uri="{FF2B5EF4-FFF2-40B4-BE49-F238E27FC236}">
                <a16:creationId xmlns:a16="http://schemas.microsoft.com/office/drawing/2014/main" id="{C985920B-54BE-40A8-A438-8344D35094E2}"/>
              </a:ext>
            </a:extLst>
          </p:cNvPr>
          <p:cNvSpPr/>
          <p:nvPr/>
        </p:nvSpPr>
        <p:spPr>
          <a:xfrm>
            <a:off x="4794281" y="2960032"/>
            <a:ext cx="478016" cy="400110"/>
          </a:xfrm>
          <a:prstGeom prst="rect">
            <a:avLst/>
          </a:prstGeom>
        </p:spPr>
        <p:txBody>
          <a:bodyPr wrap="none">
            <a:spAutoFit/>
          </a:bodyPr>
          <a:lstStyle/>
          <a:p>
            <a:r>
              <a:rPr lang="en-US" altLang="zh-CN" sz="2000" b="1" i="1" dirty="0">
                <a:latin typeface="Arial" panose="020B0604020202020204" pitchFamily="34" charset="0"/>
                <a:cs typeface="Arial" panose="020B0604020202020204" pitchFamily="34" charset="0"/>
              </a:rPr>
              <a:t>G</a:t>
            </a:r>
            <a:r>
              <a:rPr lang="en-US" altLang="zh-CN" sz="2000" b="1" baseline="-25000" dirty="0">
                <a:latin typeface="Arial" panose="020B0604020202020204" pitchFamily="34" charset="0"/>
                <a:cs typeface="Arial" panose="020B0604020202020204" pitchFamily="34" charset="0"/>
              </a:rPr>
              <a:t>2</a:t>
            </a:r>
            <a:endParaRPr lang="en-US" b="1" baseline="-25000" dirty="0"/>
          </a:p>
        </p:txBody>
      </p:sp>
      <p:grpSp>
        <p:nvGrpSpPr>
          <p:cNvPr id="72" name="Group 90">
            <a:extLst>
              <a:ext uri="{FF2B5EF4-FFF2-40B4-BE49-F238E27FC236}">
                <a16:creationId xmlns:a16="http://schemas.microsoft.com/office/drawing/2014/main" id="{A6E5595F-F69A-423F-9556-C8D0238C2595}"/>
              </a:ext>
            </a:extLst>
          </p:cNvPr>
          <p:cNvGrpSpPr/>
          <p:nvPr/>
        </p:nvGrpSpPr>
        <p:grpSpPr>
          <a:xfrm>
            <a:off x="2607325" y="4445220"/>
            <a:ext cx="356188" cy="400110"/>
            <a:chOff x="2387548" y="2297353"/>
            <a:chExt cx="196993" cy="221284"/>
          </a:xfrm>
        </p:grpSpPr>
        <p:sp>
          <p:nvSpPr>
            <p:cNvPr id="73" name="Oval 91">
              <a:extLst>
                <a:ext uri="{FF2B5EF4-FFF2-40B4-BE49-F238E27FC236}">
                  <a16:creationId xmlns:a16="http://schemas.microsoft.com/office/drawing/2014/main" id="{2A2476D7-1F86-45ED-9B2C-02EAE00C2DB5}"/>
                </a:ext>
              </a:extLst>
            </p:cNvPr>
            <p:cNvSpPr/>
            <p:nvPr/>
          </p:nvSpPr>
          <p:spPr>
            <a:xfrm>
              <a:off x="2396862" y="2324909"/>
              <a:ext cx="175721" cy="175721"/>
            </a:xfrm>
            <a:prstGeom prst="ellipse">
              <a:avLst/>
            </a:prstGeom>
            <a:solidFill>
              <a:srgbClr val="CFD6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74" name="TextBox 92">
              <a:extLst>
                <a:ext uri="{FF2B5EF4-FFF2-40B4-BE49-F238E27FC236}">
                  <a16:creationId xmlns:a16="http://schemas.microsoft.com/office/drawing/2014/main" id="{8DBCA7F8-0520-4AD0-8E9C-DEC535E03E36}"/>
                </a:ext>
              </a:extLst>
            </p:cNvPr>
            <p:cNvSpPr txBox="1"/>
            <p:nvPr/>
          </p:nvSpPr>
          <p:spPr>
            <a:xfrm>
              <a:off x="2387548" y="2297353"/>
              <a:ext cx="196993" cy="221284"/>
            </a:xfrm>
            <a:prstGeom prst="rect">
              <a:avLst/>
            </a:prstGeom>
            <a:noFill/>
          </p:spPr>
          <p:txBody>
            <a:bodyPr wrap="none" rtlCol="0">
              <a:spAutoFit/>
            </a:bodyPr>
            <a:lstStyle/>
            <a:p>
              <a:r>
                <a:rPr lang="en-US" altLang="zh-CN" sz="2000" i="1" dirty="0">
                  <a:latin typeface="Arial" panose="020B0604020202020204" pitchFamily="34" charset="0"/>
                  <a:cs typeface="Arial" panose="020B0604020202020204" pitchFamily="34" charset="0"/>
                </a:rPr>
                <a:t>A</a:t>
              </a:r>
              <a:endParaRPr lang="en-US" sz="2000" i="1" dirty="0">
                <a:latin typeface="Arial" panose="020B0604020202020204" pitchFamily="34" charset="0"/>
                <a:cs typeface="Arial" panose="020B0604020202020204" pitchFamily="34" charset="0"/>
              </a:endParaRPr>
            </a:p>
          </p:txBody>
        </p:sp>
      </p:grpSp>
      <p:grpSp>
        <p:nvGrpSpPr>
          <p:cNvPr id="75" name="Group 93">
            <a:extLst>
              <a:ext uri="{FF2B5EF4-FFF2-40B4-BE49-F238E27FC236}">
                <a16:creationId xmlns:a16="http://schemas.microsoft.com/office/drawing/2014/main" id="{5DE9B55B-02BE-4E7E-8E51-F2F13435F8DA}"/>
              </a:ext>
            </a:extLst>
          </p:cNvPr>
          <p:cNvGrpSpPr/>
          <p:nvPr/>
        </p:nvGrpSpPr>
        <p:grpSpPr>
          <a:xfrm>
            <a:off x="6322057" y="3992053"/>
            <a:ext cx="356188" cy="400110"/>
            <a:chOff x="2387548" y="2297353"/>
            <a:chExt cx="196993" cy="221284"/>
          </a:xfrm>
        </p:grpSpPr>
        <p:sp>
          <p:nvSpPr>
            <p:cNvPr id="76" name="Oval 94">
              <a:extLst>
                <a:ext uri="{FF2B5EF4-FFF2-40B4-BE49-F238E27FC236}">
                  <a16:creationId xmlns:a16="http://schemas.microsoft.com/office/drawing/2014/main" id="{1B50FE9A-E8CC-4B7D-8035-62507A151319}"/>
                </a:ext>
              </a:extLst>
            </p:cNvPr>
            <p:cNvSpPr/>
            <p:nvPr/>
          </p:nvSpPr>
          <p:spPr>
            <a:xfrm>
              <a:off x="2396862" y="2324909"/>
              <a:ext cx="175721" cy="175721"/>
            </a:xfrm>
            <a:prstGeom prst="ellipse">
              <a:avLst/>
            </a:prstGeom>
            <a:solidFill>
              <a:srgbClr val="CFD6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77" name="TextBox 95">
              <a:extLst>
                <a:ext uri="{FF2B5EF4-FFF2-40B4-BE49-F238E27FC236}">
                  <a16:creationId xmlns:a16="http://schemas.microsoft.com/office/drawing/2014/main" id="{0FBD7BF2-A87F-4525-94C0-C5002AD72596}"/>
                </a:ext>
              </a:extLst>
            </p:cNvPr>
            <p:cNvSpPr txBox="1"/>
            <p:nvPr/>
          </p:nvSpPr>
          <p:spPr>
            <a:xfrm>
              <a:off x="2387548" y="2297353"/>
              <a:ext cx="196993" cy="221284"/>
            </a:xfrm>
            <a:prstGeom prst="rect">
              <a:avLst/>
            </a:prstGeom>
            <a:noFill/>
          </p:spPr>
          <p:txBody>
            <a:bodyPr wrap="none" rtlCol="0">
              <a:spAutoFit/>
            </a:bodyPr>
            <a:lstStyle/>
            <a:p>
              <a:r>
                <a:rPr lang="en-US" altLang="zh-CN" sz="2000" i="1" dirty="0">
                  <a:latin typeface="Arial" panose="020B0604020202020204" pitchFamily="34" charset="0"/>
                  <a:cs typeface="Arial" panose="020B0604020202020204" pitchFamily="34" charset="0"/>
                </a:rPr>
                <a:t>A</a:t>
              </a:r>
              <a:endParaRPr lang="en-US" sz="2000" i="1" dirty="0">
                <a:latin typeface="Arial" panose="020B0604020202020204" pitchFamily="34" charset="0"/>
                <a:cs typeface="Arial" panose="020B0604020202020204" pitchFamily="34" charset="0"/>
              </a:endParaRPr>
            </a:p>
          </p:txBody>
        </p:sp>
      </p:grpSp>
      <p:grpSp>
        <p:nvGrpSpPr>
          <p:cNvPr id="78" name="Group 96">
            <a:extLst>
              <a:ext uri="{FF2B5EF4-FFF2-40B4-BE49-F238E27FC236}">
                <a16:creationId xmlns:a16="http://schemas.microsoft.com/office/drawing/2014/main" id="{CC86AF06-E782-400E-92D7-6AF4AFE0CCAA}"/>
              </a:ext>
            </a:extLst>
          </p:cNvPr>
          <p:cNvGrpSpPr/>
          <p:nvPr/>
        </p:nvGrpSpPr>
        <p:grpSpPr>
          <a:xfrm>
            <a:off x="8741245" y="3205843"/>
            <a:ext cx="356188" cy="400110"/>
            <a:chOff x="2387549" y="2297353"/>
            <a:chExt cx="196993" cy="221284"/>
          </a:xfrm>
        </p:grpSpPr>
        <p:sp>
          <p:nvSpPr>
            <p:cNvPr id="79" name="Oval 97">
              <a:extLst>
                <a:ext uri="{FF2B5EF4-FFF2-40B4-BE49-F238E27FC236}">
                  <a16:creationId xmlns:a16="http://schemas.microsoft.com/office/drawing/2014/main" id="{1CC8B621-A5F6-472D-94C6-9E8B892D2D42}"/>
                </a:ext>
              </a:extLst>
            </p:cNvPr>
            <p:cNvSpPr/>
            <p:nvPr/>
          </p:nvSpPr>
          <p:spPr>
            <a:xfrm>
              <a:off x="2396862" y="2324909"/>
              <a:ext cx="175721" cy="175721"/>
            </a:xfrm>
            <a:prstGeom prst="ellipse">
              <a:avLst/>
            </a:prstGeom>
            <a:solidFill>
              <a:srgbClr val="CFD6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80" name="TextBox 98">
              <a:extLst>
                <a:ext uri="{FF2B5EF4-FFF2-40B4-BE49-F238E27FC236}">
                  <a16:creationId xmlns:a16="http://schemas.microsoft.com/office/drawing/2014/main" id="{5EF0B445-7735-4282-BE26-4A763FEA7910}"/>
                </a:ext>
              </a:extLst>
            </p:cNvPr>
            <p:cNvSpPr txBox="1"/>
            <p:nvPr/>
          </p:nvSpPr>
          <p:spPr>
            <a:xfrm>
              <a:off x="2387549" y="2297353"/>
              <a:ext cx="196993" cy="221284"/>
            </a:xfrm>
            <a:prstGeom prst="rect">
              <a:avLst/>
            </a:prstGeom>
            <a:noFill/>
          </p:spPr>
          <p:txBody>
            <a:bodyPr wrap="none" rtlCol="0">
              <a:spAutoFit/>
            </a:bodyPr>
            <a:lstStyle/>
            <a:p>
              <a:r>
                <a:rPr lang="en-US" altLang="zh-CN" sz="2000" i="1" dirty="0">
                  <a:latin typeface="Arial" panose="020B0604020202020204" pitchFamily="34" charset="0"/>
                  <a:cs typeface="Arial" panose="020B0604020202020204" pitchFamily="34" charset="0"/>
                </a:rPr>
                <a:t>A</a:t>
              </a:r>
              <a:endParaRPr lang="en-US" sz="2000" i="1" dirty="0">
                <a:latin typeface="Arial" panose="020B0604020202020204" pitchFamily="34" charset="0"/>
                <a:cs typeface="Arial" panose="020B0604020202020204" pitchFamily="34" charset="0"/>
              </a:endParaRPr>
            </a:p>
          </p:txBody>
        </p:sp>
      </p:grpSp>
      <p:grpSp>
        <p:nvGrpSpPr>
          <p:cNvPr id="81" name="Group 99">
            <a:extLst>
              <a:ext uri="{FF2B5EF4-FFF2-40B4-BE49-F238E27FC236}">
                <a16:creationId xmlns:a16="http://schemas.microsoft.com/office/drawing/2014/main" id="{5509DE2F-480A-415A-ABBA-F39782EEB281}"/>
              </a:ext>
            </a:extLst>
          </p:cNvPr>
          <p:cNvGrpSpPr/>
          <p:nvPr/>
        </p:nvGrpSpPr>
        <p:grpSpPr>
          <a:xfrm>
            <a:off x="9472356" y="4577888"/>
            <a:ext cx="356188" cy="400110"/>
            <a:chOff x="2387550" y="2297353"/>
            <a:chExt cx="196993" cy="221284"/>
          </a:xfrm>
        </p:grpSpPr>
        <p:sp>
          <p:nvSpPr>
            <p:cNvPr id="82" name="Oval 100">
              <a:extLst>
                <a:ext uri="{FF2B5EF4-FFF2-40B4-BE49-F238E27FC236}">
                  <a16:creationId xmlns:a16="http://schemas.microsoft.com/office/drawing/2014/main" id="{9A39ADA6-5C15-4901-AAD1-C33FDD84A3F1}"/>
                </a:ext>
              </a:extLst>
            </p:cNvPr>
            <p:cNvSpPr/>
            <p:nvPr/>
          </p:nvSpPr>
          <p:spPr>
            <a:xfrm>
              <a:off x="2396862" y="2324909"/>
              <a:ext cx="175721" cy="175721"/>
            </a:xfrm>
            <a:prstGeom prst="ellipse">
              <a:avLst/>
            </a:prstGeom>
            <a:solidFill>
              <a:srgbClr val="CFD6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83" name="TextBox 101">
              <a:extLst>
                <a:ext uri="{FF2B5EF4-FFF2-40B4-BE49-F238E27FC236}">
                  <a16:creationId xmlns:a16="http://schemas.microsoft.com/office/drawing/2014/main" id="{E1891C36-7FA8-4D39-AC7F-B84763AC5A72}"/>
                </a:ext>
              </a:extLst>
            </p:cNvPr>
            <p:cNvSpPr txBox="1"/>
            <p:nvPr/>
          </p:nvSpPr>
          <p:spPr>
            <a:xfrm>
              <a:off x="2387550" y="2297353"/>
              <a:ext cx="196993" cy="221284"/>
            </a:xfrm>
            <a:prstGeom prst="rect">
              <a:avLst/>
            </a:prstGeom>
            <a:noFill/>
          </p:spPr>
          <p:txBody>
            <a:bodyPr wrap="none" rtlCol="0">
              <a:spAutoFit/>
            </a:bodyPr>
            <a:lstStyle/>
            <a:p>
              <a:r>
                <a:rPr lang="en-US" altLang="zh-CN" sz="2000" i="1" dirty="0">
                  <a:latin typeface="Arial" panose="020B0604020202020204" pitchFamily="34" charset="0"/>
                  <a:cs typeface="Arial" panose="020B0604020202020204" pitchFamily="34" charset="0"/>
                </a:rPr>
                <a:t>A</a:t>
              </a:r>
              <a:endParaRPr lang="en-US" sz="2000" i="1" dirty="0">
                <a:latin typeface="Arial" panose="020B0604020202020204" pitchFamily="34" charset="0"/>
                <a:cs typeface="Arial" panose="020B0604020202020204" pitchFamily="34" charset="0"/>
              </a:endParaRPr>
            </a:p>
          </p:txBody>
        </p:sp>
      </p:grpSp>
      <p:grpSp>
        <p:nvGrpSpPr>
          <p:cNvPr id="84" name="Group 102">
            <a:extLst>
              <a:ext uri="{FF2B5EF4-FFF2-40B4-BE49-F238E27FC236}">
                <a16:creationId xmlns:a16="http://schemas.microsoft.com/office/drawing/2014/main" id="{3508A1E6-19E8-4591-A65A-9C773E961613}"/>
              </a:ext>
            </a:extLst>
          </p:cNvPr>
          <p:cNvGrpSpPr/>
          <p:nvPr/>
        </p:nvGrpSpPr>
        <p:grpSpPr>
          <a:xfrm>
            <a:off x="8115403" y="4577888"/>
            <a:ext cx="356188" cy="400110"/>
            <a:chOff x="2392065" y="2297353"/>
            <a:chExt cx="196993" cy="221284"/>
          </a:xfrm>
        </p:grpSpPr>
        <p:sp>
          <p:nvSpPr>
            <p:cNvPr id="85" name="Oval 103">
              <a:extLst>
                <a:ext uri="{FF2B5EF4-FFF2-40B4-BE49-F238E27FC236}">
                  <a16:creationId xmlns:a16="http://schemas.microsoft.com/office/drawing/2014/main" id="{7A4E29F3-7508-4B21-ABE7-A1565EF581F2}"/>
                </a:ext>
              </a:extLst>
            </p:cNvPr>
            <p:cNvSpPr/>
            <p:nvPr/>
          </p:nvSpPr>
          <p:spPr>
            <a:xfrm>
              <a:off x="2396862" y="2324909"/>
              <a:ext cx="175721" cy="175721"/>
            </a:xfrm>
            <a:prstGeom prst="ellipse">
              <a:avLst/>
            </a:prstGeom>
            <a:solidFill>
              <a:srgbClr val="CFD6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86" name="TextBox 104">
              <a:extLst>
                <a:ext uri="{FF2B5EF4-FFF2-40B4-BE49-F238E27FC236}">
                  <a16:creationId xmlns:a16="http://schemas.microsoft.com/office/drawing/2014/main" id="{AA78940A-865D-4BFF-9897-A07F640446B0}"/>
                </a:ext>
              </a:extLst>
            </p:cNvPr>
            <p:cNvSpPr txBox="1"/>
            <p:nvPr/>
          </p:nvSpPr>
          <p:spPr>
            <a:xfrm>
              <a:off x="2392065" y="2297353"/>
              <a:ext cx="196993" cy="221284"/>
            </a:xfrm>
            <a:prstGeom prst="rect">
              <a:avLst/>
            </a:prstGeom>
            <a:noFill/>
          </p:spPr>
          <p:txBody>
            <a:bodyPr wrap="none" rtlCol="0">
              <a:spAutoFit/>
            </a:bodyPr>
            <a:lstStyle/>
            <a:p>
              <a:r>
                <a:rPr lang="en-US" altLang="zh-CN" sz="2000" i="1" dirty="0">
                  <a:latin typeface="Arial" panose="020B0604020202020204" pitchFamily="34" charset="0"/>
                  <a:cs typeface="Arial" panose="020B0604020202020204" pitchFamily="34" charset="0"/>
                </a:rPr>
                <a:t>A</a:t>
              </a:r>
              <a:endParaRPr lang="en-US" sz="2000" i="1" dirty="0">
                <a:latin typeface="Arial" panose="020B0604020202020204" pitchFamily="34" charset="0"/>
                <a:cs typeface="Arial" panose="020B0604020202020204" pitchFamily="34" charset="0"/>
              </a:endParaRPr>
            </a:p>
          </p:txBody>
        </p:sp>
      </p:grpSp>
      <p:grpSp>
        <p:nvGrpSpPr>
          <p:cNvPr id="87" name="Group 105">
            <a:extLst>
              <a:ext uri="{FF2B5EF4-FFF2-40B4-BE49-F238E27FC236}">
                <a16:creationId xmlns:a16="http://schemas.microsoft.com/office/drawing/2014/main" id="{E1F43211-66A7-4007-991D-3D0B72A8C14F}"/>
              </a:ext>
            </a:extLst>
          </p:cNvPr>
          <p:cNvGrpSpPr/>
          <p:nvPr/>
        </p:nvGrpSpPr>
        <p:grpSpPr>
          <a:xfrm>
            <a:off x="3316878" y="4447692"/>
            <a:ext cx="356186" cy="400110"/>
            <a:chOff x="1981201" y="2408804"/>
            <a:chExt cx="196992" cy="221284"/>
          </a:xfrm>
        </p:grpSpPr>
        <p:sp>
          <p:nvSpPr>
            <p:cNvPr id="88" name="Oval 106">
              <a:extLst>
                <a:ext uri="{FF2B5EF4-FFF2-40B4-BE49-F238E27FC236}">
                  <a16:creationId xmlns:a16="http://schemas.microsoft.com/office/drawing/2014/main" id="{9F446E3B-5D46-4C52-8623-9389BE7A0732}"/>
                </a:ext>
              </a:extLst>
            </p:cNvPr>
            <p:cNvSpPr/>
            <p:nvPr/>
          </p:nvSpPr>
          <p:spPr>
            <a:xfrm>
              <a:off x="1994130" y="2436360"/>
              <a:ext cx="175721" cy="175721"/>
            </a:xfrm>
            <a:prstGeom prst="ellipse">
              <a:avLst/>
            </a:prstGeom>
            <a:solidFill>
              <a:srgbClr val="F9D7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89" name="TextBox 107">
              <a:extLst>
                <a:ext uri="{FF2B5EF4-FFF2-40B4-BE49-F238E27FC236}">
                  <a16:creationId xmlns:a16="http://schemas.microsoft.com/office/drawing/2014/main" id="{A71F29BE-2464-4203-B1FC-F62ACE000773}"/>
                </a:ext>
              </a:extLst>
            </p:cNvPr>
            <p:cNvSpPr txBox="1"/>
            <p:nvPr/>
          </p:nvSpPr>
          <p:spPr>
            <a:xfrm>
              <a:off x="1981201" y="2408804"/>
              <a:ext cx="196992" cy="221284"/>
            </a:xfrm>
            <a:prstGeom prst="rect">
              <a:avLst/>
            </a:prstGeom>
            <a:noFill/>
          </p:spPr>
          <p:txBody>
            <a:bodyPr wrap="none" rtlCol="0">
              <a:spAutoFit/>
            </a:bodyPr>
            <a:lstStyle/>
            <a:p>
              <a:r>
                <a:rPr lang="en-US" altLang="zh-CN" sz="2000" i="1" dirty="0">
                  <a:latin typeface="Arial" panose="020B0604020202020204" pitchFamily="34" charset="0"/>
                  <a:cs typeface="Arial" panose="020B0604020202020204" pitchFamily="34" charset="0"/>
                </a:rPr>
                <a:t>B</a:t>
              </a:r>
              <a:endParaRPr lang="en-US" sz="2000" i="1" dirty="0">
                <a:latin typeface="Arial" panose="020B0604020202020204" pitchFamily="34" charset="0"/>
                <a:cs typeface="Arial" panose="020B0604020202020204" pitchFamily="34" charset="0"/>
              </a:endParaRPr>
            </a:p>
          </p:txBody>
        </p:sp>
      </p:grpSp>
      <p:grpSp>
        <p:nvGrpSpPr>
          <p:cNvPr id="90" name="Group 108">
            <a:extLst>
              <a:ext uri="{FF2B5EF4-FFF2-40B4-BE49-F238E27FC236}">
                <a16:creationId xmlns:a16="http://schemas.microsoft.com/office/drawing/2014/main" id="{EC8FE0BF-ADFF-4469-8FB7-CADDAD6559FE}"/>
              </a:ext>
            </a:extLst>
          </p:cNvPr>
          <p:cNvGrpSpPr/>
          <p:nvPr/>
        </p:nvGrpSpPr>
        <p:grpSpPr>
          <a:xfrm>
            <a:off x="6321392" y="3204204"/>
            <a:ext cx="356186" cy="400110"/>
            <a:chOff x="1981201" y="2408804"/>
            <a:chExt cx="196992" cy="221284"/>
          </a:xfrm>
        </p:grpSpPr>
        <p:sp>
          <p:nvSpPr>
            <p:cNvPr id="91" name="Oval 109">
              <a:extLst>
                <a:ext uri="{FF2B5EF4-FFF2-40B4-BE49-F238E27FC236}">
                  <a16:creationId xmlns:a16="http://schemas.microsoft.com/office/drawing/2014/main" id="{FC404778-6AAB-4BB5-A33C-8E5BD265BC60}"/>
                </a:ext>
              </a:extLst>
            </p:cNvPr>
            <p:cNvSpPr/>
            <p:nvPr/>
          </p:nvSpPr>
          <p:spPr>
            <a:xfrm>
              <a:off x="1994130" y="2436360"/>
              <a:ext cx="175721" cy="175721"/>
            </a:xfrm>
            <a:prstGeom prst="ellipse">
              <a:avLst/>
            </a:prstGeom>
            <a:solidFill>
              <a:srgbClr val="F9D7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2" name="TextBox 110">
              <a:extLst>
                <a:ext uri="{FF2B5EF4-FFF2-40B4-BE49-F238E27FC236}">
                  <a16:creationId xmlns:a16="http://schemas.microsoft.com/office/drawing/2014/main" id="{09892EF6-5BAC-4698-AE7E-BA8849643CD3}"/>
                </a:ext>
              </a:extLst>
            </p:cNvPr>
            <p:cNvSpPr txBox="1"/>
            <p:nvPr/>
          </p:nvSpPr>
          <p:spPr>
            <a:xfrm>
              <a:off x="1981201" y="2408804"/>
              <a:ext cx="196992" cy="221284"/>
            </a:xfrm>
            <a:prstGeom prst="rect">
              <a:avLst/>
            </a:prstGeom>
            <a:noFill/>
          </p:spPr>
          <p:txBody>
            <a:bodyPr wrap="none" rtlCol="0">
              <a:spAutoFit/>
            </a:bodyPr>
            <a:lstStyle/>
            <a:p>
              <a:r>
                <a:rPr lang="en-US" altLang="zh-CN" sz="2000" i="1" dirty="0">
                  <a:latin typeface="Arial" panose="020B0604020202020204" pitchFamily="34" charset="0"/>
                  <a:cs typeface="Arial" panose="020B0604020202020204" pitchFamily="34" charset="0"/>
                </a:rPr>
                <a:t>B</a:t>
              </a:r>
              <a:endParaRPr lang="en-US" sz="2000" i="1" dirty="0">
                <a:latin typeface="Arial" panose="020B0604020202020204" pitchFamily="34" charset="0"/>
                <a:cs typeface="Arial" panose="020B0604020202020204" pitchFamily="34" charset="0"/>
              </a:endParaRPr>
            </a:p>
          </p:txBody>
        </p:sp>
      </p:grpSp>
      <p:grpSp>
        <p:nvGrpSpPr>
          <p:cNvPr id="93" name="Group 111">
            <a:extLst>
              <a:ext uri="{FF2B5EF4-FFF2-40B4-BE49-F238E27FC236}">
                <a16:creationId xmlns:a16="http://schemas.microsoft.com/office/drawing/2014/main" id="{FC359261-F02A-4635-ACB7-787818038046}"/>
              </a:ext>
            </a:extLst>
          </p:cNvPr>
          <p:cNvGrpSpPr/>
          <p:nvPr/>
        </p:nvGrpSpPr>
        <p:grpSpPr>
          <a:xfrm>
            <a:off x="5666126" y="4558902"/>
            <a:ext cx="356186" cy="400110"/>
            <a:chOff x="1985718" y="2408804"/>
            <a:chExt cx="196992" cy="221284"/>
          </a:xfrm>
        </p:grpSpPr>
        <p:sp>
          <p:nvSpPr>
            <p:cNvPr id="94" name="Oval 112">
              <a:extLst>
                <a:ext uri="{FF2B5EF4-FFF2-40B4-BE49-F238E27FC236}">
                  <a16:creationId xmlns:a16="http://schemas.microsoft.com/office/drawing/2014/main" id="{189ACACC-0AF1-454B-BBCB-CE47C47F8EF9}"/>
                </a:ext>
              </a:extLst>
            </p:cNvPr>
            <p:cNvSpPr/>
            <p:nvPr/>
          </p:nvSpPr>
          <p:spPr>
            <a:xfrm>
              <a:off x="1994130" y="2436360"/>
              <a:ext cx="175721" cy="175721"/>
            </a:xfrm>
            <a:prstGeom prst="ellipse">
              <a:avLst/>
            </a:prstGeom>
            <a:solidFill>
              <a:srgbClr val="F9D7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5" name="TextBox 113">
              <a:extLst>
                <a:ext uri="{FF2B5EF4-FFF2-40B4-BE49-F238E27FC236}">
                  <a16:creationId xmlns:a16="http://schemas.microsoft.com/office/drawing/2014/main" id="{83C5D139-16F1-4D32-B5B2-426D32FA0158}"/>
                </a:ext>
              </a:extLst>
            </p:cNvPr>
            <p:cNvSpPr txBox="1"/>
            <p:nvPr/>
          </p:nvSpPr>
          <p:spPr>
            <a:xfrm>
              <a:off x="1985718" y="2408804"/>
              <a:ext cx="196992" cy="221284"/>
            </a:xfrm>
            <a:prstGeom prst="rect">
              <a:avLst/>
            </a:prstGeom>
            <a:noFill/>
          </p:spPr>
          <p:txBody>
            <a:bodyPr wrap="none" rtlCol="0">
              <a:spAutoFit/>
            </a:bodyPr>
            <a:lstStyle/>
            <a:p>
              <a:r>
                <a:rPr lang="en-US" altLang="zh-CN" sz="2000" i="1" dirty="0">
                  <a:latin typeface="Arial" panose="020B0604020202020204" pitchFamily="34" charset="0"/>
                  <a:cs typeface="Arial" panose="020B0604020202020204" pitchFamily="34" charset="0"/>
                </a:rPr>
                <a:t>B</a:t>
              </a:r>
              <a:endParaRPr lang="en-US" sz="2000" i="1" dirty="0">
                <a:latin typeface="Arial" panose="020B0604020202020204" pitchFamily="34" charset="0"/>
                <a:cs typeface="Arial" panose="020B0604020202020204" pitchFamily="34" charset="0"/>
              </a:endParaRPr>
            </a:p>
          </p:txBody>
        </p:sp>
      </p:grpSp>
      <p:grpSp>
        <p:nvGrpSpPr>
          <p:cNvPr id="96" name="Group 114">
            <a:extLst>
              <a:ext uri="{FF2B5EF4-FFF2-40B4-BE49-F238E27FC236}">
                <a16:creationId xmlns:a16="http://schemas.microsoft.com/office/drawing/2014/main" id="{13373371-6166-474E-A602-C79815D7A625}"/>
              </a:ext>
            </a:extLst>
          </p:cNvPr>
          <p:cNvGrpSpPr/>
          <p:nvPr/>
        </p:nvGrpSpPr>
        <p:grpSpPr>
          <a:xfrm>
            <a:off x="7036358" y="4558902"/>
            <a:ext cx="356186" cy="400110"/>
            <a:chOff x="1981201" y="2408804"/>
            <a:chExt cx="196992" cy="221284"/>
          </a:xfrm>
        </p:grpSpPr>
        <p:sp>
          <p:nvSpPr>
            <p:cNvPr id="97" name="Oval 115">
              <a:extLst>
                <a:ext uri="{FF2B5EF4-FFF2-40B4-BE49-F238E27FC236}">
                  <a16:creationId xmlns:a16="http://schemas.microsoft.com/office/drawing/2014/main" id="{33A6B651-416A-437E-A4DE-02A90E9FEA37}"/>
                </a:ext>
              </a:extLst>
            </p:cNvPr>
            <p:cNvSpPr/>
            <p:nvPr/>
          </p:nvSpPr>
          <p:spPr>
            <a:xfrm>
              <a:off x="1994130" y="2436360"/>
              <a:ext cx="175721" cy="175721"/>
            </a:xfrm>
            <a:prstGeom prst="ellipse">
              <a:avLst/>
            </a:prstGeom>
            <a:solidFill>
              <a:srgbClr val="F9D7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TextBox 116">
              <a:extLst>
                <a:ext uri="{FF2B5EF4-FFF2-40B4-BE49-F238E27FC236}">
                  <a16:creationId xmlns:a16="http://schemas.microsoft.com/office/drawing/2014/main" id="{C2891964-2D55-4465-9C48-1CFBE11B190B}"/>
                </a:ext>
              </a:extLst>
            </p:cNvPr>
            <p:cNvSpPr txBox="1"/>
            <p:nvPr/>
          </p:nvSpPr>
          <p:spPr>
            <a:xfrm>
              <a:off x="1981201" y="2408804"/>
              <a:ext cx="196992" cy="221284"/>
            </a:xfrm>
            <a:prstGeom prst="rect">
              <a:avLst/>
            </a:prstGeom>
            <a:noFill/>
          </p:spPr>
          <p:txBody>
            <a:bodyPr wrap="none" rtlCol="0">
              <a:spAutoFit/>
            </a:bodyPr>
            <a:lstStyle/>
            <a:p>
              <a:r>
                <a:rPr lang="en-US" altLang="zh-CN" sz="2000" i="1" dirty="0">
                  <a:latin typeface="Arial" panose="020B0604020202020204" pitchFamily="34" charset="0"/>
                  <a:cs typeface="Arial" panose="020B0604020202020204" pitchFamily="34" charset="0"/>
                </a:rPr>
                <a:t>B</a:t>
              </a:r>
              <a:endParaRPr lang="en-US" sz="2000" i="1" dirty="0">
                <a:latin typeface="Arial" panose="020B0604020202020204" pitchFamily="34" charset="0"/>
                <a:cs typeface="Arial" panose="020B0604020202020204" pitchFamily="34" charset="0"/>
              </a:endParaRPr>
            </a:p>
          </p:txBody>
        </p:sp>
      </p:grpSp>
      <p:grpSp>
        <p:nvGrpSpPr>
          <p:cNvPr id="99" name="Group 117">
            <a:extLst>
              <a:ext uri="{FF2B5EF4-FFF2-40B4-BE49-F238E27FC236}">
                <a16:creationId xmlns:a16="http://schemas.microsoft.com/office/drawing/2014/main" id="{23A136C6-DE61-4197-A4DA-0EDF7232DC9B}"/>
              </a:ext>
            </a:extLst>
          </p:cNvPr>
          <p:cNvGrpSpPr/>
          <p:nvPr/>
        </p:nvGrpSpPr>
        <p:grpSpPr>
          <a:xfrm>
            <a:off x="8738985" y="4029510"/>
            <a:ext cx="356186" cy="400110"/>
            <a:chOff x="1981202" y="2408804"/>
            <a:chExt cx="196992" cy="221284"/>
          </a:xfrm>
        </p:grpSpPr>
        <p:sp>
          <p:nvSpPr>
            <p:cNvPr id="100" name="Oval 118">
              <a:extLst>
                <a:ext uri="{FF2B5EF4-FFF2-40B4-BE49-F238E27FC236}">
                  <a16:creationId xmlns:a16="http://schemas.microsoft.com/office/drawing/2014/main" id="{43450892-7BF5-463B-9906-F873B6804494}"/>
                </a:ext>
              </a:extLst>
            </p:cNvPr>
            <p:cNvSpPr/>
            <p:nvPr/>
          </p:nvSpPr>
          <p:spPr>
            <a:xfrm>
              <a:off x="1994130" y="2436360"/>
              <a:ext cx="175721" cy="175721"/>
            </a:xfrm>
            <a:prstGeom prst="ellipse">
              <a:avLst/>
            </a:prstGeom>
            <a:solidFill>
              <a:srgbClr val="F9D7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TextBox 119">
              <a:extLst>
                <a:ext uri="{FF2B5EF4-FFF2-40B4-BE49-F238E27FC236}">
                  <a16:creationId xmlns:a16="http://schemas.microsoft.com/office/drawing/2014/main" id="{7C09BADE-265D-4AAB-AF5E-EEBC0B6C134E}"/>
                </a:ext>
              </a:extLst>
            </p:cNvPr>
            <p:cNvSpPr txBox="1"/>
            <p:nvPr/>
          </p:nvSpPr>
          <p:spPr>
            <a:xfrm>
              <a:off x="1981202" y="2408804"/>
              <a:ext cx="196992" cy="221284"/>
            </a:xfrm>
            <a:prstGeom prst="rect">
              <a:avLst/>
            </a:prstGeom>
            <a:noFill/>
          </p:spPr>
          <p:txBody>
            <a:bodyPr wrap="none" rtlCol="0">
              <a:spAutoFit/>
            </a:bodyPr>
            <a:lstStyle/>
            <a:p>
              <a:r>
                <a:rPr lang="en-US" altLang="zh-CN" sz="2000" i="1" dirty="0">
                  <a:latin typeface="Arial" panose="020B0604020202020204" pitchFamily="34" charset="0"/>
                  <a:cs typeface="Arial" panose="020B0604020202020204" pitchFamily="34" charset="0"/>
                </a:rPr>
                <a:t>B</a:t>
              </a:r>
              <a:endParaRPr lang="en-US" sz="2000" i="1" dirty="0">
                <a:latin typeface="Arial" panose="020B0604020202020204" pitchFamily="34" charset="0"/>
                <a:cs typeface="Arial" panose="020B0604020202020204" pitchFamily="34" charset="0"/>
              </a:endParaRPr>
            </a:p>
          </p:txBody>
        </p:sp>
      </p:grpSp>
      <p:sp>
        <p:nvSpPr>
          <p:cNvPr id="102" name="Oval 2">
            <a:extLst>
              <a:ext uri="{FF2B5EF4-FFF2-40B4-BE49-F238E27FC236}">
                <a16:creationId xmlns:a16="http://schemas.microsoft.com/office/drawing/2014/main" id="{62AE24BB-3AEA-4453-A378-C34605AB57C1}"/>
              </a:ext>
            </a:extLst>
          </p:cNvPr>
          <p:cNvSpPr/>
          <p:nvPr/>
        </p:nvSpPr>
        <p:spPr>
          <a:xfrm>
            <a:off x="2207222" y="4193786"/>
            <a:ext cx="888160" cy="80791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3">
            <a:extLst>
              <a:ext uri="{FF2B5EF4-FFF2-40B4-BE49-F238E27FC236}">
                <a16:creationId xmlns:a16="http://schemas.microsoft.com/office/drawing/2014/main" id="{EB79DB28-965D-4853-9DDD-27B5082F39A8}"/>
              </a:ext>
            </a:extLst>
          </p:cNvPr>
          <p:cNvCxnSpPr>
            <a:cxnSpLocks/>
          </p:cNvCxnSpPr>
          <p:nvPr/>
        </p:nvCxnSpPr>
        <p:spPr>
          <a:xfrm>
            <a:off x="6500676" y="3571755"/>
            <a:ext cx="0" cy="492942"/>
          </a:xfrm>
          <a:prstGeom prst="line">
            <a:avLst/>
          </a:prstGeom>
          <a:ln w="50800">
            <a:solidFill>
              <a:srgbClr val="00B050"/>
            </a:solidFill>
          </a:ln>
        </p:spPr>
        <p:style>
          <a:lnRef idx="1">
            <a:schemeClr val="dk1"/>
          </a:lnRef>
          <a:fillRef idx="0">
            <a:schemeClr val="dk1"/>
          </a:fillRef>
          <a:effectRef idx="0">
            <a:schemeClr val="dk1"/>
          </a:effectRef>
          <a:fontRef idx="minor">
            <a:schemeClr val="tx1"/>
          </a:fontRef>
        </p:style>
      </p:cxnSp>
      <p:cxnSp>
        <p:nvCxnSpPr>
          <p:cNvPr id="104" name="Straight Connector 17">
            <a:extLst>
              <a:ext uri="{FF2B5EF4-FFF2-40B4-BE49-F238E27FC236}">
                <a16:creationId xmlns:a16="http://schemas.microsoft.com/office/drawing/2014/main" id="{6747854A-B935-4581-9DE9-1C67C59F835C}"/>
              </a:ext>
            </a:extLst>
          </p:cNvPr>
          <p:cNvCxnSpPr>
            <a:cxnSpLocks/>
          </p:cNvCxnSpPr>
          <p:nvPr/>
        </p:nvCxnSpPr>
        <p:spPr>
          <a:xfrm flipV="1">
            <a:off x="8396633" y="4358124"/>
            <a:ext cx="407484" cy="297689"/>
          </a:xfrm>
          <a:prstGeom prst="line">
            <a:avLst/>
          </a:prstGeom>
          <a:ln w="50800">
            <a:solidFill>
              <a:srgbClr val="00B050"/>
            </a:solidFill>
          </a:ln>
        </p:spPr>
        <p:style>
          <a:lnRef idx="1">
            <a:schemeClr val="dk1"/>
          </a:lnRef>
          <a:fillRef idx="0">
            <a:schemeClr val="dk1"/>
          </a:fillRef>
          <a:effectRef idx="0">
            <a:schemeClr val="dk1"/>
          </a:effectRef>
          <a:fontRef idx="minor">
            <a:schemeClr val="tx1"/>
          </a:fontRef>
        </p:style>
      </p:cxnSp>
      <p:cxnSp>
        <p:nvCxnSpPr>
          <p:cNvPr id="105" name="Straight Connector 18">
            <a:extLst>
              <a:ext uri="{FF2B5EF4-FFF2-40B4-BE49-F238E27FC236}">
                <a16:creationId xmlns:a16="http://schemas.microsoft.com/office/drawing/2014/main" id="{B444879C-DB93-4D71-8A8A-924DBD9736A2}"/>
              </a:ext>
            </a:extLst>
          </p:cNvPr>
          <p:cNvCxnSpPr>
            <a:cxnSpLocks/>
          </p:cNvCxnSpPr>
          <p:nvPr/>
        </p:nvCxnSpPr>
        <p:spPr>
          <a:xfrm flipH="1" flipV="1">
            <a:off x="9051458" y="4344171"/>
            <a:ext cx="466670" cy="325593"/>
          </a:xfrm>
          <a:prstGeom prst="line">
            <a:avLst/>
          </a:prstGeom>
          <a:ln w="50800">
            <a:solidFill>
              <a:srgbClr val="00B050"/>
            </a:solidFill>
          </a:ln>
        </p:spPr>
        <p:style>
          <a:lnRef idx="1">
            <a:schemeClr val="dk1"/>
          </a:lnRef>
          <a:fillRef idx="0">
            <a:schemeClr val="dk1"/>
          </a:fillRef>
          <a:effectRef idx="0">
            <a:schemeClr val="dk1"/>
          </a:effectRef>
          <a:fontRef idx="minor">
            <a:schemeClr val="tx1"/>
          </a:fontRef>
        </p:style>
      </p:cxnSp>
      <p:cxnSp>
        <p:nvCxnSpPr>
          <p:cNvPr id="106" name="Straight Connector 19">
            <a:extLst>
              <a:ext uri="{FF2B5EF4-FFF2-40B4-BE49-F238E27FC236}">
                <a16:creationId xmlns:a16="http://schemas.microsoft.com/office/drawing/2014/main" id="{42F577A4-169E-4C30-8E00-405ACA18BA7C}"/>
              </a:ext>
            </a:extLst>
          </p:cNvPr>
          <p:cNvCxnSpPr>
            <a:cxnSpLocks/>
          </p:cNvCxnSpPr>
          <p:nvPr/>
        </p:nvCxnSpPr>
        <p:spPr>
          <a:xfrm>
            <a:off x="8910548" y="3578682"/>
            <a:ext cx="0" cy="492942"/>
          </a:xfrm>
          <a:prstGeom prst="line">
            <a:avLst/>
          </a:prstGeom>
          <a:ln w="50800">
            <a:solidFill>
              <a:srgbClr val="00B050"/>
            </a:solidFill>
          </a:ln>
        </p:spPr>
        <p:style>
          <a:lnRef idx="1">
            <a:schemeClr val="dk1"/>
          </a:lnRef>
          <a:fillRef idx="0">
            <a:schemeClr val="dk1"/>
          </a:fillRef>
          <a:effectRef idx="0">
            <a:schemeClr val="dk1"/>
          </a:effectRef>
          <a:fontRef idx="minor">
            <a:schemeClr val="tx1"/>
          </a:fontRef>
        </p:style>
      </p:cxnSp>
      <p:sp>
        <p:nvSpPr>
          <p:cNvPr id="107" name="Oval 20">
            <a:extLst>
              <a:ext uri="{FF2B5EF4-FFF2-40B4-BE49-F238E27FC236}">
                <a16:creationId xmlns:a16="http://schemas.microsoft.com/office/drawing/2014/main" id="{78F135D3-49CA-45A4-84B7-E9CC85CDBC99}"/>
              </a:ext>
            </a:extLst>
          </p:cNvPr>
          <p:cNvSpPr/>
          <p:nvPr/>
        </p:nvSpPr>
        <p:spPr>
          <a:xfrm>
            <a:off x="5987741" y="3777960"/>
            <a:ext cx="888160" cy="80791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21">
            <a:extLst>
              <a:ext uri="{FF2B5EF4-FFF2-40B4-BE49-F238E27FC236}">
                <a16:creationId xmlns:a16="http://schemas.microsoft.com/office/drawing/2014/main" id="{6F6D1435-8513-4110-885C-B80F60AA3028}"/>
              </a:ext>
            </a:extLst>
          </p:cNvPr>
          <p:cNvSpPr/>
          <p:nvPr/>
        </p:nvSpPr>
        <p:spPr>
          <a:xfrm>
            <a:off x="8434213" y="2924272"/>
            <a:ext cx="888160" cy="80791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22">
            <a:extLst>
              <a:ext uri="{FF2B5EF4-FFF2-40B4-BE49-F238E27FC236}">
                <a16:creationId xmlns:a16="http://schemas.microsoft.com/office/drawing/2014/main" id="{3150F7D0-71E9-4F0B-B6CB-32085E900D4F}"/>
              </a:ext>
            </a:extLst>
          </p:cNvPr>
          <p:cNvSpPr/>
          <p:nvPr/>
        </p:nvSpPr>
        <p:spPr>
          <a:xfrm>
            <a:off x="7692291" y="4363632"/>
            <a:ext cx="888160" cy="80791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23">
            <a:extLst>
              <a:ext uri="{FF2B5EF4-FFF2-40B4-BE49-F238E27FC236}">
                <a16:creationId xmlns:a16="http://schemas.microsoft.com/office/drawing/2014/main" id="{C124D75C-B32D-400D-914A-F3BA0BD77CDE}"/>
              </a:ext>
            </a:extLst>
          </p:cNvPr>
          <p:cNvSpPr/>
          <p:nvPr/>
        </p:nvSpPr>
        <p:spPr>
          <a:xfrm>
            <a:off x="9085162" y="4373985"/>
            <a:ext cx="888160" cy="80791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24">
            <a:extLst>
              <a:ext uri="{FF2B5EF4-FFF2-40B4-BE49-F238E27FC236}">
                <a16:creationId xmlns:a16="http://schemas.microsoft.com/office/drawing/2014/main" id="{02944CBD-92C7-43A2-BD54-67A2839C0A1D}"/>
              </a:ext>
            </a:extLst>
          </p:cNvPr>
          <p:cNvSpPr txBox="1"/>
          <p:nvPr/>
        </p:nvSpPr>
        <p:spPr>
          <a:xfrm>
            <a:off x="2615333" y="5033069"/>
            <a:ext cx="314510" cy="400110"/>
          </a:xfrm>
          <a:prstGeom prst="rect">
            <a:avLst/>
          </a:prstGeom>
          <a:noFill/>
        </p:spPr>
        <p:txBody>
          <a:bodyPr wrap="none" rtlCol="0">
            <a:spAutoFit/>
          </a:bodyPr>
          <a:lstStyle/>
          <a:p>
            <a:r>
              <a:rPr lang="en-US" altLang="zh-CN" sz="2000" b="1" dirty="0">
                <a:solidFill>
                  <a:srgbClr val="00B050"/>
                </a:solidFill>
              </a:rPr>
              <a:t>4</a:t>
            </a:r>
            <a:endParaRPr lang="en-US" sz="2000" b="1" dirty="0">
              <a:solidFill>
                <a:srgbClr val="00B050"/>
              </a:solidFill>
            </a:endParaRPr>
          </a:p>
        </p:txBody>
      </p:sp>
      <p:sp>
        <p:nvSpPr>
          <p:cNvPr id="3" name="文本框 2">
            <a:extLst>
              <a:ext uri="{FF2B5EF4-FFF2-40B4-BE49-F238E27FC236}">
                <a16:creationId xmlns:a16="http://schemas.microsoft.com/office/drawing/2014/main" id="{BD378735-A480-409B-A1EC-1569DCAD7898}"/>
              </a:ext>
            </a:extLst>
          </p:cNvPr>
          <p:cNvSpPr txBox="1"/>
          <p:nvPr/>
        </p:nvSpPr>
        <p:spPr>
          <a:xfrm>
            <a:off x="970671" y="5527241"/>
            <a:ext cx="10740683" cy="584775"/>
          </a:xfrm>
          <a:prstGeom prst="rect">
            <a:avLst/>
          </a:prstGeom>
          <a:noFill/>
        </p:spPr>
        <p:txBody>
          <a:bodyPr wrap="square" rtlCol="0" anchor="ctr" anchorCtr="1">
            <a:spAutoFit/>
          </a:bodyPr>
          <a:lstStyle/>
          <a:p>
            <a:r>
              <a:rPr lang="en-US" altLang="zh-CN" sz="1600" dirty="0">
                <a:latin typeface="Times New Roman" panose="02020603050405020304" pitchFamily="18" charset="0"/>
                <a:ea typeface="標楷體" pitchFamily="65" charset="-120"/>
                <a:cs typeface="Times New Roman" panose="02020603050405020304" pitchFamily="18" charset="0"/>
              </a:rPr>
              <a:t>[5] Yuan L, Yan D, Qu W, et al. T-FSM: A task-based system for massively parallel frequent subgraph pattern mining from a big graph[J]. Proceedings of the ACM on Management of Data, 2023, 1(1): 1-26.</a:t>
            </a:r>
            <a:endParaRPr lang="zh-CN" altLang="en-US" sz="1600" dirty="0">
              <a:latin typeface="Times New Roman" panose="02020603050405020304" pitchFamily="18" charset="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120237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8" grpId="0" animBg="1"/>
      <p:bldP spid="109" grpId="0" animBg="1"/>
      <p:bldP spid="110" grpId="0" animBg="1"/>
      <p:bldP spid="1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9655" y="144780"/>
            <a:ext cx="10808335" cy="692150"/>
          </a:xfrm>
        </p:spPr>
        <p:txBody>
          <a:bodyPr/>
          <a:lstStyle/>
          <a:p>
            <a:r>
              <a:rPr lang="en-US" altLang="zh-CN" dirty="0"/>
              <a:t>Proposed Methods (22/29) </a:t>
            </a:r>
          </a:p>
        </p:txBody>
      </p:sp>
      <p:sp>
        <p:nvSpPr>
          <p:cNvPr id="4" name="灯片编号占位符 3"/>
          <p:cNvSpPr>
            <a:spLocks noGrp="1"/>
          </p:cNvSpPr>
          <p:nvPr>
            <p:ph type="sldNum" sz="quarter" idx="10"/>
          </p:nvPr>
        </p:nvSpPr>
        <p:spPr/>
        <p:txBody>
          <a:bodyPr/>
          <a:lstStyle/>
          <a:p>
            <a:fld id="{D9B6BDF2-6896-4B98-8776-C18582F63BA5}" type="slidenum">
              <a:rPr lang="zh-TW" altLang="en-US" smtClean="0"/>
              <a:t>35</a:t>
            </a:fld>
            <a:endParaRPr lang="zh-TW" altLang="en-US"/>
          </a:p>
        </p:txBody>
      </p:sp>
      <p:sp>
        <p:nvSpPr>
          <p:cNvPr id="50" name="TextBox 13">
            <a:extLst>
              <a:ext uri="{FF2B5EF4-FFF2-40B4-BE49-F238E27FC236}">
                <a16:creationId xmlns:a16="http://schemas.microsoft.com/office/drawing/2014/main" id="{DBA928D0-4668-46C9-AED1-E860E4AE4C72}"/>
              </a:ext>
            </a:extLst>
          </p:cNvPr>
          <p:cNvSpPr txBox="1">
            <a:spLocks noGrp="1"/>
          </p:cNvSpPr>
          <p:nvPr>
            <p:ph idx="1"/>
          </p:nvPr>
        </p:nvSpPr>
        <p:spPr>
          <a:xfrm>
            <a:off x="609600" y="1125538"/>
            <a:ext cx="10972800" cy="1680460"/>
          </a:xfrm>
          <a:prstGeom prst="rect">
            <a:avLst/>
          </a:prstGeom>
          <a:noFill/>
        </p:spPr>
        <p:txBody>
          <a:bodyPr wrap="square">
            <a:spAutoFit/>
          </a:bodyPr>
          <a:lstStyle/>
          <a:p>
            <a:r>
              <a:rPr lang="en-US" altLang="zh-CN" sz="3600" b="1" dirty="0">
                <a:solidFill>
                  <a:srgbClr val="C00000"/>
                </a:solidFill>
              </a:rPr>
              <a:t>Frequent</a:t>
            </a:r>
            <a:r>
              <a:rPr lang="zh-CN" altLang="en-US" sz="3600" b="1" dirty="0">
                <a:solidFill>
                  <a:srgbClr val="C00000"/>
                </a:solidFill>
              </a:rPr>
              <a:t> </a:t>
            </a:r>
            <a:r>
              <a:rPr lang="en-US" altLang="zh-CN" sz="3600" b="1" dirty="0">
                <a:solidFill>
                  <a:srgbClr val="C00000"/>
                </a:solidFill>
              </a:rPr>
              <a:t>Subgraph</a:t>
            </a:r>
            <a:r>
              <a:rPr lang="zh-CN" altLang="en-US" sz="3600" b="1" dirty="0">
                <a:solidFill>
                  <a:srgbClr val="C00000"/>
                </a:solidFill>
              </a:rPr>
              <a:t> </a:t>
            </a:r>
            <a:r>
              <a:rPr lang="en-US" altLang="zh-CN" sz="3600" b="1" dirty="0">
                <a:solidFill>
                  <a:srgbClr val="C00000"/>
                </a:solidFill>
              </a:rPr>
              <a:t>Patterns</a:t>
            </a:r>
            <a:r>
              <a:rPr lang="zh-CN" altLang="en-US" sz="3600" b="1" dirty="0">
                <a:solidFill>
                  <a:srgbClr val="C00000"/>
                </a:solidFill>
              </a:rPr>
              <a:t> </a:t>
            </a:r>
            <a:r>
              <a:rPr lang="en-US" altLang="zh-CN" sz="3600" b="1" dirty="0">
                <a:solidFill>
                  <a:srgbClr val="C00000"/>
                </a:solidFill>
              </a:rPr>
              <a:t>from</a:t>
            </a:r>
            <a:r>
              <a:rPr lang="zh-CN" altLang="en-US" sz="3600" b="1" dirty="0">
                <a:solidFill>
                  <a:srgbClr val="C00000"/>
                </a:solidFill>
              </a:rPr>
              <a:t> </a:t>
            </a:r>
            <a:r>
              <a:rPr lang="en-US" altLang="zh-CN" sz="3600" b="1" dirty="0">
                <a:solidFill>
                  <a:srgbClr val="C00000"/>
                </a:solidFill>
              </a:rPr>
              <a:t>a</a:t>
            </a:r>
            <a:r>
              <a:rPr lang="zh-CN" altLang="en-US" sz="3600" b="1" dirty="0">
                <a:solidFill>
                  <a:srgbClr val="C00000"/>
                </a:solidFill>
              </a:rPr>
              <a:t> </a:t>
            </a:r>
            <a:r>
              <a:rPr lang="en-US" altLang="zh-CN" sz="3600" b="1" dirty="0">
                <a:solidFill>
                  <a:srgbClr val="C00000"/>
                </a:solidFill>
              </a:rPr>
              <a:t>Big</a:t>
            </a:r>
            <a:r>
              <a:rPr lang="zh-CN" altLang="en-US" sz="3600" b="1" dirty="0">
                <a:solidFill>
                  <a:srgbClr val="C00000"/>
                </a:solidFill>
              </a:rPr>
              <a:t> </a:t>
            </a:r>
            <a:r>
              <a:rPr lang="en-US" altLang="zh-CN" sz="3600" b="1" dirty="0">
                <a:solidFill>
                  <a:srgbClr val="C00000"/>
                </a:solidFill>
              </a:rPr>
              <a:t>Graph</a:t>
            </a:r>
          </a:p>
          <a:p>
            <a:pPr lvl="1"/>
            <a:r>
              <a:rPr lang="en-US" altLang="zh-CN" dirty="0">
                <a:solidFill>
                  <a:prstClr val="black"/>
                </a:solidFill>
              </a:rPr>
              <a:t>Anti-monotonic measure: MNI</a:t>
            </a:r>
          </a:p>
          <a:p>
            <a:pPr marL="1428750" lvl="2" indent="-571500">
              <a:buFont typeface="Wingdings" pitchFamily="2" charset="2"/>
              <a:buChar char="Ø"/>
            </a:pPr>
            <a:r>
              <a:rPr lang="en-US" altLang="zh-CN" sz="2400" dirty="0"/>
              <a:t>Least</a:t>
            </a:r>
            <a:r>
              <a:rPr lang="zh-CN" altLang="en-US" sz="2400" dirty="0"/>
              <a:t> </a:t>
            </a:r>
            <a:r>
              <a:rPr lang="en-US" altLang="zh-CN" sz="2400" dirty="0"/>
              <a:t>number</a:t>
            </a:r>
            <a:r>
              <a:rPr lang="zh-CN" altLang="en-US" sz="2400" dirty="0"/>
              <a:t> </a:t>
            </a:r>
            <a:r>
              <a:rPr lang="en-US" altLang="zh-CN" sz="2400" dirty="0"/>
              <a:t>of</a:t>
            </a:r>
            <a:r>
              <a:rPr lang="zh-CN" altLang="en-US" sz="2400" dirty="0"/>
              <a:t> </a:t>
            </a:r>
            <a:r>
              <a:rPr lang="en-US" altLang="zh-CN" sz="2400" dirty="0"/>
              <a:t>distinct valid matches from any</a:t>
            </a:r>
            <a:r>
              <a:rPr lang="zh-CN" altLang="en-US" sz="2400" dirty="0"/>
              <a:t> </a:t>
            </a:r>
            <a:r>
              <a:rPr lang="en-US" altLang="zh-CN" sz="2400" dirty="0"/>
              <a:t>pattern</a:t>
            </a:r>
            <a:r>
              <a:rPr lang="zh-CN" altLang="en-US" sz="2400" dirty="0"/>
              <a:t> </a:t>
            </a:r>
            <a:r>
              <a:rPr lang="en-US" altLang="zh-CN" sz="2400" dirty="0"/>
              <a:t>vertex</a:t>
            </a:r>
            <a:endParaRPr lang="en-US" sz="2400" dirty="0"/>
          </a:p>
        </p:txBody>
      </p:sp>
      <p:cxnSp>
        <p:nvCxnSpPr>
          <p:cNvPr id="176" name="Straight Connector 9">
            <a:extLst>
              <a:ext uri="{FF2B5EF4-FFF2-40B4-BE49-F238E27FC236}">
                <a16:creationId xmlns:a16="http://schemas.microsoft.com/office/drawing/2014/main" id="{5F286A4D-B422-41DD-A92F-619E47AAA800}"/>
              </a:ext>
            </a:extLst>
          </p:cNvPr>
          <p:cNvCxnSpPr>
            <a:cxnSpLocks/>
          </p:cNvCxnSpPr>
          <p:nvPr/>
        </p:nvCxnSpPr>
        <p:spPr>
          <a:xfrm>
            <a:off x="2951180" y="4587722"/>
            <a:ext cx="411556"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77" name="Straight Connector 10">
            <a:extLst>
              <a:ext uri="{FF2B5EF4-FFF2-40B4-BE49-F238E27FC236}">
                <a16:creationId xmlns:a16="http://schemas.microsoft.com/office/drawing/2014/main" id="{58378BB1-6746-4E08-AC12-73CE5E0E5AD3}"/>
              </a:ext>
            </a:extLst>
          </p:cNvPr>
          <p:cNvCxnSpPr>
            <a:cxnSpLocks/>
          </p:cNvCxnSpPr>
          <p:nvPr/>
        </p:nvCxnSpPr>
        <p:spPr>
          <a:xfrm>
            <a:off x="6505992" y="3478006"/>
            <a:ext cx="0" cy="492942"/>
          </a:xfrm>
          <a:prstGeom prst="line">
            <a:avLst/>
          </a:prstGeom>
          <a:ln w="12700"/>
        </p:spPr>
        <p:style>
          <a:lnRef idx="1">
            <a:schemeClr val="dk1"/>
          </a:lnRef>
          <a:fillRef idx="0">
            <a:schemeClr val="dk1"/>
          </a:fillRef>
          <a:effectRef idx="0">
            <a:schemeClr val="dk1"/>
          </a:effectRef>
          <a:fontRef idx="minor">
            <a:schemeClr val="tx1"/>
          </a:fontRef>
        </p:style>
      </p:cxnSp>
      <p:sp>
        <p:nvSpPr>
          <p:cNvPr id="178" name="Rectangle 11">
            <a:extLst>
              <a:ext uri="{FF2B5EF4-FFF2-40B4-BE49-F238E27FC236}">
                <a16:creationId xmlns:a16="http://schemas.microsoft.com/office/drawing/2014/main" id="{27C3FFB6-83A1-43C5-912F-75F51DDCA0DB}"/>
              </a:ext>
            </a:extLst>
          </p:cNvPr>
          <p:cNvSpPr/>
          <p:nvPr/>
        </p:nvSpPr>
        <p:spPr>
          <a:xfrm>
            <a:off x="2257762" y="4255174"/>
            <a:ext cx="421909" cy="400110"/>
          </a:xfrm>
          <a:prstGeom prst="rect">
            <a:avLst/>
          </a:prstGeom>
        </p:spPr>
        <p:txBody>
          <a:bodyPr wrap="none">
            <a:spAutoFit/>
          </a:bodyPr>
          <a:lstStyle/>
          <a:p>
            <a:r>
              <a:rPr lang="en-US" altLang="zh-CN" sz="2000" i="1" dirty="0">
                <a:latin typeface="Arial" panose="020B0604020202020204" pitchFamily="34" charset="0"/>
                <a:cs typeface="Arial" panose="020B0604020202020204" pitchFamily="34" charset="0"/>
              </a:rPr>
              <a:t>u</a:t>
            </a:r>
            <a:r>
              <a:rPr lang="en-US" altLang="zh-CN" sz="2000" baseline="-25000" dirty="0">
                <a:latin typeface="Arial" panose="020B0604020202020204" pitchFamily="34" charset="0"/>
                <a:cs typeface="Arial" panose="020B0604020202020204" pitchFamily="34" charset="0"/>
              </a:rPr>
              <a:t>1</a:t>
            </a:r>
            <a:endParaRPr lang="en-US" baseline="-25000" dirty="0"/>
          </a:p>
        </p:txBody>
      </p:sp>
      <p:sp>
        <p:nvSpPr>
          <p:cNvPr id="179" name="Rectangle 12">
            <a:extLst>
              <a:ext uri="{FF2B5EF4-FFF2-40B4-BE49-F238E27FC236}">
                <a16:creationId xmlns:a16="http://schemas.microsoft.com/office/drawing/2014/main" id="{ACB5043F-DB47-499E-84A2-95323B31A90C}"/>
              </a:ext>
            </a:extLst>
          </p:cNvPr>
          <p:cNvSpPr/>
          <p:nvPr/>
        </p:nvSpPr>
        <p:spPr>
          <a:xfrm>
            <a:off x="3593369" y="4255174"/>
            <a:ext cx="421909" cy="400110"/>
          </a:xfrm>
          <a:prstGeom prst="rect">
            <a:avLst/>
          </a:prstGeom>
        </p:spPr>
        <p:txBody>
          <a:bodyPr wrap="none">
            <a:spAutoFit/>
          </a:bodyPr>
          <a:lstStyle/>
          <a:p>
            <a:r>
              <a:rPr lang="en-US" altLang="zh-CN" sz="2000" i="1" dirty="0">
                <a:latin typeface="Arial" panose="020B0604020202020204" pitchFamily="34" charset="0"/>
                <a:cs typeface="Arial" panose="020B0604020202020204" pitchFamily="34" charset="0"/>
              </a:rPr>
              <a:t>u</a:t>
            </a:r>
            <a:r>
              <a:rPr lang="en-US" altLang="zh-CN" sz="2000" baseline="-25000" dirty="0">
                <a:latin typeface="Arial" panose="020B0604020202020204" pitchFamily="34" charset="0"/>
                <a:cs typeface="Arial" panose="020B0604020202020204" pitchFamily="34" charset="0"/>
              </a:rPr>
              <a:t>2</a:t>
            </a:r>
            <a:endParaRPr lang="en-US" baseline="-25000" dirty="0"/>
          </a:p>
        </p:txBody>
      </p:sp>
      <p:sp>
        <p:nvSpPr>
          <p:cNvPr id="180" name="Oval 14">
            <a:extLst>
              <a:ext uri="{FF2B5EF4-FFF2-40B4-BE49-F238E27FC236}">
                <a16:creationId xmlns:a16="http://schemas.microsoft.com/office/drawing/2014/main" id="{8825E8BF-DC10-442F-A477-27114B50C266}"/>
              </a:ext>
            </a:extLst>
          </p:cNvPr>
          <p:cNvSpPr/>
          <p:nvPr/>
        </p:nvSpPr>
        <p:spPr>
          <a:xfrm>
            <a:off x="2275539" y="4166225"/>
            <a:ext cx="1761004" cy="716765"/>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a:p>
        </p:txBody>
      </p:sp>
      <p:sp>
        <p:nvSpPr>
          <p:cNvPr id="181" name="Rectangle 66">
            <a:extLst>
              <a:ext uri="{FF2B5EF4-FFF2-40B4-BE49-F238E27FC236}">
                <a16:creationId xmlns:a16="http://schemas.microsoft.com/office/drawing/2014/main" id="{94D53488-7D17-4739-B87E-0C6203269948}"/>
              </a:ext>
            </a:extLst>
          </p:cNvPr>
          <p:cNvSpPr/>
          <p:nvPr/>
        </p:nvSpPr>
        <p:spPr>
          <a:xfrm>
            <a:off x="1731070" y="4315920"/>
            <a:ext cx="450763" cy="400110"/>
          </a:xfrm>
          <a:prstGeom prst="rect">
            <a:avLst/>
          </a:prstGeom>
        </p:spPr>
        <p:txBody>
          <a:bodyPr wrap="none">
            <a:spAutoFit/>
          </a:bodyPr>
          <a:lstStyle/>
          <a:p>
            <a:r>
              <a:rPr lang="en-US" altLang="zh-CN" sz="2000" b="1" i="1" dirty="0">
                <a:latin typeface="Arial" panose="020B0604020202020204" pitchFamily="34" charset="0"/>
                <a:cs typeface="Arial" panose="020B0604020202020204" pitchFamily="34" charset="0"/>
              </a:rPr>
              <a:t>S</a:t>
            </a:r>
            <a:r>
              <a:rPr lang="en-US" altLang="zh-CN" sz="2000" b="1" baseline="-25000" dirty="0">
                <a:latin typeface="Arial" panose="020B0604020202020204" pitchFamily="34" charset="0"/>
                <a:cs typeface="Arial" panose="020B0604020202020204" pitchFamily="34" charset="0"/>
              </a:rPr>
              <a:t>2</a:t>
            </a:r>
            <a:endParaRPr lang="en-US" b="1" baseline="-25000" dirty="0"/>
          </a:p>
        </p:txBody>
      </p:sp>
      <p:sp>
        <p:nvSpPr>
          <p:cNvPr id="182" name="Rectangle 73">
            <a:extLst>
              <a:ext uri="{FF2B5EF4-FFF2-40B4-BE49-F238E27FC236}">
                <a16:creationId xmlns:a16="http://schemas.microsoft.com/office/drawing/2014/main" id="{D3D28888-5217-4614-B5BB-203D07B4D305}"/>
              </a:ext>
            </a:extLst>
          </p:cNvPr>
          <p:cNvSpPr/>
          <p:nvPr/>
        </p:nvSpPr>
        <p:spPr>
          <a:xfrm>
            <a:off x="5980348" y="3797263"/>
            <a:ext cx="407484" cy="400110"/>
          </a:xfrm>
          <a:prstGeom prst="rect">
            <a:avLst/>
          </a:prstGeom>
        </p:spPr>
        <p:txBody>
          <a:bodyPr wrap="none">
            <a:spAutoFit/>
          </a:bodyPr>
          <a:lstStyle/>
          <a:p>
            <a:r>
              <a:rPr lang="en-US" altLang="zh-CN" sz="2000" i="1" dirty="0">
                <a:latin typeface="Arial" panose="020B0604020202020204" pitchFamily="34" charset="0"/>
                <a:cs typeface="Arial" panose="020B0604020202020204" pitchFamily="34" charset="0"/>
              </a:rPr>
              <a:t>v</a:t>
            </a:r>
            <a:r>
              <a:rPr lang="en-US" altLang="zh-CN" sz="2000" baseline="-25000" dirty="0">
                <a:latin typeface="Arial" panose="020B0604020202020204" pitchFamily="34" charset="0"/>
                <a:cs typeface="Arial" panose="020B0604020202020204" pitchFamily="34" charset="0"/>
              </a:rPr>
              <a:t>1</a:t>
            </a:r>
            <a:endParaRPr lang="en-US" baseline="-25000" dirty="0"/>
          </a:p>
        </p:txBody>
      </p:sp>
      <p:sp>
        <p:nvSpPr>
          <p:cNvPr id="183" name="Rectangle 74">
            <a:extLst>
              <a:ext uri="{FF2B5EF4-FFF2-40B4-BE49-F238E27FC236}">
                <a16:creationId xmlns:a16="http://schemas.microsoft.com/office/drawing/2014/main" id="{F10ABB45-6887-4F73-8D1C-5C3561A234D5}"/>
              </a:ext>
            </a:extLst>
          </p:cNvPr>
          <p:cNvSpPr/>
          <p:nvPr/>
        </p:nvSpPr>
        <p:spPr>
          <a:xfrm>
            <a:off x="5976765" y="2986594"/>
            <a:ext cx="407484" cy="400110"/>
          </a:xfrm>
          <a:prstGeom prst="rect">
            <a:avLst/>
          </a:prstGeom>
        </p:spPr>
        <p:txBody>
          <a:bodyPr wrap="none">
            <a:spAutoFit/>
          </a:bodyPr>
          <a:lstStyle/>
          <a:p>
            <a:r>
              <a:rPr lang="en-US" altLang="zh-CN" sz="2000" i="1" dirty="0">
                <a:latin typeface="Arial" panose="020B0604020202020204" pitchFamily="34" charset="0"/>
                <a:cs typeface="Arial" panose="020B0604020202020204" pitchFamily="34" charset="0"/>
              </a:rPr>
              <a:t>v</a:t>
            </a:r>
            <a:r>
              <a:rPr lang="en-US" altLang="zh-CN" sz="2000" baseline="-25000" dirty="0">
                <a:latin typeface="Arial" panose="020B0604020202020204" pitchFamily="34" charset="0"/>
                <a:cs typeface="Arial" panose="020B0604020202020204" pitchFamily="34" charset="0"/>
              </a:rPr>
              <a:t>2</a:t>
            </a:r>
            <a:endParaRPr lang="en-US" baseline="-25000" dirty="0"/>
          </a:p>
        </p:txBody>
      </p:sp>
      <p:sp>
        <p:nvSpPr>
          <p:cNvPr id="184" name="Rectangle 75">
            <a:extLst>
              <a:ext uri="{FF2B5EF4-FFF2-40B4-BE49-F238E27FC236}">
                <a16:creationId xmlns:a16="http://schemas.microsoft.com/office/drawing/2014/main" id="{849877A3-6458-476A-A99E-994B3CB996AB}"/>
              </a:ext>
            </a:extLst>
          </p:cNvPr>
          <p:cNvSpPr/>
          <p:nvPr/>
        </p:nvSpPr>
        <p:spPr>
          <a:xfrm>
            <a:off x="5309123" y="4331403"/>
            <a:ext cx="407484" cy="400110"/>
          </a:xfrm>
          <a:prstGeom prst="rect">
            <a:avLst/>
          </a:prstGeom>
        </p:spPr>
        <p:txBody>
          <a:bodyPr wrap="none">
            <a:spAutoFit/>
          </a:bodyPr>
          <a:lstStyle/>
          <a:p>
            <a:r>
              <a:rPr lang="en-US" altLang="zh-CN" sz="2000" i="1" dirty="0">
                <a:latin typeface="Arial" panose="020B0604020202020204" pitchFamily="34" charset="0"/>
                <a:cs typeface="Arial" panose="020B0604020202020204" pitchFamily="34" charset="0"/>
              </a:rPr>
              <a:t>v</a:t>
            </a:r>
            <a:r>
              <a:rPr lang="en-US" altLang="zh-CN" sz="2000" baseline="-25000" dirty="0">
                <a:latin typeface="Arial" panose="020B0604020202020204" pitchFamily="34" charset="0"/>
                <a:cs typeface="Arial" panose="020B0604020202020204" pitchFamily="34" charset="0"/>
              </a:rPr>
              <a:t>3</a:t>
            </a:r>
            <a:endParaRPr lang="en-US" baseline="-25000" dirty="0"/>
          </a:p>
        </p:txBody>
      </p:sp>
      <p:sp>
        <p:nvSpPr>
          <p:cNvPr id="185" name="Rectangle 76">
            <a:extLst>
              <a:ext uri="{FF2B5EF4-FFF2-40B4-BE49-F238E27FC236}">
                <a16:creationId xmlns:a16="http://schemas.microsoft.com/office/drawing/2014/main" id="{EA6875E7-8D7A-4CAE-8F8F-3330A5EF54ED}"/>
              </a:ext>
            </a:extLst>
          </p:cNvPr>
          <p:cNvSpPr/>
          <p:nvPr/>
        </p:nvSpPr>
        <p:spPr>
          <a:xfrm>
            <a:off x="6670183" y="4406740"/>
            <a:ext cx="407484" cy="400110"/>
          </a:xfrm>
          <a:prstGeom prst="rect">
            <a:avLst/>
          </a:prstGeom>
        </p:spPr>
        <p:txBody>
          <a:bodyPr wrap="none">
            <a:spAutoFit/>
          </a:bodyPr>
          <a:lstStyle/>
          <a:p>
            <a:r>
              <a:rPr lang="en-US" altLang="zh-CN" sz="2000" i="1" dirty="0">
                <a:latin typeface="Arial" panose="020B0604020202020204" pitchFamily="34" charset="0"/>
                <a:cs typeface="Arial" panose="020B0604020202020204" pitchFamily="34" charset="0"/>
              </a:rPr>
              <a:t>v</a:t>
            </a:r>
            <a:r>
              <a:rPr lang="en-US" altLang="zh-CN" sz="2000" baseline="-25000" dirty="0">
                <a:latin typeface="Arial" panose="020B0604020202020204" pitchFamily="34" charset="0"/>
                <a:cs typeface="Arial" panose="020B0604020202020204" pitchFamily="34" charset="0"/>
              </a:rPr>
              <a:t>4</a:t>
            </a:r>
            <a:endParaRPr lang="en-US" baseline="-25000" dirty="0"/>
          </a:p>
        </p:txBody>
      </p:sp>
      <p:cxnSp>
        <p:nvCxnSpPr>
          <p:cNvPr id="186" name="Straight Connector 77">
            <a:extLst>
              <a:ext uri="{FF2B5EF4-FFF2-40B4-BE49-F238E27FC236}">
                <a16:creationId xmlns:a16="http://schemas.microsoft.com/office/drawing/2014/main" id="{8E923750-CA53-4606-818F-73BB7D0D251B}"/>
              </a:ext>
            </a:extLst>
          </p:cNvPr>
          <p:cNvCxnSpPr>
            <a:cxnSpLocks/>
          </p:cNvCxnSpPr>
          <p:nvPr/>
        </p:nvCxnSpPr>
        <p:spPr>
          <a:xfrm flipH="1">
            <a:off x="5937582" y="4244569"/>
            <a:ext cx="466670" cy="352265"/>
          </a:xfrm>
          <a:prstGeom prst="line">
            <a:avLst/>
          </a:prstGeom>
          <a:ln w="12700"/>
        </p:spPr>
        <p:style>
          <a:lnRef idx="1">
            <a:schemeClr val="dk1"/>
          </a:lnRef>
          <a:fillRef idx="0">
            <a:schemeClr val="dk1"/>
          </a:fillRef>
          <a:effectRef idx="0">
            <a:schemeClr val="dk1"/>
          </a:effectRef>
          <a:fontRef idx="minor">
            <a:schemeClr val="tx1"/>
          </a:fontRef>
        </p:style>
      </p:cxnSp>
      <p:cxnSp>
        <p:nvCxnSpPr>
          <p:cNvPr id="187" name="Straight Connector 78">
            <a:extLst>
              <a:ext uri="{FF2B5EF4-FFF2-40B4-BE49-F238E27FC236}">
                <a16:creationId xmlns:a16="http://schemas.microsoft.com/office/drawing/2014/main" id="{F48F0FDB-7E47-481E-A7ED-5A4A1E68C726}"/>
              </a:ext>
            </a:extLst>
          </p:cNvPr>
          <p:cNvCxnSpPr>
            <a:cxnSpLocks/>
          </p:cNvCxnSpPr>
          <p:nvPr/>
        </p:nvCxnSpPr>
        <p:spPr>
          <a:xfrm>
            <a:off x="6634816" y="4224377"/>
            <a:ext cx="518641" cy="372531"/>
          </a:xfrm>
          <a:prstGeom prst="line">
            <a:avLst/>
          </a:prstGeom>
          <a:ln w="12700"/>
        </p:spPr>
        <p:style>
          <a:lnRef idx="1">
            <a:schemeClr val="dk1"/>
          </a:lnRef>
          <a:fillRef idx="0">
            <a:schemeClr val="dk1"/>
          </a:fillRef>
          <a:effectRef idx="0">
            <a:schemeClr val="dk1"/>
          </a:effectRef>
          <a:fontRef idx="minor">
            <a:schemeClr val="tx1"/>
          </a:fontRef>
        </p:style>
      </p:cxnSp>
      <p:cxnSp>
        <p:nvCxnSpPr>
          <p:cNvPr id="188" name="Straight Connector 81">
            <a:extLst>
              <a:ext uri="{FF2B5EF4-FFF2-40B4-BE49-F238E27FC236}">
                <a16:creationId xmlns:a16="http://schemas.microsoft.com/office/drawing/2014/main" id="{2B240797-E244-446B-B813-5B90A1865AE9}"/>
              </a:ext>
            </a:extLst>
          </p:cNvPr>
          <p:cNvCxnSpPr>
            <a:cxnSpLocks/>
          </p:cNvCxnSpPr>
          <p:nvPr/>
        </p:nvCxnSpPr>
        <p:spPr>
          <a:xfrm>
            <a:off x="8919897" y="3505909"/>
            <a:ext cx="0" cy="492942"/>
          </a:xfrm>
          <a:prstGeom prst="line">
            <a:avLst/>
          </a:prstGeom>
          <a:ln w="12700"/>
        </p:spPr>
        <p:style>
          <a:lnRef idx="1">
            <a:schemeClr val="dk1"/>
          </a:lnRef>
          <a:fillRef idx="0">
            <a:schemeClr val="dk1"/>
          </a:fillRef>
          <a:effectRef idx="0">
            <a:schemeClr val="dk1"/>
          </a:effectRef>
          <a:fontRef idx="minor">
            <a:schemeClr val="tx1"/>
          </a:fontRef>
        </p:style>
      </p:cxnSp>
      <p:sp>
        <p:nvSpPr>
          <p:cNvPr id="189" name="Rectangle 82">
            <a:extLst>
              <a:ext uri="{FF2B5EF4-FFF2-40B4-BE49-F238E27FC236}">
                <a16:creationId xmlns:a16="http://schemas.microsoft.com/office/drawing/2014/main" id="{3818E01A-E271-4EF3-834A-EFEB319C013B}"/>
              </a:ext>
            </a:extLst>
          </p:cNvPr>
          <p:cNvSpPr/>
          <p:nvPr/>
        </p:nvSpPr>
        <p:spPr>
          <a:xfrm>
            <a:off x="8394254" y="3825166"/>
            <a:ext cx="407484" cy="400110"/>
          </a:xfrm>
          <a:prstGeom prst="rect">
            <a:avLst/>
          </a:prstGeom>
        </p:spPr>
        <p:txBody>
          <a:bodyPr wrap="none">
            <a:spAutoFit/>
          </a:bodyPr>
          <a:lstStyle/>
          <a:p>
            <a:r>
              <a:rPr lang="en-US" altLang="zh-CN" sz="2000" i="1" dirty="0">
                <a:latin typeface="Arial" panose="020B0604020202020204" pitchFamily="34" charset="0"/>
                <a:cs typeface="Arial" panose="020B0604020202020204" pitchFamily="34" charset="0"/>
              </a:rPr>
              <a:t>v</a:t>
            </a:r>
            <a:r>
              <a:rPr lang="en-US" altLang="zh-CN" sz="2000" baseline="-25000" dirty="0">
                <a:latin typeface="Arial" panose="020B0604020202020204" pitchFamily="34" charset="0"/>
                <a:cs typeface="Arial" panose="020B0604020202020204" pitchFamily="34" charset="0"/>
              </a:rPr>
              <a:t>5</a:t>
            </a:r>
            <a:endParaRPr lang="en-US" baseline="-25000" dirty="0"/>
          </a:p>
        </p:txBody>
      </p:sp>
      <p:sp>
        <p:nvSpPr>
          <p:cNvPr id="190" name="Rectangle 83">
            <a:extLst>
              <a:ext uri="{FF2B5EF4-FFF2-40B4-BE49-F238E27FC236}">
                <a16:creationId xmlns:a16="http://schemas.microsoft.com/office/drawing/2014/main" id="{6D7E8487-1C0D-4E49-9F7C-6E4E2306ABC3}"/>
              </a:ext>
            </a:extLst>
          </p:cNvPr>
          <p:cNvSpPr/>
          <p:nvPr/>
        </p:nvSpPr>
        <p:spPr>
          <a:xfrm>
            <a:off x="8390670" y="3014497"/>
            <a:ext cx="407484" cy="400110"/>
          </a:xfrm>
          <a:prstGeom prst="rect">
            <a:avLst/>
          </a:prstGeom>
        </p:spPr>
        <p:txBody>
          <a:bodyPr wrap="none">
            <a:spAutoFit/>
          </a:bodyPr>
          <a:lstStyle/>
          <a:p>
            <a:r>
              <a:rPr lang="en-US" altLang="zh-CN" sz="2000" i="1" dirty="0">
                <a:latin typeface="Arial" panose="020B0604020202020204" pitchFamily="34" charset="0"/>
                <a:cs typeface="Arial" panose="020B0604020202020204" pitchFamily="34" charset="0"/>
              </a:rPr>
              <a:t>v</a:t>
            </a:r>
            <a:r>
              <a:rPr lang="en-US" altLang="zh-CN" sz="2000" baseline="-25000" dirty="0">
                <a:latin typeface="Arial" panose="020B0604020202020204" pitchFamily="34" charset="0"/>
                <a:cs typeface="Arial" panose="020B0604020202020204" pitchFamily="34" charset="0"/>
              </a:rPr>
              <a:t>6</a:t>
            </a:r>
            <a:endParaRPr lang="en-US" baseline="-25000" dirty="0"/>
          </a:p>
        </p:txBody>
      </p:sp>
      <p:sp>
        <p:nvSpPr>
          <p:cNvPr id="191" name="Rectangle 84">
            <a:extLst>
              <a:ext uri="{FF2B5EF4-FFF2-40B4-BE49-F238E27FC236}">
                <a16:creationId xmlns:a16="http://schemas.microsoft.com/office/drawing/2014/main" id="{EC1389ED-2876-49C4-82C3-9AA04DA574B5}"/>
              </a:ext>
            </a:extLst>
          </p:cNvPr>
          <p:cNvSpPr/>
          <p:nvPr/>
        </p:nvSpPr>
        <p:spPr>
          <a:xfrm>
            <a:off x="7752716" y="4436397"/>
            <a:ext cx="407484" cy="400110"/>
          </a:xfrm>
          <a:prstGeom prst="rect">
            <a:avLst/>
          </a:prstGeom>
        </p:spPr>
        <p:txBody>
          <a:bodyPr wrap="none">
            <a:spAutoFit/>
          </a:bodyPr>
          <a:lstStyle/>
          <a:p>
            <a:r>
              <a:rPr lang="en-US" altLang="zh-CN" sz="2000" i="1" dirty="0">
                <a:latin typeface="Arial" panose="020B0604020202020204" pitchFamily="34" charset="0"/>
                <a:cs typeface="Arial" panose="020B0604020202020204" pitchFamily="34" charset="0"/>
              </a:rPr>
              <a:t>v</a:t>
            </a:r>
            <a:r>
              <a:rPr lang="en-US" altLang="zh-CN" sz="2000" baseline="-25000" dirty="0">
                <a:latin typeface="Arial" panose="020B0604020202020204" pitchFamily="34" charset="0"/>
                <a:cs typeface="Arial" panose="020B0604020202020204" pitchFamily="34" charset="0"/>
              </a:rPr>
              <a:t>7</a:t>
            </a:r>
            <a:endParaRPr lang="en-US" baseline="-25000" dirty="0"/>
          </a:p>
        </p:txBody>
      </p:sp>
      <p:sp>
        <p:nvSpPr>
          <p:cNvPr id="192" name="Rectangle 85">
            <a:extLst>
              <a:ext uri="{FF2B5EF4-FFF2-40B4-BE49-F238E27FC236}">
                <a16:creationId xmlns:a16="http://schemas.microsoft.com/office/drawing/2014/main" id="{60E0C929-2E76-4287-8113-62827CD87435}"/>
              </a:ext>
            </a:extLst>
          </p:cNvPr>
          <p:cNvSpPr/>
          <p:nvPr/>
        </p:nvSpPr>
        <p:spPr>
          <a:xfrm>
            <a:off x="9084088" y="4434643"/>
            <a:ext cx="407484" cy="400110"/>
          </a:xfrm>
          <a:prstGeom prst="rect">
            <a:avLst/>
          </a:prstGeom>
        </p:spPr>
        <p:txBody>
          <a:bodyPr wrap="none">
            <a:spAutoFit/>
          </a:bodyPr>
          <a:lstStyle/>
          <a:p>
            <a:r>
              <a:rPr lang="en-US" altLang="zh-CN" sz="2000" i="1" dirty="0">
                <a:latin typeface="Arial" panose="020B0604020202020204" pitchFamily="34" charset="0"/>
                <a:cs typeface="Arial" panose="020B0604020202020204" pitchFamily="34" charset="0"/>
              </a:rPr>
              <a:t>v</a:t>
            </a:r>
            <a:r>
              <a:rPr lang="en-US" altLang="zh-CN" sz="2000" baseline="-25000" dirty="0">
                <a:latin typeface="Arial" panose="020B0604020202020204" pitchFamily="34" charset="0"/>
                <a:cs typeface="Arial" panose="020B0604020202020204" pitchFamily="34" charset="0"/>
              </a:rPr>
              <a:t>8</a:t>
            </a:r>
            <a:endParaRPr lang="en-US" baseline="-25000" dirty="0"/>
          </a:p>
        </p:txBody>
      </p:sp>
      <p:cxnSp>
        <p:nvCxnSpPr>
          <p:cNvPr id="193" name="Straight Connector 86">
            <a:extLst>
              <a:ext uri="{FF2B5EF4-FFF2-40B4-BE49-F238E27FC236}">
                <a16:creationId xmlns:a16="http://schemas.microsoft.com/office/drawing/2014/main" id="{C346EA66-8DFA-4CC8-989D-E5E32C5089BF}"/>
              </a:ext>
            </a:extLst>
          </p:cNvPr>
          <p:cNvCxnSpPr>
            <a:cxnSpLocks/>
          </p:cNvCxnSpPr>
          <p:nvPr/>
        </p:nvCxnSpPr>
        <p:spPr>
          <a:xfrm flipH="1">
            <a:off x="8351488" y="4272472"/>
            <a:ext cx="466670" cy="352265"/>
          </a:xfrm>
          <a:prstGeom prst="line">
            <a:avLst/>
          </a:prstGeom>
          <a:ln w="12700"/>
        </p:spPr>
        <p:style>
          <a:lnRef idx="1">
            <a:schemeClr val="dk1"/>
          </a:lnRef>
          <a:fillRef idx="0">
            <a:schemeClr val="dk1"/>
          </a:fillRef>
          <a:effectRef idx="0">
            <a:schemeClr val="dk1"/>
          </a:effectRef>
          <a:fontRef idx="minor">
            <a:schemeClr val="tx1"/>
          </a:fontRef>
        </p:style>
      </p:cxnSp>
      <p:cxnSp>
        <p:nvCxnSpPr>
          <p:cNvPr id="194" name="Straight Connector 87">
            <a:extLst>
              <a:ext uri="{FF2B5EF4-FFF2-40B4-BE49-F238E27FC236}">
                <a16:creationId xmlns:a16="http://schemas.microsoft.com/office/drawing/2014/main" id="{587271A5-D3A7-4822-A9A2-F5A2B56BF48B}"/>
              </a:ext>
            </a:extLst>
          </p:cNvPr>
          <p:cNvCxnSpPr>
            <a:cxnSpLocks/>
          </p:cNvCxnSpPr>
          <p:nvPr/>
        </p:nvCxnSpPr>
        <p:spPr>
          <a:xfrm>
            <a:off x="9048721" y="4252281"/>
            <a:ext cx="518641" cy="372531"/>
          </a:xfrm>
          <a:prstGeom prst="line">
            <a:avLst/>
          </a:prstGeom>
          <a:ln w="12700"/>
        </p:spPr>
        <p:style>
          <a:lnRef idx="1">
            <a:schemeClr val="dk1"/>
          </a:lnRef>
          <a:fillRef idx="0">
            <a:schemeClr val="dk1"/>
          </a:fillRef>
          <a:effectRef idx="0">
            <a:schemeClr val="dk1"/>
          </a:effectRef>
          <a:fontRef idx="minor">
            <a:schemeClr val="tx1"/>
          </a:fontRef>
        </p:style>
      </p:cxnSp>
      <p:sp>
        <p:nvSpPr>
          <p:cNvPr id="195" name="Rounded Rectangle 88">
            <a:extLst>
              <a:ext uri="{FF2B5EF4-FFF2-40B4-BE49-F238E27FC236}">
                <a16:creationId xmlns:a16="http://schemas.microsoft.com/office/drawing/2014/main" id="{F8DEE46F-3E19-48C0-A508-4672C044B4AB}"/>
              </a:ext>
            </a:extLst>
          </p:cNvPr>
          <p:cNvSpPr/>
          <p:nvPr/>
        </p:nvSpPr>
        <p:spPr>
          <a:xfrm>
            <a:off x="4759612" y="2790065"/>
            <a:ext cx="5335120" cy="2446656"/>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t>x</a:t>
            </a:r>
            <a:endParaRPr lang="en-US" sz="4800" dirty="0"/>
          </a:p>
        </p:txBody>
      </p:sp>
      <p:sp>
        <p:nvSpPr>
          <p:cNvPr id="196" name="Rectangle 89">
            <a:extLst>
              <a:ext uri="{FF2B5EF4-FFF2-40B4-BE49-F238E27FC236}">
                <a16:creationId xmlns:a16="http://schemas.microsoft.com/office/drawing/2014/main" id="{393B92A0-F98F-4E60-8DEC-81DD123D946D}"/>
              </a:ext>
            </a:extLst>
          </p:cNvPr>
          <p:cNvSpPr/>
          <p:nvPr/>
        </p:nvSpPr>
        <p:spPr>
          <a:xfrm>
            <a:off x="4799597" y="2882289"/>
            <a:ext cx="478016" cy="400110"/>
          </a:xfrm>
          <a:prstGeom prst="rect">
            <a:avLst/>
          </a:prstGeom>
        </p:spPr>
        <p:txBody>
          <a:bodyPr wrap="none">
            <a:spAutoFit/>
          </a:bodyPr>
          <a:lstStyle/>
          <a:p>
            <a:r>
              <a:rPr lang="en-US" altLang="zh-CN" sz="2000" b="1" i="1" dirty="0">
                <a:latin typeface="Arial" panose="020B0604020202020204" pitchFamily="34" charset="0"/>
                <a:cs typeface="Arial" panose="020B0604020202020204" pitchFamily="34" charset="0"/>
              </a:rPr>
              <a:t>G</a:t>
            </a:r>
            <a:r>
              <a:rPr lang="en-US" altLang="zh-CN" sz="2000" b="1" baseline="-25000" dirty="0">
                <a:latin typeface="Arial" panose="020B0604020202020204" pitchFamily="34" charset="0"/>
                <a:cs typeface="Arial" panose="020B0604020202020204" pitchFamily="34" charset="0"/>
              </a:rPr>
              <a:t>2</a:t>
            </a:r>
            <a:endParaRPr lang="en-US" b="1" baseline="-25000" dirty="0"/>
          </a:p>
        </p:txBody>
      </p:sp>
      <p:grpSp>
        <p:nvGrpSpPr>
          <p:cNvPr id="197" name="Group 90">
            <a:extLst>
              <a:ext uri="{FF2B5EF4-FFF2-40B4-BE49-F238E27FC236}">
                <a16:creationId xmlns:a16="http://schemas.microsoft.com/office/drawing/2014/main" id="{4B244CE2-B156-4046-8B21-6CB474605D2B}"/>
              </a:ext>
            </a:extLst>
          </p:cNvPr>
          <p:cNvGrpSpPr/>
          <p:nvPr/>
        </p:nvGrpSpPr>
        <p:grpSpPr>
          <a:xfrm>
            <a:off x="2612641" y="4367477"/>
            <a:ext cx="356188" cy="400110"/>
            <a:chOff x="2387548" y="2297353"/>
            <a:chExt cx="196993" cy="221284"/>
          </a:xfrm>
        </p:grpSpPr>
        <p:sp>
          <p:nvSpPr>
            <p:cNvPr id="198" name="Oval 91">
              <a:extLst>
                <a:ext uri="{FF2B5EF4-FFF2-40B4-BE49-F238E27FC236}">
                  <a16:creationId xmlns:a16="http://schemas.microsoft.com/office/drawing/2014/main" id="{E0B3C67B-E86A-4BA4-8C88-0CA5FD66B883}"/>
                </a:ext>
              </a:extLst>
            </p:cNvPr>
            <p:cNvSpPr/>
            <p:nvPr/>
          </p:nvSpPr>
          <p:spPr>
            <a:xfrm>
              <a:off x="2396862" y="2324909"/>
              <a:ext cx="175721" cy="175721"/>
            </a:xfrm>
            <a:prstGeom prst="ellipse">
              <a:avLst/>
            </a:prstGeom>
            <a:solidFill>
              <a:srgbClr val="CFD6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99" name="TextBox 92">
              <a:extLst>
                <a:ext uri="{FF2B5EF4-FFF2-40B4-BE49-F238E27FC236}">
                  <a16:creationId xmlns:a16="http://schemas.microsoft.com/office/drawing/2014/main" id="{200C1609-0675-454C-B27E-9C98BD8E31A0}"/>
                </a:ext>
              </a:extLst>
            </p:cNvPr>
            <p:cNvSpPr txBox="1"/>
            <p:nvPr/>
          </p:nvSpPr>
          <p:spPr>
            <a:xfrm>
              <a:off x="2387548" y="2297353"/>
              <a:ext cx="196993" cy="221284"/>
            </a:xfrm>
            <a:prstGeom prst="rect">
              <a:avLst/>
            </a:prstGeom>
            <a:noFill/>
          </p:spPr>
          <p:txBody>
            <a:bodyPr wrap="none" rtlCol="0">
              <a:spAutoFit/>
            </a:bodyPr>
            <a:lstStyle/>
            <a:p>
              <a:r>
                <a:rPr lang="en-US" altLang="zh-CN" sz="2000" i="1" dirty="0">
                  <a:latin typeface="Arial" panose="020B0604020202020204" pitchFamily="34" charset="0"/>
                  <a:cs typeface="Arial" panose="020B0604020202020204" pitchFamily="34" charset="0"/>
                </a:rPr>
                <a:t>A</a:t>
              </a:r>
              <a:endParaRPr lang="en-US" sz="2000" i="1" dirty="0">
                <a:latin typeface="Arial" panose="020B0604020202020204" pitchFamily="34" charset="0"/>
                <a:cs typeface="Arial" panose="020B0604020202020204" pitchFamily="34" charset="0"/>
              </a:endParaRPr>
            </a:p>
          </p:txBody>
        </p:sp>
      </p:grpSp>
      <p:grpSp>
        <p:nvGrpSpPr>
          <p:cNvPr id="200" name="Group 93">
            <a:extLst>
              <a:ext uri="{FF2B5EF4-FFF2-40B4-BE49-F238E27FC236}">
                <a16:creationId xmlns:a16="http://schemas.microsoft.com/office/drawing/2014/main" id="{5A2ED7DD-25C3-4B3A-BEA2-A0EAFAFF0912}"/>
              </a:ext>
            </a:extLst>
          </p:cNvPr>
          <p:cNvGrpSpPr/>
          <p:nvPr/>
        </p:nvGrpSpPr>
        <p:grpSpPr>
          <a:xfrm>
            <a:off x="6327373" y="3914310"/>
            <a:ext cx="356188" cy="400110"/>
            <a:chOff x="2387548" y="2297353"/>
            <a:chExt cx="196993" cy="221284"/>
          </a:xfrm>
        </p:grpSpPr>
        <p:sp>
          <p:nvSpPr>
            <p:cNvPr id="201" name="Oval 94">
              <a:extLst>
                <a:ext uri="{FF2B5EF4-FFF2-40B4-BE49-F238E27FC236}">
                  <a16:creationId xmlns:a16="http://schemas.microsoft.com/office/drawing/2014/main" id="{7DE2ED0A-A55B-4378-8BA6-0B60ED432CDC}"/>
                </a:ext>
              </a:extLst>
            </p:cNvPr>
            <p:cNvSpPr/>
            <p:nvPr/>
          </p:nvSpPr>
          <p:spPr>
            <a:xfrm>
              <a:off x="2396862" y="2324909"/>
              <a:ext cx="175721" cy="175721"/>
            </a:xfrm>
            <a:prstGeom prst="ellipse">
              <a:avLst/>
            </a:prstGeom>
            <a:solidFill>
              <a:srgbClr val="CFD6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2" name="TextBox 95">
              <a:extLst>
                <a:ext uri="{FF2B5EF4-FFF2-40B4-BE49-F238E27FC236}">
                  <a16:creationId xmlns:a16="http://schemas.microsoft.com/office/drawing/2014/main" id="{15042DCC-5F75-455C-8776-F1E34B2D3825}"/>
                </a:ext>
              </a:extLst>
            </p:cNvPr>
            <p:cNvSpPr txBox="1"/>
            <p:nvPr/>
          </p:nvSpPr>
          <p:spPr>
            <a:xfrm>
              <a:off x="2387548" y="2297353"/>
              <a:ext cx="196993" cy="221284"/>
            </a:xfrm>
            <a:prstGeom prst="rect">
              <a:avLst/>
            </a:prstGeom>
            <a:noFill/>
          </p:spPr>
          <p:txBody>
            <a:bodyPr wrap="none" rtlCol="0">
              <a:spAutoFit/>
            </a:bodyPr>
            <a:lstStyle/>
            <a:p>
              <a:r>
                <a:rPr lang="en-US" altLang="zh-CN" sz="2000" i="1" dirty="0">
                  <a:latin typeface="Arial" panose="020B0604020202020204" pitchFamily="34" charset="0"/>
                  <a:cs typeface="Arial" panose="020B0604020202020204" pitchFamily="34" charset="0"/>
                </a:rPr>
                <a:t>A</a:t>
              </a:r>
              <a:endParaRPr lang="en-US" sz="2000" i="1" dirty="0">
                <a:latin typeface="Arial" panose="020B0604020202020204" pitchFamily="34" charset="0"/>
                <a:cs typeface="Arial" panose="020B0604020202020204" pitchFamily="34" charset="0"/>
              </a:endParaRPr>
            </a:p>
          </p:txBody>
        </p:sp>
      </p:grpSp>
      <p:grpSp>
        <p:nvGrpSpPr>
          <p:cNvPr id="203" name="Group 96">
            <a:extLst>
              <a:ext uri="{FF2B5EF4-FFF2-40B4-BE49-F238E27FC236}">
                <a16:creationId xmlns:a16="http://schemas.microsoft.com/office/drawing/2014/main" id="{CC6EC0D5-EA4F-4449-AB02-F1CC8BD5757D}"/>
              </a:ext>
            </a:extLst>
          </p:cNvPr>
          <p:cNvGrpSpPr/>
          <p:nvPr/>
        </p:nvGrpSpPr>
        <p:grpSpPr>
          <a:xfrm>
            <a:off x="8746561" y="3128100"/>
            <a:ext cx="356188" cy="400110"/>
            <a:chOff x="2387549" y="2297353"/>
            <a:chExt cx="196993" cy="221284"/>
          </a:xfrm>
        </p:grpSpPr>
        <p:sp>
          <p:nvSpPr>
            <p:cNvPr id="204" name="Oval 97">
              <a:extLst>
                <a:ext uri="{FF2B5EF4-FFF2-40B4-BE49-F238E27FC236}">
                  <a16:creationId xmlns:a16="http://schemas.microsoft.com/office/drawing/2014/main" id="{8EE882B3-4AE9-4A35-9608-1019F75E249F}"/>
                </a:ext>
              </a:extLst>
            </p:cNvPr>
            <p:cNvSpPr/>
            <p:nvPr/>
          </p:nvSpPr>
          <p:spPr>
            <a:xfrm>
              <a:off x="2396862" y="2324909"/>
              <a:ext cx="175721" cy="175721"/>
            </a:xfrm>
            <a:prstGeom prst="ellipse">
              <a:avLst/>
            </a:prstGeom>
            <a:solidFill>
              <a:srgbClr val="CFD6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5" name="TextBox 98">
              <a:extLst>
                <a:ext uri="{FF2B5EF4-FFF2-40B4-BE49-F238E27FC236}">
                  <a16:creationId xmlns:a16="http://schemas.microsoft.com/office/drawing/2014/main" id="{A60B07D5-0DF7-4817-BDFC-4837BD1AF17E}"/>
                </a:ext>
              </a:extLst>
            </p:cNvPr>
            <p:cNvSpPr txBox="1"/>
            <p:nvPr/>
          </p:nvSpPr>
          <p:spPr>
            <a:xfrm>
              <a:off x="2387549" y="2297353"/>
              <a:ext cx="196993" cy="221284"/>
            </a:xfrm>
            <a:prstGeom prst="rect">
              <a:avLst/>
            </a:prstGeom>
            <a:noFill/>
          </p:spPr>
          <p:txBody>
            <a:bodyPr wrap="none" rtlCol="0">
              <a:spAutoFit/>
            </a:bodyPr>
            <a:lstStyle/>
            <a:p>
              <a:r>
                <a:rPr lang="en-US" altLang="zh-CN" sz="2000" i="1" dirty="0">
                  <a:latin typeface="Arial" panose="020B0604020202020204" pitchFamily="34" charset="0"/>
                  <a:cs typeface="Arial" panose="020B0604020202020204" pitchFamily="34" charset="0"/>
                </a:rPr>
                <a:t>A</a:t>
              </a:r>
              <a:endParaRPr lang="en-US" sz="2000" i="1" dirty="0">
                <a:latin typeface="Arial" panose="020B0604020202020204" pitchFamily="34" charset="0"/>
                <a:cs typeface="Arial" panose="020B0604020202020204" pitchFamily="34" charset="0"/>
              </a:endParaRPr>
            </a:p>
          </p:txBody>
        </p:sp>
      </p:grpSp>
      <p:grpSp>
        <p:nvGrpSpPr>
          <p:cNvPr id="206" name="Group 99">
            <a:extLst>
              <a:ext uri="{FF2B5EF4-FFF2-40B4-BE49-F238E27FC236}">
                <a16:creationId xmlns:a16="http://schemas.microsoft.com/office/drawing/2014/main" id="{0C103F83-AA04-4085-8552-D6C90AA4AA6A}"/>
              </a:ext>
            </a:extLst>
          </p:cNvPr>
          <p:cNvGrpSpPr/>
          <p:nvPr/>
        </p:nvGrpSpPr>
        <p:grpSpPr>
          <a:xfrm>
            <a:off x="9477672" y="4500145"/>
            <a:ext cx="356188" cy="400110"/>
            <a:chOff x="2387550" y="2297353"/>
            <a:chExt cx="196993" cy="221284"/>
          </a:xfrm>
        </p:grpSpPr>
        <p:sp>
          <p:nvSpPr>
            <p:cNvPr id="207" name="Oval 100">
              <a:extLst>
                <a:ext uri="{FF2B5EF4-FFF2-40B4-BE49-F238E27FC236}">
                  <a16:creationId xmlns:a16="http://schemas.microsoft.com/office/drawing/2014/main" id="{FF28278E-7745-4FEE-91E3-ED624CA3AEF5}"/>
                </a:ext>
              </a:extLst>
            </p:cNvPr>
            <p:cNvSpPr/>
            <p:nvPr/>
          </p:nvSpPr>
          <p:spPr>
            <a:xfrm>
              <a:off x="2396862" y="2324909"/>
              <a:ext cx="175721" cy="175721"/>
            </a:xfrm>
            <a:prstGeom prst="ellipse">
              <a:avLst/>
            </a:prstGeom>
            <a:solidFill>
              <a:srgbClr val="CFD6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8" name="TextBox 101">
              <a:extLst>
                <a:ext uri="{FF2B5EF4-FFF2-40B4-BE49-F238E27FC236}">
                  <a16:creationId xmlns:a16="http://schemas.microsoft.com/office/drawing/2014/main" id="{89DF5AFC-26CE-401F-B2B7-A9A549FA00B0}"/>
                </a:ext>
              </a:extLst>
            </p:cNvPr>
            <p:cNvSpPr txBox="1"/>
            <p:nvPr/>
          </p:nvSpPr>
          <p:spPr>
            <a:xfrm>
              <a:off x="2387550" y="2297353"/>
              <a:ext cx="196993" cy="221284"/>
            </a:xfrm>
            <a:prstGeom prst="rect">
              <a:avLst/>
            </a:prstGeom>
            <a:noFill/>
          </p:spPr>
          <p:txBody>
            <a:bodyPr wrap="none" rtlCol="0">
              <a:spAutoFit/>
            </a:bodyPr>
            <a:lstStyle/>
            <a:p>
              <a:r>
                <a:rPr lang="en-US" altLang="zh-CN" sz="2000" i="1" dirty="0">
                  <a:latin typeface="Arial" panose="020B0604020202020204" pitchFamily="34" charset="0"/>
                  <a:cs typeface="Arial" panose="020B0604020202020204" pitchFamily="34" charset="0"/>
                </a:rPr>
                <a:t>A</a:t>
              </a:r>
              <a:endParaRPr lang="en-US" sz="2000" i="1" dirty="0">
                <a:latin typeface="Arial" panose="020B0604020202020204" pitchFamily="34" charset="0"/>
                <a:cs typeface="Arial" panose="020B0604020202020204" pitchFamily="34" charset="0"/>
              </a:endParaRPr>
            </a:p>
          </p:txBody>
        </p:sp>
      </p:grpSp>
      <p:grpSp>
        <p:nvGrpSpPr>
          <p:cNvPr id="209" name="Group 102">
            <a:extLst>
              <a:ext uri="{FF2B5EF4-FFF2-40B4-BE49-F238E27FC236}">
                <a16:creationId xmlns:a16="http://schemas.microsoft.com/office/drawing/2014/main" id="{EC49E772-E575-4496-AC74-0EB7DA2C15E7}"/>
              </a:ext>
            </a:extLst>
          </p:cNvPr>
          <p:cNvGrpSpPr/>
          <p:nvPr/>
        </p:nvGrpSpPr>
        <p:grpSpPr>
          <a:xfrm>
            <a:off x="8120719" y="4500145"/>
            <a:ext cx="356188" cy="400110"/>
            <a:chOff x="2392065" y="2297353"/>
            <a:chExt cx="196993" cy="221284"/>
          </a:xfrm>
        </p:grpSpPr>
        <p:sp>
          <p:nvSpPr>
            <p:cNvPr id="210" name="Oval 103">
              <a:extLst>
                <a:ext uri="{FF2B5EF4-FFF2-40B4-BE49-F238E27FC236}">
                  <a16:creationId xmlns:a16="http://schemas.microsoft.com/office/drawing/2014/main" id="{320D1A5F-CC43-40AD-A4D8-76436AFB3C6A}"/>
                </a:ext>
              </a:extLst>
            </p:cNvPr>
            <p:cNvSpPr/>
            <p:nvPr/>
          </p:nvSpPr>
          <p:spPr>
            <a:xfrm>
              <a:off x="2396862" y="2324909"/>
              <a:ext cx="175721" cy="175721"/>
            </a:xfrm>
            <a:prstGeom prst="ellipse">
              <a:avLst/>
            </a:prstGeom>
            <a:solidFill>
              <a:srgbClr val="CFD6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1" name="TextBox 104">
              <a:extLst>
                <a:ext uri="{FF2B5EF4-FFF2-40B4-BE49-F238E27FC236}">
                  <a16:creationId xmlns:a16="http://schemas.microsoft.com/office/drawing/2014/main" id="{1E3C4768-655C-4DAC-839C-188F126B1FE8}"/>
                </a:ext>
              </a:extLst>
            </p:cNvPr>
            <p:cNvSpPr txBox="1"/>
            <p:nvPr/>
          </p:nvSpPr>
          <p:spPr>
            <a:xfrm>
              <a:off x="2392065" y="2297353"/>
              <a:ext cx="196993" cy="221284"/>
            </a:xfrm>
            <a:prstGeom prst="rect">
              <a:avLst/>
            </a:prstGeom>
            <a:noFill/>
          </p:spPr>
          <p:txBody>
            <a:bodyPr wrap="none" rtlCol="0">
              <a:spAutoFit/>
            </a:bodyPr>
            <a:lstStyle/>
            <a:p>
              <a:r>
                <a:rPr lang="en-US" altLang="zh-CN" sz="2000" i="1" dirty="0">
                  <a:latin typeface="Arial" panose="020B0604020202020204" pitchFamily="34" charset="0"/>
                  <a:cs typeface="Arial" panose="020B0604020202020204" pitchFamily="34" charset="0"/>
                </a:rPr>
                <a:t>A</a:t>
              </a:r>
              <a:endParaRPr lang="en-US" sz="2000" i="1" dirty="0">
                <a:latin typeface="Arial" panose="020B0604020202020204" pitchFamily="34" charset="0"/>
                <a:cs typeface="Arial" panose="020B0604020202020204" pitchFamily="34" charset="0"/>
              </a:endParaRPr>
            </a:p>
          </p:txBody>
        </p:sp>
      </p:grpSp>
      <p:grpSp>
        <p:nvGrpSpPr>
          <p:cNvPr id="212" name="Group 105">
            <a:extLst>
              <a:ext uri="{FF2B5EF4-FFF2-40B4-BE49-F238E27FC236}">
                <a16:creationId xmlns:a16="http://schemas.microsoft.com/office/drawing/2014/main" id="{31A83339-13E5-4FC2-989F-6E5078CA3968}"/>
              </a:ext>
            </a:extLst>
          </p:cNvPr>
          <p:cNvGrpSpPr/>
          <p:nvPr/>
        </p:nvGrpSpPr>
        <p:grpSpPr>
          <a:xfrm>
            <a:off x="3322194" y="4369949"/>
            <a:ext cx="356186" cy="400110"/>
            <a:chOff x="1981201" y="2408804"/>
            <a:chExt cx="196992" cy="221284"/>
          </a:xfrm>
        </p:grpSpPr>
        <p:sp>
          <p:nvSpPr>
            <p:cNvPr id="213" name="Oval 106">
              <a:extLst>
                <a:ext uri="{FF2B5EF4-FFF2-40B4-BE49-F238E27FC236}">
                  <a16:creationId xmlns:a16="http://schemas.microsoft.com/office/drawing/2014/main" id="{FAB86F1B-38C8-45C8-9408-7A5BEC02A2F6}"/>
                </a:ext>
              </a:extLst>
            </p:cNvPr>
            <p:cNvSpPr/>
            <p:nvPr/>
          </p:nvSpPr>
          <p:spPr>
            <a:xfrm>
              <a:off x="1994130" y="2436360"/>
              <a:ext cx="175721" cy="175721"/>
            </a:xfrm>
            <a:prstGeom prst="ellipse">
              <a:avLst/>
            </a:prstGeom>
            <a:solidFill>
              <a:srgbClr val="F9D7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4" name="TextBox 107">
              <a:extLst>
                <a:ext uri="{FF2B5EF4-FFF2-40B4-BE49-F238E27FC236}">
                  <a16:creationId xmlns:a16="http://schemas.microsoft.com/office/drawing/2014/main" id="{05706EAD-69BB-41E9-A2D4-85F5DE632601}"/>
                </a:ext>
              </a:extLst>
            </p:cNvPr>
            <p:cNvSpPr txBox="1"/>
            <p:nvPr/>
          </p:nvSpPr>
          <p:spPr>
            <a:xfrm>
              <a:off x="1981201" y="2408804"/>
              <a:ext cx="196992" cy="221284"/>
            </a:xfrm>
            <a:prstGeom prst="rect">
              <a:avLst/>
            </a:prstGeom>
            <a:noFill/>
          </p:spPr>
          <p:txBody>
            <a:bodyPr wrap="none" rtlCol="0">
              <a:spAutoFit/>
            </a:bodyPr>
            <a:lstStyle/>
            <a:p>
              <a:r>
                <a:rPr lang="en-US" altLang="zh-CN" sz="2000" i="1" dirty="0">
                  <a:latin typeface="Arial" panose="020B0604020202020204" pitchFamily="34" charset="0"/>
                  <a:cs typeface="Arial" panose="020B0604020202020204" pitchFamily="34" charset="0"/>
                </a:rPr>
                <a:t>B</a:t>
              </a:r>
              <a:endParaRPr lang="en-US" sz="2000" i="1" dirty="0">
                <a:latin typeface="Arial" panose="020B0604020202020204" pitchFamily="34" charset="0"/>
                <a:cs typeface="Arial" panose="020B0604020202020204" pitchFamily="34" charset="0"/>
              </a:endParaRPr>
            </a:p>
          </p:txBody>
        </p:sp>
      </p:grpSp>
      <p:grpSp>
        <p:nvGrpSpPr>
          <p:cNvPr id="215" name="Group 108">
            <a:extLst>
              <a:ext uri="{FF2B5EF4-FFF2-40B4-BE49-F238E27FC236}">
                <a16:creationId xmlns:a16="http://schemas.microsoft.com/office/drawing/2014/main" id="{1DDB1E7D-7E07-4398-8C61-451F2D9B972D}"/>
              </a:ext>
            </a:extLst>
          </p:cNvPr>
          <p:cNvGrpSpPr/>
          <p:nvPr/>
        </p:nvGrpSpPr>
        <p:grpSpPr>
          <a:xfrm>
            <a:off x="6326708" y="3126461"/>
            <a:ext cx="356186" cy="400110"/>
            <a:chOff x="1981201" y="2408804"/>
            <a:chExt cx="196992" cy="221284"/>
          </a:xfrm>
        </p:grpSpPr>
        <p:sp>
          <p:nvSpPr>
            <p:cNvPr id="216" name="Oval 109">
              <a:extLst>
                <a:ext uri="{FF2B5EF4-FFF2-40B4-BE49-F238E27FC236}">
                  <a16:creationId xmlns:a16="http://schemas.microsoft.com/office/drawing/2014/main" id="{F12FB807-934C-46B5-AE00-31B51BC49F90}"/>
                </a:ext>
              </a:extLst>
            </p:cNvPr>
            <p:cNvSpPr/>
            <p:nvPr/>
          </p:nvSpPr>
          <p:spPr>
            <a:xfrm>
              <a:off x="1994130" y="2436360"/>
              <a:ext cx="175721" cy="175721"/>
            </a:xfrm>
            <a:prstGeom prst="ellipse">
              <a:avLst/>
            </a:prstGeom>
            <a:solidFill>
              <a:srgbClr val="F9D7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7" name="TextBox 110">
              <a:extLst>
                <a:ext uri="{FF2B5EF4-FFF2-40B4-BE49-F238E27FC236}">
                  <a16:creationId xmlns:a16="http://schemas.microsoft.com/office/drawing/2014/main" id="{282CF176-9366-49DB-9040-B1CA952BDA60}"/>
                </a:ext>
              </a:extLst>
            </p:cNvPr>
            <p:cNvSpPr txBox="1"/>
            <p:nvPr/>
          </p:nvSpPr>
          <p:spPr>
            <a:xfrm>
              <a:off x="1981201" y="2408804"/>
              <a:ext cx="196992" cy="221284"/>
            </a:xfrm>
            <a:prstGeom prst="rect">
              <a:avLst/>
            </a:prstGeom>
            <a:noFill/>
          </p:spPr>
          <p:txBody>
            <a:bodyPr wrap="none" rtlCol="0">
              <a:spAutoFit/>
            </a:bodyPr>
            <a:lstStyle/>
            <a:p>
              <a:r>
                <a:rPr lang="en-US" altLang="zh-CN" sz="2000" i="1" dirty="0">
                  <a:latin typeface="Arial" panose="020B0604020202020204" pitchFamily="34" charset="0"/>
                  <a:cs typeface="Arial" panose="020B0604020202020204" pitchFamily="34" charset="0"/>
                </a:rPr>
                <a:t>B</a:t>
              </a:r>
              <a:endParaRPr lang="en-US" sz="2000" i="1" dirty="0">
                <a:latin typeface="Arial" panose="020B0604020202020204" pitchFamily="34" charset="0"/>
                <a:cs typeface="Arial" panose="020B0604020202020204" pitchFamily="34" charset="0"/>
              </a:endParaRPr>
            </a:p>
          </p:txBody>
        </p:sp>
      </p:grpSp>
      <p:grpSp>
        <p:nvGrpSpPr>
          <p:cNvPr id="218" name="Group 111">
            <a:extLst>
              <a:ext uri="{FF2B5EF4-FFF2-40B4-BE49-F238E27FC236}">
                <a16:creationId xmlns:a16="http://schemas.microsoft.com/office/drawing/2014/main" id="{050B21E3-7C19-4AA0-A5D5-9AD4298D615D}"/>
              </a:ext>
            </a:extLst>
          </p:cNvPr>
          <p:cNvGrpSpPr/>
          <p:nvPr/>
        </p:nvGrpSpPr>
        <p:grpSpPr>
          <a:xfrm>
            <a:off x="5671442" y="4481159"/>
            <a:ext cx="356186" cy="400110"/>
            <a:chOff x="1985718" y="2408804"/>
            <a:chExt cx="196992" cy="221284"/>
          </a:xfrm>
        </p:grpSpPr>
        <p:sp>
          <p:nvSpPr>
            <p:cNvPr id="219" name="Oval 112">
              <a:extLst>
                <a:ext uri="{FF2B5EF4-FFF2-40B4-BE49-F238E27FC236}">
                  <a16:creationId xmlns:a16="http://schemas.microsoft.com/office/drawing/2014/main" id="{2D860701-4DDD-4A97-BD10-3DC237CD41E4}"/>
                </a:ext>
              </a:extLst>
            </p:cNvPr>
            <p:cNvSpPr/>
            <p:nvPr/>
          </p:nvSpPr>
          <p:spPr>
            <a:xfrm>
              <a:off x="1994130" y="2436360"/>
              <a:ext cx="175721" cy="175721"/>
            </a:xfrm>
            <a:prstGeom prst="ellipse">
              <a:avLst/>
            </a:prstGeom>
            <a:solidFill>
              <a:srgbClr val="F9D7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20" name="TextBox 113">
              <a:extLst>
                <a:ext uri="{FF2B5EF4-FFF2-40B4-BE49-F238E27FC236}">
                  <a16:creationId xmlns:a16="http://schemas.microsoft.com/office/drawing/2014/main" id="{6BEF7892-F943-4D51-8EBF-28750C13CCE5}"/>
                </a:ext>
              </a:extLst>
            </p:cNvPr>
            <p:cNvSpPr txBox="1"/>
            <p:nvPr/>
          </p:nvSpPr>
          <p:spPr>
            <a:xfrm>
              <a:off x="1985718" y="2408804"/>
              <a:ext cx="196992" cy="221284"/>
            </a:xfrm>
            <a:prstGeom prst="rect">
              <a:avLst/>
            </a:prstGeom>
            <a:noFill/>
          </p:spPr>
          <p:txBody>
            <a:bodyPr wrap="none" rtlCol="0">
              <a:spAutoFit/>
            </a:bodyPr>
            <a:lstStyle/>
            <a:p>
              <a:r>
                <a:rPr lang="en-US" altLang="zh-CN" sz="2000" i="1" dirty="0">
                  <a:latin typeface="Arial" panose="020B0604020202020204" pitchFamily="34" charset="0"/>
                  <a:cs typeface="Arial" panose="020B0604020202020204" pitchFamily="34" charset="0"/>
                </a:rPr>
                <a:t>B</a:t>
              </a:r>
              <a:endParaRPr lang="en-US" sz="2000" i="1" dirty="0">
                <a:latin typeface="Arial" panose="020B0604020202020204" pitchFamily="34" charset="0"/>
                <a:cs typeface="Arial" panose="020B0604020202020204" pitchFamily="34" charset="0"/>
              </a:endParaRPr>
            </a:p>
          </p:txBody>
        </p:sp>
      </p:grpSp>
      <p:grpSp>
        <p:nvGrpSpPr>
          <p:cNvPr id="221" name="Group 114">
            <a:extLst>
              <a:ext uri="{FF2B5EF4-FFF2-40B4-BE49-F238E27FC236}">
                <a16:creationId xmlns:a16="http://schemas.microsoft.com/office/drawing/2014/main" id="{89E28892-606E-4694-9067-BF1FA5A8B574}"/>
              </a:ext>
            </a:extLst>
          </p:cNvPr>
          <p:cNvGrpSpPr/>
          <p:nvPr/>
        </p:nvGrpSpPr>
        <p:grpSpPr>
          <a:xfrm>
            <a:off x="7041674" y="4481159"/>
            <a:ext cx="356186" cy="400110"/>
            <a:chOff x="1981201" y="2408804"/>
            <a:chExt cx="196992" cy="221284"/>
          </a:xfrm>
        </p:grpSpPr>
        <p:sp>
          <p:nvSpPr>
            <p:cNvPr id="222" name="Oval 115">
              <a:extLst>
                <a:ext uri="{FF2B5EF4-FFF2-40B4-BE49-F238E27FC236}">
                  <a16:creationId xmlns:a16="http://schemas.microsoft.com/office/drawing/2014/main" id="{253877DE-3463-4DB9-941F-5B580834342E}"/>
                </a:ext>
              </a:extLst>
            </p:cNvPr>
            <p:cNvSpPr/>
            <p:nvPr/>
          </p:nvSpPr>
          <p:spPr>
            <a:xfrm>
              <a:off x="1994130" y="2436360"/>
              <a:ext cx="175721" cy="175721"/>
            </a:xfrm>
            <a:prstGeom prst="ellipse">
              <a:avLst/>
            </a:prstGeom>
            <a:solidFill>
              <a:srgbClr val="F9D7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23" name="TextBox 116">
              <a:extLst>
                <a:ext uri="{FF2B5EF4-FFF2-40B4-BE49-F238E27FC236}">
                  <a16:creationId xmlns:a16="http://schemas.microsoft.com/office/drawing/2014/main" id="{2328BECD-3DC7-49E4-BAA9-63261E97AB7D}"/>
                </a:ext>
              </a:extLst>
            </p:cNvPr>
            <p:cNvSpPr txBox="1"/>
            <p:nvPr/>
          </p:nvSpPr>
          <p:spPr>
            <a:xfrm>
              <a:off x="1981201" y="2408804"/>
              <a:ext cx="196992" cy="221284"/>
            </a:xfrm>
            <a:prstGeom prst="rect">
              <a:avLst/>
            </a:prstGeom>
            <a:noFill/>
          </p:spPr>
          <p:txBody>
            <a:bodyPr wrap="none" rtlCol="0">
              <a:spAutoFit/>
            </a:bodyPr>
            <a:lstStyle/>
            <a:p>
              <a:r>
                <a:rPr lang="en-US" altLang="zh-CN" sz="2000" i="1" dirty="0">
                  <a:latin typeface="Arial" panose="020B0604020202020204" pitchFamily="34" charset="0"/>
                  <a:cs typeface="Arial" panose="020B0604020202020204" pitchFamily="34" charset="0"/>
                </a:rPr>
                <a:t>B</a:t>
              </a:r>
              <a:endParaRPr lang="en-US" sz="2000" i="1" dirty="0">
                <a:latin typeface="Arial" panose="020B0604020202020204" pitchFamily="34" charset="0"/>
                <a:cs typeface="Arial" panose="020B0604020202020204" pitchFamily="34" charset="0"/>
              </a:endParaRPr>
            </a:p>
          </p:txBody>
        </p:sp>
      </p:grpSp>
      <p:grpSp>
        <p:nvGrpSpPr>
          <p:cNvPr id="224" name="Group 117">
            <a:extLst>
              <a:ext uri="{FF2B5EF4-FFF2-40B4-BE49-F238E27FC236}">
                <a16:creationId xmlns:a16="http://schemas.microsoft.com/office/drawing/2014/main" id="{A6C85416-E4B7-492E-90DE-850A09399B80}"/>
              </a:ext>
            </a:extLst>
          </p:cNvPr>
          <p:cNvGrpSpPr/>
          <p:nvPr/>
        </p:nvGrpSpPr>
        <p:grpSpPr>
          <a:xfrm>
            <a:off x="8744301" y="3951767"/>
            <a:ext cx="356186" cy="400110"/>
            <a:chOff x="1981202" y="2408804"/>
            <a:chExt cx="196992" cy="221284"/>
          </a:xfrm>
        </p:grpSpPr>
        <p:sp>
          <p:nvSpPr>
            <p:cNvPr id="225" name="Oval 118">
              <a:extLst>
                <a:ext uri="{FF2B5EF4-FFF2-40B4-BE49-F238E27FC236}">
                  <a16:creationId xmlns:a16="http://schemas.microsoft.com/office/drawing/2014/main" id="{C9C5BB2C-CA64-4514-AF80-D85200A0B1B6}"/>
                </a:ext>
              </a:extLst>
            </p:cNvPr>
            <p:cNvSpPr/>
            <p:nvPr/>
          </p:nvSpPr>
          <p:spPr>
            <a:xfrm>
              <a:off x="1994130" y="2436360"/>
              <a:ext cx="175721" cy="175721"/>
            </a:xfrm>
            <a:prstGeom prst="ellipse">
              <a:avLst/>
            </a:prstGeom>
            <a:solidFill>
              <a:srgbClr val="F9D7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26" name="TextBox 119">
              <a:extLst>
                <a:ext uri="{FF2B5EF4-FFF2-40B4-BE49-F238E27FC236}">
                  <a16:creationId xmlns:a16="http://schemas.microsoft.com/office/drawing/2014/main" id="{BD9F39E3-373B-434E-8B7C-E4561022AAF3}"/>
                </a:ext>
              </a:extLst>
            </p:cNvPr>
            <p:cNvSpPr txBox="1"/>
            <p:nvPr/>
          </p:nvSpPr>
          <p:spPr>
            <a:xfrm>
              <a:off x="1981202" y="2408804"/>
              <a:ext cx="196992" cy="221284"/>
            </a:xfrm>
            <a:prstGeom prst="rect">
              <a:avLst/>
            </a:prstGeom>
            <a:noFill/>
          </p:spPr>
          <p:txBody>
            <a:bodyPr wrap="none" rtlCol="0">
              <a:spAutoFit/>
            </a:bodyPr>
            <a:lstStyle/>
            <a:p>
              <a:r>
                <a:rPr lang="en-US" altLang="zh-CN" sz="2000" i="1" dirty="0">
                  <a:latin typeface="Arial" panose="020B0604020202020204" pitchFamily="34" charset="0"/>
                  <a:cs typeface="Arial" panose="020B0604020202020204" pitchFamily="34" charset="0"/>
                </a:rPr>
                <a:t>B</a:t>
              </a:r>
              <a:endParaRPr lang="en-US" sz="2000" i="1" dirty="0">
                <a:latin typeface="Arial" panose="020B0604020202020204" pitchFamily="34" charset="0"/>
                <a:cs typeface="Arial" panose="020B0604020202020204" pitchFamily="34" charset="0"/>
              </a:endParaRPr>
            </a:p>
          </p:txBody>
        </p:sp>
      </p:grpSp>
      <p:sp>
        <p:nvSpPr>
          <p:cNvPr id="227" name="Oval 2">
            <a:extLst>
              <a:ext uri="{FF2B5EF4-FFF2-40B4-BE49-F238E27FC236}">
                <a16:creationId xmlns:a16="http://schemas.microsoft.com/office/drawing/2014/main" id="{407D5CB0-2166-4C21-AE01-335EE37A1430}"/>
              </a:ext>
            </a:extLst>
          </p:cNvPr>
          <p:cNvSpPr/>
          <p:nvPr/>
        </p:nvSpPr>
        <p:spPr>
          <a:xfrm>
            <a:off x="3225987" y="4116043"/>
            <a:ext cx="888160" cy="80791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Oval 4">
            <a:extLst>
              <a:ext uri="{FF2B5EF4-FFF2-40B4-BE49-F238E27FC236}">
                <a16:creationId xmlns:a16="http://schemas.microsoft.com/office/drawing/2014/main" id="{DB9EB256-0EAC-42E7-B0DF-7A9DA5224E17}"/>
              </a:ext>
            </a:extLst>
          </p:cNvPr>
          <p:cNvSpPr/>
          <p:nvPr/>
        </p:nvSpPr>
        <p:spPr>
          <a:xfrm>
            <a:off x="5979999" y="2865187"/>
            <a:ext cx="888160" cy="80791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9" name="Straight Connector 6">
            <a:extLst>
              <a:ext uri="{FF2B5EF4-FFF2-40B4-BE49-F238E27FC236}">
                <a16:creationId xmlns:a16="http://schemas.microsoft.com/office/drawing/2014/main" id="{D64D6793-AD8C-4C6C-94AC-F4CBBB669A51}"/>
              </a:ext>
            </a:extLst>
          </p:cNvPr>
          <p:cNvCxnSpPr>
            <a:cxnSpLocks/>
          </p:cNvCxnSpPr>
          <p:nvPr/>
        </p:nvCxnSpPr>
        <p:spPr>
          <a:xfrm>
            <a:off x="6505992" y="3494012"/>
            <a:ext cx="0" cy="492942"/>
          </a:xfrm>
          <a:prstGeom prst="line">
            <a:avLst/>
          </a:prstGeom>
          <a:ln w="50800">
            <a:solidFill>
              <a:srgbClr val="00B050"/>
            </a:solidFill>
          </a:ln>
        </p:spPr>
        <p:style>
          <a:lnRef idx="1">
            <a:schemeClr val="dk1"/>
          </a:lnRef>
          <a:fillRef idx="0">
            <a:schemeClr val="dk1"/>
          </a:fillRef>
          <a:effectRef idx="0">
            <a:schemeClr val="dk1"/>
          </a:effectRef>
          <a:fontRef idx="minor">
            <a:schemeClr val="tx1"/>
          </a:fontRef>
        </p:style>
      </p:cxnSp>
      <p:cxnSp>
        <p:nvCxnSpPr>
          <p:cNvPr id="230" name="Straight Connector 7">
            <a:extLst>
              <a:ext uri="{FF2B5EF4-FFF2-40B4-BE49-F238E27FC236}">
                <a16:creationId xmlns:a16="http://schemas.microsoft.com/office/drawing/2014/main" id="{42E27FAD-5354-4B1C-B7C4-303DFF7C8EF6}"/>
              </a:ext>
            </a:extLst>
          </p:cNvPr>
          <p:cNvCxnSpPr>
            <a:cxnSpLocks/>
          </p:cNvCxnSpPr>
          <p:nvPr/>
        </p:nvCxnSpPr>
        <p:spPr>
          <a:xfrm flipV="1">
            <a:off x="5976765" y="4259208"/>
            <a:ext cx="407484" cy="297689"/>
          </a:xfrm>
          <a:prstGeom prst="line">
            <a:avLst/>
          </a:prstGeom>
          <a:ln w="50800">
            <a:solidFill>
              <a:srgbClr val="00B050"/>
            </a:solidFill>
          </a:ln>
        </p:spPr>
        <p:style>
          <a:lnRef idx="1">
            <a:schemeClr val="dk1"/>
          </a:lnRef>
          <a:fillRef idx="0">
            <a:schemeClr val="dk1"/>
          </a:fillRef>
          <a:effectRef idx="0">
            <a:schemeClr val="dk1"/>
          </a:effectRef>
          <a:fontRef idx="minor">
            <a:schemeClr val="tx1"/>
          </a:fontRef>
        </p:style>
      </p:cxnSp>
      <p:cxnSp>
        <p:nvCxnSpPr>
          <p:cNvPr id="231" name="Straight Connector 15">
            <a:extLst>
              <a:ext uri="{FF2B5EF4-FFF2-40B4-BE49-F238E27FC236}">
                <a16:creationId xmlns:a16="http://schemas.microsoft.com/office/drawing/2014/main" id="{C28E1B70-38DF-4A84-A9FB-E5C1651AFCDD}"/>
              </a:ext>
            </a:extLst>
          </p:cNvPr>
          <p:cNvCxnSpPr>
            <a:cxnSpLocks/>
          </p:cNvCxnSpPr>
          <p:nvPr/>
        </p:nvCxnSpPr>
        <p:spPr>
          <a:xfrm flipH="1" flipV="1">
            <a:off x="6634374" y="4231304"/>
            <a:ext cx="466670" cy="325593"/>
          </a:xfrm>
          <a:prstGeom prst="line">
            <a:avLst/>
          </a:prstGeom>
          <a:ln w="50800">
            <a:solidFill>
              <a:srgbClr val="00B050"/>
            </a:solidFill>
          </a:ln>
        </p:spPr>
        <p:style>
          <a:lnRef idx="1">
            <a:schemeClr val="dk1"/>
          </a:lnRef>
          <a:fillRef idx="0">
            <a:schemeClr val="dk1"/>
          </a:fillRef>
          <a:effectRef idx="0">
            <a:schemeClr val="dk1"/>
          </a:effectRef>
          <a:fontRef idx="minor">
            <a:schemeClr val="tx1"/>
          </a:fontRef>
        </p:style>
      </p:cxnSp>
      <p:cxnSp>
        <p:nvCxnSpPr>
          <p:cNvPr id="232" name="Straight Connector 18">
            <a:extLst>
              <a:ext uri="{FF2B5EF4-FFF2-40B4-BE49-F238E27FC236}">
                <a16:creationId xmlns:a16="http://schemas.microsoft.com/office/drawing/2014/main" id="{A7D45911-1634-4E1D-84A3-8E4571E51F63}"/>
              </a:ext>
            </a:extLst>
          </p:cNvPr>
          <p:cNvCxnSpPr>
            <a:cxnSpLocks/>
          </p:cNvCxnSpPr>
          <p:nvPr/>
        </p:nvCxnSpPr>
        <p:spPr>
          <a:xfrm>
            <a:off x="8915864" y="3500939"/>
            <a:ext cx="0" cy="492942"/>
          </a:xfrm>
          <a:prstGeom prst="line">
            <a:avLst/>
          </a:prstGeom>
          <a:ln w="50800">
            <a:solidFill>
              <a:srgbClr val="00B050"/>
            </a:solidFill>
          </a:ln>
        </p:spPr>
        <p:style>
          <a:lnRef idx="1">
            <a:schemeClr val="dk1"/>
          </a:lnRef>
          <a:fillRef idx="0">
            <a:schemeClr val="dk1"/>
          </a:fillRef>
          <a:effectRef idx="0">
            <a:schemeClr val="dk1"/>
          </a:effectRef>
          <a:fontRef idx="minor">
            <a:schemeClr val="tx1"/>
          </a:fontRef>
        </p:style>
      </p:cxnSp>
      <p:sp>
        <p:nvSpPr>
          <p:cNvPr id="233" name="Oval 19">
            <a:extLst>
              <a:ext uri="{FF2B5EF4-FFF2-40B4-BE49-F238E27FC236}">
                <a16:creationId xmlns:a16="http://schemas.microsoft.com/office/drawing/2014/main" id="{5AEDEF3E-9048-4BBE-AC1C-AEFFC7258BA9}"/>
              </a:ext>
            </a:extLst>
          </p:cNvPr>
          <p:cNvSpPr/>
          <p:nvPr/>
        </p:nvSpPr>
        <p:spPr>
          <a:xfrm>
            <a:off x="5260911" y="4258208"/>
            <a:ext cx="888160" cy="80791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0">
            <a:extLst>
              <a:ext uri="{FF2B5EF4-FFF2-40B4-BE49-F238E27FC236}">
                <a16:creationId xmlns:a16="http://schemas.microsoft.com/office/drawing/2014/main" id="{54D00CC5-E600-4A79-B300-DB690758EAE9}"/>
              </a:ext>
            </a:extLst>
          </p:cNvPr>
          <p:cNvSpPr/>
          <p:nvPr/>
        </p:nvSpPr>
        <p:spPr>
          <a:xfrm>
            <a:off x="6646797" y="4280381"/>
            <a:ext cx="888160" cy="80791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1">
            <a:extLst>
              <a:ext uri="{FF2B5EF4-FFF2-40B4-BE49-F238E27FC236}">
                <a16:creationId xmlns:a16="http://schemas.microsoft.com/office/drawing/2014/main" id="{3416BA1D-6545-4670-AB35-706723168F5E}"/>
              </a:ext>
            </a:extLst>
          </p:cNvPr>
          <p:cNvSpPr/>
          <p:nvPr/>
        </p:nvSpPr>
        <p:spPr>
          <a:xfrm>
            <a:off x="8396602" y="3708060"/>
            <a:ext cx="888160" cy="80791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TextBox 23">
            <a:extLst>
              <a:ext uri="{FF2B5EF4-FFF2-40B4-BE49-F238E27FC236}">
                <a16:creationId xmlns:a16="http://schemas.microsoft.com/office/drawing/2014/main" id="{C70B37AC-BA83-4E3D-80E0-503D8B6967B7}"/>
              </a:ext>
            </a:extLst>
          </p:cNvPr>
          <p:cNvSpPr txBox="1"/>
          <p:nvPr/>
        </p:nvSpPr>
        <p:spPr>
          <a:xfrm>
            <a:off x="2620649" y="4955326"/>
            <a:ext cx="314510" cy="400110"/>
          </a:xfrm>
          <a:prstGeom prst="rect">
            <a:avLst/>
          </a:prstGeom>
          <a:noFill/>
        </p:spPr>
        <p:txBody>
          <a:bodyPr wrap="none" rtlCol="0">
            <a:spAutoFit/>
          </a:bodyPr>
          <a:lstStyle/>
          <a:p>
            <a:r>
              <a:rPr lang="en-US" altLang="zh-CN" sz="2000" b="1" dirty="0">
                <a:solidFill>
                  <a:srgbClr val="00B050"/>
                </a:solidFill>
              </a:rPr>
              <a:t>4</a:t>
            </a:r>
            <a:endParaRPr lang="en-US" sz="2000" b="1" dirty="0">
              <a:solidFill>
                <a:srgbClr val="00B050"/>
              </a:solidFill>
            </a:endParaRPr>
          </a:p>
        </p:txBody>
      </p:sp>
      <p:sp>
        <p:nvSpPr>
          <p:cNvPr id="237" name="TextBox 24">
            <a:extLst>
              <a:ext uri="{FF2B5EF4-FFF2-40B4-BE49-F238E27FC236}">
                <a16:creationId xmlns:a16="http://schemas.microsoft.com/office/drawing/2014/main" id="{AF99AB97-CC23-4443-8A06-23369A748D65}"/>
              </a:ext>
            </a:extLst>
          </p:cNvPr>
          <p:cNvSpPr txBox="1"/>
          <p:nvPr/>
        </p:nvSpPr>
        <p:spPr>
          <a:xfrm>
            <a:off x="3355557" y="4950527"/>
            <a:ext cx="314510" cy="400110"/>
          </a:xfrm>
          <a:prstGeom prst="rect">
            <a:avLst/>
          </a:prstGeom>
          <a:noFill/>
        </p:spPr>
        <p:txBody>
          <a:bodyPr wrap="none" rtlCol="0">
            <a:spAutoFit/>
          </a:bodyPr>
          <a:lstStyle/>
          <a:p>
            <a:r>
              <a:rPr lang="en-US" altLang="zh-CN" sz="2000" b="1" dirty="0">
                <a:solidFill>
                  <a:srgbClr val="00B050"/>
                </a:solidFill>
              </a:rPr>
              <a:t>4</a:t>
            </a:r>
            <a:endParaRPr lang="en-US" sz="2000" b="1" dirty="0">
              <a:solidFill>
                <a:srgbClr val="00B050"/>
              </a:solidFill>
            </a:endParaRPr>
          </a:p>
        </p:txBody>
      </p:sp>
      <p:sp>
        <p:nvSpPr>
          <p:cNvPr id="238" name="TextBox 25">
            <a:extLst>
              <a:ext uri="{FF2B5EF4-FFF2-40B4-BE49-F238E27FC236}">
                <a16:creationId xmlns:a16="http://schemas.microsoft.com/office/drawing/2014/main" id="{ED7AA988-C5EA-4C9A-8793-4225916989B0}"/>
              </a:ext>
            </a:extLst>
          </p:cNvPr>
          <p:cNvSpPr txBox="1"/>
          <p:nvPr/>
        </p:nvSpPr>
        <p:spPr>
          <a:xfrm>
            <a:off x="1874976" y="4960553"/>
            <a:ext cx="2531462" cy="369332"/>
          </a:xfrm>
          <a:prstGeom prst="rect">
            <a:avLst/>
          </a:prstGeom>
          <a:noFill/>
        </p:spPr>
        <p:txBody>
          <a:bodyPr wrap="none" rtlCol="0">
            <a:spAutoFit/>
          </a:bodyPr>
          <a:lstStyle/>
          <a:p>
            <a:r>
              <a:rPr lang="en-US" altLang="zh-CN" b="1" dirty="0">
                <a:solidFill>
                  <a:srgbClr val="00B050"/>
                </a:solidFill>
              </a:rPr>
              <a:t>MNI</a:t>
            </a:r>
            <a:r>
              <a:rPr lang="zh-CN" altLang="en-US" b="1" dirty="0">
                <a:solidFill>
                  <a:srgbClr val="00B050"/>
                </a:solidFill>
              </a:rPr>
              <a:t> </a:t>
            </a:r>
            <a:r>
              <a:rPr lang="en-US" altLang="zh-CN" b="1" dirty="0">
                <a:solidFill>
                  <a:srgbClr val="00B050"/>
                </a:solidFill>
              </a:rPr>
              <a:t>={ </a:t>
            </a:r>
            <a:r>
              <a:rPr lang="zh-CN" altLang="en-US" b="1" dirty="0">
                <a:solidFill>
                  <a:srgbClr val="00B050"/>
                </a:solidFill>
              </a:rPr>
              <a:t>    </a:t>
            </a:r>
            <a:r>
              <a:rPr lang="en-US" altLang="zh-CN" b="1" dirty="0">
                <a:solidFill>
                  <a:srgbClr val="00B050"/>
                </a:solidFill>
              </a:rPr>
              <a:t>,</a:t>
            </a:r>
            <a:r>
              <a:rPr lang="zh-CN" altLang="en-US" b="1" dirty="0">
                <a:solidFill>
                  <a:srgbClr val="00B050"/>
                </a:solidFill>
              </a:rPr>
              <a:t>     </a:t>
            </a:r>
            <a:r>
              <a:rPr lang="en-US" altLang="zh-CN" b="1" dirty="0">
                <a:solidFill>
                  <a:srgbClr val="00B050"/>
                </a:solidFill>
              </a:rPr>
              <a:t>  </a:t>
            </a:r>
            <a:r>
              <a:rPr lang="zh-CN" altLang="en-US" b="1" dirty="0">
                <a:solidFill>
                  <a:srgbClr val="00B050"/>
                </a:solidFill>
              </a:rPr>
              <a:t>   </a:t>
            </a:r>
            <a:r>
              <a:rPr lang="en-US" altLang="zh-CN" b="1" dirty="0">
                <a:solidFill>
                  <a:srgbClr val="00B050"/>
                </a:solidFill>
              </a:rPr>
              <a:t>} </a:t>
            </a:r>
            <a:r>
              <a:rPr lang="zh-CN" altLang="en-US" b="1" dirty="0">
                <a:solidFill>
                  <a:srgbClr val="00B050"/>
                </a:solidFill>
              </a:rPr>
              <a:t> </a:t>
            </a:r>
            <a:r>
              <a:rPr lang="en-US" altLang="zh-CN" b="1" dirty="0">
                <a:solidFill>
                  <a:srgbClr val="00B050"/>
                </a:solidFill>
              </a:rPr>
              <a:t>=</a:t>
            </a:r>
            <a:r>
              <a:rPr lang="zh-CN" altLang="en-US" b="1" dirty="0">
                <a:solidFill>
                  <a:srgbClr val="00B050"/>
                </a:solidFill>
              </a:rPr>
              <a:t> </a:t>
            </a:r>
            <a:r>
              <a:rPr lang="en-US" altLang="zh-CN" b="1" dirty="0">
                <a:solidFill>
                  <a:srgbClr val="00B050"/>
                </a:solidFill>
              </a:rPr>
              <a:t> 4</a:t>
            </a:r>
            <a:endParaRPr lang="en-US" b="1" dirty="0">
              <a:solidFill>
                <a:srgbClr val="00B050"/>
              </a:solidFill>
            </a:endParaRPr>
          </a:p>
        </p:txBody>
      </p:sp>
      <p:sp>
        <p:nvSpPr>
          <p:cNvPr id="239" name="Rectangle 26">
            <a:extLst>
              <a:ext uri="{FF2B5EF4-FFF2-40B4-BE49-F238E27FC236}">
                <a16:creationId xmlns:a16="http://schemas.microsoft.com/office/drawing/2014/main" id="{275C144E-A559-44BF-ADF0-C55E97D4A608}"/>
              </a:ext>
            </a:extLst>
          </p:cNvPr>
          <p:cNvSpPr/>
          <p:nvPr/>
        </p:nvSpPr>
        <p:spPr>
          <a:xfrm>
            <a:off x="6288483" y="5230320"/>
            <a:ext cx="2360967" cy="461665"/>
          </a:xfrm>
          <a:prstGeom prst="rect">
            <a:avLst/>
          </a:prstGeom>
        </p:spPr>
        <p:txBody>
          <a:bodyPr wrap="none">
            <a:spAutoFit/>
          </a:bodyPr>
          <a:lstStyle/>
          <a:p>
            <a:r>
              <a:rPr lang="en-US" altLang="zh-CN" sz="2400" b="1" dirty="0">
                <a:solidFill>
                  <a:srgbClr val="950001"/>
                </a:solidFill>
              </a:rPr>
              <a:t>Ground</a:t>
            </a:r>
            <a:r>
              <a:rPr lang="zh-CN" altLang="en-US" sz="2400" b="1" dirty="0">
                <a:solidFill>
                  <a:srgbClr val="950001"/>
                </a:solidFill>
              </a:rPr>
              <a:t> </a:t>
            </a:r>
            <a:r>
              <a:rPr lang="en-US" altLang="zh-CN" sz="2400" b="1" dirty="0">
                <a:solidFill>
                  <a:srgbClr val="950001"/>
                </a:solidFill>
              </a:rPr>
              <a:t>truth</a:t>
            </a:r>
            <a:r>
              <a:rPr lang="zh-CN" altLang="en-US" sz="2400" b="1" dirty="0">
                <a:solidFill>
                  <a:srgbClr val="950001"/>
                </a:solidFill>
              </a:rPr>
              <a:t> </a:t>
            </a:r>
            <a:r>
              <a:rPr lang="en-US" altLang="zh-CN" sz="2400" b="1" dirty="0">
                <a:solidFill>
                  <a:srgbClr val="950001"/>
                </a:solidFill>
              </a:rPr>
              <a:t>is</a:t>
            </a:r>
            <a:r>
              <a:rPr lang="zh-CN" altLang="en-US" sz="2400" b="1" dirty="0">
                <a:solidFill>
                  <a:srgbClr val="950001"/>
                </a:solidFill>
              </a:rPr>
              <a:t> </a:t>
            </a:r>
            <a:r>
              <a:rPr lang="en-US" altLang="zh-CN" sz="2400" b="1" dirty="0">
                <a:solidFill>
                  <a:srgbClr val="950001"/>
                </a:solidFill>
              </a:rPr>
              <a:t>2</a:t>
            </a:r>
            <a:endParaRPr lang="en-US" sz="2400" b="1" dirty="0">
              <a:solidFill>
                <a:srgbClr val="950001"/>
              </a:solidFill>
            </a:endParaRPr>
          </a:p>
        </p:txBody>
      </p:sp>
      <p:sp>
        <p:nvSpPr>
          <p:cNvPr id="70" name="文本框 69">
            <a:extLst>
              <a:ext uri="{FF2B5EF4-FFF2-40B4-BE49-F238E27FC236}">
                <a16:creationId xmlns:a16="http://schemas.microsoft.com/office/drawing/2014/main" id="{8AD2C565-75E5-4314-89FE-88CE07B8B461}"/>
              </a:ext>
            </a:extLst>
          </p:cNvPr>
          <p:cNvSpPr txBox="1"/>
          <p:nvPr/>
        </p:nvSpPr>
        <p:spPr>
          <a:xfrm>
            <a:off x="970671" y="5527241"/>
            <a:ext cx="10740683" cy="584775"/>
          </a:xfrm>
          <a:prstGeom prst="rect">
            <a:avLst/>
          </a:prstGeom>
          <a:noFill/>
        </p:spPr>
        <p:txBody>
          <a:bodyPr wrap="square" rtlCol="0" anchor="ctr" anchorCtr="1">
            <a:spAutoFit/>
          </a:bodyPr>
          <a:lstStyle/>
          <a:p>
            <a:r>
              <a:rPr lang="en-US" altLang="zh-CN" sz="1600" dirty="0">
                <a:latin typeface="Times New Roman" panose="02020603050405020304" pitchFamily="18" charset="0"/>
                <a:ea typeface="標楷體" pitchFamily="65" charset="-120"/>
                <a:cs typeface="Times New Roman" panose="02020603050405020304" pitchFamily="18" charset="0"/>
              </a:rPr>
              <a:t>[5] Yuan L, Yan D, Qu W, et al. T-FSM: A task-based system for massively parallel frequent subgraph pattern mining from a big graph[J]. Proceedings of the ACM on Management of Data, 2023, 1(1): 1-26.</a:t>
            </a:r>
            <a:endParaRPr lang="zh-CN" altLang="en-US" sz="1600" dirty="0">
              <a:latin typeface="Times New Roman" panose="02020603050405020304" pitchFamily="18" charset="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336097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0" animBg="1"/>
      <p:bldP spid="233" grpId="0" animBg="1"/>
      <p:bldP spid="234" grpId="0" animBg="1"/>
      <p:bldP spid="235" grpId="0" animBg="1"/>
      <p:bldP spid="237" grpId="0"/>
      <p:bldP spid="238" grpId="0"/>
      <p:bldP spid="23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9655" y="144780"/>
            <a:ext cx="10808335" cy="692150"/>
          </a:xfrm>
        </p:spPr>
        <p:txBody>
          <a:bodyPr/>
          <a:lstStyle/>
          <a:p>
            <a:r>
              <a:rPr lang="en-US" altLang="zh-CN" dirty="0"/>
              <a:t>Proposed Methods (23/29) </a:t>
            </a:r>
          </a:p>
        </p:txBody>
      </p:sp>
      <p:sp>
        <p:nvSpPr>
          <p:cNvPr id="4" name="灯片编号占位符 3"/>
          <p:cNvSpPr>
            <a:spLocks noGrp="1"/>
          </p:cNvSpPr>
          <p:nvPr>
            <p:ph type="sldNum" sz="quarter" idx="10"/>
          </p:nvPr>
        </p:nvSpPr>
        <p:spPr/>
        <p:txBody>
          <a:bodyPr/>
          <a:lstStyle/>
          <a:p>
            <a:fld id="{D9B6BDF2-6896-4B98-8776-C18582F63BA5}" type="slidenum">
              <a:rPr lang="zh-TW" altLang="en-US" smtClean="0"/>
              <a:t>36</a:t>
            </a:fld>
            <a:endParaRPr lang="zh-TW" altLang="en-US"/>
          </a:p>
        </p:txBody>
      </p:sp>
      <p:sp>
        <p:nvSpPr>
          <p:cNvPr id="70" name="TextBox 13">
            <a:extLst>
              <a:ext uri="{FF2B5EF4-FFF2-40B4-BE49-F238E27FC236}">
                <a16:creationId xmlns:a16="http://schemas.microsoft.com/office/drawing/2014/main" id="{36A76157-5165-4007-8C8F-204BA7413A2F}"/>
              </a:ext>
            </a:extLst>
          </p:cNvPr>
          <p:cNvSpPr txBox="1">
            <a:spLocks noGrp="1"/>
          </p:cNvSpPr>
          <p:nvPr>
            <p:ph idx="1"/>
          </p:nvPr>
        </p:nvSpPr>
        <p:spPr>
          <a:xfrm>
            <a:off x="609600" y="1125538"/>
            <a:ext cx="10972800" cy="1902059"/>
          </a:xfrm>
          <a:prstGeom prst="rect">
            <a:avLst/>
          </a:prstGeom>
          <a:noFill/>
        </p:spPr>
        <p:txBody>
          <a:bodyPr wrap="square">
            <a:spAutoFit/>
          </a:bodyPr>
          <a:lstStyle/>
          <a:p>
            <a:r>
              <a:rPr lang="en-US" altLang="zh-CN" sz="3600" b="1" dirty="0">
                <a:solidFill>
                  <a:srgbClr val="C00000"/>
                </a:solidFill>
              </a:rPr>
              <a:t>Solution:</a:t>
            </a:r>
            <a:r>
              <a:rPr lang="zh-CN" altLang="en-US" sz="3600" b="1" dirty="0">
                <a:solidFill>
                  <a:srgbClr val="C00000"/>
                </a:solidFill>
              </a:rPr>
              <a:t> </a:t>
            </a:r>
            <a:r>
              <a:rPr lang="en-US" altLang="zh-CN" sz="3600" b="1" dirty="0">
                <a:solidFill>
                  <a:srgbClr val="C00000"/>
                </a:solidFill>
              </a:rPr>
              <a:t>Fraction-Score</a:t>
            </a:r>
          </a:p>
          <a:p>
            <a:pPr lvl="1"/>
            <a:r>
              <a:rPr lang="en-US" altLang="zh-CN" dirty="0">
                <a:solidFill>
                  <a:prstClr val="black"/>
                </a:solidFill>
              </a:rPr>
              <a:t>Extending from prior work on colocation pattern mining</a:t>
            </a:r>
          </a:p>
          <a:p>
            <a:endParaRPr lang="en-US" altLang="zh-CN" sz="3600" b="1" dirty="0">
              <a:solidFill>
                <a:srgbClr val="C00000"/>
              </a:solidFill>
            </a:endParaRPr>
          </a:p>
        </p:txBody>
      </p:sp>
      <p:pic>
        <p:nvPicPr>
          <p:cNvPr id="71" name="Picture 29">
            <a:extLst>
              <a:ext uri="{FF2B5EF4-FFF2-40B4-BE49-F238E27FC236}">
                <a16:creationId xmlns:a16="http://schemas.microsoft.com/office/drawing/2014/main" id="{FEEC3726-0E1E-4BE0-84AA-59D7003742D1}"/>
              </a:ext>
            </a:extLst>
          </p:cNvPr>
          <p:cNvPicPr>
            <a:picLocks noChangeAspect="1"/>
          </p:cNvPicPr>
          <p:nvPr/>
        </p:nvPicPr>
        <p:blipFill>
          <a:blip r:embed="rId3"/>
          <a:stretch>
            <a:fillRect/>
          </a:stretch>
        </p:blipFill>
        <p:spPr>
          <a:xfrm>
            <a:off x="2577256" y="2356013"/>
            <a:ext cx="8835798" cy="576247"/>
          </a:xfrm>
          <a:prstGeom prst="rect">
            <a:avLst/>
          </a:prstGeom>
        </p:spPr>
      </p:pic>
      <p:pic>
        <p:nvPicPr>
          <p:cNvPr id="72" name="Picture 16" descr="Chart, line chart&#10;&#10;Description automatically generated">
            <a:extLst>
              <a:ext uri="{FF2B5EF4-FFF2-40B4-BE49-F238E27FC236}">
                <a16:creationId xmlns:a16="http://schemas.microsoft.com/office/drawing/2014/main" id="{57A5751A-965B-4993-9FC7-41CFFDBBEA42}"/>
              </a:ext>
            </a:extLst>
          </p:cNvPr>
          <p:cNvPicPr>
            <a:picLocks noChangeAspect="1"/>
          </p:cNvPicPr>
          <p:nvPr/>
        </p:nvPicPr>
        <p:blipFill>
          <a:blip r:embed="rId4"/>
          <a:stretch>
            <a:fillRect/>
          </a:stretch>
        </p:blipFill>
        <p:spPr>
          <a:xfrm>
            <a:off x="1437805" y="2967112"/>
            <a:ext cx="3313479" cy="2413078"/>
          </a:xfrm>
          <a:prstGeom prst="rect">
            <a:avLst/>
          </a:prstGeom>
        </p:spPr>
      </p:pic>
      <p:pic>
        <p:nvPicPr>
          <p:cNvPr id="73" name="Picture 22" descr="Diagram&#10;&#10;Description automatically generated">
            <a:extLst>
              <a:ext uri="{FF2B5EF4-FFF2-40B4-BE49-F238E27FC236}">
                <a16:creationId xmlns:a16="http://schemas.microsoft.com/office/drawing/2014/main" id="{18556330-AB6B-4C44-822F-8BC08A983958}"/>
              </a:ext>
            </a:extLst>
          </p:cNvPr>
          <p:cNvPicPr>
            <a:picLocks noChangeAspect="1"/>
          </p:cNvPicPr>
          <p:nvPr/>
        </p:nvPicPr>
        <p:blipFill>
          <a:blip r:embed="rId5"/>
          <a:stretch>
            <a:fillRect/>
          </a:stretch>
        </p:blipFill>
        <p:spPr>
          <a:xfrm>
            <a:off x="5746760" y="2967111"/>
            <a:ext cx="4840164" cy="2308274"/>
          </a:xfrm>
          <a:prstGeom prst="rect">
            <a:avLst/>
          </a:prstGeom>
        </p:spPr>
      </p:pic>
      <p:sp>
        <p:nvSpPr>
          <p:cNvPr id="9" name="文本框 8">
            <a:extLst>
              <a:ext uri="{FF2B5EF4-FFF2-40B4-BE49-F238E27FC236}">
                <a16:creationId xmlns:a16="http://schemas.microsoft.com/office/drawing/2014/main" id="{9F2B4BFD-2F84-4019-81A9-FF951EA25369}"/>
              </a:ext>
            </a:extLst>
          </p:cNvPr>
          <p:cNvSpPr txBox="1"/>
          <p:nvPr/>
        </p:nvSpPr>
        <p:spPr>
          <a:xfrm>
            <a:off x="970671" y="5527241"/>
            <a:ext cx="10740683" cy="584775"/>
          </a:xfrm>
          <a:prstGeom prst="rect">
            <a:avLst/>
          </a:prstGeom>
          <a:noFill/>
        </p:spPr>
        <p:txBody>
          <a:bodyPr wrap="square" rtlCol="0" anchor="ctr" anchorCtr="1">
            <a:spAutoFit/>
          </a:bodyPr>
          <a:lstStyle/>
          <a:p>
            <a:r>
              <a:rPr lang="en-US" altLang="zh-CN" sz="1600" dirty="0">
                <a:latin typeface="Times New Roman" panose="02020603050405020304" pitchFamily="18" charset="0"/>
                <a:ea typeface="標楷體" pitchFamily="65" charset="-120"/>
                <a:cs typeface="Times New Roman" panose="02020603050405020304" pitchFamily="18" charset="0"/>
              </a:rPr>
              <a:t>[5] Yuan L, Yan D, Qu W, et al. T-FSM: A task-based system for massively parallel frequent subgraph pattern mining from a big graph[J]. Proceedings of the ACM on Management of Data, 2023, 1(1): 1-26.</a:t>
            </a:r>
            <a:endParaRPr lang="zh-CN" altLang="en-US" sz="1600" dirty="0">
              <a:latin typeface="Times New Roman" panose="02020603050405020304" pitchFamily="18" charset="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11758470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Proposed Methods (24/29) </a:t>
            </a:r>
          </a:p>
        </p:txBody>
      </p:sp>
      <p:sp>
        <p:nvSpPr>
          <p:cNvPr id="3" name="内容占位符 2"/>
          <p:cNvSpPr>
            <a:spLocks noGrp="1"/>
          </p:cNvSpPr>
          <p:nvPr>
            <p:ph idx="1"/>
          </p:nvPr>
        </p:nvSpPr>
        <p:spPr>
          <a:xfrm>
            <a:off x="116205" y="1125220"/>
            <a:ext cx="11836400" cy="4895850"/>
          </a:xfrm>
        </p:spPr>
        <p:txBody>
          <a:bodyPr/>
          <a:lstStyle/>
          <a:p>
            <a:r>
              <a:rPr lang="en-US" altLang="zh-CN" sz="3600" b="1" dirty="0">
                <a:solidFill>
                  <a:srgbClr val="C00000"/>
                </a:solidFill>
              </a:rPr>
              <a:t>Previous Methods</a:t>
            </a:r>
          </a:p>
          <a:p>
            <a:pPr lvl="1"/>
            <a:r>
              <a:rPr lang="en-US" altLang="zh-CN" dirty="0">
                <a:cs typeface="+mn-ea"/>
                <a:sym typeface="+mn-ea"/>
              </a:rPr>
              <a:t>a huge memory cost</a:t>
            </a:r>
          </a:p>
          <a:p>
            <a:pPr lvl="1"/>
            <a:r>
              <a:rPr lang="en-US" altLang="zh-CN" dirty="0"/>
              <a:t>some approximate approaches are often not accurate</a:t>
            </a:r>
          </a:p>
          <a:p>
            <a:pPr lvl="1"/>
            <a:r>
              <a:rPr lang="en-US" altLang="zh-CN" dirty="0"/>
              <a:t>mainly focus on mining small-sized patterns</a:t>
            </a:r>
            <a:r>
              <a:rPr lang="en-US" altLang="zh-CN" sz="3200" dirty="0"/>
              <a:t>...</a:t>
            </a:r>
            <a:endParaRPr lang="zh-CN" altLang="en-US" sz="3200" dirty="0"/>
          </a:p>
        </p:txBody>
      </p:sp>
      <p:sp>
        <p:nvSpPr>
          <p:cNvPr id="4" name="灯片编号占位符 3"/>
          <p:cNvSpPr>
            <a:spLocks noGrp="1"/>
          </p:cNvSpPr>
          <p:nvPr>
            <p:ph type="sldNum" sz="quarter" idx="10"/>
          </p:nvPr>
        </p:nvSpPr>
        <p:spPr/>
        <p:txBody>
          <a:bodyPr/>
          <a:lstStyle/>
          <a:p>
            <a:fld id="{D9B6BDF2-6896-4B98-8776-C18582F63BA5}" type="slidenum">
              <a:rPr lang="zh-TW" altLang="en-US" smtClean="0"/>
              <a:t>37</a:t>
            </a:fld>
            <a:endParaRPr lang="zh-TW"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9655" y="144780"/>
            <a:ext cx="10808335" cy="692150"/>
          </a:xfrm>
        </p:spPr>
        <p:txBody>
          <a:bodyPr/>
          <a:lstStyle/>
          <a:p>
            <a:r>
              <a:rPr lang="en-US" altLang="zh-CN" dirty="0"/>
              <a:t>Proposed Methods (25/29) </a:t>
            </a:r>
          </a:p>
        </p:txBody>
      </p:sp>
      <p:sp>
        <p:nvSpPr>
          <p:cNvPr id="4" name="灯片编号占位符 3"/>
          <p:cNvSpPr>
            <a:spLocks noGrp="1"/>
          </p:cNvSpPr>
          <p:nvPr>
            <p:ph type="sldNum" sz="quarter" idx="10"/>
          </p:nvPr>
        </p:nvSpPr>
        <p:spPr/>
        <p:txBody>
          <a:bodyPr/>
          <a:lstStyle/>
          <a:p>
            <a:fld id="{D9B6BDF2-6896-4B98-8776-C18582F63BA5}" type="slidenum">
              <a:rPr lang="zh-TW" altLang="en-US" smtClean="0"/>
              <a:t>38</a:t>
            </a:fld>
            <a:endParaRPr lang="zh-TW" altLang="en-US"/>
          </a:p>
        </p:txBody>
      </p:sp>
      <p:sp>
        <p:nvSpPr>
          <p:cNvPr id="9" name="TextBox 13">
            <a:extLst>
              <a:ext uri="{FF2B5EF4-FFF2-40B4-BE49-F238E27FC236}">
                <a16:creationId xmlns:a16="http://schemas.microsoft.com/office/drawing/2014/main" id="{DC65831D-660E-4008-8A2C-59CA5E7462EB}"/>
              </a:ext>
            </a:extLst>
          </p:cNvPr>
          <p:cNvSpPr txBox="1">
            <a:spLocks noGrp="1"/>
          </p:cNvSpPr>
          <p:nvPr>
            <p:ph idx="1"/>
          </p:nvPr>
        </p:nvSpPr>
        <p:spPr>
          <a:xfrm>
            <a:off x="609600" y="1125538"/>
            <a:ext cx="10972800" cy="1902059"/>
          </a:xfrm>
          <a:prstGeom prst="rect">
            <a:avLst/>
          </a:prstGeom>
          <a:noFill/>
        </p:spPr>
        <p:txBody>
          <a:bodyPr wrap="square">
            <a:spAutoFit/>
          </a:bodyPr>
          <a:lstStyle/>
          <a:p>
            <a:r>
              <a:rPr lang="en-US" altLang="zh-CN" sz="3600" b="1" dirty="0">
                <a:solidFill>
                  <a:srgbClr val="C00000"/>
                </a:solidFill>
              </a:rPr>
              <a:t>Domain</a:t>
            </a:r>
            <a:r>
              <a:rPr lang="zh-CN" altLang="en-US" sz="3600" b="1" dirty="0">
                <a:solidFill>
                  <a:srgbClr val="C00000"/>
                </a:solidFill>
              </a:rPr>
              <a:t> </a:t>
            </a:r>
            <a:r>
              <a:rPr lang="en-US" altLang="zh-CN" sz="3600" b="1" dirty="0">
                <a:solidFill>
                  <a:srgbClr val="C00000"/>
                </a:solidFill>
              </a:rPr>
              <a:t>Table</a:t>
            </a:r>
          </a:p>
          <a:p>
            <a:pPr lvl="1"/>
            <a:r>
              <a:rPr lang="en-US" altLang="zh-CN" dirty="0">
                <a:solidFill>
                  <a:prstClr val="black"/>
                </a:solidFill>
              </a:rPr>
              <a:t>Each pattern = many subgraph-matching tasks</a:t>
            </a:r>
          </a:p>
          <a:p>
            <a:endParaRPr lang="en-US" altLang="zh-CN" sz="3600" b="1" dirty="0">
              <a:solidFill>
                <a:srgbClr val="C00000"/>
              </a:solidFill>
            </a:endParaRPr>
          </a:p>
        </p:txBody>
      </p:sp>
      <p:pic>
        <p:nvPicPr>
          <p:cNvPr id="10" name="Picture 3" descr="A picture containing text, watch, clock&#10;&#10;Description automatically generated">
            <a:extLst>
              <a:ext uri="{FF2B5EF4-FFF2-40B4-BE49-F238E27FC236}">
                <a16:creationId xmlns:a16="http://schemas.microsoft.com/office/drawing/2014/main" id="{21C987E5-D510-4A9C-887C-DB68EAD34451}"/>
              </a:ext>
            </a:extLst>
          </p:cNvPr>
          <p:cNvPicPr>
            <a:picLocks noChangeAspect="1"/>
          </p:cNvPicPr>
          <p:nvPr/>
        </p:nvPicPr>
        <p:blipFill>
          <a:blip r:embed="rId3"/>
          <a:stretch>
            <a:fillRect/>
          </a:stretch>
        </p:blipFill>
        <p:spPr>
          <a:xfrm>
            <a:off x="1220125" y="2632174"/>
            <a:ext cx="9751750" cy="2592237"/>
          </a:xfrm>
          <a:prstGeom prst="rect">
            <a:avLst/>
          </a:prstGeom>
        </p:spPr>
      </p:pic>
      <p:sp>
        <p:nvSpPr>
          <p:cNvPr id="7" name="文本框 6">
            <a:extLst>
              <a:ext uri="{FF2B5EF4-FFF2-40B4-BE49-F238E27FC236}">
                <a16:creationId xmlns:a16="http://schemas.microsoft.com/office/drawing/2014/main" id="{93672382-52F0-43AF-A368-4B5FB91356CF}"/>
              </a:ext>
            </a:extLst>
          </p:cNvPr>
          <p:cNvSpPr txBox="1"/>
          <p:nvPr/>
        </p:nvSpPr>
        <p:spPr>
          <a:xfrm>
            <a:off x="970671" y="5527241"/>
            <a:ext cx="10740683" cy="584775"/>
          </a:xfrm>
          <a:prstGeom prst="rect">
            <a:avLst/>
          </a:prstGeom>
          <a:noFill/>
        </p:spPr>
        <p:txBody>
          <a:bodyPr wrap="square" rtlCol="0" anchor="ctr" anchorCtr="1">
            <a:spAutoFit/>
          </a:bodyPr>
          <a:lstStyle/>
          <a:p>
            <a:r>
              <a:rPr lang="en-US" altLang="zh-CN" sz="1600" dirty="0">
                <a:latin typeface="Times New Roman" panose="02020603050405020304" pitchFamily="18" charset="0"/>
                <a:ea typeface="標楷體" pitchFamily="65" charset="-120"/>
                <a:cs typeface="Times New Roman" panose="02020603050405020304" pitchFamily="18" charset="0"/>
              </a:rPr>
              <a:t>[5] Yuan L, Yan D, Qu W, et al. T-FSM: A task-based system for massively parallel frequent subgraph pattern mining from a big graph[J]. Proceedings of the ACM on Management of Data, 2023, 1(1): 1-26.</a:t>
            </a:r>
            <a:endParaRPr lang="zh-CN" altLang="en-US" sz="1600" dirty="0">
              <a:latin typeface="Times New Roman" panose="02020603050405020304" pitchFamily="18" charset="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26387959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50222" y="137892"/>
            <a:ext cx="10808335" cy="692150"/>
          </a:xfrm>
        </p:spPr>
        <p:txBody>
          <a:bodyPr/>
          <a:lstStyle/>
          <a:p>
            <a:r>
              <a:rPr lang="en-US" altLang="zh-CN" dirty="0"/>
              <a:t>Proposed Methods (26/29) </a:t>
            </a:r>
          </a:p>
        </p:txBody>
      </p:sp>
      <p:sp>
        <p:nvSpPr>
          <p:cNvPr id="4" name="灯片编号占位符 3"/>
          <p:cNvSpPr>
            <a:spLocks noGrp="1"/>
          </p:cNvSpPr>
          <p:nvPr>
            <p:ph type="sldNum" sz="quarter" idx="10"/>
          </p:nvPr>
        </p:nvSpPr>
        <p:spPr/>
        <p:txBody>
          <a:bodyPr/>
          <a:lstStyle/>
          <a:p>
            <a:fld id="{D9B6BDF2-6896-4B98-8776-C18582F63BA5}" type="slidenum">
              <a:rPr lang="zh-TW" altLang="en-US" smtClean="0"/>
              <a:t>39</a:t>
            </a:fld>
            <a:endParaRPr lang="zh-TW" altLang="en-US"/>
          </a:p>
        </p:txBody>
      </p:sp>
      <p:sp>
        <p:nvSpPr>
          <p:cNvPr id="9" name="TextBox 13">
            <a:extLst>
              <a:ext uri="{FF2B5EF4-FFF2-40B4-BE49-F238E27FC236}">
                <a16:creationId xmlns:a16="http://schemas.microsoft.com/office/drawing/2014/main" id="{DC65831D-660E-4008-8A2C-59CA5E7462EB}"/>
              </a:ext>
            </a:extLst>
          </p:cNvPr>
          <p:cNvSpPr txBox="1">
            <a:spLocks noGrp="1"/>
          </p:cNvSpPr>
          <p:nvPr>
            <p:ph idx="1"/>
          </p:nvPr>
        </p:nvSpPr>
        <p:spPr>
          <a:xfrm>
            <a:off x="657072" y="1021007"/>
            <a:ext cx="10972800" cy="1409617"/>
          </a:xfrm>
          <a:prstGeom prst="rect">
            <a:avLst/>
          </a:prstGeom>
          <a:noFill/>
        </p:spPr>
        <p:txBody>
          <a:bodyPr wrap="square">
            <a:spAutoFit/>
          </a:bodyPr>
          <a:lstStyle/>
          <a:p>
            <a:r>
              <a:rPr lang="en-US" altLang="zh-CN" sz="2800" b="1" dirty="0">
                <a:solidFill>
                  <a:srgbClr val="C00000"/>
                </a:solidFill>
              </a:rPr>
              <a:t>Task</a:t>
            </a:r>
            <a:r>
              <a:rPr lang="zh-CN" altLang="en-US" sz="2800" b="1" dirty="0">
                <a:solidFill>
                  <a:srgbClr val="C00000"/>
                </a:solidFill>
              </a:rPr>
              <a:t> </a:t>
            </a:r>
            <a:r>
              <a:rPr lang="en-US" altLang="zh-CN" sz="2800" b="1" dirty="0">
                <a:solidFill>
                  <a:srgbClr val="C00000"/>
                </a:solidFill>
              </a:rPr>
              <a:t>Management</a:t>
            </a:r>
          </a:p>
          <a:p>
            <a:pPr lvl="1"/>
            <a:r>
              <a:rPr lang="en-US" altLang="zh-CN" sz="2400" dirty="0">
                <a:solidFill>
                  <a:prstClr val="black"/>
                </a:solidFill>
              </a:rPr>
              <a:t>Each active pattern has a pattern capsule</a:t>
            </a:r>
          </a:p>
          <a:p>
            <a:endParaRPr lang="en-US" sz="2400" dirty="0"/>
          </a:p>
        </p:txBody>
      </p:sp>
      <p:cxnSp>
        <p:nvCxnSpPr>
          <p:cNvPr id="11" name="Straight Arrow Connector 4">
            <a:extLst>
              <a:ext uri="{FF2B5EF4-FFF2-40B4-BE49-F238E27FC236}">
                <a16:creationId xmlns:a16="http://schemas.microsoft.com/office/drawing/2014/main" id="{D822065E-9172-4E0A-9DF4-8510616221A5}"/>
              </a:ext>
            </a:extLst>
          </p:cNvPr>
          <p:cNvCxnSpPr>
            <a:cxnSpLocks/>
          </p:cNvCxnSpPr>
          <p:nvPr/>
        </p:nvCxnSpPr>
        <p:spPr>
          <a:xfrm rot="10800000" flipV="1">
            <a:off x="2713271" y="3384742"/>
            <a:ext cx="329520" cy="7390"/>
          </a:xfrm>
          <a:prstGeom prst="straightConnector1">
            <a:avLst/>
          </a:prstGeom>
          <a:ln w="25400">
            <a:headEnd w="sm" len="med"/>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6">
            <a:extLst>
              <a:ext uri="{FF2B5EF4-FFF2-40B4-BE49-F238E27FC236}">
                <a16:creationId xmlns:a16="http://schemas.microsoft.com/office/drawing/2014/main" id="{7E3D3275-FC2D-4D58-B50E-53F0DD3E1917}"/>
              </a:ext>
            </a:extLst>
          </p:cNvPr>
          <p:cNvCxnSpPr>
            <a:cxnSpLocks/>
          </p:cNvCxnSpPr>
          <p:nvPr/>
        </p:nvCxnSpPr>
        <p:spPr>
          <a:xfrm rot="10800000" flipV="1">
            <a:off x="3780905" y="3391755"/>
            <a:ext cx="329520" cy="739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7">
            <a:extLst>
              <a:ext uri="{FF2B5EF4-FFF2-40B4-BE49-F238E27FC236}">
                <a16:creationId xmlns:a16="http://schemas.microsoft.com/office/drawing/2014/main" id="{F78FD323-2642-4FE8-A756-4C6212A98BB0}"/>
              </a:ext>
            </a:extLst>
          </p:cNvPr>
          <p:cNvCxnSpPr>
            <a:cxnSpLocks/>
          </p:cNvCxnSpPr>
          <p:nvPr/>
        </p:nvCxnSpPr>
        <p:spPr>
          <a:xfrm rot="10800000" flipV="1">
            <a:off x="4579818" y="3384741"/>
            <a:ext cx="329520" cy="739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4" name="圆角矩形 229">
            <a:extLst>
              <a:ext uri="{FF2B5EF4-FFF2-40B4-BE49-F238E27FC236}">
                <a16:creationId xmlns:a16="http://schemas.microsoft.com/office/drawing/2014/main" id="{81AA3F79-C3D6-4344-BC7C-D80477A166AE}"/>
              </a:ext>
            </a:extLst>
          </p:cNvPr>
          <p:cNvSpPr/>
          <p:nvPr/>
        </p:nvSpPr>
        <p:spPr>
          <a:xfrm>
            <a:off x="2437508" y="4328172"/>
            <a:ext cx="1978127" cy="373185"/>
          </a:xfrm>
          <a:prstGeom prst="roundRect">
            <a:avLst/>
          </a:prstGeom>
          <a:solidFill>
            <a:srgbClr val="D6E4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dirty="0"/>
          </a:p>
        </p:txBody>
      </p:sp>
      <p:sp>
        <p:nvSpPr>
          <p:cNvPr id="15" name="TextBox 10">
            <a:extLst>
              <a:ext uri="{FF2B5EF4-FFF2-40B4-BE49-F238E27FC236}">
                <a16:creationId xmlns:a16="http://schemas.microsoft.com/office/drawing/2014/main" id="{E4749A6A-F398-4632-85C2-B977A7577F8A}"/>
              </a:ext>
            </a:extLst>
          </p:cNvPr>
          <p:cNvSpPr txBox="1"/>
          <p:nvPr/>
        </p:nvSpPr>
        <p:spPr>
          <a:xfrm>
            <a:off x="1833390" y="4243966"/>
            <a:ext cx="698589" cy="523220"/>
          </a:xfrm>
          <a:prstGeom prst="rect">
            <a:avLst/>
          </a:prstGeom>
          <a:noFill/>
        </p:spPr>
        <p:txBody>
          <a:bodyPr wrap="none" rtlCol="0">
            <a:spAutoFit/>
          </a:bodyPr>
          <a:lstStyle/>
          <a:p>
            <a:r>
              <a:rPr lang="en-US" altLang="zh-CN" sz="2800" b="1" i="1" dirty="0" err="1">
                <a:solidFill>
                  <a:schemeClr val="accent6">
                    <a:lumMod val="75000"/>
                  </a:schemeClr>
                </a:solidFill>
              </a:rPr>
              <a:t>C</a:t>
            </a:r>
            <a:r>
              <a:rPr lang="en-US" altLang="zh-CN" sz="2800" b="1" baseline="-25000" dirty="0" err="1">
                <a:solidFill>
                  <a:schemeClr val="accent6">
                    <a:lumMod val="75000"/>
                  </a:schemeClr>
                </a:solidFill>
              </a:rPr>
              <a:t>pat</a:t>
            </a:r>
            <a:endParaRPr lang="en-US" sz="2800" b="1" baseline="-25000" dirty="0">
              <a:solidFill>
                <a:schemeClr val="accent6">
                  <a:lumMod val="75000"/>
                </a:schemeClr>
              </a:solidFill>
            </a:endParaRPr>
          </a:p>
        </p:txBody>
      </p:sp>
      <p:cxnSp>
        <p:nvCxnSpPr>
          <p:cNvPr id="16" name="Straight Arrow Connector 57">
            <a:extLst>
              <a:ext uri="{FF2B5EF4-FFF2-40B4-BE49-F238E27FC236}">
                <a16:creationId xmlns:a16="http://schemas.microsoft.com/office/drawing/2014/main" id="{7C596ACA-9DCC-4FFB-9CFA-215328AAAE28}"/>
              </a:ext>
            </a:extLst>
          </p:cNvPr>
          <p:cNvCxnSpPr>
            <a:cxnSpLocks/>
            <a:stCxn id="14" idx="3"/>
          </p:cNvCxnSpPr>
          <p:nvPr/>
        </p:nvCxnSpPr>
        <p:spPr>
          <a:xfrm flipV="1">
            <a:off x="4415635" y="3376640"/>
            <a:ext cx="1226392" cy="1138125"/>
          </a:xfrm>
          <a:prstGeom prst="bentConnector3">
            <a:avLst>
              <a:gd name="adj1" fmla="val 116132"/>
            </a:avLst>
          </a:prstGeom>
          <a:ln w="254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17" name="Group 12">
            <a:extLst>
              <a:ext uri="{FF2B5EF4-FFF2-40B4-BE49-F238E27FC236}">
                <a16:creationId xmlns:a16="http://schemas.microsoft.com/office/drawing/2014/main" id="{D8054A61-D333-452D-8BE0-F0352A899AB1}"/>
              </a:ext>
            </a:extLst>
          </p:cNvPr>
          <p:cNvGrpSpPr/>
          <p:nvPr/>
        </p:nvGrpSpPr>
        <p:grpSpPr>
          <a:xfrm>
            <a:off x="5257580" y="3033050"/>
            <a:ext cx="354716" cy="285834"/>
            <a:chOff x="3122291" y="5074708"/>
            <a:chExt cx="309030" cy="249020"/>
          </a:xfrm>
        </p:grpSpPr>
        <p:sp>
          <p:nvSpPr>
            <p:cNvPr id="18" name="Oval 14">
              <a:extLst>
                <a:ext uri="{FF2B5EF4-FFF2-40B4-BE49-F238E27FC236}">
                  <a16:creationId xmlns:a16="http://schemas.microsoft.com/office/drawing/2014/main" id="{6C53A9F5-4337-4441-86B6-DBA9784BCE03}"/>
                </a:ext>
              </a:extLst>
            </p:cNvPr>
            <p:cNvSpPr/>
            <p:nvPr/>
          </p:nvSpPr>
          <p:spPr>
            <a:xfrm rot="10800000">
              <a:off x="3234324" y="5074708"/>
              <a:ext cx="84964" cy="9569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5">
              <a:extLst>
                <a:ext uri="{FF2B5EF4-FFF2-40B4-BE49-F238E27FC236}">
                  <a16:creationId xmlns:a16="http://schemas.microsoft.com/office/drawing/2014/main" id="{45F25B0C-F7E2-4A54-A683-9A2F68756E79}"/>
                </a:ext>
              </a:extLst>
            </p:cNvPr>
            <p:cNvSpPr/>
            <p:nvPr/>
          </p:nvSpPr>
          <p:spPr>
            <a:xfrm rot="10800000">
              <a:off x="3122291" y="5228035"/>
              <a:ext cx="84964" cy="9569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6">
              <a:extLst>
                <a:ext uri="{FF2B5EF4-FFF2-40B4-BE49-F238E27FC236}">
                  <a16:creationId xmlns:a16="http://schemas.microsoft.com/office/drawing/2014/main" id="{93AD93D4-A7B3-44A0-9A89-357D8D165EED}"/>
                </a:ext>
              </a:extLst>
            </p:cNvPr>
            <p:cNvSpPr/>
            <p:nvPr/>
          </p:nvSpPr>
          <p:spPr>
            <a:xfrm rot="10800000">
              <a:off x="3346357" y="5228035"/>
              <a:ext cx="84964" cy="9569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1" name="Straight Connector 17">
              <a:extLst>
                <a:ext uri="{FF2B5EF4-FFF2-40B4-BE49-F238E27FC236}">
                  <a16:creationId xmlns:a16="http://schemas.microsoft.com/office/drawing/2014/main" id="{5761264E-337A-4BC8-B066-22E99EA12DC6}"/>
                </a:ext>
              </a:extLst>
            </p:cNvPr>
            <p:cNvCxnSpPr>
              <a:cxnSpLocks/>
              <a:stCxn id="18" idx="7"/>
              <a:endCxn id="19" idx="3"/>
            </p:cNvCxnSpPr>
            <p:nvPr/>
          </p:nvCxnSpPr>
          <p:spPr>
            <a:xfrm flipH="1">
              <a:off x="3194812" y="5156387"/>
              <a:ext cx="51955" cy="85662"/>
            </a:xfrm>
            <a:prstGeom prst="line">
              <a:avLst/>
            </a:prstGeom>
            <a:ln w="12700"/>
          </p:spPr>
          <p:style>
            <a:lnRef idx="1">
              <a:schemeClr val="dk1"/>
            </a:lnRef>
            <a:fillRef idx="0">
              <a:schemeClr val="dk1"/>
            </a:fillRef>
            <a:effectRef idx="0">
              <a:schemeClr val="dk1"/>
            </a:effectRef>
            <a:fontRef idx="minor">
              <a:schemeClr val="tx1"/>
            </a:fontRef>
          </p:style>
        </p:cxnSp>
        <p:cxnSp>
          <p:nvCxnSpPr>
            <p:cNvPr id="22" name="Straight Connector 18">
              <a:extLst>
                <a:ext uri="{FF2B5EF4-FFF2-40B4-BE49-F238E27FC236}">
                  <a16:creationId xmlns:a16="http://schemas.microsoft.com/office/drawing/2014/main" id="{7FE22686-DBA5-47FC-B952-8A0AD828B2CE}"/>
                </a:ext>
              </a:extLst>
            </p:cNvPr>
            <p:cNvCxnSpPr>
              <a:stCxn id="19" idx="2"/>
              <a:endCxn id="20" idx="6"/>
            </p:cNvCxnSpPr>
            <p:nvPr/>
          </p:nvCxnSpPr>
          <p:spPr>
            <a:xfrm>
              <a:off x="3207255" y="5275881"/>
              <a:ext cx="13910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3" name="Straight Connector 19">
              <a:extLst>
                <a:ext uri="{FF2B5EF4-FFF2-40B4-BE49-F238E27FC236}">
                  <a16:creationId xmlns:a16="http://schemas.microsoft.com/office/drawing/2014/main" id="{F29D8667-A6BF-4DB2-BDDD-249C13F5A132}"/>
                </a:ext>
              </a:extLst>
            </p:cNvPr>
            <p:cNvCxnSpPr>
              <a:cxnSpLocks/>
              <a:stCxn id="20" idx="5"/>
              <a:endCxn id="18" idx="1"/>
            </p:cNvCxnSpPr>
            <p:nvPr/>
          </p:nvCxnSpPr>
          <p:spPr>
            <a:xfrm flipH="1" flipV="1">
              <a:off x="3306845" y="5156387"/>
              <a:ext cx="51955" cy="85662"/>
            </a:xfrm>
            <a:prstGeom prst="line">
              <a:avLst/>
            </a:prstGeom>
            <a:ln w="12700"/>
          </p:spPr>
          <p:style>
            <a:lnRef idx="1">
              <a:schemeClr val="dk1"/>
            </a:lnRef>
            <a:fillRef idx="0">
              <a:schemeClr val="dk1"/>
            </a:fillRef>
            <a:effectRef idx="0">
              <a:schemeClr val="dk1"/>
            </a:effectRef>
            <a:fontRef idx="minor">
              <a:schemeClr val="tx1"/>
            </a:fontRef>
          </p:style>
        </p:cxnSp>
      </p:grpSp>
      <p:pic>
        <p:nvPicPr>
          <p:cNvPr id="24" name="Picture 2" descr="Capsule Icon Transparent PNG &amp;amp; SVG Vector">
            <a:extLst>
              <a:ext uri="{FF2B5EF4-FFF2-40B4-BE49-F238E27FC236}">
                <a16:creationId xmlns:a16="http://schemas.microsoft.com/office/drawing/2014/main" id="{B2050555-63DC-42F1-A758-B834C98A54C5}"/>
              </a:ext>
            </a:extLst>
          </p:cNvPr>
          <p:cNvPicPr>
            <a:picLocks noChangeAspect="1" noChangeArrowheads="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885750" y="2921385"/>
            <a:ext cx="858927" cy="858927"/>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83">
            <a:extLst>
              <a:ext uri="{FF2B5EF4-FFF2-40B4-BE49-F238E27FC236}">
                <a16:creationId xmlns:a16="http://schemas.microsoft.com/office/drawing/2014/main" id="{6E3B79A4-937D-41D7-9E4D-F43565500898}"/>
              </a:ext>
            </a:extLst>
          </p:cNvPr>
          <p:cNvSpPr txBox="1"/>
          <p:nvPr/>
        </p:nvSpPr>
        <p:spPr>
          <a:xfrm>
            <a:off x="4050437" y="4518583"/>
            <a:ext cx="1956787" cy="261610"/>
          </a:xfrm>
          <a:prstGeom prst="rect">
            <a:avLst/>
          </a:prstGeom>
          <a:noFill/>
        </p:spPr>
        <p:txBody>
          <a:bodyPr wrap="square" rtlCol="0">
            <a:spAutoFit/>
          </a:bodyPr>
          <a:lstStyle/>
          <a:p>
            <a:pPr algn="ctr"/>
            <a:r>
              <a:rPr lang="en-US" altLang="zh-CN" sz="1100" dirty="0">
                <a:latin typeface="Arial" panose="020B0604020202020204" pitchFamily="34" charset="0"/>
                <a:cs typeface="Arial" panose="020B0604020202020204" pitchFamily="34" charset="0"/>
              </a:rPr>
              <a:t>⑥ pop</a:t>
            </a:r>
            <a:endParaRPr lang="en-US" sz="1100" dirty="0"/>
          </a:p>
        </p:txBody>
      </p:sp>
      <p:sp>
        <p:nvSpPr>
          <p:cNvPr id="26" name="TextBox 83">
            <a:extLst>
              <a:ext uri="{FF2B5EF4-FFF2-40B4-BE49-F238E27FC236}">
                <a16:creationId xmlns:a16="http://schemas.microsoft.com/office/drawing/2014/main" id="{9F11FDAE-3989-4BC2-BF0C-EF6098A46F28}"/>
              </a:ext>
            </a:extLst>
          </p:cNvPr>
          <p:cNvSpPr txBox="1"/>
          <p:nvPr/>
        </p:nvSpPr>
        <p:spPr>
          <a:xfrm rot="10800000">
            <a:off x="3953243" y="3355716"/>
            <a:ext cx="794017" cy="502702"/>
          </a:xfrm>
          <a:prstGeom prst="rect">
            <a:avLst/>
          </a:prstGeom>
          <a:noFill/>
        </p:spPr>
        <p:txBody>
          <a:bodyPr wrap="square" rtlCol="0">
            <a:spAutoFit/>
          </a:bodyPr>
          <a:lstStyle/>
          <a:p>
            <a:pPr algn="ctr"/>
            <a:r>
              <a:rPr lang="en-US" altLang="zh-CN" sz="4000" b="1" i="1" baseline="-25000" dirty="0">
                <a:solidFill>
                  <a:srgbClr val="0070C0"/>
                </a:solidFill>
                <a:latin typeface="Times New Roman" charset="0"/>
                <a:ea typeface="Times New Roman" charset="0"/>
                <a:cs typeface="Times New Roman" charset="0"/>
              </a:rPr>
              <a:t>…</a:t>
            </a:r>
            <a:endParaRPr lang="en-US" sz="4000" b="1" baseline="-25000" dirty="0">
              <a:solidFill>
                <a:srgbClr val="0070C0"/>
              </a:solidFill>
              <a:latin typeface="Times New Roman" charset="0"/>
              <a:ea typeface="Times New Roman" charset="0"/>
              <a:cs typeface="Times New Roman" charset="0"/>
            </a:endParaRPr>
          </a:p>
        </p:txBody>
      </p:sp>
      <p:sp>
        <p:nvSpPr>
          <p:cNvPr id="27" name="TextBox 23">
            <a:extLst>
              <a:ext uri="{FF2B5EF4-FFF2-40B4-BE49-F238E27FC236}">
                <a16:creationId xmlns:a16="http://schemas.microsoft.com/office/drawing/2014/main" id="{A3391B91-FDD8-4864-9652-177A5A422526}"/>
              </a:ext>
            </a:extLst>
          </p:cNvPr>
          <p:cNvSpPr txBox="1"/>
          <p:nvPr/>
        </p:nvSpPr>
        <p:spPr>
          <a:xfrm>
            <a:off x="1130540" y="3163694"/>
            <a:ext cx="415277" cy="523220"/>
          </a:xfrm>
          <a:prstGeom prst="rect">
            <a:avLst/>
          </a:prstGeom>
          <a:noFill/>
        </p:spPr>
        <p:txBody>
          <a:bodyPr wrap="square" rtlCol="0">
            <a:spAutoFit/>
          </a:bodyPr>
          <a:lstStyle/>
          <a:p>
            <a:r>
              <a:rPr lang="en-US" altLang="zh-CN" sz="2800" b="1" dirty="0">
                <a:solidFill>
                  <a:srgbClr val="0070C0"/>
                </a:solidFill>
                <a:latin typeface="APPLE CHANCERY" panose="03020702040506060504" pitchFamily="66" charset="-79"/>
                <a:ea typeface="Brush Script MT" panose="03060802040406070304" pitchFamily="66" charset="-122"/>
                <a:cs typeface="APPLE CHANCERY" panose="03020702040506060504" pitchFamily="66" charset="-79"/>
              </a:rPr>
              <a:t>L</a:t>
            </a:r>
            <a:endParaRPr lang="en-US" sz="2800" b="1" baseline="-25000" dirty="0">
              <a:solidFill>
                <a:srgbClr val="0070C0"/>
              </a:solidFill>
              <a:latin typeface="Arial" panose="020B0604020202020204" pitchFamily="34" charset="0"/>
              <a:cs typeface="Arial" panose="020B0604020202020204" pitchFamily="34" charset="0"/>
            </a:endParaRPr>
          </a:p>
        </p:txBody>
      </p:sp>
      <p:grpSp>
        <p:nvGrpSpPr>
          <p:cNvPr id="28" name="Group 24">
            <a:extLst>
              <a:ext uri="{FF2B5EF4-FFF2-40B4-BE49-F238E27FC236}">
                <a16:creationId xmlns:a16="http://schemas.microsoft.com/office/drawing/2014/main" id="{86144F28-CF79-4CA2-8481-AFB081FEE807}"/>
              </a:ext>
            </a:extLst>
          </p:cNvPr>
          <p:cNvGrpSpPr/>
          <p:nvPr/>
        </p:nvGrpSpPr>
        <p:grpSpPr>
          <a:xfrm>
            <a:off x="2339983" y="3049724"/>
            <a:ext cx="354716" cy="285834"/>
            <a:chOff x="3122291" y="5074708"/>
            <a:chExt cx="309030" cy="249020"/>
          </a:xfrm>
        </p:grpSpPr>
        <p:sp>
          <p:nvSpPr>
            <p:cNvPr id="29" name="Oval 25">
              <a:extLst>
                <a:ext uri="{FF2B5EF4-FFF2-40B4-BE49-F238E27FC236}">
                  <a16:creationId xmlns:a16="http://schemas.microsoft.com/office/drawing/2014/main" id="{97B5FA53-7E28-4D19-A2D3-0ED91D9A4293}"/>
                </a:ext>
              </a:extLst>
            </p:cNvPr>
            <p:cNvSpPr/>
            <p:nvPr/>
          </p:nvSpPr>
          <p:spPr>
            <a:xfrm rot="10800000">
              <a:off x="3234324" y="5074708"/>
              <a:ext cx="84964" cy="9569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6">
              <a:extLst>
                <a:ext uri="{FF2B5EF4-FFF2-40B4-BE49-F238E27FC236}">
                  <a16:creationId xmlns:a16="http://schemas.microsoft.com/office/drawing/2014/main" id="{AEFD7939-6372-4640-855E-15B437FDAE8A}"/>
                </a:ext>
              </a:extLst>
            </p:cNvPr>
            <p:cNvSpPr/>
            <p:nvPr/>
          </p:nvSpPr>
          <p:spPr>
            <a:xfrm rot="10800000">
              <a:off x="3122291" y="5228035"/>
              <a:ext cx="84964" cy="9569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Oval 27">
              <a:extLst>
                <a:ext uri="{FF2B5EF4-FFF2-40B4-BE49-F238E27FC236}">
                  <a16:creationId xmlns:a16="http://schemas.microsoft.com/office/drawing/2014/main" id="{8C6890B9-75E5-4E0B-A60D-EE2C1C9B015D}"/>
                </a:ext>
              </a:extLst>
            </p:cNvPr>
            <p:cNvSpPr/>
            <p:nvPr/>
          </p:nvSpPr>
          <p:spPr>
            <a:xfrm rot="10800000">
              <a:off x="3346357" y="5228035"/>
              <a:ext cx="84964" cy="9569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32" name="Straight Connector 28">
              <a:extLst>
                <a:ext uri="{FF2B5EF4-FFF2-40B4-BE49-F238E27FC236}">
                  <a16:creationId xmlns:a16="http://schemas.microsoft.com/office/drawing/2014/main" id="{E5662DE2-3607-4A57-9C56-6AF8420E6C6F}"/>
                </a:ext>
              </a:extLst>
            </p:cNvPr>
            <p:cNvCxnSpPr>
              <a:stCxn id="30" idx="2"/>
              <a:endCxn id="31" idx="6"/>
            </p:cNvCxnSpPr>
            <p:nvPr/>
          </p:nvCxnSpPr>
          <p:spPr>
            <a:xfrm>
              <a:off x="3207255" y="5275881"/>
              <a:ext cx="13910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33" name="Straight Connector 29">
              <a:extLst>
                <a:ext uri="{FF2B5EF4-FFF2-40B4-BE49-F238E27FC236}">
                  <a16:creationId xmlns:a16="http://schemas.microsoft.com/office/drawing/2014/main" id="{C86CAA05-6488-43D0-A1B7-31EF90059A2F}"/>
                </a:ext>
              </a:extLst>
            </p:cNvPr>
            <p:cNvCxnSpPr>
              <a:cxnSpLocks/>
              <a:stCxn id="31" idx="5"/>
              <a:endCxn id="29" idx="1"/>
            </p:cNvCxnSpPr>
            <p:nvPr/>
          </p:nvCxnSpPr>
          <p:spPr>
            <a:xfrm flipH="1" flipV="1">
              <a:off x="3306845" y="5156387"/>
              <a:ext cx="51955" cy="85662"/>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34" name="Group 30">
            <a:extLst>
              <a:ext uri="{FF2B5EF4-FFF2-40B4-BE49-F238E27FC236}">
                <a16:creationId xmlns:a16="http://schemas.microsoft.com/office/drawing/2014/main" id="{095F027F-0CDF-4143-84C9-7DDBA48FEAF1}"/>
              </a:ext>
            </a:extLst>
          </p:cNvPr>
          <p:cNvGrpSpPr/>
          <p:nvPr/>
        </p:nvGrpSpPr>
        <p:grpSpPr>
          <a:xfrm>
            <a:off x="3019676" y="2931701"/>
            <a:ext cx="858927" cy="858927"/>
            <a:chOff x="4371685" y="4689099"/>
            <a:chExt cx="748301" cy="748301"/>
          </a:xfrm>
        </p:grpSpPr>
        <p:sp>
          <p:nvSpPr>
            <p:cNvPr id="35" name="Oval 31">
              <a:extLst>
                <a:ext uri="{FF2B5EF4-FFF2-40B4-BE49-F238E27FC236}">
                  <a16:creationId xmlns:a16="http://schemas.microsoft.com/office/drawing/2014/main" id="{C8E73645-F558-4974-98EE-3C077EB463A6}"/>
                </a:ext>
              </a:extLst>
            </p:cNvPr>
            <p:cNvSpPr/>
            <p:nvPr/>
          </p:nvSpPr>
          <p:spPr>
            <a:xfrm rot="10800000">
              <a:off x="4807658" y="4786382"/>
              <a:ext cx="84964" cy="9569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6" name="Oval 32">
              <a:extLst>
                <a:ext uri="{FF2B5EF4-FFF2-40B4-BE49-F238E27FC236}">
                  <a16:creationId xmlns:a16="http://schemas.microsoft.com/office/drawing/2014/main" id="{C14713D8-18CC-4508-A9A1-D67FCD0F33BB}"/>
                </a:ext>
              </a:extLst>
            </p:cNvPr>
            <p:cNvSpPr/>
            <p:nvPr/>
          </p:nvSpPr>
          <p:spPr>
            <a:xfrm rot="10800000">
              <a:off x="4695625" y="4939709"/>
              <a:ext cx="84964" cy="9569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7" name="Oval 33">
              <a:extLst>
                <a:ext uri="{FF2B5EF4-FFF2-40B4-BE49-F238E27FC236}">
                  <a16:creationId xmlns:a16="http://schemas.microsoft.com/office/drawing/2014/main" id="{A1E9B04C-6084-4868-80AB-4BF4403EBF7F}"/>
                </a:ext>
              </a:extLst>
            </p:cNvPr>
            <p:cNvSpPr/>
            <p:nvPr/>
          </p:nvSpPr>
          <p:spPr>
            <a:xfrm rot="10800000">
              <a:off x="4919691" y="4939709"/>
              <a:ext cx="84964" cy="9569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38" name="Straight Connector 34">
              <a:extLst>
                <a:ext uri="{FF2B5EF4-FFF2-40B4-BE49-F238E27FC236}">
                  <a16:creationId xmlns:a16="http://schemas.microsoft.com/office/drawing/2014/main" id="{BD2EA61E-A455-426E-B14A-2CC6B7ED26D9}"/>
                </a:ext>
              </a:extLst>
            </p:cNvPr>
            <p:cNvCxnSpPr>
              <a:cxnSpLocks/>
              <a:stCxn id="35" idx="7"/>
              <a:endCxn id="36" idx="3"/>
            </p:cNvCxnSpPr>
            <p:nvPr/>
          </p:nvCxnSpPr>
          <p:spPr>
            <a:xfrm flipH="1">
              <a:off x="4768146" y="4868061"/>
              <a:ext cx="51955" cy="85662"/>
            </a:xfrm>
            <a:prstGeom prst="line">
              <a:avLst/>
            </a:prstGeom>
            <a:ln w="12700"/>
          </p:spPr>
          <p:style>
            <a:lnRef idx="1">
              <a:schemeClr val="dk1"/>
            </a:lnRef>
            <a:fillRef idx="0">
              <a:schemeClr val="dk1"/>
            </a:fillRef>
            <a:effectRef idx="0">
              <a:schemeClr val="dk1"/>
            </a:effectRef>
            <a:fontRef idx="minor">
              <a:schemeClr val="tx1"/>
            </a:fontRef>
          </p:style>
        </p:cxnSp>
        <p:cxnSp>
          <p:nvCxnSpPr>
            <p:cNvPr id="39" name="Straight Connector 35">
              <a:extLst>
                <a:ext uri="{FF2B5EF4-FFF2-40B4-BE49-F238E27FC236}">
                  <a16:creationId xmlns:a16="http://schemas.microsoft.com/office/drawing/2014/main" id="{1DB4700C-EC7E-4414-A5C9-2419F3820E53}"/>
                </a:ext>
              </a:extLst>
            </p:cNvPr>
            <p:cNvCxnSpPr>
              <a:stCxn id="36" idx="2"/>
              <a:endCxn id="37" idx="6"/>
            </p:cNvCxnSpPr>
            <p:nvPr/>
          </p:nvCxnSpPr>
          <p:spPr>
            <a:xfrm>
              <a:off x="4780589" y="4987555"/>
              <a:ext cx="139102" cy="0"/>
            </a:xfrm>
            <a:prstGeom prst="line">
              <a:avLst/>
            </a:prstGeom>
            <a:ln w="12700"/>
          </p:spPr>
          <p:style>
            <a:lnRef idx="1">
              <a:schemeClr val="dk1"/>
            </a:lnRef>
            <a:fillRef idx="0">
              <a:schemeClr val="dk1"/>
            </a:fillRef>
            <a:effectRef idx="0">
              <a:schemeClr val="dk1"/>
            </a:effectRef>
            <a:fontRef idx="minor">
              <a:schemeClr val="tx1"/>
            </a:fontRef>
          </p:style>
        </p:cxnSp>
        <p:pic>
          <p:nvPicPr>
            <p:cNvPr id="40" name="Picture 2" descr="Capsule Icon Transparent PNG &amp;amp; SVG Vector">
              <a:extLst>
                <a:ext uri="{FF2B5EF4-FFF2-40B4-BE49-F238E27FC236}">
                  <a16:creationId xmlns:a16="http://schemas.microsoft.com/office/drawing/2014/main" id="{ECDC1653-D28A-43DF-81D7-57F284E714F2}"/>
                </a:ext>
              </a:extLst>
            </p:cNvPr>
            <p:cNvPicPr>
              <a:picLocks noChangeAspect="1" noChangeArrowheads="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371685" y="4689099"/>
              <a:ext cx="748301" cy="748301"/>
            </a:xfrm>
            <a:prstGeom prst="rect">
              <a:avLst/>
            </a:prstGeom>
            <a:noFill/>
            <a:extLst>
              <a:ext uri="{909E8E84-426E-40DD-AFC4-6F175D3DCCD1}">
                <a14:hiddenFill xmlns:a14="http://schemas.microsoft.com/office/drawing/2010/main">
                  <a:solidFill>
                    <a:srgbClr val="FFFFFF"/>
                  </a:solidFill>
                </a14:hiddenFill>
              </a:ext>
            </a:extLst>
          </p:spPr>
        </p:pic>
      </p:grpSp>
      <p:pic>
        <p:nvPicPr>
          <p:cNvPr id="41" name="Picture 2" descr="Capsule Icon Transparent PNG &amp;amp; SVG Vector">
            <a:extLst>
              <a:ext uri="{FF2B5EF4-FFF2-40B4-BE49-F238E27FC236}">
                <a16:creationId xmlns:a16="http://schemas.microsoft.com/office/drawing/2014/main" id="{34C2EB28-932C-47AA-8F2B-7209C1799A77}"/>
              </a:ext>
            </a:extLst>
          </p:cNvPr>
          <p:cNvPicPr>
            <a:picLocks noChangeAspect="1" noChangeArrowheads="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970197" y="2947175"/>
            <a:ext cx="858927" cy="858927"/>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Straight Connector 38">
            <a:extLst>
              <a:ext uri="{FF2B5EF4-FFF2-40B4-BE49-F238E27FC236}">
                <a16:creationId xmlns:a16="http://schemas.microsoft.com/office/drawing/2014/main" id="{AF65D7E3-3FBA-41C1-B5E5-BB1DC4FA0F28}"/>
              </a:ext>
            </a:extLst>
          </p:cNvPr>
          <p:cNvCxnSpPr>
            <a:cxnSpLocks/>
          </p:cNvCxnSpPr>
          <p:nvPr/>
        </p:nvCxnSpPr>
        <p:spPr>
          <a:xfrm>
            <a:off x="2212585" y="2642368"/>
            <a:ext cx="0" cy="44397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3" name="Straight Connector 39">
            <a:extLst>
              <a:ext uri="{FF2B5EF4-FFF2-40B4-BE49-F238E27FC236}">
                <a16:creationId xmlns:a16="http://schemas.microsoft.com/office/drawing/2014/main" id="{E2972B21-735A-4F69-8661-D122A85407EF}"/>
              </a:ext>
            </a:extLst>
          </p:cNvPr>
          <p:cNvCxnSpPr>
            <a:cxnSpLocks/>
          </p:cNvCxnSpPr>
          <p:nvPr/>
        </p:nvCxnSpPr>
        <p:spPr>
          <a:xfrm>
            <a:off x="5744677" y="2642368"/>
            <a:ext cx="0" cy="44397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44" name="Straight Arrow Connector 40">
            <a:extLst>
              <a:ext uri="{FF2B5EF4-FFF2-40B4-BE49-F238E27FC236}">
                <a16:creationId xmlns:a16="http://schemas.microsoft.com/office/drawing/2014/main" id="{DE0154F6-3852-433B-B3AC-E32B8A34A466}"/>
              </a:ext>
            </a:extLst>
          </p:cNvPr>
          <p:cNvCxnSpPr>
            <a:cxnSpLocks/>
          </p:cNvCxnSpPr>
          <p:nvPr/>
        </p:nvCxnSpPr>
        <p:spPr>
          <a:xfrm>
            <a:off x="2225407" y="2824303"/>
            <a:ext cx="3519270" cy="0"/>
          </a:xfrm>
          <a:prstGeom prst="straightConnector1">
            <a:avLst/>
          </a:prstGeom>
          <a:ln w="12700">
            <a:prstDash val="solid"/>
            <a:tailEnd type="triangle"/>
          </a:ln>
        </p:spPr>
        <p:style>
          <a:lnRef idx="1">
            <a:schemeClr val="accent1"/>
          </a:lnRef>
          <a:fillRef idx="0">
            <a:schemeClr val="accent1"/>
          </a:fillRef>
          <a:effectRef idx="0">
            <a:schemeClr val="accent1"/>
          </a:effectRef>
          <a:fontRef idx="minor">
            <a:schemeClr val="tx1"/>
          </a:fontRef>
        </p:style>
      </p:cxnSp>
      <p:sp>
        <p:nvSpPr>
          <p:cNvPr id="45" name="TextBox 41">
            <a:extLst>
              <a:ext uri="{FF2B5EF4-FFF2-40B4-BE49-F238E27FC236}">
                <a16:creationId xmlns:a16="http://schemas.microsoft.com/office/drawing/2014/main" id="{F5A37707-6DF8-4C89-82BD-CEBC4D95BAD3}"/>
              </a:ext>
            </a:extLst>
          </p:cNvPr>
          <p:cNvSpPr txBox="1"/>
          <p:nvPr/>
        </p:nvSpPr>
        <p:spPr>
          <a:xfrm>
            <a:off x="1666610" y="2442792"/>
            <a:ext cx="649808" cy="338554"/>
          </a:xfrm>
          <a:prstGeom prst="rect">
            <a:avLst/>
          </a:prstGeom>
          <a:noFill/>
        </p:spPr>
        <p:txBody>
          <a:bodyPr wrap="square" rtlCol="0">
            <a:spAutoFit/>
          </a:bodyPr>
          <a:lstStyle/>
          <a:p>
            <a:r>
              <a:rPr lang="en-US" altLang="zh-CN" sz="1600" dirty="0">
                <a:solidFill>
                  <a:schemeClr val="accent1"/>
                </a:solidFill>
              </a:rPr>
              <a:t>head</a:t>
            </a:r>
            <a:endParaRPr lang="en-US" sz="1600" dirty="0">
              <a:solidFill>
                <a:schemeClr val="accent1"/>
              </a:solidFill>
            </a:endParaRPr>
          </a:p>
        </p:txBody>
      </p:sp>
      <p:sp>
        <p:nvSpPr>
          <p:cNvPr id="46" name="TextBox 42">
            <a:extLst>
              <a:ext uri="{FF2B5EF4-FFF2-40B4-BE49-F238E27FC236}">
                <a16:creationId xmlns:a16="http://schemas.microsoft.com/office/drawing/2014/main" id="{ADCC9639-5E09-41AE-855C-B424C91D4F6A}"/>
              </a:ext>
            </a:extLst>
          </p:cNvPr>
          <p:cNvSpPr txBox="1"/>
          <p:nvPr/>
        </p:nvSpPr>
        <p:spPr>
          <a:xfrm>
            <a:off x="5653783" y="2402257"/>
            <a:ext cx="649808" cy="338554"/>
          </a:xfrm>
          <a:prstGeom prst="rect">
            <a:avLst/>
          </a:prstGeom>
          <a:noFill/>
        </p:spPr>
        <p:txBody>
          <a:bodyPr wrap="square" rtlCol="0">
            <a:spAutoFit/>
          </a:bodyPr>
          <a:lstStyle/>
          <a:p>
            <a:r>
              <a:rPr lang="en-US" altLang="zh-CN" sz="1600" dirty="0">
                <a:solidFill>
                  <a:schemeClr val="accent1"/>
                </a:solidFill>
              </a:rPr>
              <a:t>tail</a:t>
            </a:r>
            <a:endParaRPr lang="en-US" sz="1600" dirty="0">
              <a:solidFill>
                <a:schemeClr val="accent1"/>
              </a:solidFill>
            </a:endParaRPr>
          </a:p>
        </p:txBody>
      </p:sp>
      <p:sp>
        <p:nvSpPr>
          <p:cNvPr id="47" name="TextBox 83">
            <a:extLst>
              <a:ext uri="{FF2B5EF4-FFF2-40B4-BE49-F238E27FC236}">
                <a16:creationId xmlns:a16="http://schemas.microsoft.com/office/drawing/2014/main" id="{BB9D7A97-A0B4-483F-B049-379B2A009535}"/>
              </a:ext>
            </a:extLst>
          </p:cNvPr>
          <p:cNvSpPr txBox="1"/>
          <p:nvPr/>
        </p:nvSpPr>
        <p:spPr>
          <a:xfrm>
            <a:off x="2087699" y="2473013"/>
            <a:ext cx="1956787" cy="261610"/>
          </a:xfrm>
          <a:prstGeom prst="rect">
            <a:avLst/>
          </a:prstGeom>
          <a:noFill/>
        </p:spPr>
        <p:txBody>
          <a:bodyPr wrap="square" rtlCol="0">
            <a:spAutoFit/>
          </a:bodyPr>
          <a:lstStyle/>
          <a:p>
            <a:pPr algn="ctr"/>
            <a:r>
              <a:rPr lang="en-US" altLang="zh-CN" sz="1100" dirty="0">
                <a:latin typeface="Arial" panose="020B0604020202020204" pitchFamily="34" charset="0"/>
                <a:cs typeface="Arial" panose="020B0604020202020204" pitchFamily="34" charset="0"/>
              </a:rPr>
              <a:t>①</a:t>
            </a:r>
            <a:r>
              <a:rPr lang="zh-CN" altLang="en-US" sz="1100" dirty="0">
                <a:latin typeface="Arial" panose="020B0604020202020204" pitchFamily="34" charset="0"/>
                <a:cs typeface="Arial" panose="020B0604020202020204" pitchFamily="34" charset="0"/>
              </a:rPr>
              <a:t> </a:t>
            </a:r>
            <a:r>
              <a:rPr lang="en-US" altLang="zh-CN" sz="1100" dirty="0">
                <a:latin typeface="Arial" panose="020B0604020202020204" pitchFamily="34" charset="0"/>
                <a:cs typeface="Arial" panose="020B0604020202020204" pitchFamily="34" charset="0"/>
              </a:rPr>
              <a:t>fetch</a:t>
            </a:r>
            <a:r>
              <a:rPr lang="zh-CN" altLang="en-US" sz="1100" dirty="0">
                <a:latin typeface="Arial" panose="020B0604020202020204" pitchFamily="34" charset="0"/>
                <a:cs typeface="Arial" panose="020B0604020202020204" pitchFamily="34" charset="0"/>
              </a:rPr>
              <a:t> </a:t>
            </a:r>
            <a:r>
              <a:rPr lang="en-US" altLang="zh-CN" sz="1100" dirty="0">
                <a:latin typeface="Arial" panose="020B0604020202020204" pitchFamily="34" charset="0"/>
                <a:cs typeface="Arial" panose="020B0604020202020204" pitchFamily="34" charset="0"/>
              </a:rPr>
              <a:t>a</a:t>
            </a:r>
            <a:r>
              <a:rPr lang="zh-CN" altLang="en-US" sz="1100" dirty="0">
                <a:latin typeface="Arial" panose="020B0604020202020204" pitchFamily="34" charset="0"/>
                <a:cs typeface="Arial" panose="020B0604020202020204" pitchFamily="34" charset="0"/>
              </a:rPr>
              <a:t> </a:t>
            </a:r>
            <a:r>
              <a:rPr lang="en-US" altLang="zh-CN" sz="1100" dirty="0">
                <a:latin typeface="Arial" panose="020B0604020202020204" pitchFamily="34" charset="0"/>
                <a:cs typeface="Arial" panose="020B0604020202020204" pitchFamily="34" charset="0"/>
              </a:rPr>
              <a:t>task</a:t>
            </a:r>
            <a:endParaRPr lang="en-US" sz="1100" dirty="0"/>
          </a:p>
        </p:txBody>
      </p:sp>
      <p:cxnSp>
        <p:nvCxnSpPr>
          <p:cNvPr id="48" name="Straight Connector 44">
            <a:extLst>
              <a:ext uri="{FF2B5EF4-FFF2-40B4-BE49-F238E27FC236}">
                <a16:creationId xmlns:a16="http://schemas.microsoft.com/office/drawing/2014/main" id="{1448835C-A611-4E02-8F84-EAE33B50E17B}"/>
              </a:ext>
            </a:extLst>
          </p:cNvPr>
          <p:cNvCxnSpPr>
            <a:cxnSpLocks/>
          </p:cNvCxnSpPr>
          <p:nvPr/>
        </p:nvCxnSpPr>
        <p:spPr>
          <a:xfrm>
            <a:off x="2554481" y="2402257"/>
            <a:ext cx="0" cy="422046"/>
          </a:xfrm>
          <a:prstGeom prst="line">
            <a:avLst/>
          </a:prstGeom>
          <a:ln w="254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50" name="Rounded Rectangle 45">
            <a:extLst>
              <a:ext uri="{FF2B5EF4-FFF2-40B4-BE49-F238E27FC236}">
                <a16:creationId xmlns:a16="http://schemas.microsoft.com/office/drawing/2014/main" id="{648F8CC2-BBD5-4F21-A31C-B044AAEDE474}"/>
              </a:ext>
            </a:extLst>
          </p:cNvPr>
          <p:cNvSpPr/>
          <p:nvPr/>
        </p:nvSpPr>
        <p:spPr>
          <a:xfrm>
            <a:off x="1427453" y="2083621"/>
            <a:ext cx="1717785" cy="29762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100" dirty="0">
                <a:solidFill>
                  <a:schemeClr val="tx1"/>
                </a:solidFill>
              </a:rPr>
              <a:t>graph</a:t>
            </a:r>
            <a:r>
              <a:rPr lang="zh-CN" altLang="en-US" sz="1100" dirty="0">
                <a:solidFill>
                  <a:schemeClr val="tx1"/>
                </a:solidFill>
              </a:rPr>
              <a:t> </a:t>
            </a:r>
            <a:r>
              <a:rPr lang="en-US" altLang="zh-CN" sz="1100" dirty="0">
                <a:solidFill>
                  <a:schemeClr val="tx1"/>
                </a:solidFill>
              </a:rPr>
              <a:t>matching</a:t>
            </a:r>
            <a:r>
              <a:rPr lang="zh-CN" altLang="en-US" sz="1100" dirty="0">
                <a:solidFill>
                  <a:schemeClr val="tx1"/>
                </a:solidFill>
              </a:rPr>
              <a:t> </a:t>
            </a:r>
            <a:r>
              <a:rPr lang="en-US" altLang="zh-CN" sz="1100" dirty="0">
                <a:solidFill>
                  <a:schemeClr val="tx1"/>
                </a:solidFill>
              </a:rPr>
              <a:t>from</a:t>
            </a:r>
            <a:r>
              <a:rPr lang="zh-CN" altLang="en-US" sz="1100" dirty="0">
                <a:solidFill>
                  <a:schemeClr val="tx1"/>
                </a:solidFill>
              </a:rPr>
              <a:t> </a:t>
            </a:r>
            <a:r>
              <a:rPr lang="en-US" altLang="zh-CN" sz="1100" i="1" dirty="0">
                <a:solidFill>
                  <a:schemeClr val="tx1"/>
                </a:solidFill>
              </a:rPr>
              <a:t>v</a:t>
            </a:r>
            <a:r>
              <a:rPr lang="en-US" altLang="zh-CN" sz="1100" i="1" baseline="-25000" dirty="0">
                <a:solidFill>
                  <a:schemeClr val="tx1"/>
                </a:solidFill>
              </a:rPr>
              <a:t>i</a:t>
            </a:r>
            <a:endParaRPr lang="en-US" sz="1100" baseline="-25000" dirty="0">
              <a:solidFill>
                <a:schemeClr val="tx1"/>
              </a:solidFill>
            </a:endParaRPr>
          </a:p>
        </p:txBody>
      </p:sp>
      <p:sp>
        <p:nvSpPr>
          <p:cNvPr id="51" name="Oval 46">
            <a:extLst>
              <a:ext uri="{FF2B5EF4-FFF2-40B4-BE49-F238E27FC236}">
                <a16:creationId xmlns:a16="http://schemas.microsoft.com/office/drawing/2014/main" id="{6D48D650-A7F8-4350-AABE-C19BB6F872CF}"/>
              </a:ext>
            </a:extLst>
          </p:cNvPr>
          <p:cNvSpPr/>
          <p:nvPr/>
        </p:nvSpPr>
        <p:spPr>
          <a:xfrm>
            <a:off x="3597565" y="2519389"/>
            <a:ext cx="208025" cy="208026"/>
          </a:xfrm>
          <a:prstGeom prst="ellipse">
            <a:avLst/>
          </a:prstGeom>
          <a:noFill/>
          <a:ln w="635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dirty="0"/>
          </a:p>
        </p:txBody>
      </p:sp>
      <p:sp>
        <p:nvSpPr>
          <p:cNvPr id="52" name="Rectangle 47">
            <a:extLst>
              <a:ext uri="{FF2B5EF4-FFF2-40B4-BE49-F238E27FC236}">
                <a16:creationId xmlns:a16="http://schemas.microsoft.com/office/drawing/2014/main" id="{EBDB55B8-664E-4150-B25E-2BFC891D8D68}"/>
              </a:ext>
            </a:extLst>
          </p:cNvPr>
          <p:cNvSpPr/>
          <p:nvPr/>
        </p:nvSpPr>
        <p:spPr>
          <a:xfrm>
            <a:off x="3543717" y="2467339"/>
            <a:ext cx="271228" cy="253916"/>
          </a:xfrm>
          <a:prstGeom prst="rect">
            <a:avLst/>
          </a:prstGeom>
        </p:spPr>
        <p:txBody>
          <a:bodyPr wrap="none">
            <a:spAutoFit/>
          </a:bodyPr>
          <a:lstStyle/>
          <a:p>
            <a:r>
              <a:rPr lang="en-US" altLang="zh-CN" sz="1050" i="1" dirty="0">
                <a:latin typeface="Arial" panose="020B0604020202020204" pitchFamily="34" charset="0"/>
                <a:cs typeface="Arial" panose="020B0604020202020204" pitchFamily="34" charset="0"/>
              </a:rPr>
              <a:t>v</a:t>
            </a:r>
            <a:r>
              <a:rPr lang="en-US" altLang="zh-CN" sz="1050" i="1" baseline="-25000" dirty="0">
                <a:latin typeface="Arial" panose="020B0604020202020204" pitchFamily="34" charset="0"/>
                <a:cs typeface="Arial" panose="020B0604020202020204" pitchFamily="34" charset="0"/>
              </a:rPr>
              <a:t>i</a:t>
            </a:r>
            <a:endParaRPr lang="en-US" sz="1000" i="1" baseline="-25000" dirty="0"/>
          </a:p>
        </p:txBody>
      </p:sp>
      <p:sp>
        <p:nvSpPr>
          <p:cNvPr id="53" name="TextBox 83">
            <a:extLst>
              <a:ext uri="{FF2B5EF4-FFF2-40B4-BE49-F238E27FC236}">
                <a16:creationId xmlns:a16="http://schemas.microsoft.com/office/drawing/2014/main" id="{64B505BC-6D80-47B7-9FA5-CFEFD418DC94}"/>
              </a:ext>
            </a:extLst>
          </p:cNvPr>
          <p:cNvSpPr txBox="1"/>
          <p:nvPr/>
        </p:nvSpPr>
        <p:spPr>
          <a:xfrm>
            <a:off x="3443671" y="2869746"/>
            <a:ext cx="1956787" cy="261610"/>
          </a:xfrm>
          <a:prstGeom prst="rect">
            <a:avLst/>
          </a:prstGeom>
          <a:noFill/>
        </p:spPr>
        <p:txBody>
          <a:bodyPr wrap="square" rtlCol="0">
            <a:spAutoFit/>
          </a:bodyPr>
          <a:lstStyle/>
          <a:p>
            <a:pPr algn="ctr"/>
            <a:r>
              <a:rPr lang="en-US" altLang="zh-CN" sz="1100" dirty="0">
                <a:latin typeface="Arial" panose="020B0604020202020204" pitchFamily="34" charset="0"/>
                <a:cs typeface="Arial" panose="020B0604020202020204" pitchFamily="34" charset="0"/>
              </a:rPr>
              <a:t>②</a:t>
            </a:r>
            <a:r>
              <a:rPr lang="zh-CN" altLang="en-US" sz="1100" dirty="0">
                <a:latin typeface="Arial" panose="020B0604020202020204" pitchFamily="34" charset="0"/>
                <a:cs typeface="Arial" panose="020B0604020202020204" pitchFamily="34" charset="0"/>
              </a:rPr>
              <a:t> </a:t>
            </a:r>
            <a:r>
              <a:rPr lang="en-US" altLang="zh-CN" sz="1100" dirty="0">
                <a:latin typeface="Arial" panose="020B0604020202020204" pitchFamily="34" charset="0"/>
                <a:cs typeface="Arial" panose="020B0604020202020204" pitchFamily="34" charset="0"/>
              </a:rPr>
              <a:t>update</a:t>
            </a:r>
            <a:r>
              <a:rPr lang="zh-CN" altLang="en-US" sz="1100" dirty="0">
                <a:latin typeface="Arial" panose="020B0604020202020204" pitchFamily="34" charset="0"/>
                <a:cs typeface="Arial" panose="020B0604020202020204" pitchFamily="34" charset="0"/>
              </a:rPr>
              <a:t> </a:t>
            </a:r>
            <a:r>
              <a:rPr lang="en-US" altLang="zh-CN" sz="1100" dirty="0">
                <a:latin typeface="Arial" panose="020B0604020202020204" pitchFamily="34" charset="0"/>
                <a:cs typeface="Arial" panose="020B0604020202020204" pitchFamily="34" charset="0"/>
              </a:rPr>
              <a:t>status</a:t>
            </a:r>
            <a:endParaRPr lang="en-US" sz="1100" dirty="0"/>
          </a:p>
        </p:txBody>
      </p:sp>
      <p:grpSp>
        <p:nvGrpSpPr>
          <p:cNvPr id="54" name="Group 112">
            <a:extLst>
              <a:ext uri="{FF2B5EF4-FFF2-40B4-BE49-F238E27FC236}">
                <a16:creationId xmlns:a16="http://schemas.microsoft.com/office/drawing/2014/main" id="{6E0A4C7D-E220-43A6-8CFE-B2D0448EA498}"/>
              </a:ext>
            </a:extLst>
          </p:cNvPr>
          <p:cNvGrpSpPr/>
          <p:nvPr/>
        </p:nvGrpSpPr>
        <p:grpSpPr>
          <a:xfrm>
            <a:off x="616906" y="3620277"/>
            <a:ext cx="2597421" cy="538873"/>
            <a:chOff x="2627761" y="4236821"/>
            <a:chExt cx="2597421" cy="538873"/>
          </a:xfrm>
        </p:grpSpPr>
        <p:cxnSp>
          <p:nvCxnSpPr>
            <p:cNvPr id="55" name="Straight Connector 49">
              <a:extLst>
                <a:ext uri="{FF2B5EF4-FFF2-40B4-BE49-F238E27FC236}">
                  <a16:creationId xmlns:a16="http://schemas.microsoft.com/office/drawing/2014/main" id="{0DB2EE22-F9CB-4310-B7C1-A7B9420D7E7D}"/>
                </a:ext>
              </a:extLst>
            </p:cNvPr>
            <p:cNvCxnSpPr>
              <a:cxnSpLocks/>
            </p:cNvCxnSpPr>
            <p:nvPr/>
          </p:nvCxnSpPr>
          <p:spPr>
            <a:xfrm flipV="1">
              <a:off x="5112324" y="4236821"/>
              <a:ext cx="0" cy="170352"/>
            </a:xfrm>
            <a:prstGeom prst="line">
              <a:avLst/>
            </a:prstGeom>
            <a:ln w="25400">
              <a:solidFill>
                <a:schemeClr val="tx1"/>
              </a:solidFill>
              <a:prstDash val="sysDot"/>
              <a:headEnd type="none"/>
            </a:ln>
          </p:spPr>
          <p:style>
            <a:lnRef idx="1">
              <a:schemeClr val="accent1"/>
            </a:lnRef>
            <a:fillRef idx="0">
              <a:schemeClr val="accent1"/>
            </a:fillRef>
            <a:effectRef idx="0">
              <a:schemeClr val="accent1"/>
            </a:effectRef>
            <a:fontRef idx="minor">
              <a:schemeClr val="tx1"/>
            </a:fontRef>
          </p:style>
        </p:cxnSp>
        <p:cxnSp>
          <p:nvCxnSpPr>
            <p:cNvPr id="56" name="Straight Arrow Connector 50">
              <a:extLst>
                <a:ext uri="{FF2B5EF4-FFF2-40B4-BE49-F238E27FC236}">
                  <a16:creationId xmlns:a16="http://schemas.microsoft.com/office/drawing/2014/main" id="{48C407A3-FB93-4665-AB75-C00D2B97E54C}"/>
                </a:ext>
              </a:extLst>
            </p:cNvPr>
            <p:cNvCxnSpPr>
              <a:cxnSpLocks/>
            </p:cNvCxnSpPr>
            <p:nvPr/>
          </p:nvCxnSpPr>
          <p:spPr>
            <a:xfrm flipH="1">
              <a:off x="3623199" y="4420382"/>
              <a:ext cx="1504728" cy="0"/>
            </a:xfrm>
            <a:prstGeom prst="straightConnector1">
              <a:avLst/>
            </a:prstGeom>
            <a:ln w="25400">
              <a:solidFill>
                <a:schemeClr val="tx1"/>
              </a:solidFill>
              <a:prstDash val="sysDot"/>
              <a:headEnd w="sm" len="med"/>
              <a:tailEnd type="none"/>
            </a:ln>
          </p:spPr>
          <p:style>
            <a:lnRef idx="1">
              <a:schemeClr val="accent1"/>
            </a:lnRef>
            <a:fillRef idx="0">
              <a:schemeClr val="accent1"/>
            </a:fillRef>
            <a:effectRef idx="0">
              <a:schemeClr val="accent1"/>
            </a:effectRef>
            <a:fontRef idx="minor">
              <a:schemeClr val="tx1"/>
            </a:fontRef>
          </p:style>
        </p:cxnSp>
        <p:sp>
          <p:nvSpPr>
            <p:cNvPr id="57" name="TextBox 83">
              <a:extLst>
                <a:ext uri="{FF2B5EF4-FFF2-40B4-BE49-F238E27FC236}">
                  <a16:creationId xmlns:a16="http://schemas.microsoft.com/office/drawing/2014/main" id="{AD6538A4-EB97-44C7-AEBC-D855987180A1}"/>
                </a:ext>
              </a:extLst>
            </p:cNvPr>
            <p:cNvSpPr txBox="1"/>
            <p:nvPr/>
          </p:nvSpPr>
          <p:spPr>
            <a:xfrm>
              <a:off x="2627761" y="4514084"/>
              <a:ext cx="2597421" cy="261610"/>
            </a:xfrm>
            <a:prstGeom prst="rect">
              <a:avLst/>
            </a:prstGeom>
            <a:noFill/>
          </p:spPr>
          <p:txBody>
            <a:bodyPr wrap="square" rtlCol="0">
              <a:spAutoFit/>
            </a:bodyPr>
            <a:lstStyle/>
            <a:p>
              <a:pPr algn="ctr"/>
              <a:r>
                <a:rPr lang="en-US" altLang="zh-CN" sz="1100" dirty="0">
                  <a:latin typeface="Arial" panose="020B0604020202020204" pitchFamily="34" charset="0"/>
                  <a:cs typeface="Arial" panose="020B0604020202020204" pitchFamily="34" charset="0"/>
                </a:rPr>
                <a:t>③ if</a:t>
              </a:r>
              <a:r>
                <a:rPr lang="zh-CN" altLang="en-US" sz="1100" dirty="0">
                  <a:latin typeface="Arial" panose="020B0604020202020204" pitchFamily="34" charset="0"/>
                  <a:cs typeface="Arial" panose="020B0604020202020204" pitchFamily="34" charset="0"/>
                </a:rPr>
                <a:t> </a:t>
              </a:r>
              <a:r>
                <a:rPr lang="en-US" altLang="zh-CN" sz="1100" dirty="0">
                  <a:latin typeface="Arial" panose="020B0604020202020204" pitchFamily="34" charset="0"/>
                  <a:cs typeface="Arial" panose="020B0604020202020204" pitchFamily="34" charset="0"/>
                </a:rPr>
                <a:t>pattern</a:t>
              </a:r>
              <a:r>
                <a:rPr lang="zh-CN" altLang="en-US" sz="1100" dirty="0">
                  <a:latin typeface="Arial" panose="020B0604020202020204" pitchFamily="34" charset="0"/>
                  <a:cs typeface="Arial" panose="020B0604020202020204" pitchFamily="34" charset="0"/>
                </a:rPr>
                <a:t> </a:t>
              </a:r>
              <a:r>
                <a:rPr lang="en-US" altLang="zh-CN" sz="1100" dirty="0">
                  <a:latin typeface="Arial" panose="020B0604020202020204" pitchFamily="34" charset="0"/>
                  <a:cs typeface="Arial" panose="020B0604020202020204" pitchFamily="34" charset="0"/>
                </a:rPr>
                <a:t>frequentness</a:t>
              </a:r>
              <a:r>
                <a:rPr lang="zh-CN" altLang="en-US" sz="1100" dirty="0">
                  <a:latin typeface="Arial" panose="020B0604020202020204" pitchFamily="34" charset="0"/>
                  <a:cs typeface="Arial" panose="020B0604020202020204" pitchFamily="34" charset="0"/>
                </a:rPr>
                <a:t> </a:t>
              </a:r>
              <a:r>
                <a:rPr lang="en-US" altLang="zh-CN" sz="1100" dirty="0">
                  <a:latin typeface="Arial" panose="020B0604020202020204" pitchFamily="34" charset="0"/>
                  <a:cs typeface="Arial" panose="020B0604020202020204" pitchFamily="34" charset="0"/>
                </a:rPr>
                <a:t>finalized</a:t>
              </a:r>
              <a:endParaRPr lang="en-US" sz="1100" dirty="0"/>
            </a:p>
          </p:txBody>
        </p:sp>
        <p:cxnSp>
          <p:nvCxnSpPr>
            <p:cNvPr id="58" name="Straight Connector 52">
              <a:extLst>
                <a:ext uri="{FF2B5EF4-FFF2-40B4-BE49-F238E27FC236}">
                  <a16:creationId xmlns:a16="http://schemas.microsoft.com/office/drawing/2014/main" id="{A59B7E04-5548-4E33-BB23-1021B3052E32}"/>
                </a:ext>
              </a:extLst>
            </p:cNvPr>
            <p:cNvCxnSpPr>
              <a:cxnSpLocks/>
            </p:cNvCxnSpPr>
            <p:nvPr/>
          </p:nvCxnSpPr>
          <p:spPr>
            <a:xfrm flipV="1">
              <a:off x="3653285" y="4464071"/>
              <a:ext cx="0" cy="59690"/>
            </a:xfrm>
            <a:prstGeom prst="line">
              <a:avLst/>
            </a:prstGeom>
            <a:ln w="25400">
              <a:solidFill>
                <a:schemeClr val="tx1"/>
              </a:solidFill>
              <a:prstDash val="sysDot"/>
              <a:headEnd type="none"/>
            </a:ln>
          </p:spPr>
          <p:style>
            <a:lnRef idx="1">
              <a:schemeClr val="accent1"/>
            </a:lnRef>
            <a:fillRef idx="0">
              <a:schemeClr val="accent1"/>
            </a:fillRef>
            <a:effectRef idx="0">
              <a:schemeClr val="accent1"/>
            </a:effectRef>
            <a:fontRef idx="minor">
              <a:schemeClr val="tx1"/>
            </a:fontRef>
          </p:style>
        </p:cxnSp>
      </p:grpSp>
      <p:cxnSp>
        <p:nvCxnSpPr>
          <p:cNvPr id="59" name="Straight Connector 53">
            <a:extLst>
              <a:ext uri="{FF2B5EF4-FFF2-40B4-BE49-F238E27FC236}">
                <a16:creationId xmlns:a16="http://schemas.microsoft.com/office/drawing/2014/main" id="{641FDDAF-E318-4252-8896-AE99D7AA07EE}"/>
              </a:ext>
            </a:extLst>
          </p:cNvPr>
          <p:cNvCxnSpPr>
            <a:cxnSpLocks/>
          </p:cNvCxnSpPr>
          <p:nvPr/>
        </p:nvCxnSpPr>
        <p:spPr>
          <a:xfrm flipV="1">
            <a:off x="1649475" y="4145371"/>
            <a:ext cx="0" cy="1499629"/>
          </a:xfrm>
          <a:prstGeom prst="line">
            <a:avLst/>
          </a:prstGeom>
          <a:ln w="25400">
            <a:solidFill>
              <a:schemeClr val="tx1"/>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0" name="Straight Arrow Connector 54">
            <a:extLst>
              <a:ext uri="{FF2B5EF4-FFF2-40B4-BE49-F238E27FC236}">
                <a16:creationId xmlns:a16="http://schemas.microsoft.com/office/drawing/2014/main" id="{189F9CD9-2158-4B9D-925D-F94F9CEB14A7}"/>
              </a:ext>
            </a:extLst>
          </p:cNvPr>
          <p:cNvCxnSpPr>
            <a:cxnSpLocks/>
          </p:cNvCxnSpPr>
          <p:nvPr/>
        </p:nvCxnSpPr>
        <p:spPr>
          <a:xfrm>
            <a:off x="1637108" y="4278045"/>
            <a:ext cx="1961730" cy="0"/>
          </a:xfrm>
          <a:prstGeom prst="straightConnector1">
            <a:avLst/>
          </a:prstGeom>
          <a:ln w="25400">
            <a:solidFill>
              <a:schemeClr val="tx1"/>
            </a:solidFill>
            <a:prstDash val="sysDot"/>
            <a:headEnd w="sm" len="med"/>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55">
            <a:extLst>
              <a:ext uri="{FF2B5EF4-FFF2-40B4-BE49-F238E27FC236}">
                <a16:creationId xmlns:a16="http://schemas.microsoft.com/office/drawing/2014/main" id="{438C2998-26D7-4A18-8F5F-9930F0C619BE}"/>
              </a:ext>
            </a:extLst>
          </p:cNvPr>
          <p:cNvCxnSpPr>
            <a:cxnSpLocks/>
          </p:cNvCxnSpPr>
          <p:nvPr/>
        </p:nvCxnSpPr>
        <p:spPr>
          <a:xfrm flipV="1">
            <a:off x="3574314" y="3595835"/>
            <a:ext cx="0" cy="682210"/>
          </a:xfrm>
          <a:prstGeom prst="line">
            <a:avLst/>
          </a:prstGeom>
          <a:ln w="25400">
            <a:solidFill>
              <a:schemeClr val="tx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62" name="TextBox 83">
            <a:extLst>
              <a:ext uri="{FF2B5EF4-FFF2-40B4-BE49-F238E27FC236}">
                <a16:creationId xmlns:a16="http://schemas.microsoft.com/office/drawing/2014/main" id="{9178D5E9-ED32-452A-BE41-A61089B18CB1}"/>
              </a:ext>
            </a:extLst>
          </p:cNvPr>
          <p:cNvSpPr txBox="1"/>
          <p:nvPr/>
        </p:nvSpPr>
        <p:spPr>
          <a:xfrm>
            <a:off x="3240363" y="3530823"/>
            <a:ext cx="1956787" cy="261610"/>
          </a:xfrm>
          <a:prstGeom prst="rect">
            <a:avLst/>
          </a:prstGeom>
          <a:noFill/>
        </p:spPr>
        <p:txBody>
          <a:bodyPr wrap="square" rtlCol="0">
            <a:spAutoFit/>
          </a:bodyPr>
          <a:lstStyle/>
          <a:p>
            <a:pPr algn="ctr"/>
            <a:r>
              <a:rPr lang="en-US" altLang="zh-CN" sz="1100" dirty="0">
                <a:latin typeface="Arial" panose="020B0604020202020204" pitchFamily="34" charset="0"/>
                <a:cs typeface="Arial" panose="020B0604020202020204" pitchFamily="34" charset="0"/>
              </a:rPr>
              <a:t>⑤ delete</a:t>
            </a:r>
            <a:r>
              <a:rPr lang="zh-CN" altLang="en-US" sz="1100" dirty="0">
                <a:latin typeface="Arial" panose="020B0604020202020204" pitchFamily="34" charset="0"/>
                <a:cs typeface="Arial" panose="020B0604020202020204" pitchFamily="34" charset="0"/>
              </a:rPr>
              <a:t> </a:t>
            </a:r>
            <a:r>
              <a:rPr lang="en-US" altLang="zh-CN" sz="1100" dirty="0">
                <a:latin typeface="Arial" panose="020B0604020202020204" pitchFamily="34" charset="0"/>
                <a:cs typeface="Arial" panose="020B0604020202020204" pitchFamily="34" charset="0"/>
              </a:rPr>
              <a:t>capsule</a:t>
            </a:r>
            <a:endParaRPr lang="en-US" sz="1100" dirty="0"/>
          </a:p>
        </p:txBody>
      </p:sp>
      <p:grpSp>
        <p:nvGrpSpPr>
          <p:cNvPr id="63" name="Group 57">
            <a:extLst>
              <a:ext uri="{FF2B5EF4-FFF2-40B4-BE49-F238E27FC236}">
                <a16:creationId xmlns:a16="http://schemas.microsoft.com/office/drawing/2014/main" id="{E646DCE7-AA13-4CA6-8CC0-F307EF879331}"/>
              </a:ext>
            </a:extLst>
          </p:cNvPr>
          <p:cNvGrpSpPr/>
          <p:nvPr/>
        </p:nvGrpSpPr>
        <p:grpSpPr>
          <a:xfrm>
            <a:off x="3846208" y="4361747"/>
            <a:ext cx="354716" cy="285834"/>
            <a:chOff x="4695625" y="4786382"/>
            <a:chExt cx="309030" cy="249020"/>
          </a:xfrm>
        </p:grpSpPr>
        <p:sp>
          <p:nvSpPr>
            <p:cNvPr id="64" name="Oval 58">
              <a:extLst>
                <a:ext uri="{FF2B5EF4-FFF2-40B4-BE49-F238E27FC236}">
                  <a16:creationId xmlns:a16="http://schemas.microsoft.com/office/drawing/2014/main" id="{E14DFE32-CE3D-474F-90D3-40F9FA6A141B}"/>
                </a:ext>
              </a:extLst>
            </p:cNvPr>
            <p:cNvSpPr/>
            <p:nvPr/>
          </p:nvSpPr>
          <p:spPr>
            <a:xfrm rot="10800000">
              <a:off x="4807658" y="4786382"/>
              <a:ext cx="84964" cy="9569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5" name="Oval 59">
              <a:extLst>
                <a:ext uri="{FF2B5EF4-FFF2-40B4-BE49-F238E27FC236}">
                  <a16:creationId xmlns:a16="http://schemas.microsoft.com/office/drawing/2014/main" id="{409A2FED-182D-4645-8401-CDC9D20B0F94}"/>
                </a:ext>
              </a:extLst>
            </p:cNvPr>
            <p:cNvSpPr/>
            <p:nvPr/>
          </p:nvSpPr>
          <p:spPr>
            <a:xfrm rot="10800000">
              <a:off x="4695625" y="4939709"/>
              <a:ext cx="84964" cy="9569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6" name="Oval 60">
              <a:extLst>
                <a:ext uri="{FF2B5EF4-FFF2-40B4-BE49-F238E27FC236}">
                  <a16:creationId xmlns:a16="http://schemas.microsoft.com/office/drawing/2014/main" id="{5F75C9A6-EBC9-44DD-8927-A3F3A9120FA8}"/>
                </a:ext>
              </a:extLst>
            </p:cNvPr>
            <p:cNvSpPr/>
            <p:nvPr/>
          </p:nvSpPr>
          <p:spPr>
            <a:xfrm rot="10800000">
              <a:off x="4919691" y="4939709"/>
              <a:ext cx="84964" cy="9569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67" name="Straight Connector 61">
              <a:extLst>
                <a:ext uri="{FF2B5EF4-FFF2-40B4-BE49-F238E27FC236}">
                  <a16:creationId xmlns:a16="http://schemas.microsoft.com/office/drawing/2014/main" id="{46C9B087-C7F0-4718-9F37-023D3C0CA86D}"/>
                </a:ext>
              </a:extLst>
            </p:cNvPr>
            <p:cNvCxnSpPr>
              <a:cxnSpLocks/>
              <a:stCxn id="64" idx="7"/>
              <a:endCxn id="65" idx="3"/>
            </p:cNvCxnSpPr>
            <p:nvPr/>
          </p:nvCxnSpPr>
          <p:spPr>
            <a:xfrm flipH="1">
              <a:off x="4768146" y="4868061"/>
              <a:ext cx="51955" cy="85662"/>
            </a:xfrm>
            <a:prstGeom prst="line">
              <a:avLst/>
            </a:prstGeom>
            <a:ln w="12700"/>
          </p:spPr>
          <p:style>
            <a:lnRef idx="1">
              <a:schemeClr val="dk1"/>
            </a:lnRef>
            <a:fillRef idx="0">
              <a:schemeClr val="dk1"/>
            </a:fillRef>
            <a:effectRef idx="0">
              <a:schemeClr val="dk1"/>
            </a:effectRef>
            <a:fontRef idx="minor">
              <a:schemeClr val="tx1"/>
            </a:fontRef>
          </p:style>
        </p:cxnSp>
        <p:cxnSp>
          <p:nvCxnSpPr>
            <p:cNvPr id="68" name="Straight Connector 62">
              <a:extLst>
                <a:ext uri="{FF2B5EF4-FFF2-40B4-BE49-F238E27FC236}">
                  <a16:creationId xmlns:a16="http://schemas.microsoft.com/office/drawing/2014/main" id="{01B3278B-3650-4B1B-B4F4-034A52299AB4}"/>
                </a:ext>
              </a:extLst>
            </p:cNvPr>
            <p:cNvCxnSpPr>
              <a:stCxn id="65" idx="2"/>
              <a:endCxn id="66" idx="6"/>
            </p:cNvCxnSpPr>
            <p:nvPr/>
          </p:nvCxnSpPr>
          <p:spPr>
            <a:xfrm>
              <a:off x="4780589" y="4987555"/>
              <a:ext cx="139102" cy="0"/>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69" name="Group 70">
            <a:extLst>
              <a:ext uri="{FF2B5EF4-FFF2-40B4-BE49-F238E27FC236}">
                <a16:creationId xmlns:a16="http://schemas.microsoft.com/office/drawing/2014/main" id="{E0164533-765F-473A-9AFF-D25191C44DE6}"/>
              </a:ext>
            </a:extLst>
          </p:cNvPr>
          <p:cNvGrpSpPr/>
          <p:nvPr/>
        </p:nvGrpSpPr>
        <p:grpSpPr>
          <a:xfrm>
            <a:off x="2542539" y="4375569"/>
            <a:ext cx="354716" cy="285834"/>
            <a:chOff x="3122291" y="5074708"/>
            <a:chExt cx="309030" cy="249020"/>
          </a:xfrm>
        </p:grpSpPr>
        <p:sp>
          <p:nvSpPr>
            <p:cNvPr id="70" name="Oval 71">
              <a:extLst>
                <a:ext uri="{FF2B5EF4-FFF2-40B4-BE49-F238E27FC236}">
                  <a16:creationId xmlns:a16="http://schemas.microsoft.com/office/drawing/2014/main" id="{729350D1-DDCA-421D-983E-D268D0365A9E}"/>
                </a:ext>
              </a:extLst>
            </p:cNvPr>
            <p:cNvSpPr/>
            <p:nvPr/>
          </p:nvSpPr>
          <p:spPr>
            <a:xfrm rot="10800000">
              <a:off x="3234324" y="5074708"/>
              <a:ext cx="84964" cy="9569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1" name="Oval 72">
              <a:extLst>
                <a:ext uri="{FF2B5EF4-FFF2-40B4-BE49-F238E27FC236}">
                  <a16:creationId xmlns:a16="http://schemas.microsoft.com/office/drawing/2014/main" id="{48ADF284-9B44-4FED-8DF3-06327E7B6089}"/>
                </a:ext>
              </a:extLst>
            </p:cNvPr>
            <p:cNvSpPr/>
            <p:nvPr/>
          </p:nvSpPr>
          <p:spPr>
            <a:xfrm rot="10800000">
              <a:off x="3122291" y="5228035"/>
              <a:ext cx="84964" cy="9569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Oval 73">
              <a:extLst>
                <a:ext uri="{FF2B5EF4-FFF2-40B4-BE49-F238E27FC236}">
                  <a16:creationId xmlns:a16="http://schemas.microsoft.com/office/drawing/2014/main" id="{0DA147B9-7FD5-4F22-80B8-8C3AAC5A4C94}"/>
                </a:ext>
              </a:extLst>
            </p:cNvPr>
            <p:cNvSpPr/>
            <p:nvPr/>
          </p:nvSpPr>
          <p:spPr>
            <a:xfrm rot="10800000">
              <a:off x="3346357" y="5228035"/>
              <a:ext cx="84964" cy="9569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73" name="Straight Connector 74">
              <a:extLst>
                <a:ext uri="{FF2B5EF4-FFF2-40B4-BE49-F238E27FC236}">
                  <a16:creationId xmlns:a16="http://schemas.microsoft.com/office/drawing/2014/main" id="{6C4FFB3A-AF3F-4275-9EE1-9E65DD3AAC9A}"/>
                </a:ext>
              </a:extLst>
            </p:cNvPr>
            <p:cNvCxnSpPr>
              <a:stCxn id="71" idx="2"/>
              <a:endCxn id="72" idx="6"/>
            </p:cNvCxnSpPr>
            <p:nvPr/>
          </p:nvCxnSpPr>
          <p:spPr>
            <a:xfrm>
              <a:off x="3207255" y="5275881"/>
              <a:ext cx="13910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74" name="Straight Connector 75">
              <a:extLst>
                <a:ext uri="{FF2B5EF4-FFF2-40B4-BE49-F238E27FC236}">
                  <a16:creationId xmlns:a16="http://schemas.microsoft.com/office/drawing/2014/main" id="{D827877B-5607-40F9-9096-319BC28BA31B}"/>
                </a:ext>
              </a:extLst>
            </p:cNvPr>
            <p:cNvCxnSpPr>
              <a:cxnSpLocks/>
              <a:stCxn id="72" idx="5"/>
              <a:endCxn id="70" idx="1"/>
            </p:cNvCxnSpPr>
            <p:nvPr/>
          </p:nvCxnSpPr>
          <p:spPr>
            <a:xfrm flipH="1" flipV="1">
              <a:off x="3306845" y="5156387"/>
              <a:ext cx="51955" cy="85662"/>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75" name="Group 76">
            <a:extLst>
              <a:ext uri="{FF2B5EF4-FFF2-40B4-BE49-F238E27FC236}">
                <a16:creationId xmlns:a16="http://schemas.microsoft.com/office/drawing/2014/main" id="{50169608-8151-424F-8476-6A836A753770}"/>
              </a:ext>
            </a:extLst>
          </p:cNvPr>
          <p:cNvGrpSpPr/>
          <p:nvPr/>
        </p:nvGrpSpPr>
        <p:grpSpPr>
          <a:xfrm>
            <a:off x="3351682" y="4363853"/>
            <a:ext cx="354716" cy="285834"/>
            <a:chOff x="3122291" y="5074708"/>
            <a:chExt cx="309030" cy="249020"/>
          </a:xfrm>
        </p:grpSpPr>
        <p:sp>
          <p:nvSpPr>
            <p:cNvPr id="76" name="Oval 77">
              <a:extLst>
                <a:ext uri="{FF2B5EF4-FFF2-40B4-BE49-F238E27FC236}">
                  <a16:creationId xmlns:a16="http://schemas.microsoft.com/office/drawing/2014/main" id="{ACEECEC6-A354-4399-B15C-4D4787DE0E5A}"/>
                </a:ext>
              </a:extLst>
            </p:cNvPr>
            <p:cNvSpPr/>
            <p:nvPr/>
          </p:nvSpPr>
          <p:spPr>
            <a:xfrm rot="10800000">
              <a:off x="3234324" y="5074708"/>
              <a:ext cx="84964" cy="9569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Oval 78">
              <a:extLst>
                <a:ext uri="{FF2B5EF4-FFF2-40B4-BE49-F238E27FC236}">
                  <a16:creationId xmlns:a16="http://schemas.microsoft.com/office/drawing/2014/main" id="{7D1C04A7-59A9-404D-9276-946A1BDED79B}"/>
                </a:ext>
              </a:extLst>
            </p:cNvPr>
            <p:cNvSpPr/>
            <p:nvPr/>
          </p:nvSpPr>
          <p:spPr>
            <a:xfrm rot="10800000">
              <a:off x="3122291" y="5228035"/>
              <a:ext cx="84964" cy="9569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Oval 79">
              <a:extLst>
                <a:ext uri="{FF2B5EF4-FFF2-40B4-BE49-F238E27FC236}">
                  <a16:creationId xmlns:a16="http://schemas.microsoft.com/office/drawing/2014/main" id="{6EE79940-23B0-4FB0-AE2D-BFBBFA16A09F}"/>
                </a:ext>
              </a:extLst>
            </p:cNvPr>
            <p:cNvSpPr/>
            <p:nvPr/>
          </p:nvSpPr>
          <p:spPr>
            <a:xfrm rot="10800000">
              <a:off x="3346357" y="5228035"/>
              <a:ext cx="84964" cy="9569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79" name="Straight Connector 80">
              <a:extLst>
                <a:ext uri="{FF2B5EF4-FFF2-40B4-BE49-F238E27FC236}">
                  <a16:creationId xmlns:a16="http://schemas.microsoft.com/office/drawing/2014/main" id="{52570DF7-E3C7-4E6D-8C2B-F38C06A9D081}"/>
                </a:ext>
              </a:extLst>
            </p:cNvPr>
            <p:cNvCxnSpPr>
              <a:cxnSpLocks/>
              <a:stCxn id="76" idx="7"/>
              <a:endCxn id="77" idx="3"/>
            </p:cNvCxnSpPr>
            <p:nvPr/>
          </p:nvCxnSpPr>
          <p:spPr>
            <a:xfrm flipH="1">
              <a:off x="3194812" y="5156387"/>
              <a:ext cx="51955" cy="85662"/>
            </a:xfrm>
            <a:prstGeom prst="line">
              <a:avLst/>
            </a:prstGeom>
            <a:ln w="12700"/>
          </p:spPr>
          <p:style>
            <a:lnRef idx="1">
              <a:schemeClr val="dk1"/>
            </a:lnRef>
            <a:fillRef idx="0">
              <a:schemeClr val="dk1"/>
            </a:fillRef>
            <a:effectRef idx="0">
              <a:schemeClr val="dk1"/>
            </a:effectRef>
            <a:fontRef idx="minor">
              <a:schemeClr val="tx1"/>
            </a:fontRef>
          </p:style>
        </p:cxnSp>
        <p:cxnSp>
          <p:nvCxnSpPr>
            <p:cNvPr id="80" name="Straight Connector 81">
              <a:extLst>
                <a:ext uri="{FF2B5EF4-FFF2-40B4-BE49-F238E27FC236}">
                  <a16:creationId xmlns:a16="http://schemas.microsoft.com/office/drawing/2014/main" id="{187FFD1F-B843-4E0C-9265-8A81B7493820}"/>
                </a:ext>
              </a:extLst>
            </p:cNvPr>
            <p:cNvCxnSpPr>
              <a:cxnSpLocks/>
              <a:stCxn id="78" idx="5"/>
              <a:endCxn id="76" idx="1"/>
            </p:cNvCxnSpPr>
            <p:nvPr/>
          </p:nvCxnSpPr>
          <p:spPr>
            <a:xfrm flipH="1" flipV="1">
              <a:off x="3306845" y="5156387"/>
              <a:ext cx="51955" cy="85662"/>
            </a:xfrm>
            <a:prstGeom prst="line">
              <a:avLst/>
            </a:prstGeom>
            <a:ln w="12700"/>
          </p:spPr>
          <p:style>
            <a:lnRef idx="1">
              <a:schemeClr val="dk1"/>
            </a:lnRef>
            <a:fillRef idx="0">
              <a:schemeClr val="dk1"/>
            </a:fillRef>
            <a:effectRef idx="0">
              <a:schemeClr val="dk1"/>
            </a:effectRef>
            <a:fontRef idx="minor">
              <a:schemeClr val="tx1"/>
            </a:fontRef>
          </p:style>
        </p:cxnSp>
      </p:grpSp>
      <p:sp>
        <p:nvSpPr>
          <p:cNvPr id="81" name="TextBox 83">
            <a:extLst>
              <a:ext uri="{FF2B5EF4-FFF2-40B4-BE49-F238E27FC236}">
                <a16:creationId xmlns:a16="http://schemas.microsoft.com/office/drawing/2014/main" id="{CE4A2F07-C6B9-4C6D-9146-AF7F6C01F516}"/>
              </a:ext>
            </a:extLst>
          </p:cNvPr>
          <p:cNvSpPr txBox="1"/>
          <p:nvPr/>
        </p:nvSpPr>
        <p:spPr>
          <a:xfrm rot="10800000">
            <a:off x="2743125" y="4443789"/>
            <a:ext cx="794017" cy="420628"/>
          </a:xfrm>
          <a:prstGeom prst="rect">
            <a:avLst/>
          </a:prstGeom>
          <a:noFill/>
        </p:spPr>
        <p:txBody>
          <a:bodyPr wrap="square" rtlCol="0">
            <a:spAutoFit/>
          </a:bodyPr>
          <a:lstStyle/>
          <a:p>
            <a:pPr algn="ctr"/>
            <a:r>
              <a:rPr lang="zh-CN" altLang="en-US" sz="3200" b="1" i="1" baseline="-25000" dirty="0">
                <a:latin typeface="Times New Roman" charset="0"/>
                <a:ea typeface="Times New Roman" charset="0"/>
                <a:cs typeface="Times New Roman" charset="0"/>
              </a:rPr>
              <a:t> </a:t>
            </a:r>
            <a:r>
              <a:rPr lang="en-US" altLang="zh-CN" sz="3200" b="1" i="1" baseline="-25000" dirty="0">
                <a:latin typeface="Times New Roman" charset="0"/>
                <a:ea typeface="Times New Roman" charset="0"/>
                <a:cs typeface="Times New Roman" charset="0"/>
              </a:rPr>
              <a:t>…</a:t>
            </a:r>
            <a:endParaRPr lang="en-US" sz="3200" b="1" baseline="-25000" dirty="0">
              <a:latin typeface="Times New Roman" charset="0"/>
              <a:ea typeface="Times New Roman" charset="0"/>
              <a:cs typeface="Times New Roman" charset="0"/>
            </a:endParaRPr>
          </a:p>
        </p:txBody>
      </p:sp>
      <p:cxnSp>
        <p:nvCxnSpPr>
          <p:cNvPr id="82" name="Straight Arrow Connector 83">
            <a:extLst>
              <a:ext uri="{FF2B5EF4-FFF2-40B4-BE49-F238E27FC236}">
                <a16:creationId xmlns:a16="http://schemas.microsoft.com/office/drawing/2014/main" id="{A7235781-44D5-4D31-B392-3EC9F88DF84B}"/>
              </a:ext>
            </a:extLst>
          </p:cNvPr>
          <p:cNvCxnSpPr>
            <a:cxnSpLocks/>
          </p:cNvCxnSpPr>
          <p:nvPr/>
        </p:nvCxnSpPr>
        <p:spPr>
          <a:xfrm>
            <a:off x="4333017" y="4579467"/>
            <a:ext cx="0" cy="700566"/>
          </a:xfrm>
          <a:prstGeom prst="straightConnector1">
            <a:avLst/>
          </a:prstGeom>
          <a:ln w="25400">
            <a:solidFill>
              <a:schemeClr val="tx1"/>
            </a:solidFill>
            <a:prstDash val="sysDot"/>
            <a:headEnd type="triangle" w="med" len="med"/>
            <a:tailEnd type="none"/>
          </a:ln>
        </p:spPr>
        <p:style>
          <a:lnRef idx="1">
            <a:schemeClr val="accent1"/>
          </a:lnRef>
          <a:fillRef idx="0">
            <a:schemeClr val="accent1"/>
          </a:fillRef>
          <a:effectRef idx="0">
            <a:schemeClr val="accent1"/>
          </a:effectRef>
          <a:fontRef idx="minor">
            <a:schemeClr val="tx1"/>
          </a:fontRef>
        </p:style>
      </p:cxnSp>
      <p:sp>
        <p:nvSpPr>
          <p:cNvPr id="83" name="TextBox 83">
            <a:extLst>
              <a:ext uri="{FF2B5EF4-FFF2-40B4-BE49-F238E27FC236}">
                <a16:creationId xmlns:a16="http://schemas.microsoft.com/office/drawing/2014/main" id="{9A77D00A-4AED-4793-A7DA-2CF1A00DF5C0}"/>
              </a:ext>
            </a:extLst>
          </p:cNvPr>
          <p:cNvSpPr txBox="1"/>
          <p:nvPr/>
        </p:nvSpPr>
        <p:spPr>
          <a:xfrm>
            <a:off x="1593269" y="4887200"/>
            <a:ext cx="2189135" cy="261610"/>
          </a:xfrm>
          <a:prstGeom prst="rect">
            <a:avLst/>
          </a:prstGeom>
          <a:noFill/>
        </p:spPr>
        <p:txBody>
          <a:bodyPr wrap="square" rtlCol="0">
            <a:spAutoFit/>
          </a:bodyPr>
          <a:lstStyle/>
          <a:p>
            <a:pPr algn="ctr"/>
            <a:r>
              <a:rPr lang="en-US" altLang="zh-CN" sz="1100" dirty="0">
                <a:latin typeface="Arial" panose="020B0604020202020204" pitchFamily="34" charset="0"/>
                <a:cs typeface="Arial" panose="020B0604020202020204" pitchFamily="34" charset="0"/>
              </a:rPr>
              <a:t>④ if</a:t>
            </a:r>
            <a:r>
              <a:rPr lang="zh-CN" altLang="en-US" sz="1100" dirty="0">
                <a:latin typeface="Arial" panose="020B0604020202020204" pitchFamily="34" charset="0"/>
                <a:cs typeface="Arial" panose="020B0604020202020204" pitchFamily="34" charset="0"/>
              </a:rPr>
              <a:t> </a:t>
            </a:r>
            <a:r>
              <a:rPr lang="en-US" altLang="zh-CN" sz="1100" dirty="0">
                <a:latin typeface="Arial" panose="020B0604020202020204" pitchFamily="34" charset="0"/>
                <a:cs typeface="Arial" panose="020B0604020202020204" pitchFamily="34" charset="0"/>
              </a:rPr>
              <a:t>frequent:</a:t>
            </a:r>
            <a:r>
              <a:rPr lang="zh-CN" altLang="en-US" sz="1100" dirty="0">
                <a:latin typeface="Arial" panose="020B0604020202020204" pitchFamily="34" charset="0"/>
                <a:cs typeface="Arial" panose="020B0604020202020204" pitchFamily="34" charset="0"/>
              </a:rPr>
              <a:t> </a:t>
            </a:r>
            <a:r>
              <a:rPr lang="en-US" altLang="zh-CN" sz="1100" dirty="0">
                <a:latin typeface="Arial" panose="020B0604020202020204" pitchFamily="34" charset="0"/>
                <a:cs typeface="Arial" panose="020B0604020202020204" pitchFamily="34" charset="0"/>
              </a:rPr>
              <a:t>extend</a:t>
            </a:r>
            <a:r>
              <a:rPr lang="zh-CN" altLang="en-US" sz="1100" dirty="0">
                <a:latin typeface="Arial" panose="020B0604020202020204" pitchFamily="34" charset="0"/>
                <a:cs typeface="Arial" panose="020B0604020202020204" pitchFamily="34" charset="0"/>
              </a:rPr>
              <a:t> </a:t>
            </a:r>
            <a:r>
              <a:rPr lang="en-US" altLang="zh-CN" sz="1100" dirty="0">
                <a:latin typeface="Arial" panose="020B0604020202020204" pitchFamily="34" charset="0"/>
                <a:cs typeface="Arial" panose="020B0604020202020204" pitchFamily="34" charset="0"/>
              </a:rPr>
              <a:t>&amp;</a:t>
            </a:r>
            <a:r>
              <a:rPr lang="zh-CN" altLang="en-US" sz="1100" dirty="0">
                <a:latin typeface="Arial" panose="020B0604020202020204" pitchFamily="34" charset="0"/>
                <a:cs typeface="Arial" panose="020B0604020202020204" pitchFamily="34" charset="0"/>
              </a:rPr>
              <a:t> </a:t>
            </a:r>
            <a:r>
              <a:rPr lang="en-US" altLang="zh-CN" sz="1100" dirty="0">
                <a:latin typeface="Arial" panose="020B0604020202020204" pitchFamily="34" charset="0"/>
                <a:cs typeface="Arial" panose="020B0604020202020204" pitchFamily="34" charset="0"/>
              </a:rPr>
              <a:t>push</a:t>
            </a:r>
            <a:endParaRPr lang="en-US" sz="1100" dirty="0"/>
          </a:p>
        </p:txBody>
      </p:sp>
      <p:grpSp>
        <p:nvGrpSpPr>
          <p:cNvPr id="84" name="Group 113">
            <a:extLst>
              <a:ext uri="{FF2B5EF4-FFF2-40B4-BE49-F238E27FC236}">
                <a16:creationId xmlns:a16="http://schemas.microsoft.com/office/drawing/2014/main" id="{0EE6B7F2-6A9B-493E-8E42-AE10D42B51AD}"/>
              </a:ext>
            </a:extLst>
          </p:cNvPr>
          <p:cNvGrpSpPr/>
          <p:nvPr/>
        </p:nvGrpSpPr>
        <p:grpSpPr>
          <a:xfrm>
            <a:off x="950085" y="5697251"/>
            <a:ext cx="1956786" cy="418360"/>
            <a:chOff x="2960940" y="6313795"/>
            <a:chExt cx="1956786" cy="418360"/>
          </a:xfrm>
        </p:grpSpPr>
        <p:cxnSp>
          <p:nvCxnSpPr>
            <p:cNvPr id="85" name="Straight Connector 2">
              <a:extLst>
                <a:ext uri="{FF2B5EF4-FFF2-40B4-BE49-F238E27FC236}">
                  <a16:creationId xmlns:a16="http://schemas.microsoft.com/office/drawing/2014/main" id="{555DA79F-F57D-4454-8212-529B2539A21D}"/>
                </a:ext>
              </a:extLst>
            </p:cNvPr>
            <p:cNvCxnSpPr>
              <a:cxnSpLocks/>
            </p:cNvCxnSpPr>
            <p:nvPr/>
          </p:nvCxnSpPr>
          <p:spPr>
            <a:xfrm>
              <a:off x="4538561" y="6412755"/>
              <a:ext cx="159666" cy="0"/>
            </a:xfrm>
            <a:prstGeom prst="line">
              <a:avLst/>
            </a:prstGeom>
            <a:ln w="12700"/>
          </p:spPr>
          <p:style>
            <a:lnRef idx="1">
              <a:schemeClr val="dk1"/>
            </a:lnRef>
            <a:fillRef idx="0">
              <a:schemeClr val="dk1"/>
            </a:fillRef>
            <a:effectRef idx="0">
              <a:schemeClr val="dk1"/>
            </a:effectRef>
            <a:fontRef idx="minor">
              <a:schemeClr val="tx1"/>
            </a:fontRef>
          </p:style>
        </p:cxnSp>
        <p:grpSp>
          <p:nvGrpSpPr>
            <p:cNvPr id="86" name="Group 63">
              <a:extLst>
                <a:ext uri="{FF2B5EF4-FFF2-40B4-BE49-F238E27FC236}">
                  <a16:creationId xmlns:a16="http://schemas.microsoft.com/office/drawing/2014/main" id="{74C398FB-85FE-4FEC-8275-1B6D2F82E25E}"/>
                </a:ext>
              </a:extLst>
            </p:cNvPr>
            <p:cNvGrpSpPr/>
            <p:nvPr/>
          </p:nvGrpSpPr>
          <p:grpSpPr>
            <a:xfrm>
              <a:off x="3083593" y="6353174"/>
              <a:ext cx="354716" cy="285834"/>
              <a:chOff x="3122291" y="5074708"/>
              <a:chExt cx="309030" cy="249020"/>
            </a:xfrm>
          </p:grpSpPr>
          <p:sp>
            <p:nvSpPr>
              <p:cNvPr id="104" name="Oval 64">
                <a:extLst>
                  <a:ext uri="{FF2B5EF4-FFF2-40B4-BE49-F238E27FC236}">
                    <a16:creationId xmlns:a16="http://schemas.microsoft.com/office/drawing/2014/main" id="{B25B6163-94B0-4BFE-A848-F9D59F7D11D4}"/>
                  </a:ext>
                </a:extLst>
              </p:cNvPr>
              <p:cNvSpPr/>
              <p:nvPr/>
            </p:nvSpPr>
            <p:spPr>
              <a:xfrm rot="10800000">
                <a:off x="3234324" y="5074708"/>
                <a:ext cx="84964" cy="9569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5" name="Oval 65">
                <a:extLst>
                  <a:ext uri="{FF2B5EF4-FFF2-40B4-BE49-F238E27FC236}">
                    <a16:creationId xmlns:a16="http://schemas.microsoft.com/office/drawing/2014/main" id="{FF423A95-E639-4FC6-9CE4-E1CE0D4B4EAF}"/>
                  </a:ext>
                </a:extLst>
              </p:cNvPr>
              <p:cNvSpPr/>
              <p:nvPr/>
            </p:nvSpPr>
            <p:spPr>
              <a:xfrm rot="10800000">
                <a:off x="3122291" y="5228035"/>
                <a:ext cx="84964" cy="9569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6" name="Oval 66">
                <a:extLst>
                  <a:ext uri="{FF2B5EF4-FFF2-40B4-BE49-F238E27FC236}">
                    <a16:creationId xmlns:a16="http://schemas.microsoft.com/office/drawing/2014/main" id="{21067550-FA68-42ED-9FD6-B1D4FA39D1C2}"/>
                  </a:ext>
                </a:extLst>
              </p:cNvPr>
              <p:cNvSpPr/>
              <p:nvPr/>
            </p:nvSpPr>
            <p:spPr>
              <a:xfrm rot="10800000">
                <a:off x="3346357" y="5228035"/>
                <a:ext cx="84964" cy="9569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07" name="Straight Connector 67">
                <a:extLst>
                  <a:ext uri="{FF2B5EF4-FFF2-40B4-BE49-F238E27FC236}">
                    <a16:creationId xmlns:a16="http://schemas.microsoft.com/office/drawing/2014/main" id="{FF204385-831F-4456-8E07-4C916E95E1D5}"/>
                  </a:ext>
                </a:extLst>
              </p:cNvPr>
              <p:cNvCxnSpPr>
                <a:cxnSpLocks/>
                <a:stCxn id="104" idx="7"/>
                <a:endCxn id="105" idx="3"/>
              </p:cNvCxnSpPr>
              <p:nvPr/>
            </p:nvCxnSpPr>
            <p:spPr>
              <a:xfrm flipH="1">
                <a:off x="3194812" y="5156387"/>
                <a:ext cx="51955" cy="85662"/>
              </a:xfrm>
              <a:prstGeom prst="line">
                <a:avLst/>
              </a:prstGeom>
              <a:ln w="12700"/>
            </p:spPr>
            <p:style>
              <a:lnRef idx="1">
                <a:schemeClr val="dk1"/>
              </a:lnRef>
              <a:fillRef idx="0">
                <a:schemeClr val="dk1"/>
              </a:fillRef>
              <a:effectRef idx="0">
                <a:schemeClr val="dk1"/>
              </a:effectRef>
              <a:fontRef idx="minor">
                <a:schemeClr val="tx1"/>
              </a:fontRef>
            </p:style>
          </p:cxnSp>
          <p:cxnSp>
            <p:nvCxnSpPr>
              <p:cNvPr id="108" name="Straight Connector 68">
                <a:extLst>
                  <a:ext uri="{FF2B5EF4-FFF2-40B4-BE49-F238E27FC236}">
                    <a16:creationId xmlns:a16="http://schemas.microsoft.com/office/drawing/2014/main" id="{309D584C-498E-45DF-97E0-EA8D7DA3B777}"/>
                  </a:ext>
                </a:extLst>
              </p:cNvPr>
              <p:cNvCxnSpPr>
                <a:stCxn id="105" idx="2"/>
                <a:endCxn id="106" idx="6"/>
              </p:cNvCxnSpPr>
              <p:nvPr/>
            </p:nvCxnSpPr>
            <p:spPr>
              <a:xfrm>
                <a:off x="3207255" y="5275881"/>
                <a:ext cx="13910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09" name="Straight Connector 69">
                <a:extLst>
                  <a:ext uri="{FF2B5EF4-FFF2-40B4-BE49-F238E27FC236}">
                    <a16:creationId xmlns:a16="http://schemas.microsoft.com/office/drawing/2014/main" id="{5C787882-A74B-4202-AB67-AB7F26115E42}"/>
                  </a:ext>
                </a:extLst>
              </p:cNvPr>
              <p:cNvCxnSpPr>
                <a:cxnSpLocks/>
                <a:stCxn id="106" idx="5"/>
                <a:endCxn id="104" idx="1"/>
              </p:cNvCxnSpPr>
              <p:nvPr/>
            </p:nvCxnSpPr>
            <p:spPr>
              <a:xfrm flipH="1" flipV="1">
                <a:off x="3306845" y="5156387"/>
                <a:ext cx="51955" cy="85662"/>
              </a:xfrm>
              <a:prstGeom prst="line">
                <a:avLst/>
              </a:prstGeom>
              <a:ln w="12700"/>
            </p:spPr>
            <p:style>
              <a:lnRef idx="1">
                <a:schemeClr val="dk1"/>
              </a:lnRef>
              <a:fillRef idx="0">
                <a:schemeClr val="dk1"/>
              </a:fillRef>
              <a:effectRef idx="0">
                <a:schemeClr val="dk1"/>
              </a:effectRef>
              <a:fontRef idx="minor">
                <a:schemeClr val="tx1"/>
              </a:fontRef>
            </p:style>
          </p:cxnSp>
        </p:grpSp>
        <p:grpSp>
          <p:nvGrpSpPr>
            <p:cNvPr id="87" name="Group 85">
              <a:extLst>
                <a:ext uri="{FF2B5EF4-FFF2-40B4-BE49-F238E27FC236}">
                  <a16:creationId xmlns:a16="http://schemas.microsoft.com/office/drawing/2014/main" id="{F9718C92-217B-4065-B15F-DDEA8A08E412}"/>
                </a:ext>
              </a:extLst>
            </p:cNvPr>
            <p:cNvGrpSpPr/>
            <p:nvPr/>
          </p:nvGrpSpPr>
          <p:grpSpPr>
            <a:xfrm>
              <a:off x="3542632" y="6353433"/>
              <a:ext cx="432602" cy="285834"/>
              <a:chOff x="3054436" y="5074708"/>
              <a:chExt cx="376885" cy="249020"/>
            </a:xfrm>
          </p:grpSpPr>
          <p:sp>
            <p:nvSpPr>
              <p:cNvPr id="98" name="Oval 86">
                <a:extLst>
                  <a:ext uri="{FF2B5EF4-FFF2-40B4-BE49-F238E27FC236}">
                    <a16:creationId xmlns:a16="http://schemas.microsoft.com/office/drawing/2014/main" id="{1609A244-BA35-4B48-A24F-01551975BF62}"/>
                  </a:ext>
                </a:extLst>
              </p:cNvPr>
              <p:cNvSpPr/>
              <p:nvPr/>
            </p:nvSpPr>
            <p:spPr>
              <a:xfrm rot="10800000">
                <a:off x="3234324" y="5074708"/>
                <a:ext cx="84964" cy="9569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9" name="Oval 87">
                <a:extLst>
                  <a:ext uri="{FF2B5EF4-FFF2-40B4-BE49-F238E27FC236}">
                    <a16:creationId xmlns:a16="http://schemas.microsoft.com/office/drawing/2014/main" id="{59A4F56F-3A39-4639-8821-8F527A94FA25}"/>
                  </a:ext>
                </a:extLst>
              </p:cNvPr>
              <p:cNvSpPr/>
              <p:nvPr/>
            </p:nvSpPr>
            <p:spPr>
              <a:xfrm rot="10800000">
                <a:off x="3122291" y="5228035"/>
                <a:ext cx="84964" cy="9569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0" name="Oval 88">
                <a:extLst>
                  <a:ext uri="{FF2B5EF4-FFF2-40B4-BE49-F238E27FC236}">
                    <a16:creationId xmlns:a16="http://schemas.microsoft.com/office/drawing/2014/main" id="{2A7CC10B-D763-419F-B9B9-16DDD82D60B8}"/>
                  </a:ext>
                </a:extLst>
              </p:cNvPr>
              <p:cNvSpPr/>
              <p:nvPr/>
            </p:nvSpPr>
            <p:spPr>
              <a:xfrm rot="10800000">
                <a:off x="3346357" y="5228035"/>
                <a:ext cx="84964" cy="9569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01" name="Straight Connector 89">
                <a:extLst>
                  <a:ext uri="{FF2B5EF4-FFF2-40B4-BE49-F238E27FC236}">
                    <a16:creationId xmlns:a16="http://schemas.microsoft.com/office/drawing/2014/main" id="{9DF17C69-279B-425C-AAF8-286097EFECE3}"/>
                  </a:ext>
                </a:extLst>
              </p:cNvPr>
              <p:cNvCxnSpPr>
                <a:cxnSpLocks/>
                <a:stCxn id="98" idx="7"/>
                <a:endCxn id="99" idx="3"/>
              </p:cNvCxnSpPr>
              <p:nvPr/>
            </p:nvCxnSpPr>
            <p:spPr>
              <a:xfrm flipH="1">
                <a:off x="3194812" y="5156387"/>
                <a:ext cx="51955" cy="85662"/>
              </a:xfrm>
              <a:prstGeom prst="line">
                <a:avLst/>
              </a:prstGeom>
              <a:ln w="12700"/>
            </p:spPr>
            <p:style>
              <a:lnRef idx="1">
                <a:schemeClr val="dk1"/>
              </a:lnRef>
              <a:fillRef idx="0">
                <a:schemeClr val="dk1"/>
              </a:fillRef>
              <a:effectRef idx="0">
                <a:schemeClr val="dk1"/>
              </a:effectRef>
              <a:fontRef idx="minor">
                <a:schemeClr val="tx1"/>
              </a:fontRef>
            </p:style>
          </p:cxnSp>
          <p:cxnSp>
            <p:nvCxnSpPr>
              <p:cNvPr id="102" name="Straight Connector 90">
                <a:extLst>
                  <a:ext uri="{FF2B5EF4-FFF2-40B4-BE49-F238E27FC236}">
                    <a16:creationId xmlns:a16="http://schemas.microsoft.com/office/drawing/2014/main" id="{89BD04C3-3E94-4CEF-B786-3F5342956597}"/>
                  </a:ext>
                </a:extLst>
              </p:cNvPr>
              <p:cNvCxnSpPr>
                <a:stCxn id="99" idx="2"/>
                <a:endCxn id="100" idx="6"/>
              </p:cNvCxnSpPr>
              <p:nvPr/>
            </p:nvCxnSpPr>
            <p:spPr>
              <a:xfrm>
                <a:off x="3207255" y="5275881"/>
                <a:ext cx="13910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03" name="Straight Connector 91">
                <a:extLst>
                  <a:ext uri="{FF2B5EF4-FFF2-40B4-BE49-F238E27FC236}">
                    <a16:creationId xmlns:a16="http://schemas.microsoft.com/office/drawing/2014/main" id="{87E57F35-DE1E-44DD-9E5C-CCD21900A565}"/>
                  </a:ext>
                </a:extLst>
              </p:cNvPr>
              <p:cNvCxnSpPr>
                <a:cxnSpLocks/>
                <a:stCxn id="99" idx="5"/>
              </p:cNvCxnSpPr>
              <p:nvPr/>
            </p:nvCxnSpPr>
            <p:spPr>
              <a:xfrm flipH="1" flipV="1">
                <a:off x="3054436" y="5149380"/>
                <a:ext cx="80298" cy="92669"/>
              </a:xfrm>
              <a:prstGeom prst="line">
                <a:avLst/>
              </a:prstGeom>
              <a:ln w="12700"/>
            </p:spPr>
            <p:style>
              <a:lnRef idx="1">
                <a:schemeClr val="dk1"/>
              </a:lnRef>
              <a:fillRef idx="0">
                <a:schemeClr val="dk1"/>
              </a:fillRef>
              <a:effectRef idx="0">
                <a:schemeClr val="dk1"/>
              </a:effectRef>
              <a:fontRef idx="minor">
                <a:schemeClr val="tx1"/>
              </a:fontRef>
            </p:style>
          </p:cxnSp>
        </p:grpSp>
        <p:sp>
          <p:nvSpPr>
            <p:cNvPr id="88" name="Oval 92">
              <a:extLst>
                <a:ext uri="{FF2B5EF4-FFF2-40B4-BE49-F238E27FC236}">
                  <a16:creationId xmlns:a16="http://schemas.microsoft.com/office/drawing/2014/main" id="{1FFABFD2-48DD-4132-8F35-1053205B8C40}"/>
                </a:ext>
              </a:extLst>
            </p:cNvPr>
            <p:cNvSpPr/>
            <p:nvPr/>
          </p:nvSpPr>
          <p:spPr>
            <a:xfrm rot="10800000">
              <a:off x="3489672" y="6353432"/>
              <a:ext cx="97525" cy="109840"/>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9" name="Group 93">
              <a:extLst>
                <a:ext uri="{FF2B5EF4-FFF2-40B4-BE49-F238E27FC236}">
                  <a16:creationId xmlns:a16="http://schemas.microsoft.com/office/drawing/2014/main" id="{3586CD13-23FA-43FD-8FC3-C1D51AA7BFAC}"/>
                </a:ext>
              </a:extLst>
            </p:cNvPr>
            <p:cNvGrpSpPr/>
            <p:nvPr/>
          </p:nvGrpSpPr>
          <p:grpSpPr>
            <a:xfrm>
              <a:off x="4327273" y="6353174"/>
              <a:ext cx="354716" cy="285834"/>
              <a:chOff x="3122291" y="5074708"/>
              <a:chExt cx="309030" cy="249020"/>
            </a:xfrm>
          </p:grpSpPr>
          <p:sp>
            <p:nvSpPr>
              <p:cNvPr id="93" name="Oval 94">
                <a:extLst>
                  <a:ext uri="{FF2B5EF4-FFF2-40B4-BE49-F238E27FC236}">
                    <a16:creationId xmlns:a16="http://schemas.microsoft.com/office/drawing/2014/main" id="{4FC8DE1C-6B99-4FCE-BA97-2E0A7F74D43D}"/>
                  </a:ext>
                </a:extLst>
              </p:cNvPr>
              <p:cNvSpPr/>
              <p:nvPr/>
            </p:nvSpPr>
            <p:spPr>
              <a:xfrm rot="10800000">
                <a:off x="3234324" y="5074708"/>
                <a:ext cx="84964" cy="9569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Oval 95">
                <a:extLst>
                  <a:ext uri="{FF2B5EF4-FFF2-40B4-BE49-F238E27FC236}">
                    <a16:creationId xmlns:a16="http://schemas.microsoft.com/office/drawing/2014/main" id="{29F27A7D-A9B7-45DA-9D03-D144A4944220}"/>
                  </a:ext>
                </a:extLst>
              </p:cNvPr>
              <p:cNvSpPr/>
              <p:nvPr/>
            </p:nvSpPr>
            <p:spPr>
              <a:xfrm rot="10800000">
                <a:off x="3122291" y="5228035"/>
                <a:ext cx="84964" cy="9569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5" name="Oval 96">
                <a:extLst>
                  <a:ext uri="{FF2B5EF4-FFF2-40B4-BE49-F238E27FC236}">
                    <a16:creationId xmlns:a16="http://schemas.microsoft.com/office/drawing/2014/main" id="{8FC26A90-4F6E-41FD-B851-4C5060E6DBAE}"/>
                  </a:ext>
                </a:extLst>
              </p:cNvPr>
              <p:cNvSpPr/>
              <p:nvPr/>
            </p:nvSpPr>
            <p:spPr>
              <a:xfrm rot="10800000">
                <a:off x="3346357" y="5228035"/>
                <a:ext cx="84964" cy="9569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96" name="Straight Connector 97">
                <a:extLst>
                  <a:ext uri="{FF2B5EF4-FFF2-40B4-BE49-F238E27FC236}">
                    <a16:creationId xmlns:a16="http://schemas.microsoft.com/office/drawing/2014/main" id="{B0962BF0-96CA-4DD8-87DE-865374E05D5C}"/>
                  </a:ext>
                </a:extLst>
              </p:cNvPr>
              <p:cNvCxnSpPr>
                <a:cxnSpLocks/>
                <a:stCxn id="93" idx="7"/>
                <a:endCxn id="94" idx="3"/>
              </p:cNvCxnSpPr>
              <p:nvPr/>
            </p:nvCxnSpPr>
            <p:spPr>
              <a:xfrm flipH="1">
                <a:off x="3194812" y="5156387"/>
                <a:ext cx="51955" cy="85662"/>
              </a:xfrm>
              <a:prstGeom prst="line">
                <a:avLst/>
              </a:prstGeom>
              <a:ln w="12700"/>
            </p:spPr>
            <p:style>
              <a:lnRef idx="1">
                <a:schemeClr val="dk1"/>
              </a:lnRef>
              <a:fillRef idx="0">
                <a:schemeClr val="dk1"/>
              </a:fillRef>
              <a:effectRef idx="0">
                <a:schemeClr val="dk1"/>
              </a:effectRef>
              <a:fontRef idx="minor">
                <a:schemeClr val="tx1"/>
              </a:fontRef>
            </p:style>
          </p:cxnSp>
          <p:cxnSp>
            <p:nvCxnSpPr>
              <p:cNvPr id="97" name="Straight Connector 98">
                <a:extLst>
                  <a:ext uri="{FF2B5EF4-FFF2-40B4-BE49-F238E27FC236}">
                    <a16:creationId xmlns:a16="http://schemas.microsoft.com/office/drawing/2014/main" id="{C11273D1-E93B-4C8F-AB2C-B5CC4E7F61CB}"/>
                  </a:ext>
                </a:extLst>
              </p:cNvPr>
              <p:cNvCxnSpPr>
                <a:cxnSpLocks/>
                <a:stCxn id="94" idx="2"/>
                <a:endCxn id="95" idx="6"/>
              </p:cNvCxnSpPr>
              <p:nvPr/>
            </p:nvCxnSpPr>
            <p:spPr>
              <a:xfrm>
                <a:off x="3207255" y="5275881"/>
                <a:ext cx="139102" cy="0"/>
              </a:xfrm>
              <a:prstGeom prst="line">
                <a:avLst/>
              </a:prstGeom>
              <a:ln w="12700"/>
            </p:spPr>
            <p:style>
              <a:lnRef idx="1">
                <a:schemeClr val="dk1"/>
              </a:lnRef>
              <a:fillRef idx="0">
                <a:schemeClr val="dk1"/>
              </a:fillRef>
              <a:effectRef idx="0">
                <a:schemeClr val="dk1"/>
              </a:effectRef>
              <a:fontRef idx="minor">
                <a:schemeClr val="tx1"/>
              </a:fontRef>
            </p:style>
          </p:cxnSp>
        </p:grpSp>
        <p:sp>
          <p:nvSpPr>
            <p:cNvPr id="90" name="Oval 99">
              <a:extLst>
                <a:ext uri="{FF2B5EF4-FFF2-40B4-BE49-F238E27FC236}">
                  <a16:creationId xmlns:a16="http://schemas.microsoft.com/office/drawing/2014/main" id="{94D26674-2040-48B6-BA42-F55611677F7E}"/>
                </a:ext>
              </a:extLst>
            </p:cNvPr>
            <p:cNvSpPr/>
            <p:nvPr/>
          </p:nvSpPr>
          <p:spPr>
            <a:xfrm rot="10800000">
              <a:off x="4695218" y="6356123"/>
              <a:ext cx="97525" cy="109840"/>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1" name="TextBox 83">
              <a:extLst>
                <a:ext uri="{FF2B5EF4-FFF2-40B4-BE49-F238E27FC236}">
                  <a16:creationId xmlns:a16="http://schemas.microsoft.com/office/drawing/2014/main" id="{A4B8B748-B523-43BB-A405-288615EC3B6D}"/>
                </a:ext>
              </a:extLst>
            </p:cNvPr>
            <p:cNvSpPr txBox="1"/>
            <p:nvPr/>
          </p:nvSpPr>
          <p:spPr>
            <a:xfrm rot="10800000">
              <a:off x="3769405" y="6434638"/>
              <a:ext cx="794017" cy="297517"/>
            </a:xfrm>
            <a:prstGeom prst="rect">
              <a:avLst/>
            </a:prstGeom>
            <a:noFill/>
          </p:spPr>
          <p:txBody>
            <a:bodyPr wrap="square" rtlCol="0">
              <a:spAutoFit/>
            </a:bodyPr>
            <a:lstStyle/>
            <a:p>
              <a:pPr algn="ctr"/>
              <a:r>
                <a:rPr lang="en-US" altLang="zh-CN" sz="2000" b="1" i="1" baseline="-25000" dirty="0">
                  <a:latin typeface="Times New Roman" charset="0"/>
                  <a:ea typeface="Times New Roman" charset="0"/>
                  <a:cs typeface="Times New Roman" charset="0"/>
                </a:rPr>
                <a:t>…</a:t>
              </a:r>
              <a:endParaRPr lang="en-US" sz="2000" b="1" baseline="-25000" dirty="0">
                <a:latin typeface="Times New Roman" charset="0"/>
                <a:ea typeface="Times New Roman" charset="0"/>
                <a:cs typeface="Times New Roman" charset="0"/>
              </a:endParaRPr>
            </a:p>
          </p:txBody>
        </p:sp>
        <p:sp>
          <p:nvSpPr>
            <p:cNvPr id="92" name="Rounded Rectangle 101">
              <a:extLst>
                <a:ext uri="{FF2B5EF4-FFF2-40B4-BE49-F238E27FC236}">
                  <a16:creationId xmlns:a16="http://schemas.microsoft.com/office/drawing/2014/main" id="{F279BC76-4E0A-4621-BB13-89A979D82EB4}"/>
                </a:ext>
              </a:extLst>
            </p:cNvPr>
            <p:cNvSpPr/>
            <p:nvPr/>
          </p:nvSpPr>
          <p:spPr>
            <a:xfrm>
              <a:off x="2960940" y="6313795"/>
              <a:ext cx="1956786" cy="373418"/>
            </a:xfrm>
            <a:prstGeom prst="roundRect">
              <a:avLst/>
            </a:prstGeom>
            <a:no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aseline="-25000" dirty="0">
                <a:solidFill>
                  <a:schemeClr val="tx1"/>
                </a:solidFill>
              </a:endParaRPr>
            </a:p>
          </p:txBody>
        </p:sp>
      </p:grpSp>
      <p:cxnSp>
        <p:nvCxnSpPr>
          <p:cNvPr id="110" name="Straight Connector 102">
            <a:extLst>
              <a:ext uri="{FF2B5EF4-FFF2-40B4-BE49-F238E27FC236}">
                <a16:creationId xmlns:a16="http://schemas.microsoft.com/office/drawing/2014/main" id="{9226B68F-0BC0-40BB-A4C0-584CACF18D6C}"/>
              </a:ext>
            </a:extLst>
          </p:cNvPr>
          <p:cNvCxnSpPr>
            <a:cxnSpLocks/>
          </p:cNvCxnSpPr>
          <p:nvPr/>
        </p:nvCxnSpPr>
        <p:spPr>
          <a:xfrm flipV="1">
            <a:off x="2078022" y="5258044"/>
            <a:ext cx="0" cy="409934"/>
          </a:xfrm>
          <a:prstGeom prst="line">
            <a:avLst/>
          </a:prstGeom>
          <a:ln w="25400">
            <a:solidFill>
              <a:schemeClr val="tx1"/>
            </a:solidFill>
            <a:prstDash val="sysDot"/>
            <a:headEnd type="none"/>
          </a:ln>
        </p:spPr>
        <p:style>
          <a:lnRef idx="1">
            <a:schemeClr val="accent1"/>
          </a:lnRef>
          <a:fillRef idx="0">
            <a:schemeClr val="accent1"/>
          </a:fillRef>
          <a:effectRef idx="0">
            <a:schemeClr val="accent1"/>
          </a:effectRef>
          <a:fontRef idx="minor">
            <a:schemeClr val="tx1"/>
          </a:fontRef>
        </p:style>
      </p:cxnSp>
      <p:cxnSp>
        <p:nvCxnSpPr>
          <p:cNvPr id="111" name="Straight Arrow Connector 103">
            <a:extLst>
              <a:ext uri="{FF2B5EF4-FFF2-40B4-BE49-F238E27FC236}">
                <a16:creationId xmlns:a16="http://schemas.microsoft.com/office/drawing/2014/main" id="{774F5C44-0622-4F88-9263-6F27FCA68EA1}"/>
              </a:ext>
            </a:extLst>
          </p:cNvPr>
          <p:cNvCxnSpPr>
            <a:cxnSpLocks/>
          </p:cNvCxnSpPr>
          <p:nvPr/>
        </p:nvCxnSpPr>
        <p:spPr>
          <a:xfrm>
            <a:off x="2061926" y="5258044"/>
            <a:ext cx="2288325" cy="0"/>
          </a:xfrm>
          <a:prstGeom prst="straightConnector1">
            <a:avLst/>
          </a:prstGeom>
          <a:ln w="25400">
            <a:solidFill>
              <a:schemeClr val="tx1"/>
            </a:solidFill>
            <a:prstDash val="sysDot"/>
            <a:headEnd w="sm" len="med"/>
            <a:tailEnd type="none"/>
          </a:ln>
        </p:spPr>
        <p:style>
          <a:lnRef idx="1">
            <a:schemeClr val="accent1"/>
          </a:lnRef>
          <a:fillRef idx="0">
            <a:schemeClr val="accent1"/>
          </a:fillRef>
          <a:effectRef idx="0">
            <a:schemeClr val="accent1"/>
          </a:effectRef>
          <a:fontRef idx="minor">
            <a:schemeClr val="tx1"/>
          </a:fontRef>
        </p:style>
      </p:cxnSp>
      <p:cxnSp>
        <p:nvCxnSpPr>
          <p:cNvPr id="112" name="Straight Arrow Connector 104">
            <a:extLst>
              <a:ext uri="{FF2B5EF4-FFF2-40B4-BE49-F238E27FC236}">
                <a16:creationId xmlns:a16="http://schemas.microsoft.com/office/drawing/2014/main" id="{8DE7CC94-1324-486D-ABF5-41E847E6BC48}"/>
              </a:ext>
            </a:extLst>
          </p:cNvPr>
          <p:cNvCxnSpPr>
            <a:cxnSpLocks/>
          </p:cNvCxnSpPr>
          <p:nvPr/>
        </p:nvCxnSpPr>
        <p:spPr>
          <a:xfrm flipH="1">
            <a:off x="3143903" y="2228641"/>
            <a:ext cx="1884928" cy="0"/>
          </a:xfrm>
          <a:prstGeom prst="straightConnector1">
            <a:avLst/>
          </a:prstGeom>
          <a:ln w="25400">
            <a:solidFill>
              <a:schemeClr val="tx1"/>
            </a:solidFill>
            <a:prstDash val="solid"/>
            <a:headEnd w="sm" len="med"/>
            <a:tailEnd type="none"/>
          </a:ln>
        </p:spPr>
        <p:style>
          <a:lnRef idx="1">
            <a:schemeClr val="accent1"/>
          </a:lnRef>
          <a:fillRef idx="0">
            <a:schemeClr val="accent1"/>
          </a:fillRef>
          <a:effectRef idx="0">
            <a:schemeClr val="accent1"/>
          </a:effectRef>
          <a:fontRef idx="minor">
            <a:schemeClr val="tx1"/>
          </a:fontRef>
        </p:style>
      </p:cxnSp>
      <p:cxnSp>
        <p:nvCxnSpPr>
          <p:cNvPr id="113" name="Straight Connector 105">
            <a:extLst>
              <a:ext uri="{FF2B5EF4-FFF2-40B4-BE49-F238E27FC236}">
                <a16:creationId xmlns:a16="http://schemas.microsoft.com/office/drawing/2014/main" id="{AC033241-E2F8-4B7B-984F-9AE315F406EA}"/>
              </a:ext>
            </a:extLst>
          </p:cNvPr>
          <p:cNvCxnSpPr>
            <a:cxnSpLocks/>
          </p:cNvCxnSpPr>
          <p:nvPr/>
        </p:nvCxnSpPr>
        <p:spPr>
          <a:xfrm>
            <a:off x="5011364" y="2220805"/>
            <a:ext cx="0" cy="9324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06">
            <a:extLst>
              <a:ext uri="{FF2B5EF4-FFF2-40B4-BE49-F238E27FC236}">
                <a16:creationId xmlns:a16="http://schemas.microsoft.com/office/drawing/2014/main" id="{9A7F55DC-57C1-4D3F-A445-4C9DD65543FB}"/>
              </a:ext>
            </a:extLst>
          </p:cNvPr>
          <p:cNvCxnSpPr>
            <a:cxnSpLocks/>
          </p:cNvCxnSpPr>
          <p:nvPr/>
        </p:nvCxnSpPr>
        <p:spPr>
          <a:xfrm>
            <a:off x="3858491" y="3149706"/>
            <a:ext cx="1170340" cy="0"/>
          </a:xfrm>
          <a:prstGeom prst="line">
            <a:avLst/>
          </a:prstGeom>
          <a:ln w="254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cxnSp>
        <p:nvCxnSpPr>
          <p:cNvPr id="115" name="Straight Connector 107">
            <a:extLst>
              <a:ext uri="{FF2B5EF4-FFF2-40B4-BE49-F238E27FC236}">
                <a16:creationId xmlns:a16="http://schemas.microsoft.com/office/drawing/2014/main" id="{51CC90D7-5CA5-4481-A057-E28DE0DA9DD0}"/>
              </a:ext>
            </a:extLst>
          </p:cNvPr>
          <p:cNvCxnSpPr>
            <a:cxnSpLocks/>
          </p:cNvCxnSpPr>
          <p:nvPr/>
        </p:nvCxnSpPr>
        <p:spPr>
          <a:xfrm>
            <a:off x="4152160" y="4753607"/>
            <a:ext cx="0" cy="805715"/>
          </a:xfrm>
          <a:prstGeom prst="line">
            <a:avLst/>
          </a:prstGeom>
          <a:ln w="25400">
            <a:solidFill>
              <a:schemeClr val="tx1"/>
            </a:solidFill>
            <a:prstDash val="solid"/>
            <a:headEnd type="triangle"/>
          </a:ln>
        </p:spPr>
        <p:style>
          <a:lnRef idx="1">
            <a:schemeClr val="accent1"/>
          </a:lnRef>
          <a:fillRef idx="0">
            <a:schemeClr val="accent1"/>
          </a:fillRef>
          <a:effectRef idx="0">
            <a:schemeClr val="accent1"/>
          </a:effectRef>
          <a:fontRef idx="minor">
            <a:schemeClr val="tx1"/>
          </a:fontRef>
        </p:style>
      </p:cxnSp>
      <p:sp>
        <p:nvSpPr>
          <p:cNvPr id="116" name="TextBox 83">
            <a:extLst>
              <a:ext uri="{FF2B5EF4-FFF2-40B4-BE49-F238E27FC236}">
                <a16:creationId xmlns:a16="http://schemas.microsoft.com/office/drawing/2014/main" id="{208A8B7B-4E26-49BF-AFB6-C04593315967}"/>
              </a:ext>
            </a:extLst>
          </p:cNvPr>
          <p:cNvSpPr txBox="1"/>
          <p:nvPr/>
        </p:nvSpPr>
        <p:spPr>
          <a:xfrm>
            <a:off x="3094436" y="5592970"/>
            <a:ext cx="2189135" cy="430886"/>
          </a:xfrm>
          <a:prstGeom prst="rect">
            <a:avLst/>
          </a:prstGeom>
          <a:noFill/>
        </p:spPr>
        <p:txBody>
          <a:bodyPr wrap="square" rtlCol="0">
            <a:spAutoFit/>
          </a:bodyPr>
          <a:lstStyle/>
          <a:p>
            <a:pPr algn="ctr"/>
            <a:r>
              <a:rPr lang="en-US" altLang="zh-CN" sz="1100" dirty="0">
                <a:latin typeface="Arial" panose="020B0604020202020204" pitchFamily="34" charset="0"/>
                <a:cs typeface="Arial" panose="020B0604020202020204" pitchFamily="34" charset="0"/>
              </a:rPr>
              <a:t>Initial</a:t>
            </a:r>
            <a:r>
              <a:rPr lang="zh-CN" altLang="en-US" sz="1100" dirty="0">
                <a:latin typeface="Arial" panose="020B0604020202020204" pitchFamily="34" charset="0"/>
                <a:cs typeface="Arial" panose="020B0604020202020204" pitchFamily="34" charset="0"/>
              </a:rPr>
              <a:t> </a:t>
            </a:r>
            <a:r>
              <a:rPr lang="en-US" altLang="zh-CN" sz="1100" dirty="0">
                <a:latin typeface="Arial" panose="020B0604020202020204" pitchFamily="34" charset="0"/>
                <a:cs typeface="Arial" panose="020B0604020202020204" pitchFamily="34" charset="0"/>
              </a:rPr>
              <a:t>2-edge</a:t>
            </a:r>
            <a:r>
              <a:rPr lang="zh-CN" altLang="en-US" sz="1100" dirty="0">
                <a:latin typeface="Arial" panose="020B0604020202020204" pitchFamily="34" charset="0"/>
                <a:cs typeface="Arial" panose="020B0604020202020204" pitchFamily="34" charset="0"/>
              </a:rPr>
              <a:t> </a:t>
            </a:r>
            <a:r>
              <a:rPr lang="en-US" altLang="zh-CN" sz="1100" dirty="0">
                <a:latin typeface="Arial" panose="020B0604020202020204" pitchFamily="34" charset="0"/>
                <a:cs typeface="Arial" panose="020B0604020202020204" pitchFamily="34" charset="0"/>
              </a:rPr>
              <a:t>patterns</a:t>
            </a:r>
            <a:r>
              <a:rPr lang="zh-CN" altLang="en-US" sz="1100" dirty="0">
                <a:latin typeface="Arial" panose="020B0604020202020204" pitchFamily="34" charset="0"/>
                <a:cs typeface="Arial" panose="020B0604020202020204" pitchFamily="34" charset="0"/>
              </a:rPr>
              <a:t> </a:t>
            </a:r>
            <a:r>
              <a:rPr lang="en-US" altLang="zh-CN" sz="1100" dirty="0">
                <a:latin typeface="Arial" panose="020B0604020202020204" pitchFamily="34" charset="0"/>
                <a:cs typeface="Arial" panose="020B0604020202020204" pitchFamily="34" charset="0"/>
              </a:rPr>
              <a:t>(computed</a:t>
            </a:r>
            <a:r>
              <a:rPr lang="zh-CN" altLang="en-US" sz="1100" dirty="0">
                <a:latin typeface="Arial" panose="020B0604020202020204" pitchFamily="34" charset="0"/>
                <a:cs typeface="Arial" panose="020B0604020202020204" pitchFamily="34" charset="0"/>
              </a:rPr>
              <a:t> </a:t>
            </a:r>
            <a:r>
              <a:rPr lang="en-US" altLang="zh-CN" sz="1100" dirty="0">
                <a:latin typeface="Arial" panose="020B0604020202020204" pitchFamily="34" charset="0"/>
                <a:cs typeface="Arial" panose="020B0604020202020204" pitchFamily="34" charset="0"/>
              </a:rPr>
              <a:t>by</a:t>
            </a:r>
            <a:r>
              <a:rPr lang="zh-CN" altLang="en-US" sz="1100" dirty="0">
                <a:latin typeface="Arial" panose="020B0604020202020204" pitchFamily="34" charset="0"/>
                <a:cs typeface="Arial" panose="020B0604020202020204" pitchFamily="34" charset="0"/>
              </a:rPr>
              <a:t> </a:t>
            </a:r>
            <a:r>
              <a:rPr lang="en-US" altLang="zh-CN" sz="1100" dirty="0">
                <a:latin typeface="Arial" panose="020B0604020202020204" pitchFamily="34" charset="0"/>
                <a:cs typeface="Arial" panose="020B0604020202020204" pitchFamily="34" charset="0"/>
              </a:rPr>
              <a:t>the</a:t>
            </a:r>
            <a:r>
              <a:rPr lang="zh-CN" altLang="en-US" sz="1100" dirty="0">
                <a:latin typeface="Arial" panose="020B0604020202020204" pitchFamily="34" charset="0"/>
                <a:cs typeface="Arial" panose="020B0604020202020204" pitchFamily="34" charset="0"/>
              </a:rPr>
              <a:t> </a:t>
            </a:r>
            <a:r>
              <a:rPr lang="en-US" altLang="zh-CN" sz="1100" dirty="0">
                <a:latin typeface="Arial" panose="020B0604020202020204" pitchFamily="34" charset="0"/>
                <a:cs typeface="Arial" panose="020B0604020202020204" pitchFamily="34" charset="0"/>
              </a:rPr>
              <a:t>worker)</a:t>
            </a:r>
            <a:endParaRPr lang="en-US" sz="1100" dirty="0"/>
          </a:p>
        </p:txBody>
      </p:sp>
      <p:sp>
        <p:nvSpPr>
          <p:cNvPr id="117" name="TextBox 109">
            <a:extLst>
              <a:ext uri="{FF2B5EF4-FFF2-40B4-BE49-F238E27FC236}">
                <a16:creationId xmlns:a16="http://schemas.microsoft.com/office/drawing/2014/main" id="{75D8C433-ACDB-4436-ACFB-BC7CCB6C5C12}"/>
              </a:ext>
            </a:extLst>
          </p:cNvPr>
          <p:cNvSpPr txBox="1"/>
          <p:nvPr/>
        </p:nvSpPr>
        <p:spPr>
          <a:xfrm>
            <a:off x="1349298" y="3261122"/>
            <a:ext cx="993761" cy="297517"/>
          </a:xfrm>
          <a:prstGeom prst="rect">
            <a:avLst/>
          </a:prstGeom>
          <a:noFill/>
        </p:spPr>
        <p:txBody>
          <a:bodyPr wrap="square" rtlCol="0">
            <a:spAutoFit/>
          </a:bodyPr>
          <a:lstStyle/>
          <a:p>
            <a:r>
              <a:rPr lang="en-US" altLang="zh-CN" sz="2000" b="1" baseline="-25000" dirty="0">
                <a:solidFill>
                  <a:srgbClr val="0070C0"/>
                </a:solidFill>
                <a:latin typeface="Arial" panose="020B0604020202020204" pitchFamily="34" charset="0"/>
                <a:cs typeface="Arial" panose="020B0604020202020204" pitchFamily="34" charset="0"/>
              </a:rPr>
              <a:t>active</a:t>
            </a:r>
            <a:endParaRPr lang="en-US" sz="2000" b="1" baseline="-25000" dirty="0">
              <a:solidFill>
                <a:srgbClr val="0070C0"/>
              </a:solidFill>
              <a:latin typeface="Arial" panose="020B0604020202020204" pitchFamily="34" charset="0"/>
              <a:cs typeface="Arial" panose="020B0604020202020204" pitchFamily="34" charset="0"/>
            </a:endParaRPr>
          </a:p>
        </p:txBody>
      </p:sp>
      <p:grpSp>
        <p:nvGrpSpPr>
          <p:cNvPr id="3" name="组合 2">
            <a:extLst>
              <a:ext uri="{FF2B5EF4-FFF2-40B4-BE49-F238E27FC236}">
                <a16:creationId xmlns:a16="http://schemas.microsoft.com/office/drawing/2014/main" id="{6AA1F8DD-D9CD-49D8-9A68-86E632983170}"/>
              </a:ext>
            </a:extLst>
          </p:cNvPr>
          <p:cNvGrpSpPr/>
          <p:nvPr/>
        </p:nvGrpSpPr>
        <p:grpSpPr>
          <a:xfrm>
            <a:off x="6994356" y="3169898"/>
            <a:ext cx="4320048" cy="2852565"/>
            <a:chOff x="6607686" y="2422489"/>
            <a:chExt cx="5180609" cy="3482921"/>
          </a:xfrm>
        </p:grpSpPr>
        <p:pic>
          <p:nvPicPr>
            <p:cNvPr id="7" name="Picture 115" descr="Text&#10;&#10;Description automatically generated with low confidence">
              <a:extLst>
                <a:ext uri="{FF2B5EF4-FFF2-40B4-BE49-F238E27FC236}">
                  <a16:creationId xmlns:a16="http://schemas.microsoft.com/office/drawing/2014/main" id="{2362B1B6-D2BD-440B-9570-8B7EEFF64F2B}"/>
                </a:ext>
              </a:extLst>
            </p:cNvPr>
            <p:cNvPicPr>
              <a:picLocks noChangeAspect="1"/>
            </p:cNvPicPr>
            <p:nvPr/>
          </p:nvPicPr>
          <p:blipFill rotWithShape="1">
            <a:blip r:embed="rId5"/>
            <a:srcRect t="543" b="1978"/>
            <a:stretch/>
          </p:blipFill>
          <p:spPr>
            <a:xfrm>
              <a:off x="6607686" y="2422489"/>
              <a:ext cx="5180609" cy="3482921"/>
            </a:xfrm>
            <a:prstGeom prst="rect">
              <a:avLst/>
            </a:prstGeom>
          </p:spPr>
        </p:pic>
        <p:cxnSp>
          <p:nvCxnSpPr>
            <p:cNvPr id="118" name="Straight Connector 119">
              <a:extLst>
                <a:ext uri="{FF2B5EF4-FFF2-40B4-BE49-F238E27FC236}">
                  <a16:creationId xmlns:a16="http://schemas.microsoft.com/office/drawing/2014/main" id="{685C8A20-D7AC-42B0-8347-40261B4B4FB3}"/>
                </a:ext>
              </a:extLst>
            </p:cNvPr>
            <p:cNvCxnSpPr>
              <a:cxnSpLocks/>
            </p:cNvCxnSpPr>
            <p:nvPr/>
          </p:nvCxnSpPr>
          <p:spPr>
            <a:xfrm flipH="1">
              <a:off x="8440805" y="2738404"/>
              <a:ext cx="825087" cy="88028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9" name="Rounded Rectangle 124">
            <a:extLst>
              <a:ext uri="{FF2B5EF4-FFF2-40B4-BE49-F238E27FC236}">
                <a16:creationId xmlns:a16="http://schemas.microsoft.com/office/drawing/2014/main" id="{22A0D967-9922-40FE-9611-4697BCA52CBB}"/>
              </a:ext>
            </a:extLst>
          </p:cNvPr>
          <p:cNvSpPr/>
          <p:nvPr/>
        </p:nvSpPr>
        <p:spPr>
          <a:xfrm>
            <a:off x="4272547" y="4243966"/>
            <a:ext cx="300349" cy="62045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0" name="Straight Arrow Connector 126">
            <a:extLst>
              <a:ext uri="{FF2B5EF4-FFF2-40B4-BE49-F238E27FC236}">
                <a16:creationId xmlns:a16="http://schemas.microsoft.com/office/drawing/2014/main" id="{118A2688-BD36-45F9-9C8E-12F7AA071D92}"/>
              </a:ext>
            </a:extLst>
          </p:cNvPr>
          <p:cNvCxnSpPr/>
          <p:nvPr/>
        </p:nvCxnSpPr>
        <p:spPr>
          <a:xfrm>
            <a:off x="3094436" y="3000551"/>
            <a:ext cx="195402" cy="19540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1" name="TextBox 127">
            <a:extLst>
              <a:ext uri="{FF2B5EF4-FFF2-40B4-BE49-F238E27FC236}">
                <a16:creationId xmlns:a16="http://schemas.microsoft.com/office/drawing/2014/main" id="{E291CAE6-A51C-48A5-9B9D-A09DFAEE020A}"/>
              </a:ext>
            </a:extLst>
          </p:cNvPr>
          <p:cNvSpPr txBox="1"/>
          <p:nvPr/>
        </p:nvSpPr>
        <p:spPr>
          <a:xfrm>
            <a:off x="2825398" y="2755414"/>
            <a:ext cx="327334" cy="461665"/>
          </a:xfrm>
          <a:prstGeom prst="rect">
            <a:avLst/>
          </a:prstGeom>
          <a:noFill/>
        </p:spPr>
        <p:txBody>
          <a:bodyPr wrap="none" rtlCol="0">
            <a:spAutoFit/>
          </a:bodyPr>
          <a:lstStyle/>
          <a:p>
            <a:r>
              <a:rPr lang="en-US" altLang="zh-CN" sz="2400" b="1" dirty="0">
                <a:solidFill>
                  <a:srgbClr val="FF0000"/>
                </a:solidFill>
              </a:rPr>
              <a:t>?</a:t>
            </a:r>
            <a:endParaRPr lang="en-US" sz="2400" b="1" dirty="0">
              <a:solidFill>
                <a:srgbClr val="FF0000"/>
              </a:solidFill>
            </a:endParaRPr>
          </a:p>
        </p:txBody>
      </p:sp>
      <p:pic>
        <p:nvPicPr>
          <p:cNvPr id="122" name="Picture 117" descr="Diagram&#10;&#10;Description automatically generated">
            <a:extLst>
              <a:ext uri="{FF2B5EF4-FFF2-40B4-BE49-F238E27FC236}">
                <a16:creationId xmlns:a16="http://schemas.microsoft.com/office/drawing/2014/main" id="{B416A4DE-889D-4078-AADB-F3021C8D0230}"/>
              </a:ext>
            </a:extLst>
          </p:cNvPr>
          <p:cNvPicPr>
            <a:picLocks noChangeAspect="1"/>
          </p:cNvPicPr>
          <p:nvPr/>
        </p:nvPicPr>
        <p:blipFill>
          <a:blip r:embed="rId6"/>
          <a:stretch>
            <a:fillRect/>
          </a:stretch>
        </p:blipFill>
        <p:spPr>
          <a:xfrm>
            <a:off x="7853560" y="1137366"/>
            <a:ext cx="2705721" cy="2043297"/>
          </a:xfrm>
          <a:prstGeom prst="rect">
            <a:avLst/>
          </a:prstGeom>
        </p:spPr>
      </p:pic>
    </p:spTree>
    <p:extLst>
      <p:ext uri="{BB962C8B-B14F-4D97-AF65-F5344CB8AC3E}">
        <p14:creationId xmlns:p14="http://schemas.microsoft.com/office/powerpoint/2010/main" val="362344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1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2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2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7" grpId="0"/>
      <p:bldP spid="50" grpId="0" animBg="1"/>
      <p:bldP spid="51" grpId="0" animBg="1"/>
      <p:bldP spid="52" grpId="0"/>
      <p:bldP spid="53" grpId="0"/>
      <p:bldP spid="62" grpId="0"/>
      <p:bldP spid="83" grpId="0"/>
      <p:bldP spid="119" grpId="0" animBg="1"/>
      <p:bldP spid="1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Introduction (1/4)</a:t>
            </a:r>
          </a:p>
        </p:txBody>
      </p:sp>
      <p:sp>
        <p:nvSpPr>
          <p:cNvPr id="3" name="内容占位符 2"/>
          <p:cNvSpPr>
            <a:spLocks noGrp="1"/>
          </p:cNvSpPr>
          <p:nvPr>
            <p:ph idx="1"/>
          </p:nvPr>
        </p:nvSpPr>
        <p:spPr>
          <a:xfrm>
            <a:off x="609600" y="1125220"/>
            <a:ext cx="11191875" cy="4895850"/>
          </a:xfrm>
        </p:spPr>
        <p:txBody>
          <a:bodyPr/>
          <a:lstStyle/>
          <a:p>
            <a:r>
              <a:rPr lang="en-US" altLang="zh-CN" dirty="0"/>
              <a:t>What is a graph? </a:t>
            </a:r>
          </a:p>
        </p:txBody>
      </p:sp>
      <p:sp>
        <p:nvSpPr>
          <p:cNvPr id="4" name="灯片编号占位符 3"/>
          <p:cNvSpPr>
            <a:spLocks noGrp="1"/>
          </p:cNvSpPr>
          <p:nvPr>
            <p:ph type="sldNum" sz="quarter" idx="10"/>
          </p:nvPr>
        </p:nvSpPr>
        <p:spPr/>
        <p:txBody>
          <a:bodyPr/>
          <a:lstStyle/>
          <a:p>
            <a:fld id="{D9B6BDF2-6896-4B98-8776-C18582F63BA5}" type="slidenum">
              <a:rPr lang="zh-TW" altLang="en-US" smtClean="0"/>
              <a:t>4</a:t>
            </a:fld>
            <a:endParaRPr lang="zh-TW" altLang="en-US"/>
          </a:p>
        </p:txBody>
      </p:sp>
      <p:pic>
        <p:nvPicPr>
          <p:cNvPr id="1026" name="Picture 2" descr="https://data-mining.philippe-fournier-viger.com/wp-content/uploads/2017/01/graph1.png">
            <a:extLst>
              <a:ext uri="{FF2B5EF4-FFF2-40B4-BE49-F238E27FC236}">
                <a16:creationId xmlns:a16="http://schemas.microsoft.com/office/drawing/2014/main" id="{5DAAB014-E84F-4B85-B61E-17A012DCAB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7115" y="2062606"/>
            <a:ext cx="4876800" cy="3381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9655" y="144780"/>
            <a:ext cx="10808335" cy="692150"/>
          </a:xfrm>
        </p:spPr>
        <p:txBody>
          <a:bodyPr/>
          <a:lstStyle/>
          <a:p>
            <a:r>
              <a:rPr lang="en-US" altLang="zh-CN" dirty="0"/>
              <a:t>Proposed Methods (27/29) </a:t>
            </a:r>
          </a:p>
        </p:txBody>
      </p:sp>
      <p:sp>
        <p:nvSpPr>
          <p:cNvPr id="4" name="灯片编号占位符 3"/>
          <p:cNvSpPr>
            <a:spLocks noGrp="1"/>
          </p:cNvSpPr>
          <p:nvPr>
            <p:ph type="sldNum" sz="quarter" idx="10"/>
          </p:nvPr>
        </p:nvSpPr>
        <p:spPr/>
        <p:txBody>
          <a:bodyPr/>
          <a:lstStyle/>
          <a:p>
            <a:fld id="{D9B6BDF2-6896-4B98-8776-C18582F63BA5}" type="slidenum">
              <a:rPr lang="zh-TW" altLang="en-US" smtClean="0"/>
              <a:t>40</a:t>
            </a:fld>
            <a:endParaRPr lang="zh-TW" altLang="en-US"/>
          </a:p>
        </p:txBody>
      </p:sp>
      <p:sp>
        <p:nvSpPr>
          <p:cNvPr id="9" name="TextBox 13">
            <a:extLst>
              <a:ext uri="{FF2B5EF4-FFF2-40B4-BE49-F238E27FC236}">
                <a16:creationId xmlns:a16="http://schemas.microsoft.com/office/drawing/2014/main" id="{DC65831D-660E-4008-8A2C-59CA5E7462EB}"/>
              </a:ext>
            </a:extLst>
          </p:cNvPr>
          <p:cNvSpPr txBox="1">
            <a:spLocks noGrp="1"/>
          </p:cNvSpPr>
          <p:nvPr>
            <p:ph idx="1"/>
          </p:nvPr>
        </p:nvSpPr>
        <p:spPr>
          <a:xfrm>
            <a:off x="609600" y="1125538"/>
            <a:ext cx="10972800" cy="523220"/>
          </a:xfrm>
          <a:prstGeom prst="rect">
            <a:avLst/>
          </a:prstGeom>
          <a:noFill/>
        </p:spPr>
        <p:txBody>
          <a:bodyPr wrap="square">
            <a:spAutoFit/>
          </a:bodyPr>
          <a:lstStyle/>
          <a:p>
            <a:r>
              <a:rPr lang="en-US" altLang="zh-CN" sz="2800" b="1" dirty="0">
                <a:solidFill>
                  <a:srgbClr val="C00000"/>
                </a:solidFill>
              </a:rPr>
              <a:t>Pattern</a:t>
            </a:r>
            <a:r>
              <a:rPr lang="zh-CN" altLang="en-US" sz="2800" b="1" dirty="0">
                <a:solidFill>
                  <a:srgbClr val="C00000"/>
                </a:solidFill>
              </a:rPr>
              <a:t> </a:t>
            </a:r>
            <a:r>
              <a:rPr lang="en-US" altLang="zh-CN" sz="2800" b="1" dirty="0">
                <a:solidFill>
                  <a:srgbClr val="C00000"/>
                </a:solidFill>
              </a:rPr>
              <a:t>Capsule</a:t>
            </a:r>
            <a:r>
              <a:rPr lang="zh-CN" altLang="en-US" sz="2800" b="1" dirty="0">
                <a:solidFill>
                  <a:srgbClr val="C00000"/>
                </a:solidFill>
              </a:rPr>
              <a:t> </a:t>
            </a:r>
            <a:r>
              <a:rPr lang="en-US" altLang="zh-CN" sz="2800" b="1" dirty="0">
                <a:solidFill>
                  <a:srgbClr val="C00000"/>
                </a:solidFill>
              </a:rPr>
              <a:t>(for</a:t>
            </a:r>
            <a:r>
              <a:rPr lang="zh-CN" altLang="en-US" sz="2800" b="1" dirty="0">
                <a:solidFill>
                  <a:srgbClr val="C00000"/>
                </a:solidFill>
              </a:rPr>
              <a:t> </a:t>
            </a:r>
            <a:r>
              <a:rPr lang="en-US" altLang="zh-CN" sz="2800" b="1" dirty="0">
                <a:solidFill>
                  <a:srgbClr val="C00000"/>
                </a:solidFill>
              </a:rPr>
              <a:t>Each</a:t>
            </a:r>
            <a:r>
              <a:rPr lang="zh-CN" altLang="en-US" sz="2800" b="1" dirty="0">
                <a:solidFill>
                  <a:srgbClr val="C00000"/>
                </a:solidFill>
              </a:rPr>
              <a:t> </a:t>
            </a:r>
            <a:r>
              <a:rPr lang="en-US" altLang="zh-CN" sz="2800" b="1" dirty="0">
                <a:solidFill>
                  <a:srgbClr val="C00000"/>
                </a:solidFill>
              </a:rPr>
              <a:t>Pattern)</a:t>
            </a:r>
          </a:p>
        </p:txBody>
      </p:sp>
      <p:cxnSp>
        <p:nvCxnSpPr>
          <p:cNvPr id="124" name="Straight Connector 2">
            <a:extLst>
              <a:ext uri="{FF2B5EF4-FFF2-40B4-BE49-F238E27FC236}">
                <a16:creationId xmlns:a16="http://schemas.microsoft.com/office/drawing/2014/main" id="{1C71B80D-C3EC-4497-B074-BB97578E9947}"/>
              </a:ext>
            </a:extLst>
          </p:cNvPr>
          <p:cNvCxnSpPr>
            <a:cxnSpLocks/>
          </p:cNvCxnSpPr>
          <p:nvPr/>
        </p:nvCxnSpPr>
        <p:spPr>
          <a:xfrm flipV="1">
            <a:off x="5329325" y="4728406"/>
            <a:ext cx="0" cy="2024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3">
            <a:extLst>
              <a:ext uri="{FF2B5EF4-FFF2-40B4-BE49-F238E27FC236}">
                <a16:creationId xmlns:a16="http://schemas.microsoft.com/office/drawing/2014/main" id="{FB1AE754-E1F1-41D9-84F0-11D46D40715C}"/>
              </a:ext>
            </a:extLst>
          </p:cNvPr>
          <p:cNvCxnSpPr>
            <a:cxnSpLocks/>
          </p:cNvCxnSpPr>
          <p:nvPr/>
        </p:nvCxnSpPr>
        <p:spPr>
          <a:xfrm flipV="1">
            <a:off x="5031268" y="4728406"/>
            <a:ext cx="0" cy="2024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26" name="Table 7">
            <a:extLst>
              <a:ext uri="{FF2B5EF4-FFF2-40B4-BE49-F238E27FC236}">
                <a16:creationId xmlns:a16="http://schemas.microsoft.com/office/drawing/2014/main" id="{F51ED23F-150D-4157-A623-59047EB54F4F}"/>
              </a:ext>
            </a:extLst>
          </p:cNvPr>
          <p:cNvGraphicFramePr>
            <a:graphicFrameLocks noGrp="1"/>
          </p:cNvGraphicFramePr>
          <p:nvPr>
            <p:extLst>
              <p:ext uri="{D42A27DB-BD31-4B8C-83A1-F6EECF244321}">
                <p14:modId xmlns:p14="http://schemas.microsoft.com/office/powerpoint/2010/main" val="3409445655"/>
              </p:ext>
            </p:extLst>
          </p:nvPr>
        </p:nvGraphicFramePr>
        <p:xfrm>
          <a:off x="6314378" y="2860837"/>
          <a:ext cx="287258" cy="1005840"/>
        </p:xfrm>
        <a:graphic>
          <a:graphicData uri="http://schemas.openxmlformats.org/drawingml/2006/table">
            <a:tbl>
              <a:tblPr firstRow="1" bandRow="1">
                <a:tableStyleId>{5C22544A-7EE6-4342-B048-85BDC9FD1C3A}</a:tableStyleId>
              </a:tblPr>
              <a:tblGrid>
                <a:gridCol w="287258">
                  <a:extLst>
                    <a:ext uri="{9D8B030D-6E8A-4147-A177-3AD203B41FA5}">
                      <a16:colId xmlns:a16="http://schemas.microsoft.com/office/drawing/2014/main" val="1298849752"/>
                    </a:ext>
                  </a:extLst>
                </a:gridCol>
              </a:tblGrid>
              <a:tr h="209822">
                <a:tc>
                  <a:txBody>
                    <a:bodyPr/>
                    <a:lstStyle/>
                    <a:p>
                      <a:pPr algn="ctr"/>
                      <a:r>
                        <a:rPr lang="en-US" altLang="zh-CN" sz="900" i="1" dirty="0"/>
                        <a:t>u</a:t>
                      </a:r>
                      <a:r>
                        <a:rPr lang="en-US" altLang="zh-CN" sz="900" baseline="-25000" dirty="0"/>
                        <a:t>1</a:t>
                      </a:r>
                      <a:endParaRPr lang="en-US" sz="900" baseline="-25000" dirty="0"/>
                    </a:p>
                  </a:txBody>
                  <a:tcPr/>
                </a:tc>
                <a:extLst>
                  <a:ext uri="{0D108BD9-81ED-4DB2-BD59-A6C34878D82A}">
                    <a16:rowId xmlns:a16="http://schemas.microsoft.com/office/drawing/2014/main" val="2550668404"/>
                  </a:ext>
                </a:extLst>
              </a:tr>
              <a:tr h="209822">
                <a:tc>
                  <a:txBody>
                    <a:bodyPr/>
                    <a:lstStyle/>
                    <a:p>
                      <a:pPr algn="ctr"/>
                      <a:r>
                        <a:rPr lang="en-US" altLang="zh-CN" sz="900" i="1" dirty="0"/>
                        <a:t>v</a:t>
                      </a:r>
                      <a:r>
                        <a:rPr lang="en-US" altLang="zh-CN" sz="900" baseline="-25000" dirty="0"/>
                        <a:t>1</a:t>
                      </a:r>
                      <a:endParaRPr lang="en-US" sz="900" baseline="-25000" dirty="0"/>
                    </a:p>
                  </a:txBody>
                  <a:tcPr/>
                </a:tc>
                <a:extLst>
                  <a:ext uri="{0D108BD9-81ED-4DB2-BD59-A6C34878D82A}">
                    <a16:rowId xmlns:a16="http://schemas.microsoft.com/office/drawing/2014/main" val="4163882268"/>
                  </a:ext>
                </a:extLst>
              </a:tr>
              <a:tr h="209822">
                <a:tc>
                  <a:txBody>
                    <a:bodyPr/>
                    <a:lstStyle/>
                    <a:p>
                      <a:pPr algn="ctr"/>
                      <a:r>
                        <a:rPr lang="en-US" altLang="zh-CN" sz="900" i="1" dirty="0"/>
                        <a:t>v</a:t>
                      </a:r>
                      <a:r>
                        <a:rPr lang="en-US" altLang="zh-CN" sz="900" baseline="-25000" dirty="0"/>
                        <a:t>4</a:t>
                      </a:r>
                      <a:endParaRPr lang="en-US" sz="900" dirty="0"/>
                    </a:p>
                  </a:txBody>
                  <a:tcPr/>
                </a:tc>
                <a:extLst>
                  <a:ext uri="{0D108BD9-81ED-4DB2-BD59-A6C34878D82A}">
                    <a16:rowId xmlns:a16="http://schemas.microsoft.com/office/drawing/2014/main" val="3538133246"/>
                  </a:ext>
                </a:extLst>
              </a:tr>
              <a:tr h="209822">
                <a:tc>
                  <a:txBody>
                    <a:bodyPr/>
                    <a:lstStyle/>
                    <a:p>
                      <a:pPr algn="ctr"/>
                      <a:r>
                        <a:rPr lang="en-US" altLang="zh-CN" sz="900" i="1" dirty="0"/>
                        <a:t>v</a:t>
                      </a:r>
                      <a:r>
                        <a:rPr lang="en-US" altLang="zh-CN" sz="900" baseline="-25000" dirty="0"/>
                        <a:t>7</a:t>
                      </a:r>
                      <a:endParaRPr lang="en-US" sz="900" dirty="0"/>
                    </a:p>
                  </a:txBody>
                  <a:tcPr/>
                </a:tc>
                <a:extLst>
                  <a:ext uri="{0D108BD9-81ED-4DB2-BD59-A6C34878D82A}">
                    <a16:rowId xmlns:a16="http://schemas.microsoft.com/office/drawing/2014/main" val="1963166026"/>
                  </a:ext>
                </a:extLst>
              </a:tr>
            </a:tbl>
          </a:graphicData>
        </a:graphic>
      </p:graphicFrame>
      <p:graphicFrame>
        <p:nvGraphicFramePr>
          <p:cNvPr id="127" name="Table 7">
            <a:extLst>
              <a:ext uri="{FF2B5EF4-FFF2-40B4-BE49-F238E27FC236}">
                <a16:creationId xmlns:a16="http://schemas.microsoft.com/office/drawing/2014/main" id="{A1E0A481-FE4A-4175-BABE-196CDDB2CD5B}"/>
              </a:ext>
            </a:extLst>
          </p:cNvPr>
          <p:cNvGraphicFramePr>
            <a:graphicFrameLocks noGrp="1"/>
          </p:cNvGraphicFramePr>
          <p:nvPr>
            <p:extLst>
              <p:ext uri="{D42A27DB-BD31-4B8C-83A1-F6EECF244321}">
                <p14:modId xmlns:p14="http://schemas.microsoft.com/office/powerpoint/2010/main" val="377498121"/>
              </p:ext>
            </p:extLst>
          </p:nvPr>
        </p:nvGraphicFramePr>
        <p:xfrm>
          <a:off x="6616322" y="2860837"/>
          <a:ext cx="287258" cy="1005840"/>
        </p:xfrm>
        <a:graphic>
          <a:graphicData uri="http://schemas.openxmlformats.org/drawingml/2006/table">
            <a:tbl>
              <a:tblPr firstRow="1" bandRow="1">
                <a:tableStyleId>{21E4AEA4-8DFA-4A89-87EB-49C32662AFE0}</a:tableStyleId>
              </a:tblPr>
              <a:tblGrid>
                <a:gridCol w="287258">
                  <a:extLst>
                    <a:ext uri="{9D8B030D-6E8A-4147-A177-3AD203B41FA5}">
                      <a16:colId xmlns:a16="http://schemas.microsoft.com/office/drawing/2014/main" val="1298849752"/>
                    </a:ext>
                  </a:extLst>
                </a:gridCol>
              </a:tblGrid>
              <a:tr h="209822">
                <a:tc>
                  <a:txBody>
                    <a:bodyPr/>
                    <a:lstStyle/>
                    <a:p>
                      <a:pPr algn="ctr"/>
                      <a:r>
                        <a:rPr lang="en-US" altLang="zh-CN" sz="900" i="1" dirty="0"/>
                        <a:t>u</a:t>
                      </a:r>
                      <a:r>
                        <a:rPr lang="en-US" altLang="zh-CN" sz="900" baseline="-25000" dirty="0"/>
                        <a:t>2</a:t>
                      </a:r>
                      <a:endParaRPr lang="en-US" sz="900" baseline="-25000" dirty="0"/>
                    </a:p>
                  </a:txBody>
                  <a:tcPr/>
                </a:tc>
                <a:extLst>
                  <a:ext uri="{0D108BD9-81ED-4DB2-BD59-A6C34878D82A}">
                    <a16:rowId xmlns:a16="http://schemas.microsoft.com/office/drawing/2014/main" val="2550668404"/>
                  </a:ext>
                </a:extLst>
              </a:tr>
              <a:tr h="209822">
                <a:tc>
                  <a:txBody>
                    <a:bodyPr/>
                    <a:lstStyle/>
                    <a:p>
                      <a:pPr algn="ctr"/>
                      <a:r>
                        <a:rPr lang="en-US" altLang="zh-CN" sz="900" i="1" dirty="0"/>
                        <a:t>v</a:t>
                      </a:r>
                      <a:r>
                        <a:rPr lang="en-US" altLang="zh-CN" sz="900" baseline="-25000" dirty="0"/>
                        <a:t>2</a:t>
                      </a:r>
                      <a:endParaRPr lang="en-US" sz="900" baseline="-25000" dirty="0"/>
                    </a:p>
                  </a:txBody>
                  <a:tcPr/>
                </a:tc>
                <a:extLst>
                  <a:ext uri="{0D108BD9-81ED-4DB2-BD59-A6C34878D82A}">
                    <a16:rowId xmlns:a16="http://schemas.microsoft.com/office/drawing/2014/main" val="4163882268"/>
                  </a:ext>
                </a:extLst>
              </a:tr>
              <a:tr h="209822">
                <a:tc>
                  <a:txBody>
                    <a:bodyPr/>
                    <a:lstStyle/>
                    <a:p>
                      <a:pPr algn="ctr"/>
                      <a:r>
                        <a:rPr lang="en-US" altLang="zh-CN" sz="900" i="1" dirty="0"/>
                        <a:t>v</a:t>
                      </a:r>
                      <a:r>
                        <a:rPr lang="en-US" altLang="zh-CN" sz="900" baseline="-25000" dirty="0"/>
                        <a:t>5</a:t>
                      </a:r>
                      <a:endParaRPr lang="en-US" sz="900" dirty="0"/>
                    </a:p>
                  </a:txBody>
                  <a:tcPr/>
                </a:tc>
                <a:extLst>
                  <a:ext uri="{0D108BD9-81ED-4DB2-BD59-A6C34878D82A}">
                    <a16:rowId xmlns:a16="http://schemas.microsoft.com/office/drawing/2014/main" val="3538133246"/>
                  </a:ext>
                </a:extLst>
              </a:tr>
              <a:tr h="209822">
                <a:tc>
                  <a:txBody>
                    <a:bodyPr/>
                    <a:lstStyle/>
                    <a:p>
                      <a:pPr algn="ctr"/>
                      <a:r>
                        <a:rPr lang="en-US" altLang="zh-CN" sz="900" dirty="0"/>
                        <a:t>…</a:t>
                      </a:r>
                      <a:endParaRPr lang="en-US" sz="900" dirty="0"/>
                    </a:p>
                  </a:txBody>
                  <a:tcPr/>
                </a:tc>
                <a:extLst>
                  <a:ext uri="{0D108BD9-81ED-4DB2-BD59-A6C34878D82A}">
                    <a16:rowId xmlns:a16="http://schemas.microsoft.com/office/drawing/2014/main" val="2473152215"/>
                  </a:ext>
                </a:extLst>
              </a:tr>
            </a:tbl>
          </a:graphicData>
        </a:graphic>
      </p:graphicFrame>
      <p:graphicFrame>
        <p:nvGraphicFramePr>
          <p:cNvPr id="128" name="Table 7">
            <a:extLst>
              <a:ext uri="{FF2B5EF4-FFF2-40B4-BE49-F238E27FC236}">
                <a16:creationId xmlns:a16="http://schemas.microsoft.com/office/drawing/2014/main" id="{85E0CDBB-A004-4C08-9FC8-DF4E548963E5}"/>
              </a:ext>
            </a:extLst>
          </p:cNvPr>
          <p:cNvGraphicFramePr>
            <a:graphicFrameLocks noGrp="1"/>
          </p:cNvGraphicFramePr>
          <p:nvPr>
            <p:extLst>
              <p:ext uri="{D42A27DB-BD31-4B8C-83A1-F6EECF244321}">
                <p14:modId xmlns:p14="http://schemas.microsoft.com/office/powerpoint/2010/main" val="2598403278"/>
              </p:ext>
            </p:extLst>
          </p:nvPr>
        </p:nvGraphicFramePr>
        <p:xfrm>
          <a:off x="6916519" y="2860837"/>
          <a:ext cx="287258" cy="1005840"/>
        </p:xfrm>
        <a:graphic>
          <a:graphicData uri="http://schemas.openxmlformats.org/drawingml/2006/table">
            <a:tbl>
              <a:tblPr firstRow="1" bandRow="1">
                <a:tableStyleId>{93296810-A885-4BE3-A3E7-6D5BEEA58F35}</a:tableStyleId>
              </a:tblPr>
              <a:tblGrid>
                <a:gridCol w="287258">
                  <a:extLst>
                    <a:ext uri="{9D8B030D-6E8A-4147-A177-3AD203B41FA5}">
                      <a16:colId xmlns:a16="http://schemas.microsoft.com/office/drawing/2014/main" val="1298849752"/>
                    </a:ext>
                  </a:extLst>
                </a:gridCol>
              </a:tblGrid>
              <a:tr h="209822">
                <a:tc>
                  <a:txBody>
                    <a:bodyPr/>
                    <a:lstStyle/>
                    <a:p>
                      <a:pPr algn="ctr"/>
                      <a:r>
                        <a:rPr lang="en-US" altLang="zh-CN" sz="900" i="1" dirty="0"/>
                        <a:t>u</a:t>
                      </a:r>
                      <a:r>
                        <a:rPr lang="en-US" altLang="zh-CN" sz="900" baseline="-25000" dirty="0"/>
                        <a:t>3</a:t>
                      </a:r>
                      <a:endParaRPr lang="en-US" sz="900" baseline="-25000" dirty="0"/>
                    </a:p>
                  </a:txBody>
                  <a:tcPr/>
                </a:tc>
                <a:extLst>
                  <a:ext uri="{0D108BD9-81ED-4DB2-BD59-A6C34878D82A}">
                    <a16:rowId xmlns:a16="http://schemas.microsoft.com/office/drawing/2014/main" val="2550668404"/>
                  </a:ext>
                </a:extLst>
              </a:tr>
              <a:tr h="209822">
                <a:tc>
                  <a:txBody>
                    <a:bodyPr/>
                    <a:lstStyle/>
                    <a:p>
                      <a:pPr algn="ctr"/>
                      <a:r>
                        <a:rPr lang="en-US" altLang="zh-CN" sz="900" i="1" dirty="0"/>
                        <a:t>v</a:t>
                      </a:r>
                      <a:r>
                        <a:rPr lang="en-US" altLang="zh-CN" sz="900" baseline="-25000" dirty="0"/>
                        <a:t>3</a:t>
                      </a:r>
                      <a:endParaRPr lang="en-US" sz="900" baseline="-25000" dirty="0"/>
                    </a:p>
                  </a:txBody>
                  <a:tcPr/>
                </a:tc>
                <a:extLst>
                  <a:ext uri="{0D108BD9-81ED-4DB2-BD59-A6C34878D82A}">
                    <a16:rowId xmlns:a16="http://schemas.microsoft.com/office/drawing/2014/main" val="4163882268"/>
                  </a:ext>
                </a:extLst>
              </a:tr>
              <a:tr h="209822">
                <a:tc>
                  <a:txBody>
                    <a:bodyPr/>
                    <a:lstStyle/>
                    <a:p>
                      <a:pPr algn="ctr"/>
                      <a:r>
                        <a:rPr lang="en-US" altLang="zh-CN" sz="900" i="1" dirty="0"/>
                        <a:t>v</a:t>
                      </a:r>
                      <a:r>
                        <a:rPr lang="en-US" altLang="zh-CN" sz="900" baseline="-25000" dirty="0"/>
                        <a:t>6</a:t>
                      </a:r>
                      <a:endParaRPr lang="en-US" sz="900" dirty="0"/>
                    </a:p>
                  </a:txBody>
                  <a:tcPr/>
                </a:tc>
                <a:extLst>
                  <a:ext uri="{0D108BD9-81ED-4DB2-BD59-A6C34878D82A}">
                    <a16:rowId xmlns:a16="http://schemas.microsoft.com/office/drawing/2014/main" val="3538133246"/>
                  </a:ext>
                </a:extLst>
              </a:tr>
              <a:tr h="209822">
                <a:tc>
                  <a:txBody>
                    <a:bodyPr/>
                    <a:lstStyle/>
                    <a:p>
                      <a:pPr algn="ctr"/>
                      <a:r>
                        <a:rPr lang="en-US" altLang="zh-CN" sz="900" dirty="0"/>
                        <a:t>…</a:t>
                      </a:r>
                      <a:endParaRPr lang="en-US" sz="900" dirty="0"/>
                    </a:p>
                  </a:txBody>
                  <a:tcPr/>
                </a:tc>
                <a:extLst>
                  <a:ext uri="{0D108BD9-81ED-4DB2-BD59-A6C34878D82A}">
                    <a16:rowId xmlns:a16="http://schemas.microsoft.com/office/drawing/2014/main" val="974893628"/>
                  </a:ext>
                </a:extLst>
              </a:tr>
            </a:tbl>
          </a:graphicData>
        </a:graphic>
      </p:graphicFrame>
      <p:sp>
        <p:nvSpPr>
          <p:cNvPr id="129" name="圆角矩形 229">
            <a:extLst>
              <a:ext uri="{FF2B5EF4-FFF2-40B4-BE49-F238E27FC236}">
                <a16:creationId xmlns:a16="http://schemas.microsoft.com/office/drawing/2014/main" id="{D4491B2A-6B68-472E-A2D0-1C6F6014514A}"/>
              </a:ext>
            </a:extLst>
          </p:cNvPr>
          <p:cNvSpPr/>
          <p:nvPr/>
        </p:nvSpPr>
        <p:spPr>
          <a:xfrm>
            <a:off x="3775622" y="3163549"/>
            <a:ext cx="1709478" cy="32726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30" name="TextBox 10">
            <a:extLst>
              <a:ext uri="{FF2B5EF4-FFF2-40B4-BE49-F238E27FC236}">
                <a16:creationId xmlns:a16="http://schemas.microsoft.com/office/drawing/2014/main" id="{F94B990A-4D2C-4877-AB2D-E2B36BB4290B}"/>
              </a:ext>
            </a:extLst>
          </p:cNvPr>
          <p:cNvSpPr txBox="1"/>
          <p:nvPr/>
        </p:nvSpPr>
        <p:spPr>
          <a:xfrm>
            <a:off x="5496685" y="3156303"/>
            <a:ext cx="539927" cy="338554"/>
          </a:xfrm>
          <a:prstGeom prst="rect">
            <a:avLst/>
          </a:prstGeom>
          <a:noFill/>
        </p:spPr>
        <p:txBody>
          <a:bodyPr wrap="square" rtlCol="0">
            <a:spAutoFit/>
          </a:bodyPr>
          <a:lstStyle/>
          <a:p>
            <a:r>
              <a:rPr lang="en-US" altLang="zh-CN" sz="1600" i="1" dirty="0" err="1">
                <a:latin typeface="Arial" panose="020B0604020202020204" pitchFamily="34" charset="0"/>
                <a:cs typeface="Arial" panose="020B0604020202020204" pitchFamily="34" charset="0"/>
              </a:rPr>
              <a:t>Q</a:t>
            </a:r>
            <a:r>
              <a:rPr lang="en-US" altLang="zh-CN" sz="1600" baseline="-25000" dirty="0" err="1">
                <a:latin typeface="Arial" panose="020B0604020202020204" pitchFamily="34" charset="0"/>
                <a:cs typeface="Arial" panose="020B0604020202020204" pitchFamily="34" charset="0"/>
              </a:rPr>
              <a:t>reg</a:t>
            </a:r>
            <a:endParaRPr lang="en-US" sz="1600" baseline="-25000" dirty="0">
              <a:latin typeface="Arial" panose="020B0604020202020204" pitchFamily="34" charset="0"/>
              <a:cs typeface="Arial" panose="020B0604020202020204" pitchFamily="34" charset="0"/>
            </a:endParaRPr>
          </a:p>
        </p:txBody>
      </p:sp>
      <p:sp>
        <p:nvSpPr>
          <p:cNvPr id="131" name="Oval 11">
            <a:extLst>
              <a:ext uri="{FF2B5EF4-FFF2-40B4-BE49-F238E27FC236}">
                <a16:creationId xmlns:a16="http://schemas.microsoft.com/office/drawing/2014/main" id="{8DEEAE88-33AA-486A-A01C-A9D5ACE07017}"/>
              </a:ext>
            </a:extLst>
          </p:cNvPr>
          <p:cNvSpPr/>
          <p:nvPr/>
        </p:nvSpPr>
        <p:spPr>
          <a:xfrm>
            <a:off x="3865346" y="3228728"/>
            <a:ext cx="181232" cy="181233"/>
          </a:xfrm>
          <a:prstGeom prst="ellipse">
            <a:avLst/>
          </a:prstGeom>
          <a:solidFill>
            <a:srgbClr val="F9D7CE"/>
          </a:solidFill>
          <a:ln w="635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2" name="Oval 12">
            <a:extLst>
              <a:ext uri="{FF2B5EF4-FFF2-40B4-BE49-F238E27FC236}">
                <a16:creationId xmlns:a16="http://schemas.microsoft.com/office/drawing/2014/main" id="{32A3038C-B7D3-4EE9-B9CC-DEE83CDFF921}"/>
              </a:ext>
            </a:extLst>
          </p:cNvPr>
          <p:cNvSpPr/>
          <p:nvPr/>
        </p:nvSpPr>
        <p:spPr>
          <a:xfrm>
            <a:off x="5117682" y="2835433"/>
            <a:ext cx="181232" cy="181233"/>
          </a:xfrm>
          <a:prstGeom prst="ellipse">
            <a:avLst/>
          </a:prstGeom>
          <a:solidFill>
            <a:srgbClr val="D6E4D0"/>
          </a:solidFill>
          <a:ln w="635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3" name="Rectangle 14">
            <a:extLst>
              <a:ext uri="{FF2B5EF4-FFF2-40B4-BE49-F238E27FC236}">
                <a16:creationId xmlns:a16="http://schemas.microsoft.com/office/drawing/2014/main" id="{9B3E7A61-C742-4E1E-AA4D-8EB894615CFE}"/>
              </a:ext>
            </a:extLst>
          </p:cNvPr>
          <p:cNvSpPr/>
          <p:nvPr/>
        </p:nvSpPr>
        <p:spPr>
          <a:xfrm>
            <a:off x="3809928" y="3192538"/>
            <a:ext cx="292068" cy="230832"/>
          </a:xfrm>
          <a:prstGeom prst="rect">
            <a:avLst/>
          </a:prstGeom>
        </p:spPr>
        <p:txBody>
          <a:bodyPr wrap="square">
            <a:spAutoFit/>
          </a:bodyPr>
          <a:lstStyle/>
          <a:p>
            <a:r>
              <a:rPr lang="en-US" altLang="zh-CN" sz="900" i="1" dirty="0">
                <a:latin typeface="Arial" panose="020B0604020202020204" pitchFamily="34" charset="0"/>
                <a:cs typeface="Arial" panose="020B0604020202020204" pitchFamily="34" charset="0"/>
              </a:rPr>
              <a:t>v</a:t>
            </a:r>
            <a:r>
              <a:rPr lang="en-US" altLang="zh-CN" sz="900" baseline="-25000" dirty="0">
                <a:latin typeface="Arial" panose="020B0604020202020204" pitchFamily="34" charset="0"/>
                <a:cs typeface="Arial" panose="020B0604020202020204" pitchFamily="34" charset="0"/>
              </a:rPr>
              <a:t>2</a:t>
            </a:r>
            <a:endParaRPr lang="en-US" sz="800" baseline="-25000" dirty="0"/>
          </a:p>
        </p:txBody>
      </p:sp>
      <p:sp>
        <p:nvSpPr>
          <p:cNvPr id="134" name="TextBox 15">
            <a:extLst>
              <a:ext uri="{FF2B5EF4-FFF2-40B4-BE49-F238E27FC236}">
                <a16:creationId xmlns:a16="http://schemas.microsoft.com/office/drawing/2014/main" id="{6BCB3A90-DEB6-4A39-B6C9-10E7F03D2078}"/>
              </a:ext>
            </a:extLst>
          </p:cNvPr>
          <p:cNvSpPr txBox="1"/>
          <p:nvPr/>
        </p:nvSpPr>
        <p:spPr>
          <a:xfrm rot="5400000">
            <a:off x="6353619" y="3757854"/>
            <a:ext cx="434042" cy="297517"/>
          </a:xfrm>
          <a:prstGeom prst="rect">
            <a:avLst/>
          </a:prstGeom>
          <a:noFill/>
        </p:spPr>
        <p:txBody>
          <a:bodyPr wrap="square" rtlCol="0">
            <a:spAutoFit/>
          </a:bodyPr>
          <a:lstStyle/>
          <a:p>
            <a:r>
              <a:rPr lang="en-US" altLang="zh-CN" sz="2000" baseline="-25000" dirty="0">
                <a:latin typeface="Arial" panose="020B0604020202020204" pitchFamily="34" charset="0"/>
                <a:cs typeface="Arial" panose="020B0604020202020204" pitchFamily="34" charset="0"/>
              </a:rPr>
              <a:t>…</a:t>
            </a:r>
            <a:endParaRPr lang="en-US" sz="2000" baseline="-25000" dirty="0">
              <a:latin typeface="Arial" panose="020B0604020202020204" pitchFamily="34" charset="0"/>
              <a:cs typeface="Arial" panose="020B0604020202020204" pitchFamily="34" charset="0"/>
            </a:endParaRPr>
          </a:p>
        </p:txBody>
      </p:sp>
      <p:sp>
        <p:nvSpPr>
          <p:cNvPr id="135" name="TextBox 16">
            <a:extLst>
              <a:ext uri="{FF2B5EF4-FFF2-40B4-BE49-F238E27FC236}">
                <a16:creationId xmlns:a16="http://schemas.microsoft.com/office/drawing/2014/main" id="{AA6F58C5-EDF4-4A59-B2CE-35FFFEB48AEF}"/>
              </a:ext>
            </a:extLst>
          </p:cNvPr>
          <p:cNvSpPr txBox="1"/>
          <p:nvPr/>
        </p:nvSpPr>
        <p:spPr>
          <a:xfrm rot="5400000">
            <a:off x="6653160" y="3754764"/>
            <a:ext cx="434042" cy="297517"/>
          </a:xfrm>
          <a:prstGeom prst="rect">
            <a:avLst/>
          </a:prstGeom>
          <a:noFill/>
        </p:spPr>
        <p:txBody>
          <a:bodyPr wrap="square" rtlCol="0">
            <a:spAutoFit/>
          </a:bodyPr>
          <a:lstStyle/>
          <a:p>
            <a:r>
              <a:rPr lang="en-US" altLang="zh-CN" sz="2000" baseline="-25000" dirty="0">
                <a:latin typeface="Arial" panose="020B0604020202020204" pitchFamily="34" charset="0"/>
                <a:cs typeface="Arial" panose="020B0604020202020204" pitchFamily="34" charset="0"/>
              </a:rPr>
              <a:t>…</a:t>
            </a:r>
            <a:endParaRPr lang="en-US" sz="2000" baseline="-25000" dirty="0">
              <a:latin typeface="Arial" panose="020B0604020202020204" pitchFamily="34" charset="0"/>
              <a:cs typeface="Arial" panose="020B0604020202020204" pitchFamily="34" charset="0"/>
            </a:endParaRPr>
          </a:p>
        </p:txBody>
      </p:sp>
      <p:sp>
        <p:nvSpPr>
          <p:cNvPr id="136" name="TextBox 17">
            <a:extLst>
              <a:ext uri="{FF2B5EF4-FFF2-40B4-BE49-F238E27FC236}">
                <a16:creationId xmlns:a16="http://schemas.microsoft.com/office/drawing/2014/main" id="{B03FE2DF-8425-4A91-BFF6-B8F3182BD7B5}"/>
              </a:ext>
            </a:extLst>
          </p:cNvPr>
          <p:cNvSpPr txBox="1"/>
          <p:nvPr/>
        </p:nvSpPr>
        <p:spPr>
          <a:xfrm rot="5400000">
            <a:off x="6948713" y="3751141"/>
            <a:ext cx="434042" cy="297517"/>
          </a:xfrm>
          <a:prstGeom prst="rect">
            <a:avLst/>
          </a:prstGeom>
          <a:noFill/>
        </p:spPr>
        <p:txBody>
          <a:bodyPr wrap="square" rtlCol="0">
            <a:spAutoFit/>
          </a:bodyPr>
          <a:lstStyle/>
          <a:p>
            <a:r>
              <a:rPr lang="en-US" altLang="zh-CN" sz="2000" baseline="-25000" dirty="0">
                <a:latin typeface="Arial" panose="020B0604020202020204" pitchFamily="34" charset="0"/>
                <a:cs typeface="Arial" panose="020B0604020202020204" pitchFamily="34" charset="0"/>
              </a:rPr>
              <a:t>…</a:t>
            </a:r>
            <a:endParaRPr lang="en-US" sz="2000" baseline="-25000" dirty="0">
              <a:latin typeface="Arial" panose="020B0604020202020204" pitchFamily="34" charset="0"/>
              <a:cs typeface="Arial" panose="020B0604020202020204" pitchFamily="34" charset="0"/>
            </a:endParaRPr>
          </a:p>
        </p:txBody>
      </p:sp>
      <p:sp>
        <p:nvSpPr>
          <p:cNvPr id="137" name="Oval 18">
            <a:extLst>
              <a:ext uri="{FF2B5EF4-FFF2-40B4-BE49-F238E27FC236}">
                <a16:creationId xmlns:a16="http://schemas.microsoft.com/office/drawing/2014/main" id="{4C773454-5870-43DA-9E3D-CA87BC0977C9}"/>
              </a:ext>
            </a:extLst>
          </p:cNvPr>
          <p:cNvSpPr/>
          <p:nvPr/>
        </p:nvSpPr>
        <p:spPr>
          <a:xfrm>
            <a:off x="4101996" y="3230477"/>
            <a:ext cx="181232" cy="181233"/>
          </a:xfrm>
          <a:prstGeom prst="ellipse">
            <a:avLst/>
          </a:prstGeom>
          <a:solidFill>
            <a:srgbClr val="F9D7CE"/>
          </a:solidFill>
          <a:ln w="635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8" name="Rectangle 19">
            <a:extLst>
              <a:ext uri="{FF2B5EF4-FFF2-40B4-BE49-F238E27FC236}">
                <a16:creationId xmlns:a16="http://schemas.microsoft.com/office/drawing/2014/main" id="{0137F4B8-ACDB-4140-922C-2BD3B9C86BD3}"/>
              </a:ext>
            </a:extLst>
          </p:cNvPr>
          <p:cNvSpPr/>
          <p:nvPr/>
        </p:nvSpPr>
        <p:spPr>
          <a:xfrm>
            <a:off x="4046578" y="3194287"/>
            <a:ext cx="292068" cy="230832"/>
          </a:xfrm>
          <a:prstGeom prst="rect">
            <a:avLst/>
          </a:prstGeom>
        </p:spPr>
        <p:txBody>
          <a:bodyPr wrap="square">
            <a:spAutoFit/>
          </a:bodyPr>
          <a:lstStyle/>
          <a:p>
            <a:r>
              <a:rPr lang="en-US" altLang="zh-CN" sz="900" i="1" dirty="0">
                <a:latin typeface="Arial" panose="020B0604020202020204" pitchFamily="34" charset="0"/>
                <a:cs typeface="Arial" panose="020B0604020202020204" pitchFamily="34" charset="0"/>
              </a:rPr>
              <a:t>v</a:t>
            </a:r>
            <a:r>
              <a:rPr lang="en-US" altLang="zh-CN" sz="900" baseline="-25000" dirty="0">
                <a:latin typeface="Arial" panose="020B0604020202020204" pitchFamily="34" charset="0"/>
                <a:cs typeface="Arial" panose="020B0604020202020204" pitchFamily="34" charset="0"/>
              </a:rPr>
              <a:t>5</a:t>
            </a:r>
            <a:endParaRPr lang="en-US" sz="800" baseline="-25000" dirty="0"/>
          </a:p>
        </p:txBody>
      </p:sp>
      <p:sp>
        <p:nvSpPr>
          <p:cNvPr id="139" name="Rectangle 20">
            <a:extLst>
              <a:ext uri="{FF2B5EF4-FFF2-40B4-BE49-F238E27FC236}">
                <a16:creationId xmlns:a16="http://schemas.microsoft.com/office/drawing/2014/main" id="{01929D19-95B9-41DB-BBD5-D5C039815C01}"/>
              </a:ext>
            </a:extLst>
          </p:cNvPr>
          <p:cNvSpPr/>
          <p:nvPr/>
        </p:nvSpPr>
        <p:spPr>
          <a:xfrm>
            <a:off x="5062264" y="2785834"/>
            <a:ext cx="292068" cy="230832"/>
          </a:xfrm>
          <a:prstGeom prst="rect">
            <a:avLst/>
          </a:prstGeom>
        </p:spPr>
        <p:txBody>
          <a:bodyPr wrap="square">
            <a:spAutoFit/>
          </a:bodyPr>
          <a:lstStyle/>
          <a:p>
            <a:r>
              <a:rPr lang="en-US" altLang="zh-CN" sz="900" i="1" dirty="0">
                <a:latin typeface="Arial" panose="020B0604020202020204" pitchFamily="34" charset="0"/>
                <a:cs typeface="Arial" panose="020B0604020202020204" pitchFamily="34" charset="0"/>
              </a:rPr>
              <a:t>v</a:t>
            </a:r>
            <a:r>
              <a:rPr lang="en-US" altLang="zh-CN" sz="900" baseline="-25000" dirty="0">
                <a:latin typeface="Arial" panose="020B0604020202020204" pitchFamily="34" charset="0"/>
                <a:cs typeface="Arial" panose="020B0604020202020204" pitchFamily="34" charset="0"/>
              </a:rPr>
              <a:t>3</a:t>
            </a:r>
            <a:endParaRPr lang="en-US" sz="800" baseline="-25000" dirty="0"/>
          </a:p>
        </p:txBody>
      </p:sp>
      <p:sp>
        <p:nvSpPr>
          <p:cNvPr id="140" name="Oval 21">
            <a:extLst>
              <a:ext uri="{FF2B5EF4-FFF2-40B4-BE49-F238E27FC236}">
                <a16:creationId xmlns:a16="http://schemas.microsoft.com/office/drawing/2014/main" id="{7D74E66B-050E-48A3-AC96-D07EE9124B0B}"/>
              </a:ext>
            </a:extLst>
          </p:cNvPr>
          <p:cNvSpPr/>
          <p:nvPr/>
        </p:nvSpPr>
        <p:spPr>
          <a:xfrm>
            <a:off x="5409750" y="2835433"/>
            <a:ext cx="181232" cy="181233"/>
          </a:xfrm>
          <a:prstGeom prst="ellipse">
            <a:avLst/>
          </a:prstGeom>
          <a:solidFill>
            <a:srgbClr val="D6E4D0"/>
          </a:solidFill>
          <a:ln w="635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41" name="Rectangle 22">
            <a:extLst>
              <a:ext uri="{FF2B5EF4-FFF2-40B4-BE49-F238E27FC236}">
                <a16:creationId xmlns:a16="http://schemas.microsoft.com/office/drawing/2014/main" id="{133A29F3-61B6-4C87-B20D-2BC9159D24D0}"/>
              </a:ext>
            </a:extLst>
          </p:cNvPr>
          <p:cNvSpPr/>
          <p:nvPr/>
        </p:nvSpPr>
        <p:spPr>
          <a:xfrm>
            <a:off x="5354332" y="2785834"/>
            <a:ext cx="292068" cy="230832"/>
          </a:xfrm>
          <a:prstGeom prst="rect">
            <a:avLst/>
          </a:prstGeom>
        </p:spPr>
        <p:txBody>
          <a:bodyPr wrap="square">
            <a:spAutoFit/>
          </a:bodyPr>
          <a:lstStyle/>
          <a:p>
            <a:r>
              <a:rPr lang="en-US" altLang="zh-CN" sz="900" i="1" dirty="0">
                <a:latin typeface="Arial" panose="020B0604020202020204" pitchFamily="34" charset="0"/>
                <a:cs typeface="Arial" panose="020B0604020202020204" pitchFamily="34" charset="0"/>
              </a:rPr>
              <a:t>v</a:t>
            </a:r>
            <a:r>
              <a:rPr lang="en-US" altLang="zh-CN" sz="900" baseline="-25000" dirty="0">
                <a:latin typeface="Arial" panose="020B0604020202020204" pitchFamily="34" charset="0"/>
                <a:cs typeface="Arial" panose="020B0604020202020204" pitchFamily="34" charset="0"/>
              </a:rPr>
              <a:t>6</a:t>
            </a:r>
            <a:endParaRPr lang="en-US" sz="800" baseline="-25000" dirty="0"/>
          </a:p>
        </p:txBody>
      </p:sp>
      <p:sp>
        <p:nvSpPr>
          <p:cNvPr id="142" name="Right Brace 23">
            <a:extLst>
              <a:ext uri="{FF2B5EF4-FFF2-40B4-BE49-F238E27FC236}">
                <a16:creationId xmlns:a16="http://schemas.microsoft.com/office/drawing/2014/main" id="{23D0F75E-EA67-4945-82E6-9FA3397B672A}"/>
              </a:ext>
            </a:extLst>
          </p:cNvPr>
          <p:cNvSpPr/>
          <p:nvPr/>
        </p:nvSpPr>
        <p:spPr>
          <a:xfrm>
            <a:off x="7109181" y="3125093"/>
            <a:ext cx="86965" cy="400975"/>
          </a:xfrm>
          <a:prstGeom prst="rightBrace">
            <a:avLst>
              <a:gd name="adj1" fmla="val 44842"/>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3" name="Straight Connector 24">
            <a:extLst>
              <a:ext uri="{FF2B5EF4-FFF2-40B4-BE49-F238E27FC236}">
                <a16:creationId xmlns:a16="http://schemas.microsoft.com/office/drawing/2014/main" id="{91E69796-CD83-4782-B31C-3E354BFA4C4B}"/>
              </a:ext>
            </a:extLst>
          </p:cNvPr>
          <p:cNvCxnSpPr>
            <a:cxnSpLocks/>
          </p:cNvCxnSpPr>
          <p:nvPr/>
        </p:nvCxnSpPr>
        <p:spPr>
          <a:xfrm>
            <a:off x="7192389" y="3325756"/>
            <a:ext cx="5669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25">
            <a:extLst>
              <a:ext uri="{FF2B5EF4-FFF2-40B4-BE49-F238E27FC236}">
                <a16:creationId xmlns:a16="http://schemas.microsoft.com/office/drawing/2014/main" id="{37557341-D8AA-4C7E-A1AF-32B4B42FA617}"/>
              </a:ext>
            </a:extLst>
          </p:cNvPr>
          <p:cNvCxnSpPr>
            <a:cxnSpLocks/>
          </p:cNvCxnSpPr>
          <p:nvPr/>
        </p:nvCxnSpPr>
        <p:spPr>
          <a:xfrm flipV="1">
            <a:off x="7245180" y="2803855"/>
            <a:ext cx="0" cy="5258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26">
            <a:extLst>
              <a:ext uri="{FF2B5EF4-FFF2-40B4-BE49-F238E27FC236}">
                <a16:creationId xmlns:a16="http://schemas.microsoft.com/office/drawing/2014/main" id="{6262137C-6B10-4156-AF99-9050592F94ED}"/>
              </a:ext>
            </a:extLst>
          </p:cNvPr>
          <p:cNvCxnSpPr>
            <a:cxnSpLocks/>
          </p:cNvCxnSpPr>
          <p:nvPr/>
        </p:nvCxnSpPr>
        <p:spPr>
          <a:xfrm>
            <a:off x="4334761" y="2808198"/>
            <a:ext cx="29072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27">
            <a:extLst>
              <a:ext uri="{FF2B5EF4-FFF2-40B4-BE49-F238E27FC236}">
                <a16:creationId xmlns:a16="http://schemas.microsoft.com/office/drawing/2014/main" id="{46BD242D-50EF-42CC-B953-00A1C8A79476}"/>
              </a:ext>
            </a:extLst>
          </p:cNvPr>
          <p:cNvCxnSpPr>
            <a:cxnSpLocks/>
          </p:cNvCxnSpPr>
          <p:nvPr/>
        </p:nvCxnSpPr>
        <p:spPr>
          <a:xfrm flipV="1">
            <a:off x="4334761" y="2805923"/>
            <a:ext cx="0" cy="428781"/>
          </a:xfrm>
          <a:prstGeom prst="line">
            <a:avLst/>
          </a:prstGeom>
          <a:ln w="12700">
            <a:solidFill>
              <a:schemeClr val="tx1"/>
            </a:solidFill>
            <a:headEnd type="triangle" w="sm" len="med"/>
            <a:tailEnd w="sm" len="med"/>
          </a:ln>
        </p:spPr>
        <p:style>
          <a:lnRef idx="1">
            <a:schemeClr val="accent1"/>
          </a:lnRef>
          <a:fillRef idx="0">
            <a:schemeClr val="accent1"/>
          </a:fillRef>
          <a:effectRef idx="0">
            <a:schemeClr val="accent1"/>
          </a:effectRef>
          <a:fontRef idx="minor">
            <a:schemeClr val="tx1"/>
          </a:fontRef>
        </p:style>
      </p:cxnSp>
      <p:sp>
        <p:nvSpPr>
          <p:cNvPr id="147" name="TextBox 28">
            <a:extLst>
              <a:ext uri="{FF2B5EF4-FFF2-40B4-BE49-F238E27FC236}">
                <a16:creationId xmlns:a16="http://schemas.microsoft.com/office/drawing/2014/main" id="{59100BC7-E342-4AEB-AF56-C6F2C20FAC94}"/>
              </a:ext>
            </a:extLst>
          </p:cNvPr>
          <p:cNvSpPr txBox="1"/>
          <p:nvPr/>
        </p:nvSpPr>
        <p:spPr>
          <a:xfrm>
            <a:off x="4311868" y="2928314"/>
            <a:ext cx="654429" cy="246221"/>
          </a:xfrm>
          <a:prstGeom prst="rect">
            <a:avLst/>
          </a:prstGeom>
          <a:noFill/>
        </p:spPr>
        <p:txBody>
          <a:bodyPr wrap="square" rtlCol="0">
            <a:spAutoFit/>
          </a:bodyPr>
          <a:lstStyle/>
          <a:p>
            <a:r>
              <a:rPr lang="en-US" altLang="zh-CN" sz="1000" dirty="0">
                <a:latin typeface="Arial" panose="020B0604020202020204" pitchFamily="34" charset="0"/>
                <a:cs typeface="Arial" panose="020B0604020202020204" pitchFamily="34" charset="0"/>
              </a:rPr>
              <a:t>①</a:t>
            </a:r>
            <a:r>
              <a:rPr lang="zh-CN" altLang="en-US" sz="1000" dirty="0">
                <a:latin typeface="Arial" panose="020B0604020202020204" pitchFamily="34" charset="0"/>
                <a:cs typeface="Arial" panose="020B0604020202020204" pitchFamily="34" charset="0"/>
              </a:rPr>
              <a:t> </a:t>
            </a:r>
            <a:r>
              <a:rPr lang="en-US" altLang="zh-CN" sz="1000" dirty="0">
                <a:latin typeface="Arial" panose="020B0604020202020204" pitchFamily="34" charset="0"/>
                <a:cs typeface="Arial" panose="020B0604020202020204" pitchFamily="34" charset="0"/>
              </a:rPr>
              <a:t>refill</a:t>
            </a:r>
            <a:endParaRPr lang="en-US" sz="1000" baseline="-25000" dirty="0">
              <a:latin typeface="Arial" panose="020B0604020202020204" pitchFamily="34" charset="0"/>
              <a:cs typeface="Arial" panose="020B0604020202020204" pitchFamily="34" charset="0"/>
            </a:endParaRPr>
          </a:p>
        </p:txBody>
      </p:sp>
      <p:pic>
        <p:nvPicPr>
          <p:cNvPr id="148" name="Graphic 29" descr="Processor outline">
            <a:extLst>
              <a:ext uri="{FF2B5EF4-FFF2-40B4-BE49-F238E27FC236}">
                <a16:creationId xmlns:a16="http://schemas.microsoft.com/office/drawing/2014/main" id="{31974F76-0A99-4A73-A1F7-9176D260ED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73659" y="3125908"/>
            <a:ext cx="400160" cy="400160"/>
          </a:xfrm>
          <a:prstGeom prst="rect">
            <a:avLst/>
          </a:prstGeom>
        </p:spPr>
      </p:pic>
      <p:pic>
        <p:nvPicPr>
          <p:cNvPr id="149" name="Graphic 30" descr="Processor outline">
            <a:extLst>
              <a:ext uri="{FF2B5EF4-FFF2-40B4-BE49-F238E27FC236}">
                <a16:creationId xmlns:a16="http://schemas.microsoft.com/office/drawing/2014/main" id="{858F5F00-47DE-4ED9-9C92-740751D11B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73659" y="3515685"/>
            <a:ext cx="400160" cy="400160"/>
          </a:xfrm>
          <a:prstGeom prst="rect">
            <a:avLst/>
          </a:prstGeom>
        </p:spPr>
      </p:pic>
      <p:pic>
        <p:nvPicPr>
          <p:cNvPr id="150" name="Graphic 31" descr="Processor outline">
            <a:extLst>
              <a:ext uri="{FF2B5EF4-FFF2-40B4-BE49-F238E27FC236}">
                <a16:creationId xmlns:a16="http://schemas.microsoft.com/office/drawing/2014/main" id="{79562052-4555-4D0A-8406-44C5FD1FE8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73659" y="4105542"/>
            <a:ext cx="400160" cy="400160"/>
          </a:xfrm>
          <a:prstGeom prst="rect">
            <a:avLst/>
          </a:prstGeom>
        </p:spPr>
      </p:pic>
      <p:sp>
        <p:nvSpPr>
          <p:cNvPr id="151" name="TextBox 32">
            <a:extLst>
              <a:ext uri="{FF2B5EF4-FFF2-40B4-BE49-F238E27FC236}">
                <a16:creationId xmlns:a16="http://schemas.microsoft.com/office/drawing/2014/main" id="{B4C43722-DE6C-4D2F-A652-630BB3A76EFA}"/>
              </a:ext>
            </a:extLst>
          </p:cNvPr>
          <p:cNvSpPr txBox="1"/>
          <p:nvPr/>
        </p:nvSpPr>
        <p:spPr>
          <a:xfrm rot="16200000">
            <a:off x="2072254" y="3609884"/>
            <a:ext cx="1125046" cy="338554"/>
          </a:xfrm>
          <a:prstGeom prst="rect">
            <a:avLst/>
          </a:prstGeom>
          <a:noFill/>
        </p:spPr>
        <p:txBody>
          <a:bodyPr wrap="square" rtlCol="0">
            <a:spAutoFit/>
          </a:bodyPr>
          <a:lstStyle/>
          <a:p>
            <a:r>
              <a:rPr lang="en-US" altLang="zh-CN" sz="1600" dirty="0" err="1">
                <a:latin typeface="Arial" panose="020B0604020202020204" pitchFamily="34" charset="0"/>
                <a:cs typeface="Arial" panose="020B0604020202020204" pitchFamily="34" charset="0"/>
              </a:rPr>
              <a:t>compers</a:t>
            </a:r>
            <a:endParaRPr lang="en-US" sz="1600" baseline="-25000" dirty="0">
              <a:latin typeface="Arial" panose="020B0604020202020204" pitchFamily="34" charset="0"/>
              <a:cs typeface="Arial" panose="020B0604020202020204" pitchFamily="34" charset="0"/>
            </a:endParaRPr>
          </a:p>
        </p:txBody>
      </p:sp>
      <p:sp>
        <p:nvSpPr>
          <p:cNvPr id="152" name="TextBox 33">
            <a:extLst>
              <a:ext uri="{FF2B5EF4-FFF2-40B4-BE49-F238E27FC236}">
                <a16:creationId xmlns:a16="http://schemas.microsoft.com/office/drawing/2014/main" id="{4C87B122-ABBD-483C-950D-775E4F4F7927}"/>
              </a:ext>
            </a:extLst>
          </p:cNvPr>
          <p:cNvSpPr txBox="1"/>
          <p:nvPr/>
        </p:nvSpPr>
        <p:spPr>
          <a:xfrm rot="5400000">
            <a:off x="2962927" y="3860490"/>
            <a:ext cx="434042" cy="338554"/>
          </a:xfrm>
          <a:prstGeom prst="rect">
            <a:avLst/>
          </a:prstGeom>
          <a:noFill/>
        </p:spPr>
        <p:txBody>
          <a:bodyPr wrap="square" rtlCol="0">
            <a:spAutoFit/>
          </a:bodyPr>
          <a:lstStyle/>
          <a:p>
            <a:r>
              <a:rPr lang="en-US" altLang="zh-CN" sz="2400" baseline="-25000" dirty="0">
                <a:latin typeface="Arial" panose="020B0604020202020204" pitchFamily="34" charset="0"/>
                <a:cs typeface="Arial" panose="020B0604020202020204" pitchFamily="34" charset="0"/>
              </a:rPr>
              <a:t>…</a:t>
            </a:r>
            <a:endParaRPr lang="en-US" sz="2400" baseline="-25000" dirty="0">
              <a:latin typeface="Arial" panose="020B0604020202020204" pitchFamily="34" charset="0"/>
              <a:cs typeface="Arial" panose="020B0604020202020204" pitchFamily="34" charset="0"/>
            </a:endParaRPr>
          </a:p>
        </p:txBody>
      </p:sp>
      <p:cxnSp>
        <p:nvCxnSpPr>
          <p:cNvPr id="153" name="Straight Connector 34">
            <a:extLst>
              <a:ext uri="{FF2B5EF4-FFF2-40B4-BE49-F238E27FC236}">
                <a16:creationId xmlns:a16="http://schemas.microsoft.com/office/drawing/2014/main" id="{99E78304-51A8-44DC-BF10-4084E475F47F}"/>
              </a:ext>
            </a:extLst>
          </p:cNvPr>
          <p:cNvCxnSpPr>
            <a:cxnSpLocks/>
          </p:cNvCxnSpPr>
          <p:nvPr/>
        </p:nvCxnSpPr>
        <p:spPr>
          <a:xfrm>
            <a:off x="3683953" y="3318497"/>
            <a:ext cx="17499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35">
            <a:extLst>
              <a:ext uri="{FF2B5EF4-FFF2-40B4-BE49-F238E27FC236}">
                <a16:creationId xmlns:a16="http://schemas.microsoft.com/office/drawing/2014/main" id="{6E79DA21-4D73-4AE5-88A0-5645CA2F7EB8}"/>
              </a:ext>
            </a:extLst>
          </p:cNvPr>
          <p:cNvCxnSpPr>
            <a:cxnSpLocks/>
          </p:cNvCxnSpPr>
          <p:nvPr/>
        </p:nvCxnSpPr>
        <p:spPr>
          <a:xfrm flipV="1">
            <a:off x="3687504" y="3271036"/>
            <a:ext cx="0" cy="39252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36">
            <a:extLst>
              <a:ext uri="{FF2B5EF4-FFF2-40B4-BE49-F238E27FC236}">
                <a16:creationId xmlns:a16="http://schemas.microsoft.com/office/drawing/2014/main" id="{33584F03-EA7D-4F74-B16E-E79D823BB3BD}"/>
              </a:ext>
            </a:extLst>
          </p:cNvPr>
          <p:cNvCxnSpPr>
            <a:cxnSpLocks/>
          </p:cNvCxnSpPr>
          <p:nvPr/>
        </p:nvCxnSpPr>
        <p:spPr>
          <a:xfrm>
            <a:off x="3247947" y="3273782"/>
            <a:ext cx="442400" cy="0"/>
          </a:xfrm>
          <a:prstGeom prst="line">
            <a:avLst/>
          </a:prstGeom>
          <a:ln w="12700">
            <a:solidFill>
              <a:schemeClr val="tx1"/>
            </a:solidFill>
            <a:headEnd type="triangle" w="sm" len="med"/>
            <a:tailEnd w="sm" len="med"/>
          </a:ln>
        </p:spPr>
        <p:style>
          <a:lnRef idx="1">
            <a:schemeClr val="accent1"/>
          </a:lnRef>
          <a:fillRef idx="0">
            <a:schemeClr val="accent1"/>
          </a:fillRef>
          <a:effectRef idx="0">
            <a:schemeClr val="accent1"/>
          </a:effectRef>
          <a:fontRef idx="minor">
            <a:schemeClr val="tx1"/>
          </a:fontRef>
        </p:style>
      </p:cxnSp>
      <p:cxnSp>
        <p:nvCxnSpPr>
          <p:cNvPr id="156" name="Straight Connector 37">
            <a:extLst>
              <a:ext uri="{FF2B5EF4-FFF2-40B4-BE49-F238E27FC236}">
                <a16:creationId xmlns:a16="http://schemas.microsoft.com/office/drawing/2014/main" id="{D2A1187B-C54E-4A16-A57A-B7A51D48BF29}"/>
              </a:ext>
            </a:extLst>
          </p:cNvPr>
          <p:cNvCxnSpPr>
            <a:cxnSpLocks/>
          </p:cNvCxnSpPr>
          <p:nvPr/>
        </p:nvCxnSpPr>
        <p:spPr>
          <a:xfrm>
            <a:off x="3247947" y="3661201"/>
            <a:ext cx="442400" cy="0"/>
          </a:xfrm>
          <a:prstGeom prst="line">
            <a:avLst/>
          </a:prstGeom>
          <a:ln w="12700">
            <a:solidFill>
              <a:schemeClr val="tx1"/>
            </a:solidFill>
            <a:headEnd type="triangle" w="sm" len="med"/>
            <a:tailEnd w="sm" len="med"/>
          </a:ln>
        </p:spPr>
        <p:style>
          <a:lnRef idx="1">
            <a:schemeClr val="accent1"/>
          </a:lnRef>
          <a:fillRef idx="0">
            <a:schemeClr val="accent1"/>
          </a:fillRef>
          <a:effectRef idx="0">
            <a:schemeClr val="accent1"/>
          </a:effectRef>
          <a:fontRef idx="minor">
            <a:schemeClr val="tx1"/>
          </a:fontRef>
        </p:style>
      </p:cxnSp>
      <p:sp>
        <p:nvSpPr>
          <p:cNvPr id="157" name="TextBox 38">
            <a:extLst>
              <a:ext uri="{FF2B5EF4-FFF2-40B4-BE49-F238E27FC236}">
                <a16:creationId xmlns:a16="http://schemas.microsoft.com/office/drawing/2014/main" id="{A36510CC-9D9E-472D-896C-11F89D544D61}"/>
              </a:ext>
            </a:extLst>
          </p:cNvPr>
          <p:cNvSpPr txBox="1"/>
          <p:nvPr/>
        </p:nvSpPr>
        <p:spPr>
          <a:xfrm>
            <a:off x="3186133" y="3033192"/>
            <a:ext cx="654429" cy="246221"/>
          </a:xfrm>
          <a:prstGeom prst="rect">
            <a:avLst/>
          </a:prstGeom>
          <a:noFill/>
        </p:spPr>
        <p:txBody>
          <a:bodyPr wrap="square" rtlCol="0">
            <a:spAutoFit/>
          </a:bodyPr>
          <a:lstStyle/>
          <a:p>
            <a:r>
              <a:rPr lang="en-US" altLang="zh-CN" sz="1000" dirty="0">
                <a:latin typeface="Arial" panose="020B0604020202020204" pitchFamily="34" charset="0"/>
                <a:cs typeface="Arial" panose="020B0604020202020204" pitchFamily="34" charset="0"/>
              </a:rPr>
              <a:t>②</a:t>
            </a:r>
            <a:r>
              <a:rPr lang="zh-CN" altLang="en-US" sz="1000" dirty="0">
                <a:latin typeface="Arial" panose="020B0604020202020204" pitchFamily="34" charset="0"/>
                <a:cs typeface="Arial" panose="020B0604020202020204" pitchFamily="34" charset="0"/>
              </a:rPr>
              <a:t> </a:t>
            </a:r>
            <a:r>
              <a:rPr lang="en-US" altLang="zh-CN" sz="1000" dirty="0">
                <a:latin typeface="Arial" panose="020B0604020202020204" pitchFamily="34" charset="0"/>
                <a:cs typeface="Arial" panose="020B0604020202020204" pitchFamily="34" charset="0"/>
              </a:rPr>
              <a:t>fetch</a:t>
            </a:r>
            <a:endParaRPr lang="en-US" sz="1000" baseline="-25000" dirty="0">
              <a:latin typeface="Arial" panose="020B0604020202020204" pitchFamily="34" charset="0"/>
              <a:cs typeface="Arial" panose="020B0604020202020204" pitchFamily="34" charset="0"/>
            </a:endParaRPr>
          </a:p>
        </p:txBody>
      </p:sp>
      <p:grpSp>
        <p:nvGrpSpPr>
          <p:cNvPr id="158" name="Group 92">
            <a:extLst>
              <a:ext uri="{FF2B5EF4-FFF2-40B4-BE49-F238E27FC236}">
                <a16:creationId xmlns:a16="http://schemas.microsoft.com/office/drawing/2014/main" id="{5583B3E7-00F3-486D-B28C-218E1D91AC50}"/>
              </a:ext>
            </a:extLst>
          </p:cNvPr>
          <p:cNvGrpSpPr/>
          <p:nvPr/>
        </p:nvGrpSpPr>
        <p:grpSpPr>
          <a:xfrm>
            <a:off x="3039104" y="3239923"/>
            <a:ext cx="292068" cy="230832"/>
            <a:chOff x="1401953" y="3006045"/>
            <a:chExt cx="292068" cy="230832"/>
          </a:xfrm>
        </p:grpSpPr>
        <p:sp>
          <p:nvSpPr>
            <p:cNvPr id="159" name="Oval 40">
              <a:extLst>
                <a:ext uri="{FF2B5EF4-FFF2-40B4-BE49-F238E27FC236}">
                  <a16:creationId xmlns:a16="http://schemas.microsoft.com/office/drawing/2014/main" id="{769AD3AF-72DC-433D-BB96-AAC43F1B2A7F}"/>
                </a:ext>
              </a:extLst>
            </p:cNvPr>
            <p:cNvSpPr/>
            <p:nvPr/>
          </p:nvSpPr>
          <p:spPr>
            <a:xfrm>
              <a:off x="1445965" y="3039086"/>
              <a:ext cx="181232" cy="181233"/>
            </a:xfrm>
            <a:prstGeom prst="ellipse">
              <a:avLst/>
            </a:prstGeom>
            <a:solidFill>
              <a:srgbClr val="CFD6EA"/>
            </a:solidFill>
            <a:ln w="635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0" name="Rectangle 41">
              <a:extLst>
                <a:ext uri="{FF2B5EF4-FFF2-40B4-BE49-F238E27FC236}">
                  <a16:creationId xmlns:a16="http://schemas.microsoft.com/office/drawing/2014/main" id="{69AAFC63-B54B-4A38-9EED-A4C5E74D8E6C}"/>
                </a:ext>
              </a:extLst>
            </p:cNvPr>
            <p:cNvSpPr/>
            <p:nvPr/>
          </p:nvSpPr>
          <p:spPr>
            <a:xfrm>
              <a:off x="1401953" y="3006045"/>
              <a:ext cx="292068" cy="230832"/>
            </a:xfrm>
            <a:prstGeom prst="rect">
              <a:avLst/>
            </a:prstGeom>
          </p:spPr>
          <p:txBody>
            <a:bodyPr wrap="none">
              <a:spAutoFit/>
            </a:bodyPr>
            <a:lstStyle/>
            <a:p>
              <a:r>
                <a:rPr lang="en-US" altLang="zh-CN" sz="900" i="1" dirty="0">
                  <a:latin typeface="Arial" panose="020B0604020202020204" pitchFamily="34" charset="0"/>
                  <a:cs typeface="Arial" panose="020B0604020202020204" pitchFamily="34" charset="0"/>
                </a:rPr>
                <a:t>v</a:t>
              </a:r>
              <a:r>
                <a:rPr lang="en-US" altLang="zh-CN" sz="900" baseline="-25000" dirty="0">
                  <a:latin typeface="Arial" panose="020B0604020202020204" pitchFamily="34" charset="0"/>
                  <a:cs typeface="Arial" panose="020B0604020202020204" pitchFamily="34" charset="0"/>
                </a:rPr>
                <a:t>7</a:t>
              </a:r>
              <a:endParaRPr lang="en-US" sz="800" baseline="-25000" dirty="0"/>
            </a:p>
          </p:txBody>
        </p:sp>
      </p:grpSp>
      <p:grpSp>
        <p:nvGrpSpPr>
          <p:cNvPr id="161" name="Group 91">
            <a:extLst>
              <a:ext uri="{FF2B5EF4-FFF2-40B4-BE49-F238E27FC236}">
                <a16:creationId xmlns:a16="http://schemas.microsoft.com/office/drawing/2014/main" id="{B646EB47-AFA7-4787-A9D9-6F1B10E25031}"/>
              </a:ext>
            </a:extLst>
          </p:cNvPr>
          <p:cNvGrpSpPr/>
          <p:nvPr/>
        </p:nvGrpSpPr>
        <p:grpSpPr>
          <a:xfrm>
            <a:off x="3044124" y="3663560"/>
            <a:ext cx="292068" cy="230832"/>
            <a:chOff x="1406973" y="3429682"/>
            <a:chExt cx="292068" cy="230832"/>
          </a:xfrm>
        </p:grpSpPr>
        <p:sp>
          <p:nvSpPr>
            <p:cNvPr id="162" name="Oval 43">
              <a:extLst>
                <a:ext uri="{FF2B5EF4-FFF2-40B4-BE49-F238E27FC236}">
                  <a16:creationId xmlns:a16="http://schemas.microsoft.com/office/drawing/2014/main" id="{D0F5D33F-DA22-4C88-AB34-7B5D5719AA71}"/>
                </a:ext>
              </a:extLst>
            </p:cNvPr>
            <p:cNvSpPr/>
            <p:nvPr/>
          </p:nvSpPr>
          <p:spPr>
            <a:xfrm>
              <a:off x="1450985" y="3462723"/>
              <a:ext cx="181232" cy="181233"/>
            </a:xfrm>
            <a:prstGeom prst="ellipse">
              <a:avLst/>
            </a:prstGeom>
            <a:solidFill>
              <a:srgbClr val="CFD6EA"/>
            </a:solidFill>
            <a:ln w="635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3" name="Rectangle 44">
              <a:extLst>
                <a:ext uri="{FF2B5EF4-FFF2-40B4-BE49-F238E27FC236}">
                  <a16:creationId xmlns:a16="http://schemas.microsoft.com/office/drawing/2014/main" id="{48D92A4E-FA2D-4E63-869F-0EC565E9F3D9}"/>
                </a:ext>
              </a:extLst>
            </p:cNvPr>
            <p:cNvSpPr/>
            <p:nvPr/>
          </p:nvSpPr>
          <p:spPr>
            <a:xfrm>
              <a:off x="1406973" y="3429682"/>
              <a:ext cx="292068" cy="230832"/>
            </a:xfrm>
            <a:prstGeom prst="rect">
              <a:avLst/>
            </a:prstGeom>
          </p:spPr>
          <p:txBody>
            <a:bodyPr wrap="none">
              <a:spAutoFit/>
            </a:bodyPr>
            <a:lstStyle/>
            <a:p>
              <a:r>
                <a:rPr lang="en-US" altLang="zh-CN" sz="900" i="1" dirty="0">
                  <a:latin typeface="Arial" panose="020B0604020202020204" pitchFamily="34" charset="0"/>
                  <a:cs typeface="Arial" panose="020B0604020202020204" pitchFamily="34" charset="0"/>
                </a:rPr>
                <a:t>v</a:t>
              </a:r>
              <a:r>
                <a:rPr lang="en-US" altLang="zh-CN" sz="900" baseline="-25000" dirty="0">
                  <a:latin typeface="Arial" panose="020B0604020202020204" pitchFamily="34" charset="0"/>
                  <a:cs typeface="Arial" panose="020B0604020202020204" pitchFamily="34" charset="0"/>
                </a:rPr>
                <a:t>4</a:t>
              </a:r>
              <a:endParaRPr lang="en-US" sz="800" baseline="-25000" dirty="0"/>
            </a:p>
          </p:txBody>
        </p:sp>
      </p:grpSp>
      <p:sp>
        <p:nvSpPr>
          <p:cNvPr id="164" name="圆角矩形 229">
            <a:extLst>
              <a:ext uri="{FF2B5EF4-FFF2-40B4-BE49-F238E27FC236}">
                <a16:creationId xmlns:a16="http://schemas.microsoft.com/office/drawing/2014/main" id="{0A742605-E4B8-49F2-9239-14D555BA8659}"/>
              </a:ext>
            </a:extLst>
          </p:cNvPr>
          <p:cNvSpPr/>
          <p:nvPr/>
        </p:nvSpPr>
        <p:spPr>
          <a:xfrm>
            <a:off x="3802449" y="4260999"/>
            <a:ext cx="795432" cy="327267"/>
          </a:xfrm>
          <a:prstGeom prst="roundRect">
            <a:avLst/>
          </a:prstGeom>
          <a:solidFill>
            <a:srgbClr val="CFD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65" name="圆角矩形 229">
            <a:extLst>
              <a:ext uri="{FF2B5EF4-FFF2-40B4-BE49-F238E27FC236}">
                <a16:creationId xmlns:a16="http://schemas.microsoft.com/office/drawing/2014/main" id="{E8B1D1B4-DF5A-4FFD-A599-B57B798C1E17}"/>
              </a:ext>
            </a:extLst>
          </p:cNvPr>
          <p:cNvSpPr/>
          <p:nvPr/>
        </p:nvSpPr>
        <p:spPr>
          <a:xfrm>
            <a:off x="4837344" y="4260999"/>
            <a:ext cx="795432" cy="327267"/>
          </a:xfrm>
          <a:prstGeom prst="roundRect">
            <a:avLst/>
          </a:prstGeom>
          <a:solidFill>
            <a:srgbClr val="F9D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66" name="圆角矩形 229">
            <a:extLst>
              <a:ext uri="{FF2B5EF4-FFF2-40B4-BE49-F238E27FC236}">
                <a16:creationId xmlns:a16="http://schemas.microsoft.com/office/drawing/2014/main" id="{8AC95317-0758-4B47-AE52-18C045FC6FDE}"/>
              </a:ext>
            </a:extLst>
          </p:cNvPr>
          <p:cNvSpPr/>
          <p:nvPr/>
        </p:nvSpPr>
        <p:spPr>
          <a:xfrm>
            <a:off x="6446591" y="4253537"/>
            <a:ext cx="795432" cy="327267"/>
          </a:xfrm>
          <a:prstGeom prst="roundRect">
            <a:avLst/>
          </a:prstGeom>
          <a:solidFill>
            <a:srgbClr val="D6E4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cxnSp>
        <p:nvCxnSpPr>
          <p:cNvPr id="167" name="Straight Connector 48">
            <a:extLst>
              <a:ext uri="{FF2B5EF4-FFF2-40B4-BE49-F238E27FC236}">
                <a16:creationId xmlns:a16="http://schemas.microsoft.com/office/drawing/2014/main" id="{DACB6581-A09F-4BA5-88D5-074BB1FD2A1D}"/>
              </a:ext>
            </a:extLst>
          </p:cNvPr>
          <p:cNvCxnSpPr>
            <a:cxnSpLocks/>
          </p:cNvCxnSpPr>
          <p:nvPr/>
        </p:nvCxnSpPr>
        <p:spPr>
          <a:xfrm flipH="1">
            <a:off x="4597881" y="4424632"/>
            <a:ext cx="237703" cy="0"/>
          </a:xfrm>
          <a:prstGeom prst="line">
            <a:avLst/>
          </a:prstGeom>
          <a:ln w="12700">
            <a:solidFill>
              <a:schemeClr val="tx1"/>
            </a:solidFill>
            <a:headEnd type="triangle" w="sm" len="med"/>
            <a:tailEnd w="sm" len="med"/>
          </a:ln>
        </p:spPr>
        <p:style>
          <a:lnRef idx="1">
            <a:schemeClr val="accent1"/>
          </a:lnRef>
          <a:fillRef idx="0">
            <a:schemeClr val="accent1"/>
          </a:fillRef>
          <a:effectRef idx="0">
            <a:schemeClr val="accent1"/>
          </a:effectRef>
          <a:fontRef idx="minor">
            <a:schemeClr val="tx1"/>
          </a:fontRef>
        </p:style>
      </p:cxnSp>
      <p:cxnSp>
        <p:nvCxnSpPr>
          <p:cNvPr id="168" name="Straight Connector 49">
            <a:extLst>
              <a:ext uri="{FF2B5EF4-FFF2-40B4-BE49-F238E27FC236}">
                <a16:creationId xmlns:a16="http://schemas.microsoft.com/office/drawing/2014/main" id="{6556B8B0-5A1D-4865-BEEC-0C118C101CD8}"/>
              </a:ext>
            </a:extLst>
          </p:cNvPr>
          <p:cNvCxnSpPr>
            <a:cxnSpLocks/>
          </p:cNvCxnSpPr>
          <p:nvPr/>
        </p:nvCxnSpPr>
        <p:spPr>
          <a:xfrm flipH="1">
            <a:off x="5629178" y="4424632"/>
            <a:ext cx="237703" cy="0"/>
          </a:xfrm>
          <a:prstGeom prst="line">
            <a:avLst/>
          </a:prstGeom>
          <a:ln w="12700">
            <a:solidFill>
              <a:schemeClr val="tx1"/>
            </a:solidFill>
            <a:headEnd type="triangle" w="sm" len="med"/>
            <a:tailEnd w="sm" len="med"/>
          </a:ln>
        </p:spPr>
        <p:style>
          <a:lnRef idx="1">
            <a:schemeClr val="accent1"/>
          </a:lnRef>
          <a:fillRef idx="0">
            <a:schemeClr val="accent1"/>
          </a:fillRef>
          <a:effectRef idx="0">
            <a:schemeClr val="accent1"/>
          </a:effectRef>
          <a:fontRef idx="minor">
            <a:schemeClr val="tx1"/>
          </a:fontRef>
        </p:style>
      </p:cxnSp>
      <p:cxnSp>
        <p:nvCxnSpPr>
          <p:cNvPr id="169" name="Straight Connector 50">
            <a:extLst>
              <a:ext uri="{FF2B5EF4-FFF2-40B4-BE49-F238E27FC236}">
                <a16:creationId xmlns:a16="http://schemas.microsoft.com/office/drawing/2014/main" id="{F7A21F81-607E-4846-A739-C8A158D6505C}"/>
              </a:ext>
            </a:extLst>
          </p:cNvPr>
          <p:cNvCxnSpPr>
            <a:cxnSpLocks/>
          </p:cNvCxnSpPr>
          <p:nvPr/>
        </p:nvCxnSpPr>
        <p:spPr>
          <a:xfrm flipH="1">
            <a:off x="6205351" y="4417170"/>
            <a:ext cx="237703" cy="0"/>
          </a:xfrm>
          <a:prstGeom prst="line">
            <a:avLst/>
          </a:prstGeom>
          <a:ln w="12700">
            <a:solidFill>
              <a:schemeClr val="tx1"/>
            </a:solidFill>
            <a:headEnd type="triangle" w="sm" len="med"/>
            <a:tailEnd w="sm" len="med"/>
          </a:ln>
        </p:spPr>
        <p:style>
          <a:lnRef idx="1">
            <a:schemeClr val="accent1"/>
          </a:lnRef>
          <a:fillRef idx="0">
            <a:schemeClr val="accent1"/>
          </a:fillRef>
          <a:effectRef idx="0">
            <a:schemeClr val="accent1"/>
          </a:effectRef>
          <a:fontRef idx="minor">
            <a:schemeClr val="tx1"/>
          </a:fontRef>
        </p:style>
      </p:cxnSp>
      <p:sp>
        <p:nvSpPr>
          <p:cNvPr id="170" name="TextBox 51">
            <a:extLst>
              <a:ext uri="{FF2B5EF4-FFF2-40B4-BE49-F238E27FC236}">
                <a16:creationId xmlns:a16="http://schemas.microsoft.com/office/drawing/2014/main" id="{7F6ADBE4-04AD-4E5D-8212-F551C2CD8CB2}"/>
              </a:ext>
            </a:extLst>
          </p:cNvPr>
          <p:cNvSpPr txBox="1"/>
          <p:nvPr/>
        </p:nvSpPr>
        <p:spPr>
          <a:xfrm>
            <a:off x="5845984" y="4120472"/>
            <a:ext cx="434042" cy="338554"/>
          </a:xfrm>
          <a:prstGeom prst="rect">
            <a:avLst/>
          </a:prstGeom>
          <a:noFill/>
        </p:spPr>
        <p:txBody>
          <a:bodyPr wrap="square" rtlCol="0">
            <a:spAutoFit/>
          </a:bodyPr>
          <a:lstStyle/>
          <a:p>
            <a:r>
              <a:rPr lang="en-US" altLang="zh-CN" sz="2400" baseline="-25000" dirty="0">
                <a:latin typeface="Arial" panose="020B0604020202020204" pitchFamily="34" charset="0"/>
                <a:cs typeface="Arial" panose="020B0604020202020204" pitchFamily="34" charset="0"/>
              </a:rPr>
              <a:t>…</a:t>
            </a:r>
            <a:endParaRPr lang="en-US" sz="2400" baseline="-25000" dirty="0">
              <a:latin typeface="Arial" panose="020B0604020202020204" pitchFamily="34" charset="0"/>
              <a:cs typeface="Arial" panose="020B0604020202020204" pitchFamily="34" charset="0"/>
            </a:endParaRPr>
          </a:p>
        </p:txBody>
      </p:sp>
      <p:cxnSp>
        <p:nvCxnSpPr>
          <p:cNvPr id="171" name="Straight Connector 52">
            <a:extLst>
              <a:ext uri="{FF2B5EF4-FFF2-40B4-BE49-F238E27FC236}">
                <a16:creationId xmlns:a16="http://schemas.microsoft.com/office/drawing/2014/main" id="{4113316A-51C9-4162-9E4A-28530DA4BB37}"/>
              </a:ext>
            </a:extLst>
          </p:cNvPr>
          <p:cNvCxnSpPr>
            <a:cxnSpLocks/>
          </p:cNvCxnSpPr>
          <p:nvPr/>
        </p:nvCxnSpPr>
        <p:spPr>
          <a:xfrm>
            <a:off x="3272541" y="3775237"/>
            <a:ext cx="868505"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2" name="Straight Connector 53">
            <a:extLst>
              <a:ext uri="{FF2B5EF4-FFF2-40B4-BE49-F238E27FC236}">
                <a16:creationId xmlns:a16="http://schemas.microsoft.com/office/drawing/2014/main" id="{A8B8D0AC-81D5-40FC-9392-8636FB681661}"/>
              </a:ext>
            </a:extLst>
          </p:cNvPr>
          <p:cNvCxnSpPr>
            <a:cxnSpLocks/>
          </p:cNvCxnSpPr>
          <p:nvPr/>
        </p:nvCxnSpPr>
        <p:spPr>
          <a:xfrm flipV="1">
            <a:off x="4141046" y="3771719"/>
            <a:ext cx="0" cy="629953"/>
          </a:xfrm>
          <a:prstGeom prst="line">
            <a:avLst/>
          </a:prstGeom>
          <a:ln w="12700">
            <a:solidFill>
              <a:schemeClr val="tx1"/>
            </a:solidFill>
            <a:headEnd type="triangle" w="sm" len="med"/>
            <a:tailEnd w="sm" len="med"/>
          </a:ln>
        </p:spPr>
        <p:style>
          <a:lnRef idx="1">
            <a:schemeClr val="accent1"/>
          </a:lnRef>
          <a:fillRef idx="0">
            <a:schemeClr val="accent1"/>
          </a:fillRef>
          <a:effectRef idx="0">
            <a:schemeClr val="accent1"/>
          </a:effectRef>
          <a:fontRef idx="minor">
            <a:schemeClr val="tx1"/>
          </a:fontRef>
        </p:style>
      </p:cxnSp>
      <p:grpSp>
        <p:nvGrpSpPr>
          <p:cNvPr id="173" name="Group 90">
            <a:extLst>
              <a:ext uri="{FF2B5EF4-FFF2-40B4-BE49-F238E27FC236}">
                <a16:creationId xmlns:a16="http://schemas.microsoft.com/office/drawing/2014/main" id="{E9D984BB-BDB7-4462-9315-714772B6B757}"/>
              </a:ext>
            </a:extLst>
          </p:cNvPr>
          <p:cNvGrpSpPr/>
          <p:nvPr/>
        </p:nvGrpSpPr>
        <p:grpSpPr>
          <a:xfrm>
            <a:off x="3043114" y="4238875"/>
            <a:ext cx="292068" cy="230832"/>
            <a:chOff x="1405963" y="4004997"/>
            <a:chExt cx="292068" cy="230832"/>
          </a:xfrm>
        </p:grpSpPr>
        <p:sp>
          <p:nvSpPr>
            <p:cNvPr id="174" name="Oval 55">
              <a:extLst>
                <a:ext uri="{FF2B5EF4-FFF2-40B4-BE49-F238E27FC236}">
                  <a16:creationId xmlns:a16="http://schemas.microsoft.com/office/drawing/2014/main" id="{2FE3F4DA-2940-4CFA-A8ED-11BE080D2826}"/>
                </a:ext>
              </a:extLst>
            </p:cNvPr>
            <p:cNvSpPr/>
            <p:nvPr/>
          </p:nvSpPr>
          <p:spPr>
            <a:xfrm>
              <a:off x="1449975" y="4038038"/>
              <a:ext cx="181232" cy="181233"/>
            </a:xfrm>
            <a:prstGeom prst="ellipse">
              <a:avLst/>
            </a:prstGeom>
            <a:solidFill>
              <a:srgbClr val="CFD6EA"/>
            </a:solidFill>
            <a:ln w="635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5" name="Rectangle 56">
              <a:extLst>
                <a:ext uri="{FF2B5EF4-FFF2-40B4-BE49-F238E27FC236}">
                  <a16:creationId xmlns:a16="http://schemas.microsoft.com/office/drawing/2014/main" id="{26847FF6-ACC5-46E8-9DDD-93D63C94AA51}"/>
                </a:ext>
              </a:extLst>
            </p:cNvPr>
            <p:cNvSpPr/>
            <p:nvPr/>
          </p:nvSpPr>
          <p:spPr>
            <a:xfrm>
              <a:off x="1405963" y="4004997"/>
              <a:ext cx="292068" cy="230832"/>
            </a:xfrm>
            <a:prstGeom prst="rect">
              <a:avLst/>
            </a:prstGeom>
          </p:spPr>
          <p:txBody>
            <a:bodyPr wrap="none">
              <a:spAutoFit/>
            </a:bodyPr>
            <a:lstStyle/>
            <a:p>
              <a:r>
                <a:rPr lang="en-US" altLang="zh-CN" sz="900" i="1" dirty="0">
                  <a:latin typeface="Arial" panose="020B0604020202020204" pitchFamily="34" charset="0"/>
                  <a:cs typeface="Arial" panose="020B0604020202020204" pitchFamily="34" charset="0"/>
                </a:rPr>
                <a:t>v</a:t>
              </a:r>
              <a:r>
                <a:rPr lang="en-US" altLang="zh-CN" sz="900" baseline="-25000" dirty="0">
                  <a:latin typeface="Arial" panose="020B0604020202020204" pitchFamily="34" charset="0"/>
                  <a:cs typeface="Arial" panose="020B0604020202020204" pitchFamily="34" charset="0"/>
                </a:rPr>
                <a:t>1</a:t>
              </a:r>
              <a:endParaRPr lang="en-US" sz="800" baseline="-25000" dirty="0"/>
            </a:p>
          </p:txBody>
        </p:sp>
      </p:grpSp>
      <p:sp>
        <p:nvSpPr>
          <p:cNvPr id="176" name="TextBox 57">
            <a:extLst>
              <a:ext uri="{FF2B5EF4-FFF2-40B4-BE49-F238E27FC236}">
                <a16:creationId xmlns:a16="http://schemas.microsoft.com/office/drawing/2014/main" id="{7F8A6108-E6CE-4B92-9733-8A95A7FDEE37}"/>
              </a:ext>
            </a:extLst>
          </p:cNvPr>
          <p:cNvSpPr txBox="1"/>
          <p:nvPr/>
        </p:nvSpPr>
        <p:spPr>
          <a:xfrm>
            <a:off x="4060125" y="3588435"/>
            <a:ext cx="1238781" cy="246221"/>
          </a:xfrm>
          <a:prstGeom prst="rect">
            <a:avLst/>
          </a:prstGeom>
          <a:noFill/>
        </p:spPr>
        <p:txBody>
          <a:bodyPr wrap="square" rtlCol="0">
            <a:spAutoFit/>
          </a:bodyPr>
          <a:lstStyle/>
          <a:p>
            <a:r>
              <a:rPr lang="en-US" altLang="zh-CN" sz="1000" dirty="0">
                <a:latin typeface="Arial" panose="020B0604020202020204" pitchFamily="34" charset="0"/>
                <a:cs typeface="Arial" panose="020B0604020202020204" pitchFamily="34" charset="0"/>
              </a:rPr>
              <a:t>③</a:t>
            </a:r>
            <a:r>
              <a:rPr lang="zh-CN" altLang="en-US" sz="1000" dirty="0">
                <a:latin typeface="Arial" panose="020B0604020202020204" pitchFamily="34" charset="0"/>
                <a:cs typeface="Arial" panose="020B0604020202020204" pitchFamily="34" charset="0"/>
              </a:rPr>
              <a:t> </a:t>
            </a:r>
            <a:r>
              <a:rPr lang="en-US" altLang="zh-CN" sz="1000" dirty="0">
                <a:latin typeface="Arial" panose="020B0604020202020204" pitchFamily="34" charset="0"/>
                <a:cs typeface="Arial" panose="020B0604020202020204" pitchFamily="34" charset="0"/>
              </a:rPr>
              <a:t>timeout</a:t>
            </a:r>
            <a:r>
              <a:rPr lang="zh-CN" altLang="en-US" sz="1000" dirty="0">
                <a:latin typeface="Arial" panose="020B0604020202020204" pitchFamily="34" charset="0"/>
                <a:cs typeface="Arial" panose="020B0604020202020204" pitchFamily="34" charset="0"/>
              </a:rPr>
              <a:t> </a:t>
            </a:r>
            <a:r>
              <a:rPr lang="en-US" altLang="zh-CN" sz="1000" dirty="0">
                <a:latin typeface="Arial" panose="020B0604020202020204" pitchFamily="34" charset="0"/>
                <a:cs typeface="Arial" panose="020B0604020202020204" pitchFamily="34" charset="0"/>
              </a:rPr>
              <a:t>&amp;</a:t>
            </a:r>
            <a:r>
              <a:rPr lang="zh-CN" altLang="en-US" sz="1000" dirty="0">
                <a:latin typeface="Arial" panose="020B0604020202020204" pitchFamily="34" charset="0"/>
                <a:cs typeface="Arial" panose="020B0604020202020204" pitchFamily="34" charset="0"/>
              </a:rPr>
              <a:t> </a:t>
            </a:r>
            <a:r>
              <a:rPr lang="en-US" altLang="zh-CN" sz="1000" dirty="0">
                <a:latin typeface="Arial" panose="020B0604020202020204" pitchFamily="34" charset="0"/>
                <a:cs typeface="Arial" panose="020B0604020202020204" pitchFamily="34" charset="0"/>
              </a:rPr>
              <a:t>insert</a:t>
            </a:r>
            <a:endParaRPr lang="en-US" sz="1000" baseline="-25000" dirty="0">
              <a:latin typeface="Arial" panose="020B0604020202020204" pitchFamily="34" charset="0"/>
              <a:cs typeface="Arial" panose="020B0604020202020204" pitchFamily="34" charset="0"/>
            </a:endParaRPr>
          </a:p>
        </p:txBody>
      </p:sp>
      <p:cxnSp>
        <p:nvCxnSpPr>
          <p:cNvPr id="177" name="Straight Connector 58">
            <a:extLst>
              <a:ext uri="{FF2B5EF4-FFF2-40B4-BE49-F238E27FC236}">
                <a16:creationId xmlns:a16="http://schemas.microsoft.com/office/drawing/2014/main" id="{1437C1D4-9A24-49BF-BD49-BA5AFBC27B0E}"/>
              </a:ext>
            </a:extLst>
          </p:cNvPr>
          <p:cNvCxnSpPr>
            <a:cxnSpLocks/>
          </p:cNvCxnSpPr>
          <p:nvPr/>
        </p:nvCxnSpPr>
        <p:spPr>
          <a:xfrm>
            <a:off x="3272541" y="4398711"/>
            <a:ext cx="537387" cy="0"/>
          </a:xfrm>
          <a:prstGeom prst="line">
            <a:avLst/>
          </a:prstGeom>
          <a:ln w="12700">
            <a:solidFill>
              <a:schemeClr val="tx1"/>
            </a:solidFill>
            <a:headEnd type="triangle" w="sm" len="med"/>
            <a:tailEnd w="sm" len="med"/>
          </a:ln>
        </p:spPr>
        <p:style>
          <a:lnRef idx="1">
            <a:schemeClr val="accent1"/>
          </a:lnRef>
          <a:fillRef idx="0">
            <a:schemeClr val="accent1"/>
          </a:fillRef>
          <a:effectRef idx="0">
            <a:schemeClr val="accent1"/>
          </a:effectRef>
          <a:fontRef idx="minor">
            <a:schemeClr val="tx1"/>
          </a:fontRef>
        </p:style>
      </p:cxnSp>
      <p:sp>
        <p:nvSpPr>
          <p:cNvPr id="178" name="TextBox 59">
            <a:extLst>
              <a:ext uri="{FF2B5EF4-FFF2-40B4-BE49-F238E27FC236}">
                <a16:creationId xmlns:a16="http://schemas.microsoft.com/office/drawing/2014/main" id="{4278F9EA-D86A-4C7F-AC3F-D6180CC8FB02}"/>
              </a:ext>
            </a:extLst>
          </p:cNvPr>
          <p:cNvSpPr txBox="1"/>
          <p:nvPr/>
        </p:nvSpPr>
        <p:spPr>
          <a:xfrm>
            <a:off x="3766052" y="4106193"/>
            <a:ext cx="434042" cy="338554"/>
          </a:xfrm>
          <a:prstGeom prst="rect">
            <a:avLst/>
          </a:prstGeom>
          <a:noFill/>
        </p:spPr>
        <p:txBody>
          <a:bodyPr wrap="square" rtlCol="0">
            <a:spAutoFit/>
          </a:bodyPr>
          <a:lstStyle/>
          <a:p>
            <a:r>
              <a:rPr lang="en-US" altLang="zh-CN" sz="2400" baseline="-25000" dirty="0">
                <a:latin typeface="Arial" panose="020B0604020202020204" pitchFamily="34" charset="0"/>
                <a:cs typeface="Arial" panose="020B0604020202020204" pitchFamily="34" charset="0"/>
              </a:rPr>
              <a:t>…</a:t>
            </a:r>
            <a:endParaRPr lang="en-US" sz="2400" baseline="-25000" dirty="0">
              <a:latin typeface="Arial" panose="020B0604020202020204" pitchFamily="34" charset="0"/>
              <a:cs typeface="Arial" panose="020B0604020202020204" pitchFamily="34" charset="0"/>
            </a:endParaRPr>
          </a:p>
        </p:txBody>
      </p:sp>
      <p:sp>
        <p:nvSpPr>
          <p:cNvPr id="179" name="TextBox 60">
            <a:extLst>
              <a:ext uri="{FF2B5EF4-FFF2-40B4-BE49-F238E27FC236}">
                <a16:creationId xmlns:a16="http://schemas.microsoft.com/office/drawing/2014/main" id="{724C0318-AA4C-4B9D-BFC6-4029E377D8DE}"/>
              </a:ext>
            </a:extLst>
          </p:cNvPr>
          <p:cNvSpPr txBox="1"/>
          <p:nvPr/>
        </p:nvSpPr>
        <p:spPr>
          <a:xfrm>
            <a:off x="3183747" y="4131562"/>
            <a:ext cx="654429" cy="246221"/>
          </a:xfrm>
          <a:prstGeom prst="rect">
            <a:avLst/>
          </a:prstGeom>
          <a:noFill/>
        </p:spPr>
        <p:txBody>
          <a:bodyPr wrap="square" rtlCol="0">
            <a:spAutoFit/>
          </a:bodyPr>
          <a:lstStyle/>
          <a:p>
            <a:r>
              <a:rPr lang="en-US" altLang="zh-CN" sz="1000" dirty="0">
                <a:latin typeface="Arial" panose="020B0604020202020204" pitchFamily="34" charset="0"/>
                <a:cs typeface="Arial" panose="020B0604020202020204" pitchFamily="34" charset="0"/>
              </a:rPr>
              <a:t>②</a:t>
            </a:r>
            <a:r>
              <a:rPr lang="zh-CN" altLang="en-US" sz="1000" dirty="0">
                <a:latin typeface="Arial" panose="020B0604020202020204" pitchFamily="34" charset="0"/>
                <a:cs typeface="Arial" panose="020B0604020202020204" pitchFamily="34" charset="0"/>
              </a:rPr>
              <a:t> </a:t>
            </a:r>
            <a:r>
              <a:rPr lang="en-US" altLang="zh-CN" sz="1000" dirty="0">
                <a:latin typeface="Arial" panose="020B0604020202020204" pitchFamily="34" charset="0"/>
                <a:cs typeface="Arial" panose="020B0604020202020204" pitchFamily="34" charset="0"/>
              </a:rPr>
              <a:t>fetch</a:t>
            </a:r>
            <a:endParaRPr lang="en-US" sz="1000" baseline="-25000" dirty="0">
              <a:latin typeface="Arial" panose="020B0604020202020204" pitchFamily="34" charset="0"/>
              <a:cs typeface="Arial" panose="020B0604020202020204" pitchFamily="34" charset="0"/>
            </a:endParaRPr>
          </a:p>
        </p:txBody>
      </p:sp>
      <p:sp>
        <p:nvSpPr>
          <p:cNvPr id="180" name="TextBox 61">
            <a:extLst>
              <a:ext uri="{FF2B5EF4-FFF2-40B4-BE49-F238E27FC236}">
                <a16:creationId xmlns:a16="http://schemas.microsoft.com/office/drawing/2014/main" id="{75DF625E-2F5E-47F6-BDB3-0889A2111099}"/>
              </a:ext>
            </a:extLst>
          </p:cNvPr>
          <p:cNvSpPr txBox="1"/>
          <p:nvPr/>
        </p:nvSpPr>
        <p:spPr>
          <a:xfrm>
            <a:off x="5168571" y="3899433"/>
            <a:ext cx="856658" cy="338554"/>
          </a:xfrm>
          <a:prstGeom prst="rect">
            <a:avLst/>
          </a:prstGeom>
          <a:noFill/>
        </p:spPr>
        <p:txBody>
          <a:bodyPr wrap="square" rtlCol="0">
            <a:spAutoFit/>
          </a:bodyPr>
          <a:lstStyle/>
          <a:p>
            <a:r>
              <a:rPr lang="en-US" altLang="zh-CN" sz="1600" i="1" dirty="0" err="1">
                <a:latin typeface="Arial" panose="020B0604020202020204" pitchFamily="34" charset="0"/>
                <a:cs typeface="Arial" panose="020B0604020202020204" pitchFamily="34" charset="0"/>
              </a:rPr>
              <a:t>L</a:t>
            </a:r>
            <a:r>
              <a:rPr lang="en-US" altLang="zh-CN" sz="1600" baseline="-25000" dirty="0" err="1">
                <a:latin typeface="Arial" panose="020B0604020202020204" pitchFamily="34" charset="0"/>
                <a:cs typeface="Arial" panose="020B0604020202020204" pitchFamily="34" charset="0"/>
              </a:rPr>
              <a:t>timeout</a:t>
            </a:r>
            <a:endParaRPr lang="en-US" sz="1600" baseline="-25000" dirty="0">
              <a:latin typeface="Arial" panose="020B0604020202020204" pitchFamily="34" charset="0"/>
              <a:cs typeface="Arial" panose="020B0604020202020204" pitchFamily="34" charset="0"/>
            </a:endParaRPr>
          </a:p>
        </p:txBody>
      </p:sp>
      <p:sp>
        <p:nvSpPr>
          <p:cNvPr id="181" name="Rounded Rectangle 62">
            <a:extLst>
              <a:ext uri="{FF2B5EF4-FFF2-40B4-BE49-F238E27FC236}">
                <a16:creationId xmlns:a16="http://schemas.microsoft.com/office/drawing/2014/main" id="{51452CCD-2A28-42B4-9047-326C48A4DFC0}"/>
              </a:ext>
            </a:extLst>
          </p:cNvPr>
          <p:cNvSpPr/>
          <p:nvPr/>
        </p:nvSpPr>
        <p:spPr>
          <a:xfrm>
            <a:off x="3738445" y="3956795"/>
            <a:ext cx="3627558" cy="681398"/>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2" name="Group 89">
            <a:extLst>
              <a:ext uri="{FF2B5EF4-FFF2-40B4-BE49-F238E27FC236}">
                <a16:creationId xmlns:a16="http://schemas.microsoft.com/office/drawing/2014/main" id="{25A7ECAC-81B9-4179-9324-1BDDAD73DE34}"/>
              </a:ext>
            </a:extLst>
          </p:cNvPr>
          <p:cNvGrpSpPr/>
          <p:nvPr/>
        </p:nvGrpSpPr>
        <p:grpSpPr>
          <a:xfrm>
            <a:off x="4865643" y="4882344"/>
            <a:ext cx="328936" cy="230832"/>
            <a:chOff x="3228492" y="4648466"/>
            <a:chExt cx="328936" cy="230832"/>
          </a:xfrm>
        </p:grpSpPr>
        <p:sp>
          <p:nvSpPr>
            <p:cNvPr id="183" name="Oval 64">
              <a:extLst>
                <a:ext uri="{FF2B5EF4-FFF2-40B4-BE49-F238E27FC236}">
                  <a16:creationId xmlns:a16="http://schemas.microsoft.com/office/drawing/2014/main" id="{B535AFFE-6672-4D11-AD08-2751CE1126AA}"/>
                </a:ext>
              </a:extLst>
            </p:cNvPr>
            <p:cNvSpPr/>
            <p:nvPr/>
          </p:nvSpPr>
          <p:spPr>
            <a:xfrm>
              <a:off x="3280253" y="4681507"/>
              <a:ext cx="239179" cy="197790"/>
            </a:xfrm>
            <a:prstGeom prst="ellipse">
              <a:avLst/>
            </a:prstGeom>
            <a:solidFill>
              <a:srgbClr val="CFD6EA"/>
            </a:solidFill>
            <a:ln w="635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4" name="Rectangle 65">
              <a:extLst>
                <a:ext uri="{FF2B5EF4-FFF2-40B4-BE49-F238E27FC236}">
                  <a16:creationId xmlns:a16="http://schemas.microsoft.com/office/drawing/2014/main" id="{B64CED1A-947C-47CF-8E1C-F48D1B013BC0}"/>
                </a:ext>
              </a:extLst>
            </p:cNvPr>
            <p:cNvSpPr/>
            <p:nvPr/>
          </p:nvSpPr>
          <p:spPr>
            <a:xfrm>
              <a:off x="3228492" y="4648466"/>
              <a:ext cx="328936" cy="230832"/>
            </a:xfrm>
            <a:prstGeom prst="rect">
              <a:avLst/>
            </a:prstGeom>
          </p:spPr>
          <p:txBody>
            <a:bodyPr wrap="none">
              <a:spAutoFit/>
            </a:bodyPr>
            <a:lstStyle/>
            <a:p>
              <a:r>
                <a:rPr lang="en-US" altLang="zh-CN" sz="900" i="1" dirty="0">
                  <a:latin typeface="Arial" panose="020B0604020202020204" pitchFamily="34" charset="0"/>
                  <a:cs typeface="Arial" panose="020B0604020202020204" pitchFamily="34" charset="0"/>
                </a:rPr>
                <a:t>v</a:t>
              </a:r>
              <a:r>
                <a:rPr lang="en-US" altLang="zh-CN" sz="900" baseline="-25000" dirty="0">
                  <a:latin typeface="Arial" panose="020B0604020202020204" pitchFamily="34" charset="0"/>
                  <a:cs typeface="Arial" panose="020B0604020202020204" pitchFamily="34" charset="0"/>
                </a:rPr>
                <a:t>1a</a:t>
              </a:r>
              <a:endParaRPr lang="en-US" sz="800" baseline="-25000" dirty="0"/>
            </a:p>
          </p:txBody>
        </p:sp>
      </p:grpSp>
      <p:grpSp>
        <p:nvGrpSpPr>
          <p:cNvPr id="185" name="Group 88">
            <a:extLst>
              <a:ext uri="{FF2B5EF4-FFF2-40B4-BE49-F238E27FC236}">
                <a16:creationId xmlns:a16="http://schemas.microsoft.com/office/drawing/2014/main" id="{2CA903DE-C3D1-4B01-902E-B5D0843B5248}"/>
              </a:ext>
            </a:extLst>
          </p:cNvPr>
          <p:cNvGrpSpPr/>
          <p:nvPr/>
        </p:nvGrpSpPr>
        <p:grpSpPr>
          <a:xfrm>
            <a:off x="5164577" y="4882344"/>
            <a:ext cx="328936" cy="230832"/>
            <a:chOff x="3527426" y="4648466"/>
            <a:chExt cx="328936" cy="230832"/>
          </a:xfrm>
        </p:grpSpPr>
        <p:sp>
          <p:nvSpPr>
            <p:cNvPr id="186" name="Oval 67">
              <a:extLst>
                <a:ext uri="{FF2B5EF4-FFF2-40B4-BE49-F238E27FC236}">
                  <a16:creationId xmlns:a16="http://schemas.microsoft.com/office/drawing/2014/main" id="{3BC9D9FA-3207-4D85-A268-5F0390A99372}"/>
                </a:ext>
              </a:extLst>
            </p:cNvPr>
            <p:cNvSpPr/>
            <p:nvPr/>
          </p:nvSpPr>
          <p:spPr>
            <a:xfrm>
              <a:off x="3579187" y="4681507"/>
              <a:ext cx="239179" cy="197790"/>
            </a:xfrm>
            <a:prstGeom prst="ellipse">
              <a:avLst/>
            </a:prstGeom>
            <a:solidFill>
              <a:srgbClr val="CFD6EA"/>
            </a:solidFill>
            <a:ln w="635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7" name="Rectangle 68">
              <a:extLst>
                <a:ext uri="{FF2B5EF4-FFF2-40B4-BE49-F238E27FC236}">
                  <a16:creationId xmlns:a16="http://schemas.microsoft.com/office/drawing/2014/main" id="{CE086927-C1C5-49E4-8721-D91855D721D3}"/>
                </a:ext>
              </a:extLst>
            </p:cNvPr>
            <p:cNvSpPr/>
            <p:nvPr/>
          </p:nvSpPr>
          <p:spPr>
            <a:xfrm>
              <a:off x="3527426" y="4648466"/>
              <a:ext cx="328936" cy="230832"/>
            </a:xfrm>
            <a:prstGeom prst="rect">
              <a:avLst/>
            </a:prstGeom>
          </p:spPr>
          <p:txBody>
            <a:bodyPr wrap="none">
              <a:spAutoFit/>
            </a:bodyPr>
            <a:lstStyle/>
            <a:p>
              <a:r>
                <a:rPr lang="en-US" altLang="zh-CN" sz="900" i="1" dirty="0">
                  <a:latin typeface="Arial" panose="020B0604020202020204" pitchFamily="34" charset="0"/>
                  <a:cs typeface="Arial" panose="020B0604020202020204" pitchFamily="34" charset="0"/>
                </a:rPr>
                <a:t>v</a:t>
              </a:r>
              <a:r>
                <a:rPr lang="en-US" altLang="zh-CN" sz="900" baseline="-25000" dirty="0">
                  <a:latin typeface="Arial" panose="020B0604020202020204" pitchFamily="34" charset="0"/>
                  <a:cs typeface="Arial" panose="020B0604020202020204" pitchFamily="34" charset="0"/>
                </a:rPr>
                <a:t>1b</a:t>
              </a:r>
              <a:endParaRPr lang="en-US" sz="800" baseline="-25000" dirty="0"/>
            </a:p>
          </p:txBody>
        </p:sp>
      </p:grpSp>
      <p:sp>
        <p:nvSpPr>
          <p:cNvPr id="188" name="TextBox 69">
            <a:extLst>
              <a:ext uri="{FF2B5EF4-FFF2-40B4-BE49-F238E27FC236}">
                <a16:creationId xmlns:a16="http://schemas.microsoft.com/office/drawing/2014/main" id="{C29AF29F-4107-4C27-9C3E-70A6FC99424A}"/>
              </a:ext>
            </a:extLst>
          </p:cNvPr>
          <p:cNvSpPr txBox="1"/>
          <p:nvPr/>
        </p:nvSpPr>
        <p:spPr>
          <a:xfrm>
            <a:off x="5425758" y="4728406"/>
            <a:ext cx="434042" cy="338554"/>
          </a:xfrm>
          <a:prstGeom prst="rect">
            <a:avLst/>
          </a:prstGeom>
          <a:noFill/>
        </p:spPr>
        <p:txBody>
          <a:bodyPr wrap="square" rtlCol="0">
            <a:spAutoFit/>
          </a:bodyPr>
          <a:lstStyle/>
          <a:p>
            <a:r>
              <a:rPr lang="en-US" altLang="zh-CN" sz="2400" baseline="-25000" dirty="0">
                <a:latin typeface="Arial" panose="020B0604020202020204" pitchFamily="34" charset="0"/>
                <a:cs typeface="Arial" panose="020B0604020202020204" pitchFamily="34" charset="0"/>
              </a:rPr>
              <a:t>…</a:t>
            </a:r>
            <a:endParaRPr lang="en-US" sz="2400" baseline="-25000" dirty="0">
              <a:latin typeface="Arial" panose="020B0604020202020204" pitchFamily="34" charset="0"/>
              <a:cs typeface="Arial" panose="020B0604020202020204" pitchFamily="34" charset="0"/>
            </a:endParaRPr>
          </a:p>
        </p:txBody>
      </p:sp>
      <p:cxnSp>
        <p:nvCxnSpPr>
          <p:cNvPr id="189" name="Straight Connector 70">
            <a:extLst>
              <a:ext uri="{FF2B5EF4-FFF2-40B4-BE49-F238E27FC236}">
                <a16:creationId xmlns:a16="http://schemas.microsoft.com/office/drawing/2014/main" id="{625CB1B6-B36D-4618-AA80-2BD6A14DE986}"/>
              </a:ext>
            </a:extLst>
          </p:cNvPr>
          <p:cNvCxnSpPr>
            <a:cxnSpLocks/>
          </p:cNvCxnSpPr>
          <p:nvPr/>
        </p:nvCxnSpPr>
        <p:spPr>
          <a:xfrm flipV="1">
            <a:off x="3183747" y="4469707"/>
            <a:ext cx="0" cy="535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Connector 71">
            <a:extLst>
              <a:ext uri="{FF2B5EF4-FFF2-40B4-BE49-F238E27FC236}">
                <a16:creationId xmlns:a16="http://schemas.microsoft.com/office/drawing/2014/main" id="{3895C32E-0C8A-4DD4-AB42-AC970AA49A96}"/>
              </a:ext>
            </a:extLst>
          </p:cNvPr>
          <p:cNvCxnSpPr>
            <a:cxnSpLocks/>
          </p:cNvCxnSpPr>
          <p:nvPr/>
        </p:nvCxnSpPr>
        <p:spPr>
          <a:xfrm flipH="1">
            <a:off x="3183747" y="5004707"/>
            <a:ext cx="1671811" cy="0"/>
          </a:xfrm>
          <a:prstGeom prst="line">
            <a:avLst/>
          </a:prstGeom>
          <a:ln w="12700">
            <a:solidFill>
              <a:schemeClr val="tx1"/>
            </a:solidFill>
            <a:headEnd type="triangle" w="sm" len="med"/>
            <a:tailEnd w="sm" len="med"/>
          </a:ln>
        </p:spPr>
        <p:style>
          <a:lnRef idx="1">
            <a:schemeClr val="accent1"/>
          </a:lnRef>
          <a:fillRef idx="0">
            <a:schemeClr val="accent1"/>
          </a:fillRef>
          <a:effectRef idx="0">
            <a:schemeClr val="accent1"/>
          </a:effectRef>
          <a:fontRef idx="minor">
            <a:schemeClr val="tx1"/>
          </a:fontRef>
        </p:style>
      </p:cxnSp>
      <p:sp>
        <p:nvSpPr>
          <p:cNvPr id="191" name="TextBox 72">
            <a:extLst>
              <a:ext uri="{FF2B5EF4-FFF2-40B4-BE49-F238E27FC236}">
                <a16:creationId xmlns:a16="http://schemas.microsoft.com/office/drawing/2014/main" id="{54401EAE-0EAB-45E3-A218-8C789AFBEEE8}"/>
              </a:ext>
            </a:extLst>
          </p:cNvPr>
          <p:cNvSpPr txBox="1"/>
          <p:nvPr/>
        </p:nvSpPr>
        <p:spPr>
          <a:xfrm>
            <a:off x="3191525" y="4760406"/>
            <a:ext cx="1626880" cy="246221"/>
          </a:xfrm>
          <a:prstGeom prst="rect">
            <a:avLst/>
          </a:prstGeom>
          <a:noFill/>
        </p:spPr>
        <p:txBody>
          <a:bodyPr wrap="square" rtlCol="0">
            <a:spAutoFit/>
          </a:bodyPr>
          <a:lstStyle/>
          <a:p>
            <a:r>
              <a:rPr lang="en-US" altLang="zh-CN" sz="1000" dirty="0">
                <a:latin typeface="Arial" panose="020B0604020202020204" pitchFamily="34" charset="0"/>
                <a:cs typeface="Arial" panose="020B0604020202020204" pitchFamily="34" charset="0"/>
              </a:rPr>
              <a:t>④</a:t>
            </a:r>
            <a:r>
              <a:rPr lang="zh-CN" altLang="en-US" sz="1000" dirty="0">
                <a:latin typeface="Arial" panose="020B0604020202020204" pitchFamily="34" charset="0"/>
                <a:cs typeface="Arial" panose="020B0604020202020204" pitchFamily="34" charset="0"/>
              </a:rPr>
              <a:t> </a:t>
            </a:r>
            <a:r>
              <a:rPr lang="en-US" altLang="zh-CN" sz="1000" dirty="0">
                <a:latin typeface="Arial" panose="020B0604020202020204" pitchFamily="34" charset="0"/>
                <a:cs typeface="Arial" panose="020B0604020202020204" pitchFamily="34" charset="0"/>
              </a:rPr>
              <a:t>timeout</a:t>
            </a:r>
            <a:r>
              <a:rPr lang="zh-CN" altLang="en-US" sz="1000" dirty="0">
                <a:latin typeface="Arial" panose="020B0604020202020204" pitchFamily="34" charset="0"/>
                <a:cs typeface="Arial" panose="020B0604020202020204" pitchFamily="34" charset="0"/>
              </a:rPr>
              <a:t> </a:t>
            </a:r>
            <a:r>
              <a:rPr lang="en-US" altLang="zh-CN" sz="1000" dirty="0">
                <a:latin typeface="Arial" panose="020B0604020202020204" pitchFamily="34" charset="0"/>
                <a:cs typeface="Arial" panose="020B0604020202020204" pitchFamily="34" charset="0"/>
              </a:rPr>
              <a:t>&amp;</a:t>
            </a:r>
            <a:r>
              <a:rPr lang="zh-CN" altLang="en-US" sz="1000" dirty="0">
                <a:latin typeface="Arial" panose="020B0604020202020204" pitchFamily="34" charset="0"/>
                <a:cs typeface="Arial" panose="020B0604020202020204" pitchFamily="34" charset="0"/>
              </a:rPr>
              <a:t> </a:t>
            </a:r>
            <a:r>
              <a:rPr lang="en-US" altLang="zh-CN" sz="1000" dirty="0">
                <a:latin typeface="Arial" panose="020B0604020202020204" pitchFamily="34" charset="0"/>
                <a:cs typeface="Arial" panose="020B0604020202020204" pitchFamily="34" charset="0"/>
              </a:rPr>
              <a:t>decompose</a:t>
            </a:r>
            <a:endParaRPr lang="en-US" sz="1000" baseline="-25000" dirty="0">
              <a:latin typeface="Arial" panose="020B0604020202020204" pitchFamily="34" charset="0"/>
              <a:cs typeface="Arial" panose="020B0604020202020204" pitchFamily="34" charset="0"/>
            </a:endParaRPr>
          </a:p>
        </p:txBody>
      </p:sp>
      <p:sp>
        <p:nvSpPr>
          <p:cNvPr id="192" name="Rounded Rectangle 73">
            <a:extLst>
              <a:ext uri="{FF2B5EF4-FFF2-40B4-BE49-F238E27FC236}">
                <a16:creationId xmlns:a16="http://schemas.microsoft.com/office/drawing/2014/main" id="{B83F26DC-2980-4ED8-A2B3-36A9985126C1}"/>
              </a:ext>
            </a:extLst>
          </p:cNvPr>
          <p:cNvSpPr/>
          <p:nvPr/>
        </p:nvSpPr>
        <p:spPr>
          <a:xfrm>
            <a:off x="4857644" y="4897594"/>
            <a:ext cx="891744" cy="233558"/>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3" name="Straight Connector 74">
            <a:extLst>
              <a:ext uri="{FF2B5EF4-FFF2-40B4-BE49-F238E27FC236}">
                <a16:creationId xmlns:a16="http://schemas.microsoft.com/office/drawing/2014/main" id="{718E7F97-63AB-4410-B85A-0FFB7C7C1B2F}"/>
              </a:ext>
            </a:extLst>
          </p:cNvPr>
          <p:cNvCxnSpPr>
            <a:cxnSpLocks/>
          </p:cNvCxnSpPr>
          <p:nvPr/>
        </p:nvCxnSpPr>
        <p:spPr>
          <a:xfrm>
            <a:off x="4200094" y="4728406"/>
            <a:ext cx="1411479" cy="0"/>
          </a:xfrm>
          <a:prstGeom prst="line">
            <a:avLst/>
          </a:prstGeom>
          <a:ln w="127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94" name="Straight Connector 75">
            <a:extLst>
              <a:ext uri="{FF2B5EF4-FFF2-40B4-BE49-F238E27FC236}">
                <a16:creationId xmlns:a16="http://schemas.microsoft.com/office/drawing/2014/main" id="{56333F03-81CB-4343-A5B2-FAFE9D9A34A6}"/>
              </a:ext>
            </a:extLst>
          </p:cNvPr>
          <p:cNvCxnSpPr>
            <a:cxnSpLocks/>
          </p:cNvCxnSpPr>
          <p:nvPr/>
        </p:nvCxnSpPr>
        <p:spPr>
          <a:xfrm>
            <a:off x="4200094" y="4411826"/>
            <a:ext cx="0" cy="316580"/>
          </a:xfrm>
          <a:prstGeom prst="line">
            <a:avLst/>
          </a:prstGeom>
          <a:ln w="12700">
            <a:solidFill>
              <a:schemeClr val="tx1"/>
            </a:solidFill>
            <a:headEnd type="triangle" w="sm" len="med"/>
            <a:tailEnd w="sm" len="med"/>
          </a:ln>
        </p:spPr>
        <p:style>
          <a:lnRef idx="1">
            <a:schemeClr val="accent1"/>
          </a:lnRef>
          <a:fillRef idx="0">
            <a:schemeClr val="accent1"/>
          </a:fillRef>
          <a:effectRef idx="0">
            <a:schemeClr val="accent1"/>
          </a:effectRef>
          <a:fontRef idx="minor">
            <a:schemeClr val="tx1"/>
          </a:fontRef>
        </p:style>
      </p:cxnSp>
      <p:cxnSp>
        <p:nvCxnSpPr>
          <p:cNvPr id="195" name="Straight Connector 76">
            <a:extLst>
              <a:ext uri="{FF2B5EF4-FFF2-40B4-BE49-F238E27FC236}">
                <a16:creationId xmlns:a16="http://schemas.microsoft.com/office/drawing/2014/main" id="{9AEBC6D2-2520-4FC7-90B5-8B0F632C66EB}"/>
              </a:ext>
            </a:extLst>
          </p:cNvPr>
          <p:cNvCxnSpPr>
            <a:cxnSpLocks/>
          </p:cNvCxnSpPr>
          <p:nvPr/>
        </p:nvCxnSpPr>
        <p:spPr>
          <a:xfrm flipV="1">
            <a:off x="5606828" y="4733149"/>
            <a:ext cx="0" cy="2024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6" name="TextBox 77">
            <a:extLst>
              <a:ext uri="{FF2B5EF4-FFF2-40B4-BE49-F238E27FC236}">
                <a16:creationId xmlns:a16="http://schemas.microsoft.com/office/drawing/2014/main" id="{9E59F02E-45EC-49C8-B9CB-8B0B0E08C05D}"/>
              </a:ext>
            </a:extLst>
          </p:cNvPr>
          <p:cNvSpPr txBox="1"/>
          <p:nvPr/>
        </p:nvSpPr>
        <p:spPr>
          <a:xfrm>
            <a:off x="3611910" y="4588266"/>
            <a:ext cx="1626880" cy="246221"/>
          </a:xfrm>
          <a:prstGeom prst="rect">
            <a:avLst/>
          </a:prstGeom>
          <a:noFill/>
        </p:spPr>
        <p:txBody>
          <a:bodyPr wrap="square" rtlCol="0">
            <a:spAutoFit/>
          </a:bodyPr>
          <a:lstStyle/>
          <a:p>
            <a:r>
              <a:rPr lang="en-US" altLang="zh-CN" sz="1000" dirty="0">
                <a:latin typeface="Arial" panose="020B0604020202020204" pitchFamily="34" charset="0"/>
                <a:cs typeface="Arial" panose="020B0604020202020204" pitchFamily="34" charset="0"/>
              </a:rPr>
              <a:t>⑤</a:t>
            </a:r>
            <a:r>
              <a:rPr lang="zh-CN" altLang="en-US" sz="1000" dirty="0">
                <a:latin typeface="Arial" panose="020B0604020202020204" pitchFamily="34" charset="0"/>
                <a:cs typeface="Arial" panose="020B0604020202020204" pitchFamily="34" charset="0"/>
              </a:rPr>
              <a:t> </a:t>
            </a:r>
            <a:r>
              <a:rPr lang="en-US" altLang="zh-CN" sz="1000" dirty="0">
                <a:latin typeface="Arial" panose="020B0604020202020204" pitchFamily="34" charset="0"/>
                <a:cs typeface="Arial" panose="020B0604020202020204" pitchFamily="34" charset="0"/>
              </a:rPr>
              <a:t>insert</a:t>
            </a:r>
            <a:endParaRPr lang="en-US" sz="1000" baseline="-25000" dirty="0">
              <a:latin typeface="Arial" panose="020B0604020202020204" pitchFamily="34" charset="0"/>
              <a:cs typeface="Arial" panose="020B0604020202020204" pitchFamily="34" charset="0"/>
            </a:endParaRPr>
          </a:p>
        </p:txBody>
      </p:sp>
      <p:sp>
        <p:nvSpPr>
          <p:cNvPr id="197" name="Rounded Rectangle 78">
            <a:extLst>
              <a:ext uri="{FF2B5EF4-FFF2-40B4-BE49-F238E27FC236}">
                <a16:creationId xmlns:a16="http://schemas.microsoft.com/office/drawing/2014/main" id="{FA6B2372-B705-401A-B927-A6AC5901489A}"/>
              </a:ext>
            </a:extLst>
          </p:cNvPr>
          <p:cNvSpPr/>
          <p:nvPr/>
        </p:nvSpPr>
        <p:spPr>
          <a:xfrm>
            <a:off x="3423353" y="2743487"/>
            <a:ext cx="3989823" cy="2425724"/>
          </a:xfrm>
          <a:prstGeom prst="roundRect">
            <a:avLst>
              <a:gd name="adj" fmla="val 4056"/>
            </a:avLst>
          </a:prstGeom>
          <a:noFill/>
          <a:ln>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TextBox 79">
            <a:extLst>
              <a:ext uri="{FF2B5EF4-FFF2-40B4-BE49-F238E27FC236}">
                <a16:creationId xmlns:a16="http://schemas.microsoft.com/office/drawing/2014/main" id="{A1BDD62A-05F9-4758-B902-859BBE9377D3}"/>
              </a:ext>
            </a:extLst>
          </p:cNvPr>
          <p:cNvSpPr txBox="1"/>
          <p:nvPr/>
        </p:nvSpPr>
        <p:spPr>
          <a:xfrm>
            <a:off x="6260437" y="4912110"/>
            <a:ext cx="1296212" cy="253916"/>
          </a:xfrm>
          <a:prstGeom prst="rect">
            <a:avLst/>
          </a:prstGeom>
          <a:noFill/>
        </p:spPr>
        <p:txBody>
          <a:bodyPr wrap="square" rtlCol="0">
            <a:spAutoFit/>
          </a:bodyPr>
          <a:lstStyle/>
          <a:p>
            <a:r>
              <a:rPr lang="en-US" altLang="zh-CN" sz="1050" b="1" dirty="0">
                <a:solidFill>
                  <a:schemeClr val="bg1">
                    <a:lumMod val="50000"/>
                  </a:schemeClr>
                </a:solidFill>
                <a:latin typeface="Arial" panose="020B0604020202020204" pitchFamily="34" charset="0"/>
                <a:cs typeface="Arial" panose="020B0604020202020204" pitchFamily="34" charset="0"/>
              </a:rPr>
              <a:t>Pattern</a:t>
            </a:r>
            <a:r>
              <a:rPr lang="zh-CN" altLang="en-US" sz="1050" b="1" dirty="0">
                <a:solidFill>
                  <a:schemeClr val="bg1">
                    <a:lumMod val="50000"/>
                  </a:schemeClr>
                </a:solidFill>
                <a:latin typeface="Arial" panose="020B0604020202020204" pitchFamily="34" charset="0"/>
                <a:cs typeface="Arial" panose="020B0604020202020204" pitchFamily="34" charset="0"/>
              </a:rPr>
              <a:t> </a:t>
            </a:r>
            <a:r>
              <a:rPr lang="en-US" altLang="zh-CN" sz="1050" b="1" dirty="0">
                <a:solidFill>
                  <a:schemeClr val="bg1">
                    <a:lumMod val="50000"/>
                  </a:schemeClr>
                </a:solidFill>
                <a:latin typeface="Arial" panose="020B0604020202020204" pitchFamily="34" charset="0"/>
                <a:cs typeface="Arial" panose="020B0604020202020204" pitchFamily="34" charset="0"/>
              </a:rPr>
              <a:t>Capsule</a:t>
            </a:r>
            <a:r>
              <a:rPr lang="zh-CN" altLang="en-US" sz="1050" b="1" dirty="0">
                <a:solidFill>
                  <a:schemeClr val="bg1">
                    <a:lumMod val="50000"/>
                  </a:schemeClr>
                </a:solidFill>
                <a:latin typeface="Arial" panose="020B0604020202020204" pitchFamily="34" charset="0"/>
                <a:cs typeface="Arial" panose="020B0604020202020204" pitchFamily="34" charset="0"/>
              </a:rPr>
              <a:t> </a:t>
            </a:r>
            <a:endParaRPr lang="en-US" sz="1050" b="1" baseline="-25000" dirty="0">
              <a:solidFill>
                <a:schemeClr val="bg1">
                  <a:lumMod val="50000"/>
                </a:schemeClr>
              </a:solidFill>
              <a:latin typeface="Arial" panose="020B0604020202020204" pitchFamily="34" charset="0"/>
              <a:cs typeface="Arial" panose="020B0604020202020204" pitchFamily="34" charset="0"/>
            </a:endParaRPr>
          </a:p>
        </p:txBody>
      </p:sp>
      <p:grpSp>
        <p:nvGrpSpPr>
          <p:cNvPr id="199" name="Group 81">
            <a:extLst>
              <a:ext uri="{FF2B5EF4-FFF2-40B4-BE49-F238E27FC236}">
                <a16:creationId xmlns:a16="http://schemas.microsoft.com/office/drawing/2014/main" id="{79CEAF17-DAE5-4D86-A917-29BD02E4AFBC}"/>
              </a:ext>
            </a:extLst>
          </p:cNvPr>
          <p:cNvGrpSpPr/>
          <p:nvPr/>
        </p:nvGrpSpPr>
        <p:grpSpPr>
          <a:xfrm>
            <a:off x="1444272" y="2096119"/>
            <a:ext cx="354716" cy="285834"/>
            <a:chOff x="3122291" y="5074708"/>
            <a:chExt cx="309030" cy="249020"/>
          </a:xfrm>
        </p:grpSpPr>
        <p:sp>
          <p:nvSpPr>
            <p:cNvPr id="200" name="Oval 82">
              <a:extLst>
                <a:ext uri="{FF2B5EF4-FFF2-40B4-BE49-F238E27FC236}">
                  <a16:creationId xmlns:a16="http://schemas.microsoft.com/office/drawing/2014/main" id="{02B039ED-C248-4131-87DB-DA41DCB850AD}"/>
                </a:ext>
              </a:extLst>
            </p:cNvPr>
            <p:cNvSpPr/>
            <p:nvPr/>
          </p:nvSpPr>
          <p:spPr>
            <a:xfrm rot="10800000">
              <a:off x="3234324" y="5074708"/>
              <a:ext cx="84964" cy="9569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1" name="Oval 83">
              <a:extLst>
                <a:ext uri="{FF2B5EF4-FFF2-40B4-BE49-F238E27FC236}">
                  <a16:creationId xmlns:a16="http://schemas.microsoft.com/office/drawing/2014/main" id="{A41E97B2-EEC9-4F1E-B579-F28EF773C78D}"/>
                </a:ext>
              </a:extLst>
            </p:cNvPr>
            <p:cNvSpPr/>
            <p:nvPr/>
          </p:nvSpPr>
          <p:spPr>
            <a:xfrm rot="10800000">
              <a:off x="3122291" y="5228035"/>
              <a:ext cx="84964" cy="9569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2" name="Oval 84">
              <a:extLst>
                <a:ext uri="{FF2B5EF4-FFF2-40B4-BE49-F238E27FC236}">
                  <a16:creationId xmlns:a16="http://schemas.microsoft.com/office/drawing/2014/main" id="{718E4AAD-2B18-47CE-85D6-73D36E2BCB1C}"/>
                </a:ext>
              </a:extLst>
            </p:cNvPr>
            <p:cNvSpPr/>
            <p:nvPr/>
          </p:nvSpPr>
          <p:spPr>
            <a:xfrm rot="10800000">
              <a:off x="3346357" y="5228035"/>
              <a:ext cx="84964" cy="95693"/>
            </a:xfrm>
            <a:prstGeom prst="ellipse">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03" name="Straight Connector 85">
              <a:extLst>
                <a:ext uri="{FF2B5EF4-FFF2-40B4-BE49-F238E27FC236}">
                  <a16:creationId xmlns:a16="http://schemas.microsoft.com/office/drawing/2014/main" id="{8D3A1E7E-EECA-4DBC-AFD5-5CA6C841F4EC}"/>
                </a:ext>
              </a:extLst>
            </p:cNvPr>
            <p:cNvCxnSpPr>
              <a:stCxn id="201" idx="2"/>
              <a:endCxn id="202" idx="6"/>
            </p:cNvCxnSpPr>
            <p:nvPr/>
          </p:nvCxnSpPr>
          <p:spPr>
            <a:xfrm>
              <a:off x="3207255" y="5275881"/>
              <a:ext cx="13910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204" name="Straight Connector 86">
              <a:extLst>
                <a:ext uri="{FF2B5EF4-FFF2-40B4-BE49-F238E27FC236}">
                  <a16:creationId xmlns:a16="http://schemas.microsoft.com/office/drawing/2014/main" id="{CA07999C-E2ED-4315-9F08-FBB540444DD2}"/>
                </a:ext>
              </a:extLst>
            </p:cNvPr>
            <p:cNvCxnSpPr>
              <a:cxnSpLocks/>
              <a:stCxn id="202" idx="5"/>
              <a:endCxn id="200" idx="1"/>
            </p:cNvCxnSpPr>
            <p:nvPr/>
          </p:nvCxnSpPr>
          <p:spPr>
            <a:xfrm flipH="1" flipV="1">
              <a:off x="3306845" y="5156387"/>
              <a:ext cx="51955" cy="85662"/>
            </a:xfrm>
            <a:prstGeom prst="line">
              <a:avLst/>
            </a:prstGeom>
            <a:ln w="12700"/>
          </p:spPr>
          <p:style>
            <a:lnRef idx="1">
              <a:schemeClr val="dk1"/>
            </a:lnRef>
            <a:fillRef idx="0">
              <a:schemeClr val="dk1"/>
            </a:fillRef>
            <a:effectRef idx="0">
              <a:schemeClr val="dk1"/>
            </a:effectRef>
            <a:fontRef idx="minor">
              <a:schemeClr val="tx1"/>
            </a:fontRef>
          </p:style>
        </p:cxnSp>
      </p:grpSp>
      <p:pic>
        <p:nvPicPr>
          <p:cNvPr id="205" name="Picture 2" descr="Capsule Icon Transparent PNG &amp;amp; SVG Vector">
            <a:extLst>
              <a:ext uri="{FF2B5EF4-FFF2-40B4-BE49-F238E27FC236}">
                <a16:creationId xmlns:a16="http://schemas.microsoft.com/office/drawing/2014/main" id="{33BF8905-88BC-4ED3-A155-7EA14F9F2BF6}"/>
              </a:ext>
            </a:extLst>
          </p:cNvPr>
          <p:cNvPicPr>
            <a:picLocks noChangeAspect="1" noChangeArrowheads="1"/>
          </p:cNvPicPr>
          <p:nvPr/>
        </p:nvPicPr>
        <p:blipFill>
          <a:blip r:embed="rId5" cstate="print">
            <a:duotone>
              <a:prstClr val="black"/>
              <a:schemeClr val="accent1">
                <a:tint val="45000"/>
                <a:satMod val="400000"/>
              </a:schemeClr>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74486" y="1993570"/>
            <a:ext cx="858927" cy="858927"/>
          </a:xfrm>
          <a:prstGeom prst="rect">
            <a:avLst/>
          </a:prstGeom>
          <a:noFill/>
          <a:extLst>
            <a:ext uri="{909E8E84-426E-40DD-AFC4-6F175D3DCCD1}">
              <a14:hiddenFill xmlns:a14="http://schemas.microsoft.com/office/drawing/2010/main">
                <a:solidFill>
                  <a:srgbClr val="FFFFFF"/>
                </a:solidFill>
              </a14:hiddenFill>
            </a:ext>
          </a:extLst>
        </p:spPr>
      </p:pic>
      <p:sp>
        <p:nvSpPr>
          <p:cNvPr id="206" name="Oval 114">
            <a:extLst>
              <a:ext uri="{FF2B5EF4-FFF2-40B4-BE49-F238E27FC236}">
                <a16:creationId xmlns:a16="http://schemas.microsoft.com/office/drawing/2014/main" id="{6E9EDD0F-7F5A-497B-9286-794C64D5D882}"/>
              </a:ext>
            </a:extLst>
          </p:cNvPr>
          <p:cNvSpPr/>
          <p:nvPr/>
        </p:nvSpPr>
        <p:spPr>
          <a:xfrm>
            <a:off x="1913698" y="2500320"/>
            <a:ext cx="169130" cy="12524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115">
            <a:extLst>
              <a:ext uri="{FF2B5EF4-FFF2-40B4-BE49-F238E27FC236}">
                <a16:creationId xmlns:a16="http://schemas.microsoft.com/office/drawing/2014/main" id="{1AEBE2C0-8ACA-4BAF-96E0-5E5843005AC4}"/>
              </a:ext>
            </a:extLst>
          </p:cNvPr>
          <p:cNvSpPr/>
          <p:nvPr/>
        </p:nvSpPr>
        <p:spPr>
          <a:xfrm>
            <a:off x="2155253" y="2600405"/>
            <a:ext cx="355285" cy="1625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116">
            <a:extLst>
              <a:ext uri="{FF2B5EF4-FFF2-40B4-BE49-F238E27FC236}">
                <a16:creationId xmlns:a16="http://schemas.microsoft.com/office/drawing/2014/main" id="{8DC279A5-4B12-4F15-8EA2-B14B83494B71}"/>
              </a:ext>
            </a:extLst>
          </p:cNvPr>
          <p:cNvSpPr/>
          <p:nvPr/>
        </p:nvSpPr>
        <p:spPr>
          <a:xfrm>
            <a:off x="2565956" y="2657566"/>
            <a:ext cx="613170" cy="3144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9" name="Straight Arrow Connector 160">
            <a:extLst>
              <a:ext uri="{FF2B5EF4-FFF2-40B4-BE49-F238E27FC236}">
                <a16:creationId xmlns:a16="http://schemas.microsoft.com/office/drawing/2014/main" id="{00B21B92-59FA-4D5D-A335-4971B363C540}"/>
              </a:ext>
            </a:extLst>
          </p:cNvPr>
          <p:cNvCxnSpPr>
            <a:cxnSpLocks/>
          </p:cNvCxnSpPr>
          <p:nvPr/>
        </p:nvCxnSpPr>
        <p:spPr>
          <a:xfrm>
            <a:off x="2155253" y="2327033"/>
            <a:ext cx="553850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10" name="Picture 163" descr="Diagram&#10;&#10;Description automatically generated">
            <a:extLst>
              <a:ext uri="{FF2B5EF4-FFF2-40B4-BE49-F238E27FC236}">
                <a16:creationId xmlns:a16="http://schemas.microsoft.com/office/drawing/2014/main" id="{B91874A5-4B0E-431D-9C54-AF7A493D9AC3}"/>
              </a:ext>
            </a:extLst>
          </p:cNvPr>
          <p:cNvPicPr>
            <a:picLocks noChangeAspect="1"/>
          </p:cNvPicPr>
          <p:nvPr/>
        </p:nvPicPr>
        <p:blipFill>
          <a:blip r:embed="rId7"/>
          <a:stretch>
            <a:fillRect/>
          </a:stretch>
        </p:blipFill>
        <p:spPr>
          <a:xfrm>
            <a:off x="7838605" y="1225028"/>
            <a:ext cx="3430184" cy="2525993"/>
          </a:xfrm>
          <a:prstGeom prst="rect">
            <a:avLst/>
          </a:prstGeom>
        </p:spPr>
      </p:pic>
      <p:sp>
        <p:nvSpPr>
          <p:cNvPr id="94" name="文本框 93">
            <a:extLst>
              <a:ext uri="{FF2B5EF4-FFF2-40B4-BE49-F238E27FC236}">
                <a16:creationId xmlns:a16="http://schemas.microsoft.com/office/drawing/2014/main" id="{EA3DCE58-ED3B-4FE7-991A-B12F3F3B5AFF}"/>
              </a:ext>
            </a:extLst>
          </p:cNvPr>
          <p:cNvSpPr txBox="1"/>
          <p:nvPr/>
        </p:nvSpPr>
        <p:spPr>
          <a:xfrm>
            <a:off x="970671" y="5527241"/>
            <a:ext cx="10740683" cy="584775"/>
          </a:xfrm>
          <a:prstGeom prst="rect">
            <a:avLst/>
          </a:prstGeom>
          <a:noFill/>
        </p:spPr>
        <p:txBody>
          <a:bodyPr wrap="square" rtlCol="0" anchor="ctr" anchorCtr="1">
            <a:spAutoFit/>
          </a:bodyPr>
          <a:lstStyle/>
          <a:p>
            <a:r>
              <a:rPr lang="en-US" altLang="zh-CN" sz="1600" dirty="0">
                <a:latin typeface="Times New Roman" panose="02020603050405020304" pitchFamily="18" charset="0"/>
                <a:ea typeface="標楷體" pitchFamily="65" charset="-120"/>
                <a:cs typeface="Times New Roman" panose="02020603050405020304" pitchFamily="18" charset="0"/>
              </a:rPr>
              <a:t>[5] Yuan L, Yan D, Qu W, et al. T-FSM: A task-based system for massively parallel frequent subgraph pattern mining from a big graph[J]. Proceedings of the ACM on Management of Data, 2023, 1(1): 1-26.</a:t>
            </a:r>
            <a:endParaRPr lang="zh-CN" altLang="en-US" sz="1600" dirty="0">
              <a:latin typeface="Times New Roman" panose="02020603050405020304" pitchFamily="18" charset="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42464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9655" y="144780"/>
            <a:ext cx="10808335" cy="692150"/>
          </a:xfrm>
        </p:spPr>
        <p:txBody>
          <a:bodyPr/>
          <a:lstStyle/>
          <a:p>
            <a:r>
              <a:rPr lang="en-US" altLang="zh-CN" dirty="0"/>
              <a:t>Proposed Methods (28/29) </a:t>
            </a:r>
          </a:p>
        </p:txBody>
      </p:sp>
      <p:sp>
        <p:nvSpPr>
          <p:cNvPr id="4" name="灯片编号占位符 3"/>
          <p:cNvSpPr>
            <a:spLocks noGrp="1"/>
          </p:cNvSpPr>
          <p:nvPr>
            <p:ph type="sldNum" sz="quarter" idx="10"/>
          </p:nvPr>
        </p:nvSpPr>
        <p:spPr/>
        <p:txBody>
          <a:bodyPr/>
          <a:lstStyle/>
          <a:p>
            <a:fld id="{D9B6BDF2-6896-4B98-8776-C18582F63BA5}" type="slidenum">
              <a:rPr lang="zh-TW" altLang="en-US" smtClean="0"/>
              <a:t>41</a:t>
            </a:fld>
            <a:endParaRPr lang="zh-TW" altLang="en-US"/>
          </a:p>
        </p:txBody>
      </p:sp>
      <p:sp>
        <p:nvSpPr>
          <p:cNvPr id="9" name="TextBox 13">
            <a:extLst>
              <a:ext uri="{FF2B5EF4-FFF2-40B4-BE49-F238E27FC236}">
                <a16:creationId xmlns:a16="http://schemas.microsoft.com/office/drawing/2014/main" id="{DC65831D-660E-4008-8A2C-59CA5E7462EB}"/>
              </a:ext>
            </a:extLst>
          </p:cNvPr>
          <p:cNvSpPr txBox="1">
            <a:spLocks noGrp="1"/>
          </p:cNvSpPr>
          <p:nvPr>
            <p:ph idx="1"/>
          </p:nvPr>
        </p:nvSpPr>
        <p:spPr>
          <a:xfrm>
            <a:off x="609600" y="1125538"/>
            <a:ext cx="10972800" cy="523220"/>
          </a:xfrm>
          <a:prstGeom prst="rect">
            <a:avLst/>
          </a:prstGeom>
          <a:noFill/>
        </p:spPr>
        <p:txBody>
          <a:bodyPr wrap="square">
            <a:spAutoFit/>
          </a:bodyPr>
          <a:lstStyle/>
          <a:p>
            <a:r>
              <a:rPr lang="en-US" altLang="zh-CN" sz="2800" b="1" dirty="0">
                <a:solidFill>
                  <a:srgbClr val="C00000"/>
                </a:solidFill>
              </a:rPr>
              <a:t>Task Decomposition</a:t>
            </a:r>
          </a:p>
        </p:txBody>
      </p:sp>
      <p:pic>
        <p:nvPicPr>
          <p:cNvPr id="3" name="图片 2">
            <a:extLst>
              <a:ext uri="{FF2B5EF4-FFF2-40B4-BE49-F238E27FC236}">
                <a16:creationId xmlns:a16="http://schemas.microsoft.com/office/drawing/2014/main" id="{EA6C7827-990A-46DA-B75F-9D74DFE9786D}"/>
              </a:ext>
            </a:extLst>
          </p:cNvPr>
          <p:cNvPicPr>
            <a:picLocks noChangeAspect="1"/>
          </p:cNvPicPr>
          <p:nvPr/>
        </p:nvPicPr>
        <p:blipFill>
          <a:blip r:embed="rId3"/>
          <a:stretch>
            <a:fillRect/>
          </a:stretch>
        </p:blipFill>
        <p:spPr>
          <a:xfrm>
            <a:off x="2390775" y="1692299"/>
            <a:ext cx="6563311" cy="3716574"/>
          </a:xfrm>
          <a:prstGeom prst="rect">
            <a:avLst/>
          </a:prstGeom>
        </p:spPr>
      </p:pic>
      <p:sp>
        <p:nvSpPr>
          <p:cNvPr id="11" name="文本框 10">
            <a:extLst>
              <a:ext uri="{FF2B5EF4-FFF2-40B4-BE49-F238E27FC236}">
                <a16:creationId xmlns:a16="http://schemas.microsoft.com/office/drawing/2014/main" id="{AC4F3387-8EB1-462A-9B61-2B9F0F165361}"/>
              </a:ext>
            </a:extLst>
          </p:cNvPr>
          <p:cNvSpPr txBox="1"/>
          <p:nvPr/>
        </p:nvSpPr>
        <p:spPr>
          <a:xfrm>
            <a:off x="970671" y="5527241"/>
            <a:ext cx="10740683" cy="584775"/>
          </a:xfrm>
          <a:prstGeom prst="rect">
            <a:avLst/>
          </a:prstGeom>
          <a:noFill/>
        </p:spPr>
        <p:txBody>
          <a:bodyPr wrap="square" rtlCol="0" anchor="ctr" anchorCtr="1">
            <a:spAutoFit/>
          </a:bodyPr>
          <a:lstStyle/>
          <a:p>
            <a:r>
              <a:rPr lang="en-US" altLang="zh-CN" sz="1600" dirty="0">
                <a:latin typeface="Times New Roman" panose="02020603050405020304" pitchFamily="18" charset="0"/>
                <a:ea typeface="標楷體" pitchFamily="65" charset="-120"/>
                <a:cs typeface="Times New Roman" panose="02020603050405020304" pitchFamily="18" charset="0"/>
              </a:rPr>
              <a:t>[5] Yuan L, Yan D, Qu W, et al. T-FSM: A task-based system for massively parallel frequent subgraph pattern mining from a big graph[J]. Proceedings of the ACM on Management of Data, 2023, 1(1): 1-26.</a:t>
            </a:r>
            <a:endParaRPr lang="zh-CN" altLang="en-US" sz="1600" dirty="0">
              <a:latin typeface="Times New Roman" panose="02020603050405020304" pitchFamily="18" charset="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12471211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9655" y="144780"/>
            <a:ext cx="10808335" cy="692150"/>
          </a:xfrm>
        </p:spPr>
        <p:txBody>
          <a:bodyPr/>
          <a:lstStyle/>
          <a:p>
            <a:r>
              <a:rPr lang="en-US" altLang="zh-CN" dirty="0"/>
              <a:t>Proposed Methods (29/29) </a:t>
            </a:r>
          </a:p>
        </p:txBody>
      </p:sp>
      <p:sp>
        <p:nvSpPr>
          <p:cNvPr id="4" name="灯片编号占位符 3"/>
          <p:cNvSpPr>
            <a:spLocks noGrp="1"/>
          </p:cNvSpPr>
          <p:nvPr>
            <p:ph type="sldNum" sz="quarter" idx="10"/>
          </p:nvPr>
        </p:nvSpPr>
        <p:spPr/>
        <p:txBody>
          <a:bodyPr/>
          <a:lstStyle/>
          <a:p>
            <a:fld id="{D9B6BDF2-6896-4B98-8776-C18582F63BA5}" type="slidenum">
              <a:rPr lang="zh-TW" altLang="en-US" smtClean="0"/>
              <a:t>42</a:t>
            </a:fld>
            <a:endParaRPr lang="zh-TW" altLang="en-US"/>
          </a:p>
        </p:txBody>
      </p:sp>
      <p:sp>
        <p:nvSpPr>
          <p:cNvPr id="9" name="TextBox 13">
            <a:extLst>
              <a:ext uri="{FF2B5EF4-FFF2-40B4-BE49-F238E27FC236}">
                <a16:creationId xmlns:a16="http://schemas.microsoft.com/office/drawing/2014/main" id="{DC65831D-660E-4008-8A2C-59CA5E7462EB}"/>
              </a:ext>
            </a:extLst>
          </p:cNvPr>
          <p:cNvSpPr txBox="1">
            <a:spLocks noGrp="1"/>
          </p:cNvSpPr>
          <p:nvPr>
            <p:ph idx="1"/>
          </p:nvPr>
        </p:nvSpPr>
        <p:spPr>
          <a:xfrm>
            <a:off x="609600" y="1125538"/>
            <a:ext cx="10972800" cy="523220"/>
          </a:xfrm>
          <a:prstGeom prst="rect">
            <a:avLst/>
          </a:prstGeom>
          <a:noFill/>
        </p:spPr>
        <p:txBody>
          <a:bodyPr wrap="square">
            <a:spAutoFit/>
          </a:bodyPr>
          <a:lstStyle/>
          <a:p>
            <a:r>
              <a:rPr lang="en-US" altLang="zh-CN" sz="2800" b="1" dirty="0">
                <a:solidFill>
                  <a:srgbClr val="C00000"/>
                </a:solidFill>
              </a:rPr>
              <a:t>Capsule Deletion</a:t>
            </a:r>
          </a:p>
        </p:txBody>
      </p:sp>
      <p:sp>
        <p:nvSpPr>
          <p:cNvPr id="8" name="灯片编号占位符 5">
            <a:extLst>
              <a:ext uri="{FF2B5EF4-FFF2-40B4-BE49-F238E27FC236}">
                <a16:creationId xmlns:a16="http://schemas.microsoft.com/office/drawing/2014/main" id="{CBF89615-5361-4686-9641-0399A33479A1}"/>
              </a:ext>
            </a:extLst>
          </p:cNvPr>
          <p:cNvSpPr txBox="1">
            <a:spLocks/>
          </p:cNvSpPr>
          <p:nvPr/>
        </p:nvSpPr>
        <p:spPr>
          <a:xfrm>
            <a:off x="9619128" y="5706162"/>
            <a:ext cx="2133600" cy="365125"/>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DE1F212-E36A-6C44-B33E-31147482829D}" type="slidenum">
              <a:rPr lang="en-US" sz="2000" smtClean="0">
                <a:latin typeface="Arial" pitchFamily="34" charset="0"/>
                <a:cs typeface="Arial" pitchFamily="34" charset="0"/>
              </a:rPr>
              <a:pPr>
                <a:defRPr/>
              </a:pPr>
              <a:t>42</a:t>
            </a:fld>
            <a:endParaRPr lang="en-US" sz="2000" dirty="0">
              <a:latin typeface="Arial" pitchFamily="34" charset="0"/>
              <a:cs typeface="Arial" pitchFamily="34" charset="0"/>
            </a:endParaRPr>
          </a:p>
        </p:txBody>
      </p:sp>
      <p:pic>
        <p:nvPicPr>
          <p:cNvPr id="5" name="图片 4">
            <a:extLst>
              <a:ext uri="{FF2B5EF4-FFF2-40B4-BE49-F238E27FC236}">
                <a16:creationId xmlns:a16="http://schemas.microsoft.com/office/drawing/2014/main" id="{7B71B959-4746-4749-BD8B-3CA3B4A94D92}"/>
              </a:ext>
            </a:extLst>
          </p:cNvPr>
          <p:cNvPicPr>
            <a:picLocks noChangeAspect="1"/>
          </p:cNvPicPr>
          <p:nvPr/>
        </p:nvPicPr>
        <p:blipFill>
          <a:blip r:embed="rId3"/>
          <a:stretch>
            <a:fillRect/>
          </a:stretch>
        </p:blipFill>
        <p:spPr>
          <a:xfrm>
            <a:off x="4529798" y="1486424"/>
            <a:ext cx="6513341" cy="4584863"/>
          </a:xfrm>
          <a:prstGeom prst="rect">
            <a:avLst/>
          </a:prstGeom>
        </p:spPr>
      </p:pic>
      <p:pic>
        <p:nvPicPr>
          <p:cNvPr id="6" name="图片 5">
            <a:extLst>
              <a:ext uri="{FF2B5EF4-FFF2-40B4-BE49-F238E27FC236}">
                <a16:creationId xmlns:a16="http://schemas.microsoft.com/office/drawing/2014/main" id="{FFEDFEC4-517A-4C2B-9ECE-B5AAA5897483}"/>
              </a:ext>
            </a:extLst>
          </p:cNvPr>
          <p:cNvPicPr>
            <a:picLocks noChangeAspect="1"/>
          </p:cNvPicPr>
          <p:nvPr/>
        </p:nvPicPr>
        <p:blipFill>
          <a:blip r:embed="rId4"/>
          <a:stretch>
            <a:fillRect/>
          </a:stretch>
        </p:blipFill>
        <p:spPr>
          <a:xfrm>
            <a:off x="1209821" y="3923089"/>
            <a:ext cx="2722032" cy="2148198"/>
          </a:xfrm>
          <a:prstGeom prst="rect">
            <a:avLst/>
          </a:prstGeom>
        </p:spPr>
      </p:pic>
      <p:pic>
        <p:nvPicPr>
          <p:cNvPr id="7" name="图片 6">
            <a:extLst>
              <a:ext uri="{FF2B5EF4-FFF2-40B4-BE49-F238E27FC236}">
                <a16:creationId xmlns:a16="http://schemas.microsoft.com/office/drawing/2014/main" id="{6816F7CA-5130-4ABF-9683-003E777BFA1C}"/>
              </a:ext>
            </a:extLst>
          </p:cNvPr>
          <p:cNvPicPr>
            <a:picLocks noChangeAspect="1"/>
          </p:cNvPicPr>
          <p:nvPr/>
        </p:nvPicPr>
        <p:blipFill>
          <a:blip r:embed="rId5"/>
          <a:stretch>
            <a:fillRect/>
          </a:stretch>
        </p:blipFill>
        <p:spPr>
          <a:xfrm>
            <a:off x="609600" y="1633598"/>
            <a:ext cx="3924329" cy="1891343"/>
          </a:xfrm>
          <a:prstGeom prst="rect">
            <a:avLst/>
          </a:prstGeom>
        </p:spPr>
      </p:pic>
      <p:sp>
        <p:nvSpPr>
          <p:cNvPr id="10" name="箭头: 下 9">
            <a:extLst>
              <a:ext uri="{FF2B5EF4-FFF2-40B4-BE49-F238E27FC236}">
                <a16:creationId xmlns:a16="http://schemas.microsoft.com/office/drawing/2014/main" id="{53A1A5DF-0D1D-4EBD-9EFE-BCDBA7CF73FF}"/>
              </a:ext>
            </a:extLst>
          </p:cNvPr>
          <p:cNvSpPr/>
          <p:nvPr/>
        </p:nvSpPr>
        <p:spPr bwMode="auto">
          <a:xfrm>
            <a:off x="2278966" y="3236553"/>
            <a:ext cx="478301" cy="576775"/>
          </a:xfrm>
          <a:prstGeom prst="downArrow">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non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1" lang="zh-CN" altLang="en-US" sz="1800" b="1" i="0" u="none" strike="noStrike" cap="none" normalizeH="0" baseline="0">
              <a:ln>
                <a:noFill/>
              </a:ln>
              <a:solidFill>
                <a:schemeClr val="tx1"/>
              </a:solidFill>
              <a:effectLst/>
              <a:latin typeface="Arial" panose="020B0704020202020204" pitchFamily="34" charset="0"/>
              <a:ea typeface="PMingLiU" pitchFamily="18" charset="-120"/>
            </a:endParaRPr>
          </a:p>
        </p:txBody>
      </p:sp>
    </p:spTree>
    <p:extLst>
      <p:ext uri="{BB962C8B-B14F-4D97-AF65-F5344CB8AC3E}">
        <p14:creationId xmlns:p14="http://schemas.microsoft.com/office/powerpoint/2010/main" val="39776900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t>Outline</a:t>
            </a:r>
            <a:endParaRPr lang="zh-TW" altLang="en-US" dirty="0"/>
          </a:p>
        </p:txBody>
      </p:sp>
      <p:sp>
        <p:nvSpPr>
          <p:cNvPr id="3" name="內容版面配置區 2"/>
          <p:cNvSpPr>
            <a:spLocks noGrp="1"/>
          </p:cNvSpPr>
          <p:nvPr>
            <p:ph idx="1"/>
          </p:nvPr>
        </p:nvSpPr>
        <p:spPr>
          <a:xfrm>
            <a:off x="2273904" y="1153916"/>
            <a:ext cx="7644191" cy="3236655"/>
          </a:xfrm>
        </p:spPr>
        <p:txBody>
          <a:bodyPr>
            <a:noAutofit/>
          </a:bodyPr>
          <a:lstStyle/>
          <a:p>
            <a:r>
              <a:rPr lang="en-US" altLang="zh-CN" sz="2000" dirty="0">
                <a:latin typeface="Times New Roman" panose="02020603050405020304" pitchFamily="18" charset="0"/>
                <a:cs typeface="Times New Roman" panose="02020603050405020304" pitchFamily="18" charset="0"/>
                <a:sym typeface="+mn-ea"/>
              </a:rPr>
              <a:t>Introduction (5 min)</a:t>
            </a:r>
          </a:p>
          <a:p>
            <a:pPr lvl="1"/>
            <a:r>
              <a:rPr lang="en-US" altLang="zh-CN" sz="1800" dirty="0">
                <a:latin typeface="Times New Roman" panose="02020603050405020304" pitchFamily="18" charset="0"/>
                <a:cs typeface="Times New Roman" panose="02020603050405020304" pitchFamily="18" charset="0"/>
              </a:rPr>
              <a:t>What is a graph? </a:t>
            </a:r>
          </a:p>
          <a:p>
            <a:pPr lvl="1"/>
            <a:r>
              <a:rPr lang="en-US" altLang="zh-CN" sz="1800" dirty="0">
                <a:latin typeface="Times New Roman" panose="02020603050405020304" pitchFamily="18" charset="0"/>
                <a:cs typeface="Times New Roman" panose="02020603050405020304" pitchFamily="18" charset="0"/>
                <a:sym typeface="+mn-ea"/>
              </a:rPr>
              <a:t>What is Frequent Subgraph Mining (FSM)? </a:t>
            </a:r>
          </a:p>
          <a:p>
            <a:pPr lvl="1"/>
            <a:r>
              <a:rPr lang="en-US" altLang="zh-CN" sz="1800" dirty="0">
                <a:latin typeface="Times New Roman" panose="02020603050405020304" pitchFamily="18" charset="0"/>
                <a:cs typeface="Times New Roman" panose="02020603050405020304" pitchFamily="18" charset="0"/>
                <a:sym typeface="+mn-ea"/>
              </a:rPr>
              <a:t>Two problem settings</a:t>
            </a:r>
          </a:p>
          <a:p>
            <a:pPr lvl="1"/>
            <a:r>
              <a:rPr lang="en-US" altLang="zh-CN" sz="1800" dirty="0">
                <a:latin typeface="Times New Roman" panose="02020603050405020304" pitchFamily="18" charset="0"/>
                <a:cs typeface="Times New Roman" panose="02020603050405020304" pitchFamily="18" charset="0"/>
                <a:sym typeface="+mn-ea"/>
              </a:rPr>
              <a:t>Mining frequent subgraphs in a single graph</a:t>
            </a:r>
          </a:p>
          <a:p>
            <a:r>
              <a:rPr lang="en-US" altLang="zh-CN" sz="2000" dirty="0">
                <a:latin typeface="Times New Roman" panose="02020603050405020304" pitchFamily="18" charset="0"/>
                <a:cs typeface="Times New Roman" panose="02020603050405020304" pitchFamily="18" charset="0"/>
                <a:sym typeface="+mn-ea"/>
              </a:rPr>
              <a:t>Analysis &amp; Motivation (5 min)</a:t>
            </a:r>
            <a:endParaRPr lang="en-US" altLang="zh-CN" sz="2000" dirty="0">
              <a:latin typeface="Times New Roman" panose="02020603050405020304" pitchFamily="18" charset="0"/>
              <a:cs typeface="Times New Roman" panose="02020603050405020304" pitchFamily="18" charset="0"/>
            </a:endParaRPr>
          </a:p>
          <a:p>
            <a:pPr lvl="1"/>
            <a:r>
              <a:rPr lang="en-US" altLang="zh-CN" sz="1800" dirty="0">
                <a:latin typeface="Times New Roman" panose="02020603050405020304" pitchFamily="18" charset="0"/>
                <a:cs typeface="Times New Roman" panose="02020603050405020304" pitchFamily="18" charset="0"/>
                <a:sym typeface="+mn-ea"/>
              </a:rPr>
              <a:t>Existing Solutions</a:t>
            </a:r>
          </a:p>
          <a:p>
            <a:pPr lvl="1"/>
            <a:r>
              <a:rPr lang="en-US" altLang="zh-CN" sz="1800" dirty="0">
                <a:latin typeface="Times New Roman" panose="02020603050405020304" pitchFamily="18" charset="0"/>
                <a:cs typeface="Times New Roman" panose="02020603050405020304" pitchFamily="18" charset="0"/>
                <a:sym typeface="+mn-ea"/>
              </a:rPr>
              <a:t>Think Like a Task (T-Thinker)</a:t>
            </a:r>
          </a:p>
          <a:p>
            <a:r>
              <a:rPr lang="en-US" altLang="zh-CN" sz="2000" dirty="0">
                <a:latin typeface="Times New Roman" panose="02020603050405020304" pitchFamily="18" charset="0"/>
                <a:cs typeface="Times New Roman" panose="02020603050405020304" pitchFamily="18" charset="0"/>
                <a:sym typeface="+mn-ea"/>
              </a:rPr>
              <a:t>Proposed Methods (25 min)</a:t>
            </a:r>
          </a:p>
          <a:p>
            <a:pPr lvl="1"/>
            <a:r>
              <a:rPr lang="en-US" altLang="zh-CN" sz="1800" dirty="0">
                <a:latin typeface="Times New Roman" panose="02020603050405020304" pitchFamily="18" charset="0"/>
                <a:cs typeface="Times New Roman" panose="02020603050405020304" pitchFamily="18" charset="0"/>
                <a:sym typeface="+mn-ea"/>
              </a:rPr>
              <a:t>G-thinker</a:t>
            </a:r>
          </a:p>
          <a:p>
            <a:pPr lvl="1"/>
            <a:r>
              <a:rPr lang="en-US" altLang="zh-CN" sz="1800" dirty="0" err="1">
                <a:latin typeface="Times New Roman" panose="02020603050405020304" pitchFamily="18" charset="0"/>
                <a:cs typeface="Times New Roman" panose="02020603050405020304" pitchFamily="18" charset="0"/>
                <a:sym typeface="+mn-ea"/>
              </a:rPr>
              <a:t>PrefixFPM</a:t>
            </a:r>
            <a:endParaRPr lang="en-US" altLang="zh-CN" sz="1800" dirty="0">
              <a:latin typeface="Times New Roman" panose="02020603050405020304" pitchFamily="18" charset="0"/>
              <a:cs typeface="Times New Roman" panose="02020603050405020304" pitchFamily="18" charset="0"/>
              <a:sym typeface="+mn-ea"/>
            </a:endParaRPr>
          </a:p>
          <a:p>
            <a:pPr lvl="1"/>
            <a:r>
              <a:rPr lang="en-US" altLang="zh-CN" sz="1800" dirty="0">
                <a:latin typeface="Times New Roman" panose="02020603050405020304" pitchFamily="18" charset="0"/>
                <a:cs typeface="Times New Roman" panose="02020603050405020304" pitchFamily="18" charset="0"/>
              </a:rPr>
              <a:t>T-FSM</a:t>
            </a:r>
          </a:p>
          <a:p>
            <a:pPr lvl="0"/>
            <a:r>
              <a:rPr lang="en-US" altLang="zh-CN" sz="2000" b="1" dirty="0">
                <a:solidFill>
                  <a:srgbClr val="FF0000"/>
                </a:solidFill>
                <a:latin typeface="Times New Roman" panose="02020603050405020304" pitchFamily="18" charset="0"/>
                <a:cs typeface="Times New Roman" panose="02020603050405020304" pitchFamily="18" charset="0"/>
                <a:sym typeface="+mn-ea"/>
              </a:rPr>
              <a:t>Experiments (5 min)</a:t>
            </a:r>
            <a:endParaRPr lang="en-US" altLang="zh-CN" sz="2000" b="1" dirty="0">
              <a:solidFill>
                <a:srgbClr val="FF0000"/>
              </a:solidFill>
              <a:latin typeface="Times New Roman" panose="02020603050405020304" pitchFamily="18" charset="0"/>
              <a:cs typeface="Times New Roman" panose="02020603050405020304" pitchFamily="18" charset="0"/>
            </a:endParaRPr>
          </a:p>
          <a:p>
            <a:pPr lvl="0"/>
            <a:r>
              <a:rPr lang="en-US" altLang="zh-CN" sz="2000" dirty="0">
                <a:solidFill>
                  <a:prstClr val="black"/>
                </a:solidFill>
                <a:latin typeface="Times New Roman" panose="02020603050405020304" pitchFamily="18" charset="0"/>
                <a:cs typeface="Times New Roman" panose="02020603050405020304" pitchFamily="18" charset="0"/>
                <a:sym typeface="+mn-ea"/>
              </a:rPr>
              <a:t>Q/A (5 min)</a:t>
            </a:r>
          </a:p>
          <a:p>
            <a:pPr marL="457200" lvl="1" indent="0">
              <a:buNone/>
            </a:pPr>
            <a:endParaRPr lang="en-US" altLang="zh-CN" sz="18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43</a:t>
            </a:fld>
            <a:endParaRPr lang="zh-TW" altLang="en-US"/>
          </a:p>
        </p:txBody>
      </p:sp>
    </p:spTree>
    <p:extLst>
      <p:ext uri="{BB962C8B-B14F-4D97-AF65-F5344CB8AC3E}">
        <p14:creationId xmlns:p14="http://schemas.microsoft.com/office/powerpoint/2010/main" val="29337961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D9B6BDF2-6896-4B98-8776-C18582F63BA5}" type="slidenum">
              <a:rPr lang="zh-TW" altLang="en-US" smtClean="0"/>
              <a:t>44</a:t>
            </a:fld>
            <a:endParaRPr lang="zh-TW" altLang="en-US"/>
          </a:p>
        </p:txBody>
      </p:sp>
      <p:sp>
        <p:nvSpPr>
          <p:cNvPr id="2" name="标题 1"/>
          <p:cNvSpPr>
            <a:spLocks noGrp="1"/>
          </p:cNvSpPr>
          <p:nvPr>
            <p:ph type="title"/>
          </p:nvPr>
        </p:nvSpPr>
        <p:spPr>
          <a:xfrm>
            <a:off x="1067533" y="166985"/>
            <a:ext cx="12359640" cy="692150"/>
          </a:xfrm>
        </p:spPr>
        <p:txBody>
          <a:bodyPr/>
          <a:lstStyle/>
          <a:p>
            <a:r>
              <a:rPr lang="en-US" altLang="zh-TW" sz="3600" dirty="0">
                <a:sym typeface="+mn-ea"/>
              </a:rPr>
              <a:t>Experiments</a:t>
            </a:r>
            <a:r>
              <a:rPr lang="en-US" altLang="zh-CN" sz="3600" dirty="0"/>
              <a:t> (1/4) </a:t>
            </a:r>
            <a:endParaRPr lang="en-US" altLang="zh-TW" sz="3600" dirty="0">
              <a:sym typeface="+mn-ea"/>
            </a:endParaRPr>
          </a:p>
        </p:txBody>
      </p:sp>
      <p:pic>
        <p:nvPicPr>
          <p:cNvPr id="6" name="图片 5">
            <a:extLst>
              <a:ext uri="{FF2B5EF4-FFF2-40B4-BE49-F238E27FC236}">
                <a16:creationId xmlns:a16="http://schemas.microsoft.com/office/drawing/2014/main" id="{9BC8843F-67AD-478C-A8DF-96AB7B1CE3A2}"/>
              </a:ext>
            </a:extLst>
          </p:cNvPr>
          <p:cNvPicPr>
            <a:picLocks noChangeAspect="1"/>
          </p:cNvPicPr>
          <p:nvPr/>
        </p:nvPicPr>
        <p:blipFill>
          <a:blip r:embed="rId3"/>
          <a:stretch>
            <a:fillRect/>
          </a:stretch>
        </p:blipFill>
        <p:spPr>
          <a:xfrm>
            <a:off x="1921866" y="1590860"/>
            <a:ext cx="7186151" cy="4486382"/>
          </a:xfrm>
          <a:prstGeom prst="rect">
            <a:avLst/>
          </a:prstGeom>
        </p:spPr>
      </p:pic>
      <p:pic>
        <p:nvPicPr>
          <p:cNvPr id="7" name="图片 6">
            <a:extLst>
              <a:ext uri="{FF2B5EF4-FFF2-40B4-BE49-F238E27FC236}">
                <a16:creationId xmlns:a16="http://schemas.microsoft.com/office/drawing/2014/main" id="{B96A2F58-7BCD-4FF2-AC48-E904B10F88E2}"/>
              </a:ext>
            </a:extLst>
          </p:cNvPr>
          <p:cNvPicPr>
            <a:picLocks noChangeAspect="1"/>
          </p:cNvPicPr>
          <p:nvPr/>
        </p:nvPicPr>
        <p:blipFill>
          <a:blip r:embed="rId4"/>
          <a:stretch>
            <a:fillRect/>
          </a:stretch>
        </p:blipFill>
        <p:spPr>
          <a:xfrm>
            <a:off x="236805" y="1126035"/>
            <a:ext cx="11718389" cy="452117"/>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D9B6BDF2-6896-4B98-8776-C18582F63BA5}" type="slidenum">
              <a:rPr lang="zh-TW" altLang="en-US" smtClean="0"/>
              <a:t>45</a:t>
            </a:fld>
            <a:endParaRPr lang="zh-TW" altLang="en-US"/>
          </a:p>
        </p:txBody>
      </p:sp>
      <p:sp>
        <p:nvSpPr>
          <p:cNvPr id="2" name="标题 1"/>
          <p:cNvSpPr>
            <a:spLocks noGrp="1"/>
          </p:cNvSpPr>
          <p:nvPr>
            <p:ph type="title"/>
          </p:nvPr>
        </p:nvSpPr>
        <p:spPr>
          <a:xfrm>
            <a:off x="1067533" y="166985"/>
            <a:ext cx="12359640" cy="692150"/>
          </a:xfrm>
        </p:spPr>
        <p:txBody>
          <a:bodyPr/>
          <a:lstStyle/>
          <a:p>
            <a:r>
              <a:rPr lang="en-US" altLang="zh-TW" sz="3600" dirty="0">
                <a:sym typeface="+mn-ea"/>
              </a:rPr>
              <a:t>Experiments</a:t>
            </a:r>
            <a:r>
              <a:rPr lang="en-US" altLang="zh-CN" sz="3600" dirty="0"/>
              <a:t> (2/4) </a:t>
            </a:r>
            <a:endParaRPr lang="en-US" altLang="zh-TW" sz="3600" dirty="0">
              <a:sym typeface="+mn-ea"/>
            </a:endParaRPr>
          </a:p>
        </p:txBody>
      </p:sp>
      <p:pic>
        <p:nvPicPr>
          <p:cNvPr id="3" name="图片 2">
            <a:extLst>
              <a:ext uri="{FF2B5EF4-FFF2-40B4-BE49-F238E27FC236}">
                <a16:creationId xmlns:a16="http://schemas.microsoft.com/office/drawing/2014/main" id="{CC877337-C3E7-46DD-8BE5-72706384BE16}"/>
              </a:ext>
            </a:extLst>
          </p:cNvPr>
          <p:cNvPicPr>
            <a:picLocks noChangeAspect="1"/>
          </p:cNvPicPr>
          <p:nvPr/>
        </p:nvPicPr>
        <p:blipFill>
          <a:blip r:embed="rId3"/>
          <a:stretch>
            <a:fillRect/>
          </a:stretch>
        </p:blipFill>
        <p:spPr>
          <a:xfrm>
            <a:off x="2511392" y="1122165"/>
            <a:ext cx="6126172" cy="4890922"/>
          </a:xfrm>
          <a:prstGeom prst="rect">
            <a:avLst/>
          </a:prstGeom>
        </p:spPr>
      </p:pic>
    </p:spTree>
    <p:extLst>
      <p:ext uri="{BB962C8B-B14F-4D97-AF65-F5344CB8AC3E}">
        <p14:creationId xmlns:p14="http://schemas.microsoft.com/office/powerpoint/2010/main" val="22982637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D9B6BDF2-6896-4B98-8776-C18582F63BA5}" type="slidenum">
              <a:rPr lang="zh-TW" altLang="en-US" smtClean="0"/>
              <a:t>46</a:t>
            </a:fld>
            <a:endParaRPr lang="zh-TW" altLang="en-US"/>
          </a:p>
        </p:txBody>
      </p:sp>
      <p:sp>
        <p:nvSpPr>
          <p:cNvPr id="2" name="标题 1"/>
          <p:cNvSpPr>
            <a:spLocks noGrp="1"/>
          </p:cNvSpPr>
          <p:nvPr>
            <p:ph type="title"/>
          </p:nvPr>
        </p:nvSpPr>
        <p:spPr>
          <a:xfrm>
            <a:off x="1067533" y="166985"/>
            <a:ext cx="12359640" cy="692150"/>
          </a:xfrm>
        </p:spPr>
        <p:txBody>
          <a:bodyPr/>
          <a:lstStyle/>
          <a:p>
            <a:r>
              <a:rPr lang="en-US" altLang="zh-TW" sz="3600" dirty="0">
                <a:sym typeface="+mn-ea"/>
              </a:rPr>
              <a:t>Experiments </a:t>
            </a:r>
            <a:r>
              <a:rPr lang="en-US" altLang="zh-CN" sz="3600" dirty="0"/>
              <a:t>(3/4) </a:t>
            </a:r>
            <a:endParaRPr lang="en-US" altLang="zh-TW" sz="3600" dirty="0">
              <a:sym typeface="+mn-ea"/>
            </a:endParaRPr>
          </a:p>
        </p:txBody>
      </p:sp>
      <p:pic>
        <p:nvPicPr>
          <p:cNvPr id="5" name="图片 4">
            <a:extLst>
              <a:ext uri="{FF2B5EF4-FFF2-40B4-BE49-F238E27FC236}">
                <a16:creationId xmlns:a16="http://schemas.microsoft.com/office/drawing/2014/main" id="{00AAEFF3-DF8C-422C-B2AE-B104FA640468}"/>
              </a:ext>
            </a:extLst>
          </p:cNvPr>
          <p:cNvPicPr>
            <a:picLocks noChangeAspect="1"/>
          </p:cNvPicPr>
          <p:nvPr/>
        </p:nvPicPr>
        <p:blipFill>
          <a:blip r:embed="rId3"/>
          <a:stretch>
            <a:fillRect/>
          </a:stretch>
        </p:blipFill>
        <p:spPr>
          <a:xfrm>
            <a:off x="1314519" y="1572652"/>
            <a:ext cx="9562961" cy="4238458"/>
          </a:xfrm>
          <a:prstGeom prst="rect">
            <a:avLst/>
          </a:prstGeom>
        </p:spPr>
      </p:pic>
    </p:spTree>
    <p:extLst>
      <p:ext uri="{BB962C8B-B14F-4D97-AF65-F5344CB8AC3E}">
        <p14:creationId xmlns:p14="http://schemas.microsoft.com/office/powerpoint/2010/main" val="41092050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D9B6BDF2-6896-4B98-8776-C18582F63BA5}" type="slidenum">
              <a:rPr lang="zh-TW" altLang="en-US" smtClean="0"/>
              <a:t>47</a:t>
            </a:fld>
            <a:endParaRPr lang="zh-TW" altLang="en-US"/>
          </a:p>
        </p:txBody>
      </p:sp>
      <p:sp>
        <p:nvSpPr>
          <p:cNvPr id="2" name="标题 1"/>
          <p:cNvSpPr>
            <a:spLocks noGrp="1"/>
          </p:cNvSpPr>
          <p:nvPr>
            <p:ph type="title"/>
          </p:nvPr>
        </p:nvSpPr>
        <p:spPr>
          <a:xfrm>
            <a:off x="1067533" y="166985"/>
            <a:ext cx="12359640" cy="692150"/>
          </a:xfrm>
        </p:spPr>
        <p:txBody>
          <a:bodyPr/>
          <a:lstStyle/>
          <a:p>
            <a:r>
              <a:rPr lang="en-US" altLang="zh-TW" sz="3600" dirty="0">
                <a:sym typeface="+mn-ea"/>
              </a:rPr>
              <a:t>Experiments </a:t>
            </a:r>
            <a:r>
              <a:rPr lang="en-US" altLang="zh-CN" sz="3600" dirty="0"/>
              <a:t>(4/4) </a:t>
            </a:r>
            <a:endParaRPr lang="en-US" altLang="zh-TW" sz="3600" dirty="0">
              <a:sym typeface="+mn-ea"/>
            </a:endParaRPr>
          </a:p>
        </p:txBody>
      </p:sp>
      <p:pic>
        <p:nvPicPr>
          <p:cNvPr id="5" name="图片 4">
            <a:extLst>
              <a:ext uri="{FF2B5EF4-FFF2-40B4-BE49-F238E27FC236}">
                <a16:creationId xmlns:a16="http://schemas.microsoft.com/office/drawing/2014/main" id="{92A7D88E-702E-4047-A8C1-194519437581}"/>
              </a:ext>
            </a:extLst>
          </p:cNvPr>
          <p:cNvPicPr>
            <a:picLocks noChangeAspect="1"/>
          </p:cNvPicPr>
          <p:nvPr/>
        </p:nvPicPr>
        <p:blipFill>
          <a:blip r:embed="rId3"/>
          <a:stretch>
            <a:fillRect/>
          </a:stretch>
        </p:blipFill>
        <p:spPr>
          <a:xfrm>
            <a:off x="3312942" y="1248574"/>
            <a:ext cx="5343931" cy="4779431"/>
          </a:xfrm>
          <a:prstGeom prst="rect">
            <a:avLst/>
          </a:prstGeom>
        </p:spPr>
      </p:pic>
    </p:spTree>
    <p:extLst>
      <p:ext uri="{BB962C8B-B14F-4D97-AF65-F5344CB8AC3E}">
        <p14:creationId xmlns:p14="http://schemas.microsoft.com/office/powerpoint/2010/main" val="27345759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t>Outline</a:t>
            </a:r>
            <a:endParaRPr lang="zh-TW" altLang="en-US" dirty="0"/>
          </a:p>
        </p:txBody>
      </p:sp>
      <p:sp>
        <p:nvSpPr>
          <p:cNvPr id="3" name="內容版面配置區 2"/>
          <p:cNvSpPr>
            <a:spLocks noGrp="1"/>
          </p:cNvSpPr>
          <p:nvPr>
            <p:ph idx="1"/>
          </p:nvPr>
        </p:nvSpPr>
        <p:spPr>
          <a:xfrm>
            <a:off x="2273904" y="1153916"/>
            <a:ext cx="7644191" cy="3236655"/>
          </a:xfrm>
        </p:spPr>
        <p:txBody>
          <a:bodyPr>
            <a:noAutofit/>
          </a:bodyPr>
          <a:lstStyle/>
          <a:p>
            <a:r>
              <a:rPr lang="en-US" altLang="zh-CN" sz="2000" dirty="0">
                <a:latin typeface="Times New Roman" panose="02020603050405020304" pitchFamily="18" charset="0"/>
                <a:cs typeface="Times New Roman" panose="02020603050405020304" pitchFamily="18" charset="0"/>
                <a:sym typeface="+mn-ea"/>
              </a:rPr>
              <a:t>Introduction (5 min)</a:t>
            </a:r>
          </a:p>
          <a:p>
            <a:pPr lvl="1"/>
            <a:r>
              <a:rPr lang="en-US" altLang="zh-CN" sz="1800" dirty="0">
                <a:latin typeface="Times New Roman" panose="02020603050405020304" pitchFamily="18" charset="0"/>
                <a:cs typeface="Times New Roman" panose="02020603050405020304" pitchFamily="18" charset="0"/>
              </a:rPr>
              <a:t>What is a graph? </a:t>
            </a:r>
          </a:p>
          <a:p>
            <a:pPr lvl="1"/>
            <a:r>
              <a:rPr lang="en-US" altLang="zh-CN" sz="1800" dirty="0">
                <a:latin typeface="Times New Roman" panose="02020603050405020304" pitchFamily="18" charset="0"/>
                <a:cs typeface="Times New Roman" panose="02020603050405020304" pitchFamily="18" charset="0"/>
                <a:sym typeface="+mn-ea"/>
              </a:rPr>
              <a:t>What is Frequent Subgraph Mining (FSM)? </a:t>
            </a:r>
          </a:p>
          <a:p>
            <a:pPr lvl="1"/>
            <a:r>
              <a:rPr lang="en-US" altLang="zh-CN" sz="1800" dirty="0">
                <a:latin typeface="Times New Roman" panose="02020603050405020304" pitchFamily="18" charset="0"/>
                <a:cs typeface="Times New Roman" panose="02020603050405020304" pitchFamily="18" charset="0"/>
                <a:sym typeface="+mn-ea"/>
              </a:rPr>
              <a:t>Two problem settings</a:t>
            </a:r>
          </a:p>
          <a:p>
            <a:pPr lvl="1"/>
            <a:r>
              <a:rPr lang="en-US" altLang="zh-CN" sz="1800" dirty="0">
                <a:latin typeface="Times New Roman" panose="02020603050405020304" pitchFamily="18" charset="0"/>
                <a:cs typeface="Times New Roman" panose="02020603050405020304" pitchFamily="18" charset="0"/>
                <a:sym typeface="+mn-ea"/>
              </a:rPr>
              <a:t>Mining frequent subgraphs in a single graph</a:t>
            </a:r>
          </a:p>
          <a:p>
            <a:r>
              <a:rPr lang="en-US" altLang="zh-CN" sz="2000" dirty="0">
                <a:latin typeface="Times New Roman" panose="02020603050405020304" pitchFamily="18" charset="0"/>
                <a:cs typeface="Times New Roman" panose="02020603050405020304" pitchFamily="18" charset="0"/>
                <a:sym typeface="+mn-ea"/>
              </a:rPr>
              <a:t>Analysis &amp; Motivation (5 min)</a:t>
            </a:r>
            <a:endParaRPr lang="en-US" altLang="zh-CN" sz="2000" dirty="0">
              <a:latin typeface="Times New Roman" panose="02020603050405020304" pitchFamily="18" charset="0"/>
              <a:cs typeface="Times New Roman" panose="02020603050405020304" pitchFamily="18" charset="0"/>
            </a:endParaRPr>
          </a:p>
          <a:p>
            <a:pPr lvl="1"/>
            <a:r>
              <a:rPr lang="en-US" altLang="zh-CN" sz="1800" dirty="0">
                <a:latin typeface="Times New Roman" panose="02020603050405020304" pitchFamily="18" charset="0"/>
                <a:cs typeface="Times New Roman" panose="02020603050405020304" pitchFamily="18" charset="0"/>
                <a:sym typeface="+mn-ea"/>
              </a:rPr>
              <a:t>Existing Solutions</a:t>
            </a:r>
          </a:p>
          <a:p>
            <a:pPr lvl="1"/>
            <a:r>
              <a:rPr lang="en-US" altLang="zh-CN" sz="1800" dirty="0">
                <a:latin typeface="Times New Roman" panose="02020603050405020304" pitchFamily="18" charset="0"/>
                <a:cs typeface="Times New Roman" panose="02020603050405020304" pitchFamily="18" charset="0"/>
                <a:sym typeface="+mn-ea"/>
              </a:rPr>
              <a:t>Think Like a Task (T-Thinker)</a:t>
            </a:r>
          </a:p>
          <a:p>
            <a:r>
              <a:rPr lang="en-US" altLang="zh-CN" sz="2000" dirty="0">
                <a:latin typeface="Times New Roman" panose="02020603050405020304" pitchFamily="18" charset="0"/>
                <a:cs typeface="Times New Roman" panose="02020603050405020304" pitchFamily="18" charset="0"/>
                <a:sym typeface="+mn-ea"/>
              </a:rPr>
              <a:t>Proposed Methods (25 min)</a:t>
            </a:r>
          </a:p>
          <a:p>
            <a:pPr lvl="1"/>
            <a:r>
              <a:rPr lang="en-US" altLang="zh-CN" sz="1800" dirty="0">
                <a:latin typeface="Times New Roman" panose="02020603050405020304" pitchFamily="18" charset="0"/>
                <a:cs typeface="Times New Roman" panose="02020603050405020304" pitchFamily="18" charset="0"/>
                <a:sym typeface="+mn-ea"/>
              </a:rPr>
              <a:t>G-thinker</a:t>
            </a:r>
          </a:p>
          <a:p>
            <a:pPr lvl="1"/>
            <a:r>
              <a:rPr lang="en-US" altLang="zh-CN" sz="1800" dirty="0" err="1">
                <a:latin typeface="Times New Roman" panose="02020603050405020304" pitchFamily="18" charset="0"/>
                <a:cs typeface="Times New Roman" panose="02020603050405020304" pitchFamily="18" charset="0"/>
                <a:sym typeface="+mn-ea"/>
              </a:rPr>
              <a:t>PrefixFPM</a:t>
            </a:r>
            <a:endParaRPr lang="en-US" altLang="zh-CN" sz="1800" dirty="0">
              <a:latin typeface="Times New Roman" panose="02020603050405020304" pitchFamily="18" charset="0"/>
              <a:cs typeface="Times New Roman" panose="02020603050405020304" pitchFamily="18" charset="0"/>
              <a:sym typeface="+mn-ea"/>
            </a:endParaRPr>
          </a:p>
          <a:p>
            <a:pPr lvl="1"/>
            <a:r>
              <a:rPr lang="en-US" altLang="zh-CN" sz="1800" dirty="0">
                <a:latin typeface="Times New Roman" panose="02020603050405020304" pitchFamily="18" charset="0"/>
                <a:cs typeface="Times New Roman" panose="02020603050405020304" pitchFamily="18" charset="0"/>
              </a:rPr>
              <a:t>T-FSM</a:t>
            </a:r>
          </a:p>
          <a:p>
            <a:pPr lvl="0"/>
            <a:r>
              <a:rPr lang="en-US" altLang="zh-CN" sz="2000" dirty="0">
                <a:solidFill>
                  <a:prstClr val="black"/>
                </a:solidFill>
                <a:latin typeface="Times New Roman" panose="02020603050405020304" pitchFamily="18" charset="0"/>
                <a:cs typeface="Times New Roman" panose="02020603050405020304" pitchFamily="18" charset="0"/>
                <a:sym typeface="+mn-ea"/>
              </a:rPr>
              <a:t>Experiments (5 min)</a:t>
            </a:r>
            <a:endParaRPr lang="en-US" altLang="zh-CN" sz="2000" dirty="0">
              <a:solidFill>
                <a:prstClr val="black"/>
              </a:solidFill>
              <a:latin typeface="Times New Roman" panose="02020603050405020304" pitchFamily="18" charset="0"/>
              <a:cs typeface="Times New Roman" panose="02020603050405020304" pitchFamily="18" charset="0"/>
            </a:endParaRPr>
          </a:p>
          <a:p>
            <a:pPr lvl="0"/>
            <a:r>
              <a:rPr lang="en-US" altLang="zh-CN" sz="2000" b="1" dirty="0">
                <a:solidFill>
                  <a:srgbClr val="FF0000"/>
                </a:solidFill>
                <a:latin typeface="Times New Roman" panose="02020603050405020304" pitchFamily="18" charset="0"/>
                <a:cs typeface="Times New Roman" panose="02020603050405020304" pitchFamily="18" charset="0"/>
                <a:sym typeface="+mn-ea"/>
              </a:rPr>
              <a:t>Q/A (5 min)</a:t>
            </a:r>
          </a:p>
          <a:p>
            <a:pPr marL="457200" lvl="1" indent="0">
              <a:buNone/>
            </a:pPr>
            <a:endParaRPr lang="en-US" altLang="zh-CN" sz="18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48</a:t>
            </a:fld>
            <a:endParaRPr lang="zh-TW" altLang="en-US"/>
          </a:p>
        </p:txBody>
      </p:sp>
    </p:spTree>
    <p:extLst>
      <p:ext uri="{BB962C8B-B14F-4D97-AF65-F5344CB8AC3E}">
        <p14:creationId xmlns:p14="http://schemas.microsoft.com/office/powerpoint/2010/main" val="31199083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D9B6BDF2-6896-4B98-8776-C18582F63BA5}" type="slidenum">
              <a:rPr lang="zh-TW" altLang="en-US" smtClean="0"/>
              <a:t>49</a:t>
            </a:fld>
            <a:endParaRPr lang="zh-TW" altLang="en-US"/>
          </a:p>
        </p:txBody>
      </p:sp>
      <p:sp>
        <p:nvSpPr>
          <p:cNvPr id="2" name="标题 1"/>
          <p:cNvSpPr>
            <a:spLocks noGrp="1"/>
          </p:cNvSpPr>
          <p:nvPr>
            <p:ph type="title"/>
          </p:nvPr>
        </p:nvSpPr>
        <p:spPr>
          <a:xfrm>
            <a:off x="1067533" y="166985"/>
            <a:ext cx="12359640" cy="692150"/>
          </a:xfrm>
        </p:spPr>
        <p:txBody>
          <a:bodyPr/>
          <a:lstStyle/>
          <a:p>
            <a:r>
              <a:rPr lang="en-US" altLang="zh-TW" sz="3600" dirty="0">
                <a:sym typeface="+mn-ea"/>
              </a:rPr>
              <a:t>Q &amp; A</a:t>
            </a:r>
          </a:p>
        </p:txBody>
      </p:sp>
      <p:sp>
        <p:nvSpPr>
          <p:cNvPr id="5" name="文本框 4">
            <a:extLst>
              <a:ext uri="{FF2B5EF4-FFF2-40B4-BE49-F238E27FC236}">
                <a16:creationId xmlns:a16="http://schemas.microsoft.com/office/drawing/2014/main" id="{6D79AB40-C492-408D-88D7-6615BC2AFF3E}"/>
              </a:ext>
            </a:extLst>
          </p:cNvPr>
          <p:cNvSpPr txBox="1"/>
          <p:nvPr/>
        </p:nvSpPr>
        <p:spPr>
          <a:xfrm>
            <a:off x="3777175" y="2649473"/>
            <a:ext cx="4359270" cy="1200329"/>
          </a:xfrm>
          <a:prstGeom prst="rect">
            <a:avLst/>
          </a:prstGeom>
          <a:noFill/>
        </p:spPr>
        <p:txBody>
          <a:bodyPr wrap="none" rtlCol="0" anchor="ctr" anchorCtr="1">
            <a:spAutoFit/>
          </a:bodyPr>
          <a:lstStyle/>
          <a:p>
            <a:r>
              <a:rPr lang="en-US" altLang="zh-CN" sz="7200" dirty="0">
                <a:latin typeface="Calibri" panose="020F0502020204030204" pitchFamily="34" charset="0"/>
                <a:ea typeface="Calibri" panose="020F0502020204030204" pitchFamily="34" charset="0"/>
                <a:cs typeface="Calibri" panose="020F0502020204030204" pitchFamily="34" charset="0"/>
              </a:rPr>
              <a:t>Thank you!</a:t>
            </a:r>
            <a:endParaRPr lang="zh-CN" altLang="en-US" sz="7200" dirty="0">
              <a:latin typeface="Calibri" panose="020F0502020204030204" pitchFamily="34" charset="0"/>
              <a:ea typeface="標楷體" pitchFamily="65" charset="-120"/>
              <a:cs typeface="Calibri" panose="020F0502020204030204" pitchFamily="34" charset="0"/>
            </a:endParaRPr>
          </a:p>
        </p:txBody>
      </p:sp>
    </p:spTree>
    <p:extLst>
      <p:ext uri="{BB962C8B-B14F-4D97-AF65-F5344CB8AC3E}">
        <p14:creationId xmlns:p14="http://schemas.microsoft.com/office/powerpoint/2010/main" val="1644210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Introduction (2/4)</a:t>
            </a:r>
          </a:p>
        </p:txBody>
      </p:sp>
      <p:sp>
        <p:nvSpPr>
          <p:cNvPr id="3" name="内容占位符 2"/>
          <p:cNvSpPr>
            <a:spLocks noGrp="1"/>
          </p:cNvSpPr>
          <p:nvPr>
            <p:ph idx="1"/>
          </p:nvPr>
        </p:nvSpPr>
        <p:spPr>
          <a:xfrm>
            <a:off x="609600" y="1125220"/>
            <a:ext cx="11191875" cy="4895850"/>
          </a:xfrm>
        </p:spPr>
        <p:txBody>
          <a:bodyPr/>
          <a:lstStyle/>
          <a:p>
            <a:r>
              <a:rPr lang="en-US" altLang="zh-CN" dirty="0"/>
              <a:t>What is </a:t>
            </a:r>
            <a:r>
              <a:rPr lang="en-US" altLang="zh-CN" b="1" dirty="0"/>
              <a:t>Frequent Subgraph Mining (FSM)</a:t>
            </a:r>
            <a:r>
              <a:rPr lang="en-US" altLang="zh-CN" dirty="0"/>
              <a:t>? </a:t>
            </a:r>
          </a:p>
        </p:txBody>
      </p:sp>
      <p:sp>
        <p:nvSpPr>
          <p:cNvPr id="4" name="灯片编号占位符 3"/>
          <p:cNvSpPr>
            <a:spLocks noGrp="1"/>
          </p:cNvSpPr>
          <p:nvPr>
            <p:ph type="sldNum" sz="quarter" idx="10"/>
          </p:nvPr>
        </p:nvSpPr>
        <p:spPr/>
        <p:txBody>
          <a:bodyPr/>
          <a:lstStyle/>
          <a:p>
            <a:fld id="{D9B6BDF2-6896-4B98-8776-C18582F63BA5}" type="slidenum">
              <a:rPr lang="zh-TW" altLang="en-US" smtClean="0"/>
              <a:t>5</a:t>
            </a:fld>
            <a:endParaRPr lang="zh-TW" altLang="en-US"/>
          </a:p>
        </p:txBody>
      </p:sp>
      <p:pic>
        <p:nvPicPr>
          <p:cNvPr id="2050" name="Picture 2" descr="https://data-mining.philippe-fournier-viger.com/wp-content/uploads/2017/01/graph_database.png">
            <a:extLst>
              <a:ext uri="{FF2B5EF4-FFF2-40B4-BE49-F238E27FC236}">
                <a16:creationId xmlns:a16="http://schemas.microsoft.com/office/drawing/2014/main" id="{7E9C4813-AA65-4987-B52A-C279E9AB4B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3279" y="3334454"/>
            <a:ext cx="4241977" cy="275356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data-mining.philippe-fournier-viger.com/wp-content/uploads/2017/01/frequent_subgraphs.jpg">
            <a:extLst>
              <a:ext uri="{FF2B5EF4-FFF2-40B4-BE49-F238E27FC236}">
                <a16:creationId xmlns:a16="http://schemas.microsoft.com/office/drawing/2014/main" id="{CC325212-4F36-4328-AE85-226B9668DB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6749" y="3334455"/>
            <a:ext cx="3344541" cy="2753564"/>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a:extLst>
              <a:ext uri="{FF2B5EF4-FFF2-40B4-BE49-F238E27FC236}">
                <a16:creationId xmlns:a16="http://schemas.microsoft.com/office/drawing/2014/main" id="{FF7DF4C4-CE9D-487C-A0D6-5DBDA2E78514}"/>
              </a:ext>
            </a:extLst>
          </p:cNvPr>
          <p:cNvSpPr txBox="1"/>
          <p:nvPr/>
        </p:nvSpPr>
        <p:spPr>
          <a:xfrm>
            <a:off x="1049867" y="1734928"/>
            <a:ext cx="8899451" cy="1446550"/>
          </a:xfrm>
          <a:prstGeom prst="rect">
            <a:avLst/>
          </a:prstGeom>
          <a:noFill/>
        </p:spPr>
        <p:txBody>
          <a:bodyPr wrap="square" rtlCol="0" anchor="ctr" anchorCtr="1">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Frequent subgraph pattern mining (FSM) finds all subgraph patterns that appear more frequently than a given threshold in a graph database.</a:t>
            </a:r>
          </a:p>
          <a:p>
            <a:pPr marL="742950" lvl="1" indent="-285750" fontAlgn="base">
              <a:spcBef>
                <a:spcPct val="20000"/>
              </a:spcBef>
              <a:spcAft>
                <a:spcPct val="0"/>
              </a:spcAft>
              <a:buClr>
                <a:srgbClr val="0000FF"/>
              </a:buClr>
              <a:buSzPct val="90000"/>
              <a:buFont typeface="Arial" panose="020B0704020202020204" pitchFamily="34" charset="0"/>
              <a:buChar char="–"/>
            </a:pPr>
            <a:r>
              <a:rPr kumimoji="1" lang="en-US" altLang="zh-CN" sz="2000" kern="0" dirty="0">
                <a:solidFill>
                  <a:prstClr val="black"/>
                </a:solidFill>
                <a:latin typeface="Calibri" pitchFamily="34" charset="0"/>
                <a:ea typeface="標楷體" pitchFamily="65" charset="-120"/>
                <a:cs typeface="+mn-ea"/>
                <a:sym typeface="+mn-ea"/>
              </a:rPr>
              <a:t>a graph database (a set of graphs)</a:t>
            </a:r>
          </a:p>
          <a:p>
            <a:pPr marL="742950" lvl="1" indent="-285750" fontAlgn="base">
              <a:spcBef>
                <a:spcPct val="20000"/>
              </a:spcBef>
              <a:spcAft>
                <a:spcPct val="0"/>
              </a:spcAft>
              <a:buClr>
                <a:srgbClr val="0000FF"/>
              </a:buClr>
              <a:buSzPct val="90000"/>
              <a:buFont typeface="Arial" panose="020B0704020202020204" pitchFamily="34" charset="0"/>
              <a:buChar char="–"/>
            </a:pPr>
            <a:r>
              <a:rPr kumimoji="1" lang="en-US" altLang="zh-CN" sz="2000" kern="0" dirty="0">
                <a:solidFill>
                  <a:prstClr val="black"/>
                </a:solidFill>
                <a:latin typeface="Calibri" pitchFamily="34" charset="0"/>
                <a:ea typeface="標楷體" pitchFamily="65" charset="-120"/>
              </a:rPr>
              <a:t>a parameter called the minimum support threshold (</a:t>
            </a:r>
            <a:r>
              <a:rPr kumimoji="1" lang="en-US" altLang="zh-CN" sz="2000" kern="0" dirty="0" err="1">
                <a:solidFill>
                  <a:prstClr val="black"/>
                </a:solidFill>
                <a:latin typeface="Calibri" pitchFamily="34" charset="0"/>
                <a:ea typeface="標楷體" pitchFamily="65" charset="-120"/>
              </a:rPr>
              <a:t>minsup</a:t>
            </a:r>
            <a:r>
              <a:rPr kumimoji="1" lang="en-US" altLang="zh-CN" sz="2000" kern="0" dirty="0">
                <a:solidFill>
                  <a:prstClr val="black"/>
                </a:solidFill>
                <a:latin typeface="Calibri" pitchFamily="34" charset="0"/>
                <a:ea typeface="標楷體" pitchFamily="65" charset="-120"/>
              </a:rPr>
              <a:t>).</a:t>
            </a:r>
            <a:endParaRPr lang="en-US" altLang="zh-CN" sz="2000" dirty="0">
              <a:latin typeface="Calibri" panose="020F0502020204030204" pitchFamily="34" charset="0"/>
              <a:ea typeface="Calibri" panose="020F0502020204030204" pitchFamily="34" charset="0"/>
              <a:cs typeface="Calibri" panose="020F0502020204030204" pitchFamily="34" charset="0"/>
            </a:endParaRPr>
          </a:p>
        </p:txBody>
      </p:sp>
      <p:pic>
        <p:nvPicPr>
          <p:cNvPr id="2054" name="Picture 6" descr="https://data-mining.philippe-fournier-viger.com/wp-content/uploads/2017/01/graph_database_highlights.png">
            <a:extLst>
              <a:ext uri="{FF2B5EF4-FFF2-40B4-BE49-F238E27FC236}">
                <a16:creationId xmlns:a16="http://schemas.microsoft.com/office/drawing/2014/main" id="{810AB4BD-B48C-4BB6-AA13-5E9E3D1B22C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93278" y="3640406"/>
            <a:ext cx="4241977" cy="2447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08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additive="base">
                                        <p:cTn id="17" dur="500" fill="hold"/>
                                        <p:tgtEl>
                                          <p:spTgt spid="2054"/>
                                        </p:tgtEl>
                                        <p:attrNameLst>
                                          <p:attrName>ppt_x</p:attrName>
                                        </p:attrNameLst>
                                      </p:cBhvr>
                                      <p:tavLst>
                                        <p:tav tm="0">
                                          <p:val>
                                            <p:strVal val="#ppt_x"/>
                                          </p:val>
                                        </p:tav>
                                        <p:tav tm="100000">
                                          <p:val>
                                            <p:strVal val="#ppt_x"/>
                                          </p:val>
                                        </p:tav>
                                      </p:tavLst>
                                    </p:anim>
                                    <p:anim calcmode="lin" valueType="num">
                                      <p:cBhvr additive="base">
                                        <p:cTn id="18" dur="500" fill="hold"/>
                                        <p:tgtEl>
                                          <p:spTgt spid="20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Introduction (3/4)</a:t>
            </a:r>
          </a:p>
        </p:txBody>
      </p:sp>
      <p:sp>
        <p:nvSpPr>
          <p:cNvPr id="3" name="内容占位符 2"/>
          <p:cNvSpPr>
            <a:spLocks noGrp="1"/>
          </p:cNvSpPr>
          <p:nvPr>
            <p:ph idx="1"/>
          </p:nvPr>
        </p:nvSpPr>
        <p:spPr>
          <a:xfrm>
            <a:off x="609600" y="1125220"/>
            <a:ext cx="11191875" cy="4895850"/>
          </a:xfrm>
        </p:spPr>
        <p:txBody>
          <a:bodyPr/>
          <a:lstStyle/>
          <a:p>
            <a:r>
              <a:rPr lang="en-US" altLang="zh-CN" b="1" dirty="0"/>
              <a:t>Two problem settings: finding frequent patterns either</a:t>
            </a:r>
          </a:p>
          <a:p>
            <a:pPr lvl="1"/>
            <a:r>
              <a:rPr lang="en-US" altLang="zh-CN" dirty="0">
                <a:cs typeface="+mn-ea"/>
                <a:sym typeface="+mn-ea"/>
              </a:rPr>
              <a:t>in a database comprising many graph transactions (e.g., a set of chemical compounds),</a:t>
            </a:r>
            <a:r>
              <a:rPr lang="en-US" altLang="zh-CN" b="1" dirty="0">
                <a:cs typeface="+mn-ea"/>
                <a:sym typeface="+mn-ea"/>
              </a:rPr>
              <a:t>or</a:t>
            </a:r>
          </a:p>
          <a:p>
            <a:pPr lvl="1"/>
            <a:r>
              <a:rPr lang="en-US" altLang="zh-CN" dirty="0"/>
              <a:t>from a single big input graph (e.g., a social network or a PPI network).</a:t>
            </a:r>
          </a:p>
        </p:txBody>
      </p:sp>
      <p:sp>
        <p:nvSpPr>
          <p:cNvPr id="4" name="灯片编号占位符 3"/>
          <p:cNvSpPr>
            <a:spLocks noGrp="1"/>
          </p:cNvSpPr>
          <p:nvPr>
            <p:ph type="sldNum" sz="quarter" idx="10"/>
          </p:nvPr>
        </p:nvSpPr>
        <p:spPr/>
        <p:txBody>
          <a:bodyPr/>
          <a:lstStyle/>
          <a:p>
            <a:fld id="{D9B6BDF2-6896-4B98-8776-C18582F63BA5}" type="slidenum">
              <a:rPr lang="zh-TW" altLang="en-US" smtClean="0"/>
              <a:t>6</a:t>
            </a:fld>
            <a:endParaRPr lang="zh-TW" altLang="en-US"/>
          </a:p>
        </p:txBody>
      </p:sp>
    </p:spTree>
    <p:extLst>
      <p:ext uri="{BB962C8B-B14F-4D97-AF65-F5344CB8AC3E}">
        <p14:creationId xmlns:p14="http://schemas.microsoft.com/office/powerpoint/2010/main" val="235156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Introduction (4/4)</a:t>
            </a:r>
          </a:p>
        </p:txBody>
      </p:sp>
      <p:sp>
        <p:nvSpPr>
          <p:cNvPr id="3" name="内容占位符 2"/>
          <p:cNvSpPr>
            <a:spLocks noGrp="1"/>
          </p:cNvSpPr>
          <p:nvPr>
            <p:ph idx="1"/>
          </p:nvPr>
        </p:nvSpPr>
        <p:spPr>
          <a:xfrm>
            <a:off x="609600" y="1125220"/>
            <a:ext cx="11191875" cy="4895850"/>
          </a:xfrm>
        </p:spPr>
        <p:txBody>
          <a:bodyPr/>
          <a:lstStyle/>
          <a:p>
            <a:r>
              <a:rPr lang="en-US" altLang="zh-CN" b="1" dirty="0"/>
              <a:t>Mining frequent subgraphs in a single graph</a:t>
            </a:r>
            <a:endParaRPr lang="en-US" altLang="zh-CN" dirty="0"/>
          </a:p>
        </p:txBody>
      </p:sp>
      <p:sp>
        <p:nvSpPr>
          <p:cNvPr id="4" name="灯片编号占位符 3"/>
          <p:cNvSpPr>
            <a:spLocks noGrp="1"/>
          </p:cNvSpPr>
          <p:nvPr>
            <p:ph type="sldNum" sz="quarter" idx="10"/>
          </p:nvPr>
        </p:nvSpPr>
        <p:spPr/>
        <p:txBody>
          <a:bodyPr/>
          <a:lstStyle/>
          <a:p>
            <a:fld id="{D9B6BDF2-6896-4B98-8776-C18582F63BA5}" type="slidenum">
              <a:rPr lang="zh-TW" altLang="en-US" smtClean="0"/>
              <a:t>7</a:t>
            </a:fld>
            <a:endParaRPr lang="zh-TW" altLang="en-US"/>
          </a:p>
        </p:txBody>
      </p:sp>
      <p:sp>
        <p:nvSpPr>
          <p:cNvPr id="5" name="文本框 4">
            <a:extLst>
              <a:ext uri="{FF2B5EF4-FFF2-40B4-BE49-F238E27FC236}">
                <a16:creationId xmlns:a16="http://schemas.microsoft.com/office/drawing/2014/main" id="{FF7DF4C4-CE9D-487C-A0D6-5DBDA2E78514}"/>
              </a:ext>
            </a:extLst>
          </p:cNvPr>
          <p:cNvSpPr txBox="1"/>
          <p:nvPr/>
        </p:nvSpPr>
        <p:spPr>
          <a:xfrm>
            <a:off x="-1197429" y="1663249"/>
            <a:ext cx="14405429" cy="461665"/>
          </a:xfrm>
          <a:prstGeom prst="rect">
            <a:avLst/>
          </a:prstGeom>
          <a:noFill/>
        </p:spPr>
        <p:txBody>
          <a:bodyPr wrap="square" rtlCol="0" anchor="ctr" anchorCtr="1">
            <a:spAutoFit/>
          </a:bodyPr>
          <a:lstStyle/>
          <a:p>
            <a:pPr marL="742950" lvl="1" indent="-285750" fontAlgn="base">
              <a:spcBef>
                <a:spcPct val="20000"/>
              </a:spcBef>
              <a:spcAft>
                <a:spcPct val="0"/>
              </a:spcAft>
              <a:buClr>
                <a:srgbClr val="0000FF"/>
              </a:buClr>
              <a:buSzPct val="90000"/>
              <a:buFont typeface="Arial" panose="020B0704020202020204" pitchFamily="34" charset="0"/>
              <a:buChar char="–"/>
            </a:pPr>
            <a:r>
              <a:rPr kumimoji="1" lang="en-US" altLang="zh-CN" sz="2400" kern="0" dirty="0">
                <a:solidFill>
                  <a:prstClr val="black"/>
                </a:solidFill>
                <a:latin typeface="Calibri" pitchFamily="34" charset="0"/>
                <a:ea typeface="標楷體" pitchFamily="65" charset="-120"/>
              </a:rPr>
              <a:t>Finding all frequent subgraphs in a single graph rather than in a graph database</a:t>
            </a:r>
            <a:endParaRPr lang="zh-CN" altLang="en-US" sz="2400" dirty="0">
              <a:latin typeface="Calibri" panose="020F0502020204030204" pitchFamily="34" charset="0"/>
              <a:ea typeface="標楷體" pitchFamily="65" charset="-120"/>
              <a:cs typeface="Calibri" panose="020F0502020204030204" pitchFamily="34" charset="0"/>
            </a:endParaRPr>
          </a:p>
        </p:txBody>
      </p:sp>
      <p:pic>
        <p:nvPicPr>
          <p:cNvPr id="3074" name="Picture 2" descr="https://data-mining.philippe-fournier-viger.com/wp-content/uploads/2017/01/a_single_graph-1.jpg">
            <a:extLst>
              <a:ext uri="{FF2B5EF4-FFF2-40B4-BE49-F238E27FC236}">
                <a16:creationId xmlns:a16="http://schemas.microsoft.com/office/drawing/2014/main" id="{EC6F73C1-4C93-4149-9E18-C1B1BDCC84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935" y="2413517"/>
            <a:ext cx="4282302" cy="343970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data-mining.philippe-fournier-viger.com/wp-content/uploads/2017/01/a_single_graph_subgraphs-1.jpg">
            <a:extLst>
              <a:ext uri="{FF2B5EF4-FFF2-40B4-BE49-F238E27FC236}">
                <a16:creationId xmlns:a16="http://schemas.microsoft.com/office/drawing/2014/main" id="{CA5998DA-AE8B-424B-A944-441E76E69F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9636" y="2170812"/>
            <a:ext cx="2844800" cy="392511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data-mining.philippe-fournier-viger.com/wp-content/uploads/2017/01/a_single_graph_highlight.jpg">
            <a:extLst>
              <a:ext uri="{FF2B5EF4-FFF2-40B4-BE49-F238E27FC236}">
                <a16:creationId xmlns:a16="http://schemas.microsoft.com/office/drawing/2014/main" id="{E4F199E6-9C12-46B4-9F88-02ECF9505F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867" y="2415718"/>
            <a:ext cx="4813139" cy="3439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57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8"/>
                                        </p:tgtEl>
                                        <p:attrNameLst>
                                          <p:attrName>style.visibility</p:attrName>
                                        </p:attrNameLst>
                                      </p:cBhvr>
                                      <p:to>
                                        <p:strVal val="visible"/>
                                      </p:to>
                                    </p:set>
                                    <p:anim calcmode="lin" valueType="num">
                                      <p:cBhvr additive="base">
                                        <p:cTn id="13" dur="500" fill="hold"/>
                                        <p:tgtEl>
                                          <p:spTgt spid="3078"/>
                                        </p:tgtEl>
                                        <p:attrNameLst>
                                          <p:attrName>ppt_x</p:attrName>
                                        </p:attrNameLst>
                                      </p:cBhvr>
                                      <p:tavLst>
                                        <p:tav tm="0">
                                          <p:val>
                                            <p:strVal val="#ppt_x"/>
                                          </p:val>
                                        </p:tav>
                                        <p:tav tm="100000">
                                          <p:val>
                                            <p:strVal val="#ppt_x"/>
                                          </p:val>
                                        </p:tav>
                                      </p:tavLst>
                                    </p:anim>
                                    <p:anim calcmode="lin" valueType="num">
                                      <p:cBhvr additive="base">
                                        <p:cTn id="14" dur="500" fill="hold"/>
                                        <p:tgtEl>
                                          <p:spTgt spid="307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 calcmode="lin" valueType="num">
                                      <p:cBhvr additive="base">
                                        <p:cTn id="17" dur="500" fill="hold"/>
                                        <p:tgtEl>
                                          <p:spTgt spid="3076"/>
                                        </p:tgtEl>
                                        <p:attrNameLst>
                                          <p:attrName>ppt_x</p:attrName>
                                        </p:attrNameLst>
                                      </p:cBhvr>
                                      <p:tavLst>
                                        <p:tav tm="0">
                                          <p:val>
                                            <p:strVal val="#ppt_x"/>
                                          </p:val>
                                        </p:tav>
                                        <p:tav tm="100000">
                                          <p:val>
                                            <p:strVal val="#ppt_x"/>
                                          </p:val>
                                        </p:tav>
                                      </p:tavLst>
                                    </p:anim>
                                    <p:anim calcmode="lin" valueType="num">
                                      <p:cBhvr additive="base">
                                        <p:cTn id="1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96610" y="144466"/>
            <a:ext cx="10270977" cy="692151"/>
          </a:xfrm>
        </p:spPr>
        <p:txBody>
          <a:bodyPr/>
          <a:lstStyle/>
          <a:p>
            <a:r>
              <a:rPr lang="en-US" altLang="zh-TW" dirty="0"/>
              <a:t>Outline</a:t>
            </a:r>
            <a:endParaRPr lang="zh-TW" altLang="en-US" dirty="0"/>
          </a:p>
        </p:txBody>
      </p:sp>
      <p:sp>
        <p:nvSpPr>
          <p:cNvPr id="3" name="內容版面配置區 2"/>
          <p:cNvSpPr>
            <a:spLocks noGrp="1"/>
          </p:cNvSpPr>
          <p:nvPr>
            <p:ph idx="1"/>
          </p:nvPr>
        </p:nvSpPr>
        <p:spPr>
          <a:xfrm>
            <a:off x="2273904" y="1153916"/>
            <a:ext cx="7644191" cy="3236655"/>
          </a:xfrm>
        </p:spPr>
        <p:txBody>
          <a:bodyPr>
            <a:noAutofit/>
          </a:bodyPr>
          <a:lstStyle/>
          <a:p>
            <a:r>
              <a:rPr lang="en-US" altLang="zh-CN" sz="2000" dirty="0">
                <a:latin typeface="Times New Roman" panose="02020603050405020304" pitchFamily="18" charset="0"/>
                <a:cs typeface="Times New Roman" panose="02020603050405020304" pitchFamily="18" charset="0"/>
                <a:sym typeface="+mn-ea"/>
              </a:rPr>
              <a:t>Introduction (5 min)</a:t>
            </a:r>
          </a:p>
          <a:p>
            <a:pPr lvl="1"/>
            <a:r>
              <a:rPr lang="en-US" altLang="zh-CN" sz="1800" dirty="0">
                <a:latin typeface="Times New Roman" panose="02020603050405020304" pitchFamily="18" charset="0"/>
                <a:cs typeface="Times New Roman" panose="02020603050405020304" pitchFamily="18" charset="0"/>
              </a:rPr>
              <a:t>What is a graph? </a:t>
            </a:r>
          </a:p>
          <a:p>
            <a:pPr lvl="1"/>
            <a:r>
              <a:rPr lang="en-US" altLang="zh-CN" sz="1800" dirty="0">
                <a:latin typeface="Times New Roman" panose="02020603050405020304" pitchFamily="18" charset="0"/>
                <a:cs typeface="Times New Roman" panose="02020603050405020304" pitchFamily="18" charset="0"/>
                <a:sym typeface="+mn-ea"/>
              </a:rPr>
              <a:t>What is Frequent Subgraph Mining (FSM)? </a:t>
            </a:r>
          </a:p>
          <a:p>
            <a:pPr lvl="1"/>
            <a:r>
              <a:rPr lang="en-US" altLang="zh-CN" sz="1800" dirty="0">
                <a:latin typeface="Times New Roman" panose="02020603050405020304" pitchFamily="18" charset="0"/>
                <a:cs typeface="Times New Roman" panose="02020603050405020304" pitchFamily="18" charset="0"/>
                <a:sym typeface="+mn-ea"/>
              </a:rPr>
              <a:t>Two problem settings</a:t>
            </a:r>
          </a:p>
          <a:p>
            <a:pPr lvl="1"/>
            <a:r>
              <a:rPr lang="en-US" altLang="zh-CN" sz="1800" dirty="0">
                <a:latin typeface="Times New Roman" panose="02020603050405020304" pitchFamily="18" charset="0"/>
                <a:cs typeface="Times New Roman" panose="02020603050405020304" pitchFamily="18" charset="0"/>
                <a:sym typeface="+mn-ea"/>
              </a:rPr>
              <a:t>Mining frequent subgraphs in a single graph</a:t>
            </a:r>
          </a:p>
          <a:p>
            <a:r>
              <a:rPr lang="en-US" altLang="zh-CN" sz="2000" b="1" dirty="0">
                <a:solidFill>
                  <a:srgbClr val="FF0000"/>
                </a:solidFill>
                <a:latin typeface="Times New Roman" panose="02020603050405020304" pitchFamily="18" charset="0"/>
                <a:cs typeface="Times New Roman" panose="02020603050405020304" pitchFamily="18" charset="0"/>
                <a:sym typeface="+mn-ea"/>
              </a:rPr>
              <a:t>Analysis &amp; Motivation (5 min)</a:t>
            </a:r>
            <a:endParaRPr lang="en-US" altLang="zh-CN" sz="2000" b="1" dirty="0">
              <a:solidFill>
                <a:srgbClr val="FF0000"/>
              </a:solidFill>
              <a:latin typeface="Times New Roman" panose="02020603050405020304" pitchFamily="18" charset="0"/>
              <a:cs typeface="Times New Roman" panose="02020603050405020304" pitchFamily="18" charset="0"/>
            </a:endParaRPr>
          </a:p>
          <a:p>
            <a:pPr lvl="1"/>
            <a:r>
              <a:rPr lang="en-US" altLang="zh-CN" sz="1800" dirty="0">
                <a:latin typeface="Times New Roman" panose="02020603050405020304" pitchFamily="18" charset="0"/>
                <a:cs typeface="Times New Roman" panose="02020603050405020304" pitchFamily="18" charset="0"/>
                <a:sym typeface="+mn-ea"/>
              </a:rPr>
              <a:t>Existing Solutions</a:t>
            </a:r>
          </a:p>
          <a:p>
            <a:pPr lvl="1"/>
            <a:r>
              <a:rPr lang="en-US" altLang="zh-CN" sz="1800" dirty="0">
                <a:latin typeface="Times New Roman" panose="02020603050405020304" pitchFamily="18" charset="0"/>
                <a:cs typeface="Times New Roman" panose="02020603050405020304" pitchFamily="18" charset="0"/>
                <a:sym typeface="+mn-ea"/>
              </a:rPr>
              <a:t>Think Like a Task (T-Thinker)</a:t>
            </a:r>
          </a:p>
          <a:p>
            <a:r>
              <a:rPr lang="en-US" altLang="zh-CN" sz="2000" dirty="0">
                <a:latin typeface="Times New Roman" panose="02020603050405020304" pitchFamily="18" charset="0"/>
                <a:cs typeface="Times New Roman" panose="02020603050405020304" pitchFamily="18" charset="0"/>
                <a:sym typeface="+mn-ea"/>
              </a:rPr>
              <a:t>Proposed Methods (25 min)</a:t>
            </a:r>
          </a:p>
          <a:p>
            <a:pPr lvl="1"/>
            <a:r>
              <a:rPr lang="en-US" altLang="zh-CN" sz="1800" dirty="0">
                <a:latin typeface="Times New Roman" panose="02020603050405020304" pitchFamily="18" charset="0"/>
                <a:cs typeface="Times New Roman" panose="02020603050405020304" pitchFamily="18" charset="0"/>
                <a:sym typeface="+mn-ea"/>
              </a:rPr>
              <a:t>G-thinker</a:t>
            </a:r>
          </a:p>
          <a:p>
            <a:pPr lvl="1"/>
            <a:r>
              <a:rPr lang="en-US" altLang="zh-CN" sz="1800" dirty="0" err="1">
                <a:latin typeface="Times New Roman" panose="02020603050405020304" pitchFamily="18" charset="0"/>
                <a:cs typeface="Times New Roman" panose="02020603050405020304" pitchFamily="18" charset="0"/>
                <a:sym typeface="+mn-ea"/>
              </a:rPr>
              <a:t>PrefixFPM</a:t>
            </a:r>
            <a:endParaRPr lang="en-US" altLang="zh-CN" sz="1800" dirty="0">
              <a:latin typeface="Times New Roman" panose="02020603050405020304" pitchFamily="18" charset="0"/>
              <a:cs typeface="Times New Roman" panose="02020603050405020304" pitchFamily="18" charset="0"/>
              <a:sym typeface="+mn-ea"/>
            </a:endParaRPr>
          </a:p>
          <a:p>
            <a:pPr lvl="1"/>
            <a:r>
              <a:rPr lang="en-US" altLang="zh-CN" sz="1800" dirty="0">
                <a:latin typeface="Times New Roman" panose="02020603050405020304" pitchFamily="18" charset="0"/>
                <a:cs typeface="Times New Roman" panose="02020603050405020304" pitchFamily="18" charset="0"/>
              </a:rPr>
              <a:t>T-FSM</a:t>
            </a:r>
          </a:p>
          <a:p>
            <a:pPr lvl="0"/>
            <a:r>
              <a:rPr lang="en-US" altLang="zh-CN" sz="2000" dirty="0">
                <a:solidFill>
                  <a:prstClr val="black"/>
                </a:solidFill>
                <a:latin typeface="Times New Roman" panose="02020603050405020304" pitchFamily="18" charset="0"/>
                <a:cs typeface="Times New Roman" panose="02020603050405020304" pitchFamily="18" charset="0"/>
                <a:sym typeface="+mn-ea"/>
              </a:rPr>
              <a:t>Experiments (5 min)</a:t>
            </a:r>
            <a:endParaRPr lang="en-US" altLang="zh-CN" sz="2000" dirty="0">
              <a:solidFill>
                <a:prstClr val="black"/>
              </a:solidFill>
              <a:latin typeface="Times New Roman" panose="02020603050405020304" pitchFamily="18" charset="0"/>
              <a:cs typeface="Times New Roman" panose="02020603050405020304" pitchFamily="18" charset="0"/>
            </a:endParaRPr>
          </a:p>
          <a:p>
            <a:pPr lvl="0"/>
            <a:r>
              <a:rPr lang="en-US" altLang="zh-CN" sz="2000" dirty="0">
                <a:solidFill>
                  <a:prstClr val="black"/>
                </a:solidFill>
                <a:latin typeface="Times New Roman" panose="02020603050405020304" pitchFamily="18" charset="0"/>
                <a:cs typeface="Times New Roman" panose="02020603050405020304" pitchFamily="18" charset="0"/>
                <a:sym typeface="+mn-ea"/>
              </a:rPr>
              <a:t>Q/A (5 min)</a:t>
            </a:r>
          </a:p>
          <a:p>
            <a:pPr marL="457200" lvl="1" indent="0">
              <a:buNone/>
            </a:pPr>
            <a:endParaRPr lang="en-US" altLang="zh-CN" sz="1800" dirty="0">
              <a:latin typeface="Times New Roman" panose="02020603050405020304" pitchFamily="18" charset="0"/>
              <a:cs typeface="Times New Roman" panose="02020603050405020304" pitchFamily="18" charset="0"/>
            </a:endParaRPr>
          </a:p>
          <a:p>
            <a:endParaRPr lang="en-US" altLang="zh-CN" sz="2400" dirty="0">
              <a:latin typeface="Times New Roman" panose="02020603050405020304" pitchFamily="18" charset="0"/>
              <a:cs typeface="Times New Roman" panose="02020603050405020304" pitchFamily="18" charset="0"/>
            </a:endParaRPr>
          </a:p>
        </p:txBody>
      </p:sp>
      <p:sp>
        <p:nvSpPr>
          <p:cNvPr id="5" name="灯片编号占位符 1"/>
          <p:cNvSpPr>
            <a:spLocks noGrp="1"/>
          </p:cNvSpPr>
          <p:nvPr>
            <p:ph type="sldNum" sz="quarter" idx="10"/>
          </p:nvPr>
        </p:nvSpPr>
        <p:spPr>
          <a:xfrm>
            <a:off x="9108017" y="6524628"/>
            <a:ext cx="2844800" cy="339725"/>
          </a:xfrm>
        </p:spPr>
        <p:txBody>
          <a:bodyPr/>
          <a:lstStyle/>
          <a:p>
            <a:fld id="{D9B6BDF2-6896-4B98-8776-C18582F63BA5}" type="slidenum">
              <a:rPr lang="zh-TW" altLang="en-US" smtClean="0"/>
              <a:t>8</a:t>
            </a:fld>
            <a:endParaRPr lang="zh-TW" altLang="en-US"/>
          </a:p>
        </p:txBody>
      </p:sp>
    </p:spTree>
    <p:extLst>
      <p:ext uri="{BB962C8B-B14F-4D97-AF65-F5344CB8AC3E}">
        <p14:creationId xmlns:p14="http://schemas.microsoft.com/office/powerpoint/2010/main" val="349314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49655" y="144780"/>
            <a:ext cx="10808335" cy="692150"/>
          </a:xfrm>
        </p:spPr>
        <p:txBody>
          <a:bodyPr/>
          <a:lstStyle/>
          <a:p>
            <a:r>
              <a:rPr lang="en-US" altLang="zh-CN" dirty="0"/>
              <a:t>Analysis &amp; Motivation (1/4) </a:t>
            </a:r>
          </a:p>
        </p:txBody>
      </p:sp>
      <p:sp>
        <p:nvSpPr>
          <p:cNvPr id="4" name="灯片编号占位符 3"/>
          <p:cNvSpPr>
            <a:spLocks noGrp="1"/>
          </p:cNvSpPr>
          <p:nvPr>
            <p:ph type="sldNum" sz="quarter" idx="10"/>
          </p:nvPr>
        </p:nvSpPr>
        <p:spPr/>
        <p:txBody>
          <a:bodyPr/>
          <a:lstStyle/>
          <a:p>
            <a:fld id="{D9B6BDF2-6896-4B98-8776-C18582F63BA5}" type="slidenum">
              <a:rPr lang="zh-TW" altLang="en-US" smtClean="0"/>
              <a:t>9</a:t>
            </a:fld>
            <a:endParaRPr lang="zh-TW" altLang="en-US"/>
          </a:p>
        </p:txBody>
      </p:sp>
      <p:sp>
        <p:nvSpPr>
          <p:cNvPr id="9" name="TextBox 13">
            <a:extLst>
              <a:ext uri="{FF2B5EF4-FFF2-40B4-BE49-F238E27FC236}">
                <a16:creationId xmlns:a16="http://schemas.microsoft.com/office/drawing/2014/main" id="{DC65831D-660E-4008-8A2C-59CA5E7462EB}"/>
              </a:ext>
            </a:extLst>
          </p:cNvPr>
          <p:cNvSpPr txBox="1">
            <a:spLocks noGrp="1"/>
          </p:cNvSpPr>
          <p:nvPr>
            <p:ph idx="1"/>
          </p:nvPr>
        </p:nvSpPr>
        <p:spPr>
          <a:xfrm>
            <a:off x="609600" y="1125538"/>
            <a:ext cx="10972800" cy="1902059"/>
          </a:xfrm>
          <a:prstGeom prst="rect">
            <a:avLst/>
          </a:prstGeom>
          <a:noFill/>
        </p:spPr>
        <p:txBody>
          <a:bodyPr wrap="square">
            <a:spAutoFit/>
          </a:bodyPr>
          <a:lstStyle/>
          <a:p>
            <a:r>
              <a:rPr lang="en-US" altLang="zh-CN" sz="3600" b="1" dirty="0">
                <a:solidFill>
                  <a:srgbClr val="C00000"/>
                </a:solidFill>
              </a:rPr>
              <a:t>Existing Solutions</a:t>
            </a:r>
          </a:p>
          <a:p>
            <a:pPr lvl="1"/>
            <a:r>
              <a:rPr lang="en-US" altLang="zh-CN" dirty="0">
                <a:solidFill>
                  <a:prstClr val="black"/>
                </a:solidFill>
              </a:rPr>
              <a:t>Programming Simplicity Over-Emphasized</a:t>
            </a:r>
          </a:p>
          <a:p>
            <a:endParaRPr lang="en-US" altLang="zh-CN" sz="3600" b="1" dirty="0">
              <a:solidFill>
                <a:srgbClr val="C00000"/>
              </a:solidFill>
            </a:endParaRPr>
          </a:p>
        </p:txBody>
      </p:sp>
      <p:pic>
        <p:nvPicPr>
          <p:cNvPr id="53" name="Picture 9">
            <a:extLst>
              <a:ext uri="{FF2B5EF4-FFF2-40B4-BE49-F238E27FC236}">
                <a16:creationId xmlns:a16="http://schemas.microsoft.com/office/drawing/2014/main" id="{99EC7716-EEE5-4A50-A090-124FB5261700}"/>
              </a:ext>
            </a:extLst>
          </p:cNvPr>
          <p:cNvPicPr>
            <a:picLocks noChangeAspect="1"/>
          </p:cNvPicPr>
          <p:nvPr/>
        </p:nvPicPr>
        <p:blipFill>
          <a:blip r:embed="rId3"/>
          <a:stretch>
            <a:fillRect/>
          </a:stretch>
        </p:blipFill>
        <p:spPr>
          <a:xfrm>
            <a:off x="650915" y="3034018"/>
            <a:ext cx="5137369" cy="2322372"/>
          </a:xfrm>
          <a:prstGeom prst="rect">
            <a:avLst/>
          </a:prstGeom>
        </p:spPr>
      </p:pic>
      <p:pic>
        <p:nvPicPr>
          <p:cNvPr id="54" name="Picture 10">
            <a:extLst>
              <a:ext uri="{FF2B5EF4-FFF2-40B4-BE49-F238E27FC236}">
                <a16:creationId xmlns:a16="http://schemas.microsoft.com/office/drawing/2014/main" id="{9A98DA30-9CF5-496B-85B1-5539AC1BE11C}"/>
              </a:ext>
            </a:extLst>
          </p:cNvPr>
          <p:cNvPicPr>
            <a:picLocks noChangeAspect="1"/>
          </p:cNvPicPr>
          <p:nvPr/>
        </p:nvPicPr>
        <p:blipFill>
          <a:blip r:embed="rId4"/>
          <a:stretch>
            <a:fillRect/>
          </a:stretch>
        </p:blipFill>
        <p:spPr>
          <a:xfrm>
            <a:off x="5991068" y="4574892"/>
            <a:ext cx="856175" cy="888281"/>
          </a:xfrm>
          <a:prstGeom prst="rect">
            <a:avLst/>
          </a:prstGeom>
        </p:spPr>
      </p:pic>
      <p:sp>
        <p:nvSpPr>
          <p:cNvPr id="55" name="TextBox 11">
            <a:extLst>
              <a:ext uri="{FF2B5EF4-FFF2-40B4-BE49-F238E27FC236}">
                <a16:creationId xmlns:a16="http://schemas.microsoft.com/office/drawing/2014/main" id="{582941C0-7244-4771-98A6-D87CB5941AB1}"/>
              </a:ext>
            </a:extLst>
          </p:cNvPr>
          <p:cNvSpPr txBox="1"/>
          <p:nvPr/>
        </p:nvSpPr>
        <p:spPr>
          <a:xfrm>
            <a:off x="1833372" y="2634969"/>
            <a:ext cx="3300071" cy="461665"/>
          </a:xfrm>
          <a:prstGeom prst="rect">
            <a:avLst/>
          </a:prstGeom>
          <a:noFill/>
        </p:spPr>
        <p:txBody>
          <a:bodyPr wrap="square" rtlCol="0">
            <a:spAutoFit/>
          </a:bodyPr>
          <a:lstStyle/>
          <a:p>
            <a:pPr algn="ctr"/>
            <a:r>
              <a:rPr lang="en-US" altLang="zh-CN" sz="2400" i="1" dirty="0">
                <a:solidFill>
                  <a:srgbClr val="C00000"/>
                </a:solidFill>
              </a:rPr>
              <a:t>pattern-to-instance</a:t>
            </a:r>
            <a:endParaRPr lang="en-US" sz="2400" i="1" dirty="0">
              <a:solidFill>
                <a:srgbClr val="C00000"/>
              </a:solidFill>
            </a:endParaRPr>
          </a:p>
        </p:txBody>
      </p:sp>
      <p:sp>
        <p:nvSpPr>
          <p:cNvPr id="56" name="TextBox 12">
            <a:extLst>
              <a:ext uri="{FF2B5EF4-FFF2-40B4-BE49-F238E27FC236}">
                <a16:creationId xmlns:a16="http://schemas.microsoft.com/office/drawing/2014/main" id="{11BBF1C2-9246-49F4-8F91-3C8519AA4DFE}"/>
              </a:ext>
            </a:extLst>
          </p:cNvPr>
          <p:cNvSpPr txBox="1"/>
          <p:nvPr/>
        </p:nvSpPr>
        <p:spPr>
          <a:xfrm>
            <a:off x="7298398" y="2615895"/>
            <a:ext cx="3300071" cy="461665"/>
          </a:xfrm>
          <a:prstGeom prst="rect">
            <a:avLst/>
          </a:prstGeom>
          <a:noFill/>
        </p:spPr>
        <p:txBody>
          <a:bodyPr wrap="square" rtlCol="0">
            <a:spAutoFit/>
          </a:bodyPr>
          <a:lstStyle/>
          <a:p>
            <a:pPr algn="ctr"/>
            <a:r>
              <a:rPr lang="en-US" altLang="zh-CN" sz="2400" i="1" dirty="0">
                <a:solidFill>
                  <a:srgbClr val="C00000"/>
                </a:solidFill>
              </a:rPr>
              <a:t>instance-to-pattern</a:t>
            </a:r>
            <a:endParaRPr lang="en-US" sz="2400" i="1" dirty="0">
              <a:solidFill>
                <a:srgbClr val="C00000"/>
              </a:solidFill>
            </a:endParaRPr>
          </a:p>
        </p:txBody>
      </p:sp>
      <p:pic>
        <p:nvPicPr>
          <p:cNvPr id="57" name="Picture 13">
            <a:extLst>
              <a:ext uri="{FF2B5EF4-FFF2-40B4-BE49-F238E27FC236}">
                <a16:creationId xmlns:a16="http://schemas.microsoft.com/office/drawing/2014/main" id="{D34AC5E5-85DF-4546-B072-A2706DFB81DC}"/>
              </a:ext>
            </a:extLst>
          </p:cNvPr>
          <p:cNvPicPr>
            <a:picLocks noChangeAspect="1"/>
          </p:cNvPicPr>
          <p:nvPr/>
        </p:nvPicPr>
        <p:blipFill>
          <a:blip r:embed="rId5"/>
          <a:stretch>
            <a:fillRect/>
          </a:stretch>
        </p:blipFill>
        <p:spPr>
          <a:xfrm>
            <a:off x="7398102" y="3035193"/>
            <a:ext cx="2985598" cy="2116164"/>
          </a:xfrm>
          <a:prstGeom prst="rect">
            <a:avLst/>
          </a:prstGeom>
        </p:spPr>
      </p:pic>
      <p:sp>
        <p:nvSpPr>
          <p:cNvPr id="58" name="Chevron 14">
            <a:extLst>
              <a:ext uri="{FF2B5EF4-FFF2-40B4-BE49-F238E27FC236}">
                <a16:creationId xmlns:a16="http://schemas.microsoft.com/office/drawing/2014/main" id="{5C9DDBAF-5A8C-4CD9-B4DC-71DEAD589B85}"/>
              </a:ext>
            </a:extLst>
          </p:cNvPr>
          <p:cNvSpPr/>
          <p:nvPr/>
        </p:nvSpPr>
        <p:spPr>
          <a:xfrm rot="5400000">
            <a:off x="6063551" y="4279732"/>
            <a:ext cx="632587" cy="2111190"/>
          </a:xfrm>
          <a:prstGeom prst="chevron">
            <a:avLst>
              <a:gd name="adj" fmla="val 8318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59" name="TextBox 15">
            <a:extLst>
              <a:ext uri="{FF2B5EF4-FFF2-40B4-BE49-F238E27FC236}">
                <a16:creationId xmlns:a16="http://schemas.microsoft.com/office/drawing/2014/main" id="{F2B69E5A-C432-4F21-B4EA-988E3DD9E132}"/>
              </a:ext>
            </a:extLst>
          </p:cNvPr>
          <p:cNvSpPr txBox="1"/>
          <p:nvPr/>
        </p:nvSpPr>
        <p:spPr>
          <a:xfrm>
            <a:off x="1516518" y="5687511"/>
            <a:ext cx="9289665" cy="461665"/>
          </a:xfrm>
          <a:prstGeom prst="rect">
            <a:avLst/>
          </a:prstGeom>
          <a:noFill/>
        </p:spPr>
        <p:txBody>
          <a:bodyPr wrap="square" rtlCol="0">
            <a:spAutoFit/>
          </a:bodyPr>
          <a:lstStyle/>
          <a:p>
            <a:pPr algn="ctr"/>
            <a:r>
              <a:rPr lang="en-US" altLang="zh-CN" sz="2400" b="1" dirty="0">
                <a:solidFill>
                  <a:srgbClr val="C00000"/>
                </a:solidFill>
              </a:rPr>
              <a:t>Embedding-Centric:</a:t>
            </a:r>
            <a:r>
              <a:rPr lang="zh-CN" altLang="en-US" sz="2400" b="1" dirty="0">
                <a:solidFill>
                  <a:srgbClr val="C00000"/>
                </a:solidFill>
              </a:rPr>
              <a:t> </a:t>
            </a:r>
            <a:r>
              <a:rPr lang="zh-CN" altLang="en-US" sz="2400" dirty="0">
                <a:solidFill>
                  <a:srgbClr val="C00000"/>
                </a:solidFill>
              </a:rPr>
              <a:t> </a:t>
            </a:r>
            <a:r>
              <a:rPr lang="en-US" altLang="zh-CN" sz="2400" dirty="0">
                <a:solidFill>
                  <a:srgbClr val="C00000"/>
                </a:solidFill>
              </a:rPr>
              <a:t>Arabesque (SOSP’15), </a:t>
            </a:r>
            <a:r>
              <a:rPr lang="en-US" altLang="zh-CN" sz="2400" dirty="0" err="1">
                <a:solidFill>
                  <a:srgbClr val="C00000"/>
                </a:solidFill>
              </a:rPr>
              <a:t>RStream</a:t>
            </a:r>
            <a:r>
              <a:rPr lang="en-US" altLang="zh-CN" sz="2400" dirty="0">
                <a:solidFill>
                  <a:srgbClr val="C00000"/>
                </a:solidFill>
              </a:rPr>
              <a:t> (OSDI’18)</a:t>
            </a:r>
            <a:endParaRPr lang="en-US" sz="2400" dirty="0">
              <a:solidFill>
                <a:srgbClr val="C00000"/>
              </a:solidFill>
            </a:endParaRPr>
          </a:p>
        </p:txBody>
      </p:sp>
      <p:sp>
        <p:nvSpPr>
          <p:cNvPr id="60" name="Rectangle 16">
            <a:extLst>
              <a:ext uri="{FF2B5EF4-FFF2-40B4-BE49-F238E27FC236}">
                <a16:creationId xmlns:a16="http://schemas.microsoft.com/office/drawing/2014/main" id="{38A25960-7D4B-4BB9-95DD-1B99695A209C}"/>
              </a:ext>
            </a:extLst>
          </p:cNvPr>
          <p:cNvSpPr/>
          <p:nvPr/>
        </p:nvSpPr>
        <p:spPr>
          <a:xfrm>
            <a:off x="1755943" y="2294982"/>
            <a:ext cx="3450070" cy="400110"/>
          </a:xfrm>
          <a:prstGeom prst="rect">
            <a:avLst/>
          </a:prstGeom>
        </p:spPr>
        <p:txBody>
          <a:bodyPr wrap="square">
            <a:spAutoFit/>
          </a:bodyPr>
          <a:lstStyle/>
          <a:p>
            <a:pPr algn="ctr"/>
            <a:r>
              <a:rPr lang="en-US" altLang="zh-CN" sz="2000" b="1" dirty="0">
                <a:solidFill>
                  <a:srgbClr val="0070C0"/>
                </a:solidFill>
              </a:rPr>
              <a:t>Dense</a:t>
            </a:r>
            <a:r>
              <a:rPr lang="zh-CN" altLang="en-US" sz="2000" b="1" dirty="0">
                <a:solidFill>
                  <a:srgbClr val="0070C0"/>
                </a:solidFill>
              </a:rPr>
              <a:t> </a:t>
            </a:r>
            <a:r>
              <a:rPr lang="en-US" altLang="zh-CN" sz="2000" b="1" dirty="0">
                <a:solidFill>
                  <a:srgbClr val="0070C0"/>
                </a:solidFill>
              </a:rPr>
              <a:t>Subgraph</a:t>
            </a:r>
            <a:r>
              <a:rPr lang="zh-CN" altLang="en-US" sz="2000" b="1" dirty="0">
                <a:solidFill>
                  <a:srgbClr val="0070C0"/>
                </a:solidFill>
              </a:rPr>
              <a:t> </a:t>
            </a:r>
            <a:r>
              <a:rPr lang="en-US" altLang="zh-CN" sz="2000" b="1" dirty="0">
                <a:solidFill>
                  <a:srgbClr val="0070C0"/>
                </a:solidFill>
              </a:rPr>
              <a:t>Mining</a:t>
            </a:r>
            <a:endParaRPr lang="en-US" sz="2000" b="1" dirty="0">
              <a:solidFill>
                <a:srgbClr val="0070C0"/>
              </a:solidFill>
            </a:endParaRPr>
          </a:p>
        </p:txBody>
      </p:sp>
      <p:sp>
        <p:nvSpPr>
          <p:cNvPr id="61" name="Rectangle 17">
            <a:extLst>
              <a:ext uri="{FF2B5EF4-FFF2-40B4-BE49-F238E27FC236}">
                <a16:creationId xmlns:a16="http://schemas.microsoft.com/office/drawing/2014/main" id="{CCA2B5D5-6A69-4127-A97C-6234BF7DA52B}"/>
              </a:ext>
            </a:extLst>
          </p:cNvPr>
          <p:cNvSpPr/>
          <p:nvPr/>
        </p:nvSpPr>
        <p:spPr>
          <a:xfrm>
            <a:off x="6844240" y="2253109"/>
            <a:ext cx="4208388" cy="400110"/>
          </a:xfrm>
          <a:prstGeom prst="rect">
            <a:avLst/>
          </a:prstGeom>
        </p:spPr>
        <p:txBody>
          <a:bodyPr wrap="square">
            <a:spAutoFit/>
          </a:bodyPr>
          <a:lstStyle/>
          <a:p>
            <a:pPr algn="ctr"/>
            <a:r>
              <a:rPr lang="en-US" altLang="zh-CN" sz="2000" b="1" dirty="0">
                <a:solidFill>
                  <a:srgbClr val="0070C0"/>
                </a:solidFill>
              </a:rPr>
              <a:t>Frequent</a:t>
            </a:r>
            <a:r>
              <a:rPr lang="zh-CN" altLang="en-US" sz="2000" b="1" dirty="0">
                <a:solidFill>
                  <a:srgbClr val="0070C0"/>
                </a:solidFill>
              </a:rPr>
              <a:t> </a:t>
            </a:r>
            <a:r>
              <a:rPr lang="en-US" altLang="zh-CN" sz="2000" b="1" dirty="0">
                <a:solidFill>
                  <a:srgbClr val="0070C0"/>
                </a:solidFill>
              </a:rPr>
              <a:t>Subgraph</a:t>
            </a:r>
            <a:r>
              <a:rPr lang="zh-CN" altLang="en-US" sz="2000" b="1" dirty="0">
                <a:solidFill>
                  <a:srgbClr val="0070C0"/>
                </a:solidFill>
              </a:rPr>
              <a:t> </a:t>
            </a:r>
            <a:r>
              <a:rPr lang="en-US" altLang="zh-CN" sz="2000" b="1" dirty="0">
                <a:solidFill>
                  <a:srgbClr val="0070C0"/>
                </a:solidFill>
              </a:rPr>
              <a:t>Mining</a:t>
            </a:r>
            <a:endParaRPr lang="en-US" sz="2000" b="1" dirty="0">
              <a:solidFill>
                <a:srgbClr val="0070C0"/>
              </a:solidFill>
            </a:endParaRPr>
          </a:p>
        </p:txBody>
      </p:sp>
    </p:spTree>
    <p:extLst>
      <p:ext uri="{BB962C8B-B14F-4D97-AF65-F5344CB8AC3E}">
        <p14:creationId xmlns:p14="http://schemas.microsoft.com/office/powerpoint/2010/main" val="714364607"/>
      </p:ext>
    </p:extLst>
  </p:cSld>
  <p:clrMapOvr>
    <a:masterClrMapping/>
  </p:clrMapOvr>
</p:sld>
</file>

<file path=ppt/theme/theme1.xml><?xml version="1.0" encoding="utf-8"?>
<a:theme xmlns:a="http://schemas.openxmlformats.org/drawingml/2006/main" name="NTHU UniClou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預設簡報設計">
      <a:majorFont>
        <a:latin typeface="MS Sans Serif"/>
        <a:ea typeface="MS Sans Serif"/>
        <a:cs typeface="MS Sans Serif"/>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en-US" altLang="zh-TW" sz="1800" b="1" i="0" u="none" strike="noStrike" cap="none" normalizeH="0" baseline="0" smtClean="0">
            <a:ln>
              <a:noFill/>
            </a:ln>
            <a:solidFill>
              <a:schemeClr val="tx1"/>
            </a:solidFill>
            <a:effectLst/>
            <a:latin typeface="Arial" panose="020B0704020202020204" pitchFamily="34" charset="0"/>
            <a:ea typeface="PMingLiU" pitchFamily="18" charset="-120"/>
          </a:defRPr>
        </a:defPPr>
      </a:lstStyle>
    </a:spDef>
    <a:lnDef>
      <a:spPr bwMode="auto">
        <a:xfrm>
          <a:off x="0" y="0"/>
          <a:ext cx="1" cy="1"/>
        </a:xfrm>
        <a:custGeom>
          <a:avLst/>
          <a:gdLst/>
          <a:ahLst/>
          <a:cxnLst/>
          <a:rect l="0" t="0" r="0" b="0"/>
          <a:pathLst/>
        </a:custGeom>
        <a:noFill/>
        <a:ln w="15875" cap="flat" cmpd="sng" algn="ctr">
          <a:solidFill>
            <a:srgbClr val="FF0000"/>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1" lang="en-US" altLang="zh-TW" sz="1800" b="1" i="0" u="none" strike="noStrike" cap="none" normalizeH="0" baseline="0" smtClean="0">
            <a:ln>
              <a:noFill/>
            </a:ln>
            <a:solidFill>
              <a:schemeClr val="tx1"/>
            </a:solidFill>
            <a:effectLst/>
            <a:latin typeface="Arial" panose="020B0704020202020204" pitchFamily="34" charset="0"/>
            <a:ea typeface="PMingLiU" pitchFamily="18" charset="-120"/>
          </a:defRPr>
        </a:defPPr>
      </a:lstStyle>
    </a:lnDef>
    <a:txDef>
      <a:spPr>
        <a:noFill/>
      </a:spPr>
      <a:bodyPr wrap="none" rtlCol="0" anchor="ctr" anchorCtr="1">
        <a:spAutoFit/>
      </a:bodyPr>
      <a:lstStyle>
        <a:defPPr>
          <a:defRPr dirty="0" smtClean="0">
            <a:ea typeface="標楷體" pitchFamily="65" charset="-120"/>
            <a:cs typeface="Calibri" pitchFamily="34" charset="0"/>
          </a:defRPr>
        </a:defPPr>
      </a:lstStyle>
    </a:tx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1192</TotalTime>
  <Words>6907</Words>
  <Application>Microsoft Office PowerPoint</Application>
  <PresentationFormat>宽屏</PresentationFormat>
  <Paragraphs>889</Paragraphs>
  <Slides>49</Slides>
  <Notes>49</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49</vt:i4>
      </vt:variant>
    </vt:vector>
  </HeadingPairs>
  <TitlesOfParts>
    <vt:vector size="61" baseType="lpstr">
      <vt:lpstr>APPLE CHANCERY</vt:lpstr>
      <vt:lpstr>MS Sans Serif</vt:lpstr>
      <vt:lpstr>楷体</vt:lpstr>
      <vt:lpstr>Arial</vt:lpstr>
      <vt:lpstr>Calibri</vt:lpstr>
      <vt:lpstr>Calibri Light</vt:lpstr>
      <vt:lpstr>Constantia</vt:lpstr>
      <vt:lpstr>Roboto</vt:lpstr>
      <vt:lpstr>Times New Roman</vt:lpstr>
      <vt:lpstr>Wingdings</vt:lpstr>
      <vt:lpstr>NTHU UniCloud</vt:lpstr>
      <vt:lpstr>自訂設計</vt:lpstr>
      <vt:lpstr>Systems for Scalable Graph Analytics  2024.11.5</vt:lpstr>
      <vt:lpstr>Outline</vt:lpstr>
      <vt:lpstr>Outline</vt:lpstr>
      <vt:lpstr>Introduction (1/4)</vt:lpstr>
      <vt:lpstr>Introduction (2/4)</vt:lpstr>
      <vt:lpstr>Introduction (3/4)</vt:lpstr>
      <vt:lpstr>Introduction (4/4)</vt:lpstr>
      <vt:lpstr>Outline</vt:lpstr>
      <vt:lpstr>Analysis &amp; Motivation (1/4) </vt:lpstr>
      <vt:lpstr>Analysis &amp; Motivation (2/4) </vt:lpstr>
      <vt:lpstr>Analysis &amp; Motivation (3/4) </vt:lpstr>
      <vt:lpstr>Analysis &amp; Motivation (4/4) </vt:lpstr>
      <vt:lpstr>Outline</vt:lpstr>
      <vt:lpstr>Proposed Methods (1/29) </vt:lpstr>
      <vt:lpstr>Proposed Methods (2/29) </vt:lpstr>
      <vt:lpstr>Proposed Methods (3/29) </vt:lpstr>
      <vt:lpstr>Proposed Methods (4/29) </vt:lpstr>
      <vt:lpstr>Proposed Methods (5/29) </vt:lpstr>
      <vt:lpstr>Proposed Methods (6/29) </vt:lpstr>
      <vt:lpstr>Proposed Methods (7/29) </vt:lpstr>
      <vt:lpstr>Proposed Methods (8/29) </vt:lpstr>
      <vt:lpstr>Proposed Methods (9/29) </vt:lpstr>
      <vt:lpstr>Proposed Methods (10/29) </vt:lpstr>
      <vt:lpstr>Proposed Methods (11/29) </vt:lpstr>
      <vt:lpstr>Proposed Methods (12/29) </vt:lpstr>
      <vt:lpstr>Proposed Methods (13/29) </vt:lpstr>
      <vt:lpstr>Proposed Methods (14/29) </vt:lpstr>
      <vt:lpstr>Proposed Methods (15/29) </vt:lpstr>
      <vt:lpstr>Proposed Methods (16/29) </vt:lpstr>
      <vt:lpstr>Proposed Methods (17/29) </vt:lpstr>
      <vt:lpstr>Proposed Methods (18/29) </vt:lpstr>
      <vt:lpstr>Proposed Methods (19/29) </vt:lpstr>
      <vt:lpstr>Proposed Methods (20/29) </vt:lpstr>
      <vt:lpstr>Proposed Methods (21/29) </vt:lpstr>
      <vt:lpstr>Proposed Methods (22/29) </vt:lpstr>
      <vt:lpstr>Proposed Methods (23/29) </vt:lpstr>
      <vt:lpstr>Proposed Methods (24/29) </vt:lpstr>
      <vt:lpstr>Proposed Methods (25/29) </vt:lpstr>
      <vt:lpstr>Proposed Methods (26/29) </vt:lpstr>
      <vt:lpstr>Proposed Methods (27/29) </vt:lpstr>
      <vt:lpstr>Proposed Methods (28/29) </vt:lpstr>
      <vt:lpstr>Proposed Methods (29/29) </vt:lpstr>
      <vt:lpstr>Outline</vt:lpstr>
      <vt:lpstr>Experiments (1/4) </vt:lpstr>
      <vt:lpstr>Experiments (2/4) </vt:lpstr>
      <vt:lpstr>Experiments (3/4) </vt:lpstr>
      <vt:lpstr>Experiments (4/4) </vt:lpstr>
      <vt:lpstr>Outline</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香港中文大学(深圳)数据科学院 School of Data Science</dc:title>
  <dc:creator>Windows 使用者</dc:creator>
  <cp:lastModifiedBy>Yeh-Ching Chung 鍾葉青）</cp:lastModifiedBy>
  <cp:revision>295</cp:revision>
  <dcterms:created xsi:type="dcterms:W3CDTF">2024-10-31T14:58:15Z</dcterms:created>
  <dcterms:modified xsi:type="dcterms:W3CDTF">2024-11-06T00:24:51Z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1A7E52CEB46E792DBE221F67614C8786_42</vt:lpwstr>
  </property>
  <property fmtid="{D5CDD505-2E9C-101B-9397-08002B2CF9AE}" pid="3" name="KSOProductBuildVer">
    <vt:lpwstr>2052-6.10.2.8876</vt:lpwstr>
  </property>
</Properties>
</file>