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56" r:id="rId4"/>
    <p:sldId id="574" r:id="rId6"/>
    <p:sldId id="576" r:id="rId7"/>
    <p:sldId id="258" r:id="rId8"/>
    <p:sldId id="569" r:id="rId9"/>
    <p:sldId id="571" r:id="rId10"/>
    <p:sldId id="572" r:id="rId11"/>
    <p:sldId id="573" r:id="rId12"/>
    <p:sldId id="577" r:id="rId13"/>
    <p:sldId id="534" r:id="rId14"/>
    <p:sldId id="578" r:id="rId15"/>
    <p:sldId id="579" r:id="rId16"/>
    <p:sldId id="580" r:id="rId17"/>
    <p:sldId id="581" r:id="rId18"/>
    <p:sldId id="582" r:id="rId19"/>
    <p:sldId id="583" r:id="rId20"/>
    <p:sldId id="587" r:id="rId21"/>
    <p:sldId id="584" r:id="rId22"/>
    <p:sldId id="585" r:id="rId23"/>
    <p:sldId id="586" r:id="rId24"/>
    <p:sldId id="588" r:id="rId25"/>
    <p:sldId id="597" r:id="rId26"/>
    <p:sldId id="598" r:id="rId27"/>
    <p:sldId id="548" r:id="rId2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300" autoAdjust="0"/>
  </p:normalViewPr>
  <p:slideViewPr>
    <p:cSldViewPr snapToGrid="0">
      <p:cViewPr varScale="1">
        <p:scale>
          <a:sx n="63" d="100"/>
          <a:sy n="63" d="100"/>
        </p:scale>
        <p:origin x="6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Hello, everyone, My name is Wang xidong, and today I primirally will talk about </a:t>
            </a:r>
            <a:r>
              <a:rPr lang="en-US" altLang="zh-CN" dirty="0">
                <a:effectLst>
                  <a:outerShdw blurRad="38100" dist="38100" dir="2700000" algn="tl">
                    <a:srgbClr val="000000">
                      <a:alpha val="43137"/>
                    </a:srgbClr>
                  </a:outerShdw>
                </a:effectLst>
                <a:sym typeface="+mn-ea"/>
              </a:rPr>
              <a:t>Operating System And Artificial Intelligence, but as you can see, the topic is too large, so i narrow down to the os within LLMs for presentation, and show the statistics for OS and AI.</a:t>
            </a:r>
            <a:endParaRPr lang="zh-CN" altLang="en-US" dirty="0">
              <a:effectLst>
                <a:outerShdw blurRad="38100" dist="38100" dir="2700000" algn="tl">
                  <a:srgbClr val="000000">
                    <a:alpha val="43137"/>
                  </a:srgbClr>
                </a:outerShdw>
              </a:effectLst>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identify four AI-related terms and two OS-related terms, then combine these two categories of terms by logical ORs to create search strings. After specifying the range the papers were published: 2019–March 2024, we deliver these </a:t>
            </a:r>
            <a:r>
              <a:rPr kumimoji="1" lang="en-US" altLang="zh-CN" dirty="0"/>
              <a:t>search strings to Google Scholar, to collect related papers in the intersection of AI and OS. The defined search terms are as shown in above.</a:t>
            </a:r>
            <a:endParaRPr kumimoji="1" lang="en-US" altLang="zh-CN" dirty="0"/>
          </a:p>
          <a:p>
            <a:endParaRPr kumimoji="1" lang="en-US" altLang="zh-CN" dirty="0"/>
          </a:p>
          <a:p>
            <a:endParaRPr kumimoji="1" lang="en-US" altLang="zh-CN" dirty="0"/>
          </a:p>
          <a:p>
            <a:r>
              <a:rPr kumimoji="1" lang="en-US" altLang="zh-CN" dirty="0"/>
              <a:t>We began with an initial pool of 212 papers related to the intersection of AI and Operating Systems (OS). To narrow down our focus, we applied the following inclusion criteria and exclusion criteria :</a:t>
            </a:r>
            <a:endParaRPr kumimoji="1" lang="en-US" altLang="zh-CN" dirty="0"/>
          </a:p>
          <a:p>
            <a:endParaRPr kumimoji="1" lang="en-US" altLang="zh-CN" dirty="0"/>
          </a:p>
          <a:p>
            <a:r>
              <a:rPr kumimoji="1" lang="en-US" altLang="zh-CN" dirty="0"/>
              <a:t>with repesct to the </a:t>
            </a:r>
            <a:r>
              <a:rPr kumimoji="1" lang="en-US" altLang="zh-CN" dirty="0">
                <a:sym typeface="+mn-ea"/>
              </a:rPr>
              <a:t>inclusion criteria  </a:t>
            </a:r>
            <a:r>
              <a:rPr kumimoji="1" lang="en-US" altLang="zh-CN" dirty="0"/>
              <a:t>We considered only peer-reviewed research papers and included primary studies that directly addressed AI-OS integration.  and We also restricted our selection to papers published within the past 5 years. and only considered papers written in English.</a:t>
            </a:r>
            <a:endParaRPr kumimoji="1" lang="en-US" altLang="zh-CN" dirty="0"/>
          </a:p>
          <a:p>
            <a:endParaRPr kumimoji="1" lang="en-US" altLang="zh-CN" dirty="0"/>
          </a:p>
          <a:p>
            <a:r>
              <a:rPr kumimoji="1" lang="en-US" altLang="zh-CN" dirty="0"/>
              <a:t>As a result, 108 papers met our criteria and are within the scope of our research.</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After analysisi,</a:t>
            </a:r>
            <a:endParaRPr kumimoji="1" lang="en-US" altLang="zh-CN" dirty="0"/>
          </a:p>
          <a:p>
            <a:endParaRPr kumimoji="1" lang="en-US" altLang="zh-CN" dirty="0"/>
          </a:p>
          <a:p>
            <a:endParaRPr kumimoji="1" lang="en-US" altLang="zh-CN" dirty="0"/>
          </a:p>
          <a:p>
            <a:r>
              <a:rPr kumimoji="1" lang="en-US" altLang="zh-CN" dirty="0"/>
              <a:t>in the view of published years, the related community are becoming large and the paper number in exponential growth.</a:t>
            </a:r>
            <a:endParaRPr kumimoji="1" lang="en-US" altLang="zh-CN" dirty="0"/>
          </a:p>
          <a:p>
            <a:endParaRPr kumimoji="1" lang="zh-CN" altLang="en-US" dirty="0"/>
          </a:p>
          <a:p>
            <a:r>
              <a:rPr kumimoji="1" lang="en-US" altLang="zh-CN" dirty="0"/>
              <a:t>Journals and conferences are also listed , the selection criterion is how many times they appear in our paper pool. International Conference on Architectural Support for Programming Languages and Operating Systems(ASPLOS) is the most prevalent conference.</a:t>
            </a:r>
            <a:endParaRPr kumimoji="1" lang="en-US" altLang="zh-CN" dirty="0"/>
          </a:p>
          <a:p>
            <a:endParaRPr kumimoji="1" lang="en-US" altLang="zh-CN" dirty="0"/>
          </a:p>
          <a:p>
            <a:r>
              <a:rPr kumimoji="1" lang="en-US" altLang="zh-CN" dirty="0"/>
              <a:t>as for subjects, ai4os, os4ai, llm as os, llm4os are 38, 53, 9 and 8 respectively. as the llm become more and more popular, the paper number ditribution maybe totally diffrent in the next 3 years </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next, we focus on more detailed information and papers about the oppotunities for OS and existiing works, we will talk about it in two parts, namely, LLM as OS and LLM4OS respectively</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”LLM AS OS” refers to the integration of LLMs into the core of an OS, effectively serving as the ”brain” of the system,make OS capable of understanding and responding to natural language commands, thereby enabling more intuitive and flexible human-computer interaction</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LLaMaS[54] addresses the complexities of diverse computing environments by leveraging LLMs to ease OS challenges in hardware adaptation and resource management.</a:t>
            </a:r>
            <a:endParaRPr kumimoji="1" lang="en-US" altLang="zh-CN" dirty="0"/>
          </a:p>
          <a:p>
            <a:endParaRPr kumimoji="1" lang="en-US" altLang="zh-CN" dirty="0"/>
          </a:p>
          <a:p>
            <a:r>
              <a:rPr kumimoji="1" lang="en-US" altLang="zh-CN" dirty="0"/>
              <a:t>It adapts to new devices by interpreting plain texts, recommending optimized OS tactics. </a:t>
            </a:r>
            <a:endParaRPr kumimoji="1" lang="en-US" altLang="zh-CN" dirty="0"/>
          </a:p>
          <a:p>
            <a:endParaRPr kumimoji="1" lang="en-US" altLang="zh-CN" dirty="0"/>
          </a:p>
          <a:p>
            <a:r>
              <a:rPr kumimoji="1" lang="en-US" altLang="zh-CN" dirty="0"/>
              <a:t>The LLM frontend deciphers system characteristics, converting them into actionable embeddings. </a:t>
            </a:r>
            <a:endParaRPr kumimoji="1" lang="en-US" altLang="zh-CN" dirty="0"/>
          </a:p>
          <a:p>
            <a:endParaRPr kumimoji="1" lang="en-US" altLang="zh-CN" dirty="0"/>
          </a:p>
          <a:p>
            <a:r>
              <a:rPr kumimoji="1" lang="en-US" altLang="zh-CN" dirty="0"/>
              <a:t>The backend uses these for on-the-fly OS decisions, like memory tier data movement. </a:t>
            </a:r>
            <a:endParaRPr kumimoji="1" lang="en-US" altLang="zh-CN" dirty="0"/>
          </a:p>
          <a:p>
            <a:endParaRPr kumimoji="1" lang="en-US" altLang="zh-CN" dirty="0"/>
          </a:p>
          <a:p>
            <a:r>
              <a:rPr kumimoji="1" lang="en-US" altLang="zh-CN" dirty="0"/>
              <a:t>An experiment with ChatGPT demonstrated its skill in adjusting memory allocation for CPU and GPU tasks based on usage. </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AIOS-Agent ecosystem[55][56], where LLMs act essentially as an ”operating system with soul”.</a:t>
            </a:r>
            <a:endParaRPr kumimoji="1" lang="en-US" altLang="zh-CN" dirty="0"/>
          </a:p>
          <a:p>
            <a:endParaRPr kumimoji="1" lang="en-US" altLang="zh-CN" dirty="0"/>
          </a:p>
          <a:p>
            <a:r>
              <a:rPr kumimoji="1" lang="en-US" altLang="zh-CN" dirty="0"/>
              <a:t>LLMs are embedded in the OS kernel for intelligent decision-making and resource allocation. </a:t>
            </a:r>
            <a:endParaRPr kumimoji="1" lang="en-US" altLang="zh-CN" dirty="0"/>
          </a:p>
          <a:p>
            <a:endParaRPr kumimoji="1" lang="en-US" altLang="zh-CN" dirty="0"/>
          </a:p>
          <a:p>
            <a:r>
              <a:rPr kumimoji="1" lang="en-US" altLang="zh-CN" dirty="0"/>
              <a:t>Its context window acts as memory, managing relevant data, while external storage serves as a file system with enhanced retrieval capabilities.</a:t>
            </a:r>
            <a:endParaRPr kumimoji="1" lang="en-US" altLang="zh-CN" dirty="0"/>
          </a:p>
          <a:p>
            <a:endParaRPr kumimoji="1" lang="en-US" altLang="zh-CN" dirty="0"/>
          </a:p>
          <a:p>
            <a:r>
              <a:rPr kumimoji="1" lang="en-US" altLang="zh-CN" dirty="0"/>
              <a:t> Hardware and software are treated as libraries, enabling agent-environment interaction. </a:t>
            </a:r>
            <a:endParaRPr kumimoji="1" lang="en-US" altLang="zh-CN" dirty="0"/>
          </a:p>
          <a:p>
            <a:endParaRPr kumimoji="1" lang="en-US" altLang="zh-CN" dirty="0"/>
          </a:p>
          <a:p>
            <a:r>
              <a:rPr kumimoji="1" lang="en-US" altLang="zh-CN" dirty="0"/>
              <a:t>Natural language becomes the primary programming interface</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MemGPT[57] presents a solution to overcome the fixed-length context window limitation in LLMs</a:t>
            </a:r>
            <a:endParaRPr kumimoji="1" lang="en-US" altLang="zh-CN" dirty="0"/>
          </a:p>
          <a:p>
            <a:endParaRPr kumimoji="1" lang="en-US" altLang="zh-CN" dirty="0"/>
          </a:p>
          <a:p>
            <a:r>
              <a:rPr kumimoji="1" lang="en-US" altLang="zh-CN" dirty="0"/>
              <a:t>Drawing parallels with traditional OS memory systems, MemGPT introduces virtual context management. </a:t>
            </a:r>
            <a:endParaRPr kumimoji="1" lang="en-US" altLang="zh-CN" dirty="0"/>
          </a:p>
          <a:p>
            <a:endParaRPr kumimoji="1" lang="en-US" altLang="zh-CN" dirty="0"/>
          </a:p>
          <a:p>
            <a:r>
              <a:rPr kumimoji="1" lang="en-US" altLang="zh-CN" dirty="0"/>
              <a:t>It enables LLMs to access information beyond immediate capacity, mirroring OS memory management through strategic ’paging’. </a:t>
            </a:r>
            <a:endParaRPr kumimoji="1" lang="en-US" altLang="zh-CN" dirty="0"/>
          </a:p>
          <a:p>
            <a:endParaRPr kumimoji="1" lang="en-US" altLang="zh-CN" dirty="0"/>
          </a:p>
          <a:p>
            <a:r>
              <a:rPr kumimoji="1" lang="en-US" altLang="zh-CN" dirty="0"/>
              <a:t>This system reacts to events like user messages, system alerts, and timers.</a:t>
            </a:r>
            <a:endParaRPr kumimoji="1" lang="en-US" altLang="zh-CN" dirty="0"/>
          </a:p>
          <a:p>
            <a:endParaRPr kumimoji="1" lang="en-US" altLang="zh-CN" dirty="0"/>
          </a:p>
          <a:p>
            <a:r>
              <a:rPr kumimoji="1" lang="en-US" altLang="zh-CN" dirty="0"/>
              <a:t>Additionally, it supports function chaining for uninterrupted, sequential task executions.</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next, we focus on </a:t>
            </a:r>
            <a:r>
              <a:rPr kumimoji="1" lang="en-US" altLang="zh-CN" dirty="0">
                <a:sym typeface="+mn-ea"/>
              </a:rPr>
              <a:t>LLM4OS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 for LLM4OS</a:t>
            </a:r>
            <a:endParaRPr kumimoji="1" lang="en-US" altLang="zh-CN" dirty="0"/>
          </a:p>
          <a:p>
            <a:endParaRPr kumimoji="1" lang="en-US" altLang="zh-CN" dirty="0"/>
          </a:p>
          <a:p>
            <a:r>
              <a:rPr kumimoji="1" lang="en-US" altLang="zh-CN" dirty="0"/>
              <a:t>SecRepair[58], designed to address the challenge of identifying and repairing code vulnerabilities in software development. </a:t>
            </a:r>
            <a:endParaRPr kumimoji="1" lang="en-US" altLang="zh-CN" dirty="0"/>
          </a:p>
          <a:p>
            <a:endParaRPr kumimoji="1" lang="en-US" altLang="zh-CN" dirty="0"/>
          </a:p>
          <a:p>
            <a:r>
              <a:rPr kumimoji="1" lang="en-US" altLang="zh-CN" dirty="0"/>
              <a:t>This system is powered by a LLM and incorporates reinforcement learning and semantic rewards to enhance its capabilities.</a:t>
            </a:r>
            <a:endParaRPr kumimoji="1" lang="en-US" altLang="zh-CN" dirty="0"/>
          </a:p>
          <a:p>
            <a:endParaRPr kumimoji="1" lang="en-US" altLang="zh-CN" dirty="0"/>
          </a:p>
          <a:p>
            <a:r>
              <a:rPr kumimoji="1" lang="en-US" altLang="zh-CN" dirty="0"/>
              <a:t>To support the training process and prepare a robust model for vulnerability analysis, the authors have compiled and released a comprehensive instruction-based vulnerability dataset.</a:t>
            </a:r>
            <a:endParaRPr kumimoji="1" lang="en-US" altLang="zh-CN" dirty="0"/>
          </a:p>
          <a:p>
            <a:endParaRPr kumimoji="1" lang="en-US" altLang="zh-CN" dirty="0"/>
          </a:p>
          <a:p>
            <a:r>
              <a:rPr kumimoji="1" lang="en-US" altLang="zh-CN" dirty="0"/>
              <a:t>They also propose a reinforcement learning technique with a semantic reward mechanism to generate concise and appropriate code commit comments. </a:t>
            </a:r>
            <a:endParaRPr kumimoji="1" lang="en-US" altLang="zh-CN" dirty="0"/>
          </a:p>
          <a:p>
            <a:endParaRPr kumimoji="1" lang="en-US" altLang="zh-CN" dirty="0"/>
          </a:p>
          <a:p>
            <a:r>
              <a:rPr kumimoji="1" lang="en-US" altLang="zh-CN" dirty="0"/>
              <a:t>This technique is inspired by how humans fix code issues and provides developers with a clear understanding of the vulnerability and its resolution.</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ChronoCTI, is an automated pipeline for mining temporal dynamics between attacker actions from text-based accounts of cyber incidents. </a:t>
            </a:r>
            <a:endParaRPr kumimoji="1" lang="en-US" altLang="zh-CN" dirty="0"/>
          </a:p>
          <a:p>
            <a:endParaRPr kumimoji="1" lang="en-US" altLang="zh-CN" dirty="0"/>
          </a:p>
          <a:p>
            <a:r>
              <a:rPr kumimoji="1" lang="en-US" altLang="zh-CN" dirty="0"/>
              <a:t>The focus is on pinpointing repetitive action sequences, termed temporal attack patterns. </a:t>
            </a:r>
            <a:endParaRPr kumimoji="1" lang="en-US" altLang="zh-CN" dirty="0"/>
          </a:p>
          <a:p>
            <a:endParaRPr kumimoji="1" lang="en-US" altLang="zh-CN" dirty="0"/>
          </a:p>
          <a:p>
            <a:r>
              <a:rPr kumimoji="1" lang="en-US" altLang="zh-CN" dirty="0"/>
              <a:t>ChronoCTI is anchored by a curated dataset linking sentences to temporal linkages across 94 attack narratives, and large language models refined on cybersecurity topics. </a:t>
            </a:r>
            <a:endParaRPr kumimoji="1" lang="en-US" altLang="zh-CN" dirty="0"/>
          </a:p>
          <a:p>
            <a:endParaRPr kumimoji="1" lang="en-US" altLang="zh-CN" dirty="0"/>
          </a:p>
          <a:p>
            <a:r>
              <a:rPr kumimoji="1" lang="en-US" altLang="zh-CN" dirty="0"/>
              <a:t>The research propose a structured approach, harnessing cutting-edge language models, NLP methods, and ML techniques to decipher the temporal structure within attack stories.</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Toda</a:t>
            </a:r>
            <a:r>
              <a:rPr lang="en-US" altLang="zh-TW"/>
              <a:t>y's presentation will be devided into 4 parts, first I will briefly introduce the background to emphsis the importance and fill the context for this presentaion, and then I’ll show the statistical analysis of the recent papers related to OS and AI, and then I will focus on LLM-related topics to show more details of the oppotunities and future.</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next, we </a:t>
            </a:r>
            <a:r>
              <a:rPr lang="en-US" altLang="zh-TW"/>
              <a:t>will spend a little time talking about the opportunity for future work about os and LLM</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 for LLM AS OS direction,  Future research in the domain of LLMs integrated as OS may focus on following areas.</a:t>
            </a:r>
            <a:endParaRPr kumimoji="1" lang="en-US" altLang="zh-CN" dirty="0"/>
          </a:p>
          <a:p>
            <a:endParaRPr kumimoji="1" lang="en-US" altLang="zh-CN" dirty="0"/>
          </a:p>
          <a:p>
            <a:r>
              <a:rPr kumimoji="1" lang="en-US" altLang="zh-CN" dirty="0"/>
              <a:t>First, LLMs’ inherent understanding of natural language empowers them to interpret a spectrum of system artifacts, from logs to hardware specs, irrespective of software platforms or hardware architectures. This capability facilitates dynamic OS parameter adjustment and context-aware optimization strategies.</a:t>
            </a:r>
            <a:endParaRPr kumimoji="1" lang="en-US" altLang="zh-CN" dirty="0"/>
          </a:p>
          <a:p>
            <a:endParaRPr kumimoji="1" lang="en-US" altLang="zh-CN" dirty="0"/>
          </a:p>
          <a:p>
            <a:endParaRPr kumimoji="1" lang="en-US" altLang="zh-CN" dirty="0"/>
          </a:p>
          <a:p>
            <a:r>
              <a:rPr kumimoji="1" lang="en-US" altLang="zh-CN" dirty="0"/>
              <a:t>Second, Integrating LLMs into the OS interface enables a conversational interaction model, replacing traditional interfaces with intuitive text-based requests. </a:t>
            </a:r>
            <a:endParaRPr kumimoji="1" lang="en-US" altLang="zh-CN" dirty="0"/>
          </a:p>
          <a:p>
            <a:endParaRPr kumimoji="1" lang="en-US" altLang="zh-CN" dirty="0"/>
          </a:p>
          <a:p>
            <a:r>
              <a:rPr kumimoji="1" lang="en-US" altLang="zh-CN" dirty="0"/>
              <a:t>Third, LLMs learn from user behavior and preferences, dynamically adjusting the OS interface and functionality to cater to individual needs. </a:t>
            </a:r>
            <a:endParaRPr kumimoji="1" lang="en-US" altLang="zh-CN" dirty="0"/>
          </a:p>
          <a:p>
            <a:endParaRPr kumimoji="1" lang="en-US" altLang="zh-CN" dirty="0"/>
          </a:p>
          <a:p>
            <a:endParaRPr kumimoji="1" lang="en-US" altLang="zh-CN" dirty="0"/>
          </a:p>
          <a:p>
            <a:r>
              <a:rPr kumimoji="1" lang="en-US" altLang="zh-CN" dirty="0"/>
              <a:t>But At the same time LLM can also contribute to OS security by analyzing data for threats, enforcing policies, and managing access. They can predict security incidents, provide real-time code analysis, and offer personalized security guidance</a:t>
            </a:r>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 for LLM4OS, one distinct domains where LLMs can potentially revolutionize the functioning and capabilities of OSes as Multi-agent LLM for OS Development.</a:t>
            </a:r>
            <a:endParaRPr kumimoji="1" lang="en-US" altLang="zh-CN" dirty="0"/>
          </a:p>
          <a:p>
            <a:endParaRPr kumimoji="1" lang="en-US" altLang="zh-CN" dirty="0"/>
          </a:p>
          <a:p>
            <a:r>
              <a:rPr kumimoji="1" lang="en-US" altLang="zh-CN" dirty="0"/>
              <a:t>As shown in Figure, in the realm of OS development, the integration of multi-agent systems fosters a specialized, collaborative, and flexible environment. </a:t>
            </a:r>
            <a:endParaRPr kumimoji="1" lang="en-US" altLang="zh-CN" dirty="0"/>
          </a:p>
          <a:p>
            <a:endParaRPr kumimoji="1" lang="en-US" altLang="zh-CN" dirty="0"/>
          </a:p>
          <a:p>
            <a:r>
              <a:rPr kumimoji="1" lang="en-US" altLang="zh-CN" dirty="0"/>
              <a:t>These agents facilitate knowledge exchange and consensus-building similar to human collaboration. </a:t>
            </a:r>
            <a:endParaRPr kumimoji="1" lang="en-US" altLang="zh-CN" dirty="0"/>
          </a:p>
          <a:p>
            <a:endParaRPr kumimoji="1" lang="en-US" altLang="zh-CN" dirty="0"/>
          </a:p>
          <a:p>
            <a:r>
              <a:rPr kumimoji="1" lang="en-US" altLang="zh-CN" dirty="0"/>
              <a:t>They concurrently tackle OS component in response to evolving project dynamics, and oversee integration, testing, and debugging phases, addressing potential issues.</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That’s  all for today’s presentation,</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Thanks for listening, and any questions?</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Let’s begin with filling the context of today’s topic. LLM and OS.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before the presentation, let me briefly introduce my self, I’m a second-year LLm-Training guy, I mainly focus on Medical LLM’s and LLMs’Interactivity, And I did train a lot of models that get popular and gain some impact within the community, both in code repo star and citations.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So, why the Operation system is especially hot in recent day, especially in the past month, first LLM can help generate the new Operation system for the future. As Andrej Karphathy said, the new operation system have orchestrated. With the multi-modal modality, COde interpreter, internet access and database storage. Looking at LLMs as chatbots is the same as looking at early computers as calculators. it’s just a new story to sell papers.</a:t>
            </a:r>
            <a:endParaRPr lang="en-US" altLang="zh-TW"/>
          </a:p>
          <a:p>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a:p>
          <a:p>
            <a:r>
              <a:rPr lang="en-US" altLang="zh-TW">
                <a:sym typeface="+mn-ea"/>
              </a:rPr>
              <a:t>On the other hand, which is much more intresting and stractive to me, is the Operation system for LLM, as we all know, the LLM too Unreliable to help works with Low error tolerance but the operation system can help it, and let the LLM access the world Within the boundaries set by the operating system, that would be more stable and full of imagination.</a:t>
            </a:r>
            <a:endParaRPr lang="en-US" altLang="zh-TW">
              <a:sym typeface="+mn-ea"/>
            </a:endParaRPr>
          </a:p>
          <a:p>
            <a:endParaRPr lang="en-US" altLang="zh-TW">
              <a:sym typeface="+mn-ea"/>
            </a:endParaRPr>
          </a:p>
          <a:p>
            <a:r>
              <a:rPr lang="en-US" altLang="zh-TW">
                <a:sym typeface="+mn-ea"/>
              </a:rPr>
              <a:t>Last week, antropic the company develop the claud series release their new function for computer use, here is a breif demo, </a:t>
            </a:r>
            <a:endParaRPr lang="en-US" altLang="zh-TW">
              <a:sym typeface="+mn-ea"/>
            </a:endParaRPr>
          </a:p>
          <a:p>
            <a:endParaRPr lang="en-US" altLang="zh-TW">
              <a:sym typeface="+mn-ea"/>
            </a:endParaRPr>
          </a:p>
          <a:p>
            <a:r>
              <a:rPr lang="en-US" altLang="zh-TW">
                <a:sym typeface="+mn-ea"/>
              </a:rPr>
              <a:t>it’s pretty stratforward for us to imagin the influence.</a:t>
            </a:r>
            <a:endParaRPr lang="en-US" altLang="zh-TW">
              <a:sym typeface="+mn-ea"/>
            </a:endParaRPr>
          </a:p>
          <a:p>
            <a:endParaRPr lang="en-US" altLang="zh-TW">
              <a:sym typeface="+mn-ea"/>
            </a:endParaRPr>
          </a:p>
          <a:p>
            <a:r>
              <a:rPr lang="en-US" altLang="zh-TW">
                <a:sym typeface="+mn-ea"/>
              </a:rPr>
              <a:t>but operation system for LLM is not within this story, there still a new direction to think about this, cause the LLM create a new Rough and unexplored performance optimization territory, just borrow a little idea from operation systems’ master can Gain huge influence and make a totally difference for this large new community, vllm is a very good examples. It JUST borrow the classic idea of virtual memory and paging in operation systems to optimize LLM inference, they get 802 citation with one year. and the idea is just so principle, which for operation systems optimization master is just so straghtforward</a:t>
            </a:r>
            <a:endParaRPr lang="en-US" altLang="zh-TW">
              <a:sym typeface="+mn-ea"/>
            </a:endParaRPr>
          </a:p>
          <a:p>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a:t>In the autoregressive decoding process, all the input tokens to the LLM produce their attention key and value tensors, and these tensors are kept in GPU memory to generate next tokens. These cached key and value tensors are often referred to as KV cache. The KV cache is</a:t>
            </a:r>
            <a:r>
              <a:rPr lang="en-US" altLang="zh-TW"/>
              <a:t> </a:t>
            </a:r>
            <a:endParaRPr lang="zh-TW" altLang="en-US"/>
          </a:p>
          <a:p>
            <a:endParaRPr lang="zh-TW" altLang="en-US"/>
          </a:p>
          <a:p>
            <a:r>
              <a:rPr lang="zh-TW" altLang="en-US"/>
              <a:t>Dynamic: Its size depends on the sequence length, which is highly variable and unpredictable. As a result, efficiently managing the KV cache presents a significant challenge. </a:t>
            </a:r>
            <a:r>
              <a:rPr lang="en-US" altLang="zh-TW"/>
              <a:t>E</a:t>
            </a:r>
            <a:r>
              <a:rPr lang="zh-TW" altLang="en-US"/>
              <a:t>xisting systems waste 60% – 80% of memory due to fragmentation and over-reservation.</a:t>
            </a:r>
            <a:endParaRPr lang="zh-TW" altLang="en-US"/>
          </a:p>
          <a:p>
            <a:endParaRPr lang="zh-TW" altLang="en-US"/>
          </a:p>
          <a:p>
            <a:r>
              <a:rPr lang="zh-TW" altLang="en-US"/>
              <a:t>To address this problem, </a:t>
            </a:r>
            <a:r>
              <a:rPr lang="en-US" altLang="zh-TW"/>
              <a:t>the reseachers</a:t>
            </a:r>
            <a:r>
              <a:rPr lang="zh-TW" altLang="en-US"/>
              <a:t> introduce PagedAttention. Unlike the traditional attention algorithms, PagedAttention allows storing continuous keys and values in non-contiguous memory space. Specifically, PagedAttention partitions the KV cache of each sequence into blocks, each block containing the keys and values for a fixed number of tokens. During the attention computation, the PagedAttention kernel identifies and fetches these blocks efficiently.</a:t>
            </a:r>
            <a:endParaRPr lang="zh-TW" altLang="en-US"/>
          </a:p>
          <a:p>
            <a:endParaRPr lang="zh-TW" altLang="en-US"/>
          </a:p>
          <a:p>
            <a:r>
              <a:rPr lang="zh-TW" altLang="en-US"/>
              <a:t>Because the blocks do not need to be contiguous in memory, we can manage the keys and values in a more flexible way as in OS’s virtual memory: one can think of blocks as pages, tokens as bytes, and sequences as processes. The contiguous logical blocks of a sequence are mapped to non-contiguous physical blocks via a block table. The physical blocks are allocated on demand as new tokens are generated.</a:t>
            </a:r>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a:t>PagedAttention naturally enables memory sharing through its block table. Similar to how processes share physical pages, different sequences in PagedAttention can share the blocks by mapping their logical blocks to the same physical block. To ensure safe sharing, PagedAttention keeps track of the reference counts of the physical blocks and implements the Copy-on-Write mechanism.</a:t>
            </a:r>
            <a:endParaRPr lang="zh-TW" altLang="en-US"/>
          </a:p>
          <a:p>
            <a:endParaRPr lang="zh-TW" altLang="en-US"/>
          </a:p>
          <a:p>
            <a:r>
              <a:rPr lang="zh-TW" altLang="en-US"/>
              <a:t>PageAttention’s memory sharing greatly reduces the memory overhead of complex sampling algorithms, such as parallel sampling and beam search, cutting their memory usage by up to 55%. This can translate into up to 2.2x improvement in throughput. This makes such sampling methods practical in LLM services.</a:t>
            </a:r>
            <a:endParaRPr lang="zh-TW" altLang="en-US"/>
          </a:p>
          <a:p>
            <a:endParaRPr lang="zh-TW" altLang="en-US"/>
          </a:p>
          <a:p>
            <a:r>
              <a:rPr lang="en-US" altLang="zh-TW"/>
              <a:t>And all this is just a borrowed idea from virtual pages.</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a:t>now let’s look at the statistic analysis of OS and AI papers, to see the whole picture in the research papers’view</a:t>
            </a:r>
            <a:endParaRPr lang="en-US" altLang="zh-TW"/>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anose="020F0502020204030204" pitchFamily="34" charset="0"/>
                <a:ea typeface="標楷體" pitchFamily="65" charset="-120"/>
                <a:cs typeface="Calibri" panose="020F0502020204030204" pitchFamily="34" charset="0"/>
              </a:defRPr>
            </a:lvl3pPr>
            <a:lvl4pPr>
              <a:defRPr sz="2400">
                <a:latin typeface="Calibri" panose="020F0502020204030204" pitchFamily="34" charset="0"/>
                <a:ea typeface="標楷體" pitchFamily="65" charset="-120"/>
                <a:cs typeface="Calibri" panose="020F0502020204030204" pitchFamily="34" charset="0"/>
              </a:defRPr>
            </a:lvl4pPr>
            <a:lvl5pPr>
              <a:defRPr sz="2135">
                <a:latin typeface="Calibri" panose="020F0502020204030204" pitchFamily="34" charset="0"/>
                <a:ea typeface="標楷體" pitchFamily="65" charset="-120"/>
                <a:cs typeface="Calibri" panose="020F0502020204030204" pitchFamily="34" charset="0"/>
              </a:defRPr>
            </a:lvl5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idx="1" hasCustomPrompt="1"/>
          </p:nvPr>
        </p:nvSpPr>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TW" altLang="en-US"/>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endParaRPr lang="zh-TW" altLang="en-US"/>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endParaRPr lang="zh-TW" altLang="en-US"/>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endParaRPr lang="zh-TW" altLang="en-US"/>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endParaRPr lang="en-US" altLang="zh-TW"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endParaRPr lang="zh-TW" alt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ltLang="en-US"/>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TW" altLang="en-US"/>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endParaRPr lang="en-US" altLang="zh-TW"/>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endParaRPr lang="en-US" altLang="zh-TW" dirty="0"/>
          </a:p>
          <a:p>
            <a:pPr lvl="1"/>
            <a:r>
              <a:rPr lang="en-US" altLang="zh-TW" dirty="0"/>
              <a:t>Second level</a:t>
            </a:r>
            <a:endParaRPr lang="en-US" altLang="zh-TW" dirty="0"/>
          </a:p>
          <a:p>
            <a:pPr lvl="2"/>
            <a:r>
              <a:rPr lang="en-US" altLang="zh-TW" dirty="0"/>
              <a:t>Third level</a:t>
            </a:r>
            <a:endParaRPr lang="en-US" altLang="zh-TW" dirty="0"/>
          </a:p>
          <a:p>
            <a:pPr lvl="3"/>
            <a:r>
              <a:rPr lang="en-US" altLang="zh-TW" dirty="0"/>
              <a:t>Fourth level</a:t>
            </a:r>
            <a:endParaRPr lang="en-US" altLang="zh-TW" dirty="0"/>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endParaRPr lang="en-US" altLang="zh-TW"/>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endParaRPr lang="en-US" altLang="zh-TW"/>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endParaRPr lang="en-US" altLang="zh-TW"/>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endParaRPr lang="en-US" altLang="zh-TW"/>
          </a:p>
          <a:p>
            <a:pPr lvl="1"/>
            <a:r>
              <a:rPr lang="en-US" altLang="zh-TW"/>
              <a:t>Second level</a:t>
            </a:r>
            <a:endParaRPr lang="en-US" altLang="zh-TW"/>
          </a:p>
          <a:p>
            <a:pPr lvl="2"/>
            <a:r>
              <a:rPr lang="en-US" altLang="zh-TW"/>
              <a:t>Third level</a:t>
            </a:r>
            <a:endParaRPr lang="en-US" altLang="zh-TW"/>
          </a:p>
          <a:p>
            <a:pPr lvl="3"/>
            <a:r>
              <a:rPr lang="en-US" altLang="zh-TW"/>
              <a:t>Fourth level</a:t>
            </a:r>
            <a:endParaRPr lang="en-US" altLang="zh-TW"/>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3.png"/><Relationship Id="rId15" Type="http://schemas.openxmlformats.org/officeDocument/2006/relationships/image" Target="../media/image2.jpe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endParaRPr lang="zh-TW" altLang="en-US" dirty="0"/>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endParaRPr lang="zh-TW" altLang="en-US" dirty="0"/>
          </a:p>
          <a:p>
            <a:pPr lvl="1"/>
            <a:r>
              <a:rPr lang="zh-TW" altLang="en-US" dirty="0"/>
              <a:t>按一下以編輯母片</a:t>
            </a:r>
            <a:endParaRPr lang="zh-TW" altLang="en-US" dirty="0"/>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4"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604020202020204" pitchFamily="34" charset="0"/>
                <a:ea typeface="PMingLiU" pitchFamily="18" charset="-120"/>
                <a:cs typeface="Arial" panose="020B0604020202020204" pitchFamily="34" charset="0"/>
              </a:rPr>
              <a:t>National Tsing Hua University ® copyright OIA</a:t>
            </a:r>
            <a:endParaRPr lang="zh-TW" altLang="en-US" sz="1200" b="1" dirty="0">
              <a:solidFill>
                <a:schemeClr val="bg1"/>
              </a:solidFill>
              <a:latin typeface="Arial" panose="020B0604020202020204" pitchFamily="34" charset="0"/>
              <a:ea typeface="PMingLiU" pitchFamily="18" charset="-120"/>
              <a:cs typeface="Arial" panose="020B06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604020202020204" pitchFamily="34" charset="0"/>
                <a:ea typeface="PMingLiU" pitchFamily="18" charset="-120"/>
              </a:defRPr>
            </a:lvl1pPr>
          </a:lstStyle>
          <a:p>
            <a:fld id="{D9B6BDF2-6896-4B98-8776-C18582F63BA5}" type="slidenum">
              <a:rPr lang="zh-TW" altLang="en-US" smtClean="0"/>
            </a:fld>
            <a:endParaRPr lang="zh-TW" altLang="en-US"/>
          </a:p>
        </p:txBody>
      </p:sp>
      <p:pic>
        <p:nvPicPr>
          <p:cNvPr id="14" name="圖片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等线" panose="02010600030101010101" charset="-122"/>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anose="020F0502020204030204"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anose="020F0502020204030204"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anose="020F0502020204030204"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604020202020204" pitchFamily="34" charset="0"/>
        <a:buChar char="–"/>
        <a:defRPr kumimoji="1" sz="3200">
          <a:solidFill>
            <a:schemeClr val="tx1"/>
          </a:solidFill>
          <a:latin typeface="Calibri" panose="020F0502020204030204"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hyperlink" Target="https://www.huatuogpt.cn/" TargetMode="Externa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bilibili.com/video/BV1N5yxYvEes/?spm_id_from=333.337.search-card.all.click&amp;vd_source=c08c2b4a93ccd6aedd753dcecfc2a957" TargetMode="Externa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3200" dirty="0">
                <a:effectLst>
                  <a:outerShdw blurRad="38100" dist="38100" dir="2700000" algn="tl">
                    <a:srgbClr val="000000">
                      <a:alpha val="43137"/>
                    </a:srgbClr>
                  </a:outerShdw>
                </a:effectLst>
              </a:rPr>
              <a:t>Operating System And </a:t>
            </a:r>
            <a:r>
              <a:rPr lang="en-US" altLang="zh-CN" sz="3200" strike="sngStrike" dirty="0">
                <a:effectLst>
                  <a:outerShdw blurRad="38100" dist="38100" dir="2700000" algn="tl">
                    <a:srgbClr val="000000">
                      <a:alpha val="43137"/>
                    </a:srgbClr>
                  </a:outerShdw>
                </a:effectLst>
                <a:uFillTx/>
                <a:sym typeface="+mn-ea"/>
              </a:rPr>
              <a:t>Artificial Intelligence</a:t>
            </a:r>
            <a:r>
              <a:rPr lang="en-US" altLang="zh-CN" sz="3200" dirty="0">
                <a:effectLst>
                  <a:outerShdw blurRad="38100" dist="38100" dir="2700000" algn="tl">
                    <a:srgbClr val="000000">
                      <a:alpha val="43137"/>
                    </a:srgbClr>
                  </a:outerShdw>
                </a:effectLst>
              </a:rPr>
              <a:t>: A Systematic Review</a:t>
            </a:r>
            <a:br>
              <a:rPr lang="en-US" altLang="zh-CN" sz="3200" dirty="0">
                <a:effectLst>
                  <a:outerShdw blurRad="38100" dist="38100" dir="2700000" algn="tl">
                    <a:srgbClr val="000000">
                      <a:alpha val="43137"/>
                    </a:srgbClr>
                  </a:outerShdw>
                </a:effectLst>
              </a:rPr>
            </a:br>
            <a:br>
              <a:rPr lang="en-US" altLang="zh-CN" sz="3200" dirty="0">
                <a:effectLst>
                  <a:outerShdw blurRad="38100" dist="38100" dir="2700000" algn="tl">
                    <a:srgbClr val="000000">
                      <a:alpha val="43137"/>
                    </a:srgbClr>
                  </a:outerShdw>
                </a:effectLst>
              </a:rPr>
            </a:br>
            <a:r>
              <a:rPr lang="en-US" altLang="zh-CN" sz="2400" b="0" dirty="0">
                <a:effectLst>
                  <a:outerShdw blurRad="38100" dist="38100" dir="2700000" algn="tl">
                    <a:srgbClr val="000000">
                      <a:alpha val="43137"/>
                    </a:srgbClr>
                  </a:outerShdw>
                </a:effectLst>
              </a:rPr>
              <a:t>2024.10.28</a:t>
            </a:r>
            <a:endParaRPr lang="zh-TW" altLang="en-US" sz="18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3855632"/>
            <a:ext cx="8534400" cy="1882455"/>
          </a:xfrm>
        </p:spPr>
        <p:txBody>
          <a:bodyPr/>
          <a:lstStyle/>
          <a:p>
            <a:r>
              <a:rPr lang="en-US" altLang="zh-TW" sz="3200" dirty="0">
                <a:effectLst>
                  <a:outerShdw blurRad="38100" dist="38100" dir="2700000" algn="tl">
                    <a:srgbClr val="000000">
                      <a:alpha val="43137"/>
                    </a:srgbClr>
                  </a:outerShdw>
                </a:effectLst>
              </a:rPr>
              <a:t>X</a:t>
            </a:r>
            <a:r>
              <a:rPr lang="en-US" altLang="zh-TW" sz="3200" dirty="0">
                <a:effectLst>
                  <a:outerShdw blurRad="38100" dist="38100" dir="2700000" algn="tl">
                    <a:srgbClr val="000000">
                      <a:alpha val="43137"/>
                    </a:srgbClr>
                  </a:outerShdw>
                </a:effectLst>
              </a:rPr>
              <a:t>idong Wang</a:t>
            </a:r>
            <a:endParaRPr lang="en-US" altLang="zh-TW" sz="3200" dirty="0">
              <a:effectLst>
                <a:outerShdw blurRad="38100" dist="38100" dir="2700000" algn="tl">
                  <a:srgbClr val="000000">
                    <a:alpha val="43137"/>
                  </a:srgbClr>
                </a:outerShdw>
              </a:effectLst>
            </a:endParaRPr>
          </a:p>
          <a:p>
            <a:r>
              <a:rPr lang="en-US" altLang="zh-TW" sz="3200" dirty="0"/>
              <a:t>School of </a:t>
            </a:r>
            <a:r>
              <a:rPr lang="en-US" altLang="zh-CN" sz="3200" dirty="0"/>
              <a:t>Data </a:t>
            </a:r>
            <a:r>
              <a:rPr lang="en-US" altLang="zh-TW" sz="3200" dirty="0"/>
              <a:t>Science</a:t>
            </a:r>
            <a:endParaRPr lang="en-US" altLang="zh-TW" sz="3200" dirty="0"/>
          </a:p>
          <a:p>
            <a:r>
              <a:rPr lang="en-US" altLang="zh-TW" sz="3200" dirty="0"/>
              <a:t>Chinese University of Hong Kong, Shenzhen</a:t>
            </a:r>
            <a:endParaRPr lang="en-US" altLang="zh-TW" sz="3200" dirty="0"/>
          </a:p>
        </p:txBody>
      </p:sp>
      <p:sp>
        <p:nvSpPr>
          <p:cNvPr id="4" name="文本框 3"/>
          <p:cNvSpPr txBox="1"/>
          <p:nvPr/>
        </p:nvSpPr>
        <p:spPr>
          <a:xfrm>
            <a:off x="3210560" y="2118360"/>
            <a:ext cx="6006465" cy="460375"/>
          </a:xfrm>
          <a:prstGeom prst="rect">
            <a:avLst/>
          </a:prstGeom>
          <a:noFill/>
        </p:spPr>
        <p:txBody>
          <a:bodyPr wrap="none" rtlCol="0" anchor="t" anchorCtr="1">
            <a:spAutoFit/>
          </a:bodyPr>
          <a:p>
            <a:r>
              <a:rPr lang="en-US" altLang="zh-CN" sz="2400" b="1" dirty="0">
                <a:solidFill>
                  <a:schemeClr val="tx2"/>
                </a:solidFill>
                <a:effectLst>
                  <a:outerShdw blurRad="38100" dist="38100" dir="2700000" algn="tl">
                    <a:srgbClr val="000000">
                      <a:alpha val="43137"/>
                    </a:srgbClr>
                  </a:outerShdw>
                </a:effectLst>
                <a:uFillTx/>
                <a:sym typeface="+mn-ea"/>
              </a:rPr>
              <a:t>Large Language Models (LLMs) focused</a:t>
            </a:r>
            <a:endParaRPr lang="en-US" altLang="zh-CN" sz="2400" b="1" dirty="0" smtClean="0">
              <a:solidFill>
                <a:schemeClr val="tx2"/>
              </a:solidFill>
              <a:effectLst>
                <a:outerShdw blurRad="38100" dist="38100" dir="2700000" algn="tl">
                  <a:srgbClr val="000000">
                    <a:alpha val="43137"/>
                  </a:srgbClr>
                </a:outerShdw>
              </a:effectLst>
              <a:uFillTx/>
              <a:ea typeface="宋体" panose="02010600030101010101" pitchFamily="2" charset="-122"/>
              <a:cs typeface="Calibri" panose="020F050202020403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Paper Selection</a:t>
            </a:r>
            <a:endParaRPr lang="en-US" altLang="zh-CN"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3" name="文本框 2"/>
          <p:cNvSpPr txBox="1"/>
          <p:nvPr/>
        </p:nvSpPr>
        <p:spPr>
          <a:xfrm>
            <a:off x="4533900" y="1019810"/>
            <a:ext cx="2807335" cy="521970"/>
          </a:xfrm>
          <a:prstGeom prst="rect">
            <a:avLst/>
          </a:prstGeom>
          <a:noFill/>
        </p:spPr>
        <p:txBody>
          <a:bodyPr wrap="square" rtlCol="0" anchor="t" anchorCtr="1">
            <a:spAutoFit/>
          </a:bodyPr>
          <a:p>
            <a:r>
              <a:rPr lang="zh-CN" altLang="en-US" sz="2800" dirty="0" smtClean="0">
                <a:latin typeface="Times New Roman" panose="02020603050405020304" pitchFamily="18" charset="0"/>
                <a:ea typeface="標楷體" pitchFamily="65" charset="-120"/>
                <a:cs typeface="Times New Roman" panose="02020603050405020304" pitchFamily="18" charset="0"/>
                <a:sym typeface="+mn-ea"/>
              </a:rPr>
              <a:t>Paper </a:t>
            </a:r>
            <a:r>
              <a:rPr lang="en-US" altLang="zh-CN" sz="2800" dirty="0" smtClean="0">
                <a:latin typeface="Times New Roman" panose="02020603050405020304" pitchFamily="18" charset="0"/>
                <a:ea typeface="標楷體" pitchFamily="65" charset="-120"/>
                <a:cs typeface="Times New Roman" panose="02020603050405020304" pitchFamily="18" charset="0"/>
                <a:sym typeface="+mn-ea"/>
              </a:rPr>
              <a:t>Search</a:t>
            </a:r>
            <a:endParaRPr lang="en-US" altLang="zh-CN" sz="28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7" name="图片 6"/>
          <p:cNvPicPr>
            <a:picLocks noChangeAspect="1"/>
          </p:cNvPicPr>
          <p:nvPr/>
        </p:nvPicPr>
        <p:blipFill>
          <a:blip r:embed="rId1"/>
          <a:stretch>
            <a:fillRect/>
          </a:stretch>
        </p:blipFill>
        <p:spPr>
          <a:xfrm>
            <a:off x="2056765" y="1541780"/>
            <a:ext cx="8078470" cy="1628140"/>
          </a:xfrm>
          <a:prstGeom prst="rect">
            <a:avLst/>
          </a:prstGeom>
        </p:spPr>
      </p:pic>
      <p:sp>
        <p:nvSpPr>
          <p:cNvPr id="10" name="文本框 9"/>
          <p:cNvSpPr txBox="1"/>
          <p:nvPr/>
        </p:nvSpPr>
        <p:spPr>
          <a:xfrm>
            <a:off x="1395730" y="3874770"/>
            <a:ext cx="2992755" cy="521970"/>
          </a:xfrm>
          <a:prstGeom prst="rect">
            <a:avLst/>
          </a:prstGeom>
          <a:noFill/>
        </p:spPr>
        <p:txBody>
          <a:bodyPr wrap="square" rtlCol="0" anchor="t" anchorCtr="1">
            <a:spAutoFit/>
          </a:bodyPr>
          <a:p>
            <a:r>
              <a:rPr lang="en-US" altLang="zh-CN" sz="2800" dirty="0" smtClean="0">
                <a:latin typeface="Times New Roman" panose="02020603050405020304" pitchFamily="18" charset="0"/>
                <a:ea typeface="標楷體" pitchFamily="65" charset="-120"/>
                <a:cs typeface="Times New Roman" panose="02020603050405020304" pitchFamily="18" charset="0"/>
                <a:sym typeface="+mn-ea"/>
              </a:rPr>
              <a:t>I</a:t>
            </a:r>
            <a:r>
              <a:rPr lang="zh-CN" altLang="en-US" sz="2800" dirty="0" smtClean="0">
                <a:latin typeface="Times New Roman" panose="02020603050405020304" pitchFamily="18" charset="0"/>
                <a:ea typeface="標楷體" pitchFamily="65" charset="-120"/>
                <a:cs typeface="Times New Roman" panose="02020603050405020304" pitchFamily="18" charset="0"/>
                <a:sym typeface="+mn-ea"/>
              </a:rPr>
              <a:t>nclusion criteria</a:t>
            </a:r>
            <a:endParaRPr lang="zh-CN" altLang="en-US" sz="2800"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14" name="文本框 13"/>
          <p:cNvSpPr txBox="1"/>
          <p:nvPr/>
        </p:nvSpPr>
        <p:spPr>
          <a:xfrm>
            <a:off x="1321435" y="4396740"/>
            <a:ext cx="4711065" cy="1014730"/>
          </a:xfrm>
          <a:prstGeom prst="rect">
            <a:avLst/>
          </a:prstGeom>
          <a:noFill/>
        </p:spPr>
        <p:txBody>
          <a:bodyPr wrap="square" rtlCol="0" anchor="t" anchorCtr="1">
            <a:spAutoFit/>
          </a:bodyPr>
          <a:p>
            <a:pPr marL="742950" lvl="1" indent="-285750">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sym typeface="+mn-ea"/>
              </a:rPr>
              <a:t>Peer-Reviewed Research Paper</a:t>
            </a:r>
            <a:endParaRPr lang="en-US" altLang="zh-CN" sz="2000" dirty="0">
              <a:solidFill>
                <a:schemeClr val="tx1"/>
              </a:solidFill>
              <a:latin typeface="Times New Roman" panose="02020603050405020304" pitchFamily="18" charset="0"/>
              <a:cs typeface="Times New Roman" panose="02020603050405020304" pitchFamily="18" charset="0"/>
              <a:sym typeface="+mn-ea"/>
            </a:endParaRPr>
          </a:p>
          <a:p>
            <a:pPr marL="742950" lvl="1" indent="-285750">
              <a:buFont typeface="Arial" panose="020B0604020202020204" pitchFamily="34" charset="0"/>
              <a:buChar char="•"/>
            </a:pPr>
            <a:r>
              <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rPr>
              <a:t>Primary Study</a:t>
            </a:r>
            <a:endPar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endParaRPr>
          </a:p>
          <a:p>
            <a:pPr marL="742950" lvl="1" indent="-285750">
              <a:buFont typeface="Arial" panose="020B0604020202020204" pitchFamily="34" charset="0"/>
              <a:buChar char="•"/>
            </a:pPr>
            <a:r>
              <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rPr>
              <a:t>Publication Date</a:t>
            </a:r>
            <a:endPar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endParaRPr>
          </a:p>
        </p:txBody>
      </p:sp>
      <p:sp>
        <p:nvSpPr>
          <p:cNvPr id="15" name="文本框 14"/>
          <p:cNvSpPr txBox="1"/>
          <p:nvPr/>
        </p:nvSpPr>
        <p:spPr>
          <a:xfrm>
            <a:off x="6640830" y="3874770"/>
            <a:ext cx="2807335" cy="521970"/>
          </a:xfrm>
          <a:prstGeom prst="rect">
            <a:avLst/>
          </a:prstGeom>
          <a:noFill/>
        </p:spPr>
        <p:txBody>
          <a:bodyPr wrap="square" rtlCol="0" anchor="t" anchorCtr="1">
            <a:spAutoFit/>
          </a:bodyPr>
          <a:p>
            <a:r>
              <a:rPr lang="en-US" sz="2800" dirty="0" smtClean="0">
                <a:latin typeface="Times New Roman" panose="02020603050405020304" pitchFamily="18" charset="0"/>
                <a:ea typeface="標楷體" pitchFamily="65" charset="-120"/>
                <a:cs typeface="Times New Roman" panose="02020603050405020304" pitchFamily="18" charset="0"/>
                <a:sym typeface="+mn-ea"/>
              </a:rPr>
              <a:t>E</a:t>
            </a:r>
            <a:r>
              <a:rPr lang="zh-CN" altLang="en-US" sz="2800" dirty="0" smtClean="0">
                <a:latin typeface="Times New Roman" panose="02020603050405020304" pitchFamily="18" charset="0"/>
                <a:ea typeface="標楷體" pitchFamily="65" charset="-120"/>
                <a:cs typeface="Times New Roman" panose="02020603050405020304" pitchFamily="18" charset="0"/>
                <a:sym typeface="+mn-ea"/>
              </a:rPr>
              <a:t>xclusion criteria</a:t>
            </a:r>
            <a:endParaRPr lang="zh-CN" altLang="en-US" sz="2800"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16" name="文本框 15"/>
          <p:cNvSpPr txBox="1"/>
          <p:nvPr/>
        </p:nvSpPr>
        <p:spPr>
          <a:xfrm>
            <a:off x="6032500" y="4420870"/>
            <a:ext cx="4418965" cy="1014730"/>
          </a:xfrm>
          <a:prstGeom prst="rect">
            <a:avLst/>
          </a:prstGeom>
          <a:noFill/>
        </p:spPr>
        <p:txBody>
          <a:bodyPr wrap="square" rtlCol="0" anchor="t" anchorCtr="1">
            <a:spAutoFit/>
          </a:bodyPr>
          <a:p>
            <a:pPr marL="742950" lvl="1" indent="-285750">
              <a:buFont typeface="Arial" panose="020B0604020202020204" pitchFamily="34" charset="0"/>
              <a:buChar char="•"/>
            </a:pPr>
            <a:r>
              <a:rPr lang="en-US" altLang="zh-CN" sz="2000" dirty="0">
                <a:solidFill>
                  <a:schemeClr val="tx1"/>
                </a:solidFill>
                <a:latin typeface="Times New Roman" panose="02020603050405020304" pitchFamily="18" charset="0"/>
                <a:cs typeface="Times New Roman" panose="02020603050405020304" pitchFamily="18" charset="0"/>
                <a:sym typeface="+mn-ea"/>
              </a:rPr>
              <a:t>Length Constraint</a:t>
            </a:r>
            <a:endParaRPr lang="en-US" altLang="zh-CN" sz="2000" dirty="0">
              <a:solidFill>
                <a:schemeClr val="tx1"/>
              </a:solidFill>
              <a:latin typeface="Times New Roman" panose="02020603050405020304" pitchFamily="18" charset="0"/>
              <a:cs typeface="Times New Roman" panose="02020603050405020304" pitchFamily="18" charset="0"/>
              <a:sym typeface="+mn-ea"/>
            </a:endParaRPr>
          </a:p>
          <a:p>
            <a:pPr marL="742950" lvl="1" indent="-285750">
              <a:buFont typeface="Arial" panose="020B0604020202020204" pitchFamily="34" charset="0"/>
              <a:buChar char="•"/>
            </a:pPr>
            <a:r>
              <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rPr>
              <a:t>Avoiding Duplicates</a:t>
            </a:r>
            <a:endPar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endParaRPr>
          </a:p>
          <a:p>
            <a:pPr marL="742950" lvl="1" indent="-285750">
              <a:buFont typeface="Arial" panose="020B0604020202020204" pitchFamily="34" charset="0"/>
              <a:buChar char="•"/>
            </a:pPr>
            <a:r>
              <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rPr>
              <a:t>Language</a:t>
            </a:r>
            <a:endParaRPr lang="en-US" altLang="zh-CN" sz="2000" dirty="0" smtClean="0">
              <a:solidFill>
                <a:schemeClr val="tx1"/>
              </a:solidFill>
              <a:latin typeface="Times New Roman" panose="02020603050405020304" pitchFamily="18" charset="0"/>
              <a:ea typeface="標楷體" pitchFamily="65" charset="-120"/>
              <a:cs typeface="Times New Roman" panose="02020603050405020304" pitchFamily="18" charset="0"/>
              <a:sym typeface="+mn-ea"/>
            </a:endParaRPr>
          </a:p>
        </p:txBody>
      </p:sp>
      <p:sp>
        <p:nvSpPr>
          <p:cNvPr id="17" name="文本框 16"/>
          <p:cNvSpPr txBox="1"/>
          <p:nvPr/>
        </p:nvSpPr>
        <p:spPr>
          <a:xfrm>
            <a:off x="131445" y="4643120"/>
            <a:ext cx="716280" cy="521970"/>
          </a:xfrm>
          <a:prstGeom prst="rect">
            <a:avLst/>
          </a:prstGeom>
          <a:noFill/>
        </p:spPr>
        <p:txBody>
          <a:bodyPr wrap="none" rtlCol="0" anchor="t" anchorCtr="1">
            <a:spAutoFit/>
          </a:bodyPr>
          <a:p>
            <a:r>
              <a:rPr kumimoji="1" lang="en-US" altLang="zh-CN" sz="2800" i="1" u="sng" dirty="0">
                <a:latin typeface="Times New Roman" panose="02020603050405020304" pitchFamily="18" charset="0"/>
                <a:cs typeface="Times New Roman" panose="02020603050405020304" pitchFamily="18" charset="0"/>
                <a:sym typeface="+mn-ea"/>
              </a:rPr>
              <a:t>108</a:t>
            </a:r>
            <a:endParaRPr kumimoji="1" lang="en-US" altLang="zh-CN" sz="2800" i="1" u="sng"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18" name="文本框 17"/>
          <p:cNvSpPr txBox="1"/>
          <p:nvPr/>
        </p:nvSpPr>
        <p:spPr>
          <a:xfrm>
            <a:off x="131445" y="1962150"/>
            <a:ext cx="716280" cy="521970"/>
          </a:xfrm>
          <a:prstGeom prst="rect">
            <a:avLst/>
          </a:prstGeom>
          <a:noFill/>
        </p:spPr>
        <p:txBody>
          <a:bodyPr wrap="none" rtlCol="0" anchor="t" anchorCtr="1">
            <a:spAutoFit/>
          </a:bodyPr>
          <a:p>
            <a:r>
              <a:rPr kumimoji="1" lang="en-US" altLang="zh-CN" sz="2800" i="1" u="sng" dirty="0" smtClean="0">
                <a:latin typeface="Times New Roman" panose="02020603050405020304" pitchFamily="18" charset="0"/>
                <a:ea typeface="標楷體" pitchFamily="65" charset="-120"/>
                <a:cs typeface="Times New Roman" panose="02020603050405020304" pitchFamily="18" charset="0"/>
                <a:sym typeface="+mn-ea"/>
              </a:rPr>
              <a:t>212</a:t>
            </a:r>
            <a:endParaRPr kumimoji="1" lang="en-US" altLang="zh-CN" sz="2800" i="1" u="sng" dirty="0" smtClean="0">
              <a:latin typeface="Times New Roman" panose="02020603050405020304" pitchFamily="18" charset="0"/>
              <a:ea typeface="標楷體" pitchFamily="65" charset="-120"/>
              <a:cs typeface="Times New Roman" panose="02020603050405020304" pitchFamily="18" charset="0"/>
              <a:sym typeface="+mn-ea"/>
            </a:endParaRPr>
          </a:p>
        </p:txBody>
      </p:sp>
      <p:cxnSp>
        <p:nvCxnSpPr>
          <p:cNvPr id="19" name="直接箭头连接符 18"/>
          <p:cNvCxnSpPr/>
          <p:nvPr/>
        </p:nvCxnSpPr>
        <p:spPr>
          <a:xfrm>
            <a:off x="464185" y="2592070"/>
            <a:ext cx="0" cy="1955800"/>
          </a:xfrm>
          <a:prstGeom prst="straightConnector1">
            <a:avLst/>
          </a:prstGeom>
          <a:noFill/>
          <a:ln w="15875" cap="flat" cmpd="sng" algn="ctr">
            <a:solidFill>
              <a:srgbClr val="FF0000"/>
            </a:solidFill>
            <a:prstDash val="solid"/>
            <a:round/>
            <a:headEnd type="none" w="med" len="med"/>
            <a:tailEnd type="arrow"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Paper Analysis</a:t>
            </a:r>
            <a:endParaRPr lang="en-US" altLang="zh-CN"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3" name="文本框 2"/>
          <p:cNvSpPr txBox="1"/>
          <p:nvPr/>
        </p:nvSpPr>
        <p:spPr>
          <a:xfrm>
            <a:off x="-673100" y="1174115"/>
            <a:ext cx="2807335" cy="521970"/>
          </a:xfrm>
          <a:prstGeom prst="rect">
            <a:avLst/>
          </a:prstGeom>
          <a:noFill/>
        </p:spPr>
        <p:txBody>
          <a:bodyPr wrap="square" rtlCol="0" anchor="t" anchorCtr="1">
            <a:spAutoFit/>
          </a:bodyPr>
          <a:p>
            <a:r>
              <a:rPr lang="en-US" sz="2800" dirty="0" smtClean="0">
                <a:latin typeface="Times New Roman" panose="02020603050405020304" pitchFamily="18" charset="0"/>
                <a:ea typeface="標楷體" pitchFamily="65" charset="-120"/>
                <a:cs typeface="Times New Roman" panose="02020603050405020304" pitchFamily="18" charset="0"/>
                <a:sym typeface="+mn-ea"/>
              </a:rPr>
              <a:t>Time</a:t>
            </a:r>
            <a:endParaRPr lang="en-US" sz="2800"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10" name="文本框 9"/>
          <p:cNvSpPr txBox="1"/>
          <p:nvPr/>
        </p:nvSpPr>
        <p:spPr>
          <a:xfrm>
            <a:off x="6336030" y="1156970"/>
            <a:ext cx="2992755" cy="521970"/>
          </a:xfrm>
          <a:prstGeom prst="rect">
            <a:avLst/>
          </a:prstGeom>
          <a:noFill/>
        </p:spPr>
        <p:txBody>
          <a:bodyPr wrap="square" rtlCol="0" anchor="t" anchorCtr="1">
            <a:spAutoFit/>
          </a:bodyPr>
          <a:p>
            <a:r>
              <a:rPr lang="en-US" sz="2800" dirty="0" smtClean="0">
                <a:latin typeface="Times New Roman" panose="02020603050405020304" pitchFamily="18" charset="0"/>
                <a:ea typeface="標楷體" pitchFamily="65" charset="-120"/>
                <a:cs typeface="Times New Roman" panose="02020603050405020304" pitchFamily="18" charset="0"/>
                <a:sym typeface="+mn-ea"/>
              </a:rPr>
              <a:t>Conference</a:t>
            </a:r>
            <a:endParaRPr lang="en-US" sz="28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5" name="图片 4"/>
          <p:cNvPicPr>
            <a:picLocks noChangeAspect="1"/>
          </p:cNvPicPr>
          <p:nvPr/>
        </p:nvPicPr>
        <p:blipFill>
          <a:blip r:embed="rId1"/>
          <a:stretch>
            <a:fillRect/>
          </a:stretch>
        </p:blipFill>
        <p:spPr>
          <a:xfrm>
            <a:off x="182245" y="2033270"/>
            <a:ext cx="5758180" cy="3237865"/>
          </a:xfrm>
          <a:prstGeom prst="rect">
            <a:avLst/>
          </a:prstGeom>
        </p:spPr>
      </p:pic>
      <p:pic>
        <p:nvPicPr>
          <p:cNvPr id="8" name="图片 7"/>
          <p:cNvPicPr>
            <a:picLocks noChangeAspect="1"/>
          </p:cNvPicPr>
          <p:nvPr/>
        </p:nvPicPr>
        <p:blipFill>
          <a:blip r:embed="rId2"/>
          <a:stretch>
            <a:fillRect/>
          </a:stretch>
        </p:blipFill>
        <p:spPr>
          <a:xfrm>
            <a:off x="7484745" y="1678940"/>
            <a:ext cx="3695065" cy="4137660"/>
          </a:xfrm>
          <a:prstGeom prst="rect">
            <a:avLst/>
          </a:prstGeom>
        </p:spPr>
      </p:pic>
      <p:sp>
        <p:nvSpPr>
          <p:cNvPr id="9" name="文本框 8"/>
          <p:cNvSpPr txBox="1"/>
          <p:nvPr/>
        </p:nvSpPr>
        <p:spPr>
          <a:xfrm>
            <a:off x="-571500" y="5667375"/>
            <a:ext cx="10408920" cy="460375"/>
          </a:xfrm>
          <a:prstGeom prst="rect">
            <a:avLst/>
          </a:prstGeom>
          <a:noFill/>
        </p:spPr>
        <p:txBody>
          <a:bodyPr wrap="square" rtlCol="0" anchor="t" anchorCtr="1">
            <a:spAutoFit/>
          </a:bodyPr>
          <a:p>
            <a:pPr algn="l"/>
            <a:r>
              <a:rPr lang="en-US" altLang="zh-CN" sz="2400" dirty="0" smtClean="0">
                <a:latin typeface="Times New Roman" panose="02020603050405020304" pitchFamily="18" charset="0"/>
                <a:ea typeface="標楷體" pitchFamily="65" charset="-120"/>
                <a:cs typeface="Times New Roman" panose="02020603050405020304" pitchFamily="18" charset="0"/>
              </a:rPr>
              <a:t>Subjects:</a:t>
            </a:r>
            <a:r>
              <a:rPr lang="zh-CN" altLang="en-US" sz="2400" dirty="0" smtClean="0">
                <a:latin typeface="Times New Roman" panose="02020603050405020304" pitchFamily="18" charset="0"/>
                <a:ea typeface="標楷體" pitchFamily="65" charset="-120"/>
                <a:cs typeface="Times New Roman" panose="02020603050405020304" pitchFamily="18" charset="0"/>
              </a:rPr>
              <a:t> AI4OS(38),</a:t>
            </a:r>
            <a:r>
              <a:rPr lang="en-US" altLang="zh-CN" sz="2400" dirty="0" smtClean="0">
                <a:latin typeface="Times New Roman" panose="02020603050405020304" pitchFamily="18" charset="0"/>
                <a:ea typeface="標楷體" pitchFamily="65" charset="-120"/>
                <a:cs typeface="Times New Roman" panose="02020603050405020304" pitchFamily="18" charset="0"/>
              </a:rPr>
              <a:t> </a:t>
            </a:r>
            <a:r>
              <a:rPr lang="zh-CN" altLang="en-US" sz="2400" dirty="0" smtClean="0">
                <a:latin typeface="Times New Roman" panose="02020603050405020304" pitchFamily="18" charset="0"/>
                <a:ea typeface="標楷體" pitchFamily="65" charset="-120"/>
                <a:cs typeface="Times New Roman" panose="02020603050405020304" pitchFamily="18" charset="0"/>
              </a:rPr>
              <a:t>OS4AI(53), LLM AS OS(9) and LLM4OS(8).</a:t>
            </a:r>
            <a:endParaRPr lang="zh-CN" altLang="en-US" sz="2400" dirty="0" smtClean="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Statistically Analyze the Selected Papers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How LLMs create opportunities for OS? (20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 AS OS</a:t>
            </a:r>
            <a:endParaRPr lang="en-US" altLang="zh-CN" sz="2400"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Opportunities for Future Work (10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rPr>
              <a:t>LLM AS 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LLM AS OS</a:t>
            </a:r>
            <a:endParaRPr lang="en-US" altLang="zh-CN"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3" name="文本框 2"/>
          <p:cNvSpPr txBox="1"/>
          <p:nvPr/>
        </p:nvSpPr>
        <p:spPr>
          <a:xfrm>
            <a:off x="143510" y="2521585"/>
            <a:ext cx="12306935" cy="1814830"/>
          </a:xfrm>
          <a:prstGeom prst="rect">
            <a:avLst/>
          </a:prstGeom>
          <a:noFill/>
        </p:spPr>
        <p:txBody>
          <a:bodyPr wrap="square" rtlCol="0" anchor="t" anchorCtr="1">
            <a:spAutoFit/>
          </a:bodyPr>
          <a:p>
            <a:r>
              <a:rPr lang="en-US" sz="2800" dirty="0" smtClean="0">
                <a:latin typeface="Times New Roman" panose="02020603050405020304" pitchFamily="18" charset="0"/>
                <a:ea typeface="標楷體" pitchFamily="65" charset="-120"/>
                <a:cs typeface="Times New Roman" panose="02020603050405020304" pitchFamily="18" charset="0"/>
                <a:sym typeface="+mn-ea"/>
              </a:rPr>
              <a:t>LLM AS OS: Integration of LLMs into the core of an OS, effectively serving as the </a:t>
            </a:r>
            <a:r>
              <a:rPr lang="en-US" sz="2800" i="1" u="sng" dirty="0" smtClean="0">
                <a:latin typeface="Times New Roman" panose="02020603050405020304" pitchFamily="18" charset="0"/>
                <a:ea typeface="標楷體" pitchFamily="65" charset="-120"/>
                <a:cs typeface="Times New Roman" panose="02020603050405020304" pitchFamily="18" charset="0"/>
                <a:sym typeface="+mn-ea"/>
              </a:rPr>
              <a:t>brain</a:t>
            </a:r>
            <a:r>
              <a:rPr lang="en-US" sz="2800" dirty="0" smtClean="0">
                <a:latin typeface="Times New Roman" panose="02020603050405020304" pitchFamily="18" charset="0"/>
                <a:ea typeface="標楷體" pitchFamily="65" charset="-120"/>
                <a:cs typeface="Times New Roman" panose="02020603050405020304" pitchFamily="18" charset="0"/>
                <a:sym typeface="+mn-ea"/>
              </a:rPr>
              <a:t> of the system,make OS capable of understanding and </a:t>
            </a:r>
            <a:r>
              <a:rPr lang="en-US" sz="2800" i="1" u="sng" dirty="0" smtClean="0">
                <a:latin typeface="Times New Roman" panose="02020603050405020304" pitchFamily="18" charset="0"/>
                <a:ea typeface="標楷體" pitchFamily="65" charset="-120"/>
                <a:cs typeface="Times New Roman" panose="02020603050405020304" pitchFamily="18" charset="0"/>
                <a:sym typeface="+mn-ea"/>
              </a:rPr>
              <a:t>responding to natural language commands</a:t>
            </a:r>
            <a:r>
              <a:rPr lang="en-US" sz="2800" dirty="0" smtClean="0">
                <a:latin typeface="Times New Roman" panose="02020603050405020304" pitchFamily="18" charset="0"/>
                <a:ea typeface="標楷體" pitchFamily="65" charset="-120"/>
                <a:cs typeface="Times New Roman" panose="02020603050405020304" pitchFamily="18" charset="0"/>
                <a:sym typeface="+mn-ea"/>
              </a:rPr>
              <a:t>, thereby </a:t>
            </a:r>
            <a:r>
              <a:rPr lang="en-US" sz="2800" i="1" u="sng" dirty="0" smtClean="0">
                <a:latin typeface="Times New Roman" panose="02020603050405020304" pitchFamily="18" charset="0"/>
                <a:ea typeface="標楷體" pitchFamily="65" charset="-120"/>
                <a:cs typeface="Times New Roman" panose="02020603050405020304" pitchFamily="18" charset="0"/>
                <a:sym typeface="+mn-ea"/>
              </a:rPr>
              <a:t>enabling more intuitive and flexible human-computer interaction</a:t>
            </a:r>
            <a:r>
              <a:rPr lang="en-US" sz="2800" dirty="0" smtClean="0">
                <a:latin typeface="Times New Roman" panose="02020603050405020304" pitchFamily="18" charset="0"/>
                <a:ea typeface="標楷體" pitchFamily="65" charset="-120"/>
                <a:cs typeface="Times New Roman" panose="02020603050405020304" pitchFamily="18" charset="0"/>
                <a:sym typeface="+mn-ea"/>
              </a:rPr>
              <a:t>.</a:t>
            </a:r>
            <a:endParaRPr lang="en-US" sz="2800" dirty="0" smtClean="0">
              <a:latin typeface="Times New Roman" panose="02020603050405020304" pitchFamily="18" charset="0"/>
              <a:ea typeface="標楷體" pitchFamily="65" charset="-12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90" y="144780"/>
            <a:ext cx="11204575" cy="692150"/>
          </a:xfrm>
        </p:spPr>
        <p:txBody>
          <a:bodyPr/>
          <a:lstStyle/>
          <a:p>
            <a:r>
              <a:rPr lang="en-US" altLang="zh-CN" sz="3600" dirty="0">
                <a:latin typeface="Times New Roman" panose="02020603050405020304" pitchFamily="18" charset="0"/>
                <a:cs typeface="Times New Roman" panose="02020603050405020304" pitchFamily="18" charset="0"/>
                <a:sym typeface="+mn-ea"/>
              </a:rPr>
              <a:t>LLM AS OS </a:t>
            </a:r>
            <a:r>
              <a:rPr lang="en-US" altLang="zh-CN"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sym typeface="+mn-ea"/>
              </a:rPr>
              <a:t>LLaMaS: </a:t>
            </a:r>
            <a:r>
              <a:rPr lang="en-US" altLang="zh-CN" sz="3600" dirty="0">
                <a:latin typeface="Times New Roman" panose="02020603050405020304" pitchFamily="18" charset="0"/>
                <a:cs typeface="Times New Roman" panose="02020603050405020304" pitchFamily="18" charset="0"/>
              </a:rPr>
              <a:t>Simulator and Optimizer)</a:t>
            </a:r>
            <a:endParaRPr lang="en-US" altLang="zh-CN" sz="36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pic>
        <p:nvPicPr>
          <p:cNvPr id="5" name="图片 4"/>
          <p:cNvPicPr>
            <a:picLocks noChangeAspect="1"/>
          </p:cNvPicPr>
          <p:nvPr/>
        </p:nvPicPr>
        <p:blipFill>
          <a:blip r:embed="rId1"/>
          <a:stretch>
            <a:fillRect/>
          </a:stretch>
        </p:blipFill>
        <p:spPr>
          <a:xfrm>
            <a:off x="85090" y="1657350"/>
            <a:ext cx="6434455" cy="3301365"/>
          </a:xfrm>
          <a:prstGeom prst="rect">
            <a:avLst/>
          </a:prstGeom>
        </p:spPr>
      </p:pic>
      <p:pic>
        <p:nvPicPr>
          <p:cNvPr id="6" name="图片 5"/>
          <p:cNvPicPr>
            <a:picLocks noChangeAspect="1"/>
          </p:cNvPicPr>
          <p:nvPr/>
        </p:nvPicPr>
        <p:blipFill>
          <a:blip r:embed="rId2"/>
          <a:stretch>
            <a:fillRect/>
          </a:stretch>
        </p:blipFill>
        <p:spPr>
          <a:xfrm>
            <a:off x="6646545" y="2020570"/>
            <a:ext cx="4994910" cy="3103245"/>
          </a:xfrm>
          <a:prstGeom prst="rect">
            <a:avLst/>
          </a:prstGeom>
        </p:spPr>
      </p:pic>
      <p:sp>
        <p:nvSpPr>
          <p:cNvPr id="7" name="文本框 6"/>
          <p:cNvSpPr txBox="1"/>
          <p:nvPr/>
        </p:nvSpPr>
        <p:spPr>
          <a:xfrm>
            <a:off x="85090" y="5621020"/>
            <a:ext cx="3415665" cy="368300"/>
          </a:xfrm>
          <a:prstGeom prst="rect">
            <a:avLst/>
          </a:prstGeom>
          <a:noFill/>
        </p:spPr>
        <p:txBody>
          <a:bodyPr wrap="square" rtlCol="0" anchor="t" anchorCtr="1">
            <a:spAutoFit/>
          </a:bodyPr>
          <a:p>
            <a:r>
              <a:rPr lang="zh-CN" altLang="en-US" dirty="0" smtClean="0">
                <a:latin typeface="Times New Roman" panose="02020603050405020304" pitchFamily="18" charset="0"/>
                <a:ea typeface="標楷體" pitchFamily="65" charset="-120"/>
                <a:cs typeface="Times New Roman" panose="02020603050405020304" pitchFamily="18" charset="0"/>
              </a:rPr>
              <a:t>https://arxiv.org/abs/2401.08908</a:t>
            </a:r>
            <a:endParaRPr lang="zh-CN" altLang="en-US" dirty="0" smtClean="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sz="3200" dirty="0">
                <a:latin typeface="Times New Roman" panose="02020603050405020304" pitchFamily="18" charset="0"/>
                <a:cs typeface="Times New Roman" panose="02020603050405020304" pitchFamily="18" charset="0"/>
                <a:sym typeface="+mn-ea"/>
              </a:rPr>
              <a:t>LLM AS OS </a:t>
            </a:r>
            <a:r>
              <a:rPr lang="en-US" altLang="zh-CN" sz="3200" dirty="0">
                <a:latin typeface="Times New Roman" panose="02020603050405020304" pitchFamily="18" charset="0"/>
                <a:cs typeface="Times New Roman" panose="02020603050405020304" pitchFamily="18" charset="0"/>
                <a:sym typeface="+mn-ea"/>
              </a:rPr>
              <a:t>(</a:t>
            </a:r>
            <a:r>
              <a:rPr lang="en-US" altLang="zh-CN" sz="3200" dirty="0">
                <a:latin typeface="Times New Roman" panose="02020603050405020304" pitchFamily="18" charset="0"/>
                <a:cs typeface="Times New Roman" panose="02020603050405020304" pitchFamily="18" charset="0"/>
              </a:rPr>
              <a:t>AIOS-Agent: Simulator and More </a:t>
            </a:r>
            <a:r>
              <a:rPr lang="en-US" altLang="zh-CN" sz="3200" dirty="0">
                <a:latin typeface="Times New Roman" panose="02020603050405020304" pitchFamily="18" charset="0"/>
                <a:cs typeface="Times New Roman" panose="02020603050405020304" pitchFamily="18" charset="0"/>
                <a:sym typeface="+mn-ea"/>
              </a:rPr>
              <a:t>Natural</a:t>
            </a:r>
            <a:r>
              <a:rPr lang="en-US" altLang="zh-CN" sz="3200" dirty="0">
                <a:sym typeface="+mn-ea"/>
              </a:rPr>
              <a:t> </a:t>
            </a:r>
            <a:r>
              <a:rPr lang="en-US" altLang="zh-CN" sz="3200"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7" name="文本框 6"/>
          <p:cNvSpPr txBox="1"/>
          <p:nvPr/>
        </p:nvSpPr>
        <p:spPr>
          <a:xfrm>
            <a:off x="0" y="5760720"/>
            <a:ext cx="4977765" cy="368300"/>
          </a:xfrm>
          <a:prstGeom prst="rect">
            <a:avLst/>
          </a:prstGeom>
          <a:noFill/>
        </p:spPr>
        <p:txBody>
          <a:bodyPr wrap="square" rtlCol="0" anchor="t" anchorCtr="1">
            <a:spAutoFit/>
          </a:bodyPr>
          <a:p>
            <a:r>
              <a:rPr lang="zh-CN" altLang="en-US" dirty="0" smtClean="0">
                <a:latin typeface="Times New Roman" panose="02020603050405020304" pitchFamily="18" charset="0"/>
                <a:ea typeface="標楷體" pitchFamily="65" charset="-120"/>
                <a:cs typeface="Times New Roman" panose="02020603050405020304" pitchFamily="18" charset="0"/>
              </a:rPr>
              <a:t>https://arxiv.org/pdf/2403.16971</a:t>
            </a:r>
            <a:endParaRPr lang="zh-CN" altLang="en-US" dirty="0" smtClean="0">
              <a:latin typeface="Times New Roman" panose="02020603050405020304" pitchFamily="18" charset="0"/>
              <a:ea typeface="標楷體" pitchFamily="65" charset="-12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317500" y="1283970"/>
            <a:ext cx="7379970" cy="4476750"/>
          </a:xfrm>
          <a:prstGeom prst="rect">
            <a:avLst/>
          </a:prstGeom>
        </p:spPr>
      </p:pic>
      <p:pic>
        <p:nvPicPr>
          <p:cNvPr id="9" name="图片 8"/>
          <p:cNvPicPr>
            <a:picLocks noChangeAspect="1"/>
          </p:cNvPicPr>
          <p:nvPr/>
        </p:nvPicPr>
        <p:blipFill>
          <a:blip r:embed="rId2"/>
          <a:stretch>
            <a:fillRect/>
          </a:stretch>
        </p:blipFill>
        <p:spPr>
          <a:xfrm>
            <a:off x="8067040" y="1283970"/>
            <a:ext cx="3743960" cy="4599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671" y="145101"/>
            <a:ext cx="10722429" cy="692151"/>
          </a:xfrm>
        </p:spPr>
        <p:txBody>
          <a:bodyPr/>
          <a:lstStyle/>
          <a:p>
            <a:r>
              <a:rPr lang="en-US" altLang="zh-CN" sz="3600" dirty="0">
                <a:latin typeface="Times New Roman" panose="02020603050405020304" pitchFamily="18" charset="0"/>
                <a:cs typeface="Times New Roman" panose="02020603050405020304" pitchFamily="18" charset="0"/>
                <a:sym typeface="+mn-ea"/>
              </a:rPr>
              <a:t>LLM AS OS </a:t>
            </a:r>
            <a:r>
              <a:rPr lang="en-US" altLang="zh-CN" sz="3600" dirty="0">
                <a:latin typeface="Times New Roman" panose="02020603050405020304" pitchFamily="18" charset="0"/>
                <a:cs typeface="Times New Roman" panose="02020603050405020304" pitchFamily="18" charset="0"/>
                <a:sym typeface="+mn-ea"/>
              </a:rPr>
              <a:t>(</a:t>
            </a:r>
            <a:r>
              <a:rPr lang="en-US" altLang="zh-CN" sz="3600" dirty="0">
                <a:latin typeface="Times New Roman" panose="02020603050405020304" pitchFamily="18" charset="0"/>
                <a:cs typeface="Times New Roman" panose="02020603050405020304" pitchFamily="18" charset="0"/>
              </a:rPr>
              <a:t>MemGPT: Simulator and Longer)</a:t>
            </a:r>
            <a:endParaRPr lang="en-US" altLang="zh-CN" sz="36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7" name="文本框 6"/>
          <p:cNvSpPr txBox="1"/>
          <p:nvPr/>
        </p:nvSpPr>
        <p:spPr>
          <a:xfrm>
            <a:off x="0" y="5760720"/>
            <a:ext cx="4977765" cy="368300"/>
          </a:xfrm>
          <a:prstGeom prst="rect">
            <a:avLst/>
          </a:prstGeom>
          <a:noFill/>
        </p:spPr>
        <p:txBody>
          <a:bodyPr wrap="square" rtlCol="0" anchor="t" anchorCtr="1">
            <a:spAutoFit/>
          </a:bodyPr>
          <a:p>
            <a:r>
              <a:rPr lang="zh-CN" altLang="en-US" dirty="0" smtClean="0">
                <a:latin typeface="Times New Roman" panose="02020603050405020304" pitchFamily="18" charset="0"/>
                <a:ea typeface="標楷體" pitchFamily="65" charset="-120"/>
                <a:cs typeface="Times New Roman" panose="02020603050405020304" pitchFamily="18" charset="0"/>
              </a:rPr>
              <a:t>https://arxiv.org/pdf/2310.08560</a:t>
            </a:r>
            <a:endParaRPr lang="zh-CN" altLang="en-US" dirty="0" smtClean="0">
              <a:latin typeface="Times New Roman" panose="02020603050405020304" pitchFamily="18" charset="0"/>
              <a:ea typeface="標楷體" pitchFamily="65" charset="-12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160020" y="1832610"/>
            <a:ext cx="7748905" cy="3193415"/>
          </a:xfrm>
          <a:prstGeom prst="rect">
            <a:avLst/>
          </a:prstGeom>
        </p:spPr>
      </p:pic>
      <p:pic>
        <p:nvPicPr>
          <p:cNvPr id="6" name="图片 5"/>
          <p:cNvPicPr>
            <a:picLocks noChangeAspect="1"/>
          </p:cNvPicPr>
          <p:nvPr/>
        </p:nvPicPr>
        <p:blipFill>
          <a:blip r:embed="rId2"/>
          <a:stretch>
            <a:fillRect/>
          </a:stretch>
        </p:blipFill>
        <p:spPr>
          <a:xfrm>
            <a:off x="8026400" y="2134870"/>
            <a:ext cx="4076700" cy="30924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Statistically Analyze the Selected Papers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How LLMs create opportunities for OS? (20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 AS OS</a:t>
            </a:r>
            <a:endParaRPr lang="en-US" altLang="zh-CN" sz="2400"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LLM4OS</a:t>
            </a:r>
            <a:endParaRPr lang="en-US" altLang="zh-CN" sz="2400"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Opportunities for Future Work (10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rPr>
              <a:t>LLM AS 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90" y="144780"/>
            <a:ext cx="11852275" cy="692150"/>
          </a:xfrm>
        </p:spPr>
        <p:txBody>
          <a:bodyPr/>
          <a:lstStyle/>
          <a:p>
            <a:r>
              <a:rPr lang="en-US" altLang="zh-CN" sz="3600" dirty="0">
                <a:latin typeface="Times New Roman" panose="02020603050405020304" pitchFamily="18" charset="0"/>
                <a:cs typeface="Times New Roman" panose="02020603050405020304" pitchFamily="18" charset="0"/>
              </a:rPr>
              <a:t>LLM4OS (SecRepair: C</a:t>
            </a:r>
            <a:r>
              <a:rPr lang="en-US" altLang="zh-CN" sz="3600" dirty="0">
                <a:latin typeface="Times New Roman" panose="02020603050405020304" pitchFamily="18" charset="0"/>
                <a:cs typeface="Times New Roman" panose="02020603050405020304" pitchFamily="18" charset="0"/>
              </a:rPr>
              <a:t>ode vulnerabilities)</a:t>
            </a:r>
            <a:endParaRPr lang="en-US" altLang="zh-CN" sz="36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pic>
        <p:nvPicPr>
          <p:cNvPr id="9" name="图片 8"/>
          <p:cNvPicPr>
            <a:picLocks noChangeAspect="1"/>
          </p:cNvPicPr>
          <p:nvPr/>
        </p:nvPicPr>
        <p:blipFill>
          <a:blip r:embed="rId1"/>
          <a:stretch>
            <a:fillRect/>
          </a:stretch>
        </p:blipFill>
        <p:spPr>
          <a:xfrm>
            <a:off x="0" y="1074420"/>
            <a:ext cx="7888605" cy="3921125"/>
          </a:xfrm>
          <a:prstGeom prst="rect">
            <a:avLst/>
          </a:prstGeom>
        </p:spPr>
      </p:pic>
      <p:pic>
        <p:nvPicPr>
          <p:cNvPr id="10" name="图片 9"/>
          <p:cNvPicPr>
            <a:picLocks noChangeAspect="1"/>
          </p:cNvPicPr>
          <p:nvPr/>
        </p:nvPicPr>
        <p:blipFill>
          <a:blip r:embed="rId2"/>
          <a:stretch>
            <a:fillRect/>
          </a:stretch>
        </p:blipFill>
        <p:spPr>
          <a:xfrm>
            <a:off x="8174990" y="1074420"/>
            <a:ext cx="3866515" cy="4397375"/>
          </a:xfrm>
          <a:prstGeom prst="rect">
            <a:avLst/>
          </a:prstGeom>
        </p:spPr>
      </p:pic>
      <p:pic>
        <p:nvPicPr>
          <p:cNvPr id="11" name="图片 10"/>
          <p:cNvPicPr>
            <a:picLocks noChangeAspect="1"/>
          </p:cNvPicPr>
          <p:nvPr/>
        </p:nvPicPr>
        <p:blipFill>
          <a:blip r:embed="rId3"/>
          <a:stretch>
            <a:fillRect/>
          </a:stretch>
        </p:blipFill>
        <p:spPr>
          <a:xfrm>
            <a:off x="3729355" y="5139055"/>
            <a:ext cx="4243070" cy="982345"/>
          </a:xfrm>
          <a:prstGeom prst="rect">
            <a:avLst/>
          </a:prstGeom>
        </p:spPr>
      </p:pic>
      <p:sp>
        <p:nvSpPr>
          <p:cNvPr id="12" name="圆角右箭头 11"/>
          <p:cNvSpPr/>
          <p:nvPr/>
        </p:nvSpPr>
        <p:spPr>
          <a:xfrm rot="12480000">
            <a:off x="8138795" y="5279390"/>
            <a:ext cx="813435" cy="867410"/>
          </a:xfrm>
          <a:prstGeom prst="bentArrow">
            <a:avLst/>
          </a:prstGeom>
          <a:solidFill>
            <a:srgbClr val="FFC000"/>
          </a:solidFill>
          <a:ln w="15875" cap="flat" cmpd="sng" algn="ctr">
            <a:solidFill>
              <a:srgbClr val="FF0000"/>
            </a:solidFill>
            <a:prstDash val="solid"/>
            <a:round/>
            <a:headEnd type="none" w="med" len="med"/>
            <a:tailEnd type="none" w="med" len="med"/>
          </a:ln>
        </p:spPr>
        <p:txBody>
          <a:bodyPr vert="horz" wrap="none" lIns="91440" tIns="45720" rIns="91440" bIns="45720" numCol="1" anchor="ctr" anchorCtr="0" compatLnSpc="1"/>
          <a:p>
            <a:pPr marL="0" marR="0" indent="0" algn="ctr" defTabSz="914400" rtl="0" eaLnBrk="1" fontAlgn="base" latinLnBrk="0" hangingPunct="1">
              <a:lnSpc>
                <a:spcPct val="100000"/>
              </a:lnSpc>
              <a:spcBef>
                <a:spcPct val="0"/>
              </a:spcBef>
              <a:spcAft>
                <a:spcPct val="0"/>
              </a:spcAft>
              <a:buClrTx/>
              <a:buSzTx/>
              <a:buFontTx/>
              <a:buNone/>
            </a:pPr>
            <a:endPara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endParaRPr>
          </a:p>
        </p:txBody>
      </p:sp>
      <p:sp>
        <p:nvSpPr>
          <p:cNvPr id="13" name="文本框 12"/>
          <p:cNvSpPr txBox="1"/>
          <p:nvPr/>
        </p:nvSpPr>
        <p:spPr>
          <a:xfrm>
            <a:off x="127000" y="5753100"/>
            <a:ext cx="3209290" cy="368300"/>
          </a:xfrm>
          <a:prstGeom prst="rect">
            <a:avLst/>
          </a:prstGeom>
          <a:noFill/>
        </p:spPr>
        <p:txBody>
          <a:bodyPr wrap="square" rtlCol="0" anchor="t" anchorCtr="1">
            <a:spAutoFit/>
          </a:bodyPr>
          <a:p>
            <a:r>
              <a:rPr lang="zh-CN" altLang="en-US" dirty="0" smtClean="0">
                <a:latin typeface="Times New Roman" panose="02020603050405020304" pitchFamily="18" charset="0"/>
                <a:ea typeface="標楷體" pitchFamily="65" charset="-120"/>
                <a:cs typeface="Times New Roman" panose="02020603050405020304" pitchFamily="18" charset="0"/>
              </a:rPr>
              <a:t>https://arxiv.org/pdf/2401.03374</a:t>
            </a:r>
            <a:endParaRPr lang="zh-CN" altLang="en-US" dirty="0" smtClean="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90" y="119380"/>
            <a:ext cx="11852275" cy="692150"/>
          </a:xfrm>
        </p:spPr>
        <p:txBody>
          <a:bodyPr/>
          <a:lstStyle/>
          <a:p>
            <a:r>
              <a:rPr lang="en-US" altLang="zh-CN" sz="2800" dirty="0">
                <a:latin typeface="Times New Roman" panose="02020603050405020304" pitchFamily="18" charset="0"/>
                <a:cs typeface="Times New Roman" panose="02020603050405020304" pitchFamily="18" charset="0"/>
              </a:rPr>
              <a:t>LLM4OS (ChronoCTI: Mining Temporal Attack Patterns from Reports.)</a:t>
            </a:r>
            <a:endParaRPr lang="en-US" altLang="zh-CN" sz="28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13" name="文本框 12"/>
          <p:cNvSpPr txBox="1"/>
          <p:nvPr/>
        </p:nvSpPr>
        <p:spPr>
          <a:xfrm>
            <a:off x="127000" y="5753100"/>
            <a:ext cx="3209290" cy="368300"/>
          </a:xfrm>
          <a:prstGeom prst="rect">
            <a:avLst/>
          </a:prstGeom>
          <a:noFill/>
        </p:spPr>
        <p:txBody>
          <a:bodyPr wrap="square" rtlCol="0" anchor="t" anchorCtr="1">
            <a:spAutoFit/>
          </a:bodyPr>
          <a:p>
            <a:r>
              <a:rPr lang="zh-CN" altLang="en-US" dirty="0" smtClean="0">
                <a:latin typeface="Times New Roman" panose="02020603050405020304" pitchFamily="18" charset="0"/>
                <a:ea typeface="標楷體" pitchFamily="65" charset="-120"/>
                <a:cs typeface="Times New Roman" panose="02020603050405020304" pitchFamily="18" charset="0"/>
              </a:rPr>
              <a:t>https://arxiv.org/pdf/2401.01883</a:t>
            </a:r>
            <a:endParaRPr lang="zh-CN" altLang="en-US" dirty="0" smtClean="0">
              <a:latin typeface="Times New Roman" panose="02020603050405020304" pitchFamily="18" charset="0"/>
              <a:ea typeface="標楷體" pitchFamily="65" charset="-12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208280" y="1290955"/>
            <a:ext cx="11744325" cy="4276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Statistically Analyze the Selected Papers (5 min)</a:t>
            </a:r>
            <a:endParaRPr lang="en-US" altLang="zh-CN" sz="2935"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How LLMs create opportunities for OS? (20 min)</a:t>
            </a:r>
            <a:endParaRPr lang="en-US" altLang="zh-CN" sz="2935"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LLM AS OS</a:t>
            </a:r>
            <a:endParaRPr lang="en-US" altLang="zh-CN" sz="2400" dirty="0">
              <a:latin typeface="Times New Roman" panose="02020603050405020304" pitchFamily="18" charset="0"/>
              <a:cs typeface="Times New Roman" panose="02020603050405020304" pitchFamily="18" charset="0"/>
            </a:endParaRPr>
          </a:p>
          <a:p>
            <a:pPr lvl="1"/>
            <a:r>
              <a:rPr lang="en-US" altLang="zh-CN" sz="2400" dirty="0">
                <a:latin typeface="Times New Roman" panose="02020603050405020304" pitchFamily="18" charset="0"/>
                <a:cs typeface="Times New Roman" panose="02020603050405020304" pitchFamily="18" charset="0"/>
                <a:sym typeface="+mn-ea"/>
              </a:rPr>
              <a:t>LLM4OS</a:t>
            </a:r>
            <a:endParaRPr lang="en-US" altLang="zh-CN" sz="2400"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Opportunities for Future Work (10 min)</a:t>
            </a:r>
            <a:endParaRPr lang="en-US" altLang="zh-CN" sz="2935" dirty="0">
              <a:latin typeface="Times New Roman" panose="02020603050405020304" pitchFamily="18" charset="0"/>
              <a:cs typeface="Times New Roman" panose="02020603050405020304" pitchFamily="18" charset="0"/>
            </a:endParaRPr>
          </a:p>
          <a:p>
            <a:pPr lvl="1"/>
            <a:r>
              <a:rPr lang="en-US" altLang="zh-CN" sz="2510" dirty="0">
                <a:latin typeface="Times New Roman" panose="02020603050405020304" pitchFamily="18" charset="0"/>
                <a:cs typeface="Times New Roman" panose="02020603050405020304" pitchFamily="18" charset="0"/>
              </a:rPr>
              <a:t>LLM AS OS</a:t>
            </a:r>
            <a:endParaRPr lang="en-US" altLang="zh-CN" sz="2510" dirty="0">
              <a:latin typeface="Times New Roman" panose="02020603050405020304" pitchFamily="18" charset="0"/>
              <a:cs typeface="Times New Roman" panose="02020603050405020304" pitchFamily="18" charset="0"/>
            </a:endParaRPr>
          </a:p>
          <a:p>
            <a:pPr lvl="1"/>
            <a:r>
              <a:rPr lang="en-US" altLang="zh-CN" sz="2510" dirty="0">
                <a:latin typeface="Times New Roman" panose="02020603050405020304" pitchFamily="18" charset="0"/>
                <a:cs typeface="Times New Roman" panose="02020603050405020304" pitchFamily="18" charset="0"/>
                <a:sym typeface="+mn-ea"/>
              </a:rPr>
              <a:t>LLM4OS</a:t>
            </a:r>
            <a:endParaRPr lang="en-US" altLang="zh-CN" sz="2510" dirty="0">
              <a:latin typeface="Times New Roman" panose="02020603050405020304" pitchFamily="18" charset="0"/>
              <a:cs typeface="Times New Roman" panose="02020603050405020304" pitchFamily="18" charset="0"/>
            </a:endParaRPr>
          </a:p>
          <a:p>
            <a:r>
              <a:rPr lang="en-US" altLang="zh-CN" sz="2935" dirty="0">
                <a:latin typeface="Times New Roman" panose="02020603050405020304" pitchFamily="18" charset="0"/>
                <a:cs typeface="Times New Roman" panose="02020603050405020304" pitchFamily="18" charset="0"/>
              </a:rPr>
              <a:t>Q&amp;A (5 min)</a:t>
            </a:r>
            <a:endParaRPr lang="en-US" altLang="zh-CN" sz="2935"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Statistically Analyze the Selected Papers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How LLMs create opportunities for OS? (20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 AS OS</a:t>
            </a:r>
            <a:endParaRPr lang="en-US" altLang="zh-CN" sz="2400"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LLM4OS</a:t>
            </a:r>
            <a:endParaRPr lang="en-US" altLang="zh-CN" sz="2400"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Opportunities for Future Work (10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tx1"/>
                </a:solidFill>
                <a:latin typeface="Times New Roman" panose="02020603050405020304" pitchFamily="18" charset="0"/>
                <a:cs typeface="Times New Roman" panose="02020603050405020304" pitchFamily="18" charset="0"/>
              </a:rPr>
              <a:t>LLM AS OS</a:t>
            </a:r>
            <a:endParaRPr lang="en-US" altLang="zh-CN" sz="2510"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90" y="119380"/>
            <a:ext cx="11852275" cy="692150"/>
          </a:xfrm>
        </p:spPr>
        <p:txBody>
          <a:bodyPr/>
          <a:lstStyle/>
          <a:p>
            <a:r>
              <a:rPr lang="en-US" altLang="zh-CN" sz="2800" dirty="0">
                <a:latin typeface="Times New Roman" panose="02020603050405020304" pitchFamily="18" charset="0"/>
                <a:cs typeface="Times New Roman" panose="02020603050405020304" pitchFamily="18" charset="0"/>
              </a:rPr>
              <a:t>LLM AS OS</a:t>
            </a:r>
            <a:endParaRPr lang="en-US" altLang="zh-CN" sz="28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13" name="文本框 12"/>
          <p:cNvSpPr txBox="1"/>
          <p:nvPr/>
        </p:nvSpPr>
        <p:spPr>
          <a:xfrm>
            <a:off x="127000" y="5753100"/>
            <a:ext cx="3209290" cy="368300"/>
          </a:xfrm>
          <a:prstGeom prst="rect">
            <a:avLst/>
          </a:prstGeom>
          <a:noFill/>
        </p:spPr>
        <p:txBody>
          <a:bodyPr wrap="square" rtlCol="0" anchor="t" anchorCtr="1">
            <a:spAutoFit/>
          </a:bodyPr>
          <a:p>
            <a:r>
              <a:rPr lang="zh-CN" altLang="en-US" dirty="0" smtClean="0">
                <a:latin typeface="Times New Roman" panose="02020603050405020304" pitchFamily="18" charset="0"/>
                <a:ea typeface="標楷體" pitchFamily="65" charset="-120"/>
                <a:cs typeface="Times New Roman" panose="02020603050405020304" pitchFamily="18" charset="0"/>
              </a:rPr>
              <a:t>https://arxiv.org/pdf/2401.01883</a:t>
            </a:r>
            <a:endParaRPr lang="zh-CN" altLang="en-US" dirty="0" smtClean="0">
              <a:latin typeface="Times New Roman" panose="02020603050405020304" pitchFamily="18" charset="0"/>
              <a:ea typeface="標楷體" pitchFamily="65" charset="-120"/>
              <a:cs typeface="Times New Roman" panose="02020603050405020304" pitchFamily="18" charset="0"/>
            </a:endParaRPr>
          </a:p>
        </p:txBody>
      </p:sp>
      <p:sp>
        <p:nvSpPr>
          <p:cNvPr id="5" name="文本框 4"/>
          <p:cNvSpPr txBox="1"/>
          <p:nvPr/>
        </p:nvSpPr>
        <p:spPr>
          <a:xfrm>
            <a:off x="681355" y="1574800"/>
            <a:ext cx="4766310" cy="3538220"/>
          </a:xfrm>
          <a:prstGeom prst="rect">
            <a:avLst/>
          </a:prstGeom>
          <a:noFill/>
        </p:spPr>
        <p:txBody>
          <a:bodyPr wrap="none" rtlCol="0" anchor="ctr" anchorCtr="1">
            <a:spAutoFit/>
          </a:bodyPr>
          <a:p>
            <a:pPr marL="285750" indent="-285750" algn="l">
              <a:buFont typeface="Wingdings" panose="05000000000000000000" charset="0"/>
              <a:buChar char="Ø"/>
            </a:pPr>
            <a:r>
              <a:rPr lang="en-US" altLang="zh-CN" sz="2800" dirty="0" smtClean="0">
                <a:latin typeface="Times New Roman" panose="02020603050405020304" pitchFamily="18" charset="0"/>
                <a:ea typeface="標楷體" pitchFamily="65" charset="-120"/>
                <a:cs typeface="Times New Roman" panose="02020603050405020304" pitchFamily="18" charset="0"/>
              </a:rPr>
              <a:t>Platform-Agnostic Adaptation</a:t>
            </a: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indent="0" algn="l">
              <a:buFont typeface="Wingdings" panose="05000000000000000000" charset="0"/>
              <a:buNone/>
            </a:pP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marL="285750" indent="-285750" algn="l">
              <a:buFont typeface="Wingdings" panose="05000000000000000000" charset="0"/>
              <a:buChar char="Ø"/>
            </a:pPr>
            <a:r>
              <a:rPr lang="en-US" altLang="zh-CN" sz="2800" dirty="0" smtClean="0">
                <a:latin typeface="Times New Roman" panose="02020603050405020304" pitchFamily="18" charset="0"/>
                <a:ea typeface="標楷體" pitchFamily="65" charset="-120"/>
                <a:cs typeface="Times New Roman" panose="02020603050405020304" pitchFamily="18" charset="0"/>
              </a:rPr>
              <a:t>Natural Language Interface</a:t>
            </a: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marL="285750" indent="-285750" algn="l">
              <a:buFont typeface="Wingdings" panose="05000000000000000000" charset="0"/>
              <a:buChar char="Ø"/>
            </a:pP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marL="285750" indent="-285750" algn="l">
              <a:buFont typeface="Wingdings" panose="05000000000000000000" charset="0"/>
              <a:buChar char="Ø"/>
            </a:pPr>
            <a:r>
              <a:rPr lang="en-US" altLang="zh-CN" sz="2800" dirty="0" smtClean="0">
                <a:latin typeface="Times New Roman" panose="02020603050405020304" pitchFamily="18" charset="0"/>
                <a:ea typeface="標楷體" pitchFamily="65" charset="-120"/>
                <a:cs typeface="Times New Roman" panose="02020603050405020304" pitchFamily="18" charset="0"/>
              </a:rPr>
              <a:t>Customized User Experience</a:t>
            </a: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marL="285750" indent="-285750" algn="l">
              <a:buFont typeface="Wingdings" panose="05000000000000000000" charset="0"/>
              <a:buChar char="Ø"/>
            </a:pP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marL="285750" indent="-285750" algn="l">
              <a:buFont typeface="Wingdings" panose="05000000000000000000" charset="0"/>
              <a:buChar char="Ø"/>
            </a:pPr>
            <a:r>
              <a:rPr lang="en-US" altLang="zh-CN" sz="2800" dirty="0" smtClean="0">
                <a:latin typeface="Times New Roman" panose="02020603050405020304" pitchFamily="18" charset="0"/>
                <a:ea typeface="標楷體" pitchFamily="65" charset="-120"/>
                <a:cs typeface="Times New Roman" panose="02020603050405020304" pitchFamily="18" charset="0"/>
              </a:rPr>
              <a:t>Enhanced Security Measures</a:t>
            </a: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a:p>
            <a:pPr marL="285750" indent="-285750" algn="l">
              <a:buFont typeface="Wingdings" panose="05000000000000000000" charset="0"/>
              <a:buChar char="Ø"/>
            </a:pPr>
            <a:endParaRPr lang="en-US" altLang="zh-CN" sz="2800" dirty="0" smtClean="0">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90" y="119380"/>
            <a:ext cx="11852275" cy="692150"/>
          </a:xfrm>
        </p:spPr>
        <p:txBody>
          <a:bodyPr/>
          <a:lstStyle/>
          <a:p>
            <a:r>
              <a:rPr lang="en-US" altLang="zh-CN" sz="2800" dirty="0">
                <a:latin typeface="Times New Roman" panose="02020603050405020304" pitchFamily="18" charset="0"/>
                <a:cs typeface="Times New Roman" panose="02020603050405020304" pitchFamily="18" charset="0"/>
              </a:rPr>
              <a:t>LLM4OS (Multi-agent LLM for OS Development)</a:t>
            </a:r>
            <a:endParaRPr lang="en-US" altLang="zh-CN" sz="2800"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pic>
        <p:nvPicPr>
          <p:cNvPr id="6" name="图片 5"/>
          <p:cNvPicPr>
            <a:picLocks noChangeAspect="1"/>
          </p:cNvPicPr>
          <p:nvPr/>
        </p:nvPicPr>
        <p:blipFill>
          <a:blip r:embed="rId1"/>
          <a:stretch>
            <a:fillRect/>
          </a:stretch>
        </p:blipFill>
        <p:spPr>
          <a:xfrm>
            <a:off x="2099945" y="1099820"/>
            <a:ext cx="7311390" cy="50139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Statistically Analyze the Selected Papers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How LLMs create opportunities for OS? (20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 AS OS</a:t>
            </a:r>
            <a:endParaRPr lang="en-US" altLang="zh-CN" sz="2400" dirty="0">
              <a:solidFill>
                <a:schemeClr val="tx1"/>
              </a:solidFill>
              <a:latin typeface="Times New Roman" panose="02020603050405020304" pitchFamily="18" charset="0"/>
              <a:cs typeface="Times New Roman" panose="02020603050405020304" pitchFamily="18" charset="0"/>
            </a:endParaRPr>
          </a:p>
          <a:p>
            <a:pPr lvl="1"/>
            <a:r>
              <a:rPr lang="en-US" altLang="zh-CN" sz="2400" dirty="0">
                <a:solidFill>
                  <a:schemeClr val="tx1"/>
                </a:solidFill>
                <a:latin typeface="Times New Roman" panose="02020603050405020304" pitchFamily="18" charset="0"/>
                <a:cs typeface="Times New Roman" panose="02020603050405020304" pitchFamily="18" charset="0"/>
                <a:sym typeface="+mn-ea"/>
              </a:rPr>
              <a:t>LLM4OS</a:t>
            </a:r>
            <a:endParaRPr lang="en-US" altLang="zh-CN" sz="2400"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Opportunities for Future Work (10 min)</a:t>
            </a:r>
            <a:endParaRPr lang="en-US" altLang="zh-CN" sz="2935"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tx1"/>
                </a:solidFill>
                <a:latin typeface="Times New Roman" panose="02020603050405020304" pitchFamily="18" charset="0"/>
                <a:cs typeface="Times New Roman" panose="02020603050405020304" pitchFamily="18" charset="0"/>
              </a:rPr>
              <a:t>LLM AS OS</a:t>
            </a:r>
            <a:endParaRPr lang="en-US" altLang="zh-CN" sz="2510" dirty="0">
              <a:solidFill>
                <a:schemeClr val="tx1"/>
              </a:solidFill>
              <a:latin typeface="Times New Roman" panose="02020603050405020304" pitchFamily="18" charset="0"/>
              <a:cs typeface="Times New Roman" panose="02020603050405020304" pitchFamily="18" charset="0"/>
            </a:endParaRPr>
          </a:p>
          <a:p>
            <a:pPr lvl="1"/>
            <a:r>
              <a:rPr lang="en-US" altLang="zh-CN" sz="2510" dirty="0">
                <a:solidFill>
                  <a:schemeClr val="tx1"/>
                </a:solidFill>
                <a:latin typeface="Times New Roman" panose="02020603050405020304" pitchFamily="18" charset="0"/>
                <a:cs typeface="Times New Roman" panose="02020603050405020304" pitchFamily="18" charset="0"/>
                <a:sym typeface="+mn-ea"/>
              </a:rPr>
              <a:t>LLM4OS</a:t>
            </a:r>
            <a:endParaRPr lang="en-US" altLang="zh-CN" sz="2510" dirty="0">
              <a:solidFill>
                <a:schemeClr val="tx1"/>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solidFill>
                <a:latin typeface="Times New Roman" panose="02020603050405020304" pitchFamily="18" charset="0"/>
                <a:cs typeface="Times New Roman" panose="02020603050405020304" pitchFamily="18" charset="0"/>
              </a:rPr>
              <a:t>Q&amp;A (5 min)</a:t>
            </a:r>
            <a:endParaRPr lang="en-US" altLang="zh-CN" sz="2935" dirty="0">
              <a:solidFill>
                <a:schemeClr val="tx1"/>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5" name="文本框 4"/>
          <p:cNvSpPr txBox="1"/>
          <p:nvPr/>
        </p:nvSpPr>
        <p:spPr>
          <a:xfrm>
            <a:off x="3327039" y="2459504"/>
            <a:ext cx="6245492" cy="1938992"/>
          </a:xfrm>
          <a:prstGeom prst="rect">
            <a:avLst/>
          </a:prstGeom>
          <a:noFill/>
        </p:spPr>
        <p:txBody>
          <a:bodyPr wrap="none" rtlCol="0" anchor="ctr" anchorCtr="1">
            <a:spAutoFit/>
          </a:bodyPr>
          <a:lstStyle/>
          <a:p>
            <a:pPr algn="ctr"/>
            <a:r>
              <a:rPr kumimoji="1" lang="en-US" altLang="zh-CN" sz="6000" dirty="0">
                <a:latin typeface="Calibri" panose="020F0502020204030204" pitchFamily="34" charset="0"/>
                <a:ea typeface="標楷體" pitchFamily="65" charset="-120"/>
                <a:cs typeface="Calibri" panose="020F0502020204030204" pitchFamily="34" charset="0"/>
              </a:rPr>
              <a:t>Thanks for listening</a:t>
            </a:r>
            <a:endParaRPr kumimoji="1" lang="en-US" altLang="zh-CN" sz="6000" dirty="0">
              <a:latin typeface="Calibri" panose="020F0502020204030204" pitchFamily="34" charset="0"/>
              <a:ea typeface="標楷體" pitchFamily="65" charset="-120"/>
              <a:cs typeface="Calibri" panose="020F0502020204030204" pitchFamily="34" charset="0"/>
            </a:endParaRPr>
          </a:p>
          <a:p>
            <a:pPr algn="ctr"/>
            <a:r>
              <a:rPr kumimoji="1" lang="en-US" altLang="zh-CN" sz="6000" dirty="0">
                <a:latin typeface="Calibri" panose="020F0502020204030204" pitchFamily="34" charset="0"/>
                <a:ea typeface="標楷體" pitchFamily="65" charset="-120"/>
                <a:cs typeface="Calibri" panose="020F0502020204030204" pitchFamily="34" charset="0"/>
              </a:rPr>
              <a:t>Q&amp;A</a:t>
            </a:r>
            <a:endParaRPr kumimoji="1" lang="en-US" altLang="zh-CN" sz="6000" dirty="0">
              <a:latin typeface="Calibri" panose="020F0502020204030204" pitchFamily="34" charset="0"/>
              <a:ea typeface="標楷體" pitchFamily="65" charset="-12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Statistically Analyze the Selected Papers (5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How LLMs create opportunities for OS? (20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 AS OS</a:t>
            </a:r>
            <a:endPar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Opportunities for Future Work (10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rPr>
              <a:t>LLM AS 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Self Background Introduction</a:t>
            </a:r>
            <a:endParaRPr lang="zh-TW" altLang="en-US" dirty="0"/>
          </a:p>
        </p:txBody>
      </p:sp>
      <p:sp>
        <p:nvSpPr>
          <p:cNvPr id="3" name="內容版面配置區 2"/>
          <p:cNvSpPr>
            <a:spLocks noGrp="1"/>
          </p:cNvSpPr>
          <p:nvPr>
            <p:ph idx="1"/>
          </p:nvPr>
        </p:nvSpPr>
        <p:spPr>
          <a:xfrm>
            <a:off x="278278" y="1090612"/>
            <a:ext cx="10270977" cy="3560763"/>
          </a:xfrm>
        </p:spPr>
        <p:txBody>
          <a:bodyPr>
            <a:noAutofit/>
          </a:bodyPr>
          <a:lstStyle/>
          <a:p>
            <a:r>
              <a:rPr lang="en-US" altLang="zh-CN" sz="2400" dirty="0">
                <a:latin typeface="Times New Roman" panose="02020603050405020304" pitchFamily="18" charset="0"/>
                <a:cs typeface="Times New Roman" panose="02020603050405020304" pitchFamily="18" charset="0"/>
              </a:rPr>
              <a:t>A Second-Year LLM-Traing Guy~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Focus on (Medical) LLM’s Interactivity</a:t>
            </a:r>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hlinkClick r:id="rId1" action="ppaction://hlinkfile">
                  <a:extLst>
                    <a:ext uri="{DAF060AB-1E55-43B9-8AAB-6FB025537F2F}">
                      <wpsdc:hlinkClr xmlns:wpsdc="http://www.wps.cn/officeDocument/2017/drawingmlCustomData" val="558ED5"/>
                      <wpsdc:folHlinkClr xmlns:wpsdc="http://www.wps.cn/officeDocument/2017/drawingmlCustomData" val="C6D9F1"/>
                      <wpsdc:hlinkUnderline xmlns:wpsdc="http://www.wps.cn/officeDocument/2017/drawingmlCustomData" val="1"/>
                    </a:ext>
                  </a:extLst>
                </a:hlinkClick>
              </a:rPr>
              <a:t>HuatuoGPT</a:t>
            </a:r>
            <a:r>
              <a:rPr lang="en-US" altLang="zh-CN" sz="2400" dirty="0">
                <a:latin typeface="Times New Roman" panose="02020603050405020304" pitchFamily="18" charset="0"/>
                <a:cs typeface="Times New Roman" panose="02020603050405020304" pitchFamily="18" charset="0"/>
              </a:rPr>
              <a:t>, Phoenix, Apollo, LongLLaVA, ApolloMoE ...</a:t>
            </a:r>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8594090" y="6524625"/>
            <a:ext cx="2973705" cy="306705"/>
          </a:xfrm>
          <a:prstGeom prst="rect">
            <a:avLst/>
          </a:prstGeom>
          <a:noFill/>
        </p:spPr>
        <p:txBody>
          <a:bodyPr wrap="square" rtlCol="0" anchor="t" anchorCtr="1">
            <a:spAutoFit/>
          </a:bodyPr>
          <a:p>
            <a:r>
              <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rPr>
              <a:t>https://github.com/wangxidong06</a:t>
            </a:r>
            <a:endPar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379730" y="2764155"/>
            <a:ext cx="7378700" cy="2650490"/>
          </a:xfrm>
          <a:prstGeom prst="rect">
            <a:avLst/>
          </a:prstGeom>
        </p:spPr>
      </p:pic>
      <p:pic>
        <p:nvPicPr>
          <p:cNvPr id="9" name="图片 8"/>
          <p:cNvPicPr>
            <a:picLocks noChangeAspect="1"/>
          </p:cNvPicPr>
          <p:nvPr/>
        </p:nvPicPr>
        <p:blipFill>
          <a:blip r:embed="rId3"/>
          <a:stretch>
            <a:fillRect/>
          </a:stretch>
        </p:blipFill>
        <p:spPr>
          <a:xfrm>
            <a:off x="7931150" y="3062605"/>
            <a:ext cx="4299585" cy="1774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2200" y="135890"/>
            <a:ext cx="10860405" cy="692150"/>
          </a:xfrm>
        </p:spPr>
        <p:txBody>
          <a:bodyPr/>
          <a:lstStyle/>
          <a:p>
            <a:r>
              <a:rPr lang="en-US" altLang="zh-TW" sz="2800" dirty="0"/>
              <a:t>Why LLM with Operation System is the </a:t>
            </a:r>
            <a:r>
              <a:rPr lang="en-US" altLang="zh-TW" sz="2800" i="1" u="sng" dirty="0"/>
              <a:t>new</a:t>
            </a:r>
            <a:r>
              <a:rPr lang="en-US" altLang="zh-TW" sz="2800" dirty="0"/>
              <a:t> hot and </a:t>
            </a:r>
            <a:r>
              <a:rPr lang="en-US" altLang="zh-TW" sz="2800" i="1" u="sng" dirty="0"/>
              <a:t>so important</a:t>
            </a:r>
            <a:r>
              <a:rPr lang="en-US" altLang="zh-TW" sz="2800" dirty="0"/>
              <a:t> erea?</a:t>
            </a:r>
            <a:endParaRPr lang="en-US" altLang="zh-TW" sz="2800" dirty="0"/>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8594090" y="6524625"/>
            <a:ext cx="2973705" cy="306705"/>
          </a:xfrm>
          <a:prstGeom prst="rect">
            <a:avLst/>
          </a:prstGeom>
          <a:noFill/>
        </p:spPr>
        <p:txBody>
          <a:bodyPr wrap="square" rtlCol="0" anchor="t" anchorCtr="1">
            <a:spAutoFit/>
          </a:bodyPr>
          <a:p>
            <a:r>
              <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rPr>
              <a:t>https://github.com/wangxidong06</a:t>
            </a:r>
            <a:endPar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9" name="文本框 8"/>
          <p:cNvSpPr txBox="1"/>
          <p:nvPr/>
        </p:nvSpPr>
        <p:spPr>
          <a:xfrm>
            <a:off x="95885" y="1221105"/>
            <a:ext cx="2969260" cy="398780"/>
          </a:xfrm>
          <a:prstGeom prst="rect">
            <a:avLst/>
          </a:prstGeom>
          <a:noFill/>
        </p:spPr>
        <p:txBody>
          <a:bodyPr wrap="none" rtlCol="0" anchor="t" anchorCtr="1">
            <a:spAutoFit/>
          </a:bodyPr>
          <a:p>
            <a:r>
              <a:rPr lang="en-US" altLang="zh-CN" sz="2000" dirty="0">
                <a:latin typeface="Times New Roman" panose="02020603050405020304" pitchFamily="18" charset="0"/>
                <a:cs typeface="Times New Roman" panose="02020603050405020304" pitchFamily="18" charset="0"/>
                <a:sym typeface="+mn-ea"/>
              </a:rPr>
              <a:t>LLM for Operation System</a:t>
            </a:r>
            <a:endParaRPr lang="en-US" altLang="zh-CN" sz="20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10" name="图片 9"/>
          <p:cNvPicPr>
            <a:picLocks noChangeAspect="1"/>
          </p:cNvPicPr>
          <p:nvPr/>
        </p:nvPicPr>
        <p:blipFill>
          <a:blip r:embed="rId1"/>
          <a:stretch>
            <a:fillRect/>
          </a:stretch>
        </p:blipFill>
        <p:spPr>
          <a:xfrm>
            <a:off x="147955" y="1918335"/>
            <a:ext cx="5304155" cy="2344420"/>
          </a:xfrm>
          <a:prstGeom prst="rect">
            <a:avLst/>
          </a:prstGeom>
        </p:spPr>
      </p:pic>
      <p:pic>
        <p:nvPicPr>
          <p:cNvPr id="11" name="图片 10"/>
          <p:cNvPicPr>
            <a:picLocks noChangeAspect="1"/>
          </p:cNvPicPr>
          <p:nvPr/>
        </p:nvPicPr>
        <p:blipFill>
          <a:blip r:embed="rId2"/>
          <a:stretch>
            <a:fillRect/>
          </a:stretch>
        </p:blipFill>
        <p:spPr>
          <a:xfrm>
            <a:off x="251460" y="4831080"/>
            <a:ext cx="5200650" cy="742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2200" y="135890"/>
            <a:ext cx="10860405" cy="692150"/>
          </a:xfrm>
        </p:spPr>
        <p:txBody>
          <a:bodyPr/>
          <a:lstStyle/>
          <a:p>
            <a:r>
              <a:rPr lang="en-US" altLang="zh-TW" sz="2800" dirty="0"/>
              <a:t>Why LLM with Operation System is the </a:t>
            </a:r>
            <a:r>
              <a:rPr lang="en-US" altLang="zh-TW" sz="2800" i="1" u="sng" dirty="0"/>
              <a:t>new</a:t>
            </a:r>
            <a:r>
              <a:rPr lang="en-US" altLang="zh-TW" sz="2800" dirty="0"/>
              <a:t> hot and </a:t>
            </a:r>
            <a:r>
              <a:rPr lang="en-US" altLang="zh-TW" sz="2800" i="1" u="sng" dirty="0"/>
              <a:t>so important</a:t>
            </a:r>
            <a:r>
              <a:rPr lang="en-US" altLang="zh-TW" sz="2800" dirty="0"/>
              <a:t> erea?</a:t>
            </a:r>
            <a:endParaRPr lang="en-US" altLang="zh-TW" sz="2800" dirty="0"/>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8594090" y="6524625"/>
            <a:ext cx="2973705" cy="306705"/>
          </a:xfrm>
          <a:prstGeom prst="rect">
            <a:avLst/>
          </a:prstGeom>
          <a:noFill/>
        </p:spPr>
        <p:txBody>
          <a:bodyPr wrap="square" rtlCol="0" anchor="t" anchorCtr="1">
            <a:spAutoFit/>
          </a:bodyPr>
          <a:p>
            <a:r>
              <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rPr>
              <a:t>https://github.com/wangxidong06</a:t>
            </a:r>
            <a:endPar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9" name="文本框 8"/>
          <p:cNvSpPr txBox="1"/>
          <p:nvPr/>
        </p:nvSpPr>
        <p:spPr>
          <a:xfrm>
            <a:off x="95885" y="1221105"/>
            <a:ext cx="2969260" cy="398780"/>
          </a:xfrm>
          <a:prstGeom prst="rect">
            <a:avLst/>
          </a:prstGeom>
          <a:noFill/>
        </p:spPr>
        <p:txBody>
          <a:bodyPr wrap="none" rtlCol="0" anchor="t" anchorCtr="1">
            <a:spAutoFit/>
          </a:bodyPr>
          <a:p>
            <a:r>
              <a:rPr lang="en-US" altLang="zh-CN" sz="2000" dirty="0">
                <a:latin typeface="Times New Roman" panose="02020603050405020304" pitchFamily="18" charset="0"/>
                <a:cs typeface="Times New Roman" panose="02020603050405020304" pitchFamily="18" charset="0"/>
                <a:sym typeface="+mn-ea"/>
              </a:rPr>
              <a:t>LLM for Operation System</a:t>
            </a:r>
            <a:endParaRPr lang="en-US" altLang="zh-CN" sz="20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10" name="图片 9"/>
          <p:cNvPicPr>
            <a:picLocks noChangeAspect="1"/>
          </p:cNvPicPr>
          <p:nvPr/>
        </p:nvPicPr>
        <p:blipFill>
          <a:blip r:embed="rId1"/>
          <a:stretch>
            <a:fillRect/>
          </a:stretch>
        </p:blipFill>
        <p:spPr>
          <a:xfrm>
            <a:off x="147955" y="1918335"/>
            <a:ext cx="5304155" cy="2344420"/>
          </a:xfrm>
          <a:prstGeom prst="rect">
            <a:avLst/>
          </a:prstGeom>
        </p:spPr>
      </p:pic>
      <p:pic>
        <p:nvPicPr>
          <p:cNvPr id="11" name="图片 10"/>
          <p:cNvPicPr>
            <a:picLocks noChangeAspect="1"/>
          </p:cNvPicPr>
          <p:nvPr/>
        </p:nvPicPr>
        <p:blipFill>
          <a:blip r:embed="rId2"/>
          <a:stretch>
            <a:fillRect/>
          </a:stretch>
        </p:blipFill>
        <p:spPr>
          <a:xfrm>
            <a:off x="251460" y="4831080"/>
            <a:ext cx="5200650" cy="742950"/>
          </a:xfrm>
          <a:prstGeom prst="rect">
            <a:avLst/>
          </a:prstGeom>
        </p:spPr>
      </p:pic>
      <p:sp>
        <p:nvSpPr>
          <p:cNvPr id="3" name="文本框 2"/>
          <p:cNvSpPr txBox="1"/>
          <p:nvPr/>
        </p:nvSpPr>
        <p:spPr>
          <a:xfrm>
            <a:off x="6395085" y="1221105"/>
            <a:ext cx="2969260" cy="398780"/>
          </a:xfrm>
          <a:prstGeom prst="rect">
            <a:avLst/>
          </a:prstGeom>
          <a:noFill/>
        </p:spPr>
        <p:txBody>
          <a:bodyPr wrap="none" rtlCol="0" anchor="t" anchorCtr="1">
            <a:spAutoFit/>
          </a:bodyPr>
          <a:p>
            <a:r>
              <a:rPr lang="en-US" altLang="zh-CN" sz="2000" dirty="0">
                <a:latin typeface="Times New Roman" panose="02020603050405020304" pitchFamily="18" charset="0"/>
                <a:cs typeface="Times New Roman" panose="02020603050405020304" pitchFamily="18" charset="0"/>
                <a:sym typeface="+mn-ea"/>
              </a:rPr>
              <a:t>Operation System for LLM</a:t>
            </a:r>
            <a:endParaRPr lang="en-US" altLang="zh-CN" sz="2000" dirty="0" smtClean="0">
              <a:latin typeface="Times New Roman" panose="02020603050405020304" pitchFamily="18" charset="0"/>
              <a:ea typeface="標楷體" pitchFamily="65" charset="-120"/>
              <a:cs typeface="Times New Roman" panose="02020603050405020304" pitchFamily="18" charset="0"/>
              <a:sym typeface="+mn-ea"/>
            </a:endParaRPr>
          </a:p>
        </p:txBody>
      </p:sp>
      <p:pic>
        <p:nvPicPr>
          <p:cNvPr id="4" name="图片 3"/>
          <p:cNvPicPr>
            <a:picLocks noChangeAspect="1"/>
          </p:cNvPicPr>
          <p:nvPr/>
        </p:nvPicPr>
        <p:blipFill>
          <a:blip r:embed="rId3"/>
          <a:stretch>
            <a:fillRect/>
          </a:stretch>
        </p:blipFill>
        <p:spPr>
          <a:xfrm>
            <a:off x="6147435" y="1918335"/>
            <a:ext cx="5928360" cy="777240"/>
          </a:xfrm>
          <a:prstGeom prst="rect">
            <a:avLst/>
          </a:prstGeom>
        </p:spPr>
      </p:pic>
      <p:sp>
        <p:nvSpPr>
          <p:cNvPr id="12" name="文本框 11"/>
          <p:cNvSpPr txBox="1"/>
          <p:nvPr/>
        </p:nvSpPr>
        <p:spPr>
          <a:xfrm>
            <a:off x="6147435" y="3611245"/>
            <a:ext cx="5927725" cy="922020"/>
          </a:xfrm>
          <a:prstGeom prst="rect">
            <a:avLst/>
          </a:prstGeom>
          <a:noFill/>
        </p:spPr>
        <p:txBody>
          <a:bodyPr wrap="square" rtlCol="0" anchor="t" anchorCtr="1">
            <a:spAutoFit/>
          </a:bodyPr>
          <a:p>
            <a:pPr algn="l"/>
            <a:r>
              <a:rPr lang="en-US" altLang="zh-CN" dirty="0">
                <a:latin typeface="Times New Roman" panose="02020603050405020304" pitchFamily="18" charset="0"/>
                <a:cs typeface="Times New Roman" panose="02020603050405020304" pitchFamily="18" charset="0"/>
                <a:sym typeface="+mn-ea"/>
              </a:rPr>
              <a:t>vLLM:  Inferencean attention algorithm </a:t>
            </a:r>
            <a:r>
              <a:rPr lang="en-US" altLang="zh-CN" b="1" dirty="0">
                <a:latin typeface="Times New Roman" panose="02020603050405020304" pitchFamily="18" charset="0"/>
                <a:cs typeface="Times New Roman" panose="02020603050405020304" pitchFamily="18" charset="0"/>
                <a:sym typeface="+mn-ea"/>
              </a:rPr>
              <a:t>inspired by the classic idea of virtual memory and paging in operating systems</a:t>
            </a:r>
            <a:endParaRPr lang="en-US" altLang="zh-CN" b="1" dirty="0">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6147435" y="2235200"/>
            <a:ext cx="1478280" cy="368300"/>
          </a:xfrm>
          <a:prstGeom prst="rect">
            <a:avLst/>
          </a:prstGeom>
          <a:noFill/>
        </p:spPr>
        <p:txBody>
          <a:bodyPr wrap="none" rtlCol="0" anchor="t" anchorCtr="1">
            <a:spAutoFit/>
          </a:bodyPr>
          <a:p>
            <a:r>
              <a:rPr lang="en-US" altLang="zh-CN" dirty="0">
                <a:latin typeface="Times New Roman" panose="02020603050405020304" pitchFamily="18" charset="0"/>
                <a:cs typeface="Times New Roman" panose="02020603050405020304" pitchFamily="18" charset="0"/>
                <a:sym typeface="+mn-ea"/>
                <a:hlinkClick r:id="rId4" action="ppaction://hlinkfile"/>
              </a:rPr>
              <a:t>A Brief Demo</a:t>
            </a:r>
            <a:endParaRPr lang="zh-CN" altLang="en-US" dirty="0" smtClean="0">
              <a:ea typeface="標楷體" pitchFamily="65" charset="-120"/>
              <a:cs typeface="Calibri" panose="020F0502020204030204" pitchFamily="34" charset="0"/>
            </a:endParaRPr>
          </a:p>
        </p:txBody>
      </p:sp>
      <p:pic>
        <p:nvPicPr>
          <p:cNvPr id="14" name="图片 13"/>
          <p:cNvPicPr>
            <a:picLocks noChangeAspect="1"/>
          </p:cNvPicPr>
          <p:nvPr/>
        </p:nvPicPr>
        <p:blipFill>
          <a:blip r:embed="rId5"/>
          <a:stretch>
            <a:fillRect/>
          </a:stretch>
        </p:blipFill>
        <p:spPr>
          <a:xfrm>
            <a:off x="6225540" y="4707255"/>
            <a:ext cx="5772785" cy="450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2200" y="135890"/>
            <a:ext cx="10860405" cy="692150"/>
          </a:xfrm>
        </p:spPr>
        <p:txBody>
          <a:bodyPr/>
          <a:lstStyle/>
          <a:p>
            <a:r>
              <a:rPr lang="en-US" altLang="zh-TW" sz="2800" dirty="0"/>
              <a:t>Why LLM with Operation System is the </a:t>
            </a:r>
            <a:r>
              <a:rPr lang="en-US" altLang="zh-TW" sz="2800" i="1" u="sng" dirty="0"/>
              <a:t>new</a:t>
            </a:r>
            <a:r>
              <a:rPr lang="en-US" altLang="zh-TW" sz="2800" dirty="0"/>
              <a:t> hot and </a:t>
            </a:r>
            <a:r>
              <a:rPr lang="en-US" altLang="zh-TW" sz="2800" i="1" u="sng" dirty="0"/>
              <a:t>so important</a:t>
            </a:r>
            <a:r>
              <a:rPr lang="en-US" altLang="zh-TW" sz="2800" dirty="0"/>
              <a:t> erea?</a:t>
            </a:r>
            <a:endParaRPr lang="en-US" altLang="zh-TW" sz="2800" dirty="0"/>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8594090" y="6524625"/>
            <a:ext cx="2973705" cy="306705"/>
          </a:xfrm>
          <a:prstGeom prst="rect">
            <a:avLst/>
          </a:prstGeom>
          <a:noFill/>
        </p:spPr>
        <p:txBody>
          <a:bodyPr wrap="square" rtlCol="0" anchor="t" anchorCtr="1">
            <a:spAutoFit/>
          </a:bodyPr>
          <a:p>
            <a:r>
              <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rPr>
              <a:t>https://github.com/wangxidong06</a:t>
            </a:r>
            <a:endPar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3" name="文本框 2"/>
          <p:cNvSpPr txBox="1"/>
          <p:nvPr/>
        </p:nvSpPr>
        <p:spPr>
          <a:xfrm>
            <a:off x="146685" y="1163955"/>
            <a:ext cx="2969260" cy="398780"/>
          </a:xfrm>
          <a:prstGeom prst="rect">
            <a:avLst/>
          </a:prstGeom>
          <a:noFill/>
        </p:spPr>
        <p:txBody>
          <a:bodyPr wrap="none" rtlCol="0" anchor="t" anchorCtr="1">
            <a:spAutoFit/>
          </a:bodyPr>
          <a:p>
            <a:r>
              <a:rPr lang="en-US" altLang="zh-CN" sz="2000" dirty="0">
                <a:latin typeface="Times New Roman" panose="02020603050405020304" pitchFamily="18" charset="0"/>
                <a:cs typeface="Times New Roman" panose="02020603050405020304" pitchFamily="18" charset="0"/>
                <a:sym typeface="+mn-ea"/>
              </a:rPr>
              <a:t>Operation System for LLM</a:t>
            </a:r>
            <a:endParaRPr lang="en-US" altLang="zh-CN" sz="2000"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12" name="文本框 11"/>
          <p:cNvSpPr txBox="1"/>
          <p:nvPr/>
        </p:nvSpPr>
        <p:spPr>
          <a:xfrm>
            <a:off x="187325" y="1562735"/>
            <a:ext cx="11817350" cy="368300"/>
          </a:xfrm>
          <a:prstGeom prst="rect">
            <a:avLst/>
          </a:prstGeom>
          <a:noFill/>
        </p:spPr>
        <p:txBody>
          <a:bodyPr wrap="square" rtlCol="0" anchor="t" anchorCtr="1">
            <a:spAutoFit/>
          </a:bodyPr>
          <a:p>
            <a:pPr algn="l"/>
            <a:r>
              <a:rPr lang="en-US" altLang="zh-CN" dirty="0">
                <a:latin typeface="Times New Roman" panose="02020603050405020304" pitchFamily="18" charset="0"/>
                <a:cs typeface="Times New Roman" panose="02020603050405020304" pitchFamily="18" charset="0"/>
                <a:sym typeface="+mn-ea"/>
              </a:rPr>
              <a:t>vLLM:  Inferencean attention algorithm </a:t>
            </a:r>
            <a:r>
              <a:rPr lang="en-US" altLang="zh-CN" b="1" dirty="0">
                <a:latin typeface="Times New Roman" panose="02020603050405020304" pitchFamily="18" charset="0"/>
                <a:cs typeface="Times New Roman" panose="02020603050405020304" pitchFamily="18" charset="0"/>
                <a:sym typeface="+mn-ea"/>
              </a:rPr>
              <a:t>inspired by the classic idea of virtual memory and paging in operating systems</a:t>
            </a:r>
            <a:endParaRPr lang="en-US" altLang="zh-CN" b="1" dirty="0">
              <a:latin typeface="Times New Roman" panose="02020603050405020304" pitchFamily="18" charset="0"/>
              <a:cs typeface="Times New Roman" panose="02020603050405020304" pitchFamily="18" charset="0"/>
              <a:sym typeface="+mn-ea"/>
            </a:endParaRPr>
          </a:p>
        </p:txBody>
      </p:sp>
      <p:pic>
        <p:nvPicPr>
          <p:cNvPr id="7" name="图片 6" descr="annimation1"/>
          <p:cNvPicPr>
            <a:picLocks noChangeAspect="1"/>
          </p:cNvPicPr>
          <p:nvPr/>
        </p:nvPicPr>
        <p:blipFill>
          <a:blip r:embed="rId1"/>
          <a:stretch>
            <a:fillRect/>
          </a:stretch>
        </p:blipFill>
        <p:spPr>
          <a:xfrm>
            <a:off x="1651000" y="1931035"/>
            <a:ext cx="8053070" cy="3960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2200" y="135890"/>
            <a:ext cx="10860405" cy="692150"/>
          </a:xfrm>
        </p:spPr>
        <p:txBody>
          <a:bodyPr/>
          <a:lstStyle/>
          <a:p>
            <a:r>
              <a:rPr lang="en-US" altLang="zh-TW" sz="2800" dirty="0"/>
              <a:t>Why LLM with Operation System is the </a:t>
            </a:r>
            <a:r>
              <a:rPr lang="en-US" altLang="zh-TW" sz="2800" i="1" u="sng" dirty="0"/>
              <a:t>new</a:t>
            </a:r>
            <a:r>
              <a:rPr lang="en-US" altLang="zh-TW" sz="2800" dirty="0"/>
              <a:t> hot and </a:t>
            </a:r>
            <a:r>
              <a:rPr lang="en-US" altLang="zh-TW" sz="2800" i="1" u="sng" dirty="0"/>
              <a:t>so important</a:t>
            </a:r>
            <a:r>
              <a:rPr lang="en-US" altLang="zh-TW" sz="2800" dirty="0"/>
              <a:t> erea?</a:t>
            </a:r>
            <a:endParaRPr lang="en-US" altLang="zh-TW" sz="2800" dirty="0"/>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
        <p:nvSpPr>
          <p:cNvPr id="6" name="文本框 5"/>
          <p:cNvSpPr txBox="1"/>
          <p:nvPr/>
        </p:nvSpPr>
        <p:spPr>
          <a:xfrm>
            <a:off x="8594090" y="6524625"/>
            <a:ext cx="2973705" cy="306705"/>
          </a:xfrm>
          <a:prstGeom prst="rect">
            <a:avLst/>
          </a:prstGeom>
          <a:noFill/>
        </p:spPr>
        <p:txBody>
          <a:bodyPr wrap="square" rtlCol="0" anchor="t" anchorCtr="1">
            <a:spAutoFit/>
          </a:bodyPr>
          <a:p>
            <a:r>
              <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rPr>
              <a:t>https://github.com/wangxidong06</a:t>
            </a:r>
            <a:endParaRPr lang="zh-CN" altLang="en-US" sz="1400" dirty="0" smtClean="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3" name="文本框 2"/>
          <p:cNvSpPr txBox="1"/>
          <p:nvPr/>
        </p:nvSpPr>
        <p:spPr>
          <a:xfrm>
            <a:off x="146685" y="1163955"/>
            <a:ext cx="2969260" cy="398780"/>
          </a:xfrm>
          <a:prstGeom prst="rect">
            <a:avLst/>
          </a:prstGeom>
          <a:noFill/>
        </p:spPr>
        <p:txBody>
          <a:bodyPr wrap="none" rtlCol="0" anchor="t" anchorCtr="1">
            <a:spAutoFit/>
          </a:bodyPr>
          <a:p>
            <a:r>
              <a:rPr lang="en-US" altLang="zh-CN" sz="2000" dirty="0">
                <a:latin typeface="Times New Roman" panose="02020603050405020304" pitchFamily="18" charset="0"/>
                <a:cs typeface="Times New Roman" panose="02020603050405020304" pitchFamily="18" charset="0"/>
                <a:sym typeface="+mn-ea"/>
              </a:rPr>
              <a:t>Operation System for LLM</a:t>
            </a:r>
            <a:endParaRPr lang="en-US" altLang="zh-CN" sz="2000" dirty="0" smtClean="0">
              <a:latin typeface="Times New Roman" panose="02020603050405020304" pitchFamily="18" charset="0"/>
              <a:ea typeface="標楷體" pitchFamily="65" charset="-120"/>
              <a:cs typeface="Times New Roman" panose="02020603050405020304" pitchFamily="18" charset="0"/>
              <a:sym typeface="+mn-ea"/>
            </a:endParaRPr>
          </a:p>
        </p:txBody>
      </p:sp>
      <p:sp>
        <p:nvSpPr>
          <p:cNvPr id="12" name="文本框 11"/>
          <p:cNvSpPr txBox="1"/>
          <p:nvPr/>
        </p:nvSpPr>
        <p:spPr>
          <a:xfrm>
            <a:off x="187325" y="1562735"/>
            <a:ext cx="11817350" cy="368300"/>
          </a:xfrm>
          <a:prstGeom prst="rect">
            <a:avLst/>
          </a:prstGeom>
          <a:noFill/>
        </p:spPr>
        <p:txBody>
          <a:bodyPr wrap="square" rtlCol="0" anchor="t" anchorCtr="1">
            <a:spAutoFit/>
          </a:bodyPr>
          <a:p>
            <a:pPr algn="l"/>
            <a:r>
              <a:rPr lang="en-US" altLang="zh-CN" dirty="0">
                <a:latin typeface="Times New Roman" panose="02020603050405020304" pitchFamily="18" charset="0"/>
                <a:cs typeface="Times New Roman" panose="02020603050405020304" pitchFamily="18" charset="0"/>
                <a:sym typeface="+mn-ea"/>
              </a:rPr>
              <a:t>PageAttention’s memory sharing Example generation process for a request that samples multiple outputs.   </a:t>
            </a:r>
            <a:endParaRPr lang="en-US" altLang="zh-CN" dirty="0">
              <a:latin typeface="Times New Roman" panose="02020603050405020304" pitchFamily="18" charset="0"/>
              <a:cs typeface="Times New Roman" panose="02020603050405020304" pitchFamily="18" charset="0"/>
              <a:sym typeface="+mn-ea"/>
            </a:endParaRPr>
          </a:p>
        </p:txBody>
      </p:sp>
      <p:pic>
        <p:nvPicPr>
          <p:cNvPr id="4" name="图片 3" descr="annimation3"/>
          <p:cNvPicPr>
            <a:picLocks noChangeAspect="1"/>
          </p:cNvPicPr>
          <p:nvPr/>
        </p:nvPicPr>
        <p:blipFill>
          <a:blip r:embed="rId1"/>
          <a:stretch>
            <a:fillRect/>
          </a:stretch>
        </p:blipFill>
        <p:spPr>
          <a:xfrm>
            <a:off x="1967230" y="2010410"/>
            <a:ext cx="8256905" cy="40665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1069975" y="1353820"/>
            <a:ext cx="10271125" cy="4666615"/>
          </a:xfrm>
        </p:spPr>
        <p:txBody>
          <a:bodyPr>
            <a:noAutofit/>
          </a:bodyPr>
          <a:lstStyle/>
          <a:p>
            <a:r>
              <a:rPr lang="en-US" altLang="zh-CN" sz="2935" dirty="0">
                <a:latin typeface="Times New Roman" panose="02020603050405020304" pitchFamily="18" charset="0"/>
                <a:cs typeface="Times New Roman" panose="02020603050405020304" pitchFamily="18" charset="0"/>
              </a:rPr>
              <a:t>Introduction (15 min)</a:t>
            </a:r>
            <a:endParaRPr lang="en-US" altLang="zh-TW" sz="2935" dirty="0">
              <a:latin typeface="Times New Roman" panose="02020603050405020304" pitchFamily="18" charset="0"/>
              <a:cs typeface="Times New Roman" panose="02020603050405020304" pitchFamily="18" charset="0"/>
            </a:endParaRPr>
          </a:p>
          <a:p>
            <a:r>
              <a:rPr lang="en-US" altLang="zh-CN" sz="2935" dirty="0">
                <a:solidFill>
                  <a:schemeClr val="tx1"/>
                </a:solidFill>
                <a:latin typeface="Times New Roman" panose="02020603050405020304" pitchFamily="18" charset="0"/>
                <a:cs typeface="Times New Roman" panose="02020603050405020304" pitchFamily="18" charset="0"/>
              </a:rPr>
              <a:t>Statistically Analyze the Selected Papers (5 min)</a:t>
            </a:r>
            <a:endParaRPr lang="en-US" altLang="zh-CN" sz="2935" dirty="0">
              <a:solidFill>
                <a:schemeClr val="tx1"/>
              </a:solidFill>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How LLMs create opportunities for OS? (20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 AS OS</a:t>
            </a:r>
            <a:endPar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400" dirty="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Opportunities for Future Work (10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rPr>
              <a:t>LLM AS 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endParaRPr>
          </a:p>
          <a:p>
            <a:pPr lvl="1"/>
            <a:r>
              <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rPr>
              <a:t>LLM4OS</a:t>
            </a:r>
            <a:endParaRPr lang="en-US" altLang="zh-CN" sz="2510" dirty="0">
              <a:solidFill>
                <a:schemeClr val="tx1">
                  <a:lumMod val="50000"/>
                  <a:lumOff val="50000"/>
                </a:schemeClr>
              </a:solidFill>
              <a:latin typeface="Times New Roman" panose="02020603050405020304" pitchFamily="18" charset="0"/>
              <a:cs typeface="Times New Roman" panose="02020603050405020304" pitchFamily="18" charset="0"/>
              <a:sym typeface="+mn-ea"/>
            </a:endParaRPr>
          </a:p>
          <a:p>
            <a:r>
              <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rPr>
              <a:t>Q&amp;A (5 min)</a:t>
            </a:r>
            <a:endParaRPr lang="en-US" altLang="zh-CN" sz="2935"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fld>
            <a:endParaRPr lang="zh-TW" altLang="en-US"/>
          </a:p>
        </p:txBody>
      </p:sp>
    </p:spTree>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604020202020204" pitchFamily="34" charset="0"/>
            <a:ea typeface="PMingLiU" pitchFamily="18" charset="-120"/>
          </a:defRPr>
        </a:defPPr>
      </a:lstStyle>
    </a:lnDef>
    <a:txDef>
      <a:spPr>
        <a:noFill/>
      </a:spPr>
      <a:bodyPr wrap="none" rtlCol="0" anchor="ctr" anchorCtr="1">
        <a:spAutoFit/>
      </a:bodyPr>
      <a:lstStyle>
        <a:defPPr>
          <a:defRPr dirty="0" smtClean="0">
            <a:ea typeface="標楷體" pitchFamily="65" charset="-120"/>
            <a:cs typeface="Calibri" panose="020F0502020204030204"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3796</Words>
  <Application>WPS 演示</Application>
  <PresentationFormat>宽屏</PresentationFormat>
  <Paragraphs>252</Paragraphs>
  <Slides>24</Slides>
  <Notes>28</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24</vt:i4>
      </vt:variant>
    </vt:vector>
  </HeadingPairs>
  <TitlesOfParts>
    <vt:vector size="43" baseType="lpstr">
      <vt:lpstr>Arial</vt:lpstr>
      <vt:lpstr>宋体</vt:lpstr>
      <vt:lpstr>Wingdings</vt:lpstr>
      <vt:lpstr>PMingLiU</vt:lpstr>
      <vt:lpstr>MingLiU-ExtB</vt:lpstr>
      <vt:lpstr>標楷體</vt:lpstr>
      <vt:lpstr>Calibri</vt:lpstr>
      <vt:lpstr>楷体</vt:lpstr>
      <vt:lpstr>Times New Roman</vt:lpstr>
      <vt:lpstr>等线</vt:lpstr>
      <vt:lpstr>MS Sans Serif</vt:lpstr>
      <vt:lpstr>微软雅黑</vt:lpstr>
      <vt:lpstr>Arial Unicode MS</vt:lpstr>
      <vt:lpstr>Wingdings</vt:lpstr>
      <vt:lpstr>Segoe Print</vt:lpstr>
      <vt:lpstr>PMingLiU</vt:lpstr>
      <vt:lpstr>Calibri Light</vt:lpstr>
      <vt:lpstr>NTHU UniCloud</vt:lpstr>
      <vt:lpstr>自訂設計</vt:lpstr>
      <vt:lpstr>Operating System And Artificial Intelligence: A Systematic Review  2024.10.28</vt:lpstr>
      <vt:lpstr>Outline</vt:lpstr>
      <vt:lpstr>Outline</vt:lpstr>
      <vt:lpstr>Self Background Introduction</vt:lpstr>
      <vt:lpstr>Why LLM with Operation System is the new hot and so important erea?</vt:lpstr>
      <vt:lpstr>Why LLM with Operation System is the new hot and so important erea?</vt:lpstr>
      <vt:lpstr>Why LLM with Operation System is the new hot and so important erea?</vt:lpstr>
      <vt:lpstr>Why LLM with Operation System is the new hot and so important erea?</vt:lpstr>
      <vt:lpstr>Outline</vt:lpstr>
      <vt:lpstr>Paper Selection</vt:lpstr>
      <vt:lpstr>Paper Analysis</vt:lpstr>
      <vt:lpstr>Outline</vt:lpstr>
      <vt:lpstr>LLM AS OS</vt:lpstr>
      <vt:lpstr>LLM AS OS (LLaMaS: Simulator and Optimizer)</vt:lpstr>
      <vt:lpstr>LLM AS OS (AIOS-Agent: Simulator and More Natural )</vt:lpstr>
      <vt:lpstr>LLM AS OS (MemGPT: Simulator and Longer)</vt:lpstr>
      <vt:lpstr>Outline</vt:lpstr>
      <vt:lpstr>LLM4OS (SecRepair: Code vulnerabilities)</vt:lpstr>
      <vt:lpstr>LLM4OS (ChronoCTI: Mining Temporal Attack Patterns from Reports.)</vt:lpstr>
      <vt:lpstr>Outline</vt:lpstr>
      <vt:lpstr>LLM AS OS</vt:lpstr>
      <vt:lpstr>LLM AS OS</vt:lpstr>
      <vt:lpstr>Outline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Xidong WANG</cp:lastModifiedBy>
  <cp:revision>353</cp:revision>
  <dcterms:created xsi:type="dcterms:W3CDTF">2020-07-15T11:13:00Z</dcterms:created>
  <dcterms:modified xsi:type="dcterms:W3CDTF">2024-10-28T17:59:39Z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44AC0B0C6C1E4063A78ABBF068013A22</vt:lpwstr>
  </property>
  <property fmtid="{D5CDD505-2E9C-101B-9397-08002B2CF9AE}" pid="3" name="KSOProductBuildVer">
    <vt:lpwstr>2052-11.1.0.11757</vt:lpwstr>
  </property>
</Properties>
</file>