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33"/>
  </p:notesMasterIdLst>
  <p:sldIdLst>
    <p:sldId id="256" r:id="rId3"/>
    <p:sldId id="258" r:id="rId4"/>
    <p:sldId id="289" r:id="rId5"/>
    <p:sldId id="534" r:id="rId6"/>
    <p:sldId id="516" r:id="rId7"/>
    <p:sldId id="519" r:id="rId8"/>
    <p:sldId id="523" r:id="rId9"/>
    <p:sldId id="536" r:id="rId10"/>
    <p:sldId id="521" r:id="rId11"/>
    <p:sldId id="543" r:id="rId12"/>
    <p:sldId id="544" r:id="rId13"/>
    <p:sldId id="524" r:id="rId14"/>
    <p:sldId id="547" r:id="rId15"/>
    <p:sldId id="525" r:id="rId16"/>
    <p:sldId id="522" r:id="rId17"/>
    <p:sldId id="537" r:id="rId18"/>
    <p:sldId id="538" r:id="rId19"/>
    <p:sldId id="539" r:id="rId20"/>
    <p:sldId id="542" r:id="rId21"/>
    <p:sldId id="551" r:id="rId22"/>
    <p:sldId id="526" r:id="rId23"/>
    <p:sldId id="546" r:id="rId24"/>
    <p:sldId id="532" r:id="rId25"/>
    <p:sldId id="552" r:id="rId26"/>
    <p:sldId id="531" r:id="rId27"/>
    <p:sldId id="528" r:id="rId28"/>
    <p:sldId id="530" r:id="rId29"/>
    <p:sldId id="550" r:id="rId30"/>
    <p:sldId id="549" r:id="rId31"/>
    <p:sldId id="548"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300" autoAdjust="0"/>
  </p:normalViewPr>
  <p:slideViewPr>
    <p:cSldViewPr snapToGrid="0">
      <p:cViewPr varScale="1">
        <p:scale>
          <a:sx n="63" d="100"/>
          <a:sy n="63" d="100"/>
        </p:scale>
        <p:origin x="6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2024/10/22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extLst>
      <p:ext uri="{BB962C8B-B14F-4D97-AF65-F5344CB8AC3E}">
        <p14:creationId xmlns:p14="http://schemas.microsoft.com/office/powerpoint/2010/main" val="26370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CCE5C-5F73-4BAD-1624-866DD5151C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34D800-5A3A-3639-9D9D-38526109459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BB9FE00-04C9-B35C-A6E7-19E7375F2542}"/>
              </a:ext>
            </a:extLst>
          </p:cNvPr>
          <p:cNvSpPr>
            <a:spLocks noGrp="1"/>
          </p:cNvSpPr>
          <p:nvPr>
            <p:ph type="body" idx="1"/>
          </p:nvPr>
        </p:nvSpPr>
        <p:spPr/>
        <p:txBody>
          <a:bodyPr/>
          <a:lstStyle/>
          <a:p>
            <a:endParaRPr kumimoji="1" lang="en-US" altLang="zh-CN" dirty="0"/>
          </a:p>
          <a:p>
            <a:r>
              <a:rPr kumimoji="1" lang="en-US" altLang="zh-CN" dirty="0"/>
              <a:t>The complex layered architecture poses great challenges to the operation of cloud services — anomalies may happen at each layer. The operation teams at each layer have built abundant monitoring and diagnostic tools including end-host monitors, virtual network or physical network </a:t>
            </a:r>
            <a:r>
              <a:rPr kumimoji="1" lang="en-US" altLang="zh-CN" dirty="0" err="1"/>
              <a:t>probings</a:t>
            </a:r>
            <a:r>
              <a:rPr kumimoji="1" lang="en-US" altLang="zh-CN" dirty="0"/>
              <a:t>/</a:t>
            </a:r>
            <a:r>
              <a:rPr kumimoji="1" lang="en-US" altLang="zh-CN" dirty="0" err="1"/>
              <a:t>telemetries,to</a:t>
            </a:r>
            <a:r>
              <a:rPr kumimoji="1" lang="en-US" altLang="zh-CN" dirty="0"/>
              <a:t> quickly detect and locate anomalies. </a:t>
            </a:r>
          </a:p>
          <a:p>
            <a:endParaRPr kumimoji="1" lang="en-US" altLang="zh-CN" dirty="0"/>
          </a:p>
          <a:p>
            <a:r>
              <a:rPr kumimoji="1" lang="en-US" altLang="zh-CN" dirty="0"/>
              <a:t>Currently, the efficiency of anomaly routing to a blamed layer is still low, with multiple attribution teams and complex traffic scenarios involved</a:t>
            </a:r>
          </a:p>
          <a:p>
            <a:endParaRPr kumimoji="1" lang="en-US" altLang="zh-CN" dirty="0"/>
          </a:p>
          <a:p>
            <a:r>
              <a:rPr kumimoji="1" lang="en-US" altLang="zh-CN" dirty="0"/>
              <a:t>Nevertheless, we still lack a unified monitoring/diagnostic system that can assess the impact of anomalies/failures at a microservice level, quickly route anomalies to attribution teams, and cover the entire cloud with low overheads.</a:t>
            </a:r>
          </a:p>
          <a:p>
            <a:endParaRPr kumimoji="1" lang="en-US" altLang="zh-CN" dirty="0"/>
          </a:p>
          <a:p>
            <a:endParaRPr kumimoji="1" lang="zh-CN" altLang="en-US" dirty="0"/>
          </a:p>
        </p:txBody>
      </p:sp>
      <p:sp>
        <p:nvSpPr>
          <p:cNvPr id="4" name="灯片编号占位符 3">
            <a:extLst>
              <a:ext uri="{FF2B5EF4-FFF2-40B4-BE49-F238E27FC236}">
                <a16:creationId xmlns:a16="http://schemas.microsoft.com/office/drawing/2014/main" id="{83856B33-DA82-D35B-6A6F-5CC0347026F7}"/>
              </a:ext>
            </a:extLst>
          </p:cNvPr>
          <p:cNvSpPr>
            <a:spLocks noGrp="1"/>
          </p:cNvSpPr>
          <p:nvPr>
            <p:ph type="sldNum" sz="quarter" idx="5"/>
          </p:nvPr>
        </p:nvSpPr>
        <p:spPr/>
        <p:txBody>
          <a:bodyPr/>
          <a:lstStyle/>
          <a:p>
            <a:fld id="{B11D5518-E2B7-47D3-A483-775D39982443}" type="slidenum">
              <a:rPr lang="zh-TW" altLang="en-US" smtClean="0"/>
              <a:t>11</a:t>
            </a:fld>
            <a:endParaRPr lang="zh-TW" altLang="en-US"/>
          </a:p>
        </p:txBody>
      </p:sp>
    </p:spTree>
    <p:extLst>
      <p:ext uri="{BB962C8B-B14F-4D97-AF65-F5344CB8AC3E}">
        <p14:creationId xmlns:p14="http://schemas.microsoft.com/office/powerpoint/2010/main" val="355614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 typical server consists of xxx.</a:t>
            </a:r>
          </a:p>
          <a:p>
            <a:endParaRPr kumimoji="1" lang="en-US" altLang="zh-CN" dirty="0"/>
          </a:p>
          <a:p>
            <a:r>
              <a:rPr kumimoji="1" lang="en-US" altLang="zh-CN" dirty="0"/>
              <a:t>It is reported that xxx</a:t>
            </a:r>
          </a:p>
        </p:txBody>
      </p:sp>
      <p:sp>
        <p:nvSpPr>
          <p:cNvPr id="4" name="灯片编号占位符 3"/>
          <p:cNvSpPr>
            <a:spLocks noGrp="1"/>
          </p:cNvSpPr>
          <p:nvPr>
            <p:ph type="sldNum" sz="quarter" idx="5"/>
          </p:nvPr>
        </p:nvSpPr>
        <p:spPr/>
        <p:txBody>
          <a:bodyPr/>
          <a:lstStyle/>
          <a:p>
            <a:fld id="{B11D5518-E2B7-47D3-A483-775D39982443}" type="slidenum">
              <a:rPr lang="zh-TW" altLang="en-US" smtClean="0"/>
              <a:t>12</a:t>
            </a:fld>
            <a:endParaRPr lang="zh-TW" altLang="en-US"/>
          </a:p>
        </p:txBody>
      </p:sp>
    </p:spTree>
    <p:extLst>
      <p:ext uri="{BB962C8B-B14F-4D97-AF65-F5344CB8AC3E}">
        <p14:creationId xmlns:p14="http://schemas.microsoft.com/office/powerpoint/2010/main" val="394619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check whether there is faulty component</a:t>
            </a:r>
          </a:p>
          <a:p>
            <a:r>
              <a:rPr kumimoji="1" lang="en-US" altLang="zh-CN" dirty="0"/>
              <a:t>A software agent called Server Health Monitor (SHM) checks server error logs and component types, counts, and capacity for deviations from the expected (homogeneous) configuration. If the SHM suspects any kind of fault, the server is marked as “offline”, which signals the VM scheduler to filter out this server. VMs are migrated away or gracefully evicted. The server is then rebooted into a diagnostics environment. If diagnostics finds a hardware problem, it immediately creates a repair ticket.</a:t>
            </a:r>
          </a:p>
          <a:p>
            <a:endParaRPr kumimoji="1" lang="en-US" altLang="zh-CN" dirty="0"/>
          </a:p>
          <a:p>
            <a:r>
              <a:rPr kumimoji="1" lang="en-US" altLang="zh-CN" dirty="0"/>
              <a:t>After the repair is finished, it goes through numerous test as certifications.</a:t>
            </a:r>
          </a:p>
          <a:p>
            <a:endParaRPr kumimoji="1" lang="en-US" altLang="zh-CN" dirty="0"/>
          </a:p>
          <a:p>
            <a:r>
              <a:rPr kumimoji="1" lang="en-US" altLang="zh-CN" dirty="0"/>
              <a:t>This type of operations is called all-or-nothing operating model because it stops the entire affected server.</a:t>
            </a:r>
          </a:p>
          <a:p>
            <a:endParaRPr kumimoji="1" lang="en-US" altLang="zh-CN" dirty="0"/>
          </a:p>
          <a:p>
            <a:r>
              <a:rPr kumimoji="1" lang="en-US" altLang="zh-CN" dirty="0"/>
              <a:t>It suffers from numerous limitations</a:t>
            </a:r>
          </a:p>
          <a:p>
            <a:endParaRPr kumimoji="1" lang="en-US" altLang="zh-CN" dirty="0"/>
          </a:p>
          <a:p>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13</a:t>
            </a:fld>
            <a:endParaRPr lang="zh-TW" altLang="en-US"/>
          </a:p>
        </p:txBody>
      </p:sp>
    </p:spTree>
    <p:extLst>
      <p:ext uri="{BB962C8B-B14F-4D97-AF65-F5344CB8AC3E}">
        <p14:creationId xmlns:p14="http://schemas.microsoft.com/office/powerpoint/2010/main" val="48552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DCD52-A677-F807-265E-77EC50199249}"/>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D762D7ED-4576-9075-1C69-57467A36ED6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B09B8A2-E519-511F-6983-8598BFE0D544}"/>
              </a:ext>
            </a:extLst>
          </p:cNvPr>
          <p:cNvSpPr>
            <a:spLocks noGrp="1"/>
          </p:cNvSpPr>
          <p:nvPr>
            <p:ph type="body" idx="1"/>
          </p:nvPr>
        </p:nvSpPr>
        <p:spPr/>
        <p:txBody>
          <a:bodyPr>
            <a:normAutofit/>
          </a:bodyPr>
          <a:lstStyle/>
          <a:p>
            <a:r>
              <a:rPr lang="en-US" altLang="zh-TW" dirty="0"/>
              <a:t>And now, we have a basic understanding of the software, hardware, and network of the cloud, along with their limitations. We introduce the methods to enhance the cloud reliability from these three aspects.</a:t>
            </a:r>
          </a:p>
        </p:txBody>
      </p:sp>
      <p:sp>
        <p:nvSpPr>
          <p:cNvPr id="4" name="投影片編號版面配置區 3">
            <a:extLst>
              <a:ext uri="{FF2B5EF4-FFF2-40B4-BE49-F238E27FC236}">
                <a16:creationId xmlns:a16="http://schemas.microsoft.com/office/drawing/2014/main" id="{BF0F6E3C-F920-1950-5919-C8724C230DE3}"/>
              </a:ext>
            </a:extLst>
          </p:cNvPr>
          <p:cNvSpPr>
            <a:spLocks noGrp="1"/>
          </p:cNvSpPr>
          <p:nvPr>
            <p:ph type="sldNum" sz="quarter" idx="10"/>
          </p:nvPr>
        </p:nvSpPr>
        <p:spPr/>
        <p:txBody>
          <a:bodyPr/>
          <a:lstStyle/>
          <a:p>
            <a:fld id="{7320D120-4707-426F-9B85-873E256A6635}" type="slidenum">
              <a:rPr lang="zh-TW" altLang="en-US" smtClean="0"/>
              <a:pPr/>
              <a:t>14</a:t>
            </a:fld>
            <a:endParaRPr lang="zh-TW" altLang="en-US"/>
          </a:p>
        </p:txBody>
      </p:sp>
    </p:spTree>
    <p:extLst>
      <p:ext uri="{BB962C8B-B14F-4D97-AF65-F5344CB8AC3E}">
        <p14:creationId xmlns:p14="http://schemas.microsoft.com/office/powerpoint/2010/main" val="144718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First, we introduce </a:t>
            </a:r>
            <a:r>
              <a:rPr kumimoji="1" lang="en-US" altLang="zh-CN" dirty="0" err="1"/>
              <a:t>Acto</a:t>
            </a:r>
            <a:r>
              <a:rPr kumimoji="1" lang="en-US" altLang="zh-CN" dirty="0"/>
              <a:t>, an end-to-end testing framework on Kubernetes </a:t>
            </a:r>
            <a:r>
              <a:rPr kumimoji="1" lang="en-US" altLang="zh-CN" dirty="0" err="1"/>
              <a:t>operators,which</a:t>
            </a:r>
            <a:r>
              <a:rPr kumimoji="1" lang="en-US" altLang="zh-CN" dirty="0"/>
              <a:t> should enhance cloud reliability via software reliability</a:t>
            </a:r>
          </a:p>
          <a:p>
            <a:endParaRPr kumimoji="1" lang="en-US" altLang="zh-CN" dirty="0"/>
          </a:p>
          <a:p>
            <a:r>
              <a:rPr kumimoji="1" lang="en-US" altLang="zh-CN" dirty="0"/>
              <a:t>Before we start introducing the workflow of </a:t>
            </a:r>
            <a:r>
              <a:rPr kumimoji="1" lang="en-US" altLang="zh-CN" dirty="0" err="1"/>
              <a:t>Acto</a:t>
            </a:r>
            <a:r>
              <a:rPr kumimoji="1" lang="en-US" altLang="zh-CN" dirty="0"/>
              <a:t>, let me first introduce some simple notations</a:t>
            </a:r>
          </a:p>
          <a:p>
            <a:endParaRPr kumimoji="1" lang="en-US" altLang="zh-CN" dirty="0"/>
          </a:p>
          <a:p>
            <a:r>
              <a:rPr kumimoji="1" lang="en-US" altLang="zh-CN" dirty="0" err="1"/>
              <a:t>Acto</a:t>
            </a:r>
            <a:r>
              <a:rPr kumimoji="1" lang="en-US" altLang="zh-CN" dirty="0"/>
              <a:t> models xx</a:t>
            </a:r>
          </a:p>
          <a:p>
            <a:endParaRPr kumimoji="1" lang="en-US" altLang="zh-CN" dirty="0"/>
          </a:p>
          <a:p>
            <a:r>
              <a:rPr kumimoji="1" lang="en-US" altLang="zh-CN" dirty="0"/>
              <a:t>If we apply an </a:t>
            </a:r>
            <a:r>
              <a:rPr kumimoji="1" lang="en-US" altLang="zh-CN" dirty="0" err="1"/>
              <a:t>misoperation</a:t>
            </a:r>
            <a:r>
              <a:rPr kumimoji="1" lang="en-US" altLang="zh-CN" dirty="0"/>
              <a:t>, which means the declaration we apply violates </a:t>
            </a:r>
            <a:r>
              <a:rPr kumimoji="1" lang="en-US" altLang="zh-CN" dirty="0" err="1"/>
              <a:t>xxxx</a:t>
            </a:r>
            <a:r>
              <a:rPr kumimoji="1" lang="en-US" altLang="zh-CN" dirty="0"/>
              <a:t>, then the state will transit to an erroneous state.</a:t>
            </a:r>
          </a:p>
          <a:p>
            <a:endParaRPr kumimoji="1" lang="en-US" altLang="zh-CN" dirty="0"/>
          </a:p>
          <a:p>
            <a:r>
              <a:rPr kumimoji="1" lang="en-US" altLang="zh-CN" dirty="0"/>
              <a:t>And the operator is responsible for rolling the erroneous state back to state right before applying the </a:t>
            </a:r>
            <a:r>
              <a:rPr kumimoji="1" lang="en-US" altLang="zh-CN" dirty="0" err="1"/>
              <a:t>misoperation</a:t>
            </a:r>
            <a:endParaRPr kumimoji="1" lang="en-US" altLang="zh-CN" dirty="0"/>
          </a:p>
          <a:p>
            <a:endParaRPr kumimoji="1" lang="en-US" altLang="zh-CN" dirty="0"/>
          </a:p>
          <a:p>
            <a:r>
              <a:rPr kumimoji="1" lang="en-US" altLang="zh-CN" dirty="0"/>
              <a:t> </a:t>
            </a:r>
          </a:p>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15</a:t>
            </a:fld>
            <a:endParaRPr lang="zh-TW" altLang="en-US"/>
          </a:p>
        </p:txBody>
      </p:sp>
    </p:spTree>
    <p:extLst>
      <p:ext uri="{BB962C8B-B14F-4D97-AF65-F5344CB8AC3E}">
        <p14:creationId xmlns:p14="http://schemas.microsoft.com/office/powerpoint/2010/main" val="76722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test the operator, </a:t>
            </a:r>
            <a:r>
              <a:rPr kumimoji="1" lang="en-US" altLang="zh-CN" dirty="0" err="1"/>
              <a:t>acto</a:t>
            </a:r>
            <a:r>
              <a:rPr kumimoji="1" lang="en-US" altLang="zh-CN" dirty="0"/>
              <a:t> starts a test campaign and keep automatically generates a new declaration based on the current system state.</a:t>
            </a:r>
          </a:p>
          <a:p>
            <a:r>
              <a:rPr kumimoji="1" lang="en-US" altLang="zh-CN" dirty="0" err="1"/>
              <a:t>Acto</a:t>
            </a:r>
            <a:r>
              <a:rPr kumimoji="1" lang="en-US" altLang="zh-CN" dirty="0"/>
              <a:t> uses 3 strategies to generate declarations</a:t>
            </a:r>
          </a:p>
          <a:p>
            <a:endParaRPr kumimoji="1" lang="en-US" altLang="zh-CN" dirty="0"/>
          </a:p>
          <a:p>
            <a:r>
              <a:rPr kumimoji="1" lang="en-US" altLang="zh-CN" dirty="0"/>
              <a:t>Single operation, it is applied to the initial state of the system, which is similar to existing manual tests</a:t>
            </a:r>
          </a:p>
          <a:p>
            <a:endParaRPr kumimoji="1" lang="en-US" altLang="zh-CN" dirty="0"/>
          </a:p>
          <a:p>
            <a:r>
              <a:rPr kumimoji="1" lang="en-US" altLang="zh-CN" dirty="0"/>
              <a:t>Operation sequences, which enables the test starts from any state.</a:t>
            </a:r>
          </a:p>
          <a:p>
            <a:r>
              <a:rPr kumimoji="1" lang="en-US" altLang="zh-CN" dirty="0"/>
              <a:t>Error-state recovery, which applies </a:t>
            </a:r>
            <a:r>
              <a:rPr kumimoji="1" lang="en-US" altLang="zh-CN" dirty="0" err="1"/>
              <a:t>misoperations</a:t>
            </a:r>
            <a:r>
              <a:rPr kumimoji="1" lang="en-US" altLang="zh-CN" dirty="0"/>
              <a:t> to the operator, then ,the operator is responsible for rolling back, and then apply Declaration d plus 1.</a:t>
            </a:r>
          </a:p>
          <a:p>
            <a:endParaRPr kumimoji="1" lang="en-US" altLang="zh-CN" dirty="0"/>
          </a:p>
          <a:p>
            <a:r>
              <a:rPr kumimoji="1" lang="en-US" altLang="zh-CN" dirty="0"/>
              <a:t>Generate state declarations and monitor explicit or implicit error</a:t>
            </a:r>
          </a:p>
          <a:p>
            <a:endParaRPr kumimoji="1" lang="en-US" altLang="zh-CN" dirty="0"/>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16</a:t>
            </a:fld>
            <a:endParaRPr lang="zh-TW" altLang="en-US"/>
          </a:p>
        </p:txBody>
      </p:sp>
    </p:spTree>
    <p:extLst>
      <p:ext uri="{BB962C8B-B14F-4D97-AF65-F5344CB8AC3E}">
        <p14:creationId xmlns:p14="http://schemas.microsoft.com/office/powerpoint/2010/main" val="282616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Acto</a:t>
            </a:r>
            <a:r>
              <a:rPr kumimoji="1" lang="en-US" altLang="zh-CN" dirty="0"/>
              <a:t> combines three paradigm together and run a test campaign. Test campaign means it won’t stop until the operator crashes or all property in CR are tested</a:t>
            </a:r>
          </a:p>
          <a:p>
            <a:endParaRPr kumimoji="1" lang="en-US" altLang="zh-CN" dirty="0"/>
          </a:p>
          <a:p>
            <a:r>
              <a:rPr kumimoji="1" lang="en-US" altLang="zh-CN" dirty="0"/>
              <a:t>As </a:t>
            </a:r>
            <a:r>
              <a:rPr kumimoji="1" lang="en-US" altLang="zh-CN" dirty="0" err="1"/>
              <a:t>Acto</a:t>
            </a:r>
            <a:r>
              <a:rPr kumimoji="1" lang="en-US" altLang="zh-CN" dirty="0"/>
              <a:t> applies operation sequence, it </a:t>
            </a:r>
            <a:r>
              <a:rPr kumimoji="1" lang="en-US" altLang="zh-CN" dirty="0" err="1"/>
              <a:t>aslo</a:t>
            </a:r>
            <a:r>
              <a:rPr kumimoji="1" lang="en-US" altLang="zh-CN" dirty="0"/>
              <a:t> applies single operation at the same time</a:t>
            </a:r>
          </a:p>
          <a:p>
            <a:endParaRPr kumimoji="1" lang="en-US" altLang="zh-CN" dirty="0"/>
          </a:p>
          <a:p>
            <a:r>
              <a:rPr kumimoji="1" lang="en-US" altLang="zh-CN" dirty="0"/>
              <a:t>After the operator is applied with </a:t>
            </a:r>
            <a:r>
              <a:rPr kumimoji="1" lang="en-US" altLang="zh-CN" dirty="0" err="1"/>
              <a:t>misoperation</a:t>
            </a:r>
            <a:r>
              <a:rPr kumimoji="1" lang="en-US" altLang="zh-CN" dirty="0"/>
              <a:t> and roll back, </a:t>
            </a:r>
            <a:r>
              <a:rPr kumimoji="1" lang="en-US" altLang="zh-CN" dirty="0" err="1"/>
              <a:t>Acto</a:t>
            </a:r>
            <a:r>
              <a:rPr kumimoji="1" lang="en-US" altLang="zh-CN" dirty="0"/>
              <a:t> keep applies next operations.</a:t>
            </a:r>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17</a:t>
            </a:fld>
            <a:endParaRPr lang="zh-TW" altLang="en-US"/>
          </a:p>
        </p:txBody>
      </p:sp>
    </p:spTree>
    <p:extLst>
      <p:ext uri="{BB962C8B-B14F-4D97-AF65-F5344CB8AC3E}">
        <p14:creationId xmlns:p14="http://schemas.microsoft.com/office/powerpoint/2010/main" val="316886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If the operator doesn't reconcile the system the the desired state, which means </a:t>
            </a:r>
            <a:r>
              <a:rPr kumimoji="1" lang="en-US" altLang="zh-CN" dirty="0" err="1"/>
              <a:t>S_i</a:t>
            </a:r>
            <a:r>
              <a:rPr kumimoji="1" lang="en-US" altLang="zh-CN" dirty="0"/>
              <a:t> doesn't satisfy </a:t>
            </a:r>
            <a:r>
              <a:rPr kumimoji="1" lang="en-US" altLang="zh-CN" dirty="0" err="1"/>
              <a:t>D_i</a:t>
            </a:r>
            <a:r>
              <a:rPr kumimoji="1" lang="en-US" altLang="zh-CN" dirty="0"/>
              <a:t>, then </a:t>
            </a:r>
            <a:r>
              <a:rPr kumimoji="1" lang="en-US" altLang="zh-CN" dirty="0" err="1"/>
              <a:t>Acto</a:t>
            </a:r>
            <a:r>
              <a:rPr kumimoji="1" lang="en-US" altLang="zh-CN" dirty="0"/>
              <a:t> report an alarm.</a:t>
            </a:r>
          </a:p>
          <a:p>
            <a:r>
              <a:rPr kumimoji="1" lang="en-US" altLang="zh-CN" dirty="0"/>
              <a:t>checking whether xxx</a:t>
            </a:r>
          </a:p>
          <a:p>
            <a:endParaRPr kumimoji="1" lang="en-US" altLang="zh-CN" dirty="0"/>
          </a:p>
          <a:p>
            <a:r>
              <a:rPr kumimoji="1" lang="en-US" altLang="zh-CN" dirty="0"/>
              <a:t>so the authors comes up with two oracles </a:t>
            </a:r>
          </a:p>
          <a:p>
            <a:endParaRPr kumimoji="1" lang="en-US" altLang="zh-CN" dirty="0"/>
          </a:p>
          <a:p>
            <a:r>
              <a:rPr kumimoji="1" lang="en-US" altLang="zh-CN" dirty="0"/>
              <a:t>Differential oracle is based on the idea that given the same declaration, the operator should reconcile to the same states from different states</a:t>
            </a:r>
          </a:p>
          <a:p>
            <a:r>
              <a:rPr kumimoji="1" lang="en-US" altLang="zh-CN" dirty="0"/>
              <a:t>With this idea, </a:t>
            </a:r>
            <a:r>
              <a:rPr kumimoji="1" lang="en-US" altLang="zh-CN" dirty="0" err="1"/>
              <a:t>Acto</a:t>
            </a:r>
            <a:r>
              <a:rPr kumimoji="1" lang="en-US" altLang="zh-CN" dirty="0"/>
              <a:t> checks whether the operator reconcile to the same state from S_i-1 and S_0, and it also checks whether operator rolls back to the same state as it was after reaching to an error-state</a:t>
            </a:r>
          </a:p>
          <a:p>
            <a:endParaRPr kumimoji="1" lang="en-US" altLang="zh-CN" dirty="0"/>
          </a:p>
          <a:p>
            <a:endParaRPr kumimoji="1" lang="en-US" altLang="zh-CN" dirty="0"/>
          </a:p>
          <a:p>
            <a:r>
              <a:rPr kumimoji="1" lang="en-US" altLang="zh-CN" dirty="0"/>
              <a:t>Consistency oracle: Some bugs occur if an operator stops reconciliation because the system is in state Si satisfies D in the operator’s view, but Si does not satisfies D in the management platform’s view. To detect such bugs, </a:t>
            </a:r>
            <a:r>
              <a:rPr kumimoji="1" lang="en-US" altLang="zh-CN" dirty="0" err="1"/>
              <a:t>Acto</a:t>
            </a:r>
            <a:r>
              <a:rPr kumimoji="1" lang="en-US" altLang="zh-CN" dirty="0"/>
              <a:t> additionally checks whether the management platform’s view matches D</a:t>
            </a:r>
          </a:p>
          <a:p>
            <a:endParaRPr kumimoji="1" lang="en-US" altLang="zh-CN" dirty="0"/>
          </a:p>
          <a:p>
            <a:r>
              <a:rPr kumimoji="1" lang="en-US" altLang="zh-CN" dirty="0"/>
              <a:t>While the property is available in operators, the  property in Di is not consistent with Kubernetes’ view of Redis followers, in which there is no </a:t>
            </a:r>
            <a:r>
              <a:rPr kumimoji="1" lang="en-US" altLang="zh-CN" dirty="0" err="1"/>
              <a:t>pdb</a:t>
            </a:r>
            <a:r>
              <a:rPr kumimoji="1" lang="en-US" altLang="zh-CN" dirty="0"/>
              <a:t>. The root cause is that  OCK/</a:t>
            </a:r>
            <a:r>
              <a:rPr kumimoji="1" lang="en-US" altLang="zh-CN" dirty="0" err="1"/>
              <a:t>RedisOp</a:t>
            </a:r>
            <a:r>
              <a:rPr kumimoji="1" lang="en-US" altLang="zh-CN" dirty="0"/>
              <a:t> was missing code to support </a:t>
            </a:r>
            <a:r>
              <a:rPr kumimoji="1" lang="en-US" altLang="zh-CN" dirty="0" err="1"/>
              <a:t>pdb</a:t>
            </a:r>
            <a:r>
              <a:rPr kumimoji="1" lang="en-US" altLang="zh-CN" dirty="0"/>
              <a:t> for followers, this is common as software evolves</a:t>
            </a:r>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18</a:t>
            </a:fld>
            <a:endParaRPr lang="zh-TW" altLang="en-US"/>
          </a:p>
        </p:txBody>
      </p:sp>
    </p:spTree>
    <p:extLst>
      <p:ext uri="{BB962C8B-B14F-4D97-AF65-F5344CB8AC3E}">
        <p14:creationId xmlns:p14="http://schemas.microsoft.com/office/powerpoint/2010/main" val="330217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5993-201F-1A8F-0B3F-44F56819EC2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72FFB1-2FA6-7150-80A7-664DBB7CC47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9C25F2-97FE-557F-C040-C67DDCC8E45D}"/>
              </a:ext>
            </a:extLst>
          </p:cNvPr>
          <p:cNvSpPr>
            <a:spLocks noGrp="1"/>
          </p:cNvSpPr>
          <p:nvPr>
            <p:ph type="body" idx="1"/>
          </p:nvPr>
        </p:nvSpPr>
        <p:spPr/>
        <p:txBody>
          <a:bodyPr/>
          <a:lstStyle/>
          <a:p>
            <a:r>
              <a:rPr kumimoji="1" lang="en-US" altLang="zh-CN" dirty="0" err="1"/>
              <a:t>Acto</a:t>
            </a:r>
            <a:r>
              <a:rPr kumimoji="1" lang="en-US" altLang="zh-CN" dirty="0"/>
              <a:t> finds 56 new bugs in eleven operators, 42 bugs have been confirmed, 30 have been fixed.</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Among the 2243 reported test failures, there is </a:t>
            </a:r>
            <a:r>
              <a:rPr kumimoji="1" lang="en-US" altLang="zh-CN" b="1" dirty="0"/>
              <a:t>no</a:t>
            </a:r>
            <a:r>
              <a:rPr kumimoji="1" lang="en-US" altLang="zh-CN" dirty="0"/>
              <a:t> false alarm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Most of the test campaigns started by </a:t>
            </a:r>
            <a:r>
              <a:rPr kumimoji="1" lang="en-US" altLang="zh-CN" dirty="0" err="1"/>
              <a:t>Acto</a:t>
            </a:r>
            <a:r>
              <a:rPr kumimoji="1" lang="en-US" altLang="zh-CN" dirty="0"/>
              <a:t> stopped in 8 hours. Which means all the property in the CR is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endParaRPr kumimoji="1" lang="zh-CN" altLang="en-US" dirty="0"/>
          </a:p>
          <a:p>
            <a:endParaRPr kumimoji="1" lang="zh-CN" altLang="en-US" dirty="0"/>
          </a:p>
        </p:txBody>
      </p:sp>
      <p:sp>
        <p:nvSpPr>
          <p:cNvPr id="4" name="灯片编号占位符 3">
            <a:extLst>
              <a:ext uri="{FF2B5EF4-FFF2-40B4-BE49-F238E27FC236}">
                <a16:creationId xmlns:a16="http://schemas.microsoft.com/office/drawing/2014/main" id="{44B94CE7-4778-C0A4-AE23-961D03DC7220}"/>
              </a:ext>
            </a:extLst>
          </p:cNvPr>
          <p:cNvSpPr>
            <a:spLocks noGrp="1"/>
          </p:cNvSpPr>
          <p:nvPr>
            <p:ph type="sldNum" sz="quarter" idx="5"/>
          </p:nvPr>
        </p:nvSpPr>
        <p:spPr/>
        <p:txBody>
          <a:bodyPr/>
          <a:lstStyle/>
          <a:p>
            <a:fld id="{B11D5518-E2B7-47D3-A483-775D39982443}" type="slidenum">
              <a:rPr lang="zh-TW" altLang="en-US" smtClean="0"/>
              <a:t>19</a:t>
            </a:fld>
            <a:endParaRPr lang="zh-TW" altLang="en-US"/>
          </a:p>
        </p:txBody>
      </p:sp>
    </p:spTree>
    <p:extLst>
      <p:ext uri="{BB962C8B-B14F-4D97-AF65-F5344CB8AC3E}">
        <p14:creationId xmlns:p14="http://schemas.microsoft.com/office/powerpoint/2010/main" val="381741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CE37-CE42-5B2C-EF07-B029720D611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BC0DC5-9658-4652-78E9-EB8113C5F5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4DBD42B-4C52-0001-BF9B-0FD6964D02C6}"/>
              </a:ext>
            </a:extLst>
          </p:cNvPr>
          <p:cNvSpPr>
            <a:spLocks noGrp="1"/>
          </p:cNvSpPr>
          <p:nvPr>
            <p:ph type="body" idx="1"/>
          </p:nvPr>
        </p:nvSpPr>
        <p:spPr/>
        <p:txBody>
          <a:bodyPr/>
          <a:lstStyle/>
          <a:p>
            <a:pPr marL="0" indent="0">
              <a:buNone/>
            </a:pPr>
            <a:r>
              <a:rPr lang="en-US" altLang="zh-CN" sz="1200" dirty="0">
                <a:latin typeface="Times New Roman" panose="02020603050405020304" pitchFamily="18" charset="0"/>
                <a:cs typeface="Times New Roman" panose="02020603050405020304" pitchFamily="18" charset="0"/>
              </a:rPr>
              <a:t>To quickly routing network failures, researchers has designed and deployed an system, namely AND, to the Alibaba cloud</a:t>
            </a:r>
          </a:p>
          <a:p>
            <a:pPr marL="0" indent="0">
              <a:buNone/>
            </a:pP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AND exploits the single metric of TCP retransmission (</a:t>
            </a:r>
            <a:r>
              <a:rPr lang="en-US" altLang="zh-CN" sz="1200" dirty="0" err="1">
                <a:latin typeface="Times New Roman" panose="02020603050405020304" pitchFamily="18" charset="0"/>
                <a:cs typeface="Times New Roman" panose="02020603050405020304" pitchFamily="18" charset="0"/>
              </a:rPr>
              <a:t>retx</a:t>
            </a:r>
            <a:r>
              <a:rPr lang="en-US" altLang="zh-CN" sz="1200" dirty="0">
                <a:latin typeface="Times New Roman" panose="02020603050405020304" pitchFamily="18" charset="0"/>
                <a:cs typeface="Times New Roman" panose="02020603050405020304" pitchFamily="18" charset="0"/>
              </a:rPr>
              <a:t> for short) to capture anomalies at microservice levels and correlates applications with network end-to-end</a:t>
            </a:r>
          </a:p>
          <a:p>
            <a:pPr marL="0" indent="0">
              <a:buNone/>
            </a:pP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The key insight is that </a:t>
            </a:r>
            <a:r>
              <a:rPr lang="en-US" altLang="zh-CN" sz="1200" dirty="0" err="1">
                <a:latin typeface="Times New Roman" panose="02020603050405020304" pitchFamily="18" charset="0"/>
                <a:cs typeface="Times New Roman" panose="02020603050405020304" pitchFamily="18" charset="0"/>
              </a:rPr>
              <a:t>retxs</a:t>
            </a:r>
            <a:r>
              <a:rPr lang="en-US" altLang="zh-CN" sz="1200" dirty="0">
                <a:latin typeface="Times New Roman" panose="02020603050405020304" pitchFamily="18" charset="0"/>
                <a:cs typeface="Times New Roman" panose="02020603050405020304" pitchFamily="18" charset="0"/>
              </a:rPr>
              <a:t> are effective signs of anomalies, inherently exist in in-band traffic, and correlate applications to fundamental platforms and infrastructure end-to-end.</a:t>
            </a:r>
          </a:p>
        </p:txBody>
      </p:sp>
      <p:sp>
        <p:nvSpPr>
          <p:cNvPr id="4" name="灯片编号占位符 3">
            <a:extLst>
              <a:ext uri="{FF2B5EF4-FFF2-40B4-BE49-F238E27FC236}">
                <a16:creationId xmlns:a16="http://schemas.microsoft.com/office/drawing/2014/main" id="{FD87D235-73E5-3640-55EA-80061FF906C1}"/>
              </a:ext>
            </a:extLst>
          </p:cNvPr>
          <p:cNvSpPr>
            <a:spLocks noGrp="1"/>
          </p:cNvSpPr>
          <p:nvPr>
            <p:ph type="sldNum" sz="quarter" idx="5"/>
          </p:nvPr>
        </p:nvSpPr>
        <p:spPr/>
        <p:txBody>
          <a:bodyPr/>
          <a:lstStyle/>
          <a:p>
            <a:fld id="{B11D5518-E2B7-47D3-A483-775D39982443}" type="slidenum">
              <a:rPr lang="zh-TW" altLang="en-US" smtClean="0"/>
              <a:t>20</a:t>
            </a:fld>
            <a:endParaRPr lang="zh-TW" altLang="en-US"/>
          </a:p>
        </p:txBody>
      </p:sp>
    </p:spTree>
    <p:extLst>
      <p:ext uri="{BB962C8B-B14F-4D97-AF65-F5344CB8AC3E}">
        <p14:creationId xmlns:p14="http://schemas.microsoft.com/office/powerpoint/2010/main" val="370458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1200" dirty="0">
                <a:latin typeface="Times New Roman" panose="02020603050405020304" pitchFamily="18" charset="0"/>
                <a:cs typeface="Times New Roman" panose="02020603050405020304" pitchFamily="18" charset="0"/>
              </a:rPr>
              <a:t>First AND extracts </a:t>
            </a:r>
            <a:r>
              <a:rPr lang="en-US" altLang="zh-CN" sz="1200" dirty="0" err="1">
                <a:latin typeface="Times New Roman" panose="02020603050405020304" pitchFamily="18" charset="0"/>
                <a:cs typeface="Times New Roman" panose="02020603050405020304" pitchFamily="18" charset="0"/>
              </a:rPr>
              <a:t>retxs</a:t>
            </a:r>
            <a:r>
              <a:rPr lang="en-US" altLang="zh-CN" sz="1200" dirty="0">
                <a:latin typeface="Times New Roman" panose="02020603050405020304" pitchFamily="18" charset="0"/>
                <a:cs typeface="Times New Roman" panose="02020603050405020304" pitchFamily="18" charset="0"/>
              </a:rPr>
              <a:t> at the microservice level via </a:t>
            </a:r>
            <a:r>
              <a:rPr lang="en-US" altLang="zh-CN" sz="1200" dirty="0" err="1">
                <a:latin typeface="Times New Roman" panose="02020603050405020304" pitchFamily="18" charset="0"/>
                <a:cs typeface="Times New Roman" panose="02020603050405020304" pitchFamily="18" charset="0"/>
              </a:rPr>
              <a:t>nBPF</a:t>
            </a:r>
            <a:r>
              <a:rPr lang="en-US" altLang="zh-CN" sz="1200" dirty="0">
                <a:latin typeface="Times New Roman" panose="02020603050405020304" pitchFamily="18" charset="0"/>
                <a:cs typeface="Times New Roman" panose="02020603050405020304" pitchFamily="18" charset="0"/>
              </a:rPr>
              <a:t>, a </a:t>
            </a:r>
            <a:r>
              <a:rPr lang="en-US" altLang="zh-CN" sz="1200" dirty="0" err="1">
                <a:latin typeface="Times New Roman" panose="02020603050405020304" pitchFamily="18" charset="0"/>
                <a:cs typeface="Times New Roman" panose="02020603050405020304" pitchFamily="18" charset="0"/>
              </a:rPr>
              <a:t>eBPF</a:t>
            </a:r>
            <a:r>
              <a:rPr lang="en-US" altLang="zh-CN" sz="1200" dirty="0">
                <a:latin typeface="Times New Roman" panose="02020603050405020304" pitchFamily="18" charset="0"/>
                <a:cs typeface="Times New Roman" panose="02020603050405020304" pitchFamily="18" charset="0"/>
              </a:rPr>
              <a:t> based collecting tool. </a:t>
            </a:r>
            <a:br>
              <a:rPr lang="en-US" altLang="zh-CN" sz="1200" dirty="0">
                <a:latin typeface="Times New Roman" panose="02020603050405020304" pitchFamily="18" charset="0"/>
                <a:cs typeface="Times New Roman" panose="02020603050405020304" pitchFamily="18" charset="0"/>
              </a:rPr>
            </a:br>
            <a:r>
              <a:rPr lang="en-US" altLang="zh-CN" sz="1200" dirty="0">
                <a:latin typeface="Times New Roman" panose="02020603050405020304" pitchFamily="18" charset="0"/>
                <a:cs typeface="Times New Roman" panose="02020603050405020304" pitchFamily="18" charset="0"/>
              </a:rPr>
              <a:t>Specifically, </a:t>
            </a:r>
            <a:r>
              <a:rPr lang="en-US" altLang="zh-CN" sz="1200" dirty="0" err="1">
                <a:latin typeface="Times New Roman" panose="02020603050405020304" pitchFamily="18" charset="0"/>
                <a:cs typeface="Times New Roman" panose="02020603050405020304" pitchFamily="18" charset="0"/>
              </a:rPr>
              <a:t>nBPF</a:t>
            </a:r>
            <a:r>
              <a:rPr lang="en-US" altLang="zh-CN" sz="1200" dirty="0">
                <a:latin typeface="Times New Roman" panose="02020603050405020304" pitchFamily="18" charset="0"/>
                <a:cs typeface="Times New Roman" panose="02020603050405020304" pitchFamily="18" charset="0"/>
              </a:rPr>
              <a:t> monitors SYN </a:t>
            </a:r>
            <a:r>
              <a:rPr lang="en-US" altLang="zh-CN" sz="1200" dirty="0" err="1">
                <a:latin typeface="Times New Roman" panose="02020603050405020304" pitchFamily="18" charset="0"/>
                <a:cs typeface="Times New Roman" panose="02020603050405020304" pitchFamily="18" charset="0"/>
              </a:rPr>
              <a:t>retxs</a:t>
            </a:r>
            <a:r>
              <a:rPr lang="en-US" altLang="zh-CN" sz="1200" dirty="0">
                <a:latin typeface="Times New Roman" panose="02020603050405020304" pitchFamily="18" charset="0"/>
                <a:cs typeface="Times New Roman" panose="02020603050405020304" pitchFamily="18" charset="0"/>
              </a:rPr>
              <a:t> during connection establishment, which indicates that applications cannot establish service. Additionally, </a:t>
            </a:r>
            <a:r>
              <a:rPr lang="en-US" altLang="zh-CN" sz="1200" dirty="0" err="1">
                <a:latin typeface="Times New Roman" panose="02020603050405020304" pitchFamily="18" charset="0"/>
                <a:cs typeface="Times New Roman" panose="02020603050405020304" pitchFamily="18" charset="0"/>
              </a:rPr>
              <a:t>nBPF</a:t>
            </a:r>
            <a:r>
              <a:rPr lang="en-US" altLang="zh-CN" sz="1200" dirty="0">
                <a:latin typeface="Times New Roman" panose="02020603050405020304" pitchFamily="18" charset="0"/>
                <a:cs typeface="Times New Roman" panose="02020603050405020304" pitchFamily="18" charset="0"/>
              </a:rPr>
              <a:t> only extracts RTO </a:t>
            </a:r>
            <a:r>
              <a:rPr lang="en-US" altLang="zh-CN" sz="1200" dirty="0" err="1">
                <a:latin typeface="Times New Roman" panose="02020603050405020304" pitchFamily="18" charset="0"/>
                <a:cs typeface="Times New Roman" panose="02020603050405020304" pitchFamily="18" charset="0"/>
              </a:rPr>
              <a:t>retxs</a:t>
            </a:r>
            <a:r>
              <a:rPr lang="en-US" altLang="zh-CN" sz="1200" dirty="0">
                <a:latin typeface="Times New Roman" panose="02020603050405020304" pitchFamily="18" charset="0"/>
                <a:cs typeface="Times New Roman" panose="02020603050405020304" pitchFamily="18" charset="0"/>
              </a:rPr>
              <a:t> for established connections (around 0.1%)</a:t>
            </a:r>
          </a:p>
          <a:p>
            <a:pPr marL="0" indent="0">
              <a:buNone/>
            </a:pP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Then AND perform a real-time detection procedure to extract anomalies from “noisy” </a:t>
            </a:r>
            <a:r>
              <a:rPr lang="en-US" altLang="zh-CN" sz="1200" dirty="0" err="1">
                <a:latin typeface="Times New Roman" panose="02020603050405020304" pitchFamily="18" charset="0"/>
                <a:cs typeface="Times New Roman" panose="02020603050405020304" pitchFamily="18" charset="0"/>
              </a:rPr>
              <a:t>retxs</a:t>
            </a:r>
            <a:r>
              <a:rPr lang="en-US" altLang="zh-CN" sz="1200" dirty="0">
                <a:latin typeface="Times New Roman" panose="02020603050405020304" pitchFamily="18" charset="0"/>
                <a:cs typeface="Times New Roman" panose="02020603050405020304" pitchFamily="18" charset="0"/>
              </a:rPr>
              <a:t>.</a:t>
            </a:r>
          </a:p>
          <a:p>
            <a:pPr marL="0" indent="0">
              <a:buNone/>
            </a:pPr>
            <a:r>
              <a:rPr lang="en-US" altLang="zh-CN" sz="1200" dirty="0">
                <a:latin typeface="Times New Roman" panose="02020603050405020304" pitchFamily="18" charset="0"/>
                <a:cs typeface="Times New Roman" panose="02020603050405020304" pitchFamily="18" charset="0"/>
              </a:rPr>
              <a:t>the feature values are obtained by differencing real-time counters with prediction values </a:t>
            </a:r>
            <a:r>
              <a:rPr lang="en-US" altLang="zh-CN" sz="1200" dirty="0" err="1">
                <a:latin typeface="Times New Roman" panose="02020603050405020304" pitchFamily="18" charset="0"/>
                <a:cs typeface="Times New Roman" panose="02020603050405020304" pitchFamily="18" charset="0"/>
              </a:rPr>
              <a:t>of“noises</a:t>
            </a:r>
            <a:r>
              <a:rPr lang="en-US" altLang="zh-CN" sz="1200" dirty="0">
                <a:latin typeface="Times New Roman" panose="02020603050405020304" pitchFamily="18" charset="0"/>
                <a:cs typeface="Times New Roman" panose="02020603050405020304" pitchFamily="18" charset="0"/>
              </a:rPr>
              <a:t>”. Second, the feature values are penalized and scaled according to the stability and seasonality of the time series. For example, time series that exhibit unstable/unpredictable ‘noise’ can hardly extract true anomalies and are prone to be penalized</a:t>
            </a:r>
          </a:p>
          <a:p>
            <a:pPr marL="0" indent="0">
              <a:buNone/>
            </a:pPr>
            <a:endParaRPr lang="en-US" altLang="zh-CN" sz="1200" dirty="0">
              <a:latin typeface="Times New Roman" panose="02020603050405020304" pitchFamily="18" charset="0"/>
              <a:cs typeface="Times New Roman" panose="02020603050405020304" pitchFamily="18" charset="0"/>
            </a:endParaRPr>
          </a:p>
          <a:p>
            <a:pPr marL="0" indent="0">
              <a:buNone/>
            </a:pPr>
            <a:r>
              <a:rPr lang="en-US" altLang="zh-CN" sz="1200" dirty="0">
                <a:latin typeface="Times New Roman" panose="02020603050405020304" pitchFamily="18" charset="0"/>
                <a:cs typeface="Times New Roman" panose="02020603050405020304" pitchFamily="18" charset="0"/>
              </a:rPr>
              <a:t>In step 3, AND develop an anomaly routing model to delimit anomalies among multiple target teams</a:t>
            </a:r>
          </a:p>
          <a:p>
            <a:endParaRPr lang="en-US" altLang="zh-CN" sz="1200" dirty="0">
              <a:latin typeface="Times New Roman" panose="02020603050405020304" pitchFamily="18" charset="0"/>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21</a:t>
            </a:fld>
            <a:endParaRPr lang="zh-TW" altLang="en-US"/>
          </a:p>
        </p:txBody>
      </p:sp>
    </p:spTree>
    <p:extLst>
      <p:ext uri="{BB962C8B-B14F-4D97-AF65-F5344CB8AC3E}">
        <p14:creationId xmlns:p14="http://schemas.microsoft.com/office/powerpoint/2010/main" val="139806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A565-DE9B-B7C8-62EC-BD28526E4A5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21C8E03-CC4D-CAFF-7897-2E90861DC33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1118C79-8DD2-1A45-0DCA-96A0F3F1A145}"/>
              </a:ext>
            </a:extLst>
          </p:cNvPr>
          <p:cNvSpPr>
            <a:spLocks noGrp="1"/>
          </p:cNvSpPr>
          <p:nvPr>
            <p:ph type="body" idx="1"/>
          </p:nvPr>
        </p:nvSpPr>
        <p:spPr/>
        <p:txBody>
          <a:bodyPr/>
          <a:lstStyle/>
          <a:p>
            <a:r>
              <a:rPr lang="en-US" altLang="zh-CN" sz="1200" dirty="0">
                <a:latin typeface="Times New Roman" panose="02020603050405020304" pitchFamily="18" charset="0"/>
                <a:cs typeface="Times New Roman" panose="02020603050405020304" pitchFamily="18" charset="0"/>
              </a:rPr>
              <a:t>Specifically, in step 3, </a:t>
            </a:r>
          </a:p>
          <a:p>
            <a:endParaRPr kumimoji="1" lang="en-US" altLang="zh-CN" dirty="0"/>
          </a:p>
          <a:p>
            <a:r>
              <a:rPr kumimoji="1" lang="en-US" altLang="zh-CN" dirty="0"/>
              <a:t>AND uses a hierarchical diagnostic mechanism to narrow the scope of problems step-by-step. First, AND distinguishes anomalies between intranet and internet traffic in the collecting phase. AND thus avoids interference from the unstable network environments of the internet in anomaly routing. After that, AND routes anomalies among networks, non-networks (end hosts, applications, etc.) and special scenarios like SLB/NAT/Internet. Finally, AND analyzes the location and root cause of anomalies by correlating domain-specific metrics and monitors</a:t>
            </a:r>
            <a:endParaRPr kumimoji="1" lang="zh-CN" altLang="en-US" dirty="0"/>
          </a:p>
        </p:txBody>
      </p:sp>
      <p:sp>
        <p:nvSpPr>
          <p:cNvPr id="4" name="灯片编号占位符 3">
            <a:extLst>
              <a:ext uri="{FF2B5EF4-FFF2-40B4-BE49-F238E27FC236}">
                <a16:creationId xmlns:a16="http://schemas.microsoft.com/office/drawing/2014/main" id="{3F0E4973-965B-6546-09B3-96AE99F4190E}"/>
              </a:ext>
            </a:extLst>
          </p:cNvPr>
          <p:cNvSpPr>
            <a:spLocks noGrp="1"/>
          </p:cNvSpPr>
          <p:nvPr>
            <p:ph type="sldNum" sz="quarter" idx="5"/>
          </p:nvPr>
        </p:nvSpPr>
        <p:spPr/>
        <p:txBody>
          <a:bodyPr/>
          <a:lstStyle/>
          <a:p>
            <a:fld id="{B11D5518-E2B7-47D3-A483-775D39982443}" type="slidenum">
              <a:rPr lang="zh-TW" altLang="en-US" smtClean="0"/>
              <a:t>22</a:t>
            </a:fld>
            <a:endParaRPr lang="zh-TW" altLang="en-US"/>
          </a:p>
        </p:txBody>
      </p:sp>
    </p:spTree>
    <p:extLst>
      <p:ext uri="{BB962C8B-B14F-4D97-AF65-F5344CB8AC3E}">
        <p14:creationId xmlns:p14="http://schemas.microsoft.com/office/powerpoint/2010/main" val="392949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Each day the anomaly detection and diagnostic model evolve with new training data.</a:t>
            </a:r>
          </a:p>
          <a:p>
            <a:endParaRPr kumimoji="1" lang="en-US" altLang="zh-CN" dirty="0"/>
          </a:p>
          <a:p>
            <a:r>
              <a:rPr kumimoji="1" lang="en-US" altLang="zh-CN" dirty="0"/>
              <a:t>Subsequently, after xx</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23</a:t>
            </a:fld>
            <a:endParaRPr lang="zh-TW" altLang="en-US"/>
          </a:p>
        </p:txBody>
      </p:sp>
    </p:spTree>
    <p:extLst>
      <p:ext uri="{BB962C8B-B14F-4D97-AF65-F5344CB8AC3E}">
        <p14:creationId xmlns:p14="http://schemas.microsoft.com/office/powerpoint/2010/main" val="2671589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48F0B-790C-3DC1-F48D-5FF7671527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29B1DA3-81A9-A13F-A9EB-8FD06AB930E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1D7A00-79B2-98DE-E806-8ADE645134DC}"/>
              </a:ext>
            </a:extLst>
          </p:cNvPr>
          <p:cNvSpPr>
            <a:spLocks noGrp="1"/>
          </p:cNvSpPr>
          <p:nvPr>
            <p:ph type="body" idx="1"/>
          </p:nvPr>
        </p:nvSpPr>
        <p:spPr/>
        <p:txBody>
          <a:bodyPr/>
          <a:lstStyle/>
          <a:p>
            <a:r>
              <a:rPr kumimoji="1" lang="en-US" altLang="zh-CN" dirty="0"/>
              <a:t>They compare the CPU overheads of </a:t>
            </a:r>
            <a:r>
              <a:rPr kumimoji="1" lang="en-US" altLang="zh-CN" dirty="0" err="1"/>
              <a:t>nBPF</a:t>
            </a:r>
            <a:r>
              <a:rPr kumimoji="1" lang="en-US" altLang="zh-CN" dirty="0"/>
              <a:t> with end-host monitoring tools. Existing works collect connection-/packet-level metrics at end hosts. For example, they adopt </a:t>
            </a:r>
            <a:r>
              <a:rPr kumimoji="1" lang="en-US" altLang="zh-CN" dirty="0" err="1"/>
              <a:t>Netlink</a:t>
            </a:r>
            <a:r>
              <a:rPr kumimoji="1" lang="en-US" altLang="zh-CN" dirty="0"/>
              <a:t> to collect TCP info from the kernel. The burst loads easily cause a full occupation of a single CPU core. The BCC tools monitor TCP connections using </a:t>
            </a:r>
            <a:r>
              <a:rPr kumimoji="1" lang="en-US" altLang="zh-CN" dirty="0" err="1"/>
              <a:t>eBPF</a:t>
            </a:r>
            <a:r>
              <a:rPr kumimoji="1" lang="en-US" altLang="zh-CN" dirty="0"/>
              <a:t> and reduce the overheads compared to </a:t>
            </a:r>
            <a:r>
              <a:rPr kumimoji="1" lang="en-US" altLang="zh-CN" dirty="0" err="1"/>
              <a:t>Netlink</a:t>
            </a:r>
            <a:r>
              <a:rPr kumimoji="1" lang="en-US" altLang="zh-CN" dirty="0"/>
              <a:t>, however, the peak CPU utilization still exceeds 10%. As a comparison, the CPU overheads of </a:t>
            </a:r>
            <a:r>
              <a:rPr kumimoji="1" lang="en-US" altLang="zh-CN" dirty="0" err="1"/>
              <a:t>nBPF</a:t>
            </a:r>
            <a:r>
              <a:rPr kumimoji="1" lang="en-US" altLang="zh-CN" dirty="0"/>
              <a:t> keep around or below 1%, because </a:t>
            </a:r>
            <a:r>
              <a:rPr kumimoji="1" lang="en-US" altLang="zh-CN" dirty="0" err="1"/>
              <a:t>nBPF</a:t>
            </a:r>
            <a:r>
              <a:rPr kumimoji="1" lang="en-US" altLang="zh-CN" dirty="0"/>
              <a:t> only collects </a:t>
            </a:r>
            <a:r>
              <a:rPr kumimoji="1" lang="en-US" altLang="zh-CN" dirty="0" err="1"/>
              <a:t>retxs</a:t>
            </a:r>
            <a:r>
              <a:rPr kumimoji="1" lang="en-US" altLang="zh-CN" dirty="0"/>
              <a:t> events with dedicated optimizations like filtering/sampling, zero-copy collecting, etc.</a:t>
            </a:r>
            <a:endParaRPr kumimoji="1" lang="zh-CN" altLang="en-US" dirty="0"/>
          </a:p>
        </p:txBody>
      </p:sp>
      <p:sp>
        <p:nvSpPr>
          <p:cNvPr id="4" name="灯片编号占位符 3">
            <a:extLst>
              <a:ext uri="{FF2B5EF4-FFF2-40B4-BE49-F238E27FC236}">
                <a16:creationId xmlns:a16="http://schemas.microsoft.com/office/drawing/2014/main" id="{87932397-6BE3-5156-B634-4C7F16214969}"/>
              </a:ext>
            </a:extLst>
          </p:cNvPr>
          <p:cNvSpPr>
            <a:spLocks noGrp="1"/>
          </p:cNvSpPr>
          <p:nvPr>
            <p:ph type="sldNum" sz="quarter" idx="5"/>
          </p:nvPr>
        </p:nvSpPr>
        <p:spPr/>
        <p:txBody>
          <a:bodyPr/>
          <a:lstStyle/>
          <a:p>
            <a:fld id="{B11D5518-E2B7-47D3-A483-775D39982443}" type="slidenum">
              <a:rPr lang="zh-TW" altLang="en-US" smtClean="0"/>
              <a:t>24</a:t>
            </a:fld>
            <a:endParaRPr lang="zh-TW" altLang="en-US"/>
          </a:p>
        </p:txBody>
      </p:sp>
    </p:spTree>
    <p:extLst>
      <p:ext uri="{BB962C8B-B14F-4D97-AF65-F5344CB8AC3E}">
        <p14:creationId xmlns:p14="http://schemas.microsoft.com/office/powerpoint/2010/main" val="3694573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Regarding the hardware limitations, current all-or-nothing paradigm suffers from many limitations. Hence, researcher from Microsoft designed a systems called Hyrax to implement a fail-in-place paradigm where servers with faulty components continue to host VMs without requiring repairs.</a:t>
            </a:r>
          </a:p>
          <a:p>
            <a:endParaRPr kumimoji="1" lang="en-US" altLang="zh-CN" dirty="0"/>
          </a:p>
          <a:p>
            <a:r>
              <a:rPr kumimoji="1" lang="en-US" altLang="zh-CN" dirty="0"/>
              <a:t>A fail-in-place paradigm should satisfy several constraints:</a:t>
            </a:r>
          </a:p>
          <a:p>
            <a:endParaRPr kumimoji="1" lang="en-US" altLang="zh-CN" dirty="0"/>
          </a:p>
          <a:p>
            <a:endParaRPr kumimoji="1" lang="en-US" altLang="zh-CN" dirty="0"/>
          </a:p>
          <a:p>
            <a:r>
              <a:rPr kumimoji="1" lang="en-US" altLang="zh-CN" dirty="0"/>
              <a:t>The key insight is that: the majority of hardware repair tickets are due to the failure of degradable components, which indicates that the server with degraded components can still be utilized</a:t>
            </a:r>
          </a:p>
          <a:p>
            <a:endParaRPr kumimoji="1" lang="en-US" altLang="zh-CN" dirty="0"/>
          </a:p>
          <a:p>
            <a:r>
              <a:rPr kumimoji="1" lang="en-US" altLang="zh-CN" dirty="0"/>
              <a:t>After a server is marked as suspect, results from Diagnostics are used by the Hyrax Policy to decide whether to degrade or repair. This policy applies first filters for degradable component types. Second, it verifies that diagnostics points to a specific pathway within this component type. Third, it applies a threshold on how many components of each type can be degraded. Degraded servers are created by deactivating the faulty component pathway</a:t>
            </a:r>
          </a:p>
          <a:p>
            <a:endParaRPr kumimoji="1" lang="en-US" altLang="zh-CN" dirty="0"/>
          </a:p>
          <a:p>
            <a:r>
              <a:rPr kumimoji="1" lang="en-US" altLang="zh-CN" dirty="0"/>
              <a:t>Degraded servers are created by deactivating the faulty component pathway. Repairs are scheduled for undegradable component types, when diagnostics cannot identify the faulty component pathway, or if deactivation would cross the policy’s threshold</a:t>
            </a:r>
          </a:p>
          <a:p>
            <a:endParaRPr kumimoji="1" lang="en-US" altLang="zh-CN" dirty="0"/>
          </a:p>
          <a:p>
            <a:r>
              <a:rPr kumimoji="1" lang="en-US" altLang="zh-CN" dirty="0"/>
              <a:t>Currently, Hyrax implements 3 pathways separately for Memory, SSD, and Fan, which are considered as degradable components</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25</a:t>
            </a:fld>
            <a:endParaRPr lang="zh-TW" altLang="en-US"/>
          </a:p>
        </p:txBody>
      </p:sp>
    </p:spTree>
    <p:extLst>
      <p:ext uri="{BB962C8B-B14F-4D97-AF65-F5344CB8AC3E}">
        <p14:creationId xmlns:p14="http://schemas.microsoft.com/office/powerpoint/2010/main" val="1437600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26</a:t>
            </a:fld>
            <a:endParaRPr lang="zh-TW" altLang="en-US"/>
          </a:p>
        </p:txBody>
      </p:sp>
    </p:spTree>
    <p:extLst>
      <p:ext uri="{BB962C8B-B14F-4D97-AF65-F5344CB8AC3E}">
        <p14:creationId xmlns:p14="http://schemas.microsoft.com/office/powerpoint/2010/main" val="3781271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authors evaluate Hyrax on a subset of Azure clusters.</a:t>
            </a:r>
          </a:p>
          <a:p>
            <a:endParaRPr kumimoji="1" lang="en-US" altLang="zh-CN" dirty="0"/>
          </a:p>
          <a:p>
            <a:r>
              <a:rPr kumimoji="1" lang="en-US" altLang="zh-CN" dirty="0"/>
              <a:t>Furthermore, Hyrax reduces replacement rates by 40% for fans, 50% for SSDs, and 75% for memory, which enables extending server lifetimes for multiple years to amortize server costs and carbon emissions</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27</a:t>
            </a:fld>
            <a:endParaRPr lang="zh-TW" altLang="en-US"/>
          </a:p>
        </p:txBody>
      </p:sp>
    </p:spTree>
    <p:extLst>
      <p:ext uri="{BB962C8B-B14F-4D97-AF65-F5344CB8AC3E}">
        <p14:creationId xmlns:p14="http://schemas.microsoft.com/office/powerpoint/2010/main" val="2646769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0279-E5BC-3816-6AF0-BCB567783F7C}"/>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77F6C41D-3067-77A0-7BC8-3694426E204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6D6CA3B-4048-9FC9-482A-B05ABCEF7658}"/>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504CC9EB-A43D-6B99-FA8A-2B7ED2E39EC3}"/>
              </a:ext>
            </a:extLst>
          </p:cNvPr>
          <p:cNvSpPr>
            <a:spLocks noGrp="1"/>
          </p:cNvSpPr>
          <p:nvPr>
            <p:ph type="sldNum" sz="quarter" idx="10"/>
          </p:nvPr>
        </p:nvSpPr>
        <p:spPr/>
        <p:txBody>
          <a:bodyPr/>
          <a:lstStyle/>
          <a:p>
            <a:fld id="{7320D120-4707-426F-9B85-873E256A6635}" type="slidenum">
              <a:rPr lang="zh-TW" altLang="en-US" smtClean="0"/>
              <a:pPr/>
              <a:t>28</a:t>
            </a:fld>
            <a:endParaRPr lang="zh-TW" altLang="en-US"/>
          </a:p>
        </p:txBody>
      </p:sp>
    </p:spTree>
    <p:extLst>
      <p:ext uri="{BB962C8B-B14F-4D97-AF65-F5344CB8AC3E}">
        <p14:creationId xmlns:p14="http://schemas.microsoft.com/office/powerpoint/2010/main" val="1863339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3A2B7-85FD-9664-7E06-F992A59C6F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9A8107-2D7E-D6D1-3570-8438907BEE3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46527FC-1FE2-F385-D47A-188C5247C14C}"/>
              </a:ext>
            </a:extLst>
          </p:cNvPr>
          <p:cNvSpPr>
            <a:spLocks noGrp="1"/>
          </p:cNvSpPr>
          <p:nvPr>
            <p:ph type="body" idx="1"/>
          </p:nvPr>
        </p:nvSpPr>
        <p:spPr/>
        <p:txBody>
          <a:bodyPr/>
          <a:lstStyle/>
          <a:p>
            <a:r>
              <a:rPr kumimoji="1" lang="en-US" altLang="zh-CN" dirty="0" err="1"/>
              <a:t>Acto</a:t>
            </a:r>
            <a:r>
              <a:rPr kumimoji="1" lang="en-US" altLang="zh-CN" dirty="0"/>
              <a:t> an end-to-end testing framework for Kubernetes operators which tests whether Kubernetes operators can reconcile to the desired state and recover from </a:t>
            </a:r>
            <a:r>
              <a:rPr kumimoji="1" lang="en-US" altLang="zh-CN" dirty="0" err="1"/>
              <a:t>misoperation</a:t>
            </a:r>
            <a:endParaRPr kumimoji="1" lang="en-US" altLang="zh-CN" dirty="0"/>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Hyrax a fail-in-place paradigm that enables servers with faulted components continue to host VMs without requiring repairs.</a:t>
            </a:r>
          </a:p>
          <a:p>
            <a:endParaRPr kumimoji="1" lang="en-US" altLang="zh-CN" dirty="0"/>
          </a:p>
          <a:p>
            <a:r>
              <a:rPr kumimoji="1" lang="en-US" altLang="zh-CN" dirty="0"/>
              <a:t>AND an end-to-end application-network diagnosing system exploiting a single metric of TCP </a:t>
            </a:r>
            <a:r>
              <a:rPr kumimoji="1" lang="en-US" altLang="zh-CN" dirty="0" err="1"/>
              <a:t>retx</a:t>
            </a:r>
            <a:r>
              <a:rPr kumimoji="1" lang="en-US" altLang="zh-CN" dirty="0"/>
              <a:t>.</a:t>
            </a:r>
          </a:p>
          <a:p>
            <a:endParaRPr kumimoji="1" lang="en-US" altLang="zh-CN" dirty="0"/>
          </a:p>
          <a:p>
            <a:r>
              <a:rPr kumimoji="1" lang="en-US" altLang="zh-CN" dirty="0"/>
              <a:t>All three systems are deployed in the real-world cluster in the industry.</a:t>
            </a:r>
          </a:p>
        </p:txBody>
      </p:sp>
      <p:sp>
        <p:nvSpPr>
          <p:cNvPr id="4" name="灯片编号占位符 3">
            <a:extLst>
              <a:ext uri="{FF2B5EF4-FFF2-40B4-BE49-F238E27FC236}">
                <a16:creationId xmlns:a16="http://schemas.microsoft.com/office/drawing/2014/main" id="{52E971CD-9257-DC77-D5F1-FBEC439F25A8}"/>
              </a:ext>
            </a:extLst>
          </p:cNvPr>
          <p:cNvSpPr>
            <a:spLocks noGrp="1"/>
          </p:cNvSpPr>
          <p:nvPr>
            <p:ph type="sldNum" sz="quarter" idx="5"/>
          </p:nvPr>
        </p:nvSpPr>
        <p:spPr/>
        <p:txBody>
          <a:bodyPr/>
          <a:lstStyle/>
          <a:p>
            <a:fld id="{B11D5518-E2B7-47D3-A483-775D39982443}" type="slidenum">
              <a:rPr lang="zh-TW" altLang="en-US" smtClean="0"/>
              <a:t>29</a:t>
            </a:fld>
            <a:endParaRPr lang="zh-TW" altLang="en-US"/>
          </a:p>
        </p:txBody>
      </p:sp>
    </p:spTree>
    <p:extLst>
      <p:ext uri="{BB962C8B-B14F-4D97-AF65-F5344CB8AC3E}">
        <p14:creationId xmlns:p14="http://schemas.microsoft.com/office/powerpoint/2010/main" val="138658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What computing resources denote?</a:t>
            </a:r>
          </a:p>
          <a:p>
            <a:r>
              <a:rPr kumimoji="1" lang="en-US" altLang="zh-CN" dirty="0"/>
              <a:t>Example: computing resources can be servers like AWS EC2 provided by Amazon, </a:t>
            </a:r>
          </a:p>
          <a:p>
            <a:r>
              <a:rPr kumimoji="1" lang="en-US" altLang="zh-CN" dirty="0"/>
              <a:t>storage services, like OneDrive by Microsoft, iCloud by Apple</a:t>
            </a:r>
          </a:p>
          <a:p>
            <a:r>
              <a:rPr kumimoji="1" lang="en-US" altLang="zh-CN" dirty="0"/>
              <a:t>applications</a:t>
            </a:r>
          </a:p>
        </p:txBody>
      </p:sp>
      <p:sp>
        <p:nvSpPr>
          <p:cNvPr id="4" name="灯片编号占位符 3"/>
          <p:cNvSpPr>
            <a:spLocks noGrp="1"/>
          </p:cNvSpPr>
          <p:nvPr>
            <p:ph type="sldNum" sz="quarter" idx="5"/>
          </p:nvPr>
        </p:nvSpPr>
        <p:spPr/>
        <p:txBody>
          <a:bodyPr/>
          <a:lstStyle/>
          <a:p>
            <a:fld id="{B11D5518-E2B7-47D3-A483-775D39982443}" type="slidenum">
              <a:rPr lang="zh-TW" altLang="en-US" smtClean="0"/>
              <a:t>4</a:t>
            </a:fld>
            <a:endParaRPr lang="zh-TW" altLang="en-US"/>
          </a:p>
        </p:txBody>
      </p:sp>
    </p:spTree>
    <p:extLst>
      <p:ext uri="{BB962C8B-B14F-4D97-AF65-F5344CB8AC3E}">
        <p14:creationId xmlns:p14="http://schemas.microsoft.com/office/powerpoint/2010/main" val="15855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Since cloud is fundamental infrastructure in modern internet, it's reliability is important, can sometimes cause huge financial loss.</a:t>
            </a:r>
          </a:p>
          <a:p>
            <a:endParaRPr kumimoji="1" lang="en-US" altLang="zh-CN" dirty="0"/>
          </a:p>
          <a:p>
            <a:r>
              <a:rPr kumimoji="1" lang="en-US" altLang="zh-CN" dirty="0"/>
              <a:t>Recall the CrowdStrike outage few months ago.</a:t>
            </a:r>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5</a:t>
            </a:fld>
            <a:endParaRPr lang="zh-TW" altLang="en-US"/>
          </a:p>
        </p:txBody>
      </p:sp>
    </p:spTree>
    <p:extLst>
      <p:ext uri="{BB962C8B-B14F-4D97-AF65-F5344CB8AC3E}">
        <p14:creationId xmlns:p14="http://schemas.microsoft.com/office/powerpoint/2010/main" val="130612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Cloud failures reveal in many forms, it can be hardware failure, network failure, and software failure, etc.</a:t>
            </a:r>
          </a:p>
          <a:p>
            <a:endParaRPr kumimoji="1" lang="en-US" altLang="zh-CN" dirty="0"/>
          </a:p>
          <a:p>
            <a:r>
              <a:rPr kumimoji="1" lang="en-US" altLang="zh-CN" dirty="0"/>
              <a:t>Cloud company spend huge expense on operating the cloud to ensure the reliability. For example, employing a huge operation team, replacing faulty component.</a:t>
            </a:r>
          </a:p>
          <a:p>
            <a:endParaRPr kumimoji="1" lang="en-US" altLang="zh-CN" dirty="0"/>
          </a:p>
          <a:p>
            <a:r>
              <a:rPr kumimoji="1" lang="en-US" altLang="zh-CN" dirty="0"/>
              <a:t>In following sections, I will introduce different techniques that enhance cloud reliability via software reliability, hardware reliability, and network reliability </a:t>
            </a:r>
            <a:endParaRPr kumimoji="1"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6</a:t>
            </a:fld>
            <a:endParaRPr lang="zh-TW" altLang="en-US"/>
          </a:p>
        </p:txBody>
      </p:sp>
    </p:spTree>
    <p:extLst>
      <p:ext uri="{BB962C8B-B14F-4D97-AF65-F5344CB8AC3E}">
        <p14:creationId xmlns:p14="http://schemas.microsoft.com/office/powerpoint/2010/main" val="357937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3FC7-29B2-BDA6-B333-FC2269DDA18A}"/>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49C648E5-EFB6-0B42-FF15-A7000448AE1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3E74576-45A4-40FE-234E-07DB4C7A7889}"/>
              </a:ext>
            </a:extLst>
          </p:cNvPr>
          <p:cNvSpPr>
            <a:spLocks noGrp="1"/>
          </p:cNvSpPr>
          <p:nvPr>
            <p:ph type="body" idx="1"/>
          </p:nvPr>
        </p:nvSpPr>
        <p:spPr/>
        <p:txBody>
          <a:bodyPr>
            <a:normAutofit/>
          </a:bodyPr>
          <a:lstStyle/>
          <a:p>
            <a:r>
              <a:rPr lang="en-US" altLang="zh-TW" dirty="0"/>
              <a:t>Let's introduce some preliminaries.</a:t>
            </a:r>
            <a:endParaRPr lang="zh-TW" altLang="en-US" dirty="0"/>
          </a:p>
        </p:txBody>
      </p:sp>
      <p:sp>
        <p:nvSpPr>
          <p:cNvPr id="4" name="投影片編號版面配置區 3">
            <a:extLst>
              <a:ext uri="{FF2B5EF4-FFF2-40B4-BE49-F238E27FC236}">
                <a16:creationId xmlns:a16="http://schemas.microsoft.com/office/drawing/2014/main" id="{4C67AFF1-8A22-101C-603D-589C751FBC4F}"/>
              </a:ext>
            </a:extLst>
          </p:cNvPr>
          <p:cNvSpPr>
            <a:spLocks noGrp="1"/>
          </p:cNvSpPr>
          <p:nvPr>
            <p:ph type="sldNum" sz="quarter" idx="10"/>
          </p:nvPr>
        </p:nvSpPr>
        <p:spPr/>
        <p:txBody>
          <a:bodyPr/>
          <a:lstStyle/>
          <a:p>
            <a:fld id="{7320D120-4707-426F-9B85-873E256A6635}" type="slidenum">
              <a:rPr lang="zh-TW" altLang="en-US" smtClean="0"/>
              <a:pPr/>
              <a:t>7</a:t>
            </a:fld>
            <a:endParaRPr lang="zh-TW" altLang="en-US"/>
          </a:p>
        </p:txBody>
      </p:sp>
    </p:spTree>
    <p:extLst>
      <p:ext uri="{BB962C8B-B14F-4D97-AF65-F5344CB8AC3E}">
        <p14:creationId xmlns:p14="http://schemas.microsoft.com/office/powerpoint/2010/main" val="119468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B650-D574-8409-2CFD-04D5CD762D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0A5A581-00C4-E732-0E17-6F8EBA8B9A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906C86-EDFB-32F0-3C9F-595AF9D1E23A}"/>
              </a:ext>
            </a:extLst>
          </p:cNvPr>
          <p:cNvSpPr>
            <a:spLocks noGrp="1"/>
          </p:cNvSpPr>
          <p:nvPr>
            <p:ph type="body" idx="1"/>
          </p:nvPr>
        </p:nvSpPr>
        <p:spPr/>
        <p:txBody>
          <a:bodyPr/>
          <a:lstStyle/>
          <a:p>
            <a:r>
              <a:rPr kumimoji="1" lang="en-US" altLang="zh-CN" dirty="0"/>
              <a:t>Many modern cloud applications are structured in microservice style as a collection of two or more services that are independently deployable and loosely coupled. </a:t>
            </a:r>
          </a:p>
          <a:p>
            <a:endParaRPr kumimoji="1" lang="en-US" altLang="zh-CN" dirty="0"/>
          </a:p>
          <a:p>
            <a:r>
              <a:rPr kumimoji="1" lang="en-US" altLang="zh-CN" dirty="0"/>
              <a:t>Services are typically containerized as container images. </a:t>
            </a:r>
          </a:p>
          <a:p>
            <a:endParaRPr kumimoji="1" lang="en-US" altLang="zh-CN" dirty="0"/>
          </a:p>
          <a:p>
            <a:r>
              <a:rPr kumimoji="1" lang="en-US" altLang="zh-CN" dirty="0"/>
              <a:t>In order to implement a chat room, we have </a:t>
            </a:r>
          </a:p>
          <a:p>
            <a:r>
              <a:rPr kumimoji="1" lang="en-US" altLang="zh-CN" dirty="0"/>
              <a:t>this is a basic example of microservice applications</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Kubernetes is an open source system that automates the deployment, scaling, and management of containerized applications anywhere.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5F6368"/>
                </a:solidFill>
                <a:effectLst/>
                <a:latin typeface="Google Sans Text"/>
              </a:rPr>
              <a:t>The difference between docker and Kubernetes is that docker lets you put everything you need to run your application into a box that can be stored and opened when and where it is required. Once you start boxing up your applications, you need a way to manage them; and that's what Kubernetes does.</a:t>
            </a:r>
            <a:endParaRPr lang="en-US" altLang="zh-CN" sz="1200" dirty="0"/>
          </a:p>
          <a:p>
            <a:endParaRPr kumimoji="1" lang="en-US" altLang="zh-CN" dirty="0"/>
          </a:p>
          <a:p>
            <a:endParaRPr kumimoji="1" lang="zh-CN" altLang="en-US" dirty="0"/>
          </a:p>
        </p:txBody>
      </p:sp>
      <p:sp>
        <p:nvSpPr>
          <p:cNvPr id="4" name="灯片编号占位符 3">
            <a:extLst>
              <a:ext uri="{FF2B5EF4-FFF2-40B4-BE49-F238E27FC236}">
                <a16:creationId xmlns:a16="http://schemas.microsoft.com/office/drawing/2014/main" id="{A6E09335-F209-89B7-CF4E-A465EB149F93}"/>
              </a:ext>
            </a:extLst>
          </p:cNvPr>
          <p:cNvSpPr>
            <a:spLocks noGrp="1"/>
          </p:cNvSpPr>
          <p:nvPr>
            <p:ph type="sldNum" sz="quarter" idx="5"/>
          </p:nvPr>
        </p:nvSpPr>
        <p:spPr/>
        <p:txBody>
          <a:bodyPr/>
          <a:lstStyle/>
          <a:p>
            <a:fld id="{B11D5518-E2B7-47D3-A483-775D39982443}" type="slidenum">
              <a:rPr lang="zh-TW" altLang="en-US" smtClean="0"/>
              <a:t>8</a:t>
            </a:fld>
            <a:endParaRPr lang="zh-TW" altLang="en-US"/>
          </a:p>
        </p:txBody>
      </p:sp>
    </p:spTree>
    <p:extLst>
      <p:ext uri="{BB962C8B-B14F-4D97-AF65-F5344CB8AC3E}">
        <p14:creationId xmlns:p14="http://schemas.microsoft.com/office/powerpoint/2010/main" val="157661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latin typeface="Clarity City"/>
              </a:rPr>
              <a:t>What is Kubernetes operator? Kubernetes offers limited initial functionality to ensure flexibility and scalability. K8s Operators are software extensions that make use of Kubernetes APIs to </a:t>
            </a:r>
            <a:r>
              <a:rPr lang="en-US" altLang="zh-CN" b="1" i="0" dirty="0">
                <a:solidFill>
                  <a:srgbClr val="000000"/>
                </a:solidFill>
                <a:effectLst/>
                <a:latin typeface="Clarity City"/>
              </a:rPr>
              <a:t>use custom resources to manage applications and their components</a:t>
            </a:r>
            <a:r>
              <a:rPr lang="en-US" altLang="zh-CN" b="0" i="0" dirty="0">
                <a:solidFill>
                  <a:srgbClr val="000000"/>
                </a:solidFill>
                <a:effectLst/>
                <a:latin typeface="Clarity City"/>
              </a:rPr>
              <a:t>.</a:t>
            </a:r>
          </a:p>
          <a:p>
            <a:endParaRPr kumimoji="1" lang="en-US" altLang="zh-CN" i="0" dirty="0"/>
          </a:p>
          <a:p>
            <a:r>
              <a:rPr kumimoji="1" lang="en-US" altLang="zh-CN" dirty="0"/>
              <a:t>Operation programs (i.e., operators) for modern cloud management platforms like Kubernetes, and  ECS follow a declarative, state-reconciliation design pattern.</a:t>
            </a:r>
          </a:p>
          <a:p>
            <a:endParaRPr kumimoji="1" lang="en-US" altLang="zh-CN" dirty="0"/>
          </a:p>
          <a:p>
            <a:r>
              <a:rPr kumimoji="1" lang="en-US" altLang="zh-CN" dirty="0"/>
              <a:t>what is state? What (custom resources) CR is? How CRs works? Let’s take ZooKeeper as an example…</a:t>
            </a:r>
          </a:p>
          <a:p>
            <a:endParaRPr kumimoji="1" lang="en-US" altLang="zh-CN" dirty="0"/>
          </a:p>
          <a:p>
            <a:r>
              <a:rPr kumimoji="1" lang="en-US" altLang="zh-CN" dirty="0"/>
              <a:t>Modern cloud management platforms based on state reconciliation like this.</a:t>
            </a:r>
          </a:p>
          <a:p>
            <a:endParaRPr kumimoji="1" lang="en-US" altLang="zh-CN" dirty="0"/>
          </a:p>
          <a:p>
            <a:r>
              <a:rPr kumimoji="1" lang="en-US" altLang="zh-CN" dirty="0"/>
              <a:t>However, since the lack of end-to-end testing on Kubernetes operators, it sometimes fail to reconcile to desired state as declared in CR and fail to recover from error-state.</a:t>
            </a:r>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9</a:t>
            </a:fld>
            <a:endParaRPr lang="zh-TW" altLang="en-US"/>
          </a:p>
        </p:txBody>
      </p:sp>
    </p:spTree>
    <p:extLst>
      <p:ext uri="{BB962C8B-B14F-4D97-AF65-F5344CB8AC3E}">
        <p14:creationId xmlns:p14="http://schemas.microsoft.com/office/powerpoint/2010/main" val="40140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B8106-F9DC-8974-CB55-992B3F30E4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C61EBC8-2FF2-F7B3-05AF-3107B0031B1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025F0B9-5824-8ADA-D2B3-0A140BCE5B4A}"/>
              </a:ext>
            </a:extLst>
          </p:cNvPr>
          <p:cNvSpPr>
            <a:spLocks noGrp="1"/>
          </p:cNvSpPr>
          <p:nvPr>
            <p:ph type="body" idx="1"/>
          </p:nvPr>
        </p:nvSpPr>
        <p:spPr/>
        <p:txBody>
          <a:bodyPr/>
          <a:lstStyle/>
          <a:p>
            <a:r>
              <a:rPr kumimoji="1" lang="en-US" altLang="zh-CN" dirty="0"/>
              <a:t>There are five common scenarios of cloud traffic</a:t>
            </a:r>
          </a:p>
          <a:p>
            <a:endParaRPr kumimoji="1" lang="en-US" altLang="zh-CN" dirty="0"/>
          </a:p>
          <a:p>
            <a:r>
              <a:rPr kumimoji="1" lang="en-US" altLang="zh-CN" dirty="0"/>
              <a:t>1. xxx</a:t>
            </a:r>
            <a:endParaRPr kumimoji="1" lang="zh-CN" altLang="en-US" dirty="0"/>
          </a:p>
        </p:txBody>
      </p:sp>
      <p:sp>
        <p:nvSpPr>
          <p:cNvPr id="4" name="灯片编号占位符 3">
            <a:extLst>
              <a:ext uri="{FF2B5EF4-FFF2-40B4-BE49-F238E27FC236}">
                <a16:creationId xmlns:a16="http://schemas.microsoft.com/office/drawing/2014/main" id="{95C84441-A4C2-5F64-4764-017B625F4DE8}"/>
              </a:ext>
            </a:extLst>
          </p:cNvPr>
          <p:cNvSpPr>
            <a:spLocks noGrp="1"/>
          </p:cNvSpPr>
          <p:nvPr>
            <p:ph type="sldNum" sz="quarter" idx="5"/>
          </p:nvPr>
        </p:nvSpPr>
        <p:spPr/>
        <p:txBody>
          <a:bodyPr/>
          <a:lstStyle/>
          <a:p>
            <a:fld id="{B11D5518-E2B7-47D3-A483-775D39982443}" type="slidenum">
              <a:rPr lang="zh-TW" altLang="en-US" smtClean="0"/>
              <a:t>10</a:t>
            </a:fld>
            <a:endParaRPr lang="zh-TW" altLang="en-US"/>
          </a:p>
        </p:txBody>
      </p:sp>
    </p:spTree>
    <p:extLst>
      <p:ext uri="{BB962C8B-B14F-4D97-AF65-F5344CB8AC3E}">
        <p14:creationId xmlns:p14="http://schemas.microsoft.com/office/powerpoint/2010/main" val="169772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7">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3">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384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5330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5186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9922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3"/>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4994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798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283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56343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863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177555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9984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7"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3"/>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7160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3886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01853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30796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482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727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649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37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03070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633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8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2565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736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12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56623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p:titleStyle>
    <p:body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400">
          <a:solidFill>
            <a:schemeClr val="tx1"/>
          </a:solidFill>
          <a:latin typeface="+mn-lt"/>
          <a:ea typeface="+mn-ea"/>
        </a:defRPr>
      </a:lvl3pPr>
      <a:lvl4pPr marL="1600121" indent="-228589" algn="l" rtl="0" eaLnBrk="1" fontAlgn="base" hangingPunct="1">
        <a:spcBef>
          <a:spcPct val="20000"/>
        </a:spcBef>
        <a:spcAft>
          <a:spcPct val="0"/>
        </a:spcAft>
        <a:buChar char="–"/>
        <a:defRPr kumimoji="1" sz="2000">
          <a:solidFill>
            <a:schemeClr val="tx1"/>
          </a:solidFill>
          <a:latin typeface="+mn-lt"/>
          <a:ea typeface="+mn-ea"/>
        </a:defRPr>
      </a:lvl4pPr>
      <a:lvl5pPr marL="2057298" indent="-228589" algn="l" rtl="0" eaLnBrk="1" fontAlgn="base" hangingPunct="1">
        <a:spcBef>
          <a:spcPct val="20000"/>
        </a:spcBef>
        <a:spcAft>
          <a:spcPct val="0"/>
        </a:spcAft>
        <a:buChar char="»"/>
        <a:defRPr kumimoji="1" sz="2000">
          <a:solidFill>
            <a:schemeClr val="tx1"/>
          </a:solidFill>
          <a:latin typeface="+mn-lt"/>
          <a:ea typeface="+mn-ea"/>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45687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5.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6.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00.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3200" dirty="0">
                <a:effectLst>
                  <a:outerShdw blurRad="38100" dist="38100" dir="2700000" algn="tl">
                    <a:srgbClr val="000000">
                      <a:alpha val="43137"/>
                    </a:srgbClr>
                  </a:outerShdw>
                </a:effectLst>
              </a:rPr>
              <a:t>Towards Ensuring Cloud Reliability Through Different Objectives</a:t>
            </a:r>
            <a:br>
              <a:rPr lang="en-US" altLang="zh-CN" sz="3200" dirty="0">
                <a:effectLst>
                  <a:outerShdw blurRad="38100" dist="38100" dir="2700000" algn="tl">
                    <a:srgbClr val="000000">
                      <a:alpha val="43137"/>
                    </a:srgbClr>
                  </a:outerShdw>
                </a:effectLst>
              </a:rPr>
            </a:br>
            <a:br>
              <a:rPr lang="en-US" altLang="zh-CN" sz="3200" dirty="0">
                <a:effectLst>
                  <a:outerShdw blurRad="38100" dist="38100" dir="2700000" algn="tl">
                    <a:srgbClr val="000000">
                      <a:alpha val="43137"/>
                    </a:srgbClr>
                  </a:outerShdw>
                </a:effectLst>
              </a:rPr>
            </a:br>
            <a:r>
              <a:rPr lang="en-US" altLang="zh-CN" sz="2400" b="0" dirty="0">
                <a:effectLst>
                  <a:outerShdw blurRad="38100" dist="38100" dir="2700000" algn="tl">
                    <a:srgbClr val="000000">
                      <a:alpha val="43137"/>
                    </a:srgbClr>
                  </a:outerShdw>
                </a:effectLst>
              </a:rPr>
              <a:t>2024.10.22</a:t>
            </a:r>
            <a:endParaRPr lang="zh-TW" altLang="en-US" sz="18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3855632"/>
            <a:ext cx="8534400" cy="1882455"/>
          </a:xfrm>
        </p:spPr>
        <p:txBody>
          <a:bodyPr/>
          <a:lstStyle/>
          <a:p>
            <a:r>
              <a:rPr lang="en-US" altLang="zh-TW" sz="3200" dirty="0" err="1">
                <a:effectLst>
                  <a:outerShdw blurRad="38100" dist="38100" dir="2700000" algn="tl">
                    <a:srgbClr val="000000">
                      <a:alpha val="43137"/>
                    </a:srgbClr>
                  </a:outerShdw>
                </a:effectLst>
              </a:rPr>
              <a:t>Zhiqing</a:t>
            </a:r>
            <a:r>
              <a:rPr lang="en-US" altLang="zh-TW" sz="3200" dirty="0">
                <a:effectLst>
                  <a:outerShdw blurRad="38100" dist="38100" dir="2700000" algn="tl">
                    <a:srgbClr val="000000">
                      <a:alpha val="43137"/>
                    </a:srgbClr>
                  </a:outerShdw>
                </a:effectLst>
              </a:rPr>
              <a:t> Zhong</a:t>
            </a: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A3ABA-4C2C-B499-D6F7-AF3EC2EF3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59D87-B060-5FB5-13FF-7902D699C975}"/>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Background – Network Traffic </a:t>
            </a:r>
            <a:r>
              <a:rPr lang="en-US" sz="2400" dirty="0">
                <a:latin typeface="Times New Roman" panose="02020603050405020304" pitchFamily="18" charset="0"/>
                <a:cs typeface="Times New Roman" panose="02020603050405020304" pitchFamily="18" charset="0"/>
              </a:rPr>
              <a:t>(3/6)</a:t>
            </a:r>
          </a:p>
        </p:txBody>
      </p:sp>
      <p:sp>
        <p:nvSpPr>
          <p:cNvPr id="4" name="灯片编号占位符 1">
            <a:extLst>
              <a:ext uri="{FF2B5EF4-FFF2-40B4-BE49-F238E27FC236}">
                <a16:creationId xmlns:a16="http://schemas.microsoft.com/office/drawing/2014/main" id="{1B9431DB-8879-8ABC-BEE2-BC3EAB8D88FE}"/>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10</a:t>
            </a:fld>
            <a:endParaRPr lang="zh-TW" altLang="en-US"/>
          </a:p>
        </p:txBody>
      </p:sp>
      <p:sp>
        <p:nvSpPr>
          <p:cNvPr id="6" name="内容占位符 5">
            <a:extLst>
              <a:ext uri="{FF2B5EF4-FFF2-40B4-BE49-F238E27FC236}">
                <a16:creationId xmlns:a16="http://schemas.microsoft.com/office/drawing/2014/main" id="{BA5943AF-E37F-591A-048E-FF359761983A}"/>
              </a:ext>
            </a:extLst>
          </p:cNvPr>
          <p:cNvSpPr>
            <a:spLocks noGrp="1"/>
          </p:cNvSpPr>
          <p:nvPr>
            <p:ph idx="1"/>
          </p:nvPr>
        </p:nvSpPr>
        <p:spPr>
          <a:xfrm>
            <a:off x="280987" y="1125538"/>
            <a:ext cx="4619626" cy="1676027"/>
          </a:xfrm>
        </p:spPr>
        <p:txBody>
          <a:bodyPr/>
          <a:lstStyle/>
          <a:p>
            <a:pPr marL="457200" indent="-457200">
              <a:buAutoNum type="arabicPeriod"/>
            </a:pPr>
            <a:r>
              <a:rPr lang="en-US" altLang="zh-CN" sz="2400" dirty="0"/>
              <a:t>Cloud services actively access</a:t>
            </a:r>
            <a:r>
              <a:rPr lang="zh-CN" altLang="en-US" sz="2400" dirty="0"/>
              <a:t> </a:t>
            </a:r>
            <a:r>
              <a:rPr lang="en-US" altLang="zh-CN" sz="2400" dirty="0"/>
              <a:t>internet data centers (IDCs)</a:t>
            </a:r>
          </a:p>
          <a:p>
            <a:pPr marL="457200" indent="-457200">
              <a:buAutoNum type="arabicPeriod"/>
            </a:pPr>
            <a:r>
              <a:rPr lang="en-US" altLang="zh-CN" sz="2400" dirty="0"/>
              <a:t>User client request services hosted by the cloud</a:t>
            </a:r>
          </a:p>
          <a:p>
            <a:pPr marL="457200" indent="-457200">
              <a:buAutoNum type="arabicPeriod"/>
            </a:pPr>
            <a:r>
              <a:rPr lang="en-US" altLang="zh-CN" sz="2400" dirty="0"/>
              <a:t>Cloud services access other intranet services via SLB</a:t>
            </a:r>
          </a:p>
          <a:p>
            <a:pPr marL="457200" indent="-457200">
              <a:buAutoNum type="arabicPeriod"/>
            </a:pPr>
            <a:r>
              <a:rPr lang="en-US" altLang="zh-CN" sz="2400" dirty="0"/>
              <a:t>Cloud services access each other directly forwarding gateways</a:t>
            </a:r>
          </a:p>
          <a:p>
            <a:pPr marL="457200" indent="-457200">
              <a:buAutoNum type="arabicPeriod"/>
            </a:pPr>
            <a:r>
              <a:rPr lang="en-US" altLang="zh-CN" sz="2400" dirty="0"/>
              <a:t>Cloud services access each other cross regions</a:t>
            </a:r>
          </a:p>
        </p:txBody>
      </p:sp>
      <p:pic>
        <p:nvPicPr>
          <p:cNvPr id="5" name="图片 4">
            <a:extLst>
              <a:ext uri="{FF2B5EF4-FFF2-40B4-BE49-F238E27FC236}">
                <a16:creationId xmlns:a16="http://schemas.microsoft.com/office/drawing/2014/main" id="{F4084D81-E3DB-7C73-902C-BFAC9A2F825D}"/>
              </a:ext>
            </a:extLst>
          </p:cNvPr>
          <p:cNvPicPr>
            <a:picLocks noChangeAspect="1"/>
          </p:cNvPicPr>
          <p:nvPr/>
        </p:nvPicPr>
        <p:blipFill>
          <a:blip r:embed="rId3"/>
          <a:stretch>
            <a:fillRect/>
          </a:stretch>
        </p:blipFill>
        <p:spPr>
          <a:xfrm>
            <a:off x="5038728" y="1125538"/>
            <a:ext cx="5962647" cy="4950355"/>
          </a:xfrm>
          <a:prstGeom prst="rect">
            <a:avLst/>
          </a:prstGeom>
        </p:spPr>
      </p:pic>
    </p:spTree>
    <p:extLst>
      <p:ext uri="{BB962C8B-B14F-4D97-AF65-F5344CB8AC3E}">
        <p14:creationId xmlns:p14="http://schemas.microsoft.com/office/powerpoint/2010/main" val="21718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6AB98-EBA0-31AB-365F-82FAB263C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F05B9-AC37-9F9A-656D-A107454099E0}"/>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Background – Network Monitoring </a:t>
            </a:r>
            <a:r>
              <a:rPr lang="en-US" sz="2400" dirty="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8F360980-D148-FCEC-E6F1-77BF72CC26E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11</a:t>
            </a:fld>
            <a:endParaRPr lang="zh-TW" altLang="en-US"/>
          </a:p>
        </p:txBody>
      </p:sp>
      <p:sp>
        <p:nvSpPr>
          <p:cNvPr id="6" name="内容占位符 5">
            <a:extLst>
              <a:ext uri="{FF2B5EF4-FFF2-40B4-BE49-F238E27FC236}">
                <a16:creationId xmlns:a16="http://schemas.microsoft.com/office/drawing/2014/main" id="{9C02B854-553C-CD49-DDAC-21027895501E}"/>
              </a:ext>
            </a:extLst>
          </p:cNvPr>
          <p:cNvSpPr>
            <a:spLocks noGrp="1"/>
          </p:cNvSpPr>
          <p:nvPr>
            <p:ph idx="1"/>
          </p:nvPr>
        </p:nvSpPr>
        <p:spPr>
          <a:xfrm>
            <a:off x="2300287" y="3957638"/>
            <a:ext cx="7591426" cy="1676027"/>
          </a:xfrm>
        </p:spPr>
        <p:txBody>
          <a:bodyPr/>
          <a:lstStyle/>
          <a:p>
            <a:r>
              <a:rPr lang="en-US" altLang="zh-CN" sz="2400" dirty="0"/>
              <a:t>Monitoring and diagnostic tools are built at each layer</a:t>
            </a:r>
          </a:p>
          <a:p>
            <a:endParaRPr lang="en-US" altLang="zh-CN" sz="2400" dirty="0"/>
          </a:p>
          <a:p>
            <a:r>
              <a:rPr lang="en-US" altLang="zh-CN" sz="2400" dirty="0"/>
              <a:t>Lack a unified monitoring/diagnostic system</a:t>
            </a:r>
          </a:p>
          <a:p>
            <a:endParaRPr lang="en-US" altLang="zh-CN" sz="2400" dirty="0"/>
          </a:p>
        </p:txBody>
      </p:sp>
      <p:pic>
        <p:nvPicPr>
          <p:cNvPr id="3" name="图片 2">
            <a:extLst>
              <a:ext uri="{FF2B5EF4-FFF2-40B4-BE49-F238E27FC236}">
                <a16:creationId xmlns:a16="http://schemas.microsoft.com/office/drawing/2014/main" id="{9A7E6079-F6D1-68F8-0F3E-905D313D73D0}"/>
              </a:ext>
            </a:extLst>
          </p:cNvPr>
          <p:cNvPicPr>
            <a:picLocks noChangeAspect="1"/>
          </p:cNvPicPr>
          <p:nvPr/>
        </p:nvPicPr>
        <p:blipFill>
          <a:blip r:embed="rId3"/>
          <a:stretch>
            <a:fillRect/>
          </a:stretch>
        </p:blipFill>
        <p:spPr>
          <a:xfrm>
            <a:off x="1557486" y="1141413"/>
            <a:ext cx="9077027" cy="2370744"/>
          </a:xfrm>
          <a:prstGeom prst="rect">
            <a:avLst/>
          </a:prstGeom>
        </p:spPr>
      </p:pic>
    </p:spTree>
    <p:extLst>
      <p:ext uri="{BB962C8B-B14F-4D97-AF65-F5344CB8AC3E}">
        <p14:creationId xmlns:p14="http://schemas.microsoft.com/office/powerpoint/2010/main" val="33017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F98B-E5A0-856F-8F12-9B4782E0E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DB10D-35FA-E386-9ED5-D17D41ED4D0A}"/>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Background – Hardware </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(5/6)</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053B2768-B2F2-ADF9-A745-B8F29F7EA8B5}"/>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12</a:t>
            </a:fld>
            <a:endParaRPr lang="zh-TW" altLang="en-US"/>
          </a:p>
        </p:txBody>
      </p:sp>
      <p:sp>
        <p:nvSpPr>
          <p:cNvPr id="7" name="文本框 6">
            <a:extLst>
              <a:ext uri="{FF2B5EF4-FFF2-40B4-BE49-F238E27FC236}">
                <a16:creationId xmlns:a16="http://schemas.microsoft.com/office/drawing/2014/main" id="{68864165-FCBC-BA73-3E12-E907869770B3}"/>
              </a:ext>
            </a:extLst>
          </p:cNvPr>
          <p:cNvSpPr txBox="1"/>
          <p:nvPr/>
        </p:nvSpPr>
        <p:spPr>
          <a:xfrm>
            <a:off x="1657349" y="4826855"/>
            <a:ext cx="8758239" cy="830997"/>
          </a:xfrm>
          <a:prstGeom prst="rect">
            <a:avLst/>
          </a:prstGeom>
          <a:noFill/>
        </p:spPr>
        <p:txBody>
          <a:bodyPr wrap="squar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0.1% per DIMM, 0.2% per SSD, 22% of servers will have at least one failure during the typical 6-year lifetime</a:t>
            </a:r>
          </a:p>
        </p:txBody>
      </p:sp>
      <p:pic>
        <p:nvPicPr>
          <p:cNvPr id="12" name="图片 11">
            <a:extLst>
              <a:ext uri="{FF2B5EF4-FFF2-40B4-BE49-F238E27FC236}">
                <a16:creationId xmlns:a16="http://schemas.microsoft.com/office/drawing/2014/main" id="{AB38E9D3-FE79-68BB-7616-970B790CB3E0}"/>
              </a:ext>
            </a:extLst>
          </p:cNvPr>
          <p:cNvPicPr>
            <a:picLocks noChangeAspect="1"/>
          </p:cNvPicPr>
          <p:nvPr/>
        </p:nvPicPr>
        <p:blipFill>
          <a:blip r:embed="rId3"/>
          <a:stretch>
            <a:fillRect/>
          </a:stretch>
        </p:blipFill>
        <p:spPr>
          <a:xfrm>
            <a:off x="1433974" y="1285871"/>
            <a:ext cx="9219957" cy="3270593"/>
          </a:xfrm>
          <a:prstGeom prst="rect">
            <a:avLst/>
          </a:prstGeom>
        </p:spPr>
      </p:pic>
    </p:spTree>
    <p:extLst>
      <p:ext uri="{BB962C8B-B14F-4D97-AF65-F5344CB8AC3E}">
        <p14:creationId xmlns:p14="http://schemas.microsoft.com/office/powerpoint/2010/main" val="4060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75B1-7615-7F46-82C9-50DE7554B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892F7-38D3-12E6-0621-F5B5F8F91F2D}"/>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Background – Repair Workflow</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(6/6)</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C9489C96-AB95-8818-FD0D-58161C13B83C}"/>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13</a:t>
            </a:fld>
            <a:endParaRPr lang="zh-TW" altLang="en-US"/>
          </a:p>
        </p:txBody>
      </p:sp>
      <p:pic>
        <p:nvPicPr>
          <p:cNvPr id="11" name="图片 10">
            <a:extLst>
              <a:ext uri="{FF2B5EF4-FFF2-40B4-BE49-F238E27FC236}">
                <a16:creationId xmlns:a16="http://schemas.microsoft.com/office/drawing/2014/main" id="{355C95AB-447D-7A06-3A9B-BD23990B95D4}"/>
              </a:ext>
            </a:extLst>
          </p:cNvPr>
          <p:cNvPicPr>
            <a:picLocks noChangeAspect="1"/>
          </p:cNvPicPr>
          <p:nvPr/>
        </p:nvPicPr>
        <p:blipFill>
          <a:blip r:embed="rId3"/>
          <a:srcRect l="2872" t="10512" r="3761" b="3378"/>
          <a:stretch/>
        </p:blipFill>
        <p:spPr>
          <a:xfrm>
            <a:off x="828676" y="1245850"/>
            <a:ext cx="9501187" cy="2457449"/>
          </a:xfrm>
          <a:prstGeom prst="rect">
            <a:avLst/>
          </a:prstGeom>
        </p:spPr>
      </p:pic>
      <p:sp>
        <p:nvSpPr>
          <p:cNvPr id="3" name="文本框 2">
            <a:extLst>
              <a:ext uri="{FF2B5EF4-FFF2-40B4-BE49-F238E27FC236}">
                <a16:creationId xmlns:a16="http://schemas.microsoft.com/office/drawing/2014/main" id="{D06CEEEE-56CD-2E84-2387-6FBC96C04B5B}"/>
              </a:ext>
            </a:extLst>
          </p:cNvPr>
          <p:cNvSpPr txBox="1"/>
          <p:nvPr/>
        </p:nvSpPr>
        <p:spPr>
          <a:xfrm>
            <a:off x="3236529" y="3785383"/>
            <a:ext cx="5117106" cy="461665"/>
          </a:xfrm>
          <a:prstGeom prst="rect">
            <a:avLst/>
          </a:prstGeom>
          <a:noFill/>
        </p:spPr>
        <p:txBody>
          <a:bodyPr wrap="non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All-or-Nothing Repair workflow in Azure</a:t>
            </a:r>
            <a:endParaRPr kumimoji="1" lang="zh-CN" altLang="en-US" sz="2400" dirty="0">
              <a:latin typeface="Calibri" panose="020F0502020204030204" pitchFamily="34" charset="0"/>
              <a:ea typeface="標楷體" pitchFamily="65" charset="-120"/>
              <a:cs typeface="Calibri" panose="020F0502020204030204" pitchFamily="34" charset="0"/>
            </a:endParaRPr>
          </a:p>
        </p:txBody>
      </p:sp>
      <p:sp>
        <p:nvSpPr>
          <p:cNvPr id="9" name="文本框 8">
            <a:extLst>
              <a:ext uri="{FF2B5EF4-FFF2-40B4-BE49-F238E27FC236}">
                <a16:creationId xmlns:a16="http://schemas.microsoft.com/office/drawing/2014/main" id="{574C2A76-E975-FE76-8466-FC30484279A4}"/>
              </a:ext>
            </a:extLst>
          </p:cNvPr>
          <p:cNvSpPr txBox="1"/>
          <p:nvPr/>
        </p:nvSpPr>
        <p:spPr>
          <a:xfrm>
            <a:off x="433615" y="4329133"/>
            <a:ext cx="10722935" cy="1569660"/>
          </a:xfrm>
          <a:prstGeom prst="rect">
            <a:avLst/>
          </a:prstGeom>
          <a:noFill/>
        </p:spPr>
        <p:txBody>
          <a:bodyPr wrap="none" rtlCol="0" anchor="ctr" anchorCtr="1">
            <a:spAutoFit/>
          </a:bodyPr>
          <a:lstStyle/>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Liquid cooling significantly increases the time and effort required to repair servers</a:t>
            </a:r>
          </a:p>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Since servers staying in datacenters for longer, repair costs are increasing</a:t>
            </a:r>
          </a:p>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Component supply chains have emerged as a barrier to extend server lifetimes</a:t>
            </a:r>
          </a:p>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Human repair process can cause interruptions to nearby servers</a:t>
            </a:r>
          </a:p>
        </p:txBody>
      </p:sp>
    </p:spTree>
    <p:extLst>
      <p:ext uri="{BB962C8B-B14F-4D97-AF65-F5344CB8AC3E}">
        <p14:creationId xmlns:p14="http://schemas.microsoft.com/office/powerpoint/2010/main" val="14132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97D5-45B6-F8C8-C3E9-488AC1C7F4FB}"/>
            </a:ext>
          </a:extLst>
        </p:cNvPr>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661B18DA-1212-2F65-302E-07BD33BAFF21}"/>
              </a:ext>
            </a:extLst>
          </p:cNvPr>
          <p:cNvSpPr>
            <a:spLocks noGrp="1"/>
          </p:cNvSpPr>
          <p:nvPr>
            <p:ph type="body" idx="1"/>
          </p:nvPr>
        </p:nvSpPr>
        <p:spPr>
          <a:xfrm>
            <a:off x="1574283" y="1459233"/>
            <a:ext cx="9332415" cy="3145817"/>
          </a:xfrm>
        </p:spPr>
        <p:txBody>
          <a:bodyPr>
            <a:noAutofit/>
          </a:bodyPr>
          <a:lstStyle/>
          <a:p>
            <a:r>
              <a:rPr lang="en-US" altLang="zh-CN" sz="2800" dirty="0">
                <a:latin typeface="Times New Roman" panose="02020603050405020304" pitchFamily="18" charset="0"/>
                <a:cs typeface="Times New Roman" panose="02020603050405020304" pitchFamily="18" charset="0"/>
              </a:rPr>
              <a:t>Introduction</a:t>
            </a:r>
          </a:p>
          <a:p>
            <a:r>
              <a:rPr lang="en-US" altLang="zh-CN" sz="2800" dirty="0">
                <a:latin typeface="Times New Roman" panose="02020603050405020304" pitchFamily="18" charset="0"/>
                <a:cs typeface="Times New Roman" panose="02020603050405020304" pitchFamily="18" charset="0"/>
              </a:rPr>
              <a:t>Background &amp; Motivation</a:t>
            </a:r>
          </a:p>
          <a:p>
            <a:r>
              <a:rPr lang="en-US" altLang="zh-CN" sz="2800" dirty="0">
                <a:solidFill>
                  <a:srgbClr val="FF0000"/>
                </a:solidFill>
                <a:latin typeface="Times New Roman" panose="02020603050405020304" pitchFamily="18" charset="0"/>
                <a:cs typeface="Times New Roman" panose="02020603050405020304" pitchFamily="18" charset="0"/>
              </a:rPr>
              <a:t>Proposed Methods &amp; Performance Evaluation</a:t>
            </a:r>
          </a:p>
          <a:p>
            <a:r>
              <a:rPr lang="en-US" altLang="zh-CN" sz="2800" dirty="0">
                <a:latin typeface="Times New Roman" panose="02020603050405020304" pitchFamily="18" charset="0"/>
                <a:cs typeface="Times New Roman" panose="02020603050405020304" pitchFamily="18" charset="0"/>
              </a:rPr>
              <a:t>Summary</a:t>
            </a:r>
          </a:p>
          <a:p>
            <a:r>
              <a:rPr lang="en-US" altLang="zh-CN" sz="2800" dirty="0">
                <a:latin typeface="Times New Roman" panose="02020603050405020304" pitchFamily="18" charset="0"/>
                <a:cs typeface="Times New Roman" panose="02020603050405020304" pitchFamily="18" charset="0"/>
              </a:rPr>
              <a:t>Q&amp;A</a:t>
            </a:r>
          </a:p>
        </p:txBody>
      </p:sp>
      <p:sp>
        <p:nvSpPr>
          <p:cNvPr id="2" name="灯片编号占位符 1">
            <a:extLst>
              <a:ext uri="{FF2B5EF4-FFF2-40B4-BE49-F238E27FC236}">
                <a16:creationId xmlns:a16="http://schemas.microsoft.com/office/drawing/2014/main" id="{2BA75358-0FEF-9AD6-B0DA-E3AB2ED1717C}"/>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103092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1C19-69FB-F4B6-9AC4-5583747E4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6BE18-FF51-121C-C998-2F2697401FAF}"/>
              </a:ext>
            </a:extLst>
          </p:cNvPr>
          <p:cNvSpPr>
            <a:spLocks noGrp="1"/>
          </p:cNvSpPr>
          <p:nvPr>
            <p:ph type="title"/>
          </p:nvPr>
        </p:nvSpPr>
        <p:spPr>
          <a:xfrm>
            <a:off x="1088571" y="144466"/>
            <a:ext cx="10722429" cy="692151"/>
          </a:xfrm>
        </p:spPr>
        <p:txBody>
          <a:bodyPr/>
          <a:lstStyle/>
          <a:p>
            <a:r>
              <a:rPr lang="en-US" altLang="zh-CN" dirty="0" err="1">
                <a:latin typeface="Times New Roman" panose="02020603050405020304" pitchFamily="18" charset="0"/>
                <a:cs typeface="Times New Roman" panose="02020603050405020304" pitchFamily="18" charset="0"/>
              </a:rPr>
              <a:t>Acto</a:t>
            </a:r>
            <a:r>
              <a:rPr lang="en-US" altLang="zh-CN" dirty="0">
                <a:latin typeface="Times New Roman" panose="02020603050405020304" pitchFamily="18" charset="0"/>
                <a:cs typeface="Times New Roman" panose="02020603050405020304" pitchFamily="18" charset="0"/>
              </a:rPr>
              <a:t> – Testing Kubernetes Operator </a:t>
            </a:r>
            <a:r>
              <a:rPr lang="en-US" sz="2400" dirty="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C17EED21-0C55-BB9A-51E2-A402D2A68DF5}"/>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15</a:t>
            </a:fld>
            <a:endParaRPr lang="zh-TW" altLang="en-US"/>
          </a:p>
        </p:txBody>
      </p:sp>
      <mc:AlternateContent xmlns:mc="http://schemas.openxmlformats.org/markup-compatibility/2006" xmlns:a14="http://schemas.microsoft.com/office/drawing/2010/main">
        <mc:Choice Requires="a14">
          <p:sp>
            <p:nvSpPr>
              <p:cNvPr id="22" name="内容占位符 2">
                <a:extLst>
                  <a:ext uri="{FF2B5EF4-FFF2-40B4-BE49-F238E27FC236}">
                    <a16:creationId xmlns:a16="http://schemas.microsoft.com/office/drawing/2014/main" id="{2FAB8D1B-8144-7152-625B-04D381E7A3C5}"/>
                  </a:ext>
                </a:extLst>
              </p:cNvPr>
              <p:cNvSpPr>
                <a:spLocks noGrp="1"/>
              </p:cNvSpPr>
              <p:nvPr>
                <p:ph idx="1"/>
              </p:nvPr>
            </p:nvSpPr>
            <p:spPr>
              <a:xfrm>
                <a:off x="623888" y="1253331"/>
                <a:ext cx="10515600" cy="4351338"/>
              </a:xfrm>
            </p:spPr>
            <p:txBody>
              <a:bodyPr/>
              <a:lstStyle/>
              <a:p>
                <a:pPr marL="457200" lvl="1" indent="0">
                  <a:buNone/>
                </a:pPr>
                <a:r>
                  <a:rPr kumimoji="1" lang="en-US" altLang="zh-CN" dirty="0"/>
                  <a:t>Acto models an operation as a pair, </a:t>
                </a:r>
                <a14:m>
                  <m:oMath xmlns:m="http://schemas.openxmlformats.org/officeDocument/2006/math">
                    <m:r>
                      <a:rPr kumimoji="1" lang="en-US" altLang="zh-CN" i="1" dirty="0" smtClean="0">
                        <a:latin typeface="Cambria Math" panose="02040503050406030204" pitchFamily="18" charset="0"/>
                      </a:rPr>
                      <m:t>(</m:t>
                    </m:r>
                    <m:sSup>
                      <m:sSupPr>
                        <m:ctrlPr>
                          <a:rPr kumimoji="1" lang="en-US" altLang="zh-CN" b="0" i="1" dirty="0" smtClean="0">
                            <a:latin typeface="Cambria Math" panose="02040503050406030204" pitchFamily="18" charset="0"/>
                          </a:rPr>
                        </m:ctrlPr>
                      </m:sSupPr>
                      <m:e>
                        <m:r>
                          <a:rPr kumimoji="1" lang="en-US" altLang="zh-CN" i="1" dirty="0" smtClean="0">
                            <a:latin typeface="Cambria Math" panose="02040503050406030204" pitchFamily="18" charset="0"/>
                          </a:rPr>
                          <m:t>𝑆</m:t>
                        </m:r>
                      </m:e>
                      <m:sup>
                        <m:r>
                          <a:rPr kumimoji="1" lang="en-US" altLang="zh-CN" b="0" i="1" dirty="0" smtClean="0">
                            <a:latin typeface="Cambria Math" panose="02040503050406030204" pitchFamily="18" charset="0"/>
                          </a:rPr>
                          <m:t>𝑐</m:t>
                        </m:r>
                      </m:sup>
                    </m:sSup>
                    <m:r>
                      <a:rPr kumimoji="1" lang="en-US" altLang="zh-CN" b="0" i="1" dirty="0" smtClean="0">
                        <a:latin typeface="Cambria Math" panose="02040503050406030204" pitchFamily="18" charset="0"/>
                      </a:rPr>
                      <m:t>,</m:t>
                    </m:r>
                    <m:r>
                      <a:rPr kumimoji="1" lang="en-US" altLang="zh-CN" i="1" dirty="0" smtClean="0">
                        <a:latin typeface="Cambria Math" panose="02040503050406030204" pitchFamily="18" charset="0"/>
                      </a:rPr>
                      <m:t> </m:t>
                    </m:r>
                    <m:r>
                      <a:rPr kumimoji="1" lang="en-US" altLang="zh-CN" i="1" dirty="0" smtClean="0">
                        <a:latin typeface="Cambria Math" panose="02040503050406030204" pitchFamily="18" charset="0"/>
                      </a:rPr>
                      <m:t>𝐷</m:t>
                    </m:r>
                    <m:r>
                      <a:rPr kumimoji="1" lang="en-US" altLang="zh-CN" i="1" dirty="0" smtClean="0">
                        <a:latin typeface="Cambria Math" panose="02040503050406030204" pitchFamily="18" charset="0"/>
                      </a:rPr>
                      <m:t>)</m:t>
                    </m:r>
                  </m:oMath>
                </a14:m>
                <a:endParaRPr kumimoji="1" lang="en-US" altLang="zh-CN" dirty="0"/>
              </a:p>
              <a:p>
                <a:pPr marL="457200" lvl="1" indent="0">
                  <a:buNone/>
                </a:pPr>
                <a14:m>
                  <m:oMath xmlns:m="http://schemas.openxmlformats.org/officeDocument/2006/math">
                    <m:sSup>
                      <m:sSupPr>
                        <m:ctrlPr>
                          <a:rPr kumimoji="1" lang="en-US" altLang="zh-CN" b="0" i="1" dirty="0" smtClean="0">
                            <a:latin typeface="Cambria Math" panose="02040503050406030204" pitchFamily="18" charset="0"/>
                          </a:rPr>
                        </m:ctrlPr>
                      </m:sSupPr>
                      <m:e>
                        <m:r>
                          <a:rPr kumimoji="1" lang="en-US" altLang="zh-CN" i="1" dirty="0" smtClean="0">
                            <a:latin typeface="Cambria Math" panose="02040503050406030204" pitchFamily="18" charset="0"/>
                          </a:rPr>
                          <m:t>𝑆</m:t>
                        </m:r>
                      </m:e>
                      <m:sup>
                        <m:r>
                          <a:rPr kumimoji="1" lang="en-US" altLang="zh-CN" b="0" i="1" dirty="0" smtClean="0">
                            <a:latin typeface="Cambria Math" panose="02040503050406030204" pitchFamily="18" charset="0"/>
                          </a:rPr>
                          <m:t>𝑐</m:t>
                        </m:r>
                      </m:sup>
                    </m:sSup>
                  </m:oMath>
                </a14:m>
                <a:r>
                  <a:rPr kumimoji="1" lang="en-US" altLang="zh-CN" dirty="0"/>
                  <a:t>: Current state</a:t>
                </a:r>
              </a:p>
              <a:p>
                <a:pPr marL="457200" lvl="1" indent="0">
                  <a:buNone/>
                </a:pPr>
                <a14:m>
                  <m:oMath xmlns:m="http://schemas.openxmlformats.org/officeDocument/2006/math">
                    <m:r>
                      <a:rPr kumimoji="1" lang="en-US" altLang="zh-CN" b="0" i="1" smtClean="0">
                        <a:latin typeface="Cambria Math" panose="02040503050406030204" pitchFamily="18" charset="0"/>
                      </a:rPr>
                      <m:t>𝐷</m:t>
                    </m:r>
                  </m:oMath>
                </a14:m>
                <a:r>
                  <a:rPr kumimoji="1" lang="en-US" altLang="zh-CN" dirty="0"/>
                  <a:t>: Declaration (Constrained by CR definition in Kubernetes)</a:t>
                </a:r>
              </a:p>
              <a:p>
                <a:pPr marL="457200" lvl="1" indent="0">
                  <a:buNone/>
                </a:pPr>
                <a14:m>
                  <m:oMath xmlns:m="http://schemas.openxmlformats.org/officeDocument/2006/math">
                    <m:sSup>
                      <m:sSupPr>
                        <m:ctrlPr>
                          <a:rPr kumimoji="1" lang="en-US" altLang="zh-CN" b="0" i="1" dirty="0" smtClean="0">
                            <a:latin typeface="Cambria Math" panose="02040503050406030204" pitchFamily="18" charset="0"/>
                          </a:rPr>
                        </m:ctrlPr>
                      </m:sSupPr>
                      <m:e>
                        <m:r>
                          <a:rPr kumimoji="1" lang="en-US" altLang="zh-CN" i="1" dirty="0" smtClean="0">
                            <a:latin typeface="Cambria Math" panose="02040503050406030204" pitchFamily="18" charset="0"/>
                          </a:rPr>
                          <m:t>𝑆</m:t>
                        </m:r>
                      </m:e>
                      <m:sup>
                        <m:r>
                          <a:rPr kumimoji="1" lang="en-US" altLang="zh-CN" b="0" i="1" dirty="0" smtClean="0">
                            <a:latin typeface="Cambria Math" panose="02040503050406030204" pitchFamily="18" charset="0"/>
                          </a:rPr>
                          <m:t>𝐷</m:t>
                        </m:r>
                      </m:sup>
                    </m:sSup>
                  </m:oMath>
                </a14:m>
                <a:r>
                  <a:rPr kumimoji="1" lang="en-US" altLang="zh-CN" dirty="0"/>
                  <a:t>: Declared state</a:t>
                </a:r>
              </a:p>
              <a:p>
                <a:pPr marL="457200" lvl="1" indent="0">
                  <a:buNone/>
                </a:pPr>
                <a:endParaRPr kumimoji="1" lang="en-US" altLang="zh-CN" dirty="0"/>
              </a:p>
              <a:p>
                <a:pPr marL="457200" lvl="1" indent="0">
                  <a:buNone/>
                </a:pPr>
                <a:endParaRPr kumimoji="1" lang="en-US" altLang="zh-CN" dirty="0"/>
              </a:p>
              <a:p>
                <a:pPr marL="457200" lvl="1" indent="0">
                  <a:buNone/>
                </a:pP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𝑆</m:t>
                        </m:r>
                      </m:e>
                      <m:sup>
                        <m:r>
                          <a:rPr kumimoji="1" lang="en-US" altLang="zh-CN" b="0" i="1" smtClean="0">
                            <a:latin typeface="Cambria Math" panose="02040503050406030204" pitchFamily="18" charset="0"/>
                          </a:rPr>
                          <m:t>𝑒</m:t>
                        </m:r>
                      </m:sup>
                    </m:sSup>
                  </m:oMath>
                </a14:m>
                <a:r>
                  <a:rPr kumimoji="1" lang="en-US" altLang="zh-CN" dirty="0"/>
                  <a:t>: Erroneous state</a:t>
                </a:r>
              </a:p>
            </p:txBody>
          </p:sp>
        </mc:Choice>
        <mc:Fallback xmlns="">
          <p:sp>
            <p:nvSpPr>
              <p:cNvPr id="22" name="内容占位符 2">
                <a:extLst>
                  <a:ext uri="{FF2B5EF4-FFF2-40B4-BE49-F238E27FC236}">
                    <a16:creationId xmlns:a16="http://schemas.microsoft.com/office/drawing/2014/main" id="{2FAB8D1B-8144-7152-625B-04D381E7A3C5}"/>
                  </a:ext>
                </a:extLst>
              </p:cNvPr>
              <p:cNvSpPr>
                <a:spLocks noGrp="1" noRot="1" noChangeAspect="1" noMove="1" noResize="1" noEditPoints="1" noAdjustHandles="1" noChangeArrowheads="1" noChangeShapeType="1" noTextEdit="1"/>
              </p:cNvSpPr>
              <p:nvPr>
                <p:ph idx="1"/>
              </p:nvPr>
            </p:nvSpPr>
            <p:spPr>
              <a:xfrm>
                <a:off x="623888" y="1253331"/>
                <a:ext cx="10515600" cy="4351338"/>
              </a:xfrm>
              <a:blipFill>
                <a:blip r:embed="rId3"/>
                <a:stretch>
                  <a:fillRect t="-1744" r="-1206"/>
                </a:stretch>
              </a:blipFill>
            </p:spPr>
            <p:txBody>
              <a:bodyPr/>
              <a:lstStyle/>
              <a:p>
                <a:r>
                  <a:rPr lang="zh-CN" altLang="en-US">
                    <a:noFill/>
                  </a:rPr>
                  <a:t> </a:t>
                </a:r>
              </a:p>
            </p:txBody>
          </p:sp>
        </mc:Fallback>
      </mc:AlternateContent>
      <p:sp>
        <p:nvSpPr>
          <p:cNvPr id="23" name="椭圆 22">
            <a:extLst>
              <a:ext uri="{FF2B5EF4-FFF2-40B4-BE49-F238E27FC236}">
                <a16:creationId xmlns:a16="http://schemas.microsoft.com/office/drawing/2014/main" id="{693816E0-8E60-024D-D211-7A6B7D4973F9}"/>
              </a:ext>
            </a:extLst>
          </p:cNvPr>
          <p:cNvSpPr/>
          <p:nvPr/>
        </p:nvSpPr>
        <p:spPr>
          <a:xfrm>
            <a:off x="6370875" y="3218590"/>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B1FF7CA5-0672-FD9F-BFA8-A8867129E532}"/>
                  </a:ext>
                </a:extLst>
              </p:cNvPr>
              <p:cNvSpPr txBox="1"/>
              <p:nvPr/>
            </p:nvSpPr>
            <p:spPr>
              <a:xfrm>
                <a:off x="6468847" y="3338333"/>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𝑆</m:t>
                          </m:r>
                        </m:e>
                        <m:sup>
                          <m:r>
                            <a:rPr kumimoji="1" lang="en-US" altLang="zh-CN" sz="2400" b="0" i="1" smtClean="0">
                              <a:latin typeface="Cambria Math" panose="02040503050406030204" pitchFamily="18" charset="0"/>
                            </a:rPr>
                            <m:t>𝑐</m:t>
                          </m:r>
                        </m:sup>
                      </m:sSup>
                    </m:oMath>
                  </m:oMathPara>
                </a14:m>
                <a:endParaRPr kumimoji="1" lang="en-US" altLang="zh-CN" sz="2400" dirty="0"/>
              </a:p>
            </p:txBody>
          </p:sp>
        </mc:Choice>
        <mc:Fallback xmlns="">
          <p:sp>
            <p:nvSpPr>
              <p:cNvPr id="24" name="文本框 23">
                <a:extLst>
                  <a:ext uri="{FF2B5EF4-FFF2-40B4-BE49-F238E27FC236}">
                    <a16:creationId xmlns:a16="http://schemas.microsoft.com/office/drawing/2014/main" id="{B1FF7CA5-0672-FD9F-BFA8-A8867129E532}"/>
                  </a:ext>
                </a:extLst>
              </p:cNvPr>
              <p:cNvSpPr txBox="1">
                <a:spLocks noRot="1" noChangeAspect="1" noMove="1" noResize="1" noEditPoints="1" noAdjustHandles="1" noChangeArrowheads="1" noChangeShapeType="1" noTextEdit="1"/>
              </p:cNvSpPr>
              <p:nvPr/>
            </p:nvSpPr>
            <p:spPr>
              <a:xfrm>
                <a:off x="6468847" y="3338333"/>
                <a:ext cx="533400" cy="461665"/>
              </a:xfrm>
              <a:prstGeom prst="rect">
                <a:avLst/>
              </a:prstGeom>
              <a:blipFill>
                <a:blip r:embed="rId4"/>
                <a:stretch>
                  <a:fillRect/>
                </a:stretch>
              </a:blipFill>
            </p:spPr>
            <p:txBody>
              <a:bodyPr/>
              <a:lstStyle/>
              <a:p>
                <a:r>
                  <a:rPr lang="zh-CN" altLang="en-US">
                    <a:noFill/>
                  </a:rPr>
                  <a:t> </a:t>
                </a:r>
              </a:p>
            </p:txBody>
          </p:sp>
        </mc:Fallback>
      </mc:AlternateContent>
      <p:sp>
        <p:nvSpPr>
          <p:cNvPr id="25" name="椭圆 24">
            <a:extLst>
              <a:ext uri="{FF2B5EF4-FFF2-40B4-BE49-F238E27FC236}">
                <a16:creationId xmlns:a16="http://schemas.microsoft.com/office/drawing/2014/main" id="{5781C6FF-0D5C-DDAF-F247-9618B3ED298F}"/>
              </a:ext>
            </a:extLst>
          </p:cNvPr>
          <p:cNvSpPr/>
          <p:nvPr/>
        </p:nvSpPr>
        <p:spPr>
          <a:xfrm>
            <a:off x="7905761" y="3218590"/>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B851770A-56D6-5BD6-0123-C27E4AFAE9D9}"/>
                  </a:ext>
                </a:extLst>
              </p:cNvPr>
              <p:cNvSpPr txBox="1"/>
              <p:nvPr/>
            </p:nvSpPr>
            <p:spPr>
              <a:xfrm>
                <a:off x="8003733" y="3338333"/>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𝑆</m:t>
                          </m:r>
                        </m:e>
                        <m:sup>
                          <m:r>
                            <a:rPr kumimoji="1" lang="en-US" altLang="zh-CN" sz="2400" b="0" i="1" smtClean="0">
                              <a:latin typeface="Cambria Math" panose="02040503050406030204" pitchFamily="18" charset="0"/>
                            </a:rPr>
                            <m:t>𝐷</m:t>
                          </m:r>
                        </m:sup>
                      </m:sSup>
                    </m:oMath>
                  </m:oMathPara>
                </a14:m>
                <a:endParaRPr kumimoji="1" lang="en-US" altLang="zh-CN" sz="2400" dirty="0"/>
              </a:p>
            </p:txBody>
          </p:sp>
        </mc:Choice>
        <mc:Fallback xmlns="">
          <p:sp>
            <p:nvSpPr>
              <p:cNvPr id="26" name="文本框 25">
                <a:extLst>
                  <a:ext uri="{FF2B5EF4-FFF2-40B4-BE49-F238E27FC236}">
                    <a16:creationId xmlns:a16="http://schemas.microsoft.com/office/drawing/2014/main" id="{B851770A-56D6-5BD6-0123-C27E4AFAE9D9}"/>
                  </a:ext>
                </a:extLst>
              </p:cNvPr>
              <p:cNvSpPr txBox="1">
                <a:spLocks noRot="1" noChangeAspect="1" noMove="1" noResize="1" noEditPoints="1" noAdjustHandles="1" noChangeArrowheads="1" noChangeShapeType="1" noTextEdit="1"/>
              </p:cNvSpPr>
              <p:nvPr/>
            </p:nvSpPr>
            <p:spPr>
              <a:xfrm>
                <a:off x="8003733" y="3338333"/>
                <a:ext cx="533400" cy="461665"/>
              </a:xfrm>
              <a:prstGeom prst="rect">
                <a:avLst/>
              </a:prstGeom>
              <a:blipFill>
                <a:blip r:embed="rId5"/>
                <a:stretch>
                  <a:fillRect l="-2381"/>
                </a:stretch>
              </a:blipFill>
            </p:spPr>
            <p:txBody>
              <a:bodyPr/>
              <a:lstStyle/>
              <a:p>
                <a:r>
                  <a:rPr lang="zh-CN" altLang="en-US">
                    <a:noFill/>
                  </a:rPr>
                  <a:t> </a:t>
                </a:r>
              </a:p>
            </p:txBody>
          </p:sp>
        </mc:Fallback>
      </mc:AlternateContent>
      <p:cxnSp>
        <p:nvCxnSpPr>
          <p:cNvPr id="27" name="直线箭头连接符 26">
            <a:extLst>
              <a:ext uri="{FF2B5EF4-FFF2-40B4-BE49-F238E27FC236}">
                <a16:creationId xmlns:a16="http://schemas.microsoft.com/office/drawing/2014/main" id="{67E4C931-697B-9627-2485-A55D21D1C815}"/>
              </a:ext>
            </a:extLst>
          </p:cNvPr>
          <p:cNvCxnSpPr/>
          <p:nvPr/>
        </p:nvCxnSpPr>
        <p:spPr>
          <a:xfrm>
            <a:off x="7198190" y="3558159"/>
            <a:ext cx="631371"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2AFAA07-7BCF-2597-5AAB-80561E9C2FEF}"/>
                  </a:ext>
                </a:extLst>
              </p:cNvPr>
              <p:cNvSpPr txBox="1"/>
              <p:nvPr/>
            </p:nvSpPr>
            <p:spPr>
              <a:xfrm>
                <a:off x="7301603" y="3148889"/>
                <a:ext cx="424543" cy="378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i="1" dirty="0" smtClean="0">
                          <a:latin typeface="Cambria Math" panose="02040503050406030204" pitchFamily="18" charset="0"/>
                        </a:rPr>
                        <m:t>𝐷</m:t>
                      </m:r>
                    </m:oMath>
                  </m:oMathPara>
                </a14:m>
                <a:endParaRPr kumimoji="1" lang="zh-CN" altLang="en-US" dirty="0"/>
              </a:p>
            </p:txBody>
          </p:sp>
        </mc:Choice>
        <mc:Fallback xmlns="">
          <p:sp>
            <p:nvSpPr>
              <p:cNvPr id="28" name="文本框 27">
                <a:extLst>
                  <a:ext uri="{FF2B5EF4-FFF2-40B4-BE49-F238E27FC236}">
                    <a16:creationId xmlns:a16="http://schemas.microsoft.com/office/drawing/2014/main" id="{92AFAA07-7BCF-2597-5AAB-80561E9C2FEF}"/>
                  </a:ext>
                </a:extLst>
              </p:cNvPr>
              <p:cNvSpPr txBox="1">
                <a:spLocks noRot="1" noChangeAspect="1" noMove="1" noResize="1" noEditPoints="1" noAdjustHandles="1" noChangeArrowheads="1" noChangeShapeType="1" noTextEdit="1"/>
              </p:cNvSpPr>
              <p:nvPr/>
            </p:nvSpPr>
            <p:spPr>
              <a:xfrm>
                <a:off x="7301603" y="3148889"/>
                <a:ext cx="424543" cy="378887"/>
              </a:xfrm>
              <a:prstGeom prst="rect">
                <a:avLst/>
              </a:prstGeom>
              <a:blipFill>
                <a:blip r:embed="rId6"/>
                <a:stretch>
                  <a:fillRect/>
                </a:stretch>
              </a:blipFill>
            </p:spPr>
            <p:txBody>
              <a:bodyPr/>
              <a:lstStyle/>
              <a:p>
                <a:r>
                  <a:rPr lang="zh-CN" altLang="en-US">
                    <a:noFill/>
                  </a:rPr>
                  <a:t> </a:t>
                </a:r>
              </a:p>
            </p:txBody>
          </p:sp>
        </mc:Fallback>
      </mc:AlternateContent>
      <p:sp>
        <p:nvSpPr>
          <p:cNvPr id="29" name="椭圆 28">
            <a:extLst>
              <a:ext uri="{FF2B5EF4-FFF2-40B4-BE49-F238E27FC236}">
                <a16:creationId xmlns:a16="http://schemas.microsoft.com/office/drawing/2014/main" id="{57DE6EC3-7782-C392-767C-55E7C5236DB8}"/>
              </a:ext>
            </a:extLst>
          </p:cNvPr>
          <p:cNvSpPr/>
          <p:nvPr/>
        </p:nvSpPr>
        <p:spPr>
          <a:xfrm>
            <a:off x="6370875" y="4698256"/>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9EA1AB5-FF73-4173-0C30-D4F5E6B99A9E}"/>
                  </a:ext>
                </a:extLst>
              </p:cNvPr>
              <p:cNvSpPr txBox="1"/>
              <p:nvPr/>
            </p:nvSpPr>
            <p:spPr>
              <a:xfrm>
                <a:off x="6468847" y="4817999"/>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𝑆</m:t>
                          </m:r>
                        </m:e>
                        <m:sup>
                          <m:r>
                            <a:rPr kumimoji="1" lang="en-US" altLang="zh-CN" sz="2400" b="0" i="1" smtClean="0">
                              <a:latin typeface="Cambria Math" panose="02040503050406030204" pitchFamily="18" charset="0"/>
                            </a:rPr>
                            <m:t>𝑐</m:t>
                          </m:r>
                        </m:sup>
                      </m:sSup>
                    </m:oMath>
                  </m:oMathPara>
                </a14:m>
                <a:endParaRPr kumimoji="1" lang="en-US" altLang="zh-CN" sz="2400" dirty="0"/>
              </a:p>
            </p:txBody>
          </p:sp>
        </mc:Choice>
        <mc:Fallback xmlns="">
          <p:sp>
            <p:nvSpPr>
              <p:cNvPr id="30" name="文本框 29">
                <a:extLst>
                  <a:ext uri="{FF2B5EF4-FFF2-40B4-BE49-F238E27FC236}">
                    <a16:creationId xmlns:a16="http://schemas.microsoft.com/office/drawing/2014/main" id="{29EA1AB5-FF73-4173-0C30-D4F5E6B99A9E}"/>
                  </a:ext>
                </a:extLst>
              </p:cNvPr>
              <p:cNvSpPr txBox="1">
                <a:spLocks noRot="1" noChangeAspect="1" noMove="1" noResize="1" noEditPoints="1" noAdjustHandles="1" noChangeArrowheads="1" noChangeShapeType="1" noTextEdit="1"/>
              </p:cNvSpPr>
              <p:nvPr/>
            </p:nvSpPr>
            <p:spPr>
              <a:xfrm>
                <a:off x="6468847" y="4817999"/>
                <a:ext cx="533400" cy="461665"/>
              </a:xfrm>
              <a:prstGeom prst="rect">
                <a:avLst/>
              </a:prstGeom>
              <a:blipFill>
                <a:blip r:embed="rId7"/>
                <a:stretch>
                  <a:fillRect/>
                </a:stretch>
              </a:blipFill>
            </p:spPr>
            <p:txBody>
              <a:bodyPr/>
              <a:lstStyle/>
              <a:p>
                <a:r>
                  <a:rPr lang="zh-CN" altLang="en-US">
                    <a:noFill/>
                  </a:rPr>
                  <a:t> </a:t>
                </a:r>
              </a:p>
            </p:txBody>
          </p:sp>
        </mc:Fallback>
      </mc:AlternateContent>
      <p:sp>
        <p:nvSpPr>
          <p:cNvPr id="31" name="椭圆 30">
            <a:extLst>
              <a:ext uri="{FF2B5EF4-FFF2-40B4-BE49-F238E27FC236}">
                <a16:creationId xmlns:a16="http://schemas.microsoft.com/office/drawing/2014/main" id="{4CBE6982-FC79-DA63-31F8-0F553FC5AB94}"/>
              </a:ext>
            </a:extLst>
          </p:cNvPr>
          <p:cNvSpPr/>
          <p:nvPr/>
        </p:nvSpPr>
        <p:spPr>
          <a:xfrm>
            <a:off x="7905761" y="4698256"/>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775582DB-038A-5029-516C-6C8328F02F16}"/>
                  </a:ext>
                </a:extLst>
              </p:cNvPr>
              <p:cNvSpPr txBox="1"/>
              <p:nvPr/>
            </p:nvSpPr>
            <p:spPr>
              <a:xfrm>
                <a:off x="8003733" y="4817999"/>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𝑆</m:t>
                          </m:r>
                        </m:e>
                        <m:sup>
                          <m:r>
                            <a:rPr kumimoji="1" lang="en-US" altLang="zh-CN" sz="2400" b="0" i="1" smtClean="0">
                              <a:latin typeface="Cambria Math" panose="02040503050406030204" pitchFamily="18" charset="0"/>
                            </a:rPr>
                            <m:t>𝑒</m:t>
                          </m:r>
                        </m:sup>
                      </m:sSup>
                    </m:oMath>
                  </m:oMathPara>
                </a14:m>
                <a:endParaRPr kumimoji="1" lang="en-US" altLang="zh-CN" sz="2400" dirty="0"/>
              </a:p>
            </p:txBody>
          </p:sp>
        </mc:Choice>
        <mc:Fallback xmlns="">
          <p:sp>
            <p:nvSpPr>
              <p:cNvPr id="32" name="文本框 31">
                <a:extLst>
                  <a:ext uri="{FF2B5EF4-FFF2-40B4-BE49-F238E27FC236}">
                    <a16:creationId xmlns:a16="http://schemas.microsoft.com/office/drawing/2014/main" id="{775582DB-038A-5029-516C-6C8328F02F16}"/>
                  </a:ext>
                </a:extLst>
              </p:cNvPr>
              <p:cNvSpPr txBox="1">
                <a:spLocks noRot="1" noChangeAspect="1" noMove="1" noResize="1" noEditPoints="1" noAdjustHandles="1" noChangeArrowheads="1" noChangeShapeType="1" noTextEdit="1"/>
              </p:cNvSpPr>
              <p:nvPr/>
            </p:nvSpPr>
            <p:spPr>
              <a:xfrm>
                <a:off x="8003733" y="4817999"/>
                <a:ext cx="533400" cy="461665"/>
              </a:xfrm>
              <a:prstGeom prst="rect">
                <a:avLst/>
              </a:prstGeom>
              <a:blipFill>
                <a:blip r:embed="rId8"/>
                <a:stretch>
                  <a:fillRect/>
                </a:stretch>
              </a:blipFill>
            </p:spPr>
            <p:txBody>
              <a:bodyPr/>
              <a:lstStyle/>
              <a:p>
                <a:r>
                  <a:rPr lang="zh-CN" altLang="en-US">
                    <a:noFill/>
                  </a:rPr>
                  <a:t> </a:t>
                </a:r>
              </a:p>
            </p:txBody>
          </p:sp>
        </mc:Fallback>
      </mc:AlternateContent>
      <p:cxnSp>
        <p:nvCxnSpPr>
          <p:cNvPr id="33" name="直线箭头连接符 32">
            <a:extLst>
              <a:ext uri="{FF2B5EF4-FFF2-40B4-BE49-F238E27FC236}">
                <a16:creationId xmlns:a16="http://schemas.microsoft.com/office/drawing/2014/main" id="{117D9A2F-6D84-C1A9-251E-28A305E5A4BE}"/>
              </a:ext>
            </a:extLst>
          </p:cNvPr>
          <p:cNvCxnSpPr/>
          <p:nvPr/>
        </p:nvCxnSpPr>
        <p:spPr>
          <a:xfrm>
            <a:off x="7198190" y="5037825"/>
            <a:ext cx="631371"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89A5D9F-80FD-1339-70E1-C18C3818272C}"/>
                  </a:ext>
                </a:extLst>
              </p:cNvPr>
              <p:cNvSpPr txBox="1"/>
              <p:nvPr/>
            </p:nvSpPr>
            <p:spPr>
              <a:xfrm>
                <a:off x="7301603" y="4628555"/>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xmlns="">
          <p:sp>
            <p:nvSpPr>
              <p:cNvPr id="34" name="文本框 33">
                <a:extLst>
                  <a:ext uri="{FF2B5EF4-FFF2-40B4-BE49-F238E27FC236}">
                    <a16:creationId xmlns:a16="http://schemas.microsoft.com/office/drawing/2014/main" id="{B89A5D9F-80FD-1339-70E1-C18C3818272C}"/>
                  </a:ext>
                </a:extLst>
              </p:cNvPr>
              <p:cNvSpPr txBox="1">
                <a:spLocks noRot="1" noChangeAspect="1" noMove="1" noResize="1" noEditPoints="1" noAdjustHandles="1" noChangeArrowheads="1" noChangeShapeType="1" noTextEdit="1"/>
              </p:cNvSpPr>
              <p:nvPr/>
            </p:nvSpPr>
            <p:spPr>
              <a:xfrm>
                <a:off x="7301603" y="4628555"/>
                <a:ext cx="424543" cy="369332"/>
              </a:xfrm>
              <a:prstGeom prst="rect">
                <a:avLst/>
              </a:prstGeom>
              <a:blipFill>
                <a:blip r:embed="rId9"/>
                <a:stretch>
                  <a:fillRect b="-3333"/>
                </a:stretch>
              </a:blipFill>
            </p:spPr>
            <p:txBody>
              <a:bodyPr/>
              <a:lstStyle/>
              <a:p>
                <a:r>
                  <a:rPr lang="zh-CN" altLang="en-US">
                    <a:noFill/>
                  </a:rPr>
                  <a:t> </a:t>
                </a:r>
              </a:p>
            </p:txBody>
          </p:sp>
        </mc:Fallback>
      </mc:AlternateContent>
      <p:sp>
        <p:nvSpPr>
          <p:cNvPr id="35" name="手杖形箭头 34">
            <a:extLst>
              <a:ext uri="{FF2B5EF4-FFF2-40B4-BE49-F238E27FC236}">
                <a16:creationId xmlns:a16="http://schemas.microsoft.com/office/drawing/2014/main" id="{2B0DF3E7-3230-99D9-7DFB-71EF74F84171}"/>
              </a:ext>
            </a:extLst>
          </p:cNvPr>
          <p:cNvSpPr/>
          <p:nvPr/>
        </p:nvSpPr>
        <p:spPr>
          <a:xfrm rot="10800000">
            <a:off x="6681115" y="5472204"/>
            <a:ext cx="1665517" cy="610391"/>
          </a:xfrm>
          <a:prstGeom prst="uturnArrow">
            <a:avLst>
              <a:gd name="adj1" fmla="val 8080"/>
              <a:gd name="adj2" fmla="val 7607"/>
              <a:gd name="adj3" fmla="val 16081"/>
              <a:gd name="adj4" fmla="val 43750"/>
              <a:gd name="adj5" fmla="val 8094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C0F73282-43B4-5C00-3A6B-827FB101F66C}"/>
                  </a:ext>
                </a:extLst>
              </p:cNvPr>
              <p:cNvSpPr txBox="1"/>
              <p:nvPr/>
            </p:nvSpPr>
            <p:spPr>
              <a:xfrm>
                <a:off x="7301601" y="5606856"/>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6" name="文本框 35">
                <a:extLst>
                  <a:ext uri="{FF2B5EF4-FFF2-40B4-BE49-F238E27FC236}">
                    <a16:creationId xmlns:a16="http://schemas.microsoft.com/office/drawing/2014/main" id="{C0F73282-43B4-5C00-3A6B-827FB101F66C}"/>
                  </a:ext>
                </a:extLst>
              </p:cNvPr>
              <p:cNvSpPr txBox="1">
                <a:spLocks noRot="1" noChangeAspect="1" noMove="1" noResize="1" noEditPoints="1" noAdjustHandles="1" noChangeArrowheads="1" noChangeShapeType="1" noTextEdit="1"/>
              </p:cNvSpPr>
              <p:nvPr/>
            </p:nvSpPr>
            <p:spPr>
              <a:xfrm>
                <a:off x="7301601" y="5606856"/>
                <a:ext cx="424543" cy="369332"/>
              </a:xfrm>
              <a:prstGeom prst="rect">
                <a:avLst/>
              </a:prstGeom>
              <a:blipFill>
                <a:blip r:embed="rId10"/>
                <a:stretch>
                  <a:fillRect r="-35294" b="-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9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par>
                                <p:cTn id="17" presetID="5"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heckerboard(across)">
                                      <p:cBhvr>
                                        <p:cTn id="19" dur="500"/>
                                        <p:tgtEl>
                                          <p:spTgt spid="2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heckerboard(across)">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2">
                                            <p:txEl>
                                              <p:pRg st="6" end="6"/>
                                            </p:txEl>
                                          </p:spTgt>
                                        </p:tgtEl>
                                        <p:attrNameLst>
                                          <p:attrName>style.visibility</p:attrName>
                                        </p:attrNameLst>
                                      </p:cBhvr>
                                      <p:to>
                                        <p:strVal val="visible"/>
                                      </p:to>
                                    </p:set>
                                    <p:animEffect transition="in" filter="checkerboard(across)">
                                      <p:cBhvr>
                                        <p:cTn id="27" dur="500"/>
                                        <p:tgtEl>
                                          <p:spTgt spid="2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heckerboard(across)">
                                      <p:cBhvr>
                                        <p:cTn id="32" dur="500"/>
                                        <p:tgtEl>
                                          <p:spTgt spid="3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heckerboard(across)">
                                      <p:cBhvr>
                                        <p:cTn id="35" dur="500"/>
                                        <p:tgtEl>
                                          <p:spTgt spid="3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heckerboard(across)">
                                      <p:cBhvr>
                                        <p:cTn id="38" dur="500"/>
                                        <p:tgtEl>
                                          <p:spTgt spid="32"/>
                                        </p:tgtEl>
                                      </p:cBhvr>
                                    </p:animEffect>
                                  </p:childTnLst>
                                </p:cTn>
                              </p:par>
                              <p:par>
                                <p:cTn id="39" presetID="5"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heckerboard(across)">
                                      <p:cBhvr>
                                        <p:cTn id="41" dur="500"/>
                                        <p:tgtEl>
                                          <p:spTgt spid="33"/>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heckerboard(across)">
                                      <p:cBhvr>
                                        <p:cTn id="44" dur="500"/>
                                        <p:tgtEl>
                                          <p:spTgt spid="3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heckerboard(across)">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checkerboard(across)">
                                      <p:cBhvr>
                                        <p:cTn id="52" dur="500"/>
                                        <p:tgtEl>
                                          <p:spTgt spid="35"/>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heckerboard(across)">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8" grpId="0"/>
      <p:bldP spid="29" grpId="0" animBg="1"/>
      <p:bldP spid="30" grpId="0"/>
      <p:bldP spid="31" grpId="0" animBg="1"/>
      <p:bldP spid="32" grpId="0"/>
      <p:bldP spid="34" grpId="0"/>
      <p:bldP spid="35"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ACC21-BDDE-32E2-2A7F-E3B6821CF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C934D-90C6-473B-4711-B16E1A9F3C6D}"/>
              </a:ext>
            </a:extLst>
          </p:cNvPr>
          <p:cNvSpPr>
            <a:spLocks noGrp="1"/>
          </p:cNvSpPr>
          <p:nvPr>
            <p:ph type="title"/>
          </p:nvPr>
        </p:nvSpPr>
        <p:spPr>
          <a:xfrm>
            <a:off x="1088571" y="144466"/>
            <a:ext cx="10722429" cy="692151"/>
          </a:xfrm>
        </p:spPr>
        <p:txBody>
          <a:bodyPr/>
          <a:lstStyle/>
          <a:p>
            <a:r>
              <a:rPr lang="en-US" altLang="zh-CN" dirty="0" err="1">
                <a:latin typeface="Times New Roman" panose="02020603050405020304" pitchFamily="18" charset="0"/>
                <a:cs typeface="Times New Roman" panose="02020603050405020304" pitchFamily="18" charset="0"/>
              </a:rPr>
              <a:t>Acto</a:t>
            </a:r>
            <a:r>
              <a:rPr lang="en-US" altLang="zh-CN" dirty="0">
                <a:latin typeface="Times New Roman" panose="02020603050405020304" pitchFamily="18" charset="0"/>
                <a:cs typeface="Times New Roman" panose="02020603050405020304" pitchFamily="18" charset="0"/>
              </a:rPr>
              <a:t> – Testing Kubernetes Operator </a:t>
            </a:r>
            <a:r>
              <a:rPr lang="en-US" altLang="zh-CN" sz="2400" dirty="0">
                <a:latin typeface="Times New Roman" panose="02020603050405020304" pitchFamily="18" charset="0"/>
                <a:cs typeface="Times New Roman" panose="02020603050405020304" pitchFamily="18" charset="0"/>
              </a:rPr>
              <a:t>(2/4)</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63B98394-F548-E77F-B37A-26428597852B}"/>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16</a:t>
            </a:fld>
            <a:endParaRPr lang="zh-TW" altLang="en-US"/>
          </a:p>
        </p:txBody>
      </p:sp>
      <p:sp>
        <p:nvSpPr>
          <p:cNvPr id="69" name="椭圆 68">
            <a:extLst>
              <a:ext uri="{FF2B5EF4-FFF2-40B4-BE49-F238E27FC236}">
                <a16:creationId xmlns:a16="http://schemas.microsoft.com/office/drawing/2014/main" id="{932854BB-2675-FB8B-ED8C-4220A51E0CA5}"/>
              </a:ext>
            </a:extLst>
          </p:cNvPr>
          <p:cNvSpPr/>
          <p:nvPr/>
        </p:nvSpPr>
        <p:spPr>
          <a:xfrm>
            <a:off x="1711234" y="1702995"/>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C7FBC4E0-2A21-7240-DB9D-C29935785687}"/>
                  </a:ext>
                </a:extLst>
              </p:cNvPr>
              <p:cNvSpPr txBox="1"/>
              <p:nvPr/>
            </p:nvSpPr>
            <p:spPr>
              <a:xfrm>
                <a:off x="1809206" y="182273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0</m:t>
                          </m:r>
                        </m:sub>
                      </m:sSub>
                    </m:oMath>
                  </m:oMathPara>
                </a14:m>
                <a:endParaRPr kumimoji="1" lang="en-US" altLang="zh-CN" sz="2400" dirty="0"/>
              </a:p>
            </p:txBody>
          </p:sp>
        </mc:Choice>
        <mc:Fallback xmlns="">
          <p:sp>
            <p:nvSpPr>
              <p:cNvPr id="70" name="文本框 69">
                <a:extLst>
                  <a:ext uri="{FF2B5EF4-FFF2-40B4-BE49-F238E27FC236}">
                    <a16:creationId xmlns:a16="http://schemas.microsoft.com/office/drawing/2014/main" id="{C7FBC4E0-2A21-7240-DB9D-C29935785687}"/>
                  </a:ext>
                </a:extLst>
              </p:cNvPr>
              <p:cNvSpPr txBox="1">
                <a:spLocks noRot="1" noChangeAspect="1" noMove="1" noResize="1" noEditPoints="1" noAdjustHandles="1" noChangeArrowheads="1" noChangeShapeType="1" noTextEdit="1"/>
              </p:cNvSpPr>
              <p:nvPr/>
            </p:nvSpPr>
            <p:spPr>
              <a:xfrm>
                <a:off x="1809206" y="1822738"/>
                <a:ext cx="533400" cy="461665"/>
              </a:xfrm>
              <a:prstGeom prst="rect">
                <a:avLst/>
              </a:prstGeom>
              <a:blipFill>
                <a:blip r:embed="rId3"/>
                <a:stretch>
                  <a:fillRect b="-2703"/>
                </a:stretch>
              </a:blipFill>
            </p:spPr>
            <p:txBody>
              <a:bodyPr/>
              <a:lstStyle/>
              <a:p>
                <a:r>
                  <a:rPr lang="zh-CN" altLang="en-US">
                    <a:noFill/>
                  </a:rPr>
                  <a:t> </a:t>
                </a:r>
              </a:p>
            </p:txBody>
          </p:sp>
        </mc:Fallback>
      </mc:AlternateContent>
      <p:sp>
        <p:nvSpPr>
          <p:cNvPr id="71" name="椭圆 70">
            <a:extLst>
              <a:ext uri="{FF2B5EF4-FFF2-40B4-BE49-F238E27FC236}">
                <a16:creationId xmlns:a16="http://schemas.microsoft.com/office/drawing/2014/main" id="{9EE672C9-2717-9C35-0F2D-893AB9CAEC05}"/>
              </a:ext>
            </a:extLst>
          </p:cNvPr>
          <p:cNvSpPr/>
          <p:nvPr/>
        </p:nvSpPr>
        <p:spPr>
          <a:xfrm>
            <a:off x="2908662" y="1702995"/>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B664721C-B471-5535-5A2B-0CF9F850D51F}"/>
                  </a:ext>
                </a:extLst>
              </p:cNvPr>
              <p:cNvSpPr txBox="1"/>
              <p:nvPr/>
            </p:nvSpPr>
            <p:spPr>
              <a:xfrm>
                <a:off x="3006634" y="182273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sub>
                      </m:sSub>
                    </m:oMath>
                  </m:oMathPara>
                </a14:m>
                <a:endParaRPr kumimoji="1" lang="en-US" altLang="zh-CN" sz="2400" dirty="0"/>
              </a:p>
            </p:txBody>
          </p:sp>
        </mc:Choice>
        <mc:Fallback xmlns="">
          <p:sp>
            <p:nvSpPr>
              <p:cNvPr id="72" name="文本框 71">
                <a:extLst>
                  <a:ext uri="{FF2B5EF4-FFF2-40B4-BE49-F238E27FC236}">
                    <a16:creationId xmlns:a16="http://schemas.microsoft.com/office/drawing/2014/main" id="{B664721C-B471-5535-5A2B-0CF9F850D51F}"/>
                  </a:ext>
                </a:extLst>
              </p:cNvPr>
              <p:cNvSpPr txBox="1">
                <a:spLocks noRot="1" noChangeAspect="1" noMove="1" noResize="1" noEditPoints="1" noAdjustHandles="1" noChangeArrowheads="1" noChangeShapeType="1" noTextEdit="1"/>
              </p:cNvSpPr>
              <p:nvPr/>
            </p:nvSpPr>
            <p:spPr>
              <a:xfrm>
                <a:off x="3006634" y="1822738"/>
                <a:ext cx="533400" cy="461665"/>
              </a:xfrm>
              <a:prstGeom prst="rect">
                <a:avLst/>
              </a:prstGeom>
              <a:blipFill>
                <a:blip r:embed="rId4"/>
                <a:stretch>
                  <a:fillRect b="-5405"/>
                </a:stretch>
              </a:blipFill>
            </p:spPr>
            <p:txBody>
              <a:bodyPr/>
              <a:lstStyle/>
              <a:p>
                <a:r>
                  <a:rPr lang="zh-CN" altLang="en-US">
                    <a:noFill/>
                  </a:rPr>
                  <a:t> </a:t>
                </a:r>
              </a:p>
            </p:txBody>
          </p:sp>
        </mc:Fallback>
      </mc:AlternateContent>
      <p:cxnSp>
        <p:nvCxnSpPr>
          <p:cNvPr id="73" name="直线箭头连接符 72">
            <a:extLst>
              <a:ext uri="{FF2B5EF4-FFF2-40B4-BE49-F238E27FC236}">
                <a16:creationId xmlns:a16="http://schemas.microsoft.com/office/drawing/2014/main" id="{E28A1EE4-C09C-FC1B-081F-FD737614D7A9}"/>
              </a:ext>
            </a:extLst>
          </p:cNvPr>
          <p:cNvCxnSpPr>
            <a:cxnSpLocks/>
            <a:stCxn id="69" idx="6"/>
            <a:endCxn id="71" idx="2"/>
          </p:cNvCxnSpPr>
          <p:nvPr/>
        </p:nvCxnSpPr>
        <p:spPr>
          <a:xfrm>
            <a:off x="2429691" y="2062224"/>
            <a:ext cx="478971" cy="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54A023D8-948E-9B60-7AAC-9588E77FB537}"/>
                  </a:ext>
                </a:extLst>
              </p:cNvPr>
              <p:cNvSpPr txBox="1"/>
              <p:nvPr/>
            </p:nvSpPr>
            <p:spPr>
              <a:xfrm>
                <a:off x="2473233" y="1713972"/>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sub>
                      </m:sSub>
                    </m:oMath>
                  </m:oMathPara>
                </a14:m>
                <a:endParaRPr kumimoji="1" lang="en-US" altLang="zh-CN" b="0" dirty="0"/>
              </a:p>
            </p:txBody>
          </p:sp>
        </mc:Choice>
        <mc:Fallback xmlns="">
          <p:sp>
            <p:nvSpPr>
              <p:cNvPr id="74" name="文本框 73">
                <a:extLst>
                  <a:ext uri="{FF2B5EF4-FFF2-40B4-BE49-F238E27FC236}">
                    <a16:creationId xmlns:a16="http://schemas.microsoft.com/office/drawing/2014/main" id="{54A023D8-948E-9B60-7AAC-9588E77FB537}"/>
                  </a:ext>
                </a:extLst>
              </p:cNvPr>
              <p:cNvSpPr txBox="1">
                <a:spLocks noRot="1" noChangeAspect="1" noMove="1" noResize="1" noEditPoints="1" noAdjustHandles="1" noChangeArrowheads="1" noChangeShapeType="1" noTextEdit="1"/>
              </p:cNvSpPr>
              <p:nvPr/>
            </p:nvSpPr>
            <p:spPr>
              <a:xfrm>
                <a:off x="2473233" y="1713972"/>
                <a:ext cx="402771" cy="369332"/>
              </a:xfrm>
              <a:prstGeom prst="rect">
                <a:avLst/>
              </a:prstGeom>
              <a:blipFill>
                <a:blip r:embed="rId5"/>
                <a:stretch>
                  <a:fillRect b="-3226"/>
                </a:stretch>
              </a:blipFill>
            </p:spPr>
            <p:txBody>
              <a:bodyPr/>
              <a:lstStyle/>
              <a:p>
                <a:r>
                  <a:rPr lang="zh-CN" altLang="en-US">
                    <a:noFill/>
                  </a:rPr>
                  <a:t> </a:t>
                </a:r>
              </a:p>
            </p:txBody>
          </p:sp>
        </mc:Fallback>
      </mc:AlternateContent>
      <p:sp>
        <p:nvSpPr>
          <p:cNvPr id="75" name="文本框 74">
            <a:extLst>
              <a:ext uri="{FF2B5EF4-FFF2-40B4-BE49-F238E27FC236}">
                <a16:creationId xmlns:a16="http://schemas.microsoft.com/office/drawing/2014/main" id="{4B1DD7AC-FB35-D525-A127-948B51BEBBEE}"/>
              </a:ext>
            </a:extLst>
          </p:cNvPr>
          <p:cNvSpPr txBox="1"/>
          <p:nvPr/>
        </p:nvSpPr>
        <p:spPr>
          <a:xfrm>
            <a:off x="1624148" y="2562966"/>
            <a:ext cx="2449285" cy="461665"/>
          </a:xfrm>
          <a:prstGeom prst="rect">
            <a:avLst/>
          </a:prstGeom>
          <a:noFill/>
        </p:spPr>
        <p:txBody>
          <a:bodyPr wrap="square" rtlCol="0">
            <a:spAutoFit/>
          </a:bodyPr>
          <a:lstStyle/>
          <a:p>
            <a:r>
              <a:rPr kumimoji="1" lang="en-US" altLang="zh-CN" sz="2400" dirty="0"/>
              <a:t>Single operation</a:t>
            </a:r>
            <a:endParaRPr kumimoji="1" lang="zh-CN" altLang="en-US" sz="2400" dirty="0"/>
          </a:p>
        </p:txBody>
      </p:sp>
      <p:sp>
        <p:nvSpPr>
          <p:cNvPr id="76" name="椭圆 75">
            <a:extLst>
              <a:ext uri="{FF2B5EF4-FFF2-40B4-BE49-F238E27FC236}">
                <a16:creationId xmlns:a16="http://schemas.microsoft.com/office/drawing/2014/main" id="{FCA862F5-DAA5-A815-9BC8-770A8DBD53BD}"/>
              </a:ext>
            </a:extLst>
          </p:cNvPr>
          <p:cNvSpPr/>
          <p:nvPr/>
        </p:nvSpPr>
        <p:spPr>
          <a:xfrm>
            <a:off x="5351417" y="1709965"/>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FD5B8784-912C-CA48-A085-60E0774F482D}"/>
                  </a:ext>
                </a:extLst>
              </p:cNvPr>
              <p:cNvSpPr txBox="1"/>
              <p:nvPr/>
            </p:nvSpPr>
            <p:spPr>
              <a:xfrm>
                <a:off x="5449389" y="182970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0</m:t>
                          </m:r>
                        </m:sub>
                      </m:sSub>
                    </m:oMath>
                  </m:oMathPara>
                </a14:m>
                <a:endParaRPr kumimoji="1" lang="en-US" altLang="zh-CN" sz="2400" dirty="0"/>
              </a:p>
            </p:txBody>
          </p:sp>
        </mc:Choice>
        <mc:Fallback xmlns="">
          <p:sp>
            <p:nvSpPr>
              <p:cNvPr id="77" name="文本框 76">
                <a:extLst>
                  <a:ext uri="{FF2B5EF4-FFF2-40B4-BE49-F238E27FC236}">
                    <a16:creationId xmlns:a16="http://schemas.microsoft.com/office/drawing/2014/main" id="{FD5B8784-912C-CA48-A085-60E0774F482D}"/>
                  </a:ext>
                </a:extLst>
              </p:cNvPr>
              <p:cNvSpPr txBox="1">
                <a:spLocks noRot="1" noChangeAspect="1" noMove="1" noResize="1" noEditPoints="1" noAdjustHandles="1" noChangeArrowheads="1" noChangeShapeType="1" noTextEdit="1"/>
              </p:cNvSpPr>
              <p:nvPr/>
            </p:nvSpPr>
            <p:spPr>
              <a:xfrm>
                <a:off x="5449389" y="1829708"/>
                <a:ext cx="533400" cy="461665"/>
              </a:xfrm>
              <a:prstGeom prst="rect">
                <a:avLst/>
              </a:prstGeom>
              <a:blipFill>
                <a:blip r:embed="rId6"/>
                <a:stretch>
                  <a:fillRect b="-2703"/>
                </a:stretch>
              </a:blipFill>
            </p:spPr>
            <p:txBody>
              <a:bodyPr/>
              <a:lstStyle/>
              <a:p>
                <a:r>
                  <a:rPr lang="zh-CN" altLang="en-US">
                    <a:noFill/>
                  </a:rPr>
                  <a:t> </a:t>
                </a:r>
              </a:p>
            </p:txBody>
          </p:sp>
        </mc:Fallback>
      </mc:AlternateContent>
      <p:sp>
        <p:nvSpPr>
          <p:cNvPr id="78" name="椭圆 77">
            <a:extLst>
              <a:ext uri="{FF2B5EF4-FFF2-40B4-BE49-F238E27FC236}">
                <a16:creationId xmlns:a16="http://schemas.microsoft.com/office/drawing/2014/main" id="{FBA10FC2-5AB6-0094-A797-4AF9F20810A3}"/>
              </a:ext>
            </a:extLst>
          </p:cNvPr>
          <p:cNvSpPr/>
          <p:nvPr/>
        </p:nvSpPr>
        <p:spPr>
          <a:xfrm>
            <a:off x="6548845" y="1709965"/>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F0608AE4-0E08-ACB2-924D-9DC7D0C895DD}"/>
                  </a:ext>
                </a:extLst>
              </p:cNvPr>
              <p:cNvSpPr txBox="1"/>
              <p:nvPr/>
            </p:nvSpPr>
            <p:spPr>
              <a:xfrm>
                <a:off x="6646817" y="182970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1</m:t>
                          </m:r>
                        </m:sub>
                      </m:sSub>
                    </m:oMath>
                  </m:oMathPara>
                </a14:m>
                <a:endParaRPr kumimoji="1" lang="en-US" altLang="zh-CN" sz="2400" dirty="0"/>
              </a:p>
            </p:txBody>
          </p:sp>
        </mc:Choice>
        <mc:Fallback xmlns="">
          <p:sp>
            <p:nvSpPr>
              <p:cNvPr id="79" name="文本框 78">
                <a:extLst>
                  <a:ext uri="{FF2B5EF4-FFF2-40B4-BE49-F238E27FC236}">
                    <a16:creationId xmlns:a16="http://schemas.microsoft.com/office/drawing/2014/main" id="{F0608AE4-0E08-ACB2-924D-9DC7D0C895DD}"/>
                  </a:ext>
                </a:extLst>
              </p:cNvPr>
              <p:cNvSpPr txBox="1">
                <a:spLocks noRot="1" noChangeAspect="1" noMove="1" noResize="1" noEditPoints="1" noAdjustHandles="1" noChangeArrowheads="1" noChangeShapeType="1" noTextEdit="1"/>
              </p:cNvSpPr>
              <p:nvPr/>
            </p:nvSpPr>
            <p:spPr>
              <a:xfrm>
                <a:off x="6646817" y="1829708"/>
                <a:ext cx="533400" cy="461665"/>
              </a:xfrm>
              <a:prstGeom prst="rect">
                <a:avLst/>
              </a:prstGeom>
              <a:blipFill>
                <a:blip r:embed="rId7"/>
                <a:stretch>
                  <a:fillRect b="-2703"/>
                </a:stretch>
              </a:blipFill>
            </p:spPr>
            <p:txBody>
              <a:bodyPr/>
              <a:lstStyle/>
              <a:p>
                <a:r>
                  <a:rPr lang="zh-CN" altLang="en-US">
                    <a:noFill/>
                  </a:rPr>
                  <a:t> </a:t>
                </a:r>
              </a:p>
            </p:txBody>
          </p:sp>
        </mc:Fallback>
      </mc:AlternateContent>
      <p:cxnSp>
        <p:nvCxnSpPr>
          <p:cNvPr id="80" name="直线箭头连接符 79">
            <a:extLst>
              <a:ext uri="{FF2B5EF4-FFF2-40B4-BE49-F238E27FC236}">
                <a16:creationId xmlns:a16="http://schemas.microsoft.com/office/drawing/2014/main" id="{3D27ECF9-62B9-88B2-DE99-2D40673BD372}"/>
              </a:ext>
            </a:extLst>
          </p:cNvPr>
          <p:cNvCxnSpPr>
            <a:cxnSpLocks/>
            <a:stCxn id="76" idx="6"/>
            <a:endCxn id="78" idx="2"/>
          </p:cNvCxnSpPr>
          <p:nvPr/>
        </p:nvCxnSpPr>
        <p:spPr>
          <a:xfrm>
            <a:off x="6069874" y="2069194"/>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F1B53CD7-75AE-4F2A-7210-33DC8AABB38A}"/>
                  </a:ext>
                </a:extLst>
              </p:cNvPr>
              <p:cNvSpPr txBox="1"/>
              <p:nvPr/>
            </p:nvSpPr>
            <p:spPr>
              <a:xfrm>
                <a:off x="6113416" y="1720942"/>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1</m:t>
                          </m:r>
                        </m:sub>
                      </m:sSub>
                    </m:oMath>
                  </m:oMathPara>
                </a14:m>
                <a:endParaRPr kumimoji="1" lang="en-US" altLang="zh-CN" b="0" dirty="0"/>
              </a:p>
            </p:txBody>
          </p:sp>
        </mc:Choice>
        <mc:Fallback xmlns="">
          <p:sp>
            <p:nvSpPr>
              <p:cNvPr id="81" name="文本框 80">
                <a:extLst>
                  <a:ext uri="{FF2B5EF4-FFF2-40B4-BE49-F238E27FC236}">
                    <a16:creationId xmlns:a16="http://schemas.microsoft.com/office/drawing/2014/main" id="{F1B53CD7-75AE-4F2A-7210-33DC8AABB38A}"/>
                  </a:ext>
                </a:extLst>
              </p:cNvPr>
              <p:cNvSpPr txBox="1">
                <a:spLocks noRot="1" noChangeAspect="1" noMove="1" noResize="1" noEditPoints="1" noAdjustHandles="1" noChangeArrowheads="1" noChangeShapeType="1" noTextEdit="1"/>
              </p:cNvSpPr>
              <p:nvPr/>
            </p:nvSpPr>
            <p:spPr>
              <a:xfrm>
                <a:off x="6113416" y="1720942"/>
                <a:ext cx="402771" cy="369332"/>
              </a:xfrm>
              <a:prstGeom prst="rect">
                <a:avLst/>
              </a:prstGeom>
              <a:blipFill>
                <a:blip r:embed="rId8"/>
                <a:stretch>
                  <a:fillRect b="-3333"/>
                </a:stretch>
              </a:blipFill>
            </p:spPr>
            <p:txBody>
              <a:bodyPr/>
              <a:lstStyle/>
              <a:p>
                <a:r>
                  <a:rPr lang="zh-CN" altLang="en-US">
                    <a:noFill/>
                  </a:rPr>
                  <a:t> </a:t>
                </a:r>
              </a:p>
            </p:txBody>
          </p:sp>
        </mc:Fallback>
      </mc:AlternateContent>
      <p:sp>
        <p:nvSpPr>
          <p:cNvPr id="82" name="文本框 81">
            <a:extLst>
              <a:ext uri="{FF2B5EF4-FFF2-40B4-BE49-F238E27FC236}">
                <a16:creationId xmlns:a16="http://schemas.microsoft.com/office/drawing/2014/main" id="{F5F2A501-4670-956F-9CE4-6B66713EDD69}"/>
              </a:ext>
            </a:extLst>
          </p:cNvPr>
          <p:cNvSpPr txBox="1"/>
          <p:nvPr/>
        </p:nvSpPr>
        <p:spPr>
          <a:xfrm>
            <a:off x="6908073" y="2505504"/>
            <a:ext cx="3200399" cy="461665"/>
          </a:xfrm>
          <a:prstGeom prst="rect">
            <a:avLst/>
          </a:prstGeom>
          <a:noFill/>
        </p:spPr>
        <p:txBody>
          <a:bodyPr wrap="square" rtlCol="0">
            <a:spAutoFit/>
          </a:bodyPr>
          <a:lstStyle/>
          <a:p>
            <a:r>
              <a:rPr kumimoji="1" lang="en-US" altLang="zh-CN" sz="2400" dirty="0"/>
              <a:t>Operation sequence</a:t>
            </a:r>
            <a:endParaRPr kumimoji="1" lang="zh-CN" altLang="en-US" sz="2400" dirty="0"/>
          </a:p>
        </p:txBody>
      </p:sp>
      <p:sp>
        <p:nvSpPr>
          <p:cNvPr id="83" name="椭圆 82">
            <a:extLst>
              <a:ext uri="{FF2B5EF4-FFF2-40B4-BE49-F238E27FC236}">
                <a16:creationId xmlns:a16="http://schemas.microsoft.com/office/drawing/2014/main" id="{4B554CE1-9E08-69BB-F4FB-EB10F3219416}"/>
              </a:ext>
            </a:extLst>
          </p:cNvPr>
          <p:cNvSpPr/>
          <p:nvPr/>
        </p:nvSpPr>
        <p:spPr>
          <a:xfrm>
            <a:off x="7746273" y="1707795"/>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1824645D-839B-B35A-64EF-8A3FBBE6C11D}"/>
                  </a:ext>
                </a:extLst>
              </p:cNvPr>
              <p:cNvSpPr txBox="1"/>
              <p:nvPr/>
            </p:nvSpPr>
            <p:spPr>
              <a:xfrm>
                <a:off x="7844245" y="182753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2</m:t>
                          </m:r>
                        </m:sub>
                      </m:sSub>
                    </m:oMath>
                  </m:oMathPara>
                </a14:m>
                <a:endParaRPr kumimoji="1" lang="en-US" altLang="zh-CN" sz="2400" dirty="0"/>
              </a:p>
            </p:txBody>
          </p:sp>
        </mc:Choice>
        <mc:Fallback xmlns="">
          <p:sp>
            <p:nvSpPr>
              <p:cNvPr id="84" name="文本框 83">
                <a:extLst>
                  <a:ext uri="{FF2B5EF4-FFF2-40B4-BE49-F238E27FC236}">
                    <a16:creationId xmlns:a16="http://schemas.microsoft.com/office/drawing/2014/main" id="{1824645D-839B-B35A-64EF-8A3FBBE6C11D}"/>
                  </a:ext>
                </a:extLst>
              </p:cNvPr>
              <p:cNvSpPr txBox="1">
                <a:spLocks noRot="1" noChangeAspect="1" noMove="1" noResize="1" noEditPoints="1" noAdjustHandles="1" noChangeArrowheads="1" noChangeShapeType="1" noTextEdit="1"/>
              </p:cNvSpPr>
              <p:nvPr/>
            </p:nvSpPr>
            <p:spPr>
              <a:xfrm>
                <a:off x="7844245" y="1827538"/>
                <a:ext cx="533400" cy="461665"/>
              </a:xfrm>
              <a:prstGeom prst="rect">
                <a:avLst/>
              </a:prstGeom>
              <a:blipFill>
                <a:blip r:embed="rId9"/>
                <a:stretch>
                  <a:fillRect/>
                </a:stretch>
              </a:blipFill>
            </p:spPr>
            <p:txBody>
              <a:bodyPr/>
              <a:lstStyle/>
              <a:p>
                <a:r>
                  <a:rPr lang="zh-CN" altLang="en-US">
                    <a:noFill/>
                  </a:rPr>
                  <a:t> </a:t>
                </a:r>
              </a:p>
            </p:txBody>
          </p:sp>
        </mc:Fallback>
      </mc:AlternateContent>
      <p:cxnSp>
        <p:nvCxnSpPr>
          <p:cNvPr id="85" name="直线箭头连接符 84">
            <a:extLst>
              <a:ext uri="{FF2B5EF4-FFF2-40B4-BE49-F238E27FC236}">
                <a16:creationId xmlns:a16="http://schemas.microsoft.com/office/drawing/2014/main" id="{E89C73E2-A7E0-BF44-C4F3-FC74DB1335FB}"/>
              </a:ext>
            </a:extLst>
          </p:cNvPr>
          <p:cNvCxnSpPr>
            <a:cxnSpLocks/>
            <a:endCxn id="83" idx="2"/>
          </p:cNvCxnSpPr>
          <p:nvPr/>
        </p:nvCxnSpPr>
        <p:spPr>
          <a:xfrm>
            <a:off x="7267302" y="2067024"/>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C8679ED4-FDBC-384D-EFF8-B6A3F7CFA623}"/>
                  </a:ext>
                </a:extLst>
              </p:cNvPr>
              <p:cNvSpPr txBox="1"/>
              <p:nvPr/>
            </p:nvSpPr>
            <p:spPr>
              <a:xfrm>
                <a:off x="7310844" y="1718772"/>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2</m:t>
                          </m:r>
                        </m:sub>
                      </m:sSub>
                    </m:oMath>
                  </m:oMathPara>
                </a14:m>
                <a:endParaRPr kumimoji="1" lang="en-US" altLang="zh-CN" b="0" dirty="0"/>
              </a:p>
            </p:txBody>
          </p:sp>
        </mc:Choice>
        <mc:Fallback xmlns="">
          <p:sp>
            <p:nvSpPr>
              <p:cNvPr id="86" name="文本框 85">
                <a:extLst>
                  <a:ext uri="{FF2B5EF4-FFF2-40B4-BE49-F238E27FC236}">
                    <a16:creationId xmlns:a16="http://schemas.microsoft.com/office/drawing/2014/main" id="{C8679ED4-FDBC-384D-EFF8-B6A3F7CFA623}"/>
                  </a:ext>
                </a:extLst>
              </p:cNvPr>
              <p:cNvSpPr txBox="1">
                <a:spLocks noRot="1" noChangeAspect="1" noMove="1" noResize="1" noEditPoints="1" noAdjustHandles="1" noChangeArrowheads="1" noChangeShapeType="1" noTextEdit="1"/>
              </p:cNvSpPr>
              <p:nvPr/>
            </p:nvSpPr>
            <p:spPr>
              <a:xfrm>
                <a:off x="7310844" y="1718772"/>
                <a:ext cx="402771" cy="369332"/>
              </a:xfrm>
              <a:prstGeom prst="rect">
                <a:avLst/>
              </a:prstGeom>
              <a:blipFill>
                <a:blip r:embed="rId10"/>
                <a:stretch>
                  <a:fillRect/>
                </a:stretch>
              </a:blipFill>
            </p:spPr>
            <p:txBody>
              <a:bodyPr/>
              <a:lstStyle/>
              <a:p>
                <a:r>
                  <a:rPr lang="zh-CN" altLang="en-US">
                    <a:noFill/>
                  </a:rPr>
                  <a:t> </a:t>
                </a:r>
              </a:p>
            </p:txBody>
          </p:sp>
        </mc:Fallback>
      </mc:AlternateContent>
      <p:cxnSp>
        <p:nvCxnSpPr>
          <p:cNvPr id="87" name="直线箭头连接符 86">
            <a:extLst>
              <a:ext uri="{FF2B5EF4-FFF2-40B4-BE49-F238E27FC236}">
                <a16:creationId xmlns:a16="http://schemas.microsoft.com/office/drawing/2014/main" id="{27D38731-ECCE-C344-E185-3E5BC5EC31DF}"/>
              </a:ext>
            </a:extLst>
          </p:cNvPr>
          <p:cNvCxnSpPr>
            <a:cxnSpLocks/>
          </p:cNvCxnSpPr>
          <p:nvPr/>
        </p:nvCxnSpPr>
        <p:spPr>
          <a:xfrm>
            <a:off x="8464730" y="2067024"/>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57E39BD0-1893-EB8E-B785-8BAE0FA51AD9}"/>
              </a:ext>
            </a:extLst>
          </p:cNvPr>
          <p:cNvSpPr txBox="1"/>
          <p:nvPr/>
        </p:nvSpPr>
        <p:spPr>
          <a:xfrm>
            <a:off x="8943701" y="1837063"/>
            <a:ext cx="341813"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sp>
        <p:nvSpPr>
          <p:cNvPr id="89" name="椭圆 88">
            <a:extLst>
              <a:ext uri="{FF2B5EF4-FFF2-40B4-BE49-F238E27FC236}">
                <a16:creationId xmlns:a16="http://schemas.microsoft.com/office/drawing/2014/main" id="{406260AD-305D-FAB8-F606-5F963DB74DDA}"/>
              </a:ext>
            </a:extLst>
          </p:cNvPr>
          <p:cNvSpPr/>
          <p:nvPr/>
        </p:nvSpPr>
        <p:spPr>
          <a:xfrm>
            <a:off x="7441465" y="400276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BC945046-E537-FBBC-A36D-154996D4D37F}"/>
                  </a:ext>
                </a:extLst>
              </p:cNvPr>
              <p:cNvSpPr txBox="1"/>
              <p:nvPr/>
            </p:nvSpPr>
            <p:spPr>
              <a:xfrm>
                <a:off x="7474122" y="412250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b>
                      </m:sSub>
                    </m:oMath>
                  </m:oMathPara>
                </a14:m>
                <a:endParaRPr kumimoji="1" lang="en-US" altLang="zh-CN" sz="2400" dirty="0"/>
              </a:p>
            </p:txBody>
          </p:sp>
        </mc:Choice>
        <mc:Fallback xmlns="">
          <p:sp>
            <p:nvSpPr>
              <p:cNvPr id="90" name="文本框 89">
                <a:extLst>
                  <a:ext uri="{FF2B5EF4-FFF2-40B4-BE49-F238E27FC236}">
                    <a16:creationId xmlns:a16="http://schemas.microsoft.com/office/drawing/2014/main" id="{BC945046-E537-FBBC-A36D-154996D4D37F}"/>
                  </a:ext>
                </a:extLst>
              </p:cNvPr>
              <p:cNvSpPr txBox="1">
                <a:spLocks noRot="1" noChangeAspect="1" noMove="1" noResize="1" noEditPoints="1" noAdjustHandles="1" noChangeArrowheads="1" noChangeShapeType="1" noTextEdit="1"/>
              </p:cNvSpPr>
              <p:nvPr/>
            </p:nvSpPr>
            <p:spPr>
              <a:xfrm>
                <a:off x="7474122" y="4122506"/>
                <a:ext cx="533400" cy="461665"/>
              </a:xfrm>
              <a:prstGeom prst="rect">
                <a:avLst/>
              </a:prstGeom>
              <a:blipFill>
                <a:blip r:embed="rId11"/>
                <a:stretch>
                  <a:fillRect l="-2326" r="-27907" b="-5405"/>
                </a:stretch>
              </a:blipFill>
            </p:spPr>
            <p:txBody>
              <a:bodyPr/>
              <a:lstStyle/>
              <a:p>
                <a:r>
                  <a:rPr lang="zh-CN" altLang="en-US">
                    <a:noFill/>
                  </a:rPr>
                  <a:t> </a:t>
                </a:r>
              </a:p>
            </p:txBody>
          </p:sp>
        </mc:Fallback>
      </mc:AlternateContent>
      <p:cxnSp>
        <p:nvCxnSpPr>
          <p:cNvPr id="91" name="直线箭头连接符 90">
            <a:extLst>
              <a:ext uri="{FF2B5EF4-FFF2-40B4-BE49-F238E27FC236}">
                <a16:creationId xmlns:a16="http://schemas.microsoft.com/office/drawing/2014/main" id="{BC7DDF49-62F7-10B4-0A9D-DF47B8BC5228}"/>
              </a:ext>
            </a:extLst>
          </p:cNvPr>
          <p:cNvCxnSpPr>
            <a:cxnSpLocks/>
          </p:cNvCxnSpPr>
          <p:nvPr/>
        </p:nvCxnSpPr>
        <p:spPr>
          <a:xfrm>
            <a:off x="8159922" y="435982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2" name="文本框 91">
            <a:extLst>
              <a:ext uri="{FF2B5EF4-FFF2-40B4-BE49-F238E27FC236}">
                <a16:creationId xmlns:a16="http://schemas.microsoft.com/office/drawing/2014/main" id="{E0C62F6A-CCA6-0845-9CEC-46425739D03E}"/>
              </a:ext>
            </a:extLst>
          </p:cNvPr>
          <p:cNvSpPr txBox="1"/>
          <p:nvPr/>
        </p:nvSpPr>
        <p:spPr>
          <a:xfrm>
            <a:off x="8638893" y="4124591"/>
            <a:ext cx="341813"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sp>
        <p:nvSpPr>
          <p:cNvPr id="93" name="文本框 92">
            <a:extLst>
              <a:ext uri="{FF2B5EF4-FFF2-40B4-BE49-F238E27FC236}">
                <a16:creationId xmlns:a16="http://schemas.microsoft.com/office/drawing/2014/main" id="{CC3D47C3-624F-DBAB-48D5-A1A597C96FE5}"/>
              </a:ext>
            </a:extLst>
          </p:cNvPr>
          <p:cNvSpPr txBox="1"/>
          <p:nvPr/>
        </p:nvSpPr>
        <p:spPr>
          <a:xfrm>
            <a:off x="2745373" y="5380886"/>
            <a:ext cx="6649002" cy="461665"/>
          </a:xfrm>
          <a:prstGeom prst="rect">
            <a:avLst/>
          </a:prstGeom>
          <a:noFill/>
        </p:spPr>
        <p:txBody>
          <a:bodyPr wrap="square" rtlCol="0">
            <a:spAutoFit/>
          </a:bodyPr>
          <a:lstStyle/>
          <a:p>
            <a:r>
              <a:rPr kumimoji="1" lang="en-US" altLang="zh-CN" sz="2400" dirty="0"/>
              <a:t>Operation sequence with error-state recovery</a:t>
            </a:r>
            <a:endParaRPr kumimoji="1" lang="zh-CN" altLang="en-US" sz="2400" dirty="0"/>
          </a:p>
        </p:txBody>
      </p:sp>
      <p:sp>
        <p:nvSpPr>
          <p:cNvPr id="94" name="椭圆 93">
            <a:extLst>
              <a:ext uri="{FF2B5EF4-FFF2-40B4-BE49-F238E27FC236}">
                <a16:creationId xmlns:a16="http://schemas.microsoft.com/office/drawing/2014/main" id="{BBC45F8D-2898-A24D-9A4A-2D2C0EC3DF24}"/>
              </a:ext>
            </a:extLst>
          </p:cNvPr>
          <p:cNvSpPr/>
          <p:nvPr/>
        </p:nvSpPr>
        <p:spPr>
          <a:xfrm>
            <a:off x="2769315" y="399187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34498044-8AEF-9049-132B-4546EF540665}"/>
                  </a:ext>
                </a:extLst>
              </p:cNvPr>
              <p:cNvSpPr txBox="1"/>
              <p:nvPr/>
            </p:nvSpPr>
            <p:spPr>
              <a:xfrm>
                <a:off x="2867287" y="411161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0</m:t>
                          </m:r>
                        </m:sub>
                      </m:sSub>
                    </m:oMath>
                  </m:oMathPara>
                </a14:m>
                <a:endParaRPr kumimoji="1" lang="en-US" altLang="zh-CN" sz="2400" dirty="0"/>
              </a:p>
            </p:txBody>
          </p:sp>
        </mc:Choice>
        <mc:Fallback xmlns="">
          <p:sp>
            <p:nvSpPr>
              <p:cNvPr id="95" name="文本框 94">
                <a:extLst>
                  <a:ext uri="{FF2B5EF4-FFF2-40B4-BE49-F238E27FC236}">
                    <a16:creationId xmlns:a16="http://schemas.microsoft.com/office/drawing/2014/main" id="{34498044-8AEF-9049-132B-4546EF540665}"/>
                  </a:ext>
                </a:extLst>
              </p:cNvPr>
              <p:cNvSpPr txBox="1">
                <a:spLocks noRot="1" noChangeAspect="1" noMove="1" noResize="1" noEditPoints="1" noAdjustHandles="1" noChangeArrowheads="1" noChangeShapeType="1" noTextEdit="1"/>
              </p:cNvSpPr>
              <p:nvPr/>
            </p:nvSpPr>
            <p:spPr>
              <a:xfrm>
                <a:off x="2867287" y="4111616"/>
                <a:ext cx="533400" cy="461665"/>
              </a:xfrm>
              <a:prstGeom prst="rect">
                <a:avLst/>
              </a:prstGeom>
              <a:blipFill>
                <a:blip r:embed="rId12"/>
                <a:stretch>
                  <a:fillRect b="-2703"/>
                </a:stretch>
              </a:blipFill>
            </p:spPr>
            <p:txBody>
              <a:bodyPr/>
              <a:lstStyle/>
              <a:p>
                <a:r>
                  <a:rPr lang="zh-CN" altLang="en-US">
                    <a:noFill/>
                  </a:rPr>
                  <a:t> </a:t>
                </a:r>
              </a:p>
            </p:txBody>
          </p:sp>
        </mc:Fallback>
      </mc:AlternateContent>
      <p:cxnSp>
        <p:nvCxnSpPr>
          <p:cNvPr id="96" name="直线箭头连接符 95">
            <a:extLst>
              <a:ext uri="{FF2B5EF4-FFF2-40B4-BE49-F238E27FC236}">
                <a16:creationId xmlns:a16="http://schemas.microsoft.com/office/drawing/2014/main" id="{CBB1B31E-388B-3174-DD67-A03DD2686EDD}"/>
              </a:ext>
            </a:extLst>
          </p:cNvPr>
          <p:cNvCxnSpPr>
            <a:cxnSpLocks/>
          </p:cNvCxnSpPr>
          <p:nvPr/>
        </p:nvCxnSpPr>
        <p:spPr>
          <a:xfrm>
            <a:off x="3487772" y="435110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96">
            <a:extLst>
              <a:ext uri="{FF2B5EF4-FFF2-40B4-BE49-F238E27FC236}">
                <a16:creationId xmlns:a16="http://schemas.microsoft.com/office/drawing/2014/main" id="{C0EEBC57-E807-08E0-6226-E29E6C5B80B8}"/>
              </a:ext>
            </a:extLst>
          </p:cNvPr>
          <p:cNvSpPr txBox="1"/>
          <p:nvPr/>
        </p:nvSpPr>
        <p:spPr>
          <a:xfrm>
            <a:off x="3966743" y="4121141"/>
            <a:ext cx="341813"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sp>
        <p:nvSpPr>
          <p:cNvPr id="98" name="椭圆 97">
            <a:extLst>
              <a:ext uri="{FF2B5EF4-FFF2-40B4-BE49-F238E27FC236}">
                <a16:creationId xmlns:a16="http://schemas.microsoft.com/office/drawing/2014/main" id="{D20F4344-5081-4155-80B3-A6B8B93D1B77}"/>
              </a:ext>
            </a:extLst>
          </p:cNvPr>
          <p:cNvSpPr/>
          <p:nvPr/>
        </p:nvSpPr>
        <p:spPr>
          <a:xfrm>
            <a:off x="4763579" y="4002850"/>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E449B184-A52D-97E5-566F-332DFD4EEA1C}"/>
                  </a:ext>
                </a:extLst>
              </p:cNvPr>
              <p:cNvSpPr txBox="1"/>
              <p:nvPr/>
            </p:nvSpPr>
            <p:spPr>
              <a:xfrm>
                <a:off x="4796236" y="4122593"/>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b>
                      </m:sSub>
                    </m:oMath>
                  </m:oMathPara>
                </a14:m>
                <a:endParaRPr kumimoji="1" lang="en-US" altLang="zh-CN" sz="2400" dirty="0"/>
              </a:p>
            </p:txBody>
          </p:sp>
        </mc:Choice>
        <mc:Fallback xmlns="">
          <p:sp>
            <p:nvSpPr>
              <p:cNvPr id="99" name="文本框 98">
                <a:extLst>
                  <a:ext uri="{FF2B5EF4-FFF2-40B4-BE49-F238E27FC236}">
                    <a16:creationId xmlns:a16="http://schemas.microsoft.com/office/drawing/2014/main" id="{E449B184-A52D-97E5-566F-332DFD4EEA1C}"/>
                  </a:ext>
                </a:extLst>
              </p:cNvPr>
              <p:cNvSpPr txBox="1">
                <a:spLocks noRot="1" noChangeAspect="1" noMove="1" noResize="1" noEditPoints="1" noAdjustHandles="1" noChangeArrowheads="1" noChangeShapeType="1" noTextEdit="1"/>
              </p:cNvSpPr>
              <p:nvPr/>
            </p:nvSpPr>
            <p:spPr>
              <a:xfrm>
                <a:off x="4796236" y="4122593"/>
                <a:ext cx="533400" cy="461665"/>
              </a:xfrm>
              <a:prstGeom prst="rect">
                <a:avLst/>
              </a:prstGeom>
              <a:blipFill>
                <a:blip r:embed="rId13"/>
                <a:stretch>
                  <a:fillRect l="-2326" r="-30233" b="-5405"/>
                </a:stretch>
              </a:blipFill>
            </p:spPr>
            <p:txBody>
              <a:bodyPr/>
              <a:lstStyle/>
              <a:p>
                <a:r>
                  <a:rPr lang="zh-CN" altLang="en-US">
                    <a:noFill/>
                  </a:rPr>
                  <a:t> </a:t>
                </a:r>
              </a:p>
            </p:txBody>
          </p:sp>
        </mc:Fallback>
      </mc:AlternateContent>
      <p:cxnSp>
        <p:nvCxnSpPr>
          <p:cNvPr id="100" name="直线箭头连接符 99">
            <a:extLst>
              <a:ext uri="{FF2B5EF4-FFF2-40B4-BE49-F238E27FC236}">
                <a16:creationId xmlns:a16="http://schemas.microsoft.com/office/drawing/2014/main" id="{86BD6A5D-B4DE-A30F-558D-84BD9284660D}"/>
              </a:ext>
            </a:extLst>
          </p:cNvPr>
          <p:cNvCxnSpPr>
            <a:cxnSpLocks/>
            <a:endCxn id="98" idx="2"/>
          </p:cNvCxnSpPr>
          <p:nvPr/>
        </p:nvCxnSpPr>
        <p:spPr>
          <a:xfrm>
            <a:off x="4284608" y="4362079"/>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9A78B0BD-04B1-FAD4-8E88-C47ECCE8B945}"/>
                  </a:ext>
                </a:extLst>
              </p:cNvPr>
              <p:cNvSpPr txBox="1"/>
              <p:nvPr/>
            </p:nvSpPr>
            <p:spPr>
              <a:xfrm>
                <a:off x="4223646" y="4013827"/>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en-US" altLang="zh-CN" b="0" dirty="0"/>
              </a:p>
            </p:txBody>
          </p:sp>
        </mc:Choice>
        <mc:Fallback xmlns="">
          <p:sp>
            <p:nvSpPr>
              <p:cNvPr id="101" name="文本框 100">
                <a:extLst>
                  <a:ext uri="{FF2B5EF4-FFF2-40B4-BE49-F238E27FC236}">
                    <a16:creationId xmlns:a16="http://schemas.microsoft.com/office/drawing/2014/main" id="{9A78B0BD-04B1-FAD4-8E88-C47ECCE8B945}"/>
                  </a:ext>
                </a:extLst>
              </p:cNvPr>
              <p:cNvSpPr txBox="1">
                <a:spLocks noRot="1" noChangeAspect="1" noMove="1" noResize="1" noEditPoints="1" noAdjustHandles="1" noChangeArrowheads="1" noChangeShapeType="1" noTextEdit="1"/>
              </p:cNvSpPr>
              <p:nvPr/>
            </p:nvSpPr>
            <p:spPr>
              <a:xfrm>
                <a:off x="4223646" y="4013827"/>
                <a:ext cx="402771" cy="369332"/>
              </a:xfrm>
              <a:prstGeom prst="rect">
                <a:avLst/>
              </a:prstGeom>
              <a:blipFill>
                <a:blip r:embed="rId14"/>
                <a:stretch>
                  <a:fillRect r="-39394" b="-3226"/>
                </a:stretch>
              </a:blipFill>
            </p:spPr>
            <p:txBody>
              <a:bodyPr/>
              <a:lstStyle/>
              <a:p>
                <a:r>
                  <a:rPr lang="zh-CN" altLang="en-US">
                    <a:noFill/>
                  </a:rPr>
                  <a:t> </a:t>
                </a:r>
              </a:p>
            </p:txBody>
          </p:sp>
        </mc:Fallback>
      </mc:AlternateContent>
      <p:sp>
        <p:nvSpPr>
          <p:cNvPr id="102" name="椭圆 101">
            <a:extLst>
              <a:ext uri="{FF2B5EF4-FFF2-40B4-BE49-F238E27FC236}">
                <a16:creationId xmlns:a16="http://schemas.microsoft.com/office/drawing/2014/main" id="{DDCA7732-40AE-63E3-8786-66E524946A6C}"/>
              </a:ext>
            </a:extLst>
          </p:cNvPr>
          <p:cNvSpPr/>
          <p:nvPr/>
        </p:nvSpPr>
        <p:spPr>
          <a:xfrm>
            <a:off x="5958830" y="400276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704D71D9-E0B1-0216-7E97-967ABD875050}"/>
                  </a:ext>
                </a:extLst>
              </p:cNvPr>
              <p:cNvSpPr txBox="1"/>
              <p:nvPr/>
            </p:nvSpPr>
            <p:spPr>
              <a:xfrm>
                <a:off x="6056802" y="412250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sub>
                        <m:sup>
                          <m:r>
                            <a:rPr kumimoji="1" lang="en-US" altLang="zh-CN" sz="2400" b="0" i="1" smtClean="0">
                              <a:latin typeface="Cambria Math" panose="02040503050406030204" pitchFamily="18" charset="0"/>
                            </a:rPr>
                            <m:t>𝑒</m:t>
                          </m:r>
                        </m:sup>
                      </m:sSubSup>
                    </m:oMath>
                  </m:oMathPara>
                </a14:m>
                <a:endParaRPr kumimoji="1" lang="en-US" altLang="zh-CN" sz="2400" dirty="0"/>
              </a:p>
            </p:txBody>
          </p:sp>
        </mc:Choice>
        <mc:Fallback xmlns="">
          <p:sp>
            <p:nvSpPr>
              <p:cNvPr id="103" name="文本框 102">
                <a:extLst>
                  <a:ext uri="{FF2B5EF4-FFF2-40B4-BE49-F238E27FC236}">
                    <a16:creationId xmlns:a16="http://schemas.microsoft.com/office/drawing/2014/main" id="{704D71D9-E0B1-0216-7E97-967ABD875050}"/>
                  </a:ext>
                </a:extLst>
              </p:cNvPr>
              <p:cNvSpPr txBox="1">
                <a:spLocks noRot="1" noChangeAspect="1" noMove="1" noResize="1" noEditPoints="1" noAdjustHandles="1" noChangeArrowheads="1" noChangeShapeType="1" noTextEdit="1"/>
              </p:cNvSpPr>
              <p:nvPr/>
            </p:nvSpPr>
            <p:spPr>
              <a:xfrm>
                <a:off x="6056802" y="4122506"/>
                <a:ext cx="533400" cy="461665"/>
              </a:xfrm>
              <a:prstGeom prst="rect">
                <a:avLst/>
              </a:prstGeom>
              <a:blipFill>
                <a:blip r:embed="rId15"/>
                <a:stretch>
                  <a:fillRect b="-8108"/>
                </a:stretch>
              </a:blipFill>
            </p:spPr>
            <p:txBody>
              <a:bodyPr/>
              <a:lstStyle/>
              <a:p>
                <a:r>
                  <a:rPr lang="zh-CN" altLang="en-US">
                    <a:noFill/>
                  </a:rPr>
                  <a:t> </a:t>
                </a:r>
              </a:p>
            </p:txBody>
          </p:sp>
        </mc:Fallback>
      </mc:AlternateContent>
      <p:cxnSp>
        <p:nvCxnSpPr>
          <p:cNvPr id="104" name="直线箭头连接符 103">
            <a:extLst>
              <a:ext uri="{FF2B5EF4-FFF2-40B4-BE49-F238E27FC236}">
                <a16:creationId xmlns:a16="http://schemas.microsoft.com/office/drawing/2014/main" id="{61346DC9-06D0-791F-6C64-4BFEE3545C4D}"/>
              </a:ext>
            </a:extLst>
          </p:cNvPr>
          <p:cNvCxnSpPr>
            <a:cxnSpLocks/>
            <a:endCxn id="102" idx="2"/>
          </p:cNvCxnSpPr>
          <p:nvPr/>
        </p:nvCxnSpPr>
        <p:spPr>
          <a:xfrm>
            <a:off x="5479859" y="436199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7F7CE76F-E9FF-5285-333A-0D2606B26150}"/>
                  </a:ext>
                </a:extLst>
              </p:cNvPr>
              <p:cNvSpPr txBox="1"/>
              <p:nvPr/>
            </p:nvSpPr>
            <p:spPr>
              <a:xfrm>
                <a:off x="5523401" y="4013740"/>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sub>
                      </m:sSub>
                    </m:oMath>
                  </m:oMathPara>
                </a14:m>
                <a:endParaRPr kumimoji="1" lang="en-US" altLang="zh-CN" b="0" dirty="0"/>
              </a:p>
            </p:txBody>
          </p:sp>
        </mc:Choice>
        <mc:Fallback xmlns="">
          <p:sp>
            <p:nvSpPr>
              <p:cNvPr id="105" name="文本框 104">
                <a:extLst>
                  <a:ext uri="{FF2B5EF4-FFF2-40B4-BE49-F238E27FC236}">
                    <a16:creationId xmlns:a16="http://schemas.microsoft.com/office/drawing/2014/main" id="{7F7CE76F-E9FF-5285-333A-0D2606B26150}"/>
                  </a:ext>
                </a:extLst>
              </p:cNvPr>
              <p:cNvSpPr txBox="1">
                <a:spLocks noRot="1" noChangeAspect="1" noMove="1" noResize="1" noEditPoints="1" noAdjustHandles="1" noChangeArrowheads="1" noChangeShapeType="1" noTextEdit="1"/>
              </p:cNvSpPr>
              <p:nvPr/>
            </p:nvSpPr>
            <p:spPr>
              <a:xfrm>
                <a:off x="5523401" y="4013740"/>
                <a:ext cx="402771" cy="369332"/>
              </a:xfrm>
              <a:prstGeom prst="rect">
                <a:avLst/>
              </a:prstGeom>
              <a:blipFill>
                <a:blip r:embed="rId16"/>
                <a:stretch>
                  <a:fillRect b="-3226"/>
                </a:stretch>
              </a:blipFill>
            </p:spPr>
            <p:txBody>
              <a:bodyPr/>
              <a:lstStyle/>
              <a:p>
                <a:r>
                  <a:rPr lang="zh-CN" altLang="en-US">
                    <a:noFill/>
                  </a:rPr>
                  <a:t> </a:t>
                </a:r>
              </a:p>
            </p:txBody>
          </p:sp>
        </mc:Fallback>
      </mc:AlternateContent>
      <p:sp>
        <p:nvSpPr>
          <p:cNvPr id="106" name="手杖形箭头 105">
            <a:extLst>
              <a:ext uri="{FF2B5EF4-FFF2-40B4-BE49-F238E27FC236}">
                <a16:creationId xmlns:a16="http://schemas.microsoft.com/office/drawing/2014/main" id="{346716DD-0DA6-6844-CD72-CFD66BFB9F20}"/>
              </a:ext>
            </a:extLst>
          </p:cNvPr>
          <p:cNvSpPr/>
          <p:nvPr/>
        </p:nvSpPr>
        <p:spPr>
          <a:xfrm flipH="1">
            <a:off x="5061855" y="3371708"/>
            <a:ext cx="1297576" cy="610391"/>
          </a:xfrm>
          <a:prstGeom prst="uturnArrow">
            <a:avLst>
              <a:gd name="adj1" fmla="val 8080"/>
              <a:gd name="adj2" fmla="val 7607"/>
              <a:gd name="adj3" fmla="val 16081"/>
              <a:gd name="adj4" fmla="val 43750"/>
              <a:gd name="adj5" fmla="val 80947"/>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962E4D55-07EB-0482-7F2D-3488E22F668A}"/>
                  </a:ext>
                </a:extLst>
              </p:cNvPr>
              <p:cNvSpPr txBox="1"/>
              <p:nvPr/>
            </p:nvSpPr>
            <p:spPr>
              <a:xfrm>
                <a:off x="5447194" y="3393946"/>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07" name="文本框 106">
                <a:extLst>
                  <a:ext uri="{FF2B5EF4-FFF2-40B4-BE49-F238E27FC236}">
                    <a16:creationId xmlns:a16="http://schemas.microsoft.com/office/drawing/2014/main" id="{962E4D55-07EB-0482-7F2D-3488E22F668A}"/>
                  </a:ext>
                </a:extLst>
              </p:cNvPr>
              <p:cNvSpPr txBox="1">
                <a:spLocks noRot="1" noChangeAspect="1" noMove="1" noResize="1" noEditPoints="1" noAdjustHandles="1" noChangeArrowheads="1" noChangeShapeType="1" noTextEdit="1"/>
              </p:cNvSpPr>
              <p:nvPr/>
            </p:nvSpPr>
            <p:spPr>
              <a:xfrm>
                <a:off x="5447194" y="3393946"/>
                <a:ext cx="424543" cy="369332"/>
              </a:xfrm>
              <a:prstGeom prst="rect">
                <a:avLst/>
              </a:prstGeom>
              <a:blipFill>
                <a:blip r:embed="rId17"/>
                <a:stretch>
                  <a:fillRect r="-32353" b="-3333"/>
                </a:stretch>
              </a:blipFill>
            </p:spPr>
            <p:txBody>
              <a:bodyPr/>
              <a:lstStyle/>
              <a:p>
                <a:r>
                  <a:rPr lang="zh-CN" altLang="en-US">
                    <a:noFill/>
                  </a:rPr>
                  <a:t> </a:t>
                </a:r>
              </a:p>
            </p:txBody>
          </p:sp>
        </mc:Fallback>
      </mc:AlternateContent>
      <p:sp>
        <p:nvSpPr>
          <p:cNvPr id="108" name="手杖形箭头 107">
            <a:extLst>
              <a:ext uri="{FF2B5EF4-FFF2-40B4-BE49-F238E27FC236}">
                <a16:creationId xmlns:a16="http://schemas.microsoft.com/office/drawing/2014/main" id="{2D59E98D-426A-174E-E644-82E083936F4E}"/>
              </a:ext>
            </a:extLst>
          </p:cNvPr>
          <p:cNvSpPr/>
          <p:nvPr/>
        </p:nvSpPr>
        <p:spPr>
          <a:xfrm flipV="1">
            <a:off x="5103217" y="4741883"/>
            <a:ext cx="2708369" cy="461661"/>
          </a:xfrm>
          <a:prstGeom prst="uturnArrow">
            <a:avLst>
              <a:gd name="adj1" fmla="val 8080"/>
              <a:gd name="adj2" fmla="val 7607"/>
              <a:gd name="adj3" fmla="val 13941"/>
              <a:gd name="adj4" fmla="val 43750"/>
              <a:gd name="adj5" fmla="val 80947"/>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AA8799FB-AB03-9F0F-EB5F-7ABFB14B3F05}"/>
                  </a:ext>
                </a:extLst>
              </p:cNvPr>
              <p:cNvSpPr txBox="1"/>
              <p:nvPr/>
            </p:nvSpPr>
            <p:spPr>
              <a:xfrm>
                <a:off x="6265807" y="4821149"/>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09" name="文本框 108">
                <a:extLst>
                  <a:ext uri="{FF2B5EF4-FFF2-40B4-BE49-F238E27FC236}">
                    <a16:creationId xmlns:a16="http://schemas.microsoft.com/office/drawing/2014/main" id="{AA8799FB-AB03-9F0F-EB5F-7ABFB14B3F05}"/>
                  </a:ext>
                </a:extLst>
              </p:cNvPr>
              <p:cNvSpPr txBox="1">
                <a:spLocks noRot="1" noChangeAspect="1" noMove="1" noResize="1" noEditPoints="1" noAdjustHandles="1" noChangeArrowheads="1" noChangeShapeType="1" noTextEdit="1"/>
              </p:cNvSpPr>
              <p:nvPr/>
            </p:nvSpPr>
            <p:spPr>
              <a:xfrm>
                <a:off x="6265807" y="4821149"/>
                <a:ext cx="424543" cy="369332"/>
              </a:xfrm>
              <a:prstGeom prst="rect">
                <a:avLst/>
              </a:prstGeom>
              <a:blipFill>
                <a:blip r:embed="rId18"/>
                <a:stretch>
                  <a:fillRect r="-35294" b="-3333"/>
                </a:stretch>
              </a:blipFill>
            </p:spPr>
            <p:txBody>
              <a:bodyPr/>
              <a:lstStyle/>
              <a:p>
                <a:r>
                  <a:rPr lang="zh-CN" altLang="en-US">
                    <a:noFill/>
                  </a:rPr>
                  <a:t> </a:t>
                </a:r>
              </a:p>
            </p:txBody>
          </p:sp>
        </mc:Fallback>
      </mc:AlternateContent>
      <p:sp>
        <p:nvSpPr>
          <p:cNvPr id="110" name="椭圆 109">
            <a:extLst>
              <a:ext uri="{FF2B5EF4-FFF2-40B4-BE49-F238E27FC236}">
                <a16:creationId xmlns:a16="http://schemas.microsoft.com/office/drawing/2014/main" id="{920F4893-8758-2A1F-8B3A-1A5CC8A69903}"/>
              </a:ext>
            </a:extLst>
          </p:cNvPr>
          <p:cNvSpPr/>
          <p:nvPr/>
        </p:nvSpPr>
        <p:spPr>
          <a:xfrm>
            <a:off x="9718758" y="1709965"/>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AEA0D41C-422B-9145-42E8-030430A92C99}"/>
                  </a:ext>
                </a:extLst>
              </p:cNvPr>
              <p:cNvSpPr txBox="1"/>
              <p:nvPr/>
            </p:nvSpPr>
            <p:spPr>
              <a:xfrm>
                <a:off x="9816730" y="182970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sub>
                      </m:sSub>
                    </m:oMath>
                  </m:oMathPara>
                </a14:m>
                <a:endParaRPr kumimoji="1" lang="en-US" altLang="zh-CN" sz="2400" dirty="0"/>
              </a:p>
            </p:txBody>
          </p:sp>
        </mc:Choice>
        <mc:Fallback xmlns="">
          <p:sp>
            <p:nvSpPr>
              <p:cNvPr id="111" name="文本框 110">
                <a:extLst>
                  <a:ext uri="{FF2B5EF4-FFF2-40B4-BE49-F238E27FC236}">
                    <a16:creationId xmlns:a16="http://schemas.microsoft.com/office/drawing/2014/main" id="{AEA0D41C-422B-9145-42E8-030430A92C99}"/>
                  </a:ext>
                </a:extLst>
              </p:cNvPr>
              <p:cNvSpPr txBox="1">
                <a:spLocks noRot="1" noChangeAspect="1" noMove="1" noResize="1" noEditPoints="1" noAdjustHandles="1" noChangeArrowheads="1" noChangeShapeType="1" noTextEdit="1"/>
              </p:cNvSpPr>
              <p:nvPr/>
            </p:nvSpPr>
            <p:spPr>
              <a:xfrm>
                <a:off x="9816730" y="1829708"/>
                <a:ext cx="533400" cy="461665"/>
              </a:xfrm>
              <a:prstGeom prst="rect">
                <a:avLst/>
              </a:prstGeom>
              <a:blipFill>
                <a:blip r:embed="rId19"/>
                <a:stretch>
                  <a:fillRect b="-2703"/>
                </a:stretch>
              </a:blipFill>
            </p:spPr>
            <p:txBody>
              <a:bodyPr/>
              <a:lstStyle/>
              <a:p>
                <a:r>
                  <a:rPr lang="zh-CN" altLang="en-US">
                    <a:noFill/>
                  </a:rPr>
                  <a:t> </a:t>
                </a:r>
              </a:p>
            </p:txBody>
          </p:sp>
        </mc:Fallback>
      </mc:AlternateContent>
      <p:cxnSp>
        <p:nvCxnSpPr>
          <p:cNvPr id="112" name="直线箭头连接符 111">
            <a:extLst>
              <a:ext uri="{FF2B5EF4-FFF2-40B4-BE49-F238E27FC236}">
                <a16:creationId xmlns:a16="http://schemas.microsoft.com/office/drawing/2014/main" id="{6AD41C2C-3A65-19F5-D39D-5043DA0E4900}"/>
              </a:ext>
            </a:extLst>
          </p:cNvPr>
          <p:cNvCxnSpPr>
            <a:cxnSpLocks/>
          </p:cNvCxnSpPr>
          <p:nvPr/>
        </p:nvCxnSpPr>
        <p:spPr>
          <a:xfrm>
            <a:off x="10437215" y="2067024"/>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3" name="文本框 112">
            <a:extLst>
              <a:ext uri="{FF2B5EF4-FFF2-40B4-BE49-F238E27FC236}">
                <a16:creationId xmlns:a16="http://schemas.microsoft.com/office/drawing/2014/main" id="{64BDD083-AAFA-1549-9D49-002C58E480CC}"/>
              </a:ext>
            </a:extLst>
          </p:cNvPr>
          <p:cNvSpPr txBox="1"/>
          <p:nvPr/>
        </p:nvSpPr>
        <p:spPr>
          <a:xfrm>
            <a:off x="10916186" y="1831793"/>
            <a:ext cx="341813"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cxnSp>
        <p:nvCxnSpPr>
          <p:cNvPr id="114" name="直线箭头连接符 113">
            <a:extLst>
              <a:ext uri="{FF2B5EF4-FFF2-40B4-BE49-F238E27FC236}">
                <a16:creationId xmlns:a16="http://schemas.microsoft.com/office/drawing/2014/main" id="{9B031AD9-01F6-A195-D3BD-AE5D840BE71E}"/>
              </a:ext>
            </a:extLst>
          </p:cNvPr>
          <p:cNvCxnSpPr>
            <a:cxnSpLocks/>
          </p:cNvCxnSpPr>
          <p:nvPr/>
        </p:nvCxnSpPr>
        <p:spPr>
          <a:xfrm>
            <a:off x="9248501" y="2062668"/>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139375C1-CA10-0B31-53AF-089201D850D0}"/>
                  </a:ext>
                </a:extLst>
              </p:cNvPr>
              <p:cNvSpPr txBox="1"/>
              <p:nvPr/>
            </p:nvSpPr>
            <p:spPr>
              <a:xfrm>
                <a:off x="9292043" y="1714416"/>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sub>
                      </m:sSub>
                    </m:oMath>
                  </m:oMathPara>
                </a14:m>
                <a:endParaRPr kumimoji="1" lang="en-US" altLang="zh-CN" b="0" dirty="0"/>
              </a:p>
            </p:txBody>
          </p:sp>
        </mc:Choice>
        <mc:Fallback xmlns="">
          <p:sp>
            <p:nvSpPr>
              <p:cNvPr id="115" name="文本框 114">
                <a:extLst>
                  <a:ext uri="{FF2B5EF4-FFF2-40B4-BE49-F238E27FC236}">
                    <a16:creationId xmlns:a16="http://schemas.microsoft.com/office/drawing/2014/main" id="{139375C1-CA10-0B31-53AF-089201D850D0}"/>
                  </a:ext>
                </a:extLst>
              </p:cNvPr>
              <p:cNvSpPr txBox="1">
                <a:spLocks noRot="1" noChangeAspect="1" noMove="1" noResize="1" noEditPoints="1" noAdjustHandles="1" noChangeArrowheads="1" noChangeShapeType="1" noTextEdit="1"/>
              </p:cNvSpPr>
              <p:nvPr/>
            </p:nvSpPr>
            <p:spPr>
              <a:xfrm>
                <a:off x="9292043" y="1714416"/>
                <a:ext cx="402771" cy="369332"/>
              </a:xfrm>
              <a:prstGeom prst="rect">
                <a:avLst/>
              </a:prstGeom>
              <a:blipFill>
                <a:blip r:embed="rId5"/>
                <a:stretch>
                  <a:fillRect b="-3226"/>
                </a:stretch>
              </a:blipFill>
            </p:spPr>
            <p:txBody>
              <a:bodyPr/>
              <a:lstStyle/>
              <a:p>
                <a:r>
                  <a:rPr lang="zh-CN" altLang="en-US">
                    <a:noFill/>
                  </a:rPr>
                  <a:t> </a:t>
                </a:r>
              </a:p>
            </p:txBody>
          </p:sp>
        </mc:Fallback>
      </mc:AlternateContent>
      <p:sp>
        <p:nvSpPr>
          <p:cNvPr id="116" name="文本框 115">
            <a:extLst>
              <a:ext uri="{FF2B5EF4-FFF2-40B4-BE49-F238E27FC236}">
                <a16:creationId xmlns:a16="http://schemas.microsoft.com/office/drawing/2014/main" id="{8F9F40D8-C7D1-3F97-9312-B2A91840F1D5}"/>
              </a:ext>
            </a:extLst>
          </p:cNvPr>
          <p:cNvSpPr txBox="1"/>
          <p:nvPr/>
        </p:nvSpPr>
        <p:spPr>
          <a:xfrm>
            <a:off x="10424160" y="4114800"/>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9077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checkerboard(across)">
                                      <p:cBhvr>
                                        <p:cTn id="10" dur="500"/>
                                        <p:tgtEl>
                                          <p:spTgt spid="7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checkerboard(across)">
                                      <p:cBhvr>
                                        <p:cTn id="13" dur="500"/>
                                        <p:tgtEl>
                                          <p:spTgt spid="7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checkerboard(across)">
                                      <p:cBhvr>
                                        <p:cTn id="16" dur="500"/>
                                        <p:tgtEl>
                                          <p:spTgt spid="72"/>
                                        </p:tgtEl>
                                      </p:cBhvr>
                                    </p:animEffect>
                                  </p:childTnLst>
                                </p:cTn>
                              </p:par>
                              <p:par>
                                <p:cTn id="17" presetID="5" presetClass="entr" presetSubtype="1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checkerboard(across)">
                                      <p:cBhvr>
                                        <p:cTn id="19" dur="500"/>
                                        <p:tgtEl>
                                          <p:spTgt spid="7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checkerboard(across)">
                                      <p:cBhvr>
                                        <p:cTn id="22" dur="500"/>
                                        <p:tgtEl>
                                          <p:spTgt spid="7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checkerboard(across)">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checkerboard(across)">
                                      <p:cBhvr>
                                        <p:cTn id="30" dur="500"/>
                                        <p:tgtEl>
                                          <p:spTgt spid="7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checkerboard(across)">
                                      <p:cBhvr>
                                        <p:cTn id="33" dur="500"/>
                                        <p:tgtEl>
                                          <p:spTgt spid="7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checkerboard(across)">
                                      <p:cBhvr>
                                        <p:cTn id="36" dur="500"/>
                                        <p:tgtEl>
                                          <p:spTgt spid="78"/>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checkerboard(across)">
                                      <p:cBhvr>
                                        <p:cTn id="39" dur="500"/>
                                        <p:tgtEl>
                                          <p:spTgt spid="79"/>
                                        </p:tgtEl>
                                      </p:cBhvr>
                                    </p:animEffect>
                                  </p:childTnLst>
                                </p:cTn>
                              </p:par>
                              <p:par>
                                <p:cTn id="40" presetID="5" presetClass="entr" presetSubtype="1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checkerboard(across)">
                                      <p:cBhvr>
                                        <p:cTn id="42" dur="500"/>
                                        <p:tgtEl>
                                          <p:spTgt spid="80"/>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checkerboard(across)">
                                      <p:cBhvr>
                                        <p:cTn id="45" dur="500"/>
                                        <p:tgtEl>
                                          <p:spTgt spid="81"/>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checkerboard(across)">
                                      <p:cBhvr>
                                        <p:cTn id="48" dur="500"/>
                                        <p:tgtEl>
                                          <p:spTgt spid="82"/>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checkerboard(across)">
                                      <p:cBhvr>
                                        <p:cTn id="51" dur="500"/>
                                        <p:tgtEl>
                                          <p:spTgt spid="8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checkerboard(across)">
                                      <p:cBhvr>
                                        <p:cTn id="54" dur="500"/>
                                        <p:tgtEl>
                                          <p:spTgt spid="84"/>
                                        </p:tgtEl>
                                      </p:cBhvr>
                                    </p:animEffect>
                                  </p:childTnLst>
                                </p:cTn>
                              </p:par>
                              <p:par>
                                <p:cTn id="55" presetID="5" presetClass="entr" presetSubtype="1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checkerboard(across)">
                                      <p:cBhvr>
                                        <p:cTn id="57" dur="500"/>
                                        <p:tgtEl>
                                          <p:spTgt spid="85"/>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checkerboard(across)">
                                      <p:cBhvr>
                                        <p:cTn id="60" dur="500"/>
                                        <p:tgtEl>
                                          <p:spTgt spid="86"/>
                                        </p:tgtEl>
                                      </p:cBhvr>
                                    </p:animEffect>
                                  </p:childTnLst>
                                </p:cTn>
                              </p:par>
                              <p:par>
                                <p:cTn id="61" presetID="5" presetClass="entr" presetSubtype="10" fill="hold"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checkerboard(across)">
                                      <p:cBhvr>
                                        <p:cTn id="63" dur="500"/>
                                        <p:tgtEl>
                                          <p:spTgt spid="87"/>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checkerboard(across)">
                                      <p:cBhvr>
                                        <p:cTn id="66" dur="500"/>
                                        <p:tgtEl>
                                          <p:spTgt spid="8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checkerboard(across)">
                                      <p:cBhvr>
                                        <p:cTn id="69" dur="500"/>
                                        <p:tgtEl>
                                          <p:spTgt spid="110"/>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checkerboard(across)">
                                      <p:cBhvr>
                                        <p:cTn id="72" dur="500"/>
                                        <p:tgtEl>
                                          <p:spTgt spid="111"/>
                                        </p:tgtEl>
                                      </p:cBhvr>
                                    </p:animEffect>
                                  </p:childTnLst>
                                </p:cTn>
                              </p:par>
                              <p:par>
                                <p:cTn id="73" presetID="5" presetClass="entr" presetSubtype="10"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checkerboard(across)">
                                      <p:cBhvr>
                                        <p:cTn id="75" dur="500"/>
                                        <p:tgtEl>
                                          <p:spTgt spid="112"/>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checkerboard(across)">
                                      <p:cBhvr>
                                        <p:cTn id="78" dur="500"/>
                                        <p:tgtEl>
                                          <p:spTgt spid="113"/>
                                        </p:tgtEl>
                                      </p:cBhvr>
                                    </p:animEffect>
                                  </p:childTnLst>
                                </p:cTn>
                              </p:par>
                              <p:par>
                                <p:cTn id="79" presetID="5" presetClass="entr" presetSubtype="10" fill="hold" nodeType="with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checkerboard(across)">
                                      <p:cBhvr>
                                        <p:cTn id="81" dur="500"/>
                                        <p:tgtEl>
                                          <p:spTgt spid="114"/>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15"/>
                                        </p:tgtEl>
                                        <p:attrNameLst>
                                          <p:attrName>style.visibility</p:attrName>
                                        </p:attrNameLst>
                                      </p:cBhvr>
                                      <p:to>
                                        <p:strVal val="visible"/>
                                      </p:to>
                                    </p:set>
                                    <p:animEffect transition="in" filter="checkerboard(across)">
                                      <p:cBhvr>
                                        <p:cTn id="84" dur="500"/>
                                        <p:tgtEl>
                                          <p:spTgt spid="115"/>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checkerboard(across)">
                                      <p:cBhvr>
                                        <p:cTn id="89" dur="500"/>
                                        <p:tgtEl>
                                          <p:spTgt spid="94"/>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checkerboard(across)">
                                      <p:cBhvr>
                                        <p:cTn id="92" dur="500"/>
                                        <p:tgtEl>
                                          <p:spTgt spid="95"/>
                                        </p:tgtEl>
                                      </p:cBhvr>
                                    </p:animEffect>
                                  </p:childTnLst>
                                </p:cTn>
                              </p:par>
                              <p:par>
                                <p:cTn id="93" presetID="5" presetClass="entr" presetSubtype="10" fill="hold" nodeType="with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checkerboard(across)">
                                      <p:cBhvr>
                                        <p:cTn id="95" dur="500"/>
                                        <p:tgtEl>
                                          <p:spTgt spid="96"/>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Effect transition="in" filter="checkerboard(across)">
                                      <p:cBhvr>
                                        <p:cTn id="98" dur="500"/>
                                        <p:tgtEl>
                                          <p:spTgt spid="97"/>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98"/>
                                        </p:tgtEl>
                                        <p:attrNameLst>
                                          <p:attrName>style.visibility</p:attrName>
                                        </p:attrNameLst>
                                      </p:cBhvr>
                                      <p:to>
                                        <p:strVal val="visible"/>
                                      </p:to>
                                    </p:set>
                                    <p:animEffect transition="in" filter="checkerboard(across)">
                                      <p:cBhvr>
                                        <p:cTn id="101" dur="500"/>
                                        <p:tgtEl>
                                          <p:spTgt spid="98"/>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checkerboard(across)">
                                      <p:cBhvr>
                                        <p:cTn id="104" dur="500"/>
                                        <p:tgtEl>
                                          <p:spTgt spid="99"/>
                                        </p:tgtEl>
                                      </p:cBhvr>
                                    </p:animEffect>
                                  </p:childTnLst>
                                </p:cTn>
                              </p:par>
                              <p:par>
                                <p:cTn id="105" presetID="5" presetClass="entr" presetSubtype="10" fill="hold" nodeType="withEffect">
                                  <p:stCondLst>
                                    <p:cond delay="0"/>
                                  </p:stCondLst>
                                  <p:childTnLst>
                                    <p:set>
                                      <p:cBhvr>
                                        <p:cTn id="106" dur="1" fill="hold">
                                          <p:stCondLst>
                                            <p:cond delay="0"/>
                                          </p:stCondLst>
                                        </p:cTn>
                                        <p:tgtEl>
                                          <p:spTgt spid="100"/>
                                        </p:tgtEl>
                                        <p:attrNameLst>
                                          <p:attrName>style.visibility</p:attrName>
                                        </p:attrNameLst>
                                      </p:cBhvr>
                                      <p:to>
                                        <p:strVal val="visible"/>
                                      </p:to>
                                    </p:set>
                                    <p:animEffect transition="in" filter="checkerboard(across)">
                                      <p:cBhvr>
                                        <p:cTn id="107" dur="500"/>
                                        <p:tgtEl>
                                          <p:spTgt spid="100"/>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checkerboard(across)">
                                      <p:cBhvr>
                                        <p:cTn id="110" dur="500"/>
                                        <p:tgtEl>
                                          <p:spTgt spid="101"/>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checkerboard(across)">
                                      <p:cBhvr>
                                        <p:cTn id="113" dur="500"/>
                                        <p:tgtEl>
                                          <p:spTgt spid="102"/>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checkerboard(across)">
                                      <p:cBhvr>
                                        <p:cTn id="116" dur="500"/>
                                        <p:tgtEl>
                                          <p:spTgt spid="103"/>
                                        </p:tgtEl>
                                      </p:cBhvr>
                                    </p:animEffect>
                                  </p:childTnLst>
                                </p:cTn>
                              </p:par>
                              <p:par>
                                <p:cTn id="117" presetID="5" presetClass="entr" presetSubtype="10" fill="hold" nodeType="with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checkerboard(across)">
                                      <p:cBhvr>
                                        <p:cTn id="119" dur="500"/>
                                        <p:tgtEl>
                                          <p:spTgt spid="104"/>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105"/>
                                        </p:tgtEl>
                                        <p:attrNameLst>
                                          <p:attrName>style.visibility</p:attrName>
                                        </p:attrNameLst>
                                      </p:cBhvr>
                                      <p:to>
                                        <p:strVal val="visible"/>
                                      </p:to>
                                    </p:set>
                                    <p:animEffect transition="in" filter="checkerboard(across)">
                                      <p:cBhvr>
                                        <p:cTn id="122" dur="500"/>
                                        <p:tgtEl>
                                          <p:spTgt spid="105"/>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93"/>
                                        </p:tgtEl>
                                        <p:attrNameLst>
                                          <p:attrName>style.visibility</p:attrName>
                                        </p:attrNameLst>
                                      </p:cBhvr>
                                      <p:to>
                                        <p:strVal val="visible"/>
                                      </p:to>
                                    </p:set>
                                    <p:animEffect transition="in" filter="checkerboard(across)">
                                      <p:cBhvr>
                                        <p:cTn id="125" dur="500"/>
                                        <p:tgtEl>
                                          <p:spTgt spid="93"/>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grpId="0" nodeType="clickEffect">
                                  <p:stCondLst>
                                    <p:cond delay="0"/>
                                  </p:stCondLst>
                                  <p:childTnLst>
                                    <p:set>
                                      <p:cBhvr>
                                        <p:cTn id="129" dur="1" fill="hold">
                                          <p:stCondLst>
                                            <p:cond delay="0"/>
                                          </p:stCondLst>
                                        </p:cTn>
                                        <p:tgtEl>
                                          <p:spTgt spid="106"/>
                                        </p:tgtEl>
                                        <p:attrNameLst>
                                          <p:attrName>style.visibility</p:attrName>
                                        </p:attrNameLst>
                                      </p:cBhvr>
                                      <p:to>
                                        <p:strVal val="visible"/>
                                      </p:to>
                                    </p:set>
                                    <p:animEffect transition="in" filter="checkerboard(across)">
                                      <p:cBhvr>
                                        <p:cTn id="130" dur="500"/>
                                        <p:tgtEl>
                                          <p:spTgt spid="106"/>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107"/>
                                        </p:tgtEl>
                                        <p:attrNameLst>
                                          <p:attrName>style.visibility</p:attrName>
                                        </p:attrNameLst>
                                      </p:cBhvr>
                                      <p:to>
                                        <p:strVal val="visible"/>
                                      </p:to>
                                    </p:set>
                                    <p:animEffect transition="in" filter="checkerboard(across)">
                                      <p:cBhvr>
                                        <p:cTn id="133" dur="500"/>
                                        <p:tgtEl>
                                          <p:spTgt spid="107"/>
                                        </p:tgtEl>
                                      </p:cBhvr>
                                    </p:animEffect>
                                  </p:childTnLst>
                                </p:cTn>
                              </p:par>
                            </p:childTnLst>
                          </p:cTn>
                        </p:par>
                      </p:childTnLst>
                    </p:cTn>
                  </p:par>
                  <p:par>
                    <p:cTn id="134" fill="hold">
                      <p:stCondLst>
                        <p:cond delay="indefinite"/>
                      </p:stCondLst>
                      <p:childTnLst>
                        <p:par>
                          <p:cTn id="135" fill="hold">
                            <p:stCondLst>
                              <p:cond delay="0"/>
                            </p:stCondLst>
                            <p:childTnLst>
                              <p:par>
                                <p:cTn id="136" presetID="5" presetClass="entr" presetSubtype="10" fill="hold" grpId="0" nodeType="click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checkerboard(across)">
                                      <p:cBhvr>
                                        <p:cTn id="138" dur="500"/>
                                        <p:tgtEl>
                                          <p:spTgt spid="108"/>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109"/>
                                        </p:tgtEl>
                                        <p:attrNameLst>
                                          <p:attrName>style.visibility</p:attrName>
                                        </p:attrNameLst>
                                      </p:cBhvr>
                                      <p:to>
                                        <p:strVal val="visible"/>
                                      </p:to>
                                    </p:set>
                                    <p:animEffect transition="in" filter="checkerboard(across)">
                                      <p:cBhvr>
                                        <p:cTn id="141" dur="500"/>
                                        <p:tgtEl>
                                          <p:spTgt spid="109"/>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checkerboard(across)">
                                      <p:cBhvr>
                                        <p:cTn id="144" dur="500"/>
                                        <p:tgtEl>
                                          <p:spTgt spid="89"/>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checkerboard(across)">
                                      <p:cBhvr>
                                        <p:cTn id="147" dur="500"/>
                                        <p:tgtEl>
                                          <p:spTgt spid="90"/>
                                        </p:tgtEl>
                                      </p:cBhvr>
                                    </p:animEffect>
                                  </p:childTnLst>
                                </p:cTn>
                              </p:par>
                              <p:par>
                                <p:cTn id="148" presetID="5" presetClass="entr" presetSubtype="10" fill="hold" nodeType="withEffect">
                                  <p:stCondLst>
                                    <p:cond delay="0"/>
                                  </p:stCondLst>
                                  <p:childTnLst>
                                    <p:set>
                                      <p:cBhvr>
                                        <p:cTn id="149" dur="1" fill="hold">
                                          <p:stCondLst>
                                            <p:cond delay="0"/>
                                          </p:stCondLst>
                                        </p:cTn>
                                        <p:tgtEl>
                                          <p:spTgt spid="91"/>
                                        </p:tgtEl>
                                        <p:attrNameLst>
                                          <p:attrName>style.visibility</p:attrName>
                                        </p:attrNameLst>
                                      </p:cBhvr>
                                      <p:to>
                                        <p:strVal val="visible"/>
                                      </p:to>
                                    </p:set>
                                    <p:animEffect transition="in" filter="checkerboard(across)">
                                      <p:cBhvr>
                                        <p:cTn id="150" dur="500"/>
                                        <p:tgtEl>
                                          <p:spTgt spid="91"/>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92"/>
                                        </p:tgtEl>
                                        <p:attrNameLst>
                                          <p:attrName>style.visibility</p:attrName>
                                        </p:attrNameLst>
                                      </p:cBhvr>
                                      <p:to>
                                        <p:strVal val="visible"/>
                                      </p:to>
                                    </p:set>
                                    <p:animEffect transition="in" filter="checkerboard(across)">
                                      <p:cBhvr>
                                        <p:cTn id="15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1" grpId="0" animBg="1"/>
      <p:bldP spid="72" grpId="0"/>
      <p:bldP spid="74" grpId="0"/>
      <p:bldP spid="75" grpId="0"/>
      <p:bldP spid="76" grpId="0" animBg="1"/>
      <p:bldP spid="77" grpId="0"/>
      <p:bldP spid="78" grpId="0" animBg="1"/>
      <p:bldP spid="79" grpId="0"/>
      <p:bldP spid="81" grpId="0"/>
      <p:bldP spid="82" grpId="0"/>
      <p:bldP spid="83" grpId="0" animBg="1"/>
      <p:bldP spid="84" grpId="0"/>
      <p:bldP spid="86" grpId="0"/>
      <p:bldP spid="88" grpId="0"/>
      <p:bldP spid="89" grpId="0" animBg="1"/>
      <p:bldP spid="90" grpId="0"/>
      <p:bldP spid="92" grpId="0"/>
      <p:bldP spid="93" grpId="0"/>
      <p:bldP spid="94" grpId="0" animBg="1"/>
      <p:bldP spid="95" grpId="0"/>
      <p:bldP spid="97" grpId="0"/>
      <p:bldP spid="98" grpId="0" animBg="1"/>
      <p:bldP spid="99" grpId="0"/>
      <p:bldP spid="101" grpId="0"/>
      <p:bldP spid="102" grpId="0" animBg="1"/>
      <p:bldP spid="103" grpId="0"/>
      <p:bldP spid="105" grpId="0"/>
      <p:bldP spid="106" grpId="0" animBg="1"/>
      <p:bldP spid="107" grpId="0"/>
      <p:bldP spid="108" grpId="0" animBg="1"/>
      <p:bldP spid="109" grpId="0"/>
      <p:bldP spid="110" grpId="0" animBg="1"/>
      <p:bldP spid="111" grpId="0"/>
      <p:bldP spid="113" grpId="0"/>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2B346-F0EB-517B-E4D6-E22D6F2AD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96207-0ACC-23A8-8A95-8C1CE7C001E9}"/>
              </a:ext>
            </a:extLst>
          </p:cNvPr>
          <p:cNvSpPr>
            <a:spLocks noGrp="1"/>
          </p:cNvSpPr>
          <p:nvPr>
            <p:ph type="title"/>
          </p:nvPr>
        </p:nvSpPr>
        <p:spPr>
          <a:xfrm>
            <a:off x="1088571" y="144466"/>
            <a:ext cx="10722429" cy="692151"/>
          </a:xfrm>
        </p:spPr>
        <p:txBody>
          <a:bodyPr/>
          <a:lstStyle/>
          <a:p>
            <a:r>
              <a:rPr lang="en-US" altLang="zh-CN" dirty="0" err="1">
                <a:latin typeface="Times New Roman" panose="02020603050405020304" pitchFamily="18" charset="0"/>
                <a:cs typeface="Times New Roman" panose="02020603050405020304" pitchFamily="18" charset="0"/>
              </a:rPr>
              <a:t>Acto</a:t>
            </a:r>
            <a:r>
              <a:rPr lang="en-US" altLang="zh-CN" dirty="0">
                <a:latin typeface="Times New Roman" panose="02020603050405020304" pitchFamily="18" charset="0"/>
                <a:cs typeface="Times New Roman" panose="02020603050405020304" pitchFamily="18" charset="0"/>
              </a:rPr>
              <a:t> – Testing Kubernetes Operator </a:t>
            </a:r>
            <a:r>
              <a:rPr lang="en-US" altLang="zh-CN" sz="2400" dirty="0">
                <a:latin typeface="Times New Roman" panose="02020603050405020304" pitchFamily="18" charset="0"/>
                <a:cs typeface="Times New Roman" panose="02020603050405020304" pitchFamily="18" charset="0"/>
              </a:rPr>
              <a:t>(3/4)</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30485015-2B2B-717E-2AAD-37ED7C3345B4}"/>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17</a:t>
            </a:fld>
            <a:endParaRPr lang="zh-TW" altLang="en-US"/>
          </a:p>
        </p:txBody>
      </p:sp>
      <p:sp>
        <p:nvSpPr>
          <p:cNvPr id="6" name="椭圆 5">
            <a:extLst>
              <a:ext uri="{FF2B5EF4-FFF2-40B4-BE49-F238E27FC236}">
                <a16:creationId xmlns:a16="http://schemas.microsoft.com/office/drawing/2014/main" id="{B37846B7-6760-312A-4607-1D658B124062}"/>
              </a:ext>
            </a:extLst>
          </p:cNvPr>
          <p:cNvSpPr/>
          <p:nvPr/>
        </p:nvSpPr>
        <p:spPr>
          <a:xfrm>
            <a:off x="2007326" y="242842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3A370BE-11DF-7D1B-75DF-1FA44332CF11}"/>
                  </a:ext>
                </a:extLst>
              </p:cNvPr>
              <p:cNvSpPr txBox="1"/>
              <p:nvPr/>
            </p:nvSpPr>
            <p:spPr>
              <a:xfrm>
                <a:off x="2105298" y="254816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0</m:t>
                          </m:r>
                        </m:sub>
                      </m:sSub>
                    </m:oMath>
                  </m:oMathPara>
                </a14:m>
                <a:endParaRPr kumimoji="1" lang="en-US" altLang="zh-CN" sz="2400" dirty="0"/>
              </a:p>
            </p:txBody>
          </p:sp>
        </mc:Choice>
        <mc:Fallback xmlns="">
          <p:sp>
            <p:nvSpPr>
              <p:cNvPr id="7" name="文本框 6">
                <a:extLst>
                  <a:ext uri="{FF2B5EF4-FFF2-40B4-BE49-F238E27FC236}">
                    <a16:creationId xmlns:a16="http://schemas.microsoft.com/office/drawing/2014/main" id="{F3A370BE-11DF-7D1B-75DF-1FA44332CF11}"/>
                  </a:ext>
                </a:extLst>
              </p:cNvPr>
              <p:cNvSpPr txBox="1">
                <a:spLocks noRot="1" noChangeAspect="1" noMove="1" noResize="1" noEditPoints="1" noAdjustHandles="1" noChangeArrowheads="1" noChangeShapeType="1" noTextEdit="1"/>
              </p:cNvSpPr>
              <p:nvPr/>
            </p:nvSpPr>
            <p:spPr>
              <a:xfrm>
                <a:off x="2105298" y="2548166"/>
                <a:ext cx="533400" cy="461665"/>
              </a:xfrm>
              <a:prstGeom prst="rect">
                <a:avLst/>
              </a:prstGeom>
              <a:blipFill>
                <a:blip r:embed="rId3"/>
                <a:stretch>
                  <a:fillRect b="-2632"/>
                </a:stretch>
              </a:blipFill>
            </p:spPr>
            <p:txBody>
              <a:bodyPr/>
              <a:lstStyle/>
              <a:p>
                <a:r>
                  <a:rPr lang="zh-CN" altLang="en-US">
                    <a:noFill/>
                  </a:rPr>
                  <a:t> </a:t>
                </a:r>
              </a:p>
            </p:txBody>
          </p:sp>
        </mc:Fallback>
      </mc:AlternateContent>
      <p:sp>
        <p:nvSpPr>
          <p:cNvPr id="8" name="椭圆 7">
            <a:extLst>
              <a:ext uri="{FF2B5EF4-FFF2-40B4-BE49-F238E27FC236}">
                <a16:creationId xmlns:a16="http://schemas.microsoft.com/office/drawing/2014/main" id="{A67CFD85-8799-457E-6727-158B3A4AABCB}"/>
              </a:ext>
            </a:extLst>
          </p:cNvPr>
          <p:cNvSpPr/>
          <p:nvPr/>
        </p:nvSpPr>
        <p:spPr>
          <a:xfrm>
            <a:off x="3204754" y="242842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C6CEB22-D450-64E4-1E1A-9205E3D8E7DE}"/>
                  </a:ext>
                </a:extLst>
              </p:cNvPr>
              <p:cNvSpPr txBox="1"/>
              <p:nvPr/>
            </p:nvSpPr>
            <p:spPr>
              <a:xfrm>
                <a:off x="3302726" y="254816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1</m:t>
                          </m:r>
                        </m:sub>
                      </m:sSub>
                    </m:oMath>
                  </m:oMathPara>
                </a14:m>
                <a:endParaRPr kumimoji="1" lang="en-US" altLang="zh-CN" sz="2400" dirty="0"/>
              </a:p>
            </p:txBody>
          </p:sp>
        </mc:Choice>
        <mc:Fallback xmlns="">
          <p:sp>
            <p:nvSpPr>
              <p:cNvPr id="9" name="文本框 8">
                <a:extLst>
                  <a:ext uri="{FF2B5EF4-FFF2-40B4-BE49-F238E27FC236}">
                    <a16:creationId xmlns:a16="http://schemas.microsoft.com/office/drawing/2014/main" id="{0C6CEB22-D450-64E4-1E1A-9205E3D8E7DE}"/>
                  </a:ext>
                </a:extLst>
              </p:cNvPr>
              <p:cNvSpPr txBox="1">
                <a:spLocks noRot="1" noChangeAspect="1" noMove="1" noResize="1" noEditPoints="1" noAdjustHandles="1" noChangeArrowheads="1" noChangeShapeType="1" noTextEdit="1"/>
              </p:cNvSpPr>
              <p:nvPr/>
            </p:nvSpPr>
            <p:spPr>
              <a:xfrm>
                <a:off x="3302726" y="2548166"/>
                <a:ext cx="533400" cy="461665"/>
              </a:xfrm>
              <a:prstGeom prst="rect">
                <a:avLst/>
              </a:prstGeom>
              <a:blipFill>
                <a:blip r:embed="rId4"/>
                <a:stretch>
                  <a:fillRect b="-2632"/>
                </a:stretch>
              </a:blipFill>
            </p:spPr>
            <p:txBody>
              <a:bodyPr/>
              <a:lstStyle/>
              <a:p>
                <a:r>
                  <a:rPr lang="zh-CN" altLang="en-US">
                    <a:noFill/>
                  </a:rPr>
                  <a:t> </a:t>
                </a:r>
              </a:p>
            </p:txBody>
          </p:sp>
        </mc:Fallback>
      </mc:AlternateContent>
      <p:cxnSp>
        <p:nvCxnSpPr>
          <p:cNvPr id="10" name="直线箭头连接符 9">
            <a:extLst>
              <a:ext uri="{FF2B5EF4-FFF2-40B4-BE49-F238E27FC236}">
                <a16:creationId xmlns:a16="http://schemas.microsoft.com/office/drawing/2014/main" id="{0DD7E158-EC03-D97F-7A16-C6A4A8E95080}"/>
              </a:ext>
            </a:extLst>
          </p:cNvPr>
          <p:cNvCxnSpPr>
            <a:cxnSpLocks/>
            <a:stCxn id="6" idx="6"/>
            <a:endCxn id="8" idx="2"/>
          </p:cNvCxnSpPr>
          <p:nvPr/>
        </p:nvCxnSpPr>
        <p:spPr>
          <a:xfrm>
            <a:off x="2725783" y="278765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4814A65-D9BF-010D-A0A1-FAF46FF7F9B3}"/>
                  </a:ext>
                </a:extLst>
              </p:cNvPr>
              <p:cNvSpPr txBox="1"/>
              <p:nvPr/>
            </p:nvSpPr>
            <p:spPr>
              <a:xfrm>
                <a:off x="2769325" y="2439400"/>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1</m:t>
                          </m:r>
                        </m:sub>
                      </m:sSub>
                    </m:oMath>
                  </m:oMathPara>
                </a14:m>
                <a:endParaRPr kumimoji="1" lang="en-US" altLang="zh-CN" b="0" dirty="0"/>
              </a:p>
            </p:txBody>
          </p:sp>
        </mc:Choice>
        <mc:Fallback xmlns="">
          <p:sp>
            <p:nvSpPr>
              <p:cNvPr id="11" name="文本框 10">
                <a:extLst>
                  <a:ext uri="{FF2B5EF4-FFF2-40B4-BE49-F238E27FC236}">
                    <a16:creationId xmlns:a16="http://schemas.microsoft.com/office/drawing/2014/main" id="{44814A65-D9BF-010D-A0A1-FAF46FF7F9B3}"/>
                  </a:ext>
                </a:extLst>
              </p:cNvPr>
              <p:cNvSpPr txBox="1">
                <a:spLocks noRot="1" noChangeAspect="1" noMove="1" noResize="1" noEditPoints="1" noAdjustHandles="1" noChangeArrowheads="1" noChangeShapeType="1" noTextEdit="1"/>
              </p:cNvSpPr>
              <p:nvPr/>
            </p:nvSpPr>
            <p:spPr>
              <a:xfrm>
                <a:off x="2769325" y="2439400"/>
                <a:ext cx="402771" cy="369332"/>
              </a:xfrm>
              <a:prstGeom prst="rect">
                <a:avLst/>
              </a:prstGeom>
              <a:blipFill>
                <a:blip r:embed="rId5"/>
                <a:stretch>
                  <a:fillRect/>
                </a:stretch>
              </a:blipFill>
            </p:spPr>
            <p:txBody>
              <a:bodyPr/>
              <a:lstStyle/>
              <a:p>
                <a:r>
                  <a:rPr lang="zh-CN" altLang="en-US">
                    <a:noFill/>
                  </a:rPr>
                  <a:t> </a:t>
                </a:r>
              </a:p>
            </p:txBody>
          </p:sp>
        </mc:Fallback>
      </mc:AlternateContent>
      <p:sp>
        <p:nvSpPr>
          <p:cNvPr id="12" name="椭圆 11">
            <a:extLst>
              <a:ext uri="{FF2B5EF4-FFF2-40B4-BE49-F238E27FC236}">
                <a16:creationId xmlns:a16="http://schemas.microsoft.com/office/drawing/2014/main" id="{460D18A7-3C97-EE5B-E4EE-E7FDEA9566F5}"/>
              </a:ext>
            </a:extLst>
          </p:cNvPr>
          <p:cNvSpPr/>
          <p:nvPr/>
        </p:nvSpPr>
        <p:spPr>
          <a:xfrm>
            <a:off x="4402182" y="242625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6070B75-14EB-5B5E-7495-2DC92796A32D}"/>
                  </a:ext>
                </a:extLst>
              </p:cNvPr>
              <p:cNvSpPr txBox="1"/>
              <p:nvPr/>
            </p:nvSpPr>
            <p:spPr>
              <a:xfrm>
                <a:off x="4500154" y="254599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2</m:t>
                          </m:r>
                        </m:sub>
                      </m:sSub>
                    </m:oMath>
                  </m:oMathPara>
                </a14:m>
                <a:endParaRPr kumimoji="1" lang="en-US" altLang="zh-CN" sz="2400" dirty="0"/>
              </a:p>
            </p:txBody>
          </p:sp>
        </mc:Choice>
        <mc:Fallback xmlns="">
          <p:sp>
            <p:nvSpPr>
              <p:cNvPr id="13" name="文本框 12">
                <a:extLst>
                  <a:ext uri="{FF2B5EF4-FFF2-40B4-BE49-F238E27FC236}">
                    <a16:creationId xmlns:a16="http://schemas.microsoft.com/office/drawing/2014/main" id="{F6070B75-14EB-5B5E-7495-2DC92796A32D}"/>
                  </a:ext>
                </a:extLst>
              </p:cNvPr>
              <p:cNvSpPr txBox="1">
                <a:spLocks noRot="1" noChangeAspect="1" noMove="1" noResize="1" noEditPoints="1" noAdjustHandles="1" noChangeArrowheads="1" noChangeShapeType="1" noTextEdit="1"/>
              </p:cNvSpPr>
              <p:nvPr/>
            </p:nvSpPr>
            <p:spPr>
              <a:xfrm>
                <a:off x="4500154" y="2545996"/>
                <a:ext cx="533400" cy="461665"/>
              </a:xfrm>
              <a:prstGeom prst="rect">
                <a:avLst/>
              </a:prstGeom>
              <a:blipFill>
                <a:blip r:embed="rId6"/>
                <a:stretch>
                  <a:fillRect b="-2703"/>
                </a:stretch>
              </a:blipFill>
            </p:spPr>
            <p:txBody>
              <a:bodyPr/>
              <a:lstStyle/>
              <a:p>
                <a:r>
                  <a:rPr lang="zh-CN" altLang="en-US">
                    <a:noFill/>
                  </a:rPr>
                  <a:t> </a:t>
                </a:r>
              </a:p>
            </p:txBody>
          </p:sp>
        </mc:Fallback>
      </mc:AlternateContent>
      <p:cxnSp>
        <p:nvCxnSpPr>
          <p:cNvPr id="14" name="直线箭头连接符 13">
            <a:extLst>
              <a:ext uri="{FF2B5EF4-FFF2-40B4-BE49-F238E27FC236}">
                <a16:creationId xmlns:a16="http://schemas.microsoft.com/office/drawing/2014/main" id="{62450DEC-0717-4ED6-0160-5858CB71D108}"/>
              </a:ext>
            </a:extLst>
          </p:cNvPr>
          <p:cNvCxnSpPr>
            <a:cxnSpLocks/>
            <a:endCxn id="12" idx="2"/>
          </p:cNvCxnSpPr>
          <p:nvPr/>
        </p:nvCxnSpPr>
        <p:spPr>
          <a:xfrm>
            <a:off x="3923211" y="278548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AD38434-B9CB-9E2F-239D-0FAFCAE390F9}"/>
                  </a:ext>
                </a:extLst>
              </p:cNvPr>
              <p:cNvSpPr txBox="1"/>
              <p:nvPr/>
            </p:nvSpPr>
            <p:spPr>
              <a:xfrm>
                <a:off x="3966753" y="2437230"/>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2</m:t>
                          </m:r>
                        </m:sub>
                      </m:sSub>
                    </m:oMath>
                  </m:oMathPara>
                </a14:m>
                <a:endParaRPr kumimoji="1" lang="en-US" altLang="zh-CN" b="0" dirty="0"/>
              </a:p>
            </p:txBody>
          </p:sp>
        </mc:Choice>
        <mc:Fallback xmlns="">
          <p:sp>
            <p:nvSpPr>
              <p:cNvPr id="15" name="文本框 14">
                <a:extLst>
                  <a:ext uri="{FF2B5EF4-FFF2-40B4-BE49-F238E27FC236}">
                    <a16:creationId xmlns:a16="http://schemas.microsoft.com/office/drawing/2014/main" id="{0AD38434-B9CB-9E2F-239D-0FAFCAE390F9}"/>
                  </a:ext>
                </a:extLst>
              </p:cNvPr>
              <p:cNvSpPr txBox="1">
                <a:spLocks noRot="1" noChangeAspect="1" noMove="1" noResize="1" noEditPoints="1" noAdjustHandles="1" noChangeArrowheads="1" noChangeShapeType="1" noTextEdit="1"/>
              </p:cNvSpPr>
              <p:nvPr/>
            </p:nvSpPr>
            <p:spPr>
              <a:xfrm>
                <a:off x="3966753" y="2437230"/>
                <a:ext cx="402771" cy="369332"/>
              </a:xfrm>
              <a:prstGeom prst="rect">
                <a:avLst/>
              </a:prstGeom>
              <a:blipFill>
                <a:blip r:embed="rId7"/>
                <a:stretch>
                  <a:fillRect b="-3448"/>
                </a:stretch>
              </a:blipFill>
            </p:spPr>
            <p:txBody>
              <a:bodyPr/>
              <a:lstStyle/>
              <a:p>
                <a:r>
                  <a:rPr lang="zh-CN" altLang="en-US">
                    <a:noFill/>
                  </a:rPr>
                  <a:t> </a:t>
                </a:r>
              </a:p>
            </p:txBody>
          </p:sp>
        </mc:Fallback>
      </mc:AlternateContent>
      <p:cxnSp>
        <p:nvCxnSpPr>
          <p:cNvPr id="16" name="直线箭头连接符 15">
            <a:extLst>
              <a:ext uri="{FF2B5EF4-FFF2-40B4-BE49-F238E27FC236}">
                <a16:creationId xmlns:a16="http://schemas.microsoft.com/office/drawing/2014/main" id="{15A3CE39-AF95-4006-DB03-ED0644028D3F}"/>
              </a:ext>
            </a:extLst>
          </p:cNvPr>
          <p:cNvCxnSpPr>
            <a:cxnSpLocks/>
          </p:cNvCxnSpPr>
          <p:nvPr/>
        </p:nvCxnSpPr>
        <p:spPr>
          <a:xfrm>
            <a:off x="5120639" y="278548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FED2EFB5-8C34-2CC1-176B-48CDDCC53705}"/>
              </a:ext>
            </a:extLst>
          </p:cNvPr>
          <p:cNvSpPr/>
          <p:nvPr/>
        </p:nvSpPr>
        <p:spPr>
          <a:xfrm>
            <a:off x="9052554" y="2431716"/>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5EA574F-FAFF-AE8F-A640-206FED60BE7E}"/>
                  </a:ext>
                </a:extLst>
              </p:cNvPr>
              <p:cNvSpPr txBox="1"/>
              <p:nvPr/>
            </p:nvSpPr>
            <p:spPr>
              <a:xfrm>
                <a:off x="9085211" y="2551459"/>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b>
                      </m:sSub>
                    </m:oMath>
                  </m:oMathPara>
                </a14:m>
                <a:endParaRPr kumimoji="1" lang="en-US" altLang="zh-CN" sz="2400" dirty="0"/>
              </a:p>
            </p:txBody>
          </p:sp>
        </mc:Choice>
        <mc:Fallback xmlns="">
          <p:sp>
            <p:nvSpPr>
              <p:cNvPr id="18" name="文本框 17">
                <a:extLst>
                  <a:ext uri="{FF2B5EF4-FFF2-40B4-BE49-F238E27FC236}">
                    <a16:creationId xmlns:a16="http://schemas.microsoft.com/office/drawing/2014/main" id="{25EA574F-FAFF-AE8F-A640-206FED60BE7E}"/>
                  </a:ext>
                </a:extLst>
              </p:cNvPr>
              <p:cNvSpPr txBox="1">
                <a:spLocks noRot="1" noChangeAspect="1" noMove="1" noResize="1" noEditPoints="1" noAdjustHandles="1" noChangeArrowheads="1" noChangeShapeType="1" noTextEdit="1"/>
              </p:cNvSpPr>
              <p:nvPr/>
            </p:nvSpPr>
            <p:spPr>
              <a:xfrm>
                <a:off x="9085211" y="2551459"/>
                <a:ext cx="533400" cy="461665"/>
              </a:xfrm>
              <a:prstGeom prst="rect">
                <a:avLst/>
              </a:prstGeom>
              <a:blipFill>
                <a:blip r:embed="rId8"/>
                <a:stretch>
                  <a:fillRect l="-2326" r="-27907" b="-2703"/>
                </a:stretch>
              </a:blipFill>
            </p:spPr>
            <p:txBody>
              <a:bodyPr/>
              <a:lstStyle/>
              <a:p>
                <a:r>
                  <a:rPr lang="zh-CN" altLang="en-US">
                    <a:noFill/>
                  </a:rPr>
                  <a:t> </a:t>
                </a:r>
              </a:p>
            </p:txBody>
          </p:sp>
        </mc:Fallback>
      </mc:AlternateContent>
      <p:cxnSp>
        <p:nvCxnSpPr>
          <p:cNvPr id="19" name="直线箭头连接符 18">
            <a:extLst>
              <a:ext uri="{FF2B5EF4-FFF2-40B4-BE49-F238E27FC236}">
                <a16:creationId xmlns:a16="http://schemas.microsoft.com/office/drawing/2014/main" id="{60F2761B-0581-673A-5904-0A93C4FFF183}"/>
              </a:ext>
            </a:extLst>
          </p:cNvPr>
          <p:cNvCxnSpPr>
            <a:cxnSpLocks/>
          </p:cNvCxnSpPr>
          <p:nvPr/>
        </p:nvCxnSpPr>
        <p:spPr>
          <a:xfrm>
            <a:off x="9771011" y="2788775"/>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3789A725-5FDA-F21E-2DF8-05A05CE15F2F}"/>
              </a:ext>
            </a:extLst>
          </p:cNvPr>
          <p:cNvSpPr txBox="1"/>
          <p:nvPr/>
        </p:nvSpPr>
        <p:spPr>
          <a:xfrm>
            <a:off x="10249982" y="2553544"/>
            <a:ext cx="341813"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sp>
        <p:nvSpPr>
          <p:cNvPr id="21" name="文本框 20">
            <a:extLst>
              <a:ext uri="{FF2B5EF4-FFF2-40B4-BE49-F238E27FC236}">
                <a16:creationId xmlns:a16="http://schemas.microsoft.com/office/drawing/2014/main" id="{82598803-B315-92B4-971C-A74624769D8E}"/>
              </a:ext>
            </a:extLst>
          </p:cNvPr>
          <p:cNvSpPr txBox="1"/>
          <p:nvPr/>
        </p:nvSpPr>
        <p:spPr>
          <a:xfrm>
            <a:off x="5577832" y="2550094"/>
            <a:ext cx="341813" cy="461665"/>
          </a:xfrm>
          <a:prstGeom prst="rect">
            <a:avLst/>
          </a:prstGeom>
          <a:noFill/>
        </p:spPr>
        <p:txBody>
          <a:bodyPr wrap="square" rtlCol="0">
            <a:spAutoFit/>
          </a:bodyPr>
          <a:lstStyle/>
          <a:p>
            <a:pPr algn="ctr"/>
            <a:r>
              <a:rPr kumimoji="1" lang="en-US" altLang="zh-CN" sz="2400" dirty="0"/>
              <a:t>…</a:t>
            </a:r>
            <a:endParaRPr kumimoji="1" lang="zh-CN" altLang="en-US" sz="2400" dirty="0"/>
          </a:p>
        </p:txBody>
      </p:sp>
      <p:sp>
        <p:nvSpPr>
          <p:cNvPr id="37" name="椭圆 36">
            <a:extLst>
              <a:ext uri="{FF2B5EF4-FFF2-40B4-BE49-F238E27FC236}">
                <a16:creationId xmlns:a16="http://schemas.microsoft.com/office/drawing/2014/main" id="{C030188C-D9C2-9105-6939-76301734AD0D}"/>
              </a:ext>
            </a:extLst>
          </p:cNvPr>
          <p:cNvSpPr/>
          <p:nvPr/>
        </p:nvSpPr>
        <p:spPr>
          <a:xfrm>
            <a:off x="6374668" y="2431803"/>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473C06CA-A2E9-3BBB-012D-9FE355AAF1C2}"/>
                  </a:ext>
                </a:extLst>
              </p:cNvPr>
              <p:cNvSpPr txBox="1"/>
              <p:nvPr/>
            </p:nvSpPr>
            <p:spPr>
              <a:xfrm>
                <a:off x="6407325" y="2551546"/>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b>
                      </m:sSub>
                    </m:oMath>
                  </m:oMathPara>
                </a14:m>
                <a:endParaRPr kumimoji="1" lang="en-US" altLang="zh-CN" sz="2400" dirty="0"/>
              </a:p>
            </p:txBody>
          </p:sp>
        </mc:Choice>
        <mc:Fallback xmlns="">
          <p:sp>
            <p:nvSpPr>
              <p:cNvPr id="38" name="文本框 37">
                <a:extLst>
                  <a:ext uri="{FF2B5EF4-FFF2-40B4-BE49-F238E27FC236}">
                    <a16:creationId xmlns:a16="http://schemas.microsoft.com/office/drawing/2014/main" id="{473C06CA-A2E9-3BBB-012D-9FE355AAF1C2}"/>
                  </a:ext>
                </a:extLst>
              </p:cNvPr>
              <p:cNvSpPr txBox="1">
                <a:spLocks noRot="1" noChangeAspect="1" noMove="1" noResize="1" noEditPoints="1" noAdjustHandles="1" noChangeArrowheads="1" noChangeShapeType="1" noTextEdit="1"/>
              </p:cNvSpPr>
              <p:nvPr/>
            </p:nvSpPr>
            <p:spPr>
              <a:xfrm>
                <a:off x="6407325" y="2551546"/>
                <a:ext cx="533400" cy="461665"/>
              </a:xfrm>
              <a:prstGeom prst="rect">
                <a:avLst/>
              </a:prstGeom>
              <a:blipFill>
                <a:blip r:embed="rId9"/>
                <a:stretch>
                  <a:fillRect l="-2326" r="-27907" b="-2703"/>
                </a:stretch>
              </a:blipFill>
            </p:spPr>
            <p:txBody>
              <a:bodyPr/>
              <a:lstStyle/>
              <a:p>
                <a:r>
                  <a:rPr lang="zh-CN" altLang="en-US">
                    <a:noFill/>
                  </a:rPr>
                  <a:t> </a:t>
                </a:r>
              </a:p>
            </p:txBody>
          </p:sp>
        </mc:Fallback>
      </mc:AlternateContent>
      <p:cxnSp>
        <p:nvCxnSpPr>
          <p:cNvPr id="39" name="直线箭头连接符 38">
            <a:extLst>
              <a:ext uri="{FF2B5EF4-FFF2-40B4-BE49-F238E27FC236}">
                <a16:creationId xmlns:a16="http://schemas.microsoft.com/office/drawing/2014/main" id="{9F4F0DAC-B0F7-CD93-37D9-0366E007CD81}"/>
              </a:ext>
            </a:extLst>
          </p:cNvPr>
          <p:cNvCxnSpPr>
            <a:cxnSpLocks/>
            <a:endCxn id="37" idx="2"/>
          </p:cNvCxnSpPr>
          <p:nvPr/>
        </p:nvCxnSpPr>
        <p:spPr>
          <a:xfrm>
            <a:off x="5895697" y="2791032"/>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BE8FE476-018E-3648-B1ED-655C45654B8A}"/>
                  </a:ext>
                </a:extLst>
              </p:cNvPr>
              <p:cNvSpPr txBox="1"/>
              <p:nvPr/>
            </p:nvSpPr>
            <p:spPr>
              <a:xfrm>
                <a:off x="5834735" y="2442780"/>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en-US" altLang="zh-CN" b="0" dirty="0"/>
              </a:p>
            </p:txBody>
          </p:sp>
        </mc:Choice>
        <mc:Fallback xmlns="">
          <p:sp>
            <p:nvSpPr>
              <p:cNvPr id="40" name="文本框 39">
                <a:extLst>
                  <a:ext uri="{FF2B5EF4-FFF2-40B4-BE49-F238E27FC236}">
                    <a16:creationId xmlns:a16="http://schemas.microsoft.com/office/drawing/2014/main" id="{BE8FE476-018E-3648-B1ED-655C45654B8A}"/>
                  </a:ext>
                </a:extLst>
              </p:cNvPr>
              <p:cNvSpPr txBox="1">
                <a:spLocks noRot="1" noChangeAspect="1" noMove="1" noResize="1" noEditPoints="1" noAdjustHandles="1" noChangeArrowheads="1" noChangeShapeType="1" noTextEdit="1"/>
              </p:cNvSpPr>
              <p:nvPr/>
            </p:nvSpPr>
            <p:spPr>
              <a:xfrm>
                <a:off x="5834735" y="2442780"/>
                <a:ext cx="402771" cy="369332"/>
              </a:xfrm>
              <a:prstGeom prst="rect">
                <a:avLst/>
              </a:prstGeom>
              <a:blipFill>
                <a:blip r:embed="rId10"/>
                <a:stretch>
                  <a:fillRect r="-39394" b="-3333"/>
                </a:stretch>
              </a:blipFill>
            </p:spPr>
            <p:txBody>
              <a:bodyPr/>
              <a:lstStyle/>
              <a:p>
                <a:r>
                  <a:rPr lang="zh-CN" altLang="en-US">
                    <a:noFill/>
                  </a:rPr>
                  <a:t> </a:t>
                </a:r>
              </a:p>
            </p:txBody>
          </p:sp>
        </mc:Fallback>
      </mc:AlternateContent>
      <p:sp>
        <p:nvSpPr>
          <p:cNvPr id="41" name="椭圆 40">
            <a:extLst>
              <a:ext uri="{FF2B5EF4-FFF2-40B4-BE49-F238E27FC236}">
                <a16:creationId xmlns:a16="http://schemas.microsoft.com/office/drawing/2014/main" id="{1109B427-3BE6-5A9F-9A4C-93A44DE67EEE}"/>
              </a:ext>
            </a:extLst>
          </p:cNvPr>
          <p:cNvSpPr/>
          <p:nvPr/>
        </p:nvSpPr>
        <p:spPr>
          <a:xfrm>
            <a:off x="7569919" y="2431716"/>
            <a:ext cx="718457" cy="7184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A59F2293-DDDF-8902-CFD8-481D7DFBCE68}"/>
                  </a:ext>
                </a:extLst>
              </p:cNvPr>
              <p:cNvSpPr txBox="1"/>
              <p:nvPr/>
            </p:nvSpPr>
            <p:spPr>
              <a:xfrm>
                <a:off x="7667891" y="2551459"/>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m:t>
                          </m:r>
                        </m:sub>
                        <m:sup>
                          <m:r>
                            <a:rPr kumimoji="1" lang="en-US" altLang="zh-CN" sz="2400" b="0" i="1" smtClean="0">
                              <a:latin typeface="Cambria Math" panose="02040503050406030204" pitchFamily="18" charset="0"/>
                            </a:rPr>
                            <m:t>𝑒</m:t>
                          </m:r>
                        </m:sup>
                      </m:sSubSup>
                    </m:oMath>
                  </m:oMathPara>
                </a14:m>
                <a:endParaRPr kumimoji="1" lang="en-US" altLang="zh-CN" sz="2400" dirty="0"/>
              </a:p>
            </p:txBody>
          </p:sp>
        </mc:Choice>
        <mc:Fallback xmlns="">
          <p:sp>
            <p:nvSpPr>
              <p:cNvPr id="42" name="文本框 41">
                <a:extLst>
                  <a:ext uri="{FF2B5EF4-FFF2-40B4-BE49-F238E27FC236}">
                    <a16:creationId xmlns:a16="http://schemas.microsoft.com/office/drawing/2014/main" id="{A59F2293-DDDF-8902-CFD8-481D7DFBCE68}"/>
                  </a:ext>
                </a:extLst>
              </p:cNvPr>
              <p:cNvSpPr txBox="1">
                <a:spLocks noRot="1" noChangeAspect="1" noMove="1" noResize="1" noEditPoints="1" noAdjustHandles="1" noChangeArrowheads="1" noChangeShapeType="1" noTextEdit="1"/>
              </p:cNvSpPr>
              <p:nvPr/>
            </p:nvSpPr>
            <p:spPr>
              <a:xfrm>
                <a:off x="7667891" y="2551459"/>
                <a:ext cx="533400" cy="461665"/>
              </a:xfrm>
              <a:prstGeom prst="rect">
                <a:avLst/>
              </a:prstGeom>
              <a:blipFill>
                <a:blip r:embed="rId11"/>
                <a:stretch>
                  <a:fillRect b="-5405"/>
                </a:stretch>
              </a:blipFill>
            </p:spPr>
            <p:txBody>
              <a:bodyPr/>
              <a:lstStyle/>
              <a:p>
                <a:r>
                  <a:rPr lang="zh-CN" altLang="en-US">
                    <a:noFill/>
                  </a:rPr>
                  <a:t> </a:t>
                </a:r>
              </a:p>
            </p:txBody>
          </p:sp>
        </mc:Fallback>
      </mc:AlternateContent>
      <p:cxnSp>
        <p:nvCxnSpPr>
          <p:cNvPr id="43" name="直线箭头连接符 42">
            <a:extLst>
              <a:ext uri="{FF2B5EF4-FFF2-40B4-BE49-F238E27FC236}">
                <a16:creationId xmlns:a16="http://schemas.microsoft.com/office/drawing/2014/main" id="{42714F38-C5D3-C098-21C6-CA7EA8CA8F79}"/>
              </a:ext>
            </a:extLst>
          </p:cNvPr>
          <p:cNvCxnSpPr>
            <a:cxnSpLocks/>
            <a:endCxn id="41" idx="2"/>
          </p:cNvCxnSpPr>
          <p:nvPr/>
        </p:nvCxnSpPr>
        <p:spPr>
          <a:xfrm>
            <a:off x="7090948" y="2790945"/>
            <a:ext cx="478971"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C7C882E1-4443-5152-F1BB-2F41512CE0EF}"/>
                  </a:ext>
                </a:extLst>
              </p:cNvPr>
              <p:cNvSpPr txBox="1"/>
              <p:nvPr/>
            </p:nvSpPr>
            <p:spPr>
              <a:xfrm>
                <a:off x="7134490" y="2442693"/>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sub>
                      </m:sSub>
                    </m:oMath>
                  </m:oMathPara>
                </a14:m>
                <a:endParaRPr kumimoji="1" lang="en-US" altLang="zh-CN" b="0" dirty="0"/>
              </a:p>
            </p:txBody>
          </p:sp>
        </mc:Choice>
        <mc:Fallback xmlns="">
          <p:sp>
            <p:nvSpPr>
              <p:cNvPr id="44" name="文本框 43">
                <a:extLst>
                  <a:ext uri="{FF2B5EF4-FFF2-40B4-BE49-F238E27FC236}">
                    <a16:creationId xmlns:a16="http://schemas.microsoft.com/office/drawing/2014/main" id="{C7C882E1-4443-5152-F1BB-2F41512CE0EF}"/>
                  </a:ext>
                </a:extLst>
              </p:cNvPr>
              <p:cNvSpPr txBox="1">
                <a:spLocks noRot="1" noChangeAspect="1" noMove="1" noResize="1" noEditPoints="1" noAdjustHandles="1" noChangeArrowheads="1" noChangeShapeType="1" noTextEdit="1"/>
              </p:cNvSpPr>
              <p:nvPr/>
            </p:nvSpPr>
            <p:spPr>
              <a:xfrm>
                <a:off x="7134490" y="2442693"/>
                <a:ext cx="402771" cy="369332"/>
              </a:xfrm>
              <a:prstGeom prst="rect">
                <a:avLst/>
              </a:prstGeom>
              <a:blipFill>
                <a:blip r:embed="rId12"/>
                <a:stretch>
                  <a:fillRect b="-3333"/>
                </a:stretch>
              </a:blipFill>
            </p:spPr>
            <p:txBody>
              <a:bodyPr/>
              <a:lstStyle/>
              <a:p>
                <a:r>
                  <a:rPr lang="zh-CN" altLang="en-US">
                    <a:noFill/>
                  </a:rPr>
                  <a:t> </a:t>
                </a:r>
              </a:p>
            </p:txBody>
          </p:sp>
        </mc:Fallback>
      </mc:AlternateContent>
      <p:sp>
        <p:nvSpPr>
          <p:cNvPr id="45" name="手杖形箭头 44">
            <a:extLst>
              <a:ext uri="{FF2B5EF4-FFF2-40B4-BE49-F238E27FC236}">
                <a16:creationId xmlns:a16="http://schemas.microsoft.com/office/drawing/2014/main" id="{87ECDA13-68C8-1E17-11BE-7ED17A63E445}"/>
              </a:ext>
            </a:extLst>
          </p:cNvPr>
          <p:cNvSpPr/>
          <p:nvPr/>
        </p:nvSpPr>
        <p:spPr>
          <a:xfrm flipH="1">
            <a:off x="6672944" y="1800661"/>
            <a:ext cx="1297576" cy="610391"/>
          </a:xfrm>
          <a:prstGeom prst="uturnArrow">
            <a:avLst>
              <a:gd name="adj1" fmla="val 8080"/>
              <a:gd name="adj2" fmla="val 7607"/>
              <a:gd name="adj3" fmla="val 16081"/>
              <a:gd name="adj4" fmla="val 43750"/>
              <a:gd name="adj5" fmla="val 80947"/>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9636A1E-4AB8-5270-7CCA-4ED13686E327}"/>
                  </a:ext>
                </a:extLst>
              </p:cNvPr>
              <p:cNvSpPr txBox="1"/>
              <p:nvPr/>
            </p:nvSpPr>
            <p:spPr>
              <a:xfrm>
                <a:off x="7058283" y="1822899"/>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46" name="文本框 45">
                <a:extLst>
                  <a:ext uri="{FF2B5EF4-FFF2-40B4-BE49-F238E27FC236}">
                    <a16:creationId xmlns:a16="http://schemas.microsoft.com/office/drawing/2014/main" id="{19636A1E-4AB8-5270-7CCA-4ED13686E327}"/>
                  </a:ext>
                </a:extLst>
              </p:cNvPr>
              <p:cNvSpPr txBox="1">
                <a:spLocks noRot="1" noChangeAspect="1" noMove="1" noResize="1" noEditPoints="1" noAdjustHandles="1" noChangeArrowheads="1" noChangeShapeType="1" noTextEdit="1"/>
              </p:cNvSpPr>
              <p:nvPr/>
            </p:nvSpPr>
            <p:spPr>
              <a:xfrm>
                <a:off x="7058283" y="1822899"/>
                <a:ext cx="424543" cy="369332"/>
              </a:xfrm>
              <a:prstGeom prst="rect">
                <a:avLst/>
              </a:prstGeom>
              <a:blipFill>
                <a:blip r:embed="rId13"/>
                <a:stretch>
                  <a:fillRect r="-35294" b="-3333"/>
                </a:stretch>
              </a:blipFill>
            </p:spPr>
            <p:txBody>
              <a:bodyPr/>
              <a:lstStyle/>
              <a:p>
                <a:r>
                  <a:rPr lang="zh-CN" altLang="en-US">
                    <a:noFill/>
                  </a:rPr>
                  <a:t> </a:t>
                </a:r>
              </a:p>
            </p:txBody>
          </p:sp>
        </mc:Fallback>
      </mc:AlternateContent>
      <p:sp>
        <p:nvSpPr>
          <p:cNvPr id="47" name="手杖形箭头 46">
            <a:extLst>
              <a:ext uri="{FF2B5EF4-FFF2-40B4-BE49-F238E27FC236}">
                <a16:creationId xmlns:a16="http://schemas.microsoft.com/office/drawing/2014/main" id="{55D9176D-C817-015B-302F-FD049F051608}"/>
              </a:ext>
            </a:extLst>
          </p:cNvPr>
          <p:cNvSpPr/>
          <p:nvPr/>
        </p:nvSpPr>
        <p:spPr>
          <a:xfrm flipV="1">
            <a:off x="6714306" y="3170836"/>
            <a:ext cx="2708369" cy="461661"/>
          </a:xfrm>
          <a:prstGeom prst="uturnArrow">
            <a:avLst>
              <a:gd name="adj1" fmla="val 8080"/>
              <a:gd name="adj2" fmla="val 7607"/>
              <a:gd name="adj3" fmla="val 13941"/>
              <a:gd name="adj4" fmla="val 43750"/>
              <a:gd name="adj5" fmla="val 80947"/>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3AEBCBCA-3546-A354-DC66-63EA17852622}"/>
                  </a:ext>
                </a:extLst>
              </p:cNvPr>
              <p:cNvSpPr txBox="1"/>
              <p:nvPr/>
            </p:nvSpPr>
            <p:spPr>
              <a:xfrm>
                <a:off x="7876896" y="3250102"/>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48" name="文本框 47">
                <a:extLst>
                  <a:ext uri="{FF2B5EF4-FFF2-40B4-BE49-F238E27FC236}">
                    <a16:creationId xmlns:a16="http://schemas.microsoft.com/office/drawing/2014/main" id="{3AEBCBCA-3546-A354-DC66-63EA17852622}"/>
                  </a:ext>
                </a:extLst>
              </p:cNvPr>
              <p:cNvSpPr txBox="1">
                <a:spLocks noRot="1" noChangeAspect="1" noMove="1" noResize="1" noEditPoints="1" noAdjustHandles="1" noChangeArrowheads="1" noChangeShapeType="1" noTextEdit="1"/>
              </p:cNvSpPr>
              <p:nvPr/>
            </p:nvSpPr>
            <p:spPr>
              <a:xfrm>
                <a:off x="7876896" y="3250102"/>
                <a:ext cx="424543" cy="369332"/>
              </a:xfrm>
              <a:prstGeom prst="rect">
                <a:avLst/>
              </a:prstGeom>
              <a:blipFill>
                <a:blip r:embed="rId14"/>
                <a:stretch>
                  <a:fillRect r="-35294" b="-3226"/>
                </a:stretch>
              </a:blipFill>
            </p:spPr>
            <p:txBody>
              <a:bodyPr/>
              <a:lstStyle/>
              <a:p>
                <a:r>
                  <a:rPr lang="zh-CN" altLang="en-US">
                    <a:noFill/>
                  </a:rPr>
                  <a:t> </a:t>
                </a:r>
              </a:p>
            </p:txBody>
          </p:sp>
        </mc:Fallback>
      </mc:AlternateContent>
      <p:sp>
        <p:nvSpPr>
          <p:cNvPr id="49" name="手杖形箭头 48">
            <a:extLst>
              <a:ext uri="{FF2B5EF4-FFF2-40B4-BE49-F238E27FC236}">
                <a16:creationId xmlns:a16="http://schemas.microsoft.com/office/drawing/2014/main" id="{8B626EA2-A8C1-BAF5-C0E6-E1E1795FC4E9}"/>
              </a:ext>
            </a:extLst>
          </p:cNvPr>
          <p:cNvSpPr/>
          <p:nvPr/>
        </p:nvSpPr>
        <p:spPr>
          <a:xfrm flipV="1">
            <a:off x="2325186" y="3163620"/>
            <a:ext cx="2508072" cy="461661"/>
          </a:xfrm>
          <a:prstGeom prst="uturnArrow">
            <a:avLst>
              <a:gd name="adj1" fmla="val 8080"/>
              <a:gd name="adj2" fmla="val 7607"/>
              <a:gd name="adj3" fmla="val 13941"/>
              <a:gd name="adj4" fmla="val 43750"/>
              <a:gd name="adj5" fmla="val 80947"/>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50" name="手杖形箭头 49">
            <a:extLst>
              <a:ext uri="{FF2B5EF4-FFF2-40B4-BE49-F238E27FC236}">
                <a16:creationId xmlns:a16="http://schemas.microsoft.com/office/drawing/2014/main" id="{3389F129-9300-AC6A-0574-3FBDE4D642F7}"/>
              </a:ext>
            </a:extLst>
          </p:cNvPr>
          <p:cNvSpPr/>
          <p:nvPr/>
        </p:nvSpPr>
        <p:spPr>
          <a:xfrm flipV="1">
            <a:off x="2325186" y="3355911"/>
            <a:ext cx="4430474" cy="461661"/>
          </a:xfrm>
          <a:prstGeom prst="uturnArrow">
            <a:avLst>
              <a:gd name="adj1" fmla="val 8080"/>
              <a:gd name="adj2" fmla="val 7607"/>
              <a:gd name="adj3" fmla="val 13941"/>
              <a:gd name="adj4" fmla="val 43750"/>
              <a:gd name="adj5" fmla="val 100000"/>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51" name="手杖形箭头 50">
            <a:extLst>
              <a:ext uri="{FF2B5EF4-FFF2-40B4-BE49-F238E27FC236}">
                <a16:creationId xmlns:a16="http://schemas.microsoft.com/office/drawing/2014/main" id="{510697ED-FD64-8F9A-1A72-B3527FC3B65B}"/>
              </a:ext>
            </a:extLst>
          </p:cNvPr>
          <p:cNvSpPr/>
          <p:nvPr/>
        </p:nvSpPr>
        <p:spPr>
          <a:xfrm flipV="1">
            <a:off x="2325185" y="3573490"/>
            <a:ext cx="7097489" cy="461661"/>
          </a:xfrm>
          <a:prstGeom prst="uturnArrow">
            <a:avLst>
              <a:gd name="adj1" fmla="val 8080"/>
              <a:gd name="adj2" fmla="val 7607"/>
              <a:gd name="adj3" fmla="val 13941"/>
              <a:gd name="adj4" fmla="val 43750"/>
              <a:gd name="adj5" fmla="val 100000"/>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91119CF6-16A4-12F7-3593-D76768CF26CC}"/>
                  </a:ext>
                </a:extLst>
              </p:cNvPr>
              <p:cNvSpPr txBox="1"/>
              <p:nvPr/>
            </p:nvSpPr>
            <p:spPr>
              <a:xfrm>
                <a:off x="4001587" y="3255838"/>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2</m:t>
                          </m:r>
                        </m:sub>
                      </m:sSub>
                    </m:oMath>
                  </m:oMathPara>
                </a14:m>
                <a:endParaRPr kumimoji="1" lang="en-US" altLang="zh-CN" b="0" dirty="0"/>
              </a:p>
            </p:txBody>
          </p:sp>
        </mc:Choice>
        <mc:Fallback xmlns="">
          <p:sp>
            <p:nvSpPr>
              <p:cNvPr id="52" name="文本框 51">
                <a:extLst>
                  <a:ext uri="{FF2B5EF4-FFF2-40B4-BE49-F238E27FC236}">
                    <a16:creationId xmlns:a16="http://schemas.microsoft.com/office/drawing/2014/main" id="{91119CF6-16A4-12F7-3593-D76768CF26CC}"/>
                  </a:ext>
                </a:extLst>
              </p:cNvPr>
              <p:cNvSpPr txBox="1">
                <a:spLocks noRot="1" noChangeAspect="1" noMove="1" noResize="1" noEditPoints="1" noAdjustHandles="1" noChangeArrowheads="1" noChangeShapeType="1" noTextEdit="1"/>
              </p:cNvSpPr>
              <p:nvPr/>
            </p:nvSpPr>
            <p:spPr>
              <a:xfrm>
                <a:off x="4001587" y="3255838"/>
                <a:ext cx="402771" cy="369332"/>
              </a:xfrm>
              <a:prstGeom prst="rect">
                <a:avLst/>
              </a:prstGeom>
              <a:blipFill>
                <a:blip r:embed="rId15"/>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74CE52FC-AAC6-81A6-B1C9-59F85546D8E9}"/>
                  </a:ext>
                </a:extLst>
              </p:cNvPr>
              <p:cNvSpPr txBox="1"/>
              <p:nvPr/>
            </p:nvSpPr>
            <p:spPr>
              <a:xfrm>
                <a:off x="5843443" y="3444268"/>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en-US" altLang="zh-CN" b="0" dirty="0"/>
              </a:p>
            </p:txBody>
          </p:sp>
        </mc:Choice>
        <mc:Fallback xmlns="">
          <p:sp>
            <p:nvSpPr>
              <p:cNvPr id="53" name="文本框 52">
                <a:extLst>
                  <a:ext uri="{FF2B5EF4-FFF2-40B4-BE49-F238E27FC236}">
                    <a16:creationId xmlns:a16="http://schemas.microsoft.com/office/drawing/2014/main" id="{74CE52FC-AAC6-81A6-B1C9-59F85546D8E9}"/>
                  </a:ext>
                </a:extLst>
              </p:cNvPr>
              <p:cNvSpPr txBox="1">
                <a:spLocks noRot="1" noChangeAspect="1" noMove="1" noResize="1" noEditPoints="1" noAdjustHandles="1" noChangeArrowheads="1" noChangeShapeType="1" noTextEdit="1"/>
              </p:cNvSpPr>
              <p:nvPr/>
            </p:nvSpPr>
            <p:spPr>
              <a:xfrm>
                <a:off x="5843443" y="3444268"/>
                <a:ext cx="402771" cy="369332"/>
              </a:xfrm>
              <a:prstGeom prst="rect">
                <a:avLst/>
              </a:prstGeom>
              <a:blipFill>
                <a:blip r:embed="rId16"/>
                <a:stretch>
                  <a:fillRect r="-36364"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1476F66B-C112-DB36-C7D0-71C0257FD41F}"/>
                  </a:ext>
                </a:extLst>
              </p:cNvPr>
              <p:cNvSpPr txBox="1"/>
              <p:nvPr/>
            </p:nvSpPr>
            <p:spPr>
              <a:xfrm>
                <a:off x="7885603" y="3663761"/>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𝐷</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4" name="文本框 53">
                <a:extLst>
                  <a:ext uri="{FF2B5EF4-FFF2-40B4-BE49-F238E27FC236}">
                    <a16:creationId xmlns:a16="http://schemas.microsoft.com/office/drawing/2014/main" id="{1476F66B-C112-DB36-C7D0-71C0257FD41F}"/>
                  </a:ext>
                </a:extLst>
              </p:cNvPr>
              <p:cNvSpPr txBox="1">
                <a:spLocks noRot="1" noChangeAspect="1" noMove="1" noResize="1" noEditPoints="1" noAdjustHandles="1" noChangeArrowheads="1" noChangeShapeType="1" noTextEdit="1"/>
              </p:cNvSpPr>
              <p:nvPr/>
            </p:nvSpPr>
            <p:spPr>
              <a:xfrm>
                <a:off x="7885603" y="3663761"/>
                <a:ext cx="424543" cy="369332"/>
              </a:xfrm>
              <a:prstGeom prst="rect">
                <a:avLst/>
              </a:prstGeom>
              <a:blipFill>
                <a:blip r:embed="rId17"/>
                <a:stretch>
                  <a:fillRect r="-32353" b="-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53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checkerboard(across)">
                                      <p:cBhvr>
                                        <p:cTn id="39" dur="500"/>
                                        <p:tgtEl>
                                          <p:spTgt spid="52"/>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checkerboard(across)">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heckerboard(across)">
                                      <p:cBhvr>
                                        <p:cTn id="50" dur="500"/>
                                        <p:tgtEl>
                                          <p:spTgt spid="2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checkerboard(across)">
                                      <p:cBhvr>
                                        <p:cTn id="53" dur="500"/>
                                        <p:tgtEl>
                                          <p:spTgt spid="37"/>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checkerboard(across)">
                                      <p:cBhvr>
                                        <p:cTn id="56" dur="500"/>
                                        <p:tgtEl>
                                          <p:spTgt spid="38"/>
                                        </p:tgtEl>
                                      </p:cBhvr>
                                    </p:animEffect>
                                  </p:childTnLst>
                                </p:cTn>
                              </p:par>
                              <p:par>
                                <p:cTn id="57" presetID="5" presetClass="entr" presetSubtype="1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checkerboard(across)">
                                      <p:cBhvr>
                                        <p:cTn id="59" dur="500"/>
                                        <p:tgtEl>
                                          <p:spTgt spid="39"/>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checkerboard(across)">
                                      <p:cBhvr>
                                        <p:cTn id="62" dur="500"/>
                                        <p:tgtEl>
                                          <p:spTgt spid="40"/>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checkerboard(across)">
                                      <p:cBhvr>
                                        <p:cTn id="65" dur="500"/>
                                        <p:tgtEl>
                                          <p:spTgt spid="5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checkerboard(across)">
                                      <p:cBhvr>
                                        <p:cTn id="68" dur="500"/>
                                        <p:tgtEl>
                                          <p:spTgt spid="50"/>
                                        </p:tgtEl>
                                      </p:cBhvr>
                                    </p:animEffect>
                                  </p:childTnLst>
                                </p:cTn>
                              </p:par>
                              <p:par>
                                <p:cTn id="69" presetID="5" presetClass="entr" presetSubtype="10" fill="hold" grpId="1"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checkerboard(across)">
                                      <p:cBhvr>
                                        <p:cTn id="71" dur="500"/>
                                        <p:tgtEl>
                                          <p:spTgt spid="37"/>
                                        </p:tgtEl>
                                      </p:cBhvr>
                                    </p:animEffect>
                                  </p:childTnLst>
                                </p:cTn>
                              </p:par>
                              <p:par>
                                <p:cTn id="72" presetID="5" presetClass="entr" presetSubtype="10" fill="hold" grpId="1"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checkerboard(across)">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checkerboard(across)">
                                      <p:cBhvr>
                                        <p:cTn id="79" dur="500"/>
                                        <p:tgtEl>
                                          <p:spTgt spid="41"/>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checkerboard(across)">
                                      <p:cBhvr>
                                        <p:cTn id="82" dur="500"/>
                                        <p:tgtEl>
                                          <p:spTgt spid="42"/>
                                        </p:tgtEl>
                                      </p:cBhvr>
                                    </p:animEffect>
                                  </p:childTnLst>
                                </p:cTn>
                              </p:par>
                              <p:par>
                                <p:cTn id="83" presetID="5" presetClass="entr" presetSubtype="1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checkerboard(across)">
                                      <p:cBhvr>
                                        <p:cTn id="85" dur="500"/>
                                        <p:tgtEl>
                                          <p:spTgt spid="43"/>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checkerboard(across)">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checkerboard(across)">
                                      <p:cBhvr>
                                        <p:cTn id="93" dur="500"/>
                                        <p:tgtEl>
                                          <p:spTgt spid="45"/>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checkerboard(across)">
                                      <p:cBhvr>
                                        <p:cTn id="96" dur="5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checkerboard(across)">
                                      <p:cBhvr>
                                        <p:cTn id="101" dur="500"/>
                                        <p:tgtEl>
                                          <p:spTgt spid="17"/>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checkerboard(across)">
                                      <p:cBhvr>
                                        <p:cTn id="104" dur="500"/>
                                        <p:tgtEl>
                                          <p:spTgt spid="18"/>
                                        </p:tgtEl>
                                      </p:cBhvr>
                                    </p:animEffect>
                                  </p:childTnLst>
                                </p:cTn>
                              </p:par>
                              <p:par>
                                <p:cTn id="105" presetID="5" presetClass="entr" presetSubtype="1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checkerboard(across)">
                                      <p:cBhvr>
                                        <p:cTn id="107" dur="500"/>
                                        <p:tgtEl>
                                          <p:spTgt spid="19"/>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checkerboard(across)">
                                      <p:cBhvr>
                                        <p:cTn id="110" dur="500"/>
                                        <p:tgtEl>
                                          <p:spTgt spid="20"/>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checkerboard(across)">
                                      <p:cBhvr>
                                        <p:cTn id="113" dur="500"/>
                                        <p:tgtEl>
                                          <p:spTgt spid="47"/>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checkerboard(across)">
                                      <p:cBhvr>
                                        <p:cTn id="116" dur="500"/>
                                        <p:tgtEl>
                                          <p:spTgt spid="51"/>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checkerboard(across)">
                                      <p:cBhvr>
                                        <p:cTn id="119" dur="500"/>
                                        <p:tgtEl>
                                          <p:spTgt spid="54"/>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checkerboard(across)">
                                      <p:cBhvr>
                                        <p:cTn id="1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p:bldP spid="12" grpId="0" animBg="1"/>
      <p:bldP spid="13" grpId="0"/>
      <p:bldP spid="15" grpId="0"/>
      <p:bldP spid="17" grpId="0" animBg="1"/>
      <p:bldP spid="18" grpId="0"/>
      <p:bldP spid="20" grpId="0"/>
      <p:bldP spid="21" grpId="0"/>
      <p:bldP spid="37" grpId="0" animBg="1"/>
      <p:bldP spid="37" grpId="1" animBg="1"/>
      <p:bldP spid="38" grpId="0"/>
      <p:bldP spid="38" grpId="1"/>
      <p:bldP spid="40" grpId="0"/>
      <p:bldP spid="41" grpId="0" animBg="1"/>
      <p:bldP spid="42" grpId="0"/>
      <p:bldP spid="44" grpId="0"/>
      <p:bldP spid="45" grpId="0" animBg="1"/>
      <p:bldP spid="46" grpId="0"/>
      <p:bldP spid="47" grpId="0" animBg="1"/>
      <p:bldP spid="48" grpId="0"/>
      <p:bldP spid="49" grpId="0" animBg="1"/>
      <p:bldP spid="50" grpId="0" animBg="1"/>
      <p:bldP spid="51" grpId="0" animBg="1"/>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056B4-47DF-164A-7B98-36F2F7567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6C362-556F-1E32-E41B-CE231F7D7CCC}"/>
              </a:ext>
            </a:extLst>
          </p:cNvPr>
          <p:cNvSpPr>
            <a:spLocks noGrp="1"/>
          </p:cNvSpPr>
          <p:nvPr>
            <p:ph type="title"/>
          </p:nvPr>
        </p:nvSpPr>
        <p:spPr>
          <a:xfrm>
            <a:off x="1088571" y="144466"/>
            <a:ext cx="10722429" cy="692151"/>
          </a:xfrm>
        </p:spPr>
        <p:txBody>
          <a:bodyPr/>
          <a:lstStyle/>
          <a:p>
            <a:r>
              <a:rPr lang="en-US" altLang="zh-CN" dirty="0" err="1">
                <a:latin typeface="Times New Roman" panose="02020603050405020304" pitchFamily="18" charset="0"/>
                <a:cs typeface="Times New Roman" panose="02020603050405020304" pitchFamily="18" charset="0"/>
              </a:rPr>
              <a:t>Acto</a:t>
            </a:r>
            <a:r>
              <a:rPr lang="en-US" altLang="zh-CN" dirty="0">
                <a:latin typeface="Times New Roman" panose="02020603050405020304" pitchFamily="18" charset="0"/>
                <a:cs typeface="Times New Roman" panose="02020603050405020304" pitchFamily="18" charset="0"/>
              </a:rPr>
              <a:t> – Testing Kubernetes Operator </a:t>
            </a:r>
            <a:r>
              <a:rPr lang="en-US" altLang="zh-CN" sz="2400" dirty="0">
                <a:latin typeface="Times New Roman" panose="02020603050405020304" pitchFamily="18" charset="0"/>
                <a:cs typeface="Times New Roman" panose="02020603050405020304" pitchFamily="18" charset="0"/>
              </a:rPr>
              <a:t>(4/4)</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F0BB2B07-BA7F-BE2F-8301-B203A36BEAE2}"/>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18</a:t>
            </a:fld>
            <a:endParaRPr lang="zh-TW" altLang="en-US"/>
          </a:p>
        </p:txBody>
      </p:sp>
      <p:sp>
        <p:nvSpPr>
          <p:cNvPr id="146" name="圆角矩形 145">
            <a:extLst>
              <a:ext uri="{FF2B5EF4-FFF2-40B4-BE49-F238E27FC236}">
                <a16:creationId xmlns:a16="http://schemas.microsoft.com/office/drawing/2014/main" id="{E0CAB6DE-D779-C918-07A7-D89B7939310B}"/>
              </a:ext>
            </a:extLst>
          </p:cNvPr>
          <p:cNvSpPr/>
          <p:nvPr/>
        </p:nvSpPr>
        <p:spPr>
          <a:xfrm>
            <a:off x="112755" y="2236715"/>
            <a:ext cx="3347994" cy="1062547"/>
          </a:xfrm>
          <a:prstGeom prst="roundRect">
            <a:avLst/>
          </a:prstGeom>
          <a:solidFill>
            <a:srgbClr val="E7E6E6">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Differential Oracle</a:t>
            </a:r>
            <a:endParaRPr kumimoji="1" lang="zh-CN" altLang="en-US" sz="2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47" name="椭圆 146">
            <a:extLst>
              <a:ext uri="{FF2B5EF4-FFF2-40B4-BE49-F238E27FC236}">
                <a16:creationId xmlns:a16="http://schemas.microsoft.com/office/drawing/2014/main" id="{093E1737-82D2-93F3-2314-09BA8FAA9717}"/>
              </a:ext>
            </a:extLst>
          </p:cNvPr>
          <p:cNvSpPr/>
          <p:nvPr/>
        </p:nvSpPr>
        <p:spPr>
          <a:xfrm>
            <a:off x="3621861" y="1985494"/>
            <a:ext cx="718457" cy="718457"/>
          </a:xfrm>
          <a:prstGeom prst="ellipse">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8D9C16B7-9E4F-45A7-2281-EA0D519EDD21}"/>
                  </a:ext>
                </a:extLst>
              </p:cNvPr>
              <p:cNvSpPr txBox="1"/>
              <p:nvPr/>
            </p:nvSpPr>
            <p:spPr>
              <a:xfrm>
                <a:off x="3719833" y="2105237"/>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0</m:t>
                          </m:r>
                        </m:sub>
                      </m:sSub>
                    </m:oMath>
                  </m:oMathPara>
                </a14:m>
                <a:endParaRPr kumimoji="1" lang="en-US" altLang="zh-CN" sz="2400" dirty="0">
                  <a:solidFill>
                    <a:prstClr val="black"/>
                  </a:solidFill>
                  <a:latin typeface="等线" panose="020F0502020204030204"/>
                  <a:ea typeface="等线" panose="02010600030101010101" pitchFamily="2" charset="-122"/>
                </a:endParaRPr>
              </a:p>
            </p:txBody>
          </p:sp>
        </mc:Choice>
        <mc:Fallback xmlns="">
          <p:sp>
            <p:nvSpPr>
              <p:cNvPr id="148" name="文本框 147">
                <a:extLst>
                  <a:ext uri="{FF2B5EF4-FFF2-40B4-BE49-F238E27FC236}">
                    <a16:creationId xmlns:a16="http://schemas.microsoft.com/office/drawing/2014/main" id="{8D9C16B7-9E4F-45A7-2281-EA0D519EDD21}"/>
                  </a:ext>
                </a:extLst>
              </p:cNvPr>
              <p:cNvSpPr txBox="1">
                <a:spLocks noRot="1" noChangeAspect="1" noMove="1" noResize="1" noEditPoints="1" noAdjustHandles="1" noChangeArrowheads="1" noChangeShapeType="1" noTextEdit="1"/>
              </p:cNvSpPr>
              <p:nvPr/>
            </p:nvSpPr>
            <p:spPr>
              <a:xfrm>
                <a:off x="3719833" y="2105237"/>
                <a:ext cx="533400" cy="461665"/>
              </a:xfrm>
              <a:prstGeom prst="rect">
                <a:avLst/>
              </a:prstGeom>
              <a:blipFill>
                <a:blip r:embed="rId3"/>
                <a:stretch>
                  <a:fillRect/>
                </a:stretch>
              </a:blipFill>
            </p:spPr>
            <p:txBody>
              <a:bodyPr/>
              <a:lstStyle/>
              <a:p>
                <a:r>
                  <a:rPr lang="zh-CN" altLang="en-US">
                    <a:noFill/>
                  </a:rPr>
                  <a:t> </a:t>
                </a:r>
              </a:p>
            </p:txBody>
          </p:sp>
        </mc:Fallback>
      </mc:AlternateContent>
      <p:sp>
        <p:nvSpPr>
          <p:cNvPr id="149" name="椭圆 148">
            <a:extLst>
              <a:ext uri="{FF2B5EF4-FFF2-40B4-BE49-F238E27FC236}">
                <a16:creationId xmlns:a16="http://schemas.microsoft.com/office/drawing/2014/main" id="{0C9EE746-B33D-77A1-1D7C-418CE9F13CD7}"/>
              </a:ext>
            </a:extLst>
          </p:cNvPr>
          <p:cNvSpPr/>
          <p:nvPr/>
        </p:nvSpPr>
        <p:spPr>
          <a:xfrm>
            <a:off x="4819289" y="1985494"/>
            <a:ext cx="718457" cy="718457"/>
          </a:xfrm>
          <a:prstGeom prst="ellipse">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18ED5444-E715-C254-ADA6-DDEB88BCE588}"/>
                  </a:ext>
                </a:extLst>
              </p:cNvPr>
              <p:cNvSpPr txBox="1"/>
              <p:nvPr/>
            </p:nvSpPr>
            <p:spPr>
              <a:xfrm>
                <a:off x="4917261" y="2105237"/>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1</m:t>
                          </m:r>
                        </m:sub>
                      </m:sSub>
                    </m:oMath>
                  </m:oMathPara>
                </a14:m>
                <a:endParaRPr kumimoji="1" lang="en-US" altLang="zh-CN" sz="2400" dirty="0">
                  <a:solidFill>
                    <a:prstClr val="black"/>
                  </a:solidFill>
                  <a:latin typeface="等线" panose="020F0502020204030204"/>
                  <a:ea typeface="等线" panose="02010600030101010101" pitchFamily="2" charset="-122"/>
                </a:endParaRPr>
              </a:p>
            </p:txBody>
          </p:sp>
        </mc:Choice>
        <mc:Fallback xmlns="">
          <p:sp>
            <p:nvSpPr>
              <p:cNvPr id="150" name="文本框 149">
                <a:extLst>
                  <a:ext uri="{FF2B5EF4-FFF2-40B4-BE49-F238E27FC236}">
                    <a16:creationId xmlns:a16="http://schemas.microsoft.com/office/drawing/2014/main" id="{18ED5444-E715-C254-ADA6-DDEB88BCE588}"/>
                  </a:ext>
                </a:extLst>
              </p:cNvPr>
              <p:cNvSpPr txBox="1">
                <a:spLocks noRot="1" noChangeAspect="1" noMove="1" noResize="1" noEditPoints="1" noAdjustHandles="1" noChangeArrowheads="1" noChangeShapeType="1" noTextEdit="1"/>
              </p:cNvSpPr>
              <p:nvPr/>
            </p:nvSpPr>
            <p:spPr>
              <a:xfrm>
                <a:off x="4917261" y="2105237"/>
                <a:ext cx="533400" cy="461665"/>
              </a:xfrm>
              <a:prstGeom prst="rect">
                <a:avLst/>
              </a:prstGeom>
              <a:blipFill>
                <a:blip r:embed="rId4"/>
                <a:stretch>
                  <a:fillRect/>
                </a:stretch>
              </a:blipFill>
            </p:spPr>
            <p:txBody>
              <a:bodyPr/>
              <a:lstStyle/>
              <a:p>
                <a:r>
                  <a:rPr lang="zh-CN" altLang="en-US">
                    <a:noFill/>
                  </a:rPr>
                  <a:t> </a:t>
                </a:r>
              </a:p>
            </p:txBody>
          </p:sp>
        </mc:Fallback>
      </mc:AlternateContent>
      <p:cxnSp>
        <p:nvCxnSpPr>
          <p:cNvPr id="151" name="直线箭头连接符 150">
            <a:extLst>
              <a:ext uri="{FF2B5EF4-FFF2-40B4-BE49-F238E27FC236}">
                <a16:creationId xmlns:a16="http://schemas.microsoft.com/office/drawing/2014/main" id="{18514830-2E58-1343-EA3E-A0B56656FBDD}"/>
              </a:ext>
            </a:extLst>
          </p:cNvPr>
          <p:cNvCxnSpPr>
            <a:cxnSpLocks/>
            <a:stCxn id="147" idx="6"/>
            <a:endCxn id="149" idx="2"/>
          </p:cNvCxnSpPr>
          <p:nvPr/>
        </p:nvCxnSpPr>
        <p:spPr>
          <a:xfrm>
            <a:off x="4340318" y="2344723"/>
            <a:ext cx="478971" cy="0"/>
          </a:xfrm>
          <a:prstGeom prst="straightConnector1">
            <a:avLst/>
          </a:prstGeom>
          <a:noFill/>
          <a:ln w="34925" cap="flat" cmpd="sng" algn="ctr">
            <a:solidFill>
              <a:srgbClr val="70AD47"/>
            </a:solidFill>
            <a:prstDash val="solid"/>
            <a:miter lim="800000"/>
            <a:tailEnd type="triangle"/>
          </a:ln>
          <a:effectLst/>
        </p:spPr>
      </p:cxnSp>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D2236E47-E6EB-C713-58EC-FF4EF877A060}"/>
                  </a:ext>
                </a:extLst>
              </p:cNvPr>
              <p:cNvSpPr txBox="1"/>
              <p:nvPr/>
            </p:nvSpPr>
            <p:spPr>
              <a:xfrm>
                <a:off x="4383860" y="1996471"/>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1</m:t>
                          </m:r>
                        </m:sub>
                      </m:sSub>
                    </m:oMath>
                  </m:oMathPara>
                </a14:m>
                <a:endParaRPr kumimoji="1" lang="en-US" altLang="zh-CN" dirty="0">
                  <a:solidFill>
                    <a:prstClr val="black"/>
                  </a:solidFill>
                  <a:latin typeface="等线" panose="020F0502020204030204"/>
                  <a:ea typeface="等线" panose="02010600030101010101" pitchFamily="2" charset="-122"/>
                </a:endParaRPr>
              </a:p>
            </p:txBody>
          </p:sp>
        </mc:Choice>
        <mc:Fallback xmlns="">
          <p:sp>
            <p:nvSpPr>
              <p:cNvPr id="152" name="文本框 151">
                <a:extLst>
                  <a:ext uri="{FF2B5EF4-FFF2-40B4-BE49-F238E27FC236}">
                    <a16:creationId xmlns:a16="http://schemas.microsoft.com/office/drawing/2014/main" id="{D2236E47-E6EB-C713-58EC-FF4EF877A060}"/>
                  </a:ext>
                </a:extLst>
              </p:cNvPr>
              <p:cNvSpPr txBox="1">
                <a:spLocks noRot="1" noChangeAspect="1" noMove="1" noResize="1" noEditPoints="1" noAdjustHandles="1" noChangeArrowheads="1" noChangeShapeType="1" noTextEdit="1"/>
              </p:cNvSpPr>
              <p:nvPr/>
            </p:nvSpPr>
            <p:spPr>
              <a:xfrm>
                <a:off x="4383860" y="1996471"/>
                <a:ext cx="402771" cy="369332"/>
              </a:xfrm>
              <a:prstGeom prst="rect">
                <a:avLst/>
              </a:prstGeom>
              <a:blipFill>
                <a:blip r:embed="rId5"/>
                <a:stretch>
                  <a:fillRect/>
                </a:stretch>
              </a:blipFill>
            </p:spPr>
            <p:txBody>
              <a:bodyPr/>
              <a:lstStyle/>
              <a:p>
                <a:r>
                  <a:rPr lang="zh-CN" altLang="en-US">
                    <a:noFill/>
                  </a:rPr>
                  <a:t> </a:t>
                </a:r>
              </a:p>
            </p:txBody>
          </p:sp>
        </mc:Fallback>
      </mc:AlternateContent>
      <p:sp>
        <p:nvSpPr>
          <p:cNvPr id="153" name="椭圆 152">
            <a:extLst>
              <a:ext uri="{FF2B5EF4-FFF2-40B4-BE49-F238E27FC236}">
                <a16:creationId xmlns:a16="http://schemas.microsoft.com/office/drawing/2014/main" id="{B9FEA8DB-D92B-E3D9-38C0-EA81EC8A52AB}"/>
              </a:ext>
            </a:extLst>
          </p:cNvPr>
          <p:cNvSpPr/>
          <p:nvPr/>
        </p:nvSpPr>
        <p:spPr>
          <a:xfrm>
            <a:off x="6016717" y="1983324"/>
            <a:ext cx="718457" cy="718457"/>
          </a:xfrm>
          <a:prstGeom prst="ellipse">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FDF70C01-9E21-650B-21F6-B85BC6ECBC46}"/>
                  </a:ext>
                </a:extLst>
              </p:cNvPr>
              <p:cNvSpPr txBox="1"/>
              <p:nvPr/>
            </p:nvSpPr>
            <p:spPr>
              <a:xfrm>
                <a:off x="6114689" y="2103067"/>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2</m:t>
                          </m:r>
                        </m:sub>
                      </m:sSub>
                    </m:oMath>
                  </m:oMathPara>
                </a14:m>
                <a:endParaRPr kumimoji="1" lang="en-US" altLang="zh-CN" sz="2400" dirty="0">
                  <a:solidFill>
                    <a:prstClr val="black"/>
                  </a:solidFill>
                  <a:latin typeface="等线" panose="020F0502020204030204"/>
                  <a:ea typeface="等线" panose="02010600030101010101" pitchFamily="2" charset="-122"/>
                </a:endParaRPr>
              </a:p>
            </p:txBody>
          </p:sp>
        </mc:Choice>
        <mc:Fallback xmlns="">
          <p:sp>
            <p:nvSpPr>
              <p:cNvPr id="154" name="文本框 153">
                <a:extLst>
                  <a:ext uri="{FF2B5EF4-FFF2-40B4-BE49-F238E27FC236}">
                    <a16:creationId xmlns:a16="http://schemas.microsoft.com/office/drawing/2014/main" id="{FDF70C01-9E21-650B-21F6-B85BC6ECBC46}"/>
                  </a:ext>
                </a:extLst>
              </p:cNvPr>
              <p:cNvSpPr txBox="1">
                <a:spLocks noRot="1" noChangeAspect="1" noMove="1" noResize="1" noEditPoints="1" noAdjustHandles="1" noChangeArrowheads="1" noChangeShapeType="1" noTextEdit="1"/>
              </p:cNvSpPr>
              <p:nvPr/>
            </p:nvSpPr>
            <p:spPr>
              <a:xfrm>
                <a:off x="6114689" y="2103067"/>
                <a:ext cx="533400" cy="461665"/>
              </a:xfrm>
              <a:prstGeom prst="rect">
                <a:avLst/>
              </a:prstGeom>
              <a:blipFill>
                <a:blip r:embed="rId6"/>
                <a:stretch>
                  <a:fillRect/>
                </a:stretch>
              </a:blipFill>
            </p:spPr>
            <p:txBody>
              <a:bodyPr/>
              <a:lstStyle/>
              <a:p>
                <a:r>
                  <a:rPr lang="zh-CN" altLang="en-US">
                    <a:noFill/>
                  </a:rPr>
                  <a:t> </a:t>
                </a:r>
              </a:p>
            </p:txBody>
          </p:sp>
        </mc:Fallback>
      </mc:AlternateContent>
      <p:cxnSp>
        <p:nvCxnSpPr>
          <p:cNvPr id="155" name="直线箭头连接符 154">
            <a:extLst>
              <a:ext uri="{FF2B5EF4-FFF2-40B4-BE49-F238E27FC236}">
                <a16:creationId xmlns:a16="http://schemas.microsoft.com/office/drawing/2014/main" id="{8F97C863-3ADC-FBB0-0831-6D54999DDA14}"/>
              </a:ext>
            </a:extLst>
          </p:cNvPr>
          <p:cNvCxnSpPr>
            <a:cxnSpLocks/>
            <a:endCxn id="153" idx="2"/>
          </p:cNvCxnSpPr>
          <p:nvPr/>
        </p:nvCxnSpPr>
        <p:spPr>
          <a:xfrm>
            <a:off x="5537746" y="2342553"/>
            <a:ext cx="478971" cy="0"/>
          </a:xfrm>
          <a:prstGeom prst="straightConnector1">
            <a:avLst/>
          </a:prstGeom>
          <a:noFill/>
          <a:ln w="34925" cap="flat" cmpd="sng" algn="ctr">
            <a:solidFill>
              <a:srgbClr val="70AD47"/>
            </a:solidFill>
            <a:prstDash val="solid"/>
            <a:miter lim="800000"/>
            <a:tailEnd type="triangle"/>
          </a:ln>
          <a:effectLst/>
        </p:spPr>
      </p:cxnSp>
      <mc:AlternateContent xmlns:mc="http://schemas.openxmlformats.org/markup-compatibility/2006" xmlns:a14="http://schemas.microsoft.com/office/drawing/2010/main">
        <mc:Choice Requires="a14">
          <p:sp>
            <p:nvSpPr>
              <p:cNvPr id="156" name="文本框 155">
                <a:extLst>
                  <a:ext uri="{FF2B5EF4-FFF2-40B4-BE49-F238E27FC236}">
                    <a16:creationId xmlns:a16="http://schemas.microsoft.com/office/drawing/2014/main" id="{3B867409-2753-03AE-FFBC-5245B1A0A4D2}"/>
                  </a:ext>
                </a:extLst>
              </p:cNvPr>
              <p:cNvSpPr txBox="1"/>
              <p:nvPr/>
            </p:nvSpPr>
            <p:spPr>
              <a:xfrm>
                <a:off x="5581288" y="1994301"/>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2</m:t>
                          </m:r>
                        </m:sub>
                      </m:sSub>
                    </m:oMath>
                  </m:oMathPara>
                </a14:m>
                <a:endParaRPr kumimoji="1" lang="en-US" altLang="zh-CN" dirty="0">
                  <a:solidFill>
                    <a:prstClr val="black"/>
                  </a:solidFill>
                  <a:latin typeface="等线" panose="020F0502020204030204"/>
                  <a:ea typeface="等线" panose="02010600030101010101" pitchFamily="2" charset="-122"/>
                </a:endParaRPr>
              </a:p>
            </p:txBody>
          </p:sp>
        </mc:Choice>
        <mc:Fallback xmlns="">
          <p:sp>
            <p:nvSpPr>
              <p:cNvPr id="156" name="文本框 155">
                <a:extLst>
                  <a:ext uri="{FF2B5EF4-FFF2-40B4-BE49-F238E27FC236}">
                    <a16:creationId xmlns:a16="http://schemas.microsoft.com/office/drawing/2014/main" id="{3B867409-2753-03AE-FFBC-5245B1A0A4D2}"/>
                  </a:ext>
                </a:extLst>
              </p:cNvPr>
              <p:cNvSpPr txBox="1">
                <a:spLocks noRot="1" noChangeAspect="1" noMove="1" noResize="1" noEditPoints="1" noAdjustHandles="1" noChangeArrowheads="1" noChangeShapeType="1" noTextEdit="1"/>
              </p:cNvSpPr>
              <p:nvPr/>
            </p:nvSpPr>
            <p:spPr>
              <a:xfrm>
                <a:off x="5581288" y="1994301"/>
                <a:ext cx="402771" cy="369332"/>
              </a:xfrm>
              <a:prstGeom prst="rect">
                <a:avLst/>
              </a:prstGeom>
              <a:blipFill>
                <a:blip r:embed="rId7"/>
                <a:stretch>
                  <a:fillRect/>
                </a:stretch>
              </a:blipFill>
            </p:spPr>
            <p:txBody>
              <a:bodyPr/>
              <a:lstStyle/>
              <a:p>
                <a:r>
                  <a:rPr lang="zh-CN" altLang="en-US">
                    <a:noFill/>
                  </a:rPr>
                  <a:t> </a:t>
                </a:r>
              </a:p>
            </p:txBody>
          </p:sp>
        </mc:Fallback>
      </mc:AlternateContent>
      <p:cxnSp>
        <p:nvCxnSpPr>
          <p:cNvPr id="157" name="直线箭头连接符 156">
            <a:extLst>
              <a:ext uri="{FF2B5EF4-FFF2-40B4-BE49-F238E27FC236}">
                <a16:creationId xmlns:a16="http://schemas.microsoft.com/office/drawing/2014/main" id="{97AB97F3-5B65-96C2-FA6C-D491A55BEC82}"/>
              </a:ext>
            </a:extLst>
          </p:cNvPr>
          <p:cNvCxnSpPr>
            <a:cxnSpLocks/>
          </p:cNvCxnSpPr>
          <p:nvPr/>
        </p:nvCxnSpPr>
        <p:spPr>
          <a:xfrm>
            <a:off x="6735174" y="2342553"/>
            <a:ext cx="478971" cy="0"/>
          </a:xfrm>
          <a:prstGeom prst="straightConnector1">
            <a:avLst/>
          </a:prstGeom>
          <a:noFill/>
          <a:ln w="34925" cap="flat" cmpd="sng" algn="ctr">
            <a:solidFill>
              <a:srgbClr val="70AD47"/>
            </a:solidFill>
            <a:prstDash val="solid"/>
            <a:miter lim="800000"/>
            <a:tailEnd type="triangle"/>
          </a:ln>
          <a:effectLst/>
        </p:spPr>
      </p:cxnSp>
      <p:sp>
        <p:nvSpPr>
          <p:cNvPr id="158" name="椭圆 157">
            <a:extLst>
              <a:ext uri="{FF2B5EF4-FFF2-40B4-BE49-F238E27FC236}">
                <a16:creationId xmlns:a16="http://schemas.microsoft.com/office/drawing/2014/main" id="{8FF525FA-1D1B-A1A2-30F0-C63E7B2EDDA9}"/>
              </a:ext>
            </a:extLst>
          </p:cNvPr>
          <p:cNvSpPr/>
          <p:nvPr/>
        </p:nvSpPr>
        <p:spPr>
          <a:xfrm>
            <a:off x="10667089" y="1988787"/>
            <a:ext cx="718457" cy="718457"/>
          </a:xfrm>
          <a:prstGeom prst="ellipse">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759619DD-B8CC-3743-9C9F-52EE0AF6EBAC}"/>
                  </a:ext>
                </a:extLst>
              </p:cNvPr>
              <p:cNvSpPr txBox="1"/>
              <p:nvPr/>
            </p:nvSpPr>
            <p:spPr>
              <a:xfrm>
                <a:off x="10699746" y="2108530"/>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𝑖</m:t>
                          </m:r>
                          <m:r>
                            <a:rPr kumimoji="1" lang="en-US" altLang="zh-CN" sz="2400" i="1" smtClean="0">
                              <a:solidFill>
                                <a:prstClr val="black"/>
                              </a:solidFill>
                              <a:latin typeface="Cambria Math" panose="02040503050406030204" pitchFamily="18" charset="0"/>
                            </a:rPr>
                            <m:t>+1</m:t>
                          </m:r>
                        </m:sub>
                      </m:sSub>
                    </m:oMath>
                  </m:oMathPara>
                </a14:m>
                <a:endParaRPr kumimoji="1" lang="en-US" altLang="zh-CN" sz="2400" dirty="0">
                  <a:solidFill>
                    <a:prstClr val="black"/>
                  </a:solidFill>
                  <a:latin typeface="等线" panose="020F0502020204030204"/>
                  <a:ea typeface="等线" panose="02010600030101010101" pitchFamily="2" charset="-122"/>
                </a:endParaRPr>
              </a:p>
            </p:txBody>
          </p:sp>
        </mc:Choice>
        <mc:Fallback xmlns="">
          <p:sp>
            <p:nvSpPr>
              <p:cNvPr id="159" name="文本框 158">
                <a:extLst>
                  <a:ext uri="{FF2B5EF4-FFF2-40B4-BE49-F238E27FC236}">
                    <a16:creationId xmlns:a16="http://schemas.microsoft.com/office/drawing/2014/main" id="{759619DD-B8CC-3743-9C9F-52EE0AF6EBAC}"/>
                  </a:ext>
                </a:extLst>
              </p:cNvPr>
              <p:cNvSpPr txBox="1">
                <a:spLocks noRot="1" noChangeAspect="1" noMove="1" noResize="1" noEditPoints="1" noAdjustHandles="1" noChangeArrowheads="1" noChangeShapeType="1" noTextEdit="1"/>
              </p:cNvSpPr>
              <p:nvPr/>
            </p:nvSpPr>
            <p:spPr>
              <a:xfrm>
                <a:off x="10699746" y="2108530"/>
                <a:ext cx="533400" cy="461665"/>
              </a:xfrm>
              <a:prstGeom prst="rect">
                <a:avLst/>
              </a:prstGeom>
              <a:blipFill>
                <a:blip r:embed="rId8"/>
                <a:stretch>
                  <a:fillRect l="-2326" r="-27907"/>
                </a:stretch>
              </a:blipFill>
            </p:spPr>
            <p:txBody>
              <a:bodyPr/>
              <a:lstStyle/>
              <a:p>
                <a:r>
                  <a:rPr lang="zh-CN" altLang="en-US">
                    <a:noFill/>
                  </a:rPr>
                  <a:t> </a:t>
                </a:r>
              </a:p>
            </p:txBody>
          </p:sp>
        </mc:Fallback>
      </mc:AlternateContent>
      <p:cxnSp>
        <p:nvCxnSpPr>
          <p:cNvPr id="160" name="直线箭头连接符 159">
            <a:extLst>
              <a:ext uri="{FF2B5EF4-FFF2-40B4-BE49-F238E27FC236}">
                <a16:creationId xmlns:a16="http://schemas.microsoft.com/office/drawing/2014/main" id="{9B412275-CF16-9353-AC13-1BE75065AC9F}"/>
              </a:ext>
            </a:extLst>
          </p:cNvPr>
          <p:cNvCxnSpPr>
            <a:cxnSpLocks/>
          </p:cNvCxnSpPr>
          <p:nvPr/>
        </p:nvCxnSpPr>
        <p:spPr>
          <a:xfrm>
            <a:off x="11385546" y="2345846"/>
            <a:ext cx="478971" cy="0"/>
          </a:xfrm>
          <a:prstGeom prst="straightConnector1">
            <a:avLst/>
          </a:prstGeom>
          <a:noFill/>
          <a:ln w="34925" cap="flat" cmpd="sng" algn="ctr">
            <a:solidFill>
              <a:srgbClr val="70AD47"/>
            </a:solidFill>
            <a:prstDash val="solid"/>
            <a:miter lim="800000"/>
            <a:tailEnd type="triangle"/>
          </a:ln>
          <a:effectLst/>
        </p:spPr>
      </p:cxnSp>
      <p:sp>
        <p:nvSpPr>
          <p:cNvPr id="161" name="文本框 160">
            <a:extLst>
              <a:ext uri="{FF2B5EF4-FFF2-40B4-BE49-F238E27FC236}">
                <a16:creationId xmlns:a16="http://schemas.microsoft.com/office/drawing/2014/main" id="{63177B3E-ED41-B4BC-F146-00A73D149AA4}"/>
              </a:ext>
            </a:extLst>
          </p:cNvPr>
          <p:cNvSpPr txBox="1"/>
          <p:nvPr/>
        </p:nvSpPr>
        <p:spPr>
          <a:xfrm>
            <a:off x="11864517" y="2110615"/>
            <a:ext cx="341813" cy="461665"/>
          </a:xfrm>
          <a:prstGeom prst="rect">
            <a:avLst/>
          </a:prstGeom>
          <a:noFill/>
        </p:spPr>
        <p:txBody>
          <a:bodyPr wrap="square" rtlCol="0">
            <a:spAutoFit/>
          </a:bodyPr>
          <a:lstStyle/>
          <a:p>
            <a:pPr algn="ctr"/>
            <a:r>
              <a:rPr kumimoji="1" lang="en-US" altLang="zh-CN" sz="2400" dirty="0">
                <a:solidFill>
                  <a:prstClr val="black"/>
                </a:solidFill>
                <a:latin typeface="等线" panose="020F0502020204030204"/>
                <a:ea typeface="等线" panose="02010600030101010101" pitchFamily="2" charset="-122"/>
              </a:rPr>
              <a:t>…</a:t>
            </a:r>
            <a:endParaRPr kumimoji="1" lang="zh-CN" altLang="en-US" sz="2400" dirty="0">
              <a:solidFill>
                <a:prstClr val="black"/>
              </a:solidFill>
              <a:latin typeface="等线" panose="020F0502020204030204"/>
              <a:ea typeface="等线" panose="02010600030101010101" pitchFamily="2" charset="-122"/>
            </a:endParaRPr>
          </a:p>
        </p:txBody>
      </p:sp>
      <p:sp>
        <p:nvSpPr>
          <p:cNvPr id="162" name="文本框 161">
            <a:extLst>
              <a:ext uri="{FF2B5EF4-FFF2-40B4-BE49-F238E27FC236}">
                <a16:creationId xmlns:a16="http://schemas.microsoft.com/office/drawing/2014/main" id="{1C8B4A7D-890F-F029-B068-A58933637889}"/>
              </a:ext>
            </a:extLst>
          </p:cNvPr>
          <p:cNvSpPr txBox="1"/>
          <p:nvPr/>
        </p:nvSpPr>
        <p:spPr>
          <a:xfrm>
            <a:off x="7192367" y="2107165"/>
            <a:ext cx="341813" cy="461665"/>
          </a:xfrm>
          <a:prstGeom prst="rect">
            <a:avLst/>
          </a:prstGeom>
          <a:noFill/>
        </p:spPr>
        <p:txBody>
          <a:bodyPr wrap="square" rtlCol="0">
            <a:spAutoFit/>
          </a:bodyPr>
          <a:lstStyle/>
          <a:p>
            <a:pPr algn="ctr"/>
            <a:r>
              <a:rPr kumimoji="1" lang="en-US" altLang="zh-CN" sz="2400" dirty="0">
                <a:solidFill>
                  <a:prstClr val="black"/>
                </a:solidFill>
                <a:latin typeface="等线" panose="020F0502020204030204"/>
                <a:ea typeface="等线" panose="02010600030101010101" pitchFamily="2" charset="-122"/>
              </a:rPr>
              <a:t>…</a:t>
            </a:r>
            <a:endParaRPr kumimoji="1" lang="zh-CN" altLang="en-US" sz="2400" dirty="0">
              <a:solidFill>
                <a:prstClr val="black"/>
              </a:solidFill>
              <a:latin typeface="等线" panose="020F0502020204030204"/>
              <a:ea typeface="等线" panose="02010600030101010101" pitchFamily="2" charset="-122"/>
            </a:endParaRPr>
          </a:p>
        </p:txBody>
      </p:sp>
      <p:sp>
        <p:nvSpPr>
          <p:cNvPr id="163" name="椭圆 162">
            <a:extLst>
              <a:ext uri="{FF2B5EF4-FFF2-40B4-BE49-F238E27FC236}">
                <a16:creationId xmlns:a16="http://schemas.microsoft.com/office/drawing/2014/main" id="{5EAD503A-209E-242C-CAAC-91DB47F71F5A}"/>
              </a:ext>
            </a:extLst>
          </p:cNvPr>
          <p:cNvSpPr/>
          <p:nvPr/>
        </p:nvSpPr>
        <p:spPr>
          <a:xfrm>
            <a:off x="7989203" y="1988874"/>
            <a:ext cx="718457" cy="718457"/>
          </a:xfrm>
          <a:prstGeom prst="ellipse">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64" name="文本框 163">
                <a:extLst>
                  <a:ext uri="{FF2B5EF4-FFF2-40B4-BE49-F238E27FC236}">
                    <a16:creationId xmlns:a16="http://schemas.microsoft.com/office/drawing/2014/main" id="{850F714D-3524-632F-F79A-A4E94952B306}"/>
                  </a:ext>
                </a:extLst>
              </p:cNvPr>
              <p:cNvSpPr txBox="1"/>
              <p:nvPr/>
            </p:nvSpPr>
            <p:spPr>
              <a:xfrm>
                <a:off x="8021860" y="2108617"/>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𝑖</m:t>
                          </m:r>
                          <m:r>
                            <a:rPr kumimoji="1" lang="en-US" altLang="zh-CN" sz="2400" i="1" smtClean="0">
                              <a:solidFill>
                                <a:prstClr val="black"/>
                              </a:solidFill>
                              <a:latin typeface="Cambria Math" panose="02040503050406030204" pitchFamily="18" charset="0"/>
                            </a:rPr>
                            <m:t>−1</m:t>
                          </m:r>
                        </m:sub>
                      </m:sSub>
                    </m:oMath>
                  </m:oMathPara>
                </a14:m>
                <a:endParaRPr kumimoji="1" lang="en-US" altLang="zh-CN" sz="2400" dirty="0">
                  <a:solidFill>
                    <a:prstClr val="black"/>
                  </a:solidFill>
                  <a:latin typeface="等线" panose="020F0502020204030204"/>
                  <a:ea typeface="等线" panose="02010600030101010101" pitchFamily="2" charset="-122"/>
                </a:endParaRPr>
              </a:p>
            </p:txBody>
          </p:sp>
        </mc:Choice>
        <mc:Fallback xmlns="">
          <p:sp>
            <p:nvSpPr>
              <p:cNvPr id="164" name="文本框 163">
                <a:extLst>
                  <a:ext uri="{FF2B5EF4-FFF2-40B4-BE49-F238E27FC236}">
                    <a16:creationId xmlns:a16="http://schemas.microsoft.com/office/drawing/2014/main" id="{850F714D-3524-632F-F79A-A4E94952B306}"/>
                  </a:ext>
                </a:extLst>
              </p:cNvPr>
              <p:cNvSpPr txBox="1">
                <a:spLocks noRot="1" noChangeAspect="1" noMove="1" noResize="1" noEditPoints="1" noAdjustHandles="1" noChangeArrowheads="1" noChangeShapeType="1" noTextEdit="1"/>
              </p:cNvSpPr>
              <p:nvPr/>
            </p:nvSpPr>
            <p:spPr>
              <a:xfrm>
                <a:off x="8021860" y="2108617"/>
                <a:ext cx="533400" cy="461665"/>
              </a:xfrm>
              <a:prstGeom prst="rect">
                <a:avLst/>
              </a:prstGeom>
              <a:blipFill>
                <a:blip r:embed="rId9"/>
                <a:stretch>
                  <a:fillRect l="-2326" r="-27907"/>
                </a:stretch>
              </a:blipFill>
            </p:spPr>
            <p:txBody>
              <a:bodyPr/>
              <a:lstStyle/>
              <a:p>
                <a:r>
                  <a:rPr lang="zh-CN" altLang="en-US">
                    <a:noFill/>
                  </a:rPr>
                  <a:t> </a:t>
                </a:r>
              </a:p>
            </p:txBody>
          </p:sp>
        </mc:Fallback>
      </mc:AlternateContent>
      <p:cxnSp>
        <p:nvCxnSpPr>
          <p:cNvPr id="165" name="直线箭头连接符 164">
            <a:extLst>
              <a:ext uri="{FF2B5EF4-FFF2-40B4-BE49-F238E27FC236}">
                <a16:creationId xmlns:a16="http://schemas.microsoft.com/office/drawing/2014/main" id="{3F530435-A84E-70F9-2523-6F169F2101BA}"/>
              </a:ext>
            </a:extLst>
          </p:cNvPr>
          <p:cNvCxnSpPr>
            <a:cxnSpLocks/>
            <a:endCxn id="163" idx="2"/>
          </p:cNvCxnSpPr>
          <p:nvPr/>
        </p:nvCxnSpPr>
        <p:spPr>
          <a:xfrm>
            <a:off x="7510232" y="2348103"/>
            <a:ext cx="478971" cy="0"/>
          </a:xfrm>
          <a:prstGeom prst="straightConnector1">
            <a:avLst/>
          </a:prstGeom>
          <a:noFill/>
          <a:ln w="34925" cap="flat" cmpd="sng" algn="ctr">
            <a:solidFill>
              <a:srgbClr val="70AD47"/>
            </a:solidFill>
            <a:prstDash val="solid"/>
            <a:miter lim="800000"/>
            <a:tailEnd type="triangle"/>
          </a:ln>
          <a:effectLst/>
        </p:spPr>
      </p:cxnSp>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6D2A0E43-C2EF-6176-B756-69A1D6F26B77}"/>
                  </a:ext>
                </a:extLst>
              </p:cNvPr>
              <p:cNvSpPr txBox="1"/>
              <p:nvPr/>
            </p:nvSpPr>
            <p:spPr>
              <a:xfrm>
                <a:off x="7449270" y="1999851"/>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𝑖</m:t>
                          </m:r>
                          <m:r>
                            <a:rPr kumimoji="1" lang="en-US" altLang="zh-CN" i="1" smtClean="0">
                              <a:solidFill>
                                <a:prstClr val="black"/>
                              </a:solidFill>
                              <a:latin typeface="Cambria Math" panose="02040503050406030204" pitchFamily="18" charset="0"/>
                            </a:rPr>
                            <m:t>−1</m:t>
                          </m:r>
                        </m:sub>
                      </m:sSub>
                    </m:oMath>
                  </m:oMathPara>
                </a14:m>
                <a:endParaRPr kumimoji="1" lang="en-US" altLang="zh-CN" dirty="0">
                  <a:solidFill>
                    <a:prstClr val="black"/>
                  </a:solidFill>
                  <a:latin typeface="等线" panose="020F0502020204030204"/>
                  <a:ea typeface="等线" panose="02010600030101010101" pitchFamily="2" charset="-122"/>
                </a:endParaRPr>
              </a:p>
            </p:txBody>
          </p:sp>
        </mc:Choice>
        <mc:Fallback xmlns="">
          <p:sp>
            <p:nvSpPr>
              <p:cNvPr id="166" name="文本框 165">
                <a:extLst>
                  <a:ext uri="{FF2B5EF4-FFF2-40B4-BE49-F238E27FC236}">
                    <a16:creationId xmlns:a16="http://schemas.microsoft.com/office/drawing/2014/main" id="{6D2A0E43-C2EF-6176-B756-69A1D6F26B77}"/>
                  </a:ext>
                </a:extLst>
              </p:cNvPr>
              <p:cNvSpPr txBox="1">
                <a:spLocks noRot="1" noChangeAspect="1" noMove="1" noResize="1" noEditPoints="1" noAdjustHandles="1" noChangeArrowheads="1" noChangeShapeType="1" noTextEdit="1"/>
              </p:cNvSpPr>
              <p:nvPr/>
            </p:nvSpPr>
            <p:spPr>
              <a:xfrm>
                <a:off x="7449270" y="1999851"/>
                <a:ext cx="402771" cy="369332"/>
              </a:xfrm>
              <a:prstGeom prst="rect">
                <a:avLst/>
              </a:prstGeom>
              <a:blipFill>
                <a:blip r:embed="rId10"/>
                <a:stretch>
                  <a:fillRect r="-39394"/>
                </a:stretch>
              </a:blipFill>
            </p:spPr>
            <p:txBody>
              <a:bodyPr/>
              <a:lstStyle/>
              <a:p>
                <a:r>
                  <a:rPr lang="zh-CN" altLang="en-US">
                    <a:noFill/>
                  </a:rPr>
                  <a:t> </a:t>
                </a:r>
              </a:p>
            </p:txBody>
          </p:sp>
        </mc:Fallback>
      </mc:AlternateContent>
      <p:sp>
        <p:nvSpPr>
          <p:cNvPr id="167" name="椭圆 166">
            <a:extLst>
              <a:ext uri="{FF2B5EF4-FFF2-40B4-BE49-F238E27FC236}">
                <a16:creationId xmlns:a16="http://schemas.microsoft.com/office/drawing/2014/main" id="{F9243850-5220-FB31-6D99-A47C05517091}"/>
              </a:ext>
            </a:extLst>
          </p:cNvPr>
          <p:cNvSpPr/>
          <p:nvPr/>
        </p:nvSpPr>
        <p:spPr>
          <a:xfrm>
            <a:off x="9184454" y="1988787"/>
            <a:ext cx="718457" cy="718457"/>
          </a:xfrm>
          <a:prstGeom prst="ellipse">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68" name="文本框 167">
                <a:extLst>
                  <a:ext uri="{FF2B5EF4-FFF2-40B4-BE49-F238E27FC236}">
                    <a16:creationId xmlns:a16="http://schemas.microsoft.com/office/drawing/2014/main" id="{0F974888-E3F3-B61D-C98B-AB82B3434BD1}"/>
                  </a:ext>
                </a:extLst>
              </p:cNvPr>
              <p:cNvSpPr txBox="1"/>
              <p:nvPr/>
            </p:nvSpPr>
            <p:spPr>
              <a:xfrm>
                <a:off x="9282426" y="2108530"/>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2400" i="1" smtClean="0">
                              <a:solidFill>
                                <a:prstClr val="black"/>
                              </a:solidFill>
                              <a:latin typeface="Cambria Math" panose="02040503050406030204" pitchFamily="18" charset="0"/>
                            </a:rPr>
                          </m:ctrlPr>
                        </m:sSubSup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𝑖</m:t>
                          </m:r>
                        </m:sub>
                        <m:sup>
                          <m:r>
                            <a:rPr kumimoji="1" lang="en-US" altLang="zh-CN" sz="2400" i="1" smtClean="0">
                              <a:solidFill>
                                <a:prstClr val="black"/>
                              </a:solidFill>
                              <a:latin typeface="Cambria Math" panose="02040503050406030204" pitchFamily="18" charset="0"/>
                            </a:rPr>
                            <m:t>𝑒</m:t>
                          </m:r>
                        </m:sup>
                      </m:sSubSup>
                    </m:oMath>
                  </m:oMathPara>
                </a14:m>
                <a:endParaRPr kumimoji="1" lang="en-US" altLang="zh-CN" sz="2400" dirty="0">
                  <a:solidFill>
                    <a:prstClr val="black"/>
                  </a:solidFill>
                  <a:latin typeface="等线" panose="020F0502020204030204"/>
                  <a:ea typeface="等线" panose="02010600030101010101" pitchFamily="2" charset="-122"/>
                </a:endParaRPr>
              </a:p>
            </p:txBody>
          </p:sp>
        </mc:Choice>
        <mc:Fallback xmlns="">
          <p:sp>
            <p:nvSpPr>
              <p:cNvPr id="168" name="文本框 167">
                <a:extLst>
                  <a:ext uri="{FF2B5EF4-FFF2-40B4-BE49-F238E27FC236}">
                    <a16:creationId xmlns:a16="http://schemas.microsoft.com/office/drawing/2014/main" id="{0F974888-E3F3-B61D-C98B-AB82B3434BD1}"/>
                  </a:ext>
                </a:extLst>
              </p:cNvPr>
              <p:cNvSpPr txBox="1">
                <a:spLocks noRot="1" noChangeAspect="1" noMove="1" noResize="1" noEditPoints="1" noAdjustHandles="1" noChangeArrowheads="1" noChangeShapeType="1" noTextEdit="1"/>
              </p:cNvSpPr>
              <p:nvPr/>
            </p:nvSpPr>
            <p:spPr>
              <a:xfrm>
                <a:off x="9282426" y="2108530"/>
                <a:ext cx="533400" cy="461665"/>
              </a:xfrm>
              <a:prstGeom prst="rect">
                <a:avLst/>
              </a:prstGeom>
              <a:blipFill>
                <a:blip r:embed="rId11"/>
                <a:stretch>
                  <a:fillRect b="-5405"/>
                </a:stretch>
              </a:blipFill>
            </p:spPr>
            <p:txBody>
              <a:bodyPr/>
              <a:lstStyle/>
              <a:p>
                <a:r>
                  <a:rPr lang="zh-CN" altLang="en-US">
                    <a:noFill/>
                  </a:rPr>
                  <a:t> </a:t>
                </a:r>
              </a:p>
            </p:txBody>
          </p:sp>
        </mc:Fallback>
      </mc:AlternateContent>
      <p:cxnSp>
        <p:nvCxnSpPr>
          <p:cNvPr id="169" name="直线箭头连接符 168">
            <a:extLst>
              <a:ext uri="{FF2B5EF4-FFF2-40B4-BE49-F238E27FC236}">
                <a16:creationId xmlns:a16="http://schemas.microsoft.com/office/drawing/2014/main" id="{1F03F429-A1C1-65C7-6B08-6212263AE2CC}"/>
              </a:ext>
            </a:extLst>
          </p:cNvPr>
          <p:cNvCxnSpPr>
            <a:cxnSpLocks/>
            <a:endCxn id="167" idx="2"/>
          </p:cNvCxnSpPr>
          <p:nvPr/>
        </p:nvCxnSpPr>
        <p:spPr>
          <a:xfrm>
            <a:off x="8705483" y="2348016"/>
            <a:ext cx="478971" cy="0"/>
          </a:xfrm>
          <a:prstGeom prst="straightConnector1">
            <a:avLst/>
          </a:prstGeom>
          <a:noFill/>
          <a:ln w="34925" cap="flat" cmpd="sng" algn="ctr">
            <a:solidFill>
              <a:srgbClr val="70AD47"/>
            </a:solidFill>
            <a:prstDash val="solid"/>
            <a:miter lim="800000"/>
            <a:tailEnd type="triangle"/>
          </a:ln>
          <a:effectLst/>
        </p:spPr>
      </p:cxnSp>
      <mc:AlternateContent xmlns:mc="http://schemas.openxmlformats.org/markup-compatibility/2006" xmlns:a14="http://schemas.microsoft.com/office/drawing/2010/main">
        <mc:Choice Requires="a14">
          <p:sp>
            <p:nvSpPr>
              <p:cNvPr id="170" name="文本框 169">
                <a:extLst>
                  <a:ext uri="{FF2B5EF4-FFF2-40B4-BE49-F238E27FC236}">
                    <a16:creationId xmlns:a16="http://schemas.microsoft.com/office/drawing/2014/main" id="{1D0EAF8F-2CB2-3A6D-6876-4131E77701FA}"/>
                  </a:ext>
                </a:extLst>
              </p:cNvPr>
              <p:cNvSpPr txBox="1"/>
              <p:nvPr/>
            </p:nvSpPr>
            <p:spPr>
              <a:xfrm>
                <a:off x="8749025" y="1999764"/>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𝑖</m:t>
                          </m:r>
                        </m:sub>
                      </m:sSub>
                    </m:oMath>
                  </m:oMathPara>
                </a14:m>
                <a:endParaRPr kumimoji="1" lang="en-US" altLang="zh-CN" dirty="0">
                  <a:solidFill>
                    <a:prstClr val="black"/>
                  </a:solidFill>
                  <a:latin typeface="等线" panose="020F0502020204030204"/>
                  <a:ea typeface="等线" panose="02010600030101010101" pitchFamily="2" charset="-122"/>
                </a:endParaRPr>
              </a:p>
            </p:txBody>
          </p:sp>
        </mc:Choice>
        <mc:Fallback xmlns="">
          <p:sp>
            <p:nvSpPr>
              <p:cNvPr id="170" name="文本框 169">
                <a:extLst>
                  <a:ext uri="{FF2B5EF4-FFF2-40B4-BE49-F238E27FC236}">
                    <a16:creationId xmlns:a16="http://schemas.microsoft.com/office/drawing/2014/main" id="{1D0EAF8F-2CB2-3A6D-6876-4131E77701FA}"/>
                  </a:ext>
                </a:extLst>
              </p:cNvPr>
              <p:cNvSpPr txBox="1">
                <a:spLocks noRot="1" noChangeAspect="1" noMove="1" noResize="1" noEditPoints="1" noAdjustHandles="1" noChangeArrowheads="1" noChangeShapeType="1" noTextEdit="1"/>
              </p:cNvSpPr>
              <p:nvPr/>
            </p:nvSpPr>
            <p:spPr>
              <a:xfrm>
                <a:off x="8749025" y="1999764"/>
                <a:ext cx="402771" cy="369332"/>
              </a:xfrm>
              <a:prstGeom prst="rect">
                <a:avLst/>
              </a:prstGeom>
              <a:blipFill>
                <a:blip r:embed="rId12"/>
                <a:stretch>
                  <a:fillRect/>
                </a:stretch>
              </a:blipFill>
            </p:spPr>
            <p:txBody>
              <a:bodyPr/>
              <a:lstStyle/>
              <a:p>
                <a:r>
                  <a:rPr lang="zh-CN" altLang="en-US">
                    <a:noFill/>
                  </a:rPr>
                  <a:t> </a:t>
                </a:r>
              </a:p>
            </p:txBody>
          </p:sp>
        </mc:Fallback>
      </mc:AlternateContent>
      <p:sp>
        <p:nvSpPr>
          <p:cNvPr id="171" name="手杖形箭头 170">
            <a:extLst>
              <a:ext uri="{FF2B5EF4-FFF2-40B4-BE49-F238E27FC236}">
                <a16:creationId xmlns:a16="http://schemas.microsoft.com/office/drawing/2014/main" id="{6B69BC8D-F82B-0A03-959F-6C0C60CB0F2A}"/>
              </a:ext>
            </a:extLst>
          </p:cNvPr>
          <p:cNvSpPr/>
          <p:nvPr/>
        </p:nvSpPr>
        <p:spPr>
          <a:xfrm flipH="1">
            <a:off x="8287479" y="1357732"/>
            <a:ext cx="1297576" cy="610391"/>
          </a:xfrm>
          <a:prstGeom prst="uturnArrow">
            <a:avLst>
              <a:gd name="adj1" fmla="val 8080"/>
              <a:gd name="adj2" fmla="val 7607"/>
              <a:gd name="adj3" fmla="val 16081"/>
              <a:gd name="adj4" fmla="val 43750"/>
              <a:gd name="adj5" fmla="val 80947"/>
            </a:avLst>
          </a:prstGeom>
          <a:solidFill>
            <a:srgbClr val="C0000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72" name="文本框 171">
                <a:extLst>
                  <a:ext uri="{FF2B5EF4-FFF2-40B4-BE49-F238E27FC236}">
                    <a16:creationId xmlns:a16="http://schemas.microsoft.com/office/drawing/2014/main" id="{2CCFD527-4D26-E382-2E43-B085853A2384}"/>
                  </a:ext>
                </a:extLst>
              </p:cNvPr>
              <p:cNvSpPr txBox="1"/>
              <p:nvPr/>
            </p:nvSpPr>
            <p:spPr>
              <a:xfrm>
                <a:off x="8672818" y="1379970"/>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𝑖</m:t>
                          </m:r>
                          <m:r>
                            <a:rPr kumimoji="1" lang="en-US" altLang="zh-CN" i="1" smtClean="0">
                              <a:solidFill>
                                <a:prstClr val="black"/>
                              </a:solidFill>
                              <a:latin typeface="Cambria Math" panose="02040503050406030204" pitchFamily="18" charset="0"/>
                            </a:rPr>
                            <m:t>−1</m:t>
                          </m:r>
                        </m:sub>
                      </m:sSub>
                    </m:oMath>
                  </m:oMathPara>
                </a14:m>
                <a:endParaRPr kumimoji="1" lang="zh-CN" altLang="en-US" dirty="0">
                  <a:solidFill>
                    <a:prstClr val="black"/>
                  </a:solidFill>
                  <a:latin typeface="等线" panose="020F0502020204030204"/>
                  <a:ea typeface="等线" panose="02010600030101010101" pitchFamily="2" charset="-122"/>
                </a:endParaRPr>
              </a:p>
            </p:txBody>
          </p:sp>
        </mc:Choice>
        <mc:Fallback xmlns="">
          <p:sp>
            <p:nvSpPr>
              <p:cNvPr id="172" name="文本框 171">
                <a:extLst>
                  <a:ext uri="{FF2B5EF4-FFF2-40B4-BE49-F238E27FC236}">
                    <a16:creationId xmlns:a16="http://schemas.microsoft.com/office/drawing/2014/main" id="{2CCFD527-4D26-E382-2E43-B085853A2384}"/>
                  </a:ext>
                </a:extLst>
              </p:cNvPr>
              <p:cNvSpPr txBox="1">
                <a:spLocks noRot="1" noChangeAspect="1" noMove="1" noResize="1" noEditPoints="1" noAdjustHandles="1" noChangeArrowheads="1" noChangeShapeType="1" noTextEdit="1"/>
              </p:cNvSpPr>
              <p:nvPr/>
            </p:nvSpPr>
            <p:spPr>
              <a:xfrm>
                <a:off x="8672818" y="1379970"/>
                <a:ext cx="424543" cy="369332"/>
              </a:xfrm>
              <a:prstGeom prst="rect">
                <a:avLst/>
              </a:prstGeom>
              <a:blipFill>
                <a:blip r:embed="rId13"/>
                <a:stretch>
                  <a:fillRect r="-35294"/>
                </a:stretch>
              </a:blipFill>
            </p:spPr>
            <p:txBody>
              <a:bodyPr/>
              <a:lstStyle/>
              <a:p>
                <a:r>
                  <a:rPr lang="zh-CN" altLang="en-US">
                    <a:noFill/>
                  </a:rPr>
                  <a:t> </a:t>
                </a:r>
              </a:p>
            </p:txBody>
          </p:sp>
        </mc:Fallback>
      </mc:AlternateContent>
      <p:sp>
        <p:nvSpPr>
          <p:cNvPr id="173" name="手杖形箭头 172">
            <a:extLst>
              <a:ext uri="{FF2B5EF4-FFF2-40B4-BE49-F238E27FC236}">
                <a16:creationId xmlns:a16="http://schemas.microsoft.com/office/drawing/2014/main" id="{2835DCF1-FE64-5558-85C5-7FCA071892F6}"/>
              </a:ext>
            </a:extLst>
          </p:cNvPr>
          <p:cNvSpPr/>
          <p:nvPr/>
        </p:nvSpPr>
        <p:spPr>
          <a:xfrm flipV="1">
            <a:off x="8328841" y="2727907"/>
            <a:ext cx="2708369" cy="461661"/>
          </a:xfrm>
          <a:prstGeom prst="uturnArrow">
            <a:avLst>
              <a:gd name="adj1" fmla="val 8080"/>
              <a:gd name="adj2" fmla="val 7607"/>
              <a:gd name="adj3" fmla="val 13941"/>
              <a:gd name="adj4" fmla="val 43750"/>
              <a:gd name="adj5" fmla="val 80947"/>
            </a:avLst>
          </a:prstGeom>
          <a:solidFill>
            <a:srgbClr val="70AD47"/>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74" name="文本框 173">
                <a:extLst>
                  <a:ext uri="{FF2B5EF4-FFF2-40B4-BE49-F238E27FC236}">
                    <a16:creationId xmlns:a16="http://schemas.microsoft.com/office/drawing/2014/main" id="{3041E6F3-F0B0-291C-B5DC-F607EA612E27}"/>
                  </a:ext>
                </a:extLst>
              </p:cNvPr>
              <p:cNvSpPr txBox="1"/>
              <p:nvPr/>
            </p:nvSpPr>
            <p:spPr>
              <a:xfrm>
                <a:off x="9491431" y="2807173"/>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𝑖</m:t>
                          </m:r>
                          <m:r>
                            <a:rPr kumimoji="1" lang="en-US" altLang="zh-CN" i="1" smtClean="0">
                              <a:solidFill>
                                <a:prstClr val="black"/>
                              </a:solidFill>
                              <a:latin typeface="Cambria Math" panose="02040503050406030204" pitchFamily="18" charset="0"/>
                            </a:rPr>
                            <m:t>+1</m:t>
                          </m:r>
                        </m:sub>
                      </m:sSub>
                    </m:oMath>
                  </m:oMathPara>
                </a14:m>
                <a:endParaRPr kumimoji="1" lang="zh-CN" altLang="en-US" dirty="0">
                  <a:solidFill>
                    <a:prstClr val="black"/>
                  </a:solidFill>
                  <a:latin typeface="等线" panose="020F0502020204030204"/>
                  <a:ea typeface="等线" panose="02010600030101010101" pitchFamily="2" charset="-122"/>
                </a:endParaRPr>
              </a:p>
            </p:txBody>
          </p:sp>
        </mc:Choice>
        <mc:Fallback xmlns="">
          <p:sp>
            <p:nvSpPr>
              <p:cNvPr id="174" name="文本框 173">
                <a:extLst>
                  <a:ext uri="{FF2B5EF4-FFF2-40B4-BE49-F238E27FC236}">
                    <a16:creationId xmlns:a16="http://schemas.microsoft.com/office/drawing/2014/main" id="{3041E6F3-F0B0-291C-B5DC-F607EA612E27}"/>
                  </a:ext>
                </a:extLst>
              </p:cNvPr>
              <p:cNvSpPr txBox="1">
                <a:spLocks noRot="1" noChangeAspect="1" noMove="1" noResize="1" noEditPoints="1" noAdjustHandles="1" noChangeArrowheads="1" noChangeShapeType="1" noTextEdit="1"/>
              </p:cNvSpPr>
              <p:nvPr/>
            </p:nvSpPr>
            <p:spPr>
              <a:xfrm>
                <a:off x="9491431" y="2807173"/>
                <a:ext cx="424543" cy="369332"/>
              </a:xfrm>
              <a:prstGeom prst="rect">
                <a:avLst/>
              </a:prstGeom>
              <a:blipFill>
                <a:blip r:embed="rId14"/>
                <a:stretch>
                  <a:fillRect r="-35294"/>
                </a:stretch>
              </a:blipFill>
            </p:spPr>
            <p:txBody>
              <a:bodyPr/>
              <a:lstStyle/>
              <a:p>
                <a:r>
                  <a:rPr lang="zh-CN" altLang="en-US">
                    <a:noFill/>
                  </a:rPr>
                  <a:t> </a:t>
                </a:r>
              </a:p>
            </p:txBody>
          </p:sp>
        </mc:Fallback>
      </mc:AlternateContent>
      <p:sp>
        <p:nvSpPr>
          <p:cNvPr id="175" name="手杖形箭头 174">
            <a:extLst>
              <a:ext uri="{FF2B5EF4-FFF2-40B4-BE49-F238E27FC236}">
                <a16:creationId xmlns:a16="http://schemas.microsoft.com/office/drawing/2014/main" id="{9D848E8D-0D43-1ECC-12BA-C23103DDDECC}"/>
              </a:ext>
            </a:extLst>
          </p:cNvPr>
          <p:cNvSpPr/>
          <p:nvPr/>
        </p:nvSpPr>
        <p:spPr>
          <a:xfrm flipV="1">
            <a:off x="3939721" y="2720691"/>
            <a:ext cx="2508072" cy="461661"/>
          </a:xfrm>
          <a:prstGeom prst="uturnArrow">
            <a:avLst>
              <a:gd name="adj1" fmla="val 8080"/>
              <a:gd name="adj2" fmla="val 7607"/>
              <a:gd name="adj3" fmla="val 13941"/>
              <a:gd name="adj4" fmla="val 43750"/>
              <a:gd name="adj5" fmla="val 80947"/>
            </a:avLst>
          </a:prstGeom>
          <a:solidFill>
            <a:srgbClr val="4472C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76" name="手杖形箭头 175">
            <a:extLst>
              <a:ext uri="{FF2B5EF4-FFF2-40B4-BE49-F238E27FC236}">
                <a16:creationId xmlns:a16="http://schemas.microsoft.com/office/drawing/2014/main" id="{F7033035-920F-AF9B-B787-CD151BC740F3}"/>
              </a:ext>
            </a:extLst>
          </p:cNvPr>
          <p:cNvSpPr/>
          <p:nvPr/>
        </p:nvSpPr>
        <p:spPr>
          <a:xfrm flipV="1">
            <a:off x="3939721" y="2912982"/>
            <a:ext cx="4430474" cy="461661"/>
          </a:xfrm>
          <a:prstGeom prst="uturnArrow">
            <a:avLst>
              <a:gd name="adj1" fmla="val 8080"/>
              <a:gd name="adj2" fmla="val 7607"/>
              <a:gd name="adj3" fmla="val 13941"/>
              <a:gd name="adj4" fmla="val 43750"/>
              <a:gd name="adj5" fmla="val 100000"/>
            </a:avLst>
          </a:prstGeom>
          <a:solidFill>
            <a:srgbClr val="4472C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77" name="手杖形箭头 176">
            <a:extLst>
              <a:ext uri="{FF2B5EF4-FFF2-40B4-BE49-F238E27FC236}">
                <a16:creationId xmlns:a16="http://schemas.microsoft.com/office/drawing/2014/main" id="{453B8C49-720F-E7A1-1830-F11D096023A5}"/>
              </a:ext>
            </a:extLst>
          </p:cNvPr>
          <p:cNvSpPr/>
          <p:nvPr/>
        </p:nvSpPr>
        <p:spPr>
          <a:xfrm flipV="1">
            <a:off x="3939720" y="3130561"/>
            <a:ext cx="7097489" cy="461661"/>
          </a:xfrm>
          <a:prstGeom prst="uturnArrow">
            <a:avLst>
              <a:gd name="adj1" fmla="val 8080"/>
              <a:gd name="adj2" fmla="val 7607"/>
              <a:gd name="adj3" fmla="val 13941"/>
              <a:gd name="adj4" fmla="val 43750"/>
              <a:gd name="adj5" fmla="val 100000"/>
            </a:avLst>
          </a:prstGeom>
          <a:solidFill>
            <a:srgbClr val="4472C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78" name="文本框 177">
                <a:extLst>
                  <a:ext uri="{FF2B5EF4-FFF2-40B4-BE49-F238E27FC236}">
                    <a16:creationId xmlns:a16="http://schemas.microsoft.com/office/drawing/2014/main" id="{ABE908A6-30E5-69D0-07D8-0FBB36923A5D}"/>
                  </a:ext>
                </a:extLst>
              </p:cNvPr>
              <p:cNvSpPr txBox="1"/>
              <p:nvPr/>
            </p:nvSpPr>
            <p:spPr>
              <a:xfrm>
                <a:off x="5616122" y="2812909"/>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2</m:t>
                          </m:r>
                        </m:sub>
                      </m:sSub>
                    </m:oMath>
                  </m:oMathPara>
                </a14:m>
                <a:endParaRPr kumimoji="1" lang="en-US" altLang="zh-CN" dirty="0">
                  <a:solidFill>
                    <a:prstClr val="black"/>
                  </a:solidFill>
                  <a:latin typeface="等线" panose="020F0502020204030204"/>
                  <a:ea typeface="等线" panose="02010600030101010101" pitchFamily="2" charset="-122"/>
                </a:endParaRPr>
              </a:p>
            </p:txBody>
          </p:sp>
        </mc:Choice>
        <mc:Fallback xmlns="">
          <p:sp>
            <p:nvSpPr>
              <p:cNvPr id="178" name="文本框 177">
                <a:extLst>
                  <a:ext uri="{FF2B5EF4-FFF2-40B4-BE49-F238E27FC236}">
                    <a16:creationId xmlns:a16="http://schemas.microsoft.com/office/drawing/2014/main" id="{ABE908A6-30E5-69D0-07D8-0FBB36923A5D}"/>
                  </a:ext>
                </a:extLst>
              </p:cNvPr>
              <p:cNvSpPr txBox="1">
                <a:spLocks noRot="1" noChangeAspect="1" noMove="1" noResize="1" noEditPoints="1" noAdjustHandles="1" noChangeArrowheads="1" noChangeShapeType="1" noTextEdit="1"/>
              </p:cNvSpPr>
              <p:nvPr/>
            </p:nvSpPr>
            <p:spPr>
              <a:xfrm>
                <a:off x="5616122" y="2812909"/>
                <a:ext cx="402771"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9" name="文本框 178">
                <a:extLst>
                  <a:ext uri="{FF2B5EF4-FFF2-40B4-BE49-F238E27FC236}">
                    <a16:creationId xmlns:a16="http://schemas.microsoft.com/office/drawing/2014/main" id="{41405A23-6A44-FF4E-0355-AE4493998272}"/>
                  </a:ext>
                </a:extLst>
              </p:cNvPr>
              <p:cNvSpPr txBox="1"/>
              <p:nvPr/>
            </p:nvSpPr>
            <p:spPr>
              <a:xfrm>
                <a:off x="7457978" y="3001339"/>
                <a:ext cx="4027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𝑖</m:t>
                          </m:r>
                          <m:r>
                            <a:rPr kumimoji="1" lang="en-US" altLang="zh-CN" i="1" smtClean="0">
                              <a:solidFill>
                                <a:prstClr val="black"/>
                              </a:solidFill>
                              <a:latin typeface="Cambria Math" panose="02040503050406030204" pitchFamily="18" charset="0"/>
                            </a:rPr>
                            <m:t>−1</m:t>
                          </m:r>
                        </m:sub>
                      </m:sSub>
                    </m:oMath>
                  </m:oMathPara>
                </a14:m>
                <a:endParaRPr kumimoji="1" lang="en-US" altLang="zh-CN" dirty="0">
                  <a:solidFill>
                    <a:prstClr val="black"/>
                  </a:solidFill>
                  <a:latin typeface="等线" panose="020F0502020204030204"/>
                  <a:ea typeface="等线" panose="02010600030101010101" pitchFamily="2" charset="-122"/>
                </a:endParaRPr>
              </a:p>
            </p:txBody>
          </p:sp>
        </mc:Choice>
        <mc:Fallback xmlns="">
          <p:sp>
            <p:nvSpPr>
              <p:cNvPr id="179" name="文本框 178">
                <a:extLst>
                  <a:ext uri="{FF2B5EF4-FFF2-40B4-BE49-F238E27FC236}">
                    <a16:creationId xmlns:a16="http://schemas.microsoft.com/office/drawing/2014/main" id="{41405A23-6A44-FF4E-0355-AE4493998272}"/>
                  </a:ext>
                </a:extLst>
              </p:cNvPr>
              <p:cNvSpPr txBox="1">
                <a:spLocks noRot="1" noChangeAspect="1" noMove="1" noResize="1" noEditPoints="1" noAdjustHandles="1" noChangeArrowheads="1" noChangeShapeType="1" noTextEdit="1"/>
              </p:cNvSpPr>
              <p:nvPr/>
            </p:nvSpPr>
            <p:spPr>
              <a:xfrm>
                <a:off x="7457978" y="3001339"/>
                <a:ext cx="402771" cy="369332"/>
              </a:xfrm>
              <a:prstGeom prst="rect">
                <a:avLst/>
              </a:prstGeom>
              <a:blipFill>
                <a:blip r:embed="rId16"/>
                <a:stretch>
                  <a:fillRect r="-43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0" name="文本框 179">
                <a:extLst>
                  <a:ext uri="{FF2B5EF4-FFF2-40B4-BE49-F238E27FC236}">
                    <a16:creationId xmlns:a16="http://schemas.microsoft.com/office/drawing/2014/main" id="{2099487C-76F5-FCE5-A1ED-3A53B2B466F4}"/>
                  </a:ext>
                </a:extLst>
              </p:cNvPr>
              <p:cNvSpPr txBox="1"/>
              <p:nvPr/>
            </p:nvSpPr>
            <p:spPr>
              <a:xfrm>
                <a:off x="9500138" y="3220832"/>
                <a:ext cx="4245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solidFill>
                                <a:prstClr val="black"/>
                              </a:solidFill>
                              <a:latin typeface="Cambria Math" panose="02040503050406030204" pitchFamily="18" charset="0"/>
                            </a:rPr>
                          </m:ctrlPr>
                        </m:sSubPr>
                        <m:e>
                          <m:r>
                            <a:rPr kumimoji="1" lang="en-US" altLang="zh-CN" i="1" smtClean="0">
                              <a:solidFill>
                                <a:prstClr val="black"/>
                              </a:solidFill>
                              <a:latin typeface="Cambria Math" panose="02040503050406030204" pitchFamily="18" charset="0"/>
                            </a:rPr>
                            <m:t>𝐷</m:t>
                          </m:r>
                        </m:e>
                        <m:sub>
                          <m:r>
                            <a:rPr kumimoji="1" lang="en-US" altLang="zh-CN" i="1" smtClean="0">
                              <a:solidFill>
                                <a:prstClr val="black"/>
                              </a:solidFill>
                              <a:latin typeface="Cambria Math" panose="02040503050406030204" pitchFamily="18" charset="0"/>
                            </a:rPr>
                            <m:t>𝑖</m:t>
                          </m:r>
                          <m:r>
                            <a:rPr kumimoji="1" lang="en-US" altLang="zh-CN" i="1" smtClean="0">
                              <a:solidFill>
                                <a:prstClr val="black"/>
                              </a:solidFill>
                              <a:latin typeface="Cambria Math" panose="02040503050406030204" pitchFamily="18" charset="0"/>
                            </a:rPr>
                            <m:t>+1</m:t>
                          </m:r>
                        </m:sub>
                      </m:sSub>
                    </m:oMath>
                  </m:oMathPara>
                </a14:m>
                <a:endParaRPr kumimoji="1" lang="zh-CN" altLang="en-US" dirty="0">
                  <a:solidFill>
                    <a:prstClr val="black"/>
                  </a:solidFill>
                  <a:latin typeface="等线" panose="020F0502020204030204"/>
                  <a:ea typeface="等线" panose="02010600030101010101" pitchFamily="2" charset="-122"/>
                </a:endParaRPr>
              </a:p>
            </p:txBody>
          </p:sp>
        </mc:Choice>
        <mc:Fallback xmlns="">
          <p:sp>
            <p:nvSpPr>
              <p:cNvPr id="180" name="文本框 179">
                <a:extLst>
                  <a:ext uri="{FF2B5EF4-FFF2-40B4-BE49-F238E27FC236}">
                    <a16:creationId xmlns:a16="http://schemas.microsoft.com/office/drawing/2014/main" id="{2099487C-76F5-FCE5-A1ED-3A53B2B466F4}"/>
                  </a:ext>
                </a:extLst>
              </p:cNvPr>
              <p:cNvSpPr txBox="1">
                <a:spLocks noRot="1" noChangeAspect="1" noMove="1" noResize="1" noEditPoints="1" noAdjustHandles="1" noChangeArrowheads="1" noChangeShapeType="1" noTextEdit="1"/>
              </p:cNvSpPr>
              <p:nvPr/>
            </p:nvSpPr>
            <p:spPr>
              <a:xfrm>
                <a:off x="9500138" y="3220832"/>
                <a:ext cx="424543" cy="369332"/>
              </a:xfrm>
              <a:prstGeom prst="rect">
                <a:avLst/>
              </a:prstGeom>
              <a:blipFill>
                <a:blip r:embed="rId17"/>
                <a:stretch>
                  <a:fillRect r="-3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F07AEA01-1802-8121-3554-48189639F7B4}"/>
                  </a:ext>
                </a:extLst>
              </p:cNvPr>
              <p:cNvSpPr txBox="1"/>
              <p:nvPr/>
            </p:nvSpPr>
            <p:spPr>
              <a:xfrm>
                <a:off x="361857" y="1071020"/>
                <a:ext cx="6311087" cy="461665"/>
              </a:xfrm>
              <a:prstGeom prst="rect">
                <a:avLst/>
              </a:prstGeom>
              <a:noFill/>
            </p:spPr>
            <p:txBody>
              <a:bodyPr wrap="none" rtlCol="0">
                <a:spAutoFit/>
              </a:bodyPr>
              <a:lstStyle/>
              <a:p>
                <a:r>
                  <a:rPr kumimoji="1" lang="en-US" altLang="zh-CN" sz="2400" dirty="0">
                    <a:solidFill>
                      <a:prstClr val="black"/>
                    </a:solidFill>
                    <a:latin typeface="等线" panose="020F0502020204030204"/>
                    <a:ea typeface="等线" panose="02010600030101010101" pitchFamily="2" charset="-122"/>
                  </a:rPr>
                  <a:t>Checking whether </a:t>
                </a:r>
                <a14:m>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𝑆</m:t>
                        </m:r>
                      </m:e>
                      <m:sub>
                        <m:r>
                          <a:rPr kumimoji="1" lang="en-US" altLang="zh-CN" sz="2400" i="1" smtClean="0">
                            <a:solidFill>
                              <a:prstClr val="black"/>
                            </a:solidFill>
                            <a:latin typeface="Cambria Math" panose="02040503050406030204" pitchFamily="18" charset="0"/>
                          </a:rPr>
                          <m:t>𝑖</m:t>
                        </m:r>
                      </m:sub>
                    </m:sSub>
                  </m:oMath>
                </a14:m>
                <a:r>
                  <a:rPr kumimoji="1" lang="en-US" altLang="zh-CN" sz="2400" dirty="0">
                    <a:solidFill>
                      <a:prstClr val="black"/>
                    </a:solidFill>
                    <a:latin typeface="等线" panose="020F0502020204030204"/>
                    <a:ea typeface="等线" panose="02010600030101010101" pitchFamily="2" charset="-122"/>
                  </a:rPr>
                  <a:t> satisfied </a:t>
                </a:r>
                <a14:m>
                  <m:oMath xmlns:m="http://schemas.openxmlformats.org/officeDocument/2006/math">
                    <m:sSub>
                      <m:sSubPr>
                        <m:ctrlPr>
                          <a:rPr kumimoji="1" lang="en-US" altLang="zh-CN" sz="2400" i="1" smtClean="0">
                            <a:solidFill>
                              <a:prstClr val="black"/>
                            </a:solidFill>
                            <a:latin typeface="Cambria Math" panose="02040503050406030204" pitchFamily="18" charset="0"/>
                          </a:rPr>
                        </m:ctrlPr>
                      </m:sSubPr>
                      <m:e>
                        <m:r>
                          <a:rPr kumimoji="1" lang="en-US" altLang="zh-CN" sz="2400" i="1" smtClean="0">
                            <a:solidFill>
                              <a:prstClr val="black"/>
                            </a:solidFill>
                            <a:latin typeface="Cambria Math" panose="02040503050406030204" pitchFamily="18" charset="0"/>
                          </a:rPr>
                          <m:t>𝐷</m:t>
                        </m:r>
                      </m:e>
                      <m:sub>
                        <m:r>
                          <a:rPr kumimoji="1" lang="en-US" altLang="zh-CN" sz="2400" i="1" smtClean="0">
                            <a:solidFill>
                              <a:prstClr val="black"/>
                            </a:solidFill>
                            <a:latin typeface="Cambria Math" panose="02040503050406030204" pitchFamily="18" charset="0"/>
                          </a:rPr>
                          <m:t>𝑖</m:t>
                        </m:r>
                      </m:sub>
                    </m:sSub>
                  </m:oMath>
                </a14:m>
                <a:r>
                  <a:rPr kumimoji="1" lang="en-US" altLang="zh-CN" sz="2400" dirty="0">
                    <a:solidFill>
                      <a:prstClr val="black"/>
                    </a:solidFill>
                    <a:latin typeface="等线" panose="020F0502020204030204"/>
                    <a:ea typeface="等线" panose="02010600030101010101" pitchFamily="2" charset="-122"/>
                  </a:rPr>
                  <a:t> is challenging</a:t>
                </a:r>
                <a:endParaRPr kumimoji="1" lang="zh-CN" altLang="en-US" sz="2400" dirty="0">
                  <a:solidFill>
                    <a:prstClr val="black"/>
                  </a:solidFill>
                  <a:latin typeface="等线" panose="020F0502020204030204"/>
                  <a:ea typeface="等线" panose="02010600030101010101" pitchFamily="2" charset="-122"/>
                </a:endParaRPr>
              </a:p>
            </p:txBody>
          </p:sp>
        </mc:Choice>
        <mc:Fallback xmlns="">
          <p:sp>
            <p:nvSpPr>
              <p:cNvPr id="181" name="文本框 180">
                <a:extLst>
                  <a:ext uri="{FF2B5EF4-FFF2-40B4-BE49-F238E27FC236}">
                    <a16:creationId xmlns:a16="http://schemas.microsoft.com/office/drawing/2014/main" id="{F07AEA01-1802-8121-3554-48189639F7B4}"/>
                  </a:ext>
                </a:extLst>
              </p:cNvPr>
              <p:cNvSpPr txBox="1">
                <a:spLocks noRot="1" noChangeAspect="1" noMove="1" noResize="1" noEditPoints="1" noAdjustHandles="1" noChangeArrowheads="1" noChangeShapeType="1" noTextEdit="1"/>
              </p:cNvSpPr>
              <p:nvPr/>
            </p:nvSpPr>
            <p:spPr>
              <a:xfrm>
                <a:off x="361857" y="1071020"/>
                <a:ext cx="6311087" cy="461665"/>
              </a:xfrm>
              <a:prstGeom prst="rect">
                <a:avLst/>
              </a:prstGeom>
              <a:blipFill>
                <a:blip r:embed="rId18"/>
                <a:stretch>
                  <a:fillRect l="-1406" t="-10811" r="-402" b="-27027"/>
                </a:stretch>
              </a:blipFill>
            </p:spPr>
            <p:txBody>
              <a:bodyPr/>
              <a:lstStyle/>
              <a:p>
                <a:r>
                  <a:rPr lang="zh-CN" altLang="en-US">
                    <a:noFill/>
                  </a:rPr>
                  <a:t> </a:t>
                </a:r>
              </a:p>
            </p:txBody>
          </p:sp>
        </mc:Fallback>
      </mc:AlternateContent>
      <p:sp>
        <p:nvSpPr>
          <p:cNvPr id="182" name="圆角矩形 181">
            <a:extLst>
              <a:ext uri="{FF2B5EF4-FFF2-40B4-BE49-F238E27FC236}">
                <a16:creationId xmlns:a16="http://schemas.microsoft.com/office/drawing/2014/main" id="{B5AA39E5-620F-243D-CF72-3CDF0958F152}"/>
              </a:ext>
            </a:extLst>
          </p:cNvPr>
          <p:cNvSpPr/>
          <p:nvPr/>
        </p:nvSpPr>
        <p:spPr>
          <a:xfrm>
            <a:off x="112755" y="4329944"/>
            <a:ext cx="3347994" cy="1062547"/>
          </a:xfrm>
          <a:prstGeom prst="roundRect">
            <a:avLst/>
          </a:prstGeom>
          <a:solidFill>
            <a:srgbClr val="E7E6E6">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Consistency Oracle</a:t>
            </a:r>
            <a:endParaRPr kumimoji="1" lang="zh-CN" altLang="en-US" sz="2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3" name="圆角矩形 182">
            <a:extLst>
              <a:ext uri="{FF2B5EF4-FFF2-40B4-BE49-F238E27FC236}">
                <a16:creationId xmlns:a16="http://schemas.microsoft.com/office/drawing/2014/main" id="{2B185EAE-38A1-E7E3-1085-6F1F2E508549}"/>
              </a:ext>
            </a:extLst>
          </p:cNvPr>
          <p:cNvSpPr/>
          <p:nvPr/>
        </p:nvSpPr>
        <p:spPr>
          <a:xfrm>
            <a:off x="3941783" y="3916289"/>
            <a:ext cx="2650672" cy="1950303"/>
          </a:xfrm>
          <a:prstGeom prst="roundRect">
            <a:avLst/>
          </a:prstGeom>
          <a:solidFill>
            <a:sysClr val="window" lastClr="FFFFFF"/>
          </a:solid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4" name="文本框 183">
            <a:extLst>
              <a:ext uri="{FF2B5EF4-FFF2-40B4-BE49-F238E27FC236}">
                <a16:creationId xmlns:a16="http://schemas.microsoft.com/office/drawing/2014/main" id="{92F0A542-4BF3-C23E-330F-58306876B0E3}"/>
              </a:ext>
            </a:extLst>
          </p:cNvPr>
          <p:cNvSpPr txBox="1"/>
          <p:nvPr/>
        </p:nvSpPr>
        <p:spPr>
          <a:xfrm>
            <a:off x="3982058" y="4130571"/>
            <a:ext cx="2516773" cy="1477328"/>
          </a:xfrm>
          <a:prstGeom prst="rect">
            <a:avLst/>
          </a:prstGeom>
          <a:noFill/>
        </p:spPr>
        <p:txBody>
          <a:bodyPr wrap="square" rtlCol="0">
            <a:spAutoFit/>
          </a:bodyPr>
          <a:lstStyle/>
          <a:p>
            <a:r>
              <a:rPr kumimoji="1" lang="en-US" altLang="zh-CN" spc="100" dirty="0">
                <a:solidFill>
                  <a:srgbClr val="70AD47"/>
                </a:solidFill>
                <a:latin typeface="Baloo Tamma 2" panose="03080502040302020200" pitchFamily="66" charset="0"/>
                <a:ea typeface="等线" panose="02010600030101010101" pitchFamily="2" charset="-122"/>
                <a:cs typeface="Baloo Tamma 2" panose="03080502040302020200" pitchFamily="66" charset="0"/>
              </a:rPr>
              <a:t># Redis CR:</a:t>
            </a:r>
          </a:p>
          <a:p>
            <a:r>
              <a:rPr kumimoji="1" lang="en-US" altLang="zh-CN" spc="100" dirty="0" err="1">
                <a:solidFill>
                  <a:prstClr val="black"/>
                </a:solidFill>
                <a:latin typeface="Baloo Tamma 2" panose="03080502040302020200" pitchFamily="66" charset="0"/>
                <a:ea typeface="等线" panose="02010600030101010101" pitchFamily="2" charset="-122"/>
                <a:cs typeface="Baloo Tamma 2" panose="03080502040302020200" pitchFamily="66" charset="0"/>
              </a:rPr>
              <a:t>redisFollower</a:t>
            </a:r>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a:t>
            </a:r>
            <a:r>
              <a:rPr kumimoji="1" lang="en-US" altLang="zh-CN" spc="100" dirty="0" err="1">
                <a:solidFill>
                  <a:prstClr val="black"/>
                </a:solidFill>
                <a:latin typeface="Baloo Tamma 2" panose="03080502040302020200" pitchFamily="66" charset="0"/>
                <a:ea typeface="等线" panose="02010600030101010101" pitchFamily="2" charset="-122"/>
                <a:cs typeface="Baloo Tamma 2" panose="03080502040302020200" pitchFamily="66" charset="0"/>
              </a:rPr>
              <a:t>pdb</a:t>
            </a:r>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a:t>
            </a:r>
            <a:r>
              <a:rPr kumimoji="1" lang="en-US" altLang="zh-CN" spc="100" dirty="0" err="1">
                <a:solidFill>
                  <a:prstClr val="black"/>
                </a:solidFill>
                <a:latin typeface="Baloo Tamma 2" panose="03080502040302020200" pitchFamily="66" charset="0"/>
                <a:ea typeface="等线" panose="02010600030101010101" pitchFamily="2" charset="-122"/>
                <a:cs typeface="Baloo Tamma 2" panose="03080502040302020200" pitchFamily="66" charset="0"/>
              </a:rPr>
              <a:t>minAvailable</a:t>
            </a:r>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2</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a:t>
            </a:r>
            <a:endParaRPr kumimoji="1" lang="zh-CN" altLang="en-US"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endParaRPr>
          </a:p>
        </p:txBody>
      </p:sp>
      <p:sp>
        <p:nvSpPr>
          <p:cNvPr id="185" name="圆角矩形 184">
            <a:extLst>
              <a:ext uri="{FF2B5EF4-FFF2-40B4-BE49-F238E27FC236}">
                <a16:creationId xmlns:a16="http://schemas.microsoft.com/office/drawing/2014/main" id="{8A81C910-BE61-EC9C-3958-5826B0B813F8}"/>
              </a:ext>
            </a:extLst>
          </p:cNvPr>
          <p:cNvSpPr/>
          <p:nvPr/>
        </p:nvSpPr>
        <p:spPr>
          <a:xfrm>
            <a:off x="7153145" y="3738417"/>
            <a:ext cx="3272606" cy="2245603"/>
          </a:xfrm>
          <a:prstGeom prst="roundRect">
            <a:avLst/>
          </a:prstGeom>
          <a:solidFill>
            <a:sysClr val="window" lastClr="FFFFFF"/>
          </a:solid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6" name="文本框 185">
            <a:extLst>
              <a:ext uri="{FF2B5EF4-FFF2-40B4-BE49-F238E27FC236}">
                <a16:creationId xmlns:a16="http://schemas.microsoft.com/office/drawing/2014/main" id="{06CAA2BB-6076-EED2-D817-C095CF9C0154}"/>
              </a:ext>
            </a:extLst>
          </p:cNvPr>
          <p:cNvSpPr txBox="1"/>
          <p:nvPr/>
        </p:nvSpPr>
        <p:spPr>
          <a:xfrm>
            <a:off x="7193420" y="3952699"/>
            <a:ext cx="3107290" cy="2031325"/>
          </a:xfrm>
          <a:prstGeom prst="rect">
            <a:avLst/>
          </a:prstGeom>
          <a:noFill/>
        </p:spPr>
        <p:txBody>
          <a:bodyPr wrap="square" rtlCol="0">
            <a:spAutoFit/>
          </a:bodyPr>
          <a:lstStyle/>
          <a:p>
            <a:r>
              <a:rPr kumimoji="1" lang="en-US" altLang="zh-CN" spc="100" dirty="0">
                <a:solidFill>
                  <a:srgbClr val="70AD47"/>
                </a:solidFill>
                <a:latin typeface="Baloo Tamma 2" panose="03080502040302020200" pitchFamily="66" charset="0"/>
                <a:ea typeface="等线" panose="02010600030101010101" pitchFamily="2" charset="-122"/>
                <a:cs typeface="Baloo Tamma 2" panose="03080502040302020200" pitchFamily="66" charset="0"/>
              </a:rPr>
              <a:t># State Object:</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a:t>
            </a:r>
          </a:p>
          <a:p>
            <a:r>
              <a:rPr kumimoji="1" lang="en-US" altLang="zh-CN" spc="100" dirty="0" err="1">
                <a:solidFill>
                  <a:prstClr val="black"/>
                </a:solidFill>
                <a:latin typeface="Baloo Tamma 2" panose="03080502040302020200" pitchFamily="66" charset="0"/>
                <a:ea typeface="等线" panose="02010600030101010101" pitchFamily="2" charset="-122"/>
                <a:cs typeface="Baloo Tamma 2" panose="03080502040302020200" pitchFamily="66" charset="0"/>
              </a:rPr>
              <a:t>PodDisruptionBudget</a:t>
            </a:r>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spec:</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a:t>
            </a:r>
            <a:r>
              <a:rPr kumimoji="1" lang="en-US" altLang="zh-CN" spc="100" dirty="0" err="1">
                <a:solidFill>
                  <a:prstClr val="black"/>
                </a:solidFill>
                <a:latin typeface="Baloo Tamma 2" panose="03080502040302020200" pitchFamily="66" charset="0"/>
                <a:ea typeface="等线" panose="02010600030101010101" pitchFamily="2" charset="-122"/>
                <a:cs typeface="Baloo Tamma 2" panose="03080502040302020200" pitchFamily="66" charset="0"/>
              </a:rPr>
              <a:t>redis</a:t>
            </a:r>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-follower: </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a:t>
            </a:r>
            <a:r>
              <a:rPr kumimoji="1" lang="en-US" altLang="zh-CN" spc="100" dirty="0" err="1">
                <a:solidFill>
                  <a:prstClr val="black"/>
                </a:solidFill>
                <a:latin typeface="Baloo Tamma 2" panose="03080502040302020200" pitchFamily="66" charset="0"/>
                <a:ea typeface="等线" panose="02010600030101010101" pitchFamily="2" charset="-122"/>
                <a:cs typeface="Baloo Tamma 2" panose="03080502040302020200" pitchFamily="66" charset="0"/>
              </a:rPr>
              <a:t>pdb</a:t>
            </a:r>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null</a:t>
            </a:r>
          </a:p>
          <a:p>
            <a:r>
              <a:rPr kumimoji="1" lang="en-US" altLang="zh-CN"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rPr>
              <a:t>    …</a:t>
            </a:r>
            <a:endParaRPr kumimoji="1" lang="zh-CN" altLang="en-US" spc="100" dirty="0">
              <a:solidFill>
                <a:prstClr val="black"/>
              </a:solidFill>
              <a:latin typeface="Baloo Tamma 2" panose="03080502040302020200" pitchFamily="66" charset="0"/>
              <a:ea typeface="等线" panose="02010600030101010101" pitchFamily="2" charset="-122"/>
              <a:cs typeface="Baloo Tamma 2" panose="03080502040302020200" pitchFamily="66" charset="0"/>
            </a:endParaRPr>
          </a:p>
        </p:txBody>
      </p:sp>
    </p:spTree>
    <p:extLst>
      <p:ext uri="{BB962C8B-B14F-4D97-AF65-F5344CB8AC3E}">
        <p14:creationId xmlns:p14="http://schemas.microsoft.com/office/powerpoint/2010/main" val="39191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checkerboard(across)">
                                      <p:cBhvr>
                                        <p:cTn id="7" dur="5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 calcmode="lin" valueType="num">
                                      <p:cBhvr additive="base">
                                        <p:cTn id="12" dur="500" fill="hold"/>
                                        <p:tgtEl>
                                          <p:spTgt spid="146"/>
                                        </p:tgtEl>
                                        <p:attrNameLst>
                                          <p:attrName>ppt_x</p:attrName>
                                        </p:attrNameLst>
                                      </p:cBhvr>
                                      <p:tavLst>
                                        <p:tav tm="0">
                                          <p:val>
                                            <p:strVal val="#ppt_x"/>
                                          </p:val>
                                        </p:tav>
                                        <p:tav tm="100000">
                                          <p:val>
                                            <p:strVal val="#ppt_x"/>
                                          </p:val>
                                        </p:tav>
                                      </p:tavLst>
                                    </p:anim>
                                    <p:anim calcmode="lin" valueType="num">
                                      <p:cBhvr additive="base">
                                        <p:cTn id="13"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5" presetClass="emph" presetSubtype="0" fill="hold" nodeType="clickEffect">
                                  <p:stCondLst>
                                    <p:cond delay="0"/>
                                  </p:stCondLst>
                                  <p:childTnLst>
                                    <p:anim calcmode="discrete" valueType="str">
                                      <p:cBhvr>
                                        <p:cTn id="17" dur="1000" fill="hold"/>
                                        <p:tgtEl>
                                          <p:spTgt spid="155"/>
                                        </p:tgtEl>
                                        <p:attrNameLst>
                                          <p:attrName>style.visibility</p:attrName>
                                        </p:attrNameLst>
                                      </p:cBhvr>
                                      <p:tavLst>
                                        <p:tav tm="0">
                                          <p:val>
                                            <p:strVal val="hidden"/>
                                          </p:val>
                                        </p:tav>
                                        <p:tav tm="50000">
                                          <p:val>
                                            <p:strVal val="visible"/>
                                          </p:val>
                                        </p:tav>
                                      </p:tavLst>
                                    </p:anim>
                                  </p:childTnLst>
                                </p:cTn>
                              </p:par>
                              <p:par>
                                <p:cTn id="18" presetID="35" presetClass="emph" presetSubtype="0" fill="hold" grpId="0" nodeType="withEffect">
                                  <p:stCondLst>
                                    <p:cond delay="0"/>
                                  </p:stCondLst>
                                  <p:childTnLst>
                                    <p:anim calcmode="discrete" valueType="str">
                                      <p:cBhvr>
                                        <p:cTn id="19" dur="1000" fill="hold"/>
                                        <p:tgtEl>
                                          <p:spTgt spid="156"/>
                                        </p:tgtEl>
                                        <p:attrNameLst>
                                          <p:attrName>style.visibility</p:attrName>
                                        </p:attrNameLst>
                                      </p:cBhvr>
                                      <p:tavLst>
                                        <p:tav tm="0">
                                          <p:val>
                                            <p:strVal val="hidden"/>
                                          </p:val>
                                        </p:tav>
                                        <p:tav tm="50000">
                                          <p:val>
                                            <p:strVal val="visible"/>
                                          </p:val>
                                        </p:tav>
                                      </p:tavLst>
                                    </p:anim>
                                  </p:childTnLst>
                                </p:cTn>
                              </p:par>
                              <p:par>
                                <p:cTn id="20" presetID="35" presetClass="emph" presetSubtype="0" fill="hold" grpId="0" nodeType="withEffect">
                                  <p:stCondLst>
                                    <p:cond delay="0"/>
                                  </p:stCondLst>
                                  <p:childTnLst>
                                    <p:anim calcmode="discrete" valueType="str">
                                      <p:cBhvr>
                                        <p:cTn id="21" dur="1000" fill="hold"/>
                                        <p:tgtEl>
                                          <p:spTgt spid="178"/>
                                        </p:tgtEl>
                                        <p:attrNameLst>
                                          <p:attrName>style.visibility</p:attrName>
                                        </p:attrNameLst>
                                      </p:cBhvr>
                                      <p:tavLst>
                                        <p:tav tm="0">
                                          <p:val>
                                            <p:strVal val="hidden"/>
                                          </p:val>
                                        </p:tav>
                                        <p:tav tm="50000">
                                          <p:val>
                                            <p:strVal val="visible"/>
                                          </p:val>
                                        </p:tav>
                                      </p:tavLst>
                                    </p:anim>
                                  </p:childTnLst>
                                </p:cTn>
                              </p:par>
                              <p:par>
                                <p:cTn id="22" presetID="35" presetClass="emph" presetSubtype="0" fill="hold" grpId="0" nodeType="withEffect">
                                  <p:stCondLst>
                                    <p:cond delay="0"/>
                                  </p:stCondLst>
                                  <p:childTnLst>
                                    <p:anim calcmode="discrete" valueType="str">
                                      <p:cBhvr>
                                        <p:cTn id="23" dur="1000" fill="hold"/>
                                        <p:tgtEl>
                                          <p:spTgt spid="175"/>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mph" presetSubtype="0" fill="hold" nodeType="clickEffect">
                                  <p:stCondLst>
                                    <p:cond delay="0"/>
                                  </p:stCondLst>
                                  <p:childTnLst>
                                    <p:anim calcmode="discrete" valueType="str">
                                      <p:cBhvr>
                                        <p:cTn id="27" dur="1000" fill="hold"/>
                                        <p:tgtEl>
                                          <p:spTgt spid="165"/>
                                        </p:tgtEl>
                                        <p:attrNameLst>
                                          <p:attrName>style.visibility</p:attrName>
                                        </p:attrNameLst>
                                      </p:cBhvr>
                                      <p:tavLst>
                                        <p:tav tm="0">
                                          <p:val>
                                            <p:strVal val="hidden"/>
                                          </p:val>
                                        </p:tav>
                                        <p:tav tm="50000">
                                          <p:val>
                                            <p:strVal val="visible"/>
                                          </p:val>
                                        </p:tav>
                                      </p:tavLst>
                                    </p:anim>
                                  </p:childTnLst>
                                </p:cTn>
                              </p:par>
                              <p:par>
                                <p:cTn id="28" presetID="35" presetClass="emph" presetSubtype="0" fill="hold" grpId="0" nodeType="withEffect">
                                  <p:stCondLst>
                                    <p:cond delay="0"/>
                                  </p:stCondLst>
                                  <p:childTnLst>
                                    <p:anim calcmode="discrete" valueType="str">
                                      <p:cBhvr>
                                        <p:cTn id="29" dur="1000" fill="hold"/>
                                        <p:tgtEl>
                                          <p:spTgt spid="166"/>
                                        </p:tgtEl>
                                        <p:attrNameLst>
                                          <p:attrName>style.visibility</p:attrName>
                                        </p:attrNameLst>
                                      </p:cBhvr>
                                      <p:tavLst>
                                        <p:tav tm="0">
                                          <p:val>
                                            <p:strVal val="hidden"/>
                                          </p:val>
                                        </p:tav>
                                        <p:tav tm="50000">
                                          <p:val>
                                            <p:strVal val="visible"/>
                                          </p:val>
                                        </p:tav>
                                      </p:tavLst>
                                    </p:anim>
                                  </p:childTnLst>
                                </p:cTn>
                              </p:par>
                              <p:par>
                                <p:cTn id="30" presetID="35" presetClass="emph" presetSubtype="0" fill="hold" grpId="0" nodeType="withEffect">
                                  <p:stCondLst>
                                    <p:cond delay="0"/>
                                  </p:stCondLst>
                                  <p:childTnLst>
                                    <p:anim calcmode="discrete" valueType="str">
                                      <p:cBhvr>
                                        <p:cTn id="31" dur="1000" fill="hold"/>
                                        <p:tgtEl>
                                          <p:spTgt spid="179"/>
                                        </p:tgtEl>
                                        <p:attrNameLst>
                                          <p:attrName>style.visibility</p:attrName>
                                        </p:attrNameLst>
                                      </p:cBhvr>
                                      <p:tavLst>
                                        <p:tav tm="0">
                                          <p:val>
                                            <p:strVal val="hidden"/>
                                          </p:val>
                                        </p:tav>
                                        <p:tav tm="50000">
                                          <p:val>
                                            <p:strVal val="visible"/>
                                          </p:val>
                                        </p:tav>
                                      </p:tavLst>
                                    </p:anim>
                                  </p:childTnLst>
                                </p:cTn>
                              </p:par>
                              <p:par>
                                <p:cTn id="32" presetID="35" presetClass="emph" presetSubtype="0" fill="hold" grpId="0" nodeType="withEffect">
                                  <p:stCondLst>
                                    <p:cond delay="0"/>
                                  </p:stCondLst>
                                  <p:childTnLst>
                                    <p:anim calcmode="discrete" valueType="str">
                                      <p:cBhvr>
                                        <p:cTn id="33" dur="1000" fill="hold"/>
                                        <p:tgtEl>
                                          <p:spTgt spid="176"/>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173"/>
                                        </p:tgtEl>
                                        <p:attrNameLst>
                                          <p:attrName>style.visibility</p:attrName>
                                        </p:attrNameLst>
                                      </p:cBhvr>
                                      <p:tavLst>
                                        <p:tav tm="0">
                                          <p:val>
                                            <p:strVal val="hidden"/>
                                          </p:val>
                                        </p:tav>
                                        <p:tav tm="50000">
                                          <p:val>
                                            <p:strVal val="visible"/>
                                          </p:val>
                                        </p:tav>
                                      </p:tavLst>
                                    </p:anim>
                                  </p:childTnLst>
                                </p:cTn>
                              </p:par>
                              <p:par>
                                <p:cTn id="38" presetID="35" presetClass="emph" presetSubtype="0" fill="hold" grpId="0" nodeType="withEffect">
                                  <p:stCondLst>
                                    <p:cond delay="0"/>
                                  </p:stCondLst>
                                  <p:childTnLst>
                                    <p:anim calcmode="discrete" valueType="str">
                                      <p:cBhvr>
                                        <p:cTn id="39" dur="1000" fill="hold"/>
                                        <p:tgtEl>
                                          <p:spTgt spid="174"/>
                                        </p:tgtEl>
                                        <p:attrNameLst>
                                          <p:attrName>style.visibility</p:attrName>
                                        </p:attrNameLst>
                                      </p:cBhvr>
                                      <p:tavLst>
                                        <p:tav tm="0">
                                          <p:val>
                                            <p:strVal val="hidden"/>
                                          </p:val>
                                        </p:tav>
                                        <p:tav tm="50000">
                                          <p:val>
                                            <p:strVal val="visible"/>
                                          </p:val>
                                        </p:tav>
                                      </p:tavLst>
                                    </p:anim>
                                  </p:childTnLst>
                                </p:cTn>
                              </p:par>
                              <p:par>
                                <p:cTn id="40" presetID="35" presetClass="emph" presetSubtype="0" fill="hold" grpId="0" nodeType="withEffect">
                                  <p:stCondLst>
                                    <p:cond delay="0"/>
                                  </p:stCondLst>
                                  <p:childTnLst>
                                    <p:anim calcmode="discrete" valueType="str">
                                      <p:cBhvr>
                                        <p:cTn id="41" dur="1000" fill="hold"/>
                                        <p:tgtEl>
                                          <p:spTgt spid="180"/>
                                        </p:tgtEl>
                                        <p:attrNameLst>
                                          <p:attrName>style.visibility</p:attrName>
                                        </p:attrNameLst>
                                      </p:cBhvr>
                                      <p:tavLst>
                                        <p:tav tm="0">
                                          <p:val>
                                            <p:strVal val="hidden"/>
                                          </p:val>
                                        </p:tav>
                                        <p:tav tm="50000">
                                          <p:val>
                                            <p:strVal val="visible"/>
                                          </p:val>
                                        </p:tav>
                                      </p:tavLst>
                                    </p:anim>
                                  </p:childTnLst>
                                </p:cTn>
                              </p:par>
                              <p:par>
                                <p:cTn id="42" presetID="35" presetClass="emph" presetSubtype="0" fill="hold" grpId="0" nodeType="withEffect">
                                  <p:stCondLst>
                                    <p:cond delay="0"/>
                                  </p:stCondLst>
                                  <p:childTnLst>
                                    <p:anim calcmode="discrete" valueType="str">
                                      <p:cBhvr>
                                        <p:cTn id="43" dur="1000" fill="hold"/>
                                        <p:tgtEl>
                                          <p:spTgt spid="177"/>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69"/>
                                        </p:tgtEl>
                                        <p:attrNameLst>
                                          <p:attrName>style.visibility</p:attrName>
                                        </p:attrNameLst>
                                      </p:cBhvr>
                                      <p:to>
                                        <p:strVal val="visible"/>
                                      </p:to>
                                    </p:set>
                                    <p:animEffect transition="in" filter="checkerboard(across)">
                                      <p:cBhvr>
                                        <p:cTn id="48" dur="500"/>
                                        <p:tgtEl>
                                          <p:spTgt spid="169"/>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70"/>
                                        </p:tgtEl>
                                        <p:attrNameLst>
                                          <p:attrName>style.visibility</p:attrName>
                                        </p:attrNameLst>
                                      </p:cBhvr>
                                      <p:to>
                                        <p:strVal val="visible"/>
                                      </p:to>
                                    </p:set>
                                    <p:animEffect transition="in" filter="checkerboard(across)">
                                      <p:cBhvr>
                                        <p:cTn id="51" dur="500"/>
                                        <p:tgtEl>
                                          <p:spTgt spid="170"/>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checkerboard(across)">
                                      <p:cBhvr>
                                        <p:cTn id="54" dur="500"/>
                                        <p:tgtEl>
                                          <p:spTgt spid="172"/>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71"/>
                                        </p:tgtEl>
                                        <p:attrNameLst>
                                          <p:attrName>style.visibility</p:attrName>
                                        </p:attrNameLst>
                                      </p:cBhvr>
                                      <p:to>
                                        <p:strVal val="visible"/>
                                      </p:to>
                                    </p:set>
                                    <p:animEffect transition="in" filter="checkerboard(across)">
                                      <p:cBhvr>
                                        <p:cTn id="57" dur="500"/>
                                        <p:tgtEl>
                                          <p:spTgt spid="17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82"/>
                                        </p:tgtEl>
                                        <p:attrNameLst>
                                          <p:attrName>style.visibility</p:attrName>
                                        </p:attrNameLst>
                                      </p:cBhvr>
                                      <p:to>
                                        <p:strVal val="visible"/>
                                      </p:to>
                                    </p:set>
                                    <p:animEffect transition="in" filter="checkerboard(across)">
                                      <p:cBhvr>
                                        <p:cTn id="62" dur="500"/>
                                        <p:tgtEl>
                                          <p:spTgt spid="18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83"/>
                                        </p:tgtEl>
                                        <p:attrNameLst>
                                          <p:attrName>style.visibility</p:attrName>
                                        </p:attrNameLst>
                                      </p:cBhvr>
                                      <p:to>
                                        <p:strVal val="visible"/>
                                      </p:to>
                                    </p:set>
                                    <p:animEffect transition="in" filter="checkerboard(across)">
                                      <p:cBhvr>
                                        <p:cTn id="67" dur="500"/>
                                        <p:tgtEl>
                                          <p:spTgt spid="183"/>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84"/>
                                        </p:tgtEl>
                                        <p:attrNameLst>
                                          <p:attrName>style.visibility</p:attrName>
                                        </p:attrNameLst>
                                      </p:cBhvr>
                                      <p:to>
                                        <p:strVal val="visible"/>
                                      </p:to>
                                    </p:set>
                                    <p:animEffect transition="in" filter="checkerboard(across)">
                                      <p:cBhvr>
                                        <p:cTn id="70" dur="500"/>
                                        <p:tgtEl>
                                          <p:spTgt spid="18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85"/>
                                        </p:tgtEl>
                                        <p:attrNameLst>
                                          <p:attrName>style.visibility</p:attrName>
                                        </p:attrNameLst>
                                      </p:cBhvr>
                                      <p:to>
                                        <p:strVal val="visible"/>
                                      </p:to>
                                    </p:set>
                                    <p:animEffect transition="in" filter="checkerboard(across)">
                                      <p:cBhvr>
                                        <p:cTn id="73" dur="500"/>
                                        <p:tgtEl>
                                          <p:spTgt spid="185"/>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86"/>
                                        </p:tgtEl>
                                        <p:attrNameLst>
                                          <p:attrName>style.visibility</p:attrName>
                                        </p:attrNameLst>
                                      </p:cBhvr>
                                      <p:to>
                                        <p:strVal val="visible"/>
                                      </p:to>
                                    </p:set>
                                    <p:animEffect transition="in" filter="checkerboard(across)">
                                      <p:cBhvr>
                                        <p:cTn id="76"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56" grpId="0"/>
      <p:bldP spid="166" grpId="0"/>
      <p:bldP spid="170" grpId="0"/>
      <p:bldP spid="171" grpId="0" animBg="1"/>
      <p:bldP spid="172" grpId="0"/>
      <p:bldP spid="173" grpId="0" animBg="1"/>
      <p:bldP spid="174" grpId="0"/>
      <p:bldP spid="175" grpId="0" animBg="1"/>
      <p:bldP spid="176" grpId="0" animBg="1"/>
      <p:bldP spid="177" grpId="0" animBg="1"/>
      <p:bldP spid="178" grpId="0"/>
      <p:bldP spid="179" grpId="0"/>
      <p:bldP spid="180" grpId="0"/>
      <p:bldP spid="182" grpId="0" animBg="1"/>
      <p:bldP spid="183" grpId="0" animBg="1"/>
      <p:bldP spid="184" grpId="0"/>
      <p:bldP spid="185" grpId="0" animBg="1"/>
      <p:bldP spid="1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F1E4-AFAA-29B6-801A-AE26E4A5D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38E71-C05B-0B09-5AE1-BECA7E18B6E5}"/>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Evaluation – </a:t>
            </a:r>
            <a:r>
              <a:rPr lang="en-US" dirty="0" err="1">
                <a:latin typeface="Times New Roman" panose="02020603050405020304" pitchFamily="18" charset="0"/>
                <a:cs typeface="Times New Roman" panose="02020603050405020304" pitchFamily="18" charset="0"/>
              </a:rPr>
              <a:t>Acto</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BC0557B2-761C-ADC0-F3DB-7F6637AFDCF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19</a:t>
            </a:fld>
            <a:endParaRPr lang="zh-TW" altLang="en-US"/>
          </a:p>
        </p:txBody>
      </p:sp>
      <p:pic>
        <p:nvPicPr>
          <p:cNvPr id="9" name="图片 8">
            <a:extLst>
              <a:ext uri="{FF2B5EF4-FFF2-40B4-BE49-F238E27FC236}">
                <a16:creationId xmlns:a16="http://schemas.microsoft.com/office/drawing/2014/main" id="{6F75BC9F-7394-9AF5-CD1A-CAE0B94E2492}"/>
              </a:ext>
            </a:extLst>
          </p:cNvPr>
          <p:cNvPicPr>
            <a:picLocks noChangeAspect="1"/>
          </p:cNvPicPr>
          <p:nvPr/>
        </p:nvPicPr>
        <p:blipFill>
          <a:blip r:embed="rId3"/>
          <a:stretch>
            <a:fillRect/>
          </a:stretch>
        </p:blipFill>
        <p:spPr>
          <a:xfrm>
            <a:off x="528644" y="1243842"/>
            <a:ext cx="7462838" cy="4749079"/>
          </a:xfrm>
          <a:prstGeom prst="rect">
            <a:avLst/>
          </a:prstGeom>
        </p:spPr>
      </p:pic>
      <p:sp>
        <p:nvSpPr>
          <p:cNvPr id="10" name="圆角矩形 9">
            <a:extLst>
              <a:ext uri="{FF2B5EF4-FFF2-40B4-BE49-F238E27FC236}">
                <a16:creationId xmlns:a16="http://schemas.microsoft.com/office/drawing/2014/main" id="{E8D14220-6AA0-3777-F62F-E23301AD46E7}"/>
              </a:ext>
            </a:extLst>
          </p:cNvPr>
          <p:cNvSpPr/>
          <p:nvPr/>
        </p:nvSpPr>
        <p:spPr>
          <a:xfrm>
            <a:off x="2347919" y="5500688"/>
            <a:ext cx="5353044" cy="35719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FF2953AE-E60D-2145-7A22-063156CF62B9}"/>
              </a:ext>
            </a:extLst>
          </p:cNvPr>
          <p:cNvSpPr txBox="1"/>
          <p:nvPr/>
        </p:nvSpPr>
        <p:spPr>
          <a:xfrm>
            <a:off x="7700963" y="2279553"/>
            <a:ext cx="4491037" cy="3416320"/>
          </a:xfrm>
          <a:prstGeom prst="rect">
            <a:avLst/>
          </a:prstGeom>
          <a:noFill/>
        </p:spPr>
        <p:txBody>
          <a:bodyPr wrap="square" rtlCol="0">
            <a:spAutoFit/>
          </a:bodyPr>
          <a:lstStyle/>
          <a:p>
            <a:r>
              <a:rPr kumimoji="1" lang="en-US" altLang="zh-CN" sz="2400" dirty="0"/>
              <a:t>56 real bugs</a:t>
            </a:r>
          </a:p>
          <a:p>
            <a:endParaRPr kumimoji="1" lang="en-US" altLang="zh-CN" sz="2400" dirty="0"/>
          </a:p>
          <a:p>
            <a:endParaRPr kumimoji="1" lang="en-US" altLang="zh-CN" sz="2400" dirty="0"/>
          </a:p>
          <a:p>
            <a:r>
              <a:rPr kumimoji="1" lang="en-US" altLang="zh-CN" sz="2400" dirty="0"/>
              <a:t>No false positive</a:t>
            </a:r>
          </a:p>
          <a:p>
            <a:endParaRPr kumimoji="1" lang="en-US" altLang="zh-CN" sz="2400" dirty="0"/>
          </a:p>
          <a:p>
            <a:endParaRPr kumimoji="1" lang="en-US" altLang="zh-CN" sz="2400" dirty="0"/>
          </a:p>
          <a:p>
            <a:r>
              <a:rPr kumimoji="1" lang="en-US" altLang="zh-CN" sz="2400" dirty="0"/>
              <a:t>Most can be finished in 8 hours</a:t>
            </a:r>
          </a:p>
          <a:p>
            <a:endParaRPr kumimoji="1" lang="en-US" altLang="zh-CN" sz="2400" dirty="0"/>
          </a:p>
          <a:p>
            <a:endParaRPr kumimoji="1" lang="en-US" altLang="zh-CN" sz="2400" dirty="0"/>
          </a:p>
        </p:txBody>
      </p:sp>
    </p:spTree>
    <p:extLst>
      <p:ext uri="{BB962C8B-B14F-4D97-AF65-F5344CB8AC3E}">
        <p14:creationId xmlns:p14="http://schemas.microsoft.com/office/powerpoint/2010/main" val="15510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heckerboard(across)">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checkerboard(across)">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(5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(15 min)</a:t>
            </a:r>
          </a:p>
          <a:p>
            <a:r>
              <a:rPr lang="en-US" altLang="zh-CN" sz="2933" dirty="0">
                <a:latin typeface="Times New Roman" panose="02020603050405020304" pitchFamily="18" charset="0"/>
                <a:cs typeface="Times New Roman" panose="02020603050405020304" pitchFamily="18" charset="0"/>
              </a:rPr>
              <a:t>Proposed Methods &amp; Performance Evaluation (20 min)</a:t>
            </a:r>
          </a:p>
          <a:p>
            <a:pPr lvl="1"/>
            <a:r>
              <a:rPr lang="en-US" altLang="zh-CN" sz="2400" dirty="0">
                <a:latin typeface="Times New Roman" panose="02020603050405020304" pitchFamily="18" charset="0"/>
                <a:cs typeface="Times New Roman" panose="02020603050405020304" pitchFamily="18" charset="0"/>
              </a:rPr>
              <a:t>via software reliability</a:t>
            </a:r>
          </a:p>
          <a:p>
            <a:pPr lvl="1"/>
            <a:r>
              <a:rPr lang="en-US" altLang="zh-CN" sz="2400" dirty="0">
                <a:latin typeface="Times New Roman" panose="02020603050405020304" pitchFamily="18" charset="0"/>
                <a:cs typeface="Times New Roman" panose="02020603050405020304" pitchFamily="18" charset="0"/>
              </a:rPr>
              <a:t>via hardware reliability</a:t>
            </a:r>
          </a:p>
          <a:p>
            <a:pPr lvl="1"/>
            <a:r>
              <a:rPr lang="en-US" altLang="zh-CN" sz="2400" dirty="0">
                <a:latin typeface="Times New Roman" panose="02020603050405020304" pitchFamily="18" charset="0"/>
                <a:cs typeface="Times New Roman" panose="02020603050405020304" pitchFamily="18" charset="0"/>
              </a:rPr>
              <a:t>via network reliability</a:t>
            </a:r>
          </a:p>
          <a:p>
            <a:r>
              <a:rPr lang="en-US" altLang="zh-CN" sz="2933" dirty="0">
                <a:latin typeface="Times New Roman" panose="02020603050405020304" pitchFamily="18" charset="0"/>
                <a:cs typeface="Times New Roman" panose="02020603050405020304" pitchFamily="18" charset="0"/>
              </a:rPr>
              <a:t>Summary (5 min)</a:t>
            </a:r>
          </a:p>
          <a:p>
            <a:r>
              <a:rPr lang="en-US" altLang="zh-CN" sz="2933" dirty="0">
                <a:latin typeface="Times New Roman" panose="02020603050405020304" pitchFamily="18" charset="0"/>
                <a:cs typeface="Times New Roman" panose="02020603050405020304" pitchFamily="18" charset="0"/>
              </a:rPr>
              <a:t>Q&amp;A (5 min)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1C0A-5627-9846-FBF5-760C38FEF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45A1A-544B-3E21-38BD-98496DDED23D}"/>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AND – Diagnosing Network System </a:t>
            </a:r>
            <a:r>
              <a:rPr lang="en-US" altLang="zh-CN" sz="2400" dirty="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03F71DE8-4F33-9CDC-F937-9854F22B105E}"/>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20</a:t>
            </a:fld>
            <a:endParaRPr lang="zh-TW" altLang="en-US"/>
          </a:p>
        </p:txBody>
      </p:sp>
      <p:pic>
        <p:nvPicPr>
          <p:cNvPr id="7" name="图片 6">
            <a:extLst>
              <a:ext uri="{FF2B5EF4-FFF2-40B4-BE49-F238E27FC236}">
                <a16:creationId xmlns:a16="http://schemas.microsoft.com/office/drawing/2014/main" id="{F4F083F8-5F15-0EB3-6E6E-492B58459701}"/>
              </a:ext>
            </a:extLst>
          </p:cNvPr>
          <p:cNvPicPr>
            <a:picLocks noChangeAspect="1"/>
          </p:cNvPicPr>
          <p:nvPr/>
        </p:nvPicPr>
        <p:blipFill>
          <a:blip r:embed="rId3"/>
          <a:stretch>
            <a:fillRect/>
          </a:stretch>
        </p:blipFill>
        <p:spPr>
          <a:xfrm>
            <a:off x="1557486" y="1470026"/>
            <a:ext cx="9077027" cy="2370744"/>
          </a:xfrm>
          <a:prstGeom prst="rect">
            <a:avLst/>
          </a:prstGeom>
        </p:spPr>
      </p:pic>
      <p:sp>
        <p:nvSpPr>
          <p:cNvPr id="8" name="文本框 7">
            <a:extLst>
              <a:ext uri="{FF2B5EF4-FFF2-40B4-BE49-F238E27FC236}">
                <a16:creationId xmlns:a16="http://schemas.microsoft.com/office/drawing/2014/main" id="{224E0E7B-4CE8-6A67-C125-9F50C5386AD1}"/>
              </a:ext>
            </a:extLst>
          </p:cNvPr>
          <p:cNvSpPr txBox="1"/>
          <p:nvPr/>
        </p:nvSpPr>
        <p:spPr>
          <a:xfrm>
            <a:off x="2323879" y="4304872"/>
            <a:ext cx="8251811" cy="1200329"/>
          </a:xfrm>
          <a:prstGeom prst="rect">
            <a:avLst/>
          </a:prstGeom>
          <a:noFill/>
        </p:spPr>
        <p:txBody>
          <a:bodyPr wrap="non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Monitoring single metric: TCP retransmission (</a:t>
            </a:r>
            <a:r>
              <a:rPr kumimoji="1" lang="en-US" altLang="zh-CN" sz="2400" dirty="0" err="1">
                <a:latin typeface="Calibri" panose="020F0502020204030204" pitchFamily="34" charset="0"/>
                <a:ea typeface="標楷體" pitchFamily="65" charset="-120"/>
                <a:cs typeface="Calibri" panose="020F0502020204030204" pitchFamily="34" charset="0"/>
              </a:rPr>
              <a:t>retx</a:t>
            </a:r>
            <a:r>
              <a:rPr kumimoji="1" lang="en-US" altLang="zh-CN" sz="2400" dirty="0">
                <a:latin typeface="Calibri" panose="020F0502020204030204" pitchFamily="34" charset="0"/>
                <a:ea typeface="標楷體" pitchFamily="65" charset="-120"/>
                <a:cs typeface="Calibri" panose="020F0502020204030204" pitchFamily="34" charset="0"/>
              </a:rPr>
              <a:t>)</a:t>
            </a:r>
          </a:p>
          <a:p>
            <a:endParaRPr kumimoji="1" lang="en-US" altLang="zh-CN" sz="2400" dirty="0">
              <a:latin typeface="Calibri" panose="020F0502020204030204" pitchFamily="34" charset="0"/>
              <a:ea typeface="標楷體" pitchFamily="65" charset="-120"/>
              <a:cs typeface="Calibri" panose="020F0502020204030204" pitchFamily="34" charset="0"/>
            </a:endParaRPr>
          </a:p>
          <a:p>
            <a:r>
              <a:rPr lang="en-US" altLang="zh-CN" sz="2400" dirty="0" err="1">
                <a:latin typeface="Times New Roman" panose="02020603050405020304" pitchFamily="18" charset="0"/>
                <a:cs typeface="Times New Roman" panose="02020603050405020304" pitchFamily="18" charset="0"/>
              </a:rPr>
              <a:t>Retx</a:t>
            </a:r>
            <a:r>
              <a:rPr lang="en-US" altLang="zh-CN" sz="2400" dirty="0">
                <a:latin typeface="Times New Roman" panose="02020603050405020304" pitchFamily="18" charset="0"/>
                <a:cs typeface="Times New Roman" panose="02020603050405020304" pitchFamily="18" charset="0"/>
              </a:rPr>
              <a:t> inherently exists in in-band traffic and correlate applications</a:t>
            </a:r>
            <a:endParaRPr kumimoji="1" lang="zh-CN" altLang="en-US" sz="2400"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42236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0DF71-C0A4-409F-8B1D-B927F69D6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7B4F4-3461-06D6-AA3A-1B7D60A1A184}"/>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AND – Diagnosing Network System </a:t>
            </a:r>
            <a:r>
              <a:rPr lang="en-US" altLang="zh-CN" sz="2400" dirty="0">
                <a:latin typeface="Times New Roman" panose="02020603050405020304" pitchFamily="18" charset="0"/>
                <a:cs typeface="Times New Roman" panose="02020603050405020304" pitchFamily="18" charset="0"/>
              </a:rPr>
              <a:t>(2/3)</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80563344-9C4F-FDCD-D430-9FD86AB2AF4E}"/>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21</a:t>
            </a:fld>
            <a:endParaRPr lang="zh-TW" altLang="en-US"/>
          </a:p>
        </p:txBody>
      </p:sp>
      <p:pic>
        <p:nvPicPr>
          <p:cNvPr id="5" name="图片 4">
            <a:extLst>
              <a:ext uri="{FF2B5EF4-FFF2-40B4-BE49-F238E27FC236}">
                <a16:creationId xmlns:a16="http://schemas.microsoft.com/office/drawing/2014/main" id="{032B96A6-309A-CC8D-ECC5-198AF8DB126E}"/>
              </a:ext>
            </a:extLst>
          </p:cNvPr>
          <p:cNvPicPr>
            <a:picLocks noChangeAspect="1"/>
          </p:cNvPicPr>
          <p:nvPr/>
        </p:nvPicPr>
        <p:blipFill>
          <a:blip r:embed="rId3"/>
          <a:srcRect r="66185"/>
          <a:stretch/>
        </p:blipFill>
        <p:spPr>
          <a:xfrm>
            <a:off x="1123219" y="1250953"/>
            <a:ext cx="3363056" cy="4564059"/>
          </a:xfrm>
          <a:prstGeom prst="rect">
            <a:avLst/>
          </a:prstGeom>
        </p:spPr>
      </p:pic>
      <p:pic>
        <p:nvPicPr>
          <p:cNvPr id="3" name="图片 2">
            <a:extLst>
              <a:ext uri="{FF2B5EF4-FFF2-40B4-BE49-F238E27FC236}">
                <a16:creationId xmlns:a16="http://schemas.microsoft.com/office/drawing/2014/main" id="{CD367191-0BF9-4CC5-33A3-0D5C88C92EEB}"/>
              </a:ext>
            </a:extLst>
          </p:cNvPr>
          <p:cNvPicPr>
            <a:picLocks noChangeAspect="1"/>
          </p:cNvPicPr>
          <p:nvPr/>
        </p:nvPicPr>
        <p:blipFill>
          <a:blip r:embed="rId3"/>
          <a:srcRect l="33814" b="52278"/>
          <a:stretch/>
        </p:blipFill>
        <p:spPr>
          <a:xfrm>
            <a:off x="4486275" y="1250953"/>
            <a:ext cx="6582506" cy="2178047"/>
          </a:xfrm>
          <a:prstGeom prst="rect">
            <a:avLst/>
          </a:prstGeom>
        </p:spPr>
      </p:pic>
      <p:pic>
        <p:nvPicPr>
          <p:cNvPr id="6" name="图片 5">
            <a:extLst>
              <a:ext uri="{FF2B5EF4-FFF2-40B4-BE49-F238E27FC236}">
                <a16:creationId xmlns:a16="http://schemas.microsoft.com/office/drawing/2014/main" id="{BBF29B4D-7549-50E5-BBF1-D04BAC71C210}"/>
              </a:ext>
            </a:extLst>
          </p:cNvPr>
          <p:cNvPicPr>
            <a:picLocks noChangeAspect="1"/>
          </p:cNvPicPr>
          <p:nvPr/>
        </p:nvPicPr>
        <p:blipFill>
          <a:blip r:embed="rId3"/>
          <a:srcRect l="33815" t="47722" r="-1621"/>
          <a:stretch/>
        </p:blipFill>
        <p:spPr>
          <a:xfrm>
            <a:off x="4486275" y="3429000"/>
            <a:ext cx="6743700" cy="2386012"/>
          </a:xfrm>
          <a:prstGeom prst="rect">
            <a:avLst/>
          </a:prstGeom>
        </p:spPr>
      </p:pic>
    </p:spTree>
    <p:extLst>
      <p:ext uri="{BB962C8B-B14F-4D97-AF65-F5344CB8AC3E}">
        <p14:creationId xmlns:p14="http://schemas.microsoft.com/office/powerpoint/2010/main" val="69142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07B69-701B-9209-27E9-FFF81FF74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D49C1-22E4-638E-DA89-A00E3546ECE0}"/>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AND – Diagnosing Network System </a:t>
            </a:r>
            <a:r>
              <a:rPr lang="en-US" sz="2400" dirty="0">
                <a:latin typeface="Times New Roman" panose="02020603050405020304" pitchFamily="18" charset="0"/>
                <a:cs typeface="Times New Roman" panose="02020603050405020304" pitchFamily="18" charset="0"/>
              </a:rPr>
              <a:t>(3/3)</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AF073FB1-8D33-F423-7C56-9D3500794E5D}"/>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22</a:t>
            </a:fld>
            <a:endParaRPr lang="zh-TW" altLang="en-US"/>
          </a:p>
        </p:txBody>
      </p:sp>
      <p:pic>
        <p:nvPicPr>
          <p:cNvPr id="3" name="图片 2">
            <a:extLst>
              <a:ext uri="{FF2B5EF4-FFF2-40B4-BE49-F238E27FC236}">
                <a16:creationId xmlns:a16="http://schemas.microsoft.com/office/drawing/2014/main" id="{9CC97319-629A-8CCA-5E65-490F81D9790D}"/>
              </a:ext>
            </a:extLst>
          </p:cNvPr>
          <p:cNvPicPr>
            <a:picLocks noChangeAspect="1"/>
          </p:cNvPicPr>
          <p:nvPr/>
        </p:nvPicPr>
        <p:blipFill>
          <a:blip r:embed="rId3"/>
          <a:stretch>
            <a:fillRect/>
          </a:stretch>
        </p:blipFill>
        <p:spPr>
          <a:xfrm>
            <a:off x="1036617" y="1751318"/>
            <a:ext cx="10118766" cy="3895725"/>
          </a:xfrm>
          <a:prstGeom prst="rect">
            <a:avLst/>
          </a:prstGeom>
        </p:spPr>
      </p:pic>
      <p:sp>
        <p:nvSpPr>
          <p:cNvPr id="6" name="文本框 5">
            <a:extLst>
              <a:ext uri="{FF2B5EF4-FFF2-40B4-BE49-F238E27FC236}">
                <a16:creationId xmlns:a16="http://schemas.microsoft.com/office/drawing/2014/main" id="{5533CA8D-C3DD-EEDA-94F2-A545EA0542DE}"/>
              </a:ext>
            </a:extLst>
          </p:cNvPr>
          <p:cNvSpPr txBox="1"/>
          <p:nvPr/>
        </p:nvSpPr>
        <p:spPr>
          <a:xfrm>
            <a:off x="3822365" y="1289653"/>
            <a:ext cx="4547270" cy="461665"/>
          </a:xfrm>
          <a:prstGeom prst="rect">
            <a:avLst/>
          </a:prstGeom>
          <a:noFill/>
        </p:spPr>
        <p:txBody>
          <a:bodyPr wrap="non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Hierarchical Diagnostic Mechanism</a:t>
            </a:r>
            <a:endParaRPr kumimoji="1" lang="zh-CN" altLang="en-US" sz="2400"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4263347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95A79-974C-66E8-63BB-DDFF8E58A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B04E5-A1AB-D618-A092-CDE9BC54A64B}"/>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Evaluation – AND </a:t>
            </a:r>
            <a:r>
              <a:rPr lang="en-US" altLang="zh-CN" sz="2400" dirty="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13AFDB-ECB0-BE0D-A091-FC6D322C9CF9}"/>
              </a:ext>
            </a:extLst>
          </p:cNvPr>
          <p:cNvSpPr>
            <a:spLocks noGrp="1"/>
          </p:cNvSpPr>
          <p:nvPr>
            <p:ph idx="1"/>
          </p:nvPr>
        </p:nvSpPr>
        <p:spPr>
          <a:xfrm>
            <a:off x="292630" y="1239839"/>
            <a:ext cx="10980208" cy="3317873"/>
          </a:xfrm>
        </p:spPr>
        <p:txBody>
          <a:bodyPr/>
          <a:lstStyle/>
          <a:p>
            <a:pPr marL="0" indent="0">
              <a:buNone/>
            </a:pPr>
            <a:r>
              <a:rPr lang="en-US" sz="2400" dirty="0">
                <a:cs typeface="Calibri" panose="020F0502020204030204" pitchFamily="34" charset="0"/>
              </a:rPr>
              <a:t>The performance of AND after retraining and iteratively deploying model everyday</a:t>
            </a:r>
          </a:p>
        </p:txBody>
      </p:sp>
      <p:sp>
        <p:nvSpPr>
          <p:cNvPr id="4" name="灯片编号占位符 1">
            <a:extLst>
              <a:ext uri="{FF2B5EF4-FFF2-40B4-BE49-F238E27FC236}">
                <a16:creationId xmlns:a16="http://schemas.microsoft.com/office/drawing/2014/main" id="{808FFE16-5855-D7FA-958D-50D5C1D8EBDC}"/>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23</a:t>
            </a:fld>
            <a:endParaRPr lang="zh-TW" altLang="en-US"/>
          </a:p>
        </p:txBody>
      </p:sp>
      <p:pic>
        <p:nvPicPr>
          <p:cNvPr id="6" name="图片 5">
            <a:extLst>
              <a:ext uri="{FF2B5EF4-FFF2-40B4-BE49-F238E27FC236}">
                <a16:creationId xmlns:a16="http://schemas.microsoft.com/office/drawing/2014/main" id="{07898CB8-848B-D58E-0DB3-CDB257EADBBA}"/>
              </a:ext>
            </a:extLst>
          </p:cNvPr>
          <p:cNvPicPr>
            <a:picLocks noChangeAspect="1"/>
          </p:cNvPicPr>
          <p:nvPr/>
        </p:nvPicPr>
        <p:blipFill>
          <a:blip r:embed="rId3"/>
          <a:stretch>
            <a:fillRect/>
          </a:stretch>
        </p:blipFill>
        <p:spPr>
          <a:xfrm>
            <a:off x="710718" y="1676260"/>
            <a:ext cx="8467953" cy="4477144"/>
          </a:xfrm>
          <a:prstGeom prst="rect">
            <a:avLst/>
          </a:prstGeom>
        </p:spPr>
      </p:pic>
      <p:sp>
        <p:nvSpPr>
          <p:cNvPr id="5" name="文本框 4">
            <a:extLst>
              <a:ext uri="{FF2B5EF4-FFF2-40B4-BE49-F238E27FC236}">
                <a16:creationId xmlns:a16="http://schemas.microsoft.com/office/drawing/2014/main" id="{3DCF63AA-AC25-6FD3-CE3D-FB14B85D5A40}"/>
              </a:ext>
            </a:extLst>
          </p:cNvPr>
          <p:cNvSpPr txBox="1"/>
          <p:nvPr/>
        </p:nvSpPr>
        <p:spPr>
          <a:xfrm>
            <a:off x="9108017" y="2432627"/>
            <a:ext cx="3053080" cy="3108543"/>
          </a:xfrm>
          <a:prstGeom prst="rect">
            <a:avLst/>
          </a:prstGeom>
          <a:noFill/>
        </p:spPr>
        <p:txBody>
          <a:bodyPr wrap="none" rtlCol="0" anchor="ctr" anchorCtr="1">
            <a:spAutoFit/>
          </a:bodyPr>
          <a:lstStyle/>
          <a:p>
            <a:r>
              <a:rPr lang="en-US" altLang="zh-CN" sz="2800" dirty="0">
                <a:latin typeface="Calibri" panose="020F0502020204030204" pitchFamily="34" charset="0"/>
                <a:cs typeface="Calibri" panose="020F0502020204030204" pitchFamily="34" charset="0"/>
              </a:rPr>
              <a:t>75% - 96% recall</a:t>
            </a:r>
          </a:p>
          <a:p>
            <a:endParaRPr lang="en-US" altLang="zh-CN" sz="2800" dirty="0">
              <a:latin typeface="Calibri" panose="020F0502020204030204" pitchFamily="34" charset="0"/>
              <a:cs typeface="Calibri" panose="020F0502020204030204" pitchFamily="34" charset="0"/>
            </a:endParaRPr>
          </a:p>
          <a:p>
            <a:endParaRPr lang="en-US" altLang="zh-CN" sz="2800" dirty="0">
              <a:latin typeface="Calibri" panose="020F0502020204030204" pitchFamily="34" charset="0"/>
              <a:cs typeface="Calibri" panose="020F0502020204030204" pitchFamily="34" charset="0"/>
            </a:endParaRPr>
          </a:p>
          <a:p>
            <a:endParaRPr lang="en-US" altLang="zh-CN" sz="2800" dirty="0">
              <a:latin typeface="Calibri" panose="020F0502020204030204" pitchFamily="34" charset="0"/>
              <a:cs typeface="Calibri" panose="020F0502020204030204" pitchFamily="34" charset="0"/>
            </a:endParaRPr>
          </a:p>
          <a:p>
            <a:endParaRPr lang="en-US" altLang="zh-CN" sz="2800" dirty="0">
              <a:latin typeface="Calibri" panose="020F0502020204030204" pitchFamily="34" charset="0"/>
              <a:cs typeface="Calibri" panose="020F0502020204030204" pitchFamily="34" charset="0"/>
            </a:endParaRPr>
          </a:p>
          <a:p>
            <a:endParaRPr lang="en-US" altLang="zh-CN" sz="2800" dirty="0">
              <a:latin typeface="Calibri" panose="020F0502020204030204" pitchFamily="34" charset="0"/>
              <a:cs typeface="Calibri" panose="020F0502020204030204" pitchFamily="34" charset="0"/>
            </a:endParaRPr>
          </a:p>
          <a:p>
            <a:r>
              <a:rPr lang="en-US" altLang="zh-CN" sz="2800" dirty="0">
                <a:latin typeface="Calibri" panose="020F0502020204030204" pitchFamily="34" charset="0"/>
                <a:cs typeface="Calibri" panose="020F0502020204030204" pitchFamily="34" charset="0"/>
              </a:rPr>
              <a:t>85% - 96% accuracy</a:t>
            </a:r>
          </a:p>
        </p:txBody>
      </p:sp>
    </p:spTree>
    <p:extLst>
      <p:ext uri="{BB962C8B-B14F-4D97-AF65-F5344CB8AC3E}">
        <p14:creationId xmlns:p14="http://schemas.microsoft.com/office/powerpoint/2010/main" val="211370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74C5F-39DE-8554-A5BF-497D0A6B9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4EF68-C061-0CAF-202A-380C32FCCC5C}"/>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Evaluation – AND </a:t>
            </a:r>
            <a:r>
              <a:rPr lang="en-US" altLang="zh-CN" sz="2400" dirty="0">
                <a:latin typeface="Times New Roman" panose="02020603050405020304" pitchFamily="18" charset="0"/>
                <a:cs typeface="Times New Roman" panose="02020603050405020304" pitchFamily="18" charset="0"/>
              </a:rPr>
              <a:t>(2/2)</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82DFCF-4F9A-67C5-E473-5DC54C2DF5B1}"/>
              </a:ext>
            </a:extLst>
          </p:cNvPr>
          <p:cNvSpPr>
            <a:spLocks noGrp="1"/>
          </p:cNvSpPr>
          <p:nvPr>
            <p:ph idx="1"/>
          </p:nvPr>
        </p:nvSpPr>
        <p:spPr>
          <a:xfrm>
            <a:off x="3051741" y="1148159"/>
            <a:ext cx="6796088" cy="1132682"/>
          </a:xfrm>
        </p:spPr>
        <p:txBody>
          <a:bodyPr/>
          <a:lstStyle/>
          <a:p>
            <a:pPr marL="0" indent="0">
              <a:buNone/>
            </a:pPr>
            <a:r>
              <a:rPr lang="en-US" sz="2400" dirty="0">
                <a:cs typeface="Calibri" panose="020F0502020204030204" pitchFamily="34" charset="0"/>
              </a:rPr>
              <a:t>CPU overheads of </a:t>
            </a:r>
            <a:r>
              <a:rPr lang="en-US" sz="2400" dirty="0" err="1">
                <a:cs typeface="Calibri" panose="020F0502020204030204" pitchFamily="34" charset="0"/>
              </a:rPr>
              <a:t>nBPF</a:t>
            </a:r>
            <a:r>
              <a:rPr lang="en-US" sz="2400" dirty="0">
                <a:cs typeface="Calibri" panose="020F0502020204030204" pitchFamily="34" charset="0"/>
              </a:rPr>
              <a:t> keep </a:t>
            </a:r>
            <a:r>
              <a:rPr lang="en-US" sz="2800" b="1" dirty="0">
                <a:cs typeface="Calibri" panose="020F0502020204030204" pitchFamily="34" charset="0"/>
              </a:rPr>
              <a:t>around or below 1%</a:t>
            </a:r>
            <a:endParaRPr lang="en-US" sz="2400" b="1" dirty="0">
              <a:cs typeface="Calibri" panose="020F0502020204030204" pitchFamily="34" charset="0"/>
            </a:endParaRPr>
          </a:p>
        </p:txBody>
      </p:sp>
      <p:sp>
        <p:nvSpPr>
          <p:cNvPr id="4" name="灯片编号占位符 1">
            <a:extLst>
              <a:ext uri="{FF2B5EF4-FFF2-40B4-BE49-F238E27FC236}">
                <a16:creationId xmlns:a16="http://schemas.microsoft.com/office/drawing/2014/main" id="{79E78D25-921B-7AFD-D614-7EEC348E4937}"/>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24</a:t>
            </a:fld>
            <a:endParaRPr lang="zh-TW" altLang="en-US"/>
          </a:p>
        </p:txBody>
      </p:sp>
      <p:pic>
        <p:nvPicPr>
          <p:cNvPr id="5" name="图片 4">
            <a:extLst>
              <a:ext uri="{FF2B5EF4-FFF2-40B4-BE49-F238E27FC236}">
                <a16:creationId xmlns:a16="http://schemas.microsoft.com/office/drawing/2014/main" id="{C7DE3FE0-E2FF-AED0-FB68-1318743A18AA}"/>
              </a:ext>
            </a:extLst>
          </p:cNvPr>
          <p:cNvPicPr>
            <a:picLocks noChangeAspect="1"/>
          </p:cNvPicPr>
          <p:nvPr/>
        </p:nvPicPr>
        <p:blipFill>
          <a:blip r:embed="rId3"/>
          <a:srcRect t="7754" r="3131"/>
          <a:stretch/>
        </p:blipFill>
        <p:spPr>
          <a:xfrm>
            <a:off x="3174206" y="1714500"/>
            <a:ext cx="5843588" cy="4419039"/>
          </a:xfrm>
          <a:prstGeom prst="rect">
            <a:avLst/>
          </a:prstGeom>
        </p:spPr>
      </p:pic>
    </p:spTree>
    <p:extLst>
      <p:ext uri="{BB962C8B-B14F-4D97-AF65-F5344CB8AC3E}">
        <p14:creationId xmlns:p14="http://schemas.microsoft.com/office/powerpoint/2010/main" val="245211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53B79-C7E0-8C5E-4F61-D582272A2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88CCD-407E-808C-DEB4-3982584DFF29}"/>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Hyrax – Fail-in-place Paradigm </a:t>
            </a:r>
            <a:r>
              <a:rPr lang="en-US" altLang="zh-CN" sz="2400" dirty="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08A99128-DD70-0A27-C875-52003E0579B7}"/>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25</a:t>
            </a:fld>
            <a:endParaRPr lang="zh-TW" altLang="en-US"/>
          </a:p>
        </p:txBody>
      </p:sp>
      <p:pic>
        <p:nvPicPr>
          <p:cNvPr id="5" name="图片 4">
            <a:extLst>
              <a:ext uri="{FF2B5EF4-FFF2-40B4-BE49-F238E27FC236}">
                <a16:creationId xmlns:a16="http://schemas.microsoft.com/office/drawing/2014/main" id="{50633312-6D26-D94A-6E71-880680016C8F}"/>
              </a:ext>
            </a:extLst>
          </p:cNvPr>
          <p:cNvPicPr>
            <a:picLocks noChangeAspect="1"/>
          </p:cNvPicPr>
          <p:nvPr/>
        </p:nvPicPr>
        <p:blipFill>
          <a:blip r:embed="rId3"/>
          <a:srcRect t="15447" r="-544" b="17258"/>
          <a:stretch/>
        </p:blipFill>
        <p:spPr>
          <a:xfrm>
            <a:off x="2233104" y="4120968"/>
            <a:ext cx="7319719" cy="1938993"/>
          </a:xfrm>
          <a:prstGeom prst="rect">
            <a:avLst/>
          </a:prstGeom>
        </p:spPr>
      </p:pic>
      <p:sp>
        <p:nvSpPr>
          <p:cNvPr id="6" name="圆角矩形 5">
            <a:extLst>
              <a:ext uri="{FF2B5EF4-FFF2-40B4-BE49-F238E27FC236}">
                <a16:creationId xmlns:a16="http://schemas.microsoft.com/office/drawing/2014/main" id="{67AA4EC2-F7F9-C01B-E7DA-3F33DCE41030}"/>
              </a:ext>
            </a:extLst>
          </p:cNvPr>
          <p:cNvSpPr/>
          <p:nvPr/>
        </p:nvSpPr>
        <p:spPr>
          <a:xfrm>
            <a:off x="1305781" y="3171729"/>
            <a:ext cx="9174364" cy="1017787"/>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 name="文本框 2">
            <a:extLst>
              <a:ext uri="{FF2B5EF4-FFF2-40B4-BE49-F238E27FC236}">
                <a16:creationId xmlns:a16="http://schemas.microsoft.com/office/drawing/2014/main" id="{7E1EE495-D9C8-DF5F-96BC-A89B4A4DF649}"/>
              </a:ext>
            </a:extLst>
          </p:cNvPr>
          <p:cNvSpPr txBox="1"/>
          <p:nvPr/>
        </p:nvSpPr>
        <p:spPr>
          <a:xfrm>
            <a:off x="1255511" y="1044106"/>
            <a:ext cx="9274906" cy="3046988"/>
          </a:xfrm>
          <a:prstGeom prst="rect">
            <a:avLst/>
          </a:prstGeom>
          <a:noFill/>
        </p:spPr>
        <p:txBody>
          <a:bodyPr wrap="squar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Fail-in-place paradigm: servers with faulted components continue to host VMs without requiring  repairs </a:t>
            </a:r>
          </a:p>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Performance: Achieve the same peak performance</a:t>
            </a:r>
          </a:p>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Efficiency: Effectively use the capacity on degraded servers</a:t>
            </a:r>
          </a:p>
          <a:p>
            <a:pPr marL="342900" indent="-342900">
              <a:buFont typeface="Arial" panose="020B0604020202020204" pitchFamily="34" charset="0"/>
              <a:buChar char="•"/>
            </a:pPr>
            <a:r>
              <a:rPr kumimoji="1" lang="en-US" altLang="zh-CN" sz="2400" dirty="0">
                <a:latin typeface="Calibri" panose="020F0502020204030204" pitchFamily="34" charset="0"/>
                <a:ea typeface="標楷體" pitchFamily="65" charset="-120"/>
                <a:cs typeface="Calibri" panose="020F0502020204030204" pitchFamily="34" charset="0"/>
              </a:rPr>
              <a:t>Capacity: Satisfy a region’s demand for VM resources</a:t>
            </a:r>
          </a:p>
          <a:p>
            <a:endParaRPr kumimoji="1" lang="en-US" altLang="zh-CN" sz="2400" dirty="0">
              <a:latin typeface="Calibri" panose="020F0502020204030204" pitchFamily="34" charset="0"/>
              <a:ea typeface="標楷體" pitchFamily="65" charset="-120"/>
              <a:cs typeface="Calibri" panose="020F0502020204030204" pitchFamily="34" charset="0"/>
            </a:endParaRPr>
          </a:p>
          <a:p>
            <a:r>
              <a:rPr kumimoji="1" lang="en-US" altLang="zh-CN" sz="2400" dirty="0">
                <a:latin typeface="Calibri" panose="020F0502020204030204" pitchFamily="34" charset="0"/>
                <a:ea typeface="標楷體" pitchFamily="65" charset="-120"/>
                <a:cs typeface="Calibri" panose="020F0502020204030204" pitchFamily="34" charset="0"/>
              </a:rPr>
              <a:t>Majority of hardware repair tickets are due to the failure of degradable components</a:t>
            </a:r>
          </a:p>
        </p:txBody>
      </p:sp>
    </p:spTree>
    <p:extLst>
      <p:ext uri="{BB962C8B-B14F-4D97-AF65-F5344CB8AC3E}">
        <p14:creationId xmlns:p14="http://schemas.microsoft.com/office/powerpoint/2010/main" val="1799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24E95-B4EB-1646-4E38-2A8811313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2A06D-919E-4EAE-8482-1018AC1951D4}"/>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Evaluation – Hyrax </a:t>
            </a:r>
            <a:r>
              <a:rPr lang="en-US" sz="2400" dirty="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3E2B76F9-0B88-4781-FF55-8F6ECA93D8A7}"/>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26</a:t>
            </a:fld>
            <a:endParaRPr lang="zh-TW" altLang="en-US"/>
          </a:p>
        </p:txBody>
      </p:sp>
      <p:pic>
        <p:nvPicPr>
          <p:cNvPr id="6" name="图片 5">
            <a:extLst>
              <a:ext uri="{FF2B5EF4-FFF2-40B4-BE49-F238E27FC236}">
                <a16:creationId xmlns:a16="http://schemas.microsoft.com/office/drawing/2014/main" id="{D5CB60D4-F672-2D1F-A1D8-636686ED63CA}"/>
              </a:ext>
            </a:extLst>
          </p:cNvPr>
          <p:cNvPicPr>
            <a:picLocks noChangeAspect="1"/>
          </p:cNvPicPr>
          <p:nvPr/>
        </p:nvPicPr>
        <p:blipFill>
          <a:blip r:embed="rId3"/>
          <a:srcRect l="8596" t="8349" r="7983" b="20475"/>
          <a:stretch/>
        </p:blipFill>
        <p:spPr>
          <a:xfrm>
            <a:off x="2188708" y="1800225"/>
            <a:ext cx="8144944" cy="4343400"/>
          </a:xfrm>
          <a:prstGeom prst="rect">
            <a:avLst/>
          </a:prstGeom>
        </p:spPr>
      </p:pic>
      <p:sp>
        <p:nvSpPr>
          <p:cNvPr id="3" name="文本框 2">
            <a:extLst>
              <a:ext uri="{FF2B5EF4-FFF2-40B4-BE49-F238E27FC236}">
                <a16:creationId xmlns:a16="http://schemas.microsoft.com/office/drawing/2014/main" id="{4D71A1FE-E709-E073-A97C-8F40F27DE75C}"/>
              </a:ext>
            </a:extLst>
          </p:cNvPr>
          <p:cNvSpPr txBox="1"/>
          <p:nvPr/>
        </p:nvSpPr>
        <p:spPr>
          <a:xfrm>
            <a:off x="2692345" y="1012090"/>
            <a:ext cx="6807310" cy="830997"/>
          </a:xfrm>
          <a:prstGeom prst="rect">
            <a:avLst/>
          </a:prstGeom>
          <a:noFill/>
        </p:spPr>
        <p:txBody>
          <a:bodyPr wrap="squar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Almost the same VM memory bandwidth on degraded nodes as VMs would on healthy servers</a:t>
            </a:r>
            <a:endParaRPr kumimoji="1" lang="zh-CN" altLang="en-US" sz="2400"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17193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15DEE-E0BA-5C86-3807-E030DE174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B93AF-143C-2DD2-06AE-7CDAC315800B}"/>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Evaluation – Hyrax </a:t>
            </a:r>
            <a:r>
              <a:rPr lang="en-US" altLang="zh-CN" sz="2400" dirty="0">
                <a:latin typeface="Times New Roman" panose="02020603050405020304" pitchFamily="18" charset="0"/>
                <a:cs typeface="Times New Roman" panose="02020603050405020304" pitchFamily="18" charset="0"/>
              </a:rPr>
              <a:t>(2/2)</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846F654F-3188-72AE-1E48-51F0E6DA2B9F}"/>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27</a:t>
            </a:fld>
            <a:endParaRPr lang="zh-TW" altLang="en-US"/>
          </a:p>
        </p:txBody>
      </p:sp>
      <p:pic>
        <p:nvPicPr>
          <p:cNvPr id="3" name="图片 2">
            <a:extLst>
              <a:ext uri="{FF2B5EF4-FFF2-40B4-BE49-F238E27FC236}">
                <a16:creationId xmlns:a16="http://schemas.microsoft.com/office/drawing/2014/main" id="{7AB0B781-8019-62FA-DD3D-954B23488AEA}"/>
              </a:ext>
            </a:extLst>
          </p:cNvPr>
          <p:cNvPicPr>
            <a:picLocks noChangeAspect="1"/>
          </p:cNvPicPr>
          <p:nvPr/>
        </p:nvPicPr>
        <p:blipFill>
          <a:blip r:embed="rId3"/>
          <a:srcRect t="16260" r="1042"/>
          <a:stretch/>
        </p:blipFill>
        <p:spPr>
          <a:xfrm>
            <a:off x="1682292" y="2076172"/>
            <a:ext cx="8827415" cy="4029075"/>
          </a:xfrm>
          <a:prstGeom prst="rect">
            <a:avLst/>
          </a:prstGeom>
        </p:spPr>
      </p:pic>
      <p:sp>
        <p:nvSpPr>
          <p:cNvPr id="5" name="文本框 4">
            <a:extLst>
              <a:ext uri="{FF2B5EF4-FFF2-40B4-BE49-F238E27FC236}">
                <a16:creationId xmlns:a16="http://schemas.microsoft.com/office/drawing/2014/main" id="{A5368940-5B82-86E1-0FED-B60BAB6532DD}"/>
              </a:ext>
            </a:extLst>
          </p:cNvPr>
          <p:cNvSpPr txBox="1"/>
          <p:nvPr/>
        </p:nvSpPr>
        <p:spPr>
          <a:xfrm>
            <a:off x="2986086" y="1255998"/>
            <a:ext cx="6219825" cy="830997"/>
          </a:xfrm>
          <a:prstGeom prst="rect">
            <a:avLst/>
          </a:prstGeom>
          <a:noFill/>
        </p:spPr>
        <p:txBody>
          <a:bodyPr wrap="square" rtlCol="0" anchor="ctr" anchorCtr="1">
            <a:spAutoFit/>
          </a:bodyPr>
          <a:lstStyle/>
          <a:p>
            <a:r>
              <a:rPr kumimoji="1" lang="en-US" altLang="zh-CN" sz="2400" dirty="0">
                <a:latin typeface="Calibri" panose="020F0502020204030204" pitchFamily="34" charset="0"/>
                <a:ea typeface="標楷體" pitchFamily="65" charset="-120"/>
                <a:cs typeface="Calibri" panose="020F0502020204030204" pitchFamily="34" charset="0"/>
              </a:rPr>
              <a:t>Fail-in-place paradigm reduces repair frequency compared to All-or-Nothing paradigm</a:t>
            </a:r>
            <a:endParaRPr kumimoji="1" lang="zh-CN" altLang="en-US" sz="2400"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276682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21EF-A0D7-5E16-1F03-D78AC94B43D6}"/>
            </a:ext>
          </a:extLst>
        </p:cNvPr>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C772069C-FB57-4947-A0DE-6DE460BF031E}"/>
              </a:ext>
            </a:extLst>
          </p:cNvPr>
          <p:cNvSpPr>
            <a:spLocks noGrp="1"/>
          </p:cNvSpPr>
          <p:nvPr>
            <p:ph type="body" idx="1"/>
          </p:nvPr>
        </p:nvSpPr>
        <p:spPr>
          <a:xfrm>
            <a:off x="1574283" y="1459233"/>
            <a:ext cx="9332415" cy="3145817"/>
          </a:xfrm>
        </p:spPr>
        <p:txBody>
          <a:bodyPr>
            <a:noAutofit/>
          </a:bodyPr>
          <a:lstStyle/>
          <a:p>
            <a:r>
              <a:rPr lang="en-US" altLang="zh-CN" sz="2800" dirty="0">
                <a:latin typeface="Times New Roman" panose="02020603050405020304" pitchFamily="18" charset="0"/>
                <a:cs typeface="Times New Roman" panose="02020603050405020304" pitchFamily="18" charset="0"/>
              </a:rPr>
              <a:t>Introduction</a:t>
            </a:r>
          </a:p>
          <a:p>
            <a:r>
              <a:rPr lang="en-US" altLang="zh-CN" sz="2800" dirty="0">
                <a:latin typeface="Times New Roman" panose="02020603050405020304" pitchFamily="18" charset="0"/>
                <a:cs typeface="Times New Roman" panose="02020603050405020304" pitchFamily="18" charset="0"/>
              </a:rPr>
              <a:t>Background &amp; Motivation</a:t>
            </a:r>
          </a:p>
          <a:p>
            <a:r>
              <a:rPr lang="en-US" altLang="zh-CN" sz="2800" dirty="0">
                <a:latin typeface="Times New Roman" panose="02020603050405020304" pitchFamily="18" charset="0"/>
                <a:cs typeface="Times New Roman" panose="02020603050405020304" pitchFamily="18" charset="0"/>
              </a:rPr>
              <a:t>Proposed Methods &amp; Performance Evaluation</a:t>
            </a:r>
          </a:p>
          <a:p>
            <a:r>
              <a:rPr lang="en-US" altLang="zh-CN" sz="2800" dirty="0">
                <a:solidFill>
                  <a:srgbClr val="FF0000"/>
                </a:solidFill>
                <a:latin typeface="Times New Roman" panose="02020603050405020304" pitchFamily="18" charset="0"/>
                <a:cs typeface="Times New Roman" panose="02020603050405020304" pitchFamily="18" charset="0"/>
              </a:rPr>
              <a:t>Summary</a:t>
            </a:r>
          </a:p>
          <a:p>
            <a:r>
              <a:rPr lang="en-US" altLang="zh-CN" sz="2800" dirty="0">
                <a:latin typeface="Times New Roman" panose="02020603050405020304" pitchFamily="18" charset="0"/>
                <a:cs typeface="Times New Roman" panose="02020603050405020304" pitchFamily="18" charset="0"/>
              </a:rPr>
              <a:t>Q&amp;A</a:t>
            </a:r>
          </a:p>
        </p:txBody>
      </p:sp>
      <p:sp>
        <p:nvSpPr>
          <p:cNvPr id="2" name="灯片编号占位符 1">
            <a:extLst>
              <a:ext uri="{FF2B5EF4-FFF2-40B4-BE49-F238E27FC236}">
                <a16:creationId xmlns:a16="http://schemas.microsoft.com/office/drawing/2014/main" id="{FB356244-2BF1-D1B6-0496-66E9E5200AEE}"/>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28</a:t>
            </a:fld>
            <a:endParaRPr lang="zh-TW" altLang="en-US"/>
          </a:p>
        </p:txBody>
      </p:sp>
    </p:spTree>
    <p:extLst>
      <p:ext uri="{BB962C8B-B14F-4D97-AF65-F5344CB8AC3E}">
        <p14:creationId xmlns:p14="http://schemas.microsoft.com/office/powerpoint/2010/main" val="87484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FBC3-7F49-40A3-6AEC-FF1EE076C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C9D1-389C-F948-1FD0-98BD12E4A01C}"/>
              </a:ext>
            </a:extLst>
          </p:cNvPr>
          <p:cNvSpPr>
            <a:spLocks noGrp="1"/>
          </p:cNvSpPr>
          <p:nvPr>
            <p:ph type="title"/>
          </p:nvPr>
        </p:nvSpPr>
        <p:spPr>
          <a:xfrm>
            <a:off x="1088571" y="144466"/>
            <a:ext cx="10722429" cy="692151"/>
          </a:xfrm>
        </p:spPr>
        <p:txBody>
          <a:bodyPr/>
          <a:lstStyle/>
          <a:p>
            <a:r>
              <a:rPr lang="en-US" dirty="0">
                <a:latin typeface="Times New Roman" panose="02020603050405020304" pitchFamily="18" charset="0"/>
                <a:cs typeface="Times New Roman" panose="02020603050405020304" pitchFamily="18" charset="0"/>
              </a:rPr>
              <a:t>Summary</a:t>
            </a:r>
          </a:p>
        </p:txBody>
      </p:sp>
      <p:sp>
        <p:nvSpPr>
          <p:cNvPr id="4" name="灯片编号占位符 1">
            <a:extLst>
              <a:ext uri="{FF2B5EF4-FFF2-40B4-BE49-F238E27FC236}">
                <a16:creationId xmlns:a16="http://schemas.microsoft.com/office/drawing/2014/main" id="{14520726-3DF7-D03A-EAA9-A871A510B35C}"/>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29</a:t>
            </a:fld>
            <a:endParaRPr lang="zh-TW" altLang="en-US"/>
          </a:p>
        </p:txBody>
      </p:sp>
      <p:sp>
        <p:nvSpPr>
          <p:cNvPr id="6" name="文本框 5">
            <a:extLst>
              <a:ext uri="{FF2B5EF4-FFF2-40B4-BE49-F238E27FC236}">
                <a16:creationId xmlns:a16="http://schemas.microsoft.com/office/drawing/2014/main" id="{9845B5D6-A9A0-E63B-AF90-65CB3394E6BA}"/>
              </a:ext>
            </a:extLst>
          </p:cNvPr>
          <p:cNvSpPr txBox="1"/>
          <p:nvPr/>
        </p:nvSpPr>
        <p:spPr>
          <a:xfrm>
            <a:off x="328611" y="1613118"/>
            <a:ext cx="10958513" cy="3539430"/>
          </a:xfrm>
          <a:prstGeom prst="rect">
            <a:avLst/>
          </a:prstGeom>
          <a:noFill/>
        </p:spPr>
        <p:txBody>
          <a:bodyPr wrap="square">
            <a:spAutoFit/>
          </a:bodyPr>
          <a:lstStyle/>
          <a:p>
            <a:pPr lvl="1"/>
            <a:r>
              <a:rPr lang="en-US" altLang="zh-CN" sz="2800" dirty="0">
                <a:latin typeface="Calibri" panose="020F0502020204030204" pitchFamily="34" charset="0"/>
                <a:cs typeface="Calibri" panose="020F0502020204030204" pitchFamily="34" charset="0"/>
              </a:rPr>
              <a:t>Cloud reliability can be enhanced via </a:t>
            </a:r>
          </a:p>
          <a:p>
            <a:pPr marL="800100" lvl="1" indent="-34290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Enhancing software reliability (testing Kubernetes operators)</a:t>
            </a:r>
          </a:p>
          <a:p>
            <a:pPr marL="800100" lvl="1" indent="-342900">
              <a:buFont typeface="Arial" panose="020B0604020202020204" pitchFamily="34" charset="0"/>
              <a:buChar char="•"/>
            </a:pPr>
            <a:endParaRPr lang="en-US" altLang="zh-CN" sz="28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endParaRPr lang="en-US" altLang="zh-CN" sz="28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Enhancing hardware reliability (fail-in-place paradigm)</a:t>
            </a:r>
          </a:p>
          <a:p>
            <a:pPr marL="800100" lvl="1" indent="-342900">
              <a:buFont typeface="Arial" panose="020B0604020202020204" pitchFamily="34" charset="0"/>
              <a:buChar char="•"/>
            </a:pPr>
            <a:endParaRPr lang="en-US" altLang="zh-CN" sz="28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endParaRPr lang="en-US" altLang="zh-CN" sz="28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Enhancing network reliability (diagnosing network system)</a:t>
            </a:r>
          </a:p>
        </p:txBody>
      </p:sp>
    </p:spTree>
    <p:extLst>
      <p:ext uri="{BB962C8B-B14F-4D97-AF65-F5344CB8AC3E}">
        <p14:creationId xmlns:p14="http://schemas.microsoft.com/office/powerpoint/2010/main" val="45572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1574283" y="1459233"/>
            <a:ext cx="9332415" cy="3145817"/>
          </a:xfrm>
        </p:spPr>
        <p:txBody>
          <a:bodyPr>
            <a:noAutofit/>
          </a:bodyPr>
          <a:lstStyle/>
          <a:p>
            <a:r>
              <a:rPr lang="en-US" altLang="zh-CN" sz="2800" dirty="0">
                <a:solidFill>
                  <a:srgbClr val="FF0000"/>
                </a:solidFill>
                <a:latin typeface="Times New Roman" panose="02020603050405020304" pitchFamily="18" charset="0"/>
                <a:cs typeface="Times New Roman" panose="02020603050405020304" pitchFamily="18" charset="0"/>
              </a:rPr>
              <a:t>Introduction</a:t>
            </a:r>
          </a:p>
          <a:p>
            <a:r>
              <a:rPr lang="en-US" altLang="zh-CN" sz="2800" dirty="0">
                <a:latin typeface="Times New Roman" panose="02020603050405020304" pitchFamily="18" charset="0"/>
                <a:cs typeface="Times New Roman" panose="02020603050405020304" pitchFamily="18" charset="0"/>
              </a:rPr>
              <a:t>Background &amp; Motivation</a:t>
            </a:r>
          </a:p>
          <a:p>
            <a:r>
              <a:rPr lang="en-US" altLang="zh-CN" sz="2800" dirty="0">
                <a:latin typeface="Times New Roman" panose="02020603050405020304" pitchFamily="18" charset="0"/>
                <a:cs typeface="Times New Roman" panose="02020603050405020304" pitchFamily="18" charset="0"/>
              </a:rPr>
              <a:t>Proposed Methods &amp; Performance Evaluation</a:t>
            </a:r>
          </a:p>
          <a:p>
            <a:r>
              <a:rPr lang="en-US" altLang="zh-CN" sz="2800" dirty="0">
                <a:latin typeface="Times New Roman" panose="02020603050405020304" pitchFamily="18" charset="0"/>
                <a:cs typeface="Times New Roman" panose="02020603050405020304" pitchFamily="18" charset="0"/>
              </a:rPr>
              <a:t>Summary</a:t>
            </a:r>
          </a:p>
          <a:p>
            <a:r>
              <a:rPr lang="en-US" altLang="zh-CN" sz="2800" dirty="0">
                <a:latin typeface="Times New Roman" panose="02020603050405020304" pitchFamily="18" charset="0"/>
                <a:cs typeface="Times New Roman" panose="02020603050405020304" pitchFamily="18" charset="0"/>
              </a:rPr>
              <a:t>Q&amp;A</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8CF2-9995-6115-AEDA-EEAE05089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1326A-7077-F09D-4898-E98031927CD0}"/>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9749D333-220B-D3DC-19EC-AB9753343C2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30</a:t>
            </a:fld>
            <a:endParaRPr lang="zh-TW" altLang="en-US"/>
          </a:p>
        </p:txBody>
      </p:sp>
      <p:sp>
        <p:nvSpPr>
          <p:cNvPr id="5" name="文本框 4">
            <a:extLst>
              <a:ext uri="{FF2B5EF4-FFF2-40B4-BE49-F238E27FC236}">
                <a16:creationId xmlns:a16="http://schemas.microsoft.com/office/drawing/2014/main" id="{203B1C2C-59EA-FB51-70F6-82C316CFD702}"/>
              </a:ext>
            </a:extLst>
          </p:cNvPr>
          <p:cNvSpPr txBox="1"/>
          <p:nvPr/>
        </p:nvSpPr>
        <p:spPr>
          <a:xfrm>
            <a:off x="3327039" y="2459504"/>
            <a:ext cx="6245492" cy="1938992"/>
          </a:xfrm>
          <a:prstGeom prst="rect">
            <a:avLst/>
          </a:prstGeom>
          <a:noFill/>
        </p:spPr>
        <p:txBody>
          <a:bodyPr wrap="none" rtlCol="0" anchor="ctr" anchorCtr="1">
            <a:spAutoFit/>
          </a:bodyPr>
          <a:lstStyle/>
          <a:p>
            <a:pPr algn="ctr"/>
            <a:r>
              <a:rPr kumimoji="1" lang="en-US" altLang="zh-CN" sz="6000" dirty="0">
                <a:latin typeface="Calibri" panose="020F0502020204030204" pitchFamily="34" charset="0"/>
                <a:ea typeface="標楷體" pitchFamily="65" charset="-120"/>
                <a:cs typeface="Calibri" panose="020F0502020204030204" pitchFamily="34" charset="0"/>
              </a:rPr>
              <a:t>Thanks for listening</a:t>
            </a:r>
          </a:p>
          <a:p>
            <a:pPr algn="ctr"/>
            <a:r>
              <a:rPr kumimoji="1" lang="en-US" altLang="zh-CN" sz="6000" dirty="0">
                <a:latin typeface="Calibri" panose="020F0502020204030204" pitchFamily="34" charset="0"/>
                <a:ea typeface="標楷體" pitchFamily="65" charset="-120"/>
                <a:cs typeface="Calibri" panose="020F0502020204030204" pitchFamily="34" charset="0"/>
              </a:rPr>
              <a:t>Q&amp;A</a:t>
            </a:r>
          </a:p>
        </p:txBody>
      </p:sp>
    </p:spTree>
    <p:extLst>
      <p:ext uri="{BB962C8B-B14F-4D97-AF65-F5344CB8AC3E}">
        <p14:creationId xmlns:p14="http://schemas.microsoft.com/office/powerpoint/2010/main" val="344220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DE4DB-39D4-0807-1C28-506CA3493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E1BDD-FA4F-7DB1-26CC-DB308ED4C324}"/>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a:t>
            </a:r>
            <a:r>
              <a:rPr lang="en-US" dirty="0">
                <a:latin typeface="Times New Roman" panose="02020603050405020304" pitchFamily="18" charset="0"/>
                <a:cs typeface="Times New Roman" panose="02020603050405020304" pitchFamily="18" charset="0"/>
              </a:rPr>
              <a:t>What is cloud </a:t>
            </a:r>
            <a:r>
              <a:rPr lang="en-US" sz="2400" dirty="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AD0C8D3A-602A-07DD-2206-5671BC0D537D}"/>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a:t>
            </a:fld>
            <a:endParaRPr lang="zh-TW" altLang="en-US"/>
          </a:p>
        </p:txBody>
      </p:sp>
      <p:pic>
        <p:nvPicPr>
          <p:cNvPr id="5" name="图片 4">
            <a:extLst>
              <a:ext uri="{FF2B5EF4-FFF2-40B4-BE49-F238E27FC236}">
                <a16:creationId xmlns:a16="http://schemas.microsoft.com/office/drawing/2014/main" id="{C6F95BA4-A37D-0563-F365-36585F5415CD}"/>
              </a:ext>
            </a:extLst>
          </p:cNvPr>
          <p:cNvPicPr>
            <a:picLocks noChangeAspect="1"/>
          </p:cNvPicPr>
          <p:nvPr/>
        </p:nvPicPr>
        <p:blipFill>
          <a:blip r:embed="rId3"/>
          <a:stretch>
            <a:fillRect/>
          </a:stretch>
        </p:blipFill>
        <p:spPr>
          <a:xfrm>
            <a:off x="4124507" y="1111143"/>
            <a:ext cx="7982827" cy="4978613"/>
          </a:xfrm>
          <a:prstGeom prst="rect">
            <a:avLst/>
          </a:prstGeom>
        </p:spPr>
      </p:pic>
      <p:sp>
        <p:nvSpPr>
          <p:cNvPr id="6" name="文本框 5">
            <a:extLst>
              <a:ext uri="{FF2B5EF4-FFF2-40B4-BE49-F238E27FC236}">
                <a16:creationId xmlns:a16="http://schemas.microsoft.com/office/drawing/2014/main" id="{F534754B-9498-675F-1AE3-F8743123D203}"/>
              </a:ext>
            </a:extLst>
          </p:cNvPr>
          <p:cNvSpPr txBox="1"/>
          <p:nvPr/>
        </p:nvSpPr>
        <p:spPr>
          <a:xfrm>
            <a:off x="193605" y="2506882"/>
            <a:ext cx="5436014" cy="1200329"/>
          </a:xfrm>
          <a:prstGeom prst="rect">
            <a:avLst/>
          </a:prstGeom>
          <a:noFill/>
        </p:spPr>
        <p:txBody>
          <a:bodyPr wrap="square" rtlCol="0" anchor="ctr" anchorCtr="1">
            <a:spAutoFit/>
          </a:bodyPr>
          <a:lstStyle/>
          <a:p>
            <a:r>
              <a:rPr kumimoji="1" lang="en-US" altLang="zh-CN" sz="2400" dirty="0">
                <a:ea typeface="標楷體" pitchFamily="65" charset="-120"/>
                <a:cs typeface="Calibri" pitchFamily="34" charset="0"/>
              </a:rPr>
              <a:t>On-demand network access to a shared pool of configurable computing resources</a:t>
            </a:r>
          </a:p>
        </p:txBody>
      </p:sp>
    </p:spTree>
    <p:extLst>
      <p:ext uri="{BB962C8B-B14F-4D97-AF65-F5344CB8AC3E}">
        <p14:creationId xmlns:p14="http://schemas.microsoft.com/office/powerpoint/2010/main" val="138943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a:t>
            </a:r>
            <a:r>
              <a:rPr lang="en-US" dirty="0">
                <a:latin typeface="Times New Roman" panose="02020603050405020304" pitchFamily="18" charset="0"/>
                <a:cs typeface="Times New Roman" panose="02020603050405020304" pitchFamily="18" charset="0"/>
              </a:rPr>
              <a:t>Cloud Reliability </a:t>
            </a:r>
            <a:r>
              <a:rPr lang="en-US" sz="2400" dirty="0">
                <a:latin typeface="Times New Roman" panose="02020603050405020304" pitchFamily="18" charset="0"/>
                <a:cs typeface="Times New Roman" panose="02020603050405020304" pitchFamily="18" charset="0"/>
              </a:rPr>
              <a:t>(2/3)</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5</a:t>
            </a:fld>
            <a:endParaRPr lang="zh-TW" altLang="en-US"/>
          </a:p>
        </p:txBody>
      </p:sp>
      <p:sp>
        <p:nvSpPr>
          <p:cNvPr id="6" name="文本框 5">
            <a:extLst>
              <a:ext uri="{FF2B5EF4-FFF2-40B4-BE49-F238E27FC236}">
                <a16:creationId xmlns:a16="http://schemas.microsoft.com/office/drawing/2014/main" id="{A1CAC2FA-0CB8-3FD6-7AEF-602FABD403DE}"/>
              </a:ext>
            </a:extLst>
          </p:cNvPr>
          <p:cNvSpPr txBox="1"/>
          <p:nvPr/>
        </p:nvSpPr>
        <p:spPr>
          <a:xfrm>
            <a:off x="228599" y="2828835"/>
            <a:ext cx="4557713" cy="1200329"/>
          </a:xfrm>
          <a:prstGeom prst="rect">
            <a:avLst/>
          </a:prstGeom>
          <a:noFill/>
        </p:spPr>
        <p:txBody>
          <a:bodyPr wrap="square" rtlCol="0" anchor="ctr" anchorCtr="1">
            <a:spAutoFit/>
          </a:bodyPr>
          <a:lstStyle/>
          <a:p>
            <a:r>
              <a:rPr kumimoji="1" lang="en-US" altLang="zh-CN" sz="2400" dirty="0">
                <a:ea typeface="標楷體" pitchFamily="65" charset="-120"/>
                <a:cs typeface="Calibri" pitchFamily="34" charset="0"/>
              </a:rPr>
              <a:t>US Fortune 500 companies face $5.4 billion in losses due to the CrowdStrike outage</a:t>
            </a:r>
            <a:endParaRPr kumimoji="1" lang="zh-CN" altLang="en-US" sz="2400" dirty="0">
              <a:ea typeface="標楷體" pitchFamily="65" charset="-120"/>
              <a:cs typeface="Calibri" pitchFamily="34" charset="0"/>
            </a:endParaRPr>
          </a:p>
        </p:txBody>
      </p:sp>
      <p:pic>
        <p:nvPicPr>
          <p:cNvPr id="7" name="Picture 2" descr="undefined">
            <a:extLst>
              <a:ext uri="{FF2B5EF4-FFF2-40B4-BE49-F238E27FC236}">
                <a16:creationId xmlns:a16="http://schemas.microsoft.com/office/drawing/2014/main" id="{71D34F66-B94F-6370-558B-3EBD20E073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495" y="1100047"/>
            <a:ext cx="6648571" cy="498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DF6C9-E5D3-5C26-BF5D-FB3FE93D96F6}"/>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33C344A9-78A4-FEFB-56C3-33B2B24AE1FC}"/>
              </a:ext>
            </a:extLst>
          </p:cNvPr>
          <p:cNvPicPr>
            <a:picLocks noChangeAspect="1"/>
          </p:cNvPicPr>
          <p:nvPr/>
        </p:nvPicPr>
        <p:blipFill>
          <a:blip r:embed="rId3"/>
          <a:stretch>
            <a:fillRect/>
          </a:stretch>
        </p:blipFill>
        <p:spPr>
          <a:xfrm>
            <a:off x="4456067" y="1135358"/>
            <a:ext cx="3920345" cy="3629602"/>
          </a:xfrm>
          <a:prstGeom prst="rect">
            <a:avLst/>
          </a:prstGeom>
        </p:spPr>
      </p:pic>
      <p:sp>
        <p:nvSpPr>
          <p:cNvPr id="2" name="Title 1">
            <a:extLst>
              <a:ext uri="{FF2B5EF4-FFF2-40B4-BE49-F238E27FC236}">
                <a16:creationId xmlns:a16="http://schemas.microsoft.com/office/drawing/2014/main" id="{B4B2E406-9541-7AE1-E2C9-44B97BD0AD96}"/>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Introduction – </a:t>
            </a:r>
            <a:r>
              <a:rPr lang="en-US" dirty="0">
                <a:latin typeface="Times New Roman" panose="02020603050405020304" pitchFamily="18" charset="0"/>
                <a:cs typeface="Times New Roman" panose="02020603050405020304" pitchFamily="18" charset="0"/>
              </a:rPr>
              <a:t>Cloud Reliability </a:t>
            </a:r>
            <a:r>
              <a:rPr lang="en-US" sz="2400" dirty="0">
                <a:latin typeface="Times New Roman" panose="02020603050405020304" pitchFamily="18" charset="0"/>
                <a:cs typeface="Times New Roman" panose="02020603050405020304" pitchFamily="18" charset="0"/>
              </a:rPr>
              <a:t>(3/3)</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9BD7525-6F45-1ADC-F835-98B743A68E07}"/>
              </a:ext>
            </a:extLst>
          </p:cNvPr>
          <p:cNvSpPr>
            <a:spLocks noGrp="1"/>
          </p:cNvSpPr>
          <p:nvPr>
            <p:ph idx="1"/>
          </p:nvPr>
        </p:nvSpPr>
        <p:spPr>
          <a:xfrm>
            <a:off x="609600" y="1125538"/>
            <a:ext cx="10972800" cy="2836864"/>
          </a:xfrm>
        </p:spPr>
        <p:txBody>
          <a:bodyPr/>
          <a:lstStyle/>
          <a:p>
            <a:r>
              <a:rPr lang="en-US" sz="2400" dirty="0">
                <a:latin typeface="Times New Roman" panose="02020603050405020304" pitchFamily="18" charset="0"/>
                <a:cs typeface="Times New Roman" panose="02020603050405020304" pitchFamily="18" charset="0"/>
              </a:rPr>
              <a:t>Hardware failure</a:t>
            </a:r>
          </a:p>
          <a:p>
            <a:endParaRPr 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Network failure</a:t>
            </a:r>
          </a:p>
          <a:p>
            <a:endParaRPr 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Software failure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Huge cost on operations </a:t>
            </a:r>
          </a:p>
        </p:txBody>
      </p:sp>
      <p:sp>
        <p:nvSpPr>
          <p:cNvPr id="4" name="灯片编号占位符 1">
            <a:extLst>
              <a:ext uri="{FF2B5EF4-FFF2-40B4-BE49-F238E27FC236}">
                <a16:creationId xmlns:a16="http://schemas.microsoft.com/office/drawing/2014/main" id="{35F428F4-FEF6-F6C1-946A-45FFB926EABA}"/>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6</a:t>
            </a:fld>
            <a:endParaRPr lang="zh-TW" altLang="en-US"/>
          </a:p>
        </p:txBody>
      </p:sp>
      <p:pic>
        <p:nvPicPr>
          <p:cNvPr id="7" name="图片 6">
            <a:extLst>
              <a:ext uri="{FF2B5EF4-FFF2-40B4-BE49-F238E27FC236}">
                <a16:creationId xmlns:a16="http://schemas.microsoft.com/office/drawing/2014/main" id="{700DF9CB-0161-E3AD-DE75-2814C363404A}"/>
              </a:ext>
            </a:extLst>
          </p:cNvPr>
          <p:cNvPicPr>
            <a:picLocks noChangeAspect="1"/>
          </p:cNvPicPr>
          <p:nvPr/>
        </p:nvPicPr>
        <p:blipFill>
          <a:blip r:embed="rId4"/>
          <a:srcRect r="8492"/>
          <a:stretch/>
        </p:blipFill>
        <p:spPr>
          <a:xfrm>
            <a:off x="5002188" y="1806419"/>
            <a:ext cx="4774819" cy="3639421"/>
          </a:xfrm>
          <a:prstGeom prst="rect">
            <a:avLst/>
          </a:prstGeom>
        </p:spPr>
      </p:pic>
      <p:pic>
        <p:nvPicPr>
          <p:cNvPr id="2052" name="Picture 4" descr="Kubernetes Microservices Architecture">
            <a:extLst>
              <a:ext uri="{FF2B5EF4-FFF2-40B4-BE49-F238E27FC236}">
                <a16:creationId xmlns:a16="http://schemas.microsoft.com/office/drawing/2014/main" id="{CAD93550-B16C-60A4-AFCD-3143C725B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559" y="2499713"/>
            <a:ext cx="5562173" cy="350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checkerboard(across)">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30E5-5533-6FC3-6F53-6A999327539C}"/>
            </a:ext>
          </a:extLst>
        </p:cNvPr>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5B910F9E-DE78-2285-B026-C528ED58E38C}"/>
              </a:ext>
            </a:extLst>
          </p:cNvPr>
          <p:cNvSpPr>
            <a:spLocks noGrp="1"/>
          </p:cNvSpPr>
          <p:nvPr>
            <p:ph type="body" idx="1"/>
          </p:nvPr>
        </p:nvSpPr>
        <p:spPr>
          <a:xfrm>
            <a:off x="1574283" y="1459233"/>
            <a:ext cx="9332415" cy="3145817"/>
          </a:xfrm>
        </p:spPr>
        <p:txBody>
          <a:bodyPr>
            <a:noAutofit/>
          </a:bodyPr>
          <a:lstStyle/>
          <a:p>
            <a:r>
              <a:rPr lang="en-US" altLang="zh-CN" sz="2800" dirty="0">
                <a:latin typeface="Times New Roman" panose="02020603050405020304" pitchFamily="18" charset="0"/>
                <a:cs typeface="Times New Roman" panose="02020603050405020304" pitchFamily="18" charset="0"/>
              </a:rPr>
              <a:t>Introduction</a:t>
            </a:r>
          </a:p>
          <a:p>
            <a:r>
              <a:rPr lang="en-US" altLang="zh-CN" sz="2800" dirty="0">
                <a:solidFill>
                  <a:srgbClr val="FF0000"/>
                </a:solidFill>
                <a:latin typeface="Times New Roman" panose="02020603050405020304" pitchFamily="18" charset="0"/>
                <a:cs typeface="Times New Roman" panose="02020603050405020304" pitchFamily="18" charset="0"/>
              </a:rPr>
              <a:t>Background &amp; Motivation</a:t>
            </a:r>
          </a:p>
          <a:p>
            <a:r>
              <a:rPr lang="en-US" altLang="zh-CN" sz="2800" dirty="0">
                <a:latin typeface="Times New Roman" panose="02020603050405020304" pitchFamily="18" charset="0"/>
                <a:cs typeface="Times New Roman" panose="02020603050405020304" pitchFamily="18" charset="0"/>
              </a:rPr>
              <a:t>Proposed Methods &amp; Performance Evaluation</a:t>
            </a:r>
          </a:p>
          <a:p>
            <a:r>
              <a:rPr lang="en-US" altLang="zh-CN" sz="2800" dirty="0">
                <a:latin typeface="Times New Roman" panose="02020603050405020304" pitchFamily="18" charset="0"/>
                <a:cs typeface="Times New Roman" panose="02020603050405020304" pitchFamily="18" charset="0"/>
              </a:rPr>
              <a:t>Summary</a:t>
            </a:r>
          </a:p>
          <a:p>
            <a:r>
              <a:rPr lang="en-US" altLang="zh-CN" sz="2800" dirty="0">
                <a:latin typeface="Times New Roman" panose="02020603050405020304" pitchFamily="18" charset="0"/>
                <a:cs typeface="Times New Roman" panose="02020603050405020304" pitchFamily="18" charset="0"/>
              </a:rPr>
              <a:t>Q&amp;A</a:t>
            </a:r>
          </a:p>
        </p:txBody>
      </p:sp>
      <p:sp>
        <p:nvSpPr>
          <p:cNvPr id="2" name="灯片编号占位符 1">
            <a:extLst>
              <a:ext uri="{FF2B5EF4-FFF2-40B4-BE49-F238E27FC236}">
                <a16:creationId xmlns:a16="http://schemas.microsoft.com/office/drawing/2014/main" id="{4E07BEAF-87AC-4A4A-23DD-658EE2A25B5B}"/>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37118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2A05-72C4-E16A-D2E8-0FE1CA2AB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2723B-3A58-9DC3-1A76-B6C2376C7E9A}"/>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Background – Kubernetes </a:t>
            </a:r>
            <a:r>
              <a:rPr lang="en-US" sz="2400" dirty="0">
                <a:latin typeface="Times New Roman" panose="02020603050405020304" pitchFamily="18" charset="0"/>
                <a:cs typeface="Times New Roman" panose="02020603050405020304" pitchFamily="18" charset="0"/>
              </a:rPr>
              <a:t>(1/6)</a:t>
            </a:r>
          </a:p>
        </p:txBody>
      </p:sp>
      <p:sp>
        <p:nvSpPr>
          <p:cNvPr id="4" name="灯片编号占位符 1">
            <a:extLst>
              <a:ext uri="{FF2B5EF4-FFF2-40B4-BE49-F238E27FC236}">
                <a16:creationId xmlns:a16="http://schemas.microsoft.com/office/drawing/2014/main" id="{1C970775-3618-A622-1938-13E46A076F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8</a:t>
            </a:fld>
            <a:endParaRPr lang="zh-TW" altLang="en-US"/>
          </a:p>
        </p:txBody>
      </p:sp>
      <p:sp>
        <p:nvSpPr>
          <p:cNvPr id="6" name="内容占位符 5">
            <a:extLst>
              <a:ext uri="{FF2B5EF4-FFF2-40B4-BE49-F238E27FC236}">
                <a16:creationId xmlns:a16="http://schemas.microsoft.com/office/drawing/2014/main" id="{3791AB7C-945D-8A11-9AC7-2619A81AEC07}"/>
              </a:ext>
            </a:extLst>
          </p:cNvPr>
          <p:cNvSpPr>
            <a:spLocks noGrp="1"/>
          </p:cNvSpPr>
          <p:nvPr>
            <p:ph idx="1"/>
          </p:nvPr>
        </p:nvSpPr>
        <p:spPr>
          <a:xfrm>
            <a:off x="280987" y="1125538"/>
            <a:ext cx="3805237" cy="1676027"/>
          </a:xfrm>
        </p:spPr>
        <p:txBody>
          <a:bodyPr/>
          <a:lstStyle/>
          <a:p>
            <a:r>
              <a:rPr lang="en-US" altLang="zh-CN" sz="2400" dirty="0"/>
              <a:t>Microservices architecture</a:t>
            </a:r>
          </a:p>
          <a:p>
            <a:pPr lvl="1"/>
            <a:r>
              <a:rPr lang="en-US" altLang="zh-CN" sz="2000" dirty="0"/>
              <a:t>Independently deployable</a:t>
            </a:r>
          </a:p>
          <a:p>
            <a:pPr lvl="1"/>
            <a:r>
              <a:rPr lang="en-US" altLang="zh-CN" sz="2000" dirty="0"/>
              <a:t>Loosely coupled</a:t>
            </a:r>
          </a:p>
          <a:p>
            <a:endParaRPr lang="en-US" altLang="zh-CN" sz="2400" dirty="0"/>
          </a:p>
          <a:p>
            <a:endParaRPr lang="en-US" altLang="zh-CN" sz="2400" dirty="0"/>
          </a:p>
          <a:p>
            <a:pPr marL="0" indent="0">
              <a:buNone/>
            </a:pPr>
            <a:endParaRPr lang="en-US" altLang="zh-CN" sz="2400" dirty="0"/>
          </a:p>
          <a:p>
            <a:r>
              <a:rPr lang="en-US" altLang="zh-CN" sz="2400" dirty="0"/>
              <a:t>Kubernetes automates the deployment, scaling, and management of containerized applications</a:t>
            </a:r>
          </a:p>
        </p:txBody>
      </p:sp>
      <p:pic>
        <p:nvPicPr>
          <p:cNvPr id="3074" name="Picture 2" descr="Deploy Java microservices on Kubernetes with polyglot support - IBM  Developer">
            <a:extLst>
              <a:ext uri="{FF2B5EF4-FFF2-40B4-BE49-F238E27FC236}">
                <a16:creationId xmlns:a16="http://schemas.microsoft.com/office/drawing/2014/main" id="{0EC40CA0-5A8D-9642-9E69-00253D8C6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7491" y="1125538"/>
            <a:ext cx="8457390"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checkerboard(across)">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14E39-EFFF-10E4-325E-F1FE110BC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A20A2-7FDD-9526-B5AD-8EB7FC37E6A1}"/>
              </a:ext>
            </a:extLst>
          </p:cNvPr>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Background – Kubernetes Operators </a:t>
            </a:r>
            <a:r>
              <a:rPr lang="en-US" sz="2400" dirty="0">
                <a:latin typeface="Times New Roman" panose="02020603050405020304" pitchFamily="18" charset="0"/>
                <a:cs typeface="Times New Roman" panose="02020603050405020304" pitchFamily="18" charset="0"/>
              </a:rPr>
              <a:t>(2/6)</a:t>
            </a:r>
          </a:p>
        </p:txBody>
      </p:sp>
      <p:sp>
        <p:nvSpPr>
          <p:cNvPr id="4" name="灯片编号占位符 1">
            <a:extLst>
              <a:ext uri="{FF2B5EF4-FFF2-40B4-BE49-F238E27FC236}">
                <a16:creationId xmlns:a16="http://schemas.microsoft.com/office/drawing/2014/main" id="{133E8186-9A6D-69FB-2D7D-50F55F496DB1}"/>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9</a:t>
            </a:fld>
            <a:endParaRPr lang="zh-TW" altLang="en-US"/>
          </a:p>
        </p:txBody>
      </p:sp>
      <p:sp>
        <p:nvSpPr>
          <p:cNvPr id="58" name="圆角矩形 57">
            <a:extLst>
              <a:ext uri="{FF2B5EF4-FFF2-40B4-BE49-F238E27FC236}">
                <a16:creationId xmlns:a16="http://schemas.microsoft.com/office/drawing/2014/main" id="{A3E820E3-CD95-172A-491E-814F41BE066C}"/>
              </a:ext>
            </a:extLst>
          </p:cNvPr>
          <p:cNvSpPr/>
          <p:nvPr/>
        </p:nvSpPr>
        <p:spPr>
          <a:xfrm>
            <a:off x="4198790" y="3207187"/>
            <a:ext cx="461665" cy="2691544"/>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9" name="圆角矩形 58">
            <a:extLst>
              <a:ext uri="{FF2B5EF4-FFF2-40B4-BE49-F238E27FC236}">
                <a16:creationId xmlns:a16="http://schemas.microsoft.com/office/drawing/2014/main" id="{834FDCA2-44F5-2088-9368-1C7E7094FE7F}"/>
              </a:ext>
            </a:extLst>
          </p:cNvPr>
          <p:cNvSpPr/>
          <p:nvPr/>
        </p:nvSpPr>
        <p:spPr>
          <a:xfrm>
            <a:off x="1728532" y="1535718"/>
            <a:ext cx="8587155" cy="987913"/>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内容占位符 2">
            <a:extLst>
              <a:ext uri="{FF2B5EF4-FFF2-40B4-BE49-F238E27FC236}">
                <a16:creationId xmlns:a16="http://schemas.microsoft.com/office/drawing/2014/main" id="{0DC92FA7-7155-88A8-CFDD-A4D85FE07F52}"/>
              </a:ext>
            </a:extLst>
          </p:cNvPr>
          <p:cNvSpPr txBox="1">
            <a:spLocks/>
          </p:cNvSpPr>
          <p:nvPr/>
        </p:nvSpPr>
        <p:spPr>
          <a:xfrm>
            <a:off x="1759558" y="1590672"/>
            <a:ext cx="8587155" cy="987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800" b="0" i="0" u="none" strike="noStrike" kern="120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rPr>
              <a:t>Operators for modern cloud management platforms follow a declarative, state-reconciliation design pattern.</a:t>
            </a:r>
            <a:endParaRPr kumimoji="1" lang="zh-CN" altLang="en-US" sz="2800" b="0" i="0" u="none" strike="noStrike" kern="1200" cap="none" spc="0" normalizeH="0" baseline="0" noProof="0" dirty="0">
              <a:ln>
                <a:noFill/>
              </a:ln>
              <a:solidFill>
                <a:sysClr val="windowText" lastClr="000000"/>
              </a:solidFill>
              <a:effectLst/>
              <a:uLnTx/>
              <a:uFillTx/>
              <a:latin typeface="等线" panose="020F0502020204030204"/>
              <a:ea typeface="等线" panose="02010600030101010101" pitchFamily="2" charset="-122"/>
              <a:cs typeface="+mn-cs"/>
            </a:endParaRPr>
          </a:p>
        </p:txBody>
      </p:sp>
      <p:pic>
        <p:nvPicPr>
          <p:cNvPr id="61" name="图片 60">
            <a:extLst>
              <a:ext uri="{FF2B5EF4-FFF2-40B4-BE49-F238E27FC236}">
                <a16:creationId xmlns:a16="http://schemas.microsoft.com/office/drawing/2014/main" id="{F9E023A8-2E18-CC29-A3E0-C950579EEB58}"/>
              </a:ext>
            </a:extLst>
          </p:cNvPr>
          <p:cNvPicPr>
            <a:picLocks noChangeAspect="1"/>
          </p:cNvPicPr>
          <p:nvPr/>
        </p:nvPicPr>
        <p:blipFill>
          <a:blip r:embed="rId3"/>
          <a:stretch>
            <a:fillRect/>
          </a:stretch>
        </p:blipFill>
        <p:spPr>
          <a:xfrm>
            <a:off x="1267188" y="3207187"/>
            <a:ext cx="2589426" cy="2691544"/>
          </a:xfrm>
          <a:prstGeom prst="rect">
            <a:avLst/>
          </a:prstGeom>
        </p:spPr>
      </p:pic>
      <p:pic>
        <p:nvPicPr>
          <p:cNvPr id="62" name="图片 61">
            <a:extLst>
              <a:ext uri="{FF2B5EF4-FFF2-40B4-BE49-F238E27FC236}">
                <a16:creationId xmlns:a16="http://schemas.microsoft.com/office/drawing/2014/main" id="{B30C29B2-E88D-CAF6-627E-47D0910C12AD}"/>
              </a:ext>
            </a:extLst>
          </p:cNvPr>
          <p:cNvPicPr>
            <a:picLocks noChangeAspect="1"/>
          </p:cNvPicPr>
          <p:nvPr/>
        </p:nvPicPr>
        <p:blipFill>
          <a:blip r:embed="rId4"/>
          <a:stretch>
            <a:fillRect/>
          </a:stretch>
        </p:blipFill>
        <p:spPr>
          <a:xfrm>
            <a:off x="1759558" y="3882680"/>
            <a:ext cx="1117600" cy="266700"/>
          </a:xfrm>
          <a:prstGeom prst="rect">
            <a:avLst/>
          </a:prstGeom>
        </p:spPr>
      </p:pic>
      <p:pic>
        <p:nvPicPr>
          <p:cNvPr id="63" name="图片 62">
            <a:extLst>
              <a:ext uri="{FF2B5EF4-FFF2-40B4-BE49-F238E27FC236}">
                <a16:creationId xmlns:a16="http://schemas.microsoft.com/office/drawing/2014/main" id="{89042A92-7AA3-701E-0124-BC5CD7074310}"/>
              </a:ext>
            </a:extLst>
          </p:cNvPr>
          <p:cNvPicPr>
            <a:picLocks noChangeAspect="1"/>
          </p:cNvPicPr>
          <p:nvPr/>
        </p:nvPicPr>
        <p:blipFill>
          <a:blip r:embed="rId5"/>
          <a:stretch>
            <a:fillRect/>
          </a:stretch>
        </p:blipFill>
        <p:spPr>
          <a:xfrm>
            <a:off x="1778315" y="3882680"/>
            <a:ext cx="127000" cy="266700"/>
          </a:xfrm>
          <a:prstGeom prst="rect">
            <a:avLst/>
          </a:prstGeom>
        </p:spPr>
      </p:pic>
      <p:pic>
        <p:nvPicPr>
          <p:cNvPr id="3072" name="图片 3071">
            <a:extLst>
              <a:ext uri="{FF2B5EF4-FFF2-40B4-BE49-F238E27FC236}">
                <a16:creationId xmlns:a16="http://schemas.microsoft.com/office/drawing/2014/main" id="{F044D7B0-96F4-A4F8-4FEA-088B3B436E6A}"/>
              </a:ext>
            </a:extLst>
          </p:cNvPr>
          <p:cNvPicPr>
            <a:picLocks noChangeAspect="1"/>
          </p:cNvPicPr>
          <p:nvPr/>
        </p:nvPicPr>
        <p:blipFill>
          <a:blip r:embed="rId6"/>
          <a:stretch>
            <a:fillRect/>
          </a:stretch>
        </p:blipFill>
        <p:spPr>
          <a:xfrm>
            <a:off x="1698598" y="3874936"/>
            <a:ext cx="1333015" cy="274444"/>
          </a:xfrm>
          <a:prstGeom prst="rect">
            <a:avLst/>
          </a:prstGeom>
        </p:spPr>
      </p:pic>
      <p:sp>
        <p:nvSpPr>
          <p:cNvPr id="3073" name="文本框 3072">
            <a:extLst>
              <a:ext uri="{FF2B5EF4-FFF2-40B4-BE49-F238E27FC236}">
                <a16:creationId xmlns:a16="http://schemas.microsoft.com/office/drawing/2014/main" id="{AA080F19-4841-167C-7A90-E16095FC49E5}"/>
              </a:ext>
            </a:extLst>
          </p:cNvPr>
          <p:cNvSpPr txBox="1"/>
          <p:nvPr/>
        </p:nvSpPr>
        <p:spPr>
          <a:xfrm>
            <a:off x="4198790" y="3207187"/>
            <a:ext cx="461665" cy="2691544"/>
          </a:xfrm>
          <a:prstGeom prst="rect">
            <a:avLst/>
          </a:prstGeom>
          <a:noFill/>
        </p:spPr>
        <p:txBody>
          <a:bodyPr vert="eaVert" wrap="square" rtlCol="0">
            <a:spAutoFit/>
          </a:bodyPr>
          <a:lstStyle/>
          <a:p>
            <a:pPr algn="ctr"/>
            <a:r>
              <a:rPr kumimoji="1" lang="en-US" altLang="zh-CN" dirty="0">
                <a:solidFill>
                  <a:prstClr val="black"/>
                </a:solidFill>
                <a:latin typeface="等线" panose="020F0502020204030204"/>
                <a:ea typeface="等线" panose="02010600030101010101" pitchFamily="2" charset="-122"/>
              </a:rPr>
              <a:t>ZooKeeper Operator</a:t>
            </a:r>
            <a:endParaRPr kumimoji="1" lang="zh-CN" altLang="en-US" dirty="0">
              <a:solidFill>
                <a:prstClr val="black"/>
              </a:solidFill>
              <a:latin typeface="等线" panose="020F0502020204030204"/>
              <a:ea typeface="等线" panose="02010600030101010101" pitchFamily="2" charset="-122"/>
            </a:endParaRPr>
          </a:p>
        </p:txBody>
      </p:sp>
      <p:sp>
        <p:nvSpPr>
          <p:cNvPr id="3075" name="圆角矩形 3074">
            <a:extLst>
              <a:ext uri="{FF2B5EF4-FFF2-40B4-BE49-F238E27FC236}">
                <a16:creationId xmlns:a16="http://schemas.microsoft.com/office/drawing/2014/main" id="{5E3318CC-7530-0525-6325-4960540F17FF}"/>
              </a:ext>
            </a:extLst>
          </p:cNvPr>
          <p:cNvSpPr/>
          <p:nvPr/>
        </p:nvSpPr>
        <p:spPr>
          <a:xfrm>
            <a:off x="5073422" y="3207187"/>
            <a:ext cx="1404257" cy="2691544"/>
          </a:xfrm>
          <a:prstGeom prst="roundRect">
            <a:avLst/>
          </a:prstGeom>
          <a:solidFill>
            <a:sysClr val="window" lastClr="FFFFFF"/>
          </a:solid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076" name="矩形 3075">
            <a:extLst>
              <a:ext uri="{FF2B5EF4-FFF2-40B4-BE49-F238E27FC236}">
                <a16:creationId xmlns:a16="http://schemas.microsoft.com/office/drawing/2014/main" id="{71F5EAB4-30EC-F441-45E4-70AF4881ECC1}"/>
              </a:ext>
            </a:extLst>
          </p:cNvPr>
          <p:cNvSpPr/>
          <p:nvPr/>
        </p:nvSpPr>
        <p:spPr>
          <a:xfrm>
            <a:off x="5497965" y="3954175"/>
            <a:ext cx="685800" cy="390410"/>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77" name="矩形 3076">
            <a:extLst>
              <a:ext uri="{FF2B5EF4-FFF2-40B4-BE49-F238E27FC236}">
                <a16:creationId xmlns:a16="http://schemas.microsoft.com/office/drawing/2014/main" id="{2F3C3A0D-7A9C-E302-BFFA-7EEC5EBCE0BF}"/>
              </a:ext>
            </a:extLst>
          </p:cNvPr>
          <p:cNvSpPr/>
          <p:nvPr/>
        </p:nvSpPr>
        <p:spPr>
          <a:xfrm>
            <a:off x="5432650" y="4060476"/>
            <a:ext cx="685800" cy="390410"/>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Pod</a:t>
            </a: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078" name="矩形 3077">
            <a:extLst>
              <a:ext uri="{FF2B5EF4-FFF2-40B4-BE49-F238E27FC236}">
                <a16:creationId xmlns:a16="http://schemas.microsoft.com/office/drawing/2014/main" id="{A73CACAD-2906-11B6-AD60-C75A4F296E9D}"/>
              </a:ext>
            </a:extLst>
          </p:cNvPr>
          <p:cNvSpPr/>
          <p:nvPr/>
        </p:nvSpPr>
        <p:spPr>
          <a:xfrm>
            <a:off x="5367335" y="4179853"/>
            <a:ext cx="685800" cy="390410"/>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Pod</a:t>
            </a: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079" name="矩形 3078">
            <a:extLst>
              <a:ext uri="{FF2B5EF4-FFF2-40B4-BE49-F238E27FC236}">
                <a16:creationId xmlns:a16="http://schemas.microsoft.com/office/drawing/2014/main" id="{33082358-B19C-A988-13AE-A2E34A5E8971}"/>
              </a:ext>
            </a:extLst>
          </p:cNvPr>
          <p:cNvSpPr/>
          <p:nvPr/>
        </p:nvSpPr>
        <p:spPr>
          <a:xfrm>
            <a:off x="5497965" y="4777982"/>
            <a:ext cx="685800" cy="390410"/>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80" name="矩形 3079">
            <a:extLst>
              <a:ext uri="{FF2B5EF4-FFF2-40B4-BE49-F238E27FC236}">
                <a16:creationId xmlns:a16="http://schemas.microsoft.com/office/drawing/2014/main" id="{FACA23BE-C71A-2001-7F16-1EEFD871CA14}"/>
              </a:ext>
            </a:extLst>
          </p:cNvPr>
          <p:cNvSpPr/>
          <p:nvPr/>
        </p:nvSpPr>
        <p:spPr>
          <a:xfrm>
            <a:off x="5432650" y="4884283"/>
            <a:ext cx="685800" cy="390410"/>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Vol</a:t>
            </a: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081" name="文本框 3080">
            <a:extLst>
              <a:ext uri="{FF2B5EF4-FFF2-40B4-BE49-F238E27FC236}">
                <a16:creationId xmlns:a16="http://schemas.microsoft.com/office/drawing/2014/main" id="{F2C6B348-D455-39BD-3824-47D63640D80A}"/>
              </a:ext>
            </a:extLst>
          </p:cNvPr>
          <p:cNvSpPr txBox="1"/>
          <p:nvPr/>
        </p:nvSpPr>
        <p:spPr>
          <a:xfrm>
            <a:off x="5432649" y="5355879"/>
            <a:ext cx="685800" cy="461665"/>
          </a:xfrm>
          <a:prstGeom prst="rect">
            <a:avLst/>
          </a:prstGeom>
          <a:noFill/>
        </p:spPr>
        <p:txBody>
          <a:bodyPr wrap="square" rtlCol="0">
            <a:spAutoFit/>
          </a:bodyPr>
          <a:lstStyle/>
          <a:p>
            <a:pPr algn="ctr"/>
            <a:r>
              <a:rPr kumimoji="1" lang="en-US" altLang="zh-CN" sz="2400" dirty="0">
                <a:solidFill>
                  <a:prstClr val="black"/>
                </a:solidFill>
                <a:latin typeface="等线" panose="020F0502020204030204"/>
                <a:ea typeface="等线" panose="02010600030101010101" pitchFamily="2" charset="-122"/>
              </a:rPr>
              <a:t>…</a:t>
            </a:r>
            <a:endParaRPr kumimoji="1" lang="zh-CN" altLang="en-US" sz="2400" dirty="0">
              <a:solidFill>
                <a:prstClr val="black"/>
              </a:solidFill>
              <a:latin typeface="等线" panose="020F0502020204030204"/>
              <a:ea typeface="等线" panose="02010600030101010101" pitchFamily="2" charset="-122"/>
            </a:endParaRPr>
          </a:p>
        </p:txBody>
      </p:sp>
      <p:sp>
        <p:nvSpPr>
          <p:cNvPr id="3082" name="文本框 3081">
            <a:extLst>
              <a:ext uri="{FF2B5EF4-FFF2-40B4-BE49-F238E27FC236}">
                <a16:creationId xmlns:a16="http://schemas.microsoft.com/office/drawing/2014/main" id="{1C77E9CB-479B-DA46-7DBD-4E9B5F5E819F}"/>
              </a:ext>
            </a:extLst>
          </p:cNvPr>
          <p:cNvSpPr txBox="1"/>
          <p:nvPr/>
        </p:nvSpPr>
        <p:spPr>
          <a:xfrm>
            <a:off x="5296577" y="3325573"/>
            <a:ext cx="957944" cy="584775"/>
          </a:xfrm>
          <a:prstGeom prst="rect">
            <a:avLst/>
          </a:prstGeom>
          <a:noFill/>
        </p:spPr>
        <p:txBody>
          <a:bodyPr wrap="square" rtlCol="0">
            <a:spAutoFit/>
          </a:bodyPr>
          <a:lstStyle/>
          <a:p>
            <a:pPr algn="ctr"/>
            <a:r>
              <a:rPr kumimoji="1" lang="en-US" altLang="zh-CN" sz="1600" dirty="0">
                <a:solidFill>
                  <a:prstClr val="black"/>
                </a:solidFill>
                <a:latin typeface="等线" panose="020F0502020204030204"/>
                <a:ea typeface="等线" panose="02010600030101010101" pitchFamily="2" charset="-122"/>
              </a:rPr>
              <a:t>State Objects</a:t>
            </a:r>
            <a:endParaRPr kumimoji="1" lang="zh-CN" altLang="en-US" sz="1600" dirty="0">
              <a:solidFill>
                <a:prstClr val="black"/>
              </a:solidFill>
              <a:latin typeface="等线" panose="020F0502020204030204"/>
              <a:ea typeface="等线" panose="02010600030101010101" pitchFamily="2" charset="-122"/>
            </a:endParaRPr>
          </a:p>
        </p:txBody>
      </p:sp>
      <p:sp>
        <p:nvSpPr>
          <p:cNvPr id="3083" name="圆角矩形 3082">
            <a:extLst>
              <a:ext uri="{FF2B5EF4-FFF2-40B4-BE49-F238E27FC236}">
                <a16:creationId xmlns:a16="http://schemas.microsoft.com/office/drawing/2014/main" id="{70BBB260-6436-5784-FE6C-6C765DD9F228}"/>
              </a:ext>
            </a:extLst>
          </p:cNvPr>
          <p:cNvSpPr/>
          <p:nvPr/>
        </p:nvSpPr>
        <p:spPr>
          <a:xfrm>
            <a:off x="9144679" y="3170261"/>
            <a:ext cx="1404257" cy="2691544"/>
          </a:xfrm>
          <a:prstGeom prst="roundRect">
            <a:avLst/>
          </a:prstGeom>
          <a:solidFill>
            <a:sysClr val="window" lastClr="FFFFFF"/>
          </a:solid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084" name="文本框 3083">
            <a:extLst>
              <a:ext uri="{FF2B5EF4-FFF2-40B4-BE49-F238E27FC236}">
                <a16:creationId xmlns:a16="http://schemas.microsoft.com/office/drawing/2014/main" id="{8EEAA951-6CB2-A552-A4F5-DEF32A2261DE}"/>
              </a:ext>
            </a:extLst>
          </p:cNvPr>
          <p:cNvSpPr txBox="1"/>
          <p:nvPr/>
        </p:nvSpPr>
        <p:spPr>
          <a:xfrm>
            <a:off x="9215310" y="3290161"/>
            <a:ext cx="1262994" cy="584775"/>
          </a:xfrm>
          <a:prstGeom prst="rect">
            <a:avLst/>
          </a:prstGeom>
          <a:noFill/>
        </p:spPr>
        <p:txBody>
          <a:bodyPr wrap="square" rtlCol="0">
            <a:spAutoFit/>
          </a:bodyPr>
          <a:lstStyle/>
          <a:p>
            <a:pPr algn="ctr"/>
            <a:r>
              <a:rPr kumimoji="1" lang="en-US" altLang="zh-CN" sz="1600" dirty="0">
                <a:solidFill>
                  <a:prstClr val="black"/>
                </a:solidFill>
                <a:latin typeface="等线" panose="020F0502020204030204"/>
                <a:ea typeface="等线" panose="02010600030101010101" pitchFamily="2" charset="-122"/>
              </a:rPr>
              <a:t>Managed ZooKeeper</a:t>
            </a:r>
          </a:p>
        </p:txBody>
      </p:sp>
      <p:sp>
        <p:nvSpPr>
          <p:cNvPr id="3085" name="文本框 3084">
            <a:extLst>
              <a:ext uri="{FF2B5EF4-FFF2-40B4-BE49-F238E27FC236}">
                <a16:creationId xmlns:a16="http://schemas.microsoft.com/office/drawing/2014/main" id="{5EF59DCC-C409-4636-9C3A-CE000E91D00C}"/>
              </a:ext>
            </a:extLst>
          </p:cNvPr>
          <p:cNvSpPr txBox="1"/>
          <p:nvPr/>
        </p:nvSpPr>
        <p:spPr>
          <a:xfrm>
            <a:off x="9215310" y="3874936"/>
            <a:ext cx="685800" cy="307777"/>
          </a:xfrm>
          <a:prstGeom prst="rect">
            <a:avLst/>
          </a:prstGeom>
          <a:noFill/>
        </p:spPr>
        <p:txBody>
          <a:bodyPr wrap="square" rtlCol="0">
            <a:spAutoFit/>
          </a:bodyPr>
          <a:lstStyle/>
          <a:p>
            <a:pPr algn="ctr"/>
            <a:r>
              <a:rPr kumimoji="1" lang="en-US" altLang="zh-CN" sz="1400" dirty="0">
                <a:solidFill>
                  <a:prstClr val="black"/>
                </a:solidFill>
                <a:latin typeface="等线" panose="020F0502020204030204"/>
                <a:ea typeface="等线" panose="02010600030101010101" pitchFamily="2" charset="-122"/>
              </a:rPr>
              <a:t>Pods:</a:t>
            </a:r>
            <a:endParaRPr kumimoji="1" lang="zh-CN" altLang="en-US" sz="1400" dirty="0">
              <a:solidFill>
                <a:prstClr val="black"/>
              </a:solidFill>
              <a:latin typeface="等线" panose="020F0502020204030204"/>
              <a:ea typeface="等线" panose="02010600030101010101" pitchFamily="2" charset="-122"/>
            </a:endParaRPr>
          </a:p>
        </p:txBody>
      </p:sp>
      <p:sp>
        <p:nvSpPr>
          <p:cNvPr id="3086" name="文本框 3085">
            <a:extLst>
              <a:ext uri="{FF2B5EF4-FFF2-40B4-BE49-F238E27FC236}">
                <a16:creationId xmlns:a16="http://schemas.microsoft.com/office/drawing/2014/main" id="{BCD5FEBA-9AB5-7939-2DF4-92914BEEBBAF}"/>
              </a:ext>
            </a:extLst>
          </p:cNvPr>
          <p:cNvSpPr txBox="1"/>
          <p:nvPr/>
        </p:nvSpPr>
        <p:spPr>
          <a:xfrm>
            <a:off x="9215310" y="4552959"/>
            <a:ext cx="685800" cy="307777"/>
          </a:xfrm>
          <a:prstGeom prst="rect">
            <a:avLst/>
          </a:prstGeom>
          <a:noFill/>
        </p:spPr>
        <p:txBody>
          <a:bodyPr wrap="square" rtlCol="0">
            <a:spAutoFit/>
          </a:bodyPr>
          <a:lstStyle/>
          <a:p>
            <a:pPr algn="ctr"/>
            <a:r>
              <a:rPr kumimoji="1" lang="en-US" altLang="zh-CN" sz="1400" dirty="0">
                <a:solidFill>
                  <a:prstClr val="black"/>
                </a:solidFill>
                <a:latin typeface="等线" panose="020F0502020204030204"/>
                <a:ea typeface="等线" panose="02010600030101010101" pitchFamily="2" charset="-122"/>
              </a:rPr>
              <a:t>Vols:</a:t>
            </a:r>
            <a:endParaRPr kumimoji="1" lang="zh-CN" altLang="en-US" sz="1400" dirty="0">
              <a:solidFill>
                <a:prstClr val="black"/>
              </a:solidFill>
              <a:latin typeface="等线" panose="020F0502020204030204"/>
              <a:ea typeface="等线" panose="02010600030101010101" pitchFamily="2" charset="-122"/>
            </a:endParaRPr>
          </a:p>
        </p:txBody>
      </p:sp>
      <p:sp>
        <p:nvSpPr>
          <p:cNvPr id="3087" name="文本框 3086">
            <a:extLst>
              <a:ext uri="{FF2B5EF4-FFF2-40B4-BE49-F238E27FC236}">
                <a16:creationId xmlns:a16="http://schemas.microsoft.com/office/drawing/2014/main" id="{CAB20849-0207-D635-D4A2-6D40EA0E3515}"/>
              </a:ext>
            </a:extLst>
          </p:cNvPr>
          <p:cNvSpPr txBox="1"/>
          <p:nvPr/>
        </p:nvSpPr>
        <p:spPr>
          <a:xfrm>
            <a:off x="9503907" y="5350698"/>
            <a:ext cx="685800" cy="461665"/>
          </a:xfrm>
          <a:prstGeom prst="rect">
            <a:avLst/>
          </a:prstGeom>
          <a:noFill/>
        </p:spPr>
        <p:txBody>
          <a:bodyPr wrap="square" rtlCol="0">
            <a:spAutoFit/>
          </a:bodyPr>
          <a:lstStyle/>
          <a:p>
            <a:pPr algn="ctr"/>
            <a:r>
              <a:rPr kumimoji="1" lang="en-US" altLang="zh-CN" sz="2400" dirty="0">
                <a:solidFill>
                  <a:prstClr val="black"/>
                </a:solidFill>
                <a:latin typeface="等线" panose="020F0502020204030204"/>
                <a:ea typeface="等线" panose="02010600030101010101" pitchFamily="2" charset="-122"/>
              </a:rPr>
              <a:t>…</a:t>
            </a:r>
            <a:endParaRPr kumimoji="1" lang="zh-CN" altLang="en-US" sz="2400" dirty="0">
              <a:solidFill>
                <a:prstClr val="black"/>
              </a:solidFill>
              <a:latin typeface="等线" panose="020F0502020204030204"/>
              <a:ea typeface="等线" panose="02010600030101010101" pitchFamily="2" charset="-122"/>
            </a:endParaRPr>
          </a:p>
        </p:txBody>
      </p:sp>
      <p:pic>
        <p:nvPicPr>
          <p:cNvPr id="3088" name="图形 3087" descr="数据库 纯色填充">
            <a:extLst>
              <a:ext uri="{FF2B5EF4-FFF2-40B4-BE49-F238E27FC236}">
                <a16:creationId xmlns:a16="http://schemas.microsoft.com/office/drawing/2014/main" id="{9DE0CD91-1035-DE20-539C-D6C057EADC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41545" y="4860736"/>
            <a:ext cx="453789" cy="453789"/>
          </a:xfrm>
          <a:prstGeom prst="rect">
            <a:avLst/>
          </a:prstGeom>
        </p:spPr>
      </p:pic>
      <p:pic>
        <p:nvPicPr>
          <p:cNvPr id="3089" name="图形 3088" descr="数据库 纯色填充">
            <a:extLst>
              <a:ext uri="{FF2B5EF4-FFF2-40B4-BE49-F238E27FC236}">
                <a16:creationId xmlns:a16="http://schemas.microsoft.com/office/drawing/2014/main" id="{0D383DA7-A8B0-2B51-6A28-E8B0E9A2AC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63329" y="4860736"/>
            <a:ext cx="453789" cy="453789"/>
          </a:xfrm>
          <a:prstGeom prst="rect">
            <a:avLst/>
          </a:prstGeom>
        </p:spPr>
      </p:pic>
      <p:pic>
        <p:nvPicPr>
          <p:cNvPr id="3090" name="图形 3089" descr="数据库 纯色填充">
            <a:extLst>
              <a:ext uri="{FF2B5EF4-FFF2-40B4-BE49-F238E27FC236}">
                <a16:creationId xmlns:a16="http://schemas.microsoft.com/office/drawing/2014/main" id="{2E84CFD5-408B-B43A-1F7C-C8CAFBB549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74354" y="4860736"/>
            <a:ext cx="453789" cy="453789"/>
          </a:xfrm>
          <a:prstGeom prst="rect">
            <a:avLst/>
          </a:prstGeom>
        </p:spPr>
      </p:pic>
      <p:pic>
        <p:nvPicPr>
          <p:cNvPr id="3091" name="图形 3090" descr="报纸 纯色填充">
            <a:extLst>
              <a:ext uri="{FF2B5EF4-FFF2-40B4-BE49-F238E27FC236}">
                <a16:creationId xmlns:a16="http://schemas.microsoft.com/office/drawing/2014/main" id="{C72BA854-6DB3-36D5-FCEC-10D3C8FD18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41545" y="4099170"/>
            <a:ext cx="453789" cy="453789"/>
          </a:xfrm>
          <a:prstGeom prst="rect">
            <a:avLst/>
          </a:prstGeom>
        </p:spPr>
      </p:pic>
      <p:pic>
        <p:nvPicPr>
          <p:cNvPr id="3092" name="图形 3091" descr="报纸 纯色填充">
            <a:extLst>
              <a:ext uri="{FF2B5EF4-FFF2-40B4-BE49-F238E27FC236}">
                <a16:creationId xmlns:a16="http://schemas.microsoft.com/office/drawing/2014/main" id="{0B8BA7CA-8330-9308-73B9-560FC775C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52442" y="4099170"/>
            <a:ext cx="453789" cy="453789"/>
          </a:xfrm>
          <a:prstGeom prst="rect">
            <a:avLst/>
          </a:prstGeom>
        </p:spPr>
      </p:pic>
      <p:pic>
        <p:nvPicPr>
          <p:cNvPr id="3093" name="图形 3092" descr="报纸 纯色填充">
            <a:extLst>
              <a:ext uri="{FF2B5EF4-FFF2-40B4-BE49-F238E27FC236}">
                <a16:creationId xmlns:a16="http://schemas.microsoft.com/office/drawing/2014/main" id="{B8735F4E-91DA-3F87-5B1C-7158435E4E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90644" y="4099170"/>
            <a:ext cx="453789" cy="453789"/>
          </a:xfrm>
          <a:prstGeom prst="rect">
            <a:avLst/>
          </a:prstGeom>
        </p:spPr>
      </p:pic>
      <p:sp>
        <p:nvSpPr>
          <p:cNvPr id="3094" name="圆角矩形 3093">
            <a:extLst>
              <a:ext uri="{FF2B5EF4-FFF2-40B4-BE49-F238E27FC236}">
                <a16:creationId xmlns:a16="http://schemas.microsoft.com/office/drawing/2014/main" id="{BBCABB80-02B9-56B2-5CE0-EE474DB0A2C4}"/>
              </a:ext>
            </a:extLst>
          </p:cNvPr>
          <p:cNvSpPr/>
          <p:nvPr/>
        </p:nvSpPr>
        <p:spPr>
          <a:xfrm>
            <a:off x="7152341" y="3170261"/>
            <a:ext cx="1415143" cy="2691544"/>
          </a:xfrm>
          <a:prstGeom prst="roundRect">
            <a:avLst/>
          </a:prstGeom>
          <a:solidFill>
            <a:srgbClr val="4472C4">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95" name="文本框 3094">
            <a:extLst>
              <a:ext uri="{FF2B5EF4-FFF2-40B4-BE49-F238E27FC236}">
                <a16:creationId xmlns:a16="http://schemas.microsoft.com/office/drawing/2014/main" id="{C4FB54A5-C525-BD5C-2DE9-2566DE1B675E}"/>
              </a:ext>
            </a:extLst>
          </p:cNvPr>
          <p:cNvSpPr txBox="1"/>
          <p:nvPr/>
        </p:nvSpPr>
        <p:spPr>
          <a:xfrm>
            <a:off x="7266640" y="3285544"/>
            <a:ext cx="1186544" cy="584775"/>
          </a:xfrm>
          <a:prstGeom prst="rect">
            <a:avLst/>
          </a:prstGeom>
          <a:noFill/>
        </p:spPr>
        <p:txBody>
          <a:bodyPr wrap="square" rtlCol="0">
            <a:spAutoFit/>
          </a:bodyPr>
          <a:lstStyle/>
          <a:p>
            <a:pPr algn="ctr"/>
            <a:r>
              <a:rPr kumimoji="1" lang="en-US" altLang="zh-CN" sz="1600" dirty="0">
                <a:solidFill>
                  <a:prstClr val="black"/>
                </a:solidFill>
                <a:latin typeface="等线" panose="020F0502020204030204"/>
                <a:ea typeface="等线" panose="02010600030101010101" pitchFamily="2" charset="-122"/>
              </a:rPr>
              <a:t>Kubernetes Core</a:t>
            </a:r>
            <a:endParaRPr kumimoji="1" lang="zh-CN" altLang="en-US" sz="1600" dirty="0">
              <a:solidFill>
                <a:prstClr val="black"/>
              </a:solidFill>
              <a:latin typeface="等线" panose="020F0502020204030204"/>
              <a:ea typeface="等线" panose="02010600030101010101" pitchFamily="2" charset="-122"/>
            </a:endParaRPr>
          </a:p>
        </p:txBody>
      </p:sp>
      <p:sp>
        <p:nvSpPr>
          <p:cNvPr id="3096" name="文本框 3095">
            <a:extLst>
              <a:ext uri="{FF2B5EF4-FFF2-40B4-BE49-F238E27FC236}">
                <a16:creationId xmlns:a16="http://schemas.microsoft.com/office/drawing/2014/main" id="{E4583CC9-1E6F-DC51-4553-D0C9BFBD3FAD}"/>
              </a:ext>
            </a:extLst>
          </p:cNvPr>
          <p:cNvSpPr txBox="1"/>
          <p:nvPr/>
        </p:nvSpPr>
        <p:spPr>
          <a:xfrm>
            <a:off x="7517012" y="5274693"/>
            <a:ext cx="685800" cy="461665"/>
          </a:xfrm>
          <a:prstGeom prst="rect">
            <a:avLst/>
          </a:prstGeom>
          <a:noFill/>
        </p:spPr>
        <p:txBody>
          <a:bodyPr wrap="square" rtlCol="0">
            <a:spAutoFit/>
          </a:bodyPr>
          <a:lstStyle/>
          <a:p>
            <a:pPr algn="ctr"/>
            <a:r>
              <a:rPr kumimoji="1" lang="en-US" altLang="zh-CN" sz="2400" dirty="0">
                <a:solidFill>
                  <a:prstClr val="black"/>
                </a:solidFill>
                <a:latin typeface="等线" panose="020F0502020204030204"/>
                <a:ea typeface="等线" panose="02010600030101010101" pitchFamily="2" charset="-122"/>
              </a:rPr>
              <a:t>…</a:t>
            </a:r>
            <a:endParaRPr kumimoji="1" lang="zh-CN" altLang="en-US" sz="2400" dirty="0">
              <a:solidFill>
                <a:prstClr val="black"/>
              </a:solidFill>
              <a:latin typeface="等线" panose="020F0502020204030204"/>
              <a:ea typeface="等线" panose="02010600030101010101" pitchFamily="2" charset="-122"/>
            </a:endParaRPr>
          </a:p>
        </p:txBody>
      </p:sp>
      <p:sp>
        <p:nvSpPr>
          <p:cNvPr id="3097" name="矩形 3096">
            <a:extLst>
              <a:ext uri="{FF2B5EF4-FFF2-40B4-BE49-F238E27FC236}">
                <a16:creationId xmlns:a16="http://schemas.microsoft.com/office/drawing/2014/main" id="{FCFAEEF6-31ED-6781-D98B-89FF76CE2837}"/>
              </a:ext>
            </a:extLst>
          </p:cNvPr>
          <p:cNvSpPr/>
          <p:nvPr/>
        </p:nvSpPr>
        <p:spPr>
          <a:xfrm>
            <a:off x="7209490" y="3954175"/>
            <a:ext cx="1300843" cy="46166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98" name="文本框 3097">
            <a:extLst>
              <a:ext uri="{FF2B5EF4-FFF2-40B4-BE49-F238E27FC236}">
                <a16:creationId xmlns:a16="http://schemas.microsoft.com/office/drawing/2014/main" id="{CD522290-7CD6-ACC6-C3CA-E490EEC3AF9A}"/>
              </a:ext>
            </a:extLst>
          </p:cNvPr>
          <p:cNvSpPr txBox="1"/>
          <p:nvPr/>
        </p:nvSpPr>
        <p:spPr>
          <a:xfrm>
            <a:off x="7267986" y="3892597"/>
            <a:ext cx="1186544" cy="584775"/>
          </a:xfrm>
          <a:prstGeom prst="rect">
            <a:avLst/>
          </a:prstGeom>
          <a:noFill/>
        </p:spPr>
        <p:txBody>
          <a:bodyPr wrap="square" rtlCol="0">
            <a:spAutoFit/>
          </a:bodyPr>
          <a:lstStyle/>
          <a:p>
            <a:pPr algn="ctr"/>
            <a:r>
              <a:rPr kumimoji="1" lang="en-US" altLang="zh-CN" sz="1600" dirty="0" err="1">
                <a:solidFill>
                  <a:prstClr val="black"/>
                </a:solidFill>
                <a:latin typeface="等线" panose="020F0502020204030204"/>
                <a:ea typeface="等线" panose="02010600030101010101" pitchFamily="2" charset="-122"/>
              </a:rPr>
              <a:t>Statefulset</a:t>
            </a:r>
            <a:r>
              <a:rPr kumimoji="1" lang="en-US" altLang="zh-CN" sz="1600" dirty="0">
                <a:solidFill>
                  <a:prstClr val="black"/>
                </a:solidFill>
                <a:latin typeface="等线" panose="020F0502020204030204"/>
                <a:ea typeface="等线" panose="02010600030101010101" pitchFamily="2" charset="-122"/>
              </a:rPr>
              <a:t> Controller</a:t>
            </a:r>
          </a:p>
        </p:txBody>
      </p:sp>
      <p:sp>
        <p:nvSpPr>
          <p:cNvPr id="3099" name="矩形 3098">
            <a:extLst>
              <a:ext uri="{FF2B5EF4-FFF2-40B4-BE49-F238E27FC236}">
                <a16:creationId xmlns:a16="http://schemas.microsoft.com/office/drawing/2014/main" id="{7513FEDC-7AC5-ACCD-425A-98193BFA09BE}"/>
              </a:ext>
            </a:extLst>
          </p:cNvPr>
          <p:cNvSpPr/>
          <p:nvPr/>
        </p:nvSpPr>
        <p:spPr>
          <a:xfrm>
            <a:off x="7208144" y="4763114"/>
            <a:ext cx="1300843" cy="461665"/>
          </a:xfrm>
          <a:prstGeom prst="rect">
            <a:avLst/>
          </a:prstGeom>
          <a:solidFill>
            <a:srgbClr val="ED7D31">
              <a:lumMod val="60000"/>
              <a:lumOff val="4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00" name="文本框 3099">
            <a:extLst>
              <a:ext uri="{FF2B5EF4-FFF2-40B4-BE49-F238E27FC236}">
                <a16:creationId xmlns:a16="http://schemas.microsoft.com/office/drawing/2014/main" id="{5F522CFC-C971-F9CD-A045-D0BC9CB83321}"/>
              </a:ext>
            </a:extLst>
          </p:cNvPr>
          <p:cNvSpPr txBox="1"/>
          <p:nvPr/>
        </p:nvSpPr>
        <p:spPr>
          <a:xfrm>
            <a:off x="7266640" y="4701536"/>
            <a:ext cx="1186544" cy="584775"/>
          </a:xfrm>
          <a:prstGeom prst="rect">
            <a:avLst/>
          </a:prstGeom>
          <a:noFill/>
        </p:spPr>
        <p:txBody>
          <a:bodyPr wrap="square" rtlCol="0">
            <a:spAutoFit/>
          </a:bodyPr>
          <a:lstStyle/>
          <a:p>
            <a:pPr algn="ctr"/>
            <a:r>
              <a:rPr kumimoji="1" lang="en-US" altLang="zh-CN" sz="1600" dirty="0">
                <a:solidFill>
                  <a:prstClr val="black"/>
                </a:solidFill>
                <a:latin typeface="等线" panose="020F0502020204030204"/>
                <a:ea typeface="等线" panose="02010600030101010101" pitchFamily="2" charset="-122"/>
              </a:rPr>
              <a:t>Volume Controller</a:t>
            </a:r>
          </a:p>
        </p:txBody>
      </p:sp>
      <p:cxnSp>
        <p:nvCxnSpPr>
          <p:cNvPr id="3101" name="直线箭头连接符 3100">
            <a:extLst>
              <a:ext uri="{FF2B5EF4-FFF2-40B4-BE49-F238E27FC236}">
                <a16:creationId xmlns:a16="http://schemas.microsoft.com/office/drawing/2014/main" id="{A49E475E-52E5-8AE5-F65B-34BAEE5A3207}"/>
              </a:ext>
            </a:extLst>
          </p:cNvPr>
          <p:cNvCxnSpPr>
            <a:cxnSpLocks/>
          </p:cNvCxnSpPr>
          <p:nvPr/>
        </p:nvCxnSpPr>
        <p:spPr>
          <a:xfrm>
            <a:off x="3538536" y="3910348"/>
            <a:ext cx="660254" cy="0"/>
          </a:xfrm>
          <a:prstGeom prst="straightConnector1">
            <a:avLst/>
          </a:prstGeom>
          <a:noFill/>
          <a:ln w="34925" cap="flat" cmpd="sng" algn="ctr">
            <a:solidFill>
              <a:srgbClr val="4472C4"/>
            </a:solidFill>
            <a:prstDash val="solid"/>
            <a:miter lim="800000"/>
            <a:tailEnd type="triangle"/>
          </a:ln>
          <a:effectLst/>
        </p:spPr>
      </p:cxnSp>
      <p:cxnSp>
        <p:nvCxnSpPr>
          <p:cNvPr id="3102" name="直线箭头连接符 3101">
            <a:extLst>
              <a:ext uri="{FF2B5EF4-FFF2-40B4-BE49-F238E27FC236}">
                <a16:creationId xmlns:a16="http://schemas.microsoft.com/office/drawing/2014/main" id="{7CE90A5C-0D3E-A2BF-731A-E2FCB7870E8F}"/>
              </a:ext>
            </a:extLst>
          </p:cNvPr>
          <p:cNvCxnSpPr>
            <a:cxnSpLocks/>
          </p:cNvCxnSpPr>
          <p:nvPr/>
        </p:nvCxnSpPr>
        <p:spPr>
          <a:xfrm>
            <a:off x="4784951" y="4257493"/>
            <a:ext cx="526070" cy="0"/>
          </a:xfrm>
          <a:prstGeom prst="straightConnector1">
            <a:avLst/>
          </a:prstGeom>
          <a:noFill/>
          <a:ln w="34925" cap="flat" cmpd="sng" algn="ctr">
            <a:solidFill>
              <a:srgbClr val="4472C4"/>
            </a:solidFill>
            <a:prstDash val="solid"/>
            <a:miter lim="800000"/>
            <a:tailEnd type="triangle"/>
          </a:ln>
          <a:effectLst/>
        </p:spPr>
      </p:cxnSp>
      <p:cxnSp>
        <p:nvCxnSpPr>
          <p:cNvPr id="3103" name="直线箭头连接符 3102">
            <a:extLst>
              <a:ext uri="{FF2B5EF4-FFF2-40B4-BE49-F238E27FC236}">
                <a16:creationId xmlns:a16="http://schemas.microsoft.com/office/drawing/2014/main" id="{BC12C79C-D6E1-1EE7-9FBB-C2B3ED91CB0A}"/>
              </a:ext>
            </a:extLst>
          </p:cNvPr>
          <p:cNvCxnSpPr>
            <a:cxnSpLocks/>
          </p:cNvCxnSpPr>
          <p:nvPr/>
        </p:nvCxnSpPr>
        <p:spPr>
          <a:xfrm>
            <a:off x="6336165" y="4257493"/>
            <a:ext cx="718203" cy="0"/>
          </a:xfrm>
          <a:prstGeom prst="straightConnector1">
            <a:avLst/>
          </a:prstGeom>
          <a:noFill/>
          <a:ln w="34925" cap="flat" cmpd="sng" algn="ctr">
            <a:solidFill>
              <a:srgbClr val="4472C4"/>
            </a:solidFill>
            <a:prstDash val="solid"/>
            <a:miter lim="800000"/>
            <a:tailEnd type="triangle"/>
          </a:ln>
          <a:effectLst/>
        </p:spPr>
      </p:cxnSp>
      <p:cxnSp>
        <p:nvCxnSpPr>
          <p:cNvPr id="3104" name="直线箭头连接符 3103">
            <a:extLst>
              <a:ext uri="{FF2B5EF4-FFF2-40B4-BE49-F238E27FC236}">
                <a16:creationId xmlns:a16="http://schemas.microsoft.com/office/drawing/2014/main" id="{E39048A9-1558-9DDA-3A3B-0AEB3F6987CC}"/>
              </a:ext>
            </a:extLst>
          </p:cNvPr>
          <p:cNvCxnSpPr>
            <a:cxnSpLocks/>
          </p:cNvCxnSpPr>
          <p:nvPr/>
        </p:nvCxnSpPr>
        <p:spPr>
          <a:xfrm>
            <a:off x="8676593" y="4246612"/>
            <a:ext cx="614051" cy="6678"/>
          </a:xfrm>
          <a:prstGeom prst="straightConnector1">
            <a:avLst/>
          </a:prstGeom>
          <a:noFill/>
          <a:ln w="34925" cap="flat" cmpd="sng" algn="ctr">
            <a:solidFill>
              <a:srgbClr val="4472C4"/>
            </a:solidFill>
            <a:prstDash val="solid"/>
            <a:miter lim="800000"/>
            <a:tailEnd type="triangle"/>
          </a:ln>
          <a:effectLst/>
        </p:spPr>
      </p:cxnSp>
      <p:cxnSp>
        <p:nvCxnSpPr>
          <p:cNvPr id="3105" name="直线箭头连接符 3104">
            <a:extLst>
              <a:ext uri="{FF2B5EF4-FFF2-40B4-BE49-F238E27FC236}">
                <a16:creationId xmlns:a16="http://schemas.microsoft.com/office/drawing/2014/main" id="{786B08D2-0E26-7484-EC52-55751C70C6E9}"/>
              </a:ext>
            </a:extLst>
          </p:cNvPr>
          <p:cNvCxnSpPr>
            <a:cxnSpLocks/>
          </p:cNvCxnSpPr>
          <p:nvPr/>
        </p:nvCxnSpPr>
        <p:spPr>
          <a:xfrm flipH="1">
            <a:off x="8676593" y="4344585"/>
            <a:ext cx="597761" cy="0"/>
          </a:xfrm>
          <a:prstGeom prst="straightConnector1">
            <a:avLst/>
          </a:prstGeom>
          <a:noFill/>
          <a:ln w="34925" cap="flat" cmpd="sng" algn="ctr">
            <a:solidFill>
              <a:srgbClr val="C00000"/>
            </a:solidFill>
            <a:prstDash val="solid"/>
            <a:miter lim="800000"/>
            <a:tailEnd type="triangle"/>
          </a:ln>
          <a:effectLst/>
        </p:spPr>
      </p:cxnSp>
      <p:cxnSp>
        <p:nvCxnSpPr>
          <p:cNvPr id="3106" name="直线箭头连接符 3105">
            <a:extLst>
              <a:ext uri="{FF2B5EF4-FFF2-40B4-BE49-F238E27FC236}">
                <a16:creationId xmlns:a16="http://schemas.microsoft.com/office/drawing/2014/main" id="{B409EDC9-F810-52FF-C35E-9E81BEA02CCF}"/>
              </a:ext>
            </a:extLst>
          </p:cNvPr>
          <p:cNvCxnSpPr>
            <a:cxnSpLocks/>
          </p:cNvCxnSpPr>
          <p:nvPr/>
        </p:nvCxnSpPr>
        <p:spPr>
          <a:xfrm flipH="1">
            <a:off x="6336165" y="4344585"/>
            <a:ext cx="718203" cy="0"/>
          </a:xfrm>
          <a:prstGeom prst="straightConnector1">
            <a:avLst/>
          </a:prstGeom>
          <a:noFill/>
          <a:ln w="34925" cap="flat" cmpd="sng" algn="ctr">
            <a:solidFill>
              <a:srgbClr val="C00000"/>
            </a:solidFill>
            <a:prstDash val="solid"/>
            <a:miter lim="800000"/>
            <a:tailEnd type="triangle"/>
          </a:ln>
          <a:effectLst/>
        </p:spPr>
      </p:cxnSp>
      <p:cxnSp>
        <p:nvCxnSpPr>
          <p:cNvPr id="3107" name="直线箭头连接符 3106">
            <a:extLst>
              <a:ext uri="{FF2B5EF4-FFF2-40B4-BE49-F238E27FC236}">
                <a16:creationId xmlns:a16="http://schemas.microsoft.com/office/drawing/2014/main" id="{AE40DA73-25CA-1E24-2BB1-B3600ABB49C0}"/>
              </a:ext>
            </a:extLst>
          </p:cNvPr>
          <p:cNvCxnSpPr>
            <a:cxnSpLocks/>
          </p:cNvCxnSpPr>
          <p:nvPr/>
        </p:nvCxnSpPr>
        <p:spPr>
          <a:xfrm>
            <a:off x="4784951" y="5028721"/>
            <a:ext cx="526070" cy="0"/>
          </a:xfrm>
          <a:prstGeom prst="straightConnector1">
            <a:avLst/>
          </a:prstGeom>
          <a:noFill/>
          <a:ln w="34925" cap="flat" cmpd="sng" algn="ctr">
            <a:solidFill>
              <a:srgbClr val="4472C4"/>
            </a:solidFill>
            <a:prstDash val="solid"/>
            <a:miter lim="800000"/>
            <a:tailEnd type="triangle"/>
          </a:ln>
          <a:effectLst/>
        </p:spPr>
      </p:cxnSp>
      <p:cxnSp>
        <p:nvCxnSpPr>
          <p:cNvPr id="3108" name="直线箭头连接符 3107">
            <a:extLst>
              <a:ext uri="{FF2B5EF4-FFF2-40B4-BE49-F238E27FC236}">
                <a16:creationId xmlns:a16="http://schemas.microsoft.com/office/drawing/2014/main" id="{2E79B4FC-1A96-359E-B135-0DECB90BD80C}"/>
              </a:ext>
            </a:extLst>
          </p:cNvPr>
          <p:cNvCxnSpPr>
            <a:cxnSpLocks/>
          </p:cNvCxnSpPr>
          <p:nvPr/>
        </p:nvCxnSpPr>
        <p:spPr>
          <a:xfrm>
            <a:off x="6336165" y="4984740"/>
            <a:ext cx="718203" cy="0"/>
          </a:xfrm>
          <a:prstGeom prst="straightConnector1">
            <a:avLst/>
          </a:prstGeom>
          <a:noFill/>
          <a:ln w="34925" cap="flat" cmpd="sng" algn="ctr">
            <a:solidFill>
              <a:srgbClr val="4472C4"/>
            </a:solidFill>
            <a:prstDash val="solid"/>
            <a:miter lim="800000"/>
            <a:tailEnd type="triangle"/>
          </a:ln>
          <a:effectLst/>
        </p:spPr>
      </p:cxnSp>
      <p:cxnSp>
        <p:nvCxnSpPr>
          <p:cNvPr id="3109" name="直线箭头连接符 3108">
            <a:extLst>
              <a:ext uri="{FF2B5EF4-FFF2-40B4-BE49-F238E27FC236}">
                <a16:creationId xmlns:a16="http://schemas.microsoft.com/office/drawing/2014/main" id="{88FFB205-9866-25DD-1F55-DB1ECE59562E}"/>
              </a:ext>
            </a:extLst>
          </p:cNvPr>
          <p:cNvCxnSpPr>
            <a:cxnSpLocks/>
          </p:cNvCxnSpPr>
          <p:nvPr/>
        </p:nvCxnSpPr>
        <p:spPr>
          <a:xfrm flipH="1">
            <a:off x="6336165" y="5071832"/>
            <a:ext cx="718203" cy="0"/>
          </a:xfrm>
          <a:prstGeom prst="straightConnector1">
            <a:avLst/>
          </a:prstGeom>
          <a:noFill/>
          <a:ln w="34925" cap="flat" cmpd="sng" algn="ctr">
            <a:solidFill>
              <a:srgbClr val="C00000"/>
            </a:solidFill>
            <a:prstDash val="solid"/>
            <a:miter lim="800000"/>
            <a:tailEnd type="triangle"/>
          </a:ln>
          <a:effectLst/>
        </p:spPr>
      </p:cxnSp>
      <p:cxnSp>
        <p:nvCxnSpPr>
          <p:cNvPr id="3110" name="直线箭头连接符 3109">
            <a:extLst>
              <a:ext uri="{FF2B5EF4-FFF2-40B4-BE49-F238E27FC236}">
                <a16:creationId xmlns:a16="http://schemas.microsoft.com/office/drawing/2014/main" id="{58368762-B180-B6A9-4D58-10B536117984}"/>
              </a:ext>
            </a:extLst>
          </p:cNvPr>
          <p:cNvCxnSpPr>
            <a:cxnSpLocks/>
          </p:cNvCxnSpPr>
          <p:nvPr/>
        </p:nvCxnSpPr>
        <p:spPr>
          <a:xfrm>
            <a:off x="8676593" y="4969323"/>
            <a:ext cx="614051" cy="6678"/>
          </a:xfrm>
          <a:prstGeom prst="straightConnector1">
            <a:avLst/>
          </a:prstGeom>
          <a:noFill/>
          <a:ln w="34925" cap="flat" cmpd="sng" algn="ctr">
            <a:solidFill>
              <a:srgbClr val="4472C4"/>
            </a:solidFill>
            <a:prstDash val="solid"/>
            <a:miter lim="800000"/>
            <a:tailEnd type="triangle"/>
          </a:ln>
          <a:effectLst/>
        </p:spPr>
      </p:cxnSp>
      <p:cxnSp>
        <p:nvCxnSpPr>
          <p:cNvPr id="3111" name="直线箭头连接符 3110">
            <a:extLst>
              <a:ext uri="{FF2B5EF4-FFF2-40B4-BE49-F238E27FC236}">
                <a16:creationId xmlns:a16="http://schemas.microsoft.com/office/drawing/2014/main" id="{C9709F9C-ABF9-EA8D-4C39-C103B69646D0}"/>
              </a:ext>
            </a:extLst>
          </p:cNvPr>
          <p:cNvCxnSpPr>
            <a:cxnSpLocks/>
          </p:cNvCxnSpPr>
          <p:nvPr/>
        </p:nvCxnSpPr>
        <p:spPr>
          <a:xfrm flipH="1">
            <a:off x="8676593" y="5067296"/>
            <a:ext cx="597761" cy="0"/>
          </a:xfrm>
          <a:prstGeom prst="straightConnector1">
            <a:avLst/>
          </a:prstGeom>
          <a:noFill/>
          <a:ln w="34925" cap="flat" cmpd="sng" algn="ctr">
            <a:solidFill>
              <a:srgbClr val="C00000"/>
            </a:solidFill>
            <a:prstDash val="solid"/>
            <a:miter lim="800000"/>
            <a:tailEnd type="triangle"/>
          </a:ln>
          <a:effectLst/>
        </p:spPr>
      </p:cxnSp>
      <p:sp>
        <p:nvSpPr>
          <p:cNvPr id="3112" name="文本框 3111">
            <a:extLst>
              <a:ext uri="{FF2B5EF4-FFF2-40B4-BE49-F238E27FC236}">
                <a16:creationId xmlns:a16="http://schemas.microsoft.com/office/drawing/2014/main" id="{33BC4FCE-C8A9-2D16-4015-45D3887E7C71}"/>
              </a:ext>
            </a:extLst>
          </p:cNvPr>
          <p:cNvSpPr txBox="1"/>
          <p:nvPr/>
        </p:nvSpPr>
        <p:spPr>
          <a:xfrm>
            <a:off x="1426707" y="2773813"/>
            <a:ext cx="2194888" cy="369332"/>
          </a:xfrm>
          <a:prstGeom prst="rect">
            <a:avLst/>
          </a:prstGeom>
          <a:noFill/>
        </p:spPr>
        <p:txBody>
          <a:bodyPr wrap="square" rtlCol="0">
            <a:spAutoFit/>
          </a:bodyPr>
          <a:lstStyle/>
          <a:p>
            <a:r>
              <a:rPr kumimoji="1" lang="en-US" altLang="zh-CN" dirty="0">
                <a:solidFill>
                  <a:prstClr val="black"/>
                </a:solidFill>
                <a:latin typeface="等线" panose="020F0502020204030204"/>
                <a:ea typeface="等线" panose="02010600030101010101" pitchFamily="2" charset="-122"/>
              </a:rPr>
              <a:t>Upscale ZooKeeper</a:t>
            </a:r>
            <a:endParaRPr kumimoji="1" lang="zh-CN" altLang="en-US" dirty="0">
              <a:solidFill>
                <a:prstClr val="black"/>
              </a:solidFill>
              <a:latin typeface="等线" panose="020F0502020204030204"/>
              <a:ea typeface="等线" panose="02010600030101010101" pitchFamily="2" charset="-122"/>
            </a:endParaRPr>
          </a:p>
        </p:txBody>
      </p:sp>
      <p:sp>
        <p:nvSpPr>
          <p:cNvPr id="3113" name="矩形 3112">
            <a:extLst>
              <a:ext uri="{FF2B5EF4-FFF2-40B4-BE49-F238E27FC236}">
                <a16:creationId xmlns:a16="http://schemas.microsoft.com/office/drawing/2014/main" id="{78168B8A-F735-AAFA-8E46-82A2967DADC3}"/>
              </a:ext>
            </a:extLst>
          </p:cNvPr>
          <p:cNvSpPr/>
          <p:nvPr/>
        </p:nvSpPr>
        <p:spPr>
          <a:xfrm>
            <a:off x="5367335" y="5002731"/>
            <a:ext cx="685800" cy="390410"/>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Vol</a:t>
            </a:r>
            <a:endParaRPr kumimoji="1"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39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63"/>
                                        </p:tgtEl>
                                        <p:attrNameLst>
                                          <p:attrName>ppt_y</p:attrName>
                                        </p:attrNameLst>
                                      </p:cBhvr>
                                      <p:tavLst>
                                        <p:tav tm="0">
                                          <p:val>
                                            <p:strVal val="#ppt_y"/>
                                          </p:val>
                                        </p:tav>
                                        <p:tav tm="100000">
                                          <p:val>
                                            <p:strVal val="#ppt_y+#ppt_h*1.125000"/>
                                          </p:val>
                                        </p:tav>
                                      </p:tavLst>
                                    </p:anim>
                                    <p:animEffect transition="out" filter="wipe(down)">
                                      <p:cBhvr>
                                        <p:cTn id="7" dur="500"/>
                                        <p:tgtEl>
                                          <p:spTgt spid="63"/>
                                        </p:tgtEl>
                                      </p:cBhvr>
                                    </p:animEffect>
                                    <p:set>
                                      <p:cBhvr>
                                        <p:cTn id="8" dur="1" fill="hold">
                                          <p:stCondLst>
                                            <p:cond delay="499"/>
                                          </p:stCondLst>
                                        </p:cTn>
                                        <p:tgtEl>
                                          <p:spTgt spid="63"/>
                                        </p:tgtEl>
                                        <p:attrNameLst>
                                          <p:attrName>style.visibility</p:attrName>
                                        </p:attrNameLst>
                                      </p:cBhvr>
                                      <p:to>
                                        <p:strVal val="hidden"/>
                                      </p:to>
                                    </p:set>
                                  </p:childTnLst>
                                </p:cTn>
                              </p:par>
                              <p:par>
                                <p:cTn id="9" presetID="3" presetClass="entr" presetSubtype="10" fill="hold" nodeType="withEffect">
                                  <p:stCondLst>
                                    <p:cond delay="0"/>
                                  </p:stCondLst>
                                  <p:childTnLst>
                                    <p:set>
                                      <p:cBhvr>
                                        <p:cTn id="10" dur="1" fill="hold">
                                          <p:stCondLst>
                                            <p:cond delay="0"/>
                                          </p:stCondLst>
                                        </p:cTn>
                                        <p:tgtEl>
                                          <p:spTgt spid="3072"/>
                                        </p:tgtEl>
                                        <p:attrNameLst>
                                          <p:attrName>style.visibility</p:attrName>
                                        </p:attrNameLst>
                                      </p:cBhvr>
                                      <p:to>
                                        <p:strVal val="visible"/>
                                      </p:to>
                                    </p:set>
                                    <p:animEffect transition="in" filter="blinds(horizontal)">
                                      <p:cBhvr>
                                        <p:cTn id="11" dur="500"/>
                                        <p:tgtEl>
                                          <p:spTgt spid="307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101"/>
                                        </p:tgtEl>
                                        <p:attrNameLst>
                                          <p:attrName>style.visibility</p:attrName>
                                        </p:attrNameLst>
                                      </p:cBhvr>
                                      <p:to>
                                        <p:strVal val="visible"/>
                                      </p:to>
                                    </p:set>
                                    <p:animEffect transition="in" filter="blinds(horizontal)">
                                      <p:cBhvr>
                                        <p:cTn id="16" dur="500"/>
                                        <p:tgtEl>
                                          <p:spTgt spid="310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102"/>
                                        </p:tgtEl>
                                        <p:attrNameLst>
                                          <p:attrName>style.visibility</p:attrName>
                                        </p:attrNameLst>
                                      </p:cBhvr>
                                      <p:to>
                                        <p:strVal val="visible"/>
                                      </p:to>
                                    </p:set>
                                    <p:animEffect transition="in" filter="blinds(horizontal)">
                                      <p:cBhvr>
                                        <p:cTn id="21" dur="500"/>
                                        <p:tgtEl>
                                          <p:spTgt spid="3102"/>
                                        </p:tgtEl>
                                      </p:cBhvr>
                                    </p:animEffect>
                                  </p:childTnLst>
                                </p:cTn>
                              </p:par>
                              <p:par>
                                <p:cTn id="22" presetID="3" presetClass="entr" presetSubtype="10" fill="hold" nodeType="withEffect">
                                  <p:stCondLst>
                                    <p:cond delay="0"/>
                                  </p:stCondLst>
                                  <p:childTnLst>
                                    <p:set>
                                      <p:cBhvr>
                                        <p:cTn id="23" dur="1" fill="hold">
                                          <p:stCondLst>
                                            <p:cond delay="0"/>
                                          </p:stCondLst>
                                        </p:cTn>
                                        <p:tgtEl>
                                          <p:spTgt spid="3107"/>
                                        </p:tgtEl>
                                        <p:attrNameLst>
                                          <p:attrName>style.visibility</p:attrName>
                                        </p:attrNameLst>
                                      </p:cBhvr>
                                      <p:to>
                                        <p:strVal val="visible"/>
                                      </p:to>
                                    </p:set>
                                    <p:animEffect transition="in" filter="blinds(horizontal)">
                                      <p:cBhvr>
                                        <p:cTn id="24" dur="500"/>
                                        <p:tgtEl>
                                          <p:spTgt spid="310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103"/>
                                        </p:tgtEl>
                                        <p:attrNameLst>
                                          <p:attrName>style.visibility</p:attrName>
                                        </p:attrNameLst>
                                      </p:cBhvr>
                                      <p:to>
                                        <p:strVal val="visible"/>
                                      </p:to>
                                    </p:set>
                                    <p:animEffect transition="in" filter="blinds(horizontal)">
                                      <p:cBhvr>
                                        <p:cTn id="29" dur="500"/>
                                        <p:tgtEl>
                                          <p:spTgt spid="3103"/>
                                        </p:tgtEl>
                                      </p:cBhvr>
                                    </p:animEffect>
                                  </p:childTnLst>
                                </p:cTn>
                              </p:par>
                              <p:par>
                                <p:cTn id="30" presetID="3" presetClass="entr" presetSubtype="10" fill="hold" nodeType="withEffect">
                                  <p:stCondLst>
                                    <p:cond delay="0"/>
                                  </p:stCondLst>
                                  <p:childTnLst>
                                    <p:set>
                                      <p:cBhvr>
                                        <p:cTn id="31" dur="1" fill="hold">
                                          <p:stCondLst>
                                            <p:cond delay="0"/>
                                          </p:stCondLst>
                                        </p:cTn>
                                        <p:tgtEl>
                                          <p:spTgt spid="3108"/>
                                        </p:tgtEl>
                                        <p:attrNameLst>
                                          <p:attrName>style.visibility</p:attrName>
                                        </p:attrNameLst>
                                      </p:cBhvr>
                                      <p:to>
                                        <p:strVal val="visible"/>
                                      </p:to>
                                    </p:set>
                                    <p:animEffect transition="in" filter="blinds(horizontal)">
                                      <p:cBhvr>
                                        <p:cTn id="32" dur="500"/>
                                        <p:tgtEl>
                                          <p:spTgt spid="31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04"/>
                                        </p:tgtEl>
                                        <p:attrNameLst>
                                          <p:attrName>style.visibility</p:attrName>
                                        </p:attrNameLst>
                                      </p:cBhvr>
                                      <p:to>
                                        <p:strVal val="visible"/>
                                      </p:to>
                                    </p:set>
                                    <p:animEffect transition="in" filter="blinds(horizontal)">
                                      <p:cBhvr>
                                        <p:cTn id="37" dur="500"/>
                                        <p:tgtEl>
                                          <p:spTgt spid="3104"/>
                                        </p:tgtEl>
                                      </p:cBhvr>
                                    </p:animEffect>
                                  </p:childTnLst>
                                </p:cTn>
                              </p:par>
                              <p:par>
                                <p:cTn id="38" presetID="3" presetClass="entr" presetSubtype="10" fill="hold" nodeType="withEffect">
                                  <p:stCondLst>
                                    <p:cond delay="0"/>
                                  </p:stCondLst>
                                  <p:childTnLst>
                                    <p:set>
                                      <p:cBhvr>
                                        <p:cTn id="39" dur="1" fill="hold">
                                          <p:stCondLst>
                                            <p:cond delay="0"/>
                                          </p:stCondLst>
                                        </p:cTn>
                                        <p:tgtEl>
                                          <p:spTgt spid="3110"/>
                                        </p:tgtEl>
                                        <p:attrNameLst>
                                          <p:attrName>style.visibility</p:attrName>
                                        </p:attrNameLst>
                                      </p:cBhvr>
                                      <p:to>
                                        <p:strVal val="visible"/>
                                      </p:to>
                                    </p:set>
                                    <p:animEffect transition="in" filter="blinds(horizontal)">
                                      <p:cBhvr>
                                        <p:cTn id="40" dur="500"/>
                                        <p:tgtEl>
                                          <p:spTgt spid="311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093"/>
                                        </p:tgtEl>
                                        <p:attrNameLst>
                                          <p:attrName>style.visibility</p:attrName>
                                        </p:attrNameLst>
                                      </p:cBhvr>
                                      <p:to>
                                        <p:strVal val="visible"/>
                                      </p:to>
                                    </p:set>
                                    <p:animEffect transition="in" filter="blinds(horizontal)">
                                      <p:cBhvr>
                                        <p:cTn id="45" dur="500"/>
                                        <p:tgtEl>
                                          <p:spTgt spid="3093"/>
                                        </p:tgtEl>
                                      </p:cBhvr>
                                    </p:animEffect>
                                  </p:childTnLst>
                                </p:cTn>
                              </p:par>
                              <p:par>
                                <p:cTn id="46" presetID="3" presetClass="entr" presetSubtype="10" fill="hold" nodeType="withEffect">
                                  <p:stCondLst>
                                    <p:cond delay="0"/>
                                  </p:stCondLst>
                                  <p:childTnLst>
                                    <p:set>
                                      <p:cBhvr>
                                        <p:cTn id="47" dur="1" fill="hold">
                                          <p:stCondLst>
                                            <p:cond delay="0"/>
                                          </p:stCondLst>
                                        </p:cTn>
                                        <p:tgtEl>
                                          <p:spTgt spid="3090"/>
                                        </p:tgtEl>
                                        <p:attrNameLst>
                                          <p:attrName>style.visibility</p:attrName>
                                        </p:attrNameLst>
                                      </p:cBhvr>
                                      <p:to>
                                        <p:strVal val="visible"/>
                                      </p:to>
                                    </p:set>
                                    <p:animEffect transition="in" filter="blinds(horizontal)">
                                      <p:cBhvr>
                                        <p:cTn id="48" dur="500"/>
                                        <p:tgtEl>
                                          <p:spTgt spid="309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105"/>
                                        </p:tgtEl>
                                        <p:attrNameLst>
                                          <p:attrName>style.visibility</p:attrName>
                                        </p:attrNameLst>
                                      </p:cBhvr>
                                      <p:to>
                                        <p:strVal val="visible"/>
                                      </p:to>
                                    </p:set>
                                    <p:animEffect transition="in" filter="blinds(horizontal)">
                                      <p:cBhvr>
                                        <p:cTn id="53" dur="500"/>
                                        <p:tgtEl>
                                          <p:spTgt spid="3105"/>
                                        </p:tgtEl>
                                      </p:cBhvr>
                                    </p:animEffect>
                                  </p:childTnLst>
                                </p:cTn>
                              </p:par>
                              <p:par>
                                <p:cTn id="54" presetID="3" presetClass="entr" presetSubtype="10" fill="hold" nodeType="withEffect">
                                  <p:stCondLst>
                                    <p:cond delay="0"/>
                                  </p:stCondLst>
                                  <p:childTnLst>
                                    <p:set>
                                      <p:cBhvr>
                                        <p:cTn id="55" dur="1" fill="hold">
                                          <p:stCondLst>
                                            <p:cond delay="0"/>
                                          </p:stCondLst>
                                        </p:cTn>
                                        <p:tgtEl>
                                          <p:spTgt spid="3111"/>
                                        </p:tgtEl>
                                        <p:attrNameLst>
                                          <p:attrName>style.visibility</p:attrName>
                                        </p:attrNameLst>
                                      </p:cBhvr>
                                      <p:to>
                                        <p:strVal val="visible"/>
                                      </p:to>
                                    </p:set>
                                    <p:animEffect transition="in" filter="blinds(horizontal)">
                                      <p:cBhvr>
                                        <p:cTn id="56" dur="500"/>
                                        <p:tgtEl>
                                          <p:spTgt spid="311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106"/>
                                        </p:tgtEl>
                                        <p:attrNameLst>
                                          <p:attrName>style.visibility</p:attrName>
                                        </p:attrNameLst>
                                      </p:cBhvr>
                                      <p:to>
                                        <p:strVal val="visible"/>
                                      </p:to>
                                    </p:set>
                                    <p:animEffect transition="in" filter="blinds(horizontal)">
                                      <p:cBhvr>
                                        <p:cTn id="61" dur="500"/>
                                        <p:tgtEl>
                                          <p:spTgt spid="3106"/>
                                        </p:tgtEl>
                                      </p:cBhvr>
                                    </p:animEffect>
                                  </p:childTnLst>
                                </p:cTn>
                              </p:par>
                              <p:par>
                                <p:cTn id="62" presetID="3" presetClass="entr" presetSubtype="10" fill="hold" nodeType="withEffect">
                                  <p:stCondLst>
                                    <p:cond delay="0"/>
                                  </p:stCondLst>
                                  <p:childTnLst>
                                    <p:set>
                                      <p:cBhvr>
                                        <p:cTn id="63" dur="1" fill="hold">
                                          <p:stCondLst>
                                            <p:cond delay="0"/>
                                          </p:stCondLst>
                                        </p:cTn>
                                        <p:tgtEl>
                                          <p:spTgt spid="3109"/>
                                        </p:tgtEl>
                                        <p:attrNameLst>
                                          <p:attrName>style.visibility</p:attrName>
                                        </p:attrNameLst>
                                      </p:cBhvr>
                                      <p:to>
                                        <p:strVal val="visible"/>
                                      </p:to>
                                    </p:set>
                                    <p:animEffect transition="in" filter="blinds(horizontal)">
                                      <p:cBhvr>
                                        <p:cTn id="64" dur="500"/>
                                        <p:tgtEl>
                                          <p:spTgt spid="310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078"/>
                                        </p:tgtEl>
                                        <p:attrNameLst>
                                          <p:attrName>style.visibility</p:attrName>
                                        </p:attrNameLst>
                                      </p:cBhvr>
                                      <p:to>
                                        <p:strVal val="visible"/>
                                      </p:to>
                                    </p:set>
                                    <p:animEffect transition="in" filter="blinds(horizontal)">
                                      <p:cBhvr>
                                        <p:cTn id="69" dur="500"/>
                                        <p:tgtEl>
                                          <p:spTgt spid="307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113"/>
                                        </p:tgtEl>
                                        <p:attrNameLst>
                                          <p:attrName>style.visibility</p:attrName>
                                        </p:attrNameLst>
                                      </p:cBhvr>
                                      <p:to>
                                        <p:strVal val="visible"/>
                                      </p:to>
                                    </p:set>
                                    <p:animEffect transition="in" filter="blinds(horizontal)">
                                      <p:cBhvr>
                                        <p:cTn id="72" dur="500"/>
                                        <p:tgtEl>
                                          <p:spTgt spid="3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113" grpId="0" animBg="1"/>
    </p:bldLst>
  </p:timing>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2738</TotalTime>
  <Words>2890</Words>
  <Application>Microsoft Office PowerPoint</Application>
  <PresentationFormat>宽屏</PresentationFormat>
  <Paragraphs>429</Paragraphs>
  <Slides>30</Slides>
  <Notes>28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30</vt:i4>
      </vt:variant>
    </vt:vector>
  </HeadingPairs>
  <TitlesOfParts>
    <vt:vector size="45" baseType="lpstr">
      <vt:lpstr>Baloo Tamma 2</vt:lpstr>
      <vt:lpstr>Clarity City</vt:lpstr>
      <vt:lpstr>標楷體</vt:lpstr>
      <vt:lpstr>Google Sans Text</vt:lpstr>
      <vt:lpstr>MS Sans Serif</vt:lpstr>
      <vt:lpstr>等线</vt:lpstr>
      <vt:lpstr>楷体</vt:lpstr>
      <vt:lpstr>Arial</vt:lpstr>
      <vt:lpstr>Calibri</vt:lpstr>
      <vt:lpstr>Calibri Light</vt:lpstr>
      <vt:lpstr>Cambria Math</vt:lpstr>
      <vt:lpstr>Times New Roman</vt:lpstr>
      <vt:lpstr>Wingdings</vt:lpstr>
      <vt:lpstr>NTHU UniCloud</vt:lpstr>
      <vt:lpstr>自訂設計</vt:lpstr>
      <vt:lpstr>Towards Ensuring Cloud Reliability Through Different Objectives  2024.10.22</vt:lpstr>
      <vt:lpstr>Outline</vt:lpstr>
      <vt:lpstr>PowerPoint 演示文稿</vt:lpstr>
      <vt:lpstr>Introduction – What is cloud (1/3)</vt:lpstr>
      <vt:lpstr>Introduction – Cloud Reliability (2/3)</vt:lpstr>
      <vt:lpstr>Introduction – Cloud Reliability (3/3)</vt:lpstr>
      <vt:lpstr>PowerPoint 演示文稿</vt:lpstr>
      <vt:lpstr>Background – Kubernetes (1/6)</vt:lpstr>
      <vt:lpstr>Background – Kubernetes Operators (2/6)</vt:lpstr>
      <vt:lpstr>Background – Network Traffic (3/6)</vt:lpstr>
      <vt:lpstr>Background – Network Monitoring (4/6)</vt:lpstr>
      <vt:lpstr>Background – Hardware  (5/6)</vt:lpstr>
      <vt:lpstr>Background – Repair Workflow (6/6)</vt:lpstr>
      <vt:lpstr>PowerPoint 演示文稿</vt:lpstr>
      <vt:lpstr>Acto – Testing Kubernetes Operator (1/4)</vt:lpstr>
      <vt:lpstr>Acto – Testing Kubernetes Operator (2/4)</vt:lpstr>
      <vt:lpstr>Acto – Testing Kubernetes Operator (3/4)</vt:lpstr>
      <vt:lpstr>Acto – Testing Kubernetes Operator (4/4)</vt:lpstr>
      <vt:lpstr>Evaluation – Acto (1/1)</vt:lpstr>
      <vt:lpstr>AND – Diagnosing Network System (1/3)</vt:lpstr>
      <vt:lpstr>AND – Diagnosing Network System (2/3)</vt:lpstr>
      <vt:lpstr>AND – Diagnosing Network System (3/3)</vt:lpstr>
      <vt:lpstr>Evaluation – AND (1/2)</vt:lpstr>
      <vt:lpstr>Evaluation – AND (2/2)</vt:lpstr>
      <vt:lpstr>Hyrax – Fail-in-place Paradigm (1/1)</vt:lpstr>
      <vt:lpstr>Evaluation – Hyrax (1/2)</vt:lpstr>
      <vt:lpstr>Evaluation – Hyrax (2/2)</vt:lpstr>
      <vt:lpstr>PowerPoint 演示文稿</vt:lpstr>
      <vt:lpstr>Summary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Yeh-Ching Chung 鍾葉青）</cp:lastModifiedBy>
  <cp:revision>120</cp:revision>
  <dcterms:created xsi:type="dcterms:W3CDTF">2020-07-15T11:13:39Z</dcterms:created>
  <dcterms:modified xsi:type="dcterms:W3CDTF">2024-10-22T06:00:16Z</dcterms:modified>
</cp:coreProperties>
</file>