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47"/>
  </p:notesMasterIdLst>
  <p:sldIdLst>
    <p:sldId id="256" r:id="rId6"/>
    <p:sldId id="520" r:id="rId7"/>
    <p:sldId id="521" r:id="rId8"/>
    <p:sldId id="524" r:id="rId9"/>
    <p:sldId id="516" r:id="rId10"/>
    <p:sldId id="523" r:id="rId11"/>
    <p:sldId id="525" r:id="rId12"/>
    <p:sldId id="526" r:id="rId13"/>
    <p:sldId id="527" r:id="rId14"/>
    <p:sldId id="528" r:id="rId15"/>
    <p:sldId id="529" r:id="rId16"/>
    <p:sldId id="531" r:id="rId17"/>
    <p:sldId id="532" r:id="rId18"/>
    <p:sldId id="522" r:id="rId19"/>
    <p:sldId id="534" r:id="rId20"/>
    <p:sldId id="535" r:id="rId21"/>
    <p:sldId id="536" r:id="rId22"/>
    <p:sldId id="533" r:id="rId23"/>
    <p:sldId id="542" r:id="rId24"/>
    <p:sldId id="538" r:id="rId25"/>
    <p:sldId id="539" r:id="rId26"/>
    <p:sldId id="543" r:id="rId27"/>
    <p:sldId id="544" r:id="rId28"/>
    <p:sldId id="556" r:id="rId29"/>
    <p:sldId id="560" r:id="rId30"/>
    <p:sldId id="561" r:id="rId31"/>
    <p:sldId id="562" r:id="rId32"/>
    <p:sldId id="563" r:id="rId33"/>
    <p:sldId id="564" r:id="rId34"/>
    <p:sldId id="540" r:id="rId35"/>
    <p:sldId id="545" r:id="rId36"/>
    <p:sldId id="546" r:id="rId37"/>
    <p:sldId id="549" r:id="rId38"/>
    <p:sldId id="548" r:id="rId39"/>
    <p:sldId id="550" r:id="rId40"/>
    <p:sldId id="551" r:id="rId41"/>
    <p:sldId id="552" r:id="rId42"/>
    <p:sldId id="554" r:id="rId43"/>
    <p:sldId id="553" r:id="rId44"/>
    <p:sldId id="565" r:id="rId45"/>
    <p:sldId id="555" r:id="rId4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80628" autoAdjust="0"/>
  </p:normalViewPr>
  <p:slideViewPr>
    <p:cSldViewPr snapToGrid="0">
      <p:cViewPr varScale="1">
        <p:scale>
          <a:sx n="66" d="100"/>
          <a:sy n="66" d="100"/>
        </p:scale>
        <p:origin x="7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2024/10/16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extLst>
      <p:ext uri="{BB962C8B-B14F-4D97-AF65-F5344CB8AC3E}">
        <p14:creationId xmlns:p14="http://schemas.microsoft.com/office/powerpoint/2010/main" val="26370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extLst>
      <p:ext uri="{BB962C8B-B14F-4D97-AF65-F5344CB8AC3E}">
        <p14:creationId xmlns:p14="http://schemas.microsoft.com/office/powerpoint/2010/main" val="53108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11</a:t>
            </a:fld>
            <a:endParaRPr lang="zh-TW" altLang="en-US"/>
          </a:p>
        </p:txBody>
      </p:sp>
    </p:spTree>
    <p:extLst>
      <p:ext uri="{BB962C8B-B14F-4D97-AF65-F5344CB8AC3E}">
        <p14:creationId xmlns:p14="http://schemas.microsoft.com/office/powerpoint/2010/main" val="277131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12</a:t>
            </a:fld>
            <a:endParaRPr lang="zh-TW" altLang="en-US"/>
          </a:p>
        </p:txBody>
      </p:sp>
    </p:spTree>
    <p:extLst>
      <p:ext uri="{BB962C8B-B14F-4D97-AF65-F5344CB8AC3E}">
        <p14:creationId xmlns:p14="http://schemas.microsoft.com/office/powerpoint/2010/main" val="221550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Now, we focus on four aspects of Serverless, that is cold start performance,  resource allocation, function communication, resource allocation and security. There are also some other factors we should pay attention to, such as monitoring, debugging, and programming framework, but at present we don’t </a:t>
            </a:r>
            <a:r>
              <a:rPr lang="en-US" altLang="zh-CN" dirty="0"/>
              <a:t>analysis them</a:t>
            </a:r>
            <a:r>
              <a:rPr lang="en-US" altLang="zh-TW" dirty="0"/>
              <a:t>.</a:t>
            </a:r>
          </a:p>
          <a:p>
            <a:endParaRPr lang="en-US" altLang="zh-TW" dirty="0"/>
          </a:p>
          <a:p>
            <a:r>
              <a:rPr lang="en-US" altLang="zh-TW" dirty="0"/>
              <a:t>In this section, I will introduce the concept of </a:t>
            </a:r>
            <a:r>
              <a:rPr lang="en-US" altLang="zh-CN" dirty="0"/>
              <a:t>current challenges and research questions</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13</a:t>
            </a:fld>
            <a:endParaRPr lang="zh-TW" altLang="en-US"/>
          </a:p>
        </p:txBody>
      </p:sp>
    </p:spTree>
    <p:extLst>
      <p:ext uri="{BB962C8B-B14F-4D97-AF65-F5344CB8AC3E}">
        <p14:creationId xmlns:p14="http://schemas.microsoft.com/office/powerpoint/2010/main" val="64691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14</a:t>
            </a:fld>
            <a:endParaRPr lang="zh-TW" altLang="en-US"/>
          </a:p>
        </p:txBody>
      </p:sp>
    </p:spTree>
    <p:extLst>
      <p:ext uri="{BB962C8B-B14F-4D97-AF65-F5344CB8AC3E}">
        <p14:creationId xmlns:p14="http://schemas.microsoft.com/office/powerpoint/2010/main" val="29535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15</a:t>
            </a:fld>
            <a:endParaRPr lang="zh-TW" altLang="en-US"/>
          </a:p>
        </p:txBody>
      </p:sp>
    </p:spTree>
    <p:extLst>
      <p:ext uri="{BB962C8B-B14F-4D97-AF65-F5344CB8AC3E}">
        <p14:creationId xmlns:p14="http://schemas.microsoft.com/office/powerpoint/2010/main" val="1776717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16</a:t>
            </a:fld>
            <a:endParaRPr lang="zh-TW" altLang="en-US"/>
          </a:p>
        </p:txBody>
      </p:sp>
    </p:spTree>
    <p:extLst>
      <p:ext uri="{BB962C8B-B14F-4D97-AF65-F5344CB8AC3E}">
        <p14:creationId xmlns:p14="http://schemas.microsoft.com/office/powerpoint/2010/main" val="389126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17</a:t>
            </a:fld>
            <a:endParaRPr lang="zh-TW" altLang="en-US"/>
          </a:p>
        </p:txBody>
      </p:sp>
    </p:spTree>
    <p:extLst>
      <p:ext uri="{BB962C8B-B14F-4D97-AF65-F5344CB8AC3E}">
        <p14:creationId xmlns:p14="http://schemas.microsoft.com/office/powerpoint/2010/main" val="267806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18</a:t>
            </a:fld>
            <a:endParaRPr lang="zh-TW" altLang="en-US"/>
          </a:p>
        </p:txBody>
      </p:sp>
    </p:spTree>
    <p:extLst>
      <p:ext uri="{BB962C8B-B14F-4D97-AF65-F5344CB8AC3E}">
        <p14:creationId xmlns:p14="http://schemas.microsoft.com/office/powerpoint/2010/main" val="239446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19</a:t>
            </a:fld>
            <a:endParaRPr lang="zh-TW" altLang="en-US"/>
          </a:p>
        </p:txBody>
      </p:sp>
    </p:spTree>
    <p:extLst>
      <p:ext uri="{BB962C8B-B14F-4D97-AF65-F5344CB8AC3E}">
        <p14:creationId xmlns:p14="http://schemas.microsoft.com/office/powerpoint/2010/main" val="97567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 SC"/>
              </a:rPr>
              <a:t>水平扩展是通过增加集群中的节点数量来增加系统的容量和性能。垂直扩展是通过增加单个节点的计算能力来提高系统性能。</a:t>
            </a: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20</a:t>
            </a:fld>
            <a:endParaRPr lang="zh-TW" altLang="en-US"/>
          </a:p>
        </p:txBody>
      </p:sp>
    </p:spTree>
    <p:extLst>
      <p:ext uri="{BB962C8B-B14F-4D97-AF65-F5344CB8AC3E}">
        <p14:creationId xmlns:p14="http://schemas.microsoft.com/office/powerpoint/2010/main" val="399118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extLst>
      <p:ext uri="{BB962C8B-B14F-4D97-AF65-F5344CB8AC3E}">
        <p14:creationId xmlns:p14="http://schemas.microsoft.com/office/powerpoint/2010/main" val="2338750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21</a:t>
            </a:fld>
            <a:endParaRPr lang="zh-TW" altLang="en-US"/>
          </a:p>
        </p:txBody>
      </p:sp>
    </p:spTree>
    <p:extLst>
      <p:ext uri="{BB962C8B-B14F-4D97-AF65-F5344CB8AC3E}">
        <p14:creationId xmlns:p14="http://schemas.microsoft.com/office/powerpoint/2010/main" val="68728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22</a:t>
            </a:fld>
            <a:endParaRPr lang="zh-TW" altLang="en-US"/>
          </a:p>
        </p:txBody>
      </p:sp>
    </p:spTree>
    <p:extLst>
      <p:ext uri="{BB962C8B-B14F-4D97-AF65-F5344CB8AC3E}">
        <p14:creationId xmlns:p14="http://schemas.microsoft.com/office/powerpoint/2010/main" val="4162995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23</a:t>
            </a:fld>
            <a:endParaRPr lang="zh-TW" altLang="en-US"/>
          </a:p>
        </p:txBody>
      </p:sp>
    </p:spTree>
    <p:extLst>
      <p:ext uri="{BB962C8B-B14F-4D97-AF65-F5344CB8AC3E}">
        <p14:creationId xmlns:p14="http://schemas.microsoft.com/office/powerpoint/2010/main" val="1664544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24</a:t>
            </a:fld>
            <a:endParaRPr lang="zh-TW" altLang="en-US"/>
          </a:p>
        </p:txBody>
      </p:sp>
    </p:spTree>
    <p:extLst>
      <p:ext uri="{BB962C8B-B14F-4D97-AF65-F5344CB8AC3E}">
        <p14:creationId xmlns:p14="http://schemas.microsoft.com/office/powerpoint/2010/main" val="3067857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25</a:t>
            </a:fld>
            <a:endParaRPr lang="zh-TW" altLang="en-US"/>
          </a:p>
        </p:txBody>
      </p:sp>
    </p:spTree>
    <p:extLst>
      <p:ext uri="{BB962C8B-B14F-4D97-AF65-F5344CB8AC3E}">
        <p14:creationId xmlns:p14="http://schemas.microsoft.com/office/powerpoint/2010/main" val="368127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26</a:t>
            </a:fld>
            <a:endParaRPr lang="zh-TW" altLang="en-US"/>
          </a:p>
        </p:txBody>
      </p:sp>
    </p:spTree>
    <p:extLst>
      <p:ext uri="{BB962C8B-B14F-4D97-AF65-F5344CB8AC3E}">
        <p14:creationId xmlns:p14="http://schemas.microsoft.com/office/powerpoint/2010/main" val="18526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27</a:t>
            </a:fld>
            <a:endParaRPr lang="zh-TW" altLang="en-US"/>
          </a:p>
        </p:txBody>
      </p:sp>
    </p:spTree>
    <p:extLst>
      <p:ext uri="{BB962C8B-B14F-4D97-AF65-F5344CB8AC3E}">
        <p14:creationId xmlns:p14="http://schemas.microsoft.com/office/powerpoint/2010/main" val="373250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28</a:t>
            </a:fld>
            <a:endParaRPr lang="zh-TW" altLang="en-US"/>
          </a:p>
        </p:txBody>
      </p:sp>
    </p:spTree>
    <p:extLst>
      <p:ext uri="{BB962C8B-B14F-4D97-AF65-F5344CB8AC3E}">
        <p14:creationId xmlns:p14="http://schemas.microsoft.com/office/powerpoint/2010/main" val="2814619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Requirest</a:t>
            </a:r>
            <a:r>
              <a:rPr lang="en-US" altLang="zh-CN" dirty="0"/>
              <a:t> per second (RPS)</a:t>
            </a: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29</a:t>
            </a:fld>
            <a:endParaRPr lang="zh-TW" altLang="en-US"/>
          </a:p>
        </p:txBody>
      </p:sp>
    </p:spTree>
    <p:extLst>
      <p:ext uri="{BB962C8B-B14F-4D97-AF65-F5344CB8AC3E}">
        <p14:creationId xmlns:p14="http://schemas.microsoft.com/office/powerpoint/2010/main" val="397879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30</a:t>
            </a:fld>
            <a:endParaRPr lang="zh-TW" altLang="en-US"/>
          </a:p>
        </p:txBody>
      </p:sp>
    </p:spTree>
    <p:extLst>
      <p:ext uri="{BB962C8B-B14F-4D97-AF65-F5344CB8AC3E}">
        <p14:creationId xmlns:p14="http://schemas.microsoft.com/office/powerpoint/2010/main" val="20199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 I just want to print hello world but I need to buy a server.</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b="0" i="0" u="none" strike="noStrike" kern="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Serverless allows users to pay based on the amount of computing. </a:t>
            </a:r>
            <a:r>
              <a:rPr kumimoji="1" lang="en-US" altLang="zh-CN" sz="1200" kern="0" dirty="0">
                <a:solidFill>
                  <a:prstClr val="black"/>
                </a:solidFill>
                <a:latin typeface="Calibri" panose="020F0502020204030204" pitchFamily="34" charset="0"/>
                <a:ea typeface="微软雅黑" panose="020B0503020204020204" pitchFamily="34" charset="-122"/>
                <a:cs typeface="+mn-ea"/>
                <a:sym typeface="Calibri" panose="020F0502020204030204" pitchFamily="34" charset="0"/>
              </a:rPr>
              <a:t>A</a:t>
            </a:r>
            <a:r>
              <a:rPr kumimoji="1" lang="en-US" altLang="zh-CN" sz="1200" b="0" i="0" u="none" strike="noStrike" kern="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s service is automatically expanded, there is no need to reserve and pay for a fixed amount of bandwidth or servers.</a:t>
            </a:r>
          </a:p>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a:t>
            </a:fld>
            <a:endParaRPr lang="zh-TW" altLang="en-US"/>
          </a:p>
        </p:txBody>
      </p:sp>
    </p:spTree>
    <p:extLst>
      <p:ext uri="{BB962C8B-B14F-4D97-AF65-F5344CB8AC3E}">
        <p14:creationId xmlns:p14="http://schemas.microsoft.com/office/powerpoint/2010/main" val="3384817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31</a:t>
            </a:fld>
            <a:endParaRPr lang="zh-TW" altLang="en-US"/>
          </a:p>
        </p:txBody>
      </p:sp>
    </p:spTree>
    <p:extLst>
      <p:ext uri="{BB962C8B-B14F-4D97-AF65-F5344CB8AC3E}">
        <p14:creationId xmlns:p14="http://schemas.microsoft.com/office/powerpoint/2010/main" val="232840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32</a:t>
            </a:fld>
            <a:endParaRPr lang="zh-TW" altLang="en-US"/>
          </a:p>
        </p:txBody>
      </p:sp>
    </p:spTree>
    <p:extLst>
      <p:ext uri="{BB962C8B-B14F-4D97-AF65-F5344CB8AC3E}">
        <p14:creationId xmlns:p14="http://schemas.microsoft.com/office/powerpoint/2010/main" val="57717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33</a:t>
            </a:fld>
            <a:endParaRPr lang="zh-TW" altLang="en-US"/>
          </a:p>
        </p:txBody>
      </p:sp>
    </p:spTree>
    <p:extLst>
      <p:ext uri="{BB962C8B-B14F-4D97-AF65-F5344CB8AC3E}">
        <p14:creationId xmlns:p14="http://schemas.microsoft.com/office/powerpoint/2010/main" val="388537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34</a:t>
            </a:fld>
            <a:endParaRPr lang="zh-TW" altLang="en-US"/>
          </a:p>
        </p:txBody>
      </p:sp>
    </p:spTree>
    <p:extLst>
      <p:ext uri="{BB962C8B-B14F-4D97-AF65-F5344CB8AC3E}">
        <p14:creationId xmlns:p14="http://schemas.microsoft.com/office/powerpoint/2010/main" val="2265484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35</a:t>
            </a:fld>
            <a:endParaRPr lang="zh-TW" altLang="en-US"/>
          </a:p>
        </p:txBody>
      </p:sp>
    </p:spTree>
    <p:extLst>
      <p:ext uri="{BB962C8B-B14F-4D97-AF65-F5344CB8AC3E}">
        <p14:creationId xmlns:p14="http://schemas.microsoft.com/office/powerpoint/2010/main" val="409394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36</a:t>
            </a:fld>
            <a:endParaRPr lang="zh-TW" altLang="en-US"/>
          </a:p>
        </p:txBody>
      </p:sp>
    </p:spTree>
    <p:extLst>
      <p:ext uri="{BB962C8B-B14F-4D97-AF65-F5344CB8AC3E}">
        <p14:creationId xmlns:p14="http://schemas.microsoft.com/office/powerpoint/2010/main" val="2493278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37</a:t>
            </a:fld>
            <a:endParaRPr lang="zh-TW" altLang="en-US"/>
          </a:p>
        </p:txBody>
      </p:sp>
    </p:spTree>
    <p:extLst>
      <p:ext uri="{BB962C8B-B14F-4D97-AF65-F5344CB8AC3E}">
        <p14:creationId xmlns:p14="http://schemas.microsoft.com/office/powerpoint/2010/main" val="4098378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Now, we focus on four aspects of Serverless, that is cold start performance,  resource allocation, function communication, resource allocation and security. There are also some other factors we should pay attention to, such as monitoring, debugging, and programming framework, but at present we don’t </a:t>
            </a:r>
            <a:r>
              <a:rPr lang="en-US" altLang="zh-CN" dirty="0"/>
              <a:t>analysis them</a:t>
            </a:r>
            <a:r>
              <a:rPr lang="en-US" altLang="zh-TW" dirty="0"/>
              <a:t>.</a:t>
            </a:r>
          </a:p>
          <a:p>
            <a:endParaRPr lang="en-US" altLang="zh-TW" dirty="0"/>
          </a:p>
          <a:p>
            <a:r>
              <a:rPr lang="en-US" altLang="zh-TW" dirty="0"/>
              <a:t>In this section, I will introduce the concept of </a:t>
            </a:r>
            <a:r>
              <a:rPr lang="en-US" altLang="zh-CN" dirty="0"/>
              <a:t>current challenges and research questions</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38</a:t>
            </a:fld>
            <a:endParaRPr lang="zh-TW" altLang="en-US"/>
          </a:p>
        </p:txBody>
      </p:sp>
    </p:spTree>
    <p:extLst>
      <p:ext uri="{BB962C8B-B14F-4D97-AF65-F5344CB8AC3E}">
        <p14:creationId xmlns:p14="http://schemas.microsoft.com/office/powerpoint/2010/main" val="112574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39</a:t>
            </a:fld>
            <a:endParaRPr lang="zh-TW" altLang="en-US"/>
          </a:p>
        </p:txBody>
      </p:sp>
    </p:spTree>
    <p:extLst>
      <p:ext uri="{BB962C8B-B14F-4D97-AF65-F5344CB8AC3E}">
        <p14:creationId xmlns:p14="http://schemas.microsoft.com/office/powerpoint/2010/main" val="601734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solidFill>
                  <a:srgbClr val="000000"/>
                </a:solidFill>
                <a:effectLst/>
                <a:latin typeface="LinLibertineT"/>
              </a:rPr>
              <a:t>An automated detection may be useful to reduce the risk of misconfiguration and ease the burden of configuration management on serverless-based developers.</a:t>
            </a: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40</a:t>
            </a:fld>
            <a:endParaRPr lang="zh-TW" altLang="en-US"/>
          </a:p>
        </p:txBody>
      </p:sp>
    </p:spTree>
    <p:extLst>
      <p:ext uri="{BB962C8B-B14F-4D97-AF65-F5344CB8AC3E}">
        <p14:creationId xmlns:p14="http://schemas.microsoft.com/office/powerpoint/2010/main" val="229231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dirty="0"/>
              <a:t>BaaS represents customized cloud services provided by cloud providers, such as cloud storage and notification services. These services can choose to provide FaaS services to simplify the development of backend functions for developers. </a:t>
            </a:r>
            <a:br>
              <a:rPr lang="en-US" altLang="zh-CN" dirty="0"/>
            </a:br>
            <a:br>
              <a:rPr lang="en-US" altLang="zh-CN" dirty="0"/>
            </a:br>
            <a:r>
              <a:rPr lang="zh-CN" altLang="en-US" dirty="0"/>
              <a:t>FaaS means that developers can write stateless, event-driven serverless functions, allowing them to focus on the logic of serverless applications.</a:t>
            </a:r>
            <a:br>
              <a:rPr lang="en-US" altLang="zh-CN" dirty="0"/>
            </a:br>
            <a:br>
              <a:rPr lang="en-US" altLang="zh-CN" dirty="0"/>
            </a:br>
            <a:r>
              <a:rPr lang="en-US" altLang="zh-CN" dirty="0">
                <a:solidFill>
                  <a:srgbClr val="3C4043"/>
                </a:solidFill>
                <a:effectLst/>
              </a:rPr>
              <a:t>For example, there is a preprocessing task for images, which may not run frequently, but from time to time a large number of images will arrive at one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000000"/>
                </a:solidFill>
                <a:ea typeface="微软雅黑" panose="020B0503020204020204" pitchFamily="34" charset="-122"/>
                <a:cs typeface="+mn-ea"/>
                <a:sym typeface="Calibri" panose="020F0502020204030204" pitchFamily="34" charset="0"/>
              </a:rPr>
              <a:t>Asynchronous</a:t>
            </a:r>
            <a:r>
              <a:rPr lang="zh-CN" altLang="en-US" sz="1200" dirty="0">
                <a:solidFill>
                  <a:srgbClr val="000000"/>
                </a:solidFill>
                <a:ea typeface="微软雅黑" panose="020B0503020204020204" pitchFamily="34" charset="-122"/>
                <a:cs typeface="+mn-ea"/>
                <a:sym typeface="Calibri" panose="020F0502020204030204" pitchFamily="34" charset="0"/>
              </a:rPr>
              <a:t>：</a:t>
            </a:r>
            <a:r>
              <a:rPr lang="en-US" altLang="zh-CN" sz="1200" dirty="0">
                <a:solidFill>
                  <a:srgbClr val="000000"/>
                </a:solidFill>
                <a:ea typeface="微软雅黑" panose="020B0503020204020204" pitchFamily="34" charset="-122"/>
                <a:cs typeface="+mn-ea"/>
                <a:sym typeface="Calibri" panose="020F0502020204030204" pitchFamily="34" charset="0"/>
              </a:rPr>
              <a:t>don't need to wait other programs’ results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5</a:t>
            </a:fld>
            <a:endParaRPr lang="zh-TW" altLang="en-US"/>
          </a:p>
        </p:txBody>
      </p:sp>
    </p:spTree>
    <p:extLst>
      <p:ext uri="{BB962C8B-B14F-4D97-AF65-F5344CB8AC3E}">
        <p14:creationId xmlns:p14="http://schemas.microsoft.com/office/powerpoint/2010/main" val="501315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41</a:t>
            </a:fld>
            <a:endParaRPr lang="zh-TW" altLang="en-US"/>
          </a:p>
        </p:txBody>
      </p:sp>
    </p:spTree>
    <p:extLst>
      <p:ext uri="{BB962C8B-B14F-4D97-AF65-F5344CB8AC3E}">
        <p14:creationId xmlns:p14="http://schemas.microsoft.com/office/powerpoint/2010/main" val="25971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Serverless computing offers many advantages over traditional cloud-based or server-centric infrastructure. For many developers, serverless architectures offer greater scalability, greater flexibility, and faster time to release at a lower cost. With serverless architectures, developers don't have to worry about purchasing, provisioning, and managing backend servers. However, serverless computing isn't a panacea for all web application developers.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algn="l"/>
            <a:r>
              <a:rPr lang="en-US" altLang="zh-CN" b="0" i="0" dirty="0">
                <a:solidFill>
                  <a:srgbClr val="737373"/>
                </a:solidFill>
                <a:effectLst/>
                <a:latin typeface="DM Sans" panose="020F0502020204030204" pitchFamily="2" charset="0"/>
              </a:rPr>
              <a:t>Serverless architecture and</a:t>
            </a:r>
            <a:r>
              <a:rPr lang="en-US" altLang="zh-CN" b="0" i="0" u="none" strike="noStrike" dirty="0">
                <a:solidFill>
                  <a:srgbClr val="737373"/>
                </a:solidFill>
                <a:effectLst/>
                <a:latin typeface="DM Sans" panose="020F0502020204030204" pitchFamily="2" charset="0"/>
              </a:rPr>
              <a:t> </a:t>
            </a:r>
            <a:r>
              <a:rPr lang="en-US" altLang="zh-CN" sz="1200" b="0" i="0" u="none" strike="noStrike" kern="1200" dirty="0">
                <a:solidFill>
                  <a:srgbClr val="737373"/>
                </a:solidFill>
                <a:effectLst/>
                <a:latin typeface="DM Sans" panose="020F0502020204030204" pitchFamily="2" charset="0"/>
                <a:ea typeface="+mn-ea"/>
                <a:cs typeface="+mn-cs"/>
              </a:rPr>
              <a:t>containers</a:t>
            </a:r>
            <a:r>
              <a:rPr lang="en-US" altLang="zh-CN" b="0" i="0" dirty="0">
                <a:solidFill>
                  <a:srgbClr val="737373"/>
                </a:solidFill>
                <a:effectLst/>
                <a:latin typeface="DM Sans" panose="020F0502020204030204" pitchFamily="2" charset="0"/>
              </a:rPr>
              <a:t> are similar in that they both give developers the flexibility they need to build applications with less overhead. There are use cases for each. However, cloud computing is more cost-effective and offers more scalability.</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 think the development of Large Language Models sheds the light on the SaaS.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6</a:t>
            </a:fld>
            <a:endParaRPr lang="zh-TW" altLang="en-US"/>
          </a:p>
        </p:txBody>
      </p:sp>
    </p:spTree>
    <p:extLst>
      <p:ext uri="{BB962C8B-B14F-4D97-AF65-F5344CB8AC3E}">
        <p14:creationId xmlns:p14="http://schemas.microsoft.com/office/powerpoint/2010/main" val="429304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22222"/>
                </a:solidFill>
                <a:effectLst/>
                <a:latin typeface="-apple-system"/>
              </a:rPr>
              <a:t>These datasets are typically stored in external data sources like databases, object storage, or APIs. Serverless functions can access and manipulate this external data during their execution, enabling them to perform more complex tasks or retrieve specific information as needed. </a:t>
            </a: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7</a:t>
            </a:fld>
            <a:endParaRPr lang="zh-TW" altLang="en-US"/>
          </a:p>
        </p:txBody>
      </p:sp>
    </p:spTree>
    <p:extLst>
      <p:ext uri="{BB962C8B-B14F-4D97-AF65-F5344CB8AC3E}">
        <p14:creationId xmlns:p14="http://schemas.microsoft.com/office/powerpoint/2010/main" val="63033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Now, we focus on four aspects of Serverless, that is cold start performance,  resource allocation, function communication, resource allocation and security. There are also some other factors we should pay attention to, such as monitoring, debugging, and programming framework, but at present we don’t </a:t>
            </a:r>
            <a:r>
              <a:rPr lang="en-US" altLang="zh-CN" dirty="0"/>
              <a:t>analysis them</a:t>
            </a:r>
            <a:r>
              <a:rPr lang="en-US" altLang="zh-TW" dirty="0"/>
              <a:t>.</a:t>
            </a:r>
          </a:p>
          <a:p>
            <a:endParaRPr lang="en-US" altLang="zh-TW" dirty="0"/>
          </a:p>
          <a:p>
            <a:r>
              <a:rPr lang="en-US" altLang="zh-TW" dirty="0"/>
              <a:t>In this section, I will introduce the concept of </a:t>
            </a:r>
            <a:r>
              <a:rPr lang="en-US" altLang="zh-CN" dirty="0"/>
              <a:t>current challenges and research questions</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8</a:t>
            </a:fld>
            <a:endParaRPr lang="zh-TW" altLang="en-US"/>
          </a:p>
        </p:txBody>
      </p:sp>
    </p:spTree>
    <p:extLst>
      <p:ext uri="{BB962C8B-B14F-4D97-AF65-F5344CB8AC3E}">
        <p14:creationId xmlns:p14="http://schemas.microsoft.com/office/powerpoint/2010/main" val="325082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9</a:t>
            </a:fld>
            <a:endParaRPr lang="zh-TW" altLang="en-US"/>
          </a:p>
        </p:txBody>
      </p:sp>
    </p:spTree>
    <p:extLst>
      <p:ext uri="{BB962C8B-B14F-4D97-AF65-F5344CB8AC3E}">
        <p14:creationId xmlns:p14="http://schemas.microsoft.com/office/powerpoint/2010/main" val="421452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10</a:t>
            </a:fld>
            <a:endParaRPr lang="zh-TW" altLang="en-US"/>
          </a:p>
        </p:txBody>
      </p:sp>
    </p:spTree>
    <p:extLst>
      <p:ext uri="{BB962C8B-B14F-4D97-AF65-F5344CB8AC3E}">
        <p14:creationId xmlns:p14="http://schemas.microsoft.com/office/powerpoint/2010/main" val="397276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7">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3">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384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5330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5186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9922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3"/>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4994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798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283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56343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863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177555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9984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7"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3"/>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7160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3886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01853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30796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482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727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649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37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03070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633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8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2565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736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12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56623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p:titleStyle>
    <p:body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400">
          <a:solidFill>
            <a:schemeClr val="tx1"/>
          </a:solidFill>
          <a:latin typeface="+mn-lt"/>
          <a:ea typeface="+mn-ea"/>
        </a:defRPr>
      </a:lvl3pPr>
      <a:lvl4pPr marL="1600121" indent="-228589" algn="l" rtl="0" eaLnBrk="1" fontAlgn="base" hangingPunct="1">
        <a:spcBef>
          <a:spcPct val="20000"/>
        </a:spcBef>
        <a:spcAft>
          <a:spcPct val="0"/>
        </a:spcAft>
        <a:buChar char="–"/>
        <a:defRPr kumimoji="1" sz="2000">
          <a:solidFill>
            <a:schemeClr val="tx1"/>
          </a:solidFill>
          <a:latin typeface="+mn-lt"/>
          <a:ea typeface="+mn-ea"/>
        </a:defRPr>
      </a:lvl4pPr>
      <a:lvl5pPr marL="2057298" indent="-228589" algn="l" rtl="0" eaLnBrk="1" fontAlgn="base" hangingPunct="1">
        <a:spcBef>
          <a:spcPct val="20000"/>
        </a:spcBef>
        <a:spcAft>
          <a:spcPct val="0"/>
        </a:spcAft>
        <a:buChar char="»"/>
        <a:defRPr kumimoji="1" sz="2000">
          <a:solidFill>
            <a:schemeClr val="tx1"/>
          </a:solidFill>
          <a:latin typeface="+mn-lt"/>
          <a:ea typeface="+mn-ea"/>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45687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493342"/>
            <a:ext cx="8534400" cy="1343069"/>
          </a:xfrm>
        </p:spPr>
        <p:txBody>
          <a:bodyPr/>
          <a:lstStyle/>
          <a:p>
            <a:r>
              <a:rPr lang="en-US" altLang="zh-TW" sz="2400" i="1" dirty="0">
                <a:ea typeface="微软雅黑" panose="020B0503020204020204" pitchFamily="34" charset="-122"/>
                <a:cs typeface="+mn-ea"/>
                <a:sym typeface="Calibri" panose="020F0502020204030204" pitchFamily="34" charset="0"/>
              </a:rPr>
              <a:t>School of </a:t>
            </a:r>
            <a:r>
              <a:rPr lang="en-US" altLang="zh-CN" sz="2400" i="1" dirty="0">
                <a:ea typeface="微软雅黑" panose="020B0503020204020204" pitchFamily="34" charset="-122"/>
                <a:cs typeface="+mn-ea"/>
                <a:sym typeface="Calibri" panose="020F0502020204030204" pitchFamily="34" charset="0"/>
              </a:rPr>
              <a:t>Data </a:t>
            </a:r>
            <a:r>
              <a:rPr lang="en-US" altLang="zh-TW" sz="2400" i="1" dirty="0">
                <a:ea typeface="微软雅黑" panose="020B0503020204020204" pitchFamily="34" charset="-122"/>
                <a:cs typeface="+mn-ea"/>
                <a:sym typeface="Calibri" panose="020F0502020204030204" pitchFamily="34" charset="0"/>
              </a:rPr>
              <a:t>Science</a:t>
            </a:r>
          </a:p>
          <a:p>
            <a:r>
              <a:rPr lang="en-US" altLang="zh-TW" sz="2400" i="1" dirty="0">
                <a:ea typeface="微软雅黑" panose="020B0503020204020204" pitchFamily="34" charset="-122"/>
                <a:cs typeface="+mn-ea"/>
                <a:sym typeface="Calibri" panose="020F0502020204030204" pitchFamily="34" charset="0"/>
              </a:rPr>
              <a:t>Chinese University of Hong Kong, Shenzhen</a:t>
            </a:r>
          </a:p>
        </p:txBody>
      </p:sp>
      <p:sp>
        <p:nvSpPr>
          <p:cNvPr id="7" name="标题 6">
            <a:extLst>
              <a:ext uri="{FF2B5EF4-FFF2-40B4-BE49-F238E27FC236}">
                <a16:creationId xmlns:a16="http://schemas.microsoft.com/office/drawing/2014/main" id="{799CED61-9ACB-6B13-AC99-939E8B3EDD68}"/>
              </a:ext>
            </a:extLst>
          </p:cNvPr>
          <p:cNvSpPr>
            <a:spLocks noGrp="1"/>
          </p:cNvSpPr>
          <p:nvPr>
            <p:ph type="ctrTitle"/>
          </p:nvPr>
        </p:nvSpPr>
        <p:spPr>
          <a:xfrm>
            <a:off x="314628" y="1515118"/>
            <a:ext cx="11562735" cy="1470025"/>
          </a:xfrm>
        </p:spPr>
        <p:txBody>
          <a:bodyPr wrap="square"/>
          <a:lstStyle/>
          <a:p>
            <a:r>
              <a:rPr lang="en-US" altLang="zh-CN" sz="4400" dirty="0">
                <a:ea typeface="微软雅黑" panose="020B0503020204020204" pitchFamily="34" charset="-122"/>
                <a:cs typeface="+mn-ea"/>
                <a:sym typeface="Calibri" panose="020F0502020204030204" pitchFamily="34" charset="0"/>
              </a:rPr>
              <a:t>Serverless: Making Your Computing Quantifiable</a:t>
            </a:r>
            <a:endParaRPr lang="zh-CN" altLang="en-US" sz="4000" dirty="0">
              <a:ea typeface="微软雅黑" panose="020B0503020204020204" pitchFamily="34" charset="-122"/>
              <a:cs typeface="+mn-ea"/>
              <a:sym typeface="Calibri" panose="020F0502020204030204" pitchFamily="34" charset="0"/>
            </a:endParaRPr>
          </a:p>
        </p:txBody>
      </p:sp>
      <p:sp>
        <p:nvSpPr>
          <p:cNvPr id="11" name="文本框 10">
            <a:extLst>
              <a:ext uri="{FF2B5EF4-FFF2-40B4-BE49-F238E27FC236}">
                <a16:creationId xmlns:a16="http://schemas.microsoft.com/office/drawing/2014/main" id="{96EDC457-0DD0-32AB-64BE-66D5C40481BC}"/>
              </a:ext>
            </a:extLst>
          </p:cNvPr>
          <p:cNvSpPr txBox="1"/>
          <p:nvPr/>
        </p:nvSpPr>
        <p:spPr>
          <a:xfrm>
            <a:off x="5126888" y="3970122"/>
            <a:ext cx="1938217" cy="523220"/>
          </a:xfrm>
          <a:prstGeom prst="rect">
            <a:avLst/>
          </a:prstGeom>
          <a:noFill/>
        </p:spPr>
        <p:txBody>
          <a:bodyPr wrap="square">
            <a:spAutoFit/>
          </a:bodyPr>
          <a:lstStyle/>
          <a:p>
            <a:r>
              <a:rPr lang="en-US" altLang="zh-CN" sz="2800" dirty="0">
                <a:latin typeface="Calibri" panose="020F0502020204030204" pitchFamily="34" charset="0"/>
                <a:ea typeface="微软雅黑" panose="020B0503020204020204" pitchFamily="34" charset="-122"/>
                <a:cs typeface="+mn-ea"/>
                <a:sym typeface="Calibri" panose="020F0502020204030204" pitchFamily="34" charset="0"/>
              </a:rPr>
              <a:t>Changyue Li</a:t>
            </a:r>
            <a:endParaRPr lang="zh-CN" altLang="en-US" sz="280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7B68D89B-4991-2AB8-913A-8BE4C8EC3097}"/>
              </a:ext>
            </a:extLst>
          </p:cNvPr>
          <p:cNvSpPr txBox="1"/>
          <p:nvPr/>
        </p:nvSpPr>
        <p:spPr>
          <a:xfrm>
            <a:off x="5126888" y="3349728"/>
            <a:ext cx="1838965" cy="523220"/>
          </a:xfrm>
          <a:prstGeom prst="rect">
            <a:avLst/>
          </a:prstGeom>
          <a:noFill/>
        </p:spPr>
        <p:txBody>
          <a:bodyPr wrap="square">
            <a:spAutoFit/>
          </a:bodyPr>
          <a:lstStyle/>
          <a:p>
            <a:r>
              <a:rPr kumimoji="1" lang="en-US" altLang="zh-CN" sz="2800" b="1" i="0" u="none" strike="noStrike" kern="0" cap="none" spc="0" normalizeH="0" baseline="0" noProof="0" dirty="0">
                <a:ln>
                  <a:noFill/>
                </a:ln>
                <a:solidFill>
                  <a:srgbClr val="1F497D"/>
                </a:solidFill>
                <a:effectLst/>
                <a:uLnTx/>
                <a:uFillTx/>
                <a:latin typeface="Calibri" pitchFamily="34" charset="0"/>
                <a:ea typeface="微软雅黑" panose="020B0503020204020204" pitchFamily="34" charset="-122"/>
                <a:cs typeface="+mn-ea"/>
                <a:sym typeface="Calibri" panose="020F0502020204030204" pitchFamily="34" charset="0"/>
              </a:rPr>
              <a:t>2024.10.17</a:t>
            </a:r>
            <a:endParaRPr lang="zh-CN" altLang="en-US" dirty="0"/>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a:t>
            </a: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10</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319D34BC-0AEA-DAD5-49CA-A147BA97AC7F}"/>
              </a:ext>
            </a:extLst>
          </p:cNvPr>
          <p:cNvSpPr txBox="1"/>
          <p:nvPr/>
        </p:nvSpPr>
        <p:spPr>
          <a:xfrm>
            <a:off x="474563" y="1460129"/>
            <a:ext cx="10982652" cy="3025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Resource management is responsible for </a:t>
            </a:r>
            <a:r>
              <a:rPr lang="en-US" altLang="zh-CN" dirty="0">
                <a:solidFill>
                  <a:srgbClr val="FF0000"/>
                </a:solidFill>
                <a:sym typeface="Calibri" panose="020F0502020204030204" pitchFamily="34" charset="0"/>
              </a:rPr>
              <a:t>allocating the proper resource provision </a:t>
            </a:r>
            <a:r>
              <a:rPr lang="en-US" altLang="zh-CN" dirty="0">
                <a:sym typeface="Calibri" panose="020F0502020204030204" pitchFamily="34" charset="0"/>
              </a:rPr>
              <a:t>for serverless functions and </a:t>
            </a:r>
            <a:r>
              <a:rPr lang="en-US" altLang="zh-CN" dirty="0">
                <a:solidFill>
                  <a:srgbClr val="FF0000"/>
                </a:solidFill>
                <a:sym typeface="Calibri" panose="020F0502020204030204" pitchFamily="34" charset="0"/>
              </a:rPr>
              <a:t>scheduling serverless functions</a:t>
            </a:r>
            <a:r>
              <a:rPr lang="en-US" altLang="zh-CN" dirty="0">
                <a:sym typeface="Calibri" panose="020F0502020204030204" pitchFamily="34" charset="0"/>
              </a:rPr>
              <a:t> on appropriate function instances.</a:t>
            </a:r>
          </a:p>
          <a:p>
            <a:r>
              <a:rPr lang="en-US" altLang="zh-CN" dirty="0">
                <a:sym typeface="Calibri" panose="020F0502020204030204" pitchFamily="34" charset="0"/>
              </a:rPr>
              <a:t> This process guarantees software developers’ and cloud providers’ </a:t>
            </a:r>
            <a:r>
              <a:rPr lang="en-US" altLang="zh-CN" dirty="0">
                <a:solidFill>
                  <a:srgbClr val="FF0000"/>
                </a:solidFill>
                <a:sym typeface="Calibri" panose="020F0502020204030204" pitchFamily="34" charset="0"/>
              </a:rPr>
              <a:t>quality of service requirements</a:t>
            </a:r>
            <a:r>
              <a:rPr lang="en-US" altLang="zh-CN" dirty="0">
                <a:sym typeface="Calibri" panose="020F0502020204030204" pitchFamily="34" charset="0"/>
              </a:rPr>
              <a:t>.</a:t>
            </a:r>
            <a:endParaRPr lang="zh-CN" altLang="en-US" dirty="0">
              <a:sym typeface="Calibri" panose="020F0502020204030204" pitchFamily="34" charset="0"/>
            </a:endParaRPr>
          </a:p>
        </p:txBody>
      </p:sp>
      <p:sp>
        <p:nvSpPr>
          <p:cNvPr id="3" name="矩形: 圆角 2">
            <a:extLst>
              <a:ext uri="{FF2B5EF4-FFF2-40B4-BE49-F238E27FC236}">
                <a16:creationId xmlns:a16="http://schemas.microsoft.com/office/drawing/2014/main" id="{234B3820-A5F3-B960-609A-BD581A049019}"/>
              </a:ext>
            </a:extLst>
          </p:cNvPr>
          <p:cNvSpPr>
            <a:spLocks/>
          </p:cNvSpPr>
          <p:nvPr/>
        </p:nvSpPr>
        <p:spPr bwMode="auto">
          <a:xfrm>
            <a:off x="845504" y="4629469"/>
            <a:ext cx="2618483"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Dynamical adjustment </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6" name="矩形: 圆角 5">
            <a:extLst>
              <a:ext uri="{FF2B5EF4-FFF2-40B4-BE49-F238E27FC236}">
                <a16:creationId xmlns:a16="http://schemas.microsoft.com/office/drawing/2014/main" id="{74544804-122E-CDB9-37BC-3ABA6C695F87}"/>
              </a:ext>
            </a:extLst>
          </p:cNvPr>
          <p:cNvSpPr>
            <a:spLocks/>
          </p:cNvSpPr>
          <p:nvPr/>
        </p:nvSpPr>
        <p:spPr bwMode="auto">
          <a:xfrm>
            <a:off x="3953505" y="4629469"/>
            <a:ext cx="2918476"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Fine-grained architecture</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7" name="矩形: 圆角 6">
            <a:extLst>
              <a:ext uri="{FF2B5EF4-FFF2-40B4-BE49-F238E27FC236}">
                <a16:creationId xmlns:a16="http://schemas.microsoft.com/office/drawing/2014/main" id="{D9FD8686-8DE7-E9C0-71E7-B61C40B631A8}"/>
              </a:ext>
            </a:extLst>
          </p:cNvPr>
          <p:cNvSpPr>
            <a:spLocks/>
          </p:cNvSpPr>
          <p:nvPr/>
        </p:nvSpPr>
        <p:spPr bwMode="auto">
          <a:xfrm>
            <a:off x="7361500" y="4629469"/>
            <a:ext cx="4084604"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rPr>
              <a:t>Effective</a:t>
            </a:r>
            <a:r>
              <a:rPr kumimoji="1" lang="en-US" altLang="zh-CN" sz="1800" b="1" i="0" u="none" strike="noStrike" cap="none" normalizeH="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rPr>
              <a:t> measuring and prediction</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9" name="文本框 8">
            <a:extLst>
              <a:ext uri="{FF2B5EF4-FFF2-40B4-BE49-F238E27FC236}">
                <a16:creationId xmlns:a16="http://schemas.microsoft.com/office/drawing/2014/main" id="{6ED14BFC-0D4B-7517-50B1-C86C8C0ED7A0}"/>
              </a:ext>
            </a:extLst>
          </p:cNvPr>
          <p:cNvSpPr txBox="1"/>
          <p:nvPr/>
        </p:nvSpPr>
        <p:spPr>
          <a:xfrm>
            <a:off x="208344" y="5519308"/>
            <a:ext cx="11775310" cy="646331"/>
          </a:xfrm>
          <a:prstGeom prst="rect">
            <a:avLst/>
          </a:prstGeom>
          <a:noFill/>
        </p:spPr>
        <p:txBody>
          <a:bodyPr wrap="square">
            <a:spAutoFit/>
          </a:bodyPr>
          <a:lstStyle>
            <a:defPPr>
              <a:defRPr lang="zh-TW"/>
            </a:defPPr>
            <a:lvl1pPr>
              <a:defRPr/>
            </a:lvl1pPr>
          </a:lstStyle>
          <a:p>
            <a:r>
              <a:rPr lang="en-US" altLang="zh-CN" dirty="0">
                <a:latin typeface="Calibri" panose="020F0502020204030204" pitchFamily="34" charset="0"/>
                <a:ea typeface="微软雅黑" panose="020B0503020204020204" pitchFamily="34" charset="-122"/>
                <a:sym typeface="Calibri" panose="020F0502020204030204" pitchFamily="34" charset="0"/>
              </a:rPr>
              <a:t>Young Ki Kim, M Reza </a:t>
            </a:r>
            <a:r>
              <a:rPr lang="en-US" altLang="zh-CN" dirty="0" err="1">
                <a:latin typeface="Calibri" panose="020F0502020204030204" pitchFamily="34" charset="0"/>
                <a:ea typeface="微软雅黑" panose="020B0503020204020204" pitchFamily="34" charset="-122"/>
                <a:sym typeface="Calibri" panose="020F0502020204030204" pitchFamily="34" charset="0"/>
              </a:rPr>
              <a:t>HoseinyFarahabady</a:t>
            </a:r>
            <a:r>
              <a:rPr lang="en-US" altLang="zh-CN" dirty="0">
                <a:latin typeface="Calibri" panose="020F0502020204030204" pitchFamily="34" charset="0"/>
                <a:ea typeface="微软雅黑" panose="020B0503020204020204" pitchFamily="34" charset="-122"/>
                <a:sym typeface="Calibri" panose="020F0502020204030204" pitchFamily="34" charset="0"/>
              </a:rPr>
              <a:t>, Young Choon Lee, and Albert Y </a:t>
            </a:r>
            <a:r>
              <a:rPr lang="en-US" altLang="zh-CN" dirty="0" err="1">
                <a:latin typeface="Calibri" panose="020F0502020204030204" pitchFamily="34" charset="0"/>
                <a:ea typeface="微软雅黑" panose="020B0503020204020204" pitchFamily="34" charset="-122"/>
                <a:sym typeface="Calibri" panose="020F0502020204030204" pitchFamily="34" charset="0"/>
              </a:rPr>
              <a:t>Zomaya</a:t>
            </a:r>
            <a:r>
              <a:rPr lang="en-US" altLang="zh-CN" dirty="0">
                <a:latin typeface="Calibri" panose="020F0502020204030204" pitchFamily="34" charset="0"/>
                <a:ea typeface="微软雅黑" panose="020B0503020204020204" pitchFamily="34" charset="-122"/>
                <a:sym typeface="Calibri" panose="020F0502020204030204" pitchFamily="34" charset="0"/>
              </a:rPr>
              <a:t>. 2020. Automated fine-grained </a:t>
            </a:r>
            <a:r>
              <a:rPr lang="en-US" altLang="zh-CN" dirty="0" err="1">
                <a:latin typeface="Calibri" panose="020F0502020204030204" pitchFamily="34" charset="0"/>
                <a:ea typeface="微软雅黑" panose="020B0503020204020204" pitchFamily="34" charset="-122"/>
                <a:sym typeface="Calibri" panose="020F0502020204030204" pitchFamily="34" charset="0"/>
              </a:rPr>
              <a:t>cpu</a:t>
            </a:r>
            <a:r>
              <a:rPr lang="en-US" altLang="zh-CN" dirty="0">
                <a:latin typeface="Calibri" panose="020F0502020204030204" pitchFamily="34" charset="0"/>
                <a:ea typeface="微软雅黑" panose="020B0503020204020204" pitchFamily="34" charset="-122"/>
                <a:sym typeface="Calibri" panose="020F0502020204030204" pitchFamily="34" charset="0"/>
              </a:rPr>
              <a:t> cap control in serverless computing platform. IEEE Transactions on Parallel and Distributed Systems 31, 10 (2020), 2289–2301.</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5725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698B3BD-4C3B-F387-01FD-CD4C4A86EFC1}"/>
              </a:ext>
            </a:extLst>
          </p:cNvPr>
          <p:cNvPicPr>
            <a:picLocks noChangeAspect="1"/>
          </p:cNvPicPr>
          <p:nvPr/>
        </p:nvPicPr>
        <p:blipFill>
          <a:blip r:embed="rId3"/>
          <a:stretch>
            <a:fillRect/>
          </a:stretch>
        </p:blipFill>
        <p:spPr>
          <a:xfrm>
            <a:off x="5394654" y="1178779"/>
            <a:ext cx="6729344" cy="4153828"/>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a:t>
            </a: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11</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319D34BC-0AEA-DAD5-49CA-A147BA97AC7F}"/>
              </a:ext>
            </a:extLst>
          </p:cNvPr>
          <p:cNvSpPr txBox="1"/>
          <p:nvPr/>
        </p:nvSpPr>
        <p:spPr>
          <a:xfrm>
            <a:off x="416689" y="1316146"/>
            <a:ext cx="5949387" cy="1178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Serverless computing has been applied to </a:t>
            </a:r>
            <a:r>
              <a:rPr lang="en-US" altLang="zh-CN" dirty="0">
                <a:solidFill>
                  <a:srgbClr val="FF0000"/>
                </a:solidFill>
                <a:sym typeface="Calibri" panose="020F0502020204030204" pitchFamily="34" charset="0"/>
              </a:rPr>
              <a:t>various specific scenarios</a:t>
            </a:r>
            <a:endParaRPr lang="zh-CN" altLang="en-US" dirty="0">
              <a:solidFill>
                <a:srgbClr val="FF0000"/>
              </a:solidFill>
              <a:sym typeface="Calibri" panose="020F0502020204030204" pitchFamily="34" charset="0"/>
            </a:endParaRPr>
          </a:p>
        </p:txBody>
      </p:sp>
      <p:sp>
        <p:nvSpPr>
          <p:cNvPr id="6" name="文本框 5">
            <a:extLst>
              <a:ext uri="{FF2B5EF4-FFF2-40B4-BE49-F238E27FC236}">
                <a16:creationId xmlns:a16="http://schemas.microsoft.com/office/drawing/2014/main" id="{45828E28-4FD9-1691-AE60-E7DB9EA29444}"/>
              </a:ext>
            </a:extLst>
          </p:cNvPr>
          <p:cNvSpPr txBox="1"/>
          <p:nvPr/>
        </p:nvSpPr>
        <p:spPr>
          <a:xfrm>
            <a:off x="676051" y="5417613"/>
            <a:ext cx="10839898" cy="646331"/>
          </a:xfrm>
          <a:prstGeom prst="rect">
            <a:avLst/>
          </a:prstGeom>
          <a:noFill/>
        </p:spPr>
        <p:txBody>
          <a:bodyPr wrap="square">
            <a:spAutoFit/>
          </a:bodyPr>
          <a:lstStyle>
            <a:defPPr>
              <a:defRPr lang="zh-TW"/>
            </a:defPPr>
            <a:lvl1pPr>
              <a:defRPr/>
            </a:lvl1pPr>
          </a:lstStyle>
          <a:p>
            <a:r>
              <a:rPr lang="en-US" altLang="zh-CN" dirty="0" err="1">
                <a:latin typeface="Calibri" panose="020F0502020204030204" pitchFamily="34" charset="0"/>
                <a:ea typeface="微软雅黑" panose="020B0503020204020204" pitchFamily="34" charset="-122"/>
                <a:sym typeface="Calibri" panose="020F0502020204030204" pitchFamily="34" charset="0"/>
              </a:rPr>
              <a:t>Jinfeng</a:t>
            </a:r>
            <a:r>
              <a:rPr lang="en-US" altLang="zh-CN" dirty="0">
                <a:latin typeface="Calibri" panose="020F0502020204030204" pitchFamily="34" charset="0"/>
                <a:ea typeface="微软雅黑" panose="020B0503020204020204" pitchFamily="34" charset="-122"/>
                <a:sym typeface="Calibri" panose="020F0502020204030204" pitchFamily="34" charset="0"/>
              </a:rPr>
              <a:t> Wen, et al. Rise of the planet of serverless computing: A systematic review. ACM Transactions on Software Engineering and Methodology, 2023.</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7" name="文本框 6">
            <a:extLst>
              <a:ext uri="{FF2B5EF4-FFF2-40B4-BE49-F238E27FC236}">
                <a16:creationId xmlns:a16="http://schemas.microsoft.com/office/drawing/2014/main" id="{E390F24F-C843-B7DB-3A3B-AE730A6AE6FF}"/>
              </a:ext>
            </a:extLst>
          </p:cNvPr>
          <p:cNvSpPr txBox="1"/>
          <p:nvPr/>
        </p:nvSpPr>
        <p:spPr>
          <a:xfrm>
            <a:off x="416689" y="2580129"/>
            <a:ext cx="6296627" cy="1178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Different scenarios may pose new challenges for serverless computing</a:t>
            </a:r>
            <a:endParaRPr lang="zh-CN" altLang="en-US" dirty="0">
              <a:sym typeface="Calibri" panose="020F0502020204030204" pitchFamily="34" charset="0"/>
            </a:endParaRPr>
          </a:p>
        </p:txBody>
      </p:sp>
      <p:sp>
        <p:nvSpPr>
          <p:cNvPr id="8" name="矩形: 圆角 7">
            <a:extLst>
              <a:ext uri="{FF2B5EF4-FFF2-40B4-BE49-F238E27FC236}">
                <a16:creationId xmlns:a16="http://schemas.microsoft.com/office/drawing/2014/main" id="{F3DF2F25-08EB-6782-3FDA-94177E6052D6}"/>
              </a:ext>
            </a:extLst>
          </p:cNvPr>
          <p:cNvSpPr>
            <a:spLocks/>
          </p:cNvSpPr>
          <p:nvPr/>
        </p:nvSpPr>
        <p:spPr bwMode="auto">
          <a:xfrm>
            <a:off x="1088571" y="3896473"/>
            <a:ext cx="3524528"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Specific Framework Design</a:t>
            </a:r>
            <a:r>
              <a:rPr kumimoji="1" lang="zh-CN" altLang="en-US" b="1"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圆角 8">
            <a:extLst>
              <a:ext uri="{FF2B5EF4-FFF2-40B4-BE49-F238E27FC236}">
                <a16:creationId xmlns:a16="http://schemas.microsoft.com/office/drawing/2014/main" id="{7B42FD33-272D-7B38-9212-FECB1FBF8FE8}"/>
              </a:ext>
            </a:extLst>
          </p:cNvPr>
          <p:cNvSpPr>
            <a:spLocks/>
          </p:cNvSpPr>
          <p:nvPr/>
        </p:nvSpPr>
        <p:spPr bwMode="auto">
          <a:xfrm>
            <a:off x="1088571" y="4741988"/>
            <a:ext cx="3524528"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General Framework Design</a:t>
            </a:r>
            <a:r>
              <a:rPr kumimoji="1" lang="zh-CN" altLang="en-US" b="1"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8141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a:t>
            </a: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12</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45828E28-4FD9-1691-AE60-E7DB9EA29444}"/>
              </a:ext>
            </a:extLst>
          </p:cNvPr>
          <p:cNvSpPr txBox="1"/>
          <p:nvPr/>
        </p:nvSpPr>
        <p:spPr>
          <a:xfrm>
            <a:off x="415190" y="5431128"/>
            <a:ext cx="11361620" cy="646331"/>
          </a:xfrm>
          <a:prstGeom prst="rect">
            <a:avLst/>
          </a:prstGeom>
          <a:noFill/>
        </p:spPr>
        <p:txBody>
          <a:bodyPr wrap="square">
            <a:spAutoFit/>
          </a:bodyPr>
          <a:lstStyle>
            <a:defPPr>
              <a:defRPr lang="zh-TW"/>
            </a:defPPr>
            <a:lvl1pPr>
              <a:defRPr/>
            </a:lvl1pPr>
          </a:lstStyle>
          <a:p>
            <a:r>
              <a:rPr lang="en-US" altLang="zh-CN" dirty="0">
                <a:latin typeface="Calibri" panose="020F0502020204030204" pitchFamily="34" charset="0"/>
                <a:ea typeface="微软雅黑" panose="020B0503020204020204" pitchFamily="34" charset="-122"/>
                <a:sym typeface="Calibri" panose="020F0502020204030204" pitchFamily="34" charset="0"/>
              </a:rPr>
              <a:t>Arnav Sankaran, </a:t>
            </a:r>
            <a:r>
              <a:rPr lang="en-US" altLang="zh-CN" dirty="0" err="1">
                <a:latin typeface="Calibri" panose="020F0502020204030204" pitchFamily="34" charset="0"/>
                <a:ea typeface="微软雅黑" panose="020B0503020204020204" pitchFamily="34" charset="-122"/>
                <a:sym typeface="Calibri" panose="020F0502020204030204" pitchFamily="34" charset="0"/>
              </a:rPr>
              <a:t>Pubali</a:t>
            </a:r>
            <a:r>
              <a:rPr lang="en-US" altLang="zh-CN" dirty="0">
                <a:latin typeface="Calibri" panose="020F0502020204030204" pitchFamily="34" charset="0"/>
                <a:ea typeface="微软雅黑" panose="020B0503020204020204" pitchFamily="34" charset="-122"/>
                <a:sym typeface="Calibri" panose="020F0502020204030204" pitchFamily="34" charset="0"/>
              </a:rPr>
              <a:t> Datta, and Adam Bates. 2020. Workflow integration alleviates identity and access management in serverless computing. In Proceedings of the Annual Computer Security Applications Conference. 496–509.</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7" name="矩形: 圆角 6">
            <a:extLst>
              <a:ext uri="{FF2B5EF4-FFF2-40B4-BE49-F238E27FC236}">
                <a16:creationId xmlns:a16="http://schemas.microsoft.com/office/drawing/2014/main" id="{7F2F1029-7F54-CF4B-6E18-BD654C8AB458}"/>
              </a:ext>
            </a:extLst>
          </p:cNvPr>
          <p:cNvSpPr>
            <a:spLocks/>
          </p:cNvSpPr>
          <p:nvPr/>
        </p:nvSpPr>
        <p:spPr bwMode="auto">
          <a:xfrm>
            <a:off x="8352510" y="4206659"/>
            <a:ext cx="2618483"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Safe design</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圆角 8">
            <a:extLst>
              <a:ext uri="{FF2B5EF4-FFF2-40B4-BE49-F238E27FC236}">
                <a16:creationId xmlns:a16="http://schemas.microsoft.com/office/drawing/2014/main" id="{5E6DDB74-109C-3684-2D09-9F745A1CB667}"/>
              </a:ext>
            </a:extLst>
          </p:cNvPr>
          <p:cNvSpPr>
            <a:spLocks/>
          </p:cNvSpPr>
          <p:nvPr/>
        </p:nvSpPr>
        <p:spPr bwMode="auto">
          <a:xfrm>
            <a:off x="1088571" y="4206659"/>
            <a:ext cx="4084604"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CN" b="1" dirty="0">
                <a:solidFill>
                  <a:schemeClr val="bg1"/>
                </a:solidFill>
                <a:latin typeface="Calibri" panose="020F0502020204030204" pitchFamily="34" charset="0"/>
                <a:ea typeface="微软雅黑" panose="020B0503020204020204" pitchFamily="34" charset="-122"/>
                <a:sym typeface="Calibri" panose="020F0502020204030204" pitchFamily="34" charset="0"/>
              </a:rPr>
              <a:t>Information flow tracking</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pic>
        <p:nvPicPr>
          <p:cNvPr id="4098" name="Picture 2" descr="Intel SGX | Fortanix">
            <a:extLst>
              <a:ext uri="{FF2B5EF4-FFF2-40B4-BE49-F238E27FC236}">
                <a16:creationId xmlns:a16="http://schemas.microsoft.com/office/drawing/2014/main" id="{CC3DF365-3C52-BBCB-F78B-76D11461E2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835" y="1577551"/>
            <a:ext cx="4601835" cy="240445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2ECEC89B-F660-DC41-7942-731F20C77A5A}"/>
              </a:ext>
            </a:extLst>
          </p:cNvPr>
          <p:cNvSpPr txBox="1"/>
          <p:nvPr/>
        </p:nvSpPr>
        <p:spPr>
          <a:xfrm>
            <a:off x="395769" y="1532749"/>
            <a:ext cx="6965066" cy="2206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sz="2800" dirty="0">
                <a:sym typeface="Calibri" panose="020F0502020204030204" pitchFamily="34" charset="0"/>
              </a:rPr>
              <a:t>Serverless computing can </a:t>
            </a:r>
            <a:r>
              <a:rPr lang="en-US" altLang="zh-CN" sz="2800" dirty="0">
                <a:solidFill>
                  <a:srgbClr val="FF0000"/>
                </a:solidFill>
                <a:sym typeface="Calibri" panose="020F0502020204030204" pitchFamily="34" charset="0"/>
              </a:rPr>
              <a:t>reduce the attack surface</a:t>
            </a:r>
            <a:r>
              <a:rPr lang="en-US" altLang="zh-CN" sz="2800" dirty="0">
                <a:sym typeface="Calibri" panose="020F0502020204030204" pitchFamily="34" charset="0"/>
              </a:rPr>
              <a:t>, since maintaining and patching up the security loopholes is assigned to the cloud providers. </a:t>
            </a:r>
            <a:endParaRPr lang="zh-CN" altLang="en-US" sz="2800" dirty="0">
              <a:sym typeface="Calibri" panose="020F0502020204030204" pitchFamily="34" charset="0"/>
            </a:endParaRPr>
          </a:p>
        </p:txBody>
      </p:sp>
    </p:spTree>
    <p:extLst>
      <p:ext uri="{BB962C8B-B14F-4D97-AF65-F5344CB8AC3E}">
        <p14:creationId xmlns:p14="http://schemas.microsoft.com/office/powerpoint/2010/main" val="16187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ea typeface="微软雅黑" panose="020B0503020204020204" pitchFamily="34" charset="-122"/>
                <a:cs typeface="+mn-ea"/>
                <a:sym typeface="Calibri" panose="020F0502020204030204" pitchFamily="34" charset="0"/>
              </a:rPr>
              <a:t>Outline</a:t>
            </a:r>
            <a:endParaRPr lang="zh-TW" altLang="en-US" dirty="0">
              <a:ea typeface="微软雅黑" panose="020B0503020204020204" pitchFamily="34" charset="-122"/>
              <a:cs typeface="+mn-ea"/>
              <a:sym typeface="Calibri" panose="020F0502020204030204" pitchFamily="34" charset="0"/>
            </a:endParaRPr>
          </a:p>
        </p:txBody>
      </p:sp>
      <p:sp>
        <p:nvSpPr>
          <p:cNvPr id="3" name="內容版面配置區 2"/>
          <p:cNvSpPr>
            <a:spLocks noGrp="1"/>
          </p:cNvSpPr>
          <p:nvPr>
            <p:ph idx="1"/>
          </p:nvPr>
        </p:nvSpPr>
        <p:spPr>
          <a:xfrm>
            <a:off x="960512" y="2094724"/>
            <a:ext cx="10270977" cy="2668551"/>
          </a:xfrm>
        </p:spPr>
        <p:txBody>
          <a:bodyPr wrap="square">
            <a:spAutoFit/>
          </a:bodyPr>
          <a:lstStyle/>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Introduction to Serverless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Challenges and Research Questions</a:t>
            </a:r>
          </a:p>
          <a:p>
            <a:pPr>
              <a:lnSpc>
                <a:spcPct val="125000"/>
              </a:lnSpc>
              <a:spcBef>
                <a:spcPts val="1200"/>
              </a:spcBef>
            </a:pPr>
            <a:r>
              <a:rPr lang="en-US" altLang="zh-CN" sz="2800" dirty="0">
                <a:solidFill>
                  <a:srgbClr val="7030A0"/>
                </a:solidFill>
                <a:ea typeface="微软雅黑" panose="020B0503020204020204" pitchFamily="34" charset="-122"/>
                <a:cs typeface="+mn-ea"/>
                <a:sym typeface="Calibri" panose="020F0502020204030204" pitchFamily="34" charset="0"/>
              </a:rPr>
              <a:t>Current Solutions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Conclusion and Discussion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13</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31511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025D2DB-F87A-8FEA-197A-5CFB70BB9E3A}"/>
              </a:ext>
            </a:extLst>
          </p:cNvPr>
          <p:cNvPicPr>
            <a:picLocks noChangeAspect="1"/>
          </p:cNvPicPr>
          <p:nvPr/>
        </p:nvPicPr>
        <p:blipFill>
          <a:blip r:embed="rId3"/>
          <a:stretch>
            <a:fillRect/>
          </a:stretch>
        </p:blipFill>
        <p:spPr>
          <a:xfrm>
            <a:off x="2407535" y="1860453"/>
            <a:ext cx="6857035" cy="3137094"/>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Cold Start Performance:  Icebreaker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14</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文本框 8">
            <a:extLst>
              <a:ext uri="{FF2B5EF4-FFF2-40B4-BE49-F238E27FC236}">
                <a16:creationId xmlns:a16="http://schemas.microsoft.com/office/drawing/2014/main" id="{0510D004-EB84-6C51-15FD-9E2514B5784F}"/>
              </a:ext>
            </a:extLst>
          </p:cNvPr>
          <p:cNvSpPr txBox="1"/>
          <p:nvPr/>
        </p:nvSpPr>
        <p:spPr>
          <a:xfrm>
            <a:off x="416690" y="1174483"/>
            <a:ext cx="11775310" cy="591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sz="2800" dirty="0">
                <a:sym typeface="Calibri" panose="020F0502020204030204" pitchFamily="34" charset="0"/>
              </a:rPr>
              <a:t>Employ heterogeneity </a:t>
            </a:r>
            <a:r>
              <a:rPr lang="en-US" altLang="zh-CN" sz="2000" dirty="0">
                <a:sym typeface="Calibri" panose="020F0502020204030204" pitchFamily="34" charset="0"/>
              </a:rPr>
              <a:t>(</a:t>
            </a:r>
            <a:r>
              <a:rPr lang="zh-CN" altLang="en-US" sz="2000" dirty="0">
                <a:sym typeface="Calibri" panose="020F0502020204030204" pitchFamily="34" charset="0"/>
              </a:rPr>
              <a:t>异质</a:t>
            </a:r>
            <a:r>
              <a:rPr lang="en-US" altLang="zh-CN" sz="2000" dirty="0">
                <a:sym typeface="Calibri" panose="020F0502020204030204" pitchFamily="34" charset="0"/>
              </a:rPr>
              <a:t>) </a:t>
            </a:r>
            <a:r>
              <a:rPr lang="en-US" altLang="zh-CN" sz="2800" dirty="0">
                <a:sym typeface="Calibri" panose="020F0502020204030204" pitchFamily="34" charset="0"/>
              </a:rPr>
              <a:t>to reduce the keep-alive cost and service time</a:t>
            </a:r>
            <a:endParaRPr lang="zh-CN" altLang="en-US" sz="2800" dirty="0">
              <a:sym typeface="Calibri" panose="020F0502020204030204" pitchFamily="34" charset="0"/>
            </a:endParaRPr>
          </a:p>
        </p:txBody>
      </p:sp>
      <p:sp>
        <p:nvSpPr>
          <p:cNvPr id="11" name="文本框 10">
            <a:extLst>
              <a:ext uri="{FF2B5EF4-FFF2-40B4-BE49-F238E27FC236}">
                <a16:creationId xmlns:a16="http://schemas.microsoft.com/office/drawing/2014/main" id="{61EDF635-FCE9-172D-039A-C08B02131CD8}"/>
              </a:ext>
            </a:extLst>
          </p:cNvPr>
          <p:cNvSpPr txBox="1"/>
          <p:nvPr/>
        </p:nvSpPr>
        <p:spPr>
          <a:xfrm>
            <a:off x="19703" y="5272686"/>
            <a:ext cx="12172297" cy="923330"/>
          </a:xfrm>
          <a:prstGeom prst="rect">
            <a:avLst/>
          </a:prstGeom>
          <a:noFill/>
        </p:spPr>
        <p:txBody>
          <a:bodyPr wrap="square">
            <a:spAutoFit/>
          </a:bodyPr>
          <a:lstStyle>
            <a:defPPr>
              <a:defRPr lang="zh-TW"/>
            </a:defPPr>
            <a:lvl1pPr>
              <a:defRPr/>
            </a:lvl1pPr>
          </a:lstStyle>
          <a:p>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Rohan Basu Roy,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Tirthak</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Patel, and Devesh Tiwari</a:t>
            </a:r>
            <a:r>
              <a:rPr lang="en-US" altLang="zh-CN" dirty="0">
                <a:latin typeface="Calibri" panose="020F0502020204030204" pitchFamily="34" charset="0"/>
                <a:ea typeface="微软雅黑" panose="020B0503020204020204" pitchFamily="34" charset="-122"/>
                <a:sym typeface="Calibri" panose="020F0502020204030204" pitchFamily="34" charset="0"/>
              </a:rPr>
              <a:t>. Icebreaker: Warming serverless functions better with heterogeneity. Proceedings of the 27th ACM International Conference on Architectural Support for Programming Languages and Operating Systems (ASPLOS). 2022</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24749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261616" cy="692151"/>
          </a:xfrm>
        </p:spPr>
        <p:txBody>
          <a:bodyPr/>
          <a:lstStyle/>
          <a:p>
            <a:r>
              <a:rPr lang="en-US" altLang="zh-CN" dirty="0">
                <a:ea typeface="微软雅黑" panose="020B0503020204020204" pitchFamily="34" charset="-122"/>
                <a:cs typeface="+mn-ea"/>
                <a:sym typeface="Calibri" panose="020F0502020204030204" pitchFamily="34" charset="0"/>
              </a:rPr>
              <a:t>Cold Start Performance:  Icebreaker</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15</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2B3B69DA-4BF0-CBA4-4540-9DFBBB180345}"/>
              </a:ext>
            </a:extLst>
          </p:cNvPr>
          <p:cNvSpPr txBox="1"/>
          <p:nvPr/>
        </p:nvSpPr>
        <p:spPr>
          <a:xfrm>
            <a:off x="19703" y="5272686"/>
            <a:ext cx="12172297" cy="923330"/>
          </a:xfrm>
          <a:prstGeom prst="rect">
            <a:avLst/>
          </a:prstGeom>
          <a:noFill/>
        </p:spPr>
        <p:txBody>
          <a:bodyPr wrap="square">
            <a:spAutoFit/>
          </a:bodyPr>
          <a:lstStyle>
            <a:defPPr>
              <a:defRPr lang="zh-TW"/>
            </a:defPPr>
            <a:lvl1pPr>
              <a:defRPr/>
            </a:lvl1pPr>
          </a:lstStyle>
          <a:p>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Rohan Basu Roy,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Tirthak</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Patel, and Devesh Tiwari</a:t>
            </a:r>
            <a:r>
              <a:rPr lang="en-US" altLang="zh-CN" dirty="0">
                <a:latin typeface="Calibri" panose="020F0502020204030204" pitchFamily="34" charset="0"/>
                <a:ea typeface="微软雅黑" panose="020B0503020204020204" pitchFamily="34" charset="-122"/>
                <a:sym typeface="Calibri" panose="020F0502020204030204" pitchFamily="34" charset="0"/>
              </a:rPr>
              <a:t>. Icebreaker: Warming serverless functions better with heterogeneity. Proceedings of the 27th ACM International Conference on Architectural Support for Programming Languages and Operating Systems (ASPLOS). 2022</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pic>
        <p:nvPicPr>
          <p:cNvPr id="3" name="图片 2">
            <a:extLst>
              <a:ext uri="{FF2B5EF4-FFF2-40B4-BE49-F238E27FC236}">
                <a16:creationId xmlns:a16="http://schemas.microsoft.com/office/drawing/2014/main" id="{E4B7DDD2-4E8B-A50F-20F1-3FE66994ABF1}"/>
              </a:ext>
            </a:extLst>
          </p:cNvPr>
          <p:cNvPicPr>
            <a:picLocks noChangeAspect="1"/>
          </p:cNvPicPr>
          <p:nvPr/>
        </p:nvPicPr>
        <p:blipFill>
          <a:blip r:embed="rId3"/>
          <a:srcRect b="18088"/>
          <a:stretch/>
        </p:blipFill>
        <p:spPr>
          <a:xfrm>
            <a:off x="3568450" y="1633857"/>
            <a:ext cx="8584145" cy="3006264"/>
          </a:xfrm>
          <a:prstGeom prst="rect">
            <a:avLst/>
          </a:prstGeom>
        </p:spPr>
      </p:pic>
      <p:sp>
        <p:nvSpPr>
          <p:cNvPr id="8" name="文本框 7">
            <a:extLst>
              <a:ext uri="{FF2B5EF4-FFF2-40B4-BE49-F238E27FC236}">
                <a16:creationId xmlns:a16="http://schemas.microsoft.com/office/drawing/2014/main" id="{22F69133-6706-C0A2-3937-F7D3D82FF371}"/>
              </a:ext>
            </a:extLst>
          </p:cNvPr>
          <p:cNvSpPr txBox="1"/>
          <p:nvPr/>
        </p:nvSpPr>
        <p:spPr>
          <a:xfrm>
            <a:off x="39405" y="1773870"/>
            <a:ext cx="3447080" cy="1443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8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sz="2400" dirty="0">
                <a:sym typeface="Calibri" panose="020F0502020204030204" pitchFamily="34" charset="0"/>
              </a:rPr>
              <a:t>Predict if a function will be invoked within a particular time interval </a:t>
            </a:r>
            <a:endParaRPr lang="zh-CN" altLang="en-US" sz="2400" dirty="0">
              <a:sym typeface="Calibri" panose="020F0502020204030204" pitchFamily="34" charset="0"/>
            </a:endParaRPr>
          </a:p>
        </p:txBody>
      </p:sp>
      <p:sp>
        <p:nvSpPr>
          <p:cNvPr id="10" name="文本框 9">
            <a:extLst>
              <a:ext uri="{FF2B5EF4-FFF2-40B4-BE49-F238E27FC236}">
                <a16:creationId xmlns:a16="http://schemas.microsoft.com/office/drawing/2014/main" id="{C41A9E33-A9B5-A20A-7065-AAEBE292546E}"/>
              </a:ext>
            </a:extLst>
          </p:cNvPr>
          <p:cNvSpPr txBox="1"/>
          <p:nvPr/>
        </p:nvSpPr>
        <p:spPr>
          <a:xfrm>
            <a:off x="19703" y="3493959"/>
            <a:ext cx="3854370"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8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sz="2400" dirty="0">
                <a:sym typeface="Calibri" panose="020F0502020204030204" pitchFamily="34" charset="0"/>
              </a:rPr>
              <a:t>If invoked, decide where to warm up a function </a:t>
            </a:r>
            <a:endParaRPr lang="zh-CN" altLang="en-US" sz="2400" dirty="0">
              <a:sym typeface="Calibri" panose="020F0502020204030204" pitchFamily="34" charset="0"/>
            </a:endParaRPr>
          </a:p>
        </p:txBody>
      </p:sp>
    </p:spTree>
    <p:extLst>
      <p:ext uri="{BB962C8B-B14F-4D97-AF65-F5344CB8AC3E}">
        <p14:creationId xmlns:p14="http://schemas.microsoft.com/office/powerpoint/2010/main" val="359506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Cold Start Performance:  Icebreaker</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16</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2B3B69DA-4BF0-CBA4-4540-9DFBBB180345}"/>
              </a:ext>
            </a:extLst>
          </p:cNvPr>
          <p:cNvSpPr txBox="1"/>
          <p:nvPr/>
        </p:nvSpPr>
        <p:spPr>
          <a:xfrm>
            <a:off x="19703" y="5272686"/>
            <a:ext cx="12172297" cy="923330"/>
          </a:xfrm>
          <a:prstGeom prst="rect">
            <a:avLst/>
          </a:prstGeom>
          <a:noFill/>
        </p:spPr>
        <p:txBody>
          <a:bodyPr wrap="square">
            <a:spAutoFit/>
          </a:bodyPr>
          <a:lstStyle>
            <a:defPPr>
              <a:defRPr lang="zh-TW"/>
            </a:defPPr>
            <a:lvl1pPr>
              <a:defRPr/>
            </a:lvl1pPr>
          </a:lstStyle>
          <a:p>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Rohan Basu Roy,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Tirthak</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Patel, and Devesh Tiwari</a:t>
            </a:r>
            <a:r>
              <a:rPr lang="en-US" altLang="zh-CN" dirty="0">
                <a:latin typeface="Calibri" panose="020F0502020204030204" pitchFamily="34" charset="0"/>
                <a:ea typeface="微软雅黑" panose="020B0503020204020204" pitchFamily="34" charset="-122"/>
                <a:sym typeface="Calibri" panose="020F0502020204030204" pitchFamily="34" charset="0"/>
              </a:rPr>
              <a:t>. Icebreaker: Warming serverless functions better with heterogeneity. Proceedings of the 27th ACM International Conference on Architectural Support for Programming Languages and Operating Systems (ASPLOS). 2022</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pic>
        <p:nvPicPr>
          <p:cNvPr id="7" name="图片 6">
            <a:extLst>
              <a:ext uri="{FF2B5EF4-FFF2-40B4-BE49-F238E27FC236}">
                <a16:creationId xmlns:a16="http://schemas.microsoft.com/office/drawing/2014/main" id="{39E4A66D-D9C7-022C-0E2F-E764200C1521}"/>
              </a:ext>
            </a:extLst>
          </p:cNvPr>
          <p:cNvPicPr>
            <a:picLocks noChangeAspect="1"/>
          </p:cNvPicPr>
          <p:nvPr/>
        </p:nvPicPr>
        <p:blipFill>
          <a:blip r:embed="rId3"/>
          <a:stretch>
            <a:fillRect/>
          </a:stretch>
        </p:blipFill>
        <p:spPr>
          <a:xfrm>
            <a:off x="3323525" y="1487517"/>
            <a:ext cx="8746939" cy="3217624"/>
          </a:xfrm>
          <a:prstGeom prst="rect">
            <a:avLst/>
          </a:prstGeom>
        </p:spPr>
      </p:pic>
      <p:sp>
        <p:nvSpPr>
          <p:cNvPr id="13" name="文本框 12">
            <a:extLst>
              <a:ext uri="{FF2B5EF4-FFF2-40B4-BE49-F238E27FC236}">
                <a16:creationId xmlns:a16="http://schemas.microsoft.com/office/drawing/2014/main" id="{B01AA0D7-6E01-D12A-562A-DA09BBA8130C}"/>
              </a:ext>
            </a:extLst>
          </p:cNvPr>
          <p:cNvSpPr txBox="1"/>
          <p:nvPr/>
        </p:nvSpPr>
        <p:spPr>
          <a:xfrm>
            <a:off x="121536" y="2143921"/>
            <a:ext cx="3339295" cy="1904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ym typeface="Calibri" panose="020F0502020204030204" pitchFamily="34" charset="0"/>
              </a:rPr>
              <a:t>IceBreaker</a:t>
            </a:r>
            <a:r>
              <a:rPr lang="en-US" altLang="zh-CN" dirty="0">
                <a:sym typeface="Calibri" panose="020F0502020204030204" pitchFamily="34" charset="0"/>
              </a:rPr>
              <a:t> improves the service time on both low-end servers and high-end servers.</a:t>
            </a:r>
            <a:endParaRPr lang="zh-CN" altLang="en-US" dirty="0">
              <a:sym typeface="Calibri" panose="020F0502020204030204" pitchFamily="34" charset="0"/>
            </a:endParaRPr>
          </a:p>
        </p:txBody>
      </p:sp>
    </p:spTree>
    <p:extLst>
      <p:ext uri="{BB962C8B-B14F-4D97-AF65-F5344CB8AC3E}">
        <p14:creationId xmlns:p14="http://schemas.microsoft.com/office/powerpoint/2010/main" val="139905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Cold Start Performance:  Icebreaker</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17</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2B3B69DA-4BF0-CBA4-4540-9DFBBB180345}"/>
              </a:ext>
            </a:extLst>
          </p:cNvPr>
          <p:cNvSpPr txBox="1"/>
          <p:nvPr/>
        </p:nvSpPr>
        <p:spPr>
          <a:xfrm>
            <a:off x="19703" y="5272686"/>
            <a:ext cx="12172297" cy="923330"/>
          </a:xfrm>
          <a:prstGeom prst="rect">
            <a:avLst/>
          </a:prstGeom>
          <a:noFill/>
        </p:spPr>
        <p:txBody>
          <a:bodyPr wrap="square">
            <a:spAutoFit/>
          </a:bodyPr>
          <a:lstStyle>
            <a:defPPr>
              <a:defRPr lang="zh-TW"/>
            </a:defPPr>
            <a:lvl1pPr>
              <a:defRPr/>
            </a:lvl1pPr>
          </a:lstStyle>
          <a:p>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Rohan Basu Roy,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Tirthak</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Patel, and Devesh Tiwari</a:t>
            </a:r>
            <a:r>
              <a:rPr lang="en-US" altLang="zh-CN" dirty="0">
                <a:latin typeface="Calibri" panose="020F0502020204030204" pitchFamily="34" charset="0"/>
                <a:ea typeface="微软雅黑" panose="020B0503020204020204" pitchFamily="34" charset="-122"/>
                <a:sym typeface="Calibri" panose="020F0502020204030204" pitchFamily="34" charset="0"/>
              </a:rPr>
              <a:t>. Icebreaker: Warming serverless functions better with heterogeneity. Proceedings of the 27th ACM International Conference on Architectural Support for Programming Languages and Operating Systems (ASPLOS). 2022</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13" name="文本框 12">
            <a:extLst>
              <a:ext uri="{FF2B5EF4-FFF2-40B4-BE49-F238E27FC236}">
                <a16:creationId xmlns:a16="http://schemas.microsoft.com/office/drawing/2014/main" id="{B01AA0D7-6E01-D12A-562A-DA09BBA8130C}"/>
              </a:ext>
            </a:extLst>
          </p:cNvPr>
          <p:cNvSpPr txBox="1"/>
          <p:nvPr/>
        </p:nvSpPr>
        <p:spPr>
          <a:xfrm>
            <a:off x="121536" y="2123936"/>
            <a:ext cx="3524489" cy="2366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ym typeface="Calibri" panose="020F0502020204030204" pitchFamily="34" charset="0"/>
              </a:rPr>
              <a:t>IceBreaker</a:t>
            </a:r>
            <a:r>
              <a:rPr lang="en-US" altLang="zh-CN" dirty="0">
                <a:sym typeface="Calibri" panose="020F0502020204030204" pitchFamily="34" charset="0"/>
              </a:rPr>
              <a:t> reduces the cost of successful, and  wasteful warm-ups on both high- and low-end servers.</a:t>
            </a:r>
            <a:endParaRPr lang="zh-CN" altLang="en-US" dirty="0">
              <a:sym typeface="Calibri" panose="020F0502020204030204" pitchFamily="34" charset="0"/>
            </a:endParaRPr>
          </a:p>
        </p:txBody>
      </p:sp>
      <p:pic>
        <p:nvPicPr>
          <p:cNvPr id="3" name="图片 2">
            <a:extLst>
              <a:ext uri="{FF2B5EF4-FFF2-40B4-BE49-F238E27FC236}">
                <a16:creationId xmlns:a16="http://schemas.microsoft.com/office/drawing/2014/main" id="{9FAB34E5-E08C-0D31-AE35-1F978B243E0A}"/>
              </a:ext>
            </a:extLst>
          </p:cNvPr>
          <p:cNvPicPr>
            <a:picLocks noChangeAspect="1"/>
          </p:cNvPicPr>
          <p:nvPr/>
        </p:nvPicPr>
        <p:blipFill>
          <a:blip r:embed="rId3"/>
          <a:stretch>
            <a:fillRect/>
          </a:stretch>
        </p:blipFill>
        <p:spPr>
          <a:xfrm>
            <a:off x="4109842" y="1670280"/>
            <a:ext cx="7960622" cy="3273794"/>
          </a:xfrm>
          <a:prstGeom prst="rect">
            <a:avLst/>
          </a:prstGeom>
        </p:spPr>
      </p:pic>
    </p:spTree>
    <p:extLst>
      <p:ext uri="{BB962C8B-B14F-4D97-AF65-F5344CB8AC3E}">
        <p14:creationId xmlns:p14="http://schemas.microsoft.com/office/powerpoint/2010/main" val="95089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12BEEB3A-AAF1-D4D0-2C7A-2444D16B90EC}"/>
              </a:ext>
            </a:extLst>
          </p:cNvPr>
          <p:cNvPicPr>
            <a:picLocks noChangeAspect="1"/>
          </p:cNvPicPr>
          <p:nvPr/>
        </p:nvPicPr>
        <p:blipFill>
          <a:blip r:embed="rId3"/>
          <a:stretch>
            <a:fillRect/>
          </a:stretch>
        </p:blipFill>
        <p:spPr>
          <a:xfrm>
            <a:off x="1199348" y="2824223"/>
            <a:ext cx="9026112" cy="2597287"/>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 </a:t>
            </a:r>
            <a:r>
              <a:rPr lang="en-US" altLang="zh-CN" dirty="0" err="1">
                <a:ea typeface="微软雅黑" panose="020B0503020204020204" pitchFamily="34" charset="-122"/>
                <a:cs typeface="+mn-ea"/>
                <a:sym typeface="Calibri" panose="020F0502020204030204" pitchFamily="34" charset="0"/>
              </a:rPr>
              <a:t>ComboFunc</a:t>
            </a:r>
            <a:r>
              <a:rPr lang="en-US" altLang="zh-CN" dirty="0">
                <a:ea typeface="微软雅黑" panose="020B0503020204020204" pitchFamily="34" charset="-122"/>
                <a:cs typeface="+mn-ea"/>
                <a:sym typeface="Calibri" panose="020F0502020204030204" pitchFamily="34" charset="0"/>
              </a:rPr>
              <a:t>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18</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335526"/>
            <a:ext cx="11372127" cy="646331"/>
          </a:xfrm>
          <a:prstGeom prst="rect">
            <a:avLst/>
          </a:prstGeom>
          <a:noFill/>
        </p:spPr>
        <p:txBody>
          <a:bodyPr wrap="square">
            <a:spAutoFit/>
          </a:bodyPr>
          <a:lstStyle>
            <a:defPPr>
              <a:defRPr lang="zh-TW"/>
            </a:defPPr>
            <a:lvl1pPr>
              <a:defRPr/>
            </a:lvl1pPr>
          </a:lstStyle>
          <a:p>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Zhaojie</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Wen ,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Qiong</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Chen, et al.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ComboFunc</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Joint Resource Combination and Container Placement for Serverless Function Scaling with Heterogeneous Container. IEEE Transactions on Parallel and Distributed Systems (TPDS), 2024.</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10" name="文本框 9">
            <a:extLst>
              <a:ext uri="{FF2B5EF4-FFF2-40B4-BE49-F238E27FC236}">
                <a16:creationId xmlns:a16="http://schemas.microsoft.com/office/drawing/2014/main" id="{AB0978F4-8F43-1487-0D40-55442D9028E1}"/>
              </a:ext>
            </a:extLst>
          </p:cNvPr>
          <p:cNvSpPr txBox="1"/>
          <p:nvPr/>
        </p:nvSpPr>
        <p:spPr>
          <a:xfrm>
            <a:off x="460416" y="1395158"/>
            <a:ext cx="11350584" cy="1597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zh-CN" altLang="en-US" dirty="0">
                <a:sym typeface="Calibri" panose="020F0502020204030204" pitchFamily="34" charset="0"/>
              </a:rPr>
              <a:t>Serverless can </a:t>
            </a:r>
            <a:r>
              <a:rPr lang="zh-CN" altLang="en-US" dirty="0">
                <a:solidFill>
                  <a:srgbClr val="FF0000"/>
                </a:solidFill>
                <a:sym typeface="Calibri" panose="020F0502020204030204" pitchFamily="34" charset="0"/>
              </a:rPr>
              <a:t>dynamically scale resources </a:t>
            </a:r>
            <a:r>
              <a:rPr lang="zh-CN" altLang="en-US" dirty="0">
                <a:sym typeface="Calibri" panose="020F0502020204030204" pitchFamily="34" charset="0"/>
              </a:rPr>
              <a:t>based on the workload of the function, which involves creating and destroying multiple function containers on cluster nodes. </a:t>
            </a:r>
            <a:endParaRPr lang="en-US" altLang="zh-CN" dirty="0">
              <a:sym typeface="Calibri" panose="020F0502020204030204" pitchFamily="34" charset="0"/>
            </a:endParaRPr>
          </a:p>
          <a:p>
            <a:r>
              <a:rPr lang="zh-CN" altLang="en-US" dirty="0">
                <a:sym typeface="Calibri" panose="020F0502020204030204" pitchFamily="34" charset="0"/>
              </a:rPr>
              <a:t>However, the speed of </a:t>
            </a:r>
            <a:r>
              <a:rPr lang="zh-CN" altLang="en-US" dirty="0">
                <a:solidFill>
                  <a:srgbClr val="FF0000"/>
                </a:solidFill>
                <a:sym typeface="Calibri" panose="020F0502020204030204" pitchFamily="34" charset="0"/>
              </a:rPr>
              <a:t>container creation affects the agility </a:t>
            </a:r>
            <a:r>
              <a:rPr lang="zh-CN" altLang="en-US" dirty="0">
                <a:sym typeface="Calibri" panose="020F0502020204030204" pitchFamily="34" charset="0"/>
              </a:rPr>
              <a:t>of resource expansion.</a:t>
            </a:r>
          </a:p>
        </p:txBody>
      </p:sp>
    </p:spTree>
    <p:extLst>
      <p:ext uri="{BB962C8B-B14F-4D97-AF65-F5344CB8AC3E}">
        <p14:creationId xmlns:p14="http://schemas.microsoft.com/office/powerpoint/2010/main" val="126910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 </a:t>
            </a:r>
            <a:r>
              <a:rPr lang="en-US" altLang="zh-CN" dirty="0" err="1">
                <a:ea typeface="微软雅黑" panose="020B0503020204020204" pitchFamily="34" charset="-122"/>
                <a:cs typeface="+mn-ea"/>
                <a:sym typeface="Calibri" panose="020F0502020204030204" pitchFamily="34" charset="0"/>
              </a:rPr>
              <a:t>ComboFunc</a:t>
            </a:r>
            <a:r>
              <a:rPr lang="en-US" altLang="zh-CN" dirty="0">
                <a:ea typeface="微软雅黑" panose="020B0503020204020204" pitchFamily="34" charset="-122"/>
                <a:cs typeface="+mn-ea"/>
                <a:sym typeface="Calibri" panose="020F0502020204030204" pitchFamily="34" charset="0"/>
              </a:rPr>
              <a:t>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19</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335526"/>
            <a:ext cx="11372127" cy="646331"/>
          </a:xfrm>
          <a:prstGeom prst="rect">
            <a:avLst/>
          </a:prstGeom>
          <a:noFill/>
        </p:spPr>
        <p:txBody>
          <a:bodyPr wrap="square">
            <a:spAutoFit/>
          </a:bodyPr>
          <a:lstStyle>
            <a:defPPr>
              <a:defRPr lang="zh-TW"/>
            </a:defPPr>
            <a:lvl1pPr>
              <a:defRPr/>
            </a:lvl1pPr>
          </a:lstStyle>
          <a:p>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Zhaojie</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Wen ,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Qiong</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Chen, et al.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ComboFunc</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Joint Resource Combination and Container Placement for Serverless Function Scaling with Heterogeneous Container. IEEE Transactions on Parallel and Distributed Systems (TPDS), 2024.</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pic>
        <p:nvPicPr>
          <p:cNvPr id="3" name="图片 2">
            <a:extLst>
              <a:ext uri="{FF2B5EF4-FFF2-40B4-BE49-F238E27FC236}">
                <a16:creationId xmlns:a16="http://schemas.microsoft.com/office/drawing/2014/main" id="{DF02F239-176E-2DA0-DEAA-551DDC3C5413}"/>
              </a:ext>
            </a:extLst>
          </p:cNvPr>
          <p:cNvPicPr>
            <a:picLocks noChangeAspect="1"/>
          </p:cNvPicPr>
          <p:nvPr/>
        </p:nvPicPr>
        <p:blipFill>
          <a:blip r:embed="rId3"/>
          <a:stretch>
            <a:fillRect/>
          </a:stretch>
        </p:blipFill>
        <p:spPr>
          <a:xfrm>
            <a:off x="187018" y="2290147"/>
            <a:ext cx="5213330" cy="2755118"/>
          </a:xfrm>
          <a:prstGeom prst="rect">
            <a:avLst/>
          </a:prstGeom>
        </p:spPr>
      </p:pic>
      <p:sp>
        <p:nvSpPr>
          <p:cNvPr id="6" name="箭头: 右 5">
            <a:extLst>
              <a:ext uri="{FF2B5EF4-FFF2-40B4-BE49-F238E27FC236}">
                <a16:creationId xmlns:a16="http://schemas.microsoft.com/office/drawing/2014/main" id="{3194E697-4D72-1D7C-0559-7FAA8C3FCEC4}"/>
              </a:ext>
            </a:extLst>
          </p:cNvPr>
          <p:cNvSpPr/>
          <p:nvPr/>
        </p:nvSpPr>
        <p:spPr bwMode="auto">
          <a:xfrm>
            <a:off x="5502591" y="3401488"/>
            <a:ext cx="844952" cy="532436"/>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Calibri" panose="020F0502020204030204" pitchFamily="34" charset="0"/>
              <a:ea typeface="微软雅黑" panose="020B0503020204020204" pitchFamily="34" charset="-122"/>
              <a:sym typeface="Calibri" panose="020F0502020204030204" pitchFamily="34" charset="0"/>
            </a:endParaRPr>
          </a:p>
        </p:txBody>
      </p:sp>
      <p:pic>
        <p:nvPicPr>
          <p:cNvPr id="7" name="图片 6">
            <a:extLst>
              <a:ext uri="{FF2B5EF4-FFF2-40B4-BE49-F238E27FC236}">
                <a16:creationId xmlns:a16="http://schemas.microsoft.com/office/drawing/2014/main" id="{214D80BB-A718-803D-32AE-610DA71EE8E9}"/>
              </a:ext>
            </a:extLst>
          </p:cNvPr>
          <p:cNvPicPr>
            <a:picLocks noChangeAspect="1"/>
          </p:cNvPicPr>
          <p:nvPr/>
        </p:nvPicPr>
        <p:blipFill>
          <a:blip r:embed="rId4"/>
          <a:stretch>
            <a:fillRect/>
          </a:stretch>
        </p:blipFill>
        <p:spPr>
          <a:xfrm>
            <a:off x="6449785" y="2290147"/>
            <a:ext cx="5004632" cy="2755118"/>
          </a:xfrm>
          <a:prstGeom prst="rect">
            <a:avLst/>
          </a:prstGeom>
        </p:spPr>
      </p:pic>
      <p:sp>
        <p:nvSpPr>
          <p:cNvPr id="9" name="文本框 8">
            <a:extLst>
              <a:ext uri="{FF2B5EF4-FFF2-40B4-BE49-F238E27FC236}">
                <a16:creationId xmlns:a16="http://schemas.microsoft.com/office/drawing/2014/main" id="{DD5C79A1-73C1-B07C-21E2-68D0679E01D4}"/>
              </a:ext>
            </a:extLst>
          </p:cNvPr>
          <p:cNvSpPr txBox="1"/>
          <p:nvPr/>
        </p:nvSpPr>
        <p:spPr>
          <a:xfrm>
            <a:off x="450241" y="1192624"/>
            <a:ext cx="11502576"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ym typeface="Calibri" panose="020F0502020204030204" pitchFamily="34" charset="0"/>
              </a:rPr>
              <a:t>ComboFunc</a:t>
            </a:r>
            <a:r>
              <a:rPr lang="en-US" altLang="zh-CN" dirty="0">
                <a:sym typeface="Calibri" panose="020F0502020204030204" pitchFamily="34" charset="0"/>
              </a:rPr>
              <a:t> associates functions with heterogeneous </a:t>
            </a:r>
            <a:r>
              <a:rPr lang="zh-CN" altLang="en-US" sz="2000" dirty="0">
                <a:sym typeface="Calibri" panose="020F0502020204030204" pitchFamily="34" charset="0"/>
              </a:rPr>
              <a:t>（异质）</a:t>
            </a:r>
            <a:r>
              <a:rPr lang="en-US" altLang="zh-CN" dirty="0">
                <a:sym typeface="Calibri" panose="020F0502020204030204" pitchFamily="34" charset="0"/>
              </a:rPr>
              <a:t> containers of varying specifications and optimize their resource combination and placement </a:t>
            </a:r>
            <a:endParaRPr lang="zh-CN" altLang="en-US" dirty="0">
              <a:sym typeface="Calibri" panose="020F0502020204030204" pitchFamily="34" charset="0"/>
            </a:endParaRPr>
          </a:p>
        </p:txBody>
      </p:sp>
    </p:spTree>
    <p:extLst>
      <p:ext uri="{BB962C8B-B14F-4D97-AF65-F5344CB8AC3E}">
        <p14:creationId xmlns:p14="http://schemas.microsoft.com/office/powerpoint/2010/main" val="37861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grating AWS SAM Applicaitons to the Serverless Framework – Fernando  Medina Corey">
            <a:extLst>
              <a:ext uri="{FF2B5EF4-FFF2-40B4-BE49-F238E27FC236}">
                <a16:creationId xmlns:a16="http://schemas.microsoft.com/office/drawing/2014/main" id="{6D4415D9-79B2-05F7-58D8-DFF6028C8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8310" y="3605429"/>
            <a:ext cx="8393690" cy="210060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296610" y="144466"/>
            <a:ext cx="10270977" cy="692151"/>
          </a:xfrm>
        </p:spPr>
        <p:txBody>
          <a:bodyPr/>
          <a:lstStyle/>
          <a:p>
            <a:r>
              <a:rPr lang="en-US" altLang="zh-TW" dirty="0">
                <a:ea typeface="微软雅黑" panose="020B0503020204020204" pitchFamily="34" charset="-122"/>
                <a:cs typeface="+mn-ea"/>
                <a:sym typeface="Calibri" panose="020F0502020204030204" pitchFamily="34" charset="0"/>
              </a:rPr>
              <a:t>What am I going to talk?</a:t>
            </a:r>
            <a:endParaRPr lang="zh-TW" altLang="en-US" dirty="0">
              <a:ea typeface="微软雅黑" panose="020B0503020204020204" pitchFamily="34" charset="-122"/>
              <a:cs typeface="+mn-ea"/>
              <a:sym typeface="Calibri" panose="020F0502020204030204" pitchFamily="34" charset="0"/>
            </a:endParaRP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pic>
        <p:nvPicPr>
          <p:cNvPr id="7" name="图片 6">
            <a:extLst>
              <a:ext uri="{FF2B5EF4-FFF2-40B4-BE49-F238E27FC236}">
                <a16:creationId xmlns:a16="http://schemas.microsoft.com/office/drawing/2014/main" id="{51604EEB-D6B0-CEC9-2D0B-2F9EAAD83C12}"/>
              </a:ext>
            </a:extLst>
          </p:cNvPr>
          <p:cNvPicPr>
            <a:picLocks noChangeAspect="1"/>
          </p:cNvPicPr>
          <p:nvPr/>
        </p:nvPicPr>
        <p:blipFill>
          <a:blip r:embed="rId4"/>
          <a:srcRect r="38563"/>
          <a:stretch/>
        </p:blipFill>
        <p:spPr>
          <a:xfrm>
            <a:off x="7492154" y="1655207"/>
            <a:ext cx="4561625" cy="1892763"/>
          </a:xfrm>
          <a:prstGeom prst="rect">
            <a:avLst/>
          </a:prstGeom>
        </p:spPr>
      </p:pic>
      <p:pic>
        <p:nvPicPr>
          <p:cNvPr id="8" name="图片 7">
            <a:extLst>
              <a:ext uri="{FF2B5EF4-FFF2-40B4-BE49-F238E27FC236}">
                <a16:creationId xmlns:a16="http://schemas.microsoft.com/office/drawing/2014/main" id="{5564EDE6-B7B7-BE77-6452-C8B385438D0E}"/>
              </a:ext>
            </a:extLst>
          </p:cNvPr>
          <p:cNvPicPr>
            <a:picLocks noChangeAspect="1"/>
          </p:cNvPicPr>
          <p:nvPr/>
        </p:nvPicPr>
        <p:blipFill>
          <a:blip r:embed="rId5"/>
          <a:srcRect t="22427"/>
          <a:stretch/>
        </p:blipFill>
        <p:spPr>
          <a:xfrm>
            <a:off x="3893602" y="1510566"/>
            <a:ext cx="3598552" cy="2121027"/>
          </a:xfrm>
          <a:prstGeom prst="rect">
            <a:avLst/>
          </a:prstGeom>
        </p:spPr>
      </p:pic>
      <p:sp>
        <p:nvSpPr>
          <p:cNvPr id="10" name="文本框 9">
            <a:extLst>
              <a:ext uri="{FF2B5EF4-FFF2-40B4-BE49-F238E27FC236}">
                <a16:creationId xmlns:a16="http://schemas.microsoft.com/office/drawing/2014/main" id="{AE0D1635-3EBC-72F3-4DA4-1572458BAE9D}"/>
              </a:ext>
            </a:extLst>
          </p:cNvPr>
          <p:cNvSpPr txBox="1"/>
          <p:nvPr/>
        </p:nvSpPr>
        <p:spPr>
          <a:xfrm>
            <a:off x="927595" y="2661090"/>
            <a:ext cx="2870715" cy="400110"/>
          </a:xfrm>
          <a:prstGeom prst="rect">
            <a:avLst/>
          </a:prstGeom>
          <a:noFill/>
        </p:spPr>
        <p:txBody>
          <a:bodyPr wrap="square" rtlCol="0" anchor="ctr" anchorCtr="1">
            <a:spAutoFit/>
          </a:bodyPr>
          <a:lstStyle/>
          <a:p>
            <a:r>
              <a:rPr lang="en-US" altLang="zh-CN" sz="2000" dirty="0">
                <a:latin typeface="Calibri" panose="020F0502020204030204" pitchFamily="34" charset="0"/>
                <a:ea typeface="微软雅黑" panose="020B0503020204020204" pitchFamily="34" charset="-122"/>
                <a:cs typeface="+mn-ea"/>
                <a:sym typeface="Calibri" panose="020F0502020204030204" pitchFamily="34" charset="0"/>
              </a:rPr>
              <a:t>How to deploy serverless</a:t>
            </a:r>
          </a:p>
        </p:txBody>
      </p:sp>
      <p:sp>
        <p:nvSpPr>
          <p:cNvPr id="11" name="乘号 10">
            <a:extLst>
              <a:ext uri="{FF2B5EF4-FFF2-40B4-BE49-F238E27FC236}">
                <a16:creationId xmlns:a16="http://schemas.microsoft.com/office/drawing/2014/main" id="{FEB032D2-3BCD-BA92-341A-52D33202D4CD}"/>
              </a:ext>
            </a:extLst>
          </p:cNvPr>
          <p:cNvSpPr/>
          <p:nvPr/>
        </p:nvSpPr>
        <p:spPr bwMode="auto">
          <a:xfrm>
            <a:off x="475157" y="2587151"/>
            <a:ext cx="383458" cy="535885"/>
          </a:xfrm>
          <a:prstGeom prst="mathMultiply">
            <a:avLst/>
          </a:prstGeom>
          <a:solidFill>
            <a:schemeClr val="accent2"/>
          </a:solid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2" name="文本框 11">
            <a:extLst>
              <a:ext uri="{FF2B5EF4-FFF2-40B4-BE49-F238E27FC236}">
                <a16:creationId xmlns:a16="http://schemas.microsoft.com/office/drawing/2014/main" id="{4FA52233-BB3C-5F55-FC14-FDB8AB30EDB9}"/>
              </a:ext>
            </a:extLst>
          </p:cNvPr>
          <p:cNvSpPr txBox="1"/>
          <p:nvPr/>
        </p:nvSpPr>
        <p:spPr>
          <a:xfrm>
            <a:off x="927595" y="4826881"/>
            <a:ext cx="3886128" cy="400110"/>
          </a:xfrm>
          <a:prstGeom prst="rect">
            <a:avLst/>
          </a:prstGeom>
          <a:noFill/>
        </p:spPr>
        <p:txBody>
          <a:bodyPr wrap="none" rtlCol="0" anchor="ctr" anchorCtr="1">
            <a:spAutoFit/>
          </a:bodyPr>
          <a:lstStyle/>
          <a:p>
            <a:r>
              <a:rPr lang="en-US" altLang="zh-CN" sz="2000" dirty="0">
                <a:latin typeface="Calibri" panose="020F0502020204030204" pitchFamily="34" charset="0"/>
                <a:ea typeface="微软雅黑" panose="020B0503020204020204" pitchFamily="34" charset="-122"/>
                <a:cs typeface="+mn-ea"/>
                <a:sym typeface="Calibri" panose="020F0502020204030204" pitchFamily="34" charset="0"/>
              </a:rPr>
              <a:t>Main research focuses of serverless</a:t>
            </a:r>
          </a:p>
        </p:txBody>
      </p:sp>
      <p:sp>
        <p:nvSpPr>
          <p:cNvPr id="15" name="文本框 14">
            <a:extLst>
              <a:ext uri="{FF2B5EF4-FFF2-40B4-BE49-F238E27FC236}">
                <a16:creationId xmlns:a16="http://schemas.microsoft.com/office/drawing/2014/main" id="{AE86A781-C98B-8B38-5774-EAEE1242CBEE}"/>
              </a:ext>
            </a:extLst>
          </p:cNvPr>
          <p:cNvSpPr txBox="1"/>
          <p:nvPr/>
        </p:nvSpPr>
        <p:spPr>
          <a:xfrm>
            <a:off x="363794" y="4665943"/>
            <a:ext cx="1127604" cy="707886"/>
          </a:xfrm>
          <a:prstGeom prst="rect">
            <a:avLst/>
          </a:prstGeom>
          <a:noFill/>
        </p:spPr>
        <p:txBody>
          <a:bodyPr wrap="square">
            <a:spAutoFit/>
          </a:bodyPr>
          <a:lstStyle/>
          <a:p>
            <a:r>
              <a:rPr lang="en-US" altLang="zh-CN" dirty="0">
                <a:latin typeface="Calibri" panose="020F0502020204030204" pitchFamily="34" charset="0"/>
                <a:ea typeface="微软雅黑" panose="020B0503020204020204" pitchFamily="34" charset="-122"/>
                <a:cs typeface="+mn-ea"/>
                <a:sym typeface="Calibri" panose="020F0502020204030204" pitchFamily="34" charset="0"/>
              </a:rPr>
              <a:t> </a:t>
            </a:r>
            <a:r>
              <a:rPr lang="zh-CN" altLang="en-US" sz="4000" b="1" dirty="0">
                <a:solidFill>
                  <a:schemeClr val="accent3"/>
                </a:solidFill>
                <a:latin typeface="Calibri" panose="020F0502020204030204" pitchFamily="34" charset="0"/>
                <a:ea typeface="微软雅黑" panose="020B0503020204020204" pitchFamily="34" charset="-122"/>
                <a:cs typeface="+mn-ea"/>
                <a:sym typeface="Calibri" panose="020F0502020204030204" pitchFamily="34" charset="0"/>
              </a:rPr>
              <a:t>√</a:t>
            </a: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 </a:t>
            </a:r>
          </a:p>
        </p:txBody>
      </p:sp>
      <p:sp>
        <p:nvSpPr>
          <p:cNvPr id="16" name="文本框 15">
            <a:extLst>
              <a:ext uri="{FF2B5EF4-FFF2-40B4-BE49-F238E27FC236}">
                <a16:creationId xmlns:a16="http://schemas.microsoft.com/office/drawing/2014/main" id="{E3F5D9D1-3638-5E64-04D9-5DED388A916E}"/>
              </a:ext>
            </a:extLst>
          </p:cNvPr>
          <p:cNvSpPr txBox="1"/>
          <p:nvPr/>
        </p:nvSpPr>
        <p:spPr>
          <a:xfrm>
            <a:off x="927595" y="3892744"/>
            <a:ext cx="3194016" cy="400110"/>
          </a:xfrm>
          <a:prstGeom prst="rect">
            <a:avLst/>
          </a:prstGeom>
          <a:noFill/>
        </p:spPr>
        <p:txBody>
          <a:bodyPr wrap="none" rtlCol="0" anchor="ctr" anchorCtr="1">
            <a:spAutoFit/>
          </a:bodyPr>
          <a:lstStyle/>
          <a:p>
            <a:r>
              <a:rPr lang="en-US" altLang="zh-CN" sz="2000" dirty="0">
                <a:latin typeface="Calibri" panose="020F0502020204030204" pitchFamily="34" charset="0"/>
                <a:ea typeface="微软雅黑" panose="020B0503020204020204" pitchFamily="34" charset="-122"/>
                <a:cs typeface="+mn-ea"/>
                <a:sym typeface="Calibri" panose="020F0502020204030204" pitchFamily="34" charset="0"/>
              </a:rPr>
              <a:t>An introduction to serverless</a:t>
            </a:r>
          </a:p>
        </p:txBody>
      </p:sp>
      <p:sp>
        <p:nvSpPr>
          <p:cNvPr id="17" name="文本框 16">
            <a:extLst>
              <a:ext uri="{FF2B5EF4-FFF2-40B4-BE49-F238E27FC236}">
                <a16:creationId xmlns:a16="http://schemas.microsoft.com/office/drawing/2014/main" id="{1C16CDD6-14E8-C9A1-8BDD-E9B605BBEB7A}"/>
              </a:ext>
            </a:extLst>
          </p:cNvPr>
          <p:cNvSpPr txBox="1"/>
          <p:nvPr/>
        </p:nvSpPr>
        <p:spPr>
          <a:xfrm>
            <a:off x="363794" y="3721043"/>
            <a:ext cx="1127604" cy="707886"/>
          </a:xfrm>
          <a:prstGeom prst="rect">
            <a:avLst/>
          </a:prstGeom>
          <a:noFill/>
        </p:spPr>
        <p:txBody>
          <a:bodyPr wrap="square">
            <a:spAutoFit/>
          </a:bodyPr>
          <a:lstStyle/>
          <a:p>
            <a:r>
              <a:rPr lang="en-US" altLang="zh-CN" dirty="0">
                <a:latin typeface="Calibri" panose="020F0502020204030204" pitchFamily="34" charset="0"/>
                <a:ea typeface="微软雅黑" panose="020B0503020204020204" pitchFamily="34" charset="-122"/>
                <a:cs typeface="+mn-ea"/>
                <a:sym typeface="Calibri" panose="020F0502020204030204" pitchFamily="34" charset="0"/>
              </a:rPr>
              <a:t> </a:t>
            </a:r>
            <a:r>
              <a:rPr lang="zh-CN" altLang="en-US" sz="4000" b="1" dirty="0">
                <a:solidFill>
                  <a:schemeClr val="accent3"/>
                </a:solidFill>
                <a:latin typeface="Calibri" panose="020F0502020204030204" pitchFamily="34" charset="0"/>
                <a:ea typeface="微软雅黑" panose="020B0503020204020204" pitchFamily="34" charset="-122"/>
                <a:cs typeface="+mn-ea"/>
                <a:sym typeface="Calibri" panose="020F0502020204030204" pitchFamily="34" charset="0"/>
              </a:rPr>
              <a:t>√</a:t>
            </a: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 </a:t>
            </a:r>
          </a:p>
        </p:txBody>
      </p:sp>
    </p:spTree>
    <p:extLst>
      <p:ext uri="{BB962C8B-B14F-4D97-AF65-F5344CB8AC3E}">
        <p14:creationId xmlns:p14="http://schemas.microsoft.com/office/powerpoint/2010/main" val="253271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 </a:t>
            </a:r>
            <a:r>
              <a:rPr lang="en-US" altLang="zh-CN" dirty="0" err="1">
                <a:ea typeface="微软雅黑" panose="020B0503020204020204" pitchFamily="34" charset="-122"/>
                <a:cs typeface="+mn-ea"/>
                <a:sym typeface="Calibri" panose="020F0502020204030204" pitchFamily="34" charset="0"/>
              </a:rPr>
              <a:t>ComboFunc</a:t>
            </a:r>
            <a:r>
              <a:rPr lang="en-US" altLang="zh-CN" dirty="0">
                <a:ea typeface="微软雅黑" panose="020B0503020204020204" pitchFamily="34" charset="-122"/>
                <a:cs typeface="+mn-ea"/>
                <a:sym typeface="Calibri" panose="020F0502020204030204" pitchFamily="34" charset="0"/>
              </a:rPr>
              <a:t>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20</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335526"/>
            <a:ext cx="11372127" cy="646331"/>
          </a:xfrm>
          <a:prstGeom prst="rect">
            <a:avLst/>
          </a:prstGeom>
          <a:noFill/>
        </p:spPr>
        <p:txBody>
          <a:bodyPr wrap="square">
            <a:spAutoFit/>
          </a:bodyPr>
          <a:lstStyle>
            <a:defPPr>
              <a:defRPr lang="zh-TW"/>
            </a:defPPr>
            <a:lvl1pPr>
              <a:defRPr/>
            </a:lvl1pPr>
          </a:lstStyle>
          <a:p>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Zhaojie</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Wen ,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Qiong</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Chen, et al.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ComboFunc</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Joint Resource Combination and Container Placement for Serverless Function Scaling with Heterogeneous Container. IEEE Transactions on Parallel and Distributed Systems (TPDS), 2024.</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pic>
        <p:nvPicPr>
          <p:cNvPr id="11" name="图片 10">
            <a:extLst>
              <a:ext uri="{FF2B5EF4-FFF2-40B4-BE49-F238E27FC236}">
                <a16:creationId xmlns:a16="http://schemas.microsoft.com/office/drawing/2014/main" id="{FB98AA6E-9AB3-B5E9-7D55-51766A03E4E7}"/>
              </a:ext>
            </a:extLst>
          </p:cNvPr>
          <p:cNvPicPr>
            <a:picLocks noChangeAspect="1"/>
          </p:cNvPicPr>
          <p:nvPr/>
        </p:nvPicPr>
        <p:blipFill>
          <a:blip r:embed="rId3"/>
          <a:stretch>
            <a:fillRect/>
          </a:stretch>
        </p:blipFill>
        <p:spPr>
          <a:xfrm>
            <a:off x="5296369" y="2576660"/>
            <a:ext cx="2842133" cy="1959329"/>
          </a:xfrm>
          <a:prstGeom prst="rect">
            <a:avLst/>
          </a:prstGeom>
        </p:spPr>
      </p:pic>
      <p:pic>
        <p:nvPicPr>
          <p:cNvPr id="12" name="图片 11">
            <a:extLst>
              <a:ext uri="{FF2B5EF4-FFF2-40B4-BE49-F238E27FC236}">
                <a16:creationId xmlns:a16="http://schemas.microsoft.com/office/drawing/2014/main" id="{FBA0B44A-3ACE-2057-CB57-07922026ECA5}"/>
              </a:ext>
            </a:extLst>
          </p:cNvPr>
          <p:cNvPicPr>
            <a:picLocks noChangeAspect="1"/>
          </p:cNvPicPr>
          <p:nvPr/>
        </p:nvPicPr>
        <p:blipFill>
          <a:blip r:embed="rId4"/>
          <a:stretch>
            <a:fillRect/>
          </a:stretch>
        </p:blipFill>
        <p:spPr>
          <a:xfrm>
            <a:off x="9208260" y="2743329"/>
            <a:ext cx="2644314" cy="1660967"/>
          </a:xfrm>
          <a:prstGeom prst="rect">
            <a:avLst/>
          </a:prstGeom>
        </p:spPr>
      </p:pic>
      <p:pic>
        <p:nvPicPr>
          <p:cNvPr id="13" name="图片 12">
            <a:extLst>
              <a:ext uri="{FF2B5EF4-FFF2-40B4-BE49-F238E27FC236}">
                <a16:creationId xmlns:a16="http://schemas.microsoft.com/office/drawing/2014/main" id="{22AEE140-9631-1ADB-5AF8-3DCC20296F6D}"/>
              </a:ext>
            </a:extLst>
          </p:cNvPr>
          <p:cNvPicPr>
            <a:picLocks noChangeAspect="1"/>
          </p:cNvPicPr>
          <p:nvPr/>
        </p:nvPicPr>
        <p:blipFill>
          <a:blip r:embed="rId5"/>
          <a:stretch>
            <a:fillRect/>
          </a:stretch>
        </p:blipFill>
        <p:spPr>
          <a:xfrm>
            <a:off x="501868" y="2115402"/>
            <a:ext cx="3724743" cy="2916820"/>
          </a:xfrm>
          <a:prstGeom prst="rect">
            <a:avLst/>
          </a:prstGeom>
        </p:spPr>
      </p:pic>
      <p:sp>
        <p:nvSpPr>
          <p:cNvPr id="14" name="文本框 13">
            <a:extLst>
              <a:ext uri="{FF2B5EF4-FFF2-40B4-BE49-F238E27FC236}">
                <a16:creationId xmlns:a16="http://schemas.microsoft.com/office/drawing/2014/main" id="{FAA5A9B2-FD99-925C-3E86-2D572FC31A1E}"/>
              </a:ext>
            </a:extLst>
          </p:cNvPr>
          <p:cNvSpPr txBox="1"/>
          <p:nvPr/>
        </p:nvSpPr>
        <p:spPr>
          <a:xfrm>
            <a:off x="8273468" y="3345519"/>
            <a:ext cx="799825" cy="662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marL="0" indent="0">
              <a:buNone/>
            </a:pPr>
            <a:r>
              <a:rPr lang="en-US" altLang="zh-CN" sz="3200" b="1" i="1" dirty="0">
                <a:solidFill>
                  <a:srgbClr val="7030A0"/>
                </a:solidFill>
                <a:sym typeface="Calibri" panose="020F0502020204030204" pitchFamily="34" charset="0"/>
              </a:rPr>
              <a:t>VS</a:t>
            </a:r>
            <a:endParaRPr lang="zh-CN" altLang="en-US" sz="3200" b="1" i="1" dirty="0">
              <a:solidFill>
                <a:srgbClr val="7030A0"/>
              </a:solidFill>
              <a:sym typeface="Calibri" panose="020F0502020204030204" pitchFamily="34" charset="0"/>
            </a:endParaRPr>
          </a:p>
        </p:txBody>
      </p:sp>
      <p:sp>
        <p:nvSpPr>
          <p:cNvPr id="15" name="文本框 14">
            <a:extLst>
              <a:ext uri="{FF2B5EF4-FFF2-40B4-BE49-F238E27FC236}">
                <a16:creationId xmlns:a16="http://schemas.microsoft.com/office/drawing/2014/main" id="{9A913220-58D9-7FAB-D1C9-585841F85A51}"/>
              </a:ext>
            </a:extLst>
          </p:cNvPr>
          <p:cNvSpPr txBox="1"/>
          <p:nvPr/>
        </p:nvSpPr>
        <p:spPr>
          <a:xfrm>
            <a:off x="11090576" y="2389385"/>
            <a:ext cx="655733" cy="707886"/>
          </a:xfrm>
          <a:prstGeom prst="rect">
            <a:avLst/>
          </a:prstGeom>
          <a:noFill/>
        </p:spPr>
        <p:txBody>
          <a:bodyPr wrap="square">
            <a:spAutoFit/>
          </a:bodyPr>
          <a:lstStyle/>
          <a:p>
            <a:r>
              <a:rPr lang="en-US" altLang="zh-CN" dirty="0">
                <a:latin typeface="Calibri" panose="020F0502020204030204" pitchFamily="34" charset="0"/>
                <a:ea typeface="微软雅黑" panose="020B0503020204020204" pitchFamily="34" charset="-122"/>
                <a:cs typeface="+mn-ea"/>
                <a:sym typeface="Calibri" panose="020F0502020204030204" pitchFamily="34" charset="0"/>
              </a:rPr>
              <a:t> </a:t>
            </a:r>
            <a:r>
              <a:rPr lang="zh-CN" altLang="en-US" sz="4000" b="1" dirty="0">
                <a:solidFill>
                  <a:schemeClr val="accent3"/>
                </a:solidFill>
                <a:latin typeface="Calibri" panose="020F0502020204030204" pitchFamily="34" charset="0"/>
                <a:ea typeface="微软雅黑" panose="020B0503020204020204" pitchFamily="34" charset="-122"/>
                <a:cs typeface="+mn-ea"/>
                <a:sym typeface="Calibri" panose="020F0502020204030204" pitchFamily="34" charset="0"/>
              </a:rPr>
              <a:t>√</a:t>
            </a: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 </a:t>
            </a:r>
          </a:p>
        </p:txBody>
      </p:sp>
      <p:sp>
        <p:nvSpPr>
          <p:cNvPr id="16" name="乘号 15">
            <a:extLst>
              <a:ext uri="{FF2B5EF4-FFF2-40B4-BE49-F238E27FC236}">
                <a16:creationId xmlns:a16="http://schemas.microsoft.com/office/drawing/2014/main" id="{1516C9F2-2677-CA15-CC06-15B90AEE845D}"/>
              </a:ext>
            </a:extLst>
          </p:cNvPr>
          <p:cNvSpPr/>
          <p:nvPr/>
        </p:nvSpPr>
        <p:spPr bwMode="auto">
          <a:xfrm>
            <a:off x="7630798" y="2475386"/>
            <a:ext cx="383458" cy="535885"/>
          </a:xfrm>
          <a:prstGeom prst="mathMultiply">
            <a:avLst/>
          </a:prstGeom>
          <a:solidFill>
            <a:schemeClr val="accent2"/>
          </a:solidFill>
          <a:ln w="158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1800" b="1" i="0" u="none" strike="noStrike" cap="none" normalizeH="0" baseline="0">
              <a:ln>
                <a:noFill/>
              </a:ln>
              <a:solidFill>
                <a:schemeClr val="tx1"/>
              </a:solidFill>
              <a:effectLst/>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18" name="文本框 17">
            <a:extLst>
              <a:ext uri="{FF2B5EF4-FFF2-40B4-BE49-F238E27FC236}">
                <a16:creationId xmlns:a16="http://schemas.microsoft.com/office/drawing/2014/main" id="{6D263B33-3D48-9ADF-275E-D7D39F6CAF03}"/>
              </a:ext>
            </a:extLst>
          </p:cNvPr>
          <p:cNvSpPr txBox="1"/>
          <p:nvPr/>
        </p:nvSpPr>
        <p:spPr>
          <a:xfrm>
            <a:off x="761722" y="1239349"/>
            <a:ext cx="10928410"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Leverage the new feature of Kubernetes In-place Pod Vertical Scaling to enhance resource scaling agility and efficiency.</a:t>
            </a:r>
            <a:endParaRPr lang="zh-CN" altLang="en-US" dirty="0">
              <a:sym typeface="Calibri" panose="020F0502020204030204" pitchFamily="34" charset="0"/>
            </a:endParaRPr>
          </a:p>
        </p:txBody>
      </p:sp>
    </p:spTree>
    <p:extLst>
      <p:ext uri="{BB962C8B-B14F-4D97-AF65-F5344CB8AC3E}">
        <p14:creationId xmlns:p14="http://schemas.microsoft.com/office/powerpoint/2010/main" val="133236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 </a:t>
            </a:r>
            <a:r>
              <a:rPr lang="en-US" altLang="zh-CN" dirty="0" err="1">
                <a:ea typeface="微软雅黑" panose="020B0503020204020204" pitchFamily="34" charset="-122"/>
                <a:cs typeface="+mn-ea"/>
                <a:sym typeface="Calibri" panose="020F0502020204030204" pitchFamily="34" charset="0"/>
              </a:rPr>
              <a:t>ComboFunc</a:t>
            </a:r>
            <a:r>
              <a:rPr lang="en-US" altLang="zh-CN" dirty="0">
                <a:ea typeface="微软雅黑" panose="020B0503020204020204" pitchFamily="34" charset="-122"/>
                <a:cs typeface="+mn-ea"/>
                <a:sym typeface="Calibri" panose="020F0502020204030204" pitchFamily="34" charset="0"/>
              </a:rPr>
              <a:t>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21</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462035"/>
            <a:ext cx="11372127" cy="646331"/>
          </a:xfrm>
          <a:prstGeom prst="rect">
            <a:avLst/>
          </a:prstGeom>
          <a:noFill/>
        </p:spPr>
        <p:txBody>
          <a:bodyPr wrap="square">
            <a:spAutoFit/>
          </a:bodyPr>
          <a:lstStyle>
            <a:defPPr>
              <a:defRPr lang="zh-TW"/>
            </a:defPPr>
            <a:lvl1pPr>
              <a:defRPr/>
            </a:lvl1pPr>
          </a:lstStyle>
          <a:p>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Zhaojie</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Wen ,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Qiong</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Chen, et al.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ComboFunc</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Joint Resource Combination and Container Placement for Serverless Function Scaling with Heterogeneous Container. IEEE Transactions on Parallel and Distributed Systems (TPDS), 2024.</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10" name="文本框 9">
            <a:extLst>
              <a:ext uri="{FF2B5EF4-FFF2-40B4-BE49-F238E27FC236}">
                <a16:creationId xmlns:a16="http://schemas.microsoft.com/office/drawing/2014/main" id="{AB0978F4-8F43-1487-0D40-55442D9028E1}"/>
              </a:ext>
            </a:extLst>
          </p:cNvPr>
          <p:cNvSpPr txBox="1"/>
          <p:nvPr/>
        </p:nvSpPr>
        <p:spPr>
          <a:xfrm>
            <a:off x="509788" y="1379388"/>
            <a:ext cx="11350584" cy="519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ym typeface="Calibri" panose="020F0502020204030204" pitchFamily="34" charset="0"/>
              </a:rPr>
              <a:t>ComboFunc</a:t>
            </a:r>
            <a:r>
              <a:rPr lang="en-US" altLang="zh-CN" dirty="0">
                <a:sym typeface="Calibri" panose="020F0502020204030204" pitchFamily="34" charset="0"/>
              </a:rPr>
              <a:t> exhibits the lowest average scaling time and average resource cost.</a:t>
            </a:r>
            <a:endParaRPr lang="zh-CN" altLang="en-US" dirty="0">
              <a:sym typeface="Calibri" panose="020F0502020204030204" pitchFamily="34" charset="0"/>
            </a:endParaRPr>
          </a:p>
        </p:txBody>
      </p:sp>
      <p:pic>
        <p:nvPicPr>
          <p:cNvPr id="3" name="图片 2">
            <a:extLst>
              <a:ext uri="{FF2B5EF4-FFF2-40B4-BE49-F238E27FC236}">
                <a16:creationId xmlns:a16="http://schemas.microsoft.com/office/drawing/2014/main" id="{F035B161-291C-FB0F-3383-ADAE15B461B4}"/>
              </a:ext>
            </a:extLst>
          </p:cNvPr>
          <p:cNvPicPr>
            <a:picLocks/>
          </p:cNvPicPr>
          <p:nvPr/>
        </p:nvPicPr>
        <p:blipFill>
          <a:blip r:embed="rId3"/>
          <a:stretch>
            <a:fillRect/>
          </a:stretch>
        </p:blipFill>
        <p:spPr>
          <a:xfrm>
            <a:off x="1606167" y="2244862"/>
            <a:ext cx="4180580" cy="2990704"/>
          </a:xfrm>
          <a:prstGeom prst="rect">
            <a:avLst/>
          </a:prstGeom>
        </p:spPr>
      </p:pic>
      <p:pic>
        <p:nvPicPr>
          <p:cNvPr id="6" name="图片 5">
            <a:extLst>
              <a:ext uri="{FF2B5EF4-FFF2-40B4-BE49-F238E27FC236}">
                <a16:creationId xmlns:a16="http://schemas.microsoft.com/office/drawing/2014/main" id="{A32BA729-6C39-CE6D-25D9-F698A456D8EF}"/>
              </a:ext>
            </a:extLst>
          </p:cNvPr>
          <p:cNvPicPr>
            <a:picLocks/>
          </p:cNvPicPr>
          <p:nvPr/>
        </p:nvPicPr>
        <p:blipFill>
          <a:blip r:embed="rId4"/>
          <a:stretch>
            <a:fillRect/>
          </a:stretch>
        </p:blipFill>
        <p:spPr>
          <a:xfrm>
            <a:off x="6405253" y="2244862"/>
            <a:ext cx="4180580" cy="2990704"/>
          </a:xfrm>
          <a:prstGeom prst="rect">
            <a:avLst/>
          </a:prstGeom>
        </p:spPr>
      </p:pic>
    </p:spTree>
    <p:extLst>
      <p:ext uri="{BB962C8B-B14F-4D97-AF65-F5344CB8AC3E}">
        <p14:creationId xmlns:p14="http://schemas.microsoft.com/office/powerpoint/2010/main" val="1849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BBAE99-0C8E-1F85-3E26-2157B3215193}"/>
              </a:ext>
            </a:extLst>
          </p:cNvPr>
          <p:cNvPicPr>
            <a:picLocks/>
          </p:cNvPicPr>
          <p:nvPr/>
        </p:nvPicPr>
        <p:blipFill>
          <a:blip r:embed="rId3"/>
          <a:stretch>
            <a:fillRect/>
          </a:stretch>
        </p:blipFill>
        <p:spPr>
          <a:xfrm>
            <a:off x="710968" y="2080056"/>
            <a:ext cx="4745467" cy="3458207"/>
          </a:xfrm>
          <a:prstGeom prst="rect">
            <a:avLst/>
          </a:prstGeom>
        </p:spPr>
      </p:pic>
      <p:pic>
        <p:nvPicPr>
          <p:cNvPr id="8" name="图片 7">
            <a:extLst>
              <a:ext uri="{FF2B5EF4-FFF2-40B4-BE49-F238E27FC236}">
                <a16:creationId xmlns:a16="http://schemas.microsoft.com/office/drawing/2014/main" id="{1A589520-79C6-2346-D890-70B0EE7E6A08}"/>
              </a:ext>
            </a:extLst>
          </p:cNvPr>
          <p:cNvPicPr>
            <a:picLocks/>
          </p:cNvPicPr>
          <p:nvPr/>
        </p:nvPicPr>
        <p:blipFill>
          <a:blip r:embed="rId4"/>
          <a:stretch>
            <a:fillRect/>
          </a:stretch>
        </p:blipFill>
        <p:spPr>
          <a:xfrm>
            <a:off x="6449785" y="2080056"/>
            <a:ext cx="4745467" cy="3458207"/>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 </a:t>
            </a:r>
            <a:r>
              <a:rPr lang="en-US" altLang="zh-CN" dirty="0" err="1">
                <a:ea typeface="微软雅黑" panose="020B0503020204020204" pitchFamily="34" charset="-122"/>
                <a:cs typeface="+mn-ea"/>
                <a:sym typeface="Calibri" panose="020F0502020204030204" pitchFamily="34" charset="0"/>
              </a:rPr>
              <a:t>ComboFunc</a:t>
            </a:r>
            <a:r>
              <a:rPr lang="en-US" altLang="zh-CN" dirty="0">
                <a:ea typeface="微软雅黑" panose="020B0503020204020204" pitchFamily="34" charset="-122"/>
                <a:cs typeface="+mn-ea"/>
                <a:sym typeface="Calibri" panose="020F0502020204030204" pitchFamily="34" charset="0"/>
              </a:rPr>
              <a:t>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22</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538263"/>
            <a:ext cx="11372127" cy="646331"/>
          </a:xfrm>
          <a:prstGeom prst="rect">
            <a:avLst/>
          </a:prstGeom>
          <a:noFill/>
        </p:spPr>
        <p:txBody>
          <a:bodyPr wrap="square">
            <a:spAutoFit/>
          </a:bodyPr>
          <a:lstStyle>
            <a:defPPr>
              <a:defRPr lang="zh-TW"/>
            </a:defPPr>
            <a:lvl1pPr>
              <a:defRPr/>
            </a:lvl1pPr>
          </a:lstStyle>
          <a:p>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Zhaojie</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Wen ,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Qiong</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Chen, et al.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ComboFunc</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Joint Resource Combination and Container Placement for Serverless Function Scaling with Heterogeneous Container. IEEE Transactions on Parallel and Distributed Systems (TPDS), 2024.</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10" name="文本框 9">
            <a:extLst>
              <a:ext uri="{FF2B5EF4-FFF2-40B4-BE49-F238E27FC236}">
                <a16:creationId xmlns:a16="http://schemas.microsoft.com/office/drawing/2014/main" id="{AB0978F4-8F43-1487-0D40-55442D9028E1}"/>
              </a:ext>
            </a:extLst>
          </p:cNvPr>
          <p:cNvSpPr txBox="1"/>
          <p:nvPr/>
        </p:nvSpPr>
        <p:spPr>
          <a:xfrm>
            <a:off x="460416" y="1233032"/>
            <a:ext cx="11350584" cy="979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olidFill>
                  <a:srgbClr val="333333"/>
                </a:solidFill>
                <a:sym typeface="Calibri" panose="020F0502020204030204" pitchFamily="34" charset="0"/>
              </a:rPr>
              <a:t>ComboFunc</a:t>
            </a:r>
            <a:r>
              <a:rPr lang="en-US" altLang="zh-CN" dirty="0">
                <a:solidFill>
                  <a:srgbClr val="333333"/>
                </a:solidFill>
                <a:sym typeface="Calibri" panose="020F0502020204030204" pitchFamily="34" charset="0"/>
              </a:rPr>
              <a:t> exhibits higher overall resource utilization according to the C</a:t>
            </a:r>
            <a:r>
              <a:rPr lang="en-US" altLang="zh-CN" b="0" i="0" dirty="0">
                <a:solidFill>
                  <a:srgbClr val="333333"/>
                </a:solidFill>
                <a:effectLst/>
                <a:sym typeface="Calibri" panose="020F0502020204030204" pitchFamily="34" charset="0"/>
              </a:rPr>
              <a:t>umulative Distribution Function(CDF) graphs.</a:t>
            </a:r>
            <a:endParaRPr lang="zh-CN" altLang="en-US" dirty="0">
              <a:sym typeface="Calibri" panose="020F0502020204030204" pitchFamily="34" charset="0"/>
            </a:endParaRPr>
          </a:p>
        </p:txBody>
      </p:sp>
    </p:spTree>
    <p:extLst>
      <p:ext uri="{BB962C8B-B14F-4D97-AF65-F5344CB8AC3E}">
        <p14:creationId xmlns:p14="http://schemas.microsoft.com/office/powerpoint/2010/main" val="178683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363C-263B-6432-7C6A-DC9677AC5FFE}"/>
              </a:ext>
            </a:extLst>
          </p:cNvPr>
          <p:cNvPicPr>
            <a:picLocks/>
          </p:cNvPicPr>
          <p:nvPr/>
        </p:nvPicPr>
        <p:blipFill>
          <a:blip r:embed="rId3"/>
          <a:stretch>
            <a:fillRect/>
          </a:stretch>
        </p:blipFill>
        <p:spPr>
          <a:xfrm>
            <a:off x="996748" y="2120431"/>
            <a:ext cx="4745467" cy="3367227"/>
          </a:xfrm>
          <a:prstGeom prst="rect">
            <a:avLst/>
          </a:prstGeom>
        </p:spPr>
      </p:pic>
      <p:pic>
        <p:nvPicPr>
          <p:cNvPr id="6" name="图片 5">
            <a:extLst>
              <a:ext uri="{FF2B5EF4-FFF2-40B4-BE49-F238E27FC236}">
                <a16:creationId xmlns:a16="http://schemas.microsoft.com/office/drawing/2014/main" id="{9221A2ED-01F0-0EE1-F72C-157F98D80A57}"/>
              </a:ext>
            </a:extLst>
          </p:cNvPr>
          <p:cNvPicPr>
            <a:picLocks/>
          </p:cNvPicPr>
          <p:nvPr/>
        </p:nvPicPr>
        <p:blipFill>
          <a:blip r:embed="rId4"/>
          <a:stretch>
            <a:fillRect/>
          </a:stretch>
        </p:blipFill>
        <p:spPr>
          <a:xfrm>
            <a:off x="6575288" y="2120431"/>
            <a:ext cx="4745467" cy="3367227"/>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Resource Management: </a:t>
            </a:r>
            <a:r>
              <a:rPr lang="en-US" altLang="zh-CN" dirty="0" err="1">
                <a:ea typeface="微软雅黑" panose="020B0503020204020204" pitchFamily="34" charset="-122"/>
                <a:cs typeface="+mn-ea"/>
                <a:sym typeface="Calibri" panose="020F0502020204030204" pitchFamily="34" charset="0"/>
              </a:rPr>
              <a:t>ComboFunc</a:t>
            </a:r>
            <a:r>
              <a:rPr lang="en-US" altLang="zh-CN" dirty="0">
                <a:ea typeface="微软雅黑" panose="020B0503020204020204" pitchFamily="34" charset="-122"/>
                <a:cs typeface="+mn-ea"/>
                <a:sym typeface="Calibri" panose="020F0502020204030204" pitchFamily="34" charset="0"/>
              </a:rPr>
              <a:t> </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23</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487658"/>
            <a:ext cx="11372127" cy="646331"/>
          </a:xfrm>
          <a:prstGeom prst="rect">
            <a:avLst/>
          </a:prstGeom>
          <a:noFill/>
        </p:spPr>
        <p:txBody>
          <a:bodyPr wrap="square">
            <a:spAutoFit/>
          </a:bodyPr>
          <a:lstStyle>
            <a:defPPr>
              <a:defRPr lang="zh-TW"/>
            </a:defPPr>
            <a:lvl1pPr>
              <a:defRPr/>
            </a:lvl1pPr>
          </a:lstStyle>
          <a:p>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Zhaojie</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Wen ,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Qiong</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Chen, et al. </a:t>
            </a:r>
            <a:r>
              <a:rPr lang="en-US" altLang="zh-CN" sz="1800" dirty="0" err="1">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ComboFunc</a:t>
            </a:r>
            <a:r>
              <a:rPr lang="en-US" altLang="zh-CN" sz="1800" dirty="0">
                <a:solidFill>
                  <a:srgbClr val="000000"/>
                </a:solidFill>
                <a:effectLst/>
                <a:latin typeface="Calibri" panose="020F0502020204030204" pitchFamily="34" charset="0"/>
                <a:ea typeface="微软雅黑" panose="020B0503020204020204" pitchFamily="34" charset="-122"/>
                <a:sym typeface="Calibri" panose="020F0502020204030204" pitchFamily="34" charset="0"/>
              </a:rPr>
              <a:t>: Joint Resource Combination and Container Placement for Serverless Function Scaling with Heterogeneous Container. IEEE Transactions on Parallel and Distributed Systems (TPDS), 2024.</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10" name="文本框 9">
            <a:extLst>
              <a:ext uri="{FF2B5EF4-FFF2-40B4-BE49-F238E27FC236}">
                <a16:creationId xmlns:a16="http://schemas.microsoft.com/office/drawing/2014/main" id="{AB0978F4-8F43-1487-0D40-55442D9028E1}"/>
              </a:ext>
            </a:extLst>
          </p:cNvPr>
          <p:cNvSpPr txBox="1"/>
          <p:nvPr/>
        </p:nvSpPr>
        <p:spPr>
          <a:xfrm>
            <a:off x="460416" y="1233032"/>
            <a:ext cx="11350584"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ym typeface="Calibri" panose="020F0502020204030204" pitchFamily="34" charset="0"/>
              </a:rPr>
              <a:t>ComboFunc</a:t>
            </a:r>
            <a:r>
              <a:rPr lang="en-US" altLang="zh-CN" dirty="0">
                <a:sym typeface="Calibri" panose="020F0502020204030204" pitchFamily="34" charset="0"/>
              </a:rPr>
              <a:t> mitigates the impact of increased resource costs associated with larger clusters.</a:t>
            </a:r>
            <a:endParaRPr lang="zh-CN" altLang="en-US" dirty="0">
              <a:sym typeface="Calibri" panose="020F0502020204030204" pitchFamily="34" charset="0"/>
            </a:endParaRPr>
          </a:p>
        </p:txBody>
      </p:sp>
    </p:spTree>
    <p:extLst>
      <p:ext uri="{BB962C8B-B14F-4D97-AF65-F5344CB8AC3E}">
        <p14:creationId xmlns:p14="http://schemas.microsoft.com/office/powerpoint/2010/main" val="253404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319490"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 </a:t>
            </a:r>
            <a:r>
              <a:rPr lang="en-US" altLang="zh-CN" dirty="0" err="1">
                <a:ea typeface="微软雅黑" panose="020B0503020204020204" pitchFamily="34" charset="-122"/>
                <a:cs typeface="+mn-ea"/>
                <a:sym typeface="Calibri" panose="020F0502020204030204" pitchFamily="34" charset="0"/>
              </a:rPr>
              <a:t>ServerlessLLM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24</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FEECD996-EF50-89C9-E5F7-6413AFEC3053}"/>
              </a:ext>
            </a:extLst>
          </p:cNvPr>
          <p:cNvSpPr txBox="1"/>
          <p:nvPr/>
        </p:nvSpPr>
        <p:spPr>
          <a:xfrm>
            <a:off x="460416" y="1233032"/>
            <a:ext cx="11350584"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Despite high scalability of serverless, existing systems exhibit high latency overheads, due to the need to load large model parameters into the GPU during cold start.</a:t>
            </a:r>
            <a:endParaRPr lang="zh-CN" altLang="en-US" dirty="0">
              <a:sym typeface="Calibri" panose="020F0502020204030204" pitchFamily="34" charset="0"/>
            </a:endParaRPr>
          </a:p>
        </p:txBody>
      </p:sp>
      <p:pic>
        <p:nvPicPr>
          <p:cNvPr id="1029" name="Picture 5">
            <a:extLst>
              <a:ext uri="{FF2B5EF4-FFF2-40B4-BE49-F238E27FC236}">
                <a16:creationId xmlns:a16="http://schemas.microsoft.com/office/drawing/2014/main" id="{9EE0F11B-2D6A-BB6F-85E0-41F60A5C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166" y="2135028"/>
            <a:ext cx="8091668" cy="354010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CDD54B91-0A78-F697-7821-F41EFD67E522}"/>
              </a:ext>
            </a:extLst>
          </p:cNvPr>
          <p:cNvSpPr txBox="1"/>
          <p:nvPr/>
        </p:nvSpPr>
        <p:spPr>
          <a:xfrm>
            <a:off x="460416" y="5595642"/>
            <a:ext cx="11492401"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Yao Fu, </a:t>
            </a:r>
            <a:r>
              <a:rPr lang="en-US" altLang="zh-CN" dirty="0" err="1"/>
              <a:t>Leyang</a:t>
            </a:r>
            <a:r>
              <a:rPr lang="en-US" altLang="zh-CN" dirty="0"/>
              <a:t> Xue, et al. </a:t>
            </a:r>
            <a:r>
              <a:rPr lang="en-US" altLang="zh-CN" dirty="0" err="1"/>
              <a:t>ServerlessLLM</a:t>
            </a:r>
            <a:r>
              <a:rPr lang="en-US" altLang="zh-CN" dirty="0"/>
              <a:t>: Low-latency serverless inference for large language models. 18th USENIX Symposium on Operating Systems Design and Implementation (OSDI). 2024</a:t>
            </a:r>
            <a:endParaRPr lang="zh-CN" altLang="en-US" dirty="0"/>
          </a:p>
        </p:txBody>
      </p:sp>
    </p:spTree>
    <p:extLst>
      <p:ext uri="{BB962C8B-B14F-4D97-AF65-F5344CB8AC3E}">
        <p14:creationId xmlns:p14="http://schemas.microsoft.com/office/powerpoint/2010/main" val="389592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319490"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 </a:t>
            </a:r>
            <a:r>
              <a:rPr lang="en-US" altLang="zh-CN" dirty="0" err="1">
                <a:ea typeface="微软雅黑" panose="020B0503020204020204" pitchFamily="34" charset="-122"/>
                <a:cs typeface="+mn-ea"/>
                <a:sym typeface="Calibri" panose="020F0502020204030204" pitchFamily="34" charset="0"/>
              </a:rPr>
              <a:t>ServerlessLLM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25</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FEECD996-EF50-89C9-E5F7-6413AFEC3053}"/>
              </a:ext>
            </a:extLst>
          </p:cNvPr>
          <p:cNvSpPr txBox="1"/>
          <p:nvPr/>
        </p:nvSpPr>
        <p:spPr>
          <a:xfrm>
            <a:off x="460416" y="1233032"/>
            <a:ext cx="5257478" cy="1987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Rapid checkpoint loading</a:t>
            </a:r>
          </a:p>
          <a:p>
            <a:pPr lvl="1"/>
            <a:r>
              <a:rPr lang="en-US" altLang="zh-CN" dirty="0">
                <a:solidFill>
                  <a:schemeClr val="tx1"/>
                </a:solidFill>
                <a:sym typeface="Calibri" panose="020F0502020204030204" pitchFamily="34" charset="0"/>
              </a:rPr>
              <a:t>Loading-optimized checkpoint format</a:t>
            </a:r>
          </a:p>
          <a:p>
            <a:pPr lvl="1"/>
            <a:r>
              <a:rPr lang="en-US" altLang="zh-CN" dirty="0">
                <a:solidFill>
                  <a:schemeClr val="tx1"/>
                </a:solidFill>
                <a:sym typeface="Calibri" panose="020F0502020204030204" pitchFamily="34" charset="0"/>
              </a:rPr>
              <a:t>Maximizes bandwidth utilization across network, SSDs, DRAM, and GPU memory.</a:t>
            </a:r>
          </a:p>
        </p:txBody>
      </p:sp>
      <p:sp>
        <p:nvSpPr>
          <p:cNvPr id="9" name="文本框 8">
            <a:extLst>
              <a:ext uri="{FF2B5EF4-FFF2-40B4-BE49-F238E27FC236}">
                <a16:creationId xmlns:a16="http://schemas.microsoft.com/office/drawing/2014/main" id="{CDD54B91-0A78-F697-7821-F41EFD67E522}"/>
              </a:ext>
            </a:extLst>
          </p:cNvPr>
          <p:cNvSpPr txBox="1"/>
          <p:nvPr/>
        </p:nvSpPr>
        <p:spPr>
          <a:xfrm>
            <a:off x="460416" y="5595642"/>
            <a:ext cx="11492401"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Yao Fu, </a:t>
            </a:r>
            <a:r>
              <a:rPr lang="en-US" altLang="zh-CN" dirty="0" err="1"/>
              <a:t>Leyang</a:t>
            </a:r>
            <a:r>
              <a:rPr lang="en-US" altLang="zh-CN" dirty="0"/>
              <a:t> Xue, et al. </a:t>
            </a:r>
            <a:r>
              <a:rPr lang="en-US" altLang="zh-CN" dirty="0" err="1"/>
              <a:t>ServerlessLLM</a:t>
            </a:r>
            <a:r>
              <a:rPr lang="en-US" altLang="zh-CN" dirty="0"/>
              <a:t>: Low-latency serverless inference for large language models. 18th USENIX Symposium on Operating Systems Design and Implementation (OSDI). 2024</a:t>
            </a:r>
            <a:endParaRPr lang="zh-CN" altLang="en-US" dirty="0"/>
          </a:p>
        </p:txBody>
      </p:sp>
      <p:pic>
        <p:nvPicPr>
          <p:cNvPr id="5" name="图片 4">
            <a:extLst>
              <a:ext uri="{FF2B5EF4-FFF2-40B4-BE49-F238E27FC236}">
                <a16:creationId xmlns:a16="http://schemas.microsoft.com/office/drawing/2014/main" id="{597D718D-84EB-3D86-F501-FD1A3DAFAD97}"/>
              </a:ext>
            </a:extLst>
          </p:cNvPr>
          <p:cNvPicPr>
            <a:picLocks noChangeAspect="1"/>
          </p:cNvPicPr>
          <p:nvPr/>
        </p:nvPicPr>
        <p:blipFill>
          <a:blip r:embed="rId3"/>
          <a:stretch>
            <a:fillRect/>
          </a:stretch>
        </p:blipFill>
        <p:spPr>
          <a:xfrm>
            <a:off x="5990748" y="1297441"/>
            <a:ext cx="5428049" cy="4015546"/>
          </a:xfrm>
          <a:prstGeom prst="rect">
            <a:avLst/>
          </a:prstGeom>
        </p:spPr>
      </p:pic>
    </p:spTree>
    <p:extLst>
      <p:ext uri="{BB962C8B-B14F-4D97-AF65-F5344CB8AC3E}">
        <p14:creationId xmlns:p14="http://schemas.microsoft.com/office/powerpoint/2010/main" val="189131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319490"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 </a:t>
            </a:r>
            <a:r>
              <a:rPr lang="en-US" altLang="zh-CN" dirty="0" err="1">
                <a:ea typeface="微软雅黑" panose="020B0503020204020204" pitchFamily="34" charset="-122"/>
                <a:cs typeface="+mn-ea"/>
                <a:sym typeface="Calibri" panose="020F0502020204030204" pitchFamily="34" charset="0"/>
              </a:rPr>
              <a:t>ServerlessLLM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26</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FEECD996-EF50-89C9-E5F7-6413AFEC3053}"/>
              </a:ext>
            </a:extLst>
          </p:cNvPr>
          <p:cNvSpPr txBox="1"/>
          <p:nvPr/>
        </p:nvSpPr>
        <p:spPr>
          <a:xfrm>
            <a:off x="460416" y="1233032"/>
            <a:ext cx="5836212" cy="2987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Rapid checkpoint loading</a:t>
            </a:r>
          </a:p>
          <a:p>
            <a:r>
              <a:rPr lang="en-US" altLang="zh-CN" dirty="0">
                <a:sym typeface="Calibri" panose="020F0502020204030204" pitchFamily="34" charset="0"/>
              </a:rPr>
              <a:t>Live migration for locality-driven inference</a:t>
            </a:r>
          </a:p>
          <a:p>
            <a:pPr lvl="1"/>
            <a:r>
              <a:rPr lang="en-US" altLang="zh-CN" dirty="0">
                <a:solidFill>
                  <a:schemeClr val="tx1"/>
                </a:solidFill>
                <a:sym typeface="Calibri" panose="020F0502020204030204" pitchFamily="34" charset="0"/>
              </a:rPr>
              <a:t>Only transmit essential prompt tokens over the network, avoiding slow snapshot transfer</a:t>
            </a:r>
          </a:p>
          <a:p>
            <a:pPr lvl="1"/>
            <a:r>
              <a:rPr lang="en-US" altLang="zh-CN" dirty="0">
                <a:solidFill>
                  <a:schemeClr val="tx1"/>
                </a:solidFill>
                <a:sym typeface="Calibri" panose="020F0502020204030204" pitchFamily="34" charset="0"/>
              </a:rPr>
              <a:t>Uninterrupted inference by asynchronously recomputing cache states</a:t>
            </a:r>
          </a:p>
        </p:txBody>
      </p:sp>
      <p:sp>
        <p:nvSpPr>
          <p:cNvPr id="9" name="文本框 8">
            <a:extLst>
              <a:ext uri="{FF2B5EF4-FFF2-40B4-BE49-F238E27FC236}">
                <a16:creationId xmlns:a16="http://schemas.microsoft.com/office/drawing/2014/main" id="{CDD54B91-0A78-F697-7821-F41EFD67E522}"/>
              </a:ext>
            </a:extLst>
          </p:cNvPr>
          <p:cNvSpPr txBox="1"/>
          <p:nvPr/>
        </p:nvSpPr>
        <p:spPr>
          <a:xfrm>
            <a:off x="460416" y="5595642"/>
            <a:ext cx="11492401"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Yao Fu, </a:t>
            </a:r>
            <a:r>
              <a:rPr lang="en-US" altLang="zh-CN" dirty="0" err="1"/>
              <a:t>Leyang</a:t>
            </a:r>
            <a:r>
              <a:rPr lang="en-US" altLang="zh-CN" dirty="0"/>
              <a:t> Xue, et al. </a:t>
            </a:r>
            <a:r>
              <a:rPr lang="en-US" altLang="zh-CN" dirty="0" err="1"/>
              <a:t>ServerlessLLM</a:t>
            </a:r>
            <a:r>
              <a:rPr lang="en-US" altLang="zh-CN" dirty="0"/>
              <a:t>: Low-latency serverless inference for large language models. 18th USENIX Symposium on Operating Systems Design and Implementation (OSDI). 2024</a:t>
            </a:r>
            <a:endParaRPr lang="zh-CN" altLang="en-US" dirty="0"/>
          </a:p>
        </p:txBody>
      </p:sp>
      <p:pic>
        <p:nvPicPr>
          <p:cNvPr id="6" name="图片 5">
            <a:extLst>
              <a:ext uri="{FF2B5EF4-FFF2-40B4-BE49-F238E27FC236}">
                <a16:creationId xmlns:a16="http://schemas.microsoft.com/office/drawing/2014/main" id="{CCD7E5FA-3488-CEA5-28F9-A9B667E0CB50}"/>
              </a:ext>
            </a:extLst>
          </p:cNvPr>
          <p:cNvPicPr>
            <a:picLocks noChangeAspect="1"/>
          </p:cNvPicPr>
          <p:nvPr/>
        </p:nvPicPr>
        <p:blipFill>
          <a:blip r:embed="rId3"/>
          <a:srcRect t="-1" r="5779" b="2053"/>
          <a:stretch/>
        </p:blipFill>
        <p:spPr>
          <a:xfrm>
            <a:off x="6296628" y="1285698"/>
            <a:ext cx="5830983" cy="4286604"/>
          </a:xfrm>
          <a:prstGeom prst="rect">
            <a:avLst/>
          </a:prstGeom>
        </p:spPr>
      </p:pic>
    </p:spTree>
    <p:extLst>
      <p:ext uri="{BB962C8B-B14F-4D97-AF65-F5344CB8AC3E}">
        <p14:creationId xmlns:p14="http://schemas.microsoft.com/office/powerpoint/2010/main" val="256054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319490"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 </a:t>
            </a:r>
            <a:r>
              <a:rPr lang="en-US" altLang="zh-CN" dirty="0" err="1">
                <a:ea typeface="微软雅黑" panose="020B0503020204020204" pitchFamily="34" charset="-122"/>
                <a:cs typeface="+mn-ea"/>
                <a:sym typeface="Calibri" panose="020F0502020204030204" pitchFamily="34" charset="0"/>
              </a:rPr>
              <a:t>ServerlessLLM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27</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FEECD996-EF50-89C9-E5F7-6413AFEC3053}"/>
              </a:ext>
            </a:extLst>
          </p:cNvPr>
          <p:cNvSpPr txBox="1"/>
          <p:nvPr/>
        </p:nvSpPr>
        <p:spPr>
          <a:xfrm>
            <a:off x="460416" y="1233032"/>
            <a:ext cx="5836212" cy="3603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Rapid checkpoint loading</a:t>
            </a:r>
          </a:p>
          <a:p>
            <a:r>
              <a:rPr lang="en-US" altLang="zh-CN" dirty="0">
                <a:sym typeface="Calibri" panose="020F0502020204030204" pitchFamily="34" charset="0"/>
              </a:rPr>
              <a:t>Live migration for locality-driven inference</a:t>
            </a:r>
          </a:p>
          <a:p>
            <a:r>
              <a:rPr lang="en-US" altLang="zh-CN" dirty="0">
                <a:sym typeface="Calibri" panose="020F0502020204030204" pitchFamily="34" charset="0"/>
              </a:rPr>
              <a:t>Latency-optimized server allocation</a:t>
            </a:r>
          </a:p>
          <a:p>
            <a:pPr lvl="1"/>
            <a:r>
              <a:rPr lang="en-US" altLang="zh-CN" dirty="0">
                <a:solidFill>
                  <a:schemeClr val="tx1"/>
                </a:solidFill>
                <a:sym typeface="Calibri" panose="020F0502020204030204" pitchFamily="34" charset="0"/>
              </a:rPr>
              <a:t>Accurately estimate checkpoint loading times from each tier and migration times for a server</a:t>
            </a:r>
          </a:p>
          <a:p>
            <a:pPr lvl="1"/>
            <a:r>
              <a:rPr lang="en-US" altLang="zh-CN" dirty="0">
                <a:solidFill>
                  <a:schemeClr val="tx1"/>
                </a:solidFill>
                <a:sym typeface="Calibri" panose="020F0502020204030204" pitchFamily="34" charset="0"/>
              </a:rPr>
              <a:t>Select servers to minimize expected startup latency</a:t>
            </a:r>
          </a:p>
        </p:txBody>
      </p:sp>
      <p:sp>
        <p:nvSpPr>
          <p:cNvPr id="9" name="文本框 8">
            <a:extLst>
              <a:ext uri="{FF2B5EF4-FFF2-40B4-BE49-F238E27FC236}">
                <a16:creationId xmlns:a16="http://schemas.microsoft.com/office/drawing/2014/main" id="{CDD54B91-0A78-F697-7821-F41EFD67E522}"/>
              </a:ext>
            </a:extLst>
          </p:cNvPr>
          <p:cNvSpPr txBox="1"/>
          <p:nvPr/>
        </p:nvSpPr>
        <p:spPr>
          <a:xfrm>
            <a:off x="460416" y="5595642"/>
            <a:ext cx="11492401"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Yao Fu, </a:t>
            </a:r>
            <a:r>
              <a:rPr lang="en-US" altLang="zh-CN" dirty="0" err="1"/>
              <a:t>Leyang</a:t>
            </a:r>
            <a:r>
              <a:rPr lang="en-US" altLang="zh-CN" dirty="0"/>
              <a:t> Xue, et al. </a:t>
            </a:r>
            <a:r>
              <a:rPr lang="en-US" altLang="zh-CN" dirty="0" err="1"/>
              <a:t>ServerlessLLM</a:t>
            </a:r>
            <a:r>
              <a:rPr lang="en-US" altLang="zh-CN" dirty="0"/>
              <a:t>: Low-latency serverless inference for large language models. 18th USENIX Symposium on Operating Systems Design and Implementation (OSDI). 2024</a:t>
            </a:r>
            <a:endParaRPr lang="zh-CN" altLang="en-US" dirty="0"/>
          </a:p>
        </p:txBody>
      </p:sp>
      <p:pic>
        <p:nvPicPr>
          <p:cNvPr id="5" name="图片 4">
            <a:extLst>
              <a:ext uri="{FF2B5EF4-FFF2-40B4-BE49-F238E27FC236}">
                <a16:creationId xmlns:a16="http://schemas.microsoft.com/office/drawing/2014/main" id="{E63AE46B-B133-2459-A83A-4A426FE80771}"/>
              </a:ext>
            </a:extLst>
          </p:cNvPr>
          <p:cNvPicPr>
            <a:picLocks noChangeAspect="1"/>
          </p:cNvPicPr>
          <p:nvPr/>
        </p:nvPicPr>
        <p:blipFill>
          <a:blip r:embed="rId3"/>
          <a:srcRect l="3165"/>
          <a:stretch/>
        </p:blipFill>
        <p:spPr>
          <a:xfrm>
            <a:off x="6296628" y="1200092"/>
            <a:ext cx="5666086" cy="4933296"/>
          </a:xfrm>
          <a:prstGeom prst="rect">
            <a:avLst/>
          </a:prstGeom>
        </p:spPr>
      </p:pic>
    </p:spTree>
    <p:extLst>
      <p:ext uri="{BB962C8B-B14F-4D97-AF65-F5344CB8AC3E}">
        <p14:creationId xmlns:p14="http://schemas.microsoft.com/office/powerpoint/2010/main" val="105337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319490"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 </a:t>
            </a:r>
            <a:r>
              <a:rPr lang="en-US" altLang="zh-CN" dirty="0" err="1">
                <a:ea typeface="微软雅黑" panose="020B0503020204020204" pitchFamily="34" charset="-122"/>
                <a:cs typeface="+mn-ea"/>
                <a:sym typeface="Calibri" panose="020F0502020204030204" pitchFamily="34" charset="0"/>
              </a:rPr>
              <a:t>ServerlessLLM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28</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FEECD996-EF50-89C9-E5F7-6413AFEC3053}"/>
              </a:ext>
            </a:extLst>
          </p:cNvPr>
          <p:cNvSpPr txBox="1"/>
          <p:nvPr/>
        </p:nvSpPr>
        <p:spPr>
          <a:xfrm>
            <a:off x="460416" y="1233032"/>
            <a:ext cx="11319490"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olidFill>
                  <a:schemeClr val="tx1"/>
                </a:solidFill>
                <a:sym typeface="Calibri" panose="020F0502020204030204" pitchFamily="34" charset="0"/>
              </a:rPr>
              <a:t>ServerlessLLM</a:t>
            </a:r>
            <a:r>
              <a:rPr lang="en-US" altLang="zh-CN" dirty="0">
                <a:solidFill>
                  <a:schemeClr val="tx1"/>
                </a:solidFill>
                <a:sym typeface="Calibri" panose="020F0502020204030204" pitchFamily="34" charset="0"/>
              </a:rPr>
              <a:t> reduces LLM loading times by 4-8X and end-to-end startup times by over 25X compared to existing systems.</a:t>
            </a:r>
          </a:p>
        </p:txBody>
      </p:sp>
      <p:sp>
        <p:nvSpPr>
          <p:cNvPr id="9" name="文本框 8">
            <a:extLst>
              <a:ext uri="{FF2B5EF4-FFF2-40B4-BE49-F238E27FC236}">
                <a16:creationId xmlns:a16="http://schemas.microsoft.com/office/drawing/2014/main" id="{CDD54B91-0A78-F697-7821-F41EFD67E522}"/>
              </a:ext>
            </a:extLst>
          </p:cNvPr>
          <p:cNvSpPr txBox="1"/>
          <p:nvPr/>
        </p:nvSpPr>
        <p:spPr>
          <a:xfrm>
            <a:off x="460416" y="5595642"/>
            <a:ext cx="11492401"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Yao Fu, </a:t>
            </a:r>
            <a:r>
              <a:rPr lang="en-US" altLang="zh-CN" dirty="0" err="1"/>
              <a:t>Leyang</a:t>
            </a:r>
            <a:r>
              <a:rPr lang="en-US" altLang="zh-CN" dirty="0"/>
              <a:t> Xue, et al. </a:t>
            </a:r>
            <a:r>
              <a:rPr lang="en-US" altLang="zh-CN" dirty="0" err="1"/>
              <a:t>ServerlessLLM</a:t>
            </a:r>
            <a:r>
              <a:rPr lang="en-US" altLang="zh-CN" dirty="0"/>
              <a:t>: Low-latency serverless inference for large language models. 18th USENIX Symposium on Operating Systems Design and Implementation (OSDI). 2024</a:t>
            </a:r>
            <a:endParaRPr lang="zh-CN" altLang="en-US" dirty="0"/>
          </a:p>
        </p:txBody>
      </p:sp>
      <p:pic>
        <p:nvPicPr>
          <p:cNvPr id="6" name="图片 5">
            <a:extLst>
              <a:ext uri="{FF2B5EF4-FFF2-40B4-BE49-F238E27FC236}">
                <a16:creationId xmlns:a16="http://schemas.microsoft.com/office/drawing/2014/main" id="{5F0F65D6-3173-2A78-E670-2BC646E03B6D}"/>
              </a:ext>
            </a:extLst>
          </p:cNvPr>
          <p:cNvPicPr>
            <a:picLocks noChangeAspect="1"/>
          </p:cNvPicPr>
          <p:nvPr/>
        </p:nvPicPr>
        <p:blipFill>
          <a:blip r:embed="rId3"/>
          <a:srcRect r="1650"/>
          <a:stretch/>
        </p:blipFill>
        <p:spPr>
          <a:xfrm>
            <a:off x="141907" y="2194742"/>
            <a:ext cx="11908186" cy="3400900"/>
          </a:xfrm>
          <a:prstGeom prst="rect">
            <a:avLst/>
          </a:prstGeom>
        </p:spPr>
      </p:pic>
    </p:spTree>
    <p:extLst>
      <p:ext uri="{BB962C8B-B14F-4D97-AF65-F5344CB8AC3E}">
        <p14:creationId xmlns:p14="http://schemas.microsoft.com/office/powerpoint/2010/main" val="19664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1319490" cy="692151"/>
          </a:xfrm>
        </p:spPr>
        <p:txBody>
          <a:bodyPr/>
          <a:lstStyle/>
          <a:p>
            <a:r>
              <a:rPr lang="en-US" altLang="zh-CN" dirty="0">
                <a:ea typeface="微软雅黑" panose="020B0503020204020204" pitchFamily="34" charset="-122"/>
                <a:cs typeface="+mn-ea"/>
                <a:sym typeface="Calibri" panose="020F0502020204030204" pitchFamily="34" charset="0"/>
              </a:rPr>
              <a:t>Programming Framework: </a:t>
            </a:r>
            <a:r>
              <a:rPr lang="en-US" altLang="zh-CN" dirty="0" err="1">
                <a:ea typeface="微软雅黑" panose="020B0503020204020204" pitchFamily="34" charset="-122"/>
                <a:cs typeface="+mn-ea"/>
                <a:sym typeface="Calibri" panose="020F0502020204030204" pitchFamily="34" charset="0"/>
              </a:rPr>
              <a:t>ServerlessLLM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29</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FEECD996-EF50-89C9-E5F7-6413AFEC3053}"/>
              </a:ext>
            </a:extLst>
          </p:cNvPr>
          <p:cNvSpPr txBox="1"/>
          <p:nvPr/>
        </p:nvSpPr>
        <p:spPr>
          <a:xfrm>
            <a:off x="460416" y="1233032"/>
            <a:ext cx="11319490" cy="981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err="1">
                <a:solidFill>
                  <a:schemeClr val="tx1"/>
                </a:solidFill>
                <a:sym typeface="Calibri" panose="020F0502020204030204" pitchFamily="34" charset="0"/>
              </a:rPr>
              <a:t>ServerlessLLM</a:t>
            </a:r>
            <a:r>
              <a:rPr lang="en-US" altLang="zh-CN" dirty="0">
                <a:solidFill>
                  <a:schemeClr val="tx1"/>
                </a:solidFill>
                <a:sym typeface="Calibri" panose="020F0502020204030204" pitchFamily="34" charset="0"/>
              </a:rPr>
              <a:t> can achieve the lowest latency in different number of RPS</a:t>
            </a:r>
            <a:r>
              <a:rPr lang="en-US" altLang="zh-CN" dirty="0">
                <a:sym typeface="Calibri" panose="020F0502020204030204" pitchFamily="34" charset="0"/>
              </a:rPr>
              <a:t>, GPU nodes and models.</a:t>
            </a:r>
            <a:r>
              <a:rPr lang="zh-CN" altLang="en-US" dirty="0">
                <a:sym typeface="Calibri" panose="020F0502020204030204" pitchFamily="34" charset="0"/>
              </a:rPr>
              <a:t> </a:t>
            </a:r>
            <a:endParaRPr lang="en-US" altLang="zh-CN" dirty="0">
              <a:solidFill>
                <a:schemeClr val="tx1"/>
              </a:solidFill>
              <a:sym typeface="Calibri" panose="020F0502020204030204" pitchFamily="34" charset="0"/>
            </a:endParaRPr>
          </a:p>
        </p:txBody>
      </p:sp>
      <p:sp>
        <p:nvSpPr>
          <p:cNvPr id="9" name="文本框 8">
            <a:extLst>
              <a:ext uri="{FF2B5EF4-FFF2-40B4-BE49-F238E27FC236}">
                <a16:creationId xmlns:a16="http://schemas.microsoft.com/office/drawing/2014/main" id="{CDD54B91-0A78-F697-7821-F41EFD67E522}"/>
              </a:ext>
            </a:extLst>
          </p:cNvPr>
          <p:cNvSpPr txBox="1"/>
          <p:nvPr/>
        </p:nvSpPr>
        <p:spPr>
          <a:xfrm>
            <a:off x="460416" y="5595642"/>
            <a:ext cx="11492401"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Yao Fu, </a:t>
            </a:r>
            <a:r>
              <a:rPr lang="en-US" altLang="zh-CN" dirty="0" err="1"/>
              <a:t>Leyang</a:t>
            </a:r>
            <a:r>
              <a:rPr lang="en-US" altLang="zh-CN" dirty="0"/>
              <a:t> Xue, et al. </a:t>
            </a:r>
            <a:r>
              <a:rPr lang="en-US" altLang="zh-CN" dirty="0" err="1"/>
              <a:t>ServerlessLLM</a:t>
            </a:r>
            <a:r>
              <a:rPr lang="en-US" altLang="zh-CN" dirty="0"/>
              <a:t>: Low-latency serverless inference for large language models. 18th USENIX Symposium on Operating Systems Design and Implementation (OSDI). 2024</a:t>
            </a:r>
            <a:endParaRPr lang="zh-CN" altLang="en-US" dirty="0"/>
          </a:p>
        </p:txBody>
      </p:sp>
      <p:pic>
        <p:nvPicPr>
          <p:cNvPr id="5" name="图片 4">
            <a:extLst>
              <a:ext uri="{FF2B5EF4-FFF2-40B4-BE49-F238E27FC236}">
                <a16:creationId xmlns:a16="http://schemas.microsoft.com/office/drawing/2014/main" id="{C48539C3-D237-6359-3986-D89A48537F5A}"/>
              </a:ext>
            </a:extLst>
          </p:cNvPr>
          <p:cNvPicPr>
            <a:picLocks/>
          </p:cNvPicPr>
          <p:nvPr/>
        </p:nvPicPr>
        <p:blipFill>
          <a:blip r:embed="rId3"/>
          <a:srcRect t="7160"/>
          <a:stretch/>
        </p:blipFill>
        <p:spPr>
          <a:xfrm>
            <a:off x="326814" y="2561930"/>
            <a:ext cx="5504861" cy="2523912"/>
          </a:xfrm>
          <a:prstGeom prst="rect">
            <a:avLst/>
          </a:prstGeom>
        </p:spPr>
      </p:pic>
      <p:pic>
        <p:nvPicPr>
          <p:cNvPr id="7" name="图片 6">
            <a:extLst>
              <a:ext uri="{FF2B5EF4-FFF2-40B4-BE49-F238E27FC236}">
                <a16:creationId xmlns:a16="http://schemas.microsoft.com/office/drawing/2014/main" id="{BE925166-8085-4C8F-F406-364BFA6AF645}"/>
              </a:ext>
            </a:extLst>
          </p:cNvPr>
          <p:cNvPicPr>
            <a:picLocks/>
          </p:cNvPicPr>
          <p:nvPr/>
        </p:nvPicPr>
        <p:blipFill>
          <a:blip r:embed="rId4"/>
          <a:stretch>
            <a:fillRect/>
          </a:stretch>
        </p:blipFill>
        <p:spPr>
          <a:xfrm>
            <a:off x="6096000" y="2420600"/>
            <a:ext cx="5769186" cy="2672261"/>
          </a:xfrm>
          <a:prstGeom prst="rect">
            <a:avLst/>
          </a:prstGeom>
        </p:spPr>
      </p:pic>
      <p:pic>
        <p:nvPicPr>
          <p:cNvPr id="8" name="图片 7">
            <a:extLst>
              <a:ext uri="{FF2B5EF4-FFF2-40B4-BE49-F238E27FC236}">
                <a16:creationId xmlns:a16="http://schemas.microsoft.com/office/drawing/2014/main" id="{E2EFFC62-ADB8-242E-CC82-7885AB72AF5C}"/>
              </a:ext>
            </a:extLst>
          </p:cNvPr>
          <p:cNvPicPr>
            <a:picLocks/>
          </p:cNvPicPr>
          <p:nvPr/>
        </p:nvPicPr>
        <p:blipFill>
          <a:blip r:embed="rId3"/>
          <a:srcRect t="7160"/>
          <a:stretch/>
        </p:blipFill>
        <p:spPr>
          <a:xfrm>
            <a:off x="194651" y="2487755"/>
            <a:ext cx="5769186" cy="2672261"/>
          </a:xfrm>
          <a:prstGeom prst="rect">
            <a:avLst/>
          </a:prstGeom>
        </p:spPr>
      </p:pic>
      <p:pic>
        <p:nvPicPr>
          <p:cNvPr id="10" name="图片 9">
            <a:extLst>
              <a:ext uri="{FF2B5EF4-FFF2-40B4-BE49-F238E27FC236}">
                <a16:creationId xmlns:a16="http://schemas.microsoft.com/office/drawing/2014/main" id="{1F6B1749-5F02-7CDE-7971-20C101128BA1}"/>
              </a:ext>
            </a:extLst>
          </p:cNvPr>
          <p:cNvPicPr>
            <a:picLocks/>
          </p:cNvPicPr>
          <p:nvPr/>
        </p:nvPicPr>
        <p:blipFill>
          <a:blip r:embed="rId4"/>
          <a:stretch>
            <a:fillRect/>
          </a:stretch>
        </p:blipFill>
        <p:spPr>
          <a:xfrm>
            <a:off x="6120161" y="2416166"/>
            <a:ext cx="5769186" cy="2672261"/>
          </a:xfrm>
          <a:prstGeom prst="rect">
            <a:avLst/>
          </a:prstGeom>
        </p:spPr>
      </p:pic>
    </p:spTree>
    <p:extLst>
      <p:ext uri="{BB962C8B-B14F-4D97-AF65-F5344CB8AC3E}">
        <p14:creationId xmlns:p14="http://schemas.microsoft.com/office/powerpoint/2010/main" val="203512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ea typeface="微软雅黑" panose="020B0503020204020204" pitchFamily="34" charset="-122"/>
                <a:cs typeface="+mn-ea"/>
                <a:sym typeface="Calibri" panose="020F0502020204030204" pitchFamily="34" charset="0"/>
              </a:rPr>
              <a:t>Outline</a:t>
            </a:r>
            <a:endParaRPr lang="zh-TW" altLang="en-US" dirty="0">
              <a:ea typeface="微软雅黑" panose="020B0503020204020204" pitchFamily="34" charset="-122"/>
              <a:cs typeface="+mn-ea"/>
              <a:sym typeface="Calibri" panose="020F0502020204030204" pitchFamily="34" charset="0"/>
            </a:endParaRPr>
          </a:p>
        </p:txBody>
      </p:sp>
      <p:sp>
        <p:nvSpPr>
          <p:cNvPr id="3" name="內容版面配置區 2"/>
          <p:cNvSpPr>
            <a:spLocks noGrp="1"/>
          </p:cNvSpPr>
          <p:nvPr>
            <p:ph idx="1"/>
          </p:nvPr>
        </p:nvSpPr>
        <p:spPr>
          <a:xfrm>
            <a:off x="960511" y="1505877"/>
            <a:ext cx="10270977" cy="3846246"/>
          </a:xfrm>
        </p:spPr>
        <p:txBody>
          <a:bodyPr>
            <a:spAutoFit/>
          </a:bodyPr>
          <a:lstStyle/>
          <a:p>
            <a:pPr>
              <a:lnSpc>
                <a:spcPct val="125000"/>
              </a:lnSpc>
              <a:spcBef>
                <a:spcPts val="1200"/>
              </a:spcBef>
            </a:pPr>
            <a:r>
              <a:rPr lang="en-US" altLang="zh-CN" sz="2800" dirty="0">
                <a:solidFill>
                  <a:srgbClr val="7030A0"/>
                </a:solidFill>
                <a:ea typeface="微软雅黑" panose="020B0503020204020204" pitchFamily="34" charset="-122"/>
                <a:cs typeface="+mn-ea"/>
                <a:sym typeface="Calibri" panose="020F0502020204030204" pitchFamily="34" charset="0"/>
              </a:rPr>
              <a:t>Introduction to Serverless</a:t>
            </a:r>
          </a:p>
          <a:p>
            <a:pPr lvl="1">
              <a:lnSpc>
                <a:spcPct val="125000"/>
              </a:lnSpc>
              <a:spcBef>
                <a:spcPts val="1200"/>
              </a:spcBef>
            </a:pPr>
            <a:r>
              <a:rPr lang="en-US" altLang="zh-CN" sz="2000" dirty="0">
                <a:solidFill>
                  <a:srgbClr val="7030A0"/>
                </a:solidFill>
                <a:ea typeface="微软雅黑" panose="020B0503020204020204" pitchFamily="34" charset="-122"/>
                <a:cs typeface="+mn-ea"/>
                <a:sym typeface="Calibri" panose="020F0502020204030204" pitchFamily="34" charset="0"/>
              </a:rPr>
              <a:t>Why Serverless?</a:t>
            </a:r>
          </a:p>
          <a:p>
            <a:pPr lvl="1">
              <a:lnSpc>
                <a:spcPct val="125000"/>
              </a:lnSpc>
              <a:spcBef>
                <a:spcPts val="1200"/>
              </a:spcBef>
            </a:pPr>
            <a:r>
              <a:rPr lang="en-US" altLang="zh-CN" sz="2000" dirty="0">
                <a:solidFill>
                  <a:srgbClr val="7030A0"/>
                </a:solidFill>
                <a:ea typeface="微软雅黑" panose="020B0503020204020204" pitchFamily="34" charset="-122"/>
                <a:cs typeface="+mn-ea"/>
                <a:sym typeface="Calibri" panose="020F0502020204030204" pitchFamily="34" charset="0"/>
              </a:rPr>
              <a:t>How Serverless Works? </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Challenges and Research Questions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Current Solutions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Conclusion and Discussion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24862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30</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A3B4A2D3-B08A-04EB-1DE4-FFDCD61021BD}"/>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pic>
        <p:nvPicPr>
          <p:cNvPr id="9" name="图片 8">
            <a:extLst>
              <a:ext uri="{FF2B5EF4-FFF2-40B4-BE49-F238E27FC236}">
                <a16:creationId xmlns:a16="http://schemas.microsoft.com/office/drawing/2014/main" id="{34739B18-ED46-228A-6D1B-0495A8D73A36}"/>
              </a:ext>
            </a:extLst>
          </p:cNvPr>
          <p:cNvPicPr>
            <a:picLocks noChangeAspect="1"/>
          </p:cNvPicPr>
          <p:nvPr/>
        </p:nvPicPr>
        <p:blipFill>
          <a:blip r:embed="rId3"/>
          <a:stretch>
            <a:fillRect/>
          </a:stretch>
        </p:blipFill>
        <p:spPr>
          <a:xfrm>
            <a:off x="3601115" y="1596013"/>
            <a:ext cx="8286085" cy="3797365"/>
          </a:xfrm>
          <a:prstGeom prst="rect">
            <a:avLst/>
          </a:prstGeom>
          <a:noFill/>
          <a:ln w="9525">
            <a:noFill/>
            <a:miter lim="800000"/>
            <a:headEnd/>
            <a:tailEnd/>
          </a:ln>
        </p:spPr>
      </p:pic>
      <p:sp>
        <p:nvSpPr>
          <p:cNvPr id="7" name="文本框 6">
            <a:extLst>
              <a:ext uri="{FF2B5EF4-FFF2-40B4-BE49-F238E27FC236}">
                <a16:creationId xmlns:a16="http://schemas.microsoft.com/office/drawing/2014/main" id="{810A1FF3-6FD5-259A-B5EE-BAEBB5019567}"/>
              </a:ext>
            </a:extLst>
          </p:cNvPr>
          <p:cNvSpPr txBox="1"/>
          <p:nvPr/>
        </p:nvSpPr>
        <p:spPr>
          <a:xfrm>
            <a:off x="236315" y="1227056"/>
            <a:ext cx="5643623" cy="519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t>Execution Paths in S</a:t>
            </a:r>
            <a:r>
              <a:rPr lang="zh-CN" altLang="en-US" dirty="0"/>
              <a:t>erverless </a:t>
            </a:r>
            <a:r>
              <a:rPr lang="en-US" altLang="zh-CN" dirty="0"/>
              <a:t>C</a:t>
            </a:r>
            <a:r>
              <a:rPr lang="zh-CN" altLang="en-US" dirty="0"/>
              <a:t>omputing</a:t>
            </a:r>
            <a:endParaRPr lang="en-US" altLang="zh-CN" dirty="0"/>
          </a:p>
        </p:txBody>
      </p:sp>
    </p:spTree>
    <p:extLst>
      <p:ext uri="{BB962C8B-B14F-4D97-AF65-F5344CB8AC3E}">
        <p14:creationId xmlns:p14="http://schemas.microsoft.com/office/powerpoint/2010/main" val="372091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31</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pic>
        <p:nvPicPr>
          <p:cNvPr id="7" name="图片 6">
            <a:extLst>
              <a:ext uri="{FF2B5EF4-FFF2-40B4-BE49-F238E27FC236}">
                <a16:creationId xmlns:a16="http://schemas.microsoft.com/office/drawing/2014/main" id="{4A5C8093-8440-BFDE-AB96-AE1D2B48E416}"/>
              </a:ext>
            </a:extLst>
          </p:cNvPr>
          <p:cNvPicPr>
            <a:picLocks noChangeAspect="1"/>
          </p:cNvPicPr>
          <p:nvPr/>
        </p:nvPicPr>
        <p:blipFill>
          <a:blip r:embed="rId3"/>
          <a:srcRect l="6725" t="9568"/>
          <a:stretch/>
        </p:blipFill>
        <p:spPr>
          <a:xfrm>
            <a:off x="3956627" y="1142360"/>
            <a:ext cx="7664358" cy="4096477"/>
          </a:xfrm>
          <a:prstGeom prst="rect">
            <a:avLst/>
          </a:prstGeom>
        </p:spPr>
      </p:pic>
      <p:sp>
        <p:nvSpPr>
          <p:cNvPr id="3" name="文本框 2">
            <a:extLst>
              <a:ext uri="{FF2B5EF4-FFF2-40B4-BE49-F238E27FC236}">
                <a16:creationId xmlns:a16="http://schemas.microsoft.com/office/drawing/2014/main" id="{B137647B-6BE6-4A9D-E5A7-C423649DA866}"/>
              </a:ext>
            </a:extLst>
          </p:cNvPr>
          <p:cNvSpPr txBox="1"/>
          <p:nvPr/>
        </p:nvSpPr>
        <p:spPr>
          <a:xfrm>
            <a:off x="236315" y="1227056"/>
            <a:ext cx="5643623" cy="237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t>Execution Paths in S</a:t>
            </a:r>
            <a:r>
              <a:rPr lang="zh-CN" altLang="en-US" dirty="0"/>
              <a:t>erverless </a:t>
            </a:r>
            <a:r>
              <a:rPr lang="en-US" altLang="zh-CN" dirty="0"/>
              <a:t>C</a:t>
            </a:r>
            <a:r>
              <a:rPr lang="zh-CN" altLang="en-US" dirty="0"/>
              <a:t>omputing</a:t>
            </a:r>
            <a:endParaRPr lang="en-US" altLang="zh-CN" dirty="0"/>
          </a:p>
          <a:p>
            <a:pPr lvl="1"/>
            <a:r>
              <a:rPr lang="en-US" altLang="zh-CN" dirty="0">
                <a:solidFill>
                  <a:schemeClr val="tx1"/>
                </a:solidFill>
              </a:rPr>
              <a:t>Functions can be invoked from other functions or external services: Purple Arrows</a:t>
            </a:r>
          </a:p>
          <a:p>
            <a:pPr lvl="1"/>
            <a:r>
              <a:rPr lang="en-US" altLang="zh-CN" dirty="0">
                <a:solidFill>
                  <a:schemeClr val="tx1"/>
                </a:solidFill>
              </a:rPr>
              <a:t>A function can send messages to external services: Green Arrows</a:t>
            </a: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sp>
        <p:nvSpPr>
          <p:cNvPr id="9" name="文本框 8">
            <a:extLst>
              <a:ext uri="{FF2B5EF4-FFF2-40B4-BE49-F238E27FC236}">
                <a16:creationId xmlns:a16="http://schemas.microsoft.com/office/drawing/2014/main" id="{17576CCC-DF01-0EFB-CCF3-AAD46C854937}"/>
              </a:ext>
            </a:extLst>
          </p:cNvPr>
          <p:cNvSpPr txBox="1"/>
          <p:nvPr/>
        </p:nvSpPr>
        <p:spPr>
          <a:xfrm>
            <a:off x="236315" y="3742658"/>
            <a:ext cx="3624062" cy="1218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lvl="1"/>
            <a:r>
              <a:rPr lang="en-US" altLang="zh-CN" dirty="0"/>
              <a:t>Output of last function in a path is returned to the application logic</a:t>
            </a:r>
            <a:endParaRPr lang="zh-CN" altLang="en-US" dirty="0"/>
          </a:p>
        </p:txBody>
      </p:sp>
    </p:spTree>
    <p:extLst>
      <p:ext uri="{BB962C8B-B14F-4D97-AF65-F5344CB8AC3E}">
        <p14:creationId xmlns:p14="http://schemas.microsoft.com/office/powerpoint/2010/main" val="64724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BDC1AC6-534D-6031-4BA7-9DFF9B6EC385}"/>
              </a:ext>
            </a:extLst>
          </p:cNvPr>
          <p:cNvPicPr>
            <a:picLocks noChangeAspect="1"/>
          </p:cNvPicPr>
          <p:nvPr/>
        </p:nvPicPr>
        <p:blipFill>
          <a:blip r:embed="rId3"/>
          <a:srcRect t="8461"/>
          <a:stretch/>
        </p:blipFill>
        <p:spPr>
          <a:xfrm>
            <a:off x="3258274" y="1361934"/>
            <a:ext cx="8552726" cy="3926040"/>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32</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B137647B-6BE6-4A9D-E5A7-C423649DA866}"/>
              </a:ext>
            </a:extLst>
          </p:cNvPr>
          <p:cNvSpPr txBox="1"/>
          <p:nvPr/>
        </p:nvSpPr>
        <p:spPr>
          <a:xfrm>
            <a:off x="236315" y="1227056"/>
            <a:ext cx="5643623" cy="237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t>Threat Model</a:t>
            </a:r>
          </a:p>
          <a:p>
            <a:pPr lvl="1"/>
            <a:r>
              <a:rPr lang="en-US" altLang="zh-CN" dirty="0">
                <a:solidFill>
                  <a:schemeClr val="tx1"/>
                </a:solidFill>
              </a:rPr>
              <a:t>Serverless Infrastructure is secure</a:t>
            </a:r>
          </a:p>
          <a:p>
            <a:pPr lvl="1"/>
            <a:r>
              <a:rPr lang="en-US" altLang="zh-CN" dirty="0">
                <a:solidFill>
                  <a:schemeClr val="tx1"/>
                </a:solidFill>
              </a:rPr>
              <a:t>At least one serverless function has </a:t>
            </a:r>
            <a:r>
              <a:rPr lang="en-US" altLang="zh-CN" dirty="0">
                <a:solidFill>
                  <a:schemeClr val="accent2"/>
                </a:solidFill>
              </a:rPr>
              <a:t>Remote Code Execution bugs</a:t>
            </a:r>
            <a:r>
              <a:rPr lang="en-US" altLang="zh-CN" dirty="0">
                <a:solidFill>
                  <a:schemeClr val="tx1"/>
                </a:solidFill>
              </a:rPr>
              <a:t>: Data input to application logic is untrusted</a:t>
            </a: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spTree>
    <p:extLst>
      <p:ext uri="{BB962C8B-B14F-4D97-AF65-F5344CB8AC3E}">
        <p14:creationId xmlns:p14="http://schemas.microsoft.com/office/powerpoint/2010/main" val="2109027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33</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B137647B-6BE6-4A9D-E5A7-C423649DA866}"/>
              </a:ext>
            </a:extLst>
          </p:cNvPr>
          <p:cNvSpPr txBox="1"/>
          <p:nvPr/>
        </p:nvSpPr>
        <p:spPr>
          <a:xfrm>
            <a:off x="114550" y="1123897"/>
            <a:ext cx="3709508" cy="519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t>Attack Scenario #1</a:t>
            </a: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pic>
        <p:nvPicPr>
          <p:cNvPr id="7" name="图片 6">
            <a:extLst>
              <a:ext uri="{FF2B5EF4-FFF2-40B4-BE49-F238E27FC236}">
                <a16:creationId xmlns:a16="http://schemas.microsoft.com/office/drawing/2014/main" id="{C23C78DC-A574-47A7-C61B-34099E6D5768}"/>
              </a:ext>
            </a:extLst>
          </p:cNvPr>
          <p:cNvPicPr>
            <a:picLocks noChangeAspect="1"/>
          </p:cNvPicPr>
          <p:nvPr/>
        </p:nvPicPr>
        <p:blipFill>
          <a:blip r:embed="rId3"/>
          <a:srcRect t="2330" b="10447"/>
          <a:stretch/>
        </p:blipFill>
        <p:spPr>
          <a:xfrm>
            <a:off x="3210492" y="1228913"/>
            <a:ext cx="8744048" cy="4049143"/>
          </a:xfrm>
          <a:prstGeom prst="rect">
            <a:avLst/>
          </a:prstGeom>
        </p:spPr>
      </p:pic>
      <p:sp>
        <p:nvSpPr>
          <p:cNvPr id="8" name="矩形: 圆角 7">
            <a:extLst>
              <a:ext uri="{FF2B5EF4-FFF2-40B4-BE49-F238E27FC236}">
                <a16:creationId xmlns:a16="http://schemas.microsoft.com/office/drawing/2014/main" id="{0DB0264A-3B94-36F5-FE71-33A7949BBC00}"/>
              </a:ext>
            </a:extLst>
          </p:cNvPr>
          <p:cNvSpPr/>
          <p:nvPr/>
        </p:nvSpPr>
        <p:spPr bwMode="auto">
          <a:xfrm>
            <a:off x="114550" y="1772231"/>
            <a:ext cx="3709508" cy="1021556"/>
          </a:xfrm>
          <a:prstGeom prst="roundRect">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r>
              <a:rPr kumimoji="1" lang="en-US" altLang="zh-CN" sz="1800" b="1" i="0" u="none" strike="noStrike" cap="none" normalizeH="0" baseline="0" dirty="0">
                <a:ln>
                  <a:noFill/>
                </a:ln>
                <a:solidFill>
                  <a:schemeClr val="bg1"/>
                </a:solidFill>
                <a:effectLst/>
                <a:latin typeface="Arial" pitchFamily="34" charset="0"/>
                <a:ea typeface="新細明體" pitchFamily="18" charset="-120"/>
              </a:rPr>
              <a:t>Confidential Information Should not Flow to Unintended External Locations</a:t>
            </a:r>
            <a:endParaRPr kumimoji="1" lang="zh-CN" altLang="en-US" sz="1800" b="1" i="0" u="none" strike="noStrike" cap="none" normalizeH="0" baseline="0" dirty="0">
              <a:ln>
                <a:noFill/>
              </a:ln>
              <a:solidFill>
                <a:schemeClr val="bg1"/>
              </a:solidFill>
              <a:effectLst/>
              <a:latin typeface="Arial" pitchFamily="34" charset="0"/>
              <a:ea typeface="新細明體" pitchFamily="18" charset="-120"/>
            </a:endParaRPr>
          </a:p>
        </p:txBody>
      </p:sp>
    </p:spTree>
    <p:extLst>
      <p:ext uri="{BB962C8B-B14F-4D97-AF65-F5344CB8AC3E}">
        <p14:creationId xmlns:p14="http://schemas.microsoft.com/office/powerpoint/2010/main" val="289842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618C2F5-5BC3-55D5-81D2-435109AC76CB}"/>
              </a:ext>
            </a:extLst>
          </p:cNvPr>
          <p:cNvPicPr>
            <a:picLocks noChangeAspect="1"/>
          </p:cNvPicPr>
          <p:nvPr/>
        </p:nvPicPr>
        <p:blipFill>
          <a:blip r:embed="rId3"/>
          <a:stretch>
            <a:fillRect/>
          </a:stretch>
        </p:blipFill>
        <p:spPr>
          <a:xfrm>
            <a:off x="3820968" y="1383808"/>
            <a:ext cx="8371032" cy="3371826"/>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34</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B137647B-6BE6-4A9D-E5A7-C423649DA866}"/>
              </a:ext>
            </a:extLst>
          </p:cNvPr>
          <p:cNvSpPr txBox="1"/>
          <p:nvPr/>
        </p:nvSpPr>
        <p:spPr>
          <a:xfrm>
            <a:off x="114550" y="1123897"/>
            <a:ext cx="3709508" cy="519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t>Attack Scenario #1</a:t>
            </a: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sp>
        <p:nvSpPr>
          <p:cNvPr id="8" name="矩形: 圆角 7">
            <a:extLst>
              <a:ext uri="{FF2B5EF4-FFF2-40B4-BE49-F238E27FC236}">
                <a16:creationId xmlns:a16="http://schemas.microsoft.com/office/drawing/2014/main" id="{0DB0264A-3B94-36F5-FE71-33A7949BBC00}"/>
              </a:ext>
            </a:extLst>
          </p:cNvPr>
          <p:cNvSpPr/>
          <p:nvPr/>
        </p:nvSpPr>
        <p:spPr bwMode="auto">
          <a:xfrm>
            <a:off x="114550" y="1772231"/>
            <a:ext cx="3709508" cy="1021556"/>
          </a:xfrm>
          <a:prstGeom prst="roundRect">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r>
              <a:rPr kumimoji="1" lang="en-US" altLang="zh-CN" sz="1800" b="1" i="0" u="none" strike="noStrike" cap="none" normalizeH="0" baseline="0" dirty="0">
                <a:ln>
                  <a:noFill/>
                </a:ln>
                <a:solidFill>
                  <a:schemeClr val="bg1"/>
                </a:solidFill>
                <a:effectLst/>
                <a:latin typeface="Arial" pitchFamily="34" charset="0"/>
                <a:ea typeface="新細明體" pitchFamily="18" charset="-120"/>
              </a:rPr>
              <a:t>Confidential Information Should not Flow to Unintended External Locations</a:t>
            </a:r>
            <a:endParaRPr kumimoji="1" lang="zh-CN" altLang="en-US" sz="1800" b="1" i="0" u="none" strike="noStrike" cap="none" normalizeH="0" baseline="0" dirty="0">
              <a:ln>
                <a:noFill/>
              </a:ln>
              <a:solidFill>
                <a:schemeClr val="bg1"/>
              </a:solidFill>
              <a:effectLst/>
              <a:latin typeface="Arial" pitchFamily="34" charset="0"/>
              <a:ea typeface="新細明體" pitchFamily="18" charset="-120"/>
            </a:endParaRPr>
          </a:p>
        </p:txBody>
      </p:sp>
      <p:sp>
        <p:nvSpPr>
          <p:cNvPr id="5" name="文本框 4">
            <a:extLst>
              <a:ext uri="{FF2B5EF4-FFF2-40B4-BE49-F238E27FC236}">
                <a16:creationId xmlns:a16="http://schemas.microsoft.com/office/drawing/2014/main" id="{CBEAE878-ABB9-ADA6-D8B2-6BDA86747134}"/>
              </a:ext>
            </a:extLst>
          </p:cNvPr>
          <p:cNvSpPr txBox="1"/>
          <p:nvPr/>
        </p:nvSpPr>
        <p:spPr>
          <a:xfrm>
            <a:off x="114550" y="2952154"/>
            <a:ext cx="3709508" cy="519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t>Attack Scenario #2</a:t>
            </a:r>
          </a:p>
        </p:txBody>
      </p:sp>
      <p:sp>
        <p:nvSpPr>
          <p:cNvPr id="9" name="矩形: 圆角 8">
            <a:extLst>
              <a:ext uri="{FF2B5EF4-FFF2-40B4-BE49-F238E27FC236}">
                <a16:creationId xmlns:a16="http://schemas.microsoft.com/office/drawing/2014/main" id="{BB8272FC-82EB-1D40-EEA0-FD65FB2FC2A6}"/>
              </a:ext>
            </a:extLst>
          </p:cNvPr>
          <p:cNvSpPr/>
          <p:nvPr/>
        </p:nvSpPr>
        <p:spPr bwMode="auto">
          <a:xfrm>
            <a:off x="114550" y="3600488"/>
            <a:ext cx="3709508" cy="1021556"/>
          </a:xfrm>
          <a:prstGeom prst="roundRect">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r>
              <a:rPr kumimoji="1" lang="en-US" altLang="zh-CN" sz="1800" b="1" i="0" u="none" strike="noStrike" cap="none" normalizeH="0" baseline="0" dirty="0">
                <a:ln>
                  <a:noFill/>
                </a:ln>
                <a:solidFill>
                  <a:schemeClr val="bg1"/>
                </a:solidFill>
                <a:effectLst/>
                <a:latin typeface="Arial" pitchFamily="34" charset="0"/>
                <a:ea typeface="新細明體" pitchFamily="18" charset="-120"/>
              </a:rPr>
              <a:t>Data Written to External Storage Should be the Result of a Valid Path</a:t>
            </a:r>
            <a:endParaRPr kumimoji="1" lang="zh-CN" altLang="en-US" sz="1800" b="1" i="0" u="none" strike="noStrike" cap="none" normalizeH="0" baseline="0" dirty="0">
              <a:ln>
                <a:noFill/>
              </a:ln>
              <a:solidFill>
                <a:schemeClr val="bg1"/>
              </a:solidFill>
              <a:effectLst/>
              <a:latin typeface="Arial" pitchFamily="34" charset="0"/>
              <a:ea typeface="新細明體" pitchFamily="18" charset="-120"/>
            </a:endParaRPr>
          </a:p>
        </p:txBody>
      </p:sp>
    </p:spTree>
    <p:extLst>
      <p:ext uri="{BB962C8B-B14F-4D97-AF65-F5344CB8AC3E}">
        <p14:creationId xmlns:p14="http://schemas.microsoft.com/office/powerpoint/2010/main" val="375455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E5EF2E0-4BF1-50D5-A362-068DFFE76F74}"/>
              </a:ext>
            </a:extLst>
          </p:cNvPr>
          <p:cNvPicPr>
            <a:picLocks noChangeAspect="1"/>
          </p:cNvPicPr>
          <p:nvPr/>
        </p:nvPicPr>
        <p:blipFill>
          <a:blip r:embed="rId3"/>
          <a:srcRect t="6262"/>
          <a:stretch/>
        </p:blipFill>
        <p:spPr>
          <a:xfrm>
            <a:off x="734387" y="1650794"/>
            <a:ext cx="10323295" cy="3835207"/>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35</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B137647B-6BE6-4A9D-E5A7-C423649DA866}"/>
              </a:ext>
            </a:extLst>
          </p:cNvPr>
          <p:cNvSpPr txBox="1"/>
          <p:nvPr/>
        </p:nvSpPr>
        <p:spPr>
          <a:xfrm>
            <a:off x="102975" y="1258498"/>
            <a:ext cx="977023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a:lnSpc>
                <a:spcPct val="100000"/>
              </a:lnSpc>
            </a:pPr>
            <a:r>
              <a:rPr lang="en-US" altLang="zh-CN" dirty="0"/>
              <a:t>Key Idea: All executed paths in serverless application should be valid</a:t>
            </a: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spTree>
    <p:extLst>
      <p:ext uri="{BB962C8B-B14F-4D97-AF65-F5344CB8AC3E}">
        <p14:creationId xmlns:p14="http://schemas.microsoft.com/office/powerpoint/2010/main" val="339748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01024AE-5D01-75EB-AB20-132DCA0EE709}"/>
              </a:ext>
            </a:extLst>
          </p:cNvPr>
          <p:cNvPicPr>
            <a:picLocks noChangeAspect="1"/>
          </p:cNvPicPr>
          <p:nvPr/>
        </p:nvPicPr>
        <p:blipFill>
          <a:blip r:embed="rId3"/>
          <a:stretch>
            <a:fillRect/>
          </a:stretch>
        </p:blipFill>
        <p:spPr>
          <a:xfrm>
            <a:off x="3006728" y="2637206"/>
            <a:ext cx="9082296" cy="2848795"/>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36</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文本框 2">
            <a:extLst>
              <a:ext uri="{FF2B5EF4-FFF2-40B4-BE49-F238E27FC236}">
                <a16:creationId xmlns:a16="http://schemas.microsoft.com/office/drawing/2014/main" id="{B137647B-6BE6-4A9D-E5A7-C423649DA866}"/>
              </a:ext>
            </a:extLst>
          </p:cNvPr>
          <p:cNvSpPr txBox="1"/>
          <p:nvPr/>
        </p:nvSpPr>
        <p:spPr>
          <a:xfrm>
            <a:off x="51486" y="1300729"/>
            <a:ext cx="12089025" cy="1384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a:lnSpc>
                <a:spcPct val="100000"/>
              </a:lnSpc>
            </a:pPr>
            <a:r>
              <a:rPr lang="en-US" altLang="zh-CN" dirty="0"/>
              <a:t>Leverage application control flow graph to depict order of function invocations in application</a:t>
            </a:r>
          </a:p>
          <a:p>
            <a:pPr lvl="1">
              <a:lnSpc>
                <a:spcPct val="100000"/>
              </a:lnSpc>
            </a:pPr>
            <a:r>
              <a:rPr lang="en-US" altLang="zh-CN" dirty="0">
                <a:solidFill>
                  <a:srgbClr val="000000"/>
                </a:solidFill>
                <a:effectLst/>
                <a:latin typeface="+mj-lt"/>
              </a:rPr>
              <a:t>Intercept function messages at the network </a:t>
            </a:r>
            <a:r>
              <a:rPr lang="en-US" altLang="zh-CN" dirty="0" err="1">
                <a:solidFill>
                  <a:srgbClr val="000000"/>
                </a:solidFill>
                <a:effectLst/>
                <a:latin typeface="+mj-lt"/>
              </a:rPr>
              <a:t>syscall</a:t>
            </a:r>
            <a:r>
              <a:rPr lang="en-US" altLang="zh-CN" dirty="0">
                <a:solidFill>
                  <a:srgbClr val="000000"/>
                </a:solidFill>
                <a:effectLst/>
                <a:latin typeface="+mj-lt"/>
              </a:rPr>
              <a:t> level</a:t>
            </a:r>
          </a:p>
          <a:p>
            <a:pPr lvl="1">
              <a:lnSpc>
                <a:spcPct val="100000"/>
              </a:lnSpc>
            </a:pPr>
            <a:r>
              <a:rPr lang="en-US" altLang="zh-CN" dirty="0">
                <a:solidFill>
                  <a:srgbClr val="000000"/>
                </a:solidFill>
                <a:latin typeface="+mj-lt"/>
              </a:rPr>
              <a:t>Once a function finishes execution, it checks with the global controller whether to allow outgoing edge</a:t>
            </a: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sp>
        <p:nvSpPr>
          <p:cNvPr id="9" name="文本框 8">
            <a:extLst>
              <a:ext uri="{FF2B5EF4-FFF2-40B4-BE49-F238E27FC236}">
                <a16:creationId xmlns:a16="http://schemas.microsoft.com/office/drawing/2014/main" id="{E0B054C7-4073-251D-DC7B-5ECAFFF39120}"/>
              </a:ext>
            </a:extLst>
          </p:cNvPr>
          <p:cNvSpPr txBox="1"/>
          <p:nvPr/>
        </p:nvSpPr>
        <p:spPr>
          <a:xfrm>
            <a:off x="57227" y="2991590"/>
            <a:ext cx="3183683" cy="1631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00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00000"/>
              </a:lnSpc>
              <a:spcBef>
                <a:spcPts val="1200"/>
              </a:spcBef>
              <a:spcAft>
                <a:spcPct val="0"/>
              </a:spcAft>
              <a:buClr>
                <a:srgbClr val="0000FF"/>
              </a:buClr>
              <a:buSzPct val="90000"/>
              <a:buFont typeface="Arial" charset="0"/>
              <a:buChar char="–"/>
              <a:defRPr kumimoji="1">
                <a:solidFill>
                  <a:srgbClr val="000000"/>
                </a:solidFill>
                <a:effectLst/>
                <a:latin typeface="+mj-lt"/>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lvl="1"/>
            <a:r>
              <a:rPr lang="en-US" altLang="zh-CN" sz="2000" dirty="0"/>
              <a:t>A global controller maintains the position of the current function on application CFG</a:t>
            </a:r>
          </a:p>
        </p:txBody>
      </p:sp>
    </p:spTree>
    <p:extLst>
      <p:ext uri="{BB962C8B-B14F-4D97-AF65-F5344CB8AC3E}">
        <p14:creationId xmlns:p14="http://schemas.microsoft.com/office/powerpoint/2010/main" val="3273124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70323F1-44FB-B72D-A1ED-B046A1C42206}"/>
              </a:ext>
            </a:extLst>
          </p:cNvPr>
          <p:cNvPicPr>
            <a:picLocks noChangeAspect="1"/>
          </p:cNvPicPr>
          <p:nvPr/>
        </p:nvPicPr>
        <p:blipFill>
          <a:blip r:embed="rId3"/>
          <a:stretch>
            <a:fillRect/>
          </a:stretch>
        </p:blipFill>
        <p:spPr>
          <a:xfrm>
            <a:off x="538312" y="1398015"/>
            <a:ext cx="11115376" cy="4159256"/>
          </a:xfrm>
          <a:prstGeom prst="rect">
            <a:avLst/>
          </a:prstGeom>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Security: Kalium</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37</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0D4628EA-9E0E-8A26-00F4-6BCCE16CC203}"/>
              </a:ext>
            </a:extLst>
          </p:cNvPr>
          <p:cNvSpPr txBox="1"/>
          <p:nvPr/>
        </p:nvSpPr>
        <p:spPr>
          <a:xfrm>
            <a:off x="409936" y="5486001"/>
            <a:ext cx="11372127" cy="646331"/>
          </a:xfrm>
          <a:prstGeom prst="rect">
            <a:avLst/>
          </a:prstGeom>
          <a:noFill/>
        </p:spPr>
        <p:txBody>
          <a:bodyPr wrap="square">
            <a:spAutoFit/>
          </a:bodyPr>
          <a:lstStyle>
            <a:defPPr>
              <a:defRPr lang="zh-TW"/>
            </a:defPPr>
            <a:lvl1pPr>
              <a:defRPr>
                <a:solidFill>
                  <a:srgbClr val="000000"/>
                </a:solidFill>
                <a:effectLst/>
                <a:latin typeface="Calibri" panose="020F0502020204030204" pitchFamily="34" charset="0"/>
                <a:ea typeface="微软雅黑" panose="020B0503020204020204" pitchFamily="34" charset="-122"/>
              </a:defRPr>
            </a:lvl1pPr>
          </a:lstStyle>
          <a:p>
            <a:r>
              <a:rPr lang="en-US" altLang="zh-CN" dirty="0"/>
              <a:t>Deepak </a:t>
            </a:r>
            <a:r>
              <a:rPr lang="en-US" altLang="zh-CN" dirty="0" err="1"/>
              <a:t>Sirone</a:t>
            </a:r>
            <a:r>
              <a:rPr lang="en-US" altLang="zh-CN" dirty="0"/>
              <a:t> </a:t>
            </a:r>
            <a:r>
              <a:rPr lang="en-US" altLang="zh-CN" dirty="0" err="1"/>
              <a:t>Jegan</a:t>
            </a:r>
            <a:r>
              <a:rPr lang="en-US" altLang="zh-CN" dirty="0"/>
              <a:t> , Liang Wang, et al. Guarding serverless applications with Kalium. 32nd USENIX Security Symposium (USENIX Security 23). 2023.</a:t>
            </a:r>
            <a:endParaRPr lang="zh-CN" altLang="en-US" dirty="0">
              <a:sym typeface="Calibri" panose="020F0502020204030204" pitchFamily="34" charset="0"/>
            </a:endParaRPr>
          </a:p>
        </p:txBody>
      </p:sp>
      <p:sp>
        <p:nvSpPr>
          <p:cNvPr id="8" name="文本框 7">
            <a:extLst>
              <a:ext uri="{FF2B5EF4-FFF2-40B4-BE49-F238E27FC236}">
                <a16:creationId xmlns:a16="http://schemas.microsoft.com/office/drawing/2014/main" id="{210E6659-8E07-9383-955B-EBB9B1BD0156}"/>
              </a:ext>
            </a:extLst>
          </p:cNvPr>
          <p:cNvSpPr txBox="1"/>
          <p:nvPr/>
        </p:nvSpPr>
        <p:spPr>
          <a:xfrm>
            <a:off x="51486" y="1300729"/>
            <a:ext cx="12089025"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a:lnSpc>
                <a:spcPct val="100000"/>
              </a:lnSpc>
            </a:pPr>
            <a:r>
              <a:rPr lang="en-US" altLang="zh-CN" dirty="0"/>
              <a:t>Evaluation</a:t>
            </a:r>
            <a:endParaRPr lang="en-US" altLang="zh-CN" dirty="0">
              <a:solidFill>
                <a:srgbClr val="000000"/>
              </a:solidFill>
              <a:latin typeface="+mj-lt"/>
            </a:endParaRPr>
          </a:p>
        </p:txBody>
      </p:sp>
    </p:spTree>
    <p:extLst>
      <p:ext uri="{BB962C8B-B14F-4D97-AF65-F5344CB8AC3E}">
        <p14:creationId xmlns:p14="http://schemas.microsoft.com/office/powerpoint/2010/main" val="426570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ea typeface="微软雅黑" panose="020B0503020204020204" pitchFamily="34" charset="-122"/>
                <a:cs typeface="+mn-ea"/>
                <a:sym typeface="Calibri" panose="020F0502020204030204" pitchFamily="34" charset="0"/>
              </a:rPr>
              <a:t>Outline</a:t>
            </a:r>
            <a:endParaRPr lang="zh-TW" altLang="en-US" dirty="0">
              <a:ea typeface="微软雅黑" panose="020B0503020204020204" pitchFamily="34" charset="-122"/>
              <a:cs typeface="+mn-ea"/>
              <a:sym typeface="Calibri" panose="020F0502020204030204" pitchFamily="34" charset="0"/>
            </a:endParaRPr>
          </a:p>
        </p:txBody>
      </p:sp>
      <p:sp>
        <p:nvSpPr>
          <p:cNvPr id="3" name="內容版面配置區 2"/>
          <p:cNvSpPr>
            <a:spLocks noGrp="1"/>
          </p:cNvSpPr>
          <p:nvPr>
            <p:ph idx="1"/>
          </p:nvPr>
        </p:nvSpPr>
        <p:spPr>
          <a:xfrm>
            <a:off x="960511" y="2094724"/>
            <a:ext cx="10270977" cy="2668551"/>
          </a:xfrm>
        </p:spPr>
        <p:txBody>
          <a:bodyPr>
            <a:spAutoFit/>
          </a:bodyPr>
          <a:lstStyle/>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Introduction to Serverless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Challenges and Research Questions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Current Solutions</a:t>
            </a:r>
          </a:p>
          <a:p>
            <a:pPr>
              <a:lnSpc>
                <a:spcPct val="125000"/>
              </a:lnSpc>
              <a:spcBef>
                <a:spcPts val="1200"/>
              </a:spcBef>
            </a:pPr>
            <a:r>
              <a:rPr lang="en-US" altLang="zh-CN" sz="2800" dirty="0">
                <a:solidFill>
                  <a:srgbClr val="7030A0"/>
                </a:solidFill>
                <a:ea typeface="微软雅黑" panose="020B0503020204020204" pitchFamily="34" charset="-122"/>
                <a:cs typeface="+mn-ea"/>
                <a:sym typeface="Calibri" panose="020F0502020204030204" pitchFamily="34" charset="0"/>
              </a:rPr>
              <a:t>Conclusion and Discussion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38</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3645455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Conclusion</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39</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文本框 7">
            <a:extLst>
              <a:ext uri="{FF2B5EF4-FFF2-40B4-BE49-F238E27FC236}">
                <a16:creationId xmlns:a16="http://schemas.microsoft.com/office/drawing/2014/main" id="{210E6659-8E07-9383-955B-EBB9B1BD0156}"/>
              </a:ext>
            </a:extLst>
          </p:cNvPr>
          <p:cNvSpPr txBox="1"/>
          <p:nvPr/>
        </p:nvSpPr>
        <p:spPr>
          <a:xfrm>
            <a:off x="734785" y="1740567"/>
            <a:ext cx="10722429" cy="298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a:lnSpc>
                <a:spcPct val="100000"/>
              </a:lnSpc>
            </a:pPr>
            <a:r>
              <a:rPr lang="en-US" altLang="zh-CN" dirty="0">
                <a:solidFill>
                  <a:srgbClr val="000000"/>
                </a:solidFill>
                <a:latin typeface="+mj-lt"/>
              </a:rPr>
              <a:t>The talk focused on Serverless Computing, outlining its </a:t>
            </a:r>
            <a:r>
              <a:rPr lang="en-US" altLang="zh-CN" dirty="0">
                <a:solidFill>
                  <a:srgbClr val="FF0000"/>
                </a:solidFill>
                <a:latin typeface="+mj-lt"/>
              </a:rPr>
              <a:t>fundamental principles, benefits, and operational mechanisms</a:t>
            </a:r>
            <a:r>
              <a:rPr lang="en-US" altLang="zh-CN" dirty="0">
                <a:solidFill>
                  <a:srgbClr val="000000"/>
                </a:solidFill>
                <a:latin typeface="+mj-lt"/>
              </a:rPr>
              <a:t>. Inspired by the potential of Serverless, this talk suggested that </a:t>
            </a:r>
            <a:r>
              <a:rPr lang="en-US" altLang="zh-CN" i="1" dirty="0">
                <a:solidFill>
                  <a:srgbClr val="000000"/>
                </a:solidFill>
                <a:latin typeface="+mj-lt"/>
              </a:rPr>
              <a:t>Serverless can make your computing quantifiable</a:t>
            </a:r>
            <a:r>
              <a:rPr lang="en-US" altLang="zh-CN" dirty="0">
                <a:solidFill>
                  <a:srgbClr val="000000"/>
                </a:solidFill>
                <a:latin typeface="+mj-lt"/>
              </a:rPr>
              <a:t>.</a:t>
            </a:r>
          </a:p>
          <a:p>
            <a:pPr>
              <a:lnSpc>
                <a:spcPct val="100000"/>
              </a:lnSpc>
            </a:pPr>
            <a:r>
              <a:rPr lang="en-US" altLang="zh-CN" dirty="0">
                <a:solidFill>
                  <a:srgbClr val="000000"/>
                </a:solidFill>
                <a:latin typeface="+mj-lt"/>
              </a:rPr>
              <a:t>The presentation discussed </a:t>
            </a:r>
            <a:r>
              <a:rPr lang="en-US" altLang="zh-CN" dirty="0">
                <a:solidFill>
                  <a:srgbClr val="FF0000"/>
                </a:solidFill>
                <a:latin typeface="+mj-lt"/>
              </a:rPr>
              <a:t>challenges and research questions </a:t>
            </a:r>
            <a:r>
              <a:rPr lang="en-US" altLang="zh-CN" dirty="0">
                <a:solidFill>
                  <a:srgbClr val="000000"/>
                </a:solidFill>
                <a:latin typeface="+mj-lt"/>
              </a:rPr>
              <a:t>across Cold Start Performance, Resource Management, Programming Framework, and Security. </a:t>
            </a:r>
          </a:p>
          <a:p>
            <a:pPr>
              <a:lnSpc>
                <a:spcPct val="100000"/>
              </a:lnSpc>
            </a:pPr>
            <a:r>
              <a:rPr lang="en-US" altLang="zh-CN" dirty="0">
                <a:solidFill>
                  <a:srgbClr val="000000"/>
                </a:solidFill>
                <a:latin typeface="+mj-lt"/>
              </a:rPr>
              <a:t>For each of these areas, the discussion delved into </a:t>
            </a:r>
            <a:r>
              <a:rPr lang="en-US" altLang="zh-CN" dirty="0">
                <a:solidFill>
                  <a:srgbClr val="FF0000"/>
                </a:solidFill>
                <a:latin typeface="+mj-lt"/>
              </a:rPr>
              <a:t>cutting-edge research </a:t>
            </a:r>
            <a:r>
              <a:rPr lang="en-US" altLang="zh-CN" dirty="0">
                <a:solidFill>
                  <a:srgbClr val="000000"/>
                </a:solidFill>
                <a:latin typeface="+mj-lt"/>
              </a:rPr>
              <a:t>and presented </a:t>
            </a:r>
            <a:r>
              <a:rPr lang="en-US" altLang="zh-CN" dirty="0">
                <a:solidFill>
                  <a:srgbClr val="FF0000"/>
                </a:solidFill>
                <a:latin typeface="+mj-lt"/>
              </a:rPr>
              <a:t>existing solutions </a:t>
            </a:r>
            <a:r>
              <a:rPr lang="en-US" altLang="zh-CN" dirty="0">
                <a:solidFill>
                  <a:srgbClr val="000000"/>
                </a:solidFill>
                <a:latin typeface="+mj-lt"/>
              </a:rPr>
              <a:t>to address the outlined issues effectively.</a:t>
            </a:r>
          </a:p>
        </p:txBody>
      </p:sp>
    </p:spTree>
    <p:extLst>
      <p:ext uri="{BB962C8B-B14F-4D97-AF65-F5344CB8AC3E}">
        <p14:creationId xmlns:p14="http://schemas.microsoft.com/office/powerpoint/2010/main" val="347813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Introduction</a:t>
            </a:r>
            <a:endParaRPr lang="en-US" dirty="0">
              <a:ea typeface="微软雅黑" panose="020B0503020204020204" pitchFamily="34" charset="-122"/>
              <a:cs typeface="+mn-ea"/>
              <a:sym typeface="Calibri" panose="020F0502020204030204" pitchFamily="34" charset="0"/>
            </a:endParaRPr>
          </a:p>
        </p:txBody>
      </p:sp>
      <p:sp>
        <p:nvSpPr>
          <p:cNvPr id="3" name="Content Placeholder 2"/>
          <p:cNvSpPr>
            <a:spLocks noGrp="1"/>
          </p:cNvSpPr>
          <p:nvPr>
            <p:ph idx="1"/>
          </p:nvPr>
        </p:nvSpPr>
        <p:spPr>
          <a:xfrm>
            <a:off x="609600" y="1302519"/>
            <a:ext cx="10972800" cy="1274195"/>
          </a:xfrm>
        </p:spPr>
        <p:txBody>
          <a:bodyPr>
            <a:spAutoFit/>
          </a:bodyPr>
          <a:lstStyle/>
          <a:p>
            <a:r>
              <a:rPr lang="en-US" sz="2400" dirty="0">
                <a:ea typeface="微软雅黑" panose="020B0503020204020204" pitchFamily="34" charset="-122"/>
                <a:cs typeface="+mn-ea"/>
                <a:sym typeface="Calibri" panose="020F0502020204030204" pitchFamily="34" charset="0"/>
              </a:rPr>
              <a:t>Serverless is a cloud-native model that enables developers to focus on building and running applications </a:t>
            </a:r>
            <a:r>
              <a:rPr lang="en-US" sz="2400" dirty="0">
                <a:solidFill>
                  <a:srgbClr val="FF0000"/>
                </a:solidFill>
                <a:ea typeface="微软雅黑" panose="020B0503020204020204" pitchFamily="34" charset="-122"/>
                <a:cs typeface="+mn-ea"/>
                <a:sym typeface="Calibri" panose="020F0502020204030204" pitchFamily="34" charset="0"/>
              </a:rPr>
              <a:t>without having to manage servers</a:t>
            </a:r>
            <a:endParaRPr lang="en-US" sz="2400" dirty="0">
              <a:ea typeface="微软雅黑" panose="020B0503020204020204" pitchFamily="34" charset="-122"/>
              <a:cs typeface="+mn-ea"/>
              <a:sym typeface="Calibri" panose="020F0502020204030204" pitchFamily="34" charset="0"/>
            </a:endParaRPr>
          </a:p>
          <a:p>
            <a:endParaRPr lang="en-US" sz="2400"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4</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pic>
        <p:nvPicPr>
          <p:cNvPr id="7" name="图片 6">
            <a:extLst>
              <a:ext uri="{FF2B5EF4-FFF2-40B4-BE49-F238E27FC236}">
                <a16:creationId xmlns:a16="http://schemas.microsoft.com/office/drawing/2014/main" id="{CD9804FB-A68F-8EBA-D096-83CA3E2619E2}"/>
              </a:ext>
            </a:extLst>
          </p:cNvPr>
          <p:cNvPicPr>
            <a:picLocks noChangeAspect="1"/>
          </p:cNvPicPr>
          <p:nvPr/>
        </p:nvPicPr>
        <p:blipFill>
          <a:blip r:embed="rId3"/>
          <a:stretch>
            <a:fillRect/>
          </a:stretch>
        </p:blipFill>
        <p:spPr>
          <a:xfrm>
            <a:off x="6532880" y="2432434"/>
            <a:ext cx="5476240" cy="2774216"/>
          </a:xfrm>
          <a:prstGeom prst="rect">
            <a:avLst/>
          </a:prstGeom>
        </p:spPr>
      </p:pic>
      <p:sp>
        <p:nvSpPr>
          <p:cNvPr id="14" name="文本框 13">
            <a:extLst>
              <a:ext uri="{FF2B5EF4-FFF2-40B4-BE49-F238E27FC236}">
                <a16:creationId xmlns:a16="http://schemas.microsoft.com/office/drawing/2014/main" id="{CA1CEAF3-A443-6C2C-5B58-BCD5172960C9}"/>
              </a:ext>
            </a:extLst>
          </p:cNvPr>
          <p:cNvSpPr txBox="1"/>
          <p:nvPr/>
        </p:nvSpPr>
        <p:spPr>
          <a:xfrm>
            <a:off x="609600" y="2841633"/>
            <a:ext cx="5923280" cy="461665"/>
          </a:xfrm>
          <a:prstGeom prst="rect">
            <a:avLst/>
          </a:prstGeom>
          <a:noFill/>
        </p:spPr>
        <p:txBody>
          <a:bodyPr wrap="square">
            <a:spAutoFit/>
          </a:bodyPr>
          <a:lstStyle/>
          <a:p>
            <a:pPr marL="342882" marR="0" lvl="0" indent="-342882" algn="l" defTabSz="914400" rtl="0" eaLnBrk="1" fontAlgn="base" latinLnBrk="0" hangingPunct="1">
              <a:lnSpc>
                <a:spcPct val="100000"/>
              </a:lnSpc>
              <a:spcBef>
                <a:spcPct val="20000"/>
              </a:spcBef>
              <a:spcAft>
                <a:spcPct val="0"/>
              </a:spcAft>
              <a:buClr>
                <a:srgbClr val="0000FF"/>
              </a:buClr>
              <a:buSzPct val="80000"/>
              <a:buFont typeface="Wingdings" pitchFamily="2" charset="2"/>
              <a:buChar char="l"/>
              <a:tabLst/>
              <a:defRPr/>
            </a:pPr>
            <a:r>
              <a:rPr kumimoji="1" lang="en-US" altLang="zh-CN" sz="2400" b="0" i="0" u="none" strike="noStrike" kern="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Service is </a:t>
            </a:r>
            <a:r>
              <a:rPr kumimoji="1" lang="en-US" altLang="zh-CN" sz="2400" b="0" i="0" u="none" strike="noStrike" kern="0" cap="none" spc="0" normalizeH="0" baseline="0" noProof="0" dirty="0">
                <a:ln>
                  <a:noFill/>
                </a:ln>
                <a:solidFill>
                  <a:srgbClr val="FF0000"/>
                </a:solidFill>
                <a:effectLst/>
                <a:uLnTx/>
                <a:uFillTx/>
                <a:latin typeface="Calibri" panose="020F0502020204030204" pitchFamily="34" charset="0"/>
                <a:ea typeface="微软雅黑" panose="020B0503020204020204" pitchFamily="34" charset="-122"/>
                <a:cs typeface="+mn-ea"/>
                <a:sym typeface="Calibri" panose="020F0502020204030204" pitchFamily="34" charset="0"/>
              </a:rPr>
              <a:t>automatically expanded</a:t>
            </a:r>
          </a:p>
        </p:txBody>
      </p:sp>
      <p:sp>
        <p:nvSpPr>
          <p:cNvPr id="16" name="文本框 15">
            <a:extLst>
              <a:ext uri="{FF2B5EF4-FFF2-40B4-BE49-F238E27FC236}">
                <a16:creationId xmlns:a16="http://schemas.microsoft.com/office/drawing/2014/main" id="{29580510-6943-F613-A41D-E0C49F2650B8}"/>
              </a:ext>
            </a:extLst>
          </p:cNvPr>
          <p:cNvSpPr txBox="1"/>
          <p:nvPr/>
        </p:nvSpPr>
        <p:spPr>
          <a:xfrm>
            <a:off x="3037840" y="5471569"/>
            <a:ext cx="6116320" cy="523220"/>
          </a:xfrm>
          <a:prstGeom prst="rect">
            <a:avLst/>
          </a:prstGeom>
          <a:noFill/>
        </p:spPr>
        <p:txBody>
          <a:bodyPr wrap="square">
            <a:spAutoFit/>
          </a:bodyPr>
          <a:lstStyle/>
          <a:p>
            <a:r>
              <a:rPr lang="en-US" altLang="zh-CN" sz="2800" dirty="0">
                <a:solidFill>
                  <a:srgbClr val="7030A0"/>
                </a:solidFill>
                <a:latin typeface="Calibri" panose="020F0502020204030204" pitchFamily="34" charset="0"/>
                <a:ea typeface="微软雅黑" panose="020B0503020204020204" pitchFamily="34" charset="-122"/>
                <a:cs typeface="+mn-ea"/>
                <a:sym typeface="Calibri" panose="020F0502020204030204" pitchFamily="34" charset="0"/>
              </a:rPr>
              <a:t>Making Your Computing Quantifiable</a:t>
            </a:r>
            <a:endParaRPr lang="zh-CN" altLang="en-US" sz="2800" dirty="0">
              <a:solidFill>
                <a:srgbClr val="7030A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CA1DDBA9-1A87-6EEF-4375-5F56CC718414}"/>
              </a:ext>
            </a:extLst>
          </p:cNvPr>
          <p:cNvSpPr txBox="1"/>
          <p:nvPr/>
        </p:nvSpPr>
        <p:spPr>
          <a:xfrm>
            <a:off x="609600" y="4172531"/>
            <a:ext cx="6115722" cy="461665"/>
          </a:xfrm>
          <a:prstGeom prst="rect">
            <a:avLst/>
          </a:prstGeom>
          <a:noFill/>
        </p:spPr>
        <p:txBody>
          <a:bodyPr wrap="square">
            <a:spAutoFit/>
          </a:bodyPr>
          <a:lstStyle>
            <a:defPPr>
              <a:defRPr lang="zh-TW"/>
            </a:defPPr>
            <a:lvl1pPr marL="342882" marR="0" lvl="0" indent="-342882" fontAlgn="base">
              <a:lnSpc>
                <a:spcPct val="100000"/>
              </a:lnSpc>
              <a:spcBef>
                <a:spcPct val="20000"/>
              </a:spcBef>
              <a:spcAft>
                <a:spcPct val="0"/>
              </a:spcAft>
              <a:buClr>
                <a:srgbClr val="0000FF"/>
              </a:buClr>
              <a:buSzPct val="80000"/>
              <a:buFont typeface="Wingdings" pitchFamily="2" charset="2"/>
              <a:buChar char="l"/>
              <a:tabLst/>
              <a:defRPr kumimoji="1" sz="2400" b="0" i="0" u="none" strike="noStrike" kern="0" cap="none" spc="0" normalizeH="0" baseline="0">
                <a:ln>
                  <a:noFill/>
                </a:ln>
                <a:solidFill>
                  <a:prstClr val="black"/>
                </a:solidFill>
                <a:effectLst/>
                <a:uLnTx/>
                <a:uFillTx/>
                <a:latin typeface="Calibri" panose="020F0502020204030204" pitchFamily="34" charset="0"/>
                <a:ea typeface="微软雅黑" panose="020B0503020204020204" pitchFamily="34" charset="-122"/>
                <a:cs typeface="+mn-ea"/>
              </a:defRPr>
            </a:lvl1pPr>
          </a:lstStyle>
          <a:p>
            <a:r>
              <a:rPr lang="en-US" altLang="zh-CN" dirty="0">
                <a:solidFill>
                  <a:srgbClr val="FF0000"/>
                </a:solidFill>
                <a:sym typeface="Calibri" panose="020F0502020204030204" pitchFamily="34" charset="0"/>
              </a:rPr>
              <a:t>Pay</a:t>
            </a:r>
            <a:r>
              <a:rPr lang="en-US" altLang="zh-CN" dirty="0">
                <a:sym typeface="Calibri" panose="020F0502020204030204" pitchFamily="34" charset="0"/>
              </a:rPr>
              <a:t> based on the amount of computing </a:t>
            </a:r>
          </a:p>
        </p:txBody>
      </p:sp>
    </p:spTree>
    <p:extLst>
      <p:ext uri="{BB962C8B-B14F-4D97-AF65-F5344CB8AC3E}">
        <p14:creationId xmlns:p14="http://schemas.microsoft.com/office/powerpoint/2010/main" val="397676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Discussion</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40</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文本框 7">
            <a:extLst>
              <a:ext uri="{FF2B5EF4-FFF2-40B4-BE49-F238E27FC236}">
                <a16:creationId xmlns:a16="http://schemas.microsoft.com/office/drawing/2014/main" id="{210E6659-8E07-9383-955B-EBB9B1BD0156}"/>
              </a:ext>
            </a:extLst>
          </p:cNvPr>
          <p:cNvSpPr txBox="1"/>
          <p:nvPr/>
        </p:nvSpPr>
        <p:spPr>
          <a:xfrm>
            <a:off x="557892" y="1902613"/>
            <a:ext cx="11076215" cy="2616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lnSpc>
                <a:spcPct val="125000"/>
              </a:lnSpc>
              <a:spcBef>
                <a:spcPts val="1200"/>
              </a:spcBef>
              <a:spcAft>
                <a:spcPct val="0"/>
              </a:spcAft>
              <a:buClr>
                <a:srgbClr val="0000FF"/>
              </a:buClr>
              <a:buSzPct val="80000"/>
              <a:buFont typeface="Wingdings" pitchFamily="2" charset="2"/>
              <a:buChar char="l"/>
              <a:defRPr kumimoji="1" sz="2400">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a:lnSpc>
                <a:spcPct val="100000"/>
              </a:lnSpc>
            </a:pPr>
            <a:r>
              <a:rPr lang="en-US" altLang="zh-CN" dirty="0">
                <a:solidFill>
                  <a:srgbClr val="000000"/>
                </a:solidFill>
                <a:latin typeface="+mj-lt"/>
              </a:rPr>
              <a:t>Developers do not know which containers will be used in underlying platforms during deployment; thus, it shows an open challenge for </a:t>
            </a:r>
            <a:r>
              <a:rPr lang="en-US" altLang="zh-CN" dirty="0">
                <a:solidFill>
                  <a:srgbClr val="FF0000"/>
                </a:solidFill>
                <a:latin typeface="+mj-lt"/>
              </a:rPr>
              <a:t>serverless application testing</a:t>
            </a:r>
            <a:r>
              <a:rPr lang="en-US" altLang="zh-CN" dirty="0">
                <a:solidFill>
                  <a:srgbClr val="000000"/>
                </a:solidFill>
                <a:latin typeface="+mj-lt"/>
              </a:rPr>
              <a:t>.</a:t>
            </a:r>
          </a:p>
          <a:p>
            <a:pPr>
              <a:lnSpc>
                <a:spcPct val="100000"/>
              </a:lnSpc>
            </a:pPr>
            <a:r>
              <a:rPr lang="en-US" altLang="zh-CN" dirty="0">
                <a:solidFill>
                  <a:srgbClr val="000000"/>
                </a:solidFill>
                <a:latin typeface="+mj-lt"/>
              </a:rPr>
              <a:t>In distributed application scenarios, like IoT, how to </a:t>
            </a:r>
            <a:r>
              <a:rPr lang="en-US" altLang="zh-CN" dirty="0">
                <a:solidFill>
                  <a:srgbClr val="FF0000"/>
                </a:solidFill>
                <a:latin typeface="+mj-lt"/>
              </a:rPr>
              <a:t>guarantee data privacy and device communication </a:t>
            </a:r>
            <a:r>
              <a:rPr lang="en-US" altLang="zh-CN" dirty="0">
                <a:solidFill>
                  <a:srgbClr val="000000"/>
                </a:solidFill>
                <a:latin typeface="+mj-lt"/>
              </a:rPr>
              <a:t>is a critical problem.</a:t>
            </a:r>
          </a:p>
          <a:p>
            <a:pPr>
              <a:lnSpc>
                <a:spcPct val="100000"/>
              </a:lnSpc>
            </a:pPr>
            <a:r>
              <a:rPr lang="en-US" altLang="zh-CN" dirty="0">
                <a:solidFill>
                  <a:srgbClr val="000000"/>
                </a:solidFill>
                <a:latin typeface="+mj-lt"/>
              </a:rPr>
              <a:t>Since required resources are accessed via configure, the</a:t>
            </a:r>
            <a:r>
              <a:rPr lang="en-US" altLang="zh-CN" dirty="0">
                <a:solidFill>
                  <a:srgbClr val="FF0000"/>
                </a:solidFill>
                <a:latin typeface="+mj-lt"/>
              </a:rPr>
              <a:t> configuration management burden</a:t>
            </a:r>
            <a:r>
              <a:rPr lang="en-US" altLang="zh-CN" dirty="0">
                <a:solidFill>
                  <a:srgbClr val="000000"/>
                </a:solidFill>
                <a:latin typeface="+mj-lt"/>
              </a:rPr>
              <a:t> on serverless developers is heavy.</a:t>
            </a:r>
          </a:p>
        </p:txBody>
      </p:sp>
    </p:spTree>
    <p:extLst>
      <p:ext uri="{BB962C8B-B14F-4D97-AF65-F5344CB8AC3E}">
        <p14:creationId xmlns:p14="http://schemas.microsoft.com/office/powerpoint/2010/main" val="48294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Conclusion</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41</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3" name="標題 3">
            <a:extLst>
              <a:ext uri="{FF2B5EF4-FFF2-40B4-BE49-F238E27FC236}">
                <a16:creationId xmlns:a16="http://schemas.microsoft.com/office/drawing/2014/main" id="{0AD8A14A-9180-11C3-A5F1-0DAE4BDDF02D}"/>
              </a:ext>
            </a:extLst>
          </p:cNvPr>
          <p:cNvSpPr txBox="1">
            <a:spLocks/>
          </p:cNvSpPr>
          <p:nvPr/>
        </p:nvSpPr>
        <p:spPr bwMode="auto">
          <a:xfrm>
            <a:off x="963084" y="4406903"/>
            <a:ext cx="10363200"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a:lstStyle>
          <a:p>
            <a:r>
              <a:rPr lang="en-US" altLang="zh-TW" kern="0" dirty="0">
                <a:ea typeface="微软雅黑" panose="020B0503020204020204" pitchFamily="34" charset="-122"/>
                <a:cs typeface="+mn-ea"/>
                <a:sym typeface="Calibri" panose="020F0502020204030204" pitchFamily="34" charset="0"/>
              </a:rPr>
              <a:t>Thanks</a:t>
            </a:r>
            <a:endParaRPr lang="zh-TW" altLang="en-US" kern="0" dirty="0">
              <a:ea typeface="微软雅黑" panose="020B0503020204020204" pitchFamily="34" charset="-122"/>
              <a:cs typeface="+mn-ea"/>
              <a:sym typeface="Calibri" panose="020F0502020204030204" pitchFamily="34" charset="0"/>
            </a:endParaRPr>
          </a:p>
        </p:txBody>
      </p:sp>
      <p:sp>
        <p:nvSpPr>
          <p:cNvPr id="5" name="標題 3">
            <a:extLst>
              <a:ext uri="{FF2B5EF4-FFF2-40B4-BE49-F238E27FC236}">
                <a16:creationId xmlns:a16="http://schemas.microsoft.com/office/drawing/2014/main" id="{E6826EEA-943A-00FA-D300-8B2063F11847}"/>
              </a:ext>
            </a:extLst>
          </p:cNvPr>
          <p:cNvSpPr txBox="1">
            <a:spLocks/>
          </p:cNvSpPr>
          <p:nvPr/>
        </p:nvSpPr>
        <p:spPr bwMode="auto">
          <a:xfrm>
            <a:off x="5208327" y="2075953"/>
            <a:ext cx="1872714"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a:lstStyle>
          <a:p>
            <a:r>
              <a:rPr lang="en-US" altLang="zh-TW" kern="0" dirty="0">
                <a:ea typeface="微软雅黑" panose="020B0503020204020204" pitchFamily="34" charset="-122"/>
                <a:cs typeface="+mn-ea"/>
                <a:sym typeface="Calibri" panose="020F0502020204030204" pitchFamily="34" charset="0"/>
              </a:rPr>
              <a:t>Q &amp; A</a:t>
            </a:r>
            <a:endParaRPr lang="zh-TW" altLang="en-US" kern="0" dirty="0">
              <a:ea typeface="微软雅黑" panose="020B0503020204020204" pitchFamily="34" charset="-122"/>
              <a:cs typeface="+mn-ea"/>
              <a:sym typeface="Calibri" panose="020F0502020204030204" pitchFamily="34" charset="0"/>
            </a:endParaRPr>
          </a:p>
        </p:txBody>
      </p:sp>
      <p:sp>
        <p:nvSpPr>
          <p:cNvPr id="6" name="Subtitle 2">
            <a:extLst>
              <a:ext uri="{FF2B5EF4-FFF2-40B4-BE49-F238E27FC236}">
                <a16:creationId xmlns:a16="http://schemas.microsoft.com/office/drawing/2014/main" id="{976CB931-DA10-3A39-802F-3C65FD4A1BDE}"/>
              </a:ext>
            </a:extLst>
          </p:cNvPr>
          <p:cNvSpPr txBox="1">
            <a:spLocks/>
          </p:cNvSpPr>
          <p:nvPr/>
        </p:nvSpPr>
        <p:spPr bwMode="auto">
          <a:xfrm>
            <a:off x="1877484" y="4363218"/>
            <a:ext cx="8534400" cy="13430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pPr marL="0" indent="0" algn="ctr">
              <a:buNone/>
            </a:pPr>
            <a:r>
              <a:rPr lang="en-US" altLang="zh-TW" sz="2000" i="1" kern="0" dirty="0">
                <a:ea typeface="微软雅黑" panose="020B0503020204020204" pitchFamily="34" charset="-122"/>
                <a:cs typeface="+mn-ea"/>
                <a:sym typeface="Calibri" panose="020F0502020204030204" pitchFamily="34" charset="0"/>
              </a:rPr>
              <a:t>School of </a:t>
            </a:r>
            <a:r>
              <a:rPr lang="en-US" altLang="zh-CN" sz="2000" i="1" kern="0" dirty="0">
                <a:ea typeface="微软雅黑" panose="020B0503020204020204" pitchFamily="34" charset="-122"/>
                <a:cs typeface="+mn-ea"/>
                <a:sym typeface="Calibri" panose="020F0502020204030204" pitchFamily="34" charset="0"/>
              </a:rPr>
              <a:t>Data </a:t>
            </a:r>
            <a:r>
              <a:rPr lang="en-US" altLang="zh-TW" sz="2000" i="1" kern="0" dirty="0">
                <a:ea typeface="微软雅黑" panose="020B0503020204020204" pitchFamily="34" charset="-122"/>
                <a:cs typeface="+mn-ea"/>
                <a:sym typeface="Calibri" panose="020F0502020204030204" pitchFamily="34" charset="0"/>
              </a:rPr>
              <a:t>Science</a:t>
            </a:r>
          </a:p>
          <a:p>
            <a:pPr marL="0" indent="0" algn="ctr">
              <a:buNone/>
            </a:pPr>
            <a:r>
              <a:rPr lang="en-US" altLang="zh-TW" sz="2000" i="1" kern="0" dirty="0">
                <a:ea typeface="微软雅黑" panose="020B0503020204020204" pitchFamily="34" charset="-122"/>
                <a:cs typeface="+mn-ea"/>
                <a:sym typeface="Calibri" panose="020F0502020204030204" pitchFamily="34" charset="0"/>
              </a:rPr>
              <a:t>Chinese University of Hong Kong, Shenzhen</a:t>
            </a:r>
          </a:p>
        </p:txBody>
      </p:sp>
      <p:sp>
        <p:nvSpPr>
          <p:cNvPr id="7" name="文本框 6">
            <a:extLst>
              <a:ext uri="{FF2B5EF4-FFF2-40B4-BE49-F238E27FC236}">
                <a16:creationId xmlns:a16="http://schemas.microsoft.com/office/drawing/2014/main" id="{32C03FFB-9462-F81D-E5F4-9D0C37F7E981}"/>
              </a:ext>
            </a:extLst>
          </p:cNvPr>
          <p:cNvSpPr txBox="1"/>
          <p:nvPr/>
        </p:nvSpPr>
        <p:spPr>
          <a:xfrm>
            <a:off x="5126891" y="3747154"/>
            <a:ext cx="1938217" cy="523220"/>
          </a:xfrm>
          <a:prstGeom prst="rect">
            <a:avLst/>
          </a:prstGeom>
          <a:noFill/>
        </p:spPr>
        <p:txBody>
          <a:bodyPr wrap="square">
            <a:spAutoFit/>
          </a:bodyPr>
          <a:lstStyle/>
          <a:p>
            <a:r>
              <a:rPr lang="en-US" altLang="zh-CN" sz="2800" dirty="0">
                <a:latin typeface="Calibri" panose="020F0502020204030204" pitchFamily="34" charset="0"/>
                <a:ea typeface="微软雅黑" panose="020B0503020204020204" pitchFamily="34" charset="-122"/>
                <a:cs typeface="+mn-ea"/>
                <a:sym typeface="Calibri" panose="020F0502020204030204" pitchFamily="34" charset="0"/>
              </a:rPr>
              <a:t>Changyue Li</a:t>
            </a:r>
            <a:endParaRPr lang="zh-CN" altLang="en-US" sz="2800" dirty="0">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文本框 8">
            <a:extLst>
              <a:ext uri="{FF2B5EF4-FFF2-40B4-BE49-F238E27FC236}">
                <a16:creationId xmlns:a16="http://schemas.microsoft.com/office/drawing/2014/main" id="{DB318AA4-99BB-8241-1750-EDBB7DFDD955}"/>
              </a:ext>
            </a:extLst>
          </p:cNvPr>
          <p:cNvSpPr txBox="1"/>
          <p:nvPr/>
        </p:nvSpPr>
        <p:spPr>
          <a:xfrm>
            <a:off x="8909962" y="5718058"/>
            <a:ext cx="3240910" cy="369332"/>
          </a:xfrm>
          <a:prstGeom prst="rect">
            <a:avLst/>
          </a:prstGeom>
          <a:noFill/>
        </p:spPr>
        <p:txBody>
          <a:bodyPr wrap="square">
            <a:spAutoFit/>
          </a:bodyPr>
          <a:lstStyle/>
          <a:p>
            <a:r>
              <a:rPr lang="en-US" altLang="zh-CN" dirty="0">
                <a:latin typeface="Calibri" panose="020F0502020204030204" pitchFamily="34" charset="0"/>
                <a:ea typeface="微软雅黑" panose="020B0503020204020204" pitchFamily="34" charset="-122"/>
                <a:cs typeface="+mn-ea"/>
                <a:sym typeface="Calibri" panose="020F0502020204030204" pitchFamily="34" charset="0"/>
              </a:rPr>
              <a:t>changyueli@link.cuhk.edu.cn</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spTree>
    <p:extLst>
      <p:ext uri="{BB962C8B-B14F-4D97-AF65-F5344CB8AC3E}">
        <p14:creationId xmlns:p14="http://schemas.microsoft.com/office/powerpoint/2010/main" val="174874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Introduction</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5</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Content Placeholder 2">
            <a:extLst>
              <a:ext uri="{FF2B5EF4-FFF2-40B4-BE49-F238E27FC236}">
                <a16:creationId xmlns:a16="http://schemas.microsoft.com/office/drawing/2014/main" id="{A541C1D0-FB7D-3909-505F-0A3DE7517B85}"/>
              </a:ext>
            </a:extLst>
          </p:cNvPr>
          <p:cNvSpPr txBox="1">
            <a:spLocks/>
          </p:cNvSpPr>
          <p:nvPr/>
        </p:nvSpPr>
        <p:spPr bwMode="auto">
          <a:xfrm>
            <a:off x="609600" y="1477697"/>
            <a:ext cx="5747657" cy="1951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sz="2400" kern="0" dirty="0">
                <a:ea typeface="微软雅黑" panose="020B0503020204020204" pitchFamily="34" charset="-122"/>
                <a:cs typeface="+mn-ea"/>
                <a:sym typeface="Calibri" panose="020F0502020204030204" pitchFamily="34" charset="0"/>
              </a:rPr>
              <a:t>Two main components:</a:t>
            </a:r>
          </a:p>
          <a:p>
            <a:pPr lvl="1"/>
            <a:r>
              <a:rPr lang="en-US" altLang="zh-CN" sz="2200" kern="0" dirty="0">
                <a:ea typeface="微软雅黑" panose="020B0503020204020204" pitchFamily="34" charset="-122"/>
                <a:cs typeface="+mn-ea"/>
                <a:sym typeface="Calibri" panose="020F0502020204030204" pitchFamily="34" charset="0"/>
              </a:rPr>
              <a:t>Backend as a Service (BaaS) :  </a:t>
            </a:r>
            <a:r>
              <a:rPr lang="zh-CN" altLang="en-US" sz="2200" dirty="0">
                <a:ea typeface="微软雅黑" panose="020B0503020204020204" pitchFamily="34" charset="-122"/>
                <a:cs typeface="+mn-ea"/>
                <a:sym typeface="Calibri" panose="020F0502020204030204" pitchFamily="34" charset="0"/>
              </a:rPr>
              <a:t>customized cloud services </a:t>
            </a:r>
            <a:endParaRPr lang="en-US" altLang="zh-CN" sz="2200" dirty="0">
              <a:solidFill>
                <a:srgbClr val="000000"/>
              </a:solidFill>
              <a:effectLst/>
              <a:ea typeface="微软雅黑" panose="020B0503020204020204" pitchFamily="34" charset="-122"/>
              <a:cs typeface="+mn-ea"/>
              <a:sym typeface="Calibri" panose="020F0502020204030204" pitchFamily="34" charset="0"/>
            </a:endParaRPr>
          </a:p>
          <a:p>
            <a:pPr lvl="1"/>
            <a:r>
              <a:rPr lang="en-US" altLang="zh-CN" sz="2200" dirty="0">
                <a:solidFill>
                  <a:srgbClr val="000000"/>
                </a:solidFill>
                <a:effectLst/>
                <a:ea typeface="微软雅黑" panose="020B0503020204020204" pitchFamily="34" charset="-122"/>
                <a:cs typeface="+mn-ea"/>
                <a:sym typeface="Calibri" panose="020F0502020204030204" pitchFamily="34" charset="0"/>
              </a:rPr>
              <a:t>Function as a Service (</a:t>
            </a:r>
            <a:r>
              <a:rPr lang="en-US" altLang="zh-CN" sz="2200" dirty="0" err="1">
                <a:solidFill>
                  <a:srgbClr val="000000"/>
                </a:solidFill>
                <a:effectLst/>
                <a:ea typeface="微软雅黑" panose="020B0503020204020204" pitchFamily="34" charset="-122"/>
                <a:cs typeface="+mn-ea"/>
                <a:sym typeface="Calibri" panose="020F0502020204030204" pitchFamily="34" charset="0"/>
              </a:rPr>
              <a:t>FaaS</a:t>
            </a:r>
            <a:r>
              <a:rPr lang="en-US" altLang="zh-CN" sz="2200" dirty="0">
                <a:solidFill>
                  <a:srgbClr val="000000"/>
                </a:solidFill>
                <a:effectLst/>
                <a:ea typeface="微软雅黑" panose="020B0503020204020204" pitchFamily="34" charset="-122"/>
                <a:cs typeface="+mn-ea"/>
                <a:sym typeface="Calibri" panose="020F0502020204030204" pitchFamily="34" charset="0"/>
              </a:rPr>
              <a:t>) : </a:t>
            </a:r>
            <a:r>
              <a:rPr lang="zh-CN" altLang="en-US" sz="2200" dirty="0">
                <a:ea typeface="微软雅黑" panose="020B0503020204020204" pitchFamily="34" charset="-122"/>
                <a:cs typeface="+mn-ea"/>
                <a:sym typeface="Calibri" panose="020F0502020204030204" pitchFamily="34" charset="0"/>
              </a:rPr>
              <a:t>stateless, event-driven serverless functions</a:t>
            </a:r>
            <a:endParaRPr lang="en-US" altLang="zh-CN" sz="2200" dirty="0">
              <a:solidFill>
                <a:srgbClr val="000000"/>
              </a:solidFill>
              <a:effectLst/>
              <a:ea typeface="微软雅黑" panose="020B0503020204020204" pitchFamily="34" charset="-122"/>
              <a:cs typeface="+mn-ea"/>
              <a:sym typeface="Calibri" panose="020F0502020204030204" pitchFamily="34" charset="0"/>
            </a:endParaRPr>
          </a:p>
        </p:txBody>
      </p:sp>
      <p:pic>
        <p:nvPicPr>
          <p:cNvPr id="12" name="图片 11">
            <a:extLst>
              <a:ext uri="{FF2B5EF4-FFF2-40B4-BE49-F238E27FC236}">
                <a16:creationId xmlns:a16="http://schemas.microsoft.com/office/drawing/2014/main" id="{A7D2BF71-8879-1BF9-83D2-2148DA6CD6F9}"/>
              </a:ext>
            </a:extLst>
          </p:cNvPr>
          <p:cNvPicPr>
            <a:picLocks noChangeAspect="1"/>
          </p:cNvPicPr>
          <p:nvPr/>
        </p:nvPicPr>
        <p:blipFill>
          <a:blip r:embed="rId3"/>
          <a:stretch>
            <a:fillRect/>
          </a:stretch>
        </p:blipFill>
        <p:spPr>
          <a:xfrm>
            <a:off x="6670040" y="1477697"/>
            <a:ext cx="5140960" cy="3618330"/>
          </a:xfrm>
          <a:prstGeom prst="rect">
            <a:avLst/>
          </a:prstGeom>
        </p:spPr>
      </p:pic>
      <p:sp>
        <p:nvSpPr>
          <p:cNvPr id="15" name="Content Placeholder 2">
            <a:extLst>
              <a:ext uri="{FF2B5EF4-FFF2-40B4-BE49-F238E27FC236}">
                <a16:creationId xmlns:a16="http://schemas.microsoft.com/office/drawing/2014/main" id="{D7CD088F-CD8D-C8B9-1411-52512040C100}"/>
              </a:ext>
            </a:extLst>
          </p:cNvPr>
          <p:cNvSpPr txBox="1">
            <a:spLocks/>
          </p:cNvSpPr>
          <p:nvPr/>
        </p:nvSpPr>
        <p:spPr bwMode="auto">
          <a:xfrm>
            <a:off x="609600" y="3682417"/>
            <a:ext cx="5747657" cy="1612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sz="2400" kern="0" dirty="0">
                <a:ea typeface="微软雅黑" panose="020B0503020204020204" pitchFamily="34" charset="-122"/>
                <a:cs typeface="+mn-ea"/>
                <a:sym typeface="Calibri" panose="020F0502020204030204" pitchFamily="34" charset="0"/>
              </a:rPr>
              <a:t>Applicable scenarios:</a:t>
            </a:r>
          </a:p>
          <a:p>
            <a:pPr lvl="1"/>
            <a:r>
              <a:rPr lang="en-US" altLang="zh-CN" sz="2200" dirty="0">
                <a:solidFill>
                  <a:srgbClr val="000000"/>
                </a:solidFill>
                <a:ea typeface="微软雅黑" panose="020B0503020204020204" pitchFamily="34" charset="-122"/>
                <a:cs typeface="+mn-ea"/>
                <a:sym typeface="Calibri" panose="020F0502020204030204" pitchFamily="34" charset="0"/>
              </a:rPr>
              <a:t>Asynchronous </a:t>
            </a:r>
            <a:r>
              <a:rPr lang="zh-CN" altLang="en-US" sz="1800" dirty="0">
                <a:solidFill>
                  <a:srgbClr val="000000"/>
                </a:solidFill>
                <a:ea typeface="微软雅黑" panose="020B0503020204020204" pitchFamily="34" charset="-122"/>
                <a:cs typeface="+mn-ea"/>
                <a:sym typeface="Calibri" panose="020F0502020204030204" pitchFamily="34" charset="0"/>
              </a:rPr>
              <a:t>（异步）</a:t>
            </a:r>
            <a:r>
              <a:rPr lang="en-US" altLang="zh-CN" sz="2200" dirty="0">
                <a:solidFill>
                  <a:srgbClr val="000000"/>
                </a:solidFill>
                <a:ea typeface="微软雅黑" panose="020B0503020204020204" pitchFamily="34" charset="-122"/>
                <a:cs typeface="+mn-ea"/>
                <a:sym typeface="Calibri" panose="020F0502020204030204" pitchFamily="34" charset="0"/>
              </a:rPr>
              <a:t>, stateless applications that start instantly</a:t>
            </a:r>
          </a:p>
          <a:p>
            <a:pPr lvl="1"/>
            <a:r>
              <a:rPr lang="en-US" altLang="zh-CN" sz="2200" dirty="0">
                <a:solidFill>
                  <a:srgbClr val="000000"/>
                </a:solidFill>
                <a:ea typeface="微软雅黑" panose="020B0503020204020204" pitchFamily="34" charset="-122"/>
                <a:cs typeface="+mn-ea"/>
                <a:sym typeface="Calibri" panose="020F0502020204030204" pitchFamily="34" charset="0"/>
              </a:rPr>
              <a:t>Infrequent or drastic changes in requests</a:t>
            </a:r>
          </a:p>
        </p:txBody>
      </p:sp>
    </p:spTree>
    <p:extLst>
      <p:ext uri="{BB962C8B-B14F-4D97-AF65-F5344CB8AC3E}">
        <p14:creationId xmlns:p14="http://schemas.microsoft.com/office/powerpoint/2010/main" val="25528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 image shows the differences between cloud computing service models.">
            <a:extLst>
              <a:ext uri="{FF2B5EF4-FFF2-40B4-BE49-F238E27FC236}">
                <a16:creationId xmlns:a16="http://schemas.microsoft.com/office/drawing/2014/main" id="{312A17F6-93D7-6877-AC86-C12F8839C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071" y="1617703"/>
            <a:ext cx="8181799" cy="36882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Why Serverless?</a:t>
            </a:r>
            <a:endParaRPr lang="en-US" dirty="0">
              <a:ea typeface="微软雅黑" panose="020B0503020204020204" pitchFamily="34" charset="-122"/>
              <a:cs typeface="+mn-ea"/>
              <a:sym typeface="Calibri" panose="020F0502020204030204" pitchFamily="34"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6</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9" name="文本框 8">
            <a:extLst>
              <a:ext uri="{FF2B5EF4-FFF2-40B4-BE49-F238E27FC236}">
                <a16:creationId xmlns:a16="http://schemas.microsoft.com/office/drawing/2014/main" id="{7A937641-04B1-565A-0622-88B2A4D82D3C}"/>
              </a:ext>
            </a:extLst>
          </p:cNvPr>
          <p:cNvSpPr txBox="1"/>
          <p:nvPr/>
        </p:nvSpPr>
        <p:spPr>
          <a:xfrm>
            <a:off x="367130" y="2625496"/>
            <a:ext cx="3092376" cy="1791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spcBef>
                <a:spcPct val="20000"/>
              </a:spcBef>
              <a:spcAft>
                <a:spcPct val="0"/>
              </a:spcAft>
              <a:buClr>
                <a:srgbClr val="0000FF"/>
              </a:buClr>
              <a:buSzPct val="80000"/>
              <a:buFont typeface="Wingdings" pitchFamily="2" charset="2"/>
              <a:buChar char="l"/>
              <a:defRPr kumimoji="1" sz="2400" kern="0">
                <a:latin typeface="Calibri" pitchFamily="34" charset="0"/>
                <a:ea typeface="微软雅黑" panose="020B0503020204020204" pitchFamily="34" charset="-122"/>
                <a:cs typeface="+mn-ea"/>
              </a:defRPr>
            </a:lvl1pPr>
            <a:lvl2pPr marL="742913" lvl="1" indent="-285737" fontAlgn="base">
              <a:spcBef>
                <a:spcPct val="20000"/>
              </a:spcBef>
              <a:spcAft>
                <a:spcPct val="0"/>
              </a:spcAft>
              <a:buClr>
                <a:srgbClr val="0000FF"/>
              </a:buClr>
              <a:buSzPct val="90000"/>
              <a:buFont typeface="Arial" charset="0"/>
              <a:buChar char="–"/>
              <a:defRPr kumimoji="1" sz="2200">
                <a:solidFill>
                  <a:srgbClr val="00000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G</a:t>
            </a:r>
            <a:r>
              <a:rPr lang="zh-CN" altLang="en-US" dirty="0">
                <a:sym typeface="Calibri" panose="020F0502020204030204" pitchFamily="34" charset="0"/>
              </a:rPr>
              <a:t>reater </a:t>
            </a:r>
            <a:r>
              <a:rPr lang="en-US" altLang="zh-CN" dirty="0">
                <a:sym typeface="Calibri" panose="020F0502020204030204" pitchFamily="34" charset="0"/>
              </a:rPr>
              <a:t>S</a:t>
            </a:r>
            <a:r>
              <a:rPr lang="zh-CN" altLang="en-US" dirty="0">
                <a:sym typeface="Calibri" panose="020F0502020204030204" pitchFamily="34" charset="0"/>
              </a:rPr>
              <a:t>calability </a:t>
            </a:r>
            <a:endParaRPr lang="en-US" altLang="zh-CN" dirty="0">
              <a:sym typeface="Calibri" panose="020F0502020204030204" pitchFamily="34" charset="0"/>
            </a:endParaRPr>
          </a:p>
          <a:p>
            <a:r>
              <a:rPr lang="en-US" altLang="zh-CN" dirty="0">
                <a:sym typeface="Calibri" panose="020F0502020204030204" pitchFamily="34" charset="0"/>
              </a:rPr>
              <a:t>G</a:t>
            </a:r>
            <a:r>
              <a:rPr lang="zh-CN" altLang="en-US" dirty="0">
                <a:sym typeface="Calibri" panose="020F0502020204030204" pitchFamily="34" charset="0"/>
              </a:rPr>
              <a:t>reater </a:t>
            </a:r>
            <a:r>
              <a:rPr lang="en-US" altLang="zh-CN" dirty="0">
                <a:sym typeface="Calibri" panose="020F0502020204030204" pitchFamily="34" charset="0"/>
              </a:rPr>
              <a:t>F</a:t>
            </a:r>
            <a:r>
              <a:rPr lang="zh-CN" altLang="en-US" dirty="0">
                <a:sym typeface="Calibri" panose="020F0502020204030204" pitchFamily="34" charset="0"/>
              </a:rPr>
              <a:t>lexibility</a:t>
            </a:r>
            <a:endParaRPr lang="en-US" altLang="zh-CN" dirty="0">
              <a:sym typeface="Calibri" panose="020F0502020204030204" pitchFamily="34" charset="0"/>
            </a:endParaRPr>
          </a:p>
          <a:p>
            <a:r>
              <a:rPr lang="en-US" altLang="zh-CN" dirty="0">
                <a:sym typeface="Calibri" panose="020F0502020204030204" pitchFamily="34" charset="0"/>
              </a:rPr>
              <a:t>F</a:t>
            </a:r>
            <a:r>
              <a:rPr lang="zh-CN" altLang="en-US" dirty="0">
                <a:sym typeface="Calibri" panose="020F0502020204030204" pitchFamily="34" charset="0"/>
              </a:rPr>
              <a:t>aster </a:t>
            </a:r>
            <a:r>
              <a:rPr lang="en-US" altLang="zh-CN" dirty="0">
                <a:sym typeface="Calibri" panose="020F0502020204030204" pitchFamily="34" charset="0"/>
              </a:rPr>
              <a:t>R</a:t>
            </a:r>
            <a:r>
              <a:rPr lang="zh-CN" altLang="en-US" dirty="0">
                <a:sym typeface="Calibri" panose="020F0502020204030204" pitchFamily="34" charset="0"/>
              </a:rPr>
              <a:t>elease </a:t>
            </a:r>
            <a:r>
              <a:rPr lang="en-US" altLang="zh-CN" dirty="0">
                <a:sym typeface="Calibri" panose="020F0502020204030204" pitchFamily="34" charset="0"/>
              </a:rPr>
              <a:t>T</a:t>
            </a:r>
            <a:r>
              <a:rPr lang="zh-CN" altLang="en-US" dirty="0">
                <a:sym typeface="Calibri" panose="020F0502020204030204" pitchFamily="34" charset="0"/>
              </a:rPr>
              <a:t>ime</a:t>
            </a:r>
            <a:endParaRPr lang="en-US" altLang="zh-CN" dirty="0">
              <a:sym typeface="Calibri" panose="020F0502020204030204" pitchFamily="34" charset="0"/>
            </a:endParaRPr>
          </a:p>
          <a:p>
            <a:r>
              <a:rPr lang="en-US" altLang="zh-CN" dirty="0">
                <a:sym typeface="Calibri" panose="020F0502020204030204" pitchFamily="34" charset="0"/>
              </a:rPr>
              <a:t>L</a:t>
            </a:r>
            <a:r>
              <a:rPr lang="zh-CN" altLang="en-US" dirty="0">
                <a:sym typeface="Calibri" panose="020F0502020204030204" pitchFamily="34" charset="0"/>
              </a:rPr>
              <a:t>ower </a:t>
            </a:r>
            <a:r>
              <a:rPr lang="en-US" altLang="zh-CN" dirty="0">
                <a:sym typeface="Calibri" panose="020F0502020204030204" pitchFamily="34" charset="0"/>
              </a:rPr>
              <a:t>C</a:t>
            </a:r>
            <a:r>
              <a:rPr lang="zh-CN" altLang="en-US" dirty="0">
                <a:sym typeface="Calibri" panose="020F0502020204030204" pitchFamily="34" charset="0"/>
              </a:rPr>
              <a:t>ost</a:t>
            </a:r>
            <a:endParaRPr lang="en-US" altLang="zh-CN" dirty="0">
              <a:sym typeface="Calibri" panose="020F0502020204030204" pitchFamily="34" charset="0"/>
            </a:endParaRPr>
          </a:p>
        </p:txBody>
      </p:sp>
      <p:sp>
        <p:nvSpPr>
          <p:cNvPr id="6" name="文本框 5">
            <a:extLst>
              <a:ext uri="{FF2B5EF4-FFF2-40B4-BE49-F238E27FC236}">
                <a16:creationId xmlns:a16="http://schemas.microsoft.com/office/drawing/2014/main" id="{68262C8E-9BB5-A734-738E-E91D9D092981}"/>
              </a:ext>
            </a:extLst>
          </p:cNvPr>
          <p:cNvSpPr txBox="1"/>
          <p:nvPr/>
        </p:nvSpPr>
        <p:spPr>
          <a:xfrm>
            <a:off x="183565" y="5305905"/>
            <a:ext cx="11824870"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spcBef>
                <a:spcPct val="20000"/>
              </a:spcBef>
              <a:spcAft>
                <a:spcPct val="0"/>
              </a:spcAft>
              <a:buClr>
                <a:srgbClr val="0000FF"/>
              </a:buClr>
              <a:buSzPct val="80000"/>
              <a:buFont typeface="Wingdings" pitchFamily="2" charset="2"/>
              <a:buChar char="l"/>
              <a:defRPr kumimoji="1" sz="2400" kern="0">
                <a:latin typeface="Calibri" pitchFamily="34" charset="0"/>
                <a:ea typeface="微软雅黑" panose="020B0503020204020204" pitchFamily="34" charset="-122"/>
                <a:cs typeface="+mn-ea"/>
              </a:defRPr>
            </a:lvl1pPr>
            <a:lvl2pPr marL="742913" lvl="1" indent="-285737" fontAlgn="base">
              <a:spcBef>
                <a:spcPct val="20000"/>
              </a:spcBef>
              <a:spcAft>
                <a:spcPct val="0"/>
              </a:spcAft>
              <a:buClr>
                <a:srgbClr val="0000FF"/>
              </a:buClr>
              <a:buSzPct val="90000"/>
              <a:buFont typeface="Arial" charset="0"/>
              <a:buChar char="–"/>
              <a:defRPr kumimoji="1" sz="2200">
                <a:solidFill>
                  <a:srgbClr val="00000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marL="0" indent="0">
              <a:buNone/>
            </a:pPr>
            <a:r>
              <a:rPr lang="zh-CN" altLang="en-US" dirty="0">
                <a:sym typeface="Calibri" panose="020F0502020204030204" pitchFamily="34" charset="0"/>
              </a:rPr>
              <a:t>With serverless architectures, developers don't have to worry about purchasing, provisioning, and managing backend servers. </a:t>
            </a:r>
          </a:p>
        </p:txBody>
      </p:sp>
      <p:sp>
        <p:nvSpPr>
          <p:cNvPr id="8" name="文本框 7">
            <a:extLst>
              <a:ext uri="{FF2B5EF4-FFF2-40B4-BE49-F238E27FC236}">
                <a16:creationId xmlns:a16="http://schemas.microsoft.com/office/drawing/2014/main" id="{38698592-57CB-4FC3-2B3A-D526B0EEC43F}"/>
              </a:ext>
            </a:extLst>
          </p:cNvPr>
          <p:cNvSpPr txBox="1"/>
          <p:nvPr/>
        </p:nvSpPr>
        <p:spPr>
          <a:xfrm>
            <a:off x="303157" y="1269885"/>
            <a:ext cx="11585687"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spcBef>
                <a:spcPct val="20000"/>
              </a:spcBef>
              <a:spcAft>
                <a:spcPct val="0"/>
              </a:spcAft>
              <a:buClr>
                <a:srgbClr val="0000FF"/>
              </a:buClr>
              <a:buSzPct val="80000"/>
              <a:buFont typeface="Wingdings" pitchFamily="2" charset="2"/>
              <a:buChar char="l"/>
              <a:defRPr kumimoji="1" sz="2400" kern="0">
                <a:latin typeface="Calibri" pitchFamily="34" charset="0"/>
                <a:ea typeface="微软雅黑" panose="020B0503020204020204" pitchFamily="34" charset="-122"/>
                <a:cs typeface="+mn-ea"/>
              </a:defRPr>
            </a:lvl1pPr>
            <a:lvl2pPr marL="742913" lvl="1" indent="-285737" fontAlgn="base">
              <a:spcBef>
                <a:spcPct val="20000"/>
              </a:spcBef>
              <a:spcAft>
                <a:spcPct val="0"/>
              </a:spcAft>
              <a:buClr>
                <a:srgbClr val="0000FF"/>
              </a:buClr>
              <a:buSzPct val="90000"/>
              <a:buFont typeface="Arial" charset="0"/>
              <a:buChar char="–"/>
              <a:defRPr kumimoji="1" sz="2200">
                <a:solidFill>
                  <a:srgbClr val="00000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marL="0" indent="0">
              <a:buNone/>
            </a:pPr>
            <a:r>
              <a:rPr lang="zh-CN" altLang="en-US" dirty="0">
                <a:sym typeface="Calibri" panose="020F0502020204030204" pitchFamily="34" charset="0"/>
              </a:rPr>
              <a:t>Serverless computing offers many advantages over traditional cloud-based or server-centric infrastructure.</a:t>
            </a:r>
            <a:endParaRPr lang="en-US" altLang="zh-CN" dirty="0">
              <a:sym typeface="Calibri" panose="020F0502020204030204" pitchFamily="34" charset="0"/>
            </a:endParaRPr>
          </a:p>
        </p:txBody>
      </p:sp>
    </p:spTree>
    <p:extLst>
      <p:ext uri="{BB962C8B-B14F-4D97-AF65-F5344CB8AC3E}">
        <p14:creationId xmlns:p14="http://schemas.microsoft.com/office/powerpoint/2010/main" val="52752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How Serverless Works?</a:t>
            </a: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7</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8" name="文本框 7">
            <a:extLst>
              <a:ext uri="{FF2B5EF4-FFF2-40B4-BE49-F238E27FC236}">
                <a16:creationId xmlns:a16="http://schemas.microsoft.com/office/drawing/2014/main" id="{38698592-57CB-4FC3-2B3A-D526B0EEC43F}"/>
              </a:ext>
            </a:extLst>
          </p:cNvPr>
          <p:cNvSpPr txBox="1"/>
          <p:nvPr/>
        </p:nvSpPr>
        <p:spPr>
          <a:xfrm>
            <a:off x="303155" y="1194726"/>
            <a:ext cx="11585687" cy="830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zh-TW"/>
            </a:defPPr>
            <a:lvl1pPr marL="342882" indent="-342882" fontAlgn="base">
              <a:spcBef>
                <a:spcPct val="20000"/>
              </a:spcBef>
              <a:spcAft>
                <a:spcPct val="0"/>
              </a:spcAft>
              <a:buClr>
                <a:srgbClr val="0000FF"/>
              </a:buClr>
              <a:buSzPct val="80000"/>
              <a:buFont typeface="Wingdings" pitchFamily="2" charset="2"/>
              <a:buChar char="l"/>
              <a:defRPr kumimoji="1" sz="2400" kern="0">
                <a:latin typeface="Calibri" pitchFamily="34" charset="0"/>
                <a:ea typeface="微软雅黑" panose="020B0503020204020204" pitchFamily="34" charset="-122"/>
                <a:cs typeface="+mn-ea"/>
              </a:defRPr>
            </a:lvl1pPr>
            <a:lvl2pPr marL="742913" lvl="1" indent="-285737" fontAlgn="base">
              <a:spcBef>
                <a:spcPct val="20000"/>
              </a:spcBef>
              <a:spcAft>
                <a:spcPct val="0"/>
              </a:spcAft>
              <a:buClr>
                <a:srgbClr val="0000FF"/>
              </a:buClr>
              <a:buSzPct val="90000"/>
              <a:buFont typeface="Arial" charset="0"/>
              <a:buChar char="–"/>
              <a:defRPr kumimoji="1" sz="2200">
                <a:solidFill>
                  <a:srgbClr val="00000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marL="0" indent="0">
              <a:buNone/>
            </a:pPr>
            <a:r>
              <a:rPr lang="en-US" altLang="zh-CN" dirty="0">
                <a:sym typeface="Calibri" panose="020F0502020204030204" pitchFamily="34" charset="0"/>
              </a:rPr>
              <a:t>Serverless architecture is a cloud computing model where the cloud provider manages the infrastructure and dynamically allocates resources as needed. </a:t>
            </a:r>
          </a:p>
        </p:txBody>
      </p:sp>
      <p:pic>
        <p:nvPicPr>
          <p:cNvPr id="3078" name="Picture 6" descr="Serverless architecture ">
            <a:extLst>
              <a:ext uri="{FF2B5EF4-FFF2-40B4-BE49-F238E27FC236}">
                <a16:creationId xmlns:a16="http://schemas.microsoft.com/office/drawing/2014/main" id="{2F714E28-01A5-CB52-FD96-ED760E486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38" y="2100882"/>
            <a:ext cx="8958523" cy="37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8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ea typeface="微软雅黑" panose="020B0503020204020204" pitchFamily="34" charset="-122"/>
                <a:cs typeface="+mn-ea"/>
                <a:sym typeface="Calibri" panose="020F0502020204030204" pitchFamily="34" charset="0"/>
              </a:rPr>
              <a:t>Outline</a:t>
            </a:r>
            <a:endParaRPr lang="zh-TW" altLang="en-US" dirty="0">
              <a:ea typeface="微软雅黑" panose="020B0503020204020204" pitchFamily="34" charset="-122"/>
              <a:cs typeface="+mn-ea"/>
              <a:sym typeface="Calibri" panose="020F0502020204030204" pitchFamily="34" charset="0"/>
            </a:endParaRPr>
          </a:p>
        </p:txBody>
      </p:sp>
      <p:sp>
        <p:nvSpPr>
          <p:cNvPr id="3" name="內容版面配置區 2"/>
          <p:cNvSpPr>
            <a:spLocks noGrp="1"/>
          </p:cNvSpPr>
          <p:nvPr>
            <p:ph idx="1"/>
          </p:nvPr>
        </p:nvSpPr>
        <p:spPr>
          <a:xfrm>
            <a:off x="960511" y="1510472"/>
            <a:ext cx="10270977" cy="3846246"/>
          </a:xfrm>
        </p:spPr>
        <p:txBody>
          <a:bodyPr>
            <a:spAutoFit/>
          </a:bodyPr>
          <a:lstStyle/>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Introduction to Serverless</a:t>
            </a:r>
          </a:p>
          <a:p>
            <a:pPr>
              <a:lnSpc>
                <a:spcPct val="125000"/>
              </a:lnSpc>
              <a:spcBef>
                <a:spcPts val="1200"/>
              </a:spcBef>
            </a:pPr>
            <a:r>
              <a:rPr lang="en-US" altLang="zh-CN" sz="2800" dirty="0">
                <a:solidFill>
                  <a:srgbClr val="7030A0"/>
                </a:solidFill>
                <a:ea typeface="微软雅黑" panose="020B0503020204020204" pitchFamily="34" charset="-122"/>
                <a:cs typeface="+mn-ea"/>
                <a:sym typeface="Calibri" panose="020F0502020204030204" pitchFamily="34" charset="0"/>
              </a:rPr>
              <a:t>Challenges and Research Questions</a:t>
            </a:r>
          </a:p>
          <a:p>
            <a:pPr lvl="1">
              <a:lnSpc>
                <a:spcPct val="125000"/>
              </a:lnSpc>
              <a:spcBef>
                <a:spcPts val="1200"/>
              </a:spcBef>
            </a:pPr>
            <a:r>
              <a:rPr lang="en-US" altLang="zh-CN" sz="2000" dirty="0">
                <a:solidFill>
                  <a:srgbClr val="7030A0"/>
                </a:solidFill>
                <a:ea typeface="微软雅黑" panose="020B0503020204020204" pitchFamily="34" charset="-122"/>
                <a:cs typeface="+mn-ea"/>
                <a:sym typeface="Calibri" panose="020F0502020204030204" pitchFamily="34" charset="0"/>
              </a:rPr>
              <a:t>1. Cold Start Performance </a:t>
            </a:r>
          </a:p>
          <a:p>
            <a:pPr lvl="1">
              <a:lnSpc>
                <a:spcPct val="125000"/>
              </a:lnSpc>
              <a:spcBef>
                <a:spcPts val="1200"/>
              </a:spcBef>
            </a:pPr>
            <a:r>
              <a:rPr lang="en-US" altLang="zh-CN" sz="2000" dirty="0">
                <a:solidFill>
                  <a:srgbClr val="7030A0"/>
                </a:solidFill>
                <a:ea typeface="微软雅黑" panose="020B0503020204020204" pitchFamily="34" charset="-122"/>
                <a:cs typeface="+mn-ea"/>
                <a:sym typeface="Calibri" panose="020F0502020204030204" pitchFamily="34" charset="0"/>
              </a:rPr>
              <a:t>2. Resource Management</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Current Solutions</a:t>
            </a:r>
          </a:p>
          <a:p>
            <a:pPr>
              <a:lnSpc>
                <a:spcPct val="125000"/>
              </a:lnSpc>
              <a:spcBef>
                <a:spcPts val="1200"/>
              </a:spcBef>
            </a:pPr>
            <a:r>
              <a:rPr lang="en-US" altLang="zh-CN" sz="2800" dirty="0">
                <a:ea typeface="微软雅黑" panose="020B0503020204020204" pitchFamily="34" charset="-122"/>
                <a:cs typeface="+mn-ea"/>
                <a:sym typeface="Calibri" panose="020F0502020204030204" pitchFamily="34" charset="0"/>
              </a:rPr>
              <a:t>Conclusion and Discussion</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8</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6" name="文本框 5">
            <a:extLst>
              <a:ext uri="{FF2B5EF4-FFF2-40B4-BE49-F238E27FC236}">
                <a16:creationId xmlns:a16="http://schemas.microsoft.com/office/drawing/2014/main" id="{BA6D9D45-B306-B94F-2A09-0448A0792DB2}"/>
              </a:ext>
            </a:extLst>
          </p:cNvPr>
          <p:cNvSpPr txBox="1"/>
          <p:nvPr/>
        </p:nvSpPr>
        <p:spPr>
          <a:xfrm>
            <a:off x="4907477" y="2847397"/>
            <a:ext cx="4200539" cy="9871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pPr lvl="1"/>
            <a:r>
              <a:rPr lang="en-US" altLang="zh-CN" dirty="0">
                <a:sym typeface="Calibri" panose="020F0502020204030204" pitchFamily="34" charset="0"/>
              </a:rPr>
              <a:t>3. Programming Framework</a:t>
            </a:r>
          </a:p>
          <a:p>
            <a:pPr lvl="1"/>
            <a:r>
              <a:rPr lang="en-US" altLang="zh-CN" dirty="0">
                <a:sym typeface="Calibri" panose="020F0502020204030204" pitchFamily="34" charset="0"/>
              </a:rPr>
              <a:t>4. Security</a:t>
            </a:r>
          </a:p>
        </p:txBody>
      </p:sp>
    </p:spTree>
    <p:extLst>
      <p:ext uri="{BB962C8B-B14F-4D97-AF65-F5344CB8AC3E}">
        <p14:creationId xmlns:p14="http://schemas.microsoft.com/office/powerpoint/2010/main" val="184739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微软雅黑" panose="020B0503020204020204" pitchFamily="34" charset="-122"/>
                <a:cs typeface="+mn-ea"/>
                <a:sym typeface="Calibri" panose="020F0502020204030204" pitchFamily="34" charset="0"/>
              </a:rPr>
              <a:t>Cold Start Performance</a:t>
            </a: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latin typeface="Calibri" panose="020F0502020204030204" pitchFamily="34" charset="0"/>
                <a:ea typeface="微软雅黑" panose="020B0503020204020204" pitchFamily="34" charset="-122"/>
                <a:cs typeface="+mn-ea"/>
                <a:sym typeface="Calibri" panose="020F0502020204030204" pitchFamily="34" charset="0"/>
              </a:rPr>
              <a:pPr/>
              <a:t>9</a:t>
            </a:fld>
            <a:endParaRPr lang="zh-TW" altLang="en-US">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5" name="文本框 4">
            <a:extLst>
              <a:ext uri="{FF2B5EF4-FFF2-40B4-BE49-F238E27FC236}">
                <a16:creationId xmlns:a16="http://schemas.microsoft.com/office/drawing/2014/main" id="{319D34BC-0AEA-DAD5-49CA-A147BA97AC7F}"/>
              </a:ext>
            </a:extLst>
          </p:cNvPr>
          <p:cNvSpPr txBox="1"/>
          <p:nvPr/>
        </p:nvSpPr>
        <p:spPr>
          <a:xfrm>
            <a:off x="477455" y="1408037"/>
            <a:ext cx="10722429" cy="3025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882" indent="-342882" fontAlgn="base">
              <a:lnSpc>
                <a:spcPct val="125000"/>
              </a:lnSpc>
              <a:spcBef>
                <a:spcPts val="1200"/>
              </a:spcBef>
              <a:spcAft>
                <a:spcPct val="0"/>
              </a:spcAft>
              <a:buClr>
                <a:srgbClr val="0000FF"/>
              </a:buClr>
              <a:buSzPct val="80000"/>
              <a:buFont typeface="Wingdings" pitchFamily="2" charset="2"/>
              <a:buChar char="l"/>
              <a:defRPr kumimoji="1" sz="2933">
                <a:latin typeface="Calibri" pitchFamily="34" charset="0"/>
                <a:ea typeface="微软雅黑" panose="020B0503020204020204" pitchFamily="34" charset="-122"/>
                <a:cs typeface="+mn-ea"/>
              </a:defRPr>
            </a:lvl1pPr>
            <a:lvl2pPr marL="742913" lvl="1" indent="-285737" fontAlgn="base">
              <a:lnSpc>
                <a:spcPct val="125000"/>
              </a:lnSpc>
              <a:spcBef>
                <a:spcPts val="1200"/>
              </a:spcBef>
              <a:spcAft>
                <a:spcPct val="0"/>
              </a:spcAft>
              <a:buClr>
                <a:srgbClr val="0000FF"/>
              </a:buClr>
              <a:buSzPct val="90000"/>
              <a:buFont typeface="Arial" charset="0"/>
              <a:buChar char="–"/>
              <a:defRPr kumimoji="1" sz="2000">
                <a:solidFill>
                  <a:srgbClr val="7030A0"/>
                </a:solidFill>
                <a:latin typeface="Calibri" pitchFamily="34" charset="0"/>
                <a:ea typeface="微软雅黑" panose="020B0503020204020204" pitchFamily="34" charset="-122"/>
                <a:cs typeface="+mn-ea"/>
              </a:defRPr>
            </a:lvl2pPr>
            <a:lvl3pPr marL="1142943" indent="-228589" fontAlgn="base">
              <a:spcBef>
                <a:spcPct val="20000"/>
              </a:spcBef>
              <a:spcAft>
                <a:spcPct val="0"/>
              </a:spcAft>
              <a:buChar char="•"/>
              <a:defRPr kumimoji="1" sz="2667">
                <a:latin typeface="Calibri" pitchFamily="34" charset="0"/>
                <a:ea typeface="標楷體" pitchFamily="65" charset="-120"/>
                <a:cs typeface="Calibri" pitchFamily="34" charset="0"/>
              </a:defRPr>
            </a:lvl3pPr>
            <a:lvl4pPr marL="1600121" indent="-228589" fontAlgn="base">
              <a:spcBef>
                <a:spcPct val="20000"/>
              </a:spcBef>
              <a:spcAft>
                <a:spcPct val="0"/>
              </a:spcAft>
              <a:buChar char="–"/>
              <a:defRPr kumimoji="1" sz="2400">
                <a:latin typeface="Calibri" pitchFamily="34" charset="0"/>
                <a:ea typeface="標楷體" pitchFamily="65" charset="-120"/>
                <a:cs typeface="Calibri" pitchFamily="34" charset="0"/>
              </a:defRPr>
            </a:lvl4pPr>
            <a:lvl5pPr marL="2057298" indent="-228589" fontAlgn="base">
              <a:spcBef>
                <a:spcPct val="20000"/>
              </a:spcBef>
              <a:spcAft>
                <a:spcPct val="0"/>
              </a:spcAft>
              <a:buChar char="»"/>
              <a:defRPr kumimoji="1" sz="2133">
                <a:latin typeface="Calibri" pitchFamily="34" charset="0"/>
                <a:ea typeface="標楷體" pitchFamily="65" charset="-120"/>
                <a:cs typeface="Calibri" pitchFamily="34" charset="0"/>
              </a:defRPr>
            </a:lvl5pPr>
            <a:lvl6pPr marL="2514476" indent="-228589" fontAlgn="base">
              <a:spcBef>
                <a:spcPct val="20000"/>
              </a:spcBef>
              <a:spcAft>
                <a:spcPct val="0"/>
              </a:spcAft>
              <a:buChar char="»"/>
              <a:defRPr kumimoji="1" sz="2000"/>
            </a:lvl6pPr>
            <a:lvl7pPr marL="2971652" indent="-228589" fontAlgn="base">
              <a:spcBef>
                <a:spcPct val="20000"/>
              </a:spcBef>
              <a:spcAft>
                <a:spcPct val="0"/>
              </a:spcAft>
              <a:buChar char="»"/>
              <a:defRPr kumimoji="1" sz="2000"/>
            </a:lvl7pPr>
            <a:lvl8pPr marL="3428829" indent="-228589" fontAlgn="base">
              <a:spcBef>
                <a:spcPct val="20000"/>
              </a:spcBef>
              <a:spcAft>
                <a:spcPct val="0"/>
              </a:spcAft>
              <a:buChar char="»"/>
              <a:defRPr kumimoji="1" sz="2000"/>
            </a:lvl8pPr>
            <a:lvl9pPr marL="3886007" indent="-228589" fontAlgn="base">
              <a:spcBef>
                <a:spcPct val="20000"/>
              </a:spcBef>
              <a:spcAft>
                <a:spcPct val="0"/>
              </a:spcAft>
              <a:buChar char="»"/>
              <a:defRPr kumimoji="1" sz="2000"/>
            </a:lvl9pPr>
          </a:lstStyle>
          <a:p>
            <a:r>
              <a:rPr lang="en-US" altLang="zh-CN" dirty="0">
                <a:sym typeface="Calibri" panose="020F0502020204030204" pitchFamily="34" charset="0"/>
              </a:rPr>
              <a:t>Serverless platforms can automatically </a:t>
            </a:r>
            <a:r>
              <a:rPr lang="en-US" altLang="zh-CN" dirty="0">
                <a:solidFill>
                  <a:srgbClr val="FF0000"/>
                </a:solidFill>
                <a:sym typeface="Calibri" panose="020F0502020204030204" pitchFamily="34" charset="0"/>
              </a:rPr>
              <a:t>scale function instances </a:t>
            </a:r>
            <a:r>
              <a:rPr lang="en-US" altLang="zh-CN" dirty="0">
                <a:sym typeface="Calibri" panose="020F0502020204030204" pitchFamily="34" charset="0"/>
              </a:rPr>
              <a:t>according to the application workload</a:t>
            </a:r>
          </a:p>
          <a:p>
            <a:r>
              <a:rPr lang="en-US" altLang="zh-CN" dirty="0">
                <a:sym typeface="Calibri" panose="020F0502020204030204" pitchFamily="34" charset="0"/>
              </a:rPr>
              <a:t>However, scaling makes incoming new requests face the </a:t>
            </a:r>
            <a:r>
              <a:rPr lang="en-US" altLang="zh-CN" dirty="0">
                <a:solidFill>
                  <a:srgbClr val="FF0000"/>
                </a:solidFill>
                <a:sym typeface="Calibri" panose="020F0502020204030204" pitchFamily="34" charset="0"/>
              </a:rPr>
              <a:t>cold start problem</a:t>
            </a:r>
            <a:r>
              <a:rPr lang="en-US" altLang="zh-CN" dirty="0">
                <a:sym typeface="Calibri" panose="020F0502020204030204" pitchFamily="34" charset="0"/>
              </a:rPr>
              <a:t>, which takes a long time to prepare required runtime environments from scratch</a:t>
            </a:r>
            <a:endParaRPr lang="zh-CN" altLang="en-US" dirty="0">
              <a:sym typeface="Calibri" panose="020F0502020204030204" pitchFamily="34" charset="0"/>
            </a:endParaRPr>
          </a:p>
        </p:txBody>
      </p:sp>
      <p:sp>
        <p:nvSpPr>
          <p:cNvPr id="7" name="文本框 6">
            <a:extLst>
              <a:ext uri="{FF2B5EF4-FFF2-40B4-BE49-F238E27FC236}">
                <a16:creationId xmlns:a16="http://schemas.microsoft.com/office/drawing/2014/main" id="{95A86222-76AA-DBCC-2746-3C11DCA6669C}"/>
              </a:ext>
            </a:extLst>
          </p:cNvPr>
          <p:cNvSpPr txBox="1"/>
          <p:nvPr/>
        </p:nvSpPr>
        <p:spPr>
          <a:xfrm>
            <a:off x="227335" y="5523012"/>
            <a:ext cx="12076554" cy="646331"/>
          </a:xfrm>
          <a:prstGeom prst="rect">
            <a:avLst/>
          </a:prstGeom>
          <a:noFill/>
        </p:spPr>
        <p:txBody>
          <a:bodyPr wrap="square">
            <a:spAutoFit/>
          </a:bodyPr>
          <a:lstStyle/>
          <a:p>
            <a:r>
              <a:rPr lang="en-US" altLang="zh-CN" dirty="0">
                <a:latin typeface="Calibri" panose="020F0502020204030204" pitchFamily="34" charset="0"/>
                <a:ea typeface="微软雅黑" panose="020B0503020204020204" pitchFamily="34" charset="-122"/>
                <a:sym typeface="Calibri" panose="020F0502020204030204" pitchFamily="34" charset="0"/>
              </a:rPr>
              <a:t>Pawel </a:t>
            </a:r>
            <a:r>
              <a:rPr lang="en-US" altLang="zh-CN" dirty="0" err="1">
                <a:latin typeface="Calibri" panose="020F0502020204030204" pitchFamily="34" charset="0"/>
                <a:ea typeface="微软雅黑" panose="020B0503020204020204" pitchFamily="34" charset="-122"/>
                <a:sym typeface="Calibri" panose="020F0502020204030204" pitchFamily="34" charset="0"/>
              </a:rPr>
              <a:t>Zuk</a:t>
            </a:r>
            <a:r>
              <a:rPr lang="en-US" altLang="zh-CN" dirty="0">
                <a:latin typeface="Calibri" panose="020F0502020204030204" pitchFamily="34" charset="0"/>
                <a:ea typeface="微软雅黑" panose="020B0503020204020204" pitchFamily="34" charset="-122"/>
                <a:sym typeface="Calibri" panose="020F0502020204030204" pitchFamily="34" charset="0"/>
              </a:rPr>
              <a:t> and Krzysztof </a:t>
            </a:r>
            <a:r>
              <a:rPr lang="en-US" altLang="zh-CN" dirty="0" err="1">
                <a:latin typeface="Calibri" panose="020F0502020204030204" pitchFamily="34" charset="0"/>
                <a:ea typeface="微软雅黑" panose="020B0503020204020204" pitchFamily="34" charset="-122"/>
                <a:sym typeface="Calibri" panose="020F0502020204030204" pitchFamily="34" charset="0"/>
              </a:rPr>
              <a:t>Rzadca</a:t>
            </a:r>
            <a:r>
              <a:rPr lang="en-US" altLang="zh-CN" dirty="0">
                <a:latin typeface="Calibri" panose="020F0502020204030204" pitchFamily="34" charset="0"/>
                <a:ea typeface="微软雅黑" panose="020B0503020204020204" pitchFamily="34" charset="-122"/>
                <a:sym typeface="Calibri" panose="020F0502020204030204" pitchFamily="34" charset="0"/>
              </a:rPr>
              <a:t>. 2020. Scheduling methods to reduce response latency of function as a service. In Proceedings of the 2020 IEEE 32nd International Symposium on Computer Architecture and High Performance Computing. 132–140.</a:t>
            </a:r>
            <a:endParaRPr lang="zh-CN" altLang="en-US" dirty="0">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圆角 8">
            <a:extLst>
              <a:ext uri="{FF2B5EF4-FFF2-40B4-BE49-F238E27FC236}">
                <a16:creationId xmlns:a16="http://schemas.microsoft.com/office/drawing/2014/main" id="{16753C57-8E24-1080-DFDB-A086864A4FBA}"/>
              </a:ext>
            </a:extLst>
          </p:cNvPr>
          <p:cNvSpPr>
            <a:spLocks/>
          </p:cNvSpPr>
          <p:nvPr/>
        </p:nvSpPr>
        <p:spPr bwMode="auto">
          <a:xfrm>
            <a:off x="845504" y="4629469"/>
            <a:ext cx="2618483"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rPr>
              <a:t>Prewarm preparation</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0" name="矩形: 圆角 9">
            <a:extLst>
              <a:ext uri="{FF2B5EF4-FFF2-40B4-BE49-F238E27FC236}">
                <a16:creationId xmlns:a16="http://schemas.microsoft.com/office/drawing/2014/main" id="{8CA128FC-CADC-D60F-3CA9-1F6DE86F2EB6}"/>
              </a:ext>
            </a:extLst>
          </p:cNvPr>
          <p:cNvSpPr>
            <a:spLocks/>
          </p:cNvSpPr>
          <p:nvPr/>
        </p:nvSpPr>
        <p:spPr bwMode="auto">
          <a:xfrm>
            <a:off x="4836562" y="4629469"/>
            <a:ext cx="2618483"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rPr>
              <a:t>Efficient scheduling</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
        <p:nvSpPr>
          <p:cNvPr id="11" name="矩形: 圆角 10">
            <a:extLst>
              <a:ext uri="{FF2B5EF4-FFF2-40B4-BE49-F238E27FC236}">
                <a16:creationId xmlns:a16="http://schemas.microsoft.com/office/drawing/2014/main" id="{7BF499DB-20C1-DA49-54C7-0FC271D8C0FE}"/>
              </a:ext>
            </a:extLst>
          </p:cNvPr>
          <p:cNvSpPr>
            <a:spLocks/>
          </p:cNvSpPr>
          <p:nvPr/>
        </p:nvSpPr>
        <p:spPr bwMode="auto">
          <a:xfrm>
            <a:off x="8827620" y="4629469"/>
            <a:ext cx="2618483" cy="538258"/>
          </a:xfrm>
          <a:prstGeom prst="roundRect">
            <a:avLst>
              <a:gd name="adj" fmla="val 26864"/>
            </a:avLst>
          </a:prstGeom>
          <a:solidFill>
            <a:schemeClr val="accent4">
              <a:lumMod val="60000"/>
              <a:lumOff val="40000"/>
            </a:schemeClr>
          </a:solidFill>
          <a:ln w="158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CN"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rPr>
              <a:t>Lightweight structure</a:t>
            </a:r>
            <a:endParaRPr kumimoji="1" lang="zh-CN" altLang="en-US" sz="1800" b="1" i="0" u="none" strike="noStrike" cap="none" normalizeH="0" baseline="0" dirty="0">
              <a:ln>
                <a:noFill/>
              </a:ln>
              <a:solidFill>
                <a:schemeClr val="bg1"/>
              </a:solidFill>
              <a:effectLst/>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5621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f178d78-36fd-4395-978b-abb5cc3fefc9">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6f178d78-36fd-4395-978b-abb5cc3fefc9">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6C705A0038A00C44AB2327E37EF0C9AE" ma:contentTypeVersion="6" ma:contentTypeDescription="新建文档。" ma:contentTypeScope="" ma:versionID="b0dc8130745b060f3d394dc1022cdb7f">
  <xsd:schema xmlns:xsd="http://www.w3.org/2001/XMLSchema" xmlns:xs="http://www.w3.org/2001/XMLSchema" xmlns:p="http://schemas.microsoft.com/office/2006/metadata/properties" xmlns:ns3="060433b6-c47a-4f86-894a-5414f15f1a8c" targetNamespace="http://schemas.microsoft.com/office/2006/metadata/properties" ma:root="true" ma:fieldsID="ddc3574bc105d0bbd3b5943bc27d8c2e" ns3:_="">
    <xsd:import namespace="060433b6-c47a-4f86-894a-5414f15f1a8c"/>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433b6-c47a-4f86-894a-5414f15f1a8c"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60433b6-c47a-4f86-894a-5414f15f1a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F64281-5435-4CDB-A7F5-FF9B7371A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433b6-c47a-4f86-894a-5414f15f1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714234-A889-4D35-9176-27CAAAD9FD54}">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060433b6-c47a-4f86-894a-5414f15f1a8c"/>
  </ds:schemaRefs>
</ds:datastoreItem>
</file>

<file path=customXml/itemProps3.xml><?xml version="1.0" encoding="utf-8"?>
<ds:datastoreItem xmlns:ds="http://schemas.openxmlformats.org/officeDocument/2006/customXml" ds:itemID="{D554AF67-1E03-455B-AB89-F0B3A3E543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1348</TotalTime>
  <Words>2853</Words>
  <Application>Microsoft Office PowerPoint</Application>
  <PresentationFormat>宽屏</PresentationFormat>
  <Paragraphs>300</Paragraphs>
  <Slides>41</Slides>
  <Notes>40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41</vt:i4>
      </vt:variant>
    </vt:vector>
  </HeadingPairs>
  <TitlesOfParts>
    <vt:vector size="54" baseType="lpstr">
      <vt:lpstr>-apple-system</vt:lpstr>
      <vt:lpstr>LinLibertineT</vt:lpstr>
      <vt:lpstr>MS Sans Serif</vt:lpstr>
      <vt:lpstr>PingFang SC</vt:lpstr>
      <vt:lpstr>楷体</vt:lpstr>
      <vt:lpstr>微软雅黑</vt:lpstr>
      <vt:lpstr>Arial</vt:lpstr>
      <vt:lpstr>Calibri</vt:lpstr>
      <vt:lpstr>DM Sans</vt:lpstr>
      <vt:lpstr>Times New Roman</vt:lpstr>
      <vt:lpstr>Wingdings</vt:lpstr>
      <vt:lpstr>NTHU UniCloud</vt:lpstr>
      <vt:lpstr>自訂設計</vt:lpstr>
      <vt:lpstr>Serverless: Making Your Computing Quantifiable</vt:lpstr>
      <vt:lpstr>What am I going to talk?</vt:lpstr>
      <vt:lpstr>Outline</vt:lpstr>
      <vt:lpstr>Introduction</vt:lpstr>
      <vt:lpstr>Introduction</vt:lpstr>
      <vt:lpstr>Why Serverless?</vt:lpstr>
      <vt:lpstr>How Serverless Works?</vt:lpstr>
      <vt:lpstr>Outline</vt:lpstr>
      <vt:lpstr>Cold Start Performance</vt:lpstr>
      <vt:lpstr>Resource Management</vt:lpstr>
      <vt:lpstr>Programming Framework</vt:lpstr>
      <vt:lpstr>Security</vt:lpstr>
      <vt:lpstr>Outline</vt:lpstr>
      <vt:lpstr>Cold Start Performance:  Icebreaker </vt:lpstr>
      <vt:lpstr>Cold Start Performance:  Icebreaker</vt:lpstr>
      <vt:lpstr>Cold Start Performance:  Icebreaker</vt:lpstr>
      <vt:lpstr>Cold Start Performance:  Icebreaker</vt:lpstr>
      <vt:lpstr>Resource Management: ComboFunc </vt:lpstr>
      <vt:lpstr>Resource Management: ComboFunc </vt:lpstr>
      <vt:lpstr>Resource Management: ComboFunc </vt:lpstr>
      <vt:lpstr>Resource Management: ComboFunc </vt:lpstr>
      <vt:lpstr>Resource Management: ComboFunc </vt:lpstr>
      <vt:lpstr>Resource Management: ComboFunc </vt:lpstr>
      <vt:lpstr>Programming Framework: ServerlessLLM</vt:lpstr>
      <vt:lpstr>Programming Framework: ServerlessLLM</vt:lpstr>
      <vt:lpstr>Programming Framework: ServerlessLLM</vt:lpstr>
      <vt:lpstr>Programming Framework: ServerlessLLM</vt:lpstr>
      <vt:lpstr>Programming Framework: ServerlessLLM</vt:lpstr>
      <vt:lpstr>Programming Framework: ServerlessLLM</vt:lpstr>
      <vt:lpstr>Security: Kalium</vt:lpstr>
      <vt:lpstr>Security: Kalium</vt:lpstr>
      <vt:lpstr>Security: Kalium</vt:lpstr>
      <vt:lpstr>Security: Kalium</vt:lpstr>
      <vt:lpstr>Security: Kalium</vt:lpstr>
      <vt:lpstr>Security: Kalium</vt:lpstr>
      <vt:lpstr>Security: Kalium</vt:lpstr>
      <vt:lpstr>Security: Kalium</vt:lpstr>
      <vt:lpstr>Outline</vt:lpstr>
      <vt:lpstr>Conclusion</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Changyue Li (SDS,224040358)</cp:lastModifiedBy>
  <cp:revision>208</cp:revision>
  <dcterms:created xsi:type="dcterms:W3CDTF">2020-07-15T11:13:39Z</dcterms:created>
  <dcterms:modified xsi:type="dcterms:W3CDTF">2024-10-16T02:59:40Z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0x0101006C705A0038A00C44AB2327E37EF0C9AE</vt:lpwstr>
  </property>
</Properties>
</file>