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53"/>
  </p:notesMasterIdLst>
  <p:sldIdLst>
    <p:sldId id="256" r:id="rId4"/>
    <p:sldId id="336" r:id="rId5"/>
    <p:sldId id="335" r:id="rId6"/>
    <p:sldId id="292" r:id="rId7"/>
    <p:sldId id="294" r:id="rId8"/>
    <p:sldId id="334" r:id="rId9"/>
    <p:sldId id="259" r:id="rId10"/>
    <p:sldId id="309" r:id="rId11"/>
    <p:sldId id="308" r:id="rId12"/>
    <p:sldId id="310" r:id="rId13"/>
    <p:sldId id="260" r:id="rId14"/>
    <p:sldId id="269" r:id="rId15"/>
    <p:sldId id="329" r:id="rId16"/>
    <p:sldId id="258" r:id="rId17"/>
    <p:sldId id="296" r:id="rId18"/>
    <p:sldId id="295" r:id="rId19"/>
    <p:sldId id="330" r:id="rId20"/>
    <p:sldId id="301" r:id="rId21"/>
    <p:sldId id="316" r:id="rId22"/>
    <p:sldId id="262" r:id="rId23"/>
    <p:sldId id="303" r:id="rId24"/>
    <p:sldId id="311" r:id="rId25"/>
    <p:sldId id="263" r:id="rId26"/>
    <p:sldId id="305" r:id="rId27"/>
    <p:sldId id="318" r:id="rId28"/>
    <p:sldId id="304" r:id="rId29"/>
    <p:sldId id="265" r:id="rId30"/>
    <p:sldId id="306" r:id="rId31"/>
    <p:sldId id="266" r:id="rId32"/>
    <p:sldId id="327" r:id="rId33"/>
    <p:sldId id="302" r:id="rId34"/>
    <p:sldId id="314" r:id="rId35"/>
    <p:sldId id="331" r:id="rId36"/>
    <p:sldId id="273" r:id="rId37"/>
    <p:sldId id="274" r:id="rId38"/>
    <p:sldId id="270" r:id="rId39"/>
    <p:sldId id="275" r:id="rId40"/>
    <p:sldId id="277" r:id="rId41"/>
    <p:sldId id="278" r:id="rId42"/>
    <p:sldId id="279" r:id="rId43"/>
    <p:sldId id="280" r:id="rId44"/>
    <p:sldId id="271" r:id="rId45"/>
    <p:sldId id="272" r:id="rId46"/>
    <p:sldId id="323" r:id="rId47"/>
    <p:sldId id="325" r:id="rId48"/>
    <p:sldId id="324" r:id="rId49"/>
    <p:sldId id="332" r:id="rId50"/>
    <p:sldId id="326" r:id="rId51"/>
    <p:sldId id="333" r:id="rId5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67" autoAdjust="0"/>
  </p:normalViewPr>
  <p:slideViewPr>
    <p:cSldViewPr snapToGrid="0">
      <p:cViewPr varScale="1">
        <p:scale>
          <a:sx n="52" d="100"/>
          <a:sy n="52" d="100"/>
        </p:scale>
        <p:origin x="730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4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45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46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47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611C03C6-6656-4B3C-9684-4B1E30DAF0B0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5313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sldNum" idx="35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6B4D8F6-5C9B-4412-AD09-D68EE08C9A78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11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1192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altLang="zh-CN" sz="3200" spc="-1" dirty="0">
                <a:solidFill>
                  <a:srgbClr val="000000"/>
                </a:solidFill>
                <a:latin typeface="Calibri"/>
              </a:rPr>
              <a:t>without CPU intervention</a:t>
            </a:r>
            <a:endParaRPr lang="en-US" altLang="zh-CN" sz="3200" b="1" dirty="0"/>
          </a:p>
          <a:p>
            <a:r>
              <a:rPr lang="en-US" altLang="zh-CN" sz="3200" b="1" dirty="0"/>
              <a:t>direct access</a:t>
            </a:r>
            <a:r>
              <a:rPr lang="en-US" altLang="zh-CN" sz="3200" dirty="0"/>
              <a:t> to CPU memory from the GPU without explicit memory copying</a:t>
            </a:r>
          </a:p>
          <a:p>
            <a:r>
              <a:rPr lang="en-US" altLang="zh-CN" sz="2000" spc="-1" dirty="0">
                <a:solidFill>
                  <a:srgbClr val="000000"/>
                </a:solidFill>
                <a:latin typeface="Calibri"/>
              </a:rPr>
              <a:t>page-locked CPU memory</a:t>
            </a:r>
          </a:p>
          <a:p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Small data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sldNum" idx="4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9C4B04F-6F12-4466-9494-9BEDD6686546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12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8336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0730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altLang="zh-CN" sz="2000" spc="-1" dirty="0">
                <a:solidFill>
                  <a:srgbClr val="000000"/>
                </a:solidFill>
                <a:latin typeface="Calibri"/>
                <a:ea typeface="標楷體"/>
              </a:rPr>
              <a:t>CPU may relieve the burden of GPU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sldNum" idx="33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B378BD3-6A4D-473F-8E37-6C5A72DBED91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sldNum" idx="33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B378BD3-6A4D-473F-8E37-6C5A72DBED91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15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8154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sldNum" idx="33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B378BD3-6A4D-473F-8E37-6C5A72DBED91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16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2632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9618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sldNum" idx="37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65C6625-7F5E-4469-9764-57D0BDEDF5BB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18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6694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sldNum" idx="37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65C6625-7F5E-4469-9764-57D0BDEDF5BB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19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0740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altLang="zh-CN" sz="2000" kern="1200" spc="-1" dirty="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The proportion of data stored in different memory levels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spc="-1" dirty="0" err="1">
                <a:solidFill>
                  <a:srgbClr val="000000"/>
                </a:solidFill>
                <a:latin typeface="Calibri"/>
                <a:ea typeface="標楷體"/>
              </a:rPr>
              <a:t>FlexGen</a:t>
            </a:r>
            <a:r>
              <a:rPr lang="en-US" altLang="zh-CN" sz="2000" spc="-1" dirty="0">
                <a:solidFill>
                  <a:srgbClr val="000000"/>
                </a:solidFill>
                <a:latin typeface="Calibri"/>
                <a:ea typeface="標楷體"/>
              </a:rPr>
              <a:t>: P</a:t>
            </a:r>
            <a:r>
              <a:rPr lang="en-US" altLang="zh-CN" sz="2000" b="0" strike="noStrike" spc="-1" dirty="0">
                <a:solidFill>
                  <a:srgbClr val="000000"/>
                </a:solidFill>
                <a:latin typeface="Calibri"/>
                <a:ea typeface="標楷體"/>
              </a:rPr>
              <a:t>erforms most of computations on the GPU, except SCORE</a:t>
            </a:r>
            <a:endParaRPr lang="en-US" altLang="zh-CN" sz="1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sldNum" idx="37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65C6625-7F5E-4469-9764-57D0BDEDF5BB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59844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sldNum" idx="37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65C6625-7F5E-4469-9764-57D0BDEDF5BB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21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44872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altLang="zh-CN" sz="2000" b="0" strike="noStrike" spc="-1" dirty="0">
                <a:solidFill>
                  <a:srgbClr val="000000"/>
                </a:solidFill>
                <a:latin typeface="Arial"/>
                <a:ea typeface="新細明體"/>
              </a:rPr>
              <a:t>Collects historical execution information from the statistics tracker and generates execution plans</a:t>
            </a:r>
          </a:p>
          <a:p>
            <a:r>
              <a:rPr lang="en-US" altLang="zh-CN" sz="2000" b="0" strike="noStrike" spc="-1" dirty="0">
                <a:solidFill>
                  <a:srgbClr val="000000"/>
                </a:solidFill>
                <a:latin typeface="Arial"/>
                <a:ea typeface="新細明體"/>
              </a:rPr>
              <a:t>performs data prefetching and operation computation based on the plan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sldNum" idx="37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65C6625-7F5E-4469-9764-57D0BDEDF5BB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22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61903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sldNum" idx="38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550F312-0F13-443C-8DF4-6FE8B6A2C292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23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28678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sldNum" idx="38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550F312-0F13-443C-8DF4-6FE8B6A2C292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24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92132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sldNum" idx="37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65C6625-7F5E-4469-9764-57D0BDEDF5BB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25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73305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sldNum" idx="37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65C6625-7F5E-4469-9764-57D0BDEDF5BB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26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72741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2000" b="0" strike="noStrike" spc="-1" dirty="0">
                <a:latin typeface="Arial"/>
              </a:rPr>
              <a:t>Online scheduler to manage GPU memory</a:t>
            </a:r>
          </a:p>
        </p:txBody>
      </p:sp>
      <p:sp>
        <p:nvSpPr>
          <p:cNvPr id="278" name="PlaceHolder 3"/>
          <p:cNvSpPr>
            <a:spLocks noGrp="1"/>
          </p:cNvSpPr>
          <p:nvPr>
            <p:ph type="sldNum" idx="40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5C43209-F723-405F-A9F5-B1B037FDB2DB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sldNum" idx="41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B485965-D754-4474-B007-09F7E5D4735D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28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28981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lang="en-US" altLang="zh-CN" sz="2800" b="0" strike="noStrike" spc="-1" dirty="0">
                <a:solidFill>
                  <a:srgbClr val="000000"/>
                </a:solidFill>
                <a:latin typeface="Arial"/>
                <a:ea typeface="新細明體"/>
              </a:rPr>
              <a:t>There is new logical cache block, t</a:t>
            </a:r>
            <a:r>
              <a:rPr lang="en-US" altLang="zh-CN" sz="2800" spc="-1" dirty="0">
                <a:solidFill>
                  <a:srgbClr val="000000"/>
                </a:solidFill>
                <a:latin typeface="Arial"/>
                <a:ea typeface="新細明體"/>
              </a:rPr>
              <a:t>hen physical block</a:t>
            </a:r>
            <a:endParaRPr lang="en-US" altLang="zh-CN" sz="2800" b="0" strike="noStrike" spc="-1" dirty="0">
              <a:solidFill>
                <a:srgbClr val="000000"/>
              </a:solidFill>
              <a:latin typeface="Arial"/>
            </a:endParaRPr>
          </a:p>
          <a:p>
            <a:endParaRPr lang="en-US" sz="2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sldNum" idx="41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B485965-D754-4474-B007-09F7E5D4735D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sldNum" idx="41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B485965-D754-4474-B007-09F7E5D4735D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30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6578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2000" b="0" strike="noStrike" spc="-1" dirty="0">
                <a:latin typeface="Arial"/>
              </a:rPr>
              <a:t>E.g. Edge computing environment, mobile devices</a:t>
            </a:r>
          </a:p>
          <a:p>
            <a:r>
              <a:rPr lang="en-US" altLang="zh-CN" sz="2000" spc="-1" dirty="0">
                <a:solidFill>
                  <a:srgbClr val="000000"/>
                </a:solidFill>
                <a:latin typeface="Arial"/>
                <a:ea typeface="新細明體"/>
              </a:rPr>
              <a:t>Llama-33B(60GB of memory) parameters represented in FP16 format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sldNum" idx="32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A846B9B-2539-4728-93B3-89600E7188DA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4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89677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sldNum" idx="37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65C6625-7F5E-4469-9764-57D0BDEDF5BB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31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60196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sldNum" idx="41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B485965-D754-4474-B007-09F7E5D4735D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32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3960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34163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 type="sldNum" idx="48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FBF89D6-1408-487B-8190-491920613E14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34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2000" b="0" strike="noStrike" spc="-1" dirty="0">
                <a:latin typeface="Arial"/>
              </a:rPr>
              <a:t>Three consecutive: Previous, current, next layers</a:t>
            </a:r>
          </a:p>
        </p:txBody>
      </p:sp>
      <p:sp>
        <p:nvSpPr>
          <p:cNvPr id="305" name="PlaceHolder 3"/>
          <p:cNvSpPr>
            <a:spLocks noGrp="1"/>
          </p:cNvSpPr>
          <p:nvPr>
            <p:ph type="sldNum" idx="49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E640202-4BAB-4FFF-AF04-07B13492A85B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35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altLang="zh-CN" sz="2000" b="0" strike="noStrike" spc="-1" dirty="0">
                <a:solidFill>
                  <a:srgbClr val="000000"/>
                </a:solidFill>
                <a:latin typeface="Calibri"/>
                <a:ea typeface="標楷體"/>
              </a:rPr>
              <a:t> </a:t>
            </a:r>
            <a:r>
              <a:rPr lang="en-US" altLang="zh-CN" sz="2000" b="0" strike="noStrike" spc="-1" dirty="0">
                <a:solidFill>
                  <a:srgbClr val="000000"/>
                </a:solidFill>
                <a:latin typeface="Arial"/>
                <a:ea typeface="新細明體"/>
              </a:rPr>
              <a:t>Direct access from GPU cores to the host memory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 type="sldNum" idx="45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DF243A2-2C72-4A01-8E72-20E275B188B2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36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66179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2000" b="0" strike="noStrike" spc="-1" dirty="0">
                <a:latin typeface="Arial"/>
              </a:rPr>
              <a:t>- Decoding throughput: </a:t>
            </a:r>
            <a:r>
              <a:rPr lang="en-US" sz="2000" b="0" strike="noStrike" spc="-1" dirty="0" err="1">
                <a:latin typeface="Arial"/>
              </a:rPr>
              <a:t>TwinPoilts</a:t>
            </a:r>
            <a:r>
              <a:rPr lang="en-US" sz="2000" b="0" strike="noStrike" spc="-1" dirty="0">
                <a:latin typeface="Arial"/>
              </a:rPr>
              <a:t> CPU gets more operations, CPU save the data loading time and shorten pipeline</a:t>
            </a:r>
          </a:p>
          <a:p>
            <a:r>
              <a:rPr lang="en-US" sz="2000" b="0" strike="noStrike" spc="-1" dirty="0">
                <a:latin typeface="Arial"/>
              </a:rPr>
              <a:t>CPU execution time grows linearly since the computation demands scale linearly with the batch size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strike="noStrike" spc="-1" dirty="0">
                <a:latin typeface="Arial"/>
              </a:rPr>
              <a:t>- </a:t>
            </a:r>
            <a:r>
              <a:rPr lang="en-US" altLang="zh-CN" sz="2000" b="0" kern="1200" spc="-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標楷體"/>
                <a:cs typeface="DejaVu Sans"/>
              </a:rPr>
              <a:t>GPU execution time</a:t>
            </a:r>
            <a:r>
              <a:rPr lang="en-US" altLang="zh-CN" sz="2000" b="0" strike="noStrike" kern="1200" spc="-1" dirty="0">
                <a:solidFill>
                  <a:srgbClr val="000000"/>
                </a:solidFill>
                <a:effectLst/>
                <a:latin typeface="Arial"/>
                <a:ea typeface="標楷體"/>
                <a:cs typeface="DejaVu Sans"/>
              </a:rPr>
              <a:t> is dominated by loading time</a:t>
            </a:r>
            <a:endParaRPr lang="en-US" altLang="zh-CN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 type="sldNum" idx="50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ADE691C-AE35-4710-887D-D1B59C82C779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37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sldNum" idx="52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D2B7B25-CAB5-410C-B1B9-6F3AEFB92AAA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38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sldNum" idx="53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B95AC0D-C59E-46B9-B51D-A9603421AB58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39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sldNum" idx="5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9858519-B954-428F-819D-1D930A6AB09F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40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sldNum" idx="32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A846B9B-2539-4728-93B3-89600E7188DA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5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36535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 type="sldNum" idx="55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5A65B55-7F68-4C16-92B0-105D4873E059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41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lang="en-US" altLang="zh-CN" sz="2000" b="0" strike="noStrike" spc="-1" dirty="0">
                <a:solidFill>
                  <a:srgbClr val="000000"/>
                </a:solidFill>
                <a:latin typeface="Arial"/>
                <a:ea typeface="新細明體"/>
              </a:rPr>
              <a:t>Worker: GPU + CPU core group</a:t>
            </a:r>
            <a:endParaRPr lang="en-US" altLang="zh-CN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lang="en-US" altLang="zh-CN" sz="2000" b="0" strike="noStrike" spc="-1" dirty="0">
                <a:solidFill>
                  <a:srgbClr val="000000"/>
                </a:solidFill>
                <a:latin typeface="Arial"/>
                <a:ea typeface="新細明體"/>
              </a:rPr>
              <a:t>Works asynchronously with others</a:t>
            </a:r>
            <a:endParaRPr lang="en-US" altLang="zh-CN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lang="en-US" altLang="zh-CN" sz="2000" b="0" strike="noStrike" spc="-1" dirty="0">
                <a:solidFill>
                  <a:srgbClr val="000000"/>
                </a:solidFill>
                <a:latin typeface="Arial"/>
                <a:ea typeface="新細明體"/>
              </a:rPr>
              <a:t>Passing intermediate results to others</a:t>
            </a:r>
            <a:endParaRPr lang="en-US" altLang="zh-CN" sz="2000" b="0" strike="noStrike" spc="-1" dirty="0"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sldNum" idx="46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79C6B66-08D8-42DC-96BB-19121739C6DB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42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48570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2000" b="0" strike="noStrike" spc="-1" dirty="0">
                <a:latin typeface="Arial"/>
              </a:rPr>
              <a:t>load-balancing planner design and the resource partition strategy of GPUs and CPU core groups.</a:t>
            </a:r>
          </a:p>
          <a:p>
            <a:r>
              <a:rPr lang="en-US" altLang="zh-CN" sz="3200" dirty="0"/>
              <a:t>TP: better balance the workload across GPUs and reduce idle time, leading to faster token generation for individual user requests. increased coordination and data transfers across GPUs.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sldNum" idx="47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4637788-93BA-44EC-BC13-CA4E09F546DA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43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32125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2000" spc="-1" dirty="0">
                <a:solidFill>
                  <a:srgbClr val="000000"/>
                </a:solidFill>
                <a:latin typeface="Calibri"/>
                <a:ea typeface="標楷體"/>
              </a:rPr>
              <a:t>Llama.cpp demonstrates impressive performance for small batch sizes, but it decreases quickly as the sequence length increases</a:t>
            </a: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2000" spc="-1" dirty="0">
                <a:solidFill>
                  <a:srgbClr val="000000"/>
                </a:solidFill>
                <a:latin typeface="Calibri"/>
                <a:ea typeface="標楷體"/>
              </a:rPr>
              <a:t>performance degradation of Llama.cpp is more severe on larger models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3200" spc="-1" dirty="0">
                <a:solidFill>
                  <a:srgbClr val="000000"/>
                </a:solidFill>
                <a:latin typeface="Calibri"/>
                <a:ea typeface="標楷體"/>
              </a:rPr>
              <a:t>Llama.cpp</a:t>
            </a:r>
            <a:endParaRPr lang="en-US" altLang="zh-CN" sz="3200" spc="-1" dirty="0">
              <a:solidFill>
                <a:srgbClr val="000000"/>
              </a:solidFill>
              <a:latin typeface="Calibri"/>
            </a:endParaRP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新細明體"/>
              </a:rPr>
              <a:t>Higher throughput for smaller batch</a:t>
            </a:r>
            <a:endParaRPr lang="en-US" altLang="zh-CN" sz="3200" spc="-1" dirty="0">
              <a:solidFill>
                <a:srgbClr val="000000"/>
              </a:solidFill>
              <a:latin typeface="Calibri"/>
              <a:ea typeface="標楷體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sldNum" idx="47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4637788-93BA-44EC-BC13-CA4E09F546DA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44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13985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2000" spc="-1" dirty="0">
                <a:solidFill>
                  <a:srgbClr val="000000"/>
                </a:solidFill>
                <a:latin typeface="Calibri"/>
                <a:ea typeface="標楷體"/>
              </a:rPr>
              <a:t>Llama.cpp demonstrates impressive performance for small batch sizes, but it decreases quickly as the sequence length increases</a:t>
            </a: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2000" spc="-1" dirty="0">
                <a:solidFill>
                  <a:srgbClr val="000000"/>
                </a:solidFill>
                <a:latin typeface="Calibri"/>
                <a:ea typeface="標楷體"/>
              </a:rPr>
              <a:t>performance degradation of Llama.cpp is more severe on larger models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3200" spc="-1" dirty="0">
                <a:solidFill>
                  <a:srgbClr val="000000"/>
                </a:solidFill>
                <a:latin typeface="Calibri"/>
                <a:ea typeface="標楷體"/>
              </a:rPr>
              <a:t>Llama.cpp</a:t>
            </a:r>
            <a:endParaRPr lang="en-US" altLang="zh-CN" sz="3200" spc="-1" dirty="0">
              <a:solidFill>
                <a:srgbClr val="000000"/>
              </a:solidFill>
              <a:latin typeface="Calibri"/>
            </a:endParaRP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新細明體"/>
              </a:rPr>
              <a:t>Higher throughput for smaller batch</a:t>
            </a:r>
            <a:endParaRPr lang="en-US" altLang="zh-CN" sz="3200" spc="-1" dirty="0">
              <a:solidFill>
                <a:srgbClr val="000000"/>
              </a:solidFill>
              <a:latin typeface="Calibri"/>
              <a:ea typeface="標楷體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sldNum" idx="47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4637788-93BA-44EC-BC13-CA4E09F546DA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45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34376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altLang="zh-CN" sz="3200" dirty="0"/>
              <a:t>Llama.cpp: target CPU or lightweight single-GPU inference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sldNum" idx="47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4637788-93BA-44EC-BC13-CA4E09F546DA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46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133380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01429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sldNum" idx="47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4637788-93BA-44EC-BC13-CA4E09F546DA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48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89897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2127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4309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2000" b="0" strike="noStrike" spc="-1" dirty="0">
                <a:latin typeface="Arial"/>
              </a:rPr>
              <a:t>Token by token</a:t>
            </a:r>
          </a:p>
        </p:txBody>
      </p:sp>
      <p:sp>
        <p:nvSpPr>
          <p:cNvPr id="260" name="PlaceHolder 3"/>
          <p:cNvSpPr>
            <a:spLocks noGrp="1"/>
          </p:cNvSpPr>
          <p:nvPr>
            <p:ph type="sldNum" idx="3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E81F599-EC58-4374-A5BC-C447617BFF7E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7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7394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2000" b="0" strike="noStrike" spc="-1" dirty="0">
                <a:latin typeface="Arial"/>
              </a:rPr>
              <a:t>Data size limitation, all </a:t>
            </a:r>
            <a:r>
              <a:rPr lang="en-US" sz="2000" b="0" strike="noStrike" spc="-1" dirty="0" err="1">
                <a:latin typeface="Arial"/>
              </a:rPr>
              <a:t>kv</a:t>
            </a:r>
            <a:r>
              <a:rPr lang="en-US" sz="2000" b="0" strike="noStrike" spc="-1" dirty="0">
                <a:latin typeface="Arial"/>
              </a:rPr>
              <a:t> cache cannot fit within GPU</a:t>
            </a:r>
          </a:p>
        </p:txBody>
      </p:sp>
      <p:sp>
        <p:nvSpPr>
          <p:cNvPr id="260" name="PlaceHolder 3"/>
          <p:cNvSpPr>
            <a:spLocks noGrp="1"/>
          </p:cNvSpPr>
          <p:nvPr>
            <p:ph type="sldNum" idx="3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E81F599-EC58-4374-A5BC-C447617BFF7E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8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2289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altLang="zh-CN" sz="2000" spc="-1" dirty="0">
                <a:solidFill>
                  <a:srgbClr val="000000"/>
                </a:solidFill>
                <a:latin typeface="Calibri"/>
              </a:rPr>
              <a:t>Prefilling: user prompt is fed into the model and generate the key-value cache</a:t>
            </a:r>
          </a:p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sldNum" idx="3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E81F599-EC58-4374-A5BC-C447617BFF7E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9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0038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None/>
              <a:tabLst/>
              <a:defRPr/>
            </a:pPr>
            <a:r>
              <a:rPr lang="en-US" altLang="zh-CN" sz="2000" spc="-1" dirty="0">
                <a:solidFill>
                  <a:srgbClr val="000000"/>
                </a:solidFill>
                <a:latin typeface="Calibri"/>
              </a:rPr>
              <a:t>Transformer Layer: dominating the latency of the time-consuming decoding stage</a:t>
            </a:r>
          </a:p>
        </p:txBody>
      </p:sp>
      <p:sp>
        <p:nvSpPr>
          <p:cNvPr id="260" name="PlaceHolder 3"/>
          <p:cNvSpPr>
            <a:spLocks noGrp="1"/>
          </p:cNvSpPr>
          <p:nvPr>
            <p:ph type="sldNum" idx="3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E81F599-EC58-4374-A5BC-C447617BFF7E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10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638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D00F1BE-8414-4021-90BB-85CE6F6807D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125360"/>
            <a:ext cx="262728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09480" y="3333240"/>
            <a:ext cx="262728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354AEDCD-5D93-4D67-BDCD-16F4E7C9BB5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125360"/>
            <a:ext cx="128196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1955880" y="1125360"/>
            <a:ext cx="128196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09480" y="3333240"/>
            <a:ext cx="128196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1955880" y="3333240"/>
            <a:ext cx="128196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040BB4FB-E2D2-4B17-BEA1-83DD1013446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609480" y="1125360"/>
            <a:ext cx="84564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1497960" y="1125360"/>
            <a:ext cx="84564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2386080" y="1125360"/>
            <a:ext cx="84564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/>
          </p:nvPr>
        </p:nvSpPr>
        <p:spPr>
          <a:xfrm>
            <a:off x="609480" y="3333240"/>
            <a:ext cx="84564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/>
          </p:nvPr>
        </p:nvSpPr>
        <p:spPr>
          <a:xfrm>
            <a:off x="1497960" y="3333240"/>
            <a:ext cx="84564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/>
          </p:nvPr>
        </p:nvSpPr>
        <p:spPr>
          <a:xfrm>
            <a:off x="2386080" y="3333240"/>
            <a:ext cx="84564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A52CE1DD-689C-4C16-B4FF-7B41AF64BBB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6A83867-63B0-467C-B601-8C24D99EBCF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subTitle"/>
          </p:nvPr>
        </p:nvSpPr>
        <p:spPr>
          <a:xfrm>
            <a:off x="609480" y="1125360"/>
            <a:ext cx="2627280" cy="422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CFE3B4D-E312-4478-815C-7339F9BDE7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125360"/>
            <a:ext cx="2627280" cy="422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E4B6E49-BD03-4D1A-8E6F-F4A5521BC04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125360"/>
            <a:ext cx="1281960" cy="422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1955880" y="1125360"/>
            <a:ext cx="1281960" cy="422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141D839-6042-4A43-954F-E9984BD1E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6810F5A-FBED-48F3-92A3-BBD0BD8ED1F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subTitle"/>
          </p:nvPr>
        </p:nvSpPr>
        <p:spPr>
          <a:xfrm>
            <a:off x="1049760" y="144360"/>
            <a:ext cx="10517040" cy="3206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DA3D364-73D6-4F68-9856-9DBDDC0B8D6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609480" y="1125360"/>
            <a:ext cx="128196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1955880" y="1125360"/>
            <a:ext cx="1281960" cy="422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609480" y="3333240"/>
            <a:ext cx="128196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B1621E8-4C0E-4BB6-BAD1-DAD92B82E18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609480" y="1125360"/>
            <a:ext cx="2627280" cy="422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38D4D33-E617-4792-AC6B-FDF07C97C3D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125360"/>
            <a:ext cx="1281960" cy="422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1955880" y="1125360"/>
            <a:ext cx="128196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1955880" y="3333240"/>
            <a:ext cx="128196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26924DB-6D34-4915-AA81-AAF2064B17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125360"/>
            <a:ext cx="128196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1955880" y="1125360"/>
            <a:ext cx="128196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333240"/>
            <a:ext cx="262728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00F2EE1-A937-428F-BA74-38B24B57575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609480" y="1125360"/>
            <a:ext cx="262728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609480" y="3333240"/>
            <a:ext cx="262728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3E71940-8F65-4772-9043-8FA04411BEB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609480" y="1125360"/>
            <a:ext cx="128196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1955880" y="1125360"/>
            <a:ext cx="128196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609480" y="3333240"/>
            <a:ext cx="128196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1955880" y="3333240"/>
            <a:ext cx="128196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DCCD69C-E17C-44A8-A4FD-2A750644EA3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609480" y="1125360"/>
            <a:ext cx="84564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1497960" y="1125360"/>
            <a:ext cx="84564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/>
          </p:nvPr>
        </p:nvSpPr>
        <p:spPr>
          <a:xfrm>
            <a:off x="2386080" y="1125360"/>
            <a:ext cx="84564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/>
          </p:nvPr>
        </p:nvSpPr>
        <p:spPr>
          <a:xfrm>
            <a:off x="609480" y="3333240"/>
            <a:ext cx="84564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/>
          </p:nvPr>
        </p:nvSpPr>
        <p:spPr>
          <a:xfrm>
            <a:off x="1497960" y="3333240"/>
            <a:ext cx="84564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/>
          </p:nvPr>
        </p:nvSpPr>
        <p:spPr>
          <a:xfrm>
            <a:off x="2386080" y="3333240"/>
            <a:ext cx="84564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BD71C50-7D96-4D77-A65C-62D5C1546BE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667">
                <a:latin typeface="Calibri" pitchFamily="34" charset="0"/>
                <a:ea typeface="標楷體" pitchFamily="65" charset="-120"/>
                <a:cs typeface="Calibri" pitchFamily="34" charset="0"/>
              </a:defRPr>
            </a:lvl3pPr>
            <a:lvl4pPr>
              <a:defRPr sz="2400">
                <a:latin typeface="Calibri" pitchFamily="34" charset="0"/>
                <a:ea typeface="標楷體" pitchFamily="65" charset="-120"/>
                <a:cs typeface="Calibri" pitchFamily="34" charset="0"/>
              </a:defRPr>
            </a:lvl4pPr>
            <a:lvl5pPr>
              <a:defRPr sz="2133">
                <a:latin typeface="Calibri" pitchFamily="34" charset="0"/>
                <a:ea typeface="標楷體" pitchFamily="65" charset="-120"/>
                <a:cs typeface="Calibri" pitchFamily="34" charset="0"/>
              </a:defRPr>
            </a:lvl5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0328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4F1E82B-A9CC-4FBD-98A6-6ACB30A201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subTitle"/>
          </p:nvPr>
        </p:nvSpPr>
        <p:spPr>
          <a:xfrm>
            <a:off x="609480" y="1125360"/>
            <a:ext cx="2627280" cy="422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D1B72E6-7A16-4CF9-B3D8-AE9F714B6F5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125360"/>
            <a:ext cx="2627280" cy="422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7700253-6BF3-439F-AA1B-5DB4B0A904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09480" y="1125360"/>
            <a:ext cx="1281960" cy="422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1955880" y="1125360"/>
            <a:ext cx="1281960" cy="422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E2B6558-BB3A-4FFF-8D8F-18653D48808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125360"/>
            <a:ext cx="2627280" cy="422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21CA1F89-FFC8-42BA-8393-E04EB8EECC9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F4CCECC-2012-4E60-838E-777E50C6466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subTitle"/>
          </p:nvPr>
        </p:nvSpPr>
        <p:spPr>
          <a:xfrm>
            <a:off x="1049760" y="144360"/>
            <a:ext cx="10517040" cy="3206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7B37F0D-DE67-48CF-AB37-0F5FDD9E1F2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609480" y="1125360"/>
            <a:ext cx="128196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1955880" y="1125360"/>
            <a:ext cx="1281960" cy="422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609480" y="3333240"/>
            <a:ext cx="128196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F1169C5-4555-4B74-8D6E-3C00E60D3C3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609480" y="1125360"/>
            <a:ext cx="1281960" cy="422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1955880" y="1125360"/>
            <a:ext cx="128196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1955880" y="3333240"/>
            <a:ext cx="128196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405A001-3D31-49EC-87C9-1663A6613BB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609480" y="1125360"/>
            <a:ext cx="128196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1955880" y="1125360"/>
            <a:ext cx="128196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/>
          </p:nvPr>
        </p:nvSpPr>
        <p:spPr>
          <a:xfrm>
            <a:off x="609480" y="3333240"/>
            <a:ext cx="262728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2ECDF3E-50AF-4A6E-9582-BABF00E4EA8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609480" y="1125360"/>
            <a:ext cx="262728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/>
          </p:nvPr>
        </p:nvSpPr>
        <p:spPr>
          <a:xfrm>
            <a:off x="609480" y="3333240"/>
            <a:ext cx="262728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51CE5A6-0384-4F8E-B531-E1ABCDADFEF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609480" y="1125360"/>
            <a:ext cx="128196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/>
          </p:nvPr>
        </p:nvSpPr>
        <p:spPr>
          <a:xfrm>
            <a:off x="1955880" y="1125360"/>
            <a:ext cx="128196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/>
          </p:nvPr>
        </p:nvSpPr>
        <p:spPr>
          <a:xfrm>
            <a:off x="609480" y="3333240"/>
            <a:ext cx="128196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/>
          </p:nvPr>
        </p:nvSpPr>
        <p:spPr>
          <a:xfrm>
            <a:off x="1955880" y="3333240"/>
            <a:ext cx="128196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8AF7243-64AC-4BD3-9CD7-0489AA7C96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609480" y="1125360"/>
            <a:ext cx="84564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1497960" y="1125360"/>
            <a:ext cx="84564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/>
          </p:nvPr>
        </p:nvSpPr>
        <p:spPr>
          <a:xfrm>
            <a:off x="2386080" y="1125360"/>
            <a:ext cx="84564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5"/>
          <p:cNvSpPr>
            <a:spLocks noGrp="1"/>
          </p:cNvSpPr>
          <p:nvPr>
            <p:ph/>
          </p:nvPr>
        </p:nvSpPr>
        <p:spPr>
          <a:xfrm>
            <a:off x="609480" y="3333240"/>
            <a:ext cx="84564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6"/>
          <p:cNvSpPr>
            <a:spLocks noGrp="1"/>
          </p:cNvSpPr>
          <p:nvPr>
            <p:ph/>
          </p:nvPr>
        </p:nvSpPr>
        <p:spPr>
          <a:xfrm>
            <a:off x="1497960" y="3333240"/>
            <a:ext cx="84564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7"/>
          <p:cNvSpPr>
            <a:spLocks noGrp="1"/>
          </p:cNvSpPr>
          <p:nvPr>
            <p:ph/>
          </p:nvPr>
        </p:nvSpPr>
        <p:spPr>
          <a:xfrm>
            <a:off x="2386080" y="3333240"/>
            <a:ext cx="84564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5D3BD6E-4C62-498A-AFC3-18AA62F5551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667">
                <a:latin typeface="Calibri" pitchFamily="34" charset="0"/>
                <a:ea typeface="標楷體" pitchFamily="65" charset="-120"/>
                <a:cs typeface="Calibri" pitchFamily="34" charset="0"/>
              </a:defRPr>
            </a:lvl3pPr>
            <a:lvl4pPr>
              <a:defRPr sz="2400">
                <a:latin typeface="Calibri" pitchFamily="34" charset="0"/>
                <a:ea typeface="標楷體" pitchFamily="65" charset="-120"/>
                <a:cs typeface="Calibri" pitchFamily="34" charset="0"/>
              </a:defRPr>
            </a:lvl4pPr>
            <a:lvl5pPr>
              <a:defRPr sz="2133">
                <a:latin typeface="Calibri" pitchFamily="34" charset="0"/>
                <a:ea typeface="標楷體" pitchFamily="65" charset="-120"/>
                <a:cs typeface="Calibri" pitchFamily="34" charset="0"/>
              </a:defRPr>
            </a:lvl5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537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125360"/>
            <a:ext cx="1281960" cy="422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1955880" y="1125360"/>
            <a:ext cx="1281960" cy="422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1BCEA475-7D52-4D8C-AB4D-21D237811AD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3E608FCE-D1BB-443B-A833-E0691132D06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1049760" y="144360"/>
            <a:ext cx="10517040" cy="3206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1422FDE6-1E88-4AED-9349-98AD0818B8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125360"/>
            <a:ext cx="128196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1955880" y="1125360"/>
            <a:ext cx="1281960" cy="422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09480" y="3333240"/>
            <a:ext cx="128196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0B8E6F3C-F8BD-49F9-A883-025B52B6622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125360"/>
            <a:ext cx="1281960" cy="422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1955880" y="1125360"/>
            <a:ext cx="128196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1955880" y="3333240"/>
            <a:ext cx="128196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2532D69E-D31E-489B-B449-41738E36E3F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125360"/>
            <a:ext cx="128196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1955880" y="1125360"/>
            <a:ext cx="128196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609480" y="3333240"/>
            <a:ext cx="262728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0AC5E578-D7FC-4A7E-9121-1323D4155F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5" descr="name"/>
          <p:cNvPicPr/>
          <p:nvPr/>
        </p:nvPicPr>
        <p:blipFill>
          <a:blip r:embed="rId14"/>
          <a:stretch/>
        </p:blipFill>
        <p:spPr>
          <a:xfrm>
            <a:off x="0" y="6357960"/>
            <a:ext cx="5110920" cy="197640"/>
          </a:xfrm>
          <a:prstGeom prst="rect">
            <a:avLst/>
          </a:prstGeom>
          <a:ln w="9525">
            <a:noFill/>
          </a:ln>
        </p:spPr>
      </p:pic>
      <p:sp>
        <p:nvSpPr>
          <p:cNvPr id="12" name="矩形 7"/>
          <p:cNvSpPr/>
          <p:nvPr/>
        </p:nvSpPr>
        <p:spPr>
          <a:xfrm>
            <a:off x="808920" y="6581880"/>
            <a:ext cx="354132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200" b="1" strike="noStrike" spc="-1">
                <a:solidFill>
                  <a:srgbClr val="FFFFFF"/>
                </a:solidFill>
                <a:latin typeface="Arial"/>
                <a:ea typeface="新細明體"/>
              </a:rPr>
              <a:t>National Tsing Hua University ® copyright OIA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" name="Rectangle 9"/>
          <p:cNvSpPr/>
          <p:nvPr/>
        </p:nvSpPr>
        <p:spPr>
          <a:xfrm>
            <a:off x="0" y="907920"/>
            <a:ext cx="12191400" cy="143640"/>
          </a:xfrm>
          <a:prstGeom prst="rect">
            <a:avLst/>
          </a:prstGeom>
          <a:solidFill>
            <a:srgbClr val="990099"/>
          </a:solidFill>
          <a:ln w="158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Rectangle 10"/>
          <p:cNvSpPr/>
          <p:nvPr/>
        </p:nvSpPr>
        <p:spPr>
          <a:xfrm>
            <a:off x="0" y="6165720"/>
            <a:ext cx="12191400" cy="718560"/>
          </a:xfrm>
          <a:prstGeom prst="rect">
            <a:avLst/>
          </a:prstGeom>
          <a:solidFill>
            <a:srgbClr val="990099"/>
          </a:solidFill>
          <a:ln w="158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圖片 13"/>
          <p:cNvPicPr/>
          <p:nvPr/>
        </p:nvPicPr>
        <p:blipFill>
          <a:blip r:embed="rId15"/>
          <a:stretch/>
        </p:blipFill>
        <p:spPr>
          <a:xfrm>
            <a:off x="133200" y="124560"/>
            <a:ext cx="915840" cy="671760"/>
          </a:xfrm>
          <a:prstGeom prst="rect">
            <a:avLst/>
          </a:prstGeom>
          <a:ln w="0">
            <a:noFill/>
          </a:ln>
        </p:spPr>
      </p:pic>
      <p:grpSp>
        <p:nvGrpSpPr>
          <p:cNvPr id="5" name="群組 1"/>
          <p:cNvGrpSpPr/>
          <p:nvPr/>
        </p:nvGrpSpPr>
        <p:grpSpPr>
          <a:xfrm>
            <a:off x="87120" y="6239880"/>
            <a:ext cx="3222360" cy="568800"/>
            <a:chOff x="87120" y="6239880"/>
            <a:chExt cx="3222360" cy="568800"/>
          </a:xfrm>
        </p:grpSpPr>
        <p:pic>
          <p:nvPicPr>
            <p:cNvPr id="6" name="圖片 11"/>
            <p:cNvPicPr/>
            <p:nvPr/>
          </p:nvPicPr>
          <p:blipFill>
            <a:blip r:embed="rId16"/>
            <a:stretch/>
          </p:blipFill>
          <p:spPr>
            <a:xfrm>
              <a:off x="87120" y="6239880"/>
              <a:ext cx="817200" cy="568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" name="矩形 14"/>
            <p:cNvSpPr/>
            <p:nvPr/>
          </p:nvSpPr>
          <p:spPr>
            <a:xfrm>
              <a:off x="829800" y="6347880"/>
              <a:ext cx="2479680" cy="424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zh-CN" sz="1200" b="0" strike="noStrike" spc="-1">
                  <a:solidFill>
                    <a:srgbClr val="FFFFFF"/>
                  </a:solidFill>
                  <a:latin typeface="楷体"/>
                  <a:ea typeface="楷体"/>
                </a:rPr>
                <a:t>香港中文大学（深圳）数据科学院</a:t>
              </a:r>
              <a:endParaRPr lang="en-US" sz="12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  <a:buNone/>
              </a:pPr>
              <a:r>
                <a:rPr lang="en-US" sz="1000" b="0" strike="noStrike" spc="-1">
                  <a:solidFill>
                    <a:srgbClr val="FFFFFF"/>
                  </a:solidFill>
                  <a:latin typeface="Times New Roman"/>
                  <a:ea typeface="標楷體"/>
                </a:rPr>
                <a:t>CUHK</a:t>
              </a:r>
              <a:r>
                <a:rPr lang="en-US" sz="1000" b="0" strike="noStrike" spc="-1">
                  <a:solidFill>
                    <a:srgbClr val="FFFFFF"/>
                  </a:solidFill>
                  <a:latin typeface="Times New Roman"/>
                  <a:ea typeface="DengXian"/>
                </a:rPr>
                <a:t>-SZ Sc</a:t>
              </a:r>
              <a:r>
                <a:rPr lang="en-US" sz="1000" b="0" strike="noStrike" spc="-1">
                  <a:solidFill>
                    <a:srgbClr val="FFFFFF"/>
                  </a:solidFill>
                  <a:latin typeface="Times New Roman"/>
                  <a:ea typeface="標楷體"/>
                </a:rPr>
                <a:t>hool of Data Science</a:t>
              </a:r>
              <a:endParaRPr lang="en-US" sz="1000" b="0" strike="noStrike" spc="-1">
                <a:latin typeface="Arial"/>
              </a:endParaRPr>
            </a:p>
          </p:txBody>
        </p:sp>
      </p:grpSp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9" name="PlaceHolder 2"/>
          <p:cNvSpPr>
            <a:spLocks noGrp="1"/>
          </p:cNvSpPr>
          <p:nvPr>
            <p:ph type="sldNum" idx="1"/>
          </p:nvPr>
        </p:nvSpPr>
        <p:spPr>
          <a:xfrm>
            <a:off x="9108000" y="6524640"/>
            <a:ext cx="2844000" cy="339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FFFFFF"/>
                </a:solidFill>
                <a:latin typeface="Arial"/>
                <a:ea typeface="新細明體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2B867F5-ADBC-405D-BDF8-E882B1DEF806}" type="slidenum">
              <a:rPr lang="en-US" sz="1200" b="0" strike="noStrike" spc="-1">
                <a:solidFill>
                  <a:srgbClr val="FFFFFF"/>
                </a:solidFill>
                <a:latin typeface="Arial"/>
                <a:ea typeface="新細明體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5" descr="name"/>
          <p:cNvPicPr/>
          <p:nvPr/>
        </p:nvPicPr>
        <p:blipFill>
          <a:blip r:embed="rId15"/>
          <a:stretch/>
        </p:blipFill>
        <p:spPr>
          <a:xfrm>
            <a:off x="0" y="6357960"/>
            <a:ext cx="5110920" cy="197640"/>
          </a:xfrm>
          <a:prstGeom prst="rect">
            <a:avLst/>
          </a:prstGeom>
          <a:ln w="9525">
            <a:noFill/>
          </a:ln>
        </p:spPr>
      </p:pic>
      <p:sp>
        <p:nvSpPr>
          <p:cNvPr id="48" name="矩形 7"/>
          <p:cNvSpPr/>
          <p:nvPr/>
        </p:nvSpPr>
        <p:spPr>
          <a:xfrm>
            <a:off x="808920" y="6581880"/>
            <a:ext cx="354132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200" b="1" strike="noStrike" spc="-1">
                <a:solidFill>
                  <a:srgbClr val="FFFFFF"/>
                </a:solidFill>
                <a:latin typeface="Arial"/>
                <a:ea typeface="新細明體"/>
              </a:rPr>
              <a:t>National Tsing Hua University ® copyright OIA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49" name="Rectangle 9"/>
          <p:cNvSpPr/>
          <p:nvPr/>
        </p:nvSpPr>
        <p:spPr>
          <a:xfrm>
            <a:off x="0" y="907920"/>
            <a:ext cx="12191400" cy="143640"/>
          </a:xfrm>
          <a:prstGeom prst="rect">
            <a:avLst/>
          </a:prstGeom>
          <a:solidFill>
            <a:srgbClr val="990099"/>
          </a:solidFill>
          <a:ln w="158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Rectangle 10"/>
          <p:cNvSpPr/>
          <p:nvPr/>
        </p:nvSpPr>
        <p:spPr>
          <a:xfrm>
            <a:off x="0" y="6165720"/>
            <a:ext cx="12191400" cy="718560"/>
          </a:xfrm>
          <a:prstGeom prst="rect">
            <a:avLst/>
          </a:prstGeom>
          <a:solidFill>
            <a:srgbClr val="990099"/>
          </a:solidFill>
          <a:ln w="158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1" name="圖片 13"/>
          <p:cNvPicPr/>
          <p:nvPr/>
        </p:nvPicPr>
        <p:blipFill>
          <a:blip r:embed="rId16"/>
          <a:stretch/>
        </p:blipFill>
        <p:spPr>
          <a:xfrm>
            <a:off x="133200" y="124560"/>
            <a:ext cx="915840" cy="671760"/>
          </a:xfrm>
          <a:prstGeom prst="rect">
            <a:avLst/>
          </a:prstGeom>
          <a:ln w="0">
            <a:noFill/>
          </a:ln>
        </p:spPr>
      </p:pic>
      <p:grpSp>
        <p:nvGrpSpPr>
          <p:cNvPr id="52" name="群組 1"/>
          <p:cNvGrpSpPr/>
          <p:nvPr/>
        </p:nvGrpSpPr>
        <p:grpSpPr>
          <a:xfrm>
            <a:off x="87120" y="6239880"/>
            <a:ext cx="3222360" cy="568800"/>
            <a:chOff x="87120" y="6239880"/>
            <a:chExt cx="3222360" cy="568800"/>
          </a:xfrm>
        </p:grpSpPr>
        <p:pic>
          <p:nvPicPr>
            <p:cNvPr id="53" name="圖片 11"/>
            <p:cNvPicPr/>
            <p:nvPr/>
          </p:nvPicPr>
          <p:blipFill>
            <a:blip r:embed="rId17"/>
            <a:stretch/>
          </p:blipFill>
          <p:spPr>
            <a:xfrm>
              <a:off x="87120" y="6239880"/>
              <a:ext cx="817200" cy="568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4" name="矩形 14"/>
            <p:cNvSpPr/>
            <p:nvPr/>
          </p:nvSpPr>
          <p:spPr>
            <a:xfrm>
              <a:off x="829800" y="6347880"/>
              <a:ext cx="2479680" cy="424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zh-CN" sz="1200" b="0" strike="noStrike" spc="-1">
                  <a:solidFill>
                    <a:srgbClr val="FFFFFF"/>
                  </a:solidFill>
                  <a:latin typeface="楷体"/>
                  <a:ea typeface="楷体"/>
                </a:rPr>
                <a:t>香港中文大学（深圳）数据科学院</a:t>
              </a:r>
              <a:endParaRPr lang="en-US" sz="12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  <a:buNone/>
              </a:pPr>
              <a:r>
                <a:rPr lang="en-US" sz="1000" b="0" strike="noStrike" spc="-1">
                  <a:solidFill>
                    <a:srgbClr val="FFFFFF"/>
                  </a:solidFill>
                  <a:latin typeface="Times New Roman"/>
                  <a:ea typeface="標楷體"/>
                </a:rPr>
                <a:t>CUHK</a:t>
              </a:r>
              <a:r>
                <a:rPr lang="en-US" sz="1000" b="0" strike="noStrike" spc="-1">
                  <a:solidFill>
                    <a:srgbClr val="FFFFFF"/>
                  </a:solidFill>
                  <a:latin typeface="Times New Roman"/>
                  <a:ea typeface="DengXian"/>
                </a:rPr>
                <a:t>-SZ Sc</a:t>
              </a:r>
              <a:r>
                <a:rPr lang="en-US" sz="1000" b="0" strike="noStrike" spc="-1">
                  <a:solidFill>
                    <a:srgbClr val="FFFFFF"/>
                  </a:solidFill>
                  <a:latin typeface="Times New Roman"/>
                  <a:ea typeface="標楷體"/>
                </a:rPr>
                <a:t>hool of Data Science</a:t>
              </a:r>
              <a:endParaRPr lang="en-US" sz="1000" b="0" strike="noStrike" spc="-1">
                <a:latin typeface="Arial"/>
              </a:endParaRPr>
            </a:p>
          </p:txBody>
        </p:sp>
      </p:grpSp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125360"/>
            <a:ext cx="2627280" cy="422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rmAutofit fontScale="6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3368880" y="1125360"/>
            <a:ext cx="2627280" cy="422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rmAutofit fontScale="6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58" name="PlaceHolder 4"/>
          <p:cNvSpPr>
            <a:spLocks noGrp="1"/>
          </p:cNvSpPr>
          <p:nvPr>
            <p:ph type="sldNum" idx="2"/>
          </p:nvPr>
        </p:nvSpPr>
        <p:spPr>
          <a:xfrm>
            <a:off x="9108000" y="6524640"/>
            <a:ext cx="2844000" cy="339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FFFFFF"/>
                </a:solidFill>
                <a:latin typeface="Arial"/>
                <a:ea typeface="新細明體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EBB6E44-51A9-4B49-A602-EAC8265CDE7B}" type="slidenum">
              <a:rPr lang="en-US" sz="1200" b="0" strike="noStrike" spc="-1">
                <a:solidFill>
                  <a:srgbClr val="FFFFFF"/>
                </a:solidFill>
                <a:latin typeface="Arial"/>
                <a:ea typeface="新細明體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25" descr="name"/>
          <p:cNvPicPr/>
          <p:nvPr/>
        </p:nvPicPr>
        <p:blipFill>
          <a:blip r:embed="rId15"/>
          <a:stretch/>
        </p:blipFill>
        <p:spPr>
          <a:xfrm>
            <a:off x="0" y="6357960"/>
            <a:ext cx="5111280" cy="198000"/>
          </a:xfrm>
          <a:prstGeom prst="rect">
            <a:avLst/>
          </a:prstGeom>
          <a:ln w="9525">
            <a:noFill/>
          </a:ln>
        </p:spPr>
      </p:pic>
      <p:sp>
        <p:nvSpPr>
          <p:cNvPr id="96" name="矩形 7"/>
          <p:cNvSpPr/>
          <p:nvPr/>
        </p:nvSpPr>
        <p:spPr>
          <a:xfrm>
            <a:off x="808920" y="6581880"/>
            <a:ext cx="35416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200" b="1" strike="noStrike" spc="-1">
                <a:solidFill>
                  <a:srgbClr val="FFFFFF"/>
                </a:solidFill>
                <a:latin typeface="Arial"/>
                <a:ea typeface="新細明體"/>
              </a:rPr>
              <a:t>National Tsing Hua University ® copyright OIA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7" name="Rectangle 9"/>
          <p:cNvSpPr/>
          <p:nvPr/>
        </p:nvSpPr>
        <p:spPr>
          <a:xfrm>
            <a:off x="0" y="907920"/>
            <a:ext cx="12191760" cy="144000"/>
          </a:xfrm>
          <a:prstGeom prst="rect">
            <a:avLst/>
          </a:prstGeom>
          <a:solidFill>
            <a:srgbClr val="990099"/>
          </a:solidFill>
          <a:ln w="158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Rectangle 10"/>
          <p:cNvSpPr/>
          <p:nvPr/>
        </p:nvSpPr>
        <p:spPr>
          <a:xfrm>
            <a:off x="0" y="6165720"/>
            <a:ext cx="12191760" cy="718920"/>
          </a:xfrm>
          <a:prstGeom prst="rect">
            <a:avLst/>
          </a:prstGeom>
          <a:solidFill>
            <a:srgbClr val="990099"/>
          </a:solidFill>
          <a:ln w="158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9" name="圖片 13"/>
          <p:cNvPicPr/>
          <p:nvPr/>
        </p:nvPicPr>
        <p:blipFill>
          <a:blip r:embed="rId16"/>
          <a:stretch/>
        </p:blipFill>
        <p:spPr>
          <a:xfrm>
            <a:off x="133200" y="124560"/>
            <a:ext cx="916200" cy="672120"/>
          </a:xfrm>
          <a:prstGeom prst="rect">
            <a:avLst/>
          </a:prstGeom>
          <a:ln w="0">
            <a:noFill/>
          </a:ln>
        </p:spPr>
      </p:pic>
      <p:grpSp>
        <p:nvGrpSpPr>
          <p:cNvPr id="100" name="群組 1"/>
          <p:cNvGrpSpPr/>
          <p:nvPr/>
        </p:nvGrpSpPr>
        <p:grpSpPr>
          <a:xfrm>
            <a:off x="87120" y="6239880"/>
            <a:ext cx="3222720" cy="569160"/>
            <a:chOff x="87120" y="6239880"/>
            <a:chExt cx="3222720" cy="569160"/>
          </a:xfrm>
        </p:grpSpPr>
        <p:pic>
          <p:nvPicPr>
            <p:cNvPr id="101" name="圖片 11"/>
            <p:cNvPicPr/>
            <p:nvPr/>
          </p:nvPicPr>
          <p:blipFill>
            <a:blip r:embed="rId17"/>
            <a:stretch/>
          </p:blipFill>
          <p:spPr>
            <a:xfrm>
              <a:off x="87120" y="6239880"/>
              <a:ext cx="817560" cy="569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2" name="矩形 14"/>
            <p:cNvSpPr/>
            <p:nvPr/>
          </p:nvSpPr>
          <p:spPr>
            <a:xfrm>
              <a:off x="829800" y="6347880"/>
              <a:ext cx="2480040" cy="424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zh-CN" sz="1200" b="0" strike="noStrike" spc="-1">
                  <a:solidFill>
                    <a:srgbClr val="FFFFFF"/>
                  </a:solidFill>
                  <a:latin typeface="楷体"/>
                  <a:ea typeface="楷体"/>
                </a:rPr>
                <a:t>香港中文大学（深圳）数据科学院</a:t>
              </a:r>
              <a:endParaRPr lang="en-US" sz="12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  <a:buNone/>
              </a:pPr>
              <a:r>
                <a:rPr lang="en-US" sz="1000" b="0" strike="noStrike" spc="-1">
                  <a:solidFill>
                    <a:srgbClr val="FFFFFF"/>
                  </a:solidFill>
                  <a:latin typeface="Times New Roman"/>
                  <a:ea typeface="標楷體"/>
                </a:rPr>
                <a:t>CUHK</a:t>
              </a:r>
              <a:r>
                <a:rPr lang="en-US" sz="1000" b="0" strike="noStrike" spc="-1">
                  <a:solidFill>
                    <a:srgbClr val="FFFFFF"/>
                  </a:solidFill>
                  <a:latin typeface="Times New Roman"/>
                  <a:ea typeface="DengXian"/>
                </a:rPr>
                <a:t>-SZ Sc</a:t>
              </a:r>
              <a:r>
                <a:rPr lang="en-US" sz="1000" b="0" strike="noStrike" spc="-1">
                  <a:solidFill>
                    <a:srgbClr val="FFFFFF"/>
                  </a:solidFill>
                  <a:latin typeface="Times New Roman"/>
                  <a:ea typeface="標楷體"/>
                </a:rPr>
                <a:t>hool of Data Science</a:t>
              </a:r>
              <a:endParaRPr lang="en-US" sz="1000" b="0" strike="noStrike" spc="-1">
                <a:latin typeface="Arial"/>
              </a:endParaRPr>
            </a:p>
          </p:txBody>
        </p:sp>
      </p:grpSp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5330" b="1" strike="noStrike" spc="-1">
                <a:solidFill>
                  <a:srgbClr val="1F497D"/>
                </a:solidFill>
                <a:latin typeface="Calibri"/>
                <a:ea typeface="標楷體"/>
              </a:rPr>
              <a:t>Click to edit Master title style</a:t>
            </a:r>
            <a:endParaRPr lang="en-US" sz="533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sldNum" idx="3"/>
          </p:nvPr>
        </p:nvSpPr>
        <p:spPr>
          <a:xfrm>
            <a:off x="9108000" y="6524640"/>
            <a:ext cx="2844360" cy="33948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FFFFFF"/>
                </a:solidFill>
                <a:latin typeface="Arial"/>
                <a:ea typeface="新細明體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5A13F8E-EC6F-4FAE-8BB3-7B85DD96A5B7}" type="slidenum">
              <a:rPr lang="en-US" sz="1200" b="0" strike="noStrike" spc="-1">
                <a:solidFill>
                  <a:srgbClr val="FFFFFF"/>
                </a:solidFill>
                <a:latin typeface="Arial"/>
                <a:ea typeface="新細明體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74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231480" y="1406880"/>
            <a:ext cx="11396520" cy="188208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altLang="zh-CN" sz="4800" b="1" strike="noStrike" spc="-1" dirty="0">
                <a:solidFill>
                  <a:srgbClr val="1F497D"/>
                </a:solidFill>
                <a:latin typeface="Calibri"/>
                <a:ea typeface="標楷體"/>
              </a:rPr>
              <a:t>Heterogeneous </a:t>
            </a:r>
            <a:r>
              <a:rPr lang="en-US" altLang="zh-CN" sz="4800" b="1" spc="-1" dirty="0">
                <a:solidFill>
                  <a:srgbClr val="1F497D"/>
                </a:solidFill>
                <a:latin typeface="Calibri"/>
                <a:ea typeface="標楷體"/>
              </a:rPr>
              <a:t>S</a:t>
            </a:r>
            <a:r>
              <a:rPr lang="en-US" altLang="zh-CN" sz="4800" b="1" strike="noStrike" spc="-1" dirty="0">
                <a:solidFill>
                  <a:srgbClr val="1F497D"/>
                </a:solidFill>
                <a:latin typeface="Calibri"/>
                <a:ea typeface="標楷體"/>
              </a:rPr>
              <a:t>ystem for </a:t>
            </a:r>
            <a:r>
              <a:rPr lang="en-US" sz="4800" b="1" strike="noStrike" spc="-1" dirty="0">
                <a:solidFill>
                  <a:srgbClr val="1F497D"/>
                </a:solidFill>
                <a:latin typeface="Calibri"/>
                <a:ea typeface="標楷體"/>
              </a:rPr>
              <a:t>LLM Inference Acceleration</a:t>
            </a:r>
            <a:br>
              <a:rPr sz="4800" dirty="0"/>
            </a:br>
            <a:br>
              <a:rPr sz="4800" dirty="0"/>
            </a:br>
            <a:r>
              <a:rPr lang="en-US" sz="3200" b="0" strike="noStrike" spc="-1" dirty="0">
                <a:solidFill>
                  <a:srgbClr val="1F497D"/>
                </a:solidFill>
                <a:latin typeface="Calibri"/>
                <a:ea typeface="標楷體"/>
              </a:rPr>
              <a:t>2024.10.15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subTitle"/>
          </p:nvPr>
        </p:nvSpPr>
        <p:spPr>
          <a:xfrm>
            <a:off x="1828800" y="3855600"/>
            <a:ext cx="8534160" cy="188208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標楷體"/>
              </a:rPr>
              <a:t>Yuhao LIU</a:t>
            </a:r>
            <a:endParaRPr lang="en-US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標楷體"/>
              </a:rPr>
              <a:t>School of Data Science</a:t>
            </a:r>
            <a:endParaRPr lang="en-US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標楷體"/>
              </a:rPr>
              <a:t>Chinese University of Hong Kong, Shenzhen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CN" b="1" spc="-1" dirty="0">
                <a:solidFill>
                  <a:srgbClr val="1F497D"/>
                </a:solidFill>
                <a:latin typeface="Calibri"/>
              </a:rPr>
              <a:t>Preliminaries (4/6)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609480" y="1125360"/>
            <a:ext cx="5329080" cy="49500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342720" indent="-342720">
              <a:lnSpc>
                <a:spcPct val="100000"/>
              </a:lnSpc>
              <a:spcBef>
                <a:spcPts val="961"/>
              </a:spcBef>
              <a:buClr>
                <a:srgbClr val="0000FF"/>
              </a:buClr>
              <a:buSzPct val="80000"/>
              <a:buFont typeface="Wingdings" charset="2"/>
              <a:buChar char=""/>
            </a:pPr>
            <a:r>
              <a:rPr lang="en-US" sz="3500" spc="-1" dirty="0">
                <a:solidFill>
                  <a:srgbClr val="000000"/>
                </a:solidFill>
                <a:latin typeface="Calibri"/>
              </a:rPr>
              <a:t>Decoding Stage</a:t>
            </a:r>
            <a:endParaRPr lang="en-US" sz="900" spc="-1" dirty="0">
              <a:solidFill>
                <a:srgbClr val="000000"/>
              </a:solidFill>
              <a:latin typeface="Calibri"/>
            </a:endParaRPr>
          </a:p>
          <a:p>
            <a:pPr marL="743040" lvl="1" indent="-285840">
              <a:lnSpc>
                <a:spcPct val="100000"/>
              </a:lnSpc>
              <a:spcBef>
                <a:spcPts val="799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Embedding Layer</a:t>
            </a:r>
            <a:endParaRPr lang="en-US" altLang="zh-CN" sz="2800" spc="-1" dirty="0">
              <a:solidFill>
                <a:srgbClr val="000000"/>
              </a:solidFill>
              <a:latin typeface="Calibri"/>
            </a:endParaRPr>
          </a:p>
          <a:p>
            <a:pPr marL="1143000" lvl="2" indent="-2286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Row indexing input to its weight matrix</a:t>
            </a:r>
          </a:p>
          <a:p>
            <a:pPr marL="743040" lvl="1" indent="-285840">
              <a:lnSpc>
                <a:spcPct val="100000"/>
              </a:lnSpc>
              <a:spcBef>
                <a:spcPts val="799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Transformer Layer</a:t>
            </a:r>
            <a:endParaRPr lang="en-US" altLang="zh-CN" sz="2800" spc="-1" dirty="0">
              <a:solidFill>
                <a:srgbClr val="000000"/>
              </a:solidFill>
              <a:latin typeface="Calibri"/>
            </a:endParaRPr>
          </a:p>
          <a:p>
            <a:pPr marL="1143000" lvl="2" indent="-2286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lang="en-US" altLang="zh-CN" sz="2800" spc="-1" dirty="0">
                <a:solidFill>
                  <a:srgbClr val="000000"/>
                </a:solidFill>
                <a:latin typeface="Calibri"/>
              </a:rPr>
              <a:t>Matrix multiplication, time-consuming decoding stage</a:t>
            </a:r>
            <a:endParaRPr lang="en-US" sz="2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sldNum" idx="9"/>
          </p:nvPr>
        </p:nvSpPr>
        <p:spPr>
          <a:xfrm>
            <a:off x="9108000" y="6524640"/>
            <a:ext cx="2844000" cy="339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defRPr lang="en-US" sz="1200" b="0" strike="noStrike" spc="-1">
                <a:solidFill>
                  <a:srgbClr val="FFFFFF"/>
                </a:solidFill>
                <a:latin typeface="Arial"/>
                <a:ea typeface="新細明體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</a:pPr>
            <a:fld id="{778622AC-B84F-4C9E-98DA-FC053A74C0BE}" type="slidenum">
              <a:rPr lang="en-US" sz="1200" b="0" strike="noStrike" spc="-1">
                <a:solidFill>
                  <a:srgbClr val="FFFFFF"/>
                </a:solidFill>
                <a:latin typeface="Arial"/>
                <a:ea typeface="新細明體"/>
              </a:rPr>
              <a:t>10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F530294-722B-AB3F-9A50-EFB7C648C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586" y="1050942"/>
            <a:ext cx="6433809" cy="314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65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CN" b="1" spc="-1" dirty="0">
                <a:solidFill>
                  <a:srgbClr val="1F497D"/>
                </a:solidFill>
                <a:latin typeface="Calibri"/>
              </a:rPr>
              <a:t>Preliminaries (5/6)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609480" y="1125360"/>
            <a:ext cx="8498520" cy="48672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rmAutofit fontScale="94000"/>
          </a:bodyPr>
          <a:lstStyle/>
          <a:p>
            <a:pPr marL="342720" indent="-342720">
              <a:lnSpc>
                <a:spcPct val="100000"/>
              </a:lnSpc>
              <a:spcBef>
                <a:spcPts val="746"/>
              </a:spcBef>
              <a:buClr>
                <a:srgbClr val="0000FF"/>
              </a:buClr>
              <a:buSzPct val="80000"/>
              <a:buFont typeface="Wingdings" charset="2"/>
              <a:buChar char=""/>
            </a:pPr>
            <a:r>
              <a:rPr lang="en-US" sz="3740" b="0" strike="noStrike" spc="-1" dirty="0">
                <a:solidFill>
                  <a:srgbClr val="000000"/>
                </a:solidFill>
                <a:latin typeface="Calibri"/>
                <a:ea typeface="標楷體"/>
              </a:rPr>
              <a:t>The Transformer Layer Operations</a:t>
            </a: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  <a:tabLst>
                <a:tab pos="0" algn="l"/>
              </a:tabLst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A large number of matrix multiplication</a:t>
            </a:r>
            <a:endParaRPr lang="en-US" altLang="zh-CN" sz="32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sldNum" idx="10"/>
          </p:nvPr>
        </p:nvSpPr>
        <p:spPr>
          <a:xfrm>
            <a:off x="9108000" y="6524640"/>
            <a:ext cx="2844000" cy="339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defRPr lang="en-US" sz="1200" b="0" strike="noStrike" spc="-1">
                <a:solidFill>
                  <a:srgbClr val="FFFFFF"/>
                </a:solidFill>
                <a:latin typeface="Arial"/>
                <a:ea typeface="新細明體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</a:pPr>
            <a:fld id="{E7CE6BE9-5671-474F-BD2D-FBDE0BDF2C58}" type="slidenum">
              <a:rPr lang="en-US" sz="1200" b="0" strike="noStrike" spc="-1">
                <a:solidFill>
                  <a:srgbClr val="FFFFFF"/>
                </a:solidFill>
                <a:latin typeface="Arial"/>
                <a:ea typeface="新細明體"/>
              </a:rPr>
              <a:t>11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168" name="图片 7"/>
          <p:cNvPicPr/>
          <p:nvPr/>
        </p:nvPicPr>
        <p:blipFill>
          <a:blip r:embed="rId3"/>
          <a:stretch/>
        </p:blipFill>
        <p:spPr>
          <a:xfrm>
            <a:off x="6792686" y="2969342"/>
            <a:ext cx="5399314" cy="3190299"/>
          </a:xfrm>
          <a:prstGeom prst="rect">
            <a:avLst/>
          </a:prstGeom>
          <a:ln w="0">
            <a:noFill/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509219E-AC3D-3FBA-DFE8-D0AB93C86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85" y="2774731"/>
            <a:ext cx="6377303" cy="272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6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400" b="1" strike="noStrike" spc="-1" dirty="0">
                <a:solidFill>
                  <a:srgbClr val="1F497D"/>
                </a:solidFill>
                <a:latin typeface="Calibri"/>
                <a:ea typeface="標楷體"/>
              </a:rPr>
              <a:t>Data Transfer Trick (6/6)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609480" y="1125360"/>
            <a:ext cx="11424865" cy="376195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rmAutofit lnSpcReduction="10000"/>
          </a:bodyPr>
          <a:lstStyle/>
          <a:p>
            <a:pPr marL="342720" indent="-342720">
              <a:lnSpc>
                <a:spcPct val="100000"/>
              </a:lnSpc>
              <a:spcBef>
                <a:spcPts val="746"/>
              </a:spcBef>
              <a:buClr>
                <a:srgbClr val="0000FF"/>
              </a:buClr>
              <a:buSzPct val="80000"/>
              <a:buFont typeface="Wingdings" charset="2"/>
              <a:buChar char=""/>
            </a:pPr>
            <a:r>
              <a:rPr lang="en-US" sz="3600" spc="-1" dirty="0">
                <a:solidFill>
                  <a:srgbClr val="000000"/>
                </a:solidFill>
                <a:latin typeface="Calibri"/>
              </a:rPr>
              <a:t>GPU DMA</a:t>
            </a:r>
            <a:endParaRPr lang="en-US" altLang="zh-CN" sz="3600" spc="-1" dirty="0">
              <a:solidFill>
                <a:srgbClr val="000000"/>
              </a:solidFill>
              <a:latin typeface="Calibri"/>
            </a:endParaRP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3000" spc="-1" dirty="0">
                <a:solidFill>
                  <a:srgbClr val="000000"/>
                </a:solidFill>
                <a:latin typeface="Calibri"/>
              </a:rPr>
              <a:t>Efficiently transfers large amounts of data between CPU memory and GPU memory</a:t>
            </a: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3000" spc="-1" dirty="0">
                <a:solidFill>
                  <a:srgbClr val="000000"/>
                </a:solidFill>
                <a:latin typeface="Calibri"/>
              </a:rPr>
              <a:t>Non-Preemptive</a:t>
            </a:r>
            <a:endParaRPr lang="en-US" sz="3000" spc="-1" dirty="0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746"/>
              </a:spcBef>
              <a:buClr>
                <a:srgbClr val="0000FF"/>
              </a:buClr>
              <a:buSzPct val="80000"/>
              <a:buFont typeface="Wingdings" charset="2"/>
              <a:buChar char=""/>
            </a:pPr>
            <a:r>
              <a:rPr lang="en-US" altLang="zh-CN" sz="3600" spc="-1" dirty="0">
                <a:solidFill>
                  <a:srgbClr val="000000"/>
                </a:solidFill>
                <a:latin typeface="Calibri"/>
              </a:rPr>
              <a:t>Zero-Copy</a:t>
            </a:r>
            <a:endParaRPr lang="en-US" sz="3600" spc="-1" dirty="0">
              <a:solidFill>
                <a:srgbClr val="000000"/>
              </a:solidFill>
              <a:latin typeface="Calibri"/>
            </a:endParaRP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sz="3000" spc="-1" dirty="0">
                <a:solidFill>
                  <a:srgbClr val="000000"/>
                </a:solidFill>
                <a:latin typeface="Calibri"/>
              </a:rPr>
              <a:t>Direct PCIe read/write from GPU cores without copying</a:t>
            </a: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3000" spc="-1" dirty="0">
                <a:solidFill>
                  <a:srgbClr val="000000"/>
                </a:solidFill>
                <a:latin typeface="Calibri"/>
              </a:rPr>
              <a:t>Limited by PCIe bandwidth</a:t>
            </a:r>
            <a:endParaRPr lang="en-US" sz="3000" spc="-1" dirty="0">
              <a:solidFill>
                <a:srgbClr val="000000"/>
              </a:solidFill>
              <a:latin typeface="Calibri"/>
            </a:endParaRP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endParaRPr lang="en-US" sz="30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sldNum" idx="19"/>
          </p:nvPr>
        </p:nvSpPr>
        <p:spPr>
          <a:xfrm>
            <a:off x="9108000" y="6524640"/>
            <a:ext cx="2844000" cy="339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defRPr lang="en-US" sz="1200" b="0" strike="noStrike" spc="-1">
                <a:solidFill>
                  <a:srgbClr val="FFFFFF"/>
                </a:solidFill>
                <a:latin typeface="Arial"/>
                <a:ea typeface="新細明體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</a:pPr>
            <a:fld id="{4610127C-4FDC-4EF9-947D-D7FAD860EBE0}" type="slidenum">
              <a:rPr lang="en-US" sz="1200" b="0" strike="noStrike" spc="-1">
                <a:solidFill>
                  <a:srgbClr val="FFFFFF"/>
                </a:solidFill>
                <a:latin typeface="Arial"/>
                <a:ea typeface="新細明體"/>
              </a:rPr>
              <a:t>12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C31F24A-70D1-A879-481E-A834F2E5A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490" y="4039450"/>
            <a:ext cx="5123959" cy="212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48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AD17EE2E-4B3D-679D-D713-9A11166D69C2}"/>
              </a:ext>
            </a:extLst>
          </p:cNvPr>
          <p:cNvSpPr txBox="1">
            <a:spLocks/>
          </p:cNvSpPr>
          <p:nvPr/>
        </p:nvSpPr>
        <p:spPr>
          <a:xfrm>
            <a:off x="1311423" y="1125537"/>
            <a:ext cx="10270977" cy="356076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(4 min)</a:t>
            </a:r>
            <a:endParaRPr lang="en-US" altLang="zh-CN" sz="293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Preliminaries (10 min)</a:t>
            </a:r>
          </a:p>
          <a:p>
            <a:r>
              <a:rPr lang="en-US" altLang="zh-CN" sz="29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 min)</a:t>
            </a: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 (15 min)</a:t>
            </a:r>
          </a:p>
          <a:p>
            <a:pPr lvl="1"/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Scheduler</a:t>
            </a:r>
          </a:p>
          <a:p>
            <a:pPr lvl="1"/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Tensor placement</a:t>
            </a:r>
          </a:p>
          <a:p>
            <a:pPr lvl="1"/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Overlapping</a:t>
            </a: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 (15 min)</a:t>
            </a: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(1 min)</a:t>
            </a: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Q/A (5 min)</a:t>
            </a:r>
          </a:p>
        </p:txBody>
      </p:sp>
    </p:spTree>
    <p:extLst>
      <p:ext uri="{BB962C8B-B14F-4D97-AF65-F5344CB8AC3E}">
        <p14:creationId xmlns:p14="http://schemas.microsoft.com/office/powerpoint/2010/main" val="3437865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400" b="1" strike="noStrike" spc="-1" dirty="0">
                <a:solidFill>
                  <a:srgbClr val="1F497D"/>
                </a:solidFill>
                <a:latin typeface="Calibri"/>
                <a:ea typeface="標楷體"/>
              </a:rPr>
              <a:t>Motivation (1/3)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609480" y="1125360"/>
            <a:ext cx="11581560" cy="201113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342720" indent="-342720">
              <a:lnSpc>
                <a:spcPct val="100000"/>
              </a:lnSpc>
              <a:spcBef>
                <a:spcPts val="746"/>
              </a:spcBef>
              <a:buClr>
                <a:srgbClr val="0000FF"/>
              </a:buClr>
              <a:buSzPct val="80000"/>
              <a:buFont typeface="Wingdings" charset="2"/>
              <a:buChar char=""/>
            </a:pPr>
            <a:r>
              <a:rPr lang="en-US" altLang="zh-CN" sz="3500" spc="-1" dirty="0">
                <a:solidFill>
                  <a:srgbClr val="000000"/>
                </a:solidFill>
                <a:latin typeface="Calibri"/>
                <a:ea typeface="標楷體"/>
              </a:rPr>
              <a:t>The potential of leveraging CPU to accelerate</a:t>
            </a:r>
            <a:endParaRPr lang="en-US" sz="3500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sz="2800" spc="-1" dirty="0">
                <a:solidFill>
                  <a:srgbClr val="000000"/>
                </a:solidFill>
                <a:latin typeface="Calibri"/>
                <a:ea typeface="標楷體"/>
              </a:rPr>
              <a:t>Utilized CPU for several operations</a:t>
            </a:r>
            <a:endParaRPr lang="en-US" altLang="zh-CN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/>
              <a:buChar char=""/>
            </a:pP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新細明體"/>
              </a:rPr>
              <a:t>M</a:t>
            </a:r>
            <a:r>
              <a:rPr lang="en-US" altLang="zh-CN" sz="2400" b="0" strike="noStrike" spc="-1" dirty="0">
                <a:solidFill>
                  <a:srgbClr val="000000"/>
                </a:solidFill>
                <a:latin typeface="Arial"/>
                <a:ea typeface="新細明體"/>
              </a:rPr>
              <a:t>ost data resides in the host memory</a:t>
            </a:r>
          </a:p>
        </p:txBody>
      </p:sp>
      <p:sp>
        <p:nvSpPr>
          <p:cNvPr id="156" name="PlaceHolder 3"/>
          <p:cNvSpPr>
            <a:spLocks noGrp="1"/>
          </p:cNvSpPr>
          <p:nvPr>
            <p:ph type="sldNum" idx="8"/>
          </p:nvPr>
        </p:nvSpPr>
        <p:spPr>
          <a:xfrm>
            <a:off x="9108000" y="6524640"/>
            <a:ext cx="2844000" cy="339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defRPr lang="en-US" sz="1200" b="0" strike="noStrike" spc="-1">
                <a:solidFill>
                  <a:srgbClr val="FFFFFF"/>
                </a:solidFill>
                <a:latin typeface="Arial"/>
                <a:ea typeface="新細明體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</a:pPr>
            <a:fld id="{F3CFACF0-6BE8-4D62-930A-4F36C4D6544E}" type="slidenum">
              <a:rPr lang="en-US" sz="1200" b="0" strike="noStrike" spc="-1">
                <a:solidFill>
                  <a:srgbClr val="FFFFFF"/>
                </a:solidFill>
                <a:latin typeface="Arial"/>
                <a:ea typeface="新細明體"/>
              </a:rPr>
              <a:t>14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DAA3273-2B93-A06B-1EF3-F9193C9B6772}"/>
              </a:ext>
            </a:extLst>
          </p:cNvPr>
          <p:cNvSpPr txBox="1"/>
          <p:nvPr/>
        </p:nvSpPr>
        <p:spPr>
          <a:xfrm>
            <a:off x="565236" y="2114917"/>
            <a:ext cx="8389578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746"/>
              </a:spcBef>
              <a:buClr>
                <a:srgbClr val="0000FF"/>
              </a:buClr>
              <a:buSzPct val="80000"/>
            </a:pPr>
            <a:endParaRPr lang="en-US" altLang="zh-CN" sz="3740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2800" spc="-1" dirty="0">
                <a:solidFill>
                  <a:srgbClr val="000000"/>
                </a:solidFill>
                <a:latin typeface="Calibri"/>
                <a:ea typeface="標楷體"/>
              </a:rPr>
              <a:t>Less loading time and smaller data size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F6E186F-D2F5-A059-BF40-91BDEBF88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122" y="3216167"/>
            <a:ext cx="6557852" cy="293926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400" b="1" strike="noStrike" spc="-1" dirty="0">
                <a:solidFill>
                  <a:srgbClr val="1F497D"/>
                </a:solidFill>
                <a:latin typeface="Calibri"/>
                <a:ea typeface="標楷體"/>
              </a:rPr>
              <a:t>Motivation (2/3)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609480" y="1125360"/>
            <a:ext cx="8839320" cy="2108442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rmAutofit lnSpcReduction="10000"/>
          </a:bodyPr>
          <a:lstStyle/>
          <a:p>
            <a:pPr marL="342720" indent="-342720">
              <a:lnSpc>
                <a:spcPct val="100000"/>
              </a:lnSpc>
              <a:spcBef>
                <a:spcPts val="746"/>
              </a:spcBef>
              <a:buClr>
                <a:srgbClr val="0000FF"/>
              </a:buClr>
              <a:buSzPct val="80000"/>
              <a:buFont typeface="Wingdings" charset="2"/>
              <a:buChar char=""/>
            </a:pPr>
            <a:r>
              <a:rPr lang="en-US" altLang="zh-CN" sz="3500" spc="-1" dirty="0">
                <a:solidFill>
                  <a:srgbClr val="000000"/>
                </a:solidFill>
                <a:latin typeface="Calibri"/>
                <a:ea typeface="標楷體"/>
              </a:rPr>
              <a:t>Utilizing GPU memory</a:t>
            </a:r>
            <a:endParaRPr lang="en-US" sz="3500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2800" b="0" strike="noStrike" spc="-1" dirty="0">
                <a:solidFill>
                  <a:srgbClr val="000000"/>
                </a:solidFill>
                <a:latin typeface="Calibri"/>
                <a:ea typeface="標楷體"/>
              </a:rPr>
              <a:t>Working set</a:t>
            </a:r>
            <a:endParaRPr lang="en-US" altLang="zh-CN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/>
              <a:buChar char=""/>
            </a:pP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新細明體"/>
              </a:rPr>
              <a:t>active tensors for current layers</a:t>
            </a:r>
          </a:p>
          <a:p>
            <a:pPr marL="1143000" lvl="2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/>
              <a:buChar char=""/>
            </a:pPr>
            <a:r>
              <a:rPr lang="en-US" sz="2400" spc="-1" dirty="0">
                <a:solidFill>
                  <a:srgbClr val="000000"/>
                </a:solidFill>
                <a:latin typeface="Arial"/>
                <a:ea typeface="新細明體"/>
              </a:rPr>
              <a:t>pre-allocated space for the next layer’s weights and KV cache</a:t>
            </a:r>
          </a:p>
        </p:txBody>
      </p:sp>
      <p:sp>
        <p:nvSpPr>
          <p:cNvPr id="156" name="PlaceHolder 3"/>
          <p:cNvSpPr>
            <a:spLocks noGrp="1"/>
          </p:cNvSpPr>
          <p:nvPr>
            <p:ph type="sldNum" idx="8"/>
          </p:nvPr>
        </p:nvSpPr>
        <p:spPr>
          <a:xfrm>
            <a:off x="9108000" y="6524640"/>
            <a:ext cx="2844000" cy="339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defRPr lang="en-US" sz="1200" b="0" strike="noStrike" spc="-1">
                <a:solidFill>
                  <a:srgbClr val="FFFFFF"/>
                </a:solidFill>
                <a:latin typeface="Arial"/>
                <a:ea typeface="新細明體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</a:pPr>
            <a:fld id="{F3CFACF0-6BE8-4D62-930A-4F36C4D6544E}" type="slidenum">
              <a:rPr lang="en-US" sz="1200" b="0" strike="noStrike" spc="-1" smtClean="0">
                <a:solidFill>
                  <a:srgbClr val="FFFFFF"/>
                </a:solidFill>
                <a:latin typeface="Arial"/>
                <a:ea typeface="新細明體"/>
              </a:rPr>
              <a:t>15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6" name="PlaceHolder 2">
            <a:extLst>
              <a:ext uri="{FF2B5EF4-FFF2-40B4-BE49-F238E27FC236}">
                <a16:creationId xmlns:a16="http://schemas.microsoft.com/office/drawing/2014/main" id="{3C5940D7-1AA3-E5ED-D8F9-C51237E05496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480" y="2510986"/>
            <a:ext cx="4512991" cy="2108442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>
              <a:lnSpc>
                <a:spcPct val="100000"/>
              </a:lnSpc>
              <a:spcBef>
                <a:spcPts val="746"/>
              </a:spcBef>
              <a:buClr>
                <a:srgbClr val="0000FF"/>
              </a:buClr>
              <a:buSzPct val="80000"/>
            </a:pPr>
            <a:endParaRPr lang="en-US" sz="3740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840">
              <a:spcBef>
                <a:spcPts val="56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2800" spc="-1" dirty="0">
                <a:solidFill>
                  <a:srgbClr val="000000"/>
                </a:solidFill>
                <a:latin typeface="Calibri"/>
              </a:rPr>
              <a:t>It leaves us a certain amount of available memory space</a:t>
            </a:r>
            <a:endParaRPr lang="en-US" sz="2800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49488A7-C9EA-0207-41D9-66D4B39FC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122" y="3216167"/>
            <a:ext cx="6557852" cy="293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23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400" b="1" strike="noStrike" spc="-1" dirty="0">
                <a:solidFill>
                  <a:srgbClr val="1F497D"/>
                </a:solidFill>
                <a:latin typeface="Calibri"/>
                <a:ea typeface="標楷體"/>
              </a:rPr>
              <a:t>Motivation (3/3)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609480" y="1125360"/>
            <a:ext cx="11581560" cy="32490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342720" indent="-342720">
              <a:lnSpc>
                <a:spcPct val="100000"/>
              </a:lnSpc>
              <a:spcBef>
                <a:spcPts val="746"/>
              </a:spcBef>
              <a:buClr>
                <a:srgbClr val="0000FF"/>
              </a:buClr>
              <a:buSzPct val="80000"/>
              <a:buFont typeface="Wingdings" charset="2"/>
              <a:buChar char=""/>
            </a:pPr>
            <a:r>
              <a:rPr lang="en-US" sz="3500" b="0" strike="noStrike" spc="-1" dirty="0">
                <a:solidFill>
                  <a:srgbClr val="000000"/>
                </a:solidFill>
                <a:latin typeface="Calibri"/>
                <a:ea typeface="標楷體"/>
              </a:rPr>
              <a:t>A new computing paradigm</a:t>
            </a:r>
            <a:endParaRPr lang="en-US" sz="3500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標楷體"/>
              </a:rPr>
              <a:t>GPU(s) and CPU run in parallel to collaboratively perform inference</a:t>
            </a:r>
            <a:endParaRPr lang="en-US" altLang="zh-CN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/>
              <a:buChar char=""/>
            </a:pP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新細明體"/>
              </a:rPr>
              <a:t>Typical and new CPU-cache-memory structure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sldNum" idx="8"/>
          </p:nvPr>
        </p:nvSpPr>
        <p:spPr>
          <a:xfrm>
            <a:off x="9108000" y="6524640"/>
            <a:ext cx="2844000" cy="339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defRPr lang="en-US" sz="1200" b="0" strike="noStrike" spc="-1">
                <a:solidFill>
                  <a:srgbClr val="FFFFFF"/>
                </a:solidFill>
                <a:latin typeface="Arial"/>
                <a:ea typeface="新細明體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</a:pPr>
            <a:fld id="{F3CFACF0-6BE8-4D62-930A-4F36C4D6544E}" type="slidenum">
              <a:rPr lang="en-US" sz="1200" b="0" strike="noStrike" spc="-1">
                <a:solidFill>
                  <a:srgbClr val="FFFFFF"/>
                </a:solidFill>
                <a:latin typeface="Arial"/>
                <a:ea typeface="新細明體"/>
              </a:rPr>
              <a:t>16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581A7B9-A9AA-F818-C938-A714D028E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005" y="3845429"/>
            <a:ext cx="5972995" cy="227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33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AD17EE2E-4B3D-679D-D713-9A11166D69C2}"/>
              </a:ext>
            </a:extLst>
          </p:cNvPr>
          <p:cNvSpPr txBox="1">
            <a:spLocks/>
          </p:cNvSpPr>
          <p:nvPr/>
        </p:nvSpPr>
        <p:spPr>
          <a:xfrm>
            <a:off x="1311423" y="1125537"/>
            <a:ext cx="10270977" cy="356076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(4 min)</a:t>
            </a:r>
            <a:endParaRPr lang="en-US" altLang="zh-CN" sz="293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Preliminaries (10 min)</a:t>
            </a: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 (5 min)</a:t>
            </a:r>
          </a:p>
          <a:p>
            <a:r>
              <a:rPr lang="en-US" altLang="zh-CN" sz="29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 </a:t>
            </a:r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(15 min)</a:t>
            </a:r>
          </a:p>
          <a:p>
            <a:pPr lvl="1"/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Scheduler</a:t>
            </a:r>
          </a:p>
          <a:p>
            <a:pPr lvl="1"/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Tensor placement</a:t>
            </a:r>
          </a:p>
          <a:p>
            <a:pPr lvl="1"/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Overlapping</a:t>
            </a: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 (15 min)</a:t>
            </a: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(1 min)</a:t>
            </a: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Q/A (5 min)</a:t>
            </a:r>
          </a:p>
        </p:txBody>
      </p:sp>
    </p:spTree>
    <p:extLst>
      <p:ext uri="{BB962C8B-B14F-4D97-AF65-F5344CB8AC3E}">
        <p14:creationId xmlns:p14="http://schemas.microsoft.com/office/powerpoint/2010/main" val="2307938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CN" b="1" spc="-1" dirty="0">
                <a:solidFill>
                  <a:srgbClr val="1F497D"/>
                </a:solidFill>
                <a:latin typeface="Calibri"/>
              </a:rPr>
              <a:t>Proposed Methods (1/15)</a:t>
            </a:r>
            <a:endParaRPr lang="en-US" b="1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609479" y="1125360"/>
            <a:ext cx="11217431" cy="48672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342720" indent="-342720">
              <a:lnSpc>
                <a:spcPct val="100000"/>
              </a:lnSpc>
              <a:spcBef>
                <a:spcPts val="799"/>
              </a:spcBef>
              <a:buClr>
                <a:srgbClr val="0000FF"/>
              </a:buClr>
              <a:buSzPct val="80000"/>
              <a:buFont typeface="Wingdings" charset="2"/>
              <a:buChar char=""/>
            </a:pPr>
            <a:r>
              <a:rPr lang="en-US" altLang="zh-CN" sz="3600" b="0" strike="noStrike" spc="-1" dirty="0">
                <a:solidFill>
                  <a:srgbClr val="000000"/>
                </a:solidFill>
                <a:latin typeface="Calibri"/>
                <a:ea typeface="標楷體"/>
              </a:rPr>
              <a:t>Scheduler</a:t>
            </a:r>
            <a:endParaRPr lang="en-US" altLang="zh-CN" sz="3500" spc="-1" dirty="0">
              <a:solidFill>
                <a:srgbClr val="000000"/>
              </a:solidFill>
              <a:latin typeface="Calibri"/>
            </a:endParaRPr>
          </a:p>
          <a:p>
            <a:pPr marL="743040" lvl="1" indent="-285840"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2800" b="0" strike="noStrike" spc="-1" dirty="0">
                <a:solidFill>
                  <a:srgbClr val="000000"/>
                </a:solidFill>
                <a:latin typeface="Calibri"/>
                <a:ea typeface="標楷體"/>
              </a:rPr>
              <a:t>Policy decision on computation execution or data placement/transfer</a:t>
            </a:r>
            <a:endParaRPr lang="en-US" altLang="zh-CN" sz="3600" b="0" strike="noStrike" spc="-1" dirty="0">
              <a:solidFill>
                <a:srgbClr val="000000"/>
              </a:solidFill>
              <a:latin typeface="Calibri"/>
              <a:ea typeface="標楷體"/>
            </a:endParaRPr>
          </a:p>
          <a:p>
            <a:pPr marL="342720" indent="-342720">
              <a:lnSpc>
                <a:spcPct val="100000"/>
              </a:lnSpc>
              <a:spcBef>
                <a:spcPts val="799"/>
              </a:spcBef>
              <a:buClr>
                <a:srgbClr val="0000FF"/>
              </a:buClr>
              <a:buSzPct val="80000"/>
              <a:buFont typeface="Wingdings" charset="2"/>
              <a:buChar char=""/>
            </a:pPr>
            <a:r>
              <a:rPr lang="en-US" altLang="zh-CN" sz="3600" b="0" strike="noStrike" spc="-1" dirty="0">
                <a:solidFill>
                  <a:srgbClr val="000000"/>
                </a:solidFill>
                <a:latin typeface="Calibri"/>
              </a:rPr>
              <a:t>Tensor placement</a:t>
            </a:r>
            <a:endParaRPr lang="en-US" altLang="zh-CN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2400" spc="-1" dirty="0">
                <a:solidFill>
                  <a:srgbClr val="000000"/>
                </a:solidFill>
                <a:latin typeface="Arial"/>
              </a:rPr>
              <a:t>Weights, KV cache, activations</a:t>
            </a:r>
            <a:endParaRPr lang="en-US" sz="3600" spc="-1" dirty="0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799"/>
              </a:spcBef>
              <a:buClr>
                <a:srgbClr val="0000FF"/>
              </a:buClr>
              <a:buSzPct val="80000"/>
              <a:buFont typeface="Wingdings" charset="2"/>
              <a:buChar char=""/>
            </a:pPr>
            <a:r>
              <a:rPr lang="en-US" sz="3600" spc="-1" dirty="0">
                <a:solidFill>
                  <a:srgbClr val="000000"/>
                </a:solidFill>
                <a:latin typeface="Calibri"/>
              </a:rPr>
              <a:t>Overlapping</a:t>
            </a:r>
            <a:endParaRPr lang="en-US" altLang="zh-CN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2400" spc="-1" dirty="0">
                <a:solidFill>
                  <a:srgbClr val="000000"/>
                </a:solidFill>
                <a:latin typeface="Arial"/>
              </a:rPr>
              <a:t>Data loading/storing, computations</a:t>
            </a:r>
            <a:endParaRPr lang="en-US" sz="10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sldNum" idx="12"/>
          </p:nvPr>
        </p:nvSpPr>
        <p:spPr>
          <a:xfrm>
            <a:off x="9108000" y="6524640"/>
            <a:ext cx="2844000" cy="339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defRPr lang="en-US" sz="1200" b="0" strike="noStrike" spc="-1">
                <a:solidFill>
                  <a:srgbClr val="FFFFFF"/>
                </a:solidFill>
                <a:latin typeface="Arial"/>
                <a:ea typeface="新細明體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</a:pPr>
            <a:fld id="{6E7DFB43-7711-46C8-AC93-8A98482F9D7E}" type="slidenum">
              <a:rPr lang="en-US" sz="1200" b="0" strike="noStrike" spc="-1">
                <a:solidFill>
                  <a:srgbClr val="FFFFFF"/>
                </a:solidFill>
                <a:latin typeface="Arial"/>
                <a:ea typeface="新細明體"/>
              </a:rPr>
              <a:t>18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852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CN" b="1" spc="-1" dirty="0">
                <a:solidFill>
                  <a:srgbClr val="1F497D"/>
                </a:solidFill>
                <a:latin typeface="Calibri"/>
              </a:rPr>
              <a:t>Proposed Methods (2/15)</a:t>
            </a:r>
            <a:endParaRPr lang="en-US" b="1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609479" y="1125360"/>
            <a:ext cx="11217431" cy="48672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342720" indent="-342720">
              <a:lnSpc>
                <a:spcPct val="100000"/>
              </a:lnSpc>
              <a:spcBef>
                <a:spcPts val="799"/>
              </a:spcBef>
              <a:buClr>
                <a:srgbClr val="0000FF"/>
              </a:buClr>
              <a:buSzPct val="80000"/>
              <a:buFont typeface="Wingdings" charset="2"/>
              <a:buChar char=""/>
            </a:pPr>
            <a:r>
              <a:rPr lang="en-US" altLang="zh-CN" sz="3600" b="0" strike="noStrike" spc="-1" dirty="0" err="1">
                <a:solidFill>
                  <a:srgbClr val="000000"/>
                </a:solidFill>
                <a:latin typeface="Calibri"/>
                <a:ea typeface="標楷體"/>
              </a:rPr>
              <a:t>FlexGen</a:t>
            </a:r>
            <a:endParaRPr lang="en-US" altLang="zh-CN" sz="3500" spc="-1" dirty="0">
              <a:solidFill>
                <a:srgbClr val="000000"/>
              </a:solidFill>
              <a:latin typeface="Calibri"/>
            </a:endParaRP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2400" spc="-1" dirty="0">
                <a:solidFill>
                  <a:srgbClr val="000000"/>
                </a:solidFill>
                <a:latin typeface="Arial"/>
              </a:rPr>
              <a:t>GPU-centric inter-layer pipeline</a:t>
            </a:r>
          </a:p>
          <a:p>
            <a:pPr marL="342720" indent="-342720">
              <a:lnSpc>
                <a:spcPct val="100000"/>
              </a:lnSpc>
              <a:spcBef>
                <a:spcPts val="799"/>
              </a:spcBef>
              <a:buClr>
                <a:srgbClr val="0000FF"/>
              </a:buClr>
              <a:buSzPct val="80000"/>
              <a:buFont typeface="Wingdings" charset="2"/>
              <a:buChar char=""/>
            </a:pPr>
            <a:r>
              <a:rPr lang="en-US" altLang="zh-CN" sz="3600" spc="-1" dirty="0">
                <a:solidFill>
                  <a:srgbClr val="000000"/>
                </a:solidFill>
                <a:latin typeface="Calibri"/>
              </a:rPr>
              <a:t>Llama.cpp</a:t>
            </a:r>
            <a:endParaRPr lang="en-US" altLang="zh-CN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2400" spc="-1" dirty="0">
                <a:solidFill>
                  <a:srgbClr val="000000"/>
                </a:solidFill>
                <a:latin typeface="Arial"/>
              </a:rPr>
              <a:t>Lightweight inference framework</a:t>
            </a: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2400" spc="-1" dirty="0">
                <a:solidFill>
                  <a:srgbClr val="000000"/>
                </a:solidFill>
                <a:latin typeface="Arial"/>
              </a:rPr>
              <a:t>Designed for various hardware</a:t>
            </a: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sz="2400" spc="-1" dirty="0">
                <a:solidFill>
                  <a:srgbClr val="000000"/>
                </a:solidFill>
                <a:latin typeface="Arial"/>
              </a:rPr>
              <a:t>Features CPU inference</a:t>
            </a:r>
          </a:p>
          <a:p>
            <a:pPr marL="342720" indent="-342720">
              <a:lnSpc>
                <a:spcPct val="100000"/>
              </a:lnSpc>
              <a:spcBef>
                <a:spcPts val="799"/>
              </a:spcBef>
              <a:buClr>
                <a:srgbClr val="0000FF"/>
              </a:buClr>
              <a:buSzPct val="80000"/>
              <a:buFont typeface="Wingdings" charset="2"/>
              <a:buChar char=""/>
            </a:pPr>
            <a:r>
              <a:rPr lang="en-US" sz="3600" spc="-1" dirty="0" err="1">
                <a:solidFill>
                  <a:srgbClr val="000000"/>
                </a:solidFill>
                <a:latin typeface="Calibri"/>
              </a:rPr>
              <a:t>TwinPilots</a:t>
            </a:r>
            <a:endParaRPr lang="en-US" altLang="zh-CN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2400" spc="-1" dirty="0">
                <a:solidFill>
                  <a:srgbClr val="000000"/>
                </a:solidFill>
                <a:latin typeface="Arial"/>
              </a:rPr>
              <a:t>GPU(s)-CPU collaborative inference paradigm</a:t>
            </a:r>
            <a:endParaRPr lang="en-US" sz="10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sldNum" idx="12"/>
          </p:nvPr>
        </p:nvSpPr>
        <p:spPr>
          <a:xfrm>
            <a:off x="9108000" y="6524640"/>
            <a:ext cx="2844000" cy="339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defRPr lang="en-US" sz="1200" b="0" strike="noStrike" spc="-1">
                <a:solidFill>
                  <a:srgbClr val="FFFFFF"/>
                </a:solidFill>
                <a:latin typeface="Arial"/>
                <a:ea typeface="新細明體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</a:pPr>
            <a:fld id="{6E7DFB43-7711-46C8-AC93-8A98482F9D7E}" type="slidenum">
              <a:rPr lang="en-US" sz="1200" b="0" strike="noStrike" spc="-1">
                <a:solidFill>
                  <a:srgbClr val="FFFFFF"/>
                </a:solidFill>
                <a:latin typeface="Arial"/>
                <a:ea typeface="新細明體"/>
              </a:rPr>
              <a:t>19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7533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AD17EE2E-4B3D-679D-D713-9A11166D69C2}"/>
              </a:ext>
            </a:extLst>
          </p:cNvPr>
          <p:cNvSpPr txBox="1">
            <a:spLocks/>
          </p:cNvSpPr>
          <p:nvPr/>
        </p:nvSpPr>
        <p:spPr>
          <a:xfrm>
            <a:off x="1311423" y="1125537"/>
            <a:ext cx="10270977" cy="356076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(4 min)</a:t>
            </a:r>
            <a:endParaRPr lang="en-US" altLang="zh-CN" sz="293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Preliminaries</a:t>
            </a:r>
            <a:r>
              <a:rPr lang="en-US" altLang="zh-CN" sz="29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 min)</a:t>
            </a: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 (5 min)</a:t>
            </a: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 (15 min)</a:t>
            </a:r>
          </a:p>
          <a:p>
            <a:pPr lvl="1"/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Scheduler</a:t>
            </a:r>
          </a:p>
          <a:p>
            <a:pPr lvl="1"/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Tensor placement</a:t>
            </a:r>
          </a:p>
          <a:p>
            <a:pPr lvl="1"/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Overlapping</a:t>
            </a: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 (15 min)</a:t>
            </a: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(1 min)</a:t>
            </a: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Q/A (5 min)</a:t>
            </a:r>
          </a:p>
        </p:txBody>
      </p:sp>
      <p:sp>
        <p:nvSpPr>
          <p:cNvPr id="4" name="PlaceHolder 1">
            <a:extLst>
              <a:ext uri="{FF2B5EF4-FFF2-40B4-BE49-F238E27FC236}">
                <a16:creationId xmlns:a16="http://schemas.microsoft.com/office/drawing/2014/main" id="{4C67C250-E63C-0463-BCDC-2CBB9AD76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CN" b="1" spc="-1" dirty="0">
                <a:solidFill>
                  <a:srgbClr val="1F497D"/>
                </a:solidFill>
                <a:latin typeface="Calibri"/>
              </a:rPr>
              <a:t>Outline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847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CN" b="1" spc="-1" dirty="0">
                <a:solidFill>
                  <a:srgbClr val="1F497D"/>
                </a:solidFill>
                <a:latin typeface="Calibri"/>
              </a:rPr>
              <a:t>Scheduler (3/15)</a:t>
            </a:r>
            <a:endParaRPr lang="en-US" b="1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609480" y="1125360"/>
            <a:ext cx="6085610" cy="48672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342720" indent="-342720">
              <a:lnSpc>
                <a:spcPct val="100000"/>
              </a:lnSpc>
              <a:spcBef>
                <a:spcPts val="799"/>
              </a:spcBef>
              <a:buClr>
                <a:srgbClr val="0000FF"/>
              </a:buClr>
              <a:buSzPct val="80000"/>
              <a:buFont typeface="Wingdings" charset="2"/>
              <a:buChar char=""/>
            </a:pPr>
            <a:r>
              <a:rPr lang="en-US" altLang="zh-CN" sz="3600" b="0" strike="noStrike" spc="-1" dirty="0" err="1">
                <a:solidFill>
                  <a:srgbClr val="000000"/>
                </a:solidFill>
                <a:latin typeface="Calibri"/>
                <a:ea typeface="標楷體"/>
              </a:rPr>
              <a:t>FlexGen</a:t>
            </a:r>
            <a:endParaRPr lang="en-US" altLang="zh-CN" sz="3600" spc="-1" dirty="0">
              <a:solidFill>
                <a:srgbClr val="000000"/>
              </a:solidFill>
              <a:latin typeface="Calibri"/>
            </a:endParaRP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2800" spc="-1" dirty="0">
                <a:solidFill>
                  <a:srgbClr val="000000"/>
                </a:solidFill>
                <a:latin typeface="Calibri"/>
                <a:ea typeface="標楷體"/>
              </a:rPr>
              <a:t>Cost model</a:t>
            </a:r>
            <a:endParaRPr lang="en-US" altLang="zh-CN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lang="en-US" altLang="zh-CN" sz="2400" kern="1200" spc="-1" dirty="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to predict the latency(i.e. computing and transferring) of transformer layer’s inference</a:t>
            </a: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2800" spc="-1" dirty="0">
                <a:solidFill>
                  <a:srgbClr val="000000"/>
                </a:solidFill>
                <a:latin typeface="Calibri"/>
                <a:ea typeface="標楷體"/>
              </a:rPr>
              <a:t>Policy search</a:t>
            </a:r>
            <a:endParaRPr lang="en-US" altLang="zh-CN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lang="en-US" altLang="zh-CN" sz="2400" kern="1200" spc="-1" dirty="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to find the best data placement(i.e. the proportion of weights, activations or KV cache)</a:t>
            </a: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2800" spc="-1" dirty="0">
                <a:solidFill>
                  <a:srgbClr val="000000"/>
                </a:solidFill>
                <a:latin typeface="Calibri"/>
                <a:ea typeface="標楷體"/>
              </a:rPr>
              <a:t>Linear programming</a:t>
            </a:r>
          </a:p>
          <a:p>
            <a:pPr marL="457200" lvl="1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</a:pPr>
            <a:endParaRPr lang="en-US" altLang="zh-CN" sz="2800" spc="-1" dirty="0">
              <a:solidFill>
                <a:srgbClr val="000000"/>
              </a:solidFill>
              <a:latin typeface="Calibri"/>
              <a:ea typeface="標楷體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buClr>
                <a:srgbClr val="0000FF"/>
              </a:buClr>
              <a:buSzPct val="80000"/>
            </a:pPr>
            <a:endParaRPr lang="en-US" altLang="zh-CN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sldNum" idx="12"/>
          </p:nvPr>
        </p:nvSpPr>
        <p:spPr>
          <a:xfrm>
            <a:off x="9108000" y="6524640"/>
            <a:ext cx="2844000" cy="339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defRPr lang="en-US" sz="1200" b="0" strike="noStrike" spc="-1">
                <a:solidFill>
                  <a:srgbClr val="FFFFFF"/>
                </a:solidFill>
                <a:latin typeface="Arial"/>
                <a:ea typeface="新細明體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</a:pPr>
            <a:fld id="{6E7DFB43-7711-46C8-AC93-8A98482F9D7E}" type="slidenum">
              <a:rPr lang="en-US" sz="1200" b="0" strike="noStrike" spc="-1">
                <a:solidFill>
                  <a:srgbClr val="FFFFFF"/>
                </a:solidFill>
                <a:latin typeface="Arial"/>
                <a:ea typeface="新細明體"/>
              </a:rPr>
              <a:t>20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81CC793-77E8-1281-32B6-E9964B55D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345" y="3429001"/>
            <a:ext cx="5550240" cy="273738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CN" b="1" spc="-1" dirty="0">
                <a:solidFill>
                  <a:srgbClr val="1F497D"/>
                </a:solidFill>
                <a:latin typeface="Calibri"/>
              </a:rPr>
              <a:t>Scheduler (4/15)</a:t>
            </a:r>
            <a:endParaRPr lang="en-US" b="1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609480" y="1125360"/>
            <a:ext cx="11582520" cy="48672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342720" indent="-342720">
              <a:lnSpc>
                <a:spcPct val="100000"/>
              </a:lnSpc>
              <a:spcBef>
                <a:spcPts val="799"/>
              </a:spcBef>
              <a:buClr>
                <a:srgbClr val="0000FF"/>
              </a:buClr>
              <a:buSzPct val="80000"/>
              <a:buFont typeface="Wingdings" charset="2"/>
              <a:buChar char=""/>
            </a:pPr>
            <a:r>
              <a:rPr lang="en-US" altLang="zh-CN" sz="3600" b="0" strike="noStrike" spc="-1" dirty="0">
                <a:solidFill>
                  <a:srgbClr val="000000"/>
                </a:solidFill>
                <a:latin typeface="Calibri"/>
                <a:ea typeface="標楷體"/>
              </a:rPr>
              <a:t>Llama.cpp</a:t>
            </a: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2800" spc="-1" dirty="0">
                <a:solidFill>
                  <a:srgbClr val="000000"/>
                </a:solidFill>
                <a:latin typeface="Arial"/>
              </a:rPr>
              <a:t>Static layer partitioning strategy</a:t>
            </a: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2800" spc="-1" dirty="0">
                <a:solidFill>
                  <a:srgbClr val="000000"/>
                </a:solidFill>
                <a:latin typeface="Arial"/>
              </a:rPr>
              <a:t>Place first few contiguous layers on CPU, other layers on GPU</a:t>
            </a:r>
          </a:p>
        </p:txBody>
      </p:sp>
      <p:sp>
        <p:nvSpPr>
          <p:cNvPr id="176" name="PlaceHolder 3"/>
          <p:cNvSpPr>
            <a:spLocks noGrp="1"/>
          </p:cNvSpPr>
          <p:nvPr>
            <p:ph type="sldNum" idx="12"/>
          </p:nvPr>
        </p:nvSpPr>
        <p:spPr>
          <a:xfrm>
            <a:off x="9108000" y="6524640"/>
            <a:ext cx="2844000" cy="339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defRPr lang="en-US" sz="1200" b="0" strike="noStrike" spc="-1">
                <a:solidFill>
                  <a:srgbClr val="FFFFFF"/>
                </a:solidFill>
                <a:latin typeface="Arial"/>
                <a:ea typeface="新細明體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</a:pPr>
            <a:fld id="{6E7DFB43-7711-46C8-AC93-8A98482F9D7E}" type="slidenum">
              <a:rPr lang="en-US" sz="1200" b="0" strike="noStrike" spc="-1">
                <a:solidFill>
                  <a:srgbClr val="FFFFFF"/>
                </a:solidFill>
                <a:latin typeface="Arial"/>
                <a:ea typeface="新細明體"/>
              </a:rPr>
              <a:t>21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66C8E85-BAC9-113F-EE7B-A38F2E776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863" y="3094215"/>
            <a:ext cx="78200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23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CN" b="1" spc="-1" dirty="0">
                <a:solidFill>
                  <a:srgbClr val="1F497D"/>
                </a:solidFill>
                <a:latin typeface="Calibri"/>
              </a:rPr>
              <a:t>Scheduler (5/15)</a:t>
            </a:r>
            <a:endParaRPr lang="en-US" b="1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609480" y="1125360"/>
            <a:ext cx="5899475" cy="48672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342720" indent="-342720">
              <a:lnSpc>
                <a:spcPct val="100000"/>
              </a:lnSpc>
              <a:spcBef>
                <a:spcPts val="799"/>
              </a:spcBef>
              <a:buClr>
                <a:srgbClr val="0000FF"/>
              </a:buClr>
              <a:buSzPct val="80000"/>
              <a:buFont typeface="Wingdings" charset="2"/>
              <a:buChar char=""/>
            </a:pPr>
            <a:r>
              <a:rPr lang="en-US" altLang="zh-CN" sz="3600" kern="1200" spc="-1" dirty="0" err="1">
                <a:solidFill>
                  <a:srgbClr val="000000"/>
                </a:solidFill>
                <a:latin typeface="Calibri"/>
                <a:cs typeface="+mj-cs"/>
              </a:rPr>
              <a:t>TwinPilots</a:t>
            </a:r>
            <a:endParaRPr lang="en-US" altLang="zh-CN" sz="3600" spc="-1" dirty="0">
              <a:solidFill>
                <a:srgbClr val="000000"/>
              </a:solidFill>
              <a:latin typeface="Calibri"/>
            </a:endParaRP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2800" b="0" strike="noStrike" spc="-1" dirty="0">
                <a:solidFill>
                  <a:srgbClr val="000000"/>
                </a:solidFill>
                <a:latin typeface="Calibri"/>
                <a:ea typeface="標楷體"/>
              </a:rPr>
              <a:t>Online scheduler</a:t>
            </a:r>
            <a:endParaRPr lang="en-US" altLang="zh-CN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lang="en-US" altLang="zh-CN" sz="2400" b="0" kern="1200" spc="-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DejaVu Sans"/>
              </a:rPr>
              <a:t>Statistics tracker and Planner</a:t>
            </a:r>
            <a:endParaRPr lang="en-US" altLang="zh-CN" sz="2400" b="0" strike="noStrike" spc="-1" dirty="0">
              <a:solidFill>
                <a:srgbClr val="000000"/>
              </a:solidFill>
              <a:latin typeface="Calibri"/>
              <a:ea typeface="標楷體"/>
            </a:endParaRP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2800" b="0" strike="noStrike" spc="-1" dirty="0">
                <a:solidFill>
                  <a:srgbClr val="000000"/>
                </a:solidFill>
                <a:latin typeface="Calibri"/>
                <a:ea typeface="標楷體"/>
              </a:rPr>
              <a:t>Model executor</a:t>
            </a:r>
            <a:endParaRPr lang="en-US" altLang="zh-CN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lang="en-US" altLang="zh-CN" sz="2400" strike="noStrike" kern="1200" spc="-1" dirty="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Prefetching and computation</a:t>
            </a:r>
            <a:endParaRPr lang="en-US" altLang="zh-CN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sldNum" idx="12"/>
          </p:nvPr>
        </p:nvSpPr>
        <p:spPr>
          <a:xfrm>
            <a:off x="9108000" y="6524640"/>
            <a:ext cx="2844000" cy="339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defRPr lang="en-US" sz="1200" b="0" strike="noStrike" spc="-1">
                <a:solidFill>
                  <a:srgbClr val="FFFFFF"/>
                </a:solidFill>
                <a:latin typeface="Arial"/>
                <a:ea typeface="新細明體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</a:pPr>
            <a:fld id="{6E7DFB43-7711-46C8-AC93-8A98482F9D7E}" type="slidenum">
              <a:rPr lang="en-US" sz="1200" b="0" strike="noStrike" spc="-1">
                <a:solidFill>
                  <a:srgbClr val="FFFFFF"/>
                </a:solidFill>
                <a:latin typeface="Arial"/>
                <a:ea typeface="新細明體"/>
              </a:rPr>
              <a:t>22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4BC78F3-95B5-78DA-5566-35652E560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465" y="1062177"/>
            <a:ext cx="5499216" cy="509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10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400" b="1" strike="noStrike" spc="-1" dirty="0" err="1">
                <a:solidFill>
                  <a:srgbClr val="1F497D"/>
                </a:solidFill>
                <a:latin typeface="Calibri"/>
                <a:ea typeface="標楷體"/>
              </a:rPr>
              <a:t>TwinPilots</a:t>
            </a:r>
            <a:r>
              <a:rPr lang="en-US" sz="4400" b="1" strike="noStrike" spc="-1" dirty="0">
                <a:solidFill>
                  <a:srgbClr val="1F497D"/>
                </a:solidFill>
                <a:latin typeface="Calibri"/>
                <a:ea typeface="標楷體"/>
              </a:rPr>
              <a:t> - </a:t>
            </a:r>
            <a:r>
              <a:rPr lang="en-US" altLang="zh-CN" b="1" spc="-1" dirty="0">
                <a:solidFill>
                  <a:srgbClr val="1F497D"/>
                </a:solidFill>
                <a:latin typeface="Calibri"/>
              </a:rPr>
              <a:t>Online Scheduler (6/15)</a:t>
            </a:r>
            <a:endParaRPr lang="en-US" b="1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609479" y="1125360"/>
            <a:ext cx="11107039" cy="48672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342720" indent="-342720">
              <a:lnSpc>
                <a:spcPct val="100000"/>
              </a:lnSpc>
              <a:spcBef>
                <a:spcPts val="746"/>
              </a:spcBef>
              <a:buClr>
                <a:srgbClr val="0000FF"/>
              </a:buClr>
              <a:buSzPct val="80000"/>
              <a:buFont typeface="Wingdings" charset="2"/>
              <a:buChar char=""/>
            </a:pPr>
            <a:r>
              <a:rPr lang="en-US" altLang="zh-CN" sz="3600" b="0" strike="noStrike" spc="-1" dirty="0">
                <a:solidFill>
                  <a:srgbClr val="000000"/>
                </a:solidFill>
                <a:latin typeface="Calibri"/>
                <a:ea typeface="標楷體"/>
              </a:rPr>
              <a:t>Historical timing information</a:t>
            </a:r>
            <a:endParaRPr lang="en-US" sz="3600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2800" spc="-1" dirty="0">
                <a:solidFill>
                  <a:srgbClr val="000000"/>
                </a:solidFill>
                <a:latin typeface="Calibri"/>
                <a:ea typeface="標楷體"/>
              </a:rPr>
              <a:t>O</a:t>
            </a:r>
            <a:r>
              <a:rPr lang="en-US" altLang="zh-CN" sz="2800" b="0" strike="noStrike" spc="-1" dirty="0">
                <a:solidFill>
                  <a:srgbClr val="000000"/>
                </a:solidFill>
                <a:latin typeface="Calibri"/>
                <a:ea typeface="標楷體"/>
              </a:rPr>
              <a:t>peration e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標楷體"/>
              </a:rPr>
              <a:t>xecution time on CPU(computing) and GPU(loading)</a:t>
            </a: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新細明體"/>
              </a:rPr>
              <a:t> Collection and </a:t>
            </a:r>
            <a:r>
              <a:rPr lang="en-US" altLang="zh-CN" sz="2400" b="0" strike="noStrike" spc="-1" dirty="0">
                <a:solidFill>
                  <a:srgbClr val="000000"/>
                </a:solidFill>
                <a:latin typeface="Arial"/>
                <a:ea typeface="新細明體"/>
              </a:rPr>
              <a:t>Estimate</a:t>
            </a:r>
            <a:endParaRPr lang="en-US" altLang="zh-CN" sz="3600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sz="2400" spc="-1" dirty="0">
                <a:solidFill>
                  <a:srgbClr val="000000"/>
                </a:solidFill>
                <a:latin typeface="Arial"/>
                <a:ea typeface="新細明體"/>
              </a:rPr>
              <a:t>Aggregate information at the end of each decoding step</a:t>
            </a:r>
          </a:p>
        </p:txBody>
      </p:sp>
      <p:sp>
        <p:nvSpPr>
          <p:cNvPr id="180" name="PlaceHolder 3"/>
          <p:cNvSpPr>
            <a:spLocks noGrp="1"/>
          </p:cNvSpPr>
          <p:nvPr>
            <p:ph type="sldNum" idx="13"/>
          </p:nvPr>
        </p:nvSpPr>
        <p:spPr>
          <a:xfrm>
            <a:off x="9108000" y="6524640"/>
            <a:ext cx="2844000" cy="339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defRPr lang="en-US" sz="1200" b="0" strike="noStrike" spc="-1">
                <a:solidFill>
                  <a:srgbClr val="FFFFFF"/>
                </a:solidFill>
                <a:latin typeface="Arial"/>
                <a:ea typeface="新細明體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</a:pPr>
            <a:fld id="{10A50BF8-05F5-4546-A1B7-65A297A44469}" type="slidenum">
              <a:rPr lang="en-US" sz="1200" b="0" strike="noStrike" spc="-1">
                <a:solidFill>
                  <a:srgbClr val="FFFFFF"/>
                </a:solidFill>
                <a:latin typeface="Arial"/>
                <a:ea typeface="新細明體"/>
              </a:rPr>
              <a:t>23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686E6D4-A67D-449C-C1E9-5F750A887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902" y="4049460"/>
            <a:ext cx="61626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59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400" b="1" strike="noStrike" spc="-1" dirty="0" err="1">
                <a:solidFill>
                  <a:srgbClr val="1F497D"/>
                </a:solidFill>
                <a:latin typeface="Calibri"/>
                <a:ea typeface="標楷體"/>
              </a:rPr>
              <a:t>TwinPilots</a:t>
            </a:r>
            <a:r>
              <a:rPr lang="en-US" sz="4400" b="1" strike="noStrike" spc="-1" dirty="0">
                <a:solidFill>
                  <a:srgbClr val="1F497D"/>
                </a:solidFill>
                <a:latin typeface="Calibri"/>
                <a:ea typeface="標楷體"/>
              </a:rPr>
              <a:t> - </a:t>
            </a:r>
            <a:r>
              <a:rPr lang="en-US" altLang="zh-CN" b="1" spc="-1" dirty="0">
                <a:solidFill>
                  <a:srgbClr val="1F497D"/>
                </a:solidFill>
                <a:latin typeface="Calibri"/>
              </a:rPr>
              <a:t>Online Scheduler (7/15)</a:t>
            </a:r>
            <a:endParaRPr lang="en-US" b="1" spc="-1" dirty="0">
              <a:solidFill>
                <a:srgbClr val="1F497D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PlaceHolder 2"/>
              <p:cNvSpPr>
                <a:spLocks noGrp="1"/>
              </p:cNvSpPr>
              <p:nvPr>
                <p:ph/>
              </p:nvPr>
            </p:nvSpPr>
            <p:spPr>
              <a:xfrm>
                <a:off x="609480" y="1125360"/>
                <a:ext cx="6459840" cy="4867200"/>
              </a:xfrm>
              <a:prstGeom prst="rect">
                <a:avLst/>
              </a:prstGeom>
              <a:noFill/>
              <a:ln w="9360">
                <a:noFill/>
              </a:ln>
            </p:spPr>
            <p:txBody>
              <a:bodyPr lIns="0" tIns="0" rIns="0" bIns="0" numCol="1" spcCol="0" anchor="t">
                <a:normAutofit/>
              </a:bodyPr>
              <a:lstStyle/>
              <a:p>
                <a:pPr marL="342720" indent="-342720">
                  <a:lnSpc>
                    <a:spcPct val="100000"/>
                  </a:lnSpc>
                  <a:spcBef>
                    <a:spcPts val="746"/>
                  </a:spcBef>
                  <a:buClr>
                    <a:srgbClr val="0000FF"/>
                  </a:buClr>
                  <a:buSzPct val="80000"/>
                  <a:buFont typeface="Wingdings" charset="2"/>
                  <a:buChar char=""/>
                </a:pPr>
                <a:r>
                  <a:rPr lang="en-US" altLang="zh-CN" sz="3600" spc="-1" dirty="0">
                    <a:solidFill>
                      <a:srgbClr val="000000"/>
                    </a:solidFill>
                    <a:latin typeface="Calibri"/>
                  </a:rPr>
                  <a:t>Planner – Load balancing</a:t>
                </a:r>
                <a:endParaRPr lang="en-US" sz="3600" spc="-1" dirty="0">
                  <a:solidFill>
                    <a:srgbClr val="000000"/>
                  </a:solidFill>
                  <a:latin typeface="Calibri"/>
                </a:endParaRPr>
              </a:p>
              <a:p>
                <a:pPr marL="743040" lvl="1" indent="-285840">
                  <a:lnSpc>
                    <a:spcPct val="100000"/>
                  </a:lnSpc>
                  <a:spcBef>
                    <a:spcPts val="641"/>
                  </a:spcBef>
                  <a:buClr>
                    <a:srgbClr val="0000FF"/>
                  </a:buClr>
                  <a:buSzPct val="90000"/>
                  <a:buFont typeface="Arial"/>
                  <a:buChar char="–"/>
                </a:pPr>
                <a:r>
                  <a:rPr lang="en-US" sz="3200" b="0" strike="noStrike" spc="-1" dirty="0">
                    <a:solidFill>
                      <a:srgbClr val="000000"/>
                    </a:solidFill>
                    <a:latin typeface="Calibri"/>
                    <a:ea typeface="標楷體"/>
                  </a:rPr>
                  <a:t>Linear programming(LP(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3200" b="0" i="1" strike="noStrike" spc="-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3200" b="0" strike="noStrike" spc="-1" dirty="0">
                    <a:solidFill>
                      <a:srgbClr val="000000"/>
                    </a:solidFill>
                    <a:latin typeface="Arial"/>
                  </a:rPr>
                  <a:t>))</a:t>
                </a:r>
              </a:p>
              <a:p>
                <a:pPr marL="1143000" lvl="2" indent="-228600">
                  <a:lnSpc>
                    <a:spcPct val="100000"/>
                  </a:lnSpc>
                  <a:spcBef>
                    <a:spcPts val="479"/>
                  </a:spcBef>
                  <a:buClr>
                    <a:srgbClr val="000000"/>
                  </a:buClr>
                  <a:buFont typeface="Symbol"/>
                  <a:buChar char=""/>
                </a:pPr>
                <a:r>
                  <a:rPr lang="en-US" sz="2400" b="0" strike="noStrike" spc="-1" dirty="0">
                    <a:solidFill>
                      <a:srgbClr val="000000"/>
                    </a:solidFill>
                    <a:latin typeface="Arial"/>
                    <a:ea typeface="新細明體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trike="noStrike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/>
                          </a:rPr>
                        </m:ctrlPr>
                      </m:sSubPr>
                      <m:e>
                        <m:r>
                          <a:rPr lang="en-US" altLang="zh-CN" sz="2400" b="0" i="1" strike="noStrike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/>
                          </a:rPr>
                          <m:t>𝑆</m:t>
                        </m:r>
                      </m:e>
                      <m:sub>
                        <m:r>
                          <a:rPr lang="en-US" altLang="zh-CN" sz="2400" b="0" i="1" strike="noStrike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/>
                          </a:rPr>
                          <m:t>𝑐𝑝𝑢</m:t>
                        </m:r>
                      </m:sub>
                    </m:sSub>
                    <m:r>
                      <a:rPr lang="en-US" altLang="zh-CN" sz="2400" b="0" i="1" strike="noStrike" spc="-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新細明體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sz="2400" b="0" i="1" strike="noStrike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400" b="0" i="1" strike="noStrike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/>
                          </a:rPr>
                          <m:t>𝑖</m:t>
                        </m:r>
                      </m:sub>
                      <m:sup>
                        <m:r>
                          <a:rPr lang="en-US" altLang="zh-CN" sz="2400" b="0" i="1" strike="noStrike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altLang="zh-CN" sz="2400" b="0" i="1" strike="noStrike" spc="-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新細明體"/>
                              </a:rPr>
                            </m:ctrlPr>
                          </m:sSubPr>
                          <m:e>
                            <m:r>
                              <a:rPr lang="en-US" altLang="zh-CN" sz="2400" b="0" i="1" strike="noStrike" spc="-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新細明體"/>
                              </a:rPr>
                              <m:t>𝑐𝑝𝑢</m:t>
                            </m:r>
                          </m:e>
                          <m:sub>
                            <m:r>
                              <a:rPr lang="en-US" altLang="zh-CN" sz="2400" b="0" i="1" strike="noStrike" spc="-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新細明體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b="0" i="1" strike="noStrike" spc="-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新細明體"/>
                              </a:rPr>
                            </m:ctrlPr>
                          </m:sSubPr>
                          <m:e>
                            <m:r>
                              <a:rPr lang="en-US" altLang="zh-CN" sz="2400" b="0" i="1" strike="noStrike" spc="-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新細明體"/>
                              </a:rPr>
                              <m:t>𝑑𝑒𝑣𝑖𝑐𝑒</m:t>
                            </m:r>
                          </m:e>
                          <m:sub>
                            <m:r>
                              <a:rPr lang="en-US" altLang="zh-CN" sz="2400" b="0" i="1" strike="noStrike" spc="-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新細明體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400" b="0" strike="noStrike" spc="-1" dirty="0">
                  <a:solidFill>
                    <a:srgbClr val="000000"/>
                  </a:solidFill>
                  <a:latin typeface="Arial"/>
                </a:endParaRPr>
              </a:p>
              <a:p>
                <a:pPr marL="1143000" lvl="2" indent="-228600">
                  <a:spcBef>
                    <a:spcPts val="479"/>
                  </a:spcBef>
                  <a:buClr>
                    <a:srgbClr val="000000"/>
                  </a:buClr>
                  <a:buFont typeface="Symbol"/>
                  <a:buChar char=""/>
                </a:pPr>
                <a:r>
                  <a:rPr lang="en-US" altLang="zh-CN" sz="2400" b="0" strike="noStrike" spc="-1" dirty="0">
                    <a:solidFill>
                      <a:srgbClr val="000000"/>
                    </a:solidFill>
                    <a:latin typeface="Arial"/>
                    <a:ea typeface="新細明體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trike="noStrike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/>
                          </a:rPr>
                        </m:ctrlPr>
                      </m:sSubPr>
                      <m:e>
                        <m:r>
                          <a:rPr lang="en-US" altLang="zh-CN" sz="2400" b="0" i="1" strike="noStrike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/>
                          </a:rPr>
                          <m:t>𝑆</m:t>
                        </m:r>
                      </m:e>
                      <m:sub>
                        <m:r>
                          <a:rPr lang="en-US" altLang="zh-CN" sz="2400" b="0" i="1" strike="noStrike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/>
                          </a:rPr>
                          <m:t>𝑔𝑝𝑢</m:t>
                        </m:r>
                      </m:sub>
                    </m:sSub>
                    <m:r>
                      <a:rPr lang="en-US" altLang="zh-CN" sz="2400" b="0" i="1" strike="noStrike" spc="-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新細明體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sz="2400" b="0" i="1" strike="noStrike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400" b="0" i="1" strike="noStrike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/>
                          </a:rPr>
                          <m:t>𝑖</m:t>
                        </m:r>
                      </m:sub>
                      <m:sup>
                        <m:r>
                          <a:rPr lang="en-US" altLang="zh-CN" sz="2400" b="0" i="1" strike="noStrike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altLang="zh-CN" sz="2400" b="0" i="1" strike="noStrike" spc="-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新細明體"/>
                              </a:rPr>
                            </m:ctrlPr>
                          </m:sSubPr>
                          <m:e>
                            <m:r>
                              <a:rPr lang="en-US" altLang="zh-CN" sz="2400" b="0" i="1" strike="noStrike" spc="-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新細明體"/>
                              </a:rPr>
                              <m:t>𝑔𝑝𝑢</m:t>
                            </m:r>
                          </m:e>
                          <m:sub>
                            <m:r>
                              <a:rPr lang="en-US" altLang="zh-CN" sz="2400" b="0" i="1" strike="noStrike" spc="-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新細明體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b="0" i="1" strike="noStrike" spc="-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新細明體"/>
                              </a:rPr>
                            </m:ctrlPr>
                          </m:sSubPr>
                          <m:e>
                            <m:r>
                              <a:rPr lang="en-US" altLang="zh-CN" sz="2400" b="0" i="1" strike="noStrike" spc="-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新細明體"/>
                              </a:rPr>
                              <m:t>(1−</m:t>
                            </m:r>
                            <m:r>
                              <a:rPr lang="en-US" altLang="zh-CN" sz="2400" b="0" i="1" strike="noStrike" spc="-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新細明體"/>
                              </a:rPr>
                              <m:t>𝑑𝑒𝑣𝑖𝑐𝑒</m:t>
                            </m:r>
                          </m:e>
                          <m:sub>
                            <m:r>
                              <a:rPr lang="en-US" altLang="zh-CN" sz="2400" b="0" i="1" strike="noStrike" spc="-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新細明體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b="0" i="1" strike="noStrike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/>
                          </a:rPr>
                          <m:t>)</m:t>
                        </m:r>
                      </m:e>
                    </m:nary>
                  </m:oMath>
                </a14:m>
                <a:endParaRPr lang="en-US" sz="2400" b="0" strike="noStrike" spc="-1" dirty="0">
                  <a:solidFill>
                    <a:srgbClr val="000000"/>
                  </a:solidFill>
                  <a:latin typeface="Arial"/>
                </a:endParaRPr>
              </a:p>
              <a:p>
                <a:pPr marL="1143000" lvl="2" indent="-228600">
                  <a:spcBef>
                    <a:spcPts val="479"/>
                  </a:spcBef>
                  <a:buClr>
                    <a:srgbClr val="000000"/>
                  </a:buClr>
                  <a:buFont typeface="Symbol"/>
                  <a:buChar char="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trike="noStrike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/>
                          </a:rPr>
                        </m:ctrlPr>
                      </m:sSubPr>
                      <m:e>
                        <m:r>
                          <a:rPr lang="en-US" altLang="zh-CN" sz="2400" b="0" i="1" strike="noStrike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/>
                          </a:rPr>
                          <m:t> </m:t>
                        </m:r>
                        <m:r>
                          <a:rPr lang="en-US" altLang="zh-CN" sz="2400" b="0" i="1" strike="noStrike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/>
                          </a:rPr>
                          <m:t>𝑑𝑒𝑣𝑖𝑐𝑒</m:t>
                        </m:r>
                      </m:e>
                      <m:sub>
                        <m:r>
                          <a:rPr lang="en-US" altLang="zh-CN" sz="2400" b="0" i="1" strike="noStrike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trike="noStrike" spc="-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新細明體"/>
                      </a:rPr>
                      <m:t> </m:t>
                    </m:r>
                  </m:oMath>
                </a14:m>
                <a:r>
                  <a:rPr lang="en-US" sz="2400" b="0" strike="noStrike" spc="-1" dirty="0">
                    <a:solidFill>
                      <a:srgbClr val="000000"/>
                    </a:solidFill>
                    <a:latin typeface="Arial"/>
                  </a:rPr>
                  <a:t>∊ {0,1}</a:t>
                </a:r>
              </a:p>
              <a:p>
                <a:pPr marL="1143000" lvl="2" indent="-228600">
                  <a:spcBef>
                    <a:spcPts val="479"/>
                  </a:spcBef>
                  <a:buClr>
                    <a:srgbClr val="000000"/>
                  </a:buClr>
                  <a:buFont typeface="Symbol"/>
                  <a:buChar char=""/>
                </a:pPr>
                <a:r>
                  <a:rPr lang="en-US" sz="2400" b="0" strike="noStrike" spc="-1" dirty="0">
                    <a:solidFill>
                      <a:srgbClr val="000000"/>
                    </a:solidFill>
                  </a:rPr>
                  <a:t>Minimize</a:t>
                </a:r>
                <a14:m>
                  <m:oMath xmlns:m="http://schemas.openxmlformats.org/officeDocument/2006/math">
                    <m:r>
                      <a:rPr lang="en-US" sz="2400" b="0" i="0" strike="noStrike" spc="-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trike="noStrike" spc="-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l-GR" sz="2400" b="0" i="1" strike="noStrike" spc="-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sz="2400" b="0" i="1" strike="noStrike" spc="-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trike="noStrike" spc="-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400" b="0" i="1" strike="noStrike" spc="-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altLang="zh-CN" sz="2400" b="0" i="1" strike="noStrike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/>
                          </a:rPr>
                        </m:ctrlPr>
                      </m:sSubPr>
                      <m:e>
                        <m:r>
                          <a:rPr lang="en-US" altLang="zh-CN" sz="2400" b="0" i="1" strike="noStrike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/>
                          </a:rPr>
                          <m:t>𝑆</m:t>
                        </m:r>
                      </m:e>
                      <m:sub>
                        <m:r>
                          <a:rPr lang="en-US" altLang="zh-CN" sz="2400" b="0" i="1" strike="noStrike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/>
                          </a:rPr>
                          <m:t>𝑐𝑝𝑢</m:t>
                        </m:r>
                      </m:sub>
                    </m:sSub>
                    <m:r>
                      <a:rPr lang="en-US" sz="2400" b="0" i="1" strike="noStrike" spc="-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trike="noStrike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/>
                          </a:rPr>
                        </m:ctrlPr>
                      </m:sSubPr>
                      <m:e>
                        <m:r>
                          <a:rPr lang="en-US" altLang="zh-CN" sz="2400" b="0" i="1" strike="noStrike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/>
                          </a:rPr>
                          <m:t>𝑆</m:t>
                        </m:r>
                      </m:e>
                      <m:sub>
                        <m:r>
                          <a:rPr lang="en-US" altLang="zh-CN" sz="2400" b="0" i="1" strike="noStrike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/>
                          </a:rPr>
                          <m:t>𝑔𝑝𝑢</m:t>
                        </m:r>
                      </m:sub>
                    </m:sSub>
                    <m:r>
                      <a:rPr lang="en-US" altLang="zh-CN" sz="2400" b="0" i="1" strike="noStrike" spc="-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新細明體"/>
                      </a:rPr>
                      <m:t>)</m:t>
                    </m:r>
                  </m:oMath>
                </a14:m>
                <a:endParaRPr lang="en-US" sz="2400" b="0" strike="noStrike" spc="-1" dirty="0">
                  <a:solidFill>
                    <a:srgbClr val="000000"/>
                  </a:solidFill>
                  <a:latin typeface="Arial"/>
                </a:endParaRPr>
              </a:p>
              <a:p>
                <a:pPr marL="743040" lvl="1" indent="-285840">
                  <a:lnSpc>
                    <a:spcPct val="100000"/>
                  </a:lnSpc>
                  <a:spcBef>
                    <a:spcPts val="641"/>
                  </a:spcBef>
                  <a:buClr>
                    <a:srgbClr val="0000FF"/>
                  </a:buClr>
                  <a:buSzPct val="90000"/>
                  <a:buFont typeface="Arial"/>
                  <a:buChar char="–"/>
                </a:pPr>
                <a:r>
                  <a:rPr lang="en-US" sz="3200" b="0" strike="noStrike" spc="-1" dirty="0">
                    <a:solidFill>
                      <a:srgbClr val="000000"/>
                    </a:solidFill>
                    <a:latin typeface="Calibri"/>
                    <a:ea typeface="標楷體"/>
                  </a:rPr>
                  <a:t>Though NP-complete, small solution space</a:t>
                </a:r>
                <a:r>
                  <a:rPr lang="en-US" sz="3200" spc="-1" dirty="0">
                    <a:solidFill>
                      <a:srgbClr val="000000"/>
                    </a:solidFill>
                    <a:latin typeface="Arial"/>
                    <a:ea typeface="+mj-ea"/>
                  </a:rPr>
                  <a:t> </a:t>
                </a:r>
                <a:r>
                  <a:rPr lang="en-US" sz="3200" b="0" strike="noStrike" spc="-1" dirty="0">
                    <a:solidFill>
                      <a:srgbClr val="000000"/>
                    </a:solidFill>
                    <a:latin typeface="Calibri"/>
                    <a:ea typeface="標楷體"/>
                  </a:rPr>
                  <a:t>(few number of operations)</a:t>
                </a:r>
                <a:endParaRPr lang="en-US" sz="3200" b="0" strike="noStrike" spc="-1" dirty="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79" name="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>
              <a:xfrm>
                <a:off x="609480" y="1125360"/>
                <a:ext cx="6459840" cy="4867200"/>
              </a:xfrm>
              <a:prstGeom prst="rect">
                <a:avLst/>
              </a:prstGeom>
              <a:blipFill>
                <a:blip r:embed="rId3"/>
                <a:stretch>
                  <a:fillRect l="-3208" t="-2882"/>
                </a:stretch>
              </a:blipFill>
              <a:ln w="936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0" name="PlaceHolder 3"/>
          <p:cNvSpPr>
            <a:spLocks noGrp="1"/>
          </p:cNvSpPr>
          <p:nvPr>
            <p:ph type="sldNum" idx="13"/>
          </p:nvPr>
        </p:nvSpPr>
        <p:spPr>
          <a:xfrm>
            <a:off x="9108000" y="6524640"/>
            <a:ext cx="2844000" cy="339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defRPr lang="en-US" sz="1200" b="0" strike="noStrike" spc="-1">
                <a:solidFill>
                  <a:srgbClr val="FFFFFF"/>
                </a:solidFill>
                <a:latin typeface="Arial"/>
                <a:ea typeface="新細明體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</a:pPr>
            <a:fld id="{10A50BF8-05F5-4546-A1B7-65A297A44469}" type="slidenum">
              <a:rPr lang="en-US" sz="1200" b="0" strike="noStrike" spc="-1">
                <a:solidFill>
                  <a:srgbClr val="FFFFFF"/>
                </a:solidFill>
                <a:latin typeface="Arial"/>
                <a:ea typeface="新細明體"/>
              </a:rPr>
              <a:t>24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D62EFC7-6FA5-2033-2FBF-B5D762CB8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4781" y="1104340"/>
            <a:ext cx="4242960" cy="505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11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CN" b="1" spc="-1" dirty="0">
                <a:solidFill>
                  <a:srgbClr val="1F497D"/>
                </a:solidFill>
                <a:latin typeface="Calibri"/>
              </a:rPr>
              <a:t>Weight placement (8/15)</a:t>
            </a:r>
            <a:endParaRPr lang="en-US" b="1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609480" y="1125360"/>
            <a:ext cx="11582520" cy="48672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342720" indent="-342720">
              <a:lnSpc>
                <a:spcPct val="100000"/>
              </a:lnSpc>
              <a:spcBef>
                <a:spcPts val="799"/>
              </a:spcBef>
              <a:buClr>
                <a:srgbClr val="0000FF"/>
              </a:buClr>
              <a:buSzPct val="80000"/>
              <a:buFont typeface="Wingdings" charset="2"/>
              <a:buChar char=""/>
            </a:pPr>
            <a:r>
              <a:rPr lang="en-US" altLang="zh-CN" sz="3600" spc="-1" dirty="0" err="1">
                <a:solidFill>
                  <a:srgbClr val="000000"/>
                </a:solidFill>
                <a:latin typeface="Calibri"/>
              </a:rPr>
              <a:t>FlexGen</a:t>
            </a:r>
            <a:endParaRPr lang="en-US" sz="3500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2800" kern="1200" spc="-1" dirty="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Layer granularity: pins partial weight of layers in the GPU memory</a:t>
            </a:r>
            <a:endParaRPr lang="en-US" altLang="zh-CN" sz="2800" kern="1200" spc="-1" dirty="0">
              <a:solidFill>
                <a:srgbClr val="000000"/>
              </a:solidFill>
              <a:latin typeface="Arial"/>
              <a:ea typeface="新細明體" panose="02020500000000000000" pitchFamily="18" charset="-120"/>
            </a:endParaRP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2800" kern="1200" spc="-1" dirty="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Policy search to find the best data placement</a:t>
            </a: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2800" kern="1200" spc="-1" dirty="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Zig-zag: reuse the weights in the same column</a:t>
            </a:r>
            <a:endParaRPr lang="en-US" sz="2800" b="0" strike="noStrike" spc="-1" dirty="0">
              <a:solidFill>
                <a:srgbClr val="000000"/>
              </a:solidFill>
              <a:latin typeface="Calibri"/>
              <a:ea typeface="標楷體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sldNum" idx="12"/>
          </p:nvPr>
        </p:nvSpPr>
        <p:spPr>
          <a:xfrm>
            <a:off x="9108000" y="6524640"/>
            <a:ext cx="2844000" cy="339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defRPr lang="en-US" sz="1200" b="0" strike="noStrike" spc="-1">
                <a:solidFill>
                  <a:srgbClr val="FFFFFF"/>
                </a:solidFill>
                <a:latin typeface="Arial"/>
                <a:ea typeface="新細明體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</a:pPr>
            <a:fld id="{6E7DFB43-7711-46C8-AC93-8A98482F9D7E}" type="slidenum">
              <a:rPr lang="en-US" sz="1200" b="0" strike="noStrike" spc="-1">
                <a:solidFill>
                  <a:srgbClr val="FFFFFF"/>
                </a:solidFill>
                <a:latin typeface="Arial"/>
                <a:ea typeface="新細明體"/>
              </a:rPr>
              <a:t>25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78D03E0-775D-CB4A-CE3A-1631295303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40" t="54818"/>
          <a:stretch/>
        </p:blipFill>
        <p:spPr>
          <a:xfrm>
            <a:off x="5014127" y="3924797"/>
            <a:ext cx="7177873" cy="224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58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CN" b="1" spc="-1" dirty="0">
                <a:solidFill>
                  <a:srgbClr val="1F497D"/>
                </a:solidFill>
                <a:latin typeface="Calibri"/>
              </a:rPr>
              <a:t>Weight placement (9/15)</a:t>
            </a:r>
            <a:endParaRPr lang="en-US" b="1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609479" y="1125360"/>
            <a:ext cx="9448921" cy="48672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342720" indent="-342720">
              <a:lnSpc>
                <a:spcPct val="100000"/>
              </a:lnSpc>
              <a:spcBef>
                <a:spcPts val="799"/>
              </a:spcBef>
              <a:buClr>
                <a:srgbClr val="0000FF"/>
              </a:buClr>
              <a:buSzPct val="80000"/>
              <a:buFont typeface="Wingdings" charset="2"/>
              <a:buChar char=""/>
            </a:pPr>
            <a:r>
              <a:rPr lang="en-US" altLang="zh-CN" sz="3600" b="0" strike="noStrike" spc="-1" dirty="0" err="1">
                <a:solidFill>
                  <a:srgbClr val="000000"/>
                </a:solidFill>
                <a:latin typeface="Calibri"/>
                <a:ea typeface="標楷體"/>
              </a:rPr>
              <a:t>TwinPilots</a:t>
            </a:r>
            <a:endParaRPr lang="en-US" sz="3500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2800" b="0" strike="noStrike" spc="-1" dirty="0">
                <a:solidFill>
                  <a:srgbClr val="000000"/>
                </a:solidFill>
                <a:latin typeface="Arial"/>
                <a:ea typeface="新細明體"/>
              </a:rPr>
              <a:t>Embedding layers - Row indexing to the weight matrix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lang="en-US" altLang="zh-CN" sz="2400" b="0" strike="noStrike" spc="-1" dirty="0">
                <a:solidFill>
                  <a:srgbClr val="000000"/>
                </a:solidFill>
                <a:latin typeface="Arial"/>
                <a:ea typeface="新細明體"/>
              </a:rPr>
              <a:t>Sparse memory access pattern</a:t>
            </a:r>
          </a:p>
          <a:p>
            <a:pPr marL="1143000" lvl="2" indent="-228600"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lang="en-US" altLang="zh-CN" sz="2400" b="0" strike="noStrike" spc="-1" dirty="0">
                <a:solidFill>
                  <a:srgbClr val="000000"/>
                </a:solidFill>
                <a:latin typeface="Arial"/>
                <a:ea typeface="新細明體"/>
              </a:rPr>
              <a:t>Host memory</a:t>
            </a:r>
          </a:p>
          <a:p>
            <a:pPr marL="1143000" lvl="2" indent="-228600"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lang="en-US" altLang="zh-CN" sz="2400" b="0" strike="noStrike" spc="-1" dirty="0">
                <a:solidFill>
                  <a:srgbClr val="000000"/>
                </a:solidFill>
                <a:latin typeface="Arial"/>
                <a:ea typeface="新細明體"/>
              </a:rPr>
              <a:t>Direct-Host-Access(zero-copy)</a:t>
            </a:r>
            <a:endParaRPr lang="en-US" altLang="zh-CN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endParaRPr lang="en-US" sz="2400" b="0" strike="noStrike" spc="-1" dirty="0">
              <a:solidFill>
                <a:srgbClr val="000000"/>
              </a:solidFill>
              <a:latin typeface="Arial"/>
              <a:ea typeface="新細明體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sldNum" idx="12"/>
          </p:nvPr>
        </p:nvSpPr>
        <p:spPr>
          <a:xfrm>
            <a:off x="9108000" y="6524640"/>
            <a:ext cx="2844000" cy="339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defRPr lang="en-US" sz="1200" b="0" strike="noStrike" spc="-1">
                <a:solidFill>
                  <a:srgbClr val="FFFFFF"/>
                </a:solidFill>
                <a:latin typeface="Arial"/>
                <a:ea typeface="新細明體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</a:pPr>
            <a:fld id="{6E7DFB43-7711-46C8-AC93-8A98482F9D7E}" type="slidenum">
              <a:rPr lang="en-US" sz="1200" b="0" strike="noStrike" spc="-1">
                <a:solidFill>
                  <a:srgbClr val="FFFFFF"/>
                </a:solidFill>
                <a:latin typeface="Arial"/>
                <a:ea typeface="新細明體"/>
              </a:rPr>
              <a:t>26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BC8BEB7-4CC2-696A-D461-E8010D1E0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310" y="2647043"/>
            <a:ext cx="5225379" cy="334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05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CN" b="1" spc="-1" dirty="0">
                <a:solidFill>
                  <a:srgbClr val="1F497D"/>
                </a:solidFill>
                <a:latin typeface="Calibri"/>
              </a:rPr>
              <a:t>Weight placement (10/15)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sldNum" idx="15"/>
          </p:nvPr>
        </p:nvSpPr>
        <p:spPr>
          <a:xfrm>
            <a:off x="9108000" y="6524640"/>
            <a:ext cx="2844000" cy="339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defRPr lang="en-US" sz="1200" b="0" strike="noStrike" spc="-1">
                <a:solidFill>
                  <a:srgbClr val="FFFFFF"/>
                </a:solidFill>
                <a:latin typeface="Arial"/>
                <a:ea typeface="新細明體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</a:pPr>
            <a:fld id="{97F39F1B-C30C-462B-95B0-4F80783DEEEF}" type="slidenum">
              <a:rPr lang="en-US" sz="1200" b="0" strike="noStrike" spc="-1">
                <a:solidFill>
                  <a:srgbClr val="FFFFFF"/>
                </a:solidFill>
                <a:latin typeface="Arial"/>
                <a:ea typeface="新細明體"/>
              </a:rPr>
              <a:t>27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" name="PlaceHolder 2">
            <a:extLst>
              <a:ext uri="{FF2B5EF4-FFF2-40B4-BE49-F238E27FC236}">
                <a16:creationId xmlns:a16="http://schemas.microsoft.com/office/drawing/2014/main" id="{C48838AF-6B24-D6D6-1BAC-53E69740123C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3795" y="1132550"/>
            <a:ext cx="9448921" cy="48672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342720" indent="-342720">
              <a:lnSpc>
                <a:spcPct val="100000"/>
              </a:lnSpc>
              <a:spcBef>
                <a:spcPts val="799"/>
              </a:spcBef>
              <a:buClr>
                <a:srgbClr val="0000FF"/>
              </a:buClr>
              <a:buSzPct val="80000"/>
              <a:buFont typeface="Wingdings" charset="2"/>
              <a:buChar char=""/>
            </a:pPr>
            <a:r>
              <a:rPr lang="en-US" altLang="zh-CN" sz="3600" b="0" strike="noStrike" spc="-1" dirty="0" err="1">
                <a:solidFill>
                  <a:srgbClr val="000000"/>
                </a:solidFill>
                <a:latin typeface="Calibri"/>
                <a:ea typeface="標楷體"/>
              </a:rPr>
              <a:t>TwinPilots</a:t>
            </a:r>
            <a:endParaRPr lang="en-US" sz="3500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2800" spc="-1" dirty="0">
                <a:solidFill>
                  <a:srgbClr val="000000"/>
                </a:solidFill>
                <a:latin typeface="Arial"/>
                <a:ea typeface="新細明體"/>
              </a:rPr>
              <a:t>Transformer layers</a:t>
            </a: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新細明體"/>
              </a:rPr>
              <a:t>P</a:t>
            </a:r>
            <a:r>
              <a:rPr lang="en-US" altLang="zh-CN" sz="2400" b="0" strike="noStrike" spc="-1" dirty="0">
                <a:solidFill>
                  <a:srgbClr val="000000"/>
                </a:solidFill>
                <a:latin typeface="Arial"/>
                <a:ea typeface="新細明體"/>
              </a:rPr>
              <a:t>inned and unpinned </a:t>
            </a: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新細明體"/>
              </a:rPr>
              <a:t>layers</a:t>
            </a:r>
            <a:endParaRPr lang="en-US" altLang="zh-CN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1600200" lvl="3" indent="-228600">
              <a:lnSpc>
                <a:spcPct val="100000"/>
              </a:lnSpc>
              <a:spcBef>
                <a:spcPts val="425"/>
              </a:spcBef>
              <a:buClr>
                <a:srgbClr val="000000"/>
              </a:buClr>
              <a:buFont typeface="Symbol"/>
              <a:buChar char=""/>
            </a:pPr>
            <a:r>
              <a:rPr lang="en-US" altLang="zh-CN" sz="2130" b="0" strike="noStrike" spc="-1" dirty="0">
                <a:solidFill>
                  <a:srgbClr val="000000"/>
                </a:solidFill>
                <a:latin typeface="Arial"/>
                <a:ea typeface="新細明體"/>
              </a:rPr>
              <a:t>First few transformer layers(Pinned – GPU memory)</a:t>
            </a:r>
            <a:endParaRPr lang="en-US" altLang="zh-CN" sz="2130" b="0" strike="noStrike" spc="-1" dirty="0">
              <a:solidFill>
                <a:srgbClr val="000000"/>
              </a:solidFill>
              <a:latin typeface="Arial"/>
            </a:endParaRPr>
          </a:p>
          <a:p>
            <a:pPr marL="1600200" lvl="3" indent="-228600">
              <a:lnSpc>
                <a:spcPct val="100000"/>
              </a:lnSpc>
              <a:spcBef>
                <a:spcPts val="425"/>
              </a:spcBef>
              <a:buClr>
                <a:srgbClr val="000000"/>
              </a:buClr>
              <a:buFont typeface="Symbol"/>
              <a:buChar char=""/>
            </a:pPr>
            <a:r>
              <a:rPr lang="en-US" altLang="zh-CN" sz="2130" b="0" strike="noStrike" spc="-1" dirty="0">
                <a:solidFill>
                  <a:srgbClr val="000000"/>
                </a:solidFill>
                <a:latin typeface="Arial"/>
                <a:ea typeface="新細明體"/>
              </a:rPr>
              <a:t>Online scheduler offloading strategy(Unpinned – Host memory)</a:t>
            </a:r>
            <a:endParaRPr lang="en-US" altLang="zh-CN" sz="213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00FF30B-44E7-75DB-5244-AD405FF53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610" y="3566150"/>
            <a:ext cx="7358390" cy="259525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CN" b="1" spc="-1" dirty="0">
                <a:solidFill>
                  <a:srgbClr val="1F497D"/>
                </a:solidFill>
                <a:latin typeface="Calibri"/>
              </a:rPr>
              <a:t>KV Cache Placement (11/15)</a:t>
            </a:r>
            <a:endParaRPr lang="en-US" b="1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609480" y="1055024"/>
            <a:ext cx="11581560" cy="558828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342720" indent="-342720">
              <a:lnSpc>
                <a:spcPct val="100000"/>
              </a:lnSpc>
              <a:spcBef>
                <a:spcPts val="746"/>
              </a:spcBef>
              <a:buClr>
                <a:srgbClr val="0000FF"/>
              </a:buClr>
              <a:buSzPct val="80000"/>
              <a:buFont typeface="Wingdings" charset="2"/>
              <a:buChar char=""/>
            </a:pPr>
            <a:r>
              <a:rPr lang="en-US" altLang="zh-CN" sz="3600" b="0" strike="noStrike" spc="-1" dirty="0" err="1">
                <a:solidFill>
                  <a:srgbClr val="000000"/>
                </a:solidFill>
                <a:latin typeface="Calibri"/>
                <a:ea typeface="標楷體"/>
              </a:rPr>
              <a:t>FlexGen</a:t>
            </a:r>
            <a:endParaRPr lang="en-US" altLang="zh-CN" sz="3600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2800" kern="1200" spc="-1" dirty="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Tensor granularity: pins portion </a:t>
            </a:r>
            <a:r>
              <a:rPr lang="en-US" altLang="zh-CN" sz="2800" spc="-1" dirty="0">
                <a:solidFill>
                  <a:srgbClr val="000000"/>
                </a:solidFill>
                <a:latin typeface="Arial"/>
                <a:ea typeface="新細明體"/>
              </a:rPr>
              <a:t>elements in a tensor to the GPU</a:t>
            </a: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2800" spc="-1" dirty="0">
                <a:solidFill>
                  <a:srgbClr val="000000"/>
                </a:solidFill>
                <a:latin typeface="Arial"/>
                <a:ea typeface="新細明體"/>
              </a:rPr>
              <a:t>Policy search</a:t>
            </a:r>
            <a:endParaRPr lang="en-US" altLang="zh-CN" sz="3600" b="0" strike="noStrike" spc="-1" dirty="0">
              <a:solidFill>
                <a:srgbClr val="000000"/>
              </a:solidFill>
              <a:latin typeface="Calibri"/>
              <a:ea typeface="標楷體"/>
            </a:endParaRPr>
          </a:p>
          <a:p>
            <a:pPr marL="342720" indent="-342720">
              <a:lnSpc>
                <a:spcPct val="100000"/>
              </a:lnSpc>
              <a:spcBef>
                <a:spcPts val="746"/>
              </a:spcBef>
              <a:buClr>
                <a:srgbClr val="0000FF"/>
              </a:buClr>
              <a:buSzPct val="80000"/>
              <a:buFont typeface="Wingdings" charset="2"/>
              <a:buChar char=""/>
            </a:pPr>
            <a:r>
              <a:rPr lang="en-US" altLang="zh-CN" sz="3600" b="0" strike="noStrike" spc="-1" dirty="0">
                <a:solidFill>
                  <a:srgbClr val="000000"/>
                </a:solidFill>
                <a:latin typeface="Calibri"/>
                <a:ea typeface="標楷體"/>
              </a:rPr>
              <a:t>Llama.cpp</a:t>
            </a:r>
            <a:endParaRPr lang="en-US" altLang="zh-CN" sz="3600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2800" kern="1200" spc="-1" dirty="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Reserve memory for the maximum sequence length</a:t>
            </a:r>
            <a:endParaRPr lang="en-US" altLang="zh-CN" sz="2800" dirty="0"/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2800" dirty="0"/>
              <a:t>Dynamic Growth</a:t>
            </a:r>
            <a:endParaRPr lang="en-US" altLang="zh-CN" sz="3600" b="0" strike="noStrike" spc="-1" dirty="0">
              <a:solidFill>
                <a:srgbClr val="000000"/>
              </a:solidFill>
              <a:latin typeface="Calibri"/>
              <a:ea typeface="標楷體"/>
            </a:endParaRPr>
          </a:p>
          <a:p>
            <a:pPr marL="1600200" lvl="3" indent="-228600">
              <a:lnSpc>
                <a:spcPct val="100000"/>
              </a:lnSpc>
              <a:spcBef>
                <a:spcPts val="425"/>
              </a:spcBef>
              <a:buClr>
                <a:srgbClr val="000000"/>
              </a:buClr>
              <a:buFont typeface="Symbol"/>
              <a:buChar char=""/>
            </a:pPr>
            <a:endParaRPr lang="en-US" sz="213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sldNum" idx="16"/>
          </p:nvPr>
        </p:nvSpPr>
        <p:spPr>
          <a:xfrm>
            <a:off x="9108000" y="6524640"/>
            <a:ext cx="2844000" cy="339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defRPr lang="en-US" sz="1200" b="0" strike="noStrike" spc="-1">
                <a:solidFill>
                  <a:srgbClr val="FFFFFF"/>
                </a:solidFill>
                <a:latin typeface="Arial"/>
                <a:ea typeface="新細明體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</a:pPr>
            <a:fld id="{B7FAA18A-FF36-455C-9720-58C0E37C3EA1}" type="slidenum">
              <a:rPr lang="en-US" sz="1200" b="0" strike="noStrike" spc="-1">
                <a:solidFill>
                  <a:srgbClr val="FFFFFF"/>
                </a:solidFill>
                <a:latin typeface="Arial"/>
                <a:ea typeface="新細明體"/>
              </a:rPr>
              <a:t>28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8325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CN" b="1" spc="-1" dirty="0">
                <a:solidFill>
                  <a:srgbClr val="1F497D"/>
                </a:solidFill>
                <a:latin typeface="Calibri"/>
              </a:rPr>
              <a:t>KV Cache Placement (12/15)</a:t>
            </a:r>
            <a:endParaRPr lang="en-US" b="1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609480" y="1125360"/>
            <a:ext cx="11581560" cy="508788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342720" indent="-342720">
              <a:lnSpc>
                <a:spcPct val="100000"/>
              </a:lnSpc>
              <a:spcBef>
                <a:spcPts val="799"/>
              </a:spcBef>
              <a:buClr>
                <a:srgbClr val="0000FF"/>
              </a:buClr>
              <a:buSzPct val="80000"/>
              <a:buFont typeface="Wingdings" charset="2"/>
              <a:buChar char=""/>
            </a:pPr>
            <a:r>
              <a:rPr lang="en-US" altLang="zh-CN" sz="3600" spc="-1" dirty="0" err="1">
                <a:solidFill>
                  <a:srgbClr val="000000"/>
                </a:solidFill>
                <a:latin typeface="Calibri"/>
              </a:rPr>
              <a:t>vLLM</a:t>
            </a:r>
            <a:endParaRPr lang="en-US" altLang="zh-CN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2800" spc="-1" dirty="0">
                <a:solidFill>
                  <a:srgbClr val="000000"/>
                </a:solidFill>
                <a:latin typeface="Arial"/>
                <a:ea typeface="新細明體"/>
              </a:rPr>
              <a:t>D</a:t>
            </a:r>
            <a:r>
              <a:rPr lang="en-US" altLang="zh-CN" sz="2800" b="0" strike="noStrike" spc="-1" dirty="0">
                <a:solidFill>
                  <a:srgbClr val="000000"/>
                </a:solidFill>
                <a:latin typeface="Arial"/>
                <a:ea typeface="新細明體"/>
              </a:rPr>
              <a:t>ynamically allocates and manages the KV cache</a:t>
            </a:r>
            <a:endParaRPr lang="en-US" altLang="zh-CN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新細明體"/>
              </a:rPr>
              <a:t>B</a:t>
            </a:r>
            <a:r>
              <a:rPr lang="en-US" altLang="zh-CN" sz="2400" b="0" strike="noStrike" spc="-1" dirty="0">
                <a:solidFill>
                  <a:srgbClr val="000000"/>
                </a:solidFill>
                <a:latin typeface="Arial"/>
                <a:ea typeface="新細明體"/>
              </a:rPr>
              <a:t>lock granularity, which is like </a:t>
            </a: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新細明體"/>
              </a:rPr>
              <a:t>the</a:t>
            </a:r>
            <a:r>
              <a:rPr lang="zh-CN" altLang="en-US" sz="2400" spc="-1" dirty="0">
                <a:solidFill>
                  <a:srgbClr val="000000"/>
                </a:solidFill>
                <a:latin typeface="Arial"/>
                <a:ea typeface="新細明體"/>
              </a:rPr>
              <a:t> </a:t>
            </a:r>
            <a:r>
              <a:rPr lang="en-US" altLang="zh-CN" sz="2400" b="0" strike="noStrike" spc="-1" dirty="0">
                <a:solidFill>
                  <a:srgbClr val="000000"/>
                </a:solidFill>
                <a:latin typeface="Arial"/>
                <a:ea typeface="新細明體"/>
              </a:rPr>
              <a:t>page of OS virtual memory</a:t>
            </a:r>
          </a:p>
        </p:txBody>
      </p:sp>
      <p:sp>
        <p:nvSpPr>
          <p:cNvPr id="192" name="PlaceHolder 3"/>
          <p:cNvSpPr>
            <a:spLocks noGrp="1"/>
          </p:cNvSpPr>
          <p:nvPr>
            <p:ph type="sldNum" idx="16"/>
          </p:nvPr>
        </p:nvSpPr>
        <p:spPr>
          <a:xfrm>
            <a:off x="9108000" y="6524640"/>
            <a:ext cx="2844000" cy="339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defRPr lang="en-US" sz="1200" b="0" strike="noStrike" spc="-1">
                <a:solidFill>
                  <a:srgbClr val="FFFFFF"/>
                </a:solidFill>
                <a:latin typeface="Arial"/>
                <a:ea typeface="新細明體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</a:pPr>
            <a:fld id="{B7FAA18A-FF36-455C-9720-58C0E37C3EA1}" type="slidenum">
              <a:rPr lang="en-US" sz="1200" b="0" strike="noStrike" spc="-1" smtClean="0">
                <a:solidFill>
                  <a:srgbClr val="FFFFFF"/>
                </a:solidFill>
                <a:latin typeface="Arial"/>
                <a:ea typeface="新細明體"/>
              </a:rPr>
              <a:t>29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25299CC-9728-9801-6D56-90A0EF0ED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683" y="2710837"/>
            <a:ext cx="6686317" cy="34163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AD17EE2E-4B3D-679D-D713-9A11166D69C2}"/>
              </a:ext>
            </a:extLst>
          </p:cNvPr>
          <p:cNvSpPr txBox="1">
            <a:spLocks/>
          </p:cNvSpPr>
          <p:nvPr/>
        </p:nvSpPr>
        <p:spPr>
          <a:xfrm>
            <a:off x="1311423" y="1125537"/>
            <a:ext cx="10270977" cy="356076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9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 min)</a:t>
            </a:r>
            <a:endParaRPr lang="en-US" altLang="zh-CN" sz="293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Preliminaries</a:t>
            </a:r>
            <a:r>
              <a:rPr lang="en-US" altLang="zh-CN" sz="29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 min)</a:t>
            </a: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 (5 min)</a:t>
            </a: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 (15 min)</a:t>
            </a:r>
          </a:p>
          <a:p>
            <a:pPr lvl="1"/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Scheduler</a:t>
            </a:r>
          </a:p>
          <a:p>
            <a:pPr lvl="1"/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Tensor placement</a:t>
            </a:r>
          </a:p>
          <a:p>
            <a:pPr lvl="1"/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Overlapping</a:t>
            </a: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 (15 min)</a:t>
            </a: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(1 min)</a:t>
            </a: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Q/A (5 min)</a:t>
            </a:r>
          </a:p>
        </p:txBody>
      </p:sp>
    </p:spTree>
    <p:extLst>
      <p:ext uri="{BB962C8B-B14F-4D97-AF65-F5344CB8AC3E}">
        <p14:creationId xmlns:p14="http://schemas.microsoft.com/office/powerpoint/2010/main" val="8338887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CN" b="1" spc="-1" dirty="0">
                <a:solidFill>
                  <a:srgbClr val="1F497D"/>
                </a:solidFill>
                <a:latin typeface="Calibri"/>
              </a:rPr>
              <a:t>KV Cache Placement (13/15)</a:t>
            </a:r>
            <a:endParaRPr lang="en-US" b="1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609480" y="1055024"/>
            <a:ext cx="7262768" cy="558828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342720" indent="-342720">
              <a:lnSpc>
                <a:spcPct val="100000"/>
              </a:lnSpc>
              <a:spcBef>
                <a:spcPts val="746"/>
              </a:spcBef>
              <a:buClr>
                <a:srgbClr val="0000FF"/>
              </a:buClr>
              <a:buSzPct val="80000"/>
              <a:buFont typeface="Wingdings" charset="2"/>
              <a:buChar char=""/>
            </a:pPr>
            <a:r>
              <a:rPr lang="en-US" altLang="zh-CN" sz="3600" b="0" strike="noStrike" spc="-1" dirty="0" err="1">
                <a:solidFill>
                  <a:srgbClr val="000000"/>
                </a:solidFill>
                <a:latin typeface="Calibri"/>
                <a:ea typeface="標楷體"/>
              </a:rPr>
              <a:t>TwinPilots</a:t>
            </a:r>
            <a:endParaRPr lang="en-US" altLang="zh-CN" sz="3600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2800" spc="-1" dirty="0">
                <a:solidFill>
                  <a:srgbClr val="000000"/>
                </a:solidFill>
                <a:latin typeface="Arial"/>
                <a:ea typeface="新細明體"/>
              </a:rPr>
              <a:t>Dynamic allocation and management</a:t>
            </a: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新細明體"/>
              </a:rPr>
              <a:t>B</a:t>
            </a:r>
            <a:r>
              <a:rPr lang="en-US" altLang="zh-CN" sz="2400" b="0" strike="noStrike" spc="-1" dirty="0">
                <a:solidFill>
                  <a:srgbClr val="000000"/>
                </a:solidFill>
                <a:latin typeface="Arial"/>
                <a:ea typeface="新細明體"/>
              </a:rPr>
              <a:t>lock granularity</a:t>
            </a:r>
            <a:endParaRPr lang="en-US" altLang="zh-CN" sz="2130" b="0" strike="noStrike" spc="-1" dirty="0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lang="en-US" altLang="zh-CN" sz="2400" b="0" strike="noStrike" spc="-1" dirty="0">
                <a:solidFill>
                  <a:srgbClr val="000000"/>
                </a:solidFill>
                <a:latin typeface="Arial"/>
                <a:ea typeface="新細明體"/>
              </a:rPr>
              <a:t>GPU FIFO buffers store </a:t>
            </a:r>
            <a:r>
              <a:rPr lang="en-US" altLang="zh-CN" sz="2400" strike="noStrike" spc="-1" dirty="0">
                <a:solidFill>
                  <a:srgbClr val="000000"/>
                </a:solidFill>
                <a:latin typeface="Arial"/>
                <a:ea typeface="新細明體"/>
              </a:rPr>
              <a:t>partial</a:t>
            </a:r>
            <a:r>
              <a:rPr lang="en-US" altLang="zh-CN" sz="2400" b="0" strike="noStrike" spc="-1" dirty="0">
                <a:solidFill>
                  <a:srgbClr val="000000"/>
                </a:solidFill>
                <a:latin typeface="Arial"/>
                <a:ea typeface="新細明體"/>
              </a:rPr>
              <a:t> KV cache blocks</a:t>
            </a:r>
          </a:p>
        </p:txBody>
      </p:sp>
      <p:sp>
        <p:nvSpPr>
          <p:cNvPr id="192" name="PlaceHolder 3"/>
          <p:cNvSpPr>
            <a:spLocks noGrp="1"/>
          </p:cNvSpPr>
          <p:nvPr>
            <p:ph type="sldNum" idx="16"/>
          </p:nvPr>
        </p:nvSpPr>
        <p:spPr>
          <a:xfrm>
            <a:off x="9108000" y="6524640"/>
            <a:ext cx="2844000" cy="339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defRPr lang="en-US" sz="1200" b="0" strike="noStrike" spc="-1">
                <a:solidFill>
                  <a:srgbClr val="FFFFFF"/>
                </a:solidFill>
                <a:latin typeface="Arial"/>
                <a:ea typeface="新細明體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</a:pPr>
            <a:fld id="{B7FAA18A-FF36-455C-9720-58C0E37C3EA1}" type="slidenum">
              <a:rPr lang="en-US" sz="1200" b="0" strike="noStrike" spc="-1">
                <a:solidFill>
                  <a:srgbClr val="FFFFFF"/>
                </a:solidFill>
                <a:latin typeface="Arial"/>
                <a:ea typeface="新細明體"/>
              </a:rPr>
              <a:t>30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21CF32A-9298-8AFE-1147-8221CACAA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174" y="1157123"/>
            <a:ext cx="4626927" cy="494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21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ctr">
            <a:normAutofit/>
          </a:bodyPr>
          <a:lstStyle/>
          <a:p>
            <a:r>
              <a:rPr lang="en-US" altLang="zh-CN" b="1" spc="-1" dirty="0">
                <a:solidFill>
                  <a:srgbClr val="1F497D"/>
                </a:solidFill>
                <a:latin typeface="Calibri"/>
              </a:rPr>
              <a:t>Overlapping (14/15)</a:t>
            </a:r>
            <a:endParaRPr lang="en-US" b="1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609479" y="1125360"/>
            <a:ext cx="9619743" cy="57326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342720" indent="-342720">
              <a:lnSpc>
                <a:spcPct val="100000"/>
              </a:lnSpc>
              <a:spcBef>
                <a:spcPts val="799"/>
              </a:spcBef>
              <a:buClr>
                <a:srgbClr val="0000FF"/>
              </a:buClr>
              <a:buSzPct val="80000"/>
              <a:buFont typeface="Wingdings" charset="2"/>
              <a:buChar char=""/>
            </a:pPr>
            <a:r>
              <a:rPr lang="en-US" altLang="zh-CN" sz="3600" b="0" strike="noStrike" spc="-1" dirty="0" err="1">
                <a:solidFill>
                  <a:srgbClr val="000000"/>
                </a:solidFill>
                <a:latin typeface="Calibri"/>
                <a:ea typeface="標楷體"/>
              </a:rPr>
              <a:t>FlexGen</a:t>
            </a:r>
            <a:endParaRPr lang="en-US" altLang="zh-CN" sz="3600" b="0" strike="noStrike" spc="-1" dirty="0">
              <a:solidFill>
                <a:srgbClr val="000000"/>
              </a:solidFill>
              <a:latin typeface="Calibri"/>
              <a:ea typeface="標楷體"/>
            </a:endParaRPr>
          </a:p>
          <a:p>
            <a:pPr marL="743040" lvl="1" indent="-285840"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3600" spc="-1" dirty="0">
                <a:solidFill>
                  <a:srgbClr val="000000"/>
                </a:solidFill>
                <a:latin typeface="Calibri"/>
              </a:rPr>
              <a:t>Overlap the GPU computation and data loading</a:t>
            </a:r>
          </a:p>
          <a:p>
            <a:pPr marL="743040" lvl="1" indent="-285840"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endParaRPr lang="en-US" altLang="zh-CN" sz="3600" b="0" strike="noStrike" spc="-1" dirty="0">
              <a:solidFill>
                <a:srgbClr val="000000"/>
              </a:solidFill>
              <a:latin typeface="Calibri"/>
              <a:ea typeface="標楷體"/>
            </a:endParaRPr>
          </a:p>
          <a:p>
            <a:pPr marL="743040" lvl="1" indent="-285840"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endParaRPr lang="en-US" altLang="zh-CN" sz="3600" spc="-1" dirty="0">
              <a:solidFill>
                <a:srgbClr val="000000"/>
              </a:solidFill>
              <a:latin typeface="Calibri"/>
              <a:ea typeface="標楷體"/>
            </a:endParaRPr>
          </a:p>
          <a:p>
            <a:pPr marL="457200" lvl="1">
              <a:spcBef>
                <a:spcPts val="641"/>
              </a:spcBef>
              <a:buClr>
                <a:srgbClr val="0000FF"/>
              </a:buClr>
              <a:buSzPct val="90000"/>
            </a:pPr>
            <a:endParaRPr lang="en-US" altLang="zh-CN" sz="3600" spc="-1" dirty="0">
              <a:solidFill>
                <a:srgbClr val="000000"/>
              </a:solidFill>
              <a:latin typeface="Calibri"/>
              <a:ea typeface="標楷體"/>
            </a:endParaRPr>
          </a:p>
          <a:p>
            <a:pPr marL="457200" lvl="1">
              <a:spcBef>
                <a:spcPts val="641"/>
              </a:spcBef>
              <a:buClr>
                <a:srgbClr val="0000FF"/>
              </a:buClr>
              <a:buSzPct val="90000"/>
            </a:pPr>
            <a:endParaRPr lang="en-US" altLang="zh-CN" sz="3600" b="0" strike="noStrike" spc="-1" dirty="0">
              <a:solidFill>
                <a:srgbClr val="000000"/>
              </a:solidFill>
              <a:latin typeface="Calibri"/>
              <a:ea typeface="標楷體"/>
            </a:endParaRPr>
          </a:p>
          <a:p>
            <a:pPr marL="342720" indent="-342720">
              <a:lnSpc>
                <a:spcPct val="100000"/>
              </a:lnSpc>
              <a:spcBef>
                <a:spcPts val="799"/>
              </a:spcBef>
              <a:buClr>
                <a:srgbClr val="0000FF"/>
              </a:buClr>
              <a:buSzPct val="80000"/>
              <a:buFont typeface="Wingdings" charset="2"/>
              <a:buChar char=""/>
            </a:pPr>
            <a:r>
              <a:rPr lang="en-US" altLang="zh-CN" sz="3600" b="0" strike="noStrike" spc="-1" dirty="0">
                <a:solidFill>
                  <a:srgbClr val="000000"/>
                </a:solidFill>
                <a:latin typeface="Calibri"/>
                <a:ea typeface="標楷體"/>
              </a:rPr>
              <a:t>Llama.cpp</a:t>
            </a: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2800" dirty="0"/>
              <a:t>Batch processing</a:t>
            </a:r>
            <a:endParaRPr lang="en-US" altLang="zh-CN" sz="2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sldNum" idx="12"/>
          </p:nvPr>
        </p:nvSpPr>
        <p:spPr>
          <a:xfrm>
            <a:off x="9108000" y="6524640"/>
            <a:ext cx="2844000" cy="339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defRPr lang="en-US" sz="1200" b="0" strike="noStrike" spc="-1">
                <a:solidFill>
                  <a:srgbClr val="FFFFFF"/>
                </a:solidFill>
                <a:latin typeface="Arial"/>
                <a:ea typeface="新細明體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</a:pPr>
            <a:fld id="{6E7DFB43-7711-46C8-AC93-8A98482F9D7E}" type="slidenum">
              <a:rPr lang="en-US" sz="1200" b="0" strike="noStrike" spc="-1">
                <a:solidFill>
                  <a:srgbClr val="FFFFFF"/>
                </a:solidFill>
                <a:latin typeface="Arial"/>
                <a:ea typeface="新細明體"/>
              </a:rPr>
              <a:t>31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2A7F72C-2455-2305-1B00-048BFA658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11" y="2335505"/>
            <a:ext cx="5752789" cy="212620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AD032F1-DC0C-0362-24C8-27BEEC925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316" y="2526687"/>
            <a:ext cx="5489684" cy="207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661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CN" b="1" spc="-1" dirty="0">
                <a:solidFill>
                  <a:srgbClr val="1F497D"/>
                </a:solidFill>
                <a:latin typeface="Calibri"/>
              </a:rPr>
              <a:t>Overlapping (15/15)</a:t>
            </a:r>
            <a:endParaRPr lang="en-US" b="1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609480" y="1125360"/>
            <a:ext cx="6193254" cy="508788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342720" indent="-342720">
              <a:lnSpc>
                <a:spcPct val="100000"/>
              </a:lnSpc>
              <a:spcBef>
                <a:spcPts val="746"/>
              </a:spcBef>
              <a:buClr>
                <a:srgbClr val="0000FF"/>
              </a:buClr>
              <a:buSzPct val="80000"/>
              <a:buFont typeface="Wingdings" charset="2"/>
              <a:buChar char=""/>
            </a:pPr>
            <a:r>
              <a:rPr lang="en-US" altLang="zh-CN" sz="3600" b="0" strike="noStrike" spc="-1" dirty="0" err="1">
                <a:solidFill>
                  <a:srgbClr val="000000"/>
                </a:solidFill>
                <a:latin typeface="Calibri"/>
                <a:ea typeface="標楷體"/>
              </a:rPr>
              <a:t>TwinPilots</a:t>
            </a:r>
            <a:endParaRPr lang="en-US" altLang="zh-CN" sz="3600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2800" spc="-1" dirty="0">
                <a:solidFill>
                  <a:srgbClr val="000000"/>
                </a:solidFill>
                <a:latin typeface="Arial"/>
              </a:rPr>
              <a:t>Load-balancing problem</a:t>
            </a:r>
            <a:endParaRPr lang="en-US" altLang="zh-CN" sz="2800" kern="1200" spc="-1" dirty="0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2800" kern="1200" spc="-1" dirty="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Weights load of the next layer</a:t>
            </a: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2800" kern="1200" spc="-1" dirty="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Or KV cache swap between old and new layers</a:t>
            </a: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2800" kern="1200" spc="-1" dirty="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Each operation computing</a:t>
            </a:r>
          </a:p>
        </p:txBody>
      </p:sp>
      <p:sp>
        <p:nvSpPr>
          <p:cNvPr id="192" name="PlaceHolder 3"/>
          <p:cNvSpPr>
            <a:spLocks noGrp="1"/>
          </p:cNvSpPr>
          <p:nvPr>
            <p:ph type="sldNum" idx="16"/>
          </p:nvPr>
        </p:nvSpPr>
        <p:spPr>
          <a:xfrm>
            <a:off x="9108000" y="6524640"/>
            <a:ext cx="2844000" cy="339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defRPr lang="en-US" sz="1200" b="0" strike="noStrike" spc="-1">
                <a:solidFill>
                  <a:srgbClr val="FFFFFF"/>
                </a:solidFill>
                <a:latin typeface="Arial"/>
                <a:ea typeface="新細明體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</a:pPr>
            <a:fld id="{B7FAA18A-FF36-455C-9720-58C0E37C3EA1}" type="slidenum">
              <a:rPr lang="en-US" sz="1200" b="0" strike="noStrike" spc="-1">
                <a:solidFill>
                  <a:srgbClr val="FFFFFF"/>
                </a:solidFill>
                <a:latin typeface="Arial"/>
                <a:ea typeface="新細明體"/>
              </a:rPr>
              <a:t>32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38F6E40-7A36-9A73-47E7-E69A26E69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097" y="1058236"/>
            <a:ext cx="4741903" cy="508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342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33</a:t>
            </a:fld>
            <a:endParaRPr lang="zh-TW" altLang="en-US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AD17EE2E-4B3D-679D-D713-9A11166D69C2}"/>
              </a:ext>
            </a:extLst>
          </p:cNvPr>
          <p:cNvSpPr txBox="1">
            <a:spLocks/>
          </p:cNvSpPr>
          <p:nvPr/>
        </p:nvSpPr>
        <p:spPr>
          <a:xfrm>
            <a:off x="1311423" y="1125537"/>
            <a:ext cx="10270977" cy="356076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(4 min)</a:t>
            </a:r>
            <a:endParaRPr lang="en-US" altLang="zh-CN" sz="293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Preliminaries (10 min)</a:t>
            </a: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 (5 min)</a:t>
            </a: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 (15 min)</a:t>
            </a:r>
          </a:p>
          <a:p>
            <a:pPr lvl="1"/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Scheduler</a:t>
            </a:r>
          </a:p>
          <a:p>
            <a:pPr lvl="1"/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Tensor placement</a:t>
            </a:r>
          </a:p>
          <a:p>
            <a:pPr lvl="1"/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Overlapping</a:t>
            </a:r>
          </a:p>
          <a:p>
            <a:r>
              <a:rPr lang="en-US" altLang="zh-CN" sz="29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 </a:t>
            </a:r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(15 min)</a:t>
            </a: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(1 min)</a:t>
            </a: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Q/A (5 min)</a:t>
            </a:r>
          </a:p>
        </p:txBody>
      </p:sp>
    </p:spTree>
    <p:extLst>
      <p:ext uri="{BB962C8B-B14F-4D97-AF65-F5344CB8AC3E}">
        <p14:creationId xmlns:p14="http://schemas.microsoft.com/office/powerpoint/2010/main" val="42879115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CN" b="1" spc="-1" dirty="0">
                <a:solidFill>
                  <a:srgbClr val="1F497D"/>
                </a:solidFill>
                <a:latin typeface="Calibri"/>
              </a:rPr>
              <a:t>Evaluation (1/13)</a:t>
            </a:r>
            <a:endParaRPr lang="en-US" b="1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609480" y="1125360"/>
            <a:ext cx="11581560" cy="32490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rmAutofit fontScale="96500"/>
          </a:bodyPr>
          <a:lstStyle/>
          <a:p>
            <a:pPr marL="342720" indent="-342720">
              <a:lnSpc>
                <a:spcPct val="100000"/>
              </a:lnSpc>
              <a:spcBef>
                <a:spcPts val="746"/>
              </a:spcBef>
              <a:buClr>
                <a:srgbClr val="0000FF"/>
              </a:buClr>
              <a:buSzPct val="80000"/>
              <a:buFont typeface="Wingdings" charset="2"/>
              <a:buChar char=""/>
            </a:pPr>
            <a:r>
              <a:rPr lang="en-US" sz="3700" spc="-1" dirty="0">
                <a:solidFill>
                  <a:srgbClr val="000000"/>
                </a:solidFill>
                <a:latin typeface="Calibri"/>
              </a:rPr>
              <a:t>Setup</a:t>
            </a: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sz="3300" spc="-1" dirty="0">
                <a:solidFill>
                  <a:srgbClr val="000000"/>
                </a:solidFill>
                <a:latin typeface="Calibri"/>
              </a:rPr>
              <a:t>CPU: Implement on </a:t>
            </a:r>
            <a:r>
              <a:rPr lang="en-US" sz="3300" spc="-1" dirty="0" err="1">
                <a:solidFill>
                  <a:srgbClr val="000000"/>
                </a:solidFill>
                <a:latin typeface="Calibri"/>
              </a:rPr>
              <a:t>PyTorch</a:t>
            </a:r>
            <a:r>
              <a:rPr lang="en-US" sz="3300" spc="-1" dirty="0">
                <a:solidFill>
                  <a:srgbClr val="000000"/>
                </a:solidFill>
                <a:latin typeface="Calibri"/>
              </a:rPr>
              <a:t> 2.3 with Intel-MKL and OpenMP</a:t>
            </a: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sz="3300" spc="-1" dirty="0">
                <a:solidFill>
                  <a:srgbClr val="000000"/>
                </a:solidFill>
                <a:latin typeface="Calibri"/>
              </a:rPr>
              <a:t>GPU: Linux 6.5 with CUDA 12.1</a:t>
            </a: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sz="3300" spc="-1" dirty="0">
                <a:solidFill>
                  <a:srgbClr val="000000"/>
                </a:solidFill>
                <a:latin typeface="Calibri"/>
              </a:rPr>
              <a:t>LLM: OPT-30B, OPT-66B, and Llama-30B represented in FP16 format with different batch sizes and sequence lengths</a:t>
            </a:r>
          </a:p>
        </p:txBody>
      </p:sp>
      <p:sp>
        <p:nvSpPr>
          <p:cNvPr id="219" name="PlaceHolder 3"/>
          <p:cNvSpPr>
            <a:spLocks noGrp="1"/>
          </p:cNvSpPr>
          <p:nvPr>
            <p:ph type="sldNum" idx="23"/>
          </p:nvPr>
        </p:nvSpPr>
        <p:spPr>
          <a:xfrm>
            <a:off x="9108000" y="6524640"/>
            <a:ext cx="2844000" cy="339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defRPr lang="en-US" sz="1200" b="0" strike="noStrike" spc="-1">
                <a:solidFill>
                  <a:srgbClr val="FFFFFF"/>
                </a:solidFill>
                <a:latin typeface="Arial"/>
                <a:ea typeface="新細明體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</a:pPr>
            <a:fld id="{21B285BB-A5A7-4D11-AF53-68399E6EDEF2}" type="slidenum">
              <a:rPr lang="en-US" sz="1200" b="0" strike="noStrike" spc="-1">
                <a:solidFill>
                  <a:srgbClr val="FFFFFF"/>
                </a:solidFill>
                <a:latin typeface="Arial"/>
                <a:ea typeface="新細明體"/>
              </a:rPr>
              <a:t>34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220" name="图片 5"/>
          <p:cNvPicPr/>
          <p:nvPr/>
        </p:nvPicPr>
        <p:blipFill>
          <a:blip r:embed="rId3"/>
          <a:stretch/>
        </p:blipFill>
        <p:spPr>
          <a:xfrm>
            <a:off x="5888334" y="3969099"/>
            <a:ext cx="6286506" cy="2163501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CN" b="1" spc="-1" dirty="0">
                <a:solidFill>
                  <a:srgbClr val="1F497D"/>
                </a:solidFill>
                <a:latin typeface="Calibri"/>
              </a:rPr>
              <a:t>Evaluation - Single GPU (2/13)</a:t>
            </a:r>
            <a:endParaRPr lang="en-US" b="1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565560" y="1092240"/>
            <a:ext cx="11581560" cy="57319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342720" indent="-342720">
              <a:lnSpc>
                <a:spcPct val="100000"/>
              </a:lnSpc>
              <a:spcBef>
                <a:spcPts val="746"/>
              </a:spcBef>
              <a:buClr>
                <a:srgbClr val="0000FF"/>
              </a:buClr>
              <a:buSzPct val="80000"/>
              <a:buFont typeface="Wingdings" charset="2"/>
              <a:buChar char=""/>
            </a:pPr>
            <a:r>
              <a:rPr lang="en-US" sz="3600" spc="-1" dirty="0">
                <a:solidFill>
                  <a:srgbClr val="000000"/>
                </a:solidFill>
                <a:latin typeface="Calibri"/>
              </a:rPr>
              <a:t>Decoding Throughput</a:t>
            </a:r>
          </a:p>
          <a:p>
            <a:pPr>
              <a:lnSpc>
                <a:spcPct val="100000"/>
              </a:lnSpc>
              <a:spcBef>
                <a:spcPts val="746"/>
              </a:spcBef>
              <a:buClr>
                <a:srgbClr val="0000FF"/>
              </a:buClr>
              <a:buSzPct val="80000"/>
            </a:pPr>
            <a:endParaRPr lang="en-US" sz="3600" spc="-1" dirty="0">
              <a:solidFill>
                <a:srgbClr val="000000"/>
              </a:solidFill>
              <a:latin typeface="Calibri"/>
            </a:endParaRP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endParaRPr lang="en-US" sz="3200" b="0" strike="noStrike" spc="-1" dirty="0">
              <a:solidFill>
                <a:srgbClr val="000000"/>
              </a:solidFill>
              <a:latin typeface="Calibri"/>
              <a:ea typeface="標楷體"/>
            </a:endParaRP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sz="3200" b="0" strike="noStrike" spc="-1" dirty="0">
                <a:solidFill>
                  <a:srgbClr val="000000"/>
                </a:solidFill>
                <a:latin typeface="Calibri"/>
                <a:ea typeface="標楷體"/>
              </a:rPr>
              <a:t>Setting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新細明體"/>
              </a:rPr>
              <a:t>Batch size ranges from 1 to 48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新細明體"/>
              </a:rPr>
              <a:t>Prompt length ranges from 32 to 896 tokens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新細明體"/>
              </a:rPr>
              <a:t>Decoding length ranges from 32 to 128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sz="3200" b="0" strike="noStrike" spc="-1" dirty="0" err="1">
                <a:solidFill>
                  <a:srgbClr val="000000"/>
                </a:solidFill>
                <a:latin typeface="Calibri"/>
                <a:ea typeface="標楷體"/>
              </a:rPr>
              <a:t>FlexGen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Pipeline inference across three consecutive transformer layers</a:t>
            </a:r>
          </a:p>
        </p:txBody>
      </p:sp>
      <p:sp>
        <p:nvSpPr>
          <p:cNvPr id="223" name="PlaceHolder 3"/>
          <p:cNvSpPr>
            <a:spLocks noGrp="1"/>
          </p:cNvSpPr>
          <p:nvPr>
            <p:ph type="sldNum" idx="24"/>
          </p:nvPr>
        </p:nvSpPr>
        <p:spPr>
          <a:xfrm>
            <a:off x="9108000" y="6524640"/>
            <a:ext cx="2844000" cy="339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defRPr lang="en-US" sz="1200" b="0" strike="noStrike" spc="-1">
                <a:solidFill>
                  <a:srgbClr val="FFFFFF"/>
                </a:solidFill>
                <a:latin typeface="Arial"/>
                <a:ea typeface="新細明體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</a:pPr>
            <a:fld id="{5B135C85-2670-4E6C-9ECE-74D324C5D5CF}" type="slidenum">
              <a:rPr lang="en-US" sz="1200" b="0" strike="noStrike" spc="-1">
                <a:solidFill>
                  <a:srgbClr val="FFFFFF"/>
                </a:solidFill>
                <a:latin typeface="Arial"/>
                <a:ea typeface="新細明體"/>
              </a:rPr>
              <a:t>35</a:t>
            </a:fld>
            <a:endParaRPr lang="en-US" sz="1200" b="0" strike="noStrike" spc="-1">
              <a:latin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文本框 5"/>
              <p:cNvSpPr txBox="1"/>
              <p:nvPr/>
            </p:nvSpPr>
            <p:spPr>
              <a:xfrm>
                <a:off x="1053189" y="1811080"/>
                <a:ext cx="5073119" cy="1049768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80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ar-AE" sz="280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ar-AE" sz="2800" smtClean="0">
                          <a:latin typeface="Cambria Math" panose="02040503050406030204" pitchFamily="18" charset="0"/>
                        </a:rPr>
                        <m:t>𝑟𝑜𝑢𝑔</m:t>
                      </m:r>
                      <m:r>
                        <a:rPr lang="ar-AE" sz="280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ar-AE" sz="2800" smtClean="0">
                          <a:latin typeface="Cambria Math" panose="02040503050406030204" pitchFamily="18" charset="0"/>
                        </a:rPr>
                        <m:t>𝑝𝑢𝑡</m:t>
                      </m:r>
                      <m:r>
                        <a:rPr lang="ar-AE" sz="28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800">
                              <a:latin typeface="Cambria Math" panose="02040503050406030204" pitchFamily="18" charset="0"/>
                            </a:rPr>
                            <m:t>𝑑𝑒𝑐𝑜𝑑𝑒</m:t>
                          </m:r>
                          <m:r>
                            <a:rPr lang="ar-AE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ar-AE" sz="2800">
                              <a:latin typeface="Cambria Math" panose="02040503050406030204" pitchFamily="18" charset="0"/>
                            </a:rPr>
                            <m:t>𝑙𝑒𝑛𝑔𝑡</m:t>
                          </m:r>
                          <m:r>
                            <a:rPr lang="ar-AE" sz="280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ar-AE" sz="2800">
                              <a:latin typeface="Cambria Math" panose="02040503050406030204" pitchFamily="18" charset="0"/>
                            </a:rPr>
                            <m:t>𝑑𝑒𝑐𝑜𝑑𝑖𝑛𝑔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ar-AE" sz="2800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228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189" y="1811080"/>
                <a:ext cx="5073119" cy="10497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ctr">
            <a:normAutofit/>
          </a:bodyPr>
          <a:lstStyle/>
          <a:p>
            <a:r>
              <a:rPr lang="en-US" altLang="zh-CN" b="1" spc="-1" dirty="0">
                <a:solidFill>
                  <a:srgbClr val="1F497D"/>
                </a:solidFill>
                <a:latin typeface="Calibri"/>
              </a:rPr>
              <a:t>Evaluation - Single GPU (3/13)</a:t>
            </a:r>
            <a:endParaRPr lang="en-US" b="1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609480" y="1125360"/>
            <a:ext cx="11581560" cy="32490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342720" indent="-342720">
              <a:lnSpc>
                <a:spcPct val="100000"/>
              </a:lnSpc>
              <a:spcBef>
                <a:spcPts val="746"/>
              </a:spcBef>
              <a:buClr>
                <a:srgbClr val="0000FF"/>
              </a:buClr>
              <a:buSzPct val="80000"/>
              <a:buFont typeface="Wingdings" charset="2"/>
              <a:buChar char=""/>
            </a:pPr>
            <a:r>
              <a:rPr lang="en-US" altLang="zh-CN" sz="3600" spc="-1" dirty="0">
                <a:solidFill>
                  <a:srgbClr val="000000"/>
                </a:solidFill>
                <a:latin typeface="Calibri"/>
              </a:rPr>
              <a:t>Decoding Throughput</a:t>
            </a:r>
            <a:endParaRPr lang="en-US" sz="3600" spc="-1" dirty="0">
              <a:solidFill>
                <a:srgbClr val="000000"/>
              </a:solidFill>
              <a:latin typeface="Calibri"/>
            </a:endParaRP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3200" spc="-1" dirty="0" err="1">
                <a:solidFill>
                  <a:srgbClr val="000000"/>
                </a:solidFill>
                <a:latin typeface="Calibri"/>
              </a:rPr>
              <a:t>TwinPilots</a:t>
            </a:r>
            <a:r>
              <a:rPr lang="en-US" altLang="zh-CN" sz="3200" spc="-1" dirty="0">
                <a:solidFill>
                  <a:srgbClr val="000000"/>
                </a:solidFill>
                <a:latin typeface="Calibri"/>
              </a:rPr>
              <a:t> </a:t>
            </a:r>
            <a:endParaRPr lang="en-US" sz="3200" spc="-1" dirty="0">
              <a:solidFill>
                <a:srgbClr val="000000"/>
              </a:solidFill>
              <a:latin typeface="Calibri"/>
            </a:endParaRP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lang="en-US" altLang="zh-CN" sz="3200" spc="-1" dirty="0">
                <a:solidFill>
                  <a:srgbClr val="000000"/>
                </a:solidFill>
                <a:latin typeface="Calibri"/>
              </a:rPr>
              <a:t>Zero copy: NVIDIA Unified Addressing</a:t>
            </a: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lang="en-US" altLang="zh-CN" sz="3200" spc="-1" dirty="0">
                <a:solidFill>
                  <a:srgbClr val="000000"/>
                </a:solidFill>
                <a:latin typeface="Calibri"/>
              </a:rPr>
              <a:t>Zero-size GPU KV cache buffer but holds pinned weights</a:t>
            </a:r>
            <a:endParaRPr lang="en-US" sz="32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sldNum" idx="20"/>
          </p:nvPr>
        </p:nvSpPr>
        <p:spPr>
          <a:xfrm>
            <a:off x="9108000" y="6524640"/>
            <a:ext cx="2844000" cy="339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defRPr lang="en-US" sz="1200" b="0" strike="noStrike" spc="-1">
                <a:solidFill>
                  <a:srgbClr val="FFFFFF"/>
                </a:solidFill>
                <a:latin typeface="Arial"/>
                <a:ea typeface="新細明體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</a:pPr>
            <a:fld id="{B32AFDEF-01A7-472B-86F1-EE69A674172A}" type="slidenum">
              <a:rPr lang="en-US" sz="1200" b="0" strike="noStrike" spc="-1">
                <a:solidFill>
                  <a:srgbClr val="FFFFFF"/>
                </a:solidFill>
                <a:latin typeface="Arial"/>
                <a:ea typeface="新細明體"/>
              </a:rPr>
              <a:t>36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09718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CN" b="1" spc="-1" dirty="0">
                <a:solidFill>
                  <a:srgbClr val="1F497D"/>
                </a:solidFill>
                <a:latin typeface="Calibri"/>
              </a:rPr>
              <a:t>Evaluation - Single GPU (4/13)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609480" y="1125360"/>
            <a:ext cx="5073120" cy="55872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342720" indent="-342720">
              <a:lnSpc>
                <a:spcPct val="100000"/>
              </a:lnSpc>
              <a:spcBef>
                <a:spcPts val="746"/>
              </a:spcBef>
              <a:buClr>
                <a:srgbClr val="0000FF"/>
              </a:buClr>
              <a:buSzPct val="80000"/>
              <a:buFont typeface="Wingdings" charset="2"/>
              <a:buChar char=""/>
            </a:pPr>
            <a:r>
              <a:rPr lang="en-US" sz="3740" b="0" strike="noStrike" spc="-1" dirty="0">
                <a:solidFill>
                  <a:srgbClr val="000000"/>
                </a:solidFill>
                <a:latin typeface="Calibri"/>
                <a:ea typeface="標楷體"/>
              </a:rPr>
              <a:t>Results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sz="3200" b="0" strike="noStrike" spc="-1" dirty="0" err="1">
                <a:solidFill>
                  <a:srgbClr val="000000"/>
                </a:solidFill>
                <a:latin typeface="Calibri"/>
                <a:ea typeface="標楷體"/>
              </a:rPr>
              <a:t>TwinPilots</a:t>
            </a:r>
            <a:r>
              <a:rPr lang="en-US" sz="3200" b="0" strike="noStrike" spc="-1" dirty="0">
                <a:solidFill>
                  <a:srgbClr val="000000"/>
                </a:solidFill>
                <a:latin typeface="Calibri"/>
                <a:ea typeface="標楷體"/>
              </a:rPr>
              <a:t> has higher throughput because of higher CPU utilization</a:t>
            </a:r>
            <a:endParaRPr lang="en-US" altLang="zh-CN" sz="3200" spc="-1" dirty="0">
              <a:solidFill>
                <a:srgbClr val="000000"/>
              </a:solidFill>
              <a:latin typeface="Calibri"/>
            </a:endParaRP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新細明體"/>
              </a:rPr>
              <a:t>unchanged GPU execution time</a:t>
            </a:r>
            <a:endParaRPr lang="en-US" sz="2400" spc="-1" dirty="0">
              <a:solidFill>
                <a:srgbClr val="000000"/>
              </a:solidFill>
              <a:latin typeface="Arial"/>
              <a:ea typeface="新細明體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sldNum" idx="25"/>
          </p:nvPr>
        </p:nvSpPr>
        <p:spPr>
          <a:xfrm>
            <a:off x="9108000" y="6524640"/>
            <a:ext cx="2844000" cy="339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defRPr lang="en-US" sz="1200" b="0" strike="noStrike" spc="-1">
                <a:solidFill>
                  <a:srgbClr val="FFFFFF"/>
                </a:solidFill>
                <a:latin typeface="Arial"/>
                <a:ea typeface="新細明體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</a:pPr>
            <a:fld id="{4779F81A-7D50-43DB-979D-CFBDCFC8BE92}" type="slidenum">
              <a:rPr lang="en-US" sz="1200" b="0" strike="noStrike" spc="-1">
                <a:solidFill>
                  <a:srgbClr val="FFFFFF"/>
                </a:solidFill>
                <a:latin typeface="Arial"/>
                <a:ea typeface="新細明體"/>
              </a:rPr>
              <a:t>37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A17D12E-CB00-5142-5480-863959902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440" y="2060758"/>
            <a:ext cx="6663559" cy="394260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CN" b="1" spc="-1" dirty="0">
                <a:solidFill>
                  <a:srgbClr val="1F497D"/>
                </a:solidFill>
                <a:latin typeface="Calibri"/>
              </a:rPr>
              <a:t>Evaluation - Single GPU (5/13)</a:t>
            </a:r>
            <a:endParaRPr lang="en-US" b="1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565560" y="1092240"/>
            <a:ext cx="11130840" cy="57319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342720" indent="-342720">
              <a:lnSpc>
                <a:spcPct val="100000"/>
              </a:lnSpc>
              <a:spcBef>
                <a:spcPts val="746"/>
              </a:spcBef>
              <a:buClr>
                <a:srgbClr val="0000FF"/>
              </a:buClr>
              <a:buSzPct val="80000"/>
              <a:buFont typeface="Wingdings" charset="2"/>
              <a:buChar char=""/>
            </a:pPr>
            <a:r>
              <a:rPr lang="en-US" sz="3600" b="0" strike="noStrike" spc="-1" dirty="0">
                <a:solidFill>
                  <a:srgbClr val="000000"/>
                </a:solidFill>
                <a:latin typeface="Calibri"/>
                <a:ea typeface="標楷體"/>
              </a:rPr>
              <a:t>CPU-GPU Load Balance</a:t>
            </a:r>
            <a:endParaRPr lang="en-US" sz="3600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新細明體"/>
              </a:rPr>
              <a:t>The overall pipeline execution time is determined by the maximum among CPU execution time and GPU execution time.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sz="2800" spc="-1" dirty="0" err="1">
                <a:solidFill>
                  <a:srgbClr val="000000"/>
                </a:solidFill>
                <a:latin typeface="Arial"/>
                <a:ea typeface="新細明體"/>
              </a:rPr>
              <a:t>TwinPilots</a:t>
            </a:r>
            <a:r>
              <a:rPr lang="en-US" sz="2800" spc="-1" dirty="0">
                <a:solidFill>
                  <a:srgbClr val="000000"/>
                </a:solidFill>
                <a:latin typeface="Arial"/>
                <a:ea typeface="新細明體"/>
              </a:rPr>
              <a:t> has a balanced load distribution.</a:t>
            </a:r>
          </a:p>
        </p:txBody>
      </p:sp>
      <p:sp>
        <p:nvSpPr>
          <p:cNvPr id="235" name="PlaceHolder 3"/>
          <p:cNvSpPr>
            <a:spLocks noGrp="1"/>
          </p:cNvSpPr>
          <p:nvPr>
            <p:ph type="sldNum" idx="27"/>
          </p:nvPr>
        </p:nvSpPr>
        <p:spPr>
          <a:xfrm>
            <a:off x="9108000" y="6524640"/>
            <a:ext cx="2844000" cy="339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defRPr lang="en-US" sz="1200" b="0" strike="noStrike" spc="-1">
                <a:solidFill>
                  <a:srgbClr val="FFFFFF"/>
                </a:solidFill>
                <a:latin typeface="Arial"/>
                <a:ea typeface="新細明體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</a:pPr>
            <a:fld id="{5336CF33-ACC8-40B2-85B6-7CE9AD3A0911}" type="slidenum">
              <a:rPr lang="en-US" sz="1200" b="0" strike="noStrike" spc="-1">
                <a:solidFill>
                  <a:srgbClr val="FFFFFF"/>
                </a:solidFill>
                <a:latin typeface="Arial"/>
                <a:ea typeface="新細明體"/>
              </a:rPr>
              <a:t>38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9EB1CD8-6A4D-3561-0F1F-F4BF14D9E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965" y="3034780"/>
            <a:ext cx="7073462" cy="3081911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CN" b="1" spc="-1" dirty="0">
                <a:solidFill>
                  <a:srgbClr val="1F497D"/>
                </a:solidFill>
                <a:latin typeface="Calibri"/>
              </a:rPr>
              <a:t>Evaluation - Single GPU (6/13)</a:t>
            </a:r>
            <a:endParaRPr lang="en-US" b="1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565560" y="1092240"/>
            <a:ext cx="11130840" cy="57319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342720" indent="-342720">
              <a:lnSpc>
                <a:spcPct val="100000"/>
              </a:lnSpc>
              <a:spcBef>
                <a:spcPts val="746"/>
              </a:spcBef>
              <a:buClr>
                <a:srgbClr val="0000FF"/>
              </a:buClr>
              <a:buSzPct val="80000"/>
              <a:buFont typeface="Wingdings" charset="2"/>
              <a:buChar char=""/>
            </a:pPr>
            <a:r>
              <a:rPr lang="en-US" sz="3600" spc="-1" dirty="0">
                <a:solidFill>
                  <a:srgbClr val="000000"/>
                </a:solidFill>
                <a:latin typeface="Calibri"/>
              </a:rPr>
              <a:t>Performance Breakdown</a:t>
            </a: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sz="2800" spc="-1" dirty="0" err="1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FlexGen</a:t>
            </a:r>
            <a:r>
              <a:rPr lang="en-US" sz="2800" spc="-1" dirty="0">
                <a:solidFill>
                  <a:srgbClr val="000000"/>
                </a:solidFill>
                <a:latin typeface="Arial"/>
                <a:ea typeface="新細明體"/>
              </a:rPr>
              <a:t>: own pinning, scheduling strategy</a:t>
            </a: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sz="2800" spc="-1" dirty="0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+Planner</a:t>
            </a:r>
            <a:r>
              <a:rPr lang="en-US" sz="2800" spc="-1" dirty="0">
                <a:solidFill>
                  <a:srgbClr val="000000"/>
                </a:solidFill>
                <a:latin typeface="Arial"/>
                <a:ea typeface="新細明體"/>
              </a:rPr>
              <a:t>: adding load balancing planner, without pinning any model weights</a:t>
            </a: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sz="2800" spc="-1" dirty="0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+Pin</a:t>
            </a:r>
            <a:r>
              <a:rPr lang="en-US" sz="2800" spc="-1" dirty="0">
                <a:solidFill>
                  <a:srgbClr val="000000"/>
                </a:solidFill>
                <a:latin typeface="Arial"/>
                <a:ea typeface="新細明體"/>
              </a:rPr>
              <a:t>: employing the data placement strategy </a:t>
            </a: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sz="2800" spc="-1" dirty="0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+</a:t>
            </a:r>
            <a:r>
              <a:rPr lang="en-US" sz="2800" spc="-1" dirty="0" err="1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ZeroCopy</a:t>
            </a:r>
            <a:r>
              <a:rPr lang="en-US" sz="2800" spc="-1" dirty="0">
                <a:solidFill>
                  <a:srgbClr val="000000"/>
                </a:solidFill>
                <a:latin typeface="Arial"/>
                <a:ea typeface="新細明體"/>
              </a:rPr>
              <a:t>: involving the zero copy for IR</a:t>
            </a:r>
          </a:p>
        </p:txBody>
      </p:sp>
      <p:sp>
        <p:nvSpPr>
          <p:cNvPr id="239" name="PlaceHolder 3"/>
          <p:cNvSpPr>
            <a:spLocks noGrp="1"/>
          </p:cNvSpPr>
          <p:nvPr>
            <p:ph type="sldNum" idx="28"/>
          </p:nvPr>
        </p:nvSpPr>
        <p:spPr>
          <a:xfrm>
            <a:off x="9108000" y="6524640"/>
            <a:ext cx="2844000" cy="339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defRPr lang="en-US" sz="1200" b="0" strike="noStrike" spc="-1">
                <a:solidFill>
                  <a:srgbClr val="FFFFFF"/>
                </a:solidFill>
                <a:latin typeface="Arial"/>
                <a:ea typeface="新細明體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</a:pPr>
            <a:fld id="{F255A00F-9D18-40A5-A28E-EA6995EB5254}" type="slidenum">
              <a:rPr lang="en-US" sz="1200" b="0" strike="noStrike" spc="-1">
                <a:solidFill>
                  <a:srgbClr val="FFFFFF"/>
                </a:solidFill>
                <a:latin typeface="Arial"/>
                <a:ea typeface="新細明體"/>
              </a:rPr>
              <a:t>39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CN" b="1" spc="-1" dirty="0">
                <a:solidFill>
                  <a:srgbClr val="1F497D"/>
                </a:solidFill>
                <a:latin typeface="Calibri"/>
              </a:rPr>
              <a:t>Introduction (1/2)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609480" y="1125360"/>
            <a:ext cx="7757772" cy="52754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rmAutofit fontScale="85500" lnSpcReduction="10000"/>
          </a:bodyPr>
          <a:lstStyle/>
          <a:p>
            <a:pPr marL="342720" indent="-342720">
              <a:lnSpc>
                <a:spcPct val="100000"/>
              </a:lnSpc>
              <a:spcBef>
                <a:spcPts val="746"/>
              </a:spcBef>
              <a:buClr>
                <a:srgbClr val="0000FF"/>
              </a:buClr>
              <a:buSzPct val="80000"/>
              <a:buFont typeface="Wingdings" charset="2"/>
              <a:buChar char=""/>
            </a:pPr>
            <a:r>
              <a:rPr lang="en-US" altLang="zh-CN" sz="4100" spc="-1" dirty="0">
                <a:solidFill>
                  <a:srgbClr val="000000"/>
                </a:solidFill>
                <a:latin typeface="Calibri"/>
              </a:rPr>
              <a:t>The Large Language Models become ever larger</a:t>
            </a: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3300" spc="-1" dirty="0">
                <a:solidFill>
                  <a:srgbClr val="000000"/>
                </a:solidFill>
                <a:latin typeface="Calibri"/>
              </a:rPr>
              <a:t>Billions, or even trillions of parameters</a:t>
            </a:r>
          </a:p>
          <a:p>
            <a:pPr marL="342720" indent="-342720">
              <a:lnSpc>
                <a:spcPct val="100000"/>
              </a:lnSpc>
              <a:spcBef>
                <a:spcPts val="746"/>
              </a:spcBef>
              <a:buClr>
                <a:srgbClr val="0000FF"/>
              </a:buClr>
              <a:buSzPct val="80000"/>
              <a:buFont typeface="Wingdings" charset="2"/>
              <a:buChar char=""/>
            </a:pPr>
            <a:r>
              <a:rPr lang="en-US" sz="4100" spc="-1" dirty="0">
                <a:solidFill>
                  <a:srgbClr val="000000"/>
                </a:solidFill>
                <a:latin typeface="Calibri"/>
              </a:rPr>
              <a:t>LLM inference would be run in diverse system and expensive</a:t>
            </a: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3300" spc="-1" dirty="0">
                <a:solidFill>
                  <a:srgbClr val="000000"/>
                </a:solidFill>
                <a:latin typeface="Calibri"/>
              </a:rPr>
              <a:t>devices where high-end GPUs are not available</a:t>
            </a: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3300" spc="-1" dirty="0">
                <a:solidFill>
                  <a:srgbClr val="000000"/>
                </a:solidFill>
                <a:latin typeface="Calibri"/>
              </a:rPr>
              <a:t>serving a GPT-3 model for a production-scale application could cost between $100,000 to $300,000 monthly </a:t>
            </a: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3300" spc="-1" dirty="0">
                <a:solidFill>
                  <a:srgbClr val="000000"/>
                </a:solidFill>
                <a:latin typeface="Calibri"/>
              </a:rPr>
              <a:t>memory needed is exceeding general GPU memory</a:t>
            </a:r>
          </a:p>
        </p:txBody>
      </p:sp>
      <p:sp>
        <p:nvSpPr>
          <p:cNvPr id="152" name="PlaceHolder 3"/>
          <p:cNvSpPr>
            <a:spLocks noGrp="1"/>
          </p:cNvSpPr>
          <p:nvPr>
            <p:ph type="sldNum" idx="7"/>
          </p:nvPr>
        </p:nvSpPr>
        <p:spPr>
          <a:xfrm>
            <a:off x="9108000" y="6524640"/>
            <a:ext cx="2844000" cy="339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defRPr lang="en-US" sz="1200" b="0" strike="noStrike" spc="-1">
                <a:solidFill>
                  <a:srgbClr val="FFFFFF"/>
                </a:solidFill>
                <a:latin typeface="Arial"/>
                <a:ea typeface="新細明體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</a:pPr>
            <a:fld id="{054ECCDF-90C2-4C2C-B605-3A204794C123}" type="slidenum">
              <a:rPr lang="en-US" sz="1200" b="0" strike="noStrike" spc="-1">
                <a:solidFill>
                  <a:srgbClr val="FFFFFF"/>
                </a:solidFill>
                <a:latin typeface="Arial"/>
                <a:ea typeface="新細明體"/>
              </a:rPr>
              <a:t>4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1026" name="Picture 2" descr="gpt 的图像结果">
            <a:extLst>
              <a:ext uri="{FF2B5EF4-FFF2-40B4-BE49-F238E27FC236}">
                <a16:creationId xmlns:a16="http://schemas.microsoft.com/office/drawing/2014/main" id="{1FF92053-C493-CFBC-3D1C-A2015C9E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396" y="1362340"/>
            <a:ext cx="1494503" cy="78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lama.cpp 的图像结果">
            <a:extLst>
              <a:ext uri="{FF2B5EF4-FFF2-40B4-BE49-F238E27FC236}">
                <a16:creationId xmlns:a16="http://schemas.microsoft.com/office/drawing/2014/main" id="{C6B4C343-F8CE-1D7C-ABCC-D1AADC85D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296" y="1362261"/>
            <a:ext cx="1963225" cy="78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oogle PaLM 的图像结果">
            <a:extLst>
              <a:ext uri="{FF2B5EF4-FFF2-40B4-BE49-F238E27FC236}">
                <a16:creationId xmlns:a16="http://schemas.microsoft.com/office/drawing/2014/main" id="{BD5443FF-EBC1-F799-5D72-D5FFF7911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440" y="2161596"/>
            <a:ext cx="2555075" cy="150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B174420-D159-DFE7-E558-FAA7D80F55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9440" y="3742590"/>
            <a:ext cx="2637985" cy="242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513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CN" b="1" spc="-1" dirty="0">
                <a:solidFill>
                  <a:srgbClr val="1F497D"/>
                </a:solidFill>
                <a:latin typeface="Calibri"/>
              </a:rPr>
              <a:t>Evaluation - Single GPU (7/13)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>
          <a:xfrm>
            <a:off x="565560" y="1092240"/>
            <a:ext cx="11130840" cy="18504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342720" indent="-342720">
              <a:lnSpc>
                <a:spcPct val="100000"/>
              </a:lnSpc>
              <a:spcBef>
                <a:spcPts val="746"/>
              </a:spcBef>
              <a:buClr>
                <a:srgbClr val="0000FF"/>
              </a:buClr>
              <a:buSzPct val="80000"/>
              <a:buFont typeface="Wingdings" charset="2"/>
              <a:buChar char=""/>
            </a:pPr>
            <a:r>
              <a:rPr lang="en-US" sz="3600" spc="-1" dirty="0">
                <a:solidFill>
                  <a:srgbClr val="000000"/>
                </a:solidFill>
                <a:latin typeface="Calibri"/>
              </a:rPr>
              <a:t>Results</a:t>
            </a: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sz="2800" spc="-1" dirty="0">
                <a:solidFill>
                  <a:srgbClr val="000000"/>
                </a:solidFill>
                <a:latin typeface="Arial"/>
                <a:ea typeface="新細明體"/>
              </a:rPr>
              <a:t>Load balancing planner improves performance significantly</a:t>
            </a:r>
          </a:p>
        </p:txBody>
      </p:sp>
      <p:sp>
        <p:nvSpPr>
          <p:cNvPr id="242" name="PlaceHolder 3"/>
          <p:cNvSpPr>
            <a:spLocks noGrp="1"/>
          </p:cNvSpPr>
          <p:nvPr>
            <p:ph type="sldNum" idx="29"/>
          </p:nvPr>
        </p:nvSpPr>
        <p:spPr>
          <a:xfrm>
            <a:off x="9108000" y="6524640"/>
            <a:ext cx="2844000" cy="339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defRPr lang="en-US" sz="1200" b="0" strike="noStrike" spc="-1">
                <a:solidFill>
                  <a:srgbClr val="FFFFFF"/>
                </a:solidFill>
                <a:latin typeface="Arial"/>
                <a:ea typeface="新細明體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</a:pPr>
            <a:fld id="{4755E1C2-CCBB-49DD-971F-D530ED5ACB86}" type="slidenum">
              <a:rPr lang="en-US" sz="1200" b="0" strike="noStrike" spc="-1">
                <a:solidFill>
                  <a:srgbClr val="FFFFFF"/>
                </a:solidFill>
                <a:latin typeface="Arial"/>
                <a:ea typeface="新細明體"/>
              </a:rPr>
              <a:t>40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44" name="文本框 2"/>
          <p:cNvSpPr/>
          <p:nvPr/>
        </p:nvSpPr>
        <p:spPr>
          <a:xfrm>
            <a:off x="5181480" y="2519280"/>
            <a:ext cx="1828440" cy="182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CN" altLang="en-US"/>
          </a:p>
        </p:txBody>
      </p:sp>
      <p:sp>
        <p:nvSpPr>
          <p:cNvPr id="245" name="文本框 3"/>
          <p:cNvSpPr/>
          <p:nvPr/>
        </p:nvSpPr>
        <p:spPr>
          <a:xfrm>
            <a:off x="565560" y="2326115"/>
            <a:ext cx="5144400" cy="317849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t">
            <a:normAutofit fontScale="94500"/>
          </a:bodyPr>
          <a:lstStyle/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sz="3000" spc="-1" dirty="0">
                <a:solidFill>
                  <a:srgbClr val="000000"/>
                </a:solidFill>
                <a:latin typeface="Arial"/>
                <a:ea typeface="新細明體"/>
              </a:rPr>
              <a:t>Substantial</a:t>
            </a:r>
            <a:r>
              <a:rPr lang="en-US" sz="2800" spc="-1" dirty="0">
                <a:solidFill>
                  <a:srgbClr val="000000"/>
                </a:solidFill>
                <a:latin typeface="Arial"/>
                <a:ea typeface="新細明體"/>
              </a:rPr>
              <a:t> </a:t>
            </a:r>
            <a:r>
              <a:rPr lang="en-US" sz="3000" spc="-1" dirty="0">
                <a:solidFill>
                  <a:srgbClr val="000000"/>
                </a:solidFill>
                <a:latin typeface="Arial"/>
                <a:ea typeface="新細明體"/>
              </a:rPr>
              <a:t>potential</a:t>
            </a:r>
            <a:r>
              <a:rPr lang="en-US" sz="2800" spc="-1" dirty="0">
                <a:solidFill>
                  <a:srgbClr val="000000"/>
                </a:solidFill>
                <a:latin typeface="Arial"/>
                <a:ea typeface="新細明體"/>
              </a:rPr>
              <a:t> </a:t>
            </a:r>
            <a:r>
              <a:rPr lang="en-US" sz="3000" spc="-1" dirty="0">
                <a:solidFill>
                  <a:srgbClr val="000000"/>
                </a:solidFill>
                <a:latin typeface="Arial"/>
                <a:ea typeface="新細明體"/>
              </a:rPr>
              <a:t>of</a:t>
            </a:r>
            <a:r>
              <a:rPr lang="en-US" sz="2800" spc="-1" dirty="0">
                <a:solidFill>
                  <a:srgbClr val="000000"/>
                </a:solidFill>
                <a:latin typeface="Arial"/>
                <a:ea typeface="新細明體"/>
              </a:rPr>
              <a:t> </a:t>
            </a:r>
            <a:r>
              <a:rPr lang="en-US" sz="3000" spc="-1" dirty="0">
                <a:solidFill>
                  <a:srgbClr val="000000"/>
                </a:solidFill>
                <a:latin typeface="Arial"/>
                <a:ea typeface="新細明體"/>
              </a:rPr>
              <a:t>leveraging the CPU to reduce data loading and shorten the pipeline</a:t>
            </a: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sz="3000" spc="-1" dirty="0">
                <a:solidFill>
                  <a:srgbClr val="000000"/>
                </a:solidFill>
                <a:latin typeface="Arial"/>
                <a:ea typeface="新細明體"/>
              </a:rPr>
              <a:t>Utilization of GPU memory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56179CC-1345-52B5-3308-6882E04BD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014" y="2473458"/>
            <a:ext cx="6589866" cy="365483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CN" b="1" spc="-1" dirty="0">
                <a:solidFill>
                  <a:srgbClr val="1F497D"/>
                </a:solidFill>
                <a:latin typeface="Calibri"/>
              </a:rPr>
              <a:t>Evaluation</a:t>
            </a:r>
            <a:r>
              <a:rPr lang="en-US" altLang="zh-CN" sz="4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altLang="zh-CN" b="1" spc="-1" dirty="0">
                <a:solidFill>
                  <a:srgbClr val="1F497D"/>
                </a:solidFill>
                <a:latin typeface="Calibri"/>
              </a:rPr>
              <a:t>- Multiple GPUs (8/13)</a:t>
            </a:r>
            <a:endParaRPr lang="en-US" b="1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sldNum" idx="30"/>
          </p:nvPr>
        </p:nvSpPr>
        <p:spPr>
          <a:xfrm>
            <a:off x="9108000" y="6524640"/>
            <a:ext cx="2844000" cy="339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defRPr lang="en-US" sz="1200" b="0" strike="noStrike" spc="-1">
                <a:solidFill>
                  <a:srgbClr val="FFFFFF"/>
                </a:solidFill>
                <a:latin typeface="Arial"/>
                <a:ea typeface="新細明體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</a:pPr>
            <a:fld id="{27CC7B03-1F18-4C5E-BFA1-167A45186725}" type="slidenum">
              <a:rPr lang="en-US" sz="1200" b="0" strike="noStrike" spc="-1">
                <a:solidFill>
                  <a:srgbClr val="FFFFFF"/>
                </a:solidFill>
                <a:latin typeface="Arial"/>
                <a:ea typeface="新細明體"/>
              </a:rPr>
              <a:t>41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" name="PlaceHolder 2">
            <a:extLst>
              <a:ext uri="{FF2B5EF4-FFF2-40B4-BE49-F238E27FC236}">
                <a16:creationId xmlns:a16="http://schemas.microsoft.com/office/drawing/2014/main" id="{A8DC6BD9-811F-C94E-150F-749634BF15FE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480" y="1125360"/>
            <a:ext cx="11267210" cy="550368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342720" indent="-342720">
              <a:lnSpc>
                <a:spcPct val="100000"/>
              </a:lnSpc>
              <a:spcBef>
                <a:spcPts val="746"/>
              </a:spcBef>
              <a:buClr>
                <a:srgbClr val="0000FF"/>
              </a:buClr>
              <a:buSzPct val="80000"/>
              <a:buFont typeface="Wingdings" charset="2"/>
              <a:buChar char=""/>
            </a:pPr>
            <a:r>
              <a:rPr lang="en-US" altLang="zh-CN" sz="3740" b="0" strike="noStrike" spc="-1" dirty="0">
                <a:solidFill>
                  <a:srgbClr val="000000"/>
                </a:solidFill>
                <a:latin typeface="Calibri"/>
                <a:ea typeface="標楷體"/>
              </a:rPr>
              <a:t>Setting</a:t>
            </a:r>
            <a:endParaRPr lang="en-US" altLang="zh-CN" sz="3740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3200" b="0" strike="noStrike" spc="-1" dirty="0">
                <a:solidFill>
                  <a:srgbClr val="000000"/>
                </a:solidFill>
                <a:latin typeface="Calibri"/>
                <a:ea typeface="標楷體"/>
              </a:rPr>
              <a:t>Llama-70B</a:t>
            </a: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3200" b="0" strike="noStrike" spc="-1" dirty="0">
                <a:solidFill>
                  <a:srgbClr val="000000"/>
                </a:solidFill>
                <a:latin typeface="Calibri"/>
                <a:ea typeface="標楷體"/>
              </a:rPr>
              <a:t>prompt length and decode length equal to 128</a:t>
            </a: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3200" spc="-1" dirty="0">
                <a:solidFill>
                  <a:srgbClr val="000000"/>
                </a:solidFill>
                <a:latin typeface="Calibri"/>
                <a:ea typeface="標楷體"/>
              </a:rPr>
              <a:t>1-4 GPU(s)</a:t>
            </a:r>
            <a:endParaRPr lang="en-US" altLang="zh-CN" sz="3740" b="0" strike="noStrike" spc="-1" dirty="0">
              <a:solidFill>
                <a:srgbClr val="000000"/>
              </a:solidFill>
              <a:latin typeface="Calibri"/>
              <a:ea typeface="標楷體"/>
            </a:endParaRPr>
          </a:p>
          <a:p>
            <a:pPr marL="342720" indent="-342720">
              <a:lnSpc>
                <a:spcPct val="100000"/>
              </a:lnSpc>
              <a:spcBef>
                <a:spcPts val="746"/>
              </a:spcBef>
              <a:buClr>
                <a:srgbClr val="0000FF"/>
              </a:buClr>
              <a:buSzPct val="80000"/>
              <a:buFont typeface="Wingdings" charset="2"/>
              <a:buChar char=""/>
            </a:pPr>
            <a:r>
              <a:rPr lang="en-US" sz="3740" spc="-1" dirty="0" err="1">
                <a:solidFill>
                  <a:srgbClr val="000000"/>
                </a:solidFill>
                <a:latin typeface="Calibri"/>
              </a:rPr>
              <a:t>FlexGen</a:t>
            </a:r>
            <a:endParaRPr lang="en-US" altLang="zh-CN" sz="3740" spc="-1" dirty="0">
              <a:solidFill>
                <a:srgbClr val="000000"/>
              </a:solidFill>
              <a:latin typeface="Calibri"/>
            </a:endParaRP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3200" spc="-1" dirty="0">
                <a:solidFill>
                  <a:srgbClr val="000000"/>
                </a:solidFill>
                <a:latin typeface="Calibri"/>
              </a:rPr>
              <a:t>Each GPU handles several consecutive layers</a:t>
            </a: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3200" spc="-1" dirty="0">
                <a:solidFill>
                  <a:srgbClr val="000000"/>
                </a:solidFill>
                <a:latin typeface="Calibri"/>
              </a:rPr>
              <a:t>Original pinning and computing strategy</a:t>
            </a:r>
            <a:endParaRPr lang="en-US" sz="3200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CN" b="1" spc="-1" dirty="0">
                <a:solidFill>
                  <a:srgbClr val="1F497D"/>
                </a:solidFill>
                <a:latin typeface="Calibri"/>
              </a:rPr>
              <a:t>Evaluation</a:t>
            </a:r>
            <a:r>
              <a:rPr lang="en-US" altLang="zh-CN" sz="4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altLang="zh-CN" b="1" spc="-1" dirty="0">
                <a:solidFill>
                  <a:srgbClr val="1F497D"/>
                </a:solidFill>
                <a:latin typeface="Calibri"/>
              </a:rPr>
              <a:t>- Multiple GPUs (9/13)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/>
          </p:nvPr>
        </p:nvSpPr>
        <p:spPr>
          <a:xfrm>
            <a:off x="609480" y="1125360"/>
            <a:ext cx="7078680" cy="51271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342720" indent="-342720">
              <a:lnSpc>
                <a:spcPct val="100000"/>
              </a:lnSpc>
              <a:spcBef>
                <a:spcPts val="746"/>
              </a:spcBef>
              <a:buClr>
                <a:srgbClr val="0000FF"/>
              </a:buClr>
              <a:buSzPct val="80000"/>
              <a:buFont typeface="Wingdings" charset="2"/>
              <a:buChar char=""/>
            </a:pPr>
            <a:r>
              <a:rPr lang="en-US" altLang="zh-CN" sz="3740" spc="-1" dirty="0" err="1">
                <a:solidFill>
                  <a:srgbClr val="000000"/>
                </a:solidFill>
                <a:latin typeface="Calibri"/>
              </a:rPr>
              <a:t>TwinPilots</a:t>
            </a:r>
            <a:endParaRPr lang="en-US" sz="3740" spc="-1" dirty="0">
              <a:solidFill>
                <a:srgbClr val="000000"/>
              </a:solidFill>
              <a:latin typeface="Calibri"/>
            </a:endParaRP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Pipeline Model Parallelism</a:t>
            </a:r>
            <a:endParaRPr lang="en-US" altLang="zh-CN" sz="3200" spc="-1" dirty="0">
              <a:solidFill>
                <a:srgbClr val="000000"/>
              </a:solidFill>
              <a:latin typeface="Calibri"/>
            </a:endParaRP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新細明體"/>
              </a:rPr>
              <a:t>Handle a portion of consecutive layers</a:t>
            </a:r>
            <a:endParaRPr lang="en-US" sz="2400" spc="-1" dirty="0">
              <a:solidFill>
                <a:srgbClr val="000000"/>
              </a:solidFill>
              <a:latin typeface="Arial"/>
              <a:ea typeface="新細明體"/>
            </a:endParaRP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3200" b="0" strike="noStrike" spc="-1" dirty="0">
                <a:solidFill>
                  <a:srgbClr val="000000"/>
                </a:solidFill>
                <a:latin typeface="Calibri"/>
                <a:ea typeface="標楷體"/>
              </a:rPr>
              <a:t>Tensor Model Parallelism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新細明體"/>
              </a:rPr>
              <a:t>P</a:t>
            </a:r>
            <a:r>
              <a:rPr lang="en-US" altLang="zh-CN" sz="2400" b="0" strike="noStrike" spc="-1" dirty="0">
                <a:solidFill>
                  <a:srgbClr val="000000"/>
                </a:solidFill>
                <a:latin typeface="Arial"/>
                <a:ea typeface="新細明體"/>
              </a:rPr>
              <a:t>artition the tensors along the row or column dimension at a finer granularity</a:t>
            </a:r>
          </a:p>
        </p:txBody>
      </p:sp>
      <p:sp>
        <p:nvSpPr>
          <p:cNvPr id="211" name="PlaceHolder 3"/>
          <p:cNvSpPr>
            <a:spLocks noGrp="1"/>
          </p:cNvSpPr>
          <p:nvPr>
            <p:ph type="sldNum" idx="21"/>
          </p:nvPr>
        </p:nvSpPr>
        <p:spPr>
          <a:xfrm>
            <a:off x="9108000" y="6524640"/>
            <a:ext cx="2844000" cy="339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defRPr lang="en-US" sz="1200" b="0" strike="noStrike" spc="-1">
                <a:solidFill>
                  <a:srgbClr val="FFFFFF"/>
                </a:solidFill>
                <a:latin typeface="Arial"/>
                <a:ea typeface="新細明體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</a:pPr>
            <a:fld id="{FD742782-A318-455A-B012-999F2A1801B6}" type="slidenum">
              <a:rPr lang="en-US" sz="1200" b="0" strike="noStrike" spc="-1">
                <a:solidFill>
                  <a:srgbClr val="FFFFFF"/>
                </a:solidFill>
                <a:latin typeface="Arial"/>
                <a:ea typeface="新細明體"/>
              </a:rPr>
              <a:t>42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1018772-FC40-EA23-D66F-27D2C2C12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185" y="1150555"/>
            <a:ext cx="4456815" cy="295810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FE45649-164C-F1B3-B487-1DE5A1F31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334" y="4133852"/>
            <a:ext cx="4609960" cy="199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158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CN" b="1" spc="-1" dirty="0">
                <a:solidFill>
                  <a:srgbClr val="1F497D"/>
                </a:solidFill>
                <a:latin typeface="Calibri"/>
              </a:rPr>
              <a:t>Evaluation</a:t>
            </a:r>
            <a:r>
              <a:rPr lang="en-US" altLang="zh-CN" sz="4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altLang="zh-CN" b="1" spc="-1" dirty="0">
                <a:solidFill>
                  <a:srgbClr val="1F497D"/>
                </a:solidFill>
                <a:latin typeface="Calibri"/>
              </a:rPr>
              <a:t>- Multiple GPUs (10/13)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609480" y="1125360"/>
            <a:ext cx="10279237" cy="2762464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342720" indent="-342720">
              <a:lnSpc>
                <a:spcPct val="100000"/>
              </a:lnSpc>
              <a:spcBef>
                <a:spcPts val="746"/>
              </a:spcBef>
              <a:buClr>
                <a:srgbClr val="0000FF"/>
              </a:buClr>
              <a:buSzPct val="80000"/>
              <a:buFont typeface="Wingdings" charset="2"/>
              <a:buChar char=""/>
            </a:pPr>
            <a:r>
              <a:rPr lang="en-US" altLang="zh-CN" sz="3740" b="0" strike="noStrike" spc="-1" dirty="0">
                <a:solidFill>
                  <a:srgbClr val="000000"/>
                </a:solidFill>
                <a:latin typeface="Calibri"/>
                <a:ea typeface="標楷體"/>
              </a:rPr>
              <a:t>Result</a:t>
            </a: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endParaRPr lang="en-US" sz="3200" b="0" strike="noStrike" spc="-1" dirty="0">
              <a:solidFill>
                <a:srgbClr val="000000"/>
              </a:solidFill>
              <a:latin typeface="Calibri"/>
              <a:ea typeface="標楷體"/>
            </a:endParaRPr>
          </a:p>
          <a:p>
            <a:pPr marL="457200" lvl="1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</a:pPr>
            <a:endParaRPr lang="en-US" sz="3200" b="0" strike="noStrike" spc="-1" dirty="0">
              <a:solidFill>
                <a:srgbClr val="000000"/>
              </a:solidFill>
              <a:latin typeface="Calibri"/>
              <a:ea typeface="標楷體"/>
            </a:endParaRP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sz="3200" b="0" strike="noStrike" spc="-1" dirty="0" err="1">
                <a:solidFill>
                  <a:srgbClr val="000000"/>
                </a:solidFill>
                <a:latin typeface="Calibri"/>
                <a:ea typeface="標楷體"/>
              </a:rPr>
              <a:t>TwinPilots</a:t>
            </a:r>
            <a:r>
              <a:rPr lang="en-US" sz="3200" b="0" strike="noStrike" spc="-1" dirty="0">
                <a:solidFill>
                  <a:srgbClr val="000000"/>
                </a:solidFill>
                <a:latin typeface="Calibri"/>
                <a:ea typeface="標楷體"/>
              </a:rPr>
              <a:t>-PP has </a:t>
            </a:r>
            <a:r>
              <a:rPr lang="en-US" altLang="zh-CN" sz="3200" b="0" strike="noStrike" spc="-1" dirty="0">
                <a:solidFill>
                  <a:srgbClr val="000000"/>
                </a:solidFill>
                <a:latin typeface="Calibri"/>
                <a:ea typeface="標楷體"/>
              </a:rPr>
              <a:t>higher throughput and good scalability</a:t>
            </a:r>
            <a:endParaRPr lang="en-US" altLang="zh-CN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新細明體"/>
              </a:rPr>
              <a:t>Less data to</a:t>
            </a:r>
            <a:r>
              <a:rPr lang="zh-CN" altLang="en-US" sz="2400" spc="-1" dirty="0">
                <a:solidFill>
                  <a:srgbClr val="000000"/>
                </a:solidFill>
                <a:latin typeface="Arial"/>
                <a:ea typeface="新細明體"/>
              </a:rPr>
              <a:t> </a:t>
            </a: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新細明體"/>
              </a:rPr>
              <a:t>transfer(Weights)</a:t>
            </a:r>
            <a:endParaRPr lang="en-US" altLang="zh-CN" sz="3200" b="0" strike="noStrike" spc="-1" dirty="0">
              <a:solidFill>
                <a:srgbClr val="000000"/>
              </a:solidFill>
              <a:latin typeface="Calibri"/>
              <a:ea typeface="標楷體"/>
            </a:endParaRP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endParaRPr lang="en-US" altLang="zh-CN" sz="3200" b="0" strike="noStrike" spc="-1" dirty="0">
              <a:solidFill>
                <a:srgbClr val="000000"/>
              </a:solidFill>
              <a:latin typeface="Calibri"/>
              <a:ea typeface="標楷體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sldNum" idx="22"/>
          </p:nvPr>
        </p:nvSpPr>
        <p:spPr>
          <a:xfrm>
            <a:off x="9108000" y="6524640"/>
            <a:ext cx="2844000" cy="339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defRPr lang="en-US" sz="1200" b="0" strike="noStrike" spc="-1">
                <a:solidFill>
                  <a:srgbClr val="FFFFFF"/>
                </a:solidFill>
                <a:latin typeface="Arial"/>
                <a:ea typeface="新細明體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</a:pPr>
            <a:fld id="{5C129F65-097D-44D8-B061-16992CE2F6B3}" type="slidenum">
              <a:rPr lang="en-US" sz="1200" b="0" strike="noStrike" spc="-1">
                <a:solidFill>
                  <a:srgbClr val="FFFFFF"/>
                </a:solidFill>
                <a:latin typeface="Arial"/>
                <a:ea typeface="新細明體"/>
              </a:rPr>
              <a:t>43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0DCF715-982B-5B72-DDA8-42FE22503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663" y="3668110"/>
            <a:ext cx="6116673" cy="2419946"/>
          </a:xfrm>
          <a:prstGeom prst="rect">
            <a:avLst/>
          </a:prstGeom>
        </p:spPr>
      </p:pic>
      <p:sp>
        <p:nvSpPr>
          <p:cNvPr id="4" name="PlaceHolder 2">
            <a:extLst>
              <a:ext uri="{FF2B5EF4-FFF2-40B4-BE49-F238E27FC236}">
                <a16:creationId xmlns:a16="http://schemas.microsoft.com/office/drawing/2014/main" id="{14F7E546-0EA9-D525-0277-47B12DB5B76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481" y="2295580"/>
            <a:ext cx="5486519" cy="37398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endParaRPr lang="en-US" sz="3200" b="0" strike="noStrike" spc="-1" dirty="0">
              <a:solidFill>
                <a:srgbClr val="000000"/>
              </a:solidFill>
              <a:latin typeface="Calibri"/>
              <a:ea typeface="標楷體"/>
            </a:endParaRP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endParaRPr lang="en-US" sz="3200" b="0" strike="noStrike" spc="-1" dirty="0">
              <a:solidFill>
                <a:srgbClr val="000000"/>
              </a:solidFill>
              <a:latin typeface="Calibri"/>
              <a:ea typeface="標楷體"/>
            </a:endParaRPr>
          </a:p>
          <a:p>
            <a:pPr marL="457200" lvl="1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</a:pPr>
            <a:endParaRPr lang="en-US" sz="3200" b="0" strike="noStrike" spc="-1" dirty="0">
              <a:solidFill>
                <a:srgbClr val="000000"/>
              </a:solidFill>
              <a:latin typeface="Calibri"/>
              <a:ea typeface="標楷體"/>
            </a:endParaRP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3200" spc="-1" dirty="0" err="1">
                <a:solidFill>
                  <a:srgbClr val="000000"/>
                </a:solidFill>
                <a:latin typeface="Calibri"/>
              </a:rPr>
              <a:t>TwinPilots</a:t>
            </a:r>
            <a:r>
              <a:rPr lang="en-US" altLang="zh-CN" sz="3200" spc="-1" dirty="0">
                <a:solidFill>
                  <a:srgbClr val="000000"/>
                </a:solidFill>
                <a:latin typeface="Calibri"/>
              </a:rPr>
              <a:t>-TP has lower response latency</a:t>
            </a:r>
            <a:endParaRPr lang="en-US" altLang="zh-CN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新細明體"/>
              </a:rPr>
              <a:t>Finer-grained granularity reduces idle time</a:t>
            </a:r>
            <a:endParaRPr lang="en-US" altLang="zh-CN" sz="3200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43E4AB5-3FF9-D6E8-617F-CB289B15A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193" y="1125360"/>
            <a:ext cx="7948120" cy="187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074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CN" b="1" spc="-1" dirty="0">
                <a:solidFill>
                  <a:srgbClr val="1F497D"/>
                </a:solidFill>
                <a:latin typeface="Calibri"/>
              </a:rPr>
              <a:t>Evaluation</a:t>
            </a:r>
            <a:r>
              <a:rPr lang="en-US" altLang="zh-CN" sz="4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altLang="zh-CN" b="1" spc="-1" dirty="0">
                <a:solidFill>
                  <a:srgbClr val="1F497D"/>
                </a:solidFill>
                <a:latin typeface="Calibri"/>
              </a:rPr>
              <a:t>- Llama.cpp VS </a:t>
            </a:r>
            <a:r>
              <a:rPr lang="en-US" altLang="zh-CN" b="1" spc="-1" dirty="0" err="1">
                <a:solidFill>
                  <a:srgbClr val="1F497D"/>
                </a:solidFill>
                <a:latin typeface="Calibri"/>
              </a:rPr>
              <a:t>TwinPilots</a:t>
            </a:r>
            <a:r>
              <a:rPr lang="en-US" altLang="zh-CN" b="1" spc="-1" dirty="0">
                <a:solidFill>
                  <a:srgbClr val="1F497D"/>
                </a:solidFill>
                <a:latin typeface="Calibri"/>
              </a:rPr>
              <a:t> (11/13) 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609480" y="1125360"/>
            <a:ext cx="10517040" cy="1996212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342720" indent="-342720">
              <a:lnSpc>
                <a:spcPct val="100000"/>
              </a:lnSpc>
              <a:spcBef>
                <a:spcPts val="746"/>
              </a:spcBef>
              <a:buClr>
                <a:srgbClr val="0000FF"/>
              </a:buClr>
              <a:buSzPct val="80000"/>
              <a:buFont typeface="Wingdings" charset="2"/>
              <a:buChar char=""/>
            </a:pPr>
            <a:r>
              <a:rPr lang="en-US" altLang="zh-CN" sz="3740" spc="-1" dirty="0">
                <a:solidFill>
                  <a:srgbClr val="000000"/>
                </a:solidFill>
                <a:latin typeface="Calibri"/>
              </a:rPr>
              <a:t>Decoding Throughput</a:t>
            </a: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sz="3200" b="0" strike="noStrike" spc="-1" dirty="0">
                <a:solidFill>
                  <a:srgbClr val="000000"/>
                </a:solidFill>
                <a:latin typeface="Calibri"/>
                <a:ea typeface="標楷體"/>
              </a:rPr>
              <a:t>Following the same setting with Single </a:t>
            </a:r>
            <a:r>
              <a:rPr lang="en-US" sz="3200" spc="-1" dirty="0">
                <a:solidFill>
                  <a:srgbClr val="000000"/>
                </a:solidFill>
                <a:latin typeface="Calibri"/>
                <a:ea typeface="標楷體"/>
              </a:rPr>
              <a:t>GPU experiment</a:t>
            </a:r>
          </a:p>
        </p:txBody>
      </p:sp>
      <p:sp>
        <p:nvSpPr>
          <p:cNvPr id="215" name="PlaceHolder 3"/>
          <p:cNvSpPr>
            <a:spLocks noGrp="1"/>
          </p:cNvSpPr>
          <p:nvPr>
            <p:ph type="sldNum" idx="22"/>
          </p:nvPr>
        </p:nvSpPr>
        <p:spPr>
          <a:xfrm>
            <a:off x="9108000" y="6524640"/>
            <a:ext cx="2844000" cy="339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defRPr lang="en-US" sz="1200" b="0" strike="noStrike" spc="-1">
                <a:solidFill>
                  <a:srgbClr val="FFFFFF"/>
                </a:solidFill>
                <a:latin typeface="Arial"/>
                <a:ea typeface="新細明體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</a:pPr>
            <a:fld id="{5C129F65-097D-44D8-B061-16992CE2F6B3}" type="slidenum">
              <a:rPr lang="en-US" sz="1200" b="0" strike="noStrike" spc="-1">
                <a:solidFill>
                  <a:srgbClr val="FFFFFF"/>
                </a:solidFill>
                <a:latin typeface="Arial"/>
                <a:ea typeface="新細明體"/>
              </a:rPr>
              <a:t>44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" name="PlaceHolder 2">
            <a:extLst>
              <a:ext uri="{FF2B5EF4-FFF2-40B4-BE49-F238E27FC236}">
                <a16:creationId xmlns:a16="http://schemas.microsoft.com/office/drawing/2014/main" id="{FBC6F976-C1CB-C3C5-D6F6-9FE11B24CEBD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480" y="1856744"/>
            <a:ext cx="5192230" cy="4309008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>
              <a:lnSpc>
                <a:spcPct val="100000"/>
              </a:lnSpc>
              <a:spcBef>
                <a:spcPts val="746"/>
              </a:spcBef>
              <a:buClr>
                <a:srgbClr val="0000FF"/>
              </a:buClr>
              <a:buSzPct val="80000"/>
            </a:pPr>
            <a:endParaRPr lang="en-US" altLang="zh-CN" sz="3200" spc="-1" dirty="0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746"/>
              </a:spcBef>
              <a:buClr>
                <a:srgbClr val="0000FF"/>
              </a:buClr>
              <a:buSzPct val="80000"/>
              <a:buFont typeface="Wingdings" charset="2"/>
              <a:buChar char=""/>
            </a:pPr>
            <a:r>
              <a:rPr lang="en-US" altLang="zh-CN" sz="3200" spc="-1" dirty="0">
                <a:solidFill>
                  <a:srgbClr val="000000"/>
                </a:solidFill>
                <a:latin typeface="Calibri"/>
              </a:rPr>
              <a:t>Llama.cpp</a:t>
            </a:r>
            <a:endParaRPr lang="en-US" sz="3200" b="0" strike="noStrike" spc="-1" dirty="0">
              <a:solidFill>
                <a:srgbClr val="000000"/>
              </a:solidFill>
              <a:latin typeface="Calibri"/>
              <a:ea typeface="標楷體"/>
            </a:endParaRP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sz="3200" spc="-1" dirty="0">
                <a:solidFill>
                  <a:srgbClr val="000000"/>
                </a:solidFill>
                <a:latin typeface="Calibri"/>
                <a:ea typeface="標楷體"/>
              </a:rPr>
              <a:t>Higher </a:t>
            </a:r>
            <a:r>
              <a:rPr lang="en-US" altLang="zh-CN" sz="3200" spc="-1" dirty="0">
                <a:solidFill>
                  <a:srgbClr val="000000"/>
                </a:solidFill>
                <a:latin typeface="Calibri"/>
                <a:ea typeface="標楷體"/>
              </a:rPr>
              <a:t>throughput for smaller batch and sequence</a:t>
            </a:r>
            <a:endParaRPr lang="en-US" altLang="zh-CN" sz="3200" spc="-1" dirty="0">
              <a:solidFill>
                <a:srgbClr val="000000"/>
              </a:solidFill>
              <a:latin typeface="Calibri"/>
            </a:endParaRP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新細明體"/>
              </a:rPr>
              <a:t>Minimized communication between CPU and GPU</a:t>
            </a:r>
            <a:endParaRPr lang="en-US" sz="3200" b="0" strike="noStrike" spc="-1" dirty="0">
              <a:solidFill>
                <a:srgbClr val="000000"/>
              </a:solidFill>
              <a:latin typeface="Calibri"/>
              <a:ea typeface="標楷體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09C6BE6-D5CA-6D0A-7D74-8AB760A13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303" y="2440798"/>
            <a:ext cx="6295697" cy="372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435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CN" b="1" spc="-1" dirty="0">
                <a:solidFill>
                  <a:srgbClr val="1F497D"/>
                </a:solidFill>
                <a:latin typeface="Calibri"/>
              </a:rPr>
              <a:t>Evaluation</a:t>
            </a:r>
            <a:r>
              <a:rPr lang="en-US" altLang="zh-CN" sz="4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altLang="zh-CN" b="1" spc="-1" dirty="0">
                <a:solidFill>
                  <a:srgbClr val="1F497D"/>
                </a:solidFill>
                <a:latin typeface="Calibri"/>
              </a:rPr>
              <a:t>- Llama.cpp VS </a:t>
            </a:r>
            <a:r>
              <a:rPr lang="en-US" altLang="zh-CN" b="1" spc="-1" dirty="0" err="1">
                <a:solidFill>
                  <a:srgbClr val="1F497D"/>
                </a:solidFill>
                <a:latin typeface="Calibri"/>
              </a:rPr>
              <a:t>TwinPilots</a:t>
            </a:r>
            <a:r>
              <a:rPr lang="en-US" altLang="zh-CN" b="1" spc="-1" dirty="0">
                <a:solidFill>
                  <a:srgbClr val="1F497D"/>
                </a:solidFill>
                <a:latin typeface="Calibri"/>
              </a:rPr>
              <a:t> (12/13) 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609480" y="1125360"/>
            <a:ext cx="11466906" cy="1996212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342720" indent="-342720">
              <a:lnSpc>
                <a:spcPct val="100000"/>
              </a:lnSpc>
              <a:spcBef>
                <a:spcPts val="746"/>
              </a:spcBef>
              <a:buClr>
                <a:srgbClr val="0000FF"/>
              </a:buClr>
              <a:buSzPct val="80000"/>
              <a:buFont typeface="Wingdings" charset="2"/>
              <a:buChar char=""/>
            </a:pPr>
            <a:r>
              <a:rPr lang="en-US" altLang="zh-CN" sz="3740" spc="-1" dirty="0">
                <a:solidFill>
                  <a:srgbClr val="000000"/>
                </a:solidFill>
                <a:latin typeface="Calibri"/>
              </a:rPr>
              <a:t>Llama.cpp</a:t>
            </a: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3200" b="0" strike="noStrike" spc="-1" dirty="0">
                <a:solidFill>
                  <a:srgbClr val="000000"/>
                </a:solidFill>
                <a:latin typeface="Calibri"/>
                <a:ea typeface="標楷體"/>
              </a:rPr>
              <a:t>The throughput decreases quickly as the batch size and sequence length increases</a:t>
            </a:r>
            <a:endParaRPr lang="en-US" sz="3200" spc="-1" dirty="0">
              <a:solidFill>
                <a:srgbClr val="000000"/>
              </a:solidFill>
              <a:latin typeface="Calibri"/>
              <a:ea typeface="標楷體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sldNum" idx="22"/>
          </p:nvPr>
        </p:nvSpPr>
        <p:spPr>
          <a:xfrm>
            <a:off x="9108000" y="6524640"/>
            <a:ext cx="2844000" cy="339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defRPr lang="en-US" sz="1200" b="0" strike="noStrike" spc="-1">
                <a:solidFill>
                  <a:srgbClr val="FFFFFF"/>
                </a:solidFill>
                <a:latin typeface="Arial"/>
                <a:ea typeface="新細明體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</a:pPr>
            <a:fld id="{5C129F65-097D-44D8-B061-16992CE2F6B3}" type="slidenum">
              <a:rPr lang="en-US" sz="1200" b="0" strike="noStrike" spc="-1">
                <a:solidFill>
                  <a:srgbClr val="FFFFFF"/>
                </a:solidFill>
                <a:latin typeface="Arial"/>
                <a:ea typeface="新細明體"/>
              </a:rPr>
              <a:t>45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7" name="PlaceHolder 2">
            <a:extLst>
              <a:ext uri="{FF2B5EF4-FFF2-40B4-BE49-F238E27FC236}">
                <a16:creationId xmlns:a16="http://schemas.microsoft.com/office/drawing/2014/main" id="{E5D6AEB8-711C-E0D6-4D27-857FC0A3C75E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481" y="2324878"/>
            <a:ext cx="5139678" cy="4012859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endParaRPr lang="en-US" altLang="zh-CN" sz="3200" spc="-1" dirty="0">
              <a:solidFill>
                <a:srgbClr val="000000"/>
              </a:solidFill>
              <a:latin typeface="Calibri"/>
            </a:endParaRP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新細明體"/>
              </a:rPr>
              <a:t>CPU becomes the bottleneck</a:t>
            </a:r>
            <a:endParaRPr lang="en-US" altLang="zh-CN" sz="3200" spc="-1" dirty="0">
              <a:solidFill>
                <a:srgbClr val="000000"/>
              </a:solidFill>
              <a:latin typeface="Calibri"/>
              <a:ea typeface="新細明體"/>
            </a:endParaRP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新細明體"/>
              </a:rPr>
              <a:t>No enough GPU memory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CDA6631-EC87-6CDB-D581-DC32577D3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303" y="2440798"/>
            <a:ext cx="6295697" cy="372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923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CN" b="1" spc="-1" dirty="0">
                <a:solidFill>
                  <a:srgbClr val="1F497D"/>
                </a:solidFill>
                <a:latin typeface="Calibri"/>
              </a:rPr>
              <a:t>Evaluation</a:t>
            </a:r>
            <a:r>
              <a:rPr lang="en-US" altLang="zh-CN" sz="4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altLang="zh-CN" b="1" spc="-1" dirty="0">
                <a:solidFill>
                  <a:srgbClr val="1F497D"/>
                </a:solidFill>
                <a:latin typeface="Calibri"/>
              </a:rPr>
              <a:t>- Llama.cpp VS </a:t>
            </a:r>
            <a:r>
              <a:rPr lang="en-US" altLang="zh-CN" b="1" spc="-1" dirty="0" err="1">
                <a:solidFill>
                  <a:srgbClr val="1F497D"/>
                </a:solidFill>
                <a:latin typeface="Calibri"/>
              </a:rPr>
              <a:t>TwinPilots</a:t>
            </a:r>
            <a:r>
              <a:rPr lang="en-US" altLang="zh-CN" b="1" spc="-1" dirty="0">
                <a:solidFill>
                  <a:srgbClr val="1F497D"/>
                </a:solidFill>
                <a:latin typeface="Calibri"/>
              </a:rPr>
              <a:t> (13/13) 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609479" y="1125360"/>
            <a:ext cx="9732699" cy="23036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342720" indent="-342720">
              <a:lnSpc>
                <a:spcPct val="100000"/>
              </a:lnSpc>
              <a:spcBef>
                <a:spcPts val="746"/>
              </a:spcBef>
              <a:buClr>
                <a:srgbClr val="0000FF"/>
              </a:buClr>
              <a:buSzPct val="80000"/>
              <a:buFont typeface="Wingdings" charset="2"/>
              <a:buChar char=""/>
            </a:pPr>
            <a:r>
              <a:rPr lang="en-US" altLang="zh-CN" sz="3740" spc="-1" dirty="0">
                <a:solidFill>
                  <a:srgbClr val="000000"/>
                </a:solidFill>
                <a:latin typeface="Calibri"/>
              </a:rPr>
              <a:t>Response Latency </a:t>
            </a: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sz="3200" b="0" strike="noStrike" spc="-1" dirty="0">
                <a:solidFill>
                  <a:srgbClr val="000000"/>
                </a:solidFill>
                <a:latin typeface="Calibri"/>
                <a:ea typeface="標楷體"/>
              </a:rPr>
              <a:t>Llama.cpp requires several minutes when the batch size exceeds 4</a:t>
            </a:r>
            <a:endParaRPr lang="en-US" altLang="zh-CN" sz="3200" spc="-1" dirty="0">
              <a:solidFill>
                <a:srgbClr val="000000"/>
              </a:solidFill>
              <a:latin typeface="Calibri"/>
            </a:endParaRP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新細明體"/>
              </a:rPr>
              <a:t>hours of latency when the batch size gets much larger</a:t>
            </a:r>
            <a:endParaRPr lang="en-US" sz="3200" b="0" strike="noStrike" spc="-1" dirty="0">
              <a:solidFill>
                <a:srgbClr val="000000"/>
              </a:solidFill>
              <a:latin typeface="Calibri"/>
              <a:ea typeface="標楷體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sldNum" idx="22"/>
          </p:nvPr>
        </p:nvSpPr>
        <p:spPr>
          <a:xfrm>
            <a:off x="9108000" y="6524640"/>
            <a:ext cx="2844000" cy="339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defRPr lang="en-US" sz="1200" b="0" strike="noStrike" spc="-1">
                <a:solidFill>
                  <a:srgbClr val="FFFFFF"/>
                </a:solidFill>
                <a:latin typeface="Arial"/>
                <a:ea typeface="新細明體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</a:pPr>
            <a:fld id="{5C129F65-097D-44D8-B061-16992CE2F6B3}" type="slidenum">
              <a:rPr lang="en-US" sz="1200" b="0" strike="noStrike" spc="-1">
                <a:solidFill>
                  <a:srgbClr val="FFFFFF"/>
                </a:solidFill>
                <a:latin typeface="Arial"/>
                <a:ea typeface="新細明體"/>
              </a:rPr>
              <a:t>46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" name="PlaceHolder 2">
            <a:extLst>
              <a:ext uri="{FF2B5EF4-FFF2-40B4-BE49-F238E27FC236}">
                <a16:creationId xmlns:a16="http://schemas.microsoft.com/office/drawing/2014/main" id="{F44E867C-EF73-2D8F-69BF-D699401EA072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584968" y="2713762"/>
            <a:ext cx="5920935" cy="2499368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endParaRPr lang="en-US" sz="3200" b="0" strike="noStrike" spc="-1" dirty="0">
              <a:solidFill>
                <a:srgbClr val="000000"/>
              </a:solidFill>
              <a:latin typeface="Calibri"/>
              <a:ea typeface="標楷體"/>
            </a:endParaRPr>
          </a:p>
          <a:p>
            <a:pPr marL="740664" indent="-283464">
              <a:spcBef>
                <a:spcPts val="641"/>
              </a:spcBef>
              <a:spcAft>
                <a:spcPts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</a:pPr>
            <a:r>
              <a:rPr lang="en-US" altLang="zh-CN" sz="3200" spc="-1" dirty="0" err="1">
                <a:solidFill>
                  <a:srgbClr val="000000"/>
                </a:solidFill>
                <a:latin typeface="Calibri"/>
              </a:rPr>
              <a:t>TwinPilots</a:t>
            </a:r>
            <a:r>
              <a:rPr lang="en-US" altLang="zh-CN" sz="3200" spc="-1" dirty="0">
                <a:solidFill>
                  <a:srgbClr val="000000"/>
                </a:solidFill>
                <a:latin typeface="Calibri"/>
              </a:rPr>
              <a:t> consistently achieves a much lower prefill latency across various batch size</a:t>
            </a:r>
            <a:endParaRPr lang="zh-CN" altLang="zh-CN" sz="3200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54D797B-1F43-064A-3CCE-EE00F262A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810" y="3296198"/>
            <a:ext cx="5905190" cy="278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584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47</a:t>
            </a:fld>
            <a:endParaRPr lang="zh-TW" altLang="en-US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AD17EE2E-4B3D-679D-D713-9A11166D69C2}"/>
              </a:ext>
            </a:extLst>
          </p:cNvPr>
          <p:cNvSpPr txBox="1">
            <a:spLocks/>
          </p:cNvSpPr>
          <p:nvPr/>
        </p:nvSpPr>
        <p:spPr>
          <a:xfrm>
            <a:off x="1311423" y="1125537"/>
            <a:ext cx="10270977" cy="356076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(4 min)</a:t>
            </a:r>
            <a:endParaRPr lang="en-US" altLang="zh-CN" sz="293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Preliminaries (10 min)</a:t>
            </a: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 (5 min)</a:t>
            </a: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 (15 min)</a:t>
            </a:r>
          </a:p>
          <a:p>
            <a:pPr lvl="1"/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Scheduler</a:t>
            </a:r>
          </a:p>
          <a:p>
            <a:pPr lvl="1"/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Tensor placement</a:t>
            </a:r>
          </a:p>
          <a:p>
            <a:pPr lvl="1"/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Overlapping</a:t>
            </a: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 (15 min)</a:t>
            </a:r>
          </a:p>
          <a:p>
            <a:r>
              <a:rPr lang="en-US" altLang="zh-CN" sz="29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min)</a:t>
            </a: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Q/A (5 min)</a:t>
            </a:r>
          </a:p>
        </p:txBody>
      </p:sp>
    </p:spTree>
    <p:extLst>
      <p:ext uri="{BB962C8B-B14F-4D97-AF65-F5344CB8AC3E}">
        <p14:creationId xmlns:p14="http://schemas.microsoft.com/office/powerpoint/2010/main" val="28643813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CN" b="1" spc="-1" dirty="0">
                <a:solidFill>
                  <a:srgbClr val="1F497D"/>
                </a:solidFill>
                <a:latin typeface="Calibri"/>
              </a:rPr>
              <a:t>Conclusion (1/1)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609479" y="1125359"/>
            <a:ext cx="10957321" cy="5065233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342720" indent="-342720">
              <a:lnSpc>
                <a:spcPct val="100000"/>
              </a:lnSpc>
              <a:spcBef>
                <a:spcPts val="746"/>
              </a:spcBef>
              <a:buClr>
                <a:srgbClr val="0000FF"/>
              </a:buClr>
              <a:buSzPct val="80000"/>
              <a:buFont typeface="Wingdings" charset="2"/>
              <a:buChar char=""/>
            </a:pPr>
            <a:r>
              <a:rPr lang="en-US" altLang="zh-CN" sz="3740" spc="-1" dirty="0">
                <a:solidFill>
                  <a:srgbClr val="000000"/>
                </a:solidFill>
                <a:latin typeface="Calibri"/>
              </a:rPr>
              <a:t>Balance in Heterogeneous Systems</a:t>
            </a: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3200" b="0" strike="noStrike" spc="-1" dirty="0">
                <a:solidFill>
                  <a:srgbClr val="000000"/>
                </a:solidFill>
                <a:latin typeface="Calibri"/>
                <a:ea typeface="標楷體"/>
              </a:rPr>
              <a:t>The potential of utilizing CPU</a:t>
            </a: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lang="en-US" altLang="zh-CN" sz="3200" spc="-1" dirty="0">
                <a:solidFill>
                  <a:srgbClr val="000000"/>
                </a:solidFill>
                <a:latin typeface="Calibri"/>
                <a:ea typeface="標楷體"/>
              </a:rPr>
              <a:t>GPU-CPU works collaboratively</a:t>
            </a:r>
            <a:endParaRPr lang="en-US" altLang="zh-CN" sz="3740" spc="-1" dirty="0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746"/>
              </a:spcBef>
              <a:buClr>
                <a:srgbClr val="0000FF"/>
              </a:buClr>
              <a:buSzPct val="80000"/>
              <a:buFont typeface="Wingdings" charset="2"/>
              <a:buChar char=""/>
            </a:pPr>
            <a:r>
              <a:rPr lang="en-US" altLang="zh-CN" sz="3740" spc="-1" dirty="0">
                <a:solidFill>
                  <a:srgbClr val="000000"/>
                </a:solidFill>
                <a:latin typeface="Calibri"/>
              </a:rPr>
              <a:t>Bottleneck: GPU-CPU communication bandwidth</a:t>
            </a: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3200" b="0" strike="noStrike" spc="-1" dirty="0">
                <a:solidFill>
                  <a:srgbClr val="000000"/>
                </a:solidFill>
                <a:latin typeface="Calibri"/>
                <a:ea typeface="標楷體"/>
              </a:rPr>
              <a:t>New architecture: shared memory management</a:t>
            </a:r>
          </a:p>
          <a:p>
            <a:pPr marL="743040" lvl="1" indent="-28584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3200" spc="-1" dirty="0">
                <a:solidFill>
                  <a:srgbClr val="000000"/>
                </a:solidFill>
                <a:latin typeface="Calibri"/>
              </a:rPr>
              <a:t>Novel software way to transferring data</a:t>
            </a:r>
            <a:endParaRPr lang="en-US" altLang="zh-CN" sz="374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sldNum" idx="22"/>
          </p:nvPr>
        </p:nvSpPr>
        <p:spPr>
          <a:xfrm>
            <a:off x="9108000" y="6524640"/>
            <a:ext cx="2844000" cy="339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defRPr lang="en-US" sz="1200" b="0" strike="noStrike" spc="-1">
                <a:solidFill>
                  <a:srgbClr val="FFFFFF"/>
                </a:solidFill>
                <a:latin typeface="Arial"/>
                <a:ea typeface="新細明體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</a:pPr>
            <a:fld id="{5C129F65-097D-44D8-B061-16992CE2F6B3}" type="slidenum">
              <a:rPr lang="en-US" sz="1200" b="0" strike="noStrike" spc="-1">
                <a:solidFill>
                  <a:srgbClr val="FFFFFF"/>
                </a:solidFill>
                <a:latin typeface="Arial"/>
                <a:ea typeface="新細明體"/>
              </a:rPr>
              <a:t>48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509245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49</a:t>
            </a:fld>
            <a:endParaRPr lang="zh-TW" altLang="en-US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AD17EE2E-4B3D-679D-D713-9A11166D69C2}"/>
              </a:ext>
            </a:extLst>
          </p:cNvPr>
          <p:cNvSpPr txBox="1">
            <a:spLocks/>
          </p:cNvSpPr>
          <p:nvPr/>
        </p:nvSpPr>
        <p:spPr>
          <a:xfrm>
            <a:off x="1311423" y="1125537"/>
            <a:ext cx="10270977" cy="356076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(4 min)</a:t>
            </a:r>
            <a:endParaRPr lang="en-US" altLang="zh-CN" sz="293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Preliminaries (10 min)</a:t>
            </a: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 (5 min)</a:t>
            </a: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 (15 min)</a:t>
            </a:r>
          </a:p>
          <a:p>
            <a:pPr lvl="1"/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Scheduler</a:t>
            </a:r>
          </a:p>
          <a:p>
            <a:pPr lvl="1"/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Tensor placement</a:t>
            </a:r>
          </a:p>
          <a:p>
            <a:pPr lvl="1"/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Overlapping</a:t>
            </a: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 (15 min)</a:t>
            </a: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(1 min)</a:t>
            </a:r>
          </a:p>
          <a:p>
            <a:r>
              <a:rPr lang="en-US" altLang="zh-CN" sz="29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Q/A </a:t>
            </a:r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 min)</a:t>
            </a:r>
          </a:p>
        </p:txBody>
      </p:sp>
    </p:spTree>
    <p:extLst>
      <p:ext uri="{BB962C8B-B14F-4D97-AF65-F5344CB8AC3E}">
        <p14:creationId xmlns:p14="http://schemas.microsoft.com/office/powerpoint/2010/main" val="784521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CN" b="1" spc="-1" dirty="0">
                <a:solidFill>
                  <a:srgbClr val="1F497D"/>
                </a:solidFill>
                <a:latin typeface="Calibri"/>
              </a:rPr>
              <a:t>Introduction (2/2)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609480" y="1125359"/>
            <a:ext cx="11581560" cy="2856705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rmAutofit fontScale="93000"/>
          </a:bodyPr>
          <a:lstStyle/>
          <a:p>
            <a:pPr marL="342720" indent="-342720">
              <a:lnSpc>
                <a:spcPct val="100000"/>
              </a:lnSpc>
              <a:spcBef>
                <a:spcPts val="746"/>
              </a:spcBef>
              <a:buClr>
                <a:srgbClr val="0000FF"/>
              </a:buClr>
              <a:buSzPct val="80000"/>
              <a:buFont typeface="Wingdings" charset="2"/>
              <a:buChar char=""/>
            </a:pPr>
            <a:r>
              <a:rPr lang="en-US" altLang="zh-CN" sz="3800" spc="-1" dirty="0">
                <a:solidFill>
                  <a:srgbClr val="000000"/>
                </a:solidFill>
                <a:latin typeface="Calibri"/>
              </a:rPr>
              <a:t>Response time is much more important</a:t>
            </a:r>
            <a:endParaRPr lang="en-US" sz="3800" spc="-1" dirty="0">
              <a:solidFill>
                <a:srgbClr val="000000"/>
              </a:solidFill>
              <a:latin typeface="Calibri"/>
            </a:endParaRP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3000" spc="-1" dirty="0">
                <a:solidFill>
                  <a:srgbClr val="000000"/>
                </a:solidFill>
                <a:latin typeface="Calibri"/>
              </a:rPr>
              <a:t>The latency GPU gets data(weights, parameters) by PCIe bus is the bottleneck</a:t>
            </a: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3000" spc="-1" dirty="0">
                <a:solidFill>
                  <a:srgbClr val="000000"/>
                </a:solidFill>
                <a:latin typeface="Calibri"/>
              </a:rPr>
              <a:t>pipeline: spend much time to load, but just for only a short period using</a:t>
            </a: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3000" spc="-1" dirty="0">
                <a:solidFill>
                  <a:srgbClr val="000000"/>
                </a:solidFill>
                <a:latin typeface="Calibri"/>
              </a:rPr>
              <a:t>GPU runs at the I/O bus speed, it’s severely under-utilized!!!</a:t>
            </a:r>
          </a:p>
          <a:p>
            <a:pPr marL="914400" lvl="2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</a:pPr>
            <a:endParaRPr lang="en-US" altLang="zh-CN" sz="2000" b="0" strike="noStrike" spc="-1" dirty="0">
              <a:solidFill>
                <a:srgbClr val="000000"/>
              </a:solidFill>
              <a:latin typeface="Arial"/>
              <a:ea typeface="新細明體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sldNum" idx="7"/>
          </p:nvPr>
        </p:nvSpPr>
        <p:spPr>
          <a:xfrm>
            <a:off x="9108000" y="6524640"/>
            <a:ext cx="2844000" cy="339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defRPr lang="en-US" sz="1200" b="0" strike="noStrike" spc="-1">
                <a:solidFill>
                  <a:srgbClr val="FFFFFF"/>
                </a:solidFill>
                <a:latin typeface="Arial"/>
                <a:ea typeface="新細明體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</a:pPr>
            <a:fld id="{054ECCDF-90C2-4C2C-B605-3A204794C123}" type="slidenum">
              <a:rPr lang="en-US" sz="1200" b="0" strike="noStrike" spc="-1">
                <a:solidFill>
                  <a:srgbClr val="FFFFFF"/>
                </a:solidFill>
                <a:latin typeface="Arial"/>
                <a:ea typeface="新細明體"/>
              </a:rPr>
              <a:t>5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BC24C42-B6F5-596A-C89D-54DDDFA72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005" y="3845429"/>
            <a:ext cx="5972995" cy="227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70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AD17EE2E-4B3D-679D-D713-9A11166D69C2}"/>
              </a:ext>
            </a:extLst>
          </p:cNvPr>
          <p:cNvSpPr txBox="1">
            <a:spLocks/>
          </p:cNvSpPr>
          <p:nvPr/>
        </p:nvSpPr>
        <p:spPr>
          <a:xfrm>
            <a:off x="1311423" y="1125537"/>
            <a:ext cx="10270977" cy="356076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(4 min)</a:t>
            </a:r>
            <a:endParaRPr lang="en-US" altLang="zh-CN" sz="293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9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Preliminaries </a:t>
            </a:r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 min)</a:t>
            </a: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 (5 min)</a:t>
            </a: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 (15 min)</a:t>
            </a:r>
          </a:p>
          <a:p>
            <a:pPr lvl="1"/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Scheduler</a:t>
            </a:r>
          </a:p>
          <a:p>
            <a:pPr lvl="1"/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Tensor placement</a:t>
            </a:r>
          </a:p>
          <a:p>
            <a:pPr lvl="1"/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Overlapping</a:t>
            </a: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 (15 min)</a:t>
            </a: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(1 min)</a:t>
            </a: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Q/A (5 min)</a:t>
            </a:r>
          </a:p>
        </p:txBody>
      </p:sp>
    </p:spTree>
    <p:extLst>
      <p:ext uri="{BB962C8B-B14F-4D97-AF65-F5344CB8AC3E}">
        <p14:creationId xmlns:p14="http://schemas.microsoft.com/office/powerpoint/2010/main" val="2804917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CN" b="1" spc="-1" dirty="0">
                <a:solidFill>
                  <a:srgbClr val="1F497D"/>
                </a:solidFill>
                <a:latin typeface="Calibri"/>
              </a:rPr>
              <a:t>Preliminaries (1/6)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609480" y="1125359"/>
            <a:ext cx="4915440" cy="5088627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342720" indent="-342720">
              <a:lnSpc>
                <a:spcPct val="100000"/>
              </a:lnSpc>
              <a:spcBef>
                <a:spcPts val="961"/>
              </a:spcBef>
              <a:buClr>
                <a:srgbClr val="0000FF"/>
              </a:buClr>
              <a:buSzPct val="80000"/>
              <a:buFont typeface="Wingdings" charset="2"/>
              <a:buChar char=""/>
            </a:pPr>
            <a:r>
              <a:rPr lang="en-US" sz="3500" b="0" strike="noStrike" spc="-1" dirty="0">
                <a:solidFill>
                  <a:srgbClr val="000000"/>
                </a:solidFill>
                <a:latin typeface="Calibri"/>
                <a:ea typeface="標楷體"/>
              </a:rPr>
              <a:t>LLM structure</a:t>
            </a:r>
          </a:p>
          <a:p>
            <a:pPr marL="743040" lvl="1" indent="-285840">
              <a:lnSpc>
                <a:spcPct val="100000"/>
              </a:lnSpc>
              <a:spcBef>
                <a:spcPts val="720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Square: the computation of a prompt(batch) for a layer</a:t>
            </a:r>
          </a:p>
          <a:p>
            <a:pPr marL="743040" lvl="1" indent="-285840">
              <a:lnSpc>
                <a:spcPct val="100000"/>
              </a:lnSpc>
              <a:spcBef>
                <a:spcPts val="799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Computation rules</a:t>
            </a:r>
            <a:endParaRPr lang="en-US" altLang="zh-CN" sz="2800" spc="-1" dirty="0">
              <a:solidFill>
                <a:srgbClr val="000000"/>
              </a:solidFill>
              <a:latin typeface="Calibri"/>
            </a:endParaRPr>
          </a:p>
          <a:p>
            <a:pPr marL="1143000" lvl="2" indent="-2286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新細明體"/>
              </a:rPr>
              <a:t>Sequentially compute in the same row</a:t>
            </a:r>
          </a:p>
          <a:p>
            <a:pPr marL="1143000" lvl="2" indent="-2286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新細明體"/>
              </a:rPr>
              <a:t>A</a:t>
            </a:r>
            <a:r>
              <a:rPr lang="en-US" sz="2400" spc="-1" dirty="0">
                <a:solidFill>
                  <a:srgbClr val="000000"/>
                </a:solidFill>
                <a:latin typeface="Arial"/>
                <a:ea typeface="新細明體"/>
              </a:rPr>
              <a:t>ll inputs to be loaded</a:t>
            </a:r>
          </a:p>
          <a:p>
            <a:pPr marL="1143000" lvl="2" indent="-2286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lang="en-US" sz="2400" spc="-1" dirty="0">
                <a:solidFill>
                  <a:srgbClr val="000000"/>
                </a:solidFill>
                <a:latin typeface="Arial"/>
                <a:ea typeface="新細明體"/>
              </a:rPr>
              <a:t>KV cache lasting time</a:t>
            </a:r>
          </a:p>
          <a:p>
            <a:pPr marL="1143000" lvl="2" indent="-2286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Memory capacity</a:t>
            </a:r>
          </a:p>
          <a:p>
            <a:pPr marL="743040" lvl="2" indent="-285840">
              <a:spcBef>
                <a:spcPts val="720"/>
              </a:spcBef>
              <a:buClr>
                <a:srgbClr val="0000FF"/>
              </a:buClr>
              <a:buSzPct val="90000"/>
              <a:buFont typeface="Arial"/>
              <a:buChar char="–"/>
            </a:pPr>
            <a:endParaRPr lang="en-US" sz="2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sldNum" idx="9"/>
          </p:nvPr>
        </p:nvSpPr>
        <p:spPr>
          <a:xfrm>
            <a:off x="9108000" y="6524640"/>
            <a:ext cx="2844000" cy="339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defRPr lang="en-US" sz="1200" b="0" strike="noStrike" spc="-1">
                <a:solidFill>
                  <a:srgbClr val="FFFFFF"/>
                </a:solidFill>
                <a:latin typeface="Arial"/>
                <a:ea typeface="新細明體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</a:pPr>
            <a:fld id="{778622AC-B84F-4C9E-98DA-FC053A74C0BE}" type="slidenum">
              <a:rPr lang="en-US" sz="1200" b="0" strike="noStrike" spc="-1">
                <a:solidFill>
                  <a:srgbClr val="FFFFFF"/>
                </a:solidFill>
                <a:latin typeface="Arial"/>
                <a:ea typeface="新細明體"/>
              </a:rPr>
              <a:t>7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29C3D88-53A2-E446-EE24-27E814578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280" y="1418778"/>
            <a:ext cx="5782167" cy="225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05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CN" b="1" spc="-1" dirty="0">
                <a:solidFill>
                  <a:srgbClr val="1F497D"/>
                </a:solidFill>
                <a:latin typeface="Calibri"/>
              </a:rPr>
              <a:t>Preliminaries (2/6)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609479" y="1125359"/>
            <a:ext cx="10795939" cy="5088627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342720" indent="-342720">
              <a:lnSpc>
                <a:spcPct val="100000"/>
              </a:lnSpc>
              <a:spcBef>
                <a:spcPts val="961"/>
              </a:spcBef>
              <a:buClr>
                <a:srgbClr val="0000FF"/>
              </a:buClr>
              <a:buSzPct val="80000"/>
              <a:buFont typeface="Wingdings" charset="2"/>
              <a:buChar char=""/>
            </a:pPr>
            <a:r>
              <a:rPr lang="en-US" altLang="zh-CN" sz="3500" b="0" strike="noStrike" spc="-1" dirty="0">
                <a:solidFill>
                  <a:srgbClr val="000000"/>
                </a:solidFill>
                <a:latin typeface="Calibri"/>
                <a:ea typeface="標楷體"/>
              </a:rPr>
              <a:t>Problem Formulation</a:t>
            </a:r>
            <a:endParaRPr lang="en-US" sz="3500" b="0" strike="noStrike" spc="-1" dirty="0">
              <a:solidFill>
                <a:srgbClr val="000000"/>
              </a:solidFill>
              <a:latin typeface="Calibri"/>
              <a:ea typeface="標楷體"/>
            </a:endParaRPr>
          </a:p>
          <a:p>
            <a:pPr marL="743040" lvl="1" indent="-285840">
              <a:lnSpc>
                <a:spcPct val="100000"/>
              </a:lnSpc>
              <a:spcBef>
                <a:spcPts val="799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Three-level memory hierarchy</a:t>
            </a:r>
            <a:endParaRPr lang="en-US" altLang="zh-CN" sz="2800" spc="-1" dirty="0">
              <a:solidFill>
                <a:srgbClr val="000000"/>
              </a:solidFill>
              <a:latin typeface="Calibri"/>
            </a:endParaRPr>
          </a:p>
          <a:p>
            <a:pPr marL="1143000" lvl="2" indent="-2286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新細明體"/>
              </a:rPr>
              <a:t>GPU - smallest but fastest memory</a:t>
            </a:r>
          </a:p>
          <a:p>
            <a:pPr marL="1143000" lvl="2" indent="-2286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lang="en-US" sz="2400" spc="-1" dirty="0">
                <a:solidFill>
                  <a:srgbClr val="000000"/>
                </a:solidFill>
                <a:latin typeface="Arial"/>
                <a:ea typeface="新細明體"/>
              </a:rPr>
              <a:t>CPU - middle</a:t>
            </a:r>
          </a:p>
          <a:p>
            <a:pPr marL="1143000" lvl="2" indent="-2286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Disk - largest but slowest memory</a:t>
            </a:r>
          </a:p>
          <a:p>
            <a:pPr marL="743040" lvl="1" indent="-285840">
              <a:lnSpc>
                <a:spcPct val="100000"/>
              </a:lnSpc>
              <a:spcBef>
                <a:spcPts val="799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altLang="zh-CN" sz="2800" spc="-1" dirty="0">
                <a:solidFill>
                  <a:srgbClr val="000000"/>
                </a:solidFill>
                <a:latin typeface="Calibri"/>
              </a:rPr>
              <a:t>G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raph traversal problem</a:t>
            </a:r>
            <a:endParaRPr lang="en-US" altLang="zh-CN" sz="2800" spc="-1" dirty="0">
              <a:solidFill>
                <a:srgbClr val="000000"/>
              </a:solidFill>
              <a:latin typeface="Calibri"/>
            </a:endParaRPr>
          </a:p>
          <a:p>
            <a:pPr marL="1143000" lvl="2" indent="-2286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新細明體"/>
              </a:rPr>
              <a:t>When an LLM parameters cannot fit entirely within the GPU, we need to offload</a:t>
            </a:r>
          </a:p>
          <a:p>
            <a:pPr marL="1143000" lvl="2" indent="-2286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新細明體"/>
              </a:rPr>
              <a:t>F</a:t>
            </a:r>
            <a:r>
              <a:rPr lang="en-US" sz="2400" spc="-1" dirty="0">
                <a:solidFill>
                  <a:srgbClr val="000000"/>
                </a:solidFill>
                <a:latin typeface="Arial"/>
                <a:ea typeface="新細明體"/>
              </a:rPr>
              <a:t>ind a valid path that minimizes the total execution time</a:t>
            </a:r>
          </a:p>
        </p:txBody>
      </p:sp>
      <p:sp>
        <p:nvSpPr>
          <p:cNvPr id="161" name="PlaceHolder 3"/>
          <p:cNvSpPr>
            <a:spLocks noGrp="1"/>
          </p:cNvSpPr>
          <p:nvPr>
            <p:ph type="sldNum" idx="9"/>
          </p:nvPr>
        </p:nvSpPr>
        <p:spPr>
          <a:xfrm>
            <a:off x="9108000" y="6524640"/>
            <a:ext cx="2844000" cy="339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defRPr lang="en-US" sz="1200" b="0" strike="noStrike" spc="-1">
                <a:solidFill>
                  <a:srgbClr val="FFFFFF"/>
                </a:solidFill>
                <a:latin typeface="Arial"/>
                <a:ea typeface="新細明體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</a:pPr>
            <a:fld id="{778622AC-B84F-4C9E-98DA-FC053A74C0BE}" type="slidenum">
              <a:rPr lang="en-US" sz="1200" b="0" strike="noStrike" spc="-1">
                <a:solidFill>
                  <a:srgbClr val="FFFFFF"/>
                </a:solidFill>
                <a:latin typeface="Arial"/>
                <a:ea typeface="新細明體"/>
              </a:rPr>
              <a:t>8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A7DBA72-A8CB-02DF-5EB2-B5A257802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274" y="1072809"/>
            <a:ext cx="4248566" cy="310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72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1049760" y="144360"/>
            <a:ext cx="10517040" cy="6915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CN" b="1" spc="-1" dirty="0">
                <a:solidFill>
                  <a:srgbClr val="1F497D"/>
                </a:solidFill>
                <a:latin typeface="Calibri"/>
              </a:rPr>
              <a:t>Preliminaries (3/6)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609480" y="1125360"/>
            <a:ext cx="4915440" cy="49500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342720" indent="-342720">
              <a:lnSpc>
                <a:spcPct val="100000"/>
              </a:lnSpc>
              <a:spcBef>
                <a:spcPts val="961"/>
              </a:spcBef>
              <a:buClr>
                <a:srgbClr val="0000FF"/>
              </a:buClr>
              <a:buSzPct val="80000"/>
              <a:buFont typeface="Wingdings" charset="2"/>
              <a:buChar char=""/>
            </a:pPr>
            <a:r>
              <a:rPr lang="en-US" sz="3500" spc="-1" dirty="0">
                <a:solidFill>
                  <a:srgbClr val="000000"/>
                </a:solidFill>
                <a:latin typeface="Calibri"/>
              </a:rPr>
              <a:t>Large Language Model Inference</a:t>
            </a:r>
            <a:endParaRPr lang="en-US" sz="900" spc="-1" dirty="0">
              <a:solidFill>
                <a:srgbClr val="000000"/>
              </a:solidFill>
              <a:latin typeface="Calibri"/>
            </a:endParaRPr>
          </a:p>
          <a:p>
            <a:pPr marL="743040" lvl="1" indent="-285840">
              <a:lnSpc>
                <a:spcPct val="100000"/>
              </a:lnSpc>
              <a:spcBef>
                <a:spcPts val="720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Prefilling stage: initializes the KV cache</a:t>
            </a:r>
          </a:p>
          <a:p>
            <a:pPr marL="743040" lvl="1" indent="-285840">
              <a:lnSpc>
                <a:spcPct val="100000"/>
              </a:lnSpc>
              <a:spcBef>
                <a:spcPts val="799"/>
              </a:spcBef>
              <a:buClr>
                <a:srgbClr val="0000FF"/>
              </a:buClr>
              <a:buSzPct val="90000"/>
              <a:buFont typeface="Arial"/>
              <a:buChar char="–"/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Decoding stage: utilizes and updates the KV cache to generate output tokens sequentially</a:t>
            </a:r>
          </a:p>
        </p:txBody>
      </p:sp>
      <p:sp>
        <p:nvSpPr>
          <p:cNvPr id="161" name="PlaceHolder 3"/>
          <p:cNvSpPr>
            <a:spLocks noGrp="1"/>
          </p:cNvSpPr>
          <p:nvPr>
            <p:ph type="sldNum" idx="9"/>
          </p:nvPr>
        </p:nvSpPr>
        <p:spPr>
          <a:xfrm>
            <a:off x="9108000" y="6524640"/>
            <a:ext cx="2844000" cy="339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defRPr lang="en-US" sz="1200" b="0" strike="noStrike" spc="-1">
                <a:solidFill>
                  <a:srgbClr val="FFFFFF"/>
                </a:solidFill>
                <a:latin typeface="Arial"/>
                <a:ea typeface="新細明體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</a:pPr>
            <a:fld id="{778622AC-B84F-4C9E-98DA-FC053A74C0BE}" type="slidenum">
              <a:rPr lang="en-US" sz="1200" b="0" strike="noStrike" spc="-1">
                <a:solidFill>
                  <a:srgbClr val="FFFFFF"/>
                </a:solidFill>
                <a:latin typeface="Arial"/>
                <a:ea typeface="新細明體"/>
              </a:rPr>
              <a:t>9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F72A1AC-67D4-479E-E437-64CA6636D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586" y="1050942"/>
            <a:ext cx="6433809" cy="314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09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10648</TotalTime>
  <Words>2168</Words>
  <Application>Microsoft Office PowerPoint</Application>
  <PresentationFormat>宽屏</PresentationFormat>
  <Paragraphs>468</Paragraphs>
  <Slides>49</Slides>
  <Notes>48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49</vt:i4>
      </vt:variant>
    </vt:vector>
  </HeadingPairs>
  <TitlesOfParts>
    <vt:vector size="60" baseType="lpstr">
      <vt:lpstr>PMingLiU</vt:lpstr>
      <vt:lpstr>楷体</vt:lpstr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Office Theme</vt:lpstr>
      <vt:lpstr>Office Theme</vt:lpstr>
      <vt:lpstr>Heterogeneous System for LLM Inference Acceleration  2024.10.15</vt:lpstr>
      <vt:lpstr>Outline</vt:lpstr>
      <vt:lpstr>PowerPoint 演示文稿</vt:lpstr>
      <vt:lpstr>Introduction (1/2)</vt:lpstr>
      <vt:lpstr>Introduction (2/2)</vt:lpstr>
      <vt:lpstr>PowerPoint 演示文稿</vt:lpstr>
      <vt:lpstr>Preliminaries (1/6)</vt:lpstr>
      <vt:lpstr>Preliminaries (2/6)</vt:lpstr>
      <vt:lpstr>Preliminaries (3/6)</vt:lpstr>
      <vt:lpstr>Preliminaries (4/6)</vt:lpstr>
      <vt:lpstr>Preliminaries (5/6)</vt:lpstr>
      <vt:lpstr>Data Transfer Trick (6/6)</vt:lpstr>
      <vt:lpstr>PowerPoint 演示文稿</vt:lpstr>
      <vt:lpstr>Motivation (1/3)</vt:lpstr>
      <vt:lpstr>Motivation (2/3)</vt:lpstr>
      <vt:lpstr>Motivation (3/3)</vt:lpstr>
      <vt:lpstr>PowerPoint 演示文稿</vt:lpstr>
      <vt:lpstr>Proposed Methods (1/15)</vt:lpstr>
      <vt:lpstr>Proposed Methods (2/15)</vt:lpstr>
      <vt:lpstr>Scheduler (3/15)</vt:lpstr>
      <vt:lpstr>Scheduler (4/15)</vt:lpstr>
      <vt:lpstr>Scheduler (5/15)</vt:lpstr>
      <vt:lpstr>TwinPilots - Online Scheduler (6/15)</vt:lpstr>
      <vt:lpstr>TwinPilots - Online Scheduler (7/15)</vt:lpstr>
      <vt:lpstr>Weight placement (8/15)</vt:lpstr>
      <vt:lpstr>Weight placement (9/15)</vt:lpstr>
      <vt:lpstr>Weight placement (10/15)</vt:lpstr>
      <vt:lpstr>KV Cache Placement (11/15)</vt:lpstr>
      <vt:lpstr>KV Cache Placement (12/15)</vt:lpstr>
      <vt:lpstr>KV Cache Placement (13/15)</vt:lpstr>
      <vt:lpstr>Overlapping (14/15)</vt:lpstr>
      <vt:lpstr>Overlapping (15/15)</vt:lpstr>
      <vt:lpstr>PowerPoint 演示文稿</vt:lpstr>
      <vt:lpstr>Evaluation (1/13)</vt:lpstr>
      <vt:lpstr>Evaluation - Single GPU (2/13)</vt:lpstr>
      <vt:lpstr>Evaluation - Single GPU (3/13)</vt:lpstr>
      <vt:lpstr>Evaluation - Single GPU (4/13)</vt:lpstr>
      <vt:lpstr>Evaluation - Single GPU (5/13)</vt:lpstr>
      <vt:lpstr>Evaluation - Single GPU (6/13)</vt:lpstr>
      <vt:lpstr>Evaluation - Single GPU (7/13)</vt:lpstr>
      <vt:lpstr>Evaluation - Multiple GPUs (8/13)</vt:lpstr>
      <vt:lpstr>Evaluation - Multiple GPUs (9/13)</vt:lpstr>
      <vt:lpstr>Evaluation - Multiple GPUs (10/13)</vt:lpstr>
      <vt:lpstr>Evaluation - Llama.cpp VS TwinPilots (11/13) </vt:lpstr>
      <vt:lpstr>Evaluation - Llama.cpp VS TwinPilots (12/13) </vt:lpstr>
      <vt:lpstr>Evaluation - Llama.cpp VS TwinPilots (13/13) </vt:lpstr>
      <vt:lpstr>PowerPoint 演示文稿</vt:lpstr>
      <vt:lpstr>Conclusion (1/1)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香港中文大学(深圳)数据科学院 School of Data Science</dc:title>
  <dc:subject/>
  <dc:creator>Windows 使用者</dc:creator>
  <dc:description/>
  <cp:lastModifiedBy>Prof. Chung Yehching (SDS)</cp:lastModifiedBy>
  <cp:revision>1528</cp:revision>
  <dcterms:created xsi:type="dcterms:W3CDTF">2020-07-15T11:13:39Z</dcterms:created>
  <dcterms:modified xsi:type="dcterms:W3CDTF">2024-10-15T20:43:21Z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25</vt:i4>
  </property>
  <property fmtid="{D5CDD505-2E9C-101B-9397-08002B2CF9AE}" pid="3" name="PresentationFormat">
    <vt:lpwstr>宽屏</vt:lpwstr>
  </property>
  <property fmtid="{D5CDD505-2E9C-101B-9397-08002B2CF9AE}" pid="4" name="Slides">
    <vt:i4>26</vt:i4>
  </property>
</Properties>
</file>