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</p:sldMasterIdLst>
  <p:notesMasterIdLst>
    <p:notesMasterId r:id="rId52"/>
  </p:notesMasterIdLst>
  <p:sldIdLst>
    <p:sldId id="256" r:id="rId3"/>
    <p:sldId id="258" r:id="rId4"/>
    <p:sldId id="289" r:id="rId5"/>
    <p:sldId id="520" r:id="rId6"/>
    <p:sldId id="521" r:id="rId7"/>
    <p:sldId id="531" r:id="rId8"/>
    <p:sldId id="533" r:id="rId9"/>
    <p:sldId id="558" r:id="rId10"/>
    <p:sldId id="561" r:id="rId11"/>
    <p:sldId id="559" r:id="rId12"/>
    <p:sldId id="560" r:id="rId13"/>
    <p:sldId id="529" r:id="rId14"/>
    <p:sldId id="524" r:id="rId15"/>
    <p:sldId id="536" r:id="rId16"/>
    <p:sldId id="534" r:id="rId17"/>
    <p:sldId id="537" r:id="rId18"/>
    <p:sldId id="535" r:id="rId19"/>
    <p:sldId id="538" r:id="rId20"/>
    <p:sldId id="542" r:id="rId21"/>
    <p:sldId id="543" r:id="rId22"/>
    <p:sldId id="539" r:id="rId23"/>
    <p:sldId id="544" r:id="rId24"/>
    <p:sldId id="545" r:id="rId25"/>
    <p:sldId id="523" r:id="rId26"/>
    <p:sldId id="553" r:id="rId27"/>
    <p:sldId id="562" r:id="rId28"/>
    <p:sldId id="541" r:id="rId29"/>
    <p:sldId id="554" r:id="rId30"/>
    <p:sldId id="551" r:id="rId31"/>
    <p:sldId id="580" r:id="rId32"/>
    <p:sldId id="555" r:id="rId33"/>
    <p:sldId id="566" r:id="rId34"/>
    <p:sldId id="547" r:id="rId35"/>
    <p:sldId id="552" r:id="rId36"/>
    <p:sldId id="563" r:id="rId37"/>
    <p:sldId id="567" r:id="rId38"/>
    <p:sldId id="564" r:id="rId39"/>
    <p:sldId id="568" r:id="rId40"/>
    <p:sldId id="570" r:id="rId41"/>
    <p:sldId id="572" r:id="rId42"/>
    <p:sldId id="573" r:id="rId43"/>
    <p:sldId id="574" r:id="rId44"/>
    <p:sldId id="575" r:id="rId45"/>
    <p:sldId id="565" r:id="rId46"/>
    <p:sldId id="576" r:id="rId47"/>
    <p:sldId id="577" r:id="rId48"/>
    <p:sldId id="579" r:id="rId49"/>
    <p:sldId id="581" r:id="rId50"/>
    <p:sldId id="578" r:id="rId5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32" autoAdjust="0"/>
    <p:restoredTop sz="94696"/>
  </p:normalViewPr>
  <p:slideViewPr>
    <p:cSldViewPr snapToGrid="0">
      <p:cViewPr varScale="1">
        <p:scale>
          <a:sx n="116" d="100"/>
          <a:sy n="116" d="100"/>
        </p:scale>
        <p:origin x="11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F4A7B-8284-4E61-88F9-84C6CA6E31E8}" type="datetimeFigureOut">
              <a:rPr lang="zh-TW" altLang="en-US" smtClean="0"/>
              <a:t>2024/10/11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D5518-E2B7-47D3-A483-775D399824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70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8B05-FBFA-92E8-E3C2-93CE2B733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883F7872-D96B-1374-5C0A-90078B9765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0F2A14C5-F962-7941-FAF6-6C7072DBCF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236E50D-A8BE-AE67-5066-45B2E3F6A3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516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7ACAB-44A3-9269-AE7C-46176A036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4F4A9895-BE47-A7FC-8675-FD689B7B8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603094C9-A0FF-8F2B-4FEA-503FAD3064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88FCAD-84FD-9729-9EDA-399D49C1DF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453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A952F-86EB-050E-EFCC-2D2DC8CCF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DB8E11EA-0D81-BE2C-7E47-02FA51128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FE7FAE5-AE32-FCB9-7B6F-8B85667F4D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CE377C4-B057-033E-A69F-1B777B411E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1154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2DDE2-2BE5-B3AA-0DCE-A9070BFD0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11B9212E-AD85-0D03-3FB7-3D7309D43D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852E5175-D100-F4F8-3740-297241A95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6C32F38-55BF-A444-E298-54556F5010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882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151C-625B-A507-AC36-8A45E0D6E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9D0A0D9D-2A2B-52E1-18EB-2068B18423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B02264DA-1E71-E8A4-4C44-C6DBDA5DF3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185A81A-3071-82F0-4711-CDA095E9F3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62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CA040-46AA-CA13-E453-3CDF00AB1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>
            <a:extLst>
              <a:ext uri="{FF2B5EF4-FFF2-40B4-BE49-F238E27FC236}">
                <a16:creationId xmlns:a16="http://schemas.microsoft.com/office/drawing/2014/main" id="{9D9FFEA9-A28A-897A-B74A-50720F6D9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2E756F5F-B5DD-33D8-2C29-478B35B6B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C19560A-EBCD-BCE5-82A9-2CE6171B0D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0D120-4707-426F-9B85-873E256A6635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955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667">
                <a:latin typeface="Calibri" pitchFamily="34" charset="0"/>
                <a:ea typeface="標楷體" pitchFamily="65" charset="-120"/>
                <a:cs typeface="Calibri" pitchFamily="34" charset="0"/>
              </a:defRPr>
            </a:lvl3pPr>
            <a:lvl4pPr>
              <a:defRPr sz="2400">
                <a:latin typeface="Calibri" pitchFamily="34" charset="0"/>
                <a:ea typeface="標楷體" pitchFamily="65" charset="-120"/>
                <a:cs typeface="Calibri" pitchFamily="34" charset="0"/>
              </a:defRPr>
            </a:lvl4pPr>
            <a:lvl5pPr>
              <a:defRPr sz="2133">
                <a:latin typeface="Calibri" pitchFamily="34" charset="0"/>
                <a:ea typeface="標楷體" pitchFamily="65" charset="-120"/>
                <a:cs typeface="Calibri" pitchFamily="34" charset="0"/>
              </a:defRPr>
            </a:lvl5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83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043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09600" y="73028"/>
            <a:ext cx="10972800" cy="1700213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860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125542"/>
            <a:ext cx="10972800" cy="647700"/>
          </a:xfrm>
        </p:spPr>
        <p:txBody>
          <a:bodyPr/>
          <a:lstStyle/>
          <a:p>
            <a:pPr lvl="0"/>
            <a:r>
              <a:rPr lang="en-US" altLang="zh-TW" noProof="0"/>
              <a:t>Click icon to add table</a:t>
            </a:r>
            <a:endParaRPr lang="zh-TW" altLang="en-US" noProof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221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 algn="ctr">
              <a:defRPr sz="5333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994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86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8393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3436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783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555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8438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733"/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603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8862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8537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9622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278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7367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25536"/>
            <a:ext cx="5384800" cy="4227699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98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2" y="126877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2" y="1908535"/>
            <a:ext cx="5386917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73" y="126877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73" y="1908535"/>
            <a:ext cx="5389033" cy="3951288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624421" y="144466"/>
            <a:ext cx="10943167" cy="692151"/>
          </a:xfrm>
        </p:spPr>
        <p:txBody>
          <a:bodyPr/>
          <a:lstStyle/>
          <a:p>
            <a:r>
              <a:rPr lang="en-US" altLang="zh-TW" dirty="0"/>
              <a:t>Click to edit Master title style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70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31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4" y="273056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048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r>
              <a:rPr lang="en-US" altLang="zh-TW" noProof="0"/>
              <a:t>Click icon to add picture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565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367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25537"/>
            <a:ext cx="10972800" cy="489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按一下以編輯母片</a:t>
            </a:r>
          </a:p>
          <a:p>
            <a:pPr lvl="1"/>
            <a:endParaRPr lang="zh-TW" altLang="en-US" dirty="0"/>
          </a:p>
          <a:p>
            <a:pPr lvl="0"/>
            <a:endParaRPr lang="en-US" altLang="zh-TW" dirty="0"/>
          </a:p>
        </p:txBody>
      </p:sp>
      <p:pic>
        <p:nvPicPr>
          <p:cNvPr id="1029" name="Picture 25" descr="nam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" y="6357940"/>
            <a:ext cx="5111751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792808" y="6581777"/>
            <a:ext cx="35748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Arial" pitchFamily="34" charset="0"/>
                <a:ea typeface="新細明體" pitchFamily="18" charset="-120"/>
                <a:cs typeface="Arial" pitchFamily="34" charset="0"/>
              </a:rPr>
              <a:t>National Tsing Hua University ® copyright OIA</a:t>
            </a:r>
            <a:endParaRPr lang="zh-TW" altLang="en-US" sz="1200" b="1" dirty="0">
              <a:solidFill>
                <a:schemeClr val="bg1"/>
              </a:solidFill>
              <a:latin typeface="Arial" pitchFamily="34" charset="0"/>
              <a:ea typeface="新細明體" pitchFamily="18" charset="-12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908055"/>
            <a:ext cx="12192000" cy="144463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0" y="6165849"/>
            <a:ext cx="12192000" cy="719139"/>
          </a:xfrm>
          <a:prstGeom prst="rect">
            <a:avLst/>
          </a:prstGeom>
          <a:solidFill>
            <a:srgbClr val="990099"/>
          </a:solidFill>
          <a:ln w="15875">
            <a:noFill/>
            <a:miter lim="800000"/>
            <a:headEnd/>
            <a:tailEnd/>
          </a:ln>
          <a:effectLst>
            <a:prstShdw prst="shdw18" dist="17961" dir="13500000">
              <a:srgbClr val="990099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 sz="1801">
              <a:ea typeface="新細明體" pitchFamily="18" charset="-120"/>
            </a:endParaRP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8017" y="6524628"/>
            <a:ext cx="2844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fld id="{D9B6BDF2-6896-4B98-8776-C18582F63BA5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0" y="124614"/>
            <a:ext cx="916587" cy="672311"/>
          </a:xfrm>
          <a:prstGeom prst="rect">
            <a:avLst/>
          </a:prstGeom>
        </p:spPr>
      </p:pic>
      <p:grpSp>
        <p:nvGrpSpPr>
          <p:cNvPr id="2" name="群組 1"/>
          <p:cNvGrpSpPr/>
          <p:nvPr userDrawn="1"/>
        </p:nvGrpSpPr>
        <p:grpSpPr>
          <a:xfrm>
            <a:off x="86980" y="6239920"/>
            <a:ext cx="3223375" cy="569415"/>
            <a:chOff x="86980" y="6239920"/>
            <a:chExt cx="3223375" cy="569415"/>
          </a:xfrm>
        </p:grpSpPr>
        <p:pic>
          <p:nvPicPr>
            <p:cNvPr id="12" name="圖片 1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80" y="6239920"/>
              <a:ext cx="817930" cy="56941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 userDrawn="1"/>
          </p:nvSpPr>
          <p:spPr>
            <a:xfrm>
              <a:off x="829837" y="6347770"/>
              <a:ext cx="248051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</a:pPr>
              <a:r>
                <a:rPr lang="zh-CN" altLang="zh-TW" sz="1200" kern="100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香港中文大学（深圳）数据科学院</a:t>
              </a:r>
              <a:endParaRPr lang="zh-TW" altLang="zh-TW" sz="1200" kern="1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CUHK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DengXian"/>
                  <a:cs typeface="Times New Roman" panose="02020603050405020304" pitchFamily="18" charset="0"/>
                </a:rPr>
                <a:t>-SZ Sc</a:t>
              </a:r>
              <a:r>
                <a:rPr lang="en-US" altLang="zh-TW" sz="1000" kern="100" dirty="0">
                  <a:solidFill>
                    <a:schemeClr val="bg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hool of Data Science</a:t>
              </a:r>
              <a:endParaRPr lang="zh-TW" altLang="zh-TW" sz="1000" kern="100" dirty="0">
                <a:solidFill>
                  <a:schemeClr val="bg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623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800" b="1">
          <a:solidFill>
            <a:schemeClr val="tx2"/>
          </a:solidFill>
          <a:latin typeface="Calibri" pitchFamily="34" charset="0"/>
          <a:ea typeface="標楷體" pitchFamily="65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Calibri" pitchFamily="34" charset="0"/>
          <a:ea typeface="標楷體" pitchFamily="65" charset="-120"/>
          <a:cs typeface="MS Sans Serif"/>
        </a:defRPr>
      </a:lvl5pPr>
      <a:lvl6pPr marL="457177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6pPr>
      <a:lvl7pPr marL="914354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7pPr>
      <a:lvl8pPr marL="1371531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8pPr>
      <a:lvl9pPr marL="1828709" algn="l" rtl="0" eaLnBrk="1" fontAlgn="base" hangingPunct="1">
        <a:spcBef>
          <a:spcPct val="0"/>
        </a:spcBef>
        <a:spcAft>
          <a:spcPct val="0"/>
        </a:spcAft>
        <a:defRPr kumimoji="1" sz="3001" b="1">
          <a:solidFill>
            <a:schemeClr val="tx2"/>
          </a:solidFill>
          <a:latin typeface="MS Sans Serif"/>
          <a:ea typeface="MS Sans Serif"/>
          <a:cs typeface="MS Sans Serif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l"/>
        <a:defRPr kumimoji="1" sz="3733">
          <a:solidFill>
            <a:schemeClr val="tx1"/>
          </a:solidFill>
          <a:latin typeface="Calibri" pitchFamily="34" charset="0"/>
          <a:ea typeface="標楷體" pitchFamily="65" charset="-120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90000"/>
        <a:buFont typeface="Arial" charset="0"/>
        <a:buChar char="–"/>
        <a:defRPr kumimoji="1" sz="3200">
          <a:solidFill>
            <a:schemeClr val="tx1"/>
          </a:solidFill>
          <a:latin typeface="Calibri" pitchFamily="34" charset="0"/>
          <a:ea typeface="標楷體" pitchFamily="65" charset="-120"/>
        </a:defRPr>
      </a:lvl2pPr>
      <a:lvl3pPr marL="1142943" indent="-228589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121" indent="-228589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476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007" indent="-228589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D65F-25B7-47C5-85DC-B1A2A3BE7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7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svg"/><Relationship Id="rId7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svg"/><Relationship Id="rId7" Type="http://schemas.openxmlformats.org/officeDocument/2006/relationships/image" Target="../media/image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0.sv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4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svg"/><Relationship Id="rId7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9.svg"/><Relationship Id="rId7" Type="http://schemas.openxmlformats.org/officeDocument/2006/relationships/image" Target="../media/image4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Relationship Id="rId9" Type="http://schemas.openxmlformats.org/officeDocument/2006/relationships/image" Target="../media/image45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7563" y="1802039"/>
            <a:ext cx="11396871" cy="1882455"/>
          </a:xfrm>
          <a:ln>
            <a:noFill/>
          </a:ln>
        </p:spPr>
        <p:txBody>
          <a:bodyPr/>
          <a:lstStyle/>
          <a:p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Imitation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Attack</a:t>
            </a:r>
            <a:r>
              <a:rPr lang="zh-CN" alt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Extracting and Exploiting Model Capabilities</a:t>
            </a: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2024.10.10</a:t>
            </a:r>
            <a:endParaRPr lang="zh-TW" altLang="en-US" sz="32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9" y="4235757"/>
            <a:ext cx="8534400" cy="1882455"/>
          </a:xfrm>
        </p:spPr>
        <p:txBody>
          <a:bodyPr/>
          <a:lstStyle/>
          <a:p>
            <a:r>
              <a:rPr lang="en-US" altLang="zh-TW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Ziwen</a:t>
            </a:r>
            <a:r>
              <a:rPr lang="en-US" altLang="zh-TW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Cai</a:t>
            </a:r>
          </a:p>
          <a:p>
            <a:r>
              <a:rPr lang="en-US" altLang="zh-TW" sz="3200" dirty="0"/>
              <a:t>School of </a:t>
            </a:r>
            <a:r>
              <a:rPr lang="en-US" altLang="zh-CN" sz="3200" dirty="0"/>
              <a:t>Data </a:t>
            </a:r>
            <a:r>
              <a:rPr lang="en-US" altLang="zh-TW" sz="3200" dirty="0"/>
              <a:t>Science</a:t>
            </a:r>
          </a:p>
          <a:p>
            <a:r>
              <a:rPr lang="en-US" altLang="zh-TW" sz="3200" dirty="0"/>
              <a:t>Chinese University of Hong Kong, Shenzhen</a:t>
            </a:r>
          </a:p>
        </p:txBody>
      </p:sp>
    </p:spTree>
    <p:extLst>
      <p:ext uri="{BB962C8B-B14F-4D97-AF65-F5344CB8AC3E}">
        <p14:creationId xmlns:p14="http://schemas.microsoft.com/office/powerpoint/2010/main" val="40646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899C9-9234-40BA-1784-447366B41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090DEB-055D-2A3D-5CAA-4E82823A54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714CD51-6BAD-564F-3103-C1387D1702AA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Transferability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D12CA45-610D-255F-A908-3049EEDE33F3}"/>
              </a:ext>
            </a:extLst>
          </p:cNvPr>
          <p:cNvSpPr txBox="1"/>
          <p:nvPr/>
        </p:nvSpPr>
        <p:spPr>
          <a:xfrm>
            <a:off x="386254" y="1684329"/>
            <a:ext cx="1063635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dirty="0"/>
              <a:t>Research</a:t>
            </a:r>
            <a:r>
              <a:rPr lang="en" altLang="zh-CN" baseline="30000" dirty="0"/>
              <a:t>[1]</a:t>
            </a:r>
            <a:r>
              <a:rPr lang="en" altLang="zh-CN" dirty="0"/>
              <a:t> has shown that adversarial transferability enables adversarial examples to transition from one model to others.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32B2F04-75E5-30A4-4923-78994C38DC17}"/>
              </a:ext>
            </a:extLst>
          </p:cNvPr>
          <p:cNvCxnSpPr/>
          <p:nvPr/>
        </p:nvCxnSpPr>
        <p:spPr bwMode="auto">
          <a:xfrm>
            <a:off x="0" y="551598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23B13796-CE00-3E91-0AFB-9E6976098B6B}"/>
              </a:ext>
            </a:extLst>
          </p:cNvPr>
          <p:cNvSpPr txBox="1"/>
          <p:nvPr/>
        </p:nvSpPr>
        <p:spPr>
          <a:xfrm>
            <a:off x="-122083" y="5603581"/>
            <a:ext cx="11653027" cy="46166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[1] Nicolas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Papernot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 Patrick McDaniel, Ian Goodfellow, Somesh Jha, Z Berkay Celik,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Ananthram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Swami. 2017. Practical black-box attacks against machine learning. In Proceedings of the 2017 ACM on Asia conference on computer and communications security, pages 506–519.</a:t>
            </a:r>
          </a:p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[2] Ian J Goodfellow, et al. Explaining and harnessing adversarial examples. In Proceedings of the International Conference on Learning Representations, 2015.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035309-8F1E-30A0-DFED-1FAD34D2FCCB}"/>
              </a:ext>
            </a:extLst>
          </p:cNvPr>
          <p:cNvSpPr txBox="1">
            <a:spLocks/>
          </p:cNvSpPr>
          <p:nvPr/>
        </p:nvSpPr>
        <p:spPr bwMode="auto">
          <a:xfrm>
            <a:off x="1013223" y="154604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(7/8)</a:t>
            </a:r>
            <a:endParaRPr lang="en-US" sz="4000" kern="0" cap="none" dirty="0"/>
          </a:p>
        </p:txBody>
      </p:sp>
      <p:pic>
        <p:nvPicPr>
          <p:cNvPr id="7" name="图片 6" descr="图表, 条形图&#10;&#10;描述已自动生成">
            <a:extLst>
              <a:ext uri="{FF2B5EF4-FFF2-40B4-BE49-F238E27FC236}">
                <a16:creationId xmlns:a16="http://schemas.microsoft.com/office/drawing/2014/main" id="{AFD6BC29-D596-9B6B-BF8C-79C7BE9E6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59" y="1987122"/>
            <a:ext cx="6435526" cy="364073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FD0D0E2C-D13E-4D99-0D4A-2B3AEED0A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8" y="3080373"/>
            <a:ext cx="3644744" cy="561965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3C48EF3-CF8F-01C3-BCB0-79A15A7FCC7B}"/>
              </a:ext>
            </a:extLst>
          </p:cNvPr>
          <p:cNvSpPr txBox="1"/>
          <p:nvPr/>
        </p:nvSpPr>
        <p:spPr>
          <a:xfrm>
            <a:off x="464624" y="2521225"/>
            <a:ext cx="4083169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" altLang="zh-CN" dirty="0"/>
              <a:t>Fast Gradient Sign Method (FGSM)</a:t>
            </a:r>
            <a:r>
              <a:rPr lang="en-US" altLang="zh-CN" baseline="30000" dirty="0"/>
              <a:t>[2]</a:t>
            </a:r>
            <a:endParaRPr kumimoji="1" lang="zh-CN" altLang="en-US" baseline="30000" dirty="0">
              <a:ea typeface="標楷體" pitchFamily="65" charset="-12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EC0A16-987E-7C92-3820-18DBA1D48D94}"/>
                  </a:ext>
                </a:extLst>
              </p:cNvPr>
              <p:cNvSpPr txBox="1"/>
              <p:nvPr/>
            </p:nvSpPr>
            <p:spPr>
              <a:xfrm>
                <a:off x="445620" y="3808562"/>
                <a:ext cx="4202011" cy="120032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" altLang="zh-CN" dirty="0"/>
                  <a:t>Perturbation Impact (</a:t>
                </a:r>
                <a:r>
                  <a:rPr lang="el-GR" altLang="zh-CN" dirty="0"/>
                  <a:t>ϵ):</a:t>
                </a:r>
                <a:endParaRPr lang="en-US" altLang="zh-CN" dirty="0"/>
              </a:p>
              <a:p>
                <a:r>
                  <a:rPr lang="en" altLang="zh-CN" dirty="0"/>
                  <a:t>Increasing </a:t>
                </a:r>
                <a:r>
                  <a:rPr lang="el-GR" altLang="zh-CN" dirty="0"/>
                  <a:t>ϵ</a:t>
                </a:r>
                <a:r>
                  <a:rPr lang="en-US" altLang="zh-CN" dirty="0"/>
                  <a:t> </a:t>
                </a:r>
                <a:r>
                  <a:rPr lang="en" altLang="zh-CN" dirty="0"/>
                  <a:t>makes it more likely that the adversarial example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" altLang="zh-CN" dirty="0"/>
                  <a:t> will be misclassified by the model.</a:t>
                </a:r>
                <a:endParaRPr kumimoji="1" lang="zh-CN" altLang="en-US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1EEC0A16-987E-7C92-3820-18DBA1D48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20" y="3808562"/>
                <a:ext cx="4202011" cy="1200329"/>
              </a:xfrm>
              <a:prstGeom prst="rect">
                <a:avLst/>
              </a:prstGeom>
              <a:blipFill>
                <a:blip r:embed="rId4"/>
                <a:stretch>
                  <a:fillRect t="-2105" b="-7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9AF82998-26DE-391C-C414-0D166502B317}"/>
              </a:ext>
            </a:extLst>
          </p:cNvPr>
          <p:cNvSpPr txBox="1"/>
          <p:nvPr/>
        </p:nvSpPr>
        <p:spPr>
          <a:xfrm>
            <a:off x="6143941" y="5303545"/>
            <a:ext cx="187743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Not training data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2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27D4F-2AC9-4EF7-1260-96EFA34D9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01BF98-0AA7-7AE1-97CC-31D694A7AD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603651A-8660-624D-D925-64556F1CC3A2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Transferability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8B45C03-5D66-A560-8D82-35E94883EECF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64461CE-8820-DB2A-54F2-1256A5599359}"/>
              </a:ext>
            </a:extLst>
          </p:cNvPr>
          <p:cNvSpPr txBox="1"/>
          <p:nvPr/>
        </p:nvSpPr>
        <p:spPr>
          <a:xfrm>
            <a:off x="-262442" y="5462751"/>
            <a:ext cx="11653027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Nicolas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Papernot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 Patrick McDaniel, Ian Goodfellow, Somesh Jha, Z Berkay Celik,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Ananthram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Swami. 2017. Practical black-box attacks against machine learning. In Proceedings of the 2017 ACM on Asia conference on computer and communications security, pages 506–519.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218FBB0-44AB-D8C7-7197-022C3A200F9C}"/>
              </a:ext>
            </a:extLst>
          </p:cNvPr>
          <p:cNvSpPr txBox="1"/>
          <p:nvPr/>
        </p:nvSpPr>
        <p:spPr>
          <a:xfrm>
            <a:off x="518454" y="2191313"/>
            <a:ext cx="1093317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600" b="1" dirty="0"/>
              <a:t>Generate Adversarial Example</a:t>
            </a:r>
            <a:r>
              <a:rPr lang="en" altLang="zh-CN" sz="1600" dirty="0"/>
              <a:t>:</a:t>
            </a:r>
            <a:br>
              <a:rPr lang="en" altLang="zh-CN" sz="1600" dirty="0"/>
            </a:br>
            <a:r>
              <a:rPr lang="en" altLang="zh-CN" sz="1600" dirty="0"/>
              <a:t>An adversarial example is crafted by adding small, carefully designed perturbations to a normal input (e.g., an image or text) so that it appears unchanged to humans but causes a machine learning model to make a wrong prediction.</a:t>
            </a:r>
          </a:p>
          <a:p>
            <a:r>
              <a:rPr lang="en" altLang="zh-CN" sz="1600" b="1" dirty="0"/>
              <a:t>Apply to One Model (Substitute Model)</a:t>
            </a:r>
            <a:r>
              <a:rPr lang="en" altLang="zh-CN" sz="1600" dirty="0"/>
              <a:t>:</a:t>
            </a:r>
            <a:br>
              <a:rPr lang="en" altLang="zh-CN" sz="1600" dirty="0"/>
            </a:br>
            <a:r>
              <a:rPr lang="en" altLang="zh-CN" sz="1600" dirty="0"/>
              <a:t>This adversarial example is first tested on a specific model, often called the "substitute" model, and it successfully fools this model by making it produce an incorrect output.</a:t>
            </a:r>
          </a:p>
          <a:p>
            <a:r>
              <a:rPr lang="en" altLang="zh-CN" sz="1600" b="1" dirty="0"/>
              <a:t>Transfer to Other Models (Victim Models)</a:t>
            </a:r>
            <a:r>
              <a:rPr lang="en" altLang="zh-CN" sz="1600" dirty="0"/>
              <a:t>:</a:t>
            </a:r>
            <a:br>
              <a:rPr lang="en" altLang="zh-CN" sz="1600" dirty="0"/>
            </a:br>
            <a:r>
              <a:rPr lang="en" altLang="zh-CN" sz="1600" dirty="0"/>
              <a:t>The same adversarial example is then applied to other models, often with different architectures or training data. If the example also fools these other models, the transferability has occurred.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9439D2B-AC82-991F-92E6-3BFB5A66BC74}"/>
              </a:ext>
            </a:extLst>
          </p:cNvPr>
          <p:cNvSpPr txBox="1"/>
          <p:nvPr/>
        </p:nvSpPr>
        <p:spPr>
          <a:xfrm>
            <a:off x="518454" y="1850083"/>
            <a:ext cx="88998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i="1" dirty="0">
                <a:ea typeface="標楷體" pitchFamily="65" charset="-120"/>
                <a:cs typeface="Calibri" pitchFamily="34" charset="0"/>
              </a:rPr>
              <a:t>Step</a:t>
            </a:r>
            <a:r>
              <a:rPr kumimoji="1" lang="zh-CN" altLang="en-US" i="1" dirty="0">
                <a:ea typeface="標楷體" pitchFamily="65" charset="-120"/>
                <a:cs typeface="Calibri" pitchFamily="34" charset="0"/>
              </a:rPr>
              <a:t>：</a:t>
            </a:r>
            <a:endParaRPr kumimoji="1" lang="en-US" altLang="zh-CN" i="1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7A8E4C-5979-4BCD-2FDD-8FF38A5B038D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(8/8)</a:t>
            </a:r>
            <a:endParaRPr lang="en-US" sz="4000" kern="0" cap="none" dirty="0"/>
          </a:p>
        </p:txBody>
      </p:sp>
    </p:spTree>
    <p:extLst>
      <p:ext uri="{BB962C8B-B14F-4D97-AF65-F5344CB8AC3E}">
        <p14:creationId xmlns:p14="http://schemas.microsoft.com/office/powerpoint/2010/main" val="4659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91705-FEDA-4787-D0EB-50571E3AF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99557C23-5D76-6461-E477-268BF987F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297480B-5FD8-EC78-5532-455910FDAE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7F6025FF-2C24-B37D-C334-E40803A77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206FB8B2-1290-38A3-80C9-657FBF9CC6BB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187217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C7B71-5016-F8BC-F836-150E4E23F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BCFB5E-DD45-F840-0DEE-4E3E1492A1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8DCB626-F1AB-C800-0C6B-EF9BB1143762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(1/3) </a:t>
            </a:r>
            <a:endParaRPr lang="en-US" sz="4000" kern="0" cap="none" baseline="-25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190CC44-8446-9C5F-1C1A-E3210849E855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Extraction Attack (model stealing) 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B87C7C-AA7F-722C-2D5C-6F5524EB9EBD}"/>
              </a:ext>
            </a:extLst>
          </p:cNvPr>
          <p:cNvSpPr txBox="1"/>
          <p:nvPr/>
        </p:nvSpPr>
        <p:spPr>
          <a:xfrm>
            <a:off x="522817" y="2316597"/>
            <a:ext cx="11272344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Model extraction attacks (also referred to as “model stealing") have been effectively applied to different tasks, ranging from computer vision</a:t>
            </a:r>
            <a:r>
              <a:rPr kumimoji="1" lang="en" altLang="zh-CN" baseline="30000" dirty="0">
                <a:ea typeface="標楷體" pitchFamily="65" charset="-120"/>
                <a:cs typeface="Calibri" pitchFamily="34" charset="0"/>
              </a:rPr>
              <a:t>1</a:t>
            </a:r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 tasks to NLP tasks</a:t>
            </a:r>
            <a:r>
              <a:rPr kumimoji="1" lang="en" altLang="zh-CN" baseline="30000" dirty="0">
                <a:ea typeface="標楷體" pitchFamily="65" charset="-120"/>
                <a:cs typeface="Calibri" pitchFamily="34" charset="0"/>
              </a:rPr>
              <a:t>2</a:t>
            </a:r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C0345C6-50B6-1E17-99F2-4FE31C485DF6}"/>
              </a:ext>
            </a:extLst>
          </p:cNvPr>
          <p:cNvSpPr txBox="1"/>
          <p:nvPr/>
        </p:nvSpPr>
        <p:spPr>
          <a:xfrm>
            <a:off x="386254" y="1822828"/>
            <a:ext cx="1063635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Enables malicious users to forge the functionality of a black-box victim model as closely as possible.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6598182-A680-C18B-15BB-B2E214B22CAE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8A60954-8C38-A919-C4F1-C7F73A78F56C}"/>
              </a:ext>
            </a:extLst>
          </p:cNvPr>
          <p:cNvSpPr txBox="1"/>
          <p:nvPr/>
        </p:nvSpPr>
        <p:spPr>
          <a:xfrm>
            <a:off x="44986" y="5506131"/>
            <a:ext cx="10477548" cy="21544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sz="800" baseline="30000" dirty="0">
                <a:ea typeface="標楷體" pitchFamily="65" charset="-120"/>
                <a:cs typeface="Calibri" pitchFamily="34" charset="0"/>
              </a:rPr>
              <a:t>1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Tribhuvanesh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Orekondy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Bernt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Schiele, and Mario Fritz. 2019. Knockoff nets: Stealing functionality of black-box models. In Proceedings of the IEEE Conference on Computer Vision and Pattern Recognition, pages 4954–4963.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8F6B9F-0B68-D5BF-C71D-C46A7D679469}"/>
              </a:ext>
            </a:extLst>
          </p:cNvPr>
          <p:cNvSpPr txBox="1"/>
          <p:nvPr/>
        </p:nvSpPr>
        <p:spPr>
          <a:xfrm>
            <a:off x="44986" y="5712280"/>
            <a:ext cx="11811247" cy="21544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sz="800" baseline="30000" dirty="0">
                <a:ea typeface="標楷體" pitchFamily="65" charset="-120"/>
                <a:cs typeface="Calibri" pitchFamily="34" charset="0"/>
              </a:rPr>
              <a:t>2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Varun Chandrasekaran,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Kamalika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Chaudhuri, Irene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Giacomelli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 Somesh Jha,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Songbai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Yan. 2020. Exploring connections between active learning and model extraction. In 29th {USENIX} Security Symposium ({USENIX} Security 20), pages 1309–1326.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EC184-4453-F330-C315-B321FD4DD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6FA09A-6EE3-156E-10A5-08A114C99B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FE46484-7C28-303D-A2ED-AA5E41792A15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(2/3)</a:t>
            </a:r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cap="none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F3C267B-A5C2-585D-6483-DD3D9A8FB2B2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Benchmarking prior knowledge for imitation attacks.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5F55EC0-A06F-F1AD-6DC3-862807642355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94DA7D5-0B15-D214-84A2-1ABE01D27BDC}"/>
              </a:ext>
            </a:extLst>
          </p:cNvPr>
          <p:cNvSpPr txBox="1"/>
          <p:nvPr/>
        </p:nvSpPr>
        <p:spPr>
          <a:xfrm>
            <a:off x="44986" y="5444576"/>
            <a:ext cx="11203711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Zongjie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Chaozheng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Pingchuan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Ma,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Chaowei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Liu, Shuai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Daoyuan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Cuiyun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Gao, and Yang Liu. 2024. On Extracting Specialized Code Abilities from Large Language Models: A Feasibility Study. In Proceedings of the IEEE/ACM 46th International Conference on Software Engineering (ICSE '24)..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0" name="图片 9" descr="表格&#10;&#10;低可信度描述已自动生成">
            <a:extLst>
              <a:ext uri="{FF2B5EF4-FFF2-40B4-BE49-F238E27FC236}">
                <a16:creationId xmlns:a16="http://schemas.microsoft.com/office/drawing/2014/main" id="{296F52FC-5197-5ACC-6744-949486BF1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43"/>
          <a:stretch/>
        </p:blipFill>
        <p:spPr>
          <a:xfrm>
            <a:off x="493987" y="1833350"/>
            <a:ext cx="11394691" cy="205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53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B4688-6C34-F8C8-ED7B-3CB3677F1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8FE307-27D2-4438-F95D-1B7C0FEC9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7545B6-3B3C-0955-0D46-2F67A5E4B711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Work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(3/3)</a:t>
            </a:r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cap="none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2B8BDBE-14D2-57EB-34E6-672B92CDBAA6}"/>
              </a:ext>
            </a:extLst>
          </p:cNvPr>
          <p:cNvSpPr txBox="1"/>
          <p:nvPr/>
        </p:nvSpPr>
        <p:spPr>
          <a:xfrm>
            <a:off x="195648" y="1145720"/>
            <a:ext cx="1150236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Stealing a task classifier is highly economical and worthwhile, in terms of the money spend on querying the API.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6255B90-924B-5D2D-A76E-0E2D61FFAD12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B997120-7C95-E966-360D-193D7C60F47F}"/>
              </a:ext>
            </a:extLst>
          </p:cNvPr>
          <p:cNvSpPr txBox="1"/>
          <p:nvPr/>
        </p:nvSpPr>
        <p:spPr>
          <a:xfrm>
            <a:off x="44986" y="5444576"/>
            <a:ext cx="10636354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0" name="图片 9" descr="表格&#10;&#10;描述已自动生成">
            <a:extLst>
              <a:ext uri="{FF2B5EF4-FFF2-40B4-BE49-F238E27FC236}">
                <a16:creationId xmlns:a16="http://schemas.microsoft.com/office/drawing/2014/main" id="{2A0CFCBA-0495-9407-9017-2D6AA7A57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85" y="2210335"/>
            <a:ext cx="5862690" cy="2367992"/>
          </a:xfrm>
          <a:prstGeom prst="rect">
            <a:avLst/>
          </a:prstGeom>
        </p:spPr>
      </p:pic>
      <p:sp>
        <p:nvSpPr>
          <p:cNvPr id="2" name="框架 1">
            <a:extLst>
              <a:ext uri="{FF2B5EF4-FFF2-40B4-BE49-F238E27FC236}">
                <a16:creationId xmlns:a16="http://schemas.microsoft.com/office/drawing/2014/main" id="{79EA2077-9183-AE71-3C64-90626B47B864}"/>
              </a:ext>
            </a:extLst>
          </p:cNvPr>
          <p:cNvSpPr/>
          <p:nvPr/>
        </p:nvSpPr>
        <p:spPr bwMode="auto">
          <a:xfrm>
            <a:off x="4359349" y="3646967"/>
            <a:ext cx="2955851" cy="372140"/>
          </a:xfrm>
          <a:prstGeom prst="frame">
            <a:avLst/>
          </a:prstGeom>
          <a:solidFill>
            <a:schemeClr val="accent2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738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80E24-E80B-42AF-89AF-935D7A9E1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B90856F-7291-8D91-D18B-D796F118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8DEDFF4-12FF-F4C1-CEA4-24E751602C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73F117F-CAF6-592A-9A3D-77510D94D1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B8A29187-474F-F01E-5783-D6B657A41908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491324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A781E-E7D1-BC4C-75DF-C0597EEF1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6416BC-F825-FE73-5135-7305335147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A4C41CB-866B-F259-591A-6261A94B470A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3FD008-2133-F25A-5299-B35804FE3966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 attack in Machine Translation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4E38EBF0-610C-C4D1-DBC9-A0594924116F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53B70B1-19E6-997C-663D-93BA592EF6F7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48C9EE-D280-A6F2-B59F-5ECF55AD616B}"/>
              </a:ext>
            </a:extLst>
          </p:cNvPr>
          <p:cNvSpPr txBox="1"/>
          <p:nvPr/>
        </p:nvSpPr>
        <p:spPr>
          <a:xfrm>
            <a:off x="599090" y="1927913"/>
            <a:ext cx="119359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Workflow: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4" name="图片 13" descr="图片包含 文本&#10;&#10;描述已自动生成">
            <a:extLst>
              <a:ext uri="{FF2B5EF4-FFF2-40B4-BE49-F238E27FC236}">
                <a16:creationId xmlns:a16="http://schemas.microsoft.com/office/drawing/2014/main" id="{909B23BB-1FAF-C428-FD20-4B47FCB29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82" y="3657749"/>
            <a:ext cx="673100" cy="1231900"/>
          </a:xfrm>
          <a:prstGeom prst="rect">
            <a:avLst/>
          </a:prstGeom>
        </p:spPr>
      </p:pic>
      <p:pic>
        <p:nvPicPr>
          <p:cNvPr id="16" name="图片 15" descr="图片包含 图示&#10;&#10;描述已自动生成">
            <a:extLst>
              <a:ext uri="{FF2B5EF4-FFF2-40B4-BE49-F238E27FC236}">
                <a16:creationId xmlns:a16="http://schemas.microsoft.com/office/drawing/2014/main" id="{015FB5B3-55BA-A39D-56C7-842B5CCD12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22" y="2302977"/>
            <a:ext cx="673100" cy="11811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3FBD0241-C6A0-DD4A-EB9B-BBAE90F6C827}"/>
              </a:ext>
            </a:extLst>
          </p:cNvPr>
          <p:cNvSpPr txBox="1"/>
          <p:nvPr/>
        </p:nvSpPr>
        <p:spPr>
          <a:xfrm>
            <a:off x="5044254" y="2255018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1F583DD8-1160-6F7D-847F-071F8FFA4EC2}"/>
              </a:ext>
            </a:extLst>
          </p:cNvPr>
          <p:cNvSpPr txBox="1"/>
          <p:nvPr/>
        </p:nvSpPr>
        <p:spPr>
          <a:xfrm>
            <a:off x="5044254" y="3626646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1" name="右箭头 20">
            <a:extLst>
              <a:ext uri="{FF2B5EF4-FFF2-40B4-BE49-F238E27FC236}">
                <a16:creationId xmlns:a16="http://schemas.microsoft.com/office/drawing/2014/main" id="{1583C265-47A8-8868-F6F8-4C6B834F9334}"/>
              </a:ext>
            </a:extLst>
          </p:cNvPr>
          <p:cNvSpPr/>
          <p:nvPr/>
        </p:nvSpPr>
        <p:spPr bwMode="auto">
          <a:xfrm>
            <a:off x="3350172" y="4083269"/>
            <a:ext cx="1694082" cy="190430"/>
          </a:xfrm>
          <a:prstGeom prst="right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右箭头 21">
            <a:extLst>
              <a:ext uri="{FF2B5EF4-FFF2-40B4-BE49-F238E27FC236}">
                <a16:creationId xmlns:a16="http://schemas.microsoft.com/office/drawing/2014/main" id="{25C4BD30-718B-26CF-7147-E8D8465C26B8}"/>
              </a:ext>
            </a:extLst>
          </p:cNvPr>
          <p:cNvSpPr/>
          <p:nvPr/>
        </p:nvSpPr>
        <p:spPr bwMode="auto">
          <a:xfrm>
            <a:off x="6849405" y="2716683"/>
            <a:ext cx="1214657" cy="25511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4" name="曲线连接符 23">
            <a:extLst>
              <a:ext uri="{FF2B5EF4-FFF2-40B4-BE49-F238E27FC236}">
                <a16:creationId xmlns:a16="http://schemas.microsoft.com/office/drawing/2014/main" id="{3373CA11-9740-6762-BE51-BA3C6283590E}"/>
              </a:ext>
            </a:extLst>
          </p:cNvPr>
          <p:cNvCxnSpPr>
            <a:cxnSpLocks/>
            <a:stCxn id="14" idx="0"/>
            <a:endCxn id="19" idx="1"/>
          </p:cNvCxnSpPr>
          <p:nvPr/>
        </p:nvCxnSpPr>
        <p:spPr bwMode="auto">
          <a:xfrm rot="5400000" flipH="1" flipV="1">
            <a:off x="3544610" y="2158105"/>
            <a:ext cx="941066" cy="2058222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曲线连接符 25">
            <a:extLst>
              <a:ext uri="{FF2B5EF4-FFF2-40B4-BE49-F238E27FC236}">
                <a16:creationId xmlns:a16="http://schemas.microsoft.com/office/drawing/2014/main" id="{9964A131-832A-027D-0465-A60E82B0D9B0}"/>
              </a:ext>
            </a:extLst>
          </p:cNvPr>
          <p:cNvCxnSpPr>
            <a:stCxn id="16" idx="2"/>
            <a:endCxn id="20" idx="3"/>
          </p:cNvCxnSpPr>
          <p:nvPr/>
        </p:nvCxnSpPr>
        <p:spPr bwMode="auto">
          <a:xfrm rot="5400000">
            <a:off x="7319222" y="3014261"/>
            <a:ext cx="742734" cy="1682367"/>
          </a:xfrm>
          <a:prstGeom prst="curvedConnector2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4BC8F47F-AFDE-B863-2D5C-22DEC420D7FB}"/>
              </a:ext>
            </a:extLst>
          </p:cNvPr>
          <p:cNvSpPr txBox="1"/>
          <p:nvPr/>
        </p:nvSpPr>
        <p:spPr>
          <a:xfrm>
            <a:off x="3239103" y="2506452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CB5FE3D-6E2B-53ED-697C-4ADE97DBFBB1}"/>
              </a:ext>
            </a:extLst>
          </p:cNvPr>
          <p:cNvSpPr txBox="1"/>
          <p:nvPr/>
        </p:nvSpPr>
        <p:spPr>
          <a:xfrm>
            <a:off x="9622971" y="2155763"/>
            <a:ext cx="184731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60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01ED8-330B-140B-A5A6-A7DA2FA37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C7B26A7-9DD1-54B1-6474-D6BA1F2C5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2123030-6916-10F6-9142-658B373583DE}"/>
              </a:ext>
            </a:extLst>
          </p:cNvPr>
          <p:cNvSpPr txBox="1"/>
          <p:nvPr/>
        </p:nvSpPr>
        <p:spPr>
          <a:xfrm>
            <a:off x="195648" y="1145720"/>
            <a:ext cx="11502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Two factors that may affect how well a model can be stolen</a:t>
            </a:r>
            <a:endParaRPr kumimoji="1" lang="zh-CN" altLang="en-US" sz="2800" dirty="0">
              <a:ea typeface="標楷體" pitchFamily="65" charset="-120"/>
              <a:cs typeface="Calibri" pitchFamily="34" charset="0"/>
            </a:endParaRPr>
          </a:p>
          <a:p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8381301A-502D-0A21-0805-2E5BE6F02A3E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AA44B5A-65AD-8063-6DC7-9108E1A48EFC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" name="图形 1" descr="文档 纯色填充">
            <a:extLst>
              <a:ext uri="{FF2B5EF4-FFF2-40B4-BE49-F238E27FC236}">
                <a16:creationId xmlns:a16="http://schemas.microsoft.com/office/drawing/2014/main" id="{3242A6BA-1A9F-589E-046E-8602C3799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379" y="1680921"/>
            <a:ext cx="914400" cy="914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D38E14EC-D115-582E-BF5B-F4ACBE236EE2}"/>
              </a:ext>
            </a:extLst>
          </p:cNvPr>
          <p:cNvSpPr txBox="1"/>
          <p:nvPr/>
        </p:nvSpPr>
        <p:spPr>
          <a:xfrm>
            <a:off x="5390571" y="2511560"/>
            <a:ext cx="1073755" cy="92333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(victim)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5" name="图形 4" descr="文档 纯色填充">
            <a:extLst>
              <a:ext uri="{FF2B5EF4-FFF2-40B4-BE49-F238E27FC236}">
                <a16:creationId xmlns:a16="http://schemas.microsoft.com/office/drawing/2014/main" id="{4F3F8F32-78A4-C601-5C91-6435C09AC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379" y="3597494"/>
            <a:ext cx="914400" cy="914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AEFA0D2-0926-F4B6-7014-AB8F27705A38}"/>
              </a:ext>
            </a:extLst>
          </p:cNvPr>
          <p:cNvSpPr txBox="1"/>
          <p:nvPr/>
        </p:nvSpPr>
        <p:spPr>
          <a:xfrm>
            <a:off x="9093013" y="1780443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A53FF92-803C-05DB-C65D-412CF5B5D66B}"/>
              </a:ext>
            </a:extLst>
          </p:cNvPr>
          <p:cNvSpPr txBox="1"/>
          <p:nvPr/>
        </p:nvSpPr>
        <p:spPr>
          <a:xfrm>
            <a:off x="9093013" y="3152071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8FEBAD74-0477-F613-9998-C60C9BA02887}"/>
              </a:ext>
            </a:extLst>
          </p:cNvPr>
          <p:cNvSpPr/>
          <p:nvPr/>
        </p:nvSpPr>
        <p:spPr bwMode="auto">
          <a:xfrm>
            <a:off x="6630465" y="1941949"/>
            <a:ext cx="2462548" cy="308936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F3484D7B-A059-26F5-C69E-B75DF58E4D85}"/>
              </a:ext>
            </a:extLst>
          </p:cNvPr>
          <p:cNvSpPr/>
          <p:nvPr/>
        </p:nvSpPr>
        <p:spPr bwMode="auto">
          <a:xfrm>
            <a:off x="6505122" y="3983067"/>
            <a:ext cx="2587891" cy="221904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8" name="曲线连接符 27">
            <a:extLst>
              <a:ext uri="{FF2B5EF4-FFF2-40B4-BE49-F238E27FC236}">
                <a16:creationId xmlns:a16="http://schemas.microsoft.com/office/drawing/2014/main" id="{C4B457E5-9C64-3968-6953-A6969F6A5577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rot="5400000" flipH="1" flipV="1">
            <a:off x="7434810" y="2429927"/>
            <a:ext cx="1846021" cy="147038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5968DF71-3244-DFCC-7A6E-1208D002061F}"/>
              </a:ext>
            </a:extLst>
          </p:cNvPr>
          <p:cNvSpPr txBox="1"/>
          <p:nvPr/>
        </p:nvSpPr>
        <p:spPr>
          <a:xfrm>
            <a:off x="8158655" y="2998475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FB67415-F32B-8031-66A1-1720DA640819}"/>
              </a:ext>
            </a:extLst>
          </p:cNvPr>
          <p:cNvSpPr txBox="1"/>
          <p:nvPr/>
        </p:nvSpPr>
        <p:spPr>
          <a:xfrm>
            <a:off x="5230210" y="4487417"/>
            <a:ext cx="136447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1B25DB-579F-A0BF-16D7-0CC853AF3E68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35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E748A-A0CE-B4C5-F198-A1C913F97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21A8BA-0938-201F-1496-986BB56C7E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19</a:t>
            </a:fld>
            <a:endParaRPr lang="zh-TW" altLang="en-US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DF9379A-D210-3AF6-D642-9D6C2ADFF7FE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12CD286-DFA1-79B1-0A4C-CE0652B2892F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" name="图形 1" descr="文档 纯色填充">
            <a:extLst>
              <a:ext uri="{FF2B5EF4-FFF2-40B4-BE49-F238E27FC236}">
                <a16:creationId xmlns:a16="http://schemas.microsoft.com/office/drawing/2014/main" id="{3FD2546F-09DB-17A0-8ADF-48BFBAA2F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5379" y="1680921"/>
            <a:ext cx="914400" cy="914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830DCB33-4456-60AB-4505-BF9642E62D3D}"/>
              </a:ext>
            </a:extLst>
          </p:cNvPr>
          <p:cNvSpPr txBox="1"/>
          <p:nvPr/>
        </p:nvSpPr>
        <p:spPr>
          <a:xfrm>
            <a:off x="5390571" y="2511560"/>
            <a:ext cx="1073755" cy="92333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(victim)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5" name="图形 4" descr="文档 纯色填充">
            <a:extLst>
              <a:ext uri="{FF2B5EF4-FFF2-40B4-BE49-F238E27FC236}">
                <a16:creationId xmlns:a16="http://schemas.microsoft.com/office/drawing/2014/main" id="{8CC58672-C2BB-9790-3896-5715DCC42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5379" y="3597494"/>
            <a:ext cx="914400" cy="914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D182BB0D-BBBD-061A-5830-229F61285E6D}"/>
              </a:ext>
            </a:extLst>
          </p:cNvPr>
          <p:cNvSpPr txBox="1"/>
          <p:nvPr/>
        </p:nvSpPr>
        <p:spPr>
          <a:xfrm>
            <a:off x="9093013" y="1780443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912805B-2B90-D759-A954-480F2F82AB16}"/>
              </a:ext>
            </a:extLst>
          </p:cNvPr>
          <p:cNvSpPr txBox="1"/>
          <p:nvPr/>
        </p:nvSpPr>
        <p:spPr>
          <a:xfrm>
            <a:off x="9093013" y="3152071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49BB7DC7-0807-7AD4-8C23-8A44BE58690A}"/>
              </a:ext>
            </a:extLst>
          </p:cNvPr>
          <p:cNvSpPr/>
          <p:nvPr/>
        </p:nvSpPr>
        <p:spPr bwMode="auto">
          <a:xfrm>
            <a:off x="6630465" y="1941949"/>
            <a:ext cx="2462548" cy="308936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0DA5C10F-1074-60B2-AEAD-6CBAD241C6B9}"/>
              </a:ext>
            </a:extLst>
          </p:cNvPr>
          <p:cNvSpPr/>
          <p:nvPr/>
        </p:nvSpPr>
        <p:spPr bwMode="auto">
          <a:xfrm>
            <a:off x="6594686" y="3971600"/>
            <a:ext cx="2498327" cy="182628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8" name="曲线连接符 27">
            <a:extLst>
              <a:ext uri="{FF2B5EF4-FFF2-40B4-BE49-F238E27FC236}">
                <a16:creationId xmlns:a16="http://schemas.microsoft.com/office/drawing/2014/main" id="{40177AE3-AEB7-247B-4889-1C32777D92B3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rot="5400000" flipH="1" flipV="1">
            <a:off x="7434810" y="2429927"/>
            <a:ext cx="1846021" cy="147038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F74FD923-3183-C2CC-48C5-6076412EC145}"/>
              </a:ext>
            </a:extLst>
          </p:cNvPr>
          <p:cNvSpPr txBox="1"/>
          <p:nvPr/>
        </p:nvSpPr>
        <p:spPr>
          <a:xfrm>
            <a:off x="8158655" y="2998475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16954E6-1932-9712-2057-86AC8745D1A6}"/>
              </a:ext>
            </a:extLst>
          </p:cNvPr>
          <p:cNvSpPr txBox="1"/>
          <p:nvPr/>
        </p:nvSpPr>
        <p:spPr>
          <a:xfrm>
            <a:off x="5230210" y="4487417"/>
            <a:ext cx="136447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3FE5EE2-3C9B-02D9-F1A1-591AD70C4A3E}"/>
              </a:ext>
            </a:extLst>
          </p:cNvPr>
          <p:cNvSpPr txBox="1"/>
          <p:nvPr/>
        </p:nvSpPr>
        <p:spPr>
          <a:xfrm>
            <a:off x="404427" y="2056562"/>
            <a:ext cx="3576620" cy="46166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zh-CN" sz="2400" dirty="0">
                <a:ea typeface="標楷體" pitchFamily="65" charset="-120"/>
                <a:cs typeface="Calibri" pitchFamily="34" charset="0"/>
              </a:rPr>
              <a:t>Architecture mismatch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624A1DC-E12A-FD69-ED91-8D92BFF79E3D}"/>
              </a:ext>
            </a:extLst>
          </p:cNvPr>
          <p:cNvSpPr/>
          <p:nvPr/>
        </p:nvSpPr>
        <p:spPr bwMode="auto">
          <a:xfrm>
            <a:off x="5230210" y="1576607"/>
            <a:ext cx="1364476" cy="3410063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0B46EF4-A74E-5B3A-8726-F40E4E4782F6}"/>
              </a:ext>
            </a:extLst>
          </p:cNvPr>
          <p:cNvSpPr/>
          <p:nvPr/>
        </p:nvSpPr>
        <p:spPr bwMode="auto">
          <a:xfrm>
            <a:off x="9093013" y="1576607"/>
            <a:ext cx="1805151" cy="3448689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4D155EB-36A2-8C0E-D546-4FBD0C274C8A}"/>
              </a:ext>
            </a:extLst>
          </p:cNvPr>
          <p:cNvSpPr txBox="1"/>
          <p:nvPr/>
        </p:nvSpPr>
        <p:spPr>
          <a:xfrm>
            <a:off x="230490" y="2813809"/>
            <a:ext cx="3109333" cy="73866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sz="2400" dirty="0">
                <a:ea typeface="標楷體" pitchFamily="65" charset="-120"/>
                <a:cs typeface="Calibri" pitchFamily="34" charset="0"/>
              </a:rPr>
              <a:t>2.   Data mismatch</a:t>
            </a:r>
          </a:p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AA59750-EE1D-7C6D-59F5-0D719725FA51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ACDB2D-0E14-A3EA-8A3F-F1D93A5D9B96}"/>
              </a:ext>
            </a:extLst>
          </p:cNvPr>
          <p:cNvSpPr txBox="1"/>
          <p:nvPr/>
        </p:nvSpPr>
        <p:spPr>
          <a:xfrm>
            <a:off x="195648" y="1145720"/>
            <a:ext cx="115023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Two factors that may affect how well a model can be stolen</a:t>
            </a:r>
            <a:endParaRPr kumimoji="1" lang="zh-CN" altLang="en-US" sz="2800" dirty="0">
              <a:ea typeface="標楷體" pitchFamily="65" charset="-120"/>
              <a:cs typeface="Calibri" pitchFamily="34" charset="0"/>
            </a:endParaRPr>
          </a:p>
          <a:p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7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 animBg="1"/>
      <p:bldP spid="22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6610" y="144466"/>
            <a:ext cx="10270977" cy="692151"/>
          </a:xfrm>
        </p:spPr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11423" y="1125537"/>
            <a:ext cx="10270977" cy="3560763"/>
          </a:xfrm>
        </p:spPr>
        <p:txBody>
          <a:bodyPr>
            <a:noAutofit/>
          </a:bodyPr>
          <a:lstStyle/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r>
              <a:rPr lang="en-US" altLang="zh-C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  <p:sp>
        <p:nvSpPr>
          <p:cNvPr id="5" name="灯片编号占位符 1">
            <a:extLst>
              <a:ext uri="{FF2B5EF4-FFF2-40B4-BE49-F238E27FC236}">
                <a16:creationId xmlns:a16="http://schemas.microsoft.com/office/drawing/2014/main" id="{C8F1849A-008E-6EF5-AB10-F46E38150E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B558C-FA95-6CD3-B274-2673EBEFB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479C32-96D5-F5FD-BE2D-9BC29374B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8D29E96-6B89-0ED9-B2D1-0542CBF7686F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An experiment to test feasibility: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BA8B4A95-1035-A07F-8EF7-3B3EB2D0859D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F360C6B-26C1-77C6-4EAA-B2FE56C873FF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" name="图形 1" descr="文档 纯色填充">
            <a:extLst>
              <a:ext uri="{FF2B5EF4-FFF2-40B4-BE49-F238E27FC236}">
                <a16:creationId xmlns:a16="http://schemas.microsoft.com/office/drawing/2014/main" id="{DF59AAE0-28AD-5769-FF44-B9C8B69B1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9553" y="1763747"/>
            <a:ext cx="914400" cy="914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45D9FD0-EC0D-4F9D-CB62-82CD29D09C91}"/>
              </a:ext>
            </a:extLst>
          </p:cNvPr>
          <p:cNvSpPr txBox="1"/>
          <p:nvPr/>
        </p:nvSpPr>
        <p:spPr>
          <a:xfrm>
            <a:off x="6144745" y="2594386"/>
            <a:ext cx="1073755" cy="92333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</a:t>
            </a:r>
            <a:r>
              <a:rPr kumimoji="1" lang="en-US" altLang="zh-CN" dirty="0" err="1">
                <a:ea typeface="標楷體" pitchFamily="65" charset="-120"/>
                <a:cs typeface="Calibri" pitchFamily="34" charset="0"/>
              </a:rPr>
              <a:t>D</a:t>
            </a:r>
            <a:r>
              <a:rPr kumimoji="1" lang="en-US" altLang="zh-CN" baseline="-25000" dirty="0" err="1">
                <a:ea typeface="標楷體" pitchFamily="65" charset="-120"/>
                <a:cs typeface="Calibri" pitchFamily="34" charset="0"/>
              </a:rPr>
              <a:t>v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)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5" name="图形 4" descr="文档 纯色填充">
            <a:extLst>
              <a:ext uri="{FF2B5EF4-FFF2-40B4-BE49-F238E27FC236}">
                <a16:creationId xmlns:a16="http://schemas.microsoft.com/office/drawing/2014/main" id="{570C5FBB-CC92-B993-0352-8BDEC2A95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9553" y="3680320"/>
            <a:ext cx="914400" cy="9144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C25A1F5-F5F2-2C6D-38C0-C639A02F35FD}"/>
              </a:ext>
            </a:extLst>
          </p:cNvPr>
          <p:cNvSpPr txBox="1"/>
          <p:nvPr/>
        </p:nvSpPr>
        <p:spPr>
          <a:xfrm>
            <a:off x="9847187" y="1863269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(M</a:t>
            </a:r>
            <a:r>
              <a:rPr kumimoji="1" lang="en-US" altLang="zh-CN" baseline="-25000" dirty="0">
                <a:ea typeface="標楷體" pitchFamily="65" charset="-120"/>
                <a:cs typeface="Calibri" pitchFamily="34" charset="0"/>
              </a:rPr>
              <a:t>v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)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59DE54F-2189-BBF9-7AD6-1547AD4CB7C2}"/>
              </a:ext>
            </a:extLst>
          </p:cNvPr>
          <p:cNvSpPr txBox="1"/>
          <p:nvPr/>
        </p:nvSpPr>
        <p:spPr>
          <a:xfrm>
            <a:off x="9847187" y="3234897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(imitator, M</a:t>
            </a:r>
            <a:r>
              <a:rPr kumimoji="1" lang="en-US" altLang="zh-CN" baseline="-25000" dirty="0">
                <a:ea typeface="標楷體" pitchFamily="65" charset="-120"/>
                <a:cs typeface="Calibri" pitchFamily="34" charset="0"/>
              </a:rPr>
              <a:t>a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5" name="右箭头 14">
            <a:extLst>
              <a:ext uri="{FF2B5EF4-FFF2-40B4-BE49-F238E27FC236}">
                <a16:creationId xmlns:a16="http://schemas.microsoft.com/office/drawing/2014/main" id="{FC1AF519-00B9-24AF-8074-0F59F68D8BAB}"/>
              </a:ext>
            </a:extLst>
          </p:cNvPr>
          <p:cNvSpPr/>
          <p:nvPr/>
        </p:nvSpPr>
        <p:spPr bwMode="auto">
          <a:xfrm>
            <a:off x="7384639" y="2024775"/>
            <a:ext cx="2462548" cy="308936"/>
          </a:xfrm>
          <a:prstGeom prst="rightArrow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D7AF6F8C-43D7-244C-C80E-D6F2665FE621}"/>
              </a:ext>
            </a:extLst>
          </p:cNvPr>
          <p:cNvSpPr/>
          <p:nvPr/>
        </p:nvSpPr>
        <p:spPr bwMode="auto">
          <a:xfrm>
            <a:off x="7259296" y="4065893"/>
            <a:ext cx="2587891" cy="221904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8" name="曲线连接符 27">
            <a:extLst>
              <a:ext uri="{FF2B5EF4-FFF2-40B4-BE49-F238E27FC236}">
                <a16:creationId xmlns:a16="http://schemas.microsoft.com/office/drawing/2014/main" id="{34A8F429-BD32-D53C-BFCE-EBD6A0990E81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rot="5400000" flipH="1" flipV="1">
            <a:off x="8188984" y="2512753"/>
            <a:ext cx="1846021" cy="147038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901D9ABB-C1F9-097D-10EA-9B161E2DCDF0}"/>
              </a:ext>
            </a:extLst>
          </p:cNvPr>
          <p:cNvSpPr txBox="1"/>
          <p:nvPr/>
        </p:nvSpPr>
        <p:spPr>
          <a:xfrm>
            <a:off x="8912829" y="3081301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66F48C14-3B9F-B218-7AE9-9666F08389AB}"/>
              </a:ext>
            </a:extLst>
          </p:cNvPr>
          <p:cNvSpPr txBox="1"/>
          <p:nvPr/>
        </p:nvSpPr>
        <p:spPr>
          <a:xfrm>
            <a:off x="5984384" y="4431744"/>
            <a:ext cx="1364476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(D</a:t>
            </a:r>
            <a:r>
              <a:rPr kumimoji="1" lang="en-US" altLang="zh-CN" baseline="-25000" dirty="0">
                <a:ea typeface="標楷體" pitchFamily="65" charset="-120"/>
                <a:cs typeface="Calibri" pitchFamily="34" charset="0"/>
              </a:rPr>
              <a:t>a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)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2" name="图片 11" descr="表格&#10;&#10;描述已自动生成">
            <a:extLst>
              <a:ext uri="{FF2B5EF4-FFF2-40B4-BE49-F238E27FC236}">
                <a16:creationId xmlns:a16="http://schemas.microsoft.com/office/drawing/2014/main" id="{0AC7B61A-788C-C9E1-7974-3DE052954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9"/>
          <a:stretch/>
        </p:blipFill>
        <p:spPr>
          <a:xfrm>
            <a:off x="1803841" y="2232601"/>
            <a:ext cx="3965636" cy="2870304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DF1A8D32-AE7A-54B3-0B82-01F23CCF887A}"/>
              </a:ext>
            </a:extLst>
          </p:cNvPr>
          <p:cNvSpPr txBox="1"/>
          <p:nvPr/>
        </p:nvSpPr>
        <p:spPr>
          <a:xfrm>
            <a:off x="4600044" y="1927420"/>
            <a:ext cx="141577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BLEU score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A6DDC1-CABE-F395-F91C-7AC205725D86}"/>
              </a:ext>
            </a:extLst>
          </p:cNvPr>
          <p:cNvSpPr txBox="1"/>
          <p:nvPr/>
        </p:nvSpPr>
        <p:spPr>
          <a:xfrm>
            <a:off x="49469" y="3046589"/>
            <a:ext cx="1880643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sz="1600" dirty="0" err="1">
                <a:ea typeface="標楷體" pitchFamily="65" charset="-120"/>
                <a:cs typeface="Calibri" pitchFamily="34" charset="0"/>
              </a:rPr>
              <a:t>D</a:t>
            </a:r>
            <a:r>
              <a:rPr kumimoji="1" lang="en-US" altLang="zh-CN" sz="1600" baseline="-25000" dirty="0" err="1">
                <a:ea typeface="標楷體" pitchFamily="65" charset="-120"/>
                <a:cs typeface="Calibri" pitchFamily="34" charset="0"/>
              </a:rPr>
              <a:t>v</a:t>
            </a:r>
            <a:r>
              <a:rPr kumimoji="1" lang="en-US" altLang="zh-CN" sz="1600" dirty="0">
                <a:ea typeface="標楷體" pitchFamily="65" charset="-120"/>
                <a:cs typeface="Calibri" pitchFamily="34" charset="0"/>
              </a:rPr>
              <a:t> = D</a:t>
            </a:r>
            <a:r>
              <a:rPr kumimoji="1" lang="en-US" altLang="zh-CN" sz="1600" baseline="-25000" dirty="0">
                <a:ea typeface="標楷體" pitchFamily="65" charset="-120"/>
                <a:cs typeface="Calibri" pitchFamily="34" charset="0"/>
              </a:rPr>
              <a:t>a</a:t>
            </a:r>
            <a:r>
              <a:rPr kumimoji="1" lang="en-US" altLang="zh-CN" sz="1600" dirty="0">
                <a:ea typeface="標楷體" pitchFamily="65" charset="-120"/>
                <a:cs typeface="Calibri" pitchFamily="34" charset="0"/>
              </a:rPr>
              <a:t> ,M</a:t>
            </a:r>
            <a:r>
              <a:rPr kumimoji="1" lang="en-US" altLang="zh-CN" sz="1600" baseline="-25000" dirty="0">
                <a:ea typeface="標楷體" pitchFamily="65" charset="-120"/>
                <a:cs typeface="Calibri" pitchFamily="34" charset="0"/>
              </a:rPr>
              <a:t>v</a:t>
            </a:r>
            <a:r>
              <a:rPr kumimoji="1" lang="en-US" altLang="zh-CN" sz="1600" dirty="0">
                <a:ea typeface="標楷體" pitchFamily="65" charset="-120"/>
                <a:cs typeface="Calibri" pitchFamily="34" charset="0"/>
              </a:rPr>
              <a:t> =</a:t>
            </a:r>
            <a:r>
              <a:rPr kumimoji="1" lang="zh-CN" altLang="en-US" sz="16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sz="1600" dirty="0">
                <a:ea typeface="標楷體" pitchFamily="65" charset="-120"/>
                <a:cs typeface="Calibri" pitchFamily="34" charset="0"/>
              </a:rPr>
              <a:t>M</a:t>
            </a:r>
            <a:r>
              <a:rPr kumimoji="1" lang="en-US" altLang="zh-CN" sz="1600" baseline="-25000" dirty="0">
                <a:ea typeface="標楷體" pitchFamily="65" charset="-120"/>
                <a:cs typeface="Calibri" pitchFamily="34" charset="0"/>
              </a:rPr>
              <a:t>a</a:t>
            </a:r>
            <a:endParaRPr kumimoji="1" lang="zh-CN" altLang="en-US" sz="1600" dirty="0">
              <a:ea typeface="標楷體" pitchFamily="65" charset="-12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34665A-6279-DF35-0325-47CA4C083953}"/>
                  </a:ext>
                </a:extLst>
              </p:cNvPr>
              <p:cNvSpPr txBox="1"/>
              <p:nvPr/>
            </p:nvSpPr>
            <p:spPr>
              <a:xfrm>
                <a:off x="54618" y="3348439"/>
                <a:ext cx="1880643" cy="338554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kumimoji="1" lang="en-US" altLang="zh-CN" sz="1600" dirty="0" err="1">
                    <a:ea typeface="標楷體" pitchFamily="65" charset="-120"/>
                    <a:cs typeface="Calibri" pitchFamily="34" charset="0"/>
                  </a:rPr>
                  <a:t>D</a:t>
                </a:r>
                <a:r>
                  <a:rPr kumimoji="1" lang="en-US" altLang="zh-CN" sz="1600" baseline="-25000" dirty="0" err="1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</m:oMath>
                </a14:m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D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,M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=</a:t>
                </a:r>
                <a:r>
                  <a:rPr kumimoji="1" lang="zh-CN" altLang="en-US" sz="1600" dirty="0">
                    <a:ea typeface="標楷體" pitchFamily="65" charset="-120"/>
                    <a:cs typeface="Calibri" pitchFamily="34" charset="0"/>
                  </a:rPr>
                  <a:t> 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endParaRPr kumimoji="1" lang="zh-CN" altLang="en-US" sz="1600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A34665A-6279-DF35-0325-47CA4C083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8" y="3348439"/>
                <a:ext cx="1880643" cy="338554"/>
              </a:xfrm>
              <a:prstGeom prst="rect">
                <a:avLst/>
              </a:prstGeom>
              <a:blipFill>
                <a:blip r:embed="rId7"/>
                <a:stretch>
                  <a:fillRect t="-3571" b="-2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86A1A91-0CB5-5969-0015-CE798A06DAA9}"/>
                  </a:ext>
                </a:extLst>
              </p:cNvPr>
              <p:cNvSpPr txBox="1"/>
              <p:nvPr/>
            </p:nvSpPr>
            <p:spPr>
              <a:xfrm>
                <a:off x="63577" y="3610250"/>
                <a:ext cx="1880643" cy="338554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kumimoji="1" lang="en-US" altLang="zh-CN" sz="1600" dirty="0" err="1">
                    <a:ea typeface="標楷體" pitchFamily="65" charset="-120"/>
                    <a:cs typeface="Calibri" pitchFamily="34" charset="0"/>
                  </a:rPr>
                  <a:t>D</a:t>
                </a:r>
                <a:r>
                  <a:rPr kumimoji="1" lang="en-US" altLang="zh-CN" sz="1600" baseline="-25000" dirty="0" err="1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= D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,M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</m:oMath>
                </a14:m>
                <a:r>
                  <a:rPr kumimoji="1" lang="zh-CN" altLang="en-US" sz="1600" dirty="0">
                    <a:ea typeface="標楷體" pitchFamily="65" charset="-120"/>
                    <a:cs typeface="Calibri" pitchFamily="34" charset="0"/>
                  </a:rPr>
                  <a:t> 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endParaRPr kumimoji="1" lang="zh-CN" altLang="en-US" sz="1600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86A1A91-0CB5-5969-0015-CE798A06D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" y="3610250"/>
                <a:ext cx="1880643" cy="338554"/>
              </a:xfrm>
              <a:prstGeom prst="rect">
                <a:avLst/>
              </a:prstGeom>
              <a:blipFill>
                <a:blip r:embed="rId8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7A81097-653E-317D-0BCA-5F9D29B86EFA}"/>
                  </a:ext>
                </a:extLst>
              </p:cNvPr>
              <p:cNvSpPr txBox="1"/>
              <p:nvPr/>
            </p:nvSpPr>
            <p:spPr>
              <a:xfrm>
                <a:off x="63577" y="3901229"/>
                <a:ext cx="1880643" cy="338554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kumimoji="1" lang="en-US" altLang="zh-CN" sz="1600" dirty="0" err="1">
                    <a:ea typeface="標楷體" pitchFamily="65" charset="-120"/>
                    <a:cs typeface="Calibri" pitchFamily="34" charset="0"/>
                  </a:rPr>
                  <a:t>D</a:t>
                </a:r>
                <a:r>
                  <a:rPr kumimoji="1" lang="en-US" altLang="zh-CN" sz="1600" baseline="-25000" dirty="0" err="1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</m:oMath>
                </a14:m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D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,M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</m:oMath>
                </a14:m>
                <a:r>
                  <a:rPr kumimoji="1" lang="zh-CN" altLang="en-US" sz="1600" dirty="0">
                    <a:ea typeface="標楷體" pitchFamily="65" charset="-120"/>
                    <a:cs typeface="Calibri" pitchFamily="34" charset="0"/>
                  </a:rPr>
                  <a:t> </a:t>
                </a:r>
                <a:r>
                  <a:rPr kumimoji="1" lang="en-US" altLang="zh-CN" sz="1600" dirty="0">
                    <a:ea typeface="標楷體" pitchFamily="65" charset="-120"/>
                    <a:cs typeface="Calibri" pitchFamily="34" charset="0"/>
                  </a:rPr>
                  <a:t>M</a:t>
                </a:r>
                <a:r>
                  <a:rPr kumimoji="1" lang="en-US" altLang="zh-CN" sz="16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endParaRPr kumimoji="1" lang="zh-CN" altLang="en-US" sz="1600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7A81097-653E-317D-0BCA-5F9D29B86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7" y="3901229"/>
                <a:ext cx="1880643" cy="338554"/>
              </a:xfrm>
              <a:prstGeom prst="rect">
                <a:avLst/>
              </a:prstGeom>
              <a:blipFill>
                <a:blip r:embed="rId9"/>
                <a:stretch>
                  <a:fillRect t="-7143" b="-214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CB4894C4-CB91-70A7-FD96-00680005BA54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8A8B7-031F-A917-21F1-C9058C24E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9F655A1-82EC-ECA7-33E1-70775E6745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89087-9D5B-9A6A-A7D8-DB566AC56D0D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(5/9)</a:t>
            </a:r>
          </a:p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A3A214-B95B-46A1-5535-1F8E5EBF722B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effectiveness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388A6B21-34A2-53F1-2595-FA2EE9F9ACCA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216A88F-8384-6B18-0D4D-2A7FCA9E7A24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434007E0-E224-7F2E-6C0E-BB130B184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632" y="1792451"/>
            <a:ext cx="7292560" cy="29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04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D78CE-44CE-70FB-0F5A-0CDF88F76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7157F5D-5D29-023E-1D15-380F4DEFB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A4DF64D-7C8B-0AC7-88D9-B48C7ED348D5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Workflow of the Text Classification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DF8E88A6-AE73-6F64-82B0-BC73E5B38B53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11C746C6-0BD6-C6E9-FF07-3511A712AC55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5" name="图片 4" descr="图示&#10;&#10;中度可信度描述已自动生成">
            <a:extLst>
              <a:ext uri="{FF2B5EF4-FFF2-40B4-BE49-F238E27FC236}">
                <a16:creationId xmlns:a16="http://schemas.microsoft.com/office/drawing/2014/main" id="{F59F1565-C449-A1B9-798F-F4A4E59D8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541" y="1845578"/>
            <a:ext cx="8237432" cy="30483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F1F69-4EAD-5125-B3B2-8573DDAF28F4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86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61F74-CAD8-38E4-F872-45BF05CAA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9829915-FE88-54C2-CCA0-ACB92967E5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23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B78E865-7A87-EF32-BE9E-5F3D42365C46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 rate in Text Classification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546972E6-2E2E-6C5B-DF81-EC4F67F1F159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CDDF7D90-CC03-64A6-F548-EACA793825A6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62F396F6-122D-6D69-D9FE-CA2F627A0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945" y="2142009"/>
            <a:ext cx="5486087" cy="26713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830E825-EA3C-E1B3-ED4F-2268C4CCE491}"/>
              </a:ext>
            </a:extLst>
          </p:cNvPr>
          <p:cNvSpPr txBox="1"/>
          <p:nvPr/>
        </p:nvSpPr>
        <p:spPr>
          <a:xfrm>
            <a:off x="10670807" y="4759625"/>
            <a:ext cx="122341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b="1" dirty="0">
                <a:ea typeface="標楷體" pitchFamily="65" charset="-120"/>
                <a:cs typeface="Calibri" pitchFamily="34" charset="0"/>
              </a:rPr>
              <a:t>Accuracy</a:t>
            </a:r>
            <a:endParaRPr kumimoji="1" lang="zh-CN" altLang="en-US" b="1" dirty="0">
              <a:ea typeface="標楷體" pitchFamily="65" charset="-12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6232E02-7085-76C9-0AA5-AD64B8F9B5E8}"/>
                  </a:ext>
                </a:extLst>
              </p:cNvPr>
              <p:cNvSpPr txBox="1"/>
              <p:nvPr/>
            </p:nvSpPr>
            <p:spPr>
              <a:xfrm>
                <a:off x="493987" y="2145994"/>
                <a:ext cx="6621518" cy="2308324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kumimoji="1" lang="en" altLang="zh-CN" dirty="0">
                    <a:ea typeface="標楷體" pitchFamily="65" charset="-120"/>
                    <a:cs typeface="Calibri" pitchFamily="34" charset="0"/>
                  </a:rPr>
                  <a:t>The success of the extraction correlates to the </a:t>
                </a:r>
                <a:r>
                  <a:rPr kumimoji="1" lang="en" altLang="zh-CN" dirty="0">
                    <a:solidFill>
                      <a:srgbClr val="FF0000"/>
                    </a:solidFill>
                    <a:ea typeface="標楷體" pitchFamily="65" charset="-120"/>
                    <a:cs typeface="Calibri" pitchFamily="34" charset="0"/>
                  </a:rPr>
                  <a:t>domain closeness</a:t>
                </a:r>
                <a:r>
                  <a:rPr kumimoji="1" lang="en" altLang="zh-CN" dirty="0">
                    <a:ea typeface="標楷體" pitchFamily="65" charset="-120"/>
                    <a:cs typeface="Calibri" pitchFamily="34" charset="0"/>
                  </a:rPr>
                  <a:t> between the victim’s training data and the attacker’s queries</a:t>
                </a:r>
              </a:p>
              <a:p>
                <a:pPr marL="342900" indent="-342900">
                  <a:buAutoNum type="arabicParenR"/>
                </a:pPr>
                <a:r>
                  <a:rPr kumimoji="1" lang="en" altLang="zh-CN" dirty="0">
                    <a:ea typeface="標楷體" pitchFamily="65" charset="-120"/>
                    <a:cs typeface="Calibri" pitchFamily="34" charset="0"/>
                  </a:rPr>
                  <a:t>Using same data even outperforms the victim models, which is also known as </a:t>
                </a:r>
                <a:r>
                  <a:rPr kumimoji="1" lang="en" altLang="zh-CN" dirty="0">
                    <a:solidFill>
                      <a:srgbClr val="FF0000"/>
                    </a:solidFill>
                    <a:ea typeface="標楷體" pitchFamily="65" charset="-120"/>
                    <a:cs typeface="Calibri" pitchFamily="34" charset="0"/>
                  </a:rPr>
                  <a:t>self-distillation</a:t>
                </a:r>
              </a:p>
              <a:p>
                <a:pPr marL="342900" indent="-342900">
                  <a:buAutoNum type="arabicParenR"/>
                </a:pPr>
                <a:r>
                  <a:rPr kumimoji="1" lang="en" altLang="zh-CN" dirty="0">
                    <a:ea typeface="標楷體" pitchFamily="65" charset="-120"/>
                    <a:cs typeface="Calibri" pitchFamily="34" charset="0"/>
                  </a:rPr>
                  <a:t>Although more queries suggest a better extraction performance, small query budgets (0.1x and 0.5x) are often sufficiently successful when </a:t>
                </a:r>
                <a:r>
                  <a:rPr kumimoji="1" lang="en-US" altLang="zh-CN" sz="1800" dirty="0">
                    <a:ea typeface="標楷體" pitchFamily="65" charset="-120"/>
                    <a:cs typeface="Calibri" pitchFamily="34" charset="0"/>
                  </a:rPr>
                  <a:t>D</a:t>
                </a:r>
                <a:r>
                  <a:rPr kumimoji="1" lang="en-US" altLang="zh-CN" sz="1800" baseline="-25000" dirty="0" err="1">
                    <a:ea typeface="標楷體" pitchFamily="65" charset="-120"/>
                    <a:cs typeface="Calibri" pitchFamily="34" charset="0"/>
                  </a:rPr>
                  <a:t>v</a:t>
                </a:r>
                <a:r>
                  <a:rPr kumimoji="1" lang="en-US" altLang="zh-CN" sz="1800" dirty="0">
                    <a:ea typeface="標楷體" pitchFamily="65" charset="-12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itchFamily="34" charset="0"/>
                      </a:rPr>
                      <m:t>≠</m:t>
                    </m:r>
                  </m:oMath>
                </a14:m>
                <a:r>
                  <a:rPr kumimoji="1" lang="en-US" altLang="zh-CN" sz="1800" dirty="0">
                    <a:ea typeface="標楷體" pitchFamily="65" charset="-120"/>
                    <a:cs typeface="Calibri" pitchFamily="34" charset="0"/>
                  </a:rPr>
                  <a:t> D</a:t>
                </a:r>
                <a:r>
                  <a:rPr kumimoji="1" lang="en-US" altLang="zh-CN" sz="1800" baseline="-25000" dirty="0">
                    <a:ea typeface="標楷體" pitchFamily="65" charset="-120"/>
                    <a:cs typeface="Calibri" pitchFamily="34" charset="0"/>
                  </a:rPr>
                  <a:t>a</a:t>
                </a:r>
                <a:r>
                  <a:rPr kumimoji="1" lang="en-US" altLang="zh-CN" sz="1800" dirty="0">
                    <a:ea typeface="標楷體" pitchFamily="65" charset="-120"/>
                    <a:cs typeface="Calibri" pitchFamily="34" charset="0"/>
                  </a:rPr>
                  <a:t> </a:t>
                </a:r>
                <a:r>
                  <a:rPr kumimoji="1" lang="en-US" altLang="zh-CN" dirty="0">
                    <a:ea typeface="標楷體" pitchFamily="65" charset="-120"/>
                    <a:cs typeface="Calibri" pitchFamily="34" charset="0"/>
                  </a:rPr>
                  <a:t>.</a:t>
                </a:r>
                <a:endParaRPr kumimoji="1" lang="zh-CN" altLang="en-US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6232E02-7085-76C9-0AA5-AD64B8F9B5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987" y="2145994"/>
                <a:ext cx="6621518" cy="2308324"/>
              </a:xfrm>
              <a:prstGeom prst="rect">
                <a:avLst/>
              </a:prstGeom>
              <a:blipFill>
                <a:blip r:embed="rId3"/>
                <a:stretch>
                  <a:fillRect t="-546" r="-956" b="-382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椭圆 1">
            <a:extLst>
              <a:ext uri="{FF2B5EF4-FFF2-40B4-BE49-F238E27FC236}">
                <a16:creationId xmlns:a16="http://schemas.microsoft.com/office/drawing/2014/main" id="{0372E7A8-1ACD-6BF4-4152-9242E7999BA9}"/>
              </a:ext>
            </a:extLst>
          </p:cNvPr>
          <p:cNvSpPr/>
          <p:nvPr/>
        </p:nvSpPr>
        <p:spPr bwMode="auto">
          <a:xfrm>
            <a:off x="10044824" y="3020992"/>
            <a:ext cx="650184" cy="408008"/>
          </a:xfrm>
          <a:prstGeom prst="ellips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0D5E52-3FFB-3874-DBF1-BA5021D505E7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(7/9)</a:t>
            </a:r>
          </a:p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3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6DD0E-2C93-44F4-7F9B-ADC0386E9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B0E104-A00D-E387-AFA9-B48F6A4709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9B158F8-FC71-EDEA-72A4-616B3936B272}"/>
              </a:ext>
            </a:extLst>
          </p:cNvPr>
          <p:cNvSpPr txBox="1"/>
          <p:nvPr/>
        </p:nvSpPr>
        <p:spPr>
          <a:xfrm>
            <a:off x="367979" y="1368767"/>
            <a:ext cx="11003846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Recently, people have started to dissect commercial black box LLMs (Large Language Models), aiming to </a:t>
            </a:r>
          </a:p>
          <a:p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extract their specialized </a:t>
            </a:r>
            <a:r>
              <a:rPr kumimoji="1" lang="en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code capabilities</a:t>
            </a:r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DDE01AC-8A4D-F737-C56B-13DE4323605A}"/>
              </a:ext>
            </a:extLst>
          </p:cNvPr>
          <p:cNvSpPr txBox="1"/>
          <p:nvPr/>
        </p:nvSpPr>
        <p:spPr>
          <a:xfrm>
            <a:off x="276184" y="2075631"/>
            <a:ext cx="11003846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LLMs may process natural language (NL) or programming language (PL) inputs and emit NL/PL outputs accordingly. </a:t>
            </a:r>
          </a:p>
          <a:p>
            <a:endParaRPr lang="en" altLang="zh-CN" dirty="0">
              <a:solidFill>
                <a:srgbClr val="1D1D1D"/>
              </a:solidFill>
              <a:effectLst/>
              <a:latin typeface="Helvetica Neue" panose="02000503000000020004" pitchFamily="2" charset="0"/>
            </a:endParaRPr>
          </a:p>
          <a:p>
            <a:endParaRPr lang="en" altLang="zh-CN" dirty="0">
              <a:solidFill>
                <a:srgbClr val="1D1D1D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2CC605F0-9A93-E472-A6D7-758AF0A3D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0" y="3188572"/>
            <a:ext cx="9813328" cy="1793426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883076DF-ED0A-4CA6-7CA4-DE56B862CBD5}"/>
              </a:ext>
            </a:extLst>
          </p:cNvPr>
          <p:cNvSpPr txBox="1"/>
          <p:nvPr/>
        </p:nvSpPr>
        <p:spPr>
          <a:xfrm>
            <a:off x="4109013" y="2819240"/>
            <a:ext cx="192879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Code Translation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361834-4429-EFED-5351-C7AE30AE7899}"/>
              </a:ext>
            </a:extLst>
          </p:cNvPr>
          <p:cNvSpPr txBox="1"/>
          <p:nvPr/>
        </p:nvSpPr>
        <p:spPr>
          <a:xfrm>
            <a:off x="4409954" y="4857865"/>
            <a:ext cx="233910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Code Summarization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1AB3F28-7C5E-E818-3450-38BD62448BFA}"/>
              </a:ext>
            </a:extLst>
          </p:cNvPr>
          <p:cNvSpPr txBox="1"/>
          <p:nvPr/>
        </p:nvSpPr>
        <p:spPr>
          <a:xfrm>
            <a:off x="1881377" y="2788974"/>
            <a:ext cx="180049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Code Synthesis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65FB4C31-9B5D-47F7-0ACC-7446DD945488}"/>
              </a:ext>
            </a:extLst>
          </p:cNvPr>
          <p:cNvCxnSpPr/>
          <p:nvPr/>
        </p:nvCxnSpPr>
        <p:spPr bwMode="auto">
          <a:xfrm>
            <a:off x="3009418" y="3188572"/>
            <a:ext cx="254643" cy="515327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B8AB0C55-E050-4AC6-17BF-045BD6C6CC08}"/>
              </a:ext>
            </a:extLst>
          </p:cNvPr>
          <p:cNvCxnSpPr/>
          <p:nvPr/>
        </p:nvCxnSpPr>
        <p:spPr bwMode="auto">
          <a:xfrm flipH="1">
            <a:off x="4097438" y="3128039"/>
            <a:ext cx="312516" cy="57165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线箭头连接符 16">
            <a:extLst>
              <a:ext uri="{FF2B5EF4-FFF2-40B4-BE49-F238E27FC236}">
                <a16:creationId xmlns:a16="http://schemas.microsoft.com/office/drawing/2014/main" id="{EDEA12B3-E22E-A3D2-7CBA-25B81311F23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87747" y="4008494"/>
            <a:ext cx="385665" cy="93923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1F20334F-56F7-0D13-552F-048DD29201A5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3F56F640-7A1B-7108-79D1-5856B9E49932}"/>
              </a:ext>
            </a:extLst>
          </p:cNvPr>
          <p:cNvSpPr txBox="1"/>
          <p:nvPr/>
        </p:nvSpPr>
        <p:spPr>
          <a:xfrm>
            <a:off x="0" y="5712280"/>
            <a:ext cx="11203711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Zongjie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Chaozheng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Pingchuan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Ma,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Chaowei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Liu, Shuai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Daoyuan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Cuiyun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Gao, and Yang Liu. 2024. On Extracting Specialized Code Abilities from Large Language Models: A Feasibility Study. In Proceedings of the IEEE/ACM 46th International Conference on Software Engineering (ICSE '24)..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8BC9775-4660-D380-F281-760D10E70B3B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(8/9)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3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A6BD-2508-76F0-970B-9AE04E650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59EFDF-3CC4-829F-A47A-E7D7CC64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25</a:t>
            </a:fld>
            <a:endParaRPr lang="zh-TW" altLang="en-US"/>
          </a:p>
        </p:txBody>
      </p:sp>
      <p:pic>
        <p:nvPicPr>
          <p:cNvPr id="5" name="图片 4" descr="表格&#10;&#10;描述已自动生成">
            <a:extLst>
              <a:ext uri="{FF2B5EF4-FFF2-40B4-BE49-F238E27FC236}">
                <a16:creationId xmlns:a16="http://schemas.microsoft.com/office/drawing/2014/main" id="{972955A7-6758-0E08-B541-258B63585D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54"/>
          <a:stretch/>
        </p:blipFill>
        <p:spPr>
          <a:xfrm>
            <a:off x="3592306" y="1576607"/>
            <a:ext cx="4709047" cy="245150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C64043E-6930-AA46-19AE-A6EFD11E9047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in Code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Capability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97C34F5-C1C5-DBA5-42B1-85F00E2D2163}"/>
              </a:ext>
            </a:extLst>
          </p:cNvPr>
          <p:cNvSpPr txBox="1"/>
          <p:nvPr/>
        </p:nvSpPr>
        <p:spPr>
          <a:xfrm>
            <a:off x="511215" y="4166608"/>
            <a:ext cx="11169569" cy="14773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All results are presented as BLEU scores or </a:t>
            </a:r>
            <a:r>
              <a:rPr lang="en" altLang="zh-CN" dirty="0" err="1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CodeBLEU</a:t>
            </a:r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 scores on the test split of reference datasets.</a:t>
            </a:r>
          </a:p>
          <a:p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M</a:t>
            </a:r>
            <a:r>
              <a:rPr lang="en" altLang="zh-CN" baseline="-25000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imi </a:t>
            </a:r>
            <a:r>
              <a:rPr lang="en" altLang="zh-CN" baseline="-25000" dirty="0">
                <a:solidFill>
                  <a:srgbClr val="1D1D1D"/>
                </a:solidFill>
                <a:latin typeface="Helvetica Neue" panose="02000503000000020004" pitchFamily="2" charset="0"/>
              </a:rPr>
              <a:t> </a:t>
            </a:r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: </a:t>
            </a:r>
            <a:r>
              <a:rPr lang="en" altLang="zh-CN" dirty="0">
                <a:solidFill>
                  <a:srgbClr val="1D1D1D"/>
                </a:solidFill>
                <a:latin typeface="Helvetica Neue" panose="02000503000000020004" pitchFamily="2" charset="0"/>
              </a:rPr>
              <a:t>I</a:t>
            </a:r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mitation model trained on the collected dataset.</a:t>
            </a:r>
          </a:p>
          <a:p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API : Stands for the best original LLM result under all three query settings. </a:t>
            </a:r>
          </a:p>
          <a:p>
            <a:r>
              <a:rPr lang="en" altLang="zh-CN" dirty="0" err="1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M</a:t>
            </a:r>
            <a:r>
              <a:rPr lang="en" altLang="zh-CN" baseline="-25000" dirty="0" err="1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pure</a:t>
            </a:r>
            <a:r>
              <a:rPr lang="en" altLang="zh-CN" dirty="0">
                <a:solidFill>
                  <a:srgbClr val="1D1D1D"/>
                </a:solidFill>
                <a:effectLst/>
                <a:latin typeface="Helvetica Neue" panose="02000503000000020004" pitchFamily="2" charset="0"/>
              </a:rPr>
              <a:t> :Backbone model without fine-tuning.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9" name="图片 8" descr="文本&#10;&#10;描述已自动生成">
            <a:extLst>
              <a:ext uri="{FF2B5EF4-FFF2-40B4-BE49-F238E27FC236}">
                <a16:creationId xmlns:a16="http://schemas.microsoft.com/office/drawing/2014/main" id="{79A5977A-CC5D-A70D-0FB8-C605AA85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107" y="1694636"/>
            <a:ext cx="900784" cy="2249402"/>
          </a:xfrm>
          <a:prstGeom prst="rect">
            <a:avLst/>
          </a:prstGeom>
        </p:spPr>
      </p:pic>
      <p:cxnSp>
        <p:nvCxnSpPr>
          <p:cNvPr id="10" name="直线连接符 9">
            <a:extLst>
              <a:ext uri="{FF2B5EF4-FFF2-40B4-BE49-F238E27FC236}">
                <a16:creationId xmlns:a16="http://schemas.microsoft.com/office/drawing/2014/main" id="{2A337260-9A15-46FA-749F-1F29AABFBEB7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EAA90E6D-77A7-8EE4-1DBC-87E1CF066411}"/>
              </a:ext>
            </a:extLst>
          </p:cNvPr>
          <p:cNvSpPr txBox="1"/>
          <p:nvPr/>
        </p:nvSpPr>
        <p:spPr>
          <a:xfrm>
            <a:off x="0" y="5712280"/>
            <a:ext cx="11203711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Zongjie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Chaozheng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Pingchuan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Ma,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Chaowei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Liu, Shuai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Daoyuan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Cuiyun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Gao, and Yang Liu. 2024. On Extracting Specialized Code Abilities from Large Language Models: A Feasibility Study. In Proceedings of the IEEE/ACM 46th International Conference on Software Engineering (ICSE '24)..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F1BD567-2D9B-143D-9E49-8A4D372207BB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Evaluation-Model imitation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(9/9)</a:t>
            </a:r>
          </a:p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990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8B45A-F5D2-477A-2BD9-9AB827454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6D19F00F-14EB-A077-46D9-2FBBA7FC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236FE40-C29E-62E0-4238-C51E33CB28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DEB7905-8BE4-55BC-4E97-E435633D7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5C69136C-6DD8-3715-6359-8DF81A7C910F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19402397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8BFFD4-9215-ADF7-F7A3-5E9927709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95C37F2-6370-FCF3-3C74-31CE577299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1D5733F-7958-4693-95DE-CEA240C2E1C4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Methods-Adversarial attack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(1/5)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DAE6062-EFEA-3771-BD64-F11513F34A5E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generate Adversarial Example?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3A57BDE7-9DFB-FFA7-E10D-2F55D1D83D1C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84D9FF75-1714-21C7-10A6-950289E0EEC6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7DD2ECB-4874-F584-C534-9D21BA30BA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951" y="2642914"/>
            <a:ext cx="355600" cy="279400"/>
          </a:xfrm>
          <a:prstGeom prst="rect">
            <a:avLst/>
          </a:prstGeom>
        </p:spPr>
      </p:pic>
      <p:pic>
        <p:nvPicPr>
          <p:cNvPr id="9" name="图片 8" descr="图示, 文本, 示意图&#10;&#10;描述已自动生成">
            <a:extLst>
              <a:ext uri="{FF2B5EF4-FFF2-40B4-BE49-F238E27FC236}">
                <a16:creationId xmlns:a16="http://schemas.microsoft.com/office/drawing/2014/main" id="{DD6A6E43-4D40-8228-420D-BA29E533C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93" y="3092450"/>
            <a:ext cx="3276600" cy="67310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DDD2529-E543-8C46-D786-9847799D862F}"/>
              </a:ext>
            </a:extLst>
          </p:cNvPr>
          <p:cNvSpPr txBox="1"/>
          <p:nvPr/>
        </p:nvSpPr>
        <p:spPr>
          <a:xfrm>
            <a:off x="574172" y="1889287"/>
            <a:ext cx="10165975" cy="92333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a white-box, gradient-based adversarial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>
                <a:ea typeface="標楷體" pitchFamily="65" charset="-120"/>
                <a:cs typeface="Calibri" pitchFamily="34" charset="0"/>
              </a:rPr>
              <a:t>At each iteration, the attack adjusts the input by selecting a token and replacing it with another token from the model’s vocabulary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2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A6357-B337-10CE-CC6E-417B0B83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7C315B-BB24-F20F-F122-C7D4789ED3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74F4793-636D-A95F-23DD-4C170CA5E164}"/>
              </a:ext>
            </a:extLst>
          </p:cNvPr>
          <p:cNvSpPr txBox="1"/>
          <p:nvPr/>
        </p:nvSpPr>
        <p:spPr>
          <a:xfrm>
            <a:off x="493987" y="1711186"/>
            <a:ext cx="1095599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" altLang="zh-CN" dirty="0"/>
          </a:p>
          <a:p>
            <a:pPr marL="742950" lvl="1" indent="-285750">
              <a:buFont typeface="+mj-lt"/>
              <a:buAutoNum type="arabicPeriod"/>
            </a:pPr>
            <a:r>
              <a:rPr lang="en" altLang="zh-CN" b="1" dirty="0"/>
              <a:t>Gradient-based method</a:t>
            </a:r>
            <a:r>
              <a:rPr lang="en" altLang="zh-CN" dirty="0"/>
              <a:t>: Use gradients of the gold labels </a:t>
            </a:r>
            <a:r>
              <a:rPr lang="en" altLang="zh-CN" dirty="0" err="1"/>
              <a:t>w.r.t.</a:t>
            </a:r>
            <a:r>
              <a:rPr lang="en" altLang="zh-CN" dirty="0"/>
              <a:t> token embeddings to identify key tokens.</a:t>
            </a:r>
          </a:p>
          <a:p>
            <a:pPr marL="742950" lvl="1" indent="-285750">
              <a:buFont typeface="+mj-lt"/>
              <a:buAutoNum type="arabicPeriod"/>
            </a:pPr>
            <a:endParaRPr lang="en" altLang="zh-CN" dirty="0"/>
          </a:p>
          <a:p>
            <a:pPr marL="742950" lvl="1" indent="-285750">
              <a:buFont typeface="+mj-lt"/>
              <a:buAutoNum type="arabicPeriod"/>
            </a:pPr>
            <a:r>
              <a:rPr lang="en" altLang="zh-CN" b="1" dirty="0"/>
              <a:t>Token Corruption</a:t>
            </a:r>
            <a:r>
              <a:rPr lang="en" altLang="zh-CN" dirty="0"/>
              <a:t>: Apply one of the following typo-based transformations: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Insertion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Deletion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Swap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Mistype (e.g., "oh" → "0h")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Pronunciation errors (e.g., "egg" → "</a:t>
            </a:r>
            <a:r>
              <a:rPr lang="en" altLang="zh-CN" dirty="0" err="1"/>
              <a:t>agg</a:t>
            </a:r>
            <a:r>
              <a:rPr lang="en" altLang="zh-CN" dirty="0"/>
              <a:t>")</a:t>
            </a:r>
          </a:p>
          <a:p>
            <a:pPr marL="1143000" lvl="2" indent="-228600">
              <a:buFont typeface="+mj-lt"/>
              <a:buAutoNum type="arabicPeriod"/>
            </a:pPr>
            <a:r>
              <a:rPr lang="en" altLang="zh-CN" dirty="0"/>
              <a:t>Frequent typos (based on Wikipedia typo statistics).</a:t>
            </a:r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9C5F08F2-C784-9788-B9D0-112602BD3327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3F644DB-23D5-AF0D-484C-42900E9041FA}"/>
              </a:ext>
            </a:extLst>
          </p:cNvPr>
          <p:cNvSpPr txBox="1"/>
          <p:nvPr/>
        </p:nvSpPr>
        <p:spPr>
          <a:xfrm>
            <a:off x="0" y="5712280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FDA6A16-18A6-7ED3-1A43-EE8C6D9189C1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Steps to Generate Adversarial Examples: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E2CD1DA-3198-FE92-45C8-045F7A3B693F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Methods-Adversarial attack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(2/5)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84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7CFE3-838D-C21C-A4D1-50F91F701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9F8607B-A792-BEF8-E7E0-5351D0F96E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6AF05B9-1E5A-18EB-1635-6B12E9D7F1EF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Transferability percentage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85C5C3CC-A285-7C0E-5052-ED70A27D91CC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F0D078E0-4137-95F6-127F-3A7C0DF9BE8C}"/>
              </a:ext>
            </a:extLst>
          </p:cNvPr>
          <p:cNvSpPr txBox="1"/>
          <p:nvPr/>
        </p:nvSpPr>
        <p:spPr>
          <a:xfrm>
            <a:off x="0" y="5712280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AF7F678-6296-C9C3-8661-C1D70F9DD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13" y="1665098"/>
            <a:ext cx="4508725" cy="3298716"/>
          </a:xfrm>
          <a:prstGeom prst="rect">
            <a:avLst/>
          </a:prstGeom>
        </p:spPr>
      </p:pic>
      <p:sp>
        <p:nvSpPr>
          <p:cNvPr id="2" name="左大括号 1">
            <a:extLst>
              <a:ext uri="{FF2B5EF4-FFF2-40B4-BE49-F238E27FC236}">
                <a16:creationId xmlns:a16="http://schemas.microsoft.com/office/drawing/2014/main" id="{2290A48C-C86A-CBAB-DA38-3C0E28EC7312}"/>
              </a:ext>
            </a:extLst>
          </p:cNvPr>
          <p:cNvSpPr/>
          <p:nvPr/>
        </p:nvSpPr>
        <p:spPr bwMode="auto">
          <a:xfrm>
            <a:off x="3464472" y="1797269"/>
            <a:ext cx="374431" cy="2238703"/>
          </a:xfrm>
          <a:prstGeom prst="leftBrace">
            <a:avLst/>
          </a:prstGeom>
          <a:ln w="254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F8CFA95-46B7-6516-318A-71724CA23D26}"/>
              </a:ext>
            </a:extLst>
          </p:cNvPr>
          <p:cNvSpPr txBox="1"/>
          <p:nvPr/>
        </p:nvSpPr>
        <p:spPr>
          <a:xfrm>
            <a:off x="641815" y="2809039"/>
            <a:ext cx="2505814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Direct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attack the victim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324E4FD-F994-B0FF-6B91-8665EB46F559}"/>
              </a:ext>
            </a:extLst>
          </p:cNvPr>
          <p:cNvSpPr txBox="1"/>
          <p:nvPr/>
        </p:nvSpPr>
        <p:spPr>
          <a:xfrm>
            <a:off x="697945" y="4455251"/>
            <a:ext cx="276652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Transferring from imitator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91FBF8A-EF89-8E55-93AB-178EC965D838}"/>
              </a:ext>
            </a:extLst>
          </p:cNvPr>
          <p:cNvSpPr txBox="1"/>
          <p:nvPr/>
        </p:nvSpPr>
        <p:spPr>
          <a:xfrm>
            <a:off x="3783724" y="4864453"/>
            <a:ext cx="5975131" cy="523220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" altLang="zh-CN" sz="1400" dirty="0">
                <a:ea typeface="標楷體" pitchFamily="65" charset="-120"/>
                <a:cs typeface="Calibri" pitchFamily="34" charset="0"/>
              </a:rPr>
              <a:t>Transferability is the percentage of adversarial examples transferred from the extracted model to the victim model.</a:t>
            </a:r>
            <a:endParaRPr kumimoji="1" lang="zh-CN" altLang="en-US" sz="14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70FED39-9FDE-E7E8-CED9-5DC8AE51078B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-Adversarial attack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(3/5)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2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2246313" y="1597572"/>
            <a:ext cx="7772400" cy="2798819"/>
          </a:xfrm>
        </p:spPr>
        <p:txBody>
          <a:bodyPr>
            <a:normAutofit fontScale="85000" lnSpcReduction="20000"/>
          </a:bodyPr>
          <a:lstStyle/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Introduction (15min)</a:t>
            </a:r>
            <a:endParaRPr kumimoji="1" lang="en-US" altLang="zh-TW" sz="2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Related</a:t>
            </a:r>
            <a:r>
              <a:rPr kumimoji="1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Work (5min)</a:t>
            </a: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Proposed Methods</a:t>
            </a:r>
            <a:r>
              <a:rPr kumimoji="1" lang="zh-CN" altLang="en-US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Model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Adversarial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How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to</a:t>
            </a:r>
            <a:r>
              <a:rPr kumimoji="1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defense</a:t>
            </a: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Conclusions(5min)</a:t>
            </a:r>
          </a:p>
          <a:p>
            <a:pPr marL="342882" marR="0" lvl="0" indent="-342882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kumimoji="1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Q&amp;A(5min)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492B67B-1436-E4F4-D617-281427E822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C5329-7683-BCA0-B208-47F0ABD52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503FAB4-E926-BB4D-899E-DC7C6D1CFD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FBE71-70A4-3D89-E68B-2DEEE6F26276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-Adversarial attack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(4/5)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00D270F0-0E36-6053-460D-534F3CE5D0B8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A5D1E69-AFA8-EFB7-F23A-7F3CF94F2184}"/>
              </a:ext>
            </a:extLst>
          </p:cNvPr>
          <p:cNvSpPr txBox="1"/>
          <p:nvPr/>
        </p:nvSpPr>
        <p:spPr>
          <a:xfrm>
            <a:off x="0" y="5712280"/>
            <a:ext cx="11203711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Zongjie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Chaozheng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Pingchuan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Ma,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Chaowei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Liu, Shuai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Daoyuan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Cuiyun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Gao, and Yang Liu. 2024. On Extracting Specialized Code Abilities from Large Language Models: A Feasibility Study. In Proceedings of the IEEE/ACM 46th International Conference on Software Engineering (ICSE '24)..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18860E-5D7A-0E65-0A1C-F29CE71DD087}"/>
              </a:ext>
            </a:extLst>
          </p:cNvPr>
          <p:cNvSpPr txBox="1"/>
          <p:nvPr/>
        </p:nvSpPr>
        <p:spPr>
          <a:xfrm>
            <a:off x="211886" y="1243123"/>
            <a:ext cx="10318531" cy="203132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dirty="0"/>
              <a:t>In the </a:t>
            </a:r>
            <a:r>
              <a:rPr lang="en" altLang="zh-CN" b="1" dirty="0"/>
              <a:t>code summarization (</a:t>
            </a:r>
            <a:r>
              <a:rPr lang="en" altLang="zh-CN" b="1" dirty="0" err="1"/>
              <a:t>CSum</a:t>
            </a:r>
            <a:r>
              <a:rPr lang="en" altLang="zh-CN" b="1" dirty="0"/>
              <a:t>)</a:t>
            </a:r>
            <a:r>
              <a:rPr lang="en" altLang="zh-CN" dirty="0"/>
              <a:t> task, a successful AE results in a small mutation in the input code, leading to a significantly incorrect summary. The AE generation process includes two steps:</a:t>
            </a:r>
          </a:p>
          <a:p>
            <a:endParaRPr lang="en" altLang="zh-CN" dirty="0"/>
          </a:p>
          <a:p>
            <a:pPr>
              <a:buFont typeface="+mj-lt"/>
              <a:buAutoNum type="arabicPeriod"/>
            </a:pPr>
            <a:r>
              <a:rPr lang="en" altLang="zh-CN" dirty="0"/>
              <a:t>Identifying the most sensitive tokens.</a:t>
            </a:r>
          </a:p>
          <a:p>
            <a:pPr>
              <a:buFont typeface="+mj-lt"/>
              <a:buAutoNum type="arabicPeriod"/>
            </a:pPr>
            <a:r>
              <a:rPr lang="en" altLang="zh-CN" dirty="0"/>
              <a:t>Applying semantically-equivalent transformations to those tokens iteratively until AEs are generated.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2" name="图片 11" descr="表格&#10;&#10;描述已自动生成">
            <a:extLst>
              <a:ext uri="{FF2B5EF4-FFF2-40B4-BE49-F238E27FC236}">
                <a16:creationId xmlns:a16="http://schemas.microsoft.com/office/drawing/2014/main" id="{6BE20066-2D8B-9834-4BA0-CCB4F3778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524" y="3174381"/>
            <a:ext cx="5897120" cy="14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90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F026C-B54A-B90C-F819-BF7989B78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D3C92D0-3E45-E19A-F93E-B481530499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6D9B3EA-48EB-08AA-04B4-5F1F5BCBF848}"/>
              </a:ext>
            </a:extLst>
          </p:cNvPr>
          <p:cNvSpPr txBox="1"/>
          <p:nvPr/>
        </p:nvSpPr>
        <p:spPr>
          <a:xfrm>
            <a:off x="578224" y="1402087"/>
            <a:ext cx="10354181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" altLang="zh-CN" b="1" dirty="0"/>
              <a:t>Large language models (LLMs)</a:t>
            </a:r>
            <a:r>
              <a:rPr lang="en" altLang="zh-CN" dirty="0"/>
              <a:t> are thought to be more resistant to AEs due to two primary factors: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2DB19FE-8196-4467-0B33-BDBE0BA0C270}"/>
              </a:ext>
            </a:extLst>
          </p:cNvPr>
          <p:cNvSpPr txBox="1"/>
          <p:nvPr/>
        </p:nvSpPr>
        <p:spPr>
          <a:xfrm>
            <a:off x="578224" y="1951672"/>
            <a:ext cx="10618694" cy="14773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/>
              <a:t>LLMs often operate in a </a:t>
            </a:r>
            <a:r>
              <a:rPr lang="en" altLang="zh-CN" b="1" dirty="0"/>
              <a:t>black-box</a:t>
            </a:r>
            <a:r>
              <a:rPr lang="en" altLang="zh-CN" dirty="0"/>
              <a:t> environment, exposing only APIs to users.</a:t>
            </a:r>
          </a:p>
          <a:p>
            <a:endParaRPr lang="en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altLang="zh-CN" dirty="0"/>
              <a:t>Vendors invest significant effort into </a:t>
            </a:r>
            <a:r>
              <a:rPr lang="en" altLang="zh-CN" b="1" dirty="0"/>
              <a:t>fine-tuning</a:t>
            </a:r>
            <a:r>
              <a:rPr lang="en" altLang="zh-CN" dirty="0"/>
              <a:t> and </a:t>
            </a:r>
            <a:r>
              <a:rPr lang="en" altLang="zh-CN" b="1" dirty="0"/>
              <a:t>safety testing</a:t>
            </a:r>
            <a:r>
              <a:rPr lang="en" altLang="zh-CN" dirty="0"/>
              <a:t> LLMs before release. For instance, OpenAI spent over six months ensuring the safety and alignment of GPT-4, involving a large team of domain experts.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68B380E-CBC7-2E43-DB76-EF680FD45053}"/>
              </a:ext>
            </a:extLst>
          </p:cNvPr>
          <p:cNvSpPr txBox="1"/>
          <p:nvPr/>
        </p:nvSpPr>
        <p:spPr>
          <a:xfrm>
            <a:off x="497541" y="3609253"/>
            <a:ext cx="7160999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lang="en" altLang="zh-CN" dirty="0"/>
              <a:t>There are several methods for generating AEs in code-related tasks: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3D64A09-1C46-A4FF-788F-7BDCA3B8BC91}"/>
              </a:ext>
            </a:extLst>
          </p:cNvPr>
          <p:cNvSpPr txBox="1"/>
          <p:nvPr/>
        </p:nvSpPr>
        <p:spPr>
          <a:xfrm>
            <a:off x="847165" y="3978585"/>
            <a:ext cx="10085240" cy="147732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b="1" dirty="0" err="1"/>
              <a:t>CodeAttack</a:t>
            </a:r>
            <a:r>
              <a:rPr lang="en" altLang="zh-CN" dirty="0"/>
              <a:t>: Gathers logit information and makes minor modifications to </a:t>
            </a:r>
            <a:r>
              <a:rPr lang="en" altLang="zh-CN" b="1" dirty="0"/>
              <a:t>code tokens </a:t>
            </a:r>
            <a:r>
              <a:rPr lang="en" altLang="zh-CN" dirty="0"/>
              <a:t>to generate AEs.</a:t>
            </a:r>
          </a:p>
          <a:p>
            <a:r>
              <a:rPr lang="en" altLang="zh-CN" b="1" dirty="0"/>
              <a:t>Radar</a:t>
            </a:r>
            <a:r>
              <a:rPr lang="en" altLang="zh-CN" dirty="0"/>
              <a:t>: A search-based framework that generates AEs.</a:t>
            </a:r>
          </a:p>
          <a:p>
            <a:r>
              <a:rPr lang="en" altLang="zh-CN" b="1" dirty="0" err="1"/>
              <a:t>CCTest</a:t>
            </a:r>
            <a:r>
              <a:rPr lang="en" altLang="zh-CN" dirty="0"/>
              <a:t>: This approach mutates Python code using semantics-preserving transformations and identifies inconsistent outputs in </a:t>
            </a:r>
            <a:r>
              <a:rPr lang="en" altLang="zh-CN" b="1" dirty="0"/>
              <a:t>Copilot</a:t>
            </a:r>
            <a:r>
              <a:rPr lang="en" altLang="zh-CN" dirty="0"/>
              <a:t> when tested on these mutated inputs.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D66C4890-94A9-B574-564D-6C7495F1A2B1}"/>
              </a:ext>
            </a:extLst>
          </p:cNvPr>
          <p:cNvCxnSpPr/>
          <p:nvPr/>
        </p:nvCxnSpPr>
        <p:spPr bwMode="auto">
          <a:xfrm>
            <a:off x="-44986" y="5730455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4714A2F7-D6FA-9B15-1329-AD78D729B689}"/>
              </a:ext>
            </a:extLst>
          </p:cNvPr>
          <p:cNvSpPr txBox="1"/>
          <p:nvPr/>
        </p:nvSpPr>
        <p:spPr>
          <a:xfrm>
            <a:off x="0" y="5712280"/>
            <a:ext cx="11203711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Zongjie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Chaozheng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Pingchuan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Ma,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Chaowei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Liu, Shuai Wang,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Daoyuan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Wu,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Cuiyun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Gao, and Yang Liu. 2024. On Extracting Specialized Code Abilities from Large Language Models: A Feasibility Study. In Proceedings of the IEEE/ACM 46th International Conference on Software Engineering (ICSE '24)..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E09935-099C-C3EB-18B5-1FB1F036E6C5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Methods-Adversarial attack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(5/5)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81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EAE3-7EBA-68D4-5307-295157CBC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08FC7D1C-EDE3-1119-B7BD-086AE0CF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2E18FA3-6A38-FC82-76F7-F0873A085B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6B071C7-C5F3-2B87-F114-13700B3FF8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9C25C833-8B5B-C381-280B-5ADDE50EF053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368351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609DC-8E81-1357-F8ED-272B307A7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56A544-F8FA-CB39-2CA6-E226C9B8B2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B8BAE6-5D15-6962-EF39-7171F2D000EF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235A903-A058-1D22-1528-FA6F6B639E70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method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FE3F2515-9BC6-9B8E-2995-CF78F2EA6BE9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9FD6B0DC-F0EE-C03D-D177-6C39E4F19607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82E5271-1CDE-5FB7-4766-4EF7D9D3F2E8}"/>
              </a:ext>
            </a:extLst>
          </p:cNvPr>
          <p:cNvSpPr txBox="1"/>
          <p:nvPr/>
        </p:nvSpPr>
        <p:spPr>
          <a:xfrm>
            <a:off x="922282" y="1655776"/>
            <a:ext cx="659033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Defense in text classification: Add noise on the victim output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But with the cost of undermining the original performance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形 2" descr="文档 纯色填充">
            <a:extLst>
              <a:ext uri="{FF2B5EF4-FFF2-40B4-BE49-F238E27FC236}">
                <a16:creationId xmlns:a16="http://schemas.microsoft.com/office/drawing/2014/main" id="{D8137D5D-A154-CA12-952C-F3AC68B8E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143" y="4000589"/>
            <a:ext cx="1086359" cy="82751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D529394-2DC6-6EB0-5755-4736E6E8346F}"/>
              </a:ext>
            </a:extLst>
          </p:cNvPr>
          <p:cNvSpPr txBox="1"/>
          <p:nvPr/>
        </p:nvSpPr>
        <p:spPr>
          <a:xfrm>
            <a:off x="459974" y="4816204"/>
            <a:ext cx="16210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0" name="右箭头 9">
            <a:extLst>
              <a:ext uri="{FF2B5EF4-FFF2-40B4-BE49-F238E27FC236}">
                <a16:creationId xmlns:a16="http://schemas.microsoft.com/office/drawing/2014/main" id="{C184710B-2E05-14B1-5222-8C7520AC55A0}"/>
              </a:ext>
            </a:extLst>
          </p:cNvPr>
          <p:cNvSpPr/>
          <p:nvPr/>
        </p:nvSpPr>
        <p:spPr bwMode="auto">
          <a:xfrm>
            <a:off x="1844566" y="4414345"/>
            <a:ext cx="1560786" cy="22071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3DA9555-9718-05CD-C35D-25E07770AAE0}"/>
              </a:ext>
            </a:extLst>
          </p:cNvPr>
          <p:cNvSpPr txBox="1"/>
          <p:nvPr/>
        </p:nvSpPr>
        <p:spPr>
          <a:xfrm>
            <a:off x="3468416" y="2570416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F29E3B4-E875-A3DD-694D-7F1CD041AE59}"/>
              </a:ext>
            </a:extLst>
          </p:cNvPr>
          <p:cNvSpPr txBox="1"/>
          <p:nvPr/>
        </p:nvSpPr>
        <p:spPr>
          <a:xfrm>
            <a:off x="3468416" y="3942044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15" name="曲线连接符 14">
            <a:extLst>
              <a:ext uri="{FF2B5EF4-FFF2-40B4-BE49-F238E27FC236}">
                <a16:creationId xmlns:a16="http://schemas.microsoft.com/office/drawing/2014/main" id="{A02A1992-D1CE-9D62-4041-1B01B99C7366}"/>
              </a:ext>
            </a:extLst>
          </p:cNvPr>
          <p:cNvCxnSpPr>
            <a:cxnSpLocks/>
            <a:endCxn id="11" idx="1"/>
          </p:cNvCxnSpPr>
          <p:nvPr/>
        </p:nvCxnSpPr>
        <p:spPr bwMode="auto">
          <a:xfrm rot="5400000" flipH="1" flipV="1">
            <a:off x="2166370" y="3175362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6748C0C3-D013-8528-99BF-A7DE49448001}"/>
              </a:ext>
            </a:extLst>
          </p:cNvPr>
          <p:cNvSpPr txBox="1"/>
          <p:nvPr/>
        </p:nvSpPr>
        <p:spPr>
          <a:xfrm>
            <a:off x="2617076" y="3654237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1DE649F1-CC04-2DDD-EF19-7233F1DD5413}"/>
              </a:ext>
            </a:extLst>
          </p:cNvPr>
          <p:cNvSpPr/>
          <p:nvPr/>
        </p:nvSpPr>
        <p:spPr bwMode="auto">
          <a:xfrm>
            <a:off x="5273567" y="2867709"/>
            <a:ext cx="764626" cy="25753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9" name="图形 18" descr="条形图 纯色填充">
            <a:extLst>
              <a:ext uri="{FF2B5EF4-FFF2-40B4-BE49-F238E27FC236}">
                <a16:creationId xmlns:a16="http://schemas.microsoft.com/office/drawing/2014/main" id="{FAFAE9F1-D905-6C5D-E507-549094D5E5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08727" y="2539277"/>
            <a:ext cx="914400" cy="914400"/>
          </a:xfrm>
          <a:prstGeom prst="rect">
            <a:avLst/>
          </a:prstGeom>
        </p:spPr>
      </p:pic>
      <p:pic>
        <p:nvPicPr>
          <p:cNvPr id="20" name="图形 19" descr="条形图 纯色填充">
            <a:extLst>
              <a:ext uri="{FF2B5EF4-FFF2-40B4-BE49-F238E27FC236}">
                <a16:creationId xmlns:a16="http://schemas.microsoft.com/office/drawing/2014/main" id="{E3AB1595-17AE-1749-33A9-9B536FC893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38029" y="2514600"/>
            <a:ext cx="914400" cy="9144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483A7A6-8BE3-90A0-359E-43175DFA1175}"/>
              </a:ext>
            </a:extLst>
          </p:cNvPr>
          <p:cNvSpPr txBox="1"/>
          <p:nvPr/>
        </p:nvSpPr>
        <p:spPr>
          <a:xfrm>
            <a:off x="7307317" y="2795017"/>
            <a:ext cx="31931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+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5" name="图形 24" descr="书籍 纯色填充">
            <a:extLst>
              <a:ext uri="{FF2B5EF4-FFF2-40B4-BE49-F238E27FC236}">
                <a16:creationId xmlns:a16="http://schemas.microsoft.com/office/drawing/2014/main" id="{D2B0237E-F6B3-19F2-6074-E3F14AB26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84830" y="2661513"/>
            <a:ext cx="669927" cy="669927"/>
          </a:xfrm>
          <a:prstGeom prst="rect">
            <a:avLst/>
          </a:prstGeom>
        </p:spPr>
      </p:pic>
      <p:sp>
        <p:nvSpPr>
          <p:cNvPr id="26" name="右箭头 25">
            <a:extLst>
              <a:ext uri="{FF2B5EF4-FFF2-40B4-BE49-F238E27FC236}">
                <a16:creationId xmlns:a16="http://schemas.microsoft.com/office/drawing/2014/main" id="{F1C60094-8999-61DA-F49C-00322CBAF613}"/>
              </a:ext>
            </a:extLst>
          </p:cNvPr>
          <p:cNvSpPr/>
          <p:nvPr/>
        </p:nvSpPr>
        <p:spPr bwMode="auto">
          <a:xfrm>
            <a:off x="8584324" y="2975664"/>
            <a:ext cx="1489842" cy="199964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BFA66D5-5B9B-9C85-A923-41417B21D4FA}"/>
              </a:ext>
            </a:extLst>
          </p:cNvPr>
          <p:cNvSpPr txBox="1"/>
          <p:nvPr/>
        </p:nvSpPr>
        <p:spPr>
          <a:xfrm>
            <a:off x="6197061" y="3385412"/>
            <a:ext cx="979755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Original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8036A7B-6F0F-EB6C-FFAE-347C702BF445}"/>
              </a:ext>
            </a:extLst>
          </p:cNvPr>
          <p:cNvSpPr txBox="1"/>
          <p:nvPr/>
        </p:nvSpPr>
        <p:spPr>
          <a:xfrm>
            <a:off x="7425032" y="3359207"/>
            <a:ext cx="1159292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Gaussian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Noise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FAFBFEF-7BCB-3F55-9DF6-37A019C6E10B}"/>
              </a:ext>
            </a:extLst>
          </p:cNvPr>
          <p:cNvSpPr txBox="1"/>
          <p:nvPr/>
        </p:nvSpPr>
        <p:spPr>
          <a:xfrm>
            <a:off x="9905942" y="3374939"/>
            <a:ext cx="121058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Output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Prediction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20FC02A-8F2D-FF60-4E7E-BBC638275C37}"/>
              </a:ext>
            </a:extLst>
          </p:cNvPr>
          <p:cNvSpPr txBox="1"/>
          <p:nvPr/>
        </p:nvSpPr>
        <p:spPr>
          <a:xfrm>
            <a:off x="8563522" y="2591687"/>
            <a:ext cx="1595309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Normalization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662C31-F5CA-A8CF-8D1D-92E267E8E302}"/>
              </a:ext>
            </a:extLst>
          </p:cNvPr>
          <p:cNvSpPr/>
          <p:nvPr/>
        </p:nvSpPr>
        <p:spPr bwMode="auto">
          <a:xfrm>
            <a:off x="3052482" y="2191871"/>
            <a:ext cx="8202706" cy="1750173"/>
          </a:xfrm>
          <a:prstGeom prst="rect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2E34591A-C050-3567-AF0A-952552E12767}"/>
              </a:ext>
            </a:extLst>
          </p:cNvPr>
          <p:cNvCxnSpPr/>
          <p:nvPr/>
        </p:nvCxnSpPr>
        <p:spPr bwMode="auto">
          <a:xfrm flipH="1">
            <a:off x="5405718" y="4021270"/>
            <a:ext cx="4732311" cy="613792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7904F8D-F330-A775-28FA-6D1CBA96A36E}"/>
              </a:ext>
            </a:extLst>
          </p:cNvPr>
          <p:cNvSpPr txBox="1"/>
          <p:nvPr/>
        </p:nvSpPr>
        <p:spPr>
          <a:xfrm>
            <a:off x="7705165" y="4316070"/>
            <a:ext cx="2044149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Use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the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prediction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to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1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0" grpId="0"/>
      <p:bldP spid="5" grpId="0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F1F1D4-84E0-D1CD-2D23-A4EE1844A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0A2EEE4-B7FD-B8E5-FA1D-8AC16A06BD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34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838FEB4-1381-ED06-8588-4A172B4E7273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Performances between the two</a:t>
            </a: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0F9EC7A9-4012-461E-83EF-455EBA24D301}"/>
              </a:ext>
            </a:extLst>
          </p:cNvPr>
          <p:cNvCxnSpPr/>
          <p:nvPr/>
        </p:nvCxnSpPr>
        <p:spPr bwMode="auto">
          <a:xfrm>
            <a:off x="0" y="5462751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700B8BD-9216-2246-8CF3-10720EF8FCD1}"/>
              </a:ext>
            </a:extLst>
          </p:cNvPr>
          <p:cNvSpPr txBox="1"/>
          <p:nvPr/>
        </p:nvSpPr>
        <p:spPr>
          <a:xfrm>
            <a:off x="44986" y="5444576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Xuanli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He,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Lingjuan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Lyu,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Lichao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Sun,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Qiongkai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Xu. 2021. Model Extraction and Adversarial Transferability, Your BERT is Vulnerable!. In Proceedings of the 2021 Conference of the North American Chapter of the Association for Computational Linguistics: Human Language Technologies.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 descr="表格&#10;&#10;描述已自动生成">
            <a:extLst>
              <a:ext uri="{FF2B5EF4-FFF2-40B4-BE49-F238E27FC236}">
                <a16:creationId xmlns:a16="http://schemas.microsoft.com/office/drawing/2014/main" id="{4CCDC008-9BF7-BA6F-1BC2-34313313F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10" y="1668940"/>
            <a:ext cx="8388938" cy="2571267"/>
          </a:xfrm>
          <a:prstGeom prst="rect">
            <a:avLst/>
          </a:prstGeom>
        </p:spPr>
      </p:pic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662F432D-7539-6EAC-6EF1-3F7441645539}"/>
              </a:ext>
            </a:extLst>
          </p:cNvPr>
          <p:cNvCxnSpPr/>
          <p:nvPr/>
        </p:nvCxnSpPr>
        <p:spPr bwMode="auto">
          <a:xfrm flipV="1">
            <a:off x="3815255" y="4114800"/>
            <a:ext cx="0" cy="780393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ACF4CAC2-10CD-42B3-B813-6D66C5842099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3628" y="4114800"/>
            <a:ext cx="0" cy="1024758"/>
          </a:xfrm>
          <a:prstGeom prst="straightConnector1">
            <a:avLst/>
          </a:prstGeom>
          <a:ln w="25400"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线箭头连接符 13">
            <a:extLst>
              <a:ext uri="{FF2B5EF4-FFF2-40B4-BE49-F238E27FC236}">
                <a16:creationId xmlns:a16="http://schemas.microsoft.com/office/drawing/2014/main" id="{CDE0D238-102B-3559-A6EA-AEAF893EBF61}"/>
              </a:ext>
            </a:extLst>
          </p:cNvPr>
          <p:cNvCxnSpPr/>
          <p:nvPr/>
        </p:nvCxnSpPr>
        <p:spPr bwMode="auto">
          <a:xfrm flipV="1">
            <a:off x="4855779" y="4059621"/>
            <a:ext cx="0" cy="35472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A60D014-6FF9-49D7-6704-47BDCCA0064F}"/>
              </a:ext>
            </a:extLst>
          </p:cNvPr>
          <p:cNvSpPr txBox="1"/>
          <p:nvPr/>
        </p:nvSpPr>
        <p:spPr>
          <a:xfrm>
            <a:off x="117982" y="4426684"/>
            <a:ext cx="359585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solidFill>
                  <a:schemeClr val="tx2">
                    <a:lumMod val="60000"/>
                    <a:lumOff val="40000"/>
                  </a:schemeClr>
                </a:solidFill>
                <a:ea typeface="標楷體" pitchFamily="65" charset="-120"/>
                <a:cs typeface="Calibri" pitchFamily="34" charset="0"/>
              </a:rPr>
              <a:t>MEA: Performance of the imitator</a:t>
            </a:r>
            <a:endParaRPr kumimoji="1" lang="zh-CN" altLang="en-US" dirty="0">
              <a:solidFill>
                <a:schemeClr val="tx2">
                  <a:lumMod val="60000"/>
                  <a:lumOff val="40000"/>
                </a:schemeClr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5F4B5CC-2956-D9AE-8C57-64F2C986401E}"/>
              </a:ext>
            </a:extLst>
          </p:cNvPr>
          <p:cNvSpPr txBox="1"/>
          <p:nvPr/>
        </p:nvSpPr>
        <p:spPr>
          <a:xfrm>
            <a:off x="2530352" y="5116394"/>
            <a:ext cx="332655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solidFill>
                  <a:schemeClr val="accent6">
                    <a:lumMod val="75000"/>
                  </a:schemeClr>
                </a:solidFill>
                <a:ea typeface="標楷體" pitchFamily="65" charset="-120"/>
                <a:cs typeface="Calibri" pitchFamily="34" charset="0"/>
              </a:rPr>
              <a:t>():Performance of victim model</a:t>
            </a:r>
            <a:endParaRPr kumimoji="1" lang="zh-CN" altLang="en-US" dirty="0">
              <a:solidFill>
                <a:schemeClr val="accent6">
                  <a:lumMod val="75000"/>
                </a:schemeClr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1575649-22B3-0996-C5CA-BB4D7A59BAA8}"/>
              </a:ext>
            </a:extLst>
          </p:cNvPr>
          <p:cNvSpPr txBox="1"/>
          <p:nvPr/>
        </p:nvSpPr>
        <p:spPr>
          <a:xfrm>
            <a:off x="4611414" y="4363686"/>
            <a:ext cx="5750357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AET: Percentage of successful transferred adversaries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0E84B4-32C5-5B93-6AF9-4CCB7106FE53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89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C7607-B508-5B26-49F7-E1DAA20DA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D9D98B5-B925-02AA-9050-C5199F8F9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638AA5B-2D5C-8F3F-9D2D-F56FC8F7A454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97EDB7-C56C-73BA-ACBD-6EF8731B3CC8}"/>
              </a:ext>
            </a:extLst>
          </p:cNvPr>
          <p:cNvSpPr txBox="1"/>
          <p:nvPr/>
        </p:nvSpPr>
        <p:spPr>
          <a:xfrm>
            <a:off x="3955693" y="2613707"/>
            <a:ext cx="180515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AAD4BD9-BEAE-2A04-C817-4918457F119A}"/>
              </a:ext>
            </a:extLst>
          </p:cNvPr>
          <p:cNvSpPr txBox="1"/>
          <p:nvPr/>
        </p:nvSpPr>
        <p:spPr>
          <a:xfrm>
            <a:off x="3955692" y="4094047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E658F4F9-E784-E90F-BBCA-EC2C5F378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2419" y="4152592"/>
            <a:ext cx="1086359" cy="8275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46D979F-B18C-2B4C-DFE8-D42BBFC0FF83}"/>
              </a:ext>
            </a:extLst>
          </p:cNvPr>
          <p:cNvSpPr txBox="1"/>
          <p:nvPr/>
        </p:nvSpPr>
        <p:spPr>
          <a:xfrm>
            <a:off x="915061" y="4975584"/>
            <a:ext cx="16210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3A740603-86AD-8066-BA99-492623EA4ECE}"/>
              </a:ext>
            </a:extLst>
          </p:cNvPr>
          <p:cNvSpPr/>
          <p:nvPr/>
        </p:nvSpPr>
        <p:spPr bwMode="auto">
          <a:xfrm>
            <a:off x="2331843" y="4613642"/>
            <a:ext cx="1560786" cy="22071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80759848-C2DE-A8C6-9551-69912CA8208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653647" y="3374659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38FB8932-A1FA-7111-3957-85048D53DECD}"/>
              </a:ext>
            </a:extLst>
          </p:cNvPr>
          <p:cNvSpPr txBox="1"/>
          <p:nvPr/>
        </p:nvSpPr>
        <p:spPr>
          <a:xfrm>
            <a:off x="3104353" y="3853534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3795770-39DD-5572-65FC-77F670FC345C}"/>
              </a:ext>
            </a:extLst>
          </p:cNvPr>
          <p:cNvSpPr txBox="1"/>
          <p:nvPr/>
        </p:nvSpPr>
        <p:spPr>
          <a:xfrm>
            <a:off x="1182419" y="1723571"/>
            <a:ext cx="9473686" cy="646331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Core idea: train a nasty teacher (victim model in imitation attack) model that cannot provide good supervision for distillation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253AE7FA-7784-2E96-C995-9427492E96E0}"/>
              </a:ext>
            </a:extLst>
          </p:cNvPr>
          <p:cNvCxnSpPr/>
          <p:nvPr/>
        </p:nvCxnSpPr>
        <p:spPr bwMode="auto">
          <a:xfrm>
            <a:off x="-44986" y="5803287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8649B5B7-A9E5-0366-CCE7-1096176045CE}"/>
              </a:ext>
            </a:extLst>
          </p:cNvPr>
          <p:cNvSpPr txBox="1"/>
          <p:nvPr/>
        </p:nvSpPr>
        <p:spPr>
          <a:xfrm>
            <a:off x="0" y="5846667"/>
            <a:ext cx="9169959" cy="21544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sz="800" dirty="0" err="1"/>
              <a:t>Haoyu</a:t>
            </a:r>
            <a:r>
              <a:rPr lang="en" altLang="zh-CN" sz="800" dirty="0"/>
              <a:t> Ma , Tianlong Chen , Ting-</a:t>
            </a:r>
            <a:r>
              <a:rPr lang="en" altLang="zh-CN" sz="800" dirty="0" err="1"/>
              <a:t>Kuei</a:t>
            </a:r>
            <a:r>
              <a:rPr lang="en" altLang="zh-CN" sz="800" dirty="0"/>
              <a:t> Hu , </a:t>
            </a:r>
            <a:r>
              <a:rPr lang="en" altLang="zh-CN" sz="800" dirty="0" err="1"/>
              <a:t>Chenyu</a:t>
            </a:r>
            <a:r>
              <a:rPr lang="en" altLang="zh-CN" sz="800" dirty="0"/>
              <a:t> You , </a:t>
            </a:r>
            <a:r>
              <a:rPr lang="en" altLang="zh-CN" sz="800" dirty="0" err="1"/>
              <a:t>Xiaohui</a:t>
            </a:r>
            <a:r>
              <a:rPr lang="en" altLang="zh-CN" sz="800" dirty="0"/>
              <a:t> Xie , </a:t>
            </a:r>
            <a:r>
              <a:rPr lang="en" altLang="zh-CN" sz="800" dirty="0" err="1"/>
              <a:t>Zhangyang</a:t>
            </a:r>
            <a:r>
              <a:rPr lang="en" altLang="zh-CN" sz="800" dirty="0"/>
              <a:t> Wang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,2021,</a:t>
            </a:r>
            <a:r>
              <a:rPr lang="en" altLang="zh-CN" sz="800" dirty="0"/>
              <a:t> UNDISTILLABLE: MAKING A NASTY TEACHER THAT CANNOT TEACH STUDENTS,ICLR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9514F44-1D3B-5C6A-92EB-1C00AAB6D8CD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91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09606-E0F8-604A-0E8D-9ECC21440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BEFEC5-CEAF-4374-E249-90A5E96CA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36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CF49D2C-5401-85BE-F1C2-A7B90E193807}"/>
              </a:ext>
            </a:extLst>
          </p:cNvPr>
          <p:cNvSpPr txBox="1"/>
          <p:nvPr/>
        </p:nvSpPr>
        <p:spPr>
          <a:xfrm>
            <a:off x="195648" y="1145720"/>
            <a:ext cx="115023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Core idea: train a nasty teacher (victim model in imitation attack) model that cannot provide good supervision for distillation</a:t>
            </a:r>
            <a:endParaRPr kumimoji="1" lang="zh-CN" altLang="en-US" sz="28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564EB7E-C252-F29C-10BE-EFD7E48F2E81}"/>
              </a:ext>
            </a:extLst>
          </p:cNvPr>
          <p:cNvSpPr txBox="1"/>
          <p:nvPr/>
        </p:nvSpPr>
        <p:spPr>
          <a:xfrm>
            <a:off x="4520305" y="2625475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686338A-E8E5-B9B2-16C6-ED760840EBBD}"/>
              </a:ext>
            </a:extLst>
          </p:cNvPr>
          <p:cNvSpPr txBox="1"/>
          <p:nvPr/>
        </p:nvSpPr>
        <p:spPr>
          <a:xfrm>
            <a:off x="4520305" y="4105815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569FB28C-0063-5656-7C56-1FC0D82D0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7032" y="4164360"/>
            <a:ext cx="1086359" cy="82751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3330666A-CD54-4C6E-29A9-AC8D074D51A4}"/>
              </a:ext>
            </a:extLst>
          </p:cNvPr>
          <p:cNvSpPr txBox="1"/>
          <p:nvPr/>
        </p:nvSpPr>
        <p:spPr>
          <a:xfrm>
            <a:off x="1511863" y="4979975"/>
            <a:ext cx="16210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0AC7E652-E464-5B8E-4F3F-83F659E05F1D}"/>
              </a:ext>
            </a:extLst>
          </p:cNvPr>
          <p:cNvSpPr/>
          <p:nvPr/>
        </p:nvSpPr>
        <p:spPr bwMode="auto">
          <a:xfrm>
            <a:off x="2896456" y="4625410"/>
            <a:ext cx="1560786" cy="22071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0" name="曲线连接符 9">
            <a:extLst>
              <a:ext uri="{FF2B5EF4-FFF2-40B4-BE49-F238E27FC236}">
                <a16:creationId xmlns:a16="http://schemas.microsoft.com/office/drawing/2014/main" id="{568A3E6E-C594-505A-9EFC-F04BBC123257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218260" y="3386427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D2AE95F7-6190-A3E7-2285-68B582732228}"/>
              </a:ext>
            </a:extLst>
          </p:cNvPr>
          <p:cNvSpPr txBox="1"/>
          <p:nvPr/>
        </p:nvSpPr>
        <p:spPr>
          <a:xfrm>
            <a:off x="3668966" y="3865302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14" name="直线连接符 13">
            <a:extLst>
              <a:ext uri="{FF2B5EF4-FFF2-40B4-BE49-F238E27FC236}">
                <a16:creationId xmlns:a16="http://schemas.microsoft.com/office/drawing/2014/main" id="{7BAF0F8D-9FD9-C7F4-FCBF-810F63D913A1}"/>
              </a:ext>
            </a:extLst>
          </p:cNvPr>
          <p:cNvCxnSpPr/>
          <p:nvPr/>
        </p:nvCxnSpPr>
        <p:spPr bwMode="auto">
          <a:xfrm>
            <a:off x="-44986" y="5803287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298E531-7159-3B6D-6FD7-9C268A795A05}"/>
              </a:ext>
            </a:extLst>
          </p:cNvPr>
          <p:cNvSpPr txBox="1"/>
          <p:nvPr/>
        </p:nvSpPr>
        <p:spPr>
          <a:xfrm>
            <a:off x="0" y="5846667"/>
            <a:ext cx="9169959" cy="21544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sz="800" dirty="0" err="1"/>
              <a:t>Haoyu</a:t>
            </a:r>
            <a:r>
              <a:rPr lang="en" altLang="zh-CN" sz="800" dirty="0"/>
              <a:t> Ma , Tianlong Chen , Ting-</a:t>
            </a:r>
            <a:r>
              <a:rPr lang="en" altLang="zh-CN" sz="800" dirty="0" err="1"/>
              <a:t>Kuei</a:t>
            </a:r>
            <a:r>
              <a:rPr lang="en" altLang="zh-CN" sz="800" dirty="0"/>
              <a:t> Hu , </a:t>
            </a:r>
            <a:r>
              <a:rPr lang="en" altLang="zh-CN" sz="800" dirty="0" err="1"/>
              <a:t>Chenyu</a:t>
            </a:r>
            <a:r>
              <a:rPr lang="en" altLang="zh-CN" sz="800" dirty="0"/>
              <a:t> You , </a:t>
            </a:r>
            <a:r>
              <a:rPr lang="en" altLang="zh-CN" sz="800" dirty="0" err="1"/>
              <a:t>Xiaohui</a:t>
            </a:r>
            <a:r>
              <a:rPr lang="en" altLang="zh-CN" sz="800" dirty="0"/>
              <a:t> Xie , </a:t>
            </a:r>
            <a:r>
              <a:rPr lang="en" altLang="zh-CN" sz="800" dirty="0" err="1"/>
              <a:t>Zhangyang</a:t>
            </a:r>
            <a:r>
              <a:rPr lang="en" altLang="zh-CN" sz="800" dirty="0"/>
              <a:t> Wang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,2021,</a:t>
            </a:r>
            <a:r>
              <a:rPr lang="en" altLang="zh-CN" sz="800" dirty="0"/>
              <a:t> UNDISTILLABLE: MAKING A NASTY TEACHER THAT CANNOT TEACH STUDENTS,ICLR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8" name="图形 17" descr="危险 纯色填充">
            <a:extLst>
              <a:ext uri="{FF2B5EF4-FFF2-40B4-BE49-F238E27FC236}">
                <a16:creationId xmlns:a16="http://schemas.microsoft.com/office/drawing/2014/main" id="{6D8D3184-4F6A-B810-8857-F324DC96F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03819" y="2986341"/>
            <a:ext cx="914400" cy="914400"/>
          </a:xfrm>
          <a:prstGeom prst="rect">
            <a:avLst/>
          </a:prstGeom>
        </p:spPr>
      </p:pic>
      <p:sp>
        <p:nvSpPr>
          <p:cNvPr id="20" name="右箭头 19">
            <a:extLst>
              <a:ext uri="{FF2B5EF4-FFF2-40B4-BE49-F238E27FC236}">
                <a16:creationId xmlns:a16="http://schemas.microsoft.com/office/drawing/2014/main" id="{A7E028D9-9C57-13F8-2EA2-EF9460677C2A}"/>
              </a:ext>
            </a:extLst>
          </p:cNvPr>
          <p:cNvSpPr/>
          <p:nvPr/>
        </p:nvSpPr>
        <p:spPr bwMode="auto">
          <a:xfrm>
            <a:off x="7320460" y="3126619"/>
            <a:ext cx="1627094" cy="278110"/>
          </a:xfrm>
          <a:prstGeom prst="rightArrow">
            <a:avLst/>
          </a:prstGeom>
          <a:solidFill>
            <a:schemeClr val="accent2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22" name="图形 21" descr="条形图 轮廓">
            <a:extLst>
              <a:ext uri="{FF2B5EF4-FFF2-40B4-BE49-F238E27FC236}">
                <a16:creationId xmlns:a16="http://schemas.microsoft.com/office/drawing/2014/main" id="{1C88471E-AFF6-34F1-AF62-413150337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9883" y="2792622"/>
            <a:ext cx="1730188" cy="914400"/>
          </a:xfrm>
          <a:prstGeom prst="rect">
            <a:avLst/>
          </a:prstGeom>
        </p:spPr>
      </p:pic>
      <p:cxnSp>
        <p:nvCxnSpPr>
          <p:cNvPr id="26" name="曲线连接符 25">
            <a:extLst>
              <a:ext uri="{FF2B5EF4-FFF2-40B4-BE49-F238E27FC236}">
                <a16:creationId xmlns:a16="http://schemas.microsoft.com/office/drawing/2014/main" id="{F3813B9F-BE12-59D9-C889-DC93BBAB069A}"/>
              </a:ext>
            </a:extLst>
          </p:cNvPr>
          <p:cNvCxnSpPr>
            <a:endCxn id="6" idx="3"/>
          </p:cNvCxnSpPr>
          <p:nvPr/>
        </p:nvCxnSpPr>
        <p:spPr bwMode="auto">
          <a:xfrm rot="10800000" flipV="1">
            <a:off x="6325456" y="3739172"/>
            <a:ext cx="3641832" cy="966808"/>
          </a:xfrm>
          <a:prstGeom prst="curvedConnector3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FC53233-8ED1-2316-9ED0-5E8FDA81B703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98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89BFD-4F53-E9C2-0BB1-43F7ADD1A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3A78A07-1AD4-1084-192D-A51EF36D48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37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6E486AC-5D14-5BD5-7721-A016F521BBEC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3C57EB7-7AB1-4F6C-6E20-C8BA81B92458}"/>
              </a:ext>
            </a:extLst>
          </p:cNvPr>
          <p:cNvSpPr txBox="1"/>
          <p:nvPr/>
        </p:nvSpPr>
        <p:spPr>
          <a:xfrm>
            <a:off x="1358153" y="1793377"/>
            <a:ext cx="4006290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Step1: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a clean teacher normally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2714CAF9-1B6A-12A0-D218-3653EBBC2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4341" y="2287146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6DC6B651-AF2F-CDEB-81BE-47919341CC55}"/>
              </a:ext>
            </a:extLst>
          </p:cNvPr>
          <p:cNvSpPr txBox="1"/>
          <p:nvPr/>
        </p:nvSpPr>
        <p:spPr>
          <a:xfrm>
            <a:off x="2769533" y="3256284"/>
            <a:ext cx="107375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1E0997B8-2E62-F777-F740-A30CD77A6209}"/>
              </a:ext>
            </a:extLst>
          </p:cNvPr>
          <p:cNvSpPr/>
          <p:nvPr/>
        </p:nvSpPr>
        <p:spPr bwMode="auto">
          <a:xfrm>
            <a:off x="4276165" y="2716306"/>
            <a:ext cx="2084294" cy="2249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6771875-E1A5-6B75-FE3F-9CA4404DDC6D}"/>
              </a:ext>
            </a:extLst>
          </p:cNvPr>
          <p:cNvSpPr/>
          <p:nvPr/>
        </p:nvSpPr>
        <p:spPr bwMode="auto">
          <a:xfrm>
            <a:off x="6723529" y="2287146"/>
            <a:ext cx="2178424" cy="12897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Clean teacher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2016D0A-DE55-D0FA-A9A1-77170E7E629E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02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1FCEB-05AE-6CCE-4D81-423B25CF2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355CED-D69A-ADBB-45EC-01A21B723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38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6B8A101-EDA8-F521-30D4-283122FA84DC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32CD33-B2A4-81B5-2257-1A5D286D3C73}"/>
              </a:ext>
            </a:extLst>
          </p:cNvPr>
          <p:cNvSpPr txBox="1"/>
          <p:nvPr/>
        </p:nvSpPr>
        <p:spPr>
          <a:xfrm>
            <a:off x="1358153" y="1793377"/>
            <a:ext cx="528869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Step2: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 a nasty teacher whose objectives are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ABC5527F-E2A5-E6A2-47C5-1E454E2D3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05" y="4096811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D0BD616-11DE-4CED-CBFD-0F948304CCD1}"/>
              </a:ext>
            </a:extLst>
          </p:cNvPr>
          <p:cNvSpPr txBox="1"/>
          <p:nvPr/>
        </p:nvSpPr>
        <p:spPr>
          <a:xfrm>
            <a:off x="644897" y="4952881"/>
            <a:ext cx="107375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F7D5C969-9C74-E024-414E-7566300457AD}"/>
              </a:ext>
            </a:extLst>
          </p:cNvPr>
          <p:cNvSpPr/>
          <p:nvPr/>
        </p:nvSpPr>
        <p:spPr bwMode="auto">
          <a:xfrm>
            <a:off x="1634105" y="4695292"/>
            <a:ext cx="2084294" cy="2249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74E8F09-F414-2EBC-6A12-3BB13B17B4BB}"/>
              </a:ext>
            </a:extLst>
          </p:cNvPr>
          <p:cNvSpPr/>
          <p:nvPr/>
        </p:nvSpPr>
        <p:spPr bwMode="auto">
          <a:xfrm>
            <a:off x="3718399" y="2738725"/>
            <a:ext cx="2797912" cy="1051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Clean teacher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0310A37-32C6-55F3-F3EC-42A252EA38B5}"/>
              </a:ext>
            </a:extLst>
          </p:cNvPr>
          <p:cNvSpPr txBox="1"/>
          <p:nvPr/>
        </p:nvSpPr>
        <p:spPr>
          <a:xfrm>
            <a:off x="3718399" y="4127913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1" name="图形 10" descr="危险 纯色填充">
            <a:extLst>
              <a:ext uri="{FF2B5EF4-FFF2-40B4-BE49-F238E27FC236}">
                <a16:creationId xmlns:a16="http://schemas.microsoft.com/office/drawing/2014/main" id="{375B7BF9-AEAD-B245-A5D4-88D862E3B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1913" y="4488779"/>
            <a:ext cx="914400" cy="914400"/>
          </a:xfrm>
          <a:prstGeom prst="rect">
            <a:avLst/>
          </a:prstGeom>
        </p:spPr>
      </p:pic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FE942313-4CE8-27BA-00DD-53339E416DB8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416354" y="3473593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右箭头 15">
            <a:extLst>
              <a:ext uri="{FF2B5EF4-FFF2-40B4-BE49-F238E27FC236}">
                <a16:creationId xmlns:a16="http://schemas.microsoft.com/office/drawing/2014/main" id="{5721C3F9-CAB9-63E2-CCC9-F71009CC6FBF}"/>
              </a:ext>
            </a:extLst>
          </p:cNvPr>
          <p:cNvSpPr/>
          <p:nvPr/>
        </p:nvSpPr>
        <p:spPr bwMode="auto">
          <a:xfrm>
            <a:off x="6506936" y="4652007"/>
            <a:ext cx="1094724" cy="3611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23259E2D-3186-28D3-DE64-4A5AF5FFA3FB}"/>
              </a:ext>
            </a:extLst>
          </p:cNvPr>
          <p:cNvSpPr/>
          <p:nvPr/>
        </p:nvSpPr>
        <p:spPr bwMode="auto">
          <a:xfrm>
            <a:off x="6514870" y="3162687"/>
            <a:ext cx="1094724" cy="36113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8" name="图形 17" descr="条形图 轮廓">
            <a:extLst>
              <a:ext uri="{FF2B5EF4-FFF2-40B4-BE49-F238E27FC236}">
                <a16:creationId xmlns:a16="http://schemas.microsoft.com/office/drawing/2014/main" id="{7701F29C-F5E0-187C-85D4-57197CDBF8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2071" y="2807261"/>
            <a:ext cx="1730188" cy="9144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6773D372-24CD-E260-5AA4-93AFC2093886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291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AE13F-4808-5129-066C-A83AE5617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699853-72B7-EF0C-B834-AEAA621292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39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ED7758DF-3557-722E-DE46-B385C4C86C40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ACD78C8-9DCB-DC92-E6BB-9B9E52A5D2A3}"/>
              </a:ext>
            </a:extLst>
          </p:cNvPr>
          <p:cNvSpPr txBox="1"/>
          <p:nvPr/>
        </p:nvSpPr>
        <p:spPr>
          <a:xfrm>
            <a:off x="1358153" y="1793377"/>
            <a:ext cx="528869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Step2: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 a nasty teacher whose objectives are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ABF60293-26EE-4401-635C-2777F3E2B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705" y="4096811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DA0B3135-0D6D-7CD5-283B-F34B86428DC8}"/>
              </a:ext>
            </a:extLst>
          </p:cNvPr>
          <p:cNvSpPr txBox="1"/>
          <p:nvPr/>
        </p:nvSpPr>
        <p:spPr>
          <a:xfrm>
            <a:off x="644897" y="4952881"/>
            <a:ext cx="107375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2D0BAA7A-5AD9-5DD7-2D31-10165C509031}"/>
              </a:ext>
            </a:extLst>
          </p:cNvPr>
          <p:cNvSpPr/>
          <p:nvPr/>
        </p:nvSpPr>
        <p:spPr bwMode="auto">
          <a:xfrm>
            <a:off x="1634105" y="4695292"/>
            <a:ext cx="2084294" cy="2249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0A36D67-B867-1B8E-D564-F4DCFDED2DAA}"/>
              </a:ext>
            </a:extLst>
          </p:cNvPr>
          <p:cNvSpPr/>
          <p:nvPr/>
        </p:nvSpPr>
        <p:spPr bwMode="auto">
          <a:xfrm>
            <a:off x="3718399" y="2738725"/>
            <a:ext cx="2797912" cy="1051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Clean teacher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4D8F35F-5D1D-DF7A-F7F4-A987EB658813}"/>
              </a:ext>
            </a:extLst>
          </p:cNvPr>
          <p:cNvSpPr txBox="1"/>
          <p:nvPr/>
        </p:nvSpPr>
        <p:spPr>
          <a:xfrm>
            <a:off x="3718399" y="4127913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1" name="图形 10" descr="危险 纯色填充">
            <a:extLst>
              <a:ext uri="{FF2B5EF4-FFF2-40B4-BE49-F238E27FC236}">
                <a16:creationId xmlns:a16="http://schemas.microsoft.com/office/drawing/2014/main" id="{FCB83208-EDDC-C376-F9E6-DDBDF281F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01913" y="4488779"/>
            <a:ext cx="914400" cy="914400"/>
          </a:xfrm>
          <a:prstGeom prst="rect">
            <a:avLst/>
          </a:prstGeom>
        </p:spPr>
      </p:pic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353108BD-B03C-2156-3205-E96AB84C0813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416354" y="3473593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右箭头 15">
            <a:extLst>
              <a:ext uri="{FF2B5EF4-FFF2-40B4-BE49-F238E27FC236}">
                <a16:creationId xmlns:a16="http://schemas.microsoft.com/office/drawing/2014/main" id="{546F0947-4606-8E48-CE8D-8B79E1983DC8}"/>
              </a:ext>
            </a:extLst>
          </p:cNvPr>
          <p:cNvSpPr/>
          <p:nvPr/>
        </p:nvSpPr>
        <p:spPr bwMode="auto">
          <a:xfrm>
            <a:off x="6506936" y="4652007"/>
            <a:ext cx="1094724" cy="3611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1A1F2D3B-F3E6-7ECB-4596-A57C7EA7A384}"/>
              </a:ext>
            </a:extLst>
          </p:cNvPr>
          <p:cNvSpPr/>
          <p:nvPr/>
        </p:nvSpPr>
        <p:spPr bwMode="auto">
          <a:xfrm>
            <a:off x="6514870" y="3162687"/>
            <a:ext cx="1094724" cy="36113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8" name="图形 17" descr="条形图 轮廓">
            <a:extLst>
              <a:ext uri="{FF2B5EF4-FFF2-40B4-BE49-F238E27FC236}">
                <a16:creationId xmlns:a16="http://schemas.microsoft.com/office/drawing/2014/main" id="{2873BA03-33C7-4400-F105-2FF371020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52071" y="2807261"/>
            <a:ext cx="1730188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B6ED8BC-1D60-F9E6-6D20-70DB5630E84F}"/>
              </a:ext>
            </a:extLst>
          </p:cNvPr>
          <p:cNvSpPr txBox="1"/>
          <p:nvPr/>
        </p:nvSpPr>
        <p:spPr>
          <a:xfrm>
            <a:off x="2232212" y="2168569"/>
            <a:ext cx="575029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Minimizing the cross entropy (CE) loss of classification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3" name="图形 12" descr="条形图 轮廓">
            <a:extLst>
              <a:ext uri="{FF2B5EF4-FFF2-40B4-BE49-F238E27FC236}">
                <a16:creationId xmlns:a16="http://schemas.microsoft.com/office/drawing/2014/main" id="{072579D7-4A4B-F910-37EA-688EBC953A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2071" y="4361646"/>
            <a:ext cx="1730188" cy="9144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D8D0F0D1-CFD8-E0E6-98F4-6F5E88F9FAFA}"/>
              </a:ext>
            </a:extLst>
          </p:cNvPr>
          <p:cNvSpPr txBox="1"/>
          <p:nvPr/>
        </p:nvSpPr>
        <p:spPr>
          <a:xfrm>
            <a:off x="9558155" y="4699070"/>
            <a:ext cx="168283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Minimize CE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C0DF1A7-CE52-A367-86F9-188B932EB280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2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AB2DA-778B-2409-6436-8E0ACCC5D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E8CF9E6-DB6F-FA51-6CCF-EF1B24AE8F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E311AF7-3B3A-8A73-5236-73D18DA530BE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(1/8)</a:t>
            </a:r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cap="none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39264F6-BC3F-081D-2276-44A15F655726}"/>
              </a:ext>
            </a:extLst>
          </p:cNvPr>
          <p:cNvSpPr txBox="1"/>
          <p:nvPr/>
        </p:nvSpPr>
        <p:spPr>
          <a:xfrm>
            <a:off x="195648" y="1145720"/>
            <a:ext cx="115023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 attack:  Imitation attack aims to steal a trained model by querying it</a:t>
            </a:r>
          </a:p>
          <a:p>
            <a:pPr lvl="1"/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24F3E403-76FD-CBE6-4EB5-EF8A8B173EE8}"/>
              </a:ext>
            </a:extLst>
          </p:cNvPr>
          <p:cNvSpPr txBox="1"/>
          <p:nvPr/>
        </p:nvSpPr>
        <p:spPr>
          <a:xfrm>
            <a:off x="4974021" y="2109273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CB1A398-D1A7-79DF-3EC3-3642F54B8B85}"/>
              </a:ext>
            </a:extLst>
          </p:cNvPr>
          <p:cNvSpPr txBox="1"/>
          <p:nvPr/>
        </p:nvSpPr>
        <p:spPr>
          <a:xfrm>
            <a:off x="4974021" y="3480901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形 2" descr="文档 纯色填充">
            <a:extLst>
              <a:ext uri="{FF2B5EF4-FFF2-40B4-BE49-F238E27FC236}">
                <a16:creationId xmlns:a16="http://schemas.microsoft.com/office/drawing/2014/main" id="{701F99B5-72E7-32D3-F961-4150B724E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30973" y="3766830"/>
            <a:ext cx="914400" cy="914400"/>
          </a:xfrm>
          <a:prstGeom prst="rect">
            <a:avLst/>
          </a:prstGeom>
        </p:spPr>
      </p:pic>
      <p:cxnSp>
        <p:nvCxnSpPr>
          <p:cNvPr id="23" name="肘形连接符 22">
            <a:extLst>
              <a:ext uri="{FF2B5EF4-FFF2-40B4-BE49-F238E27FC236}">
                <a16:creationId xmlns:a16="http://schemas.microsoft.com/office/drawing/2014/main" id="{500079D7-3CC5-4E9B-3C20-D7C5334E6E52}"/>
              </a:ext>
            </a:extLst>
          </p:cNvPr>
          <p:cNvCxnSpPr>
            <a:endCxn id="17" idx="1"/>
          </p:cNvCxnSpPr>
          <p:nvPr/>
        </p:nvCxnSpPr>
        <p:spPr bwMode="auto">
          <a:xfrm flipV="1">
            <a:off x="3045373" y="2570938"/>
            <a:ext cx="1928648" cy="1646338"/>
          </a:xfrm>
          <a:prstGeom prst="bentConnector3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直线箭头连接符 24">
            <a:extLst>
              <a:ext uri="{FF2B5EF4-FFF2-40B4-BE49-F238E27FC236}">
                <a16:creationId xmlns:a16="http://schemas.microsoft.com/office/drawing/2014/main" id="{22028B18-83EB-C45E-0E2E-D0A2F7BBC792}"/>
              </a:ext>
            </a:extLst>
          </p:cNvPr>
          <p:cNvCxnSpPr/>
          <p:nvPr/>
        </p:nvCxnSpPr>
        <p:spPr bwMode="auto">
          <a:xfrm>
            <a:off x="6779172" y="2569779"/>
            <a:ext cx="1347952" cy="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7" name="图形 26" descr="条形图 纯色填充">
            <a:extLst>
              <a:ext uri="{FF2B5EF4-FFF2-40B4-BE49-F238E27FC236}">
                <a16:creationId xmlns:a16="http://schemas.microsoft.com/office/drawing/2014/main" id="{1B424A9E-7722-B65F-FB3D-BF1FDBBAB0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4192" y="2112579"/>
            <a:ext cx="914400" cy="914400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5D930BDF-326C-229A-EAF4-7A2CB5D94A86}"/>
              </a:ext>
            </a:extLst>
          </p:cNvPr>
          <p:cNvSpPr txBox="1"/>
          <p:nvPr/>
        </p:nvSpPr>
        <p:spPr>
          <a:xfrm>
            <a:off x="9238592" y="2385113"/>
            <a:ext cx="192873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Obtain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prediction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32" name="曲线连接符 31">
            <a:extLst>
              <a:ext uri="{FF2B5EF4-FFF2-40B4-BE49-F238E27FC236}">
                <a16:creationId xmlns:a16="http://schemas.microsoft.com/office/drawing/2014/main" id="{98BC79FC-3854-D1BA-5ECE-06AC5655B159}"/>
              </a:ext>
            </a:extLst>
          </p:cNvPr>
          <p:cNvCxnSpPr/>
          <p:nvPr/>
        </p:nvCxnSpPr>
        <p:spPr bwMode="auto">
          <a:xfrm rot="10800000" flipV="1">
            <a:off x="6902670" y="3026979"/>
            <a:ext cx="1878723" cy="1119352"/>
          </a:xfrm>
          <a:prstGeom prst="curvedConnector3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直线箭头连接符 35">
            <a:extLst>
              <a:ext uri="{FF2B5EF4-FFF2-40B4-BE49-F238E27FC236}">
                <a16:creationId xmlns:a16="http://schemas.microsoft.com/office/drawing/2014/main" id="{256E4728-A679-1FC4-F8D9-D5170C9AB733}"/>
              </a:ext>
            </a:extLst>
          </p:cNvPr>
          <p:cNvCxnSpPr/>
          <p:nvPr/>
        </p:nvCxnSpPr>
        <p:spPr bwMode="auto">
          <a:xfrm>
            <a:off x="3045288" y="4382814"/>
            <a:ext cx="1953738" cy="0"/>
          </a:xfrm>
          <a:prstGeom prst="straightConnector1">
            <a:avLst/>
          </a:prstGeom>
          <a:noFill/>
          <a:ln w="635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id="{A1475569-99BE-5C40-0C59-EB87446A6940}"/>
              </a:ext>
            </a:extLst>
          </p:cNvPr>
          <p:cNvSpPr txBox="1"/>
          <p:nvPr/>
        </p:nvSpPr>
        <p:spPr>
          <a:xfrm>
            <a:off x="1925171" y="4734176"/>
            <a:ext cx="1326004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74F8DA1-B86C-FABC-88BA-6DF7B23A3D6E}"/>
              </a:ext>
            </a:extLst>
          </p:cNvPr>
          <p:cNvSpPr txBox="1"/>
          <p:nvPr/>
        </p:nvSpPr>
        <p:spPr>
          <a:xfrm>
            <a:off x="8127124" y="3757899"/>
            <a:ext cx="2364750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Use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the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prediction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to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the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imitator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8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981E0-3874-2B35-8C5F-1F87603DC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0C23DF2-7296-5B3F-9AE8-811BE9D4C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40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D6E89B-5565-6C04-41CA-154A13AD68F1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850D37-8ED9-3A8F-5F76-B3C7C1D78DD5}"/>
              </a:ext>
            </a:extLst>
          </p:cNvPr>
          <p:cNvSpPr txBox="1"/>
          <p:nvPr/>
        </p:nvSpPr>
        <p:spPr>
          <a:xfrm>
            <a:off x="1212731" y="1632471"/>
            <a:ext cx="528869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Step2: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 a nasty teacher whose objectives are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7" name="图形 6" descr="文档 纯色填充">
            <a:extLst>
              <a:ext uri="{FF2B5EF4-FFF2-40B4-BE49-F238E27FC236}">
                <a16:creationId xmlns:a16="http://schemas.microsoft.com/office/drawing/2014/main" id="{F3912B73-8FC3-6228-BBAA-1CA5E98AC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258" y="4395616"/>
            <a:ext cx="914400" cy="9144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BBBA3E09-B388-934E-EAC0-14DA30087BCE}"/>
              </a:ext>
            </a:extLst>
          </p:cNvPr>
          <p:cNvSpPr txBox="1"/>
          <p:nvPr/>
        </p:nvSpPr>
        <p:spPr>
          <a:xfrm>
            <a:off x="631450" y="5251686"/>
            <a:ext cx="1073755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Training 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</a:p>
        </p:txBody>
      </p:sp>
      <p:sp>
        <p:nvSpPr>
          <p:cNvPr id="9" name="右箭头 8">
            <a:extLst>
              <a:ext uri="{FF2B5EF4-FFF2-40B4-BE49-F238E27FC236}">
                <a16:creationId xmlns:a16="http://schemas.microsoft.com/office/drawing/2014/main" id="{026700FF-13BD-03FE-3C93-EA3ACA72A007}"/>
              </a:ext>
            </a:extLst>
          </p:cNvPr>
          <p:cNvSpPr/>
          <p:nvPr/>
        </p:nvSpPr>
        <p:spPr bwMode="auto">
          <a:xfrm>
            <a:off x="1620658" y="4994097"/>
            <a:ext cx="2084294" cy="22498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96FC8A-F7B7-B985-1AFA-29C3844E8446}"/>
              </a:ext>
            </a:extLst>
          </p:cNvPr>
          <p:cNvSpPr/>
          <p:nvPr/>
        </p:nvSpPr>
        <p:spPr bwMode="auto">
          <a:xfrm>
            <a:off x="3704952" y="3037530"/>
            <a:ext cx="2797912" cy="105147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新細明體" pitchFamily="18" charset="-120"/>
              </a:rPr>
              <a:t>Clean teacher</a:t>
            </a:r>
            <a:endParaRPr kumimoji="1" lang="zh-CN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EBD0113-BBFC-F086-752B-416BCBF1101B}"/>
              </a:ext>
            </a:extLst>
          </p:cNvPr>
          <p:cNvSpPr txBox="1"/>
          <p:nvPr/>
        </p:nvSpPr>
        <p:spPr>
          <a:xfrm>
            <a:off x="3704952" y="4426718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1" name="图形 10" descr="危险 纯色填充">
            <a:extLst>
              <a:ext uri="{FF2B5EF4-FFF2-40B4-BE49-F238E27FC236}">
                <a16:creationId xmlns:a16="http://schemas.microsoft.com/office/drawing/2014/main" id="{30002525-089B-5F5D-D282-3A99BA64AF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88466" y="4787584"/>
            <a:ext cx="914400" cy="914400"/>
          </a:xfrm>
          <a:prstGeom prst="rect">
            <a:avLst/>
          </a:prstGeom>
        </p:spPr>
      </p:pic>
      <p:cxnSp>
        <p:nvCxnSpPr>
          <p:cNvPr id="14" name="曲线连接符 13">
            <a:extLst>
              <a:ext uri="{FF2B5EF4-FFF2-40B4-BE49-F238E27FC236}">
                <a16:creationId xmlns:a16="http://schemas.microsoft.com/office/drawing/2014/main" id="{B30BD3B4-0D09-427E-05F5-21B2E0760C99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2402907" y="3772398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右箭头 15">
            <a:extLst>
              <a:ext uri="{FF2B5EF4-FFF2-40B4-BE49-F238E27FC236}">
                <a16:creationId xmlns:a16="http://schemas.microsoft.com/office/drawing/2014/main" id="{972B5DF2-B2FF-4CBB-219A-74C058905061}"/>
              </a:ext>
            </a:extLst>
          </p:cNvPr>
          <p:cNvSpPr/>
          <p:nvPr/>
        </p:nvSpPr>
        <p:spPr bwMode="auto">
          <a:xfrm>
            <a:off x="6493489" y="4950812"/>
            <a:ext cx="1094724" cy="36113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1587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7" name="右箭头 16">
            <a:extLst>
              <a:ext uri="{FF2B5EF4-FFF2-40B4-BE49-F238E27FC236}">
                <a16:creationId xmlns:a16="http://schemas.microsoft.com/office/drawing/2014/main" id="{966CEAFB-6473-CBED-B4D3-64B828178163}"/>
              </a:ext>
            </a:extLst>
          </p:cNvPr>
          <p:cNvSpPr/>
          <p:nvPr/>
        </p:nvSpPr>
        <p:spPr bwMode="auto">
          <a:xfrm>
            <a:off x="6501423" y="3461492"/>
            <a:ext cx="1094724" cy="36113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8" name="图形 17" descr="条形图 轮廓">
            <a:extLst>
              <a:ext uri="{FF2B5EF4-FFF2-40B4-BE49-F238E27FC236}">
                <a16:creationId xmlns:a16="http://schemas.microsoft.com/office/drawing/2014/main" id="{412B2840-5CE3-F505-579A-31D4AD0551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38624" y="3106066"/>
            <a:ext cx="1730188" cy="9144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A056395-580B-DFC0-83FB-19686DD447D8}"/>
              </a:ext>
            </a:extLst>
          </p:cNvPr>
          <p:cNvSpPr txBox="1"/>
          <p:nvPr/>
        </p:nvSpPr>
        <p:spPr>
          <a:xfrm>
            <a:off x="1859767" y="2039419"/>
            <a:ext cx="9283311" cy="923330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Minimizing the cross entropy (CE) loss of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Maximizing the KL-divergence (KLD) between the nasty teacher and the clean teacher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3" name="图形 12" descr="条形图 轮廓">
            <a:extLst>
              <a:ext uri="{FF2B5EF4-FFF2-40B4-BE49-F238E27FC236}">
                <a16:creationId xmlns:a16="http://schemas.microsoft.com/office/drawing/2014/main" id="{F3AD17B2-8DD8-349E-5718-1773CFE20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38624" y="4660451"/>
            <a:ext cx="1730188" cy="9144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F3B58F4-29C2-7BA7-1DDB-5FA0831C04C3}"/>
              </a:ext>
            </a:extLst>
          </p:cNvPr>
          <p:cNvSpPr txBox="1"/>
          <p:nvPr/>
        </p:nvSpPr>
        <p:spPr>
          <a:xfrm>
            <a:off x="9544708" y="4997875"/>
            <a:ext cx="1682836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Minimize CE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911F1E72-C3DB-1220-57D6-72976D00F21E}"/>
              </a:ext>
            </a:extLst>
          </p:cNvPr>
          <p:cNvCxnSpPr/>
          <p:nvPr/>
        </p:nvCxnSpPr>
        <p:spPr bwMode="auto">
          <a:xfrm>
            <a:off x="8603718" y="4033689"/>
            <a:ext cx="0" cy="64690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A6F830F7-9CAB-4E13-B0FD-6AC5807A7933}"/>
              </a:ext>
            </a:extLst>
          </p:cNvPr>
          <p:cNvSpPr txBox="1"/>
          <p:nvPr/>
        </p:nvSpPr>
        <p:spPr>
          <a:xfrm>
            <a:off x="8858164" y="4155792"/>
            <a:ext cx="167225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solidFill>
                  <a:srgbClr val="FF0000"/>
                </a:solidFill>
                <a:ea typeface="標楷體" pitchFamily="65" charset="-120"/>
                <a:cs typeface="Calibri" pitchFamily="34" charset="0"/>
              </a:rPr>
              <a:t>Maximize KLD</a:t>
            </a:r>
            <a:endParaRPr kumimoji="1" lang="zh-CN" altLang="en-US" dirty="0">
              <a:solidFill>
                <a:srgbClr val="FF0000"/>
              </a:solidFill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D164645-3ECC-DAFC-8591-11EB4EE4203C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466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D17564-9B02-DB70-C2B3-5B65C1348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48C0D09-7B41-D971-162D-0BB61C4E2A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41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20E50D-08E4-2589-CC39-B740CCDE8B64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96A40CF-CB0C-6C7E-62A4-30A4499A9AB0}"/>
              </a:ext>
            </a:extLst>
          </p:cNvPr>
          <p:cNvSpPr txBox="1"/>
          <p:nvPr/>
        </p:nvSpPr>
        <p:spPr>
          <a:xfrm>
            <a:off x="1358153" y="1793377"/>
            <a:ext cx="359585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Step3: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Release the nasty teacher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1" name="图形 10" descr="危险 纯色填充">
            <a:extLst>
              <a:ext uri="{FF2B5EF4-FFF2-40B4-BE49-F238E27FC236}">
                <a16:creationId xmlns:a16="http://schemas.microsoft.com/office/drawing/2014/main" id="{12B04B2D-D8E1-96A0-C9E5-A76CCA1F3C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219" y="2754108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7A80FD6-59D6-2EBC-4578-DB7C471F34BC}"/>
              </a:ext>
            </a:extLst>
          </p:cNvPr>
          <p:cNvSpPr txBox="1"/>
          <p:nvPr/>
        </p:nvSpPr>
        <p:spPr>
          <a:xfrm>
            <a:off x="4520305" y="2625475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5" name="图形 14" descr="危险 纯色填充">
            <a:extLst>
              <a:ext uri="{FF2B5EF4-FFF2-40B4-BE49-F238E27FC236}">
                <a16:creationId xmlns:a16="http://schemas.microsoft.com/office/drawing/2014/main" id="{6D14F583-040F-F735-7E98-E5AE02EEE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3819" y="2986341"/>
            <a:ext cx="914400" cy="914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C76B1B9-D994-FF71-960C-65A756848548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80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253246-C504-9091-A5C8-6E9E52AD2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52DC19-BA7D-BD32-C7ED-AFF7A8BDDA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42</a:t>
            </a:fld>
            <a:endParaRPr lang="zh-TW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32D8F44-71D7-EAEE-9045-A4F1BCD81542}"/>
              </a:ext>
            </a:extLst>
          </p:cNvPr>
          <p:cNvSpPr txBox="1"/>
          <p:nvPr/>
        </p:nvSpPr>
        <p:spPr>
          <a:xfrm>
            <a:off x="195648" y="1145720"/>
            <a:ext cx="11502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an </a:t>
            </a:r>
            <a:r>
              <a:rPr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undistillable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victim model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C7B514-8A23-5D74-F95D-F9E5D9995382}"/>
              </a:ext>
            </a:extLst>
          </p:cNvPr>
          <p:cNvSpPr txBox="1"/>
          <p:nvPr/>
        </p:nvSpPr>
        <p:spPr>
          <a:xfrm>
            <a:off x="1358153" y="1793377"/>
            <a:ext cx="3595856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Step3: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Release the nasty teacher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1" name="图形 10" descr="危险 纯色填充">
            <a:extLst>
              <a:ext uri="{FF2B5EF4-FFF2-40B4-BE49-F238E27FC236}">
                <a16:creationId xmlns:a16="http://schemas.microsoft.com/office/drawing/2014/main" id="{C46E4353-9C99-CF6A-FD24-FF9840F15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32219" y="2754108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BE18B54A-C3FB-DAB5-5342-B299E1903C0E}"/>
              </a:ext>
            </a:extLst>
          </p:cNvPr>
          <p:cNvSpPr txBox="1"/>
          <p:nvPr/>
        </p:nvSpPr>
        <p:spPr>
          <a:xfrm>
            <a:off x="4520305" y="2625475"/>
            <a:ext cx="2797913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Nasty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teacher                 </a:t>
            </a: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   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（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9D7E14-9664-26E5-AB26-33972812D75F}"/>
              </a:ext>
            </a:extLst>
          </p:cNvPr>
          <p:cNvSpPr txBox="1"/>
          <p:nvPr/>
        </p:nvSpPr>
        <p:spPr>
          <a:xfrm>
            <a:off x="4520305" y="4105815"/>
            <a:ext cx="1805151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9" name="图形 8" descr="文档 纯色填充">
            <a:extLst>
              <a:ext uri="{FF2B5EF4-FFF2-40B4-BE49-F238E27FC236}">
                <a16:creationId xmlns:a16="http://schemas.microsoft.com/office/drawing/2014/main" id="{11342041-14C6-F92F-5A28-771ABDD72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7032" y="4164360"/>
            <a:ext cx="1086359" cy="82751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9B9E4D7-7633-E40D-20C7-1A9D42FA201A}"/>
              </a:ext>
            </a:extLst>
          </p:cNvPr>
          <p:cNvSpPr txBox="1"/>
          <p:nvPr/>
        </p:nvSpPr>
        <p:spPr>
          <a:xfrm>
            <a:off x="1511863" y="4979975"/>
            <a:ext cx="1621074" cy="3693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右箭头 11">
            <a:extLst>
              <a:ext uri="{FF2B5EF4-FFF2-40B4-BE49-F238E27FC236}">
                <a16:creationId xmlns:a16="http://schemas.microsoft.com/office/drawing/2014/main" id="{A98FCB94-FBDB-3DB4-4421-7468688741CD}"/>
              </a:ext>
            </a:extLst>
          </p:cNvPr>
          <p:cNvSpPr/>
          <p:nvPr/>
        </p:nvSpPr>
        <p:spPr bwMode="auto">
          <a:xfrm>
            <a:off x="2896456" y="4625410"/>
            <a:ext cx="1560786" cy="220717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13" name="曲线连接符 12">
            <a:extLst>
              <a:ext uri="{FF2B5EF4-FFF2-40B4-BE49-F238E27FC236}">
                <a16:creationId xmlns:a16="http://schemas.microsoft.com/office/drawing/2014/main" id="{38C3F0A0-DDC3-33DE-DED0-F15A36F7B78E}"/>
              </a:ext>
            </a:extLst>
          </p:cNvPr>
          <p:cNvCxnSpPr>
            <a:cxnSpLocks/>
          </p:cNvCxnSpPr>
          <p:nvPr/>
        </p:nvCxnSpPr>
        <p:spPr bwMode="auto">
          <a:xfrm rot="5400000" flipH="1" flipV="1">
            <a:off x="3218260" y="3386427"/>
            <a:ext cx="1445326" cy="1158765"/>
          </a:xfrm>
          <a:prstGeom prst="curvedConnector2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4B947150-D3A8-2F09-9BA8-E600ADBB4442}"/>
              </a:ext>
            </a:extLst>
          </p:cNvPr>
          <p:cNvSpPr txBox="1"/>
          <p:nvPr/>
        </p:nvSpPr>
        <p:spPr>
          <a:xfrm>
            <a:off x="3668966" y="3865302"/>
            <a:ext cx="813043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15" name="图形 14" descr="危险 纯色填充">
            <a:extLst>
              <a:ext uri="{FF2B5EF4-FFF2-40B4-BE49-F238E27FC236}">
                <a16:creationId xmlns:a16="http://schemas.microsoft.com/office/drawing/2014/main" id="{9E5F35DC-E9D4-23B5-1097-D83A5B741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3819" y="2986341"/>
            <a:ext cx="914400" cy="914400"/>
          </a:xfrm>
          <a:prstGeom prst="rect">
            <a:avLst/>
          </a:prstGeom>
        </p:spPr>
      </p:pic>
      <p:sp>
        <p:nvSpPr>
          <p:cNvPr id="16" name="右箭头 15">
            <a:extLst>
              <a:ext uri="{FF2B5EF4-FFF2-40B4-BE49-F238E27FC236}">
                <a16:creationId xmlns:a16="http://schemas.microsoft.com/office/drawing/2014/main" id="{98C1AA70-6C4D-FA6C-5AFF-2B20A56CC514}"/>
              </a:ext>
            </a:extLst>
          </p:cNvPr>
          <p:cNvSpPr/>
          <p:nvPr/>
        </p:nvSpPr>
        <p:spPr bwMode="auto">
          <a:xfrm>
            <a:off x="7320460" y="3126619"/>
            <a:ext cx="1627094" cy="278110"/>
          </a:xfrm>
          <a:prstGeom prst="rightArrow">
            <a:avLst/>
          </a:prstGeom>
          <a:solidFill>
            <a:schemeClr val="accent2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pic>
        <p:nvPicPr>
          <p:cNvPr id="17" name="图形 16" descr="条形图 轮廓">
            <a:extLst>
              <a:ext uri="{FF2B5EF4-FFF2-40B4-BE49-F238E27FC236}">
                <a16:creationId xmlns:a16="http://schemas.microsoft.com/office/drawing/2014/main" id="{C87EFDEE-0288-1BDB-3A63-3D1CF5671D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69883" y="2792622"/>
            <a:ext cx="1730188" cy="914400"/>
          </a:xfrm>
          <a:prstGeom prst="rect">
            <a:avLst/>
          </a:prstGeom>
        </p:spPr>
      </p:pic>
      <p:cxnSp>
        <p:nvCxnSpPr>
          <p:cNvPr id="18" name="曲线连接符 17">
            <a:extLst>
              <a:ext uri="{FF2B5EF4-FFF2-40B4-BE49-F238E27FC236}">
                <a16:creationId xmlns:a16="http://schemas.microsoft.com/office/drawing/2014/main" id="{8D677E00-8975-EAEB-1E18-C15CC8987874}"/>
              </a:ext>
            </a:extLst>
          </p:cNvPr>
          <p:cNvCxnSpPr>
            <a:endCxn id="8" idx="3"/>
          </p:cNvCxnSpPr>
          <p:nvPr/>
        </p:nvCxnSpPr>
        <p:spPr bwMode="auto">
          <a:xfrm rot="10800000" flipV="1">
            <a:off x="6325456" y="3739172"/>
            <a:ext cx="3641832" cy="966808"/>
          </a:xfrm>
          <a:prstGeom prst="curvedConnector3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0D036B4A-E6BD-607E-AF8D-50E3177FB094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 -How to defense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(10/10)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1536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DDB9-D79F-ACF0-1071-22467665E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4C1AAA1A-AD47-E520-AC5E-F6F1BF6DB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0827CBBF-D9B2-09A3-2E2F-453E62669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43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C1FF784-417E-006C-54A5-F74F0CD69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9D72CA8D-D1E0-B75C-EDBB-D4B548552A1F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5833330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93634-9774-F67C-F665-FF61B0BC3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809179-2AC1-5B69-9857-863B0D3800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44</a:t>
            </a:fld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FFD2F3-B5F5-2F11-4420-70C873BFC882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Conclusion(1/3)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1503B3D-C824-6435-0F71-14CC002875DC}"/>
              </a:ext>
            </a:extLst>
          </p:cNvPr>
          <p:cNvSpPr txBox="1"/>
          <p:nvPr/>
        </p:nvSpPr>
        <p:spPr>
          <a:xfrm>
            <a:off x="195648" y="1145720"/>
            <a:ext cx="11502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Imitation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9FBA165-D9EC-8A2C-D82A-A77E2A5C9333}"/>
              </a:ext>
            </a:extLst>
          </p:cNvPr>
          <p:cNvSpPr txBox="1"/>
          <p:nvPr/>
        </p:nvSpPr>
        <p:spPr>
          <a:xfrm>
            <a:off x="887507" y="1956426"/>
            <a:ext cx="6107698" cy="3231654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Replicate a target model’s behavior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White-box</a:t>
            </a:r>
            <a:r>
              <a:rPr kumimoji="1" lang="zh-CN" altLang="en-US" sz="2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adversarial</a:t>
            </a:r>
            <a:r>
              <a:rPr kumimoji="1" lang="zh-CN" altLang="en-US" sz="2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attacks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Transferability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Pseudo white-box attacks </a:t>
            </a:r>
          </a:p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5909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7864FE-2A3D-B81D-F173-544F5C45C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5A6122-E283-E173-FEB1-173F95FB9A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45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7F0B23E-6426-51EA-93B6-070A276F2102}"/>
              </a:ext>
            </a:extLst>
          </p:cNvPr>
          <p:cNvSpPr txBox="1"/>
          <p:nvPr/>
        </p:nvSpPr>
        <p:spPr>
          <a:xfrm>
            <a:off x="195648" y="1145720"/>
            <a:ext cx="11502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EFED43B-DC3A-12A9-0D93-66D2325D8960}"/>
              </a:ext>
            </a:extLst>
          </p:cNvPr>
          <p:cNvSpPr txBox="1"/>
          <p:nvPr/>
        </p:nvSpPr>
        <p:spPr>
          <a:xfrm>
            <a:off x="914402" y="1903073"/>
            <a:ext cx="6284093" cy="2585323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Gaussian</a:t>
            </a:r>
            <a:r>
              <a:rPr kumimoji="1" lang="zh-CN" altLang="en-US" sz="2800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noise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Degrading the model's performance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adversarial training </a:t>
            </a:r>
          </a:p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31AB46E-5C4A-EC3F-2A74-4353DA54C417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Conclusion(2/3)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480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5187A-05FD-2BC7-9559-992A9D192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26DCA3A-CA8E-D3C6-A411-C9DAC67D8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46</a:t>
            </a:fld>
            <a:endParaRPr lang="zh-TW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8FD8FBE-77EC-885E-089A-72782786BB99}"/>
              </a:ext>
            </a:extLst>
          </p:cNvPr>
          <p:cNvSpPr txBox="1"/>
          <p:nvPr/>
        </p:nvSpPr>
        <p:spPr>
          <a:xfrm>
            <a:off x="450452" y="1347426"/>
            <a:ext cx="1150236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</a:t>
            </a:r>
            <a:b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1AB46DE-D5C5-5360-B9D7-35D211D80FC3}"/>
              </a:ext>
            </a:extLst>
          </p:cNvPr>
          <p:cNvSpPr txBox="1"/>
          <p:nvPr/>
        </p:nvSpPr>
        <p:spPr>
          <a:xfrm>
            <a:off x="914402" y="2226238"/>
            <a:ext cx="5093061" cy="193899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Minimal Real-world Harm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2800" dirty="0">
                <a:ea typeface="標楷體" pitchFamily="65" charset="-120"/>
                <a:cs typeface="Calibri" pitchFamily="34" charset="0"/>
              </a:rPr>
              <a:t>Responsible Data Disclosure</a:t>
            </a:r>
          </a:p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9AE0C4-ED36-C645-378D-D87D1A5804B5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Conclusion(3/3)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74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C2F68-5DB7-D317-0089-CB8DC13A4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A3DBE0C8-5D8C-4AE5-186C-F46A6C930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Imitation attack:</a:t>
            </a:r>
            <a:endParaRPr lang="zh-TW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DF95164-1762-F3C1-D63F-F7F402437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108017" y="6524628"/>
            <a:ext cx="2844800" cy="339725"/>
          </a:xfrm>
        </p:spPr>
        <p:txBody>
          <a:bodyPr/>
          <a:lstStyle/>
          <a:p>
            <a:fld id="{D9B6BDF2-6896-4B98-8776-C18582F63BA5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EDE2DA32-D155-E4DF-CE2A-313541AB5E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字版面配置區 4">
            <a:extLst>
              <a:ext uri="{FF2B5EF4-FFF2-40B4-BE49-F238E27FC236}">
                <a16:creationId xmlns:a16="http://schemas.microsoft.com/office/drawing/2014/main" id="{00399C6E-FFCD-4B8A-C327-F627B29E280F}"/>
              </a:ext>
            </a:extLst>
          </p:cNvPr>
          <p:cNvSpPr txBox="1">
            <a:spLocks/>
          </p:cNvSpPr>
          <p:nvPr/>
        </p:nvSpPr>
        <p:spPr bwMode="auto">
          <a:xfrm>
            <a:off x="2246313" y="1597572"/>
            <a:ext cx="7772400" cy="279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0000"/>
              <a:buFont typeface="Wingdings" pitchFamily="2" charset="2"/>
              <a:buNone/>
              <a:defRPr kumimoji="1" sz="3733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+mn-cs"/>
              </a:defRPr>
            </a:lvl1pPr>
            <a:lvl2pPr marL="457177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90000"/>
              <a:buFont typeface="Arial" charset="0"/>
              <a:buNone/>
              <a:defRPr kumimoji="1" sz="1801">
                <a:solidFill>
                  <a:schemeClr val="tx1"/>
                </a:solidFill>
                <a:latin typeface="Calibri" pitchFamily="34" charset="0"/>
                <a:ea typeface="標楷體" pitchFamily="65" charset="-120"/>
              </a:defRPr>
            </a:lvl2pPr>
            <a:lvl3pPr marL="914354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531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4pPr>
            <a:lvl5pPr marL="1828709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5pPr>
            <a:lvl6pPr marL="2285886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6pPr>
            <a:lvl7pPr marL="2743063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7pPr>
            <a:lvl8pPr marL="320024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8pPr>
            <a:lvl9pPr marL="3657417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kumimoji="1" sz="140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(15min)</a:t>
            </a:r>
            <a:endParaRPr lang="en-US" altLang="zh-TW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zh-CN" alt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Proposed Methods</a:t>
            </a:r>
            <a:r>
              <a:rPr lang="zh-CN" altLang="en-US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0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Performance Evaluation (20min)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imitation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Adversarial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</a:t>
            </a:r>
          </a:p>
          <a:p>
            <a:pPr marL="800059" lvl="1" indent="-342882">
              <a:buSzPct val="80000"/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zh-C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defense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Conclusions(5min)</a:t>
            </a:r>
          </a:p>
          <a:p>
            <a:pPr marL="342882" indent="-342882">
              <a:buFont typeface="Wingdings" pitchFamily="2" charset="2"/>
              <a:buChar char="l"/>
              <a:defRPr/>
            </a:pPr>
            <a:r>
              <a:rPr lang="en-US" altLang="zh-CN" sz="2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Q&amp;A(5min)</a:t>
            </a:r>
          </a:p>
        </p:txBody>
      </p:sp>
    </p:spTree>
    <p:extLst>
      <p:ext uri="{BB962C8B-B14F-4D97-AF65-F5344CB8AC3E}">
        <p14:creationId xmlns:p14="http://schemas.microsoft.com/office/powerpoint/2010/main" val="29610017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22A83C-BE40-ABC8-96A1-36DA75B8A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09871" y="2528891"/>
            <a:ext cx="10363200" cy="1500187"/>
          </a:xfrm>
        </p:spPr>
        <p:txBody>
          <a:bodyPr/>
          <a:lstStyle/>
          <a:p>
            <a:r>
              <a:rPr lang="en-US" altLang="zh-CN" sz="48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  <a:p>
            <a:endParaRPr kumimoji="1" lang="zh-CN" altLang="en-US" sz="4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9BDFD4-3391-3C36-5B45-AF69F01A33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81885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65D22-506F-02FE-58B4-D4987B27C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EDF0318-81F1-A201-A912-885EC0E15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49</a:t>
            </a:fld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CE3BA-92E8-73C4-46B3-1A4EBACF08A4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en-US" altLang="zh-CN" sz="4000" kern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2F27D69-4AC4-5006-F657-263FC1FC26AB}"/>
              </a:ext>
            </a:extLst>
          </p:cNvPr>
          <p:cNvSpPr txBox="1"/>
          <p:nvPr/>
        </p:nvSpPr>
        <p:spPr>
          <a:xfrm>
            <a:off x="2935940" y="2901307"/>
            <a:ext cx="6320119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-US" altLang="zh-CN" sz="4800" b="1" dirty="0">
                <a:latin typeface="PingFang SC Semibold" panose="020B0400000000000000" pitchFamily="34" charset="-122"/>
                <a:ea typeface="PingFang SC Semibold" panose="020B0400000000000000" pitchFamily="34" charset="-122"/>
                <a:cs typeface="Calibri" pitchFamily="34" charset="0"/>
              </a:rPr>
              <a:t>Thanks</a:t>
            </a:r>
            <a:r>
              <a:rPr kumimoji="1" lang="zh-CN" altLang="en-US" sz="4800" b="1" dirty="0">
                <a:latin typeface="PingFang SC Semibold" panose="020B0400000000000000" pitchFamily="34" charset="-122"/>
                <a:ea typeface="PingFang SC Semibold" panose="020B0400000000000000" pitchFamily="34" charset="-122"/>
                <a:cs typeface="Calibri" pitchFamily="34" charset="0"/>
              </a:rPr>
              <a:t> </a:t>
            </a:r>
            <a:r>
              <a:rPr kumimoji="1" lang="en-US" altLang="zh-CN" sz="4800" b="1" dirty="0">
                <a:latin typeface="PingFang SC Semibold" panose="020B0400000000000000" pitchFamily="34" charset="-122"/>
                <a:ea typeface="PingFang SC Semibold" panose="020B0400000000000000" pitchFamily="34" charset="-122"/>
                <a:cs typeface="Calibri" pitchFamily="34" charset="0"/>
              </a:rPr>
              <a:t>for</a:t>
            </a:r>
            <a:r>
              <a:rPr kumimoji="1" lang="zh-CN" altLang="en-US" sz="4800" b="1" dirty="0">
                <a:latin typeface="PingFang SC Semibold" panose="020B0400000000000000" pitchFamily="34" charset="-122"/>
                <a:ea typeface="PingFang SC Semibold" panose="020B0400000000000000" pitchFamily="34" charset="-122"/>
                <a:cs typeface="Calibri" pitchFamily="34" charset="0"/>
              </a:rPr>
              <a:t> </a:t>
            </a:r>
            <a:r>
              <a:rPr kumimoji="1" lang="en-US" altLang="zh-CN" sz="4800" b="1" dirty="0">
                <a:latin typeface="PingFang SC Semibold" panose="020B0400000000000000" pitchFamily="34" charset="-122"/>
                <a:ea typeface="PingFang SC Semibold" panose="020B0400000000000000" pitchFamily="34" charset="-122"/>
                <a:cs typeface="Calibri" pitchFamily="34" charset="0"/>
              </a:rPr>
              <a:t>listening.</a:t>
            </a:r>
            <a:endParaRPr kumimoji="1" lang="zh-CN" altLang="en-US" sz="4800" b="1" dirty="0">
              <a:latin typeface="PingFang SC Semibold" panose="020B0400000000000000" pitchFamily="34" charset="-122"/>
              <a:ea typeface="PingFang SC Semibold" panose="020B0400000000000000" pitchFamily="34" charset="-122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21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3A2B9-F122-B97D-4C80-E0257ABB5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378CE8-6D51-D819-A33F-D7F4CFDAC0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3CF128-CEE4-2320-57CC-85879E34BE67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(2/8)</a:t>
            </a:r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cap="none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5A5C36B-B3E8-16DE-45C4-670943F963CF}"/>
              </a:ext>
            </a:extLst>
          </p:cNvPr>
          <p:cNvSpPr txBox="1"/>
          <p:nvPr/>
        </p:nvSpPr>
        <p:spPr>
          <a:xfrm>
            <a:off x="240992" y="1187356"/>
            <a:ext cx="1150236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imitation attack: </a:t>
            </a:r>
          </a:p>
          <a:p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 model requires significant resources, both time and money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may be proprietary</a:t>
            </a:r>
          </a:p>
          <a:p>
            <a:pPr lvl="1"/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9D81B99-9DAB-86D9-D249-FCE4169B46AB}"/>
              </a:ext>
            </a:extLst>
          </p:cNvPr>
          <p:cNvSpPr txBox="1"/>
          <p:nvPr/>
        </p:nvSpPr>
        <p:spPr>
          <a:xfrm>
            <a:off x="5580994" y="3548757"/>
            <a:ext cx="1805151" cy="92333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endParaRPr kumimoji="1" lang="en-US" altLang="zh-CN" dirty="0">
              <a:ea typeface="標楷體" pitchFamily="65" charset="-120"/>
              <a:cs typeface="Calibri" pitchFamily="34" charset="0"/>
            </a:endParaRPr>
          </a:p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2" name="图形 1" descr="文档 纯色填充">
            <a:extLst>
              <a:ext uri="{FF2B5EF4-FFF2-40B4-BE49-F238E27FC236}">
                <a16:creationId xmlns:a16="http://schemas.microsoft.com/office/drawing/2014/main" id="{1BB30CEC-0DB9-3531-4ADD-AA9EFFA4C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0" y="3393815"/>
            <a:ext cx="914400" cy="9144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42889C11-BF10-8BDC-EB37-EDC7833929DD}"/>
              </a:ext>
            </a:extLst>
          </p:cNvPr>
          <p:cNvSpPr txBox="1"/>
          <p:nvPr/>
        </p:nvSpPr>
        <p:spPr>
          <a:xfrm>
            <a:off x="3604198" y="4361161"/>
            <a:ext cx="1326004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Query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右箭头 4">
            <a:extLst>
              <a:ext uri="{FF2B5EF4-FFF2-40B4-BE49-F238E27FC236}">
                <a16:creationId xmlns:a16="http://schemas.microsoft.com/office/drawing/2014/main" id="{1999048F-0834-AF4D-4EE4-2A9455B7678F}"/>
              </a:ext>
            </a:extLst>
          </p:cNvPr>
          <p:cNvSpPr/>
          <p:nvPr/>
        </p:nvSpPr>
        <p:spPr bwMode="auto">
          <a:xfrm>
            <a:off x="4930202" y="3851015"/>
            <a:ext cx="564081" cy="159407"/>
          </a:xfrm>
          <a:prstGeom prst="rightArrow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1800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FEACB-5A45-C577-B860-FDEC35275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56E3A0-7F68-6E24-FAF4-0E5066F0CC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9B01DF-90AF-78B1-9DA4-2D60147CD11D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(3/8)</a:t>
            </a:r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kern="0" cap="none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0BE7E41-4585-85F8-482E-7BB4FE627E3F}"/>
              </a:ext>
            </a:extLst>
          </p:cNvPr>
          <p:cNvSpPr txBox="1"/>
          <p:nvPr/>
        </p:nvSpPr>
        <p:spPr>
          <a:xfrm>
            <a:off x="195648" y="1145720"/>
            <a:ext cx="1150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train the imitator model, we can “white-box” attack the imitator model to obtain adversarial examples(AEs), and use them to attack the victim.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DD4193-1446-D955-5256-274A28BCD2D1}"/>
              </a:ext>
            </a:extLst>
          </p:cNvPr>
          <p:cNvSpPr txBox="1"/>
          <p:nvPr/>
        </p:nvSpPr>
        <p:spPr>
          <a:xfrm>
            <a:off x="4997669" y="3193760"/>
            <a:ext cx="180515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(victim)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637141-97C8-8AF1-42DA-1AF2DF7D6D55}"/>
              </a:ext>
            </a:extLst>
          </p:cNvPr>
          <p:cNvSpPr txBox="1"/>
          <p:nvPr/>
        </p:nvSpPr>
        <p:spPr>
          <a:xfrm>
            <a:off x="4997669" y="4032835"/>
            <a:ext cx="180515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</p:txBody>
      </p:sp>
    </p:spTree>
    <p:extLst>
      <p:ext uri="{BB962C8B-B14F-4D97-AF65-F5344CB8AC3E}">
        <p14:creationId xmlns:p14="http://schemas.microsoft.com/office/powerpoint/2010/main" val="297833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66B53-F1DB-50DA-E7F0-3C36AA8F4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CB4E736-6926-1CD1-BFEF-381C309808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6D82AD-56BE-52A3-A49E-BE34CA262B10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(4/8)</a:t>
            </a:r>
            <a:endParaRPr lang="en-US" sz="4000" kern="0" cap="none" baseline="-250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BEF3C8-EF6F-F98D-C467-DE0E1FFB1E60}"/>
              </a:ext>
            </a:extLst>
          </p:cNvPr>
          <p:cNvSpPr txBox="1"/>
          <p:nvPr/>
        </p:nvSpPr>
        <p:spPr>
          <a:xfrm>
            <a:off x="195648" y="1145720"/>
            <a:ext cx="115023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Adversarial Attack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we train the imitator model, we can “white-box” attack the imitator model to obtain adversarial examples(AEs), and use them to attack the victim.</a:t>
            </a: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81084F9-10CE-DB84-3CDB-01C48CD8A47E}"/>
              </a:ext>
            </a:extLst>
          </p:cNvPr>
          <p:cNvSpPr txBox="1"/>
          <p:nvPr/>
        </p:nvSpPr>
        <p:spPr>
          <a:xfrm>
            <a:off x="4997669" y="3193760"/>
            <a:ext cx="1805151" cy="64633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Victim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(victim)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28562D6-2D3B-75A4-BA25-2BA0CD44C8F1}"/>
              </a:ext>
            </a:extLst>
          </p:cNvPr>
          <p:cNvSpPr txBox="1"/>
          <p:nvPr/>
        </p:nvSpPr>
        <p:spPr>
          <a:xfrm>
            <a:off x="4997669" y="4032835"/>
            <a:ext cx="180515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 anchorCtr="1">
            <a:spAutoFit/>
          </a:bodyPr>
          <a:lstStyle/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Imitation Model</a:t>
            </a:r>
          </a:p>
          <a:p>
            <a:pPr algn="ctr"/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(imitator)</a:t>
            </a:r>
          </a:p>
        </p:txBody>
      </p:sp>
      <p:sp>
        <p:nvSpPr>
          <p:cNvPr id="3" name="框架 2">
            <a:extLst>
              <a:ext uri="{FF2B5EF4-FFF2-40B4-BE49-F238E27FC236}">
                <a16:creationId xmlns:a16="http://schemas.microsoft.com/office/drawing/2014/main" id="{01B65845-2A56-7744-7725-A57ED329EC16}"/>
              </a:ext>
            </a:extLst>
          </p:cNvPr>
          <p:cNvSpPr/>
          <p:nvPr/>
        </p:nvSpPr>
        <p:spPr bwMode="auto">
          <a:xfrm>
            <a:off x="4469524" y="4958255"/>
            <a:ext cx="2892973" cy="709448"/>
          </a:xfrm>
          <a:prstGeom prst="frame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31E916-5296-4CF7-ECB4-3148CDE0217F}"/>
              </a:ext>
            </a:extLst>
          </p:cNvPr>
          <p:cNvSpPr txBox="1"/>
          <p:nvPr/>
        </p:nvSpPr>
        <p:spPr>
          <a:xfrm>
            <a:off x="4953602" y="5128313"/>
            <a:ext cx="1851854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Attack Algorithm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6" name="图形 5" descr="文档 纯色填充">
            <a:extLst>
              <a:ext uri="{FF2B5EF4-FFF2-40B4-BE49-F238E27FC236}">
                <a16:creationId xmlns:a16="http://schemas.microsoft.com/office/drawing/2014/main" id="{D158FBD1-FFF0-B449-8D84-9584ED9F1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60482" y="4671113"/>
            <a:ext cx="914400" cy="9144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B8E85D4-2965-ADB8-6925-9D704FB9FB64}"/>
              </a:ext>
            </a:extLst>
          </p:cNvPr>
          <p:cNvSpPr txBox="1"/>
          <p:nvPr/>
        </p:nvSpPr>
        <p:spPr>
          <a:xfrm>
            <a:off x="1509796" y="5551753"/>
            <a:ext cx="1415772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Benign</a:t>
            </a:r>
            <a:r>
              <a:rPr kumimoji="1" lang="zh-CN" altLang="en-US" dirty="0">
                <a:ea typeface="標楷體" pitchFamily="65" charset="-120"/>
                <a:cs typeface="Calibri" pitchFamily="34" charset="0"/>
              </a:rPr>
              <a:t> </a:t>
            </a:r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9" name="图形 8" descr="文档 纯色填充">
            <a:extLst>
              <a:ext uri="{FF2B5EF4-FFF2-40B4-BE49-F238E27FC236}">
                <a16:creationId xmlns:a16="http://schemas.microsoft.com/office/drawing/2014/main" id="{7F38601E-A053-DE33-B17B-3BDCC603D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41027" y="2691407"/>
            <a:ext cx="914400" cy="9144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FD44024-FB69-C4FD-C916-49AC6524EDF1}"/>
              </a:ext>
            </a:extLst>
          </p:cNvPr>
          <p:cNvSpPr txBox="1"/>
          <p:nvPr/>
        </p:nvSpPr>
        <p:spPr>
          <a:xfrm>
            <a:off x="2044557" y="3565243"/>
            <a:ext cx="1851789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dirty="0">
                <a:ea typeface="標楷體" pitchFamily="65" charset="-120"/>
                <a:cs typeface="Calibri" pitchFamily="34" charset="0"/>
              </a:rPr>
              <a:t>Adversarial data</a:t>
            </a:r>
            <a:endParaRPr kumimoji="1" lang="zh-CN" altLang="en-US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1" name="右箭头 10">
            <a:extLst>
              <a:ext uri="{FF2B5EF4-FFF2-40B4-BE49-F238E27FC236}">
                <a16:creationId xmlns:a16="http://schemas.microsoft.com/office/drawing/2014/main" id="{6077CFE4-207C-3796-E13E-30E0E696708C}"/>
              </a:ext>
            </a:extLst>
          </p:cNvPr>
          <p:cNvSpPr/>
          <p:nvPr/>
        </p:nvSpPr>
        <p:spPr bwMode="auto">
          <a:xfrm>
            <a:off x="2818085" y="5163897"/>
            <a:ext cx="1508235" cy="184666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18" name="右箭头 17">
            <a:extLst>
              <a:ext uri="{FF2B5EF4-FFF2-40B4-BE49-F238E27FC236}">
                <a16:creationId xmlns:a16="http://schemas.microsoft.com/office/drawing/2014/main" id="{E9E2ED30-A31F-3D89-7491-BE2F5327098A}"/>
              </a:ext>
            </a:extLst>
          </p:cNvPr>
          <p:cNvSpPr/>
          <p:nvPr/>
        </p:nvSpPr>
        <p:spPr bwMode="auto">
          <a:xfrm>
            <a:off x="6865883" y="4356000"/>
            <a:ext cx="1418896" cy="152938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cxnSp>
        <p:nvCxnSpPr>
          <p:cNvPr id="20" name="直线连接符 19">
            <a:extLst>
              <a:ext uri="{FF2B5EF4-FFF2-40B4-BE49-F238E27FC236}">
                <a16:creationId xmlns:a16="http://schemas.microsoft.com/office/drawing/2014/main" id="{A5847797-68FA-996E-D5DA-DE669B27382F}"/>
              </a:ext>
            </a:extLst>
          </p:cNvPr>
          <p:cNvCxnSpPr>
            <a:cxnSpLocks/>
          </p:cNvCxnSpPr>
          <p:nvPr/>
        </p:nvCxnSpPr>
        <p:spPr bwMode="auto">
          <a:xfrm>
            <a:off x="7362497" y="5365475"/>
            <a:ext cx="1024758" cy="0"/>
          </a:xfrm>
          <a:prstGeom prst="line">
            <a:avLst/>
          </a:prstGeom>
          <a:noFill/>
          <a:ln w="1174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线连接符 21">
            <a:extLst>
              <a:ext uri="{FF2B5EF4-FFF2-40B4-BE49-F238E27FC236}">
                <a16:creationId xmlns:a16="http://schemas.microsoft.com/office/drawing/2014/main" id="{1B5799A0-09D6-CCBE-6D51-8C58CBAD18C7}"/>
              </a:ext>
            </a:extLst>
          </p:cNvPr>
          <p:cNvCxnSpPr/>
          <p:nvPr/>
        </p:nvCxnSpPr>
        <p:spPr bwMode="auto">
          <a:xfrm flipV="1">
            <a:off x="8387255" y="2869269"/>
            <a:ext cx="0" cy="2522482"/>
          </a:xfrm>
          <a:prstGeom prst="line">
            <a:avLst/>
          </a:prstGeom>
          <a:noFill/>
          <a:ln w="158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左箭头 26">
            <a:extLst>
              <a:ext uri="{FF2B5EF4-FFF2-40B4-BE49-F238E27FC236}">
                <a16:creationId xmlns:a16="http://schemas.microsoft.com/office/drawing/2014/main" id="{584C91A4-69F8-0468-F047-9B65F7BC0C41}"/>
              </a:ext>
            </a:extLst>
          </p:cNvPr>
          <p:cNvSpPr/>
          <p:nvPr/>
        </p:nvSpPr>
        <p:spPr bwMode="auto">
          <a:xfrm>
            <a:off x="3298935" y="2843507"/>
            <a:ext cx="5037082" cy="205007"/>
          </a:xfrm>
          <a:prstGeom prst="lef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  <p:sp>
        <p:nvSpPr>
          <p:cNvPr id="28" name="右箭头 27">
            <a:extLst>
              <a:ext uri="{FF2B5EF4-FFF2-40B4-BE49-F238E27FC236}">
                <a16:creationId xmlns:a16="http://schemas.microsoft.com/office/drawing/2014/main" id="{D1DB1C19-F318-D8E8-7EDA-59F75086CAB5}"/>
              </a:ext>
            </a:extLst>
          </p:cNvPr>
          <p:cNvSpPr/>
          <p:nvPr/>
        </p:nvSpPr>
        <p:spPr bwMode="auto">
          <a:xfrm>
            <a:off x="3373875" y="3327063"/>
            <a:ext cx="1598175" cy="136243"/>
          </a:xfrm>
          <a:prstGeom prst="rightArrow">
            <a:avLst/>
          </a:prstGeom>
          <a:solidFill>
            <a:srgbClr val="FF0000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10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0508B-CA1F-A51D-7053-B515344A7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6A37521-A7D7-D5D8-8EFF-3391214ED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E45D21-BC1A-77BA-8696-98291DD56480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 attack in Machine Translation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267AE49F-6C87-E9C7-731F-C1F989753EF9}"/>
              </a:ext>
            </a:extLst>
          </p:cNvPr>
          <p:cNvCxnSpPr/>
          <p:nvPr/>
        </p:nvCxnSpPr>
        <p:spPr bwMode="auto">
          <a:xfrm>
            <a:off x="23648" y="5661424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B94C977-ADDE-A95C-1195-DF897DF8FA78}"/>
              </a:ext>
            </a:extLst>
          </p:cNvPr>
          <p:cNvSpPr txBox="1"/>
          <p:nvPr/>
        </p:nvSpPr>
        <p:spPr>
          <a:xfrm>
            <a:off x="68634" y="5643249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Eric Wallace, Mitchell Stern, and Dawn Song. 2020. Imitation Attacks and Defenses for Black-box Machine Translation Systems. In Proceedings of the 2020 Conference on Empirical Methods in Natural Language Processing, EMNLP 2020, Online, November 16-20, 2020, Bonnie Webber, Trevor Cohn, Yulan He, and Yang Liu (Eds.). Association for Computational Linguistics..</a:t>
            </a:r>
            <a:endParaRPr kumimoji="1" lang="zh-CN" altLang="en-US" sz="800" dirty="0">
              <a:ea typeface="標楷體" pitchFamily="65" charset="-120"/>
              <a:cs typeface="Calibri" pitchFamily="34" charset="0"/>
            </a:endParaRPr>
          </a:p>
        </p:txBody>
      </p:sp>
      <p:pic>
        <p:nvPicPr>
          <p:cNvPr id="3" name="图片 2" descr="图形用户界面, 文本, 应用程序, 电子邮件&#10;&#10;描述已自动生成">
            <a:extLst>
              <a:ext uri="{FF2B5EF4-FFF2-40B4-BE49-F238E27FC236}">
                <a16:creationId xmlns:a16="http://schemas.microsoft.com/office/drawing/2014/main" id="{436A38DC-D842-D913-BFD1-57F38A93C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88" y="1576607"/>
            <a:ext cx="7772400" cy="1985780"/>
          </a:xfrm>
          <a:prstGeom prst="rect">
            <a:avLst/>
          </a:prstGeom>
        </p:spPr>
      </p:pic>
      <p:pic>
        <p:nvPicPr>
          <p:cNvPr id="9" name="图片 8" descr="图形用户界面, 文本&#10;&#10;描述已自动生成">
            <a:extLst>
              <a:ext uri="{FF2B5EF4-FFF2-40B4-BE49-F238E27FC236}">
                <a16:creationId xmlns:a16="http://schemas.microsoft.com/office/drawing/2014/main" id="{059EF017-ED12-C6DB-30EE-B263EEC8E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188" y="3584796"/>
            <a:ext cx="7772400" cy="1877955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6C82251-A631-BA3B-A683-67EA9FD6DDF5}"/>
              </a:ext>
            </a:extLst>
          </p:cNvPr>
          <p:cNvSpPr txBox="1"/>
          <p:nvPr/>
        </p:nvSpPr>
        <p:spPr>
          <a:xfrm>
            <a:off x="528145" y="2131931"/>
            <a:ext cx="258275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b="1" dirty="0">
                <a:ea typeface="標楷體" pitchFamily="65" charset="-120"/>
                <a:cs typeface="Calibri" pitchFamily="34" charset="0"/>
              </a:rPr>
              <a:t>Adversarial Examples</a:t>
            </a:r>
            <a:endParaRPr kumimoji="1" lang="zh-CN" altLang="en-US" b="1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EA0731-C66D-DC98-0D17-BD3F587406A8}"/>
              </a:ext>
            </a:extLst>
          </p:cNvPr>
          <p:cNvSpPr txBox="1"/>
          <p:nvPr/>
        </p:nvSpPr>
        <p:spPr>
          <a:xfrm>
            <a:off x="183365" y="2542508"/>
            <a:ext cx="3611823" cy="307777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" altLang="zh-CN" sz="1400" dirty="0">
                <a:ea typeface="標楷體" pitchFamily="65" charset="-120"/>
                <a:cs typeface="Calibri" pitchFamily="34" charset="0"/>
              </a:rPr>
              <a:t>MT errors can have serious consequences.</a:t>
            </a:r>
            <a:endParaRPr kumimoji="1" lang="zh-CN" altLang="en-US" sz="1400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808353-AA51-ED63-34FB-CABD29477C1A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(5/8)</a:t>
            </a:r>
            <a:endParaRPr lang="en-US" sz="4000" kern="0" cap="none" dirty="0"/>
          </a:p>
        </p:txBody>
      </p:sp>
    </p:spTree>
    <p:extLst>
      <p:ext uri="{BB962C8B-B14F-4D97-AF65-F5344CB8AC3E}">
        <p14:creationId xmlns:p14="http://schemas.microsoft.com/office/powerpoint/2010/main" val="3943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292DB-2A06-5962-FF4E-79CD3AC5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FB1D7CB-FF1B-70F5-A57B-816EDF2053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B6BDF2-6896-4B98-8776-C18582F63BA5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682A0A-9C3E-FC5E-C94D-A4282C180929}"/>
              </a:ext>
            </a:extLst>
          </p:cNvPr>
          <p:cNvSpPr txBox="1"/>
          <p:nvPr/>
        </p:nvSpPr>
        <p:spPr>
          <a:xfrm>
            <a:off x="195648" y="1145720"/>
            <a:ext cx="115023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Imitation attack in Classification</a:t>
            </a:r>
            <a:b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9DFF4A88-59F8-910E-3A57-C5131B3A2AEC}"/>
              </a:ext>
            </a:extLst>
          </p:cNvPr>
          <p:cNvCxnSpPr/>
          <p:nvPr/>
        </p:nvCxnSpPr>
        <p:spPr bwMode="auto">
          <a:xfrm>
            <a:off x="23648" y="5661424"/>
            <a:ext cx="6928945" cy="0"/>
          </a:xfrm>
          <a:prstGeom prst="line">
            <a:avLst/>
          </a:prstGeom>
          <a:noFill/>
          <a:ln w="158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65F47D1D-8598-0D5B-9847-8E02D5AE7221}"/>
              </a:ext>
            </a:extLst>
          </p:cNvPr>
          <p:cNvSpPr txBox="1"/>
          <p:nvPr/>
        </p:nvSpPr>
        <p:spPr>
          <a:xfrm>
            <a:off x="68634" y="5643249"/>
            <a:ext cx="9169959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Nicolas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Papernot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, Patrick McDaniel, Ian Goodfellow, Somesh Jha, Z Berkay Celik, and </a:t>
            </a:r>
            <a:r>
              <a:rPr kumimoji="1" lang="en" altLang="zh-CN" sz="800" dirty="0" err="1">
                <a:ea typeface="標楷體" pitchFamily="65" charset="-120"/>
                <a:cs typeface="Calibri" pitchFamily="34" charset="0"/>
              </a:rPr>
              <a:t>Ananthram</a:t>
            </a:r>
            <a:r>
              <a:rPr kumimoji="1" lang="en" altLang="zh-CN" sz="800" dirty="0">
                <a:ea typeface="標楷體" pitchFamily="65" charset="-120"/>
                <a:cs typeface="Calibri" pitchFamily="34" charset="0"/>
              </a:rPr>
              <a:t> Swami. 2017. Practical black-box attacks against machine learning. In Proceedings of the 2017 ACM on Asia conference on computer and communications security, pages 506–519.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6BA25A-31E9-03B7-C1FF-EFFB35FC4353}"/>
              </a:ext>
            </a:extLst>
          </p:cNvPr>
          <p:cNvSpPr txBox="1"/>
          <p:nvPr/>
        </p:nvSpPr>
        <p:spPr>
          <a:xfrm>
            <a:off x="528145" y="2131931"/>
            <a:ext cx="2582758" cy="369332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r>
              <a:rPr kumimoji="1" lang="en-US" altLang="zh-CN" b="1" dirty="0">
                <a:ea typeface="標楷體" pitchFamily="65" charset="-120"/>
                <a:cs typeface="Calibri" pitchFamily="34" charset="0"/>
              </a:rPr>
              <a:t>Adversarial Examples</a:t>
            </a:r>
            <a:endParaRPr kumimoji="1" lang="zh-CN" altLang="en-US" b="1" dirty="0"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184A6B-246F-205B-3079-B0448A4A87E3}"/>
              </a:ext>
            </a:extLst>
          </p:cNvPr>
          <p:cNvSpPr txBox="1">
            <a:spLocks/>
          </p:cNvSpPr>
          <p:nvPr/>
        </p:nvSpPr>
        <p:spPr bwMode="auto">
          <a:xfrm>
            <a:off x="1049867" y="144466"/>
            <a:ext cx="10517721" cy="692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267" b="1" cap="all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Calibri" pitchFamily="34" charset="0"/>
                <a:ea typeface="標楷體" pitchFamily="65" charset="-120"/>
                <a:cs typeface="MS Sans Serif"/>
              </a:defRPr>
            </a:lvl5pPr>
            <a:lvl6pPr marL="457177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6pPr>
            <a:lvl7pPr marL="914354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7pPr>
            <a:lvl8pPr marL="1371531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8pPr>
            <a:lvl9pPr marL="1828709" algn="l" rtl="0" eaLnBrk="1" fontAlgn="base" hangingPunct="1">
              <a:spcBef>
                <a:spcPct val="0"/>
              </a:spcBef>
              <a:spcAft>
                <a:spcPct val="0"/>
              </a:spcAft>
              <a:defRPr kumimoji="1" sz="3001" b="1">
                <a:solidFill>
                  <a:schemeClr val="tx2"/>
                </a:solidFill>
                <a:latin typeface="MS Sans Serif"/>
                <a:ea typeface="MS Sans Serif"/>
                <a:cs typeface="MS Sans Serif"/>
              </a:defRPr>
            </a:lvl9pPr>
          </a:lstStyle>
          <a:p>
            <a:r>
              <a:rPr lang="en-US" altLang="zh-CN" sz="4000" kern="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US" altLang="zh-CN" sz="4000" kern="0" cap="non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(6/8)</a:t>
            </a:r>
            <a:endParaRPr lang="en-US" sz="4000" kern="0" cap="none" dirty="0"/>
          </a:p>
        </p:txBody>
      </p:sp>
      <p:pic>
        <p:nvPicPr>
          <p:cNvPr id="8" name="图片 7" descr="徽标, 公司名称&#10;&#10;描述已自动生成">
            <a:extLst>
              <a:ext uri="{FF2B5EF4-FFF2-40B4-BE49-F238E27FC236}">
                <a16:creationId xmlns:a16="http://schemas.microsoft.com/office/drawing/2014/main" id="{A370D503-F158-8B77-B28B-D8D4D9409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158" y="1833616"/>
            <a:ext cx="6210300" cy="29464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B7C0E33-FFE6-A993-B51D-87C09D953960}"/>
              </a:ext>
            </a:extLst>
          </p:cNvPr>
          <p:cNvSpPr txBox="1"/>
          <p:nvPr/>
        </p:nvSpPr>
        <p:spPr>
          <a:xfrm>
            <a:off x="9148028" y="4902200"/>
            <a:ext cx="2764778" cy="1200329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r>
              <a:rPr lang="en" altLang="zh-CN" sz="3600" b="1" dirty="0">
                <a:solidFill>
                  <a:srgbClr val="FF0000"/>
                </a:solidFill>
                <a:effectLst/>
                <a:latin typeface="Helvetica Neue" panose="02000503000000020004" pitchFamily="2" charset="0"/>
              </a:rPr>
              <a:t>Why is it possible?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A8E76B5-DFE7-3ED1-0572-43937D44939B}"/>
                  </a:ext>
                </a:extLst>
              </p:cNvPr>
              <p:cNvSpPr txBox="1"/>
              <p:nvPr/>
            </p:nvSpPr>
            <p:spPr>
              <a:xfrm>
                <a:off x="426539" y="2578644"/>
                <a:ext cx="4502463" cy="1509901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" altLang="zh-CN" sz="1800" dirty="0">
                    <a:effectLst/>
                    <a:latin typeface="CMBX9"/>
                  </a:rPr>
                  <a:t>Adversarial Goal: </a:t>
                </a:r>
                <a:r>
                  <a:rPr lang="zh-CN" altLang="en-US" sz="1800" dirty="0">
                    <a:effectLst/>
                    <a:latin typeface="CMBX9"/>
                  </a:rPr>
                  <a:t> </a:t>
                </a:r>
                <a:r>
                  <a:rPr lang="en" altLang="zh-CN" dirty="0">
                    <a:latin typeface="CMR9"/>
                  </a:rPr>
                  <a:t>P</a:t>
                </a:r>
                <a:r>
                  <a:rPr lang="en" altLang="zh-CN" sz="1800" dirty="0">
                    <a:effectLst/>
                    <a:latin typeface="CMR9"/>
                  </a:rPr>
                  <a:t>roduce a minimally altered version of any input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" altLang="zh-CN" sz="180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" altLang="zh-CN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, named </a:t>
                </a:r>
                <a:r>
                  <a:rPr lang="en" altLang="zh-CN" sz="1800" dirty="0">
                    <a:solidFill>
                      <a:srgbClr val="FF0000"/>
                    </a:solidFill>
                    <a:effectLst/>
                    <a:latin typeface="CMTI9"/>
                  </a:rPr>
                  <a:t>adversarial example</a:t>
                </a:r>
                <a:r>
                  <a:rPr lang="en" altLang="zh-CN" sz="1800" dirty="0">
                    <a:effectLst/>
                    <a:latin typeface="CMR9"/>
                  </a:rPr>
                  <a:t>, and denoted</a:t>
                </a:r>
                <a:r>
                  <a:rPr lang="zh-CN" altLang="en-US" sz="1800" dirty="0">
                    <a:effectLst/>
                    <a:latin typeface="CMR9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, misclassified by oracle </a:t>
                </a:r>
                <a:r>
                  <a:rPr lang="en" altLang="zh-CN" dirty="0">
                    <a:latin typeface="CMMI9"/>
                  </a:rPr>
                  <a:t>O</a:t>
                </a:r>
                <a:r>
                  <a:rPr lang="en" altLang="zh-CN" sz="1800" dirty="0">
                    <a:effectLst/>
                    <a:latin typeface="CMR9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zh-CN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) </a:t>
                </a:r>
                <a14:m>
                  <m:oMath xmlns:m="http://schemas.openxmlformats.org/officeDocument/2006/math">
                    <m:r>
                      <a:rPr lang="en" altLang="zh-CN" sz="18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" altLang="zh-CN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" altLang="zh-CN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" altLang="zh-CN" i="1" dirty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acc>
                  </m:oMath>
                </a14:m>
                <a:r>
                  <a:rPr lang="en" altLang="zh-CN" sz="1800" dirty="0">
                    <a:effectLst/>
                    <a:latin typeface="CMR9"/>
                  </a:rPr>
                  <a:t>). </a:t>
                </a:r>
                <a:endParaRPr lang="en" altLang="zh-CN" dirty="0"/>
              </a:p>
              <a:p>
                <a:endParaRPr kumimoji="1" lang="zh-CN" altLang="en-US" dirty="0">
                  <a:ea typeface="標楷體" pitchFamily="65" charset="-12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FA8E76B5-DFE7-3ED1-0572-43937D4493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39" y="2578644"/>
                <a:ext cx="4502463" cy="1509901"/>
              </a:xfrm>
              <a:prstGeom prst="rect">
                <a:avLst/>
              </a:prstGeom>
              <a:blipFill>
                <a:blip r:embed="rId3"/>
                <a:stretch>
                  <a:fillRect l="-562" t="-833" r="-1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A5D0797-AA61-3E31-2163-5CBCA6734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2" y="3965747"/>
            <a:ext cx="4961349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7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NTHU UniClou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MS Sans Serif"/>
        <a:ea typeface="MS Sans Serif"/>
        <a:cs typeface="MS Sans Serif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新細明體" pitchFamily="18" charset="-120"/>
          </a:defRPr>
        </a:defPPr>
      </a:lstStyle>
    </a:lnDef>
    <a:txDef>
      <a:spPr>
        <a:noFill/>
      </a:spPr>
      <a:bodyPr wrap="none" rtlCol="0" anchor="ctr" anchorCtr="1">
        <a:spAutoFit/>
      </a:bodyPr>
      <a:lstStyle>
        <a:defPPr>
          <a:defRPr dirty="0" smtClean="0">
            <a:ea typeface="標楷體" pitchFamily="65" charset="-120"/>
            <a:cs typeface="Calibri" pitchFamily="34" charset="0"/>
          </a:defRPr>
        </a:defPPr>
      </a:lstStyle>
    </a:tx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THU UniCloud" id="{771810AA-CEBD-463A-B947-7C0DFAF8BB54}" vid="{30CF6CD1-9989-4B2E-8702-709C1DF65D80}"/>
    </a:ext>
  </a:ext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15184</TotalTime>
  <Words>3525</Words>
  <Application>Microsoft Macintosh PowerPoint</Application>
  <PresentationFormat>宽屏</PresentationFormat>
  <Paragraphs>464</Paragraphs>
  <Slides>49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66" baseType="lpstr">
      <vt:lpstr>楷体</vt:lpstr>
      <vt:lpstr>CMBX9</vt:lpstr>
      <vt:lpstr>CMMI9</vt:lpstr>
      <vt:lpstr>CMR9</vt:lpstr>
      <vt:lpstr>CMTI9</vt:lpstr>
      <vt:lpstr>標楷體</vt:lpstr>
      <vt:lpstr>MS Sans Serif</vt:lpstr>
      <vt:lpstr>PingFang SC Semibold</vt:lpstr>
      <vt:lpstr>Arial</vt:lpstr>
      <vt:lpstr>Calibri</vt:lpstr>
      <vt:lpstr>Calibri Light</vt:lpstr>
      <vt:lpstr>Cambria Math</vt:lpstr>
      <vt:lpstr>Helvetica Neue</vt:lpstr>
      <vt:lpstr>Times New Roman</vt:lpstr>
      <vt:lpstr>Wingdings</vt:lpstr>
      <vt:lpstr>NTHU UniCloud</vt:lpstr>
      <vt:lpstr>自訂設計</vt:lpstr>
      <vt:lpstr>Imitation Attack： Extracting and Exploiting Model Capabilities  2024.10.10</vt:lpstr>
      <vt:lpstr>Outline</vt:lpstr>
      <vt:lpstr>Imitation attack: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  <vt:lpstr>PowerPoint 演示文稿</vt:lpstr>
      <vt:lpstr>Imitation attack: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香港中文大学(深圳)数据科学院 School of Data Science</dc:title>
  <dc:creator>Windows 使用者</dc:creator>
  <cp:lastModifiedBy>b2655</cp:lastModifiedBy>
  <cp:revision>24</cp:revision>
  <dcterms:created xsi:type="dcterms:W3CDTF">2020-07-15T11:13:39Z</dcterms:created>
  <dcterms:modified xsi:type="dcterms:W3CDTF">2024-10-11T04:24:08Z</dcterms:modified>
</cp:coreProperties>
</file>