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423" r:id="rId3"/>
    <p:sldId id="480" r:id="rId4"/>
    <p:sldId id="481" r:id="rId5"/>
    <p:sldId id="482" r:id="rId6"/>
    <p:sldId id="483" r:id="rId7"/>
    <p:sldId id="484" r:id="rId8"/>
    <p:sldId id="426" r:id="rId9"/>
    <p:sldId id="485" r:id="rId10"/>
    <p:sldId id="486" r:id="rId11"/>
    <p:sldId id="487" r:id="rId12"/>
    <p:sldId id="488" r:id="rId13"/>
    <p:sldId id="489" r:id="rId14"/>
    <p:sldId id="427" r:id="rId15"/>
    <p:sldId id="490" r:id="rId16"/>
    <p:sldId id="492" r:id="rId17"/>
    <p:sldId id="504" r:id="rId18"/>
    <p:sldId id="538" r:id="rId19"/>
    <p:sldId id="457" r:id="rId20"/>
    <p:sldId id="539" r:id="rId21"/>
    <p:sldId id="456" r:id="rId22"/>
    <p:sldId id="540" r:id="rId23"/>
    <p:sldId id="541" r:id="rId24"/>
    <p:sldId id="542" r:id="rId25"/>
    <p:sldId id="543" r:id="rId26"/>
    <p:sldId id="544" r:id="rId27"/>
    <p:sldId id="554" r:id="rId28"/>
    <p:sldId id="555" r:id="rId29"/>
    <p:sldId id="556" r:id="rId30"/>
    <p:sldId id="557" r:id="rId31"/>
    <p:sldId id="558" r:id="rId32"/>
    <p:sldId id="559" r:id="rId33"/>
    <p:sldId id="545" r:id="rId34"/>
    <p:sldId id="560" r:id="rId35"/>
    <p:sldId id="561" r:id="rId36"/>
    <p:sldId id="546" r:id="rId37"/>
    <p:sldId id="547" r:id="rId38"/>
    <p:sldId id="548" r:id="rId39"/>
    <p:sldId id="549" r:id="rId40"/>
    <p:sldId id="550" r:id="rId41"/>
    <p:sldId id="551" r:id="rId42"/>
    <p:sldId id="552" r:id="rId43"/>
    <p:sldId id="553" r:id="rId44"/>
    <p:sldId id="428" r:id="rId45"/>
    <p:sldId id="562" r:id="rId46"/>
    <p:sldId id="563" r:id="rId47"/>
    <p:sldId id="564" r:id="rId48"/>
    <p:sldId id="565" r:id="rId49"/>
    <p:sldId id="566" r:id="rId50"/>
    <p:sldId id="567" r:id="rId51"/>
    <p:sldId id="568" r:id="rId52"/>
    <p:sldId id="569" r:id="rId53"/>
    <p:sldId id="570" r:id="rId54"/>
    <p:sldId id="571" r:id="rId55"/>
    <p:sldId id="572" r:id="rId56"/>
    <p:sldId id="573" r:id="rId57"/>
    <p:sldId id="574" r:id="rId58"/>
    <p:sldId id="575" r:id="rId59"/>
    <p:sldId id="576" r:id="rId60"/>
    <p:sldId id="429" r:id="rId61"/>
    <p:sldId id="577" r:id="rId62"/>
    <p:sldId id="493" r:id="rId63"/>
    <p:sldId id="494" r:id="rId64"/>
    <p:sldId id="496" r:id="rId65"/>
    <p:sldId id="497" r:id="rId66"/>
    <p:sldId id="466" r:id="rId67"/>
    <p:sldId id="467" r:id="rId68"/>
    <p:sldId id="498" r:id="rId69"/>
    <p:sldId id="535" r:id="rId70"/>
    <p:sldId id="537" r:id="rId7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044" y="188"/>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2026/5/6</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2026/5/6</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lightweight traps, the emulation is handled in internal functions of KVM which are implemented in the kernel space of Linux.  </a:t>
            </a:r>
          </a:p>
          <a:p>
            <a:endParaRPr lang="en-US" altLang="zh-TW" dirty="0"/>
          </a:p>
          <a:p>
            <a:r>
              <a:rPr lang="en-US" altLang="zh-TW" dirty="0"/>
              <a:t>In contrast, heavyweight traps that include I/O accesses and parts of CPU functions will be handled in QEMU.  </a:t>
            </a:r>
          </a:p>
          <a:p>
            <a:endParaRPr lang="en-US" altLang="zh-TW" dirty="0"/>
          </a:p>
          <a:p>
            <a:r>
              <a:rPr lang="en-US" altLang="zh-TW" dirty="0"/>
              <a:t>What’s more, QEMU is in Linux’s user space so context switches are required.  Hence, the cost of a single heavyweight trap is relatively heavier than the lightweight one.</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20</a:t>
            </a:fld>
            <a:endParaRPr lang="zh-TW" altLang="en-US"/>
          </a:p>
        </p:txBody>
      </p:sp>
    </p:spTree>
    <p:extLst>
      <p:ext uri="{BB962C8B-B14F-4D97-AF65-F5344CB8AC3E}">
        <p14:creationId xmlns:p14="http://schemas.microsoft.com/office/powerpoint/2010/main" val="118209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a:t>
            </a:r>
            <a:r>
              <a:rPr lang="en-US" altLang="zh-TW" baseline="0" dirty="0"/>
              <a:t> our measurement, parts of critical instructions only involve in virtual state and no hardware modification is needed.  </a:t>
            </a:r>
          </a:p>
          <a:p>
            <a:endParaRPr lang="en-US" altLang="zh-TW" baseline="0" dirty="0"/>
          </a:p>
          <a:p>
            <a:r>
              <a:rPr lang="en-US" altLang="zh-TW" baseline="0" dirty="0"/>
              <a:t>As a result, instead of trapping such instructions, we have an idea that let these instructions execute in guest address space.  </a:t>
            </a:r>
          </a:p>
          <a:p>
            <a:endParaRPr lang="en-US" altLang="zh-TW" baseline="0" dirty="0"/>
          </a:p>
          <a:p>
            <a:r>
              <a:rPr lang="en-US" altLang="zh-TW" baseline="0" dirty="0"/>
              <a:t>Other parts of sensitive instructions must be executed in privileged mode, that is, it must be trapped to host when emulation.  The optimization policy of CPU virtualization is to reduce the number of traps and the overhead of emulation.</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32</a:t>
            </a:fld>
            <a:endParaRPr lang="zh-TW" altLang="en-US"/>
          </a:p>
        </p:txBody>
      </p:sp>
    </p:spTree>
    <p:extLst>
      <p:ext uri="{BB962C8B-B14F-4D97-AF65-F5344CB8AC3E}">
        <p14:creationId xmlns:p14="http://schemas.microsoft.com/office/powerpoint/2010/main" val="20049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要解決的問題</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34</a:t>
            </a:fld>
            <a:endParaRPr lang="zh-TW" altLang="en-US"/>
          </a:p>
        </p:txBody>
      </p:sp>
    </p:spTree>
    <p:extLst>
      <p:ext uri="{BB962C8B-B14F-4D97-AF65-F5344CB8AC3E}">
        <p14:creationId xmlns:p14="http://schemas.microsoft.com/office/powerpoint/2010/main" val="373361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proposed shadow register file</a:t>
            </a:r>
            <a:r>
              <a:rPr lang="en-US" altLang="zh-TW" baseline="0" dirty="0"/>
              <a:t> which …… it’s a little bit hard to understand the literal meaning of this sentence.  Here comes a figure.</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35</a:t>
            </a:fld>
            <a:endParaRPr lang="zh-TW" altLang="en-US"/>
          </a:p>
        </p:txBody>
      </p:sp>
    </p:spTree>
    <p:extLst>
      <p:ext uri="{BB962C8B-B14F-4D97-AF65-F5344CB8AC3E}">
        <p14:creationId xmlns:p14="http://schemas.microsoft.com/office/powerpoint/2010/main" val="404548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473D1B-32F3-4E90-9B78-E908B4F19033}" type="slidenum">
              <a:rPr lang="zh-TW" altLang="en-US" smtClean="0"/>
              <a:pPr/>
              <a:t>42</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8473D1B-32F3-4E90-9B78-E908B4F19033}" type="slidenum">
              <a:rPr lang="zh-TW" altLang="en-US" smtClean="0"/>
              <a:pPr/>
              <a:t>43</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48</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24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25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14654F-0D7B-4F4A-B7C8-73B4AE4FE9A6}" type="slidenum">
              <a:rPr lang="zh-TW" altLang="en-US" smtClean="0"/>
              <a:pPr/>
              <a:t>26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Let’s see</a:t>
            </a:r>
            <a:r>
              <a:rPr lang="en-US" altLang="zh-TW" baseline="0" dirty="0"/>
              <a:t> an example about the Para-virtualization implementation.  On the screen is a partial assembly code in guest OS source code.  The third line “movs pc lr”would update PC value so it’s obviously a sensitive instruction.  Actually it’s a critical instruction so our goal is trying to make it trap to the VMM.</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27</a:t>
            </a:fld>
            <a:endParaRPr lang="zh-TW" altLang="en-US"/>
          </a:p>
        </p:txBody>
      </p:sp>
    </p:spTree>
    <p:extLst>
      <p:ext uri="{BB962C8B-B14F-4D97-AF65-F5344CB8AC3E}">
        <p14:creationId xmlns:p14="http://schemas.microsoft.com/office/powerpoint/2010/main" val="32010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replace</a:t>
            </a:r>
            <a:r>
              <a:rPr lang="en-US" altLang="zh-TW" baseline="0" dirty="0"/>
              <a:t>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28</a:t>
            </a:fld>
            <a:endParaRPr lang="zh-TW" altLang="en-US"/>
          </a:p>
        </p:txBody>
      </p:sp>
    </p:spTree>
    <p:extLst>
      <p:ext uri="{BB962C8B-B14F-4D97-AF65-F5344CB8AC3E}">
        <p14:creationId xmlns:p14="http://schemas.microsoft.com/office/powerpoint/2010/main" val="33914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29</a:t>
            </a:fld>
            <a:endParaRPr lang="zh-TW" altLang="en-US"/>
          </a:p>
        </p:txBody>
      </p:sp>
    </p:spTree>
    <p:extLst>
      <p:ext uri="{BB962C8B-B14F-4D97-AF65-F5344CB8AC3E}">
        <p14:creationId xmlns:p14="http://schemas.microsoft.com/office/powerpoint/2010/main" val="160569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有一個</a:t>
            </a:r>
            <a:r>
              <a:rPr lang="en-US" altLang="zh-TW" dirty="0"/>
              <a:t>exception vector table</a:t>
            </a:r>
            <a:r>
              <a:rPr lang="zh-TW" altLang="en-US" dirty="0"/>
              <a:t>在一班的</a:t>
            </a:r>
            <a:r>
              <a:rPr lang="en-US" altLang="zh-TW" dirty="0"/>
              <a:t>OS</a:t>
            </a:r>
            <a:r>
              <a:rPr lang="zh-TW" altLang="en-US" dirty="0"/>
              <a:t>裡面，用來重新導向不同的</a:t>
            </a:r>
            <a:r>
              <a:rPr lang="en-US" altLang="zh-TW" dirty="0"/>
              <a:t>trap</a:t>
            </a:r>
            <a:r>
              <a:rPr lang="zh-TW" altLang="en-US" dirty="0"/>
              <a:t>到相對應的處理者</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30</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t>We imitate this mechanism.  We design a KVM vector, and the KVM vector would re-direct traps to the KVM trap interface which is placed at address 0xffff1000 in another shared page.  </a:t>
            </a:r>
            <a:r>
              <a:rPr lang="en-US" altLang="zh-TW" dirty="0"/>
              <a:t>The</a:t>
            </a:r>
            <a:r>
              <a:rPr lang="en-US" altLang="zh-TW" baseline="0" dirty="0"/>
              <a:t> exception trap to this vector would be re-direct to the interface for later handling.</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t>31</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kumimoji="1" sz="3600" b="1">
          <a:solidFill>
            <a:schemeClr val="tx2"/>
          </a:solidFill>
          <a:latin typeface="Times New Roman" panose="02020603050405020304" pitchFamily="18" charset="0"/>
          <a:ea typeface="標楷體" pitchFamily="65" charset="-120"/>
          <a:cs typeface="Times New Roman" panose="02020603050405020304" pitchFamily="18" charset="0"/>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Times New Roman" panose="02020603050405020304" pitchFamily="18" charset="0"/>
          <a:ea typeface="標楷體" pitchFamily="65" charset="-120"/>
          <a:cs typeface="Times New Roman" panose="02020603050405020304" pitchFamily="18" charset="0"/>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Times New Roman" panose="02020603050405020304" pitchFamily="18" charset="0"/>
          <a:ea typeface="標楷體" pitchFamily="65" charset="-120"/>
          <a:cs typeface="Times New Roman" panose="02020603050405020304" pitchFamily="18" charset="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gif"/><Relationship Id="rId5" Type="http://schemas.microsoft.com/office/2007/relationships/hdphoto" Target="../media/hdphoto1.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6103</a:t>
            </a:r>
            <a:r>
              <a:rPr lang="en-US" altLang="zh-TW" sz="3600" dirty="0">
                <a:effectLst>
                  <a:outerShdw blurRad="38100" dist="38100" dir="2700000" algn="tl">
                    <a:srgbClr val="000000">
                      <a:alpha val="43137"/>
                    </a:srgbClr>
                  </a:outerShdw>
                </a:effectLst>
              </a:rPr>
              <a:t> – Virtualization </a:t>
            </a:r>
            <a:r>
              <a:rPr lang="en-US" altLang="zh-CN" sz="3600" dirty="0">
                <a:effectLst>
                  <a:outerShdw blurRad="38100" dist="38100" dir="2700000" algn="tl">
                    <a:srgbClr val="000000">
                      <a:alpha val="43137"/>
                    </a:srgbClr>
                  </a:outerShdw>
                </a:effectLst>
              </a:rPr>
              <a:t>Techniques</a:t>
            </a:r>
            <a:br>
              <a:rPr lang="en-US" altLang="zh-CN" sz="3600" dirty="0">
                <a:effectLst>
                  <a:outerShdw blurRad="38100" dist="38100" dir="2700000" algn="tl">
                    <a:srgbClr val="000000">
                      <a:alpha val="43137"/>
                    </a:srgbClr>
                  </a:outerShdw>
                </a:effectLst>
              </a:rPr>
            </a:br>
            <a:r>
              <a:rPr lang="en-US" altLang="zh-CN" sz="3600" dirty="0">
                <a:effectLst>
                  <a:outerShdw blurRad="38100" dist="38100" dir="2700000" algn="tl">
                    <a:srgbClr val="000000">
                      <a:alpha val="43137"/>
                    </a:srgbClr>
                  </a:outerShdw>
                </a:effectLst>
              </a:rPr>
              <a:t>Case Study</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
        <p:nvSpPr>
          <p:cNvPr id="4" name="灯片编号占位符 3">
            <a:extLst>
              <a:ext uri="{FF2B5EF4-FFF2-40B4-BE49-F238E27FC236}">
                <a16:creationId xmlns:a16="http://schemas.microsoft.com/office/drawing/2014/main" id="{7344AF85-16DF-DAFF-0401-FD4C269610D8}"/>
              </a:ext>
            </a:extLst>
          </p:cNvPr>
          <p:cNvSpPr>
            <a:spLocks noGrp="1"/>
          </p:cNvSpPr>
          <p:nvPr>
            <p:ph type="sldNum" sz="quarter" idx="10"/>
          </p:nvPr>
        </p:nvSpPr>
        <p:spPr/>
        <p:txBody>
          <a:bodyPr/>
          <a:lstStyle/>
          <a:p>
            <a:fld id="{D9B6BDF2-6896-4B98-8776-C18582F63BA5}" type="slidenum">
              <a:rPr lang="zh-TW" altLang="en-US" smtClean="0"/>
              <a:pPr/>
              <a:t>1</a:t>
            </a:fld>
            <a:endParaRPr lang="zh-TW" altLang="en-US"/>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108349"/>
            <a:ext cx="7793658" cy="519113"/>
          </a:xfrm>
        </p:spPr>
        <p:txBody>
          <a:bodyPr/>
          <a:lstStyle/>
          <a:p>
            <a:r>
              <a:rPr lang="en-US" dirty="0"/>
              <a:t>KVM Full Virtualization</a:t>
            </a:r>
          </a:p>
        </p:txBody>
      </p:sp>
      <p:sp>
        <p:nvSpPr>
          <p:cNvPr id="3" name="Content Placeholder 2"/>
          <p:cNvSpPr>
            <a:spLocks noGrp="1"/>
          </p:cNvSpPr>
          <p:nvPr>
            <p:ph idx="1"/>
          </p:nvPr>
        </p:nvSpPr>
        <p:spPr>
          <a:xfrm>
            <a:off x="1019597" y="809205"/>
            <a:ext cx="6983427" cy="1658866"/>
          </a:xfrm>
        </p:spPr>
        <p:txBody>
          <a:bodyPr/>
          <a:lstStyle/>
          <a:p>
            <a:r>
              <a:rPr lang="en-US" sz="2000" dirty="0">
                <a:latin typeface="Times New Roman" panose="02020603050405020304" pitchFamily="18" charset="0"/>
                <a:cs typeface="Times New Roman" panose="02020603050405020304" pitchFamily="18" charset="0"/>
              </a:rPr>
              <a:t>It consists of a loadable kernel module</a:t>
            </a:r>
          </a:p>
          <a:p>
            <a:pPr lvl="1"/>
            <a:r>
              <a:rPr lang="en-US" sz="1800" b="1" dirty="0" err="1">
                <a:latin typeface="Times New Roman" panose="02020603050405020304" pitchFamily="18" charset="0"/>
                <a:cs typeface="Times New Roman" panose="02020603050405020304" pitchFamily="18" charset="0"/>
              </a:rPr>
              <a:t>kvm.ko</a:t>
            </a:r>
            <a:endParaRPr lang="en-US" sz="1800" b="1" dirty="0">
              <a:latin typeface="Times New Roman" panose="02020603050405020304" pitchFamily="18" charset="0"/>
              <a:cs typeface="Times New Roman" panose="02020603050405020304" pitchFamily="18" charset="0"/>
            </a:endParaRPr>
          </a:p>
          <a:p>
            <a:pPr lvl="2"/>
            <a:r>
              <a:rPr lang="en-US" sz="1600" dirty="0">
                <a:latin typeface="Times New Roman" panose="02020603050405020304" pitchFamily="18" charset="0"/>
                <a:cs typeface="Times New Roman" panose="02020603050405020304" pitchFamily="18" charset="0"/>
              </a:rPr>
              <a:t>provides the core virtualization infrastructure</a:t>
            </a:r>
          </a:p>
          <a:p>
            <a:pPr lvl="1"/>
            <a:r>
              <a:rPr lang="en-US" sz="1800" b="1" dirty="0" err="1">
                <a:latin typeface="Times New Roman" panose="02020603050405020304" pitchFamily="18" charset="0"/>
                <a:cs typeface="Times New Roman" panose="02020603050405020304" pitchFamily="18" charset="0"/>
              </a:rPr>
              <a:t>kvm-intel.ko</a:t>
            </a:r>
            <a:r>
              <a:rPr lang="en-US" sz="1800" dirty="0">
                <a:latin typeface="Times New Roman" panose="02020603050405020304" pitchFamily="18" charset="0"/>
                <a:cs typeface="Times New Roman" panose="02020603050405020304" pitchFamily="18" charset="0"/>
              </a:rPr>
              <a:t> / </a:t>
            </a:r>
            <a:r>
              <a:rPr lang="en-US" sz="1800" b="1" dirty="0" err="1">
                <a:latin typeface="Times New Roman" panose="02020603050405020304" pitchFamily="18" charset="0"/>
                <a:cs typeface="Times New Roman" panose="02020603050405020304" pitchFamily="18" charset="0"/>
              </a:rPr>
              <a:t>kvm-amd.ko</a:t>
            </a:r>
            <a:endParaRPr lang="en-US" sz="1800" b="1" dirty="0">
              <a:latin typeface="Times New Roman" panose="02020603050405020304" pitchFamily="18" charset="0"/>
              <a:cs typeface="Times New Roman" panose="02020603050405020304" pitchFamily="18" charset="0"/>
            </a:endParaRPr>
          </a:p>
          <a:p>
            <a:pPr lvl="2"/>
            <a:r>
              <a:rPr lang="en-US" sz="1600" dirty="0">
                <a:latin typeface="Times New Roman" panose="02020603050405020304" pitchFamily="18" charset="0"/>
                <a:cs typeface="Times New Roman" panose="02020603050405020304" pitchFamily="18" charset="0"/>
              </a:rPr>
              <a:t>processor specific modules</a:t>
            </a:r>
          </a:p>
        </p:txBody>
      </p:sp>
      <p:pic>
        <p:nvPicPr>
          <p:cNvPr id="4" name="Picture 2"/>
          <p:cNvPicPr>
            <a:picLocks noChangeAspect="1" noChangeArrowheads="1"/>
          </p:cNvPicPr>
          <p:nvPr/>
        </p:nvPicPr>
        <p:blipFill>
          <a:blip r:embed="rId2" cstate="print"/>
          <a:srcRect/>
          <a:stretch>
            <a:fillRect/>
          </a:stretch>
        </p:blipFill>
        <p:spPr bwMode="auto">
          <a:xfrm>
            <a:off x="4758116" y="2303858"/>
            <a:ext cx="3335942" cy="2209484"/>
          </a:xfrm>
          <a:prstGeom prst="rect">
            <a:avLst/>
          </a:prstGeom>
          <a:noFill/>
          <a:ln w="9525">
            <a:noFill/>
            <a:miter lim="800000"/>
            <a:headEnd/>
            <a:tailEnd/>
          </a:ln>
          <a:effectLst/>
        </p:spPr>
      </p:pic>
      <p:sp>
        <p:nvSpPr>
          <p:cNvPr id="5" name="灯片编号占位符 4">
            <a:extLst>
              <a:ext uri="{FF2B5EF4-FFF2-40B4-BE49-F238E27FC236}">
                <a16:creationId xmlns:a16="http://schemas.microsoft.com/office/drawing/2014/main" id="{4002796D-882E-F40D-D3BB-1DDA253C1DEA}"/>
              </a:ext>
            </a:extLst>
          </p:cNvPr>
          <p:cNvSpPr>
            <a:spLocks noGrp="1"/>
          </p:cNvSpPr>
          <p:nvPr>
            <p:ph type="sldNum" sz="quarter" idx="10"/>
          </p:nvPr>
        </p:nvSpPr>
        <p:spPr/>
        <p:txBody>
          <a:bodyPr/>
          <a:lstStyle/>
          <a:p>
            <a:fld id="{D9B6BDF2-6896-4B98-8776-C18582F63BA5}" type="slidenum">
              <a:rPr lang="zh-TW" altLang="en-US" smtClean="0"/>
              <a:pPr/>
              <a:t>10</a:t>
            </a:fld>
            <a:endParaRPr lang="zh-TW" altLang="en-US"/>
          </a:p>
        </p:txBody>
      </p:sp>
    </p:spTree>
    <p:extLst>
      <p:ext uri="{BB962C8B-B14F-4D97-AF65-F5344CB8AC3E}">
        <p14:creationId xmlns:p14="http://schemas.microsoft.com/office/powerpoint/2010/main" val="110444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44" y="108349"/>
            <a:ext cx="7704646" cy="519113"/>
          </a:xfrm>
        </p:spPr>
        <p:txBody>
          <a:bodyPr/>
          <a:lstStyle/>
          <a:p>
            <a:r>
              <a:rPr lang="en-US" dirty="0"/>
              <a:t>IO Device Model in KVM (1)</a:t>
            </a:r>
          </a:p>
        </p:txBody>
      </p:sp>
      <p:sp>
        <p:nvSpPr>
          <p:cNvPr id="3" name="Content Placeholder 2"/>
          <p:cNvSpPr>
            <a:spLocks noGrp="1"/>
          </p:cNvSpPr>
          <p:nvPr>
            <p:ph idx="1"/>
          </p:nvPr>
        </p:nvSpPr>
        <p:spPr>
          <a:xfrm>
            <a:off x="982154" y="819877"/>
            <a:ext cx="7704646" cy="1727597"/>
          </a:xfrm>
        </p:spPr>
        <p:txBody>
          <a:bodyPr/>
          <a:lstStyle/>
          <a:p>
            <a:pPr>
              <a:spcBef>
                <a:spcPts val="0"/>
              </a:spcBef>
            </a:pPr>
            <a:r>
              <a:rPr lang="en-US" sz="2000" dirty="0">
                <a:latin typeface="Times New Roman" panose="02020603050405020304" pitchFamily="18" charset="0"/>
                <a:cs typeface="Times New Roman" panose="02020603050405020304" pitchFamily="18" charset="0"/>
              </a:rPr>
              <a:t>Original approach with full-virtualization</a:t>
            </a:r>
          </a:p>
          <a:p>
            <a:pPr lvl="1">
              <a:spcBef>
                <a:spcPts val="0"/>
              </a:spcBef>
            </a:pPr>
            <a:r>
              <a:rPr lang="en-US" sz="1800" dirty="0">
                <a:latin typeface="Times New Roman" panose="02020603050405020304" pitchFamily="18" charset="0"/>
                <a:cs typeface="Times New Roman" panose="02020603050405020304" pitchFamily="18" charset="0"/>
              </a:rPr>
              <a:t>Guest hardware accesses are intercepted by KVM</a:t>
            </a:r>
          </a:p>
          <a:p>
            <a:pPr lvl="1">
              <a:spcBef>
                <a:spcPts val="0"/>
              </a:spcBef>
            </a:pPr>
            <a:r>
              <a:rPr lang="en-US" sz="1800" dirty="0">
                <a:latin typeface="Times New Roman" panose="02020603050405020304" pitchFamily="18" charset="0"/>
                <a:cs typeface="Times New Roman" panose="02020603050405020304" pitchFamily="18" charset="0"/>
              </a:rPr>
              <a:t>QEMU emulates hardware behavior of common devices</a:t>
            </a:r>
          </a:p>
          <a:p>
            <a:pPr lvl="2">
              <a:spcBef>
                <a:spcPts val="0"/>
              </a:spcBef>
            </a:pPr>
            <a:r>
              <a:rPr lang="en-US" sz="1600" dirty="0">
                <a:latin typeface="Times New Roman" panose="02020603050405020304" pitchFamily="18" charset="0"/>
                <a:cs typeface="Times New Roman" panose="02020603050405020304" pitchFamily="18" charset="0"/>
              </a:rPr>
              <a:t>RTL 8139</a:t>
            </a:r>
          </a:p>
          <a:p>
            <a:pPr lvl="2">
              <a:spcBef>
                <a:spcPts val="0"/>
              </a:spcBef>
            </a:pPr>
            <a:r>
              <a:rPr lang="fr-FR" sz="1600" dirty="0">
                <a:latin typeface="Times New Roman" panose="02020603050405020304" pitchFamily="18" charset="0"/>
                <a:cs typeface="Times New Roman" panose="02020603050405020304" pitchFamily="18" charset="0"/>
              </a:rPr>
              <a:t>PIIX4 IDE</a:t>
            </a:r>
          </a:p>
          <a:p>
            <a:pPr lvl="2">
              <a:spcBef>
                <a:spcPts val="0"/>
              </a:spcBef>
            </a:pPr>
            <a:r>
              <a:rPr lang="fr-FR" sz="1600" dirty="0">
                <a:latin typeface="Times New Roman" panose="02020603050405020304" pitchFamily="18" charset="0"/>
                <a:cs typeface="Times New Roman" panose="02020603050405020304" pitchFamily="18" charset="0"/>
              </a:rPr>
              <a:t>Cirrus </a:t>
            </a:r>
            <a:r>
              <a:rPr lang="fr-FR" sz="1600" dirty="0" err="1">
                <a:latin typeface="Times New Roman" panose="02020603050405020304" pitchFamily="18" charset="0"/>
                <a:cs typeface="Times New Roman" panose="02020603050405020304" pitchFamily="18" charset="0"/>
              </a:rPr>
              <a:t>Logic</a:t>
            </a:r>
            <a:r>
              <a:rPr lang="fr-FR" sz="1600" dirty="0">
                <a:latin typeface="Times New Roman" panose="02020603050405020304" pitchFamily="18" charset="0"/>
                <a:cs typeface="Times New Roman" panose="02020603050405020304" pitchFamily="18" charset="0"/>
              </a:rPr>
              <a:t> VGA</a:t>
            </a:r>
            <a:endParaRPr lang="en-US" sz="1600" dirty="0">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2" cstate="print"/>
          <a:srcRect/>
          <a:stretch>
            <a:fillRect/>
          </a:stretch>
        </p:blipFill>
        <p:spPr bwMode="auto">
          <a:xfrm>
            <a:off x="3854128" y="1885445"/>
            <a:ext cx="1958988" cy="2703026"/>
          </a:xfrm>
          <a:prstGeom prst="rect">
            <a:avLst/>
          </a:prstGeom>
          <a:noFill/>
          <a:ln w="9525">
            <a:noFill/>
            <a:miter lim="800000"/>
            <a:headEnd/>
            <a:tailEnd/>
          </a:ln>
        </p:spPr>
      </p:pic>
      <p:sp>
        <p:nvSpPr>
          <p:cNvPr id="5" name="灯片编号占位符 4">
            <a:extLst>
              <a:ext uri="{FF2B5EF4-FFF2-40B4-BE49-F238E27FC236}">
                <a16:creationId xmlns:a16="http://schemas.microsoft.com/office/drawing/2014/main" id="{E2AC3AAE-5433-4FA2-9E19-45AFC6447042}"/>
              </a:ext>
            </a:extLst>
          </p:cNvPr>
          <p:cNvSpPr>
            <a:spLocks noGrp="1"/>
          </p:cNvSpPr>
          <p:nvPr>
            <p:ph type="sldNum" sz="quarter" idx="10"/>
          </p:nvPr>
        </p:nvSpPr>
        <p:spPr/>
        <p:txBody>
          <a:bodyPr/>
          <a:lstStyle/>
          <a:p>
            <a:fld id="{D9B6BDF2-6896-4B98-8776-C18582F63BA5}" type="slidenum">
              <a:rPr lang="zh-TW" altLang="en-US" smtClean="0"/>
              <a:pPr/>
              <a:t>11</a:t>
            </a:fld>
            <a:endParaRPr lang="zh-TW" altLang="en-US"/>
          </a:p>
        </p:txBody>
      </p:sp>
    </p:spTree>
    <p:extLst>
      <p:ext uri="{BB962C8B-B14F-4D97-AF65-F5344CB8AC3E}">
        <p14:creationId xmlns:p14="http://schemas.microsoft.com/office/powerpoint/2010/main" val="222498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57" y="108349"/>
            <a:ext cx="7789333" cy="519113"/>
          </a:xfrm>
        </p:spPr>
        <p:txBody>
          <a:bodyPr/>
          <a:lstStyle/>
          <a:p>
            <a:r>
              <a:rPr lang="en-US" dirty="0"/>
              <a:t>IO Device Model in KVM (2)</a:t>
            </a:r>
          </a:p>
        </p:txBody>
      </p:sp>
      <p:sp>
        <p:nvSpPr>
          <p:cNvPr id="3" name="Content Placeholder 2"/>
          <p:cNvSpPr>
            <a:spLocks noGrp="1"/>
          </p:cNvSpPr>
          <p:nvPr>
            <p:ph idx="1"/>
          </p:nvPr>
        </p:nvSpPr>
        <p:spPr>
          <a:xfrm>
            <a:off x="897466" y="844153"/>
            <a:ext cx="7789333" cy="417380"/>
          </a:xfrm>
        </p:spPr>
        <p:txBody>
          <a:bodyPr/>
          <a:lstStyle/>
          <a:p>
            <a:r>
              <a:rPr lang="en-US" sz="2000" dirty="0"/>
              <a:t>New approach with </a:t>
            </a:r>
            <a:r>
              <a:rPr lang="en-US" sz="2000" dirty="0" err="1"/>
              <a:t>para</a:t>
            </a:r>
            <a:r>
              <a:rPr lang="en-US" sz="2000" dirty="0"/>
              <a:t>-virtualization</a:t>
            </a:r>
          </a:p>
        </p:txBody>
      </p:sp>
      <p:pic>
        <p:nvPicPr>
          <p:cNvPr id="1026" name="Picture 2" descr="Driver abstractions with virtio"/>
          <p:cNvPicPr>
            <a:picLocks noChangeAspect="1" noChangeArrowheads="1"/>
          </p:cNvPicPr>
          <p:nvPr/>
        </p:nvPicPr>
        <p:blipFill>
          <a:blip r:embed="rId2" cstate="print"/>
          <a:srcRect/>
          <a:stretch>
            <a:fillRect/>
          </a:stretch>
        </p:blipFill>
        <p:spPr bwMode="auto">
          <a:xfrm>
            <a:off x="1329491" y="1564217"/>
            <a:ext cx="6485018" cy="2800350"/>
          </a:xfrm>
          <a:prstGeom prst="rect">
            <a:avLst/>
          </a:prstGeom>
          <a:noFill/>
        </p:spPr>
      </p:pic>
      <p:sp>
        <p:nvSpPr>
          <p:cNvPr id="4" name="灯片编号占位符 3">
            <a:extLst>
              <a:ext uri="{FF2B5EF4-FFF2-40B4-BE49-F238E27FC236}">
                <a16:creationId xmlns:a16="http://schemas.microsoft.com/office/drawing/2014/main" id="{38165FD5-1053-D06E-E223-10EBAE0D0913}"/>
              </a:ext>
            </a:extLst>
          </p:cNvPr>
          <p:cNvSpPr>
            <a:spLocks noGrp="1"/>
          </p:cNvSpPr>
          <p:nvPr>
            <p:ph type="sldNum" sz="quarter" idx="10"/>
          </p:nvPr>
        </p:nvSpPr>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367719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108349"/>
            <a:ext cx="7778223" cy="519113"/>
          </a:xfrm>
        </p:spPr>
        <p:txBody>
          <a:bodyPr/>
          <a:lstStyle/>
          <a:p>
            <a:r>
              <a:rPr lang="en-US" dirty="0"/>
              <a:t>IO Device Model in KVM (3)</a:t>
            </a:r>
          </a:p>
        </p:txBody>
      </p:sp>
      <p:sp>
        <p:nvSpPr>
          <p:cNvPr id="3" name="Content Placeholder 2"/>
          <p:cNvSpPr>
            <a:spLocks noGrp="1"/>
          </p:cNvSpPr>
          <p:nvPr>
            <p:ph idx="1"/>
          </p:nvPr>
        </p:nvSpPr>
        <p:spPr>
          <a:xfrm>
            <a:off x="1054100" y="828081"/>
            <a:ext cx="6172200" cy="400050"/>
          </a:xfrm>
        </p:spPr>
        <p:txBody>
          <a:bodyPr/>
          <a:lstStyle/>
          <a:p>
            <a:r>
              <a:rPr lang="en-US" sz="2000" dirty="0" err="1">
                <a:latin typeface="Times New Roman" panose="02020603050405020304" pitchFamily="18" charset="0"/>
                <a:cs typeface="Times New Roman" panose="02020603050405020304" pitchFamily="18" charset="0"/>
              </a:rPr>
              <a:t>virtio</a:t>
            </a:r>
            <a:r>
              <a:rPr lang="en-US" sz="2000" dirty="0">
                <a:latin typeface="Times New Roman" panose="02020603050405020304" pitchFamily="18" charset="0"/>
                <a:cs typeface="Times New Roman" panose="02020603050405020304" pitchFamily="18" charset="0"/>
              </a:rPr>
              <a:t> architecture</a:t>
            </a:r>
          </a:p>
        </p:txBody>
      </p:sp>
      <p:pic>
        <p:nvPicPr>
          <p:cNvPr id="147458" name="Picture 2" descr="High-level architecture"/>
          <p:cNvPicPr>
            <a:picLocks noChangeAspect="1" noChangeArrowheads="1"/>
          </p:cNvPicPr>
          <p:nvPr/>
        </p:nvPicPr>
        <p:blipFill>
          <a:blip r:embed="rId2" cstate="print"/>
          <a:srcRect/>
          <a:stretch>
            <a:fillRect/>
          </a:stretch>
        </p:blipFill>
        <p:spPr bwMode="auto">
          <a:xfrm>
            <a:off x="1739760" y="1428750"/>
            <a:ext cx="6172200" cy="3134071"/>
          </a:xfrm>
          <a:prstGeom prst="rect">
            <a:avLst/>
          </a:prstGeom>
          <a:noFill/>
        </p:spPr>
      </p:pic>
      <p:sp>
        <p:nvSpPr>
          <p:cNvPr id="4" name="灯片编号占位符 3">
            <a:extLst>
              <a:ext uri="{FF2B5EF4-FFF2-40B4-BE49-F238E27FC236}">
                <a16:creationId xmlns:a16="http://schemas.microsoft.com/office/drawing/2014/main" id="{C1356F93-9872-BEC4-273B-73680276164B}"/>
              </a:ext>
            </a:extLst>
          </p:cNvPr>
          <p:cNvSpPr>
            <a:spLocks noGrp="1"/>
          </p:cNvSpPr>
          <p:nvPr>
            <p:ph type="sldNum" sz="quarter" idx="10"/>
          </p:nvPr>
        </p:nvSpPr>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8403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ARMvisor</a:t>
            </a:r>
            <a:r>
              <a:rPr lang="en-US" dirty="0"/>
              <a:t> ON ARM</a:t>
            </a:r>
          </a:p>
        </p:txBody>
      </p:sp>
      <p:sp>
        <p:nvSpPr>
          <p:cNvPr id="3" name="Text Placeholder 2"/>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D8FF35C1-3173-AADC-DEE6-2BD39A4BEEF8}"/>
              </a:ext>
            </a:extLst>
          </p:cNvPr>
          <p:cNvSpPr>
            <a:spLocks noGrp="1"/>
          </p:cNvSpPr>
          <p:nvPr>
            <p:ph type="sldNum" sz="quarter" idx="10"/>
          </p:nvPr>
        </p:nvSpPr>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62124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889000" y="108349"/>
            <a:ext cx="7786690" cy="519113"/>
          </a:xfrm>
          <a:ln/>
        </p:spPr>
        <p:txBody>
          <a:bodyPr/>
          <a:lstStyle/>
          <a:p>
            <a:r>
              <a:rPr lang="en-US" altLang="zh-TW" dirty="0"/>
              <a:t>What is </a:t>
            </a:r>
            <a:r>
              <a:rPr lang="en-US" altLang="zh-TW" dirty="0" err="1"/>
              <a:t>ARMvisor</a:t>
            </a:r>
            <a:endParaRPr lang="en-US" altLang="zh-TW" dirty="0"/>
          </a:p>
        </p:txBody>
      </p:sp>
      <p:sp>
        <p:nvSpPr>
          <p:cNvPr id="20482" name="Rectangle 2"/>
          <p:cNvSpPr>
            <a:spLocks noGrp="1" noChangeArrowheads="1"/>
          </p:cNvSpPr>
          <p:nvPr>
            <p:ph type="body" idx="1"/>
          </p:nvPr>
        </p:nvSpPr>
        <p:spPr>
          <a:xfrm>
            <a:off x="770467" y="810286"/>
            <a:ext cx="8229600" cy="2559447"/>
          </a:xfrm>
          <a:ln/>
        </p:spPr>
        <p:txBody>
          <a:bodyPr/>
          <a:lstStyle/>
          <a:p>
            <a:pPr marL="468792"/>
            <a:r>
              <a:rPr lang="en-US" altLang="zh-TW" sz="2000" dirty="0">
                <a:latin typeface="Times New Roman" panose="02020603050405020304" pitchFamily="18" charset="0"/>
                <a:cs typeface="Times New Roman" panose="02020603050405020304" pitchFamily="18" charset="0"/>
              </a:rPr>
              <a:t>A KVM for ARM architecture</a:t>
            </a:r>
          </a:p>
          <a:p>
            <a:pPr marL="468792"/>
            <a:r>
              <a:rPr lang="en-US" altLang="zh-TW" sz="2000" dirty="0">
                <a:latin typeface="Times New Roman" panose="02020603050405020304" pitchFamily="18" charset="0"/>
                <a:cs typeface="Times New Roman" panose="02020603050405020304" pitchFamily="18" charset="0"/>
              </a:rPr>
              <a:t>Technology</a:t>
            </a:r>
          </a:p>
          <a:p>
            <a:pPr marL="768830" lvl="1"/>
            <a:r>
              <a:rPr lang="en-US" altLang="zh-TW" sz="1800" dirty="0">
                <a:latin typeface="Times New Roman" panose="02020603050405020304" pitchFamily="18" charset="0"/>
                <a:cs typeface="Times New Roman" panose="02020603050405020304" pitchFamily="18" charset="0"/>
              </a:rPr>
              <a:t>Para-virtualization</a:t>
            </a:r>
          </a:p>
          <a:p>
            <a:pPr marL="768830" lvl="1"/>
            <a:r>
              <a:rPr lang="en-US" altLang="zh-TW" sz="1800" dirty="0">
                <a:latin typeface="Times New Roman" panose="02020603050405020304" pitchFamily="18" charset="0"/>
                <a:cs typeface="Times New Roman" panose="02020603050405020304" pitchFamily="18" charset="0"/>
              </a:rPr>
              <a:t>Trap &amp; Emulation</a:t>
            </a:r>
          </a:p>
          <a:p>
            <a:pPr marL="768830" lvl="1"/>
            <a:r>
              <a:rPr lang="en-US" altLang="zh-TW" sz="1800" dirty="0">
                <a:latin typeface="Times New Roman" panose="02020603050405020304" pitchFamily="18" charset="0"/>
                <a:cs typeface="Times New Roman" panose="02020603050405020304" pitchFamily="18" charset="0"/>
              </a:rPr>
              <a:t>Dynamic Memory Allocation</a:t>
            </a:r>
          </a:p>
          <a:p>
            <a:pPr marL="768830" lvl="1"/>
            <a:r>
              <a:rPr lang="en-US" altLang="zh-TW" sz="1800" dirty="0" err="1">
                <a:latin typeface="Times New Roman" panose="02020603050405020304" pitchFamily="18" charset="0"/>
                <a:cs typeface="Times New Roman" panose="02020603050405020304" pitchFamily="18" charset="0"/>
              </a:rPr>
              <a:t>virtio</a:t>
            </a:r>
            <a:r>
              <a:rPr lang="en-US" altLang="zh-TW" sz="1800" dirty="0">
                <a:latin typeface="Times New Roman" panose="02020603050405020304" pitchFamily="18" charset="0"/>
                <a:cs typeface="Times New Roman" panose="02020603050405020304" pitchFamily="18" charset="0"/>
              </a:rPr>
              <a:t> &amp; </a:t>
            </a:r>
            <a:r>
              <a:rPr lang="en-US" altLang="zh-TW" sz="1800" dirty="0" err="1">
                <a:latin typeface="Times New Roman" panose="02020603050405020304" pitchFamily="18" charset="0"/>
                <a:cs typeface="Times New Roman" panose="02020603050405020304" pitchFamily="18" charset="0"/>
              </a:rPr>
              <a:t>IRQchip</a:t>
            </a:r>
            <a:r>
              <a:rPr lang="en-US" altLang="zh-TW" sz="1800" dirty="0">
                <a:latin typeface="Times New Roman" panose="02020603050405020304" pitchFamily="18" charset="0"/>
                <a:cs typeface="Times New Roman" panose="02020603050405020304" pitchFamily="18" charset="0"/>
              </a:rPr>
              <a:t>-in-kernel</a:t>
            </a:r>
          </a:p>
          <a:p>
            <a:pPr marL="468792"/>
            <a:r>
              <a:rPr lang="en-US" altLang="zh-TW" sz="2000" dirty="0" err="1">
                <a:latin typeface="Times New Roman" panose="02020603050405020304" pitchFamily="18" charset="0"/>
                <a:cs typeface="Times New Roman" panose="02020603050405020304" pitchFamily="18" charset="0"/>
              </a:rPr>
              <a:t>Opensource</a:t>
            </a:r>
            <a:r>
              <a:rPr lang="en-US" altLang="zh-TW" sz="2000" dirty="0">
                <a:latin typeface="Times New Roman" panose="02020603050405020304" pitchFamily="18" charset="0"/>
                <a:cs typeface="Times New Roman" panose="02020603050405020304" pitchFamily="18" charset="0"/>
              </a:rPr>
              <a:t> under GNU GPLv2</a:t>
            </a:r>
          </a:p>
        </p:txBody>
      </p:sp>
      <p:sp>
        <p:nvSpPr>
          <p:cNvPr id="2" name="灯片编号占位符 1">
            <a:extLst>
              <a:ext uri="{FF2B5EF4-FFF2-40B4-BE49-F238E27FC236}">
                <a16:creationId xmlns:a16="http://schemas.microsoft.com/office/drawing/2014/main" id="{154B3D70-1DAB-48DB-13DF-4DCB73BA690B}"/>
              </a:ext>
            </a:extLst>
          </p:cNvPr>
          <p:cNvSpPr>
            <a:spLocks noGrp="1"/>
          </p:cNvSpPr>
          <p:nvPr>
            <p:ph type="sldNum" sz="quarter" idx="10"/>
          </p:nvPr>
        </p:nvSpPr>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271687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63600" y="108349"/>
            <a:ext cx="7812090" cy="519113"/>
          </a:xfrm>
          <a:ln/>
        </p:spPr>
        <p:txBody>
          <a:bodyPr/>
          <a:lstStyle/>
          <a:p>
            <a:r>
              <a:rPr lang="en-US" altLang="zh-TW" dirty="0"/>
              <a:t>Who are Developers?</a:t>
            </a:r>
          </a:p>
        </p:txBody>
      </p:sp>
      <p:grpSp>
        <p:nvGrpSpPr>
          <p:cNvPr id="2" name="群組 1"/>
          <p:cNvGrpSpPr/>
          <p:nvPr/>
        </p:nvGrpSpPr>
        <p:grpSpPr>
          <a:xfrm>
            <a:off x="2057400" y="1538064"/>
            <a:ext cx="5029201" cy="2748186"/>
            <a:chOff x="535781" y="1660922"/>
            <a:chExt cx="8072438" cy="4572000"/>
          </a:xfrm>
        </p:grpSpPr>
        <p:sp>
          <p:nvSpPr>
            <p:cNvPr id="22529" name="AutoShape 1"/>
            <p:cNvSpPr>
              <a:spLocks/>
            </p:cNvSpPr>
            <p:nvPr/>
          </p:nvSpPr>
          <p:spPr bwMode="auto">
            <a:xfrm>
              <a:off x="535781" y="1660922"/>
              <a:ext cx="8072438" cy="4572000"/>
            </a:xfrm>
            <a:prstGeom prst="roundRect">
              <a:avLst>
                <a:gd name="adj" fmla="val 2926"/>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sz="1350"/>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05" y="2911078"/>
              <a:ext cx="3268266" cy="206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2" name="Rectangle 4"/>
            <p:cNvSpPr>
              <a:spLocks/>
            </p:cNvSpPr>
            <p:nvPr/>
          </p:nvSpPr>
          <p:spPr bwMode="auto">
            <a:xfrm>
              <a:off x="4379971" y="3294754"/>
              <a:ext cx="1049784" cy="1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ltLang="zh-TW" sz="5025" dirty="0">
                  <a:solidFill>
                    <a:srgbClr val="000000"/>
                  </a:solidFill>
                  <a:ea typeface="新細明體" charset="0"/>
                  <a:cs typeface="Gill Sans" charset="0"/>
                </a:rPr>
                <a:t>@</a:t>
              </a:r>
            </a:p>
          </p:txBody>
        </p:sp>
        <p:pic>
          <p:nvPicPr>
            <p:cNvPr id="2253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725" y="2701230"/>
              <a:ext cx="2518172" cy="24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3" name="灯片编号占位符 2">
            <a:extLst>
              <a:ext uri="{FF2B5EF4-FFF2-40B4-BE49-F238E27FC236}">
                <a16:creationId xmlns:a16="http://schemas.microsoft.com/office/drawing/2014/main" id="{9C1F817B-7F80-05CF-611E-1A14EF16928E}"/>
              </a:ext>
            </a:extLst>
          </p:cNvPr>
          <p:cNvSpPr>
            <a:spLocks noGrp="1"/>
          </p:cNvSpPr>
          <p:nvPr>
            <p:ph type="sldNum" sz="quarter" idx="10"/>
          </p:nvPr>
        </p:nvSpPr>
        <p:spPr/>
        <p:txBody>
          <a:bodyPr/>
          <a:lstStyle/>
          <a:p>
            <a:fld id="{D9B6BDF2-6896-4B98-8776-C18582F63BA5}" type="slidenum">
              <a:rPr lang="zh-TW" altLang="en-US" smtClean="0"/>
              <a:pPr/>
              <a:t>16</a:t>
            </a:fld>
            <a:endParaRPr lang="zh-TW" altLang="en-US"/>
          </a:p>
        </p:txBody>
      </p:sp>
    </p:spTree>
    <p:extLst>
      <p:ext uri="{BB962C8B-B14F-4D97-AF65-F5344CB8AC3E}">
        <p14:creationId xmlns:p14="http://schemas.microsoft.com/office/powerpoint/2010/main" val="415080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867" y="108349"/>
            <a:ext cx="7752823" cy="519113"/>
          </a:xfrm>
        </p:spPr>
        <p:txBody>
          <a:bodyPr/>
          <a:lstStyle/>
          <a:p>
            <a:r>
              <a:rPr lang="en-US" altLang="zh-TW" dirty="0"/>
              <a:t>Overview of </a:t>
            </a:r>
            <a:r>
              <a:rPr lang="en-US" altLang="zh-TW" dirty="0" err="1"/>
              <a:t>ARMvisor</a:t>
            </a:r>
            <a:r>
              <a:rPr lang="en-US" altLang="zh-TW" dirty="0"/>
              <a:t> (1)</a:t>
            </a:r>
            <a:endParaRPr lang="zh-TW" altLang="en-US" dirty="0"/>
          </a:p>
        </p:txBody>
      </p:sp>
      <p:grpSp>
        <p:nvGrpSpPr>
          <p:cNvPr id="3" name="组合 2">
            <a:extLst>
              <a:ext uri="{FF2B5EF4-FFF2-40B4-BE49-F238E27FC236}">
                <a16:creationId xmlns:a16="http://schemas.microsoft.com/office/drawing/2014/main" id="{01991798-7FC1-7233-70E9-5D601E637095}"/>
              </a:ext>
            </a:extLst>
          </p:cNvPr>
          <p:cNvGrpSpPr/>
          <p:nvPr/>
        </p:nvGrpSpPr>
        <p:grpSpPr>
          <a:xfrm>
            <a:off x="1399423" y="1210733"/>
            <a:ext cx="6186709" cy="2981415"/>
            <a:chOff x="1475624" y="1600200"/>
            <a:chExt cx="5850682" cy="2591948"/>
          </a:xfrm>
        </p:grpSpPr>
        <p:sp>
          <p:nvSpPr>
            <p:cNvPr id="10" name="圓角矩形 9"/>
            <p:cNvSpPr/>
            <p:nvPr/>
          </p:nvSpPr>
          <p:spPr>
            <a:xfrm>
              <a:off x="2411760" y="3598082"/>
              <a:ext cx="4914546" cy="5940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sz="1350"/>
            </a:p>
          </p:txBody>
        </p:sp>
        <p:sp>
          <p:nvSpPr>
            <p:cNvPr id="5" name="矩形 4"/>
            <p:cNvSpPr/>
            <p:nvPr/>
          </p:nvSpPr>
          <p:spPr>
            <a:xfrm>
              <a:off x="2573778" y="3652088"/>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CPU</a:t>
              </a:r>
              <a:endParaRPr lang="zh-TW" altLang="en-US" sz="1350" dirty="0">
                <a:solidFill>
                  <a:schemeClr val="tx1"/>
                </a:solidFill>
              </a:endParaRPr>
            </a:p>
          </p:txBody>
        </p:sp>
        <p:sp>
          <p:nvSpPr>
            <p:cNvPr id="6" name="矩形 5"/>
            <p:cNvSpPr/>
            <p:nvPr/>
          </p:nvSpPr>
          <p:spPr>
            <a:xfrm>
              <a:off x="3447619" y="3652088"/>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MMU</a:t>
              </a:r>
              <a:endParaRPr lang="zh-TW" altLang="en-US" sz="1350" dirty="0">
                <a:solidFill>
                  <a:schemeClr val="tx1"/>
                </a:solidFill>
              </a:endParaRPr>
            </a:p>
          </p:txBody>
        </p:sp>
        <p:sp>
          <p:nvSpPr>
            <p:cNvPr id="7" name="矩形 6"/>
            <p:cNvSpPr/>
            <p:nvPr/>
          </p:nvSpPr>
          <p:spPr>
            <a:xfrm>
              <a:off x="5274078" y="3652088"/>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I/O</a:t>
              </a:r>
              <a:endParaRPr lang="zh-TW" altLang="en-US" sz="1350" dirty="0">
                <a:solidFill>
                  <a:schemeClr val="tx1"/>
                </a:solidFill>
              </a:endParaRPr>
            </a:p>
          </p:txBody>
        </p:sp>
        <p:sp>
          <p:nvSpPr>
            <p:cNvPr id="8" name="矩形 7"/>
            <p:cNvSpPr/>
            <p:nvPr/>
          </p:nvSpPr>
          <p:spPr>
            <a:xfrm>
              <a:off x="4355976" y="3652305"/>
              <a:ext cx="756084"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Timer</a:t>
              </a:r>
              <a:endParaRPr lang="zh-TW" altLang="en-US" sz="1350" dirty="0">
                <a:solidFill>
                  <a:schemeClr val="tx1"/>
                </a:solidFill>
              </a:endParaRPr>
            </a:p>
          </p:txBody>
        </p:sp>
        <p:sp>
          <p:nvSpPr>
            <p:cNvPr id="9" name="矩形 8"/>
            <p:cNvSpPr/>
            <p:nvPr/>
          </p:nvSpPr>
          <p:spPr>
            <a:xfrm>
              <a:off x="6192180" y="3652305"/>
              <a:ext cx="918102" cy="486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Interrupt</a:t>
              </a:r>
              <a:endParaRPr lang="zh-TW" altLang="en-US" sz="1350" dirty="0">
                <a:solidFill>
                  <a:schemeClr val="tx1"/>
                </a:solidFill>
              </a:endParaRPr>
            </a:p>
          </p:txBody>
        </p:sp>
        <p:sp>
          <p:nvSpPr>
            <p:cNvPr id="11" name="文字方塊 10"/>
            <p:cNvSpPr txBox="1"/>
            <p:nvPr/>
          </p:nvSpPr>
          <p:spPr>
            <a:xfrm>
              <a:off x="1475624" y="3778641"/>
              <a:ext cx="934871" cy="300082"/>
            </a:xfrm>
            <a:prstGeom prst="rect">
              <a:avLst/>
            </a:prstGeom>
            <a:noFill/>
          </p:spPr>
          <p:txBody>
            <a:bodyPr wrap="none" rtlCol="0">
              <a:spAutoFit/>
            </a:bodyPr>
            <a:lstStyle/>
            <a:p>
              <a:r>
                <a:rPr lang="en-US" altLang="zh-TW" sz="1350" dirty="0"/>
                <a:t>Hardware</a:t>
              </a:r>
              <a:endParaRPr lang="zh-TW" altLang="en-US" sz="1350" dirty="0"/>
            </a:p>
          </p:txBody>
        </p:sp>
        <p:sp>
          <p:nvSpPr>
            <p:cNvPr id="14" name="矩形 13"/>
            <p:cNvSpPr/>
            <p:nvPr/>
          </p:nvSpPr>
          <p:spPr>
            <a:xfrm>
              <a:off x="3102130" y="2882830"/>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CPU Virtualization</a:t>
              </a:r>
              <a:endParaRPr lang="zh-TW" altLang="en-US" sz="1350" dirty="0">
                <a:solidFill>
                  <a:schemeClr val="tx1"/>
                </a:solidFill>
              </a:endParaRPr>
            </a:p>
          </p:txBody>
        </p:sp>
        <p:sp>
          <p:nvSpPr>
            <p:cNvPr id="15" name="矩形 14"/>
            <p:cNvSpPr/>
            <p:nvPr/>
          </p:nvSpPr>
          <p:spPr>
            <a:xfrm>
              <a:off x="5154441" y="2882830"/>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MMU</a:t>
              </a:r>
            </a:p>
            <a:p>
              <a:pPr algn="ctr"/>
              <a:r>
                <a:rPr lang="en-US" altLang="zh-TW" sz="1350" dirty="0">
                  <a:solidFill>
                    <a:schemeClr val="tx1"/>
                  </a:solidFill>
                </a:rPr>
                <a:t>Virtualization</a:t>
              </a:r>
              <a:endParaRPr lang="zh-TW" altLang="en-US" sz="1350" dirty="0">
                <a:solidFill>
                  <a:schemeClr val="tx1"/>
                </a:solidFill>
              </a:endParaRPr>
            </a:p>
          </p:txBody>
        </p:sp>
        <p:sp>
          <p:nvSpPr>
            <p:cNvPr id="16" name="矩形 15"/>
            <p:cNvSpPr/>
            <p:nvPr/>
          </p:nvSpPr>
          <p:spPr>
            <a:xfrm>
              <a:off x="2654787" y="2166705"/>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I/O</a:t>
              </a:r>
            </a:p>
            <a:p>
              <a:pPr algn="ctr"/>
              <a:r>
                <a:rPr lang="en-US" altLang="zh-TW" sz="1350" dirty="0">
                  <a:solidFill>
                    <a:schemeClr val="tx1"/>
                  </a:solidFill>
                </a:rPr>
                <a:t>Virtualization</a:t>
              </a:r>
              <a:endParaRPr lang="zh-TW" altLang="en-US" sz="1350" dirty="0">
                <a:solidFill>
                  <a:schemeClr val="tx1"/>
                </a:solidFill>
              </a:endParaRPr>
            </a:p>
          </p:txBody>
        </p:sp>
        <p:cxnSp>
          <p:nvCxnSpPr>
            <p:cNvPr id="20" name="直線接點 19"/>
            <p:cNvCxnSpPr/>
            <p:nvPr/>
          </p:nvCxnSpPr>
          <p:spPr>
            <a:xfrm>
              <a:off x="2573778" y="1869672"/>
              <a:ext cx="0" cy="1566174"/>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直線接點 20"/>
            <p:cNvCxnSpPr/>
            <p:nvPr/>
          </p:nvCxnSpPr>
          <p:spPr>
            <a:xfrm flipH="1">
              <a:off x="2573778" y="3435846"/>
              <a:ext cx="459051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直線接點 24"/>
            <p:cNvCxnSpPr/>
            <p:nvPr/>
          </p:nvCxnSpPr>
          <p:spPr>
            <a:xfrm>
              <a:off x="7164288" y="2463861"/>
              <a:ext cx="0" cy="971986"/>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直線接點 26"/>
            <p:cNvCxnSpPr/>
            <p:nvPr/>
          </p:nvCxnSpPr>
          <p:spPr>
            <a:xfrm flipH="1">
              <a:off x="4085946" y="2467549"/>
              <a:ext cx="307834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直線接點 28"/>
            <p:cNvCxnSpPr/>
            <p:nvPr/>
          </p:nvCxnSpPr>
          <p:spPr>
            <a:xfrm>
              <a:off x="4098059" y="1869672"/>
              <a:ext cx="0" cy="597877"/>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直線接點 30"/>
            <p:cNvCxnSpPr/>
            <p:nvPr/>
          </p:nvCxnSpPr>
          <p:spPr>
            <a:xfrm flipH="1">
              <a:off x="2573779" y="1869672"/>
              <a:ext cx="1512167" cy="0"/>
            </a:xfrm>
            <a:prstGeom prst="line">
              <a:avLst/>
            </a:prstGeom>
          </p:spPr>
          <p:style>
            <a:lnRef idx="3">
              <a:schemeClr val="accent4"/>
            </a:lnRef>
            <a:fillRef idx="0">
              <a:schemeClr val="accent4"/>
            </a:fillRef>
            <a:effectRef idx="2">
              <a:schemeClr val="accent4"/>
            </a:effectRef>
            <a:fontRef idx="minor">
              <a:schemeClr val="tx1"/>
            </a:fontRef>
          </p:style>
        </p:cxnSp>
        <p:sp>
          <p:nvSpPr>
            <p:cNvPr id="34" name="圓角矩形 33"/>
            <p:cNvSpPr/>
            <p:nvPr/>
          </p:nvSpPr>
          <p:spPr>
            <a:xfrm>
              <a:off x="4268434" y="1633212"/>
              <a:ext cx="1070375" cy="6891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VM 0</a:t>
              </a:r>
              <a:endParaRPr lang="zh-TW" altLang="en-US" sz="1350" dirty="0">
                <a:solidFill>
                  <a:schemeClr val="tx1"/>
                </a:solidFill>
              </a:endParaRPr>
            </a:p>
          </p:txBody>
        </p:sp>
        <p:sp>
          <p:nvSpPr>
            <p:cNvPr id="35" name="圓角矩形 34"/>
            <p:cNvSpPr/>
            <p:nvPr/>
          </p:nvSpPr>
          <p:spPr>
            <a:xfrm>
              <a:off x="5494370" y="1633212"/>
              <a:ext cx="1070375" cy="6891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VM 1</a:t>
              </a:r>
              <a:endParaRPr lang="zh-TW" altLang="en-US" sz="1350" dirty="0">
                <a:solidFill>
                  <a:schemeClr val="tx1"/>
                </a:solidFill>
              </a:endParaRPr>
            </a:p>
          </p:txBody>
        </p:sp>
        <p:sp>
          <p:nvSpPr>
            <p:cNvPr id="12" name="文字方塊 11"/>
            <p:cNvSpPr txBox="1"/>
            <p:nvPr/>
          </p:nvSpPr>
          <p:spPr>
            <a:xfrm>
              <a:off x="1512130" y="2546499"/>
              <a:ext cx="1088760" cy="300082"/>
            </a:xfrm>
            <a:prstGeom prst="rect">
              <a:avLst/>
            </a:prstGeom>
            <a:noFill/>
          </p:spPr>
          <p:txBody>
            <a:bodyPr wrap="none" rtlCol="0">
              <a:spAutoFit/>
            </a:bodyPr>
            <a:lstStyle/>
            <a:p>
              <a:r>
                <a:rPr lang="en-US" altLang="zh-TW" sz="1350" b="1" dirty="0"/>
                <a:t>Hypervisor</a:t>
              </a:r>
              <a:endParaRPr lang="zh-TW" altLang="en-US" sz="1350" b="1" dirty="0"/>
            </a:p>
          </p:txBody>
        </p:sp>
        <p:sp>
          <p:nvSpPr>
            <p:cNvPr id="36" name="文字方塊 35"/>
            <p:cNvSpPr txBox="1"/>
            <p:nvPr/>
          </p:nvSpPr>
          <p:spPr>
            <a:xfrm>
              <a:off x="2746649" y="1600200"/>
              <a:ext cx="1156086" cy="300082"/>
            </a:xfrm>
            <a:prstGeom prst="rect">
              <a:avLst/>
            </a:prstGeom>
            <a:noFill/>
          </p:spPr>
          <p:txBody>
            <a:bodyPr wrap="none" rtlCol="0">
              <a:spAutoFit/>
            </a:bodyPr>
            <a:lstStyle/>
            <a:p>
              <a:r>
                <a:rPr lang="en-US" altLang="zh-TW" sz="1350" b="1" dirty="0">
                  <a:solidFill>
                    <a:srgbClr val="C00000"/>
                  </a:solidFill>
                </a:rPr>
                <a:t>QEMU-ARM</a:t>
              </a:r>
              <a:endParaRPr lang="zh-TW" altLang="en-US" sz="1350" b="1" dirty="0">
                <a:solidFill>
                  <a:srgbClr val="C00000"/>
                </a:solidFill>
              </a:endParaRPr>
            </a:p>
          </p:txBody>
        </p:sp>
        <p:cxnSp>
          <p:nvCxnSpPr>
            <p:cNvPr id="38" name="直線單箭頭接點 37"/>
            <p:cNvCxnSpPr>
              <a:stCxn id="16" idx="0"/>
              <a:endCxn id="36" idx="2"/>
            </p:cNvCxnSpPr>
            <p:nvPr/>
          </p:nvCxnSpPr>
          <p:spPr>
            <a:xfrm flipH="1" flipV="1">
              <a:off x="3324692" y="1900282"/>
              <a:ext cx="5170" cy="26642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2" name="文字方塊 41"/>
            <p:cNvSpPr txBox="1"/>
            <p:nvPr/>
          </p:nvSpPr>
          <p:spPr>
            <a:xfrm>
              <a:off x="4193740" y="2436382"/>
              <a:ext cx="1531188" cy="300082"/>
            </a:xfrm>
            <a:prstGeom prst="rect">
              <a:avLst/>
            </a:prstGeom>
            <a:noFill/>
          </p:spPr>
          <p:txBody>
            <a:bodyPr wrap="none" rtlCol="0">
              <a:spAutoFit/>
            </a:bodyPr>
            <a:lstStyle/>
            <a:p>
              <a:r>
                <a:rPr lang="en-US" altLang="zh-TW" sz="1350" b="1" dirty="0">
                  <a:solidFill>
                    <a:srgbClr val="C00000"/>
                  </a:solidFill>
                </a:rPr>
                <a:t>KVM-ARM Linux</a:t>
              </a:r>
              <a:endParaRPr lang="zh-TW" altLang="en-US" sz="1350" b="1" dirty="0">
                <a:solidFill>
                  <a:srgbClr val="C00000"/>
                </a:solidFill>
              </a:endParaRPr>
            </a:p>
          </p:txBody>
        </p:sp>
        <p:cxnSp>
          <p:nvCxnSpPr>
            <p:cNvPr id="56" name="直線單箭頭接點 55"/>
            <p:cNvCxnSpPr>
              <a:stCxn id="14" idx="0"/>
              <a:endCxn id="42" idx="2"/>
            </p:cNvCxnSpPr>
            <p:nvPr/>
          </p:nvCxnSpPr>
          <p:spPr>
            <a:xfrm flipV="1">
              <a:off x="3777205" y="2736464"/>
              <a:ext cx="1182129" cy="1463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1" name="直線單箭頭接點 60"/>
            <p:cNvCxnSpPr>
              <a:stCxn id="15" idx="0"/>
              <a:endCxn id="42" idx="2"/>
            </p:cNvCxnSpPr>
            <p:nvPr/>
          </p:nvCxnSpPr>
          <p:spPr>
            <a:xfrm flipH="1" flipV="1">
              <a:off x="4959334" y="2736464"/>
              <a:ext cx="870182" cy="1463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4" name="灯片编号占位符 3">
            <a:extLst>
              <a:ext uri="{FF2B5EF4-FFF2-40B4-BE49-F238E27FC236}">
                <a16:creationId xmlns:a16="http://schemas.microsoft.com/office/drawing/2014/main" id="{69F1EC06-1760-EA90-867E-141385930B82}"/>
              </a:ext>
            </a:extLst>
          </p:cNvPr>
          <p:cNvSpPr>
            <a:spLocks noGrp="1"/>
          </p:cNvSpPr>
          <p:nvPr>
            <p:ph type="sldNum" sz="quarter" idx="10"/>
          </p:nvPr>
        </p:nvSpPr>
        <p:spPr/>
        <p:txBody>
          <a:bodyPr/>
          <a:lstStyle/>
          <a:p>
            <a:fld id="{D9B6BDF2-6896-4B98-8776-C18582F63BA5}" type="slidenum">
              <a:rPr lang="zh-TW" altLang="en-US" smtClean="0"/>
              <a:pPr/>
              <a:t>17</a:t>
            </a:fld>
            <a:endParaRPr lang="zh-TW" altLang="en-US"/>
          </a:p>
        </p:txBody>
      </p:sp>
    </p:spTree>
    <p:extLst>
      <p:ext uri="{BB962C8B-B14F-4D97-AF65-F5344CB8AC3E}">
        <p14:creationId xmlns:p14="http://schemas.microsoft.com/office/powerpoint/2010/main" val="67281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lang="en-US" altLang="zh-TW" dirty="0"/>
              <a:t>Overview of </a:t>
            </a:r>
            <a:r>
              <a:rPr lang="en-US" altLang="zh-TW" dirty="0" err="1"/>
              <a:t>ARMvisor</a:t>
            </a:r>
            <a:r>
              <a:rPr lang="en-US" altLang="zh-TW" dirty="0"/>
              <a:t> (2)</a:t>
            </a:r>
            <a:endParaRPr lang="zh-TW" altLang="en-US" dirty="0"/>
          </a:p>
        </p:txBody>
      </p:sp>
      <p:grpSp>
        <p:nvGrpSpPr>
          <p:cNvPr id="3" name="组合 2">
            <a:extLst>
              <a:ext uri="{FF2B5EF4-FFF2-40B4-BE49-F238E27FC236}">
                <a16:creationId xmlns:a16="http://schemas.microsoft.com/office/drawing/2014/main" id="{2D8B2AFE-5BE1-7D61-12FE-91A6531CE0BC}"/>
              </a:ext>
            </a:extLst>
          </p:cNvPr>
          <p:cNvGrpSpPr/>
          <p:nvPr/>
        </p:nvGrpSpPr>
        <p:grpSpPr>
          <a:xfrm>
            <a:off x="1428872" y="1032933"/>
            <a:ext cx="6521327" cy="3250309"/>
            <a:chOff x="2054515" y="1653648"/>
            <a:chExt cx="4860635" cy="1816811"/>
          </a:xfrm>
        </p:grpSpPr>
        <p:sp>
          <p:nvSpPr>
            <p:cNvPr id="5" name="矩形 4"/>
            <p:cNvSpPr/>
            <p:nvPr/>
          </p:nvSpPr>
          <p:spPr>
            <a:xfrm>
              <a:off x="2054515" y="1653648"/>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solidFill>
                    <a:schemeClr val="tx1"/>
                  </a:solidFill>
                </a:rPr>
                <a:t>CPU Virtualization</a:t>
              </a:r>
              <a:endParaRPr lang="zh-TW" altLang="en-US" sz="1350" b="1" dirty="0">
                <a:solidFill>
                  <a:schemeClr val="tx1"/>
                </a:solidFill>
              </a:endParaRPr>
            </a:p>
          </p:txBody>
        </p:sp>
        <p:sp>
          <p:nvSpPr>
            <p:cNvPr id="6" name="矩形 5"/>
            <p:cNvSpPr/>
            <p:nvPr/>
          </p:nvSpPr>
          <p:spPr>
            <a:xfrm>
              <a:off x="2054515" y="2331323"/>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solidFill>
                    <a:schemeClr val="tx1"/>
                  </a:solidFill>
                </a:rPr>
                <a:t>MMU</a:t>
              </a:r>
            </a:p>
            <a:p>
              <a:pPr algn="ctr"/>
              <a:r>
                <a:rPr lang="en-US" altLang="zh-TW" sz="1350" b="1" dirty="0">
                  <a:solidFill>
                    <a:schemeClr val="tx1"/>
                  </a:solidFill>
                </a:rPr>
                <a:t>Virtualization</a:t>
              </a:r>
              <a:endParaRPr lang="zh-TW" altLang="en-US" sz="1350" b="1" dirty="0">
                <a:solidFill>
                  <a:schemeClr val="tx1"/>
                </a:solidFill>
              </a:endParaRPr>
            </a:p>
          </p:txBody>
        </p:sp>
        <p:sp>
          <p:nvSpPr>
            <p:cNvPr id="7" name="矩形 6"/>
            <p:cNvSpPr/>
            <p:nvPr/>
          </p:nvSpPr>
          <p:spPr>
            <a:xfrm>
              <a:off x="2055386" y="2984405"/>
              <a:ext cx="1350150" cy="4860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solidFill>
                    <a:schemeClr val="tx1"/>
                  </a:solidFill>
                </a:rPr>
                <a:t>I/O</a:t>
              </a:r>
            </a:p>
            <a:p>
              <a:pPr algn="ctr"/>
              <a:r>
                <a:rPr lang="en-US" altLang="zh-TW" sz="1350" b="1" dirty="0">
                  <a:solidFill>
                    <a:schemeClr val="tx1"/>
                  </a:solidFill>
                </a:rPr>
                <a:t>Virtualization</a:t>
              </a:r>
              <a:endParaRPr lang="zh-TW" altLang="en-US" sz="1350" b="1" dirty="0">
                <a:solidFill>
                  <a:schemeClr val="tx1"/>
                </a:solidFill>
              </a:endParaRPr>
            </a:p>
          </p:txBody>
        </p:sp>
        <p:cxnSp>
          <p:nvCxnSpPr>
            <p:cNvPr id="10" name="直線接點 9"/>
            <p:cNvCxnSpPr/>
            <p:nvPr/>
          </p:nvCxnSpPr>
          <p:spPr>
            <a:xfrm>
              <a:off x="3545886" y="2134598"/>
              <a:ext cx="318635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p:cNvCxnSpPr/>
            <p:nvPr/>
          </p:nvCxnSpPr>
          <p:spPr>
            <a:xfrm>
              <a:off x="3545886" y="2787774"/>
              <a:ext cx="318635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545886" y="3466975"/>
              <a:ext cx="318635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3712837" y="1758175"/>
              <a:ext cx="2841967" cy="167736"/>
            </a:xfrm>
            <a:prstGeom prst="rect">
              <a:avLst/>
            </a:prstGeom>
            <a:noFill/>
          </p:spPr>
          <p:txBody>
            <a:bodyPr wrap="square" rtlCol="0">
              <a:spAutoFit/>
            </a:bodyPr>
            <a:lstStyle/>
            <a:p>
              <a:r>
                <a:rPr lang="en-US" altLang="zh-TW" sz="1350" b="1" dirty="0"/>
                <a:t>Methodology: Trap and Emulation</a:t>
              </a:r>
              <a:endParaRPr lang="zh-TW" altLang="en-US" sz="1350" b="1" dirty="0"/>
            </a:p>
          </p:txBody>
        </p:sp>
        <p:sp>
          <p:nvSpPr>
            <p:cNvPr id="19" name="文字方塊 18"/>
            <p:cNvSpPr txBox="1"/>
            <p:nvPr/>
          </p:nvSpPr>
          <p:spPr>
            <a:xfrm>
              <a:off x="3712837" y="2469822"/>
              <a:ext cx="2459363" cy="167736"/>
            </a:xfrm>
            <a:prstGeom prst="rect">
              <a:avLst/>
            </a:prstGeom>
            <a:noFill/>
          </p:spPr>
          <p:txBody>
            <a:bodyPr wrap="square" rtlCol="0">
              <a:spAutoFit/>
            </a:bodyPr>
            <a:lstStyle/>
            <a:p>
              <a:r>
                <a:rPr lang="en-US" altLang="zh-TW" sz="1350" b="1" dirty="0"/>
                <a:t>Methodology: Shadow Paging</a:t>
              </a:r>
              <a:endParaRPr lang="zh-TW" altLang="en-US" sz="1350" b="1" dirty="0"/>
            </a:p>
          </p:txBody>
        </p:sp>
        <p:sp>
          <p:nvSpPr>
            <p:cNvPr id="22" name="文字方塊 21"/>
            <p:cNvSpPr txBox="1"/>
            <p:nvPr/>
          </p:nvSpPr>
          <p:spPr>
            <a:xfrm>
              <a:off x="3712837" y="3080153"/>
              <a:ext cx="3202313" cy="167736"/>
            </a:xfrm>
            <a:prstGeom prst="rect">
              <a:avLst/>
            </a:prstGeom>
            <a:noFill/>
          </p:spPr>
          <p:txBody>
            <a:bodyPr wrap="square" rtlCol="0">
              <a:spAutoFit/>
            </a:bodyPr>
            <a:lstStyle/>
            <a:p>
              <a:r>
                <a:rPr lang="en-US" altLang="zh-TW" sz="1350" b="1" dirty="0"/>
                <a:t>Methodology: </a:t>
              </a:r>
              <a:r>
                <a:rPr lang="en-US" altLang="zh-TW" sz="1350" b="1" dirty="0" err="1"/>
                <a:t>Userspace</a:t>
              </a:r>
              <a:r>
                <a:rPr lang="en-US" altLang="zh-TW" sz="1350" b="1" dirty="0"/>
                <a:t> I/O Emulation</a:t>
              </a:r>
              <a:endParaRPr lang="zh-TW" altLang="en-US" sz="1350" b="1" dirty="0"/>
            </a:p>
          </p:txBody>
        </p:sp>
      </p:grpSp>
      <p:sp>
        <p:nvSpPr>
          <p:cNvPr id="4" name="灯片编号占位符 3">
            <a:extLst>
              <a:ext uri="{FF2B5EF4-FFF2-40B4-BE49-F238E27FC236}">
                <a16:creationId xmlns:a16="http://schemas.microsoft.com/office/drawing/2014/main" id="{327D2A82-5CF3-F3AC-0EDD-6532B36AE2F0}"/>
              </a:ext>
            </a:extLst>
          </p:cNvPr>
          <p:cNvSpPr>
            <a:spLocks noGrp="1"/>
          </p:cNvSpPr>
          <p:nvPr>
            <p:ph type="sldNum" sz="quarter" idx="10"/>
          </p:nvPr>
        </p:nvSpPr>
        <p:spPr/>
        <p:txBody>
          <a:bodyPr/>
          <a:lstStyle/>
          <a:p>
            <a:fld id="{D9B6BDF2-6896-4B98-8776-C18582F63BA5}" type="slidenum">
              <a:rPr lang="zh-TW" altLang="en-US" smtClean="0"/>
              <a:pPr/>
              <a:t>18</a:t>
            </a:fld>
            <a:endParaRPr lang="zh-TW" altLang="en-US"/>
          </a:p>
        </p:txBody>
      </p:sp>
    </p:spTree>
    <p:extLst>
      <p:ext uri="{BB962C8B-B14F-4D97-AF65-F5344CB8AC3E}">
        <p14:creationId xmlns:p14="http://schemas.microsoft.com/office/powerpoint/2010/main" val="344945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956717" y="948088"/>
            <a:ext cx="5230565" cy="3504010"/>
            <a:chOff x="785813" y="357187"/>
            <a:chExt cx="7572375" cy="6143626"/>
          </a:xfrm>
        </p:grpSpPr>
        <p:sp>
          <p:nvSpPr>
            <p:cNvPr id="21505" name="AutoShape 1"/>
            <p:cNvSpPr>
              <a:spLocks/>
            </p:cNvSpPr>
            <p:nvPr/>
          </p:nvSpPr>
          <p:spPr bwMode="auto">
            <a:xfrm>
              <a:off x="785813" y="5545336"/>
              <a:ext cx="7572375" cy="955477"/>
            </a:xfrm>
            <a:prstGeom prst="roundRect">
              <a:avLst>
                <a:gd name="adj" fmla="val 14019"/>
              </a:avLst>
            </a:prstGeom>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r>
                <a:rPr lang="en-US" altLang="zh-TW" sz="2100" dirty="0">
                  <a:solidFill>
                    <a:schemeClr val="bg1"/>
                  </a:solidFill>
                  <a:ea typeface="新細明體" charset="0"/>
                  <a:cs typeface="Gill Sans" charset="0"/>
                </a:rPr>
                <a:t>Hardware: ARM Cortex-A8</a:t>
              </a:r>
            </a:p>
          </p:txBody>
        </p:sp>
        <p:sp>
          <p:nvSpPr>
            <p:cNvPr id="21506" name="AutoShape 2"/>
            <p:cNvSpPr>
              <a:spLocks/>
            </p:cNvSpPr>
            <p:nvPr/>
          </p:nvSpPr>
          <p:spPr bwMode="auto">
            <a:xfrm>
              <a:off x="1134070" y="4080867"/>
              <a:ext cx="6893719" cy="1464469"/>
            </a:xfrm>
            <a:prstGeom prst="roundRect">
              <a:avLst>
                <a:gd name="adj" fmla="val 9144"/>
              </a:avLst>
            </a:prstGeom>
            <a:solidFill>
              <a:srgbClr val="0080FF">
                <a:alpha val="69803"/>
              </a:srgbClr>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a:solidFill>
                    <a:srgbClr val="FFFFFF"/>
                  </a:solidFill>
                  <a:ea typeface="新細明體" charset="0"/>
                  <a:cs typeface="Gill Sans" charset="0"/>
                </a:rPr>
                <a:t>Host OS: Linux 2.6.38</a:t>
              </a:r>
            </a:p>
          </p:txBody>
        </p:sp>
        <p:sp>
          <p:nvSpPr>
            <p:cNvPr id="21507" name="AutoShape 3"/>
            <p:cNvSpPr>
              <a:spLocks/>
            </p:cNvSpPr>
            <p:nvPr/>
          </p:nvSpPr>
          <p:spPr bwMode="auto">
            <a:xfrm>
              <a:off x="5598914" y="4071937"/>
              <a:ext cx="2437805" cy="491133"/>
            </a:xfrm>
            <a:prstGeom prst="roundRect">
              <a:avLst>
                <a:gd name="adj" fmla="val 27269"/>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1575" dirty="0" err="1">
                  <a:solidFill>
                    <a:srgbClr val="FFFFFF"/>
                  </a:solidFill>
                  <a:ea typeface="新細明體" charset="0"/>
                  <a:cs typeface="Gill Sans" charset="0"/>
                </a:rPr>
                <a:t>ARMvisor</a:t>
              </a:r>
              <a:endParaRPr lang="en-US" altLang="zh-TW" sz="1575" dirty="0">
                <a:solidFill>
                  <a:srgbClr val="FFFFFF"/>
                </a:solidFill>
                <a:ea typeface="新細明體" charset="0"/>
                <a:cs typeface="Gill Sans" charset="0"/>
              </a:endParaRPr>
            </a:p>
          </p:txBody>
        </p:sp>
        <p:sp>
          <p:nvSpPr>
            <p:cNvPr id="21508" name="AutoShape 4"/>
            <p:cNvSpPr>
              <a:spLocks/>
            </p:cNvSpPr>
            <p:nvPr/>
          </p:nvSpPr>
          <p:spPr bwMode="auto">
            <a:xfrm>
              <a:off x="1125140" y="4071937"/>
              <a:ext cx="2437805" cy="500063"/>
            </a:xfrm>
            <a:prstGeom prst="roundRect">
              <a:avLst>
                <a:gd name="adj" fmla="val 26782"/>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1575" dirty="0">
                  <a:solidFill>
                    <a:srgbClr val="FFFFFF"/>
                  </a:solidFill>
                  <a:ea typeface="新細明體" charset="0"/>
                  <a:cs typeface="Gill Sans" charset="0"/>
                </a:rPr>
                <a:t>Driver</a:t>
              </a:r>
            </a:p>
          </p:txBody>
        </p:sp>
        <p:sp>
          <p:nvSpPr>
            <p:cNvPr id="21509" name="AutoShape 5"/>
            <p:cNvSpPr>
              <a:spLocks/>
            </p:cNvSpPr>
            <p:nvPr/>
          </p:nvSpPr>
          <p:spPr bwMode="auto">
            <a:xfrm>
              <a:off x="2812852" y="357187"/>
              <a:ext cx="5080992" cy="3723680"/>
            </a:xfrm>
            <a:prstGeom prst="roundRect">
              <a:avLst>
                <a:gd name="adj" fmla="val 3593"/>
              </a:avLst>
            </a:prstGeom>
            <a:solidFill>
              <a:srgbClr val="00800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1510" name="AutoShape 6"/>
            <p:cNvSpPr>
              <a:spLocks/>
            </p:cNvSpPr>
            <p:nvPr/>
          </p:nvSpPr>
          <p:spPr bwMode="auto">
            <a:xfrm>
              <a:off x="5813226" y="1455539"/>
              <a:ext cx="2071688" cy="2625328"/>
            </a:xfrm>
            <a:prstGeom prst="roundRect">
              <a:avLst>
                <a:gd name="adj" fmla="val 6463"/>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1511" name="AutoShape 7"/>
            <p:cNvSpPr>
              <a:spLocks/>
            </p:cNvSpPr>
            <p:nvPr/>
          </p:nvSpPr>
          <p:spPr bwMode="auto">
            <a:xfrm>
              <a:off x="1384102" y="1964531"/>
              <a:ext cx="5473898" cy="2116336"/>
            </a:xfrm>
            <a:prstGeom prst="roundRect">
              <a:avLst>
                <a:gd name="adj" fmla="val 6329"/>
              </a:avLst>
            </a:prstGeom>
            <a:solidFill>
              <a:srgbClr val="FF8000"/>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2100" dirty="0">
                  <a:solidFill>
                    <a:srgbClr val="FFFFFF"/>
                  </a:solidFill>
                  <a:ea typeface="新細明體" charset="0"/>
                  <a:cs typeface="Gill Sans" charset="0"/>
                </a:rPr>
                <a:t>QEMU 0.14</a:t>
              </a:r>
            </a:p>
          </p:txBody>
        </p:sp>
        <p:sp>
          <p:nvSpPr>
            <p:cNvPr id="21512" name="AutoShape 8"/>
            <p:cNvSpPr>
              <a:spLocks/>
            </p:cNvSpPr>
            <p:nvPr/>
          </p:nvSpPr>
          <p:spPr bwMode="auto">
            <a:xfrm>
              <a:off x="3205758" y="3580804"/>
              <a:ext cx="3661172" cy="500063"/>
            </a:xfrm>
            <a:prstGeom prst="roundRect">
              <a:avLst>
                <a:gd name="adj" fmla="val 26782"/>
              </a:avLst>
            </a:prstGeom>
            <a:solidFill>
              <a:srgbClr val="400080">
                <a:alpha val="69803"/>
              </a:srgbClr>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r>
                <a:rPr lang="en-US" altLang="zh-TW" sz="1575" dirty="0">
                  <a:solidFill>
                    <a:srgbClr val="FFFFFF"/>
                  </a:solidFill>
                  <a:ea typeface="新細明體" charset="0"/>
                  <a:cs typeface="Gill Sans" charset="0"/>
                </a:rPr>
                <a:t>Device</a:t>
              </a:r>
            </a:p>
          </p:txBody>
        </p:sp>
        <p:sp>
          <p:nvSpPr>
            <p:cNvPr id="21513" name="Rectangle 9"/>
            <p:cNvSpPr>
              <a:spLocks/>
            </p:cNvSpPr>
            <p:nvPr/>
          </p:nvSpPr>
          <p:spPr bwMode="auto">
            <a:xfrm>
              <a:off x="6948413" y="2689668"/>
              <a:ext cx="779753" cy="42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ltLang="zh-TW" sz="1575" dirty="0">
                  <a:solidFill>
                    <a:srgbClr val="FFFFFF"/>
                  </a:solidFill>
                  <a:ea typeface="新細明體" charset="0"/>
                  <a:cs typeface="Gill Sans" charset="0"/>
                </a:rPr>
                <a:t>Driver</a:t>
              </a:r>
            </a:p>
          </p:txBody>
        </p:sp>
        <p:sp>
          <p:nvSpPr>
            <p:cNvPr id="21514" name="Rectangle 10"/>
            <p:cNvSpPr>
              <a:spLocks/>
            </p:cNvSpPr>
            <p:nvPr/>
          </p:nvSpPr>
          <p:spPr bwMode="auto">
            <a:xfrm>
              <a:off x="3599014" y="617196"/>
              <a:ext cx="4049612" cy="56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ctr"/>
              <a:r>
                <a:rPr lang="en-US" altLang="zh-TW" sz="2100" dirty="0">
                  <a:solidFill>
                    <a:schemeClr val="bg1"/>
                  </a:solidFill>
                  <a:ea typeface="新細明體" charset="0"/>
                  <a:cs typeface="Gill Sans" charset="0"/>
                </a:rPr>
                <a:t>Guest OS: Linux 2.6.35</a:t>
              </a:r>
            </a:p>
          </p:txBody>
        </p:sp>
      </p:grpSp>
      <p:sp>
        <p:nvSpPr>
          <p:cNvPr id="13" name="標題 1"/>
          <p:cNvSpPr>
            <a:spLocks noGrp="1"/>
          </p:cNvSpPr>
          <p:nvPr>
            <p:ph type="title"/>
          </p:nvPr>
        </p:nvSpPr>
        <p:spPr>
          <a:xfrm>
            <a:off x="933264" y="81470"/>
            <a:ext cx="6172200" cy="651272"/>
          </a:xfrm>
        </p:spPr>
        <p:txBody>
          <a:bodyPr/>
          <a:lstStyle/>
          <a:p>
            <a:r>
              <a:rPr lang="en-US" altLang="zh-TW" dirty="0"/>
              <a:t>Software Stack of </a:t>
            </a:r>
            <a:r>
              <a:rPr lang="en-US" altLang="zh-TW" dirty="0" err="1"/>
              <a:t>ARMvisor</a:t>
            </a:r>
            <a:endParaRPr lang="zh-TW" altLang="en-US" dirty="0"/>
          </a:p>
        </p:txBody>
      </p:sp>
      <p:sp>
        <p:nvSpPr>
          <p:cNvPr id="3" name="灯片编号占位符 2">
            <a:extLst>
              <a:ext uri="{FF2B5EF4-FFF2-40B4-BE49-F238E27FC236}">
                <a16:creationId xmlns:a16="http://schemas.microsoft.com/office/drawing/2014/main" id="{A5255350-7C1F-3808-3192-B4FB16B7A527}"/>
              </a:ext>
            </a:extLst>
          </p:cNvPr>
          <p:cNvSpPr>
            <a:spLocks noGrp="1"/>
          </p:cNvSpPr>
          <p:nvPr>
            <p:ph type="sldNum" sz="quarter" idx="10"/>
          </p:nvPr>
        </p:nvSpPr>
        <p:spPr/>
        <p:txBody>
          <a:bodyPr/>
          <a:lstStyle/>
          <a:p>
            <a:fld id="{D9B6BDF2-6896-4B98-8776-C18582F63BA5}" type="slidenum">
              <a:rPr lang="zh-TW" altLang="en-US" smtClean="0"/>
              <a:pPr/>
              <a:t>19</a:t>
            </a:fld>
            <a:endParaRPr lang="zh-TW" altLang="en-US"/>
          </a:p>
        </p:txBody>
      </p:sp>
    </p:spTree>
    <p:extLst>
      <p:ext uri="{BB962C8B-B14F-4D97-AF65-F5344CB8AC3E}">
        <p14:creationId xmlns:p14="http://schemas.microsoft.com/office/powerpoint/2010/main" val="191300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XEN ON X86</a:t>
            </a:r>
          </a:p>
        </p:txBody>
      </p:sp>
      <p:sp>
        <p:nvSpPr>
          <p:cNvPr id="3" name="Text Placeholder 2"/>
          <p:cNvSpPr>
            <a:spLocks noGrp="1"/>
          </p:cNvSpPr>
          <p:nvPr>
            <p:ph type="body" idx="1"/>
          </p:nvPr>
        </p:nvSpPr>
        <p:spPr/>
        <p:txBody>
          <a:bodyPr/>
          <a:lstStyle/>
          <a:p>
            <a:endParaRPr lang="en-US" dirty="0">
              <a:solidFill>
                <a:srgbClr val="953735"/>
              </a:solidFill>
            </a:endParaRPr>
          </a:p>
        </p:txBody>
      </p:sp>
      <p:sp>
        <p:nvSpPr>
          <p:cNvPr id="4" name="灯片编号占位符 3">
            <a:extLst>
              <a:ext uri="{FF2B5EF4-FFF2-40B4-BE49-F238E27FC236}">
                <a16:creationId xmlns:a16="http://schemas.microsoft.com/office/drawing/2014/main" id="{6AD8F275-FF54-C187-AC71-270EC0C8B292}"/>
              </a:ext>
            </a:extLst>
          </p:cNvPr>
          <p:cNvSpPr>
            <a:spLocks noGrp="1"/>
          </p:cNvSpPr>
          <p:nvPr>
            <p:ph type="sldNum" sz="quarter" idx="10"/>
          </p:nvPr>
        </p:nvSpPr>
        <p:spPr/>
        <p:txBody>
          <a:bodyPr/>
          <a:lstStyle/>
          <a:p>
            <a:fld id="{D9B6BDF2-6896-4B98-8776-C18582F63BA5}" type="slidenum">
              <a:rPr lang="zh-TW" altLang="en-US" smtClean="0"/>
              <a:pPr/>
              <a:t>2</a:t>
            </a:fld>
            <a:endParaRPr lang="zh-TW" altLang="en-US"/>
          </a:p>
        </p:txBody>
      </p:sp>
    </p:spTree>
    <p:extLst>
      <p:ext uri="{BB962C8B-B14F-4D97-AF65-F5344CB8AC3E}">
        <p14:creationId xmlns:p14="http://schemas.microsoft.com/office/powerpoint/2010/main" val="56175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4004934" y="134512"/>
            <a:ext cx="1350152" cy="4499168"/>
            <a:chOff x="3815913" y="179348"/>
            <a:chExt cx="1800203" cy="6129971"/>
          </a:xfrm>
        </p:grpSpPr>
        <p:cxnSp>
          <p:nvCxnSpPr>
            <p:cNvPr id="8" name="直線接點 7"/>
            <p:cNvCxnSpPr>
              <a:stCxn id="11" idx="2"/>
            </p:cNvCxnSpPr>
            <p:nvPr/>
          </p:nvCxnSpPr>
          <p:spPr>
            <a:xfrm>
              <a:off x="4716016" y="548680"/>
              <a:ext cx="0" cy="576063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815916" y="179348"/>
              <a:ext cx="1800200"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Kernel space</a:t>
              </a:r>
              <a:endParaRPr lang="zh-TW" altLang="en-US" sz="1200" dirty="0">
                <a:latin typeface="Times New Roman" panose="02020603050405020304" pitchFamily="18" charset="0"/>
                <a:cs typeface="Times New Roman" panose="02020603050405020304" pitchFamily="18" charset="0"/>
              </a:endParaRPr>
            </a:p>
          </p:txBody>
        </p:sp>
        <p:sp>
          <p:nvSpPr>
            <p:cNvPr id="17" name="文字方塊 16"/>
            <p:cNvSpPr txBox="1"/>
            <p:nvPr/>
          </p:nvSpPr>
          <p:spPr>
            <a:xfrm>
              <a:off x="3815913" y="5858938"/>
              <a:ext cx="936107"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KVM</a:t>
              </a:r>
              <a:endParaRPr lang="zh-TW" altLang="en-US" sz="1200" dirty="0">
                <a:latin typeface="Times New Roman" panose="02020603050405020304" pitchFamily="18" charset="0"/>
                <a:cs typeface="Times New Roman" panose="02020603050405020304" pitchFamily="18" charset="0"/>
              </a:endParaRPr>
            </a:p>
          </p:txBody>
        </p:sp>
      </p:grpSp>
      <p:grpSp>
        <p:nvGrpSpPr>
          <p:cNvPr id="20" name="群組 19"/>
          <p:cNvGrpSpPr/>
          <p:nvPr/>
        </p:nvGrpSpPr>
        <p:grpSpPr>
          <a:xfrm>
            <a:off x="1366518" y="120820"/>
            <a:ext cx="1334025" cy="4512859"/>
            <a:chOff x="273020" y="-30984"/>
            <a:chExt cx="1778700" cy="6236939"/>
          </a:xfrm>
        </p:grpSpPr>
        <p:cxnSp>
          <p:nvCxnSpPr>
            <p:cNvPr id="7" name="直線接點 6"/>
            <p:cNvCxnSpPr>
              <a:cxnSpLocks/>
              <a:stCxn id="12" idx="2"/>
            </p:cNvCxnSpPr>
            <p:nvPr/>
          </p:nvCxnSpPr>
          <p:spPr>
            <a:xfrm>
              <a:off x="1065108" y="338347"/>
              <a:ext cx="38256" cy="577956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73020" y="-30984"/>
              <a:ext cx="1584176" cy="369331"/>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User space</a:t>
              </a:r>
              <a:endParaRPr lang="zh-TW" altLang="en-US" sz="1200" dirty="0">
                <a:latin typeface="Times New Roman" panose="02020603050405020304" pitchFamily="18" charset="0"/>
                <a:cs typeface="Times New Roman" panose="02020603050405020304" pitchFamily="18" charset="0"/>
              </a:endParaRPr>
            </a:p>
          </p:txBody>
        </p:sp>
        <p:sp>
          <p:nvSpPr>
            <p:cNvPr id="18" name="文字方塊 17"/>
            <p:cNvSpPr txBox="1"/>
            <p:nvPr/>
          </p:nvSpPr>
          <p:spPr>
            <a:xfrm>
              <a:off x="971600" y="5836623"/>
              <a:ext cx="1080120"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QEMU</a:t>
              </a:r>
              <a:endParaRPr lang="zh-TW" altLang="en-US" sz="1200" dirty="0">
                <a:latin typeface="Times New Roman" panose="02020603050405020304" pitchFamily="18" charset="0"/>
                <a:cs typeface="Times New Roman" panose="02020603050405020304" pitchFamily="18" charset="0"/>
              </a:endParaRPr>
            </a:p>
          </p:txBody>
        </p:sp>
      </p:grpSp>
      <p:grpSp>
        <p:nvGrpSpPr>
          <p:cNvPr id="22" name="群組 21"/>
          <p:cNvGrpSpPr/>
          <p:nvPr/>
        </p:nvGrpSpPr>
        <p:grpSpPr>
          <a:xfrm>
            <a:off x="6677854" y="114300"/>
            <a:ext cx="1655815" cy="4519379"/>
            <a:chOff x="7416316" y="179348"/>
            <a:chExt cx="2207753" cy="6025838"/>
          </a:xfrm>
        </p:grpSpPr>
        <p:cxnSp>
          <p:nvCxnSpPr>
            <p:cNvPr id="9" name="直線接點 8"/>
            <p:cNvCxnSpPr>
              <a:cxnSpLocks/>
              <a:stCxn id="13" idx="2"/>
            </p:cNvCxnSpPr>
            <p:nvPr/>
          </p:nvCxnSpPr>
          <p:spPr>
            <a:xfrm>
              <a:off x="8298415" y="548680"/>
              <a:ext cx="29505" cy="5656506"/>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7416316" y="179348"/>
              <a:ext cx="1764196"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Guest Mode</a:t>
              </a:r>
              <a:endParaRPr lang="zh-TW" altLang="en-US" sz="1200" dirty="0">
                <a:latin typeface="Times New Roman" panose="02020603050405020304" pitchFamily="18" charset="0"/>
                <a:cs typeface="Times New Roman" panose="02020603050405020304" pitchFamily="18" charset="0"/>
              </a:endParaRPr>
            </a:p>
          </p:txBody>
        </p:sp>
        <p:sp>
          <p:nvSpPr>
            <p:cNvPr id="19" name="文字方塊 18"/>
            <p:cNvSpPr txBox="1"/>
            <p:nvPr/>
          </p:nvSpPr>
          <p:spPr>
            <a:xfrm>
              <a:off x="8183908" y="5760203"/>
              <a:ext cx="1440161" cy="369332"/>
            </a:xfrm>
            <a:prstGeom prst="rect">
              <a:avLst/>
            </a:prstGeom>
            <a:noFill/>
            <a:ln>
              <a:solidFill>
                <a:srgbClr val="92D050"/>
              </a:solidFill>
            </a:ln>
          </p:spPr>
          <p:txBody>
            <a:bodyPr wrap="square" rtlCol="0">
              <a:spAutoFit/>
            </a:bodyPr>
            <a:lstStyle/>
            <a:p>
              <a:pPr algn="ctr"/>
              <a:r>
                <a:rPr lang="en-US" altLang="zh-TW" sz="1200" dirty="0">
                  <a:latin typeface="Times New Roman" panose="02020603050405020304" pitchFamily="18" charset="0"/>
                  <a:cs typeface="Times New Roman" panose="02020603050405020304" pitchFamily="18" charset="0"/>
                </a:rPr>
                <a:t>Guest OS</a:t>
              </a:r>
              <a:endParaRPr lang="zh-TW" altLang="en-US" sz="1200" dirty="0">
                <a:latin typeface="Times New Roman" panose="02020603050405020304" pitchFamily="18" charset="0"/>
                <a:cs typeface="Times New Roman" panose="02020603050405020304" pitchFamily="18" charset="0"/>
              </a:endParaRPr>
            </a:p>
          </p:txBody>
        </p:sp>
      </p:grpSp>
      <p:grpSp>
        <p:nvGrpSpPr>
          <p:cNvPr id="64" name="群組 63"/>
          <p:cNvGrpSpPr/>
          <p:nvPr/>
        </p:nvGrpSpPr>
        <p:grpSpPr>
          <a:xfrm>
            <a:off x="1960584" y="1029529"/>
            <a:ext cx="2719428" cy="300083"/>
            <a:chOff x="1090112" y="1372706"/>
            <a:chExt cx="3625904" cy="400110"/>
          </a:xfrm>
        </p:grpSpPr>
        <p:cxnSp>
          <p:nvCxnSpPr>
            <p:cNvPr id="45" name="直線單箭頭接點 44"/>
            <p:cNvCxnSpPr/>
            <p:nvPr/>
          </p:nvCxnSpPr>
          <p:spPr>
            <a:xfrm flipH="1">
              <a:off x="1090112" y="1772816"/>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文字方塊 51"/>
            <p:cNvSpPr txBox="1"/>
            <p:nvPr/>
          </p:nvSpPr>
          <p:spPr>
            <a:xfrm>
              <a:off x="2411759" y="1372706"/>
              <a:ext cx="2304257"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2. Return to QEMU</a:t>
              </a:r>
              <a:endParaRPr lang="zh-TW" altLang="en-US" sz="1200" dirty="0">
                <a:latin typeface="Times New Roman" panose="02020603050405020304" pitchFamily="18" charset="0"/>
                <a:cs typeface="Times New Roman" panose="02020603050405020304" pitchFamily="18" charset="0"/>
              </a:endParaRPr>
            </a:p>
          </p:txBody>
        </p:sp>
      </p:grpSp>
      <p:grpSp>
        <p:nvGrpSpPr>
          <p:cNvPr id="63" name="群組 62"/>
          <p:cNvGrpSpPr/>
          <p:nvPr/>
        </p:nvGrpSpPr>
        <p:grpSpPr>
          <a:xfrm>
            <a:off x="1970148" y="443863"/>
            <a:ext cx="2719428" cy="300083"/>
            <a:chOff x="1090112" y="796642"/>
            <a:chExt cx="3625904" cy="400110"/>
          </a:xfrm>
        </p:grpSpPr>
        <p:cxnSp>
          <p:nvCxnSpPr>
            <p:cNvPr id="24" name="直線單箭頭接點 23"/>
            <p:cNvCxnSpPr/>
            <p:nvPr/>
          </p:nvCxnSpPr>
          <p:spPr>
            <a:xfrm>
              <a:off x="1115616" y="1196752"/>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090112" y="796642"/>
              <a:ext cx="2448271"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1. VM initialization</a:t>
              </a:r>
              <a:endParaRPr lang="zh-TW" altLang="en-US" sz="1200" dirty="0">
                <a:latin typeface="Times New Roman" panose="02020603050405020304" pitchFamily="18" charset="0"/>
                <a:cs typeface="Times New Roman" panose="02020603050405020304" pitchFamily="18" charset="0"/>
              </a:endParaRPr>
            </a:p>
          </p:txBody>
        </p:sp>
      </p:grpSp>
      <p:grpSp>
        <p:nvGrpSpPr>
          <p:cNvPr id="65" name="群組 64"/>
          <p:cNvGrpSpPr/>
          <p:nvPr/>
        </p:nvGrpSpPr>
        <p:grpSpPr>
          <a:xfrm>
            <a:off x="1960584" y="1461577"/>
            <a:ext cx="2719428" cy="300083"/>
            <a:chOff x="1090112" y="1948770"/>
            <a:chExt cx="3625904" cy="400110"/>
          </a:xfrm>
        </p:grpSpPr>
        <p:cxnSp>
          <p:nvCxnSpPr>
            <p:cNvPr id="37" name="直線單箭頭接點 36"/>
            <p:cNvCxnSpPr/>
            <p:nvPr/>
          </p:nvCxnSpPr>
          <p:spPr>
            <a:xfrm>
              <a:off x="1115616" y="2348880"/>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1090112" y="1948770"/>
              <a:ext cx="1321647" cy="369332"/>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3. Run VM</a:t>
              </a:r>
              <a:endParaRPr lang="zh-TW" altLang="en-US" sz="1200" dirty="0">
                <a:latin typeface="Times New Roman" panose="02020603050405020304" pitchFamily="18" charset="0"/>
                <a:cs typeface="Times New Roman" panose="02020603050405020304" pitchFamily="18" charset="0"/>
              </a:endParaRPr>
            </a:p>
          </p:txBody>
        </p:sp>
      </p:grpSp>
      <p:grpSp>
        <p:nvGrpSpPr>
          <p:cNvPr id="66" name="群組 65"/>
          <p:cNvGrpSpPr/>
          <p:nvPr/>
        </p:nvGrpSpPr>
        <p:grpSpPr>
          <a:xfrm>
            <a:off x="4660884" y="1623594"/>
            <a:ext cx="2665422" cy="300083"/>
            <a:chOff x="4690512" y="2164794"/>
            <a:chExt cx="3553896" cy="400110"/>
          </a:xfrm>
        </p:grpSpPr>
        <p:cxnSp>
          <p:nvCxnSpPr>
            <p:cNvPr id="41" name="直線單箭頭接點 40"/>
            <p:cNvCxnSpPr/>
            <p:nvPr/>
          </p:nvCxnSpPr>
          <p:spPr>
            <a:xfrm>
              <a:off x="4716016" y="2564904"/>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4690512" y="2164794"/>
              <a:ext cx="1800201"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4. Enter Guest</a:t>
              </a:r>
              <a:endParaRPr lang="zh-TW" altLang="en-US" sz="1200" dirty="0">
                <a:latin typeface="Times New Roman" panose="02020603050405020304" pitchFamily="18" charset="0"/>
                <a:cs typeface="Times New Roman" panose="02020603050405020304" pitchFamily="18" charset="0"/>
              </a:endParaRPr>
            </a:p>
          </p:txBody>
        </p:sp>
      </p:grpSp>
      <p:grpSp>
        <p:nvGrpSpPr>
          <p:cNvPr id="67" name="群組 66"/>
          <p:cNvGrpSpPr/>
          <p:nvPr/>
        </p:nvGrpSpPr>
        <p:grpSpPr>
          <a:xfrm>
            <a:off x="4680012" y="2109648"/>
            <a:ext cx="2700300" cy="300083"/>
            <a:chOff x="4716016" y="2812866"/>
            <a:chExt cx="3600400" cy="400110"/>
          </a:xfrm>
        </p:grpSpPr>
        <p:cxnSp>
          <p:nvCxnSpPr>
            <p:cNvPr id="48" name="直線單箭頭接點 47"/>
            <p:cNvCxnSpPr/>
            <p:nvPr/>
          </p:nvCxnSpPr>
          <p:spPr>
            <a:xfrm flipH="1">
              <a:off x="4716016" y="3212976"/>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6732240" y="2812866"/>
              <a:ext cx="1584176"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5. Exit Guest</a:t>
              </a:r>
              <a:endParaRPr lang="zh-TW" altLang="en-US" sz="1200" dirty="0">
                <a:latin typeface="Times New Roman" panose="02020603050405020304" pitchFamily="18" charset="0"/>
                <a:cs typeface="Times New Roman" panose="02020603050405020304" pitchFamily="18" charset="0"/>
              </a:endParaRPr>
            </a:p>
          </p:txBody>
        </p:sp>
      </p:grpSp>
      <p:grpSp>
        <p:nvGrpSpPr>
          <p:cNvPr id="68" name="群組 67"/>
          <p:cNvGrpSpPr/>
          <p:nvPr/>
        </p:nvGrpSpPr>
        <p:grpSpPr>
          <a:xfrm>
            <a:off x="4660884" y="2704177"/>
            <a:ext cx="2665422" cy="300083"/>
            <a:chOff x="4690512" y="3779058"/>
            <a:chExt cx="3553896" cy="400110"/>
          </a:xfrm>
        </p:grpSpPr>
        <p:cxnSp>
          <p:nvCxnSpPr>
            <p:cNvPr id="42" name="直線單箭頭接點 41"/>
            <p:cNvCxnSpPr/>
            <p:nvPr/>
          </p:nvCxnSpPr>
          <p:spPr>
            <a:xfrm>
              <a:off x="4716016" y="4179168"/>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4690512" y="3779058"/>
              <a:ext cx="1609679"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Enter Guest</a:t>
              </a:r>
              <a:endParaRPr lang="zh-TW" altLang="en-US" sz="1200" dirty="0">
                <a:latin typeface="Times New Roman" panose="02020603050405020304" pitchFamily="18" charset="0"/>
                <a:cs typeface="Times New Roman" panose="02020603050405020304" pitchFamily="18" charset="0"/>
              </a:endParaRPr>
            </a:p>
          </p:txBody>
        </p:sp>
      </p:grpSp>
      <p:grpSp>
        <p:nvGrpSpPr>
          <p:cNvPr id="69" name="群組 68"/>
          <p:cNvGrpSpPr/>
          <p:nvPr/>
        </p:nvGrpSpPr>
        <p:grpSpPr>
          <a:xfrm>
            <a:off x="4660884" y="3243775"/>
            <a:ext cx="2719428" cy="300083"/>
            <a:chOff x="4690512" y="4325034"/>
            <a:chExt cx="3625904" cy="400110"/>
          </a:xfrm>
        </p:grpSpPr>
        <p:cxnSp>
          <p:nvCxnSpPr>
            <p:cNvPr id="51" name="直線單箭頭接點 50"/>
            <p:cNvCxnSpPr/>
            <p:nvPr/>
          </p:nvCxnSpPr>
          <p:spPr>
            <a:xfrm flipH="1">
              <a:off x="4690512" y="4725144"/>
              <a:ext cx="35538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6948264" y="4325034"/>
              <a:ext cx="1368152"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Exit Guest</a:t>
              </a:r>
              <a:endParaRPr lang="zh-TW" altLang="en-US" sz="1200" dirty="0">
                <a:latin typeface="Times New Roman" panose="02020603050405020304" pitchFamily="18" charset="0"/>
                <a:cs typeface="Times New Roman" panose="02020603050405020304" pitchFamily="18" charset="0"/>
              </a:endParaRPr>
            </a:p>
          </p:txBody>
        </p:sp>
      </p:grpSp>
      <p:grpSp>
        <p:nvGrpSpPr>
          <p:cNvPr id="70" name="群組 69"/>
          <p:cNvGrpSpPr/>
          <p:nvPr/>
        </p:nvGrpSpPr>
        <p:grpSpPr>
          <a:xfrm>
            <a:off x="1960584" y="3499074"/>
            <a:ext cx="2719428" cy="300083"/>
            <a:chOff x="1090112" y="4829090"/>
            <a:chExt cx="3625904" cy="400110"/>
          </a:xfrm>
        </p:grpSpPr>
        <p:cxnSp>
          <p:nvCxnSpPr>
            <p:cNvPr id="50" name="直線單箭頭接點 49"/>
            <p:cNvCxnSpPr/>
            <p:nvPr/>
          </p:nvCxnSpPr>
          <p:spPr>
            <a:xfrm flipH="1">
              <a:off x="1090112" y="5229200"/>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555775" y="4829090"/>
              <a:ext cx="2160241"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 Return to QEMU</a:t>
              </a:r>
              <a:endParaRPr lang="zh-TW" altLang="en-US" sz="1200" dirty="0">
                <a:latin typeface="Times New Roman" panose="02020603050405020304" pitchFamily="18" charset="0"/>
                <a:cs typeface="Times New Roman" panose="02020603050405020304" pitchFamily="18" charset="0"/>
              </a:endParaRPr>
            </a:p>
          </p:txBody>
        </p:sp>
      </p:grpSp>
      <p:grpSp>
        <p:nvGrpSpPr>
          <p:cNvPr id="71" name="群組 70"/>
          <p:cNvGrpSpPr/>
          <p:nvPr/>
        </p:nvGrpSpPr>
        <p:grpSpPr>
          <a:xfrm>
            <a:off x="1960584" y="3999859"/>
            <a:ext cx="2719428" cy="300083"/>
            <a:chOff x="1090112" y="5333146"/>
            <a:chExt cx="3625904" cy="400110"/>
          </a:xfrm>
        </p:grpSpPr>
        <p:cxnSp>
          <p:nvCxnSpPr>
            <p:cNvPr id="43" name="直線單箭頭接點 42"/>
            <p:cNvCxnSpPr/>
            <p:nvPr/>
          </p:nvCxnSpPr>
          <p:spPr>
            <a:xfrm>
              <a:off x="1115616" y="5733256"/>
              <a:ext cx="3600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1090112" y="5333146"/>
              <a:ext cx="1224136" cy="369331"/>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 Run VM</a:t>
              </a:r>
              <a:endParaRPr lang="zh-TW" altLang="en-US" sz="1200" dirty="0">
                <a:latin typeface="Times New Roman" panose="02020603050405020304" pitchFamily="18" charset="0"/>
                <a:cs typeface="Times New Roman" panose="02020603050405020304" pitchFamily="18" charset="0"/>
              </a:endParaRPr>
            </a:p>
          </p:txBody>
        </p:sp>
      </p:grpSp>
      <p:grpSp>
        <p:nvGrpSpPr>
          <p:cNvPr id="72" name="群組 71"/>
          <p:cNvGrpSpPr/>
          <p:nvPr/>
        </p:nvGrpSpPr>
        <p:grpSpPr>
          <a:xfrm>
            <a:off x="4643445" y="4299942"/>
            <a:ext cx="2682861" cy="276999"/>
            <a:chOff x="4690512" y="5733256"/>
            <a:chExt cx="3577148" cy="369332"/>
          </a:xfrm>
        </p:grpSpPr>
        <p:cxnSp>
          <p:nvCxnSpPr>
            <p:cNvPr id="44" name="直線單箭頭接點 43"/>
            <p:cNvCxnSpPr/>
            <p:nvPr/>
          </p:nvCxnSpPr>
          <p:spPr>
            <a:xfrm>
              <a:off x="4739268" y="6093296"/>
              <a:ext cx="35283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4690512" y="5733256"/>
              <a:ext cx="1609681" cy="369332"/>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Enter Guest</a:t>
              </a:r>
              <a:endParaRPr lang="zh-TW" altLang="en-US" sz="1200" dirty="0">
                <a:latin typeface="Times New Roman" panose="02020603050405020304" pitchFamily="18" charset="0"/>
                <a:cs typeface="Times New Roman" panose="02020603050405020304" pitchFamily="18" charset="0"/>
              </a:endParaRPr>
            </a:p>
          </p:txBody>
        </p:sp>
      </p:grpSp>
      <p:grpSp>
        <p:nvGrpSpPr>
          <p:cNvPr id="4" name="群組 3"/>
          <p:cNvGrpSpPr/>
          <p:nvPr/>
        </p:nvGrpSpPr>
        <p:grpSpPr>
          <a:xfrm>
            <a:off x="2789802" y="2109647"/>
            <a:ext cx="4752528" cy="489103"/>
            <a:chOff x="2195736" y="2812866"/>
            <a:chExt cx="6336704" cy="652138"/>
          </a:xfrm>
        </p:grpSpPr>
        <p:sp>
          <p:nvSpPr>
            <p:cNvPr id="2" name="矩形 1"/>
            <p:cNvSpPr/>
            <p:nvPr/>
          </p:nvSpPr>
          <p:spPr>
            <a:xfrm>
              <a:off x="4247964" y="2812866"/>
              <a:ext cx="4284476" cy="652138"/>
            </a:xfrm>
            <a:prstGeom prst="rect">
              <a:avLst/>
            </a:prstGeom>
            <a:noFill/>
            <a:ln w="57150">
              <a:solidFill>
                <a:srgbClr val="FF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sz="1200">
                <a:solidFill>
                  <a:srgbClr val="FF8000"/>
                </a:solidFill>
                <a:latin typeface="Times New Roman" panose="02020603050405020304" pitchFamily="18" charset="0"/>
                <a:cs typeface="Times New Roman" panose="02020603050405020304" pitchFamily="18" charset="0"/>
              </a:endParaRPr>
            </a:p>
          </p:txBody>
        </p:sp>
        <p:sp>
          <p:nvSpPr>
            <p:cNvPr id="3" name="文字方塊 2"/>
            <p:cNvSpPr txBox="1"/>
            <p:nvPr/>
          </p:nvSpPr>
          <p:spPr>
            <a:xfrm>
              <a:off x="2195736" y="2954269"/>
              <a:ext cx="2052229" cy="369332"/>
            </a:xfrm>
            <a:prstGeom prst="rect">
              <a:avLst/>
            </a:prstGeom>
            <a:noFill/>
          </p:spPr>
          <p:txBody>
            <a:bodyPr wrap="square" rtlCol="0">
              <a:spAutoFit/>
            </a:bodyPr>
            <a:lstStyle/>
            <a:p>
              <a:pPr algn="r"/>
              <a:r>
                <a:rPr lang="en-US" altLang="zh-TW" sz="1200" b="1" dirty="0">
                  <a:solidFill>
                    <a:srgbClr val="FF8000"/>
                  </a:solidFill>
                  <a:latin typeface="Times New Roman" panose="02020603050405020304" pitchFamily="18" charset="0"/>
                  <a:cs typeface="Times New Roman" panose="02020603050405020304" pitchFamily="18" charset="0"/>
                </a:rPr>
                <a:t>Lightweight trap</a:t>
              </a:r>
              <a:endParaRPr lang="zh-TW" altLang="en-US" sz="1200" b="1" dirty="0">
                <a:solidFill>
                  <a:srgbClr val="FF8000"/>
                </a:solidFill>
                <a:latin typeface="Times New Roman" panose="02020603050405020304" pitchFamily="18" charset="0"/>
                <a:cs typeface="Times New Roman" panose="02020603050405020304" pitchFamily="18" charset="0"/>
              </a:endParaRPr>
            </a:p>
          </p:txBody>
        </p:sp>
      </p:grpSp>
      <p:grpSp>
        <p:nvGrpSpPr>
          <p:cNvPr id="47" name="群組 46"/>
          <p:cNvGrpSpPr/>
          <p:nvPr/>
        </p:nvGrpSpPr>
        <p:grpSpPr>
          <a:xfrm>
            <a:off x="1871700" y="3004260"/>
            <a:ext cx="5670630" cy="917641"/>
            <a:chOff x="971600" y="2566364"/>
            <a:chExt cx="7560840" cy="1327466"/>
          </a:xfrm>
        </p:grpSpPr>
        <p:sp>
          <p:nvSpPr>
            <p:cNvPr id="49" name="矩形 48"/>
            <p:cNvSpPr/>
            <p:nvPr/>
          </p:nvSpPr>
          <p:spPr>
            <a:xfrm>
              <a:off x="971600" y="2958514"/>
              <a:ext cx="7560840" cy="935316"/>
            </a:xfrm>
            <a:prstGeom prst="rect">
              <a:avLst/>
            </a:prstGeom>
            <a:noFill/>
            <a:ln w="57150">
              <a:solidFill>
                <a:srgbClr val="FF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sz="1200">
                <a:latin typeface="Times New Roman" panose="02020603050405020304" pitchFamily="18" charset="0"/>
                <a:cs typeface="Times New Roman" panose="02020603050405020304" pitchFamily="18" charset="0"/>
              </a:endParaRPr>
            </a:p>
          </p:txBody>
        </p:sp>
        <p:sp>
          <p:nvSpPr>
            <p:cNvPr id="54" name="文字方塊 53"/>
            <p:cNvSpPr txBox="1"/>
            <p:nvPr/>
          </p:nvSpPr>
          <p:spPr>
            <a:xfrm>
              <a:off x="2057400" y="2566364"/>
              <a:ext cx="2190564" cy="400709"/>
            </a:xfrm>
            <a:prstGeom prst="rect">
              <a:avLst/>
            </a:prstGeom>
            <a:noFill/>
          </p:spPr>
          <p:txBody>
            <a:bodyPr wrap="square" rtlCol="0">
              <a:spAutoFit/>
            </a:bodyPr>
            <a:lstStyle/>
            <a:p>
              <a:pPr algn="r"/>
              <a:r>
                <a:rPr lang="en-US" altLang="zh-TW" sz="1200" b="1" dirty="0">
                  <a:solidFill>
                    <a:srgbClr val="FF8000"/>
                  </a:solidFill>
                  <a:latin typeface="Times New Roman" panose="02020603050405020304" pitchFamily="18" charset="0"/>
                  <a:cs typeface="Times New Roman" panose="02020603050405020304" pitchFamily="18" charset="0"/>
                </a:rPr>
                <a:t>Heavyweight trap</a:t>
              </a:r>
              <a:endParaRPr lang="zh-TW" altLang="en-US" sz="1200" b="1" dirty="0">
                <a:solidFill>
                  <a:srgbClr val="FF8000"/>
                </a:solidFill>
                <a:latin typeface="Times New Roman" panose="02020603050405020304" pitchFamily="18" charset="0"/>
                <a:cs typeface="Times New Roman" panose="02020603050405020304" pitchFamily="18" charset="0"/>
              </a:endParaRPr>
            </a:p>
          </p:txBody>
        </p:sp>
      </p:grpSp>
      <p:sp>
        <p:nvSpPr>
          <p:cNvPr id="5" name="灯片编号占位符 4">
            <a:extLst>
              <a:ext uri="{FF2B5EF4-FFF2-40B4-BE49-F238E27FC236}">
                <a16:creationId xmlns:a16="http://schemas.microsoft.com/office/drawing/2014/main" id="{A02CF7EF-B26D-5209-61AB-242B01C0A4A6}"/>
              </a:ext>
            </a:extLst>
          </p:cNvPr>
          <p:cNvSpPr>
            <a:spLocks noGrp="1"/>
          </p:cNvSpPr>
          <p:nvPr>
            <p:ph type="sldNum" sz="quarter" idx="10"/>
          </p:nvPr>
        </p:nvSpPr>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11652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right)">
                                      <p:cBhvr>
                                        <p:cTn id="27" dur="500"/>
                                        <p:tgtEl>
                                          <p:spTgt spid="67"/>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
                                        </p:tgtEl>
                                        <p:attrNameLst>
                                          <p:attrName>style.visibility</p:attrName>
                                        </p:attrNameLst>
                                      </p:cBhvr>
                                      <p:to>
                                        <p:strVal val="hidden"/>
                                      </p:to>
                                    </p:set>
                                  </p:childTnLst>
                                </p:cTn>
                              </p:par>
                              <p:par>
                                <p:cTn id="40" presetID="22" presetClass="entr" presetSubtype="2"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500"/>
                                        <p:tgtEl>
                                          <p:spTgt spid="69"/>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ARMvisor</a:t>
            </a:r>
            <a:r>
              <a:rPr lang="en-US" dirty="0"/>
              <a:t> ON ARM - </a:t>
            </a:r>
            <a:r>
              <a:rPr lang="en-US" altLang="zh-CN" dirty="0"/>
              <a:t>CPU Virtualization</a:t>
            </a:r>
            <a:br>
              <a:rPr lang="en-US" altLang="zh-CN" dirty="0"/>
            </a:br>
            <a:endParaRPr lang="en-US" dirty="0"/>
          </a:p>
        </p:txBody>
      </p:sp>
      <p:sp>
        <p:nvSpPr>
          <p:cNvPr id="5" name="文本占位符 4">
            <a:extLst>
              <a:ext uri="{FF2B5EF4-FFF2-40B4-BE49-F238E27FC236}">
                <a16:creationId xmlns:a16="http://schemas.microsoft.com/office/drawing/2014/main" id="{91A448F1-EEAE-BFD8-0F81-380BAE4F8C30}"/>
              </a:ext>
            </a:extLst>
          </p:cNvPr>
          <p:cNvSpPr>
            <a:spLocks noGrp="1"/>
          </p:cNvSpPr>
          <p:nvPr>
            <p:ph type="body" idx="1"/>
          </p:nvPr>
        </p:nvSpPr>
        <p:spPr/>
        <p:txBody>
          <a:bodyPr/>
          <a:lstStyle/>
          <a:p>
            <a:endParaRPr lang="zh-CN" altLang="en-US"/>
          </a:p>
        </p:txBody>
      </p:sp>
      <p:sp>
        <p:nvSpPr>
          <p:cNvPr id="3" name="灯片编号占位符 2">
            <a:extLst>
              <a:ext uri="{FF2B5EF4-FFF2-40B4-BE49-F238E27FC236}">
                <a16:creationId xmlns:a16="http://schemas.microsoft.com/office/drawing/2014/main" id="{06B38D0D-C9A6-EEC3-8322-02D44BFAE0DD}"/>
              </a:ext>
            </a:extLst>
          </p:cNvPr>
          <p:cNvSpPr>
            <a:spLocks noGrp="1"/>
          </p:cNvSpPr>
          <p:nvPr>
            <p:ph type="sldNum" sz="quarter" idx="10"/>
          </p:nvPr>
        </p:nvSpPr>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307023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777" y="108349"/>
            <a:ext cx="7693913" cy="519113"/>
          </a:xfrm>
        </p:spPr>
        <p:txBody>
          <a:bodyPr/>
          <a:lstStyle/>
          <a:p>
            <a:r>
              <a:rPr lang="en-US" altLang="zh-TW" dirty="0"/>
              <a:t>CPU Virtualization (1)</a:t>
            </a:r>
            <a:endParaRPr lang="zh-TW" altLang="en-US" dirty="0"/>
          </a:p>
        </p:txBody>
      </p:sp>
      <p:sp>
        <p:nvSpPr>
          <p:cNvPr id="3" name="內容版面配置區 2"/>
          <p:cNvSpPr>
            <a:spLocks noGrp="1"/>
          </p:cNvSpPr>
          <p:nvPr>
            <p:ph idx="1"/>
          </p:nvPr>
        </p:nvSpPr>
        <p:spPr>
          <a:xfrm>
            <a:off x="992887" y="844153"/>
            <a:ext cx="7419594" cy="3671888"/>
          </a:xfrm>
        </p:spPr>
        <p:txBody>
          <a:bodyPr>
            <a:normAutofit/>
          </a:bodyPr>
          <a:lstStyle/>
          <a:p>
            <a:r>
              <a:rPr lang="en-US" altLang="zh-TW" sz="2000" dirty="0">
                <a:latin typeface="Times New Roman" panose="02020603050405020304" pitchFamily="18" charset="0"/>
                <a:cs typeface="Times New Roman" panose="02020603050405020304" pitchFamily="18" charset="0"/>
              </a:rPr>
              <a:t>A classification of instructions of an ISA into 3 different groups</a:t>
            </a:r>
          </a:p>
          <a:p>
            <a:pPr lvl="1"/>
            <a:r>
              <a:rPr lang="en-US" altLang="zh-TW" sz="1800" b="1" dirty="0">
                <a:latin typeface="Times New Roman" panose="02020603050405020304" pitchFamily="18" charset="0"/>
                <a:cs typeface="Times New Roman" panose="02020603050405020304" pitchFamily="18" charset="0"/>
              </a:rPr>
              <a:t>Privileged instructions </a:t>
            </a:r>
          </a:p>
          <a:p>
            <a:pPr lvl="2"/>
            <a:r>
              <a:rPr lang="en-US" altLang="zh-TW" sz="1600" dirty="0">
                <a:latin typeface="Times New Roman" panose="02020603050405020304" pitchFamily="18" charset="0"/>
                <a:cs typeface="Times New Roman" panose="02020603050405020304" pitchFamily="18" charset="0"/>
              </a:rPr>
              <a:t>Those that trap if the processor is in user mode and do not trap if it is in kernel mode</a:t>
            </a:r>
          </a:p>
          <a:p>
            <a:pPr lvl="1"/>
            <a:r>
              <a:rPr lang="en-US" altLang="zh-TW" sz="1800" b="1" dirty="0">
                <a:latin typeface="Times New Roman" panose="02020603050405020304" pitchFamily="18" charset="0"/>
                <a:cs typeface="Times New Roman" panose="02020603050405020304" pitchFamily="18" charset="0"/>
              </a:rPr>
              <a:t>Sensitive instructions</a:t>
            </a:r>
          </a:p>
          <a:p>
            <a:pPr lvl="2"/>
            <a:r>
              <a:rPr lang="en-US" altLang="zh-TW" sz="1600" dirty="0">
                <a:latin typeface="Times New Roman" panose="02020603050405020304" pitchFamily="18" charset="0"/>
                <a:cs typeface="Times New Roman" panose="02020603050405020304" pitchFamily="18" charset="0"/>
              </a:rPr>
              <a:t>Those that attempt to affect the resources in the system.</a:t>
            </a:r>
            <a:endParaRPr lang="en-US" altLang="zh-TW" sz="1600" b="1" dirty="0">
              <a:latin typeface="Times New Roman" panose="02020603050405020304" pitchFamily="18" charset="0"/>
              <a:cs typeface="Times New Roman" panose="02020603050405020304" pitchFamily="18" charset="0"/>
            </a:endParaRPr>
          </a:p>
          <a:p>
            <a:pPr lvl="1"/>
            <a:r>
              <a:rPr lang="en-US" altLang="zh-TW" sz="1800" b="1" dirty="0">
                <a:latin typeface="Times New Roman" panose="02020603050405020304" pitchFamily="18" charset="0"/>
                <a:cs typeface="Times New Roman" panose="02020603050405020304" pitchFamily="18" charset="0"/>
              </a:rPr>
              <a:t>Critical instructions</a:t>
            </a:r>
          </a:p>
          <a:p>
            <a:pPr lvl="2"/>
            <a:r>
              <a:rPr lang="en-US" altLang="zh-TW" sz="1600" dirty="0">
                <a:latin typeface="Times New Roman" panose="02020603050405020304" pitchFamily="18" charset="0"/>
                <a:cs typeface="Times New Roman" panose="02020603050405020304" pitchFamily="18" charset="0"/>
              </a:rPr>
              <a:t>Those are sensitive instructions but do not trap in user mode</a:t>
            </a:r>
            <a:endParaRPr lang="zh-TW" altLang="en-US" sz="16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6024E5F2-7ABF-C4C3-F019-BC9A5362BEA6}"/>
              </a:ext>
            </a:extLst>
          </p:cNvPr>
          <p:cNvSpPr>
            <a:spLocks noGrp="1"/>
          </p:cNvSpPr>
          <p:nvPr>
            <p:ph type="sldNum" sz="quarter" idx="10"/>
          </p:nvPr>
        </p:nvSpPr>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408955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lang="en-US" altLang="zh-TW" dirty="0"/>
              <a:t>CPU Virtualization (2)</a:t>
            </a:r>
            <a:endParaRPr lang="zh-TW" altLang="en-US" dirty="0"/>
          </a:p>
        </p:txBody>
      </p:sp>
      <p:sp>
        <p:nvSpPr>
          <p:cNvPr id="5" name="橢圓 4"/>
          <p:cNvSpPr/>
          <p:nvPr/>
        </p:nvSpPr>
        <p:spPr>
          <a:xfrm>
            <a:off x="2674545" y="1251284"/>
            <a:ext cx="2473502" cy="22239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橢圓 5"/>
          <p:cNvSpPr/>
          <p:nvPr/>
        </p:nvSpPr>
        <p:spPr>
          <a:xfrm>
            <a:off x="3579485" y="1251284"/>
            <a:ext cx="2051197" cy="22239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文字方塊 6"/>
          <p:cNvSpPr txBox="1"/>
          <p:nvPr/>
        </p:nvSpPr>
        <p:spPr>
          <a:xfrm>
            <a:off x="2293007" y="2051349"/>
            <a:ext cx="1312936" cy="653504"/>
          </a:xfrm>
          <a:prstGeom prst="rect">
            <a:avLst/>
          </a:prstGeom>
          <a:noFill/>
        </p:spPr>
        <p:txBody>
          <a:bodyPr wrap="none" rtlCol="0">
            <a:spAutoFit/>
          </a:bodyPr>
          <a:lstStyle/>
          <a:p>
            <a:pPr algn="ctr"/>
            <a:r>
              <a:rPr lang="en-US" altLang="zh-TW" sz="1350" b="1" dirty="0">
                <a:solidFill>
                  <a:schemeClr val="accent1">
                    <a:lumMod val="50000"/>
                  </a:schemeClr>
                </a:solidFill>
              </a:rPr>
              <a:t>Privileged </a:t>
            </a:r>
          </a:p>
          <a:p>
            <a:pPr algn="ctr"/>
            <a:r>
              <a:rPr lang="en-US" altLang="zh-TW" sz="1350" b="1" dirty="0">
                <a:solidFill>
                  <a:schemeClr val="accent1">
                    <a:lumMod val="50000"/>
                  </a:schemeClr>
                </a:solidFill>
              </a:rPr>
              <a:t>Instructions</a:t>
            </a:r>
            <a:endParaRPr lang="zh-TW" altLang="en-US" sz="1350" dirty="0">
              <a:solidFill>
                <a:schemeClr val="accent1">
                  <a:lumMod val="50000"/>
                </a:schemeClr>
              </a:solidFill>
            </a:endParaRPr>
          </a:p>
        </p:txBody>
      </p:sp>
      <p:sp>
        <p:nvSpPr>
          <p:cNvPr id="8" name="文字方塊 7"/>
          <p:cNvSpPr txBox="1"/>
          <p:nvPr/>
        </p:nvSpPr>
        <p:spPr>
          <a:xfrm>
            <a:off x="3880004" y="2074521"/>
            <a:ext cx="1312936" cy="653504"/>
          </a:xfrm>
          <a:prstGeom prst="rect">
            <a:avLst/>
          </a:prstGeom>
          <a:noFill/>
        </p:spPr>
        <p:txBody>
          <a:bodyPr wrap="none" rtlCol="0">
            <a:spAutoFit/>
          </a:bodyPr>
          <a:lstStyle/>
          <a:p>
            <a:pPr algn="ctr"/>
            <a:r>
              <a:rPr lang="en-US" altLang="zh-TW" sz="1350" b="1" dirty="0">
                <a:solidFill>
                  <a:srgbClr val="C00000"/>
                </a:solidFill>
              </a:rPr>
              <a:t>Sensitive</a:t>
            </a:r>
          </a:p>
          <a:p>
            <a:pPr algn="ctr"/>
            <a:r>
              <a:rPr lang="en-US" altLang="zh-TW" sz="1350" b="1" dirty="0">
                <a:solidFill>
                  <a:srgbClr val="C00000"/>
                </a:solidFill>
              </a:rPr>
              <a:t>Instructions</a:t>
            </a:r>
            <a:endParaRPr lang="zh-TW" altLang="en-US" sz="1350" dirty="0">
              <a:solidFill>
                <a:srgbClr val="C00000"/>
              </a:solidFill>
            </a:endParaRPr>
          </a:p>
        </p:txBody>
      </p:sp>
      <p:cxnSp>
        <p:nvCxnSpPr>
          <p:cNvPr id="11" name="直線單箭頭接點 10"/>
          <p:cNvCxnSpPr/>
          <p:nvPr/>
        </p:nvCxnSpPr>
        <p:spPr>
          <a:xfrm flipV="1">
            <a:off x="5389365" y="1946262"/>
            <a:ext cx="603293" cy="4401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文字方塊 12"/>
          <p:cNvSpPr txBox="1"/>
          <p:nvPr/>
        </p:nvSpPr>
        <p:spPr>
          <a:xfrm>
            <a:off x="6068057" y="1529276"/>
            <a:ext cx="1312936" cy="653504"/>
          </a:xfrm>
          <a:prstGeom prst="rect">
            <a:avLst/>
          </a:prstGeom>
          <a:noFill/>
        </p:spPr>
        <p:txBody>
          <a:bodyPr wrap="none" rtlCol="0">
            <a:spAutoFit/>
          </a:bodyPr>
          <a:lstStyle/>
          <a:p>
            <a:pPr algn="ctr"/>
            <a:r>
              <a:rPr lang="en-US" altLang="zh-TW" sz="1350" b="1" dirty="0"/>
              <a:t>Critical </a:t>
            </a:r>
          </a:p>
          <a:p>
            <a:pPr algn="ctr"/>
            <a:r>
              <a:rPr lang="en-US" altLang="zh-TW" sz="1350" b="1" dirty="0"/>
              <a:t>Instructions</a:t>
            </a:r>
            <a:endParaRPr lang="zh-TW" altLang="en-US" sz="1350" b="1" dirty="0"/>
          </a:p>
        </p:txBody>
      </p:sp>
      <p:sp>
        <p:nvSpPr>
          <p:cNvPr id="14" name="文字方塊 13"/>
          <p:cNvSpPr txBox="1"/>
          <p:nvPr/>
        </p:nvSpPr>
        <p:spPr>
          <a:xfrm>
            <a:off x="2059806" y="3614210"/>
            <a:ext cx="4403740" cy="653504"/>
          </a:xfrm>
          <a:prstGeom prst="rect">
            <a:avLst/>
          </a:prstGeom>
          <a:noFill/>
        </p:spPr>
        <p:txBody>
          <a:bodyPr wrap="none" rtlCol="0">
            <a:spAutoFit/>
          </a:bodyPr>
          <a:lstStyle/>
          <a:p>
            <a:pPr algn="ctr"/>
            <a:r>
              <a:rPr lang="en-US" altLang="zh-TW" sz="1350" dirty="0"/>
              <a:t>We need to emulate </a:t>
            </a:r>
            <a:r>
              <a:rPr lang="en-US" altLang="zh-TW" sz="1350" b="1" dirty="0">
                <a:solidFill>
                  <a:srgbClr val="FF0000"/>
                </a:solidFill>
              </a:rPr>
              <a:t>sensitive instructions </a:t>
            </a:r>
            <a:r>
              <a:rPr lang="en-US" altLang="zh-TW" sz="1350" dirty="0"/>
              <a:t>and </a:t>
            </a:r>
          </a:p>
          <a:p>
            <a:pPr algn="ctr"/>
            <a:r>
              <a:rPr lang="en-US" altLang="zh-TW" sz="1350" dirty="0"/>
              <a:t>carefully handled </a:t>
            </a:r>
            <a:r>
              <a:rPr lang="en-US" altLang="zh-TW" sz="1350" b="1" dirty="0"/>
              <a:t>critical instructions</a:t>
            </a:r>
            <a:endParaRPr lang="zh-TW" altLang="en-US" sz="1350" b="1" dirty="0"/>
          </a:p>
        </p:txBody>
      </p:sp>
      <p:sp>
        <p:nvSpPr>
          <p:cNvPr id="3" name="灯片编号占位符 2">
            <a:extLst>
              <a:ext uri="{FF2B5EF4-FFF2-40B4-BE49-F238E27FC236}">
                <a16:creationId xmlns:a16="http://schemas.microsoft.com/office/drawing/2014/main" id="{5FD3CFA1-6584-9B0C-B854-C469717D1FFC}"/>
              </a:ext>
            </a:extLst>
          </p:cNvPr>
          <p:cNvSpPr>
            <a:spLocks noGrp="1"/>
          </p:cNvSpPr>
          <p:nvPr>
            <p:ph type="sldNum" sz="quarter" idx="10"/>
          </p:nvPr>
        </p:nvSpPr>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2463971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noAutofit/>
          </a:bodyPr>
          <a:lstStyle/>
          <a:p>
            <a:r>
              <a:rPr lang="en-US" altLang="zh-TW" dirty="0"/>
              <a:t>Sensitive Instruction Emulation</a:t>
            </a:r>
            <a:endParaRPr lang="zh-TW" altLang="en-US" dirty="0"/>
          </a:p>
        </p:txBody>
      </p:sp>
      <p:sp>
        <p:nvSpPr>
          <p:cNvPr id="3" name="內容版面配置區 2"/>
          <p:cNvSpPr>
            <a:spLocks noGrp="1"/>
          </p:cNvSpPr>
          <p:nvPr>
            <p:ph idx="1"/>
          </p:nvPr>
        </p:nvSpPr>
        <p:spPr>
          <a:xfrm>
            <a:off x="1001027" y="893345"/>
            <a:ext cx="7228573" cy="3141780"/>
          </a:xfrm>
        </p:spPr>
        <p:txBody>
          <a:bodyPr>
            <a:normAutofit/>
          </a:bodyPr>
          <a:lstStyle/>
          <a:p>
            <a:r>
              <a:rPr lang="en-US" altLang="zh-TW" sz="2000" dirty="0">
                <a:latin typeface="Times New Roman" panose="02020603050405020304" pitchFamily="18" charset="0"/>
                <a:cs typeface="Times New Roman" panose="02020603050405020304" pitchFamily="18" charset="0"/>
              </a:rPr>
              <a:t>Classify sensitive, privilege and critical instructions for ARM ISA</a:t>
            </a:r>
          </a:p>
          <a:p>
            <a:r>
              <a:rPr lang="en-US" altLang="zh-TW" sz="2000" dirty="0">
                <a:latin typeface="Times New Roman" panose="02020603050405020304" pitchFamily="18" charset="0"/>
                <a:cs typeface="Times New Roman" panose="02020603050405020304" pitchFamily="18" charset="0"/>
              </a:rPr>
              <a:t>Implement an sensitive instruction emulation engine</a:t>
            </a:r>
          </a:p>
          <a:p>
            <a:r>
              <a:rPr lang="en-US" altLang="zh-TW" sz="2000" dirty="0">
                <a:latin typeface="Times New Roman" panose="02020603050405020304" pitchFamily="18" charset="0"/>
                <a:cs typeface="Times New Roman" panose="02020603050405020304" pitchFamily="18" charset="0"/>
              </a:rPr>
              <a:t>How to handle critical instructions?</a:t>
            </a:r>
          </a:p>
          <a:p>
            <a:pPr lvl="1"/>
            <a:r>
              <a:rPr lang="en-US" altLang="zh-TW" sz="1800" dirty="0">
                <a:latin typeface="Times New Roman" panose="02020603050405020304" pitchFamily="18" charset="0"/>
                <a:cs typeface="Times New Roman" panose="02020603050405020304" pitchFamily="18" charset="0"/>
              </a:rPr>
              <a:t>Lightweight Para-virtualization</a:t>
            </a:r>
          </a:p>
          <a:p>
            <a:pPr lvl="2"/>
            <a:r>
              <a:rPr lang="en-US" altLang="zh-TW" sz="1600" dirty="0">
                <a:latin typeface="Times New Roman" panose="02020603050405020304" pitchFamily="18" charset="0"/>
                <a:cs typeface="Times New Roman" panose="02020603050405020304" pitchFamily="18" charset="0"/>
              </a:rPr>
              <a:t>Pre-Insert </a:t>
            </a:r>
            <a:r>
              <a:rPr lang="en-US" altLang="zh-TW" sz="1600" dirty="0" err="1">
                <a:latin typeface="Times New Roman" panose="02020603050405020304" pitchFamily="18" charset="0"/>
                <a:cs typeface="Times New Roman" panose="02020603050405020304" pitchFamily="18" charset="0"/>
              </a:rPr>
              <a:t>swi</a:t>
            </a:r>
            <a:r>
              <a:rPr lang="en-US" altLang="zh-TW" sz="1600" dirty="0">
                <a:latin typeface="Times New Roman" panose="02020603050405020304" pitchFamily="18" charset="0"/>
                <a:cs typeface="Times New Roman" panose="02020603050405020304" pitchFamily="18" charset="0"/>
              </a:rPr>
              <a:t> #</a:t>
            </a:r>
          </a:p>
          <a:p>
            <a:pPr lvl="2"/>
            <a:r>
              <a:rPr lang="en-US" altLang="zh-TW" sz="1600" dirty="0">
                <a:latin typeface="Times New Roman" panose="02020603050405020304" pitchFamily="18" charset="0"/>
                <a:cs typeface="Times New Roman" panose="02020603050405020304" pitchFamily="18" charset="0"/>
              </a:rPr>
              <a:t>Few of guest kernel codes are patched</a:t>
            </a:r>
          </a:p>
        </p:txBody>
      </p:sp>
      <p:sp>
        <p:nvSpPr>
          <p:cNvPr id="4" name="灯片编号占位符 3">
            <a:extLst>
              <a:ext uri="{FF2B5EF4-FFF2-40B4-BE49-F238E27FC236}">
                <a16:creationId xmlns:a16="http://schemas.microsoft.com/office/drawing/2014/main" id="{E5138DC5-F1B5-54E2-9B1F-0278F6FAB042}"/>
              </a:ext>
            </a:extLst>
          </p:cNvPr>
          <p:cNvSpPr>
            <a:spLocks noGrp="1"/>
          </p:cNvSpPr>
          <p:nvPr>
            <p:ph type="sldNum" sz="quarter" idx="10"/>
          </p:nvPr>
        </p:nvSpPr>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1834413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63056149"/>
              </p:ext>
            </p:extLst>
          </p:nvPr>
        </p:nvGraphicFramePr>
        <p:xfrm>
          <a:off x="423513" y="1055216"/>
          <a:ext cx="8046717" cy="3250973"/>
        </p:xfrm>
        <a:graphic>
          <a:graphicData uri="http://schemas.openxmlformats.org/drawingml/2006/table">
            <a:tbl>
              <a:tblPr/>
              <a:tblGrid>
                <a:gridCol w="409969">
                  <a:extLst>
                    <a:ext uri="{9D8B030D-6E8A-4147-A177-3AD203B41FA5}">
                      <a16:colId xmlns:a16="http://schemas.microsoft.com/office/drawing/2014/main" val="20000"/>
                    </a:ext>
                  </a:extLst>
                </a:gridCol>
                <a:gridCol w="414445">
                  <a:extLst>
                    <a:ext uri="{9D8B030D-6E8A-4147-A177-3AD203B41FA5}">
                      <a16:colId xmlns:a16="http://schemas.microsoft.com/office/drawing/2014/main" val="20001"/>
                    </a:ext>
                  </a:extLst>
                </a:gridCol>
                <a:gridCol w="370819">
                  <a:extLst>
                    <a:ext uri="{9D8B030D-6E8A-4147-A177-3AD203B41FA5}">
                      <a16:colId xmlns:a16="http://schemas.microsoft.com/office/drawing/2014/main" val="20002"/>
                    </a:ext>
                  </a:extLst>
                </a:gridCol>
                <a:gridCol w="1232428">
                  <a:extLst>
                    <a:ext uri="{9D8B030D-6E8A-4147-A177-3AD203B41FA5}">
                      <a16:colId xmlns:a16="http://schemas.microsoft.com/office/drawing/2014/main" val="20003"/>
                    </a:ext>
                  </a:extLst>
                </a:gridCol>
                <a:gridCol w="2868431">
                  <a:extLst>
                    <a:ext uri="{9D8B030D-6E8A-4147-A177-3AD203B41FA5}">
                      <a16:colId xmlns:a16="http://schemas.microsoft.com/office/drawing/2014/main" val="20004"/>
                    </a:ext>
                  </a:extLst>
                </a:gridCol>
                <a:gridCol w="1628823">
                  <a:extLst>
                    <a:ext uri="{9D8B030D-6E8A-4147-A177-3AD203B41FA5}">
                      <a16:colId xmlns:a16="http://schemas.microsoft.com/office/drawing/2014/main" val="20005"/>
                    </a:ext>
                  </a:extLst>
                </a:gridCol>
                <a:gridCol w="1121802">
                  <a:extLst>
                    <a:ext uri="{9D8B030D-6E8A-4147-A177-3AD203B41FA5}">
                      <a16:colId xmlns:a16="http://schemas.microsoft.com/office/drawing/2014/main" val="20006"/>
                    </a:ext>
                  </a:extLst>
                </a:gridCol>
              </a:tblGrid>
              <a:tr h="120015">
                <a:tc>
                  <a:txBody>
                    <a:bodyPr/>
                    <a:lstStyle/>
                    <a:p>
                      <a:pPr indent="129540" algn="ctr">
                        <a:spcAft>
                          <a:spcPts val="0"/>
                        </a:spcAft>
                      </a:pPr>
                      <a:r>
                        <a:rPr lang="en-US" sz="1000" kern="100" dirty="0">
                          <a:latin typeface="Times New Roman"/>
                          <a:ea typeface="新細明體"/>
                          <a:cs typeface="Times New Roman"/>
                        </a:rPr>
                        <a:t>S</a:t>
                      </a:r>
                      <a:endParaRPr lang="zh-TW" sz="1000" kern="100" dirty="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a:t>
                      </a:r>
                      <a:endParaRPr lang="zh-TW" sz="1000" kern="100" dirty="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P</a:t>
                      </a:r>
                      <a:endParaRPr lang="zh-TW" sz="1000" kern="100" dirty="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Instruction Type</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Operation</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Behavior</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Emulation</a:t>
                      </a:r>
                      <a:endParaRPr lang="zh-TW" sz="1000" kern="100">
                        <a:latin typeface="Times New Roman"/>
                        <a:ea typeface="新細明體"/>
                        <a:cs typeface="Times New Roman"/>
                      </a:endParaRPr>
                    </a:p>
                  </a:txBody>
                  <a:tcPr marL="34637" marR="34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181">
                <a:tc>
                  <a:txBody>
                    <a:bodyPr/>
                    <a:lstStyle/>
                    <a:p>
                      <a:pPr indent="129540" algn="ctr">
                        <a:spcAft>
                          <a:spcPts val="0"/>
                        </a:spcAft>
                      </a:pPr>
                      <a:r>
                        <a:rPr lang="en-US" sz="1000" kern="100" dirty="0">
                          <a:latin typeface="Times New Roman"/>
                          <a:ea typeface="新細明體"/>
                          <a:cs typeface="Times New Roman"/>
                          <a:sym typeface="Wingdings"/>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sym typeface="Wingdings"/>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Data-processing</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ADCS, ADDS, ANDS, BICS, EORS, MOVS, MVNS, ORRS, RSBS, RSCS, SBCS, SUBS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CPSR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SPSR</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indent="129540" algn="ctr">
                        <a:spcAft>
                          <a:spcPts val="0"/>
                        </a:spcAft>
                      </a:pPr>
                      <a:r>
                        <a:rPr lang="en-US" sz="1000" kern="100">
                          <a:latin typeface="Times New Roman"/>
                          <a:ea typeface="新細明體"/>
                          <a:cs typeface="Times New Roman"/>
                        </a:rPr>
                        <a:t>Status Register Access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dirty="0">
                          <a:latin typeface="Times New Roman"/>
                          <a:ea typeface="新細明體"/>
                          <a:cs typeface="Times New Roman"/>
                        </a:rPr>
                        <a:t>Status register access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MRS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GPR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CPSR/SPSR</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1082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MSR</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CPSR/SPSR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GPR</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1490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CPS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CPSR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CPS (</a:t>
                      </a:r>
                      <a:r>
                        <a:rPr lang="en-US" sz="1000" kern="100" dirty="0" err="1">
                          <a:latin typeface="Times New Roman"/>
                          <a:ea typeface="新細明體"/>
                          <a:cs typeface="Times New Roman"/>
                        </a:rPr>
                        <a:t>A|I|F|Mode</a:t>
                      </a:r>
                      <a:r>
                        <a:rPr lang="en-US" sz="1000" kern="100" dirty="0">
                          <a:latin typeface="Times New Roman"/>
                          <a:ea typeface="新細明體"/>
                          <a:cs typeface="Times New Roman"/>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4"/>
                  </a:ext>
                </a:extLst>
              </a:tr>
              <a:tr h="103281">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rPr>
                        <a:t>Extended</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RFE</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(CPSR, PC)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MEM</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5"/>
                  </a:ext>
                </a:extLst>
              </a:tr>
              <a:tr h="14412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SRS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MEM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(SPSR, R14)</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6"/>
                  </a:ext>
                </a:extLst>
              </a:tr>
              <a:tr h="128771">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endParaRPr lang="en-US"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indent="129540" algn="ctr">
                        <a:spcAft>
                          <a:spcPts val="0"/>
                        </a:spcAft>
                      </a:pPr>
                      <a:r>
                        <a:rPr lang="en-US" sz="1000" kern="100">
                          <a:latin typeface="Times New Roman"/>
                          <a:ea typeface="新細明體"/>
                          <a:cs typeface="Times New Roman"/>
                        </a:rPr>
                        <a:t>Load and Store Multiple</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LDM(3)</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CPSR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SPSR</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7"/>
                  </a:ext>
                </a:extLst>
              </a:tr>
              <a:tr h="2575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dirty="0">
                          <a:latin typeface="Times New Roman"/>
                          <a:ea typeface="新細明體"/>
                          <a:cs typeface="Times New Roman"/>
                        </a:rPr>
                        <a:t>LDM(2)</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USR_REGS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MEM</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rPr>
                        <a:t>Bank Register Access</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75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STM(2)</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MEM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USR_REGS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9"/>
                  </a:ext>
                </a:extLst>
              </a:tr>
              <a:tr h="105498">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a:latin typeface="Times New Roman"/>
                          <a:ea typeface="新細明體"/>
                          <a:cs typeface="Times New Roman"/>
                        </a:rPr>
                        <a:t>Load and Store</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LDRT/LDRBT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GPR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MEM</a:t>
                      </a:r>
                      <a:endParaRPr lang="zh-TW" sz="1000" kern="100" dirty="0">
                        <a:latin typeface="Times New Roman"/>
                        <a:ea typeface="新細明體"/>
                        <a:cs typeface="Times New Roman"/>
                      </a:endParaRPr>
                    </a:p>
                    <a:p>
                      <a:pPr indent="129540" algn="ctr">
                        <a:spcAft>
                          <a:spcPts val="0"/>
                        </a:spcAft>
                      </a:pPr>
                      <a:r>
                        <a:rPr lang="en-US" sz="1000" kern="100" dirty="0">
                          <a:latin typeface="Times New Roman"/>
                          <a:ea typeface="新細明體"/>
                          <a:cs typeface="Times New Roman"/>
                        </a:rPr>
                        <a:t>(User Permission)</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29540" algn="ctr">
                        <a:spcAft>
                          <a:spcPts val="0"/>
                        </a:spcAft>
                      </a:pPr>
                      <a:r>
                        <a:rPr lang="en-US" sz="1000" kern="100" dirty="0">
                          <a:latin typeface="Times New Roman"/>
                          <a:ea typeface="新細明體"/>
                          <a:cs typeface="Times New Roman"/>
                        </a:rPr>
                        <a:t>User Permission Access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indent="129540" algn="ctr">
                        <a:spcAft>
                          <a:spcPts val="0"/>
                        </a:spcAft>
                      </a:pPr>
                      <a:r>
                        <a:rPr lang="en-US" sz="1000" kern="100">
                          <a:latin typeface="Times New Roman"/>
                          <a:ea typeface="新細明體"/>
                          <a:cs typeface="Times New Roman"/>
                        </a:rPr>
                        <a:t>STRT/STRBT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MEM </a:t>
                      </a:r>
                      <a:r>
                        <a:rPr lang="en-US" sz="1000" kern="100" dirty="0">
                          <a:latin typeface="Times New Roman"/>
                          <a:ea typeface="新細明體"/>
                          <a:cs typeface="Times New Roman"/>
                          <a:sym typeface="Wingdings"/>
                        </a:rPr>
                        <a:t></a:t>
                      </a:r>
                      <a:r>
                        <a:rPr lang="en-US" sz="1000" kern="100" dirty="0">
                          <a:latin typeface="Times New Roman"/>
                          <a:ea typeface="新細明體"/>
                          <a:cs typeface="Times New Roman"/>
                        </a:rPr>
                        <a:t> GPR</a:t>
                      </a:r>
                      <a:endParaRPr lang="zh-TW" sz="1000" kern="100" dirty="0">
                        <a:latin typeface="Times New Roman"/>
                        <a:ea typeface="新細明體"/>
                        <a:cs typeface="Times New Roman"/>
                      </a:endParaRPr>
                    </a:p>
                    <a:p>
                      <a:pPr indent="129540" algn="ctr">
                        <a:spcAft>
                          <a:spcPts val="0"/>
                        </a:spcAft>
                      </a:pPr>
                      <a:r>
                        <a:rPr lang="en-US" sz="1000" kern="100" dirty="0">
                          <a:latin typeface="Times New Roman"/>
                          <a:ea typeface="新細明體"/>
                          <a:cs typeface="Times New Roman"/>
                        </a:rPr>
                        <a:t>(User Permission)</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11"/>
                  </a:ext>
                </a:extLst>
              </a:tr>
              <a:tr h="592314">
                <a:tc>
                  <a:txBody>
                    <a:bodyPr/>
                    <a:lstStyle/>
                    <a:p>
                      <a:pPr indent="129540" algn="ctr">
                        <a:spcAft>
                          <a:spcPts val="0"/>
                        </a:spcAft>
                      </a:pPr>
                      <a:r>
                        <a:rPr lang="en-US" sz="1000" kern="100" dirty="0">
                          <a:latin typeface="Times New Roman"/>
                          <a:ea typeface="新細明體"/>
                          <a:cs typeface="Times New Roman"/>
                          <a:sym typeface="Wingdings"/>
                        </a:rPr>
                        <a:t></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sym typeface="Wingdings"/>
                        </a:rPr>
                        <a:t></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Coprocessor</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CDP/CDP2, LDC/LDC2, MCR/MCR2, MCRR/MRRC2, MRC/MRC2, MRRC/MRRC2, STC/STC2</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a:latin typeface="Times New Roman"/>
                          <a:ea typeface="新細明體"/>
                          <a:cs typeface="Times New Roman"/>
                        </a:rPr>
                        <a:t>Call CORP</a:t>
                      </a:r>
                      <a:endParaRPr lang="zh-TW" sz="1000" kern="100">
                        <a:latin typeface="Times New Roman"/>
                        <a:ea typeface="新細明體"/>
                        <a:cs typeface="Times New Roman"/>
                      </a:endParaRPr>
                    </a:p>
                    <a:p>
                      <a:pPr indent="129540" algn="ctr">
                        <a:spcAft>
                          <a:spcPts val="0"/>
                        </a:spcAft>
                      </a:pPr>
                      <a:r>
                        <a:rPr lang="en-US" sz="1000" kern="100">
                          <a:latin typeface="Times New Roman"/>
                          <a:ea typeface="新細明體"/>
                          <a:cs typeface="Times New Roman"/>
                        </a:rPr>
                        <a:t>COPR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MEM/GPR</a:t>
                      </a:r>
                      <a:endParaRPr lang="zh-TW" sz="1000" kern="100">
                        <a:latin typeface="Times New Roman"/>
                        <a:ea typeface="新細明體"/>
                        <a:cs typeface="Times New Roman"/>
                      </a:endParaRPr>
                    </a:p>
                    <a:p>
                      <a:pPr indent="129540" algn="ctr">
                        <a:spcAft>
                          <a:spcPts val="0"/>
                        </a:spcAft>
                      </a:pPr>
                      <a:r>
                        <a:rPr lang="en-US" sz="1000" kern="100">
                          <a:latin typeface="Times New Roman"/>
                          <a:ea typeface="新細明體"/>
                          <a:cs typeface="Times New Roman"/>
                        </a:rPr>
                        <a:t>MEM/GPR </a:t>
                      </a:r>
                      <a:r>
                        <a:rPr lang="en-US" sz="1000" kern="100">
                          <a:latin typeface="Times New Roman"/>
                          <a:ea typeface="新細明體"/>
                          <a:cs typeface="Times New Roman"/>
                          <a:sym typeface="Wingdings"/>
                        </a:rPr>
                        <a:t></a:t>
                      </a:r>
                      <a:r>
                        <a:rPr lang="en-US" sz="1000" kern="100">
                          <a:latin typeface="Times New Roman"/>
                          <a:ea typeface="新細明體"/>
                          <a:cs typeface="Times New Roman"/>
                        </a:rPr>
                        <a:t> CORP</a:t>
                      </a:r>
                      <a:endParaRPr lang="zh-TW" sz="1000" kern="10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1000" kern="100" dirty="0">
                          <a:latin typeface="Times New Roman"/>
                          <a:ea typeface="新細明體"/>
                          <a:cs typeface="Times New Roman"/>
                        </a:rPr>
                        <a:t>Coprocessor Access</a:t>
                      </a:r>
                      <a:endParaRPr lang="zh-TW" sz="1000" kern="100" dirty="0">
                        <a:latin typeface="Times New Roman"/>
                        <a:ea typeface="新細明體"/>
                        <a:cs typeface="Times New Roman"/>
                      </a:endParaRPr>
                    </a:p>
                  </a:txBody>
                  <a:tcPr marL="34637" marR="34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標題 1"/>
          <p:cNvSpPr>
            <a:spLocks noGrp="1"/>
          </p:cNvSpPr>
          <p:nvPr>
            <p:ph type="title"/>
          </p:nvPr>
        </p:nvSpPr>
        <p:spPr>
          <a:xfrm>
            <a:off x="983752" y="38325"/>
            <a:ext cx="6172200" cy="651272"/>
          </a:xfrm>
        </p:spPr>
        <p:txBody>
          <a:bodyPr>
            <a:normAutofit fontScale="90000"/>
          </a:bodyPr>
          <a:lstStyle/>
          <a:p>
            <a:r>
              <a:rPr lang="en-US" altLang="zh-TW" dirty="0"/>
              <a:t>ARM Instruction Classification</a:t>
            </a:r>
            <a:endParaRPr lang="zh-TW" altLang="en-US" dirty="0"/>
          </a:p>
        </p:txBody>
      </p:sp>
      <p:sp>
        <p:nvSpPr>
          <p:cNvPr id="2" name="灯片编号占位符 1">
            <a:extLst>
              <a:ext uri="{FF2B5EF4-FFF2-40B4-BE49-F238E27FC236}">
                <a16:creationId xmlns:a16="http://schemas.microsoft.com/office/drawing/2014/main" id="{907B02CF-3B9E-1DBE-7616-DB44E08D998E}"/>
              </a:ext>
            </a:extLst>
          </p:cNvPr>
          <p:cNvSpPr>
            <a:spLocks noGrp="1"/>
          </p:cNvSpPr>
          <p:nvPr>
            <p:ph type="sldNum" sz="quarter" idx="10"/>
          </p:nvPr>
        </p:nvSpPr>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33326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48967366"/>
              </p:ext>
            </p:extLst>
          </p:nvPr>
        </p:nvGraphicFramePr>
        <p:xfrm>
          <a:off x="2330751" y="876026"/>
          <a:ext cx="4482498" cy="3703320"/>
        </p:xfrm>
        <a:graphic>
          <a:graphicData uri="http://schemas.openxmlformats.org/drawingml/2006/table">
            <a:tbl>
              <a:tblPr/>
              <a:tblGrid>
                <a:gridCol w="2012168">
                  <a:extLst>
                    <a:ext uri="{9D8B030D-6E8A-4147-A177-3AD203B41FA5}">
                      <a16:colId xmlns:a16="http://schemas.microsoft.com/office/drawing/2014/main" val="20000"/>
                    </a:ext>
                  </a:extLst>
                </a:gridCol>
                <a:gridCol w="441557">
                  <a:extLst>
                    <a:ext uri="{9D8B030D-6E8A-4147-A177-3AD203B41FA5}">
                      <a16:colId xmlns:a16="http://schemas.microsoft.com/office/drawing/2014/main" val="20001"/>
                    </a:ext>
                  </a:extLst>
                </a:gridCol>
                <a:gridCol w="2028773">
                  <a:extLst>
                    <a:ext uri="{9D8B030D-6E8A-4147-A177-3AD203B41FA5}">
                      <a16:colId xmlns:a16="http://schemas.microsoft.com/office/drawing/2014/main" val="20002"/>
                    </a:ext>
                  </a:extLst>
                </a:gridCol>
              </a:tblGrid>
              <a:tr h="0">
                <a:tc>
                  <a:txBody>
                    <a:bodyPr/>
                    <a:lstStyle/>
                    <a:p>
                      <a:pPr indent="129540" algn="ctr">
                        <a:spcAft>
                          <a:spcPts val="0"/>
                        </a:spcAft>
                      </a:pPr>
                      <a:r>
                        <a:rPr lang="en-US" sz="900" dirty="0">
                          <a:latin typeface="Times New Roman"/>
                          <a:ea typeface="新細明體"/>
                        </a:rPr>
                        <a:t>Patched Souse Code</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a:latin typeface="Times New Roman"/>
                          <a:ea typeface="新細明體"/>
                        </a:rPr>
                        <a:t>LOC</a:t>
                      </a:r>
                      <a:endParaRPr lang="zh-TW" sz="80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a:latin typeface="Times New Roman"/>
                          <a:ea typeface="新細明體"/>
                        </a:rPr>
                        <a:t>Emulation</a:t>
                      </a:r>
                      <a:endParaRPr lang="zh-TW" sz="80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96692">
                <a:tc>
                  <a:txBody>
                    <a:bodyPr/>
                    <a:lstStyle/>
                    <a:p>
                      <a:pPr indent="129540" algn="l">
                        <a:spcAft>
                          <a:spcPts val="0"/>
                        </a:spcAft>
                      </a:pPr>
                      <a:r>
                        <a:rPr lang="en-US" sz="900" dirty="0">
                          <a:latin typeface="Times New Roman"/>
                          <a:ea typeface="新細明體"/>
                        </a:rPr>
                        <a:t>arch/arm/boot/compressed/</a:t>
                      </a:r>
                      <a:r>
                        <a:rPr lang="en-US" sz="900" dirty="0" err="1">
                          <a:latin typeface="Times New Roman"/>
                          <a:ea typeface="新細明體"/>
                        </a:rPr>
                        <a:t>head.S</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assembler.h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irqflags.h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kvm-asm.h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kvmguest.h</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asm-offsets.c</a:t>
                      </a:r>
                      <a:r>
                        <a:rPr lang="en-US" sz="900" dirty="0">
                          <a:latin typeface="Times New Roman"/>
                          <a:ea typeface="新細明體"/>
                        </a:rPr>
                        <a:t> </a:t>
                      </a:r>
                      <a:endParaRPr lang="zh-TW" sz="800" dirty="0">
                        <a:latin typeface="Times New Roman"/>
                        <a:ea typeface="新細明體"/>
                      </a:endParaRPr>
                    </a:p>
                    <a:p>
                      <a:pPr indent="129540" algn="l">
                        <a:spcAft>
                          <a:spcPts val="0"/>
                        </a:spcAft>
                      </a:pPr>
                      <a:r>
                        <a:rPr lang="en-US" sz="900" dirty="0">
                          <a:latin typeface="Times New Roman"/>
                          <a:ea typeface="新細明體"/>
                        </a:rPr>
                        <a:t>arch/arm/kernel/entry-</a:t>
                      </a:r>
                      <a:r>
                        <a:rPr lang="en-US" sz="900" dirty="0" err="1">
                          <a:latin typeface="Times New Roman"/>
                          <a:ea typeface="新細明體"/>
                        </a:rPr>
                        <a:t>armv.S</a:t>
                      </a:r>
                      <a:endParaRPr lang="zh-TW" sz="800" dirty="0">
                        <a:latin typeface="Times New Roman"/>
                        <a:ea typeface="新細明體"/>
                      </a:endParaRPr>
                    </a:p>
                    <a:p>
                      <a:pPr indent="129540" algn="l">
                        <a:spcAft>
                          <a:spcPts val="0"/>
                        </a:spcAft>
                      </a:pPr>
                      <a:r>
                        <a:rPr lang="en-US" sz="900" dirty="0">
                          <a:latin typeface="Times New Roman"/>
                          <a:ea typeface="新細明體"/>
                        </a:rPr>
                        <a:t>arch/arm/kernel/entry-</a:t>
                      </a:r>
                      <a:r>
                        <a:rPr lang="en-US" sz="900" dirty="0" err="1">
                          <a:latin typeface="Times New Roman"/>
                          <a:ea typeface="新細明體"/>
                        </a:rPr>
                        <a:t>common.S</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head.S</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setup.c</a:t>
                      </a:r>
                      <a:endParaRPr lang="zh-TW" sz="800" dirty="0">
                        <a:latin typeface="Times New Roman"/>
                        <a:ea typeface="新細明體"/>
                      </a:endParaRPr>
                    </a:p>
                    <a:p>
                      <a:pPr indent="129540" algn="l">
                        <a:spcAft>
                          <a:spcPts val="0"/>
                        </a:spcAft>
                      </a:pPr>
                      <a:r>
                        <a:rPr lang="en-US" sz="900" dirty="0">
                          <a:latin typeface="Times New Roman"/>
                          <a:ea typeface="新細明體"/>
                        </a:rPr>
                        <a:t>arch/arm/kernel/</a:t>
                      </a:r>
                      <a:r>
                        <a:rPr lang="en-US" sz="900" dirty="0" err="1">
                          <a:latin typeface="Times New Roman"/>
                          <a:ea typeface="新細明體"/>
                        </a:rPr>
                        <a:t>traps.c</a:t>
                      </a:r>
                      <a:endParaRPr lang="zh-TW" sz="800" dirty="0">
                        <a:latin typeface="Times New Roman"/>
                        <a:ea typeface="新細明體"/>
                      </a:endParaRPr>
                    </a:p>
                    <a:p>
                      <a:pPr indent="129540" algn="l">
                        <a:spcAft>
                          <a:spcPts val="0"/>
                        </a:spcAft>
                      </a:pPr>
                      <a:r>
                        <a:rPr lang="en-US" sz="900" dirty="0">
                          <a:latin typeface="Times New Roman"/>
                          <a:ea typeface="新細明體"/>
                        </a:rPr>
                        <a:t>arch/arm/mm/abort-ev6.S </a:t>
                      </a:r>
                      <a:endParaRPr lang="zh-TW" sz="800" dirty="0">
                        <a:latin typeface="Times New Roman"/>
                        <a:ea typeface="新細明體"/>
                      </a:endParaRPr>
                    </a:p>
                    <a:p>
                      <a:pPr indent="129540" algn="l">
                        <a:spcAft>
                          <a:spcPts val="0"/>
                        </a:spcAft>
                      </a:pPr>
                      <a:r>
                        <a:rPr lang="en-US" sz="900" dirty="0">
                          <a:latin typeface="Times New Roman"/>
                          <a:ea typeface="新細明體"/>
                        </a:rPr>
                        <a:t>arch/arm/mm/proc-</a:t>
                      </a:r>
                      <a:r>
                        <a:rPr lang="en-US" sz="900" dirty="0" err="1">
                          <a:latin typeface="Times New Roman"/>
                          <a:ea typeface="新細明體"/>
                        </a:rPr>
                        <a:t>macros.S</a:t>
                      </a:r>
                      <a:endParaRPr lang="zh-TW" sz="800" dirty="0">
                        <a:latin typeface="Times New Roman"/>
                        <a:ea typeface="新細明體"/>
                      </a:endParaRPr>
                    </a:p>
                    <a:p>
                      <a:pPr indent="129540" algn="l">
                        <a:spcAft>
                          <a:spcPts val="0"/>
                        </a:spcAft>
                      </a:pPr>
                      <a:r>
                        <a:rPr lang="en-US" sz="900" dirty="0">
                          <a:latin typeface="Times New Roman"/>
                          <a:ea typeface="新細明體"/>
                        </a:rPr>
                        <a:t> arch/arm/mm/proc-v6.S</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6</a:t>
                      </a:r>
                      <a:endParaRPr lang="zh-TW" sz="800" dirty="0">
                        <a:latin typeface="Times New Roman"/>
                        <a:ea typeface="新細明體"/>
                      </a:endParaRPr>
                    </a:p>
                    <a:p>
                      <a:pPr indent="129540" algn="ctr">
                        <a:spcAft>
                          <a:spcPts val="0"/>
                        </a:spcAft>
                      </a:pPr>
                      <a:r>
                        <a:rPr lang="en-US" sz="900" dirty="0">
                          <a:latin typeface="Times New Roman"/>
                          <a:ea typeface="新細明體"/>
                        </a:rPr>
                        <a:t>71</a:t>
                      </a:r>
                      <a:endParaRPr lang="zh-TW" sz="800" dirty="0">
                        <a:latin typeface="Times New Roman"/>
                        <a:ea typeface="新細明體"/>
                      </a:endParaRPr>
                    </a:p>
                    <a:p>
                      <a:pPr indent="129540" algn="ctr">
                        <a:spcAft>
                          <a:spcPts val="0"/>
                        </a:spcAft>
                      </a:pPr>
                      <a:r>
                        <a:rPr lang="en-US" sz="900" dirty="0">
                          <a:latin typeface="Times New Roman"/>
                          <a:ea typeface="新細明體"/>
                        </a:rPr>
                        <a:t>99</a:t>
                      </a:r>
                      <a:endParaRPr lang="zh-TW" sz="800" dirty="0">
                        <a:latin typeface="Times New Roman"/>
                        <a:ea typeface="新細明體"/>
                      </a:endParaRPr>
                    </a:p>
                    <a:p>
                      <a:pPr indent="129540" algn="ctr">
                        <a:spcAft>
                          <a:spcPts val="0"/>
                        </a:spcAft>
                      </a:pPr>
                      <a:r>
                        <a:rPr lang="en-US" sz="900" dirty="0">
                          <a:latin typeface="Times New Roman"/>
                          <a:ea typeface="新細明體"/>
                        </a:rPr>
                        <a:t>154</a:t>
                      </a:r>
                      <a:endParaRPr lang="zh-TW" sz="800" dirty="0">
                        <a:latin typeface="Times New Roman"/>
                        <a:ea typeface="新細明體"/>
                      </a:endParaRPr>
                    </a:p>
                    <a:p>
                      <a:pPr indent="129540" algn="ctr">
                        <a:spcAft>
                          <a:spcPts val="0"/>
                        </a:spcAft>
                      </a:pPr>
                      <a:r>
                        <a:rPr lang="en-US" sz="900" dirty="0">
                          <a:latin typeface="Times New Roman"/>
                          <a:ea typeface="新細明體"/>
                        </a:rPr>
                        <a:t>20</a:t>
                      </a:r>
                      <a:endParaRPr lang="zh-TW" sz="800" dirty="0">
                        <a:latin typeface="Times New Roman"/>
                        <a:ea typeface="新細明體"/>
                      </a:endParaRPr>
                    </a:p>
                    <a:p>
                      <a:pPr indent="129540" algn="ctr">
                        <a:spcAft>
                          <a:spcPts val="0"/>
                        </a:spcAft>
                      </a:pPr>
                      <a:r>
                        <a:rPr lang="en-US" sz="900" dirty="0">
                          <a:latin typeface="Times New Roman"/>
                          <a:ea typeface="新細明體"/>
                        </a:rPr>
                        <a:t>12</a:t>
                      </a:r>
                      <a:endParaRPr lang="zh-TW" sz="800" dirty="0">
                        <a:latin typeface="Times New Roman"/>
                        <a:ea typeface="新細明體"/>
                      </a:endParaRPr>
                    </a:p>
                    <a:p>
                      <a:pPr indent="129540" algn="ctr">
                        <a:spcAft>
                          <a:spcPts val="0"/>
                        </a:spcAft>
                      </a:pPr>
                      <a:r>
                        <a:rPr lang="en-US" sz="900" dirty="0">
                          <a:latin typeface="Times New Roman"/>
                          <a:ea typeface="新細明體"/>
                        </a:rPr>
                        <a:t>74</a:t>
                      </a:r>
                      <a:endParaRPr lang="zh-TW" sz="800" dirty="0">
                        <a:latin typeface="Times New Roman"/>
                        <a:ea typeface="新細明體"/>
                      </a:endParaRPr>
                    </a:p>
                    <a:p>
                      <a:pPr indent="129540" algn="ctr">
                        <a:spcAft>
                          <a:spcPts val="0"/>
                        </a:spcAft>
                      </a:pPr>
                      <a:r>
                        <a:rPr lang="en-US" sz="900" dirty="0">
                          <a:latin typeface="Times New Roman"/>
                          <a:ea typeface="新細明體"/>
                        </a:rPr>
                        <a:t>20</a:t>
                      </a:r>
                      <a:endParaRPr lang="zh-TW" sz="800" dirty="0">
                        <a:latin typeface="Times New Roman"/>
                        <a:ea typeface="新細明體"/>
                      </a:endParaRPr>
                    </a:p>
                    <a:p>
                      <a:pPr indent="129540" algn="ctr">
                        <a:spcAft>
                          <a:spcPts val="0"/>
                        </a:spcAft>
                      </a:pPr>
                      <a:r>
                        <a:rPr lang="en-US" sz="900" dirty="0">
                          <a:latin typeface="Times New Roman"/>
                          <a:ea typeface="新細明體"/>
                        </a:rPr>
                        <a:t>4</a:t>
                      </a:r>
                      <a:endParaRPr lang="zh-TW" sz="800" dirty="0">
                        <a:latin typeface="Times New Roman"/>
                        <a:ea typeface="新細明體"/>
                      </a:endParaRPr>
                    </a:p>
                    <a:p>
                      <a:pPr indent="129540" algn="ctr">
                        <a:spcAft>
                          <a:spcPts val="0"/>
                        </a:spcAft>
                      </a:pPr>
                      <a:r>
                        <a:rPr lang="en-US" sz="900" dirty="0">
                          <a:latin typeface="Times New Roman"/>
                          <a:ea typeface="新細明體"/>
                        </a:rPr>
                        <a:t>6</a:t>
                      </a:r>
                      <a:endParaRPr lang="zh-TW" sz="800" dirty="0">
                        <a:latin typeface="Times New Roman"/>
                        <a:ea typeface="新細明體"/>
                      </a:endParaRPr>
                    </a:p>
                    <a:p>
                      <a:pPr indent="129540" algn="ctr">
                        <a:spcAft>
                          <a:spcPts val="0"/>
                        </a:spcAft>
                      </a:pPr>
                      <a:r>
                        <a:rPr lang="en-US" sz="900" dirty="0">
                          <a:latin typeface="Times New Roman"/>
                          <a:ea typeface="新細明體"/>
                        </a:rPr>
                        <a:t>14</a:t>
                      </a:r>
                      <a:endParaRPr lang="zh-TW" sz="800" dirty="0">
                        <a:latin typeface="Times New Roman"/>
                        <a:ea typeface="新細明體"/>
                      </a:endParaRPr>
                    </a:p>
                    <a:p>
                      <a:pPr indent="129540" algn="ctr">
                        <a:spcAft>
                          <a:spcPts val="0"/>
                        </a:spcAft>
                      </a:pPr>
                      <a:r>
                        <a:rPr lang="en-US" sz="900" dirty="0">
                          <a:latin typeface="Times New Roman"/>
                          <a:ea typeface="新細明體"/>
                        </a:rPr>
                        <a:t>5</a:t>
                      </a:r>
                      <a:endParaRPr lang="zh-TW" sz="800" dirty="0">
                        <a:latin typeface="Times New Roman"/>
                        <a:ea typeface="新細明體"/>
                      </a:endParaRPr>
                    </a:p>
                    <a:p>
                      <a:pPr indent="129540" algn="ctr">
                        <a:spcAft>
                          <a:spcPts val="0"/>
                        </a:spcAft>
                      </a:pPr>
                      <a:r>
                        <a:rPr lang="en-US" sz="900" dirty="0">
                          <a:latin typeface="Times New Roman"/>
                          <a:ea typeface="新細明體"/>
                        </a:rPr>
                        <a:t>4</a:t>
                      </a:r>
                      <a:endParaRPr lang="zh-TW" sz="800" dirty="0">
                        <a:latin typeface="Times New Roman"/>
                        <a:ea typeface="新細明體"/>
                      </a:endParaRPr>
                    </a:p>
                    <a:p>
                      <a:pPr indent="129540" algn="ctr">
                        <a:spcAft>
                          <a:spcPts val="0"/>
                        </a:spcAft>
                      </a:pPr>
                      <a:r>
                        <a:rPr lang="en-US" sz="900" dirty="0">
                          <a:latin typeface="Times New Roman"/>
                          <a:ea typeface="新細明體"/>
                        </a:rPr>
                        <a:t>6</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Status Register Access</a:t>
                      </a:r>
                      <a:endParaRPr lang="zh-TW" sz="800" dirty="0">
                        <a:latin typeface="Times New Roman"/>
                        <a:ea typeface="新細明體"/>
                      </a:endParaRPr>
                    </a:p>
                    <a:p>
                      <a:pPr indent="129540" algn="ctr">
                        <a:spcAft>
                          <a:spcPts val="0"/>
                        </a:spcAft>
                      </a:pPr>
                      <a:r>
                        <a:rPr lang="en-US" sz="900" dirty="0">
                          <a:latin typeface="Times New Roman"/>
                          <a:ea typeface="新細明體"/>
                        </a:rPr>
                        <a:t>Bank Register Access</a:t>
                      </a:r>
                      <a:endParaRPr lang="zh-TW" sz="800" dirty="0">
                        <a:latin typeface="Times New Roman"/>
                        <a:ea typeface="新細明體"/>
                      </a:endParaRPr>
                    </a:p>
                    <a:p>
                      <a:pPr indent="129540" algn="ctr">
                        <a:spcAft>
                          <a:spcPts val="0"/>
                        </a:spcAft>
                      </a:pPr>
                      <a:r>
                        <a:rPr lang="en-US" sz="900" dirty="0">
                          <a:latin typeface="Times New Roman"/>
                          <a:ea typeface="新細明體"/>
                        </a:rPr>
                        <a:t>Coprocessor Access</a:t>
                      </a:r>
                      <a:endParaRPr lang="zh-TW" sz="800" dirty="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8760">
                <a:tc>
                  <a:txBody>
                    <a:bodyPr/>
                    <a:lstStyle/>
                    <a:p>
                      <a:pPr indent="129540" algn="just">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futex.h</a:t>
                      </a:r>
                      <a:endParaRPr lang="zh-TW" sz="800" dirty="0">
                        <a:latin typeface="Times New Roman"/>
                        <a:ea typeface="新細明體"/>
                      </a:endParaRPr>
                    </a:p>
                    <a:p>
                      <a:pPr indent="129540" algn="just">
                        <a:spcAft>
                          <a:spcPts val="0"/>
                        </a:spcAft>
                      </a:pPr>
                      <a:r>
                        <a:rPr lang="en-US" sz="900" dirty="0">
                          <a:latin typeface="Times New Roman"/>
                          <a:ea typeface="新細明體"/>
                        </a:rPr>
                        <a:t>arch/arm/include/</a:t>
                      </a:r>
                      <a:r>
                        <a:rPr lang="en-US" sz="900" dirty="0" err="1">
                          <a:latin typeface="Times New Roman"/>
                          <a:ea typeface="新細明體"/>
                        </a:rPr>
                        <a:t>asm</a:t>
                      </a:r>
                      <a:r>
                        <a:rPr lang="en-US" sz="900" dirty="0">
                          <a:latin typeface="Times New Roman"/>
                          <a:ea typeface="新細明體"/>
                        </a:rPr>
                        <a:t>/</a:t>
                      </a:r>
                      <a:r>
                        <a:rPr lang="en-US" sz="900" dirty="0" err="1">
                          <a:latin typeface="Times New Roman"/>
                          <a:ea typeface="新細明體"/>
                        </a:rPr>
                        <a:t>uaccess.h</a:t>
                      </a:r>
                      <a:r>
                        <a:rPr lang="en-US" sz="900" dirty="0">
                          <a:latin typeface="Times New Roman"/>
                          <a:ea typeface="新細明體"/>
                        </a:rPr>
                        <a:t> </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clear_user.S</a:t>
                      </a:r>
                      <a:endParaRPr lang="en-US" sz="9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copy_from_user.S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copy_to_user.S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csumpartialcopyuser.S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getuser.S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putuser.S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strnlen_user.S</a:t>
                      </a:r>
                      <a:endParaRPr lang="zh-TW" sz="800" dirty="0">
                        <a:latin typeface="Times New Roman"/>
                        <a:ea typeface="新細明體"/>
                      </a:endParaRPr>
                    </a:p>
                    <a:p>
                      <a:pPr indent="129540" algn="just">
                        <a:spcAft>
                          <a:spcPts val="0"/>
                        </a:spcAft>
                      </a:pPr>
                      <a:r>
                        <a:rPr lang="en-US" sz="900" dirty="0">
                          <a:latin typeface="Times New Roman"/>
                          <a:ea typeface="新細明體"/>
                        </a:rPr>
                        <a:t>arch/arm/lib/</a:t>
                      </a:r>
                      <a:r>
                        <a:rPr lang="en-US" sz="900" dirty="0" err="1">
                          <a:latin typeface="Times New Roman"/>
                          <a:ea typeface="新細明體"/>
                        </a:rPr>
                        <a:t>uaccess.S</a:t>
                      </a:r>
                      <a:endParaRPr lang="zh-TW" sz="800" dirty="0">
                        <a:latin typeface="Times New Roman"/>
                        <a:ea typeface="新細明體"/>
                      </a:endParaRPr>
                    </a:p>
                    <a:p>
                      <a:pPr indent="129540" algn="just">
                        <a:spcAft>
                          <a:spcPts val="0"/>
                        </a:spcAft>
                      </a:pPr>
                      <a:r>
                        <a:rPr lang="en-US" sz="900" dirty="0">
                          <a:latin typeface="Times New Roman"/>
                          <a:ea typeface="新細明體"/>
                        </a:rPr>
                        <a:t>arch/arm/</a:t>
                      </a:r>
                      <a:r>
                        <a:rPr lang="en-US" sz="900" dirty="0" err="1">
                          <a:latin typeface="Times New Roman"/>
                          <a:ea typeface="新細明體"/>
                        </a:rPr>
                        <a:t>nwfpe</a:t>
                      </a:r>
                      <a:r>
                        <a:rPr lang="en-US" sz="900" dirty="0">
                          <a:latin typeface="Times New Roman"/>
                          <a:ea typeface="新細明體"/>
                        </a:rPr>
                        <a:t>/</a:t>
                      </a:r>
                      <a:r>
                        <a:rPr lang="en-US" sz="900" dirty="0" err="1">
                          <a:latin typeface="Times New Roman"/>
                          <a:ea typeface="新細明體"/>
                        </a:rPr>
                        <a:t>entry.S</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3</a:t>
                      </a:r>
                      <a:endParaRPr lang="zh-TW" sz="800" dirty="0">
                        <a:latin typeface="Times New Roman"/>
                        <a:ea typeface="新細明體"/>
                      </a:endParaRPr>
                    </a:p>
                    <a:p>
                      <a:pPr indent="129540" algn="ctr">
                        <a:spcAft>
                          <a:spcPts val="0"/>
                        </a:spcAft>
                      </a:pPr>
                      <a:r>
                        <a:rPr lang="en-US" sz="900" dirty="0">
                          <a:latin typeface="Times New Roman"/>
                          <a:ea typeface="新細明體"/>
                        </a:rPr>
                        <a:t>6</a:t>
                      </a:r>
                      <a:endParaRPr lang="zh-TW" sz="800" dirty="0">
                        <a:latin typeface="Times New Roman"/>
                        <a:ea typeface="新細明體"/>
                      </a:endParaRPr>
                    </a:p>
                    <a:p>
                      <a:pPr indent="129540" algn="ctr">
                        <a:spcAft>
                          <a:spcPts val="0"/>
                        </a:spcAft>
                      </a:pPr>
                      <a:r>
                        <a:rPr lang="en-US" sz="900" dirty="0">
                          <a:latin typeface="Times New Roman"/>
                          <a:ea typeface="新細明體"/>
                        </a:rPr>
                        <a:t>8</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p>
                      <a:pPr indent="129540" algn="ctr">
                        <a:spcAft>
                          <a:spcPts val="0"/>
                        </a:spcAft>
                      </a:pPr>
                      <a:r>
                        <a:rPr lang="en-US" sz="900" dirty="0">
                          <a:latin typeface="Times New Roman"/>
                          <a:ea typeface="新細明體"/>
                        </a:rPr>
                        <a:t>10</a:t>
                      </a:r>
                      <a:endParaRPr lang="zh-TW" sz="800" dirty="0">
                        <a:latin typeface="Times New Roman"/>
                        <a:ea typeface="新細明體"/>
                      </a:endParaRPr>
                    </a:p>
                    <a:p>
                      <a:pPr indent="129540" algn="ctr">
                        <a:spcAft>
                          <a:spcPts val="0"/>
                        </a:spcAft>
                      </a:pPr>
                      <a:r>
                        <a:rPr lang="en-US" sz="900" dirty="0">
                          <a:latin typeface="Times New Roman"/>
                          <a:ea typeface="新細明體"/>
                        </a:rPr>
                        <a:t>4</a:t>
                      </a:r>
                      <a:endParaRPr lang="zh-TW" sz="800" dirty="0">
                        <a:latin typeface="Times New Roman"/>
                        <a:ea typeface="新細明體"/>
                      </a:endParaRPr>
                    </a:p>
                    <a:p>
                      <a:pPr indent="129540" algn="ctr">
                        <a:spcAft>
                          <a:spcPts val="0"/>
                        </a:spcAft>
                      </a:pPr>
                      <a:r>
                        <a:rPr lang="en-US" sz="900" dirty="0">
                          <a:latin typeface="Times New Roman"/>
                          <a:ea typeface="新細明體"/>
                        </a:rPr>
                        <a:t>8</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p>
                      <a:pPr indent="129540" algn="ctr">
                        <a:spcAft>
                          <a:spcPts val="0"/>
                        </a:spcAft>
                      </a:pPr>
                      <a:r>
                        <a:rPr lang="en-US" sz="900" dirty="0">
                          <a:latin typeface="Times New Roman"/>
                          <a:ea typeface="新細明體"/>
                        </a:rPr>
                        <a:t>11</a:t>
                      </a:r>
                      <a:endParaRPr lang="zh-TW" sz="800" dirty="0">
                        <a:latin typeface="Times New Roman"/>
                        <a:ea typeface="新細明體"/>
                      </a:endParaRPr>
                    </a:p>
                    <a:p>
                      <a:pPr indent="129540" algn="ctr">
                        <a:spcAft>
                          <a:spcPts val="0"/>
                        </a:spcAft>
                      </a:pPr>
                      <a:r>
                        <a:rPr lang="en-US" sz="900" dirty="0">
                          <a:latin typeface="Times New Roman"/>
                          <a:ea typeface="新細明體"/>
                        </a:rPr>
                        <a:t>1</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User Permission Access</a:t>
                      </a:r>
                      <a:endParaRPr lang="zh-TW" sz="800" dirty="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938">
                <a:tc>
                  <a:txBody>
                    <a:bodyPr/>
                    <a:lstStyle/>
                    <a:p>
                      <a:pPr indent="129540" algn="ctr">
                        <a:spcAft>
                          <a:spcPts val="0"/>
                        </a:spcAft>
                      </a:pPr>
                      <a:r>
                        <a:rPr lang="en-US" sz="900" dirty="0">
                          <a:latin typeface="Times New Roman"/>
                          <a:ea typeface="新細明體"/>
                        </a:rPr>
                        <a:t>Total</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r>
                        <a:rPr lang="en-US" sz="900" dirty="0">
                          <a:latin typeface="Times New Roman"/>
                          <a:ea typeface="新細明體"/>
                        </a:rPr>
                        <a:t>549</a:t>
                      </a:r>
                      <a:endParaRPr lang="zh-TW" sz="800" dirty="0">
                        <a:latin typeface="Times New Roman"/>
                        <a:ea typeface="新細明體"/>
                      </a:endParaRPr>
                    </a:p>
                  </a:txBody>
                  <a:tcPr marL="40822" marR="408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9540" algn="ctr">
                        <a:spcAft>
                          <a:spcPts val="0"/>
                        </a:spcAft>
                      </a:pPr>
                      <a:endParaRPr lang="en-US" sz="900" dirty="0">
                        <a:latin typeface="Times New Roman"/>
                        <a:ea typeface="新細明體"/>
                      </a:endParaRPr>
                    </a:p>
                  </a:txBody>
                  <a:tcPr marL="40822" marR="408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標題 1"/>
          <p:cNvSpPr>
            <a:spLocks noGrp="1"/>
          </p:cNvSpPr>
          <p:nvPr>
            <p:ph type="title"/>
          </p:nvPr>
        </p:nvSpPr>
        <p:spPr>
          <a:xfrm>
            <a:off x="985386" y="27070"/>
            <a:ext cx="6172200" cy="651272"/>
          </a:xfrm>
        </p:spPr>
        <p:txBody>
          <a:bodyPr>
            <a:normAutofit/>
          </a:bodyPr>
          <a:lstStyle/>
          <a:p>
            <a:r>
              <a:rPr lang="en-US" altLang="zh-TW" dirty="0"/>
              <a:t>Patched Guest Kernel Codes</a:t>
            </a:r>
            <a:endParaRPr lang="zh-TW" altLang="en-US" dirty="0"/>
          </a:p>
        </p:txBody>
      </p:sp>
      <p:sp>
        <p:nvSpPr>
          <p:cNvPr id="2" name="灯片编号占位符 1">
            <a:extLst>
              <a:ext uri="{FF2B5EF4-FFF2-40B4-BE49-F238E27FC236}">
                <a16:creationId xmlns:a16="http://schemas.microsoft.com/office/drawing/2014/main" id="{627C0EDC-04B6-14B5-68FB-7DEF60631B0C}"/>
              </a:ext>
            </a:extLst>
          </p:cNvPr>
          <p:cNvSpPr>
            <a:spLocks noGrp="1"/>
          </p:cNvSpPr>
          <p:nvPr>
            <p:ph type="sldNum" sz="quarter" idx="10"/>
          </p:nvPr>
        </p:nvSpPr>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149744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lang="en-US" altLang="zh-TW" dirty="0"/>
              <a:t>Para-Virtualization (1)</a:t>
            </a:r>
            <a:endParaRPr lang="zh-TW" altLang="en-US" dirty="0"/>
          </a:p>
        </p:txBody>
      </p:sp>
      <p:sp>
        <p:nvSpPr>
          <p:cNvPr id="3" name="內容版面配置區 2"/>
          <p:cNvSpPr>
            <a:spLocks noGrp="1"/>
          </p:cNvSpPr>
          <p:nvPr>
            <p:ph idx="1"/>
          </p:nvPr>
        </p:nvSpPr>
        <p:spPr>
          <a:xfrm>
            <a:off x="2050180" y="921155"/>
            <a:ext cx="5043639" cy="2765321"/>
          </a:xfrm>
        </p:spPr>
        <p:txBody>
          <a:bodyPr/>
          <a:lstStyle/>
          <a:p>
            <a:pPr marL="51435" indent="0">
              <a:buNone/>
            </a:pPr>
            <a:r>
              <a:rPr lang="en-US" altLang="zh-TW" dirty="0">
                <a:latin typeface="Calibri"/>
                <a:cs typeface="Calibri"/>
              </a:rPr>
              <a:t>…</a:t>
            </a:r>
          </a:p>
          <a:p>
            <a:pPr marL="51435" indent="0">
              <a:buNone/>
            </a:pPr>
            <a:r>
              <a:rPr lang="en-US" altLang="zh-TW" dirty="0">
                <a:latin typeface="Calibri"/>
                <a:cs typeface="Calibri"/>
              </a:rPr>
              <a:t>mov r0, r0</a:t>
            </a:r>
          </a:p>
          <a:p>
            <a:pPr marL="51435" indent="0">
              <a:buNone/>
            </a:pPr>
            <a:r>
              <a:rPr lang="en-US" altLang="zh-TW" dirty="0">
                <a:latin typeface="Calibri"/>
                <a:cs typeface="Calibri"/>
              </a:rPr>
              <a:t>add sp, sp</a:t>
            </a:r>
          </a:p>
          <a:p>
            <a:pPr marL="51435" indent="0">
              <a:buNone/>
            </a:pPr>
            <a:r>
              <a:rPr lang="en-US" altLang="zh-TW" dirty="0">
                <a:latin typeface="Calibri"/>
                <a:cs typeface="Calibri"/>
              </a:rPr>
              <a:t>movs pc, lr</a:t>
            </a:r>
          </a:p>
          <a:p>
            <a:pPr marL="51435" indent="0">
              <a:buNone/>
            </a:pPr>
            <a:r>
              <a:rPr lang="en-US" altLang="zh-TW" dirty="0">
                <a:latin typeface="Calibri"/>
                <a:cs typeface="Calibri"/>
              </a:rPr>
              <a:t>…</a:t>
            </a:r>
          </a:p>
          <a:p>
            <a:pPr marL="51435" indent="0">
              <a:buNone/>
            </a:pPr>
            <a:endParaRPr lang="zh-TW" altLang="en-US" dirty="0">
              <a:latin typeface="Calibri"/>
              <a:cs typeface="Calibri"/>
            </a:endParaRPr>
          </a:p>
        </p:txBody>
      </p:sp>
      <p:sp>
        <p:nvSpPr>
          <p:cNvPr id="4" name="灯片编号占位符 3">
            <a:extLst>
              <a:ext uri="{FF2B5EF4-FFF2-40B4-BE49-F238E27FC236}">
                <a16:creationId xmlns:a16="http://schemas.microsoft.com/office/drawing/2014/main" id="{D185B2A2-55EE-AA97-00EB-D9D37D782673}"/>
              </a:ext>
            </a:extLst>
          </p:cNvPr>
          <p:cNvSpPr>
            <a:spLocks noGrp="1"/>
          </p:cNvSpPr>
          <p:nvPr>
            <p:ph type="sldNum" sz="quarter" idx="10"/>
          </p:nvPr>
        </p:nvSpPr>
        <p:spPr/>
        <p:txBody>
          <a:bodyPr/>
          <a:lstStyle/>
          <a:p>
            <a:fld id="{D9B6BDF2-6896-4B98-8776-C18582F63BA5}" type="slidenum">
              <a:rPr lang="zh-TW" altLang="en-US" smtClean="0"/>
              <a:pPr/>
              <a:t>27</a:t>
            </a:fld>
            <a:endParaRPr lang="zh-TW" altLang="en-US"/>
          </a:p>
        </p:txBody>
      </p:sp>
    </p:spTree>
    <p:extLst>
      <p:ext uri="{BB962C8B-B14F-4D97-AF65-F5344CB8AC3E}">
        <p14:creationId xmlns:p14="http://schemas.microsoft.com/office/powerpoint/2010/main" val="15512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5899" y="108349"/>
            <a:ext cx="7799791" cy="519113"/>
          </a:xfrm>
        </p:spPr>
        <p:txBody>
          <a:bodyPr/>
          <a:lstStyle/>
          <a:p>
            <a:r>
              <a:rPr lang="en-US" altLang="zh-TW" dirty="0"/>
              <a:t>Para-</a:t>
            </a:r>
            <a:r>
              <a:rPr lang="en-US" altLang="zh-CN" dirty="0"/>
              <a:t>V</a:t>
            </a:r>
            <a:r>
              <a:rPr lang="en-US" altLang="zh-TW" dirty="0"/>
              <a:t>irtualization (2)</a:t>
            </a:r>
            <a:endParaRPr lang="zh-TW" altLang="en-US" dirty="0"/>
          </a:p>
        </p:txBody>
      </p:sp>
      <p:sp>
        <p:nvSpPr>
          <p:cNvPr id="3" name="內容版面配置區 2"/>
          <p:cNvSpPr>
            <a:spLocks noGrp="1"/>
          </p:cNvSpPr>
          <p:nvPr>
            <p:ph idx="1"/>
          </p:nvPr>
        </p:nvSpPr>
        <p:spPr>
          <a:xfrm>
            <a:off x="1293354" y="627462"/>
            <a:ext cx="7393446" cy="2519999"/>
          </a:xfrm>
        </p:spPr>
        <p:txBody>
          <a:bodyPr/>
          <a:lstStyle/>
          <a:p>
            <a:pPr marL="51435" indent="0">
              <a:buNone/>
            </a:pPr>
            <a:endParaRPr lang="en-US" altLang="zh-TW" sz="2000" dirty="0">
              <a:latin typeface="Calibri"/>
              <a:cs typeface="Calibri"/>
            </a:endParaRPr>
          </a:p>
          <a:p>
            <a:pPr marL="51435" indent="0">
              <a:buNone/>
            </a:pPr>
            <a:endParaRPr lang="en-US" altLang="zh-TW" sz="2000" dirty="0">
              <a:latin typeface="Calibri"/>
              <a:cs typeface="Calibri"/>
            </a:endParaRPr>
          </a:p>
          <a:p>
            <a:pPr marL="51435" indent="0">
              <a:buNone/>
            </a:pPr>
            <a:r>
              <a:rPr lang="en-US" altLang="zh-TW" sz="2000" dirty="0">
                <a:latin typeface="Calibri"/>
                <a:cs typeface="Calibri"/>
              </a:rPr>
              <a:t>…</a:t>
            </a:r>
          </a:p>
          <a:p>
            <a:pPr marL="51435" indent="0">
              <a:buNone/>
            </a:pPr>
            <a:r>
              <a:rPr lang="en-US" altLang="zh-TW" sz="2000" dirty="0">
                <a:latin typeface="Calibri"/>
                <a:cs typeface="Calibri"/>
              </a:rPr>
              <a:t>mov r0, r0</a:t>
            </a:r>
          </a:p>
          <a:p>
            <a:pPr marL="51435" indent="0">
              <a:buNone/>
            </a:pPr>
            <a:r>
              <a:rPr lang="en-US" altLang="zh-TW" sz="2000" dirty="0">
                <a:latin typeface="Calibri"/>
                <a:cs typeface="Calibri"/>
              </a:rPr>
              <a:t>add sp, sp</a:t>
            </a:r>
          </a:p>
          <a:p>
            <a:pPr marL="51435" indent="0">
              <a:buNone/>
            </a:pPr>
            <a:r>
              <a:rPr lang="en-US" altLang="zh-TW" sz="2000" dirty="0">
                <a:solidFill>
                  <a:srgbClr val="FF0000"/>
                </a:solidFill>
                <a:latin typeface="Calibri"/>
                <a:cs typeface="Calibri"/>
              </a:rPr>
              <a:t>virt_svc_movs</a:t>
            </a:r>
            <a:r>
              <a:rPr lang="en-US" altLang="zh-TW" sz="2000" dirty="0">
                <a:solidFill>
                  <a:srgbClr val="FFFF00"/>
                </a:solidFill>
                <a:latin typeface="Calibri"/>
                <a:cs typeface="Calibri"/>
              </a:rPr>
              <a:t> </a:t>
            </a:r>
            <a:r>
              <a:rPr lang="en-US" altLang="zh-TW" sz="2000" dirty="0">
                <a:latin typeface="Calibri"/>
                <a:cs typeface="Calibri"/>
              </a:rPr>
              <a:t>“movs pc, lr”</a:t>
            </a:r>
          </a:p>
          <a:p>
            <a:pPr marL="51435" indent="0">
              <a:buNone/>
            </a:pPr>
            <a:r>
              <a:rPr lang="en-US" altLang="zh-TW" sz="2000" dirty="0">
                <a:latin typeface="Calibri"/>
                <a:cs typeface="Calibri"/>
              </a:rPr>
              <a:t>…</a:t>
            </a:r>
          </a:p>
          <a:p>
            <a:pPr marL="51435" indent="0">
              <a:buNone/>
            </a:pPr>
            <a:endParaRPr lang="zh-TW" altLang="en-US" sz="2000" dirty="0">
              <a:latin typeface="Calibri"/>
              <a:cs typeface="Calibri"/>
            </a:endParaRPr>
          </a:p>
        </p:txBody>
      </p:sp>
      <p:sp>
        <p:nvSpPr>
          <p:cNvPr id="5" name="文字方塊 4"/>
          <p:cNvSpPr txBox="1"/>
          <p:nvPr/>
        </p:nvSpPr>
        <p:spPr>
          <a:xfrm>
            <a:off x="4775794" y="1000426"/>
            <a:ext cx="3564396" cy="1077218"/>
          </a:xfrm>
          <a:prstGeom prst="rect">
            <a:avLst/>
          </a:prstGeom>
          <a:noFill/>
        </p:spPr>
        <p:txBody>
          <a:bodyPr wrap="square" rtlCol="0">
            <a:spAutoFit/>
          </a:bodyPr>
          <a:lstStyle/>
          <a:p>
            <a:r>
              <a:rPr lang="en-US" altLang="zh-TW" sz="1600" dirty="0"/>
              <a:t>.macro virt_svc_movs, inst</a:t>
            </a:r>
          </a:p>
          <a:p>
            <a:r>
              <a:rPr lang="en-US" altLang="zh-TW" sz="1600" dirty="0"/>
              <a:t>SWI 0x190</a:t>
            </a:r>
          </a:p>
          <a:p>
            <a:r>
              <a:rPr lang="en-US" altLang="zh-TW" sz="1600" dirty="0"/>
              <a:t>\inst</a:t>
            </a:r>
          </a:p>
          <a:p>
            <a:r>
              <a:rPr lang="en-US" altLang="zh-TW" sz="1600" dirty="0"/>
              <a:t>.endm</a:t>
            </a:r>
            <a:endParaRPr lang="zh-TW" altLang="en-US" sz="1600" dirty="0"/>
          </a:p>
        </p:txBody>
      </p:sp>
      <p:cxnSp>
        <p:nvCxnSpPr>
          <p:cNvPr id="7" name="直線單箭頭接點 6"/>
          <p:cNvCxnSpPr>
            <a:cxnSpLocks/>
          </p:cNvCxnSpPr>
          <p:nvPr/>
        </p:nvCxnSpPr>
        <p:spPr>
          <a:xfrm flipV="1">
            <a:off x="2706363" y="1373390"/>
            <a:ext cx="2069431" cy="10772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745641" y="3234105"/>
            <a:ext cx="58293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TW" sz="1600" dirty="0"/>
              <a:t>We replace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4" name="灯片编号占位符 3">
            <a:extLst>
              <a:ext uri="{FF2B5EF4-FFF2-40B4-BE49-F238E27FC236}">
                <a16:creationId xmlns:a16="http://schemas.microsoft.com/office/drawing/2014/main" id="{8BF3E961-416A-681F-DB17-898588995670}"/>
              </a:ext>
            </a:extLst>
          </p:cNvPr>
          <p:cNvSpPr>
            <a:spLocks noGrp="1"/>
          </p:cNvSpPr>
          <p:nvPr>
            <p:ph type="sldNum" sz="quarter" idx="10"/>
          </p:nvPr>
        </p:nvSpPr>
        <p:spPr/>
        <p:txBody>
          <a:bodyPr/>
          <a:lstStyle/>
          <a:p>
            <a:fld id="{D9B6BDF2-6896-4B98-8776-C18582F63BA5}" type="slidenum">
              <a:rPr lang="zh-TW" altLang="en-US" smtClean="0"/>
              <a:pPr/>
              <a:t>28</a:t>
            </a:fld>
            <a:endParaRPr lang="zh-TW" altLang="en-US"/>
          </a:p>
        </p:txBody>
      </p:sp>
    </p:spTree>
    <p:extLst>
      <p:ext uri="{BB962C8B-B14F-4D97-AF65-F5344CB8AC3E}">
        <p14:creationId xmlns:p14="http://schemas.microsoft.com/office/powerpoint/2010/main" val="38538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1A07228-7731-EABA-0B78-7EDAE7288304}"/>
              </a:ext>
            </a:extLst>
          </p:cNvPr>
          <p:cNvGrpSpPr/>
          <p:nvPr/>
        </p:nvGrpSpPr>
        <p:grpSpPr>
          <a:xfrm>
            <a:off x="1825388" y="887104"/>
            <a:ext cx="5493224" cy="3616658"/>
            <a:chOff x="1439652" y="249492"/>
            <a:chExt cx="6480721" cy="4536504"/>
          </a:xfrm>
        </p:grpSpPr>
        <p:sp>
          <p:nvSpPr>
            <p:cNvPr id="6" name="流程圖: 程序 5"/>
            <p:cNvSpPr/>
            <p:nvPr/>
          </p:nvSpPr>
          <p:spPr>
            <a:xfrm>
              <a:off x="1461204" y="897564"/>
              <a:ext cx="6459169" cy="48605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KVM Trap Entry</a:t>
              </a:r>
              <a:endParaRPr lang="zh-TW" altLang="en-US" sz="1400" dirty="0">
                <a:latin typeface="Times New Roman" panose="02020603050405020304" pitchFamily="18" charset="0"/>
                <a:cs typeface="Times New Roman" panose="02020603050405020304" pitchFamily="18" charset="0"/>
              </a:endParaRPr>
            </a:p>
          </p:txBody>
        </p:sp>
        <p:grpSp>
          <p:nvGrpSpPr>
            <p:cNvPr id="111" name="群組 110"/>
            <p:cNvGrpSpPr/>
            <p:nvPr/>
          </p:nvGrpSpPr>
          <p:grpSpPr>
            <a:xfrm>
              <a:off x="3757112" y="1383618"/>
              <a:ext cx="1867350" cy="1350150"/>
              <a:chOff x="3485483" y="1844828"/>
              <a:chExt cx="2489800" cy="1800196"/>
            </a:xfrm>
          </p:grpSpPr>
          <p:sp>
            <p:nvSpPr>
              <p:cNvPr id="7" name="流程圖: 程序 6"/>
              <p:cNvSpPr/>
              <p:nvPr/>
            </p:nvSpPr>
            <p:spPr>
              <a:xfrm>
                <a:off x="3485483" y="2276872"/>
                <a:ext cx="2489800"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KVM/Guest</a:t>
                </a:r>
              </a:p>
              <a:p>
                <a:pPr algn="ctr"/>
                <a:r>
                  <a:rPr lang="en-US" altLang="zh-TW" sz="1400" dirty="0">
                    <a:latin typeface="Times New Roman" panose="02020603050405020304" pitchFamily="18" charset="0"/>
                    <a:cs typeface="Times New Roman" panose="02020603050405020304" pitchFamily="18" charset="0"/>
                  </a:rPr>
                  <a:t> Context Switch </a:t>
                </a:r>
              </a:p>
              <a:p>
                <a:pPr algn="ctr"/>
                <a:r>
                  <a:rPr lang="en-US" altLang="zh-TW" sz="1400" dirty="0">
                    <a:latin typeface="Times New Roman" panose="02020603050405020304" pitchFamily="18" charset="0"/>
                    <a:cs typeface="Times New Roman" panose="02020603050405020304" pitchFamily="18" charset="0"/>
                  </a:rPr>
                  <a:t>Unit</a:t>
                </a:r>
                <a:endParaRPr lang="zh-TW" altLang="en-US" sz="1400" dirty="0">
                  <a:latin typeface="Times New Roman" panose="02020603050405020304" pitchFamily="18" charset="0"/>
                  <a:cs typeface="Times New Roman" panose="02020603050405020304" pitchFamily="18" charset="0"/>
                </a:endParaRPr>
              </a:p>
            </p:txBody>
          </p:sp>
          <p:cxnSp>
            <p:nvCxnSpPr>
              <p:cNvPr id="20" name="直線單箭頭接點 19"/>
              <p:cNvCxnSpPr>
                <a:cxnSpLocks/>
                <a:stCxn id="6" idx="2"/>
                <a:endCxn id="7" idx="0"/>
              </p:cNvCxnSpPr>
              <p:nvPr/>
            </p:nvCxnSpPr>
            <p:spPr>
              <a:xfrm flipH="1">
                <a:off x="4730383"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0" name="群組 109"/>
            <p:cNvGrpSpPr/>
            <p:nvPr/>
          </p:nvGrpSpPr>
          <p:grpSpPr>
            <a:xfrm>
              <a:off x="1461204" y="1383618"/>
              <a:ext cx="2140657" cy="1350150"/>
              <a:chOff x="424271" y="1844824"/>
              <a:chExt cx="2854209" cy="1800200"/>
            </a:xfrm>
          </p:grpSpPr>
          <p:sp>
            <p:nvSpPr>
              <p:cNvPr id="11" name="流程圖: 程序 10"/>
              <p:cNvSpPr/>
              <p:nvPr/>
            </p:nvSpPr>
            <p:spPr>
              <a:xfrm>
                <a:off x="424271" y="2276872"/>
                <a:ext cx="2854209"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Host Trap Handler</a:t>
                </a:r>
                <a:endParaRPr lang="zh-TW" altLang="en-US" sz="1400" dirty="0">
                  <a:latin typeface="Times New Roman" panose="02020603050405020304" pitchFamily="18" charset="0"/>
                  <a:cs typeface="Times New Roman" panose="02020603050405020304" pitchFamily="18" charset="0"/>
                </a:endParaRPr>
              </a:p>
            </p:txBody>
          </p:sp>
          <p:cxnSp>
            <p:nvCxnSpPr>
              <p:cNvPr id="21" name="直線單箭頭接點 20"/>
              <p:cNvCxnSpPr>
                <a:endCxn id="11" idx="0"/>
              </p:cNvCxnSpPr>
              <p:nvPr/>
            </p:nvCxnSpPr>
            <p:spPr>
              <a:xfrm>
                <a:off x="1851375"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a:xfrm>
              <a:off x="1461203" y="3705876"/>
              <a:ext cx="1351926" cy="1080120"/>
              <a:chOff x="424271" y="4941168"/>
              <a:chExt cx="1802568" cy="1440160"/>
            </a:xfrm>
          </p:grpSpPr>
          <p:sp>
            <p:nvSpPr>
              <p:cNvPr id="16" name="流程圖: 程序 15"/>
              <p:cNvSpPr/>
              <p:nvPr/>
            </p:nvSpPr>
            <p:spPr>
              <a:xfrm>
                <a:off x="424271" y="5445224"/>
                <a:ext cx="1802568"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Instruction Emulation</a:t>
                </a:r>
                <a:endParaRPr lang="zh-TW" altLang="en-US" sz="1400" dirty="0">
                  <a:latin typeface="Times New Roman" panose="02020603050405020304" pitchFamily="18" charset="0"/>
                  <a:cs typeface="Times New Roman" panose="02020603050405020304" pitchFamily="18" charset="0"/>
                </a:endParaRPr>
              </a:p>
            </p:txBody>
          </p:sp>
          <p:cxnSp>
            <p:nvCxnSpPr>
              <p:cNvPr id="22" name="直線單箭頭接點 21"/>
              <p:cNvCxnSpPr>
                <a:endCxn id="16" idx="0"/>
              </p:cNvCxnSpPr>
              <p:nvPr/>
            </p:nvCxnSpPr>
            <p:spPr>
              <a:xfrm>
                <a:off x="1325555"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群組 115"/>
            <p:cNvGrpSpPr/>
            <p:nvPr/>
          </p:nvGrpSpPr>
          <p:grpSpPr>
            <a:xfrm>
              <a:off x="4247964" y="3714750"/>
              <a:ext cx="2302710" cy="1071246"/>
              <a:chOff x="4597282" y="4953000"/>
              <a:chExt cx="3070280" cy="1428328"/>
            </a:xfrm>
          </p:grpSpPr>
          <p:sp>
            <p:nvSpPr>
              <p:cNvPr id="15" name="流程圖: 程序 14"/>
              <p:cNvSpPr/>
              <p:nvPr/>
            </p:nvSpPr>
            <p:spPr>
              <a:xfrm>
                <a:off x="4597282" y="5445224"/>
                <a:ext cx="3070280"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Exception/Interrupt Emulation</a:t>
                </a:r>
                <a:endParaRPr lang="zh-TW" altLang="en-US" sz="1400" dirty="0">
                  <a:latin typeface="Times New Roman" panose="02020603050405020304" pitchFamily="18" charset="0"/>
                  <a:cs typeface="Times New Roman" panose="02020603050405020304" pitchFamily="18" charset="0"/>
                </a:endParaRPr>
              </a:p>
            </p:txBody>
          </p:sp>
          <p:cxnSp>
            <p:nvCxnSpPr>
              <p:cNvPr id="24" name="直線單箭頭接點 23"/>
              <p:cNvCxnSpPr>
                <a:endCxn id="15" idx="0"/>
              </p:cNvCxnSpPr>
              <p:nvPr/>
            </p:nvCxnSpPr>
            <p:spPr>
              <a:xfrm flipH="1">
                <a:off x="6132422" y="4953000"/>
                <a:ext cx="9068"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5" name="群組 114"/>
            <p:cNvGrpSpPr/>
            <p:nvPr/>
          </p:nvGrpSpPr>
          <p:grpSpPr>
            <a:xfrm>
              <a:off x="2897814" y="3705876"/>
              <a:ext cx="1281385" cy="1080120"/>
              <a:chOff x="3522360" y="4941168"/>
              <a:chExt cx="1708513" cy="1440160"/>
            </a:xfrm>
          </p:grpSpPr>
          <p:sp>
            <p:nvSpPr>
              <p:cNvPr id="14" name="流程圖: 程序 13"/>
              <p:cNvSpPr/>
              <p:nvPr/>
            </p:nvSpPr>
            <p:spPr>
              <a:xfrm>
                <a:off x="3522360" y="5445224"/>
                <a:ext cx="1708513"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MMU Emulation</a:t>
                </a:r>
                <a:endParaRPr lang="zh-TW" altLang="en-US" sz="1400" dirty="0">
                  <a:latin typeface="Times New Roman" panose="02020603050405020304" pitchFamily="18" charset="0"/>
                  <a:cs typeface="Times New Roman" panose="02020603050405020304" pitchFamily="18" charset="0"/>
                </a:endParaRPr>
              </a:p>
            </p:txBody>
          </p:sp>
          <p:cxnSp>
            <p:nvCxnSpPr>
              <p:cNvPr id="25" name="直線單箭頭接點 24"/>
              <p:cNvCxnSpPr>
                <a:endCxn id="14" idx="0"/>
              </p:cNvCxnSpPr>
              <p:nvPr/>
            </p:nvCxnSpPr>
            <p:spPr>
              <a:xfrm>
                <a:off x="4376617"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6624228" y="3714750"/>
              <a:ext cx="1296144" cy="1071246"/>
              <a:chOff x="7236296" y="4953000"/>
              <a:chExt cx="1728192" cy="1428328"/>
            </a:xfrm>
          </p:grpSpPr>
          <p:sp>
            <p:nvSpPr>
              <p:cNvPr id="10" name="流程圖: 程序 9"/>
              <p:cNvSpPr/>
              <p:nvPr/>
            </p:nvSpPr>
            <p:spPr>
              <a:xfrm>
                <a:off x="7236296" y="5445224"/>
                <a:ext cx="1728192"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QEMU I/O</a:t>
                </a:r>
              </a:p>
              <a:p>
                <a:pPr algn="ctr"/>
                <a:r>
                  <a:rPr lang="en-US" altLang="zh-TW" sz="1400" dirty="0">
                    <a:latin typeface="Times New Roman" panose="02020603050405020304" pitchFamily="18" charset="0"/>
                    <a:cs typeface="Times New Roman" panose="02020603050405020304" pitchFamily="18" charset="0"/>
                  </a:rPr>
                  <a:t>Emulation</a:t>
                </a:r>
                <a:endParaRPr lang="zh-TW" altLang="en-US" sz="1400" dirty="0">
                  <a:latin typeface="Times New Roman" panose="02020603050405020304" pitchFamily="18" charset="0"/>
                  <a:cs typeface="Times New Roman" panose="02020603050405020304" pitchFamily="18" charset="0"/>
                </a:endParaRPr>
              </a:p>
            </p:txBody>
          </p:sp>
          <p:cxnSp>
            <p:nvCxnSpPr>
              <p:cNvPr id="23" name="直線單箭頭接點 22"/>
              <p:cNvCxnSpPr>
                <a:endCxn id="10" idx="0"/>
              </p:cNvCxnSpPr>
              <p:nvPr/>
            </p:nvCxnSpPr>
            <p:spPr>
              <a:xfrm>
                <a:off x="8100392" y="4953000"/>
                <a:ext cx="0"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群組 117"/>
            <p:cNvGrpSpPr/>
            <p:nvPr/>
          </p:nvGrpSpPr>
          <p:grpSpPr>
            <a:xfrm>
              <a:off x="1439652" y="2733769"/>
              <a:ext cx="6480720" cy="972109"/>
              <a:chOff x="395536" y="3645026"/>
              <a:chExt cx="8640960" cy="1296142"/>
            </a:xfrm>
          </p:grpSpPr>
          <p:sp>
            <p:nvSpPr>
              <p:cNvPr id="13" name="流程圖: 程序 12"/>
              <p:cNvSpPr/>
              <p:nvPr/>
            </p:nvSpPr>
            <p:spPr>
              <a:xfrm>
                <a:off x="395536" y="4293096"/>
                <a:ext cx="8640960"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KVM</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Trap Dispatcher</a:t>
                </a:r>
                <a:endParaRPr lang="zh-TW" altLang="en-US" sz="1400" dirty="0">
                  <a:latin typeface="Times New Roman" panose="02020603050405020304" pitchFamily="18" charset="0"/>
                  <a:cs typeface="Times New Roman" panose="02020603050405020304" pitchFamily="18" charset="0"/>
                </a:endParaRPr>
              </a:p>
            </p:txBody>
          </p:sp>
          <p:cxnSp>
            <p:nvCxnSpPr>
              <p:cNvPr id="45" name="直線單箭頭接點 44"/>
              <p:cNvCxnSpPr>
                <a:stCxn id="7" idx="2"/>
                <a:endCxn id="13" idx="0"/>
              </p:cNvCxnSpPr>
              <p:nvPr/>
            </p:nvCxnSpPr>
            <p:spPr>
              <a:xfrm flipH="1">
                <a:off x="4716016" y="3645024"/>
                <a:ext cx="14367" cy="648072"/>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6" name="向下箭號 45"/>
            <p:cNvSpPr/>
            <p:nvPr/>
          </p:nvSpPr>
          <p:spPr>
            <a:xfrm>
              <a:off x="1977744"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UND</a:t>
              </a:r>
              <a:endParaRPr lang="zh-TW" altLang="en-US" sz="1400" dirty="0">
                <a:latin typeface="Times New Roman" panose="02020603050405020304" pitchFamily="18" charset="0"/>
                <a:cs typeface="Times New Roman" panose="02020603050405020304" pitchFamily="18" charset="0"/>
              </a:endParaRPr>
            </a:p>
          </p:txBody>
        </p:sp>
        <p:sp>
          <p:nvSpPr>
            <p:cNvPr id="47" name="向下箭號 46"/>
            <p:cNvSpPr/>
            <p:nvPr/>
          </p:nvSpPr>
          <p:spPr>
            <a:xfrm>
              <a:off x="3475308"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ABORT</a:t>
              </a:r>
              <a:endParaRPr lang="zh-TW" altLang="en-US" sz="1400" dirty="0">
                <a:latin typeface="Times New Roman" panose="02020603050405020304" pitchFamily="18" charset="0"/>
                <a:cs typeface="Times New Roman" panose="02020603050405020304" pitchFamily="18" charset="0"/>
              </a:endParaRPr>
            </a:p>
          </p:txBody>
        </p:sp>
        <p:sp>
          <p:nvSpPr>
            <p:cNvPr id="48" name="向下箭號 47"/>
            <p:cNvSpPr/>
            <p:nvPr/>
          </p:nvSpPr>
          <p:spPr>
            <a:xfrm>
              <a:off x="4810884"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SWI</a:t>
              </a:r>
              <a:endParaRPr lang="zh-TW" altLang="en-US" sz="1400" dirty="0">
                <a:latin typeface="Times New Roman" panose="02020603050405020304" pitchFamily="18" charset="0"/>
                <a:cs typeface="Times New Roman" panose="02020603050405020304" pitchFamily="18" charset="0"/>
              </a:endParaRPr>
            </a:p>
          </p:txBody>
        </p:sp>
        <p:sp>
          <p:nvSpPr>
            <p:cNvPr id="49" name="向下箭號 48"/>
            <p:cNvSpPr/>
            <p:nvPr/>
          </p:nvSpPr>
          <p:spPr>
            <a:xfrm>
              <a:off x="6219756" y="249492"/>
              <a:ext cx="1219278" cy="648072"/>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latin typeface="Times New Roman" panose="02020603050405020304" pitchFamily="18" charset="0"/>
                  <a:cs typeface="Times New Roman" panose="02020603050405020304" pitchFamily="18" charset="0"/>
                </a:rPr>
                <a:t>IRQ/FIQ</a:t>
              </a:r>
              <a:endParaRPr lang="zh-TW" altLang="en-US" sz="1400" dirty="0">
                <a:latin typeface="Times New Roman" panose="02020603050405020304" pitchFamily="18" charset="0"/>
                <a:cs typeface="Times New Roman" panose="02020603050405020304" pitchFamily="18" charset="0"/>
              </a:endParaRPr>
            </a:p>
          </p:txBody>
        </p:sp>
      </p:grpSp>
      <p:sp>
        <p:nvSpPr>
          <p:cNvPr id="3" name="標題 1">
            <a:extLst>
              <a:ext uri="{FF2B5EF4-FFF2-40B4-BE49-F238E27FC236}">
                <a16:creationId xmlns:a16="http://schemas.microsoft.com/office/drawing/2014/main" id="{732A2445-6822-CA86-9DAC-256981CE6D77}"/>
              </a:ext>
            </a:extLst>
          </p:cNvPr>
          <p:cNvSpPr>
            <a:spLocks noGrp="1"/>
          </p:cNvSpPr>
          <p:nvPr>
            <p:ph type="title"/>
          </p:nvPr>
        </p:nvSpPr>
        <p:spPr>
          <a:xfrm>
            <a:off x="875899" y="108349"/>
            <a:ext cx="7799791" cy="519113"/>
          </a:xfrm>
        </p:spPr>
        <p:txBody>
          <a:bodyPr/>
          <a:lstStyle/>
          <a:p>
            <a:r>
              <a:rPr lang="en-US" altLang="zh-TW" dirty="0"/>
              <a:t>Para-</a:t>
            </a:r>
            <a:r>
              <a:rPr lang="en-US" altLang="zh-CN" dirty="0"/>
              <a:t>V</a:t>
            </a:r>
            <a:r>
              <a:rPr lang="en-US" altLang="zh-TW" dirty="0"/>
              <a:t>irtualization (3)</a:t>
            </a:r>
            <a:endParaRPr lang="zh-TW" altLang="en-US" dirty="0"/>
          </a:p>
        </p:txBody>
      </p:sp>
      <p:sp>
        <p:nvSpPr>
          <p:cNvPr id="4" name="灯片编号占位符 3">
            <a:extLst>
              <a:ext uri="{FF2B5EF4-FFF2-40B4-BE49-F238E27FC236}">
                <a16:creationId xmlns:a16="http://schemas.microsoft.com/office/drawing/2014/main" id="{5CDFD6BF-7655-A304-288E-68FA4F1173C1}"/>
              </a:ext>
            </a:extLst>
          </p:cNvPr>
          <p:cNvSpPr>
            <a:spLocks noGrp="1"/>
          </p:cNvSpPr>
          <p:nvPr>
            <p:ph type="sldNum" sz="quarter" idx="10"/>
          </p:nvPr>
        </p:nvSpPr>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214141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40" y="108349"/>
            <a:ext cx="7801750" cy="519113"/>
          </a:xfrm>
        </p:spPr>
        <p:txBody>
          <a:bodyPr/>
          <a:lstStyle/>
          <a:p>
            <a:r>
              <a:rPr lang="en-US" dirty="0" err="1"/>
              <a:t>Xen</a:t>
            </a:r>
            <a:endParaRPr lang="en-US" dirty="0"/>
          </a:p>
        </p:txBody>
      </p:sp>
      <p:sp>
        <p:nvSpPr>
          <p:cNvPr id="3" name="Content Placeholder 2"/>
          <p:cNvSpPr>
            <a:spLocks noGrp="1"/>
          </p:cNvSpPr>
          <p:nvPr>
            <p:ph idx="1"/>
          </p:nvPr>
        </p:nvSpPr>
        <p:spPr>
          <a:xfrm>
            <a:off x="987227" y="815272"/>
            <a:ext cx="7452765" cy="3797188"/>
          </a:xfrm>
        </p:spPr>
        <p:txBody>
          <a:bodyPr>
            <a:noAutofit/>
          </a:bodyPr>
          <a:lstStyle/>
          <a:p>
            <a:pPr>
              <a:spcBef>
                <a:spcPts val="0"/>
              </a:spcBef>
            </a:pPr>
            <a:r>
              <a:rPr lang="en-US" sz="2000" dirty="0">
                <a:latin typeface="Times New Roman" panose="02020603050405020304" pitchFamily="18" charset="0"/>
                <a:cs typeface="Times New Roman" panose="02020603050405020304" pitchFamily="18" charset="0"/>
              </a:rPr>
              <a:t>Basic properties </a:t>
            </a:r>
          </a:p>
          <a:p>
            <a:pPr lvl="1">
              <a:spcBef>
                <a:spcPts val="0"/>
              </a:spcBef>
            </a:pPr>
            <a:r>
              <a:rPr lang="en-US" sz="1600" dirty="0">
                <a:latin typeface="Times New Roman" panose="02020603050405020304" pitchFamily="18" charset="0"/>
                <a:cs typeface="Times New Roman" panose="02020603050405020304" pitchFamily="18" charset="0"/>
              </a:rPr>
              <a:t>Para-virtualization</a:t>
            </a:r>
          </a:p>
          <a:p>
            <a:pPr lvl="2">
              <a:spcBef>
                <a:spcPts val="0"/>
              </a:spcBef>
            </a:pPr>
            <a:r>
              <a:rPr lang="en-US" sz="1600" dirty="0">
                <a:latin typeface="Times New Roman" panose="02020603050405020304" pitchFamily="18" charset="0"/>
                <a:cs typeface="Times New Roman" panose="02020603050405020304" pitchFamily="18" charset="0"/>
              </a:rPr>
              <a:t>Achieve high performance even on its host architecture (x86) which has a reputation for non-cooperation with traditional virtualization techniques.</a:t>
            </a:r>
          </a:p>
          <a:p>
            <a:pPr lvl="1">
              <a:spcBef>
                <a:spcPts val="0"/>
              </a:spcBef>
            </a:pPr>
            <a:r>
              <a:rPr lang="en-US" sz="1600" dirty="0">
                <a:latin typeface="Times New Roman" panose="02020603050405020304" pitchFamily="18" charset="0"/>
                <a:cs typeface="Times New Roman" panose="02020603050405020304" pitchFamily="18" charset="0"/>
              </a:rPr>
              <a:t>Hardware assisted virtualization</a:t>
            </a:r>
          </a:p>
          <a:p>
            <a:pPr lvl="2">
              <a:spcBef>
                <a:spcPts val="0"/>
              </a:spcBef>
            </a:pPr>
            <a:r>
              <a:rPr lang="en-US" sz="1600" dirty="0">
                <a:latin typeface="Times New Roman" panose="02020603050405020304" pitchFamily="18" charset="0"/>
                <a:cs typeface="Times New Roman" panose="02020603050405020304" pitchFamily="18" charset="0"/>
              </a:rPr>
              <a:t>Both Intel and AMD have contributed modifications to </a:t>
            </a:r>
            <a:r>
              <a:rPr lang="en-US" sz="1600" dirty="0" err="1">
                <a:latin typeface="Times New Roman" panose="02020603050405020304" pitchFamily="18" charset="0"/>
                <a:cs typeface="Times New Roman" panose="02020603050405020304" pitchFamily="18" charset="0"/>
              </a:rPr>
              <a:t>Xen</a:t>
            </a:r>
            <a:r>
              <a:rPr lang="en-US" sz="1600" dirty="0">
                <a:latin typeface="Times New Roman" panose="02020603050405020304" pitchFamily="18" charset="0"/>
                <a:cs typeface="Times New Roman" panose="02020603050405020304" pitchFamily="18" charset="0"/>
              </a:rPr>
              <a:t> to support their respective Intel VT-x and AMD-V architecture extensions.</a:t>
            </a:r>
          </a:p>
          <a:p>
            <a:pPr lvl="1">
              <a:spcBef>
                <a:spcPts val="0"/>
              </a:spcBef>
            </a:pPr>
            <a:r>
              <a:rPr lang="en-US" sz="1600" dirty="0">
                <a:latin typeface="Times New Roman" panose="02020603050405020304" pitchFamily="18" charset="0"/>
                <a:cs typeface="Times New Roman" panose="02020603050405020304" pitchFamily="18" charset="0"/>
              </a:rPr>
              <a:t>Live migration</a:t>
            </a:r>
          </a:p>
          <a:p>
            <a:pPr lvl="2">
              <a:spcBef>
                <a:spcPts val="0"/>
              </a:spcBef>
            </a:pPr>
            <a:r>
              <a:rPr lang="en-US" sz="1600" dirty="0">
                <a:latin typeface="Times New Roman" panose="02020603050405020304" pitchFamily="18" charset="0"/>
                <a:cs typeface="Times New Roman" panose="02020603050405020304" pitchFamily="18" charset="0"/>
              </a:rPr>
              <a:t>The LAN iteratively copies the memory of the virtual machine to the destination without stopping its execution.</a:t>
            </a:r>
          </a:p>
          <a:p>
            <a:pPr>
              <a:spcBef>
                <a:spcPts val="0"/>
              </a:spcBef>
            </a:pPr>
            <a:r>
              <a:rPr lang="en-US" sz="2000" dirty="0">
                <a:latin typeface="Times New Roman" panose="02020603050405020304" pitchFamily="18" charset="0"/>
                <a:cs typeface="Times New Roman" panose="02020603050405020304" pitchFamily="18" charset="0"/>
              </a:rPr>
              <a:t>Implement system</a:t>
            </a:r>
          </a:p>
          <a:p>
            <a:pPr lvl="1">
              <a:spcBef>
                <a:spcPts val="0"/>
              </a:spcBef>
            </a:pPr>
            <a:r>
              <a:rPr lang="en-US" sz="1600" dirty="0">
                <a:latin typeface="Times New Roman" panose="02020603050405020304" pitchFamily="18" charset="0"/>
                <a:cs typeface="Times New Roman" panose="02020603050405020304" pitchFamily="18" charset="0"/>
              </a:rPr>
              <a:t>Novell's SUSE Linux Enterprise 10</a:t>
            </a:r>
          </a:p>
          <a:p>
            <a:pPr lvl="1">
              <a:spcBef>
                <a:spcPts val="0"/>
              </a:spcBef>
            </a:pPr>
            <a:r>
              <a:rPr lang="en-US" sz="1600" dirty="0">
                <a:latin typeface="Times New Roman" panose="02020603050405020304" pitchFamily="18" charset="0"/>
                <a:cs typeface="Times New Roman" panose="02020603050405020304" pitchFamily="18" charset="0"/>
              </a:rPr>
              <a:t>Red Hat's RHEL 5</a:t>
            </a:r>
          </a:p>
          <a:p>
            <a:pPr lvl="1">
              <a:spcBef>
                <a:spcPts val="0"/>
              </a:spcBef>
            </a:pPr>
            <a:r>
              <a:rPr lang="en-US" sz="1600" dirty="0">
                <a:latin typeface="Times New Roman" panose="02020603050405020304" pitchFamily="18" charset="0"/>
                <a:cs typeface="Times New Roman" panose="02020603050405020304" pitchFamily="18" charset="0"/>
              </a:rPr>
              <a:t>Sun Microsystems' Solaris</a:t>
            </a:r>
          </a:p>
        </p:txBody>
      </p:sp>
      <p:sp>
        <p:nvSpPr>
          <p:cNvPr id="4" name="灯片编号占位符 3">
            <a:extLst>
              <a:ext uri="{FF2B5EF4-FFF2-40B4-BE49-F238E27FC236}">
                <a16:creationId xmlns:a16="http://schemas.microsoft.com/office/drawing/2014/main" id="{2774D4FE-2098-1BAF-EDB1-A6D5A5A24164}"/>
              </a:ext>
            </a:extLst>
          </p:cNvPr>
          <p:cNvSpPr>
            <a:spLocks noGrp="1"/>
          </p:cNvSpPr>
          <p:nvPr>
            <p:ph type="sldNum" sz="quarter" idx="10"/>
          </p:nvPr>
        </p:nvSpPr>
        <p:spPr/>
        <p:txBody>
          <a:bodyPr/>
          <a:lstStyle/>
          <a:p>
            <a:fld id="{D9B6BDF2-6896-4B98-8776-C18582F63BA5}" type="slidenum">
              <a:rPr lang="zh-TW" altLang="en-US" smtClean="0"/>
              <a:pPr/>
              <a:t>3</a:t>
            </a:fld>
            <a:endParaRPr lang="zh-TW" altLang="en-US"/>
          </a:p>
        </p:txBody>
      </p:sp>
    </p:spTree>
    <p:extLst>
      <p:ext uri="{BB962C8B-B14F-4D97-AF65-F5344CB8AC3E}">
        <p14:creationId xmlns:p14="http://schemas.microsoft.com/office/powerpoint/2010/main" val="99126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lstStyle/>
          <a:p>
            <a:r>
              <a:rPr lang="en-US" altLang="zh-TW" dirty="0"/>
              <a:t>Vector</a:t>
            </a:r>
            <a:endParaRPr lang="zh-TW" altLang="en-US" dirty="0"/>
          </a:p>
        </p:txBody>
      </p:sp>
      <p:cxnSp>
        <p:nvCxnSpPr>
          <p:cNvPr id="5" name="直線接點 4"/>
          <p:cNvCxnSpPr/>
          <p:nvPr/>
        </p:nvCxnSpPr>
        <p:spPr>
          <a:xfrm>
            <a:off x="3146832" y="782582"/>
            <a:ext cx="7995" cy="3888432"/>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p:nvPr/>
        </p:nvCxnSpPr>
        <p:spPr>
          <a:xfrm>
            <a:off x="5045037" y="782582"/>
            <a:ext cx="0" cy="3888432"/>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1804677" y="3892286"/>
            <a:ext cx="1350150" cy="415498"/>
          </a:xfrm>
          <a:prstGeom prst="rect">
            <a:avLst/>
          </a:prstGeom>
          <a:noFill/>
        </p:spPr>
        <p:txBody>
          <a:bodyPr wrap="square" rtlCol="0">
            <a:spAutoFit/>
          </a:bodyPr>
          <a:lstStyle/>
          <a:p>
            <a:r>
              <a:rPr lang="en-US" altLang="zh-TW" sz="2100" dirty="0"/>
              <a:t>0xffff0000</a:t>
            </a:r>
            <a:endParaRPr lang="zh-TW" altLang="en-US" sz="2100" dirty="0"/>
          </a:p>
        </p:txBody>
      </p:sp>
      <p:sp>
        <p:nvSpPr>
          <p:cNvPr id="8" name="文字方塊 7"/>
          <p:cNvSpPr txBox="1"/>
          <p:nvPr/>
        </p:nvSpPr>
        <p:spPr>
          <a:xfrm>
            <a:off x="1790691" y="2260560"/>
            <a:ext cx="1350150" cy="415498"/>
          </a:xfrm>
          <a:prstGeom prst="rect">
            <a:avLst/>
          </a:prstGeom>
          <a:noFill/>
        </p:spPr>
        <p:txBody>
          <a:bodyPr wrap="square" rtlCol="0">
            <a:spAutoFit/>
          </a:bodyPr>
          <a:lstStyle/>
          <a:p>
            <a:r>
              <a:rPr lang="en-US" altLang="zh-TW" sz="2100" dirty="0"/>
              <a:t>0xffff1000</a:t>
            </a:r>
            <a:endParaRPr lang="zh-TW" altLang="en-US" sz="2100" dirty="0"/>
          </a:p>
        </p:txBody>
      </p:sp>
      <p:grpSp>
        <p:nvGrpSpPr>
          <p:cNvPr id="9" name="群組 8"/>
          <p:cNvGrpSpPr/>
          <p:nvPr/>
        </p:nvGrpSpPr>
        <p:grpSpPr>
          <a:xfrm>
            <a:off x="3146277" y="3320867"/>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869923" y="5480065"/>
              <a:ext cx="1908212" cy="984885"/>
            </a:xfrm>
            <a:prstGeom prst="rect">
              <a:avLst/>
            </a:prstGeom>
            <a:noFill/>
          </p:spPr>
          <p:txBody>
            <a:bodyPr wrap="square" rtlCol="0">
              <a:spAutoFit/>
            </a:bodyPr>
            <a:lstStyle/>
            <a:p>
              <a:pPr algn="ctr"/>
              <a:r>
                <a:rPr lang="en-US" altLang="zh-TW" sz="2100" dirty="0"/>
                <a:t>Kernel Vector</a:t>
              </a:r>
              <a:endParaRPr lang="zh-TW" altLang="en-US" sz="2100" dirty="0"/>
            </a:p>
          </p:txBody>
        </p:sp>
      </p:grpSp>
      <p:cxnSp>
        <p:nvCxnSpPr>
          <p:cNvPr id="14" name="直線接點 13"/>
          <p:cNvCxnSpPr/>
          <p:nvPr/>
        </p:nvCxnSpPr>
        <p:spPr>
          <a:xfrm>
            <a:off x="3154827" y="2456768"/>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154827" y="1424310"/>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61" name="文字方塊 60"/>
          <p:cNvSpPr txBox="1"/>
          <p:nvPr/>
        </p:nvSpPr>
        <p:spPr>
          <a:xfrm>
            <a:off x="1804677" y="3124656"/>
            <a:ext cx="1350150" cy="415498"/>
          </a:xfrm>
          <a:prstGeom prst="rect">
            <a:avLst/>
          </a:prstGeom>
          <a:noFill/>
        </p:spPr>
        <p:txBody>
          <a:bodyPr wrap="square" rtlCol="0">
            <a:spAutoFit/>
          </a:bodyPr>
          <a:lstStyle/>
          <a:p>
            <a:r>
              <a:rPr lang="en-US" altLang="zh-TW" sz="2100" dirty="0"/>
              <a:t>0xffff001c</a:t>
            </a:r>
          </a:p>
        </p:txBody>
      </p:sp>
      <p:graphicFrame>
        <p:nvGraphicFramePr>
          <p:cNvPr id="35" name="內容版面配置區 4"/>
          <p:cNvGraphicFramePr>
            <a:graphicFrameLocks noGrp="1"/>
          </p:cNvGraphicFramePr>
          <p:nvPr>
            <p:ph idx="1"/>
            <p:extLst>
              <p:ext uri="{D42A27DB-BD31-4B8C-83A1-F6EECF244321}">
                <p14:modId xmlns:p14="http://schemas.microsoft.com/office/powerpoint/2010/main" val="98175251"/>
              </p:ext>
            </p:extLst>
          </p:nvPr>
        </p:nvGraphicFramePr>
        <p:xfrm>
          <a:off x="5829300" y="1786688"/>
          <a:ext cx="2159316" cy="2255520"/>
        </p:xfrm>
        <a:graphic>
          <a:graphicData uri="http://schemas.openxmlformats.org/drawingml/2006/table">
            <a:tbl>
              <a:tblPr firstRow="1" bandRow="1">
                <a:tableStyleId>{D7AC3CCA-C797-4891-BE02-D94E43425B78}</a:tableStyleId>
              </a:tblPr>
              <a:tblGrid>
                <a:gridCol w="682889">
                  <a:extLst>
                    <a:ext uri="{9D8B030D-6E8A-4147-A177-3AD203B41FA5}">
                      <a16:colId xmlns:a16="http://schemas.microsoft.com/office/drawing/2014/main" val="20000"/>
                    </a:ext>
                  </a:extLst>
                </a:gridCol>
                <a:gridCol w="1476427">
                  <a:extLst>
                    <a:ext uri="{9D8B030D-6E8A-4147-A177-3AD203B41FA5}">
                      <a16:colId xmlns:a16="http://schemas.microsoft.com/office/drawing/2014/main" val="20001"/>
                    </a:ext>
                  </a:extLst>
                </a:gridCol>
              </a:tblGrid>
              <a:tr h="222980">
                <a:tc>
                  <a:txBody>
                    <a:bodyPr/>
                    <a:lstStyle/>
                    <a:p>
                      <a:pPr algn="ctr"/>
                      <a:r>
                        <a:rPr lang="en-US" altLang="zh-TW" sz="1400" b="0" dirty="0">
                          <a:solidFill>
                            <a:schemeClr val="bg1"/>
                          </a:solidFill>
                        </a:rPr>
                        <a:t>0x1C</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FIQ</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22980">
                <a:tc>
                  <a:txBody>
                    <a:bodyPr/>
                    <a:lstStyle/>
                    <a:p>
                      <a:pPr algn="ctr"/>
                      <a:r>
                        <a:rPr lang="en-US" altLang="zh-TW" sz="1400" b="0" dirty="0">
                          <a:solidFill>
                            <a:schemeClr val="bg1"/>
                          </a:solidFill>
                        </a:rPr>
                        <a:t>0x18</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IRQ</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22980">
                <a:tc>
                  <a:txBody>
                    <a:bodyPr/>
                    <a:lstStyle/>
                    <a:p>
                      <a:pPr algn="ctr"/>
                      <a:r>
                        <a:rPr lang="en-US" altLang="zh-TW" sz="1400" b="0" dirty="0">
                          <a:solidFill>
                            <a:schemeClr val="bg1"/>
                          </a:solidFill>
                        </a:rPr>
                        <a:t>0x14</a:t>
                      </a:r>
                      <a:endParaRPr lang="zh-TW" altLang="en-US" sz="14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400" b="0" dirty="0">
                          <a:solidFill>
                            <a:schemeClr val="bg1"/>
                          </a:solidFill>
                        </a:rPr>
                        <a:t>(Reserved)</a:t>
                      </a:r>
                      <a:endParaRPr lang="zh-TW" altLang="en-US" sz="14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22980">
                <a:tc>
                  <a:txBody>
                    <a:bodyPr/>
                    <a:lstStyle/>
                    <a:p>
                      <a:pPr algn="ctr"/>
                      <a:r>
                        <a:rPr lang="en-US" altLang="zh-TW" sz="1400" b="0" dirty="0">
                          <a:solidFill>
                            <a:schemeClr val="bg1"/>
                          </a:solidFill>
                        </a:rPr>
                        <a:t>0x10</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Data</a:t>
                      </a:r>
                      <a:r>
                        <a:rPr lang="en-US" altLang="zh-TW" sz="1400" b="0" baseline="0" dirty="0">
                          <a:solidFill>
                            <a:schemeClr val="bg1"/>
                          </a:solidFill>
                        </a:rPr>
                        <a:t> Abort</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22980">
                <a:tc>
                  <a:txBody>
                    <a:bodyPr/>
                    <a:lstStyle/>
                    <a:p>
                      <a:pPr algn="ctr"/>
                      <a:r>
                        <a:rPr lang="en-US" altLang="zh-TW" sz="1400" b="0" dirty="0">
                          <a:solidFill>
                            <a:schemeClr val="bg1"/>
                          </a:solidFill>
                        </a:rPr>
                        <a:t>0x0C</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err="1">
                          <a:solidFill>
                            <a:schemeClr val="bg1"/>
                          </a:solidFill>
                        </a:rPr>
                        <a:t>Prefetch</a:t>
                      </a:r>
                      <a:r>
                        <a:rPr lang="en-US" altLang="zh-TW" sz="1400" b="0" baseline="0" dirty="0">
                          <a:solidFill>
                            <a:schemeClr val="bg1"/>
                          </a:solidFill>
                        </a:rPr>
                        <a:t> Abort</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22980">
                <a:tc>
                  <a:txBody>
                    <a:bodyPr/>
                    <a:lstStyle/>
                    <a:p>
                      <a:pPr algn="ctr"/>
                      <a:r>
                        <a:rPr lang="en-US" altLang="zh-TW" sz="1400" b="0" dirty="0">
                          <a:solidFill>
                            <a:schemeClr val="bg1"/>
                          </a:solidFill>
                        </a:rPr>
                        <a:t>0x08</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Supervisor</a:t>
                      </a:r>
                      <a:r>
                        <a:rPr lang="en-US" altLang="zh-TW" sz="1400" b="0" baseline="0" dirty="0">
                          <a:solidFill>
                            <a:schemeClr val="bg1"/>
                          </a:solidFill>
                        </a:rPr>
                        <a:t> Call</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22980">
                <a:tc>
                  <a:txBody>
                    <a:bodyPr/>
                    <a:lstStyle/>
                    <a:p>
                      <a:pPr algn="ctr"/>
                      <a:r>
                        <a:rPr lang="en-US" altLang="zh-TW" sz="1400" b="0" dirty="0">
                          <a:solidFill>
                            <a:schemeClr val="bg1"/>
                          </a:solidFill>
                        </a:rPr>
                        <a:t>0x04</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err="1">
                          <a:solidFill>
                            <a:schemeClr val="bg1"/>
                          </a:solidFill>
                        </a:rPr>
                        <a:t>Undef</a:t>
                      </a:r>
                      <a:r>
                        <a:rPr lang="en-US" altLang="zh-TW" sz="1400" b="0" dirty="0">
                          <a:solidFill>
                            <a:schemeClr val="bg1"/>
                          </a:solidFill>
                        </a:rPr>
                        <a:t>. Instr.</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22980">
                <a:tc>
                  <a:txBody>
                    <a:bodyPr/>
                    <a:lstStyle/>
                    <a:p>
                      <a:pPr algn="ctr"/>
                      <a:r>
                        <a:rPr lang="en-US" altLang="zh-TW" sz="1400" b="0" dirty="0">
                          <a:solidFill>
                            <a:schemeClr val="bg1"/>
                          </a:solidFill>
                        </a:rPr>
                        <a:t>0x00</a:t>
                      </a:r>
                      <a:endParaRPr lang="zh-TW" altLang="en-US" sz="14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400" b="0" dirty="0">
                          <a:solidFill>
                            <a:schemeClr val="bg1"/>
                          </a:solidFill>
                        </a:rPr>
                        <a:t>Reset</a:t>
                      </a:r>
                      <a:endParaRPr lang="zh-TW" altLang="en-US" sz="14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 name="灯片编号占位符 2">
            <a:extLst>
              <a:ext uri="{FF2B5EF4-FFF2-40B4-BE49-F238E27FC236}">
                <a16:creationId xmlns:a16="http://schemas.microsoft.com/office/drawing/2014/main" id="{42977454-E241-76AD-17DC-830345598CBA}"/>
              </a:ext>
            </a:extLst>
          </p:cNvPr>
          <p:cNvSpPr>
            <a:spLocks noGrp="1"/>
          </p:cNvSpPr>
          <p:nvPr>
            <p:ph type="sldNum" sz="quarter" idx="10"/>
          </p:nvPr>
        </p:nvSpPr>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2368798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3894" y="108349"/>
            <a:ext cx="7791796" cy="519113"/>
          </a:xfrm>
        </p:spPr>
        <p:txBody>
          <a:bodyPr/>
          <a:lstStyle/>
          <a:p>
            <a:r>
              <a:rPr lang="en-US" altLang="zh-TW" dirty="0"/>
              <a:t>KVM Vector</a:t>
            </a:r>
            <a:endParaRPr lang="zh-TW" altLang="en-US" dirty="0"/>
          </a:p>
        </p:txBody>
      </p:sp>
      <p:cxnSp>
        <p:nvCxnSpPr>
          <p:cNvPr id="5" name="直線接點 4"/>
          <p:cNvCxnSpPr/>
          <p:nvPr/>
        </p:nvCxnSpPr>
        <p:spPr>
          <a:xfrm>
            <a:off x="3724348" y="772958"/>
            <a:ext cx="7995" cy="3888432"/>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p:nvPr/>
        </p:nvCxnSpPr>
        <p:spPr>
          <a:xfrm>
            <a:off x="5622553" y="772958"/>
            <a:ext cx="0" cy="3888432"/>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2398561" y="3888211"/>
            <a:ext cx="1350150" cy="415498"/>
          </a:xfrm>
          <a:prstGeom prst="rect">
            <a:avLst/>
          </a:prstGeom>
          <a:noFill/>
        </p:spPr>
        <p:txBody>
          <a:bodyPr wrap="square" rtlCol="0">
            <a:spAutoFit/>
          </a:bodyPr>
          <a:lstStyle/>
          <a:p>
            <a:r>
              <a:rPr lang="en-US" altLang="zh-TW" sz="2100" dirty="0"/>
              <a:t>0xffff0000</a:t>
            </a:r>
            <a:endParaRPr lang="zh-TW" altLang="en-US" sz="2100" dirty="0"/>
          </a:p>
        </p:txBody>
      </p:sp>
      <p:sp>
        <p:nvSpPr>
          <p:cNvPr id="8" name="文字方塊 7"/>
          <p:cNvSpPr txBox="1"/>
          <p:nvPr/>
        </p:nvSpPr>
        <p:spPr>
          <a:xfrm>
            <a:off x="2368207" y="2250936"/>
            <a:ext cx="1350150" cy="415498"/>
          </a:xfrm>
          <a:prstGeom prst="rect">
            <a:avLst/>
          </a:prstGeom>
          <a:noFill/>
        </p:spPr>
        <p:txBody>
          <a:bodyPr wrap="square" rtlCol="0">
            <a:spAutoFit/>
          </a:bodyPr>
          <a:lstStyle/>
          <a:p>
            <a:r>
              <a:rPr lang="en-US" altLang="zh-TW" sz="2100" dirty="0"/>
              <a:t>0xffff1000</a:t>
            </a:r>
            <a:endParaRPr lang="zh-TW" altLang="en-US" sz="2100" dirty="0"/>
          </a:p>
        </p:txBody>
      </p:sp>
      <p:grpSp>
        <p:nvGrpSpPr>
          <p:cNvPr id="9" name="群組 8"/>
          <p:cNvGrpSpPr/>
          <p:nvPr/>
        </p:nvGrpSpPr>
        <p:grpSpPr>
          <a:xfrm>
            <a:off x="3723793" y="3311243"/>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563888" y="5480065"/>
              <a:ext cx="2498456" cy="984885"/>
            </a:xfrm>
            <a:prstGeom prst="rect">
              <a:avLst/>
            </a:prstGeom>
            <a:noFill/>
          </p:spPr>
          <p:txBody>
            <a:bodyPr wrap="square" rtlCol="0">
              <a:spAutoFit/>
            </a:bodyPr>
            <a:lstStyle/>
            <a:p>
              <a:pPr algn="ctr"/>
              <a:r>
                <a:rPr lang="en-US" altLang="zh-TW" sz="2100" dirty="0"/>
                <a:t>KVM</a:t>
              </a:r>
            </a:p>
            <a:p>
              <a:pPr algn="ctr"/>
              <a:r>
                <a:rPr lang="en-US" altLang="zh-TW" sz="2100" dirty="0"/>
                <a:t>Vector</a:t>
              </a:r>
              <a:endParaRPr lang="zh-TW" altLang="en-US" sz="2100" dirty="0"/>
            </a:p>
          </p:txBody>
        </p:sp>
      </p:grpSp>
      <p:cxnSp>
        <p:nvCxnSpPr>
          <p:cNvPr id="14" name="直線接點 13"/>
          <p:cNvCxnSpPr/>
          <p:nvPr/>
        </p:nvCxnSpPr>
        <p:spPr>
          <a:xfrm>
            <a:off x="3732343" y="2447144"/>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732343" y="1414686"/>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16" name="文字方塊 15"/>
          <p:cNvSpPr txBox="1"/>
          <p:nvPr/>
        </p:nvSpPr>
        <p:spPr>
          <a:xfrm>
            <a:off x="3718357" y="1637054"/>
            <a:ext cx="1890210" cy="738664"/>
          </a:xfrm>
          <a:prstGeom prst="rect">
            <a:avLst/>
          </a:prstGeom>
          <a:noFill/>
        </p:spPr>
        <p:txBody>
          <a:bodyPr wrap="square" rtlCol="0">
            <a:spAutoFit/>
          </a:bodyPr>
          <a:lstStyle/>
          <a:p>
            <a:pPr algn="ctr"/>
            <a:r>
              <a:rPr lang="en-US" altLang="zh-TW" sz="2100" dirty="0"/>
              <a:t>The KVM trap</a:t>
            </a:r>
          </a:p>
          <a:p>
            <a:pPr algn="ctr"/>
            <a:r>
              <a:rPr lang="en-US" altLang="zh-TW" sz="2100" dirty="0"/>
              <a:t>Interface</a:t>
            </a:r>
          </a:p>
        </p:txBody>
      </p:sp>
      <p:sp>
        <p:nvSpPr>
          <p:cNvPr id="61" name="文字方塊 60"/>
          <p:cNvSpPr txBox="1"/>
          <p:nvPr/>
        </p:nvSpPr>
        <p:spPr>
          <a:xfrm>
            <a:off x="2382193" y="3115032"/>
            <a:ext cx="1350150" cy="415498"/>
          </a:xfrm>
          <a:prstGeom prst="rect">
            <a:avLst/>
          </a:prstGeom>
          <a:noFill/>
        </p:spPr>
        <p:txBody>
          <a:bodyPr wrap="square" rtlCol="0">
            <a:spAutoFit/>
          </a:bodyPr>
          <a:lstStyle/>
          <a:p>
            <a:r>
              <a:rPr lang="en-US" altLang="zh-TW" sz="2100" dirty="0"/>
              <a:t>0xffff001c</a:t>
            </a:r>
          </a:p>
        </p:txBody>
      </p:sp>
      <p:cxnSp>
        <p:nvCxnSpPr>
          <p:cNvPr id="13" name="肘形接點 12"/>
          <p:cNvCxnSpPr>
            <a:stCxn id="12" idx="3"/>
            <a:endCxn id="16" idx="3"/>
          </p:cNvCxnSpPr>
          <p:nvPr/>
        </p:nvCxnSpPr>
        <p:spPr>
          <a:xfrm flipV="1">
            <a:off x="5606185" y="2006386"/>
            <a:ext cx="2382" cy="1714693"/>
          </a:xfrm>
          <a:prstGeom prst="bentConnector3">
            <a:avLst>
              <a:gd name="adj1" fmla="val 9696977"/>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2">
            <a:extLst>
              <a:ext uri="{FF2B5EF4-FFF2-40B4-BE49-F238E27FC236}">
                <a16:creationId xmlns:a16="http://schemas.microsoft.com/office/drawing/2014/main" id="{5415A00F-B279-6ADE-F61B-F31993A42F57}"/>
              </a:ext>
            </a:extLst>
          </p:cNvPr>
          <p:cNvSpPr>
            <a:spLocks noGrp="1"/>
          </p:cNvSpPr>
          <p:nvPr>
            <p:ph type="sldNum" sz="quarter" idx="10"/>
          </p:nvPr>
        </p:nvSpPr>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41276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2915" y="108349"/>
            <a:ext cx="7762775" cy="519113"/>
          </a:xfrm>
        </p:spPr>
        <p:txBody>
          <a:bodyPr>
            <a:noAutofit/>
          </a:bodyPr>
          <a:lstStyle/>
          <a:p>
            <a:r>
              <a:rPr lang="en-US" altLang="zh-TW" dirty="0">
                <a:cs typeface="Calibri" panose="020F0502020204030204" pitchFamily="34" charset="0"/>
              </a:rPr>
              <a:t>CPU</a:t>
            </a:r>
            <a:r>
              <a:rPr lang="zh-TW" altLang="en-US" dirty="0">
                <a:cs typeface="Calibri" panose="020F0502020204030204" pitchFamily="34" charset="0"/>
              </a:rPr>
              <a:t> </a:t>
            </a:r>
            <a:r>
              <a:rPr lang="en-US" altLang="zh-TW" dirty="0">
                <a:cs typeface="Calibri" panose="020F0502020204030204" pitchFamily="34" charset="0"/>
              </a:rPr>
              <a:t>Virtualization Overhead</a:t>
            </a:r>
            <a:endParaRPr lang="zh-TW" altLang="en-US" dirty="0">
              <a:cs typeface="Calibri" panose="020F0502020204030204" pitchFamily="34" charset="0"/>
            </a:endParaRPr>
          </a:p>
        </p:txBody>
      </p:sp>
      <p:sp>
        <p:nvSpPr>
          <p:cNvPr id="3" name="內容版面配置區 2"/>
          <p:cNvSpPr>
            <a:spLocks noGrp="1"/>
          </p:cNvSpPr>
          <p:nvPr>
            <p:ph idx="1"/>
          </p:nvPr>
        </p:nvSpPr>
        <p:spPr>
          <a:xfrm>
            <a:off x="924024" y="844153"/>
            <a:ext cx="7762775" cy="2909700"/>
          </a:xfrm>
        </p:spPr>
        <p:txBody>
          <a:bodyPr/>
          <a:lstStyle/>
          <a:p>
            <a:r>
              <a:rPr lang="en-US" altLang="zh-TW" sz="2000" dirty="0">
                <a:latin typeface="Times New Roman" panose="02020603050405020304" pitchFamily="18" charset="0"/>
                <a:cs typeface="Times New Roman" panose="02020603050405020304" pitchFamily="18" charset="0"/>
              </a:rPr>
              <a:t>CPU virtualization</a:t>
            </a:r>
          </a:p>
          <a:p>
            <a:pPr lvl="1"/>
            <a:r>
              <a:rPr lang="en-US" altLang="zh-TW" sz="1800" dirty="0">
                <a:latin typeface="Times New Roman" panose="02020603050405020304" pitchFamily="18" charset="0"/>
                <a:cs typeface="Times New Roman" panose="02020603050405020304" pitchFamily="18" charset="0"/>
              </a:rPr>
              <a:t>Frequent lightweight traps result in lots of context switch</a:t>
            </a:r>
          </a:p>
          <a:p>
            <a:pPr lvl="1"/>
            <a:endParaRPr lang="en-US" altLang="zh-TW" sz="1800" dirty="0">
              <a:latin typeface="Times New Roman" panose="02020603050405020304" pitchFamily="18" charset="0"/>
              <a:cs typeface="Times New Roman" panose="02020603050405020304" pitchFamily="18" charset="0"/>
            </a:endParaRPr>
          </a:p>
          <a:p>
            <a:r>
              <a:rPr lang="en-US" altLang="zh-TW" sz="2000" dirty="0">
                <a:latin typeface="Times New Roman" panose="02020603050405020304" pitchFamily="18" charset="0"/>
                <a:cs typeface="Times New Roman" panose="02020603050405020304" pitchFamily="18" charset="0"/>
              </a:rPr>
              <a:t>Try to reduce</a:t>
            </a:r>
          </a:p>
          <a:p>
            <a:pPr lvl="1"/>
            <a:r>
              <a:rPr lang="en-US" altLang="zh-TW" sz="1800" dirty="0">
                <a:latin typeface="Times New Roman" panose="02020603050405020304" pitchFamily="18" charset="0"/>
                <a:cs typeface="Times New Roman" panose="02020603050405020304" pitchFamily="18" charset="0"/>
              </a:rPr>
              <a:t>number of traps</a:t>
            </a:r>
          </a:p>
          <a:p>
            <a:pPr lvl="1"/>
            <a:r>
              <a:rPr lang="en-US" altLang="zh-TW" sz="1800" dirty="0">
                <a:latin typeface="Times New Roman" panose="02020603050405020304" pitchFamily="18" charset="0"/>
                <a:cs typeface="Times New Roman" panose="02020603050405020304" pitchFamily="18" charset="0"/>
              </a:rPr>
              <a:t>Overhead of emulation</a:t>
            </a:r>
          </a:p>
        </p:txBody>
      </p:sp>
      <p:sp>
        <p:nvSpPr>
          <p:cNvPr id="4" name="灯片编号占位符 3">
            <a:extLst>
              <a:ext uri="{FF2B5EF4-FFF2-40B4-BE49-F238E27FC236}">
                <a16:creationId xmlns:a16="http://schemas.microsoft.com/office/drawing/2014/main" id="{31365EDE-2B3F-5648-8913-9F9BA98AF49C}"/>
              </a:ext>
            </a:extLst>
          </p:cNvPr>
          <p:cNvSpPr>
            <a:spLocks noGrp="1"/>
          </p:cNvSpPr>
          <p:nvPr>
            <p:ph type="sldNum" sz="quarter" idx="10"/>
          </p:nvPr>
        </p:nvSpPr>
        <p:spPr/>
        <p:txBody>
          <a:bodyPr/>
          <a:lstStyle/>
          <a:p>
            <a:fld id="{D9B6BDF2-6896-4B98-8776-C18582F63BA5}" type="slidenum">
              <a:rPr lang="zh-TW" altLang="en-US" smtClean="0"/>
              <a:pPr/>
              <a:t>32</a:t>
            </a:fld>
            <a:endParaRPr lang="zh-TW" altLang="en-US"/>
          </a:p>
        </p:txBody>
      </p:sp>
    </p:spTree>
    <p:extLst>
      <p:ext uri="{BB962C8B-B14F-4D97-AF65-F5344CB8AC3E}">
        <p14:creationId xmlns:p14="http://schemas.microsoft.com/office/powerpoint/2010/main" val="690218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noAutofit/>
          </a:bodyPr>
          <a:lstStyle/>
          <a:p>
            <a:r>
              <a:rPr lang="en-US" altLang="zh-TW" dirty="0"/>
              <a:t>Optimizations for CPU Virtualization</a:t>
            </a:r>
            <a:endParaRPr lang="zh-TW" altLang="en-US" dirty="0"/>
          </a:p>
        </p:txBody>
      </p:sp>
      <p:sp>
        <p:nvSpPr>
          <p:cNvPr id="3" name="內容版面配置區 2"/>
          <p:cNvSpPr>
            <a:spLocks noGrp="1"/>
          </p:cNvSpPr>
          <p:nvPr>
            <p:ph idx="1"/>
          </p:nvPr>
        </p:nvSpPr>
        <p:spPr>
          <a:xfrm>
            <a:off x="1056371" y="852720"/>
            <a:ext cx="6845969" cy="3149302"/>
          </a:xfrm>
        </p:spPr>
        <p:txBody>
          <a:bodyPr>
            <a:noAutofit/>
          </a:bodyPr>
          <a:lstStyle/>
          <a:p>
            <a:r>
              <a:rPr lang="en-US" altLang="zh-TW" sz="2000" b="1" dirty="0">
                <a:solidFill>
                  <a:srgbClr val="FF0000"/>
                </a:solidFill>
                <a:latin typeface="Times New Roman" panose="02020603050405020304" pitchFamily="18" charset="0"/>
                <a:cs typeface="Times New Roman" panose="02020603050405020304" pitchFamily="18" charset="0"/>
              </a:rPr>
              <a:t>Dynamic View </a:t>
            </a:r>
          </a:p>
          <a:p>
            <a:pPr lvl="1"/>
            <a:r>
              <a:rPr lang="en-US" altLang="zh-TW" sz="1800" dirty="0">
                <a:latin typeface="Times New Roman" panose="02020603050405020304" pitchFamily="18" charset="0"/>
                <a:cs typeface="Times New Roman" panose="02020603050405020304" pitchFamily="18" charset="0"/>
              </a:rPr>
              <a:t>Which sensitive instructions are frequently used by the guest OS in the ARM architectures? </a:t>
            </a:r>
          </a:p>
          <a:p>
            <a:pPr lvl="1"/>
            <a:r>
              <a:rPr lang="en-US" altLang="zh-TW" sz="1800" dirty="0">
                <a:latin typeface="Times New Roman" panose="02020603050405020304" pitchFamily="18" charset="0"/>
                <a:cs typeface="Times New Roman" panose="02020603050405020304" pitchFamily="18" charset="0"/>
              </a:rPr>
              <a:t>What </a:t>
            </a:r>
            <a:r>
              <a:rPr lang="en-US" altLang="zh-TW" sz="1800" b="1" dirty="0">
                <a:latin typeface="Times New Roman" panose="02020603050405020304" pitchFamily="18" charset="0"/>
                <a:cs typeface="Times New Roman" panose="02020603050405020304" pitchFamily="18" charset="0"/>
              </a:rPr>
              <a:t>activities</a:t>
            </a:r>
            <a:r>
              <a:rPr lang="en-US" altLang="zh-TW" sz="1800" dirty="0">
                <a:latin typeface="Times New Roman" panose="02020603050405020304" pitchFamily="18" charset="0"/>
                <a:cs typeface="Times New Roman" panose="02020603050405020304" pitchFamily="18" charset="0"/>
              </a:rPr>
              <a:t> are these frequently-used sensitive instructions used in? </a:t>
            </a:r>
            <a:endParaRPr lang="en-US" altLang="zh-TW" sz="2000" dirty="0">
              <a:latin typeface="Times New Roman" panose="02020603050405020304" pitchFamily="18" charset="0"/>
              <a:cs typeface="Times New Roman" panose="02020603050405020304" pitchFamily="18" charset="0"/>
            </a:endParaRPr>
          </a:p>
          <a:p>
            <a:r>
              <a:rPr lang="en-US" altLang="zh-TW" sz="2000" b="1" dirty="0">
                <a:solidFill>
                  <a:srgbClr val="FF0000"/>
                </a:solidFill>
                <a:latin typeface="Times New Roman" panose="02020603050405020304" pitchFamily="18" charset="0"/>
                <a:cs typeface="Times New Roman" panose="02020603050405020304" pitchFamily="18" charset="0"/>
              </a:rPr>
              <a:t>Optimizations</a:t>
            </a:r>
          </a:p>
          <a:p>
            <a:pPr lvl="1"/>
            <a:r>
              <a:rPr lang="en-US" altLang="zh-TW" sz="1800" dirty="0">
                <a:latin typeface="Times New Roman" panose="02020603050405020304" pitchFamily="18" charset="0"/>
                <a:cs typeface="Times New Roman" panose="02020603050405020304" pitchFamily="18" charset="0"/>
              </a:rPr>
              <a:t>Reduce instruction emulation overhead / traps</a:t>
            </a:r>
          </a:p>
          <a:p>
            <a:pPr lvl="2"/>
            <a:r>
              <a:rPr lang="en-US" altLang="zh-TW" sz="1600" dirty="0">
                <a:latin typeface="Times New Roman" panose="02020603050405020304" pitchFamily="18" charset="0"/>
                <a:cs typeface="Times New Roman" panose="02020603050405020304" pitchFamily="18" charset="0"/>
              </a:rPr>
              <a:t>Shadow register file</a:t>
            </a:r>
          </a:p>
          <a:p>
            <a:pPr lvl="2"/>
            <a:r>
              <a:rPr lang="en-US" altLang="zh-TW" sz="1600" dirty="0">
                <a:latin typeface="Times New Roman" panose="02020603050405020304" pitchFamily="18" charset="0"/>
                <a:cs typeface="Times New Roman" panose="02020603050405020304" pitchFamily="18" charset="0"/>
              </a:rPr>
              <a:t>Sensitive instruction grouping</a:t>
            </a:r>
          </a:p>
          <a:p>
            <a:pPr lvl="2"/>
            <a:r>
              <a:rPr lang="en-US" altLang="zh-TW" sz="1600" dirty="0">
                <a:latin typeface="Times New Roman" panose="02020603050405020304" pitchFamily="18" charset="0"/>
                <a:cs typeface="Times New Roman" panose="02020603050405020304" pitchFamily="18" charset="0"/>
              </a:rPr>
              <a:t>TLB/Cache trap overhead reduction</a:t>
            </a:r>
          </a:p>
          <a:p>
            <a:endParaRPr lang="zh-TW" altLang="en-US" sz="20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2417E38-9492-2C21-CF1F-12BA19D3A8FC}"/>
              </a:ext>
            </a:extLst>
          </p:cNvPr>
          <p:cNvSpPr>
            <a:spLocks noGrp="1"/>
          </p:cNvSpPr>
          <p:nvPr>
            <p:ph type="sldNum" sz="quarter" idx="10"/>
          </p:nvPr>
        </p:nvSpPr>
        <p:spPr/>
        <p:txBody>
          <a:bodyPr/>
          <a:lstStyle/>
          <a:p>
            <a:fld id="{D9B6BDF2-6896-4B98-8776-C18582F63BA5}" type="slidenum">
              <a:rPr lang="zh-TW" altLang="en-US" smtClean="0"/>
              <a:pPr/>
              <a:t>33</a:t>
            </a:fld>
            <a:endParaRPr lang="zh-TW" altLang="en-US"/>
          </a:p>
        </p:txBody>
      </p:sp>
    </p:spTree>
    <p:extLst>
      <p:ext uri="{BB962C8B-B14F-4D97-AF65-F5344CB8AC3E}">
        <p14:creationId xmlns:p14="http://schemas.microsoft.com/office/powerpoint/2010/main" val="2159813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8" y="108349"/>
            <a:ext cx="7780542" cy="519113"/>
          </a:xfrm>
        </p:spPr>
        <p:txBody>
          <a:bodyPr/>
          <a:lstStyle/>
          <a:p>
            <a:r>
              <a:rPr lang="en-US" altLang="zh-TW" dirty="0"/>
              <a:t>CPU Optimization Methods</a:t>
            </a:r>
            <a:endParaRPr lang="zh-TW" altLang="en-US" dirty="0"/>
          </a:p>
        </p:txBody>
      </p:sp>
      <p:sp>
        <p:nvSpPr>
          <p:cNvPr id="3" name="內容版面配置區 2"/>
          <p:cNvSpPr>
            <a:spLocks noGrp="1"/>
          </p:cNvSpPr>
          <p:nvPr>
            <p:ph idx="1"/>
          </p:nvPr>
        </p:nvSpPr>
        <p:spPr>
          <a:xfrm>
            <a:off x="895148" y="844153"/>
            <a:ext cx="7791651" cy="3671888"/>
          </a:xfrm>
        </p:spPr>
        <p:txBody>
          <a:bodyPr/>
          <a:lstStyle/>
          <a:p>
            <a:r>
              <a:rPr lang="en-US" altLang="zh-TW" sz="2000" dirty="0">
                <a:latin typeface="Times New Roman" panose="02020603050405020304" pitchFamily="18" charset="0"/>
                <a:cs typeface="Times New Roman" panose="02020603050405020304" pitchFamily="18" charset="0"/>
              </a:rPr>
              <a:t>Operations that read the information in co-processor are replaced by SRFA (shadow register file access).</a:t>
            </a:r>
          </a:p>
          <a:p>
            <a:r>
              <a:rPr lang="en-US" altLang="zh-TW" sz="2000" dirty="0">
                <a:latin typeface="Times New Roman" panose="02020603050405020304" pitchFamily="18" charset="0"/>
                <a:cs typeface="Times New Roman" panose="02020603050405020304" pitchFamily="18" charset="0"/>
              </a:rPr>
              <a:t>TLB</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operations and BTB flush in guest are replaced by NOP.</a:t>
            </a:r>
          </a:p>
          <a:p>
            <a:r>
              <a:rPr lang="en-US" altLang="zh-TW" sz="2000" dirty="0">
                <a:latin typeface="Times New Roman" panose="02020603050405020304" pitchFamily="18" charset="0"/>
                <a:cs typeface="Times New Roman" panose="02020603050405020304" pitchFamily="18" charset="0"/>
              </a:rPr>
              <a:t>FIT (fast instruction trap) is applied to reduce costs of context switch.</a:t>
            </a:r>
            <a:endParaRPr lang="zh-TW" altLang="en-US" sz="20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7B9CF1A2-517C-80E1-B04E-1116D302B25F}"/>
              </a:ext>
            </a:extLst>
          </p:cNvPr>
          <p:cNvSpPr>
            <a:spLocks noGrp="1"/>
          </p:cNvSpPr>
          <p:nvPr>
            <p:ph type="sldNum" sz="quarter" idx="10"/>
          </p:nvPr>
        </p:nvSpPr>
        <p:spPr/>
        <p:txBody>
          <a:bodyPr/>
          <a:lstStyle/>
          <a:p>
            <a:fld id="{D9B6BDF2-6896-4B98-8776-C18582F63BA5}" type="slidenum">
              <a:rPr lang="zh-TW" altLang="en-US" smtClean="0"/>
              <a:pPr/>
              <a:t>34</a:t>
            </a:fld>
            <a:endParaRPr lang="zh-TW" altLang="en-US"/>
          </a:p>
        </p:txBody>
      </p:sp>
    </p:spTree>
    <p:extLst>
      <p:ext uri="{BB962C8B-B14F-4D97-AF65-F5344CB8AC3E}">
        <p14:creationId xmlns:p14="http://schemas.microsoft.com/office/powerpoint/2010/main" val="330754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lang="en-US" altLang="zh-TW" dirty="0"/>
              <a:t>CPU</a:t>
            </a:r>
            <a:r>
              <a:rPr lang="zh-TW" altLang="en-US" dirty="0"/>
              <a:t> </a:t>
            </a:r>
            <a:r>
              <a:rPr lang="en-US" altLang="zh-TW" dirty="0"/>
              <a:t>Optimization</a:t>
            </a:r>
            <a:endParaRPr lang="zh-TW" altLang="en-US" dirty="0"/>
          </a:p>
        </p:txBody>
      </p:sp>
      <p:sp>
        <p:nvSpPr>
          <p:cNvPr id="3" name="內容版面配置區 2"/>
          <p:cNvSpPr>
            <a:spLocks noGrp="1"/>
          </p:cNvSpPr>
          <p:nvPr>
            <p:ph idx="1"/>
          </p:nvPr>
        </p:nvSpPr>
        <p:spPr>
          <a:xfrm>
            <a:off x="895148" y="863267"/>
            <a:ext cx="7099834" cy="1621856"/>
          </a:xfrm>
        </p:spPr>
        <p:txBody>
          <a:bodyPr/>
          <a:lstStyle/>
          <a:p>
            <a:r>
              <a:rPr lang="en-US" altLang="zh-TW" sz="2000" dirty="0"/>
              <a:t>Shadow file register (SFR)</a:t>
            </a:r>
          </a:p>
          <a:p>
            <a:pPr lvl="1"/>
            <a:r>
              <a:rPr lang="en-US" altLang="zh-TW" sz="1800" dirty="0"/>
              <a:t>Map VCPU’s shadow state of the register file into memory region that is both accessible for the VMM and guest with RW permission.</a:t>
            </a:r>
          </a:p>
          <a:p>
            <a:endParaRPr lang="en-US" altLang="zh-TW" sz="2000" dirty="0"/>
          </a:p>
          <a:p>
            <a:endParaRPr lang="zh-TW" altLang="en-US" sz="2000" dirty="0"/>
          </a:p>
        </p:txBody>
      </p:sp>
      <p:sp>
        <p:nvSpPr>
          <p:cNvPr id="4" name="灯片编号占位符 3">
            <a:extLst>
              <a:ext uri="{FF2B5EF4-FFF2-40B4-BE49-F238E27FC236}">
                <a16:creationId xmlns:a16="http://schemas.microsoft.com/office/drawing/2014/main" id="{319A23EC-F6A6-2F4A-ADBB-3E26D41F7C6C}"/>
              </a:ext>
            </a:extLst>
          </p:cNvPr>
          <p:cNvSpPr>
            <a:spLocks noGrp="1"/>
          </p:cNvSpPr>
          <p:nvPr>
            <p:ph type="sldNum" sz="quarter" idx="10"/>
          </p:nvPr>
        </p:nvSpPr>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1262461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6933" y="48874"/>
            <a:ext cx="7696928" cy="651272"/>
          </a:xfrm>
        </p:spPr>
        <p:txBody>
          <a:bodyPr>
            <a:noAutofit/>
          </a:bodyPr>
          <a:lstStyle/>
          <a:p>
            <a:r>
              <a:rPr lang="en-US" altLang="zh-TW" dirty="0"/>
              <a:t>Shadow Register File Optimization (1)</a:t>
            </a:r>
            <a:endParaRPr lang="zh-TW" altLang="en-US" dirty="0"/>
          </a:p>
        </p:txBody>
      </p:sp>
      <p:sp>
        <p:nvSpPr>
          <p:cNvPr id="7" name="圓角矩形 6"/>
          <p:cNvSpPr/>
          <p:nvPr/>
        </p:nvSpPr>
        <p:spPr>
          <a:xfrm>
            <a:off x="2525977" y="3747335"/>
            <a:ext cx="1763361"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350" b="1" dirty="0"/>
              <a:t>Sensitive Instruction</a:t>
            </a:r>
          </a:p>
          <a:p>
            <a:pPr algn="ctr"/>
            <a:r>
              <a:rPr lang="en-US" altLang="zh-TW" sz="1350" b="1" dirty="0"/>
              <a:t>Emulation Engine</a:t>
            </a:r>
            <a:endParaRPr lang="zh-TW" altLang="en-US" sz="1350" b="1" dirty="0"/>
          </a:p>
        </p:txBody>
      </p:sp>
      <p:sp>
        <p:nvSpPr>
          <p:cNvPr id="8" name="矩形 7"/>
          <p:cNvSpPr/>
          <p:nvPr/>
        </p:nvSpPr>
        <p:spPr>
          <a:xfrm>
            <a:off x="3074203" y="2530036"/>
            <a:ext cx="81009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VCPU</a:t>
            </a:r>
          </a:p>
          <a:p>
            <a:pPr algn="ctr"/>
            <a:r>
              <a:rPr lang="en-US" altLang="zh-TW" sz="1350" dirty="0"/>
              <a:t>Register</a:t>
            </a:r>
          </a:p>
          <a:p>
            <a:pPr algn="ctr"/>
            <a:r>
              <a:rPr lang="en-US" altLang="zh-TW" sz="1350" dirty="0"/>
              <a:t>File</a:t>
            </a:r>
            <a:endParaRPr lang="zh-TW" altLang="en-US" sz="1350" dirty="0"/>
          </a:p>
        </p:txBody>
      </p:sp>
      <p:sp>
        <p:nvSpPr>
          <p:cNvPr id="9" name="弧形向右箭號 8"/>
          <p:cNvSpPr/>
          <p:nvPr/>
        </p:nvSpPr>
        <p:spPr>
          <a:xfrm>
            <a:off x="2525977" y="2947018"/>
            <a:ext cx="486054" cy="756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2" name="文字方塊 11"/>
          <p:cNvSpPr txBox="1"/>
          <p:nvPr/>
        </p:nvSpPr>
        <p:spPr>
          <a:xfrm>
            <a:off x="5230967" y="2701635"/>
            <a:ext cx="1175323" cy="715581"/>
          </a:xfrm>
          <a:prstGeom prst="rect">
            <a:avLst/>
          </a:prstGeom>
          <a:noFill/>
        </p:spPr>
        <p:txBody>
          <a:bodyPr wrap="none" rtlCol="0">
            <a:spAutoFit/>
          </a:bodyPr>
          <a:lstStyle/>
          <a:p>
            <a:pPr algn="ctr"/>
            <a:r>
              <a:rPr lang="en-US" altLang="zh-TW" sz="1350" b="1" dirty="0"/>
              <a:t>Guest</a:t>
            </a:r>
          </a:p>
          <a:p>
            <a:pPr algn="ctr"/>
            <a:r>
              <a:rPr lang="en-US" altLang="zh-TW" sz="1350" b="1" dirty="0"/>
              <a:t>Sensitive</a:t>
            </a:r>
          </a:p>
          <a:p>
            <a:pPr algn="ctr"/>
            <a:r>
              <a:rPr lang="en-US" altLang="zh-TW" sz="1350" b="1" dirty="0"/>
              <a:t>Instructions</a:t>
            </a:r>
            <a:endParaRPr lang="zh-TW" altLang="en-US" sz="1350" b="1" dirty="0"/>
          </a:p>
        </p:txBody>
      </p:sp>
      <p:cxnSp>
        <p:nvCxnSpPr>
          <p:cNvPr id="6" name="直線接點 5"/>
          <p:cNvCxnSpPr/>
          <p:nvPr/>
        </p:nvCxnSpPr>
        <p:spPr>
          <a:xfrm>
            <a:off x="4738508" y="2343179"/>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3011218" y="2072999"/>
            <a:ext cx="1011815" cy="300082"/>
          </a:xfrm>
          <a:prstGeom prst="rect">
            <a:avLst/>
          </a:prstGeom>
          <a:noFill/>
        </p:spPr>
        <p:txBody>
          <a:bodyPr wrap="none" rtlCol="0">
            <a:spAutoFit/>
          </a:bodyPr>
          <a:lstStyle/>
          <a:p>
            <a:r>
              <a:rPr lang="en-US" altLang="zh-TW" sz="1350" u="sng" dirty="0"/>
              <a:t>Hypervisor</a:t>
            </a:r>
            <a:endParaRPr lang="zh-TW" altLang="en-US" sz="1350" u="sng" dirty="0"/>
          </a:p>
        </p:txBody>
      </p:sp>
      <p:sp>
        <p:nvSpPr>
          <p:cNvPr id="14" name="文字方塊 13"/>
          <p:cNvSpPr txBox="1"/>
          <p:nvPr/>
        </p:nvSpPr>
        <p:spPr>
          <a:xfrm>
            <a:off x="5558821" y="2072999"/>
            <a:ext cx="646331" cy="300082"/>
          </a:xfrm>
          <a:prstGeom prst="rect">
            <a:avLst/>
          </a:prstGeom>
          <a:noFill/>
        </p:spPr>
        <p:txBody>
          <a:bodyPr wrap="none" rtlCol="0">
            <a:spAutoFit/>
          </a:bodyPr>
          <a:lstStyle/>
          <a:p>
            <a:r>
              <a:rPr lang="en-US" altLang="zh-TW" sz="1350" u="sng" dirty="0"/>
              <a:t>Guest</a:t>
            </a:r>
            <a:endParaRPr lang="zh-TW" altLang="en-US" sz="1350" u="sng" dirty="0"/>
          </a:p>
        </p:txBody>
      </p:sp>
      <p:sp>
        <p:nvSpPr>
          <p:cNvPr id="15" name="向下箭號 14"/>
          <p:cNvSpPr/>
          <p:nvPr/>
        </p:nvSpPr>
        <p:spPr>
          <a:xfrm rot="3474292">
            <a:off x="4588781" y="3041497"/>
            <a:ext cx="324036" cy="96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6" name="文字方塊 15"/>
          <p:cNvSpPr txBox="1"/>
          <p:nvPr/>
        </p:nvSpPr>
        <p:spPr>
          <a:xfrm>
            <a:off x="4917179" y="3608835"/>
            <a:ext cx="550215" cy="300082"/>
          </a:xfrm>
          <a:prstGeom prst="rect">
            <a:avLst/>
          </a:prstGeom>
          <a:noFill/>
        </p:spPr>
        <p:txBody>
          <a:bodyPr wrap="none" rtlCol="0">
            <a:spAutoFit/>
          </a:bodyPr>
          <a:lstStyle/>
          <a:p>
            <a:r>
              <a:rPr lang="en-US" altLang="zh-TW" sz="1350" b="1" dirty="0">
                <a:solidFill>
                  <a:srgbClr val="FF0000"/>
                </a:solidFill>
              </a:rPr>
              <a:t>Trap</a:t>
            </a:r>
            <a:endParaRPr lang="zh-TW" altLang="en-US" sz="1350" b="1" dirty="0">
              <a:solidFill>
                <a:srgbClr val="FF0000"/>
              </a:solidFill>
            </a:endParaRPr>
          </a:p>
        </p:txBody>
      </p:sp>
      <p:sp>
        <p:nvSpPr>
          <p:cNvPr id="17" name="內容版面配置區 2"/>
          <p:cNvSpPr>
            <a:spLocks noGrp="1"/>
          </p:cNvSpPr>
          <p:nvPr>
            <p:ph idx="1"/>
          </p:nvPr>
        </p:nvSpPr>
        <p:spPr>
          <a:xfrm>
            <a:off x="946558" y="828664"/>
            <a:ext cx="7061660" cy="997013"/>
          </a:xfrm>
        </p:spPr>
        <p:txBody>
          <a:bodyPr/>
          <a:lstStyle/>
          <a:p>
            <a:r>
              <a:rPr lang="en-US" altLang="zh-TW" sz="2000" dirty="0">
                <a:latin typeface="Times New Roman" panose="02020603050405020304" pitchFamily="18" charset="0"/>
                <a:cs typeface="Times New Roman" panose="02020603050405020304" pitchFamily="18" charset="0"/>
              </a:rPr>
              <a:t>Shadow file register (SFR)</a:t>
            </a:r>
          </a:p>
          <a:p>
            <a:pPr lvl="1"/>
            <a:r>
              <a:rPr lang="en-US" altLang="zh-TW" sz="1800" dirty="0">
                <a:latin typeface="Times New Roman" panose="02020603050405020304" pitchFamily="18" charset="0"/>
                <a:cs typeface="Times New Roman" panose="02020603050405020304" pitchFamily="18" charset="0"/>
              </a:rPr>
              <a:t>Map VCPU’s shadow state of the register file into memory region that is both accessible for the VMM and guest with RW permission.</a:t>
            </a:r>
          </a:p>
          <a:p>
            <a:endParaRPr lang="zh-TW" altLang="en-US"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0596AF4A-888E-76A4-5241-E388E1F783A9}"/>
              </a:ext>
            </a:extLst>
          </p:cNvPr>
          <p:cNvSpPr>
            <a:spLocks noGrp="1"/>
          </p:cNvSpPr>
          <p:nvPr>
            <p:ph type="sldNum" sz="quarter" idx="10"/>
          </p:nvPr>
        </p:nvSpPr>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357251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Shadow Register File Optimization (2) </a:t>
            </a:r>
            <a:endParaRPr lang="zh-TW" altLang="en-US" dirty="0"/>
          </a:p>
        </p:txBody>
      </p:sp>
      <p:sp>
        <p:nvSpPr>
          <p:cNvPr id="7" name="圓角矩形 6"/>
          <p:cNvSpPr/>
          <p:nvPr/>
        </p:nvSpPr>
        <p:spPr>
          <a:xfrm>
            <a:off x="2275394" y="3289334"/>
            <a:ext cx="1715560"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350" b="1" dirty="0"/>
              <a:t>Sensitive Instruction</a:t>
            </a:r>
          </a:p>
          <a:p>
            <a:pPr algn="ctr"/>
            <a:r>
              <a:rPr lang="en-US" altLang="zh-TW" sz="1350" b="1" dirty="0"/>
              <a:t>Emulation Engine</a:t>
            </a:r>
            <a:endParaRPr lang="zh-TW" altLang="en-US" sz="1350" b="1" dirty="0"/>
          </a:p>
        </p:txBody>
      </p:sp>
      <p:sp>
        <p:nvSpPr>
          <p:cNvPr id="8" name="矩形 7"/>
          <p:cNvSpPr/>
          <p:nvPr/>
        </p:nvSpPr>
        <p:spPr>
          <a:xfrm>
            <a:off x="2775818" y="2072035"/>
            <a:ext cx="871063"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VCPU</a:t>
            </a:r>
          </a:p>
          <a:p>
            <a:pPr algn="ctr"/>
            <a:r>
              <a:rPr lang="en-US" altLang="zh-TW" sz="1350" dirty="0"/>
              <a:t>Register</a:t>
            </a:r>
          </a:p>
          <a:p>
            <a:pPr algn="ctr"/>
            <a:r>
              <a:rPr lang="en-US" altLang="zh-TW" sz="1350" dirty="0"/>
              <a:t>File</a:t>
            </a:r>
            <a:endParaRPr lang="zh-TW" altLang="en-US" sz="1350" dirty="0"/>
          </a:p>
        </p:txBody>
      </p:sp>
      <p:sp>
        <p:nvSpPr>
          <p:cNvPr id="9" name="弧形向右箭號 8"/>
          <p:cNvSpPr/>
          <p:nvPr/>
        </p:nvSpPr>
        <p:spPr>
          <a:xfrm>
            <a:off x="2227593" y="2489017"/>
            <a:ext cx="486054" cy="7560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2" name="文字方塊 11"/>
          <p:cNvSpPr txBox="1"/>
          <p:nvPr/>
        </p:nvSpPr>
        <p:spPr>
          <a:xfrm>
            <a:off x="5761308" y="2142768"/>
            <a:ext cx="1175323" cy="715581"/>
          </a:xfrm>
          <a:prstGeom prst="rect">
            <a:avLst/>
          </a:prstGeom>
          <a:noFill/>
        </p:spPr>
        <p:txBody>
          <a:bodyPr wrap="square" rtlCol="0">
            <a:spAutoFit/>
          </a:bodyPr>
          <a:lstStyle/>
          <a:p>
            <a:pPr algn="ctr"/>
            <a:r>
              <a:rPr lang="en-US" altLang="zh-TW" sz="1350" b="1" dirty="0"/>
              <a:t>Guest</a:t>
            </a:r>
          </a:p>
          <a:p>
            <a:pPr algn="ctr"/>
            <a:r>
              <a:rPr lang="en-US" altLang="zh-TW" sz="1350" b="1" dirty="0"/>
              <a:t>Sensitive</a:t>
            </a:r>
          </a:p>
          <a:p>
            <a:pPr algn="ctr"/>
            <a:r>
              <a:rPr lang="en-US" altLang="zh-TW" sz="1350" b="1" dirty="0"/>
              <a:t>Instructions</a:t>
            </a:r>
            <a:endParaRPr lang="zh-TW" altLang="en-US" sz="1350" b="1" dirty="0"/>
          </a:p>
        </p:txBody>
      </p:sp>
      <p:cxnSp>
        <p:nvCxnSpPr>
          <p:cNvPr id="6" name="直線接點 5"/>
          <p:cNvCxnSpPr>
            <a:cxnSpLocks/>
          </p:cNvCxnSpPr>
          <p:nvPr/>
        </p:nvCxnSpPr>
        <p:spPr>
          <a:xfrm>
            <a:off x="4440124" y="1885178"/>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2712834" y="1614998"/>
            <a:ext cx="1011815" cy="300082"/>
          </a:xfrm>
          <a:prstGeom prst="rect">
            <a:avLst/>
          </a:prstGeom>
          <a:noFill/>
        </p:spPr>
        <p:txBody>
          <a:bodyPr wrap="square" rtlCol="0">
            <a:spAutoFit/>
          </a:bodyPr>
          <a:lstStyle/>
          <a:p>
            <a:r>
              <a:rPr lang="en-US" altLang="zh-TW" sz="1350" u="sng" dirty="0"/>
              <a:t>Hypervisor</a:t>
            </a:r>
            <a:endParaRPr lang="zh-TW" altLang="en-US" sz="1350" u="sng" dirty="0"/>
          </a:p>
        </p:txBody>
      </p:sp>
      <p:sp>
        <p:nvSpPr>
          <p:cNvPr id="14" name="文字方塊 13"/>
          <p:cNvSpPr txBox="1"/>
          <p:nvPr/>
        </p:nvSpPr>
        <p:spPr>
          <a:xfrm>
            <a:off x="5413011" y="1608179"/>
            <a:ext cx="646331" cy="300082"/>
          </a:xfrm>
          <a:prstGeom prst="rect">
            <a:avLst/>
          </a:prstGeom>
          <a:noFill/>
        </p:spPr>
        <p:txBody>
          <a:bodyPr wrap="square" rtlCol="0">
            <a:spAutoFit/>
          </a:bodyPr>
          <a:lstStyle/>
          <a:p>
            <a:r>
              <a:rPr lang="en-US" altLang="zh-TW" sz="1350" u="sng" dirty="0"/>
              <a:t>Guest</a:t>
            </a:r>
            <a:endParaRPr lang="zh-TW" altLang="en-US" sz="1350" u="sng" dirty="0"/>
          </a:p>
        </p:txBody>
      </p:sp>
      <p:sp>
        <p:nvSpPr>
          <p:cNvPr id="17" name="矩形 16"/>
          <p:cNvSpPr/>
          <p:nvPr/>
        </p:nvSpPr>
        <p:spPr>
          <a:xfrm>
            <a:off x="4770095" y="2072035"/>
            <a:ext cx="923727"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1350" dirty="0"/>
              <a:t>Shadow</a:t>
            </a:r>
          </a:p>
          <a:p>
            <a:pPr algn="ctr"/>
            <a:r>
              <a:rPr lang="en-US" altLang="zh-TW" sz="1350" dirty="0"/>
              <a:t>Register</a:t>
            </a:r>
          </a:p>
          <a:p>
            <a:pPr algn="ctr"/>
            <a:r>
              <a:rPr lang="en-US" altLang="zh-TW" sz="1350" dirty="0"/>
              <a:t>File</a:t>
            </a:r>
            <a:endParaRPr lang="zh-TW" altLang="en-US" sz="1350" dirty="0"/>
          </a:p>
        </p:txBody>
      </p:sp>
      <p:sp>
        <p:nvSpPr>
          <p:cNvPr id="18" name="左-右雙向箭號 17"/>
          <p:cNvSpPr/>
          <p:nvPr/>
        </p:nvSpPr>
        <p:spPr>
          <a:xfrm>
            <a:off x="3733556" y="2371232"/>
            <a:ext cx="1036540" cy="3240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9" name="文字方塊 18"/>
          <p:cNvSpPr txBox="1"/>
          <p:nvPr/>
        </p:nvSpPr>
        <p:spPr>
          <a:xfrm>
            <a:off x="3909368" y="2105134"/>
            <a:ext cx="598241" cy="300082"/>
          </a:xfrm>
          <a:prstGeom prst="rect">
            <a:avLst/>
          </a:prstGeom>
          <a:noFill/>
        </p:spPr>
        <p:txBody>
          <a:bodyPr wrap="square" rtlCol="0">
            <a:spAutoFit/>
          </a:bodyPr>
          <a:lstStyle/>
          <a:p>
            <a:r>
              <a:rPr lang="en-US" altLang="zh-TW" sz="1350" b="1" dirty="0">
                <a:solidFill>
                  <a:srgbClr val="FF0000"/>
                </a:solidFill>
              </a:rPr>
              <a:t>Sync</a:t>
            </a:r>
            <a:endParaRPr lang="zh-TW" altLang="en-US" sz="1350" b="1" dirty="0">
              <a:solidFill>
                <a:srgbClr val="FF0000"/>
              </a:solidFill>
            </a:endParaRPr>
          </a:p>
        </p:txBody>
      </p:sp>
      <p:sp>
        <p:nvSpPr>
          <p:cNvPr id="3" name="弧形向右箭號 2"/>
          <p:cNvSpPr/>
          <p:nvPr/>
        </p:nvSpPr>
        <p:spPr>
          <a:xfrm rot="15935811">
            <a:off x="5749675" y="2641388"/>
            <a:ext cx="548640" cy="11732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4" name="灯片编号占位符 3">
            <a:extLst>
              <a:ext uri="{FF2B5EF4-FFF2-40B4-BE49-F238E27FC236}">
                <a16:creationId xmlns:a16="http://schemas.microsoft.com/office/drawing/2014/main" id="{17A1B49E-76CD-9164-9157-52396D13936A}"/>
              </a:ext>
            </a:extLst>
          </p:cNvPr>
          <p:cNvSpPr>
            <a:spLocks noGrp="1"/>
          </p:cNvSpPr>
          <p:nvPr>
            <p:ph type="sldNum" sz="quarter" idx="10"/>
          </p:nvPr>
        </p:nvSpPr>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2065078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8520" y="84950"/>
            <a:ext cx="8171851" cy="555989"/>
          </a:xfrm>
        </p:spPr>
        <p:txBody>
          <a:bodyPr>
            <a:noAutofit/>
          </a:bodyPr>
          <a:lstStyle/>
          <a:p>
            <a:r>
              <a:rPr lang="en-US" altLang="zh-TW" sz="3000" dirty="0"/>
              <a:t>Sensitive Instruction Grouping Optimization (1)</a:t>
            </a:r>
            <a:endParaRPr lang="zh-TW" altLang="en-US" sz="3000" dirty="0"/>
          </a:p>
        </p:txBody>
      </p:sp>
      <p:sp>
        <p:nvSpPr>
          <p:cNvPr id="7" name="矩形 6"/>
          <p:cNvSpPr/>
          <p:nvPr/>
        </p:nvSpPr>
        <p:spPr>
          <a:xfrm>
            <a:off x="2365566" y="2030729"/>
            <a:ext cx="4796506" cy="2169825"/>
          </a:xfrm>
          <a:prstGeom prst="rect">
            <a:avLst/>
          </a:prstGeom>
          <a:solidFill>
            <a:schemeClr val="tx1">
              <a:lumMod val="85000"/>
              <a:lumOff val="15000"/>
            </a:schemeClr>
          </a:solidFill>
        </p:spPr>
        <p:txBody>
          <a:bodyPr wrap="none">
            <a:spAutoFit/>
          </a:bodyPr>
          <a:lstStyle/>
          <a:p>
            <a:r>
              <a:rPr lang="en-US" altLang="zh-TW" sz="1350" dirty="0">
                <a:solidFill>
                  <a:schemeClr val="bg1"/>
                </a:solidFill>
                <a:latin typeface="Arial Unicode MS" pitchFamily="34" charset="-120"/>
                <a:ea typeface="Arial Unicode MS" pitchFamily="34" charset="-120"/>
                <a:cs typeface="Arial Unicode MS" pitchFamily="34" charset="-120"/>
              </a:rPr>
              <a:t>.macro  </a:t>
            </a:r>
            <a:r>
              <a:rPr lang="en-US" altLang="zh-TW" sz="1350" b="1" dirty="0" err="1">
                <a:solidFill>
                  <a:schemeClr val="bg1"/>
                </a:solidFill>
                <a:latin typeface="Arial Unicode MS" pitchFamily="34" charset="-120"/>
                <a:ea typeface="Arial Unicode MS" pitchFamily="34" charset="-120"/>
                <a:cs typeface="Arial Unicode MS" pitchFamily="34" charset="-120"/>
              </a:rPr>
              <a:t>vector_stub</a:t>
            </a:r>
            <a:r>
              <a:rPr lang="en-US" altLang="zh-TW" sz="1350" dirty="0">
                <a:solidFill>
                  <a:schemeClr val="bg1"/>
                </a:solidFill>
                <a:latin typeface="Arial Unicode MS" pitchFamily="34" charset="-120"/>
                <a:ea typeface="Arial Unicode MS" pitchFamily="34" charset="-120"/>
                <a:cs typeface="Arial Unicode MS" pitchFamily="34" charset="-120"/>
              </a:rPr>
              <a:t>, name, mode, correction=0</a:t>
            </a:r>
          </a:p>
          <a:p>
            <a:pPr lvl="1"/>
            <a:r>
              <a:rPr lang="en-US" altLang="zh-TW" sz="1350" dirty="0" err="1">
                <a:solidFill>
                  <a:schemeClr val="bg1"/>
                </a:solidFill>
                <a:latin typeface="Arial Unicode MS" pitchFamily="34" charset="-120"/>
                <a:ea typeface="Arial Unicode MS" pitchFamily="34" charset="-120"/>
                <a:cs typeface="Arial Unicode MS" pitchFamily="34" charset="-120"/>
              </a:rPr>
              <a:t>stmia</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sp</a:t>
            </a:r>
            <a:r>
              <a:rPr lang="en-US" altLang="zh-TW" sz="1350" dirty="0">
                <a:solidFill>
                  <a:schemeClr val="bg1"/>
                </a:solidFill>
                <a:latin typeface="Arial Unicode MS" pitchFamily="34" charset="-120"/>
                <a:ea typeface="Arial Unicode MS" pitchFamily="34" charset="-120"/>
                <a:cs typeface="Arial Unicode MS" pitchFamily="34" charset="-120"/>
              </a:rPr>
              <a:t>, {r0,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a:t>
            </a: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mrs</a:t>
            </a:r>
            <a:r>
              <a:rPr lang="en-US" altLang="zh-TW" sz="1350" b="1" dirty="0">
                <a:solidFill>
                  <a:srgbClr val="FF0000"/>
                </a:solidFill>
                <a:latin typeface="Arial Unicode MS" pitchFamily="34" charset="-120"/>
                <a:ea typeface="Arial Unicode MS" pitchFamily="34" charset="-120"/>
                <a:cs typeface="Arial Unicode MS" pitchFamily="34" charset="-120"/>
              </a:rPr>
              <a:t> </a:t>
            </a:r>
            <a:r>
              <a:rPr lang="en-US" altLang="zh-TW" sz="1350" b="1" dirty="0" err="1">
                <a:solidFill>
                  <a:srgbClr val="FF0000"/>
                </a:solidFill>
                <a:latin typeface="Arial Unicode MS" pitchFamily="34" charset="-120"/>
                <a:ea typeface="Arial Unicode MS" pitchFamily="34" charset="-120"/>
                <a:cs typeface="Arial Unicode MS" pitchFamily="34" charset="-120"/>
              </a:rPr>
              <a:t>lr</a:t>
            </a:r>
            <a:r>
              <a:rPr lang="en-US" altLang="zh-TW" sz="1350" b="1" dirty="0">
                <a:solidFill>
                  <a:srgbClr val="FF0000"/>
                </a:solidFill>
                <a:latin typeface="Arial Unicode MS" pitchFamily="34" charset="-120"/>
                <a:ea typeface="Arial Unicode MS" pitchFamily="34" charset="-120"/>
                <a:cs typeface="Arial Unicode MS" pitchFamily="34" charset="-120"/>
              </a:rPr>
              <a:t>, </a:t>
            </a:r>
            <a:r>
              <a:rPr lang="en-US" altLang="zh-TW" sz="1350" b="1" dirty="0" err="1">
                <a:solidFill>
                  <a:srgbClr val="FF0000"/>
                </a:solidFill>
                <a:latin typeface="Arial Unicode MS" pitchFamily="34" charset="-120"/>
                <a:ea typeface="Arial Unicode MS" pitchFamily="34" charset="-120"/>
                <a:cs typeface="Arial Unicode MS" pitchFamily="34" charset="-120"/>
              </a:rPr>
              <a:t>spsr</a:t>
            </a:r>
            <a:endParaRPr lang="en-US" altLang="zh-TW" sz="1350" b="1" dirty="0">
              <a:solidFill>
                <a:srgbClr val="FF0000"/>
              </a:solidFill>
              <a:latin typeface="Arial Unicode MS" pitchFamily="34" charset="-120"/>
              <a:ea typeface="Arial Unicode MS" pitchFamily="34" charset="-120"/>
              <a:cs typeface="Arial Unicode MS" pitchFamily="34" charset="-120"/>
            </a:endParaRPr>
          </a:p>
          <a:p>
            <a:pPr lvl="1"/>
            <a:r>
              <a:rPr lang="en-US" altLang="zh-TW" sz="1350" dirty="0" err="1">
                <a:solidFill>
                  <a:schemeClr val="bg1"/>
                </a:solidFill>
                <a:latin typeface="Arial Unicode MS" pitchFamily="34" charset="-120"/>
                <a:ea typeface="Arial Unicode MS" pitchFamily="34" charset="-120"/>
                <a:cs typeface="Arial Unicode MS" pitchFamily="34" charset="-120"/>
              </a:rPr>
              <a:t>str</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sp</a:t>
            </a:r>
            <a:r>
              <a:rPr lang="en-US" altLang="zh-TW" sz="1350" dirty="0">
                <a:solidFill>
                  <a:schemeClr val="bg1"/>
                </a:solidFill>
                <a:latin typeface="Arial Unicode MS" pitchFamily="34" charset="-120"/>
                <a:ea typeface="Arial Unicode MS" pitchFamily="34" charset="-120"/>
                <a:cs typeface="Arial Unicode MS" pitchFamily="34" charset="-120"/>
              </a:rPr>
              <a:t>, #8]</a:t>
            </a: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mrs</a:t>
            </a:r>
            <a:r>
              <a:rPr lang="en-US" altLang="zh-TW" sz="1350" b="1" dirty="0">
                <a:solidFill>
                  <a:srgbClr val="FF0000"/>
                </a:solidFill>
                <a:latin typeface="Arial Unicode MS" pitchFamily="34" charset="-120"/>
                <a:ea typeface="Arial Unicode MS" pitchFamily="34" charset="-120"/>
                <a:cs typeface="Arial Unicode MS" pitchFamily="34" charset="-120"/>
              </a:rPr>
              <a:t> r0, </a:t>
            </a:r>
            <a:r>
              <a:rPr lang="en-US" altLang="zh-TW" sz="1350" b="1" dirty="0" err="1">
                <a:solidFill>
                  <a:srgbClr val="FF0000"/>
                </a:solidFill>
                <a:latin typeface="Arial Unicode MS" pitchFamily="34" charset="-120"/>
                <a:ea typeface="Arial Unicode MS" pitchFamily="34" charset="-120"/>
                <a:cs typeface="Arial Unicode MS" pitchFamily="34" charset="-120"/>
              </a:rPr>
              <a:t>cpsr</a:t>
            </a:r>
            <a:endParaRPr lang="en-US" altLang="zh-TW" sz="1350" b="1" dirty="0">
              <a:solidFill>
                <a:srgbClr val="FF0000"/>
              </a:solidFill>
              <a:latin typeface="Arial Unicode MS" pitchFamily="34" charset="-120"/>
              <a:ea typeface="Arial Unicode MS" pitchFamily="34" charset="-120"/>
              <a:cs typeface="Arial Unicode MS" pitchFamily="34" charset="-120"/>
            </a:endParaRPr>
          </a:p>
          <a:p>
            <a:pPr lvl="1"/>
            <a:r>
              <a:rPr lang="en-US" altLang="zh-TW" sz="1350" dirty="0" err="1">
                <a:solidFill>
                  <a:schemeClr val="bg1"/>
                </a:solidFill>
                <a:latin typeface="Arial Unicode MS" pitchFamily="34" charset="-120"/>
                <a:ea typeface="Arial Unicode MS" pitchFamily="34" charset="-120"/>
                <a:cs typeface="Arial Unicode MS" pitchFamily="34" charset="-120"/>
              </a:rPr>
              <a:t>eor</a:t>
            </a:r>
            <a:r>
              <a:rPr lang="en-US" altLang="zh-TW" sz="1350" dirty="0">
                <a:solidFill>
                  <a:schemeClr val="bg1"/>
                </a:solidFill>
                <a:latin typeface="Arial Unicode MS" pitchFamily="34" charset="-120"/>
                <a:ea typeface="Arial Unicode MS" pitchFamily="34" charset="-120"/>
                <a:cs typeface="Arial Unicode MS" pitchFamily="34" charset="-120"/>
              </a:rPr>
              <a:t> r0, r0, #(\mode ^ SVC_MODE | PSR_ISETSTATE)</a:t>
            </a: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msr</a:t>
            </a:r>
            <a:r>
              <a:rPr lang="en-US" altLang="zh-TW" sz="1350" b="1" dirty="0">
                <a:solidFill>
                  <a:srgbClr val="FF0000"/>
                </a:solidFill>
                <a:latin typeface="Arial Unicode MS" pitchFamily="34" charset="-120"/>
                <a:ea typeface="Arial Unicode MS" pitchFamily="34" charset="-120"/>
                <a:cs typeface="Arial Unicode MS" pitchFamily="34" charset="-120"/>
              </a:rPr>
              <a:t> </a:t>
            </a:r>
            <a:r>
              <a:rPr lang="en-US" altLang="zh-TW" sz="1350" b="1" dirty="0" err="1">
                <a:solidFill>
                  <a:srgbClr val="FF0000"/>
                </a:solidFill>
                <a:latin typeface="Arial Unicode MS" pitchFamily="34" charset="-120"/>
                <a:ea typeface="Arial Unicode MS" pitchFamily="34" charset="-120"/>
                <a:cs typeface="Arial Unicode MS" pitchFamily="34" charset="-120"/>
              </a:rPr>
              <a:t>spsr_cxsf</a:t>
            </a:r>
            <a:r>
              <a:rPr lang="en-US" altLang="zh-TW" sz="1350" b="1" dirty="0">
                <a:solidFill>
                  <a:srgbClr val="FF0000"/>
                </a:solidFill>
                <a:latin typeface="Arial Unicode MS" pitchFamily="34" charset="-120"/>
                <a:ea typeface="Arial Unicode MS" pitchFamily="34" charset="-120"/>
                <a:cs typeface="Arial Unicode MS" pitchFamily="34" charset="-120"/>
              </a:rPr>
              <a:t>, r0</a:t>
            </a:r>
          </a:p>
          <a:p>
            <a:pPr lvl="1"/>
            <a:r>
              <a:rPr lang="en-US" altLang="zh-TW" sz="1350" dirty="0">
                <a:solidFill>
                  <a:schemeClr val="bg1"/>
                </a:solidFill>
                <a:latin typeface="Arial Unicode MS" pitchFamily="34" charset="-120"/>
                <a:ea typeface="Arial Unicode MS" pitchFamily="34" charset="-120"/>
                <a:cs typeface="Arial Unicode MS" pitchFamily="34" charset="-120"/>
              </a:rPr>
              <a:t>and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 </a:t>
            </a:r>
            <a:r>
              <a:rPr lang="en-US" altLang="zh-TW" sz="1350" dirty="0" err="1">
                <a:solidFill>
                  <a:schemeClr val="bg1"/>
                </a:solidFill>
                <a:latin typeface="Arial Unicode MS" pitchFamily="34" charset="-120"/>
                <a:ea typeface="Arial Unicode MS" pitchFamily="34" charset="-120"/>
                <a:cs typeface="Arial Unicode MS" pitchFamily="34" charset="-120"/>
              </a:rPr>
              <a:t>lr</a:t>
            </a:r>
            <a:r>
              <a:rPr lang="en-US" altLang="zh-TW" sz="1350" dirty="0">
                <a:solidFill>
                  <a:schemeClr val="bg1"/>
                </a:solidFill>
                <a:latin typeface="Arial Unicode MS" pitchFamily="34" charset="-120"/>
                <a:ea typeface="Arial Unicode MS" pitchFamily="34" charset="-120"/>
                <a:cs typeface="Arial Unicode MS" pitchFamily="34" charset="-120"/>
              </a:rPr>
              <a:t>, #0x0f</a:t>
            </a:r>
          </a:p>
          <a:p>
            <a:pPr lvl="1"/>
            <a:r>
              <a:rPr lang="en-US" altLang="zh-TW" sz="1350" dirty="0" err="1">
                <a:solidFill>
                  <a:schemeClr val="bg1"/>
                </a:solidFill>
                <a:latin typeface="Arial Unicode MS" pitchFamily="34" charset="-120"/>
                <a:ea typeface="Arial Unicode MS" pitchFamily="34" charset="-120"/>
                <a:cs typeface="Arial Unicode MS" pitchFamily="34" charset="-120"/>
              </a:rPr>
              <a:t>mov</a:t>
            </a:r>
            <a:r>
              <a:rPr lang="en-US" altLang="zh-TW" sz="1350" dirty="0">
                <a:solidFill>
                  <a:schemeClr val="bg1"/>
                </a:solidFill>
                <a:latin typeface="Arial Unicode MS" pitchFamily="34" charset="-120"/>
                <a:ea typeface="Arial Unicode MS" pitchFamily="34" charset="-120"/>
                <a:cs typeface="Arial Unicode MS" pitchFamily="34" charset="-120"/>
              </a:rPr>
              <a:t> r0, </a:t>
            </a:r>
            <a:r>
              <a:rPr lang="en-US" altLang="zh-TW" sz="1350" dirty="0" err="1">
                <a:solidFill>
                  <a:schemeClr val="bg1"/>
                </a:solidFill>
                <a:latin typeface="Arial Unicode MS" pitchFamily="34" charset="-120"/>
                <a:ea typeface="Arial Unicode MS" pitchFamily="34" charset="-120"/>
                <a:cs typeface="Arial Unicode MS" pitchFamily="34" charset="-120"/>
              </a:rPr>
              <a:t>sp</a:t>
            </a:r>
            <a:endParaRPr lang="en-US" altLang="zh-TW" sz="1350" dirty="0">
              <a:solidFill>
                <a:schemeClr val="bg1"/>
              </a:solidFill>
              <a:latin typeface="Arial Unicode MS" pitchFamily="34" charset="-120"/>
              <a:ea typeface="Arial Unicode MS" pitchFamily="34" charset="-120"/>
              <a:cs typeface="Arial Unicode MS" pitchFamily="34" charset="-120"/>
            </a:endParaRPr>
          </a:p>
          <a:p>
            <a:pPr lvl="1"/>
            <a:r>
              <a:rPr lang="en-US" altLang="zh-TW" sz="1350" b="1" dirty="0" err="1">
                <a:solidFill>
                  <a:srgbClr val="FF0000"/>
                </a:solidFill>
                <a:latin typeface="Arial Unicode MS" pitchFamily="34" charset="-120"/>
                <a:ea typeface="Arial Unicode MS" pitchFamily="34" charset="-120"/>
                <a:cs typeface="Arial Unicode MS" pitchFamily="34" charset="-120"/>
              </a:rPr>
              <a:t>movs</a:t>
            </a:r>
            <a:r>
              <a:rPr lang="en-US" altLang="zh-TW" sz="1350" b="1" dirty="0">
                <a:solidFill>
                  <a:srgbClr val="FF0000"/>
                </a:solidFill>
                <a:latin typeface="Arial Unicode MS" pitchFamily="34" charset="-120"/>
                <a:ea typeface="Arial Unicode MS" pitchFamily="34" charset="-120"/>
                <a:cs typeface="Arial Unicode MS" pitchFamily="34" charset="-120"/>
              </a:rPr>
              <a:t> pc, </a:t>
            </a:r>
            <a:r>
              <a:rPr lang="en-US" altLang="zh-TW" sz="1350" b="1" dirty="0" err="1">
                <a:solidFill>
                  <a:srgbClr val="FF0000"/>
                </a:solidFill>
                <a:latin typeface="Arial Unicode MS" pitchFamily="34" charset="-120"/>
                <a:ea typeface="Arial Unicode MS" pitchFamily="34" charset="-120"/>
                <a:cs typeface="Arial Unicode MS" pitchFamily="34" charset="-120"/>
              </a:rPr>
              <a:t>lr</a:t>
            </a:r>
            <a:endParaRPr lang="zh-TW" altLang="en-US" sz="1350" b="1" dirty="0">
              <a:solidFill>
                <a:srgbClr val="FF0000"/>
              </a:solidFill>
              <a:latin typeface="Arial Unicode MS" pitchFamily="34" charset="-120"/>
              <a:ea typeface="Arial Unicode MS" pitchFamily="34" charset="-120"/>
              <a:cs typeface="Arial Unicode MS" pitchFamily="34" charset="-120"/>
            </a:endParaRPr>
          </a:p>
        </p:txBody>
      </p:sp>
      <p:sp>
        <p:nvSpPr>
          <p:cNvPr id="8" name="內容版面配置區 2"/>
          <p:cNvSpPr>
            <a:spLocks noGrp="1"/>
          </p:cNvSpPr>
          <p:nvPr>
            <p:ph idx="1"/>
          </p:nvPr>
        </p:nvSpPr>
        <p:spPr>
          <a:xfrm>
            <a:off x="1071411" y="790260"/>
            <a:ext cx="6907931" cy="951357"/>
          </a:xfrm>
        </p:spPr>
        <p:txBody>
          <a:bodyPr>
            <a:noAutofit/>
          </a:bodyPr>
          <a:lstStyle/>
          <a:p>
            <a:r>
              <a:rPr lang="en-US" altLang="zh-TW" sz="2000" dirty="0">
                <a:latin typeface="Times New Roman" panose="02020603050405020304" pitchFamily="18" charset="0"/>
                <a:cs typeface="Times New Roman" panose="02020603050405020304" pitchFamily="18" charset="0"/>
              </a:rPr>
              <a:t>Guest Kernel uses the </a:t>
            </a:r>
            <a:r>
              <a:rPr lang="en-US" altLang="zh-TW" sz="2000" dirty="0" err="1">
                <a:latin typeface="Times New Roman" panose="02020603050405020304" pitchFamily="18" charset="0"/>
                <a:cs typeface="Times New Roman" panose="02020603050405020304" pitchFamily="18" charset="0"/>
              </a:rPr>
              <a:t>vector_stub</a:t>
            </a:r>
            <a:r>
              <a:rPr lang="en-US" altLang="zh-TW" sz="2000" dirty="0">
                <a:latin typeface="Times New Roman" panose="02020603050405020304" pitchFamily="18" charset="0"/>
                <a:cs typeface="Times New Roman" panose="02020603050405020304" pitchFamily="18" charset="0"/>
              </a:rPr>
              <a:t> to handle interrupt/trap</a:t>
            </a:r>
          </a:p>
          <a:p>
            <a:r>
              <a:rPr lang="en-US" altLang="zh-TW" sz="2000" dirty="0">
                <a:latin typeface="Times New Roman" panose="02020603050405020304" pitchFamily="18" charset="0"/>
                <a:cs typeface="Times New Roman" panose="02020603050405020304" pitchFamily="18" charset="0"/>
              </a:rPr>
              <a:t>Many sensitive instructions are used in the small code segment</a:t>
            </a:r>
          </a:p>
          <a:p>
            <a:endParaRPr lang="zh-TW" altLang="en-US" sz="2000"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4950043" y="2570788"/>
            <a:ext cx="1983235" cy="300082"/>
          </a:xfrm>
          <a:prstGeom prst="rect">
            <a:avLst/>
          </a:prstGeom>
          <a:noFill/>
        </p:spPr>
        <p:txBody>
          <a:bodyPr wrap="none" rtlCol="0">
            <a:spAutoFit/>
          </a:bodyPr>
          <a:lstStyle/>
          <a:p>
            <a:r>
              <a:rPr lang="en-US" altLang="zh-TW" sz="1350" b="1" dirty="0">
                <a:solidFill>
                  <a:srgbClr val="FFFF00"/>
                </a:solidFill>
              </a:rPr>
              <a:t>Sensitive Instructions</a:t>
            </a:r>
            <a:endParaRPr lang="zh-TW" altLang="en-US" sz="1350" b="1" dirty="0">
              <a:solidFill>
                <a:srgbClr val="FFFF00"/>
              </a:solidFill>
            </a:endParaRPr>
          </a:p>
        </p:txBody>
      </p:sp>
      <p:cxnSp>
        <p:nvCxnSpPr>
          <p:cNvPr id="11" name="直線單箭頭接點 10"/>
          <p:cNvCxnSpPr/>
          <p:nvPr/>
        </p:nvCxnSpPr>
        <p:spPr>
          <a:xfrm>
            <a:off x="3761910" y="265528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3761910" y="2793782"/>
            <a:ext cx="1080120" cy="209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4139952" y="2898309"/>
            <a:ext cx="864096" cy="482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3707904" y="2898309"/>
            <a:ext cx="1620180" cy="1130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2">
            <a:extLst>
              <a:ext uri="{FF2B5EF4-FFF2-40B4-BE49-F238E27FC236}">
                <a16:creationId xmlns:a16="http://schemas.microsoft.com/office/drawing/2014/main" id="{7D293858-4CDF-BF7E-80AD-CDBFC95B9E15}"/>
              </a:ext>
            </a:extLst>
          </p:cNvPr>
          <p:cNvSpPr>
            <a:spLocks noGrp="1"/>
          </p:cNvSpPr>
          <p:nvPr>
            <p:ph type="sldNum" sz="quarter" idx="10"/>
          </p:nvPr>
        </p:nvSpPr>
        <p:spPr/>
        <p:txBody>
          <a:bodyPr/>
          <a:lstStyle/>
          <a:p>
            <a:fld id="{D9B6BDF2-6896-4B98-8776-C18582F63BA5}" type="slidenum">
              <a:rPr lang="zh-TW" altLang="en-US" smtClean="0"/>
              <a:pPr/>
              <a:t>38</a:t>
            </a:fld>
            <a:endParaRPr lang="zh-TW" altLang="en-US"/>
          </a:p>
        </p:txBody>
      </p:sp>
    </p:spTree>
    <p:extLst>
      <p:ext uri="{BB962C8B-B14F-4D97-AF65-F5344CB8AC3E}">
        <p14:creationId xmlns:p14="http://schemas.microsoft.com/office/powerpoint/2010/main" val="253373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7401" y="108349"/>
            <a:ext cx="8221845" cy="519113"/>
          </a:xfrm>
        </p:spPr>
        <p:txBody>
          <a:bodyPr>
            <a:noAutofit/>
          </a:bodyPr>
          <a:lstStyle/>
          <a:p>
            <a:r>
              <a:rPr lang="en-US" altLang="zh-TW" sz="3000" dirty="0"/>
              <a:t>Sensitive Instruction Grouping Optimization (2) </a:t>
            </a:r>
            <a:endParaRPr lang="zh-TW" altLang="en-US" sz="3000" dirty="0"/>
          </a:p>
        </p:txBody>
      </p:sp>
      <p:sp>
        <p:nvSpPr>
          <p:cNvPr id="7" name="矩形 6"/>
          <p:cNvSpPr/>
          <p:nvPr/>
        </p:nvSpPr>
        <p:spPr>
          <a:xfrm>
            <a:off x="2627784" y="2554072"/>
            <a:ext cx="4001616" cy="507831"/>
          </a:xfrm>
          <a:prstGeom prst="rect">
            <a:avLst/>
          </a:prstGeom>
          <a:solidFill>
            <a:schemeClr val="tx1">
              <a:lumMod val="85000"/>
              <a:lumOff val="15000"/>
            </a:schemeClr>
          </a:solidFill>
        </p:spPr>
        <p:txBody>
          <a:bodyPr wrap="square">
            <a:spAutoFit/>
          </a:bodyPr>
          <a:lstStyle/>
          <a:p>
            <a:r>
              <a:rPr lang="en-US" altLang="zh-TW" sz="1350" dirty="0">
                <a:solidFill>
                  <a:schemeClr val="bg1"/>
                </a:solidFill>
                <a:latin typeface="Arial Unicode MS" pitchFamily="34" charset="-120"/>
                <a:ea typeface="Arial Unicode MS" pitchFamily="34" charset="-120"/>
                <a:cs typeface="Arial Unicode MS" pitchFamily="34" charset="-120"/>
              </a:rPr>
              <a:t>.macro  </a:t>
            </a:r>
            <a:r>
              <a:rPr lang="en-US" altLang="zh-TW" sz="1350" b="1" dirty="0" err="1">
                <a:solidFill>
                  <a:schemeClr val="bg1"/>
                </a:solidFill>
                <a:latin typeface="Arial Unicode MS" pitchFamily="34" charset="-120"/>
                <a:ea typeface="Arial Unicode MS" pitchFamily="34" charset="-120"/>
                <a:cs typeface="Arial Unicode MS" pitchFamily="34" charset="-120"/>
              </a:rPr>
              <a:t>vector_stub</a:t>
            </a:r>
            <a:r>
              <a:rPr lang="en-US" altLang="zh-TW" sz="1350" dirty="0">
                <a:solidFill>
                  <a:schemeClr val="bg1"/>
                </a:solidFill>
                <a:latin typeface="Arial Unicode MS" pitchFamily="34" charset="-120"/>
                <a:ea typeface="Arial Unicode MS" pitchFamily="34" charset="-120"/>
                <a:cs typeface="Arial Unicode MS" pitchFamily="34" charset="-120"/>
              </a:rPr>
              <a:t>, name, mode, correction=0</a:t>
            </a:r>
          </a:p>
          <a:p>
            <a:pPr lvl="1"/>
            <a:r>
              <a:rPr lang="en-US" altLang="zh-TW" sz="1350" dirty="0" err="1">
                <a:solidFill>
                  <a:srgbClr val="FF0000"/>
                </a:solidFill>
                <a:latin typeface="Arial Unicode MS" pitchFamily="34" charset="-120"/>
                <a:ea typeface="Arial Unicode MS" pitchFamily="34" charset="-120"/>
                <a:cs typeface="Arial Unicode MS" pitchFamily="34" charset="-120"/>
              </a:rPr>
              <a:t>hypercall</a:t>
            </a:r>
            <a:r>
              <a:rPr lang="en-US" altLang="zh-TW" sz="1350" dirty="0">
                <a:solidFill>
                  <a:srgbClr val="FF0000"/>
                </a:solidFill>
                <a:latin typeface="Arial Unicode MS" pitchFamily="34" charset="-120"/>
                <a:ea typeface="Arial Unicode MS" pitchFamily="34" charset="-120"/>
                <a:cs typeface="Arial Unicode MS" pitchFamily="34" charset="-120"/>
              </a:rPr>
              <a:t>(</a:t>
            </a:r>
            <a:r>
              <a:rPr lang="en-US" altLang="zh-TW" sz="1350" dirty="0" err="1">
                <a:solidFill>
                  <a:srgbClr val="FF0000"/>
                </a:solidFill>
                <a:latin typeface="Arial Unicode MS" pitchFamily="34" charset="-120"/>
                <a:ea typeface="Arial Unicode MS" pitchFamily="34" charset="-120"/>
                <a:cs typeface="Arial Unicode MS" pitchFamily="34" charset="-120"/>
              </a:rPr>
              <a:t>vector_stub</a:t>
            </a:r>
            <a:r>
              <a:rPr lang="en-US" altLang="zh-TW" sz="1350" dirty="0">
                <a:solidFill>
                  <a:srgbClr val="FF0000"/>
                </a:solidFill>
                <a:latin typeface="Arial Unicode MS" pitchFamily="34" charset="-120"/>
                <a:ea typeface="Arial Unicode MS" pitchFamily="34" charset="-120"/>
                <a:cs typeface="Arial Unicode MS" pitchFamily="34" charset="-120"/>
              </a:rPr>
              <a:t>)</a:t>
            </a:r>
            <a:endParaRPr lang="zh-TW" altLang="en-US" sz="1350" b="1" dirty="0">
              <a:solidFill>
                <a:srgbClr val="FF0000"/>
              </a:solidFill>
              <a:latin typeface="Arial Unicode MS" pitchFamily="34" charset="-120"/>
              <a:ea typeface="Arial Unicode MS" pitchFamily="34" charset="-120"/>
              <a:cs typeface="Arial Unicode MS" pitchFamily="34" charset="-120"/>
            </a:endParaRPr>
          </a:p>
        </p:txBody>
      </p:sp>
      <p:sp>
        <p:nvSpPr>
          <p:cNvPr id="8" name="內容版面配置區 2"/>
          <p:cNvSpPr>
            <a:spLocks noGrp="1"/>
          </p:cNvSpPr>
          <p:nvPr>
            <p:ph idx="1"/>
          </p:nvPr>
        </p:nvSpPr>
        <p:spPr>
          <a:xfrm>
            <a:off x="1022830" y="880711"/>
            <a:ext cx="6215367" cy="678581"/>
          </a:xfrm>
        </p:spPr>
        <p:txBody>
          <a:bodyPr>
            <a:noAutofit/>
          </a:bodyPr>
          <a:lstStyle/>
          <a:p>
            <a:r>
              <a:rPr lang="en-US" altLang="zh-TW" sz="2000" dirty="0">
                <a:latin typeface="Times New Roman" panose="02020603050405020304" pitchFamily="18" charset="0"/>
                <a:cs typeface="Times New Roman" panose="02020603050405020304" pitchFamily="18" charset="0"/>
              </a:rPr>
              <a:t>Grouping the small code segment by one </a:t>
            </a:r>
            <a:r>
              <a:rPr lang="en-US" altLang="zh-TW" sz="2000" dirty="0" err="1">
                <a:latin typeface="Times New Roman" panose="02020603050405020304" pitchFamily="18" charset="0"/>
                <a:cs typeface="Times New Roman" panose="02020603050405020304" pitchFamily="18" charset="0"/>
              </a:rPr>
              <a:t>hypercall</a:t>
            </a:r>
            <a:endParaRPr lang="en-US" altLang="zh-TW"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547E599D-5276-8A1C-D4E3-FBDAAFD761D5}"/>
              </a:ext>
            </a:extLst>
          </p:cNvPr>
          <p:cNvSpPr>
            <a:spLocks noGrp="1"/>
          </p:cNvSpPr>
          <p:nvPr>
            <p:ph type="sldNum" sz="quarter" idx="10"/>
          </p:nvPr>
        </p:nvSpPr>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16127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16" y="108349"/>
            <a:ext cx="7777474" cy="519113"/>
          </a:xfrm>
        </p:spPr>
        <p:txBody>
          <a:bodyPr/>
          <a:lstStyle/>
          <a:p>
            <a:r>
              <a:rPr lang="en-US" dirty="0"/>
              <a:t>Para-</a:t>
            </a:r>
            <a:r>
              <a:rPr lang="en-US" altLang="zh-CN" dirty="0"/>
              <a:t>V</a:t>
            </a:r>
            <a:r>
              <a:rPr lang="en-US" dirty="0"/>
              <a:t>irtualization in Xen </a:t>
            </a:r>
          </a:p>
        </p:txBody>
      </p:sp>
      <p:sp>
        <p:nvSpPr>
          <p:cNvPr id="3" name="Content Placeholder 2"/>
          <p:cNvSpPr>
            <a:spLocks noGrp="1"/>
          </p:cNvSpPr>
          <p:nvPr>
            <p:ph idx="1"/>
          </p:nvPr>
        </p:nvSpPr>
        <p:spPr>
          <a:xfrm>
            <a:off x="898216" y="844153"/>
            <a:ext cx="7788584" cy="3671888"/>
          </a:xfrm>
        </p:spPr>
        <p:txBody>
          <a:bodyPr/>
          <a:lstStyle/>
          <a:p>
            <a:pPr>
              <a:lnSpc>
                <a:spcPct val="90000"/>
              </a:lnSpc>
            </a:pPr>
            <a:r>
              <a:rPr lang="en-GB" sz="2000" dirty="0" err="1">
                <a:latin typeface="Times New Roman" panose="02020603050405020304" pitchFamily="18" charset="0"/>
                <a:cs typeface="Times New Roman" panose="02020603050405020304" pitchFamily="18" charset="0"/>
              </a:rPr>
              <a:t>Xen</a:t>
            </a:r>
            <a:r>
              <a:rPr lang="en-GB" sz="2000" dirty="0">
                <a:latin typeface="Times New Roman" panose="02020603050405020304" pitchFamily="18" charset="0"/>
                <a:cs typeface="Times New Roman" panose="02020603050405020304" pitchFamily="18" charset="0"/>
              </a:rPr>
              <a:t> extensions to x86 arch </a:t>
            </a:r>
          </a:p>
          <a:p>
            <a:pPr lvl="1">
              <a:lnSpc>
                <a:spcPct val="90000"/>
              </a:lnSpc>
            </a:pPr>
            <a:r>
              <a:rPr lang="en-GB" sz="1600" dirty="0">
                <a:latin typeface="Times New Roman" panose="02020603050405020304" pitchFamily="18" charset="0"/>
                <a:cs typeface="Times New Roman" panose="02020603050405020304" pitchFamily="18" charset="0"/>
              </a:rPr>
              <a:t>Like x86, but </a:t>
            </a:r>
            <a:r>
              <a:rPr lang="en-GB" sz="1600" dirty="0" err="1">
                <a:latin typeface="Times New Roman" panose="02020603050405020304" pitchFamily="18" charset="0"/>
                <a:cs typeface="Times New Roman" panose="02020603050405020304" pitchFamily="18" charset="0"/>
              </a:rPr>
              <a:t>Xen</a:t>
            </a:r>
            <a:r>
              <a:rPr lang="en-GB" sz="1600" dirty="0">
                <a:latin typeface="Times New Roman" panose="02020603050405020304" pitchFamily="18" charset="0"/>
                <a:cs typeface="Times New Roman" panose="02020603050405020304" pitchFamily="18" charset="0"/>
              </a:rPr>
              <a:t> invoked for privileged instructions</a:t>
            </a:r>
          </a:p>
          <a:p>
            <a:pPr lvl="1">
              <a:lnSpc>
                <a:spcPct val="90000"/>
              </a:lnSpc>
            </a:pPr>
            <a:r>
              <a:rPr lang="en-GB" sz="1600" dirty="0">
                <a:latin typeface="Times New Roman" panose="02020603050405020304" pitchFamily="18" charset="0"/>
                <a:cs typeface="Times New Roman" panose="02020603050405020304" pitchFamily="18" charset="0"/>
              </a:rPr>
              <a:t>Avoids binary rewriting</a:t>
            </a:r>
          </a:p>
          <a:p>
            <a:pPr lvl="1">
              <a:lnSpc>
                <a:spcPct val="90000"/>
              </a:lnSpc>
            </a:pPr>
            <a:r>
              <a:rPr lang="en-GB" sz="1600" dirty="0">
                <a:latin typeface="Times New Roman" panose="02020603050405020304" pitchFamily="18" charset="0"/>
                <a:cs typeface="Times New Roman" panose="02020603050405020304" pitchFamily="18" charset="0"/>
              </a:rPr>
              <a:t>Minimize number of privilege transitions into </a:t>
            </a:r>
            <a:r>
              <a:rPr lang="en-GB" sz="1600" dirty="0" err="1">
                <a:latin typeface="Times New Roman" panose="02020603050405020304" pitchFamily="18" charset="0"/>
                <a:cs typeface="Times New Roman" panose="02020603050405020304" pitchFamily="18" charset="0"/>
              </a:rPr>
              <a:t>Xen</a:t>
            </a:r>
            <a:endParaRPr lang="en-GB" sz="1600" dirty="0">
              <a:latin typeface="Times New Roman" panose="02020603050405020304" pitchFamily="18" charset="0"/>
              <a:cs typeface="Times New Roman" panose="02020603050405020304" pitchFamily="18" charset="0"/>
            </a:endParaRPr>
          </a:p>
          <a:p>
            <a:pPr lvl="1">
              <a:lnSpc>
                <a:spcPct val="90000"/>
              </a:lnSpc>
            </a:pPr>
            <a:r>
              <a:rPr lang="en-GB" sz="1600" dirty="0">
                <a:latin typeface="Times New Roman" panose="02020603050405020304" pitchFamily="18" charset="0"/>
                <a:cs typeface="Times New Roman" panose="02020603050405020304" pitchFamily="18" charset="0"/>
              </a:rPr>
              <a:t>Modifications relatively simple and self-contained</a:t>
            </a:r>
            <a:br>
              <a:rPr lang="en-GB" sz="1600" dirty="0">
                <a:latin typeface="Times New Roman" panose="02020603050405020304" pitchFamily="18" charset="0"/>
                <a:cs typeface="Times New Roman" panose="02020603050405020304" pitchFamily="18" charset="0"/>
              </a:rPr>
            </a:br>
            <a:endParaRPr lang="en-GB" sz="1600" dirty="0">
              <a:latin typeface="Times New Roman" panose="02020603050405020304" pitchFamily="18" charset="0"/>
              <a:cs typeface="Times New Roman" panose="02020603050405020304" pitchFamily="18" charset="0"/>
            </a:endParaRPr>
          </a:p>
          <a:p>
            <a:pPr>
              <a:lnSpc>
                <a:spcPct val="90000"/>
              </a:lnSpc>
            </a:pPr>
            <a:r>
              <a:rPr lang="en-GB" sz="2000" dirty="0">
                <a:latin typeface="Times New Roman" panose="02020603050405020304" pitchFamily="18" charset="0"/>
                <a:cs typeface="Times New Roman" panose="02020603050405020304" pitchFamily="18" charset="0"/>
              </a:rPr>
              <a:t>Modify kernel to understand virtualized environment</a:t>
            </a:r>
          </a:p>
          <a:p>
            <a:pPr lvl="1">
              <a:lnSpc>
                <a:spcPct val="90000"/>
              </a:lnSpc>
            </a:pPr>
            <a:r>
              <a:rPr lang="en-GB" sz="1600" dirty="0">
                <a:latin typeface="Times New Roman" panose="02020603050405020304" pitchFamily="18" charset="0"/>
                <a:cs typeface="Times New Roman" panose="02020603050405020304" pitchFamily="18" charset="0"/>
              </a:rPr>
              <a:t>Wall-clock time vs. virtual processor time</a:t>
            </a:r>
          </a:p>
          <a:p>
            <a:pPr lvl="2">
              <a:lnSpc>
                <a:spcPct val="90000"/>
              </a:lnSpc>
            </a:pPr>
            <a:r>
              <a:rPr lang="en-GB" sz="1600" dirty="0">
                <a:latin typeface="Times New Roman" panose="02020603050405020304" pitchFamily="18" charset="0"/>
                <a:cs typeface="Times New Roman" panose="02020603050405020304" pitchFamily="18" charset="0"/>
              </a:rPr>
              <a:t>Desire both types of alarm timer</a:t>
            </a:r>
          </a:p>
          <a:p>
            <a:pPr lvl="1">
              <a:lnSpc>
                <a:spcPct val="90000"/>
              </a:lnSpc>
            </a:pPr>
            <a:r>
              <a:rPr lang="en-GB" sz="1600" dirty="0">
                <a:latin typeface="Times New Roman" panose="02020603050405020304" pitchFamily="18" charset="0"/>
                <a:cs typeface="Times New Roman" panose="02020603050405020304" pitchFamily="18" charset="0"/>
              </a:rPr>
              <a:t>Expose real resource availability</a:t>
            </a:r>
          </a:p>
          <a:p>
            <a:pPr lvl="2">
              <a:lnSpc>
                <a:spcPct val="90000"/>
              </a:lnSpc>
            </a:pPr>
            <a:r>
              <a:rPr lang="en-GB" sz="1600" dirty="0">
                <a:latin typeface="Times New Roman" panose="02020603050405020304" pitchFamily="18" charset="0"/>
                <a:cs typeface="Times New Roman" panose="02020603050405020304" pitchFamily="18" charset="0"/>
              </a:rPr>
              <a:t>Enables OS to optimize its own behaviour</a:t>
            </a:r>
            <a:endParaRPr lang="en-US" sz="16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FD782B5F-8D18-B765-E7DB-5D58DC17BE83}"/>
              </a:ext>
            </a:extLst>
          </p:cNvPr>
          <p:cNvSpPr>
            <a:spLocks noGrp="1"/>
          </p:cNvSpPr>
          <p:nvPr>
            <p:ph type="sldNum" sz="quarter" idx="10"/>
          </p:nvPr>
        </p:nvSpPr>
        <p:spPr/>
        <p:txBody>
          <a:bodyPr/>
          <a:lstStyle/>
          <a:p>
            <a:fld id="{D9B6BDF2-6896-4B98-8776-C18582F63BA5}" type="slidenum">
              <a:rPr lang="zh-TW" altLang="en-US" smtClean="0"/>
              <a:pPr/>
              <a:t>4</a:t>
            </a:fld>
            <a:endParaRPr lang="zh-TW" altLang="en-US"/>
          </a:p>
        </p:txBody>
      </p:sp>
    </p:spTree>
    <p:extLst>
      <p:ext uri="{BB962C8B-B14F-4D97-AF65-F5344CB8AC3E}">
        <p14:creationId xmlns:p14="http://schemas.microsoft.com/office/powerpoint/2010/main" val="1709487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2789280" y="2940784"/>
            <a:ext cx="2106234"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圓角矩形 4"/>
          <p:cNvSpPr/>
          <p:nvPr/>
        </p:nvSpPr>
        <p:spPr>
          <a:xfrm>
            <a:off x="2933492" y="3528875"/>
            <a:ext cx="1763361" cy="648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1350" dirty="0"/>
              <a:t>Sensitive Instruction</a:t>
            </a:r>
          </a:p>
          <a:p>
            <a:pPr algn="ctr"/>
            <a:r>
              <a:rPr lang="en-US" altLang="zh-TW" sz="1350" dirty="0"/>
              <a:t>Emulation Engine</a:t>
            </a:r>
            <a:endParaRPr lang="zh-TW" altLang="en-US" sz="1350" dirty="0"/>
          </a:p>
        </p:txBody>
      </p:sp>
      <p:sp>
        <p:nvSpPr>
          <p:cNvPr id="8" name="文字方塊 7"/>
          <p:cNvSpPr txBox="1"/>
          <p:nvPr/>
        </p:nvSpPr>
        <p:spPr>
          <a:xfrm>
            <a:off x="5498862" y="1828339"/>
            <a:ext cx="1444627" cy="507831"/>
          </a:xfrm>
          <a:prstGeom prst="rect">
            <a:avLst/>
          </a:prstGeom>
          <a:noFill/>
        </p:spPr>
        <p:txBody>
          <a:bodyPr wrap="none" rtlCol="0">
            <a:spAutoFit/>
          </a:bodyPr>
          <a:lstStyle/>
          <a:p>
            <a:pPr algn="ctr"/>
            <a:r>
              <a:rPr lang="en-US" altLang="zh-TW" sz="1350" b="1" dirty="0"/>
              <a:t>TLB and Cache</a:t>
            </a:r>
          </a:p>
          <a:p>
            <a:pPr algn="ctr"/>
            <a:r>
              <a:rPr lang="en-US" altLang="zh-TW" sz="1350" b="1" dirty="0"/>
              <a:t>Instructions</a:t>
            </a:r>
            <a:endParaRPr lang="zh-TW" altLang="en-US" sz="1350" b="1" dirty="0"/>
          </a:p>
        </p:txBody>
      </p:sp>
      <p:cxnSp>
        <p:nvCxnSpPr>
          <p:cNvPr id="9" name="直線接點 8"/>
          <p:cNvCxnSpPr/>
          <p:nvPr/>
        </p:nvCxnSpPr>
        <p:spPr>
          <a:xfrm>
            <a:off x="5008016" y="1800683"/>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3280726" y="1530503"/>
            <a:ext cx="1011815" cy="300082"/>
          </a:xfrm>
          <a:prstGeom prst="rect">
            <a:avLst/>
          </a:prstGeom>
          <a:noFill/>
        </p:spPr>
        <p:txBody>
          <a:bodyPr wrap="none" rtlCol="0">
            <a:spAutoFit/>
          </a:bodyPr>
          <a:lstStyle/>
          <a:p>
            <a:r>
              <a:rPr lang="en-US" altLang="zh-TW" sz="1350" u="sng" dirty="0"/>
              <a:t>Hypervisor</a:t>
            </a:r>
            <a:endParaRPr lang="zh-TW" altLang="en-US" sz="1350" u="sng" dirty="0"/>
          </a:p>
        </p:txBody>
      </p:sp>
      <p:sp>
        <p:nvSpPr>
          <p:cNvPr id="11" name="文字方塊 10"/>
          <p:cNvSpPr txBox="1"/>
          <p:nvPr/>
        </p:nvSpPr>
        <p:spPr>
          <a:xfrm>
            <a:off x="5828329" y="1530503"/>
            <a:ext cx="646331" cy="300082"/>
          </a:xfrm>
          <a:prstGeom prst="rect">
            <a:avLst/>
          </a:prstGeom>
          <a:noFill/>
        </p:spPr>
        <p:txBody>
          <a:bodyPr wrap="none" rtlCol="0">
            <a:spAutoFit/>
          </a:bodyPr>
          <a:lstStyle/>
          <a:p>
            <a:r>
              <a:rPr lang="en-US" altLang="zh-TW" sz="1350" u="sng" dirty="0"/>
              <a:t>Guest</a:t>
            </a:r>
            <a:endParaRPr lang="zh-TW" altLang="en-US" sz="1350" u="sng" dirty="0"/>
          </a:p>
        </p:txBody>
      </p:sp>
      <p:sp>
        <p:nvSpPr>
          <p:cNvPr id="12" name="向下箭號 11"/>
          <p:cNvSpPr/>
          <p:nvPr/>
        </p:nvSpPr>
        <p:spPr>
          <a:xfrm rot="5400000">
            <a:off x="4845997" y="1589552"/>
            <a:ext cx="324036" cy="96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文字方塊 12"/>
          <p:cNvSpPr txBox="1"/>
          <p:nvPr/>
        </p:nvSpPr>
        <p:spPr>
          <a:xfrm>
            <a:off x="5057533" y="2174587"/>
            <a:ext cx="550215" cy="300082"/>
          </a:xfrm>
          <a:prstGeom prst="rect">
            <a:avLst/>
          </a:prstGeom>
          <a:noFill/>
        </p:spPr>
        <p:txBody>
          <a:bodyPr wrap="none" rtlCol="0">
            <a:spAutoFit/>
          </a:bodyPr>
          <a:lstStyle/>
          <a:p>
            <a:r>
              <a:rPr lang="en-US" altLang="zh-TW" sz="1350" b="1" dirty="0">
                <a:solidFill>
                  <a:srgbClr val="FF0000"/>
                </a:solidFill>
              </a:rPr>
              <a:t>Trap</a:t>
            </a:r>
            <a:endParaRPr lang="zh-TW" altLang="en-US" sz="1350" b="1" dirty="0">
              <a:solidFill>
                <a:srgbClr val="FF0000"/>
              </a:solidFill>
            </a:endParaRPr>
          </a:p>
        </p:txBody>
      </p:sp>
      <p:sp>
        <p:nvSpPr>
          <p:cNvPr id="3" name="圓角矩形 2"/>
          <p:cNvSpPr/>
          <p:nvPr/>
        </p:nvSpPr>
        <p:spPr>
          <a:xfrm>
            <a:off x="3221302" y="1880807"/>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Enter System Mode</a:t>
            </a:r>
            <a:endParaRPr lang="zh-TW" altLang="en-US" sz="1200" dirty="0"/>
          </a:p>
        </p:txBody>
      </p:sp>
      <p:sp>
        <p:nvSpPr>
          <p:cNvPr id="14" name="圓角矩形 13"/>
          <p:cNvSpPr/>
          <p:nvPr/>
        </p:nvSpPr>
        <p:spPr>
          <a:xfrm>
            <a:off x="3221302" y="2451586"/>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Context Switch</a:t>
            </a:r>
            <a:endParaRPr lang="zh-TW" altLang="en-US" sz="1200" dirty="0"/>
          </a:p>
        </p:txBody>
      </p:sp>
      <p:cxnSp>
        <p:nvCxnSpPr>
          <p:cNvPr id="7" name="直線單箭頭接點 6"/>
          <p:cNvCxnSpPr>
            <a:stCxn id="3" idx="2"/>
            <a:endCxn id="14" idx="0"/>
          </p:cNvCxnSpPr>
          <p:nvPr/>
        </p:nvCxnSpPr>
        <p:spPr>
          <a:xfrm>
            <a:off x="3818633" y="2312856"/>
            <a:ext cx="0" cy="1387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圓角矩形 16"/>
          <p:cNvSpPr/>
          <p:nvPr/>
        </p:nvSpPr>
        <p:spPr>
          <a:xfrm>
            <a:off x="3217841" y="2997934"/>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Handler</a:t>
            </a:r>
          </a:p>
          <a:p>
            <a:pPr algn="ctr"/>
            <a:r>
              <a:rPr lang="en-US" altLang="zh-TW" sz="1200" dirty="0"/>
              <a:t>Dispatcher</a:t>
            </a:r>
            <a:endParaRPr lang="zh-TW" altLang="en-US" sz="1200" dirty="0"/>
          </a:p>
        </p:txBody>
      </p:sp>
      <p:cxnSp>
        <p:nvCxnSpPr>
          <p:cNvPr id="18" name="直線單箭頭接點 17"/>
          <p:cNvCxnSpPr>
            <a:stCxn id="14" idx="2"/>
            <a:endCxn id="17" idx="0"/>
          </p:cNvCxnSpPr>
          <p:nvPr/>
        </p:nvCxnSpPr>
        <p:spPr>
          <a:xfrm flipH="1">
            <a:off x="3815172" y="2883634"/>
            <a:ext cx="3461" cy="114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17" idx="2"/>
            <a:endCxn id="5" idx="0"/>
          </p:cNvCxnSpPr>
          <p:nvPr/>
        </p:nvCxnSpPr>
        <p:spPr>
          <a:xfrm>
            <a:off x="3815172" y="3429983"/>
            <a:ext cx="0" cy="988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文字方塊 25"/>
          <p:cNvSpPr txBox="1"/>
          <p:nvPr/>
        </p:nvSpPr>
        <p:spPr>
          <a:xfrm>
            <a:off x="2571766" y="4171543"/>
            <a:ext cx="2916183" cy="300082"/>
          </a:xfrm>
          <a:prstGeom prst="rect">
            <a:avLst/>
          </a:prstGeom>
          <a:noFill/>
        </p:spPr>
        <p:txBody>
          <a:bodyPr wrap="none" rtlCol="0">
            <a:spAutoFit/>
          </a:bodyPr>
          <a:lstStyle/>
          <a:p>
            <a:r>
              <a:rPr lang="en-US" altLang="zh-TW" sz="1350" b="1" i="1" dirty="0"/>
              <a:t>TLB/Cache Instruction Emulation</a:t>
            </a:r>
            <a:endParaRPr lang="zh-TW" altLang="en-US" sz="1350" b="1" i="1" dirty="0"/>
          </a:p>
        </p:txBody>
      </p:sp>
      <p:sp>
        <p:nvSpPr>
          <p:cNvPr id="27" name="內容版面配置區 2"/>
          <p:cNvSpPr>
            <a:spLocks noGrp="1"/>
          </p:cNvSpPr>
          <p:nvPr>
            <p:ph idx="1"/>
          </p:nvPr>
        </p:nvSpPr>
        <p:spPr>
          <a:xfrm>
            <a:off x="1109127" y="841599"/>
            <a:ext cx="6552582" cy="414326"/>
          </a:xfrm>
        </p:spPr>
        <p:txBody>
          <a:bodyPr>
            <a:noAutofit/>
          </a:bodyPr>
          <a:lstStyle/>
          <a:p>
            <a:r>
              <a:rPr lang="en-US" altLang="zh-TW" sz="2000" dirty="0">
                <a:latin typeface="Times New Roman" panose="02020603050405020304" pitchFamily="18" charset="0"/>
                <a:cs typeface="Times New Roman" panose="02020603050405020304" pitchFamily="18" charset="0"/>
              </a:rPr>
              <a:t>Originally, the instruction emulation path is too long!</a:t>
            </a:r>
          </a:p>
        </p:txBody>
      </p:sp>
      <p:sp>
        <p:nvSpPr>
          <p:cNvPr id="31" name="文字方塊 30"/>
          <p:cNvSpPr txBox="1"/>
          <p:nvPr/>
        </p:nvSpPr>
        <p:spPr>
          <a:xfrm>
            <a:off x="2080285" y="2139846"/>
            <a:ext cx="982961" cy="507831"/>
          </a:xfrm>
          <a:prstGeom prst="rect">
            <a:avLst/>
          </a:prstGeom>
          <a:noFill/>
        </p:spPr>
        <p:txBody>
          <a:bodyPr wrap="none" rtlCol="0">
            <a:spAutoFit/>
          </a:bodyPr>
          <a:lstStyle/>
          <a:p>
            <a:pPr algn="ctr"/>
            <a:r>
              <a:rPr lang="en-US" altLang="zh-TW" sz="1350" dirty="0"/>
              <a:t>Assembly </a:t>
            </a:r>
          </a:p>
          <a:p>
            <a:pPr algn="ctr"/>
            <a:r>
              <a:rPr lang="en-US" altLang="zh-TW" sz="1350" dirty="0"/>
              <a:t>Code</a:t>
            </a:r>
            <a:endParaRPr lang="zh-TW" altLang="en-US" sz="1350" dirty="0"/>
          </a:p>
        </p:txBody>
      </p:sp>
      <p:sp>
        <p:nvSpPr>
          <p:cNvPr id="32" name="文字方塊 31"/>
          <p:cNvSpPr txBox="1"/>
          <p:nvPr/>
        </p:nvSpPr>
        <p:spPr>
          <a:xfrm>
            <a:off x="2408857" y="3237054"/>
            <a:ext cx="309701" cy="300082"/>
          </a:xfrm>
          <a:prstGeom prst="rect">
            <a:avLst/>
          </a:prstGeom>
          <a:noFill/>
        </p:spPr>
        <p:txBody>
          <a:bodyPr wrap="none" rtlCol="0">
            <a:spAutoFit/>
          </a:bodyPr>
          <a:lstStyle/>
          <a:p>
            <a:pPr algn="ctr"/>
            <a:r>
              <a:rPr lang="en-US" altLang="zh-TW" sz="1350" dirty="0"/>
              <a:t>C</a:t>
            </a:r>
          </a:p>
        </p:txBody>
      </p:sp>
      <p:sp>
        <p:nvSpPr>
          <p:cNvPr id="24" name="標題 1"/>
          <p:cNvSpPr>
            <a:spLocks noGrp="1"/>
          </p:cNvSpPr>
          <p:nvPr>
            <p:ph type="title"/>
          </p:nvPr>
        </p:nvSpPr>
        <p:spPr>
          <a:xfrm>
            <a:off x="960643" y="72494"/>
            <a:ext cx="7590690" cy="543486"/>
          </a:xfrm>
        </p:spPr>
        <p:txBody>
          <a:bodyPr>
            <a:normAutofit fontScale="90000"/>
          </a:bodyPr>
          <a:lstStyle/>
          <a:p>
            <a:r>
              <a:rPr lang="en-US" altLang="zh-TW" dirty="0"/>
              <a:t>TLB/Cache Trap </a:t>
            </a:r>
            <a:r>
              <a:rPr lang="en-US" altLang="zh-TW" sz="4000" dirty="0"/>
              <a:t>Optimization</a:t>
            </a:r>
            <a:r>
              <a:rPr lang="en-US" altLang="zh-TW" dirty="0"/>
              <a:t> (1)</a:t>
            </a:r>
            <a:endParaRPr lang="zh-TW" altLang="en-US" dirty="0"/>
          </a:p>
        </p:txBody>
      </p:sp>
      <p:sp>
        <p:nvSpPr>
          <p:cNvPr id="2" name="灯片编号占位符 1">
            <a:extLst>
              <a:ext uri="{FF2B5EF4-FFF2-40B4-BE49-F238E27FC236}">
                <a16:creationId xmlns:a16="http://schemas.microsoft.com/office/drawing/2014/main" id="{3143A39A-EB03-FAB8-88A3-83FA6695ADC4}"/>
              </a:ext>
            </a:extLst>
          </p:cNvPr>
          <p:cNvSpPr>
            <a:spLocks noGrp="1"/>
          </p:cNvSpPr>
          <p:nvPr>
            <p:ph type="sldNum" sz="quarter" idx="10"/>
          </p:nvPr>
        </p:nvSpPr>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1634387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2644900" y="3186441"/>
            <a:ext cx="2106234"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文字方塊 7"/>
          <p:cNvSpPr txBox="1"/>
          <p:nvPr/>
        </p:nvSpPr>
        <p:spPr>
          <a:xfrm>
            <a:off x="5354482" y="2073996"/>
            <a:ext cx="1444627" cy="507831"/>
          </a:xfrm>
          <a:prstGeom prst="rect">
            <a:avLst/>
          </a:prstGeom>
          <a:noFill/>
        </p:spPr>
        <p:txBody>
          <a:bodyPr wrap="none" rtlCol="0">
            <a:spAutoFit/>
          </a:bodyPr>
          <a:lstStyle/>
          <a:p>
            <a:pPr algn="ctr"/>
            <a:r>
              <a:rPr lang="en-US" altLang="zh-TW" sz="1350" b="1" dirty="0"/>
              <a:t>TLB and Cache</a:t>
            </a:r>
          </a:p>
          <a:p>
            <a:pPr algn="ctr"/>
            <a:r>
              <a:rPr lang="en-US" altLang="zh-TW" sz="1350" b="1" dirty="0"/>
              <a:t>Instructions</a:t>
            </a:r>
            <a:endParaRPr lang="zh-TW" altLang="en-US" sz="1350" b="1" dirty="0"/>
          </a:p>
        </p:txBody>
      </p:sp>
      <p:cxnSp>
        <p:nvCxnSpPr>
          <p:cNvPr id="9" name="直線接點 8"/>
          <p:cNvCxnSpPr/>
          <p:nvPr/>
        </p:nvCxnSpPr>
        <p:spPr>
          <a:xfrm>
            <a:off x="4863636" y="2046340"/>
            <a:ext cx="0" cy="216024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3136346" y="1776160"/>
            <a:ext cx="1011815" cy="300082"/>
          </a:xfrm>
          <a:prstGeom prst="rect">
            <a:avLst/>
          </a:prstGeom>
          <a:noFill/>
        </p:spPr>
        <p:txBody>
          <a:bodyPr wrap="none" rtlCol="0">
            <a:spAutoFit/>
          </a:bodyPr>
          <a:lstStyle/>
          <a:p>
            <a:r>
              <a:rPr lang="en-US" altLang="zh-TW" sz="1350" u="sng" dirty="0"/>
              <a:t>Hypervisor</a:t>
            </a:r>
            <a:endParaRPr lang="zh-TW" altLang="en-US" sz="1350" u="sng" dirty="0"/>
          </a:p>
        </p:txBody>
      </p:sp>
      <p:sp>
        <p:nvSpPr>
          <p:cNvPr id="11" name="文字方塊 10"/>
          <p:cNvSpPr txBox="1"/>
          <p:nvPr/>
        </p:nvSpPr>
        <p:spPr>
          <a:xfrm>
            <a:off x="5683949" y="1776160"/>
            <a:ext cx="646331" cy="300082"/>
          </a:xfrm>
          <a:prstGeom prst="rect">
            <a:avLst/>
          </a:prstGeom>
          <a:noFill/>
        </p:spPr>
        <p:txBody>
          <a:bodyPr wrap="none" rtlCol="0">
            <a:spAutoFit/>
          </a:bodyPr>
          <a:lstStyle/>
          <a:p>
            <a:r>
              <a:rPr lang="en-US" altLang="zh-TW" sz="1350" u="sng" dirty="0"/>
              <a:t>Guest</a:t>
            </a:r>
            <a:endParaRPr lang="zh-TW" altLang="en-US" sz="1350" u="sng" dirty="0"/>
          </a:p>
        </p:txBody>
      </p:sp>
      <p:sp>
        <p:nvSpPr>
          <p:cNvPr id="12" name="向下箭號 11"/>
          <p:cNvSpPr/>
          <p:nvPr/>
        </p:nvSpPr>
        <p:spPr>
          <a:xfrm rot="5400000">
            <a:off x="4701617" y="1835209"/>
            <a:ext cx="324036" cy="962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3" name="文字方塊 12"/>
          <p:cNvSpPr txBox="1"/>
          <p:nvPr/>
        </p:nvSpPr>
        <p:spPr>
          <a:xfrm>
            <a:off x="4913153" y="2420244"/>
            <a:ext cx="550215" cy="300082"/>
          </a:xfrm>
          <a:prstGeom prst="rect">
            <a:avLst/>
          </a:prstGeom>
          <a:noFill/>
        </p:spPr>
        <p:txBody>
          <a:bodyPr wrap="none" rtlCol="0">
            <a:spAutoFit/>
          </a:bodyPr>
          <a:lstStyle/>
          <a:p>
            <a:r>
              <a:rPr lang="en-US" altLang="zh-TW" sz="1350" b="1" dirty="0">
                <a:solidFill>
                  <a:srgbClr val="FF0000"/>
                </a:solidFill>
              </a:rPr>
              <a:t>Trap</a:t>
            </a:r>
            <a:endParaRPr lang="zh-TW" altLang="en-US" sz="1350" b="1" dirty="0">
              <a:solidFill>
                <a:srgbClr val="FF0000"/>
              </a:solidFill>
            </a:endParaRPr>
          </a:p>
        </p:txBody>
      </p:sp>
      <p:sp>
        <p:nvSpPr>
          <p:cNvPr id="3" name="圓角矩形 2"/>
          <p:cNvSpPr/>
          <p:nvPr/>
        </p:nvSpPr>
        <p:spPr>
          <a:xfrm>
            <a:off x="3076922" y="2126464"/>
            <a:ext cx="119466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200" dirty="0"/>
              <a:t>Enter System Mode</a:t>
            </a:r>
            <a:endParaRPr lang="zh-TW" altLang="en-US" sz="1200" dirty="0"/>
          </a:p>
        </p:txBody>
      </p:sp>
      <p:sp>
        <p:nvSpPr>
          <p:cNvPr id="14" name="圓角矩形 13"/>
          <p:cNvSpPr/>
          <p:nvPr/>
        </p:nvSpPr>
        <p:spPr>
          <a:xfrm>
            <a:off x="3028796" y="2697243"/>
            <a:ext cx="1295867"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200" dirty="0"/>
              <a:t>Fast Emulation</a:t>
            </a:r>
          </a:p>
          <a:p>
            <a:pPr algn="ctr"/>
            <a:r>
              <a:rPr lang="en-US" altLang="zh-TW" sz="1200" dirty="0"/>
              <a:t>Engine</a:t>
            </a:r>
            <a:endParaRPr lang="zh-TW" altLang="en-US" sz="1200" dirty="0"/>
          </a:p>
        </p:txBody>
      </p:sp>
      <p:cxnSp>
        <p:nvCxnSpPr>
          <p:cNvPr id="7" name="直線單箭頭接點 6"/>
          <p:cNvCxnSpPr>
            <a:cxnSpLocks/>
            <a:stCxn id="3" idx="2"/>
            <a:endCxn id="14" idx="0"/>
          </p:cNvCxnSpPr>
          <p:nvPr/>
        </p:nvCxnSpPr>
        <p:spPr>
          <a:xfrm>
            <a:off x="3674253" y="2558512"/>
            <a:ext cx="2477" cy="1387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內容版面配置區 2"/>
          <p:cNvSpPr>
            <a:spLocks noGrp="1"/>
          </p:cNvSpPr>
          <p:nvPr>
            <p:ph idx="1"/>
          </p:nvPr>
        </p:nvSpPr>
        <p:spPr>
          <a:xfrm>
            <a:off x="936933" y="889250"/>
            <a:ext cx="7206040" cy="506453"/>
          </a:xfrm>
        </p:spPr>
        <p:txBody>
          <a:bodyPr>
            <a:noAutofit/>
          </a:bodyPr>
          <a:lstStyle/>
          <a:p>
            <a:r>
              <a:rPr lang="en-US" altLang="zh-TW" sz="2000" dirty="0">
                <a:latin typeface="Times New Roman" panose="02020603050405020304" pitchFamily="18" charset="0"/>
                <a:cs typeface="Times New Roman" panose="02020603050405020304" pitchFamily="18" charset="0"/>
              </a:rPr>
              <a:t>After optimization, the overhead of TLB/Cache trap is reduced</a:t>
            </a:r>
          </a:p>
        </p:txBody>
      </p:sp>
      <p:sp>
        <p:nvSpPr>
          <p:cNvPr id="31" name="文字方塊 30"/>
          <p:cNvSpPr txBox="1"/>
          <p:nvPr/>
        </p:nvSpPr>
        <p:spPr>
          <a:xfrm>
            <a:off x="1935905" y="2385503"/>
            <a:ext cx="982961" cy="507831"/>
          </a:xfrm>
          <a:prstGeom prst="rect">
            <a:avLst/>
          </a:prstGeom>
          <a:noFill/>
        </p:spPr>
        <p:txBody>
          <a:bodyPr wrap="none" rtlCol="0">
            <a:spAutoFit/>
          </a:bodyPr>
          <a:lstStyle/>
          <a:p>
            <a:pPr algn="ctr"/>
            <a:r>
              <a:rPr lang="en-US" altLang="zh-TW" sz="1350" dirty="0"/>
              <a:t>Assembly </a:t>
            </a:r>
          </a:p>
          <a:p>
            <a:pPr algn="ctr"/>
            <a:r>
              <a:rPr lang="en-US" altLang="zh-TW" sz="1350" dirty="0"/>
              <a:t>Code</a:t>
            </a:r>
            <a:endParaRPr lang="zh-TW" altLang="en-US" sz="1350" dirty="0"/>
          </a:p>
        </p:txBody>
      </p:sp>
      <p:sp>
        <p:nvSpPr>
          <p:cNvPr id="16" name="標題 1"/>
          <p:cNvSpPr>
            <a:spLocks noGrp="1"/>
          </p:cNvSpPr>
          <p:nvPr>
            <p:ph type="title"/>
          </p:nvPr>
        </p:nvSpPr>
        <p:spPr>
          <a:xfrm>
            <a:off x="936933" y="51003"/>
            <a:ext cx="6172200" cy="651272"/>
          </a:xfrm>
        </p:spPr>
        <p:txBody>
          <a:bodyPr>
            <a:normAutofit fontScale="90000"/>
          </a:bodyPr>
          <a:lstStyle/>
          <a:p>
            <a:r>
              <a:rPr lang="en-US" altLang="zh-TW" dirty="0"/>
              <a:t>TLB/Cache Trap Optimization (2) </a:t>
            </a:r>
            <a:endParaRPr lang="zh-TW" altLang="en-US" dirty="0"/>
          </a:p>
        </p:txBody>
      </p:sp>
      <p:sp>
        <p:nvSpPr>
          <p:cNvPr id="2" name="灯片编号占位符 1">
            <a:extLst>
              <a:ext uri="{FF2B5EF4-FFF2-40B4-BE49-F238E27FC236}">
                <a16:creationId xmlns:a16="http://schemas.microsoft.com/office/drawing/2014/main" id="{909225EB-83FA-1B04-18CD-7F902E7A3BAD}"/>
              </a:ext>
            </a:extLst>
          </p:cNvPr>
          <p:cNvSpPr>
            <a:spLocks noGrp="1"/>
          </p:cNvSpPr>
          <p:nvPr>
            <p:ph type="sldNum" sz="quarter" idx="10"/>
          </p:nvPr>
        </p:nvSpPr>
        <p:spPr/>
        <p:txBody>
          <a:bodyPr/>
          <a:lstStyle/>
          <a:p>
            <a:fld id="{D9B6BDF2-6896-4B98-8776-C18582F63BA5}" type="slidenum">
              <a:rPr lang="zh-TW" altLang="en-US" smtClean="0"/>
              <a:pPr/>
              <a:t>41</a:t>
            </a:fld>
            <a:endParaRPr lang="zh-TW" altLang="en-US"/>
          </a:p>
        </p:txBody>
      </p:sp>
    </p:spTree>
    <p:extLst>
      <p:ext uri="{BB962C8B-B14F-4D97-AF65-F5344CB8AC3E}">
        <p14:creationId xmlns:p14="http://schemas.microsoft.com/office/powerpoint/2010/main" val="3273773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lang="en-US" altLang="zh-TW" dirty="0"/>
              <a:t>CPU Optimization</a:t>
            </a:r>
            <a:endParaRPr lang="zh-TW" altLang="en-US" dirty="0"/>
          </a:p>
        </p:txBody>
      </p:sp>
      <p:sp>
        <p:nvSpPr>
          <p:cNvPr id="3" name="內容版面配置區 2"/>
          <p:cNvSpPr>
            <a:spLocks noGrp="1"/>
          </p:cNvSpPr>
          <p:nvPr>
            <p:ph idx="1"/>
          </p:nvPr>
        </p:nvSpPr>
        <p:spPr>
          <a:xfrm>
            <a:off x="1107506" y="806718"/>
            <a:ext cx="6785209" cy="3322104"/>
          </a:xfrm>
        </p:spPr>
        <p:txBody>
          <a:bodyPr>
            <a:normAutofit/>
          </a:bodyPr>
          <a:lstStyle/>
          <a:p>
            <a:r>
              <a:rPr lang="en-US" altLang="zh-TW" sz="2000" dirty="0">
                <a:latin typeface="Times New Roman" panose="02020603050405020304" pitchFamily="18" charset="0"/>
                <a:cs typeface="Times New Roman" panose="02020603050405020304" pitchFamily="18" charset="0"/>
              </a:rPr>
              <a:t>Base</a:t>
            </a:r>
          </a:p>
          <a:p>
            <a:pPr lvl="1"/>
            <a:r>
              <a:rPr lang="en-US" altLang="zh-TW" sz="1800" dirty="0">
                <a:latin typeface="Times New Roman" panose="02020603050405020304" pitchFamily="18" charset="0"/>
                <a:cs typeface="Times New Roman" panose="02020603050405020304" pitchFamily="18" charset="0"/>
              </a:rPr>
              <a:t>Trap all sensitive instructions</a:t>
            </a:r>
          </a:p>
          <a:p>
            <a:r>
              <a:rPr lang="en-US" altLang="zh-TW" sz="2000" dirty="0">
                <a:latin typeface="Times New Roman" panose="02020603050405020304" pitchFamily="18" charset="0"/>
                <a:cs typeface="Times New Roman" panose="02020603050405020304" pitchFamily="18" charset="0"/>
              </a:rPr>
              <a:t>VCPU v0.1 Model</a:t>
            </a:r>
          </a:p>
          <a:p>
            <a:pPr lvl="1"/>
            <a:r>
              <a:rPr lang="en-US" altLang="zh-TW" sz="1800" dirty="0">
                <a:latin typeface="Times New Roman" panose="02020603050405020304" pitchFamily="18" charset="0"/>
                <a:cs typeface="Times New Roman" panose="02020603050405020304" pitchFamily="18" charset="0"/>
              </a:rPr>
              <a:t>R Sharing: guest directly </a:t>
            </a:r>
            <a:r>
              <a:rPr lang="en-US" altLang="zh-TW" sz="1800" b="1" i="1" dirty="0">
                <a:solidFill>
                  <a:srgbClr val="C00000"/>
                </a:solidFill>
                <a:latin typeface="Times New Roman" panose="02020603050405020304" pitchFamily="18" charset="0"/>
                <a:cs typeface="Times New Roman" panose="02020603050405020304" pitchFamily="18" charset="0"/>
              </a:rPr>
              <a:t>READ</a:t>
            </a:r>
            <a:r>
              <a:rPr lang="en-US" altLang="zh-TW" sz="1800" dirty="0">
                <a:latin typeface="Times New Roman" panose="02020603050405020304" pitchFamily="18" charset="0"/>
                <a:cs typeface="Times New Roman" panose="02020603050405020304" pitchFamily="18" charset="0"/>
              </a:rPr>
              <a:t> virtual registers </a:t>
            </a:r>
          </a:p>
          <a:p>
            <a:r>
              <a:rPr lang="en-US" altLang="zh-TW" sz="2000" dirty="0">
                <a:latin typeface="Times New Roman" panose="02020603050405020304" pitchFamily="18" charset="0"/>
                <a:cs typeface="Times New Roman" panose="02020603050405020304" pitchFamily="18" charset="0"/>
              </a:rPr>
              <a:t>VCPU v1.0 Model</a:t>
            </a:r>
          </a:p>
          <a:p>
            <a:pPr lvl="1"/>
            <a:r>
              <a:rPr lang="en-US" altLang="zh-TW" sz="1800" dirty="0">
                <a:latin typeface="Times New Roman" panose="02020603050405020304" pitchFamily="18" charset="0"/>
                <a:cs typeface="Times New Roman" panose="02020603050405020304" pitchFamily="18" charset="0"/>
              </a:rPr>
              <a:t>R/W Sharing: guest directly </a:t>
            </a:r>
            <a:r>
              <a:rPr lang="en-US" altLang="zh-TW" sz="1800" b="1" i="1" dirty="0">
                <a:solidFill>
                  <a:srgbClr val="C00000"/>
                </a:solidFill>
                <a:latin typeface="Times New Roman" panose="02020603050405020304" pitchFamily="18" charset="0"/>
                <a:cs typeface="Times New Roman" panose="02020603050405020304" pitchFamily="18" charset="0"/>
              </a:rPr>
              <a:t>R/W </a:t>
            </a:r>
            <a:r>
              <a:rPr lang="en-US" altLang="zh-TW" sz="1800" dirty="0">
                <a:latin typeface="Times New Roman" panose="02020603050405020304" pitchFamily="18" charset="0"/>
                <a:cs typeface="Times New Roman" panose="02020603050405020304" pitchFamily="18" charset="0"/>
              </a:rPr>
              <a:t>virtual registers </a:t>
            </a:r>
          </a:p>
          <a:p>
            <a:pPr lvl="1"/>
            <a:r>
              <a:rPr lang="en-US" altLang="zh-TW" sz="1800" dirty="0">
                <a:latin typeface="Times New Roman" panose="02020603050405020304" pitchFamily="18" charset="0"/>
                <a:cs typeface="Times New Roman" panose="02020603050405020304" pitchFamily="18" charset="0"/>
              </a:rPr>
              <a:t>Sensitive instruction grouping </a:t>
            </a:r>
          </a:p>
          <a:p>
            <a:pPr lvl="1"/>
            <a:r>
              <a:rPr lang="en-US" altLang="zh-TW" sz="1800" dirty="0">
                <a:latin typeface="Times New Roman" panose="02020603050405020304" pitchFamily="18" charset="0"/>
                <a:cs typeface="Times New Roman" panose="02020603050405020304" pitchFamily="18" charset="0"/>
              </a:rPr>
              <a:t>TLB/Cache trap overhead reduction</a:t>
            </a:r>
          </a:p>
        </p:txBody>
      </p:sp>
      <p:sp>
        <p:nvSpPr>
          <p:cNvPr id="4" name="灯片编号占位符 3">
            <a:extLst>
              <a:ext uri="{FF2B5EF4-FFF2-40B4-BE49-F238E27FC236}">
                <a16:creationId xmlns:a16="http://schemas.microsoft.com/office/drawing/2014/main" id="{95A61978-0CC4-AAA6-D138-08884317433D}"/>
              </a:ext>
            </a:extLst>
          </p:cNvPr>
          <p:cNvSpPr>
            <a:spLocks noGrp="1"/>
          </p:cNvSpPr>
          <p:nvPr>
            <p:ph type="sldNum" sz="quarter" idx="10"/>
          </p:nvPr>
        </p:nvSpPr>
        <p:spPr/>
        <p:txBody>
          <a:bodyPr/>
          <a:lstStyle/>
          <a:p>
            <a:fld id="{D9B6BDF2-6896-4B98-8776-C18582F63BA5}" type="slidenum">
              <a:rPr lang="zh-TW" altLang="en-US" smtClean="0"/>
              <a:pPr/>
              <a:t>42</a:t>
            </a:fld>
            <a:endParaRPr lang="zh-TW" altLang="en-US"/>
          </a:p>
        </p:txBody>
      </p:sp>
    </p:spTree>
    <p:extLst>
      <p:ext uri="{BB962C8B-B14F-4D97-AF65-F5344CB8AC3E}">
        <p14:creationId xmlns:p14="http://schemas.microsoft.com/office/powerpoint/2010/main" val="926832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971" y="37381"/>
            <a:ext cx="7653890" cy="596569"/>
          </a:xfrm>
        </p:spPr>
        <p:txBody>
          <a:bodyPr>
            <a:noAutofit/>
          </a:bodyPr>
          <a:lstStyle/>
          <a:p>
            <a:r>
              <a:rPr lang="en-US" altLang="zh-TW" dirty="0"/>
              <a:t>Sensitive Instruction Trap Reduction</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930426602"/>
              </p:ext>
            </p:extLst>
          </p:nvPr>
        </p:nvGraphicFramePr>
        <p:xfrm>
          <a:off x="2039675" y="912327"/>
          <a:ext cx="4536503" cy="3510397"/>
        </p:xfrm>
        <a:graphic>
          <a:graphicData uri="http://schemas.openxmlformats.org/drawingml/2006/table">
            <a:tbl>
              <a:tblPr/>
              <a:tblGrid>
                <a:gridCol w="1469951">
                  <a:extLst>
                    <a:ext uri="{9D8B030D-6E8A-4147-A177-3AD203B41FA5}">
                      <a16:colId xmlns:a16="http://schemas.microsoft.com/office/drawing/2014/main" val="20000"/>
                    </a:ext>
                  </a:extLst>
                </a:gridCol>
                <a:gridCol w="1121150">
                  <a:extLst>
                    <a:ext uri="{9D8B030D-6E8A-4147-A177-3AD203B41FA5}">
                      <a16:colId xmlns:a16="http://schemas.microsoft.com/office/drawing/2014/main" val="20001"/>
                    </a:ext>
                  </a:extLst>
                </a:gridCol>
                <a:gridCol w="940520">
                  <a:extLst>
                    <a:ext uri="{9D8B030D-6E8A-4147-A177-3AD203B41FA5}">
                      <a16:colId xmlns:a16="http://schemas.microsoft.com/office/drawing/2014/main" val="20002"/>
                    </a:ext>
                  </a:extLst>
                </a:gridCol>
                <a:gridCol w="1004882">
                  <a:extLst>
                    <a:ext uri="{9D8B030D-6E8A-4147-A177-3AD203B41FA5}">
                      <a16:colId xmlns:a16="http://schemas.microsoft.com/office/drawing/2014/main" val="20003"/>
                    </a:ext>
                  </a:extLst>
                </a:gridCol>
              </a:tblGrid>
              <a:tr h="202913">
                <a:tc>
                  <a:txBody>
                    <a:bodyPr/>
                    <a:lstStyle/>
                    <a:p>
                      <a:pPr algn="l" fontAlgn="ctr"/>
                      <a:endParaRPr lang="zh-TW" alt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l" fontAlgn="ctr"/>
                      <a:r>
                        <a:rPr lang="en-US" sz="900" b="1" i="0" u="none" strike="noStrike">
                          <a:solidFill>
                            <a:srgbClr val="000000"/>
                          </a:solidFill>
                          <a:latin typeface="Courier New"/>
                        </a:rPr>
                        <a:t>base version</a:t>
                      </a:r>
                    </a:p>
                  </a:txBody>
                  <a:tcPr marL="6281" marR="6281" marT="6281" marB="0" anchor="ctr">
                    <a:lnL>
                      <a:noFill/>
                    </a:lnL>
                    <a:lnR>
                      <a:noFill/>
                    </a:lnR>
                    <a:lnT>
                      <a:noFill/>
                    </a:lnT>
                    <a:lnB>
                      <a:noFill/>
                    </a:lnB>
                  </a:tcPr>
                </a:tc>
                <a:tc>
                  <a:txBody>
                    <a:bodyPr/>
                    <a:lstStyle/>
                    <a:p>
                      <a:pPr algn="l" fontAlgn="ctr"/>
                      <a:r>
                        <a:rPr lang="en-US" sz="900" b="1" i="0" u="none" strike="noStrike" dirty="0">
                          <a:solidFill>
                            <a:srgbClr val="000000"/>
                          </a:solidFill>
                          <a:latin typeface="Courier New"/>
                        </a:rPr>
                        <a:t>CPU_OPT_V0.1</a:t>
                      </a:r>
                    </a:p>
                  </a:txBody>
                  <a:tcPr marL="6281" marR="6281" marT="6281" marB="0" anchor="ctr">
                    <a:lnL>
                      <a:noFill/>
                    </a:lnL>
                    <a:lnR>
                      <a:noFill/>
                    </a:lnR>
                    <a:lnT>
                      <a:noFill/>
                    </a:lnT>
                    <a:lnB>
                      <a:noFill/>
                    </a:lnB>
                  </a:tcPr>
                </a:tc>
                <a:tc>
                  <a:txBody>
                    <a:bodyPr/>
                    <a:lstStyle/>
                    <a:p>
                      <a:pPr algn="l" fontAlgn="ctr"/>
                      <a:r>
                        <a:rPr lang="en-US" sz="900" b="1" i="0" u="none" strike="noStrike" dirty="0">
                          <a:solidFill>
                            <a:srgbClr val="000000"/>
                          </a:solidFill>
                          <a:latin typeface="Courier New"/>
                        </a:rPr>
                        <a:t>CPU_OPT_V1.0</a:t>
                      </a:r>
                    </a:p>
                  </a:txBody>
                  <a:tcPr marL="6281" marR="6281" marT="6281" marB="0" anchor="ctr">
                    <a:lnL>
                      <a:noFill/>
                    </a:lnL>
                    <a:lnR>
                      <a:noFill/>
                    </a:lnR>
                    <a:lnT>
                      <a:noFill/>
                    </a:lnT>
                    <a:lnB>
                      <a:noFill/>
                    </a:lnB>
                  </a:tcPr>
                </a:tc>
                <a:extLst>
                  <a:ext uri="{0D108BD9-81ED-4DB2-BD59-A6C34878D82A}">
                    <a16:rowId xmlns:a16="http://schemas.microsoft.com/office/drawing/2014/main" val="10000"/>
                  </a:ext>
                </a:extLst>
              </a:tr>
              <a:tr h="202913">
                <a:tc>
                  <a:txBody>
                    <a:bodyPr/>
                    <a:lstStyle/>
                    <a:p>
                      <a:pPr algn="l" fontAlgn="ctr"/>
                      <a:r>
                        <a:rPr lang="en-US" sz="900" b="1" i="0" u="none" strike="noStrike" dirty="0">
                          <a:solidFill>
                            <a:srgbClr val="000000"/>
                          </a:solidFill>
                          <a:latin typeface="Courier New"/>
                        </a:rPr>
                        <a:t>Guest </a:t>
                      </a:r>
                      <a:r>
                        <a:rPr lang="en-US" sz="900" b="1" i="0" u="none" strike="noStrike" dirty="0" err="1">
                          <a:solidFill>
                            <a:srgbClr val="000000"/>
                          </a:solidFill>
                          <a:latin typeface="Courier New"/>
                        </a:rPr>
                        <a:t>sum_exits</a:t>
                      </a:r>
                      <a:endParaRPr lang="en-US" sz="900" b="1" i="0" u="none" strike="noStrike" dirty="0">
                        <a:solidFill>
                          <a:srgbClr val="000000"/>
                        </a:solidFill>
                        <a:latin typeface="Courier New"/>
                      </a:endParaRPr>
                    </a:p>
                  </a:txBody>
                  <a:tcPr marL="6281" marR="6281" marT="6281" marB="0" anchor="ctr">
                    <a:lnL>
                      <a:noFill/>
                    </a:lnL>
                    <a:lnR>
                      <a:noFill/>
                    </a:lnR>
                    <a:lnT>
                      <a:noFill/>
                    </a:lnT>
                    <a:lnB>
                      <a:noFill/>
                    </a:lnB>
                    <a:solidFill>
                      <a:srgbClr val="DBE5F1"/>
                    </a:solidFill>
                  </a:tcPr>
                </a:tc>
                <a:tc>
                  <a:txBody>
                    <a:bodyPr/>
                    <a:lstStyle/>
                    <a:p>
                      <a:pPr algn="r" fontAlgn="ctr"/>
                      <a:r>
                        <a:rPr lang="en-US" altLang="zh-TW" sz="900" b="0" i="0" u="none" strike="noStrike" dirty="0">
                          <a:solidFill>
                            <a:srgbClr val="000000"/>
                          </a:solidFill>
                          <a:latin typeface="Courier New"/>
                        </a:rPr>
                        <a:t>15536</a:t>
                      </a:r>
                    </a:p>
                  </a:txBody>
                  <a:tcPr marL="6281" marR="6281" marT="6281" marB="0" anchor="ctr">
                    <a:lnL>
                      <a:noFill/>
                    </a:lnL>
                    <a:lnR>
                      <a:noFill/>
                    </a:lnR>
                    <a:lnT>
                      <a:noFill/>
                    </a:lnT>
                    <a:lnB>
                      <a:noFill/>
                    </a:lnB>
                    <a:solidFill>
                      <a:srgbClr val="DBE5F1"/>
                    </a:solidFill>
                  </a:tcPr>
                </a:tc>
                <a:tc>
                  <a:txBody>
                    <a:bodyPr/>
                    <a:lstStyle/>
                    <a:p>
                      <a:pPr algn="r" fontAlgn="ctr"/>
                      <a:r>
                        <a:rPr lang="en-US" altLang="zh-TW" sz="900" b="0" i="0" u="none" strike="noStrike" dirty="0">
                          <a:solidFill>
                            <a:srgbClr val="000000"/>
                          </a:solidFill>
                          <a:latin typeface="Courier New"/>
                        </a:rPr>
                        <a:t>8567</a:t>
                      </a:r>
                    </a:p>
                  </a:txBody>
                  <a:tcPr marL="6281" marR="6281" marT="6281" marB="0" anchor="ctr">
                    <a:lnL>
                      <a:noFill/>
                    </a:lnL>
                    <a:lnR>
                      <a:noFill/>
                    </a:lnR>
                    <a:lnT>
                      <a:noFill/>
                    </a:lnT>
                    <a:lnB>
                      <a:noFill/>
                    </a:lnB>
                    <a:solidFill>
                      <a:srgbClr val="DBE5F1"/>
                    </a:solidFill>
                  </a:tcPr>
                </a:tc>
                <a:tc>
                  <a:txBody>
                    <a:bodyPr/>
                    <a:lstStyle/>
                    <a:p>
                      <a:pPr algn="r" fontAlgn="ctr"/>
                      <a:r>
                        <a:rPr lang="en-US" altLang="zh-TW" sz="900" b="0" i="0" u="none" strike="noStrike" dirty="0">
                          <a:solidFill>
                            <a:srgbClr val="000000"/>
                          </a:solidFill>
                          <a:latin typeface="Courier New"/>
                        </a:rPr>
                        <a:t>3788</a:t>
                      </a:r>
                    </a:p>
                  </a:txBody>
                  <a:tcPr marL="6281" marR="6281" marT="6281" marB="0" anchor="ctr">
                    <a:lnL>
                      <a:noFill/>
                    </a:lnL>
                    <a:lnR>
                      <a:noFill/>
                    </a:lnR>
                    <a:lnT>
                      <a:noFill/>
                    </a:lnT>
                    <a:lnB>
                      <a:noFill/>
                    </a:lnB>
                    <a:solidFill>
                      <a:srgbClr val="DBE5F1"/>
                    </a:solidFill>
                  </a:tcPr>
                </a:tc>
                <a:extLst>
                  <a:ext uri="{0D108BD9-81ED-4DB2-BD59-A6C34878D82A}">
                    <a16:rowId xmlns:a16="http://schemas.microsoft.com/office/drawing/2014/main" val="10001"/>
                  </a:ext>
                </a:extLst>
              </a:tr>
              <a:tr h="195109">
                <a:tc>
                  <a:txBody>
                    <a:bodyPr/>
                    <a:lstStyle/>
                    <a:p>
                      <a:pPr algn="l" fontAlgn="ctr"/>
                      <a:r>
                        <a:rPr lang="en-US" sz="900" b="0" i="0" u="none" strike="noStrike" dirty="0">
                          <a:solidFill>
                            <a:srgbClr val="000000"/>
                          </a:solidFill>
                          <a:latin typeface="Courier New"/>
                        </a:rPr>
                        <a:t>Guest </a:t>
                      </a:r>
                      <a:r>
                        <a:rPr lang="en-US" sz="900" b="0" i="0" u="none" strike="noStrike" dirty="0" err="1">
                          <a:solidFill>
                            <a:srgbClr val="000000"/>
                          </a:solidFill>
                          <a:latin typeface="Courier New"/>
                        </a:rPr>
                        <a:t>light_exits</a:t>
                      </a:r>
                      <a:endParaRPr 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15318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8396</a:t>
                      </a: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3555</a:t>
                      </a:r>
                    </a:p>
                  </a:txBody>
                  <a:tcPr marL="6281" marR="6281" marT="6281" marB="0" anchor="ctr">
                    <a:lnL>
                      <a:noFill/>
                    </a:lnL>
                    <a:lnR>
                      <a:noFill/>
                    </a:lnR>
                    <a:lnT>
                      <a:noFill/>
                    </a:lnT>
                    <a:lnB>
                      <a:noFill/>
                    </a:lnB>
                  </a:tcPr>
                </a:tc>
                <a:extLst>
                  <a:ext uri="{0D108BD9-81ED-4DB2-BD59-A6C34878D82A}">
                    <a16:rowId xmlns:a16="http://schemas.microsoft.com/office/drawing/2014/main" val="10002"/>
                  </a:ext>
                </a:extLst>
              </a:tr>
              <a:tr h="195109">
                <a:tc>
                  <a:txBody>
                    <a:bodyPr/>
                    <a:lstStyle/>
                    <a:p>
                      <a:pPr algn="l" fontAlgn="ctr"/>
                      <a:r>
                        <a:rPr lang="en-US" sz="900" b="0" i="0" u="none" strike="noStrike" dirty="0">
                          <a:solidFill>
                            <a:srgbClr val="000000"/>
                          </a:solidFill>
                          <a:latin typeface="Courier New"/>
                        </a:rPr>
                        <a:t>Guest </a:t>
                      </a:r>
                      <a:r>
                        <a:rPr lang="en-US" sz="900" b="0" i="0" u="none" strike="noStrike" dirty="0" err="1">
                          <a:solidFill>
                            <a:srgbClr val="000000"/>
                          </a:solidFill>
                          <a:latin typeface="Courier New"/>
                        </a:rPr>
                        <a:t>heavy_exits</a:t>
                      </a:r>
                      <a:endParaRPr 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218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171</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233</a:t>
                      </a:r>
                    </a:p>
                  </a:txBody>
                  <a:tcPr marL="6281" marR="6281" marT="6281" marB="0" anchor="ctr">
                    <a:lnL>
                      <a:noFill/>
                    </a:lnL>
                    <a:lnR>
                      <a:noFill/>
                    </a:lnR>
                    <a:lnT>
                      <a:noFill/>
                    </a:lnT>
                    <a:lnB>
                      <a:noFill/>
                    </a:lnB>
                  </a:tcPr>
                </a:tc>
                <a:extLst>
                  <a:ext uri="{0D108BD9-81ED-4DB2-BD59-A6C34878D82A}">
                    <a16:rowId xmlns:a16="http://schemas.microsoft.com/office/drawing/2014/main" val="10003"/>
                  </a:ext>
                </a:extLst>
              </a:tr>
              <a:tr h="195109">
                <a:tc>
                  <a:txBody>
                    <a:bodyPr/>
                    <a:lstStyle/>
                    <a:p>
                      <a:pPr algn="l" fontAlgn="ctr"/>
                      <a:endParaRPr lang="zh-TW" alt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extLst>
                  <a:ext uri="{0D108BD9-81ED-4DB2-BD59-A6C34878D82A}">
                    <a16:rowId xmlns:a16="http://schemas.microsoft.com/office/drawing/2014/main" val="10004"/>
                  </a:ext>
                </a:extLst>
              </a:tr>
              <a:tr h="202913">
                <a:tc>
                  <a:txBody>
                    <a:bodyPr/>
                    <a:lstStyle/>
                    <a:p>
                      <a:pPr algn="l" fontAlgn="ctr"/>
                      <a:r>
                        <a:rPr lang="en-US" sz="900" b="1" i="0" u="none" strike="noStrike" dirty="0">
                          <a:solidFill>
                            <a:srgbClr val="000000"/>
                          </a:solidFill>
                          <a:latin typeface="Courier New"/>
                        </a:rPr>
                        <a:t>sensitive inst exits</a:t>
                      </a:r>
                    </a:p>
                  </a:txBody>
                  <a:tcPr marL="6281" marR="6281" marT="6281" marB="0" anchor="ctr">
                    <a:lnL>
                      <a:noFill/>
                    </a:lnL>
                    <a:lnR>
                      <a:noFill/>
                    </a:lnR>
                    <a:lnT>
                      <a:noFill/>
                    </a:lnT>
                    <a:lnB>
                      <a:noFill/>
                    </a:lnB>
                    <a:solidFill>
                      <a:srgbClr val="FFC000"/>
                    </a:solidFill>
                  </a:tcPr>
                </a:tc>
                <a:tc>
                  <a:txBody>
                    <a:bodyPr/>
                    <a:lstStyle/>
                    <a:p>
                      <a:pPr algn="r" fontAlgn="ctr"/>
                      <a:r>
                        <a:rPr lang="en-US" altLang="zh-TW" sz="900" b="0" i="0" u="none" strike="noStrike">
                          <a:solidFill>
                            <a:srgbClr val="000000"/>
                          </a:solidFill>
                          <a:latin typeface="Courier New"/>
                        </a:rPr>
                        <a:t>12679</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5855</a:t>
                      </a: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658</a:t>
                      </a:r>
                    </a:p>
                  </a:txBody>
                  <a:tcPr marL="6281" marR="6281" marT="6281" marB="0" anchor="ctr">
                    <a:lnL>
                      <a:noFill/>
                    </a:lnL>
                    <a:lnR>
                      <a:noFill/>
                    </a:lnR>
                    <a:lnT>
                      <a:noFill/>
                    </a:lnT>
                    <a:lnB>
                      <a:noFill/>
                    </a:lnB>
                  </a:tcPr>
                </a:tc>
                <a:extLst>
                  <a:ext uri="{0D108BD9-81ED-4DB2-BD59-A6C34878D82A}">
                    <a16:rowId xmlns:a16="http://schemas.microsoft.com/office/drawing/2014/main" val="10005"/>
                  </a:ext>
                </a:extLst>
              </a:tr>
              <a:tr h="195109">
                <a:tc>
                  <a:txBody>
                    <a:bodyPr/>
                    <a:lstStyle/>
                    <a:p>
                      <a:pPr algn="l" fontAlgn="ctr"/>
                      <a:r>
                        <a:rPr lang="en-US" sz="900" b="0" i="0" u="none" strike="noStrike">
                          <a:solidFill>
                            <a:srgbClr val="000000"/>
                          </a:solidFill>
                          <a:latin typeface="Courier New"/>
                        </a:rPr>
                        <a:t>mls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355</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356</a:t>
                      </a:r>
                    </a:p>
                  </a:txBody>
                  <a:tcPr marL="6281" marR="6281" marT="6281" marB="0" anchor="ctr">
                    <a:lnL>
                      <a:noFill/>
                    </a:lnL>
                    <a:lnR>
                      <a:noFill/>
                    </a:lnR>
                    <a:lnT>
                      <a:noFill/>
                    </a:lnT>
                    <a:lnB>
                      <a:noFill/>
                    </a:lnB>
                  </a:tcPr>
                </a:tc>
                <a:tc>
                  <a:txBody>
                    <a:bodyPr/>
                    <a:lstStyle/>
                    <a:p>
                      <a:pPr algn="r" fontAlgn="ctr"/>
                      <a:r>
                        <a:rPr lang="en-US" altLang="zh-TW" sz="900" b="0" i="0" u="none" strike="noStrike" dirty="0">
                          <a:solidFill>
                            <a:srgbClr val="000000"/>
                          </a:solidFill>
                          <a:latin typeface="Courier New"/>
                        </a:rPr>
                        <a:t>359</a:t>
                      </a:r>
                    </a:p>
                  </a:txBody>
                  <a:tcPr marL="6281" marR="6281" marT="6281" marB="0" anchor="ctr">
                    <a:lnL>
                      <a:noFill/>
                    </a:lnL>
                    <a:lnR>
                      <a:noFill/>
                    </a:lnR>
                    <a:lnT>
                      <a:noFill/>
                    </a:lnT>
                    <a:lnB>
                      <a:noFill/>
                    </a:lnB>
                  </a:tcPr>
                </a:tc>
                <a:extLst>
                  <a:ext uri="{0D108BD9-81ED-4DB2-BD59-A6C34878D82A}">
                    <a16:rowId xmlns:a16="http://schemas.microsoft.com/office/drawing/2014/main" val="10006"/>
                  </a:ext>
                </a:extLst>
              </a:tr>
              <a:tr h="195109">
                <a:tc>
                  <a:txBody>
                    <a:bodyPr/>
                    <a:lstStyle/>
                    <a:p>
                      <a:pPr algn="l" fontAlgn="ctr"/>
                      <a:r>
                        <a:rPr lang="en-US" sz="900" b="0" i="0" u="none" strike="noStrike" dirty="0" err="1">
                          <a:solidFill>
                            <a:srgbClr val="000000"/>
                          </a:solidFill>
                          <a:latin typeface="Courier New"/>
                        </a:rPr>
                        <a:t>msr</a:t>
                      </a:r>
                      <a:r>
                        <a:rPr lang="en-US" sz="900" b="0" i="0" u="none" strike="noStrike" dirty="0">
                          <a:solidFill>
                            <a:srgbClr val="000000"/>
                          </a:solidFill>
                          <a:latin typeface="Courier New"/>
                        </a:rPr>
                        <a:t>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1567</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1529</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42</a:t>
                      </a:r>
                    </a:p>
                  </a:txBody>
                  <a:tcPr marL="6281" marR="6281" marT="6281" marB="0" anchor="ctr">
                    <a:lnL>
                      <a:noFill/>
                    </a:lnL>
                    <a:lnR>
                      <a:noFill/>
                    </a:lnR>
                    <a:lnT>
                      <a:noFill/>
                    </a:lnT>
                    <a:lnB>
                      <a:noFill/>
                    </a:lnB>
                  </a:tcPr>
                </a:tc>
                <a:extLst>
                  <a:ext uri="{0D108BD9-81ED-4DB2-BD59-A6C34878D82A}">
                    <a16:rowId xmlns:a16="http://schemas.microsoft.com/office/drawing/2014/main" val="10007"/>
                  </a:ext>
                </a:extLst>
              </a:tr>
              <a:tr h="195109">
                <a:tc>
                  <a:txBody>
                    <a:bodyPr/>
                    <a:lstStyle/>
                    <a:p>
                      <a:pPr algn="l" fontAlgn="ctr"/>
                      <a:r>
                        <a:rPr lang="en-US" sz="900" b="0" i="0" u="none" strike="noStrike">
                          <a:solidFill>
                            <a:srgbClr val="000000"/>
                          </a:solidFill>
                          <a:latin typeface="Courier New"/>
                        </a:rPr>
                        <a:t>mrs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1606</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298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0</a:t>
                      </a:r>
                    </a:p>
                  </a:txBody>
                  <a:tcPr marL="6281" marR="6281" marT="6281" marB="0" anchor="ctr">
                    <a:lnL>
                      <a:noFill/>
                    </a:lnL>
                    <a:lnR>
                      <a:noFill/>
                    </a:lnR>
                    <a:lnT>
                      <a:noFill/>
                    </a:lnT>
                    <a:lnB>
                      <a:noFill/>
                    </a:lnB>
                  </a:tcPr>
                </a:tc>
                <a:extLst>
                  <a:ext uri="{0D108BD9-81ED-4DB2-BD59-A6C34878D82A}">
                    <a16:rowId xmlns:a16="http://schemas.microsoft.com/office/drawing/2014/main" val="10008"/>
                  </a:ext>
                </a:extLst>
              </a:tr>
              <a:tr h="195109">
                <a:tc>
                  <a:txBody>
                    <a:bodyPr/>
                    <a:lstStyle/>
                    <a:p>
                      <a:pPr algn="l" fontAlgn="ctr"/>
                      <a:r>
                        <a:rPr lang="en-US" sz="900" b="0" i="0" u="none" strike="noStrike">
                          <a:solidFill>
                            <a:srgbClr val="000000"/>
                          </a:solidFill>
                          <a:latin typeface="Courier New"/>
                        </a:rPr>
                        <a:t>cps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1842</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1484</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6</a:t>
                      </a:r>
                    </a:p>
                  </a:txBody>
                  <a:tcPr marL="6281" marR="6281" marT="6281" marB="0" anchor="ctr">
                    <a:lnL>
                      <a:noFill/>
                    </a:lnL>
                    <a:lnR>
                      <a:noFill/>
                    </a:lnR>
                    <a:lnT>
                      <a:noFill/>
                    </a:lnT>
                    <a:lnB>
                      <a:noFill/>
                    </a:lnB>
                  </a:tcPr>
                </a:tc>
                <a:extLst>
                  <a:ext uri="{0D108BD9-81ED-4DB2-BD59-A6C34878D82A}">
                    <a16:rowId xmlns:a16="http://schemas.microsoft.com/office/drawing/2014/main" val="10009"/>
                  </a:ext>
                </a:extLst>
              </a:tr>
              <a:tr h="195109">
                <a:tc>
                  <a:txBody>
                    <a:bodyPr/>
                    <a:lstStyle/>
                    <a:p>
                      <a:pPr algn="l" fontAlgn="ctr"/>
                      <a:r>
                        <a:rPr lang="en-US" sz="900" b="0" i="0" u="none" strike="noStrike">
                          <a:solidFill>
                            <a:srgbClr val="000000"/>
                          </a:solidFill>
                          <a:latin typeface="Courier New"/>
                        </a:rPr>
                        <a:t>data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317</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318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167</a:t>
                      </a:r>
                    </a:p>
                  </a:txBody>
                  <a:tcPr marL="6281" marR="6281" marT="6281" marB="0" anchor="ctr">
                    <a:lnL>
                      <a:noFill/>
                    </a:lnL>
                    <a:lnR>
                      <a:noFill/>
                    </a:lnR>
                    <a:lnT>
                      <a:noFill/>
                    </a:lnT>
                    <a:lnB>
                      <a:noFill/>
                    </a:lnB>
                  </a:tcPr>
                </a:tc>
                <a:extLst>
                  <a:ext uri="{0D108BD9-81ED-4DB2-BD59-A6C34878D82A}">
                    <a16:rowId xmlns:a16="http://schemas.microsoft.com/office/drawing/2014/main" val="10010"/>
                  </a:ext>
                </a:extLst>
              </a:tr>
              <a:tr h="195109">
                <a:tc>
                  <a:txBody>
                    <a:bodyPr/>
                    <a:lstStyle/>
                    <a:p>
                      <a:pPr algn="l" fontAlgn="ctr"/>
                      <a:r>
                        <a:rPr lang="en-US" sz="900" b="0" i="0" u="none" strike="noStrike">
                          <a:solidFill>
                            <a:srgbClr val="000000"/>
                          </a:solidFill>
                          <a:latin typeface="Courier New"/>
                        </a:rPr>
                        <a:t>copr </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6990</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1868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84</a:t>
                      </a:r>
                    </a:p>
                  </a:txBody>
                  <a:tcPr marL="6281" marR="6281" marT="6281" marB="0" anchor="ctr">
                    <a:lnL>
                      <a:noFill/>
                    </a:lnL>
                    <a:lnR>
                      <a:noFill/>
                    </a:lnR>
                    <a:lnT>
                      <a:noFill/>
                    </a:lnT>
                    <a:lnB>
                      <a:noFill/>
                    </a:lnB>
                  </a:tcPr>
                </a:tc>
                <a:extLst>
                  <a:ext uri="{0D108BD9-81ED-4DB2-BD59-A6C34878D82A}">
                    <a16:rowId xmlns:a16="http://schemas.microsoft.com/office/drawing/2014/main" val="10011"/>
                  </a:ext>
                </a:extLst>
              </a:tr>
              <a:tr h="195109">
                <a:tc>
                  <a:txBody>
                    <a:bodyPr/>
                    <a:lstStyle/>
                    <a:p>
                      <a:pPr algn="l" fontAlgn="ctr"/>
                      <a:endParaRPr lang="zh-TW" altLang="en-US" sz="900" b="0" i="0" u="none" strike="noStrike" dirty="0">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tc>
                  <a:txBody>
                    <a:bodyPr/>
                    <a:lstStyle/>
                    <a:p>
                      <a:pPr algn="r" fontAlgn="ctr"/>
                      <a:endParaRPr lang="zh-TW" altLang="en-US" sz="900" b="0" i="0" u="none" strike="noStrike">
                        <a:solidFill>
                          <a:srgbClr val="000000"/>
                        </a:solidFill>
                        <a:latin typeface="Courier New"/>
                      </a:endParaRPr>
                    </a:p>
                  </a:txBody>
                  <a:tcPr marL="6281" marR="6281" marT="6281" marB="0" anchor="ctr">
                    <a:lnL>
                      <a:noFill/>
                    </a:lnL>
                    <a:lnR>
                      <a:noFill/>
                    </a:lnR>
                    <a:lnT>
                      <a:noFill/>
                    </a:lnT>
                    <a:lnB>
                      <a:noFill/>
                    </a:lnB>
                  </a:tcPr>
                </a:tc>
                <a:extLst>
                  <a:ext uri="{0D108BD9-81ED-4DB2-BD59-A6C34878D82A}">
                    <a16:rowId xmlns:a16="http://schemas.microsoft.com/office/drawing/2014/main" val="10012"/>
                  </a:ext>
                </a:extLst>
              </a:tr>
              <a:tr h="202913">
                <a:tc>
                  <a:txBody>
                    <a:bodyPr/>
                    <a:lstStyle/>
                    <a:p>
                      <a:pPr algn="l" fontAlgn="ctr"/>
                      <a:r>
                        <a:rPr lang="en-US" sz="900" b="1" i="0" u="none" strike="noStrike">
                          <a:solidFill>
                            <a:srgbClr val="000000"/>
                          </a:solidFill>
                          <a:latin typeface="Courier New"/>
                        </a:rPr>
                        <a:t>ls </a:t>
                      </a:r>
                    </a:p>
                  </a:txBody>
                  <a:tcPr marL="6281" marR="6281" marT="6281" marB="0" anchor="ctr">
                    <a:lnL>
                      <a:noFill/>
                    </a:lnL>
                    <a:lnR>
                      <a:noFill/>
                    </a:lnR>
                    <a:lnT>
                      <a:noFill/>
                    </a:lnT>
                    <a:lnB>
                      <a:noFill/>
                    </a:lnB>
                    <a:solidFill>
                      <a:srgbClr val="FFC000"/>
                    </a:solidFill>
                  </a:tcPr>
                </a:tc>
                <a:tc>
                  <a:txBody>
                    <a:bodyPr/>
                    <a:lstStyle/>
                    <a:p>
                      <a:pPr algn="r" fontAlgn="ctr"/>
                      <a:r>
                        <a:rPr lang="en-US" altLang="zh-TW" sz="900" b="0" i="0" u="none" strike="noStrike">
                          <a:solidFill>
                            <a:srgbClr val="000000"/>
                          </a:solidFill>
                          <a:latin typeface="Courier New"/>
                        </a:rPr>
                        <a:t>286</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171</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402</a:t>
                      </a:r>
                    </a:p>
                  </a:txBody>
                  <a:tcPr marL="6281" marR="6281" marT="6281" marB="0" anchor="ctr">
                    <a:lnL>
                      <a:noFill/>
                    </a:lnL>
                    <a:lnR>
                      <a:noFill/>
                    </a:lnR>
                    <a:lnT>
                      <a:noFill/>
                    </a:lnT>
                    <a:lnB>
                      <a:noFill/>
                    </a:lnB>
                  </a:tcPr>
                </a:tc>
                <a:extLst>
                  <a:ext uri="{0D108BD9-81ED-4DB2-BD59-A6C34878D82A}">
                    <a16:rowId xmlns:a16="http://schemas.microsoft.com/office/drawing/2014/main" val="10013"/>
                  </a:ext>
                </a:extLst>
              </a:tr>
              <a:tr h="195109">
                <a:tc>
                  <a:txBody>
                    <a:bodyPr/>
                    <a:lstStyle/>
                    <a:p>
                      <a:pPr algn="l" fontAlgn="ctr"/>
                      <a:r>
                        <a:rPr lang="en-US" sz="900" b="0" i="0" u="none" strike="noStrike">
                          <a:solidFill>
                            <a:srgbClr val="000000"/>
                          </a:solidFill>
                          <a:latin typeface="Courier New"/>
                        </a:rPr>
                        <a:t>LS (T or PT write)</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68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0</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169</a:t>
                      </a:r>
                    </a:p>
                  </a:txBody>
                  <a:tcPr marL="6281" marR="6281" marT="6281" marB="0" anchor="ctr">
                    <a:lnL>
                      <a:noFill/>
                    </a:lnL>
                    <a:lnR>
                      <a:noFill/>
                    </a:lnR>
                    <a:lnT>
                      <a:noFill/>
                    </a:lnT>
                    <a:lnB>
                      <a:noFill/>
                    </a:lnB>
                  </a:tcPr>
                </a:tc>
                <a:extLst>
                  <a:ext uri="{0D108BD9-81ED-4DB2-BD59-A6C34878D82A}">
                    <a16:rowId xmlns:a16="http://schemas.microsoft.com/office/drawing/2014/main" val="10014"/>
                  </a:ext>
                </a:extLst>
              </a:tr>
              <a:tr h="195109">
                <a:tc>
                  <a:txBody>
                    <a:bodyPr/>
                    <a:lstStyle/>
                    <a:p>
                      <a:pPr algn="l" fontAlgn="ctr"/>
                      <a:r>
                        <a:rPr lang="en-US" sz="900" b="0" i="0" u="none" strike="noStrike">
                          <a:solidFill>
                            <a:srgbClr val="000000"/>
                          </a:solidFill>
                          <a:latin typeface="Courier New"/>
                        </a:rPr>
                        <a:t>MMIO</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218</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171</a:t>
                      </a:r>
                    </a:p>
                  </a:txBody>
                  <a:tcPr marL="6281" marR="6281" marT="6281" marB="0" anchor="ctr">
                    <a:lnL>
                      <a:noFill/>
                    </a:lnL>
                    <a:lnR>
                      <a:noFill/>
                    </a:lnR>
                    <a:lnT>
                      <a:noFill/>
                    </a:lnT>
                    <a:lnB>
                      <a:noFill/>
                    </a:lnB>
                  </a:tcPr>
                </a:tc>
                <a:tc>
                  <a:txBody>
                    <a:bodyPr/>
                    <a:lstStyle/>
                    <a:p>
                      <a:pPr algn="r" fontAlgn="ctr"/>
                      <a:r>
                        <a:rPr lang="en-US" altLang="zh-TW" sz="900" b="0" i="0" u="none" strike="noStrike">
                          <a:solidFill>
                            <a:srgbClr val="000000"/>
                          </a:solidFill>
                          <a:latin typeface="Courier New"/>
                        </a:rPr>
                        <a:t>233</a:t>
                      </a:r>
                    </a:p>
                  </a:txBody>
                  <a:tcPr marL="6281" marR="6281" marT="6281" marB="0" anchor="ctr">
                    <a:lnL>
                      <a:noFill/>
                    </a:lnL>
                    <a:lnR>
                      <a:noFill/>
                    </a:lnR>
                    <a:lnT>
                      <a:noFill/>
                    </a:lnT>
                    <a:lnB>
                      <a:noFill/>
                    </a:lnB>
                  </a:tcPr>
                </a:tc>
                <a:extLst>
                  <a:ext uri="{0D108BD9-81ED-4DB2-BD59-A6C34878D82A}">
                    <a16:rowId xmlns:a16="http://schemas.microsoft.com/office/drawing/2014/main" val="10015"/>
                  </a:ext>
                </a:extLst>
              </a:tr>
              <a:tr h="357437">
                <a:tc>
                  <a:txBody>
                    <a:bodyPr/>
                    <a:lstStyle/>
                    <a:p>
                      <a:pPr algn="l" fontAlgn="ctr"/>
                      <a:r>
                        <a:rPr lang="en-US" sz="900" b="1" i="0" u="none" strike="noStrike">
                          <a:solidFill>
                            <a:srgbClr val="000000"/>
                          </a:solidFill>
                          <a:latin typeface="Courier New"/>
                        </a:rPr>
                        <a:t>Total Instr Emulation</a:t>
                      </a:r>
                    </a:p>
                  </a:txBody>
                  <a:tcPr marL="6281" marR="6281" marT="6281" marB="0" anchor="ctr">
                    <a:lnL>
                      <a:noFill/>
                    </a:lnL>
                    <a:lnR>
                      <a:noFill/>
                    </a:lnR>
                    <a:lnT>
                      <a:noFill/>
                    </a:lnT>
                    <a:lnB>
                      <a:noFill/>
                    </a:lnB>
                    <a:solidFill>
                      <a:srgbClr val="DBEEF3"/>
                    </a:solidFill>
                  </a:tcPr>
                </a:tc>
                <a:tc>
                  <a:txBody>
                    <a:bodyPr/>
                    <a:lstStyle/>
                    <a:p>
                      <a:pPr algn="r" fontAlgn="ctr"/>
                      <a:r>
                        <a:rPr lang="en-US" altLang="zh-TW" sz="900" b="0" i="0" u="none" strike="noStrike">
                          <a:solidFill>
                            <a:srgbClr val="000000"/>
                          </a:solidFill>
                          <a:latin typeface="Courier New"/>
                        </a:rPr>
                        <a:t>12965</a:t>
                      </a:r>
                    </a:p>
                  </a:txBody>
                  <a:tcPr marL="6281" marR="6281" marT="6281" marB="0" anchor="ctr">
                    <a:lnL>
                      <a:noFill/>
                    </a:lnL>
                    <a:lnR>
                      <a:noFill/>
                    </a:lnR>
                    <a:lnT>
                      <a:noFill/>
                    </a:lnT>
                    <a:lnB>
                      <a:noFill/>
                    </a:lnB>
                    <a:solidFill>
                      <a:srgbClr val="DBEEF3"/>
                    </a:solidFill>
                  </a:tcPr>
                </a:tc>
                <a:tc>
                  <a:txBody>
                    <a:bodyPr/>
                    <a:lstStyle/>
                    <a:p>
                      <a:pPr algn="r" fontAlgn="ctr"/>
                      <a:r>
                        <a:rPr lang="en-US" altLang="zh-TW" sz="900" b="0" i="0" u="none" strike="noStrike">
                          <a:solidFill>
                            <a:srgbClr val="000000"/>
                          </a:solidFill>
                          <a:latin typeface="Courier New"/>
                        </a:rPr>
                        <a:t>6026</a:t>
                      </a:r>
                    </a:p>
                  </a:txBody>
                  <a:tcPr marL="6281" marR="6281" marT="6281" marB="0" anchor="ctr">
                    <a:lnL>
                      <a:noFill/>
                    </a:lnL>
                    <a:lnR>
                      <a:noFill/>
                    </a:lnR>
                    <a:lnT>
                      <a:noFill/>
                    </a:lnT>
                    <a:lnB>
                      <a:noFill/>
                    </a:lnB>
                    <a:solidFill>
                      <a:srgbClr val="DBEEF3"/>
                    </a:solidFill>
                  </a:tcPr>
                </a:tc>
                <a:tc>
                  <a:txBody>
                    <a:bodyPr/>
                    <a:lstStyle/>
                    <a:p>
                      <a:pPr algn="r" fontAlgn="ctr"/>
                      <a:r>
                        <a:rPr lang="en-US" altLang="zh-TW" sz="900" b="0" i="0" u="none" strike="noStrike" dirty="0">
                          <a:solidFill>
                            <a:srgbClr val="000000"/>
                          </a:solidFill>
                          <a:latin typeface="Courier New"/>
                        </a:rPr>
                        <a:t>1060</a:t>
                      </a:r>
                    </a:p>
                  </a:txBody>
                  <a:tcPr marL="6281" marR="6281" marT="6281" marB="0" anchor="ctr">
                    <a:lnL>
                      <a:noFill/>
                    </a:lnL>
                    <a:lnR>
                      <a:noFill/>
                    </a:lnR>
                    <a:lnT>
                      <a:noFill/>
                    </a:lnT>
                    <a:lnB>
                      <a:noFill/>
                    </a:lnB>
                    <a:solidFill>
                      <a:srgbClr val="DBEEF3"/>
                    </a:solidFill>
                  </a:tcPr>
                </a:tc>
                <a:extLst>
                  <a:ext uri="{0D108BD9-81ED-4DB2-BD59-A6C34878D82A}">
                    <a16:rowId xmlns:a16="http://schemas.microsoft.com/office/drawing/2014/main" val="10016"/>
                  </a:ext>
                </a:extLst>
              </a:tr>
            </a:tbl>
          </a:graphicData>
        </a:graphic>
      </p:graphicFrame>
      <p:sp>
        <p:nvSpPr>
          <p:cNvPr id="6" name="矩形 5"/>
          <p:cNvSpPr/>
          <p:nvPr/>
        </p:nvSpPr>
        <p:spPr>
          <a:xfrm>
            <a:off x="6544323" y="2286650"/>
            <a:ext cx="704039" cy="276999"/>
          </a:xfrm>
          <a:prstGeom prst="rect">
            <a:avLst/>
          </a:prstGeom>
        </p:spPr>
        <p:txBody>
          <a:bodyPr wrap="none">
            <a:spAutoFit/>
          </a:bodyPr>
          <a:lstStyle/>
          <a:p>
            <a:r>
              <a:rPr lang="en-US" altLang="zh-TW" sz="1200" b="1" dirty="0">
                <a:solidFill>
                  <a:srgbClr val="C00000"/>
                </a:solidFill>
              </a:rPr>
              <a:t>94.81%</a:t>
            </a:r>
            <a:endParaRPr lang="zh-TW" altLang="en-US" sz="1200" b="1" dirty="0">
              <a:solidFill>
                <a:srgbClr val="C00000"/>
              </a:solidFill>
            </a:endParaRPr>
          </a:p>
        </p:txBody>
      </p:sp>
      <p:sp>
        <p:nvSpPr>
          <p:cNvPr id="7" name="矩形 6"/>
          <p:cNvSpPr/>
          <p:nvPr/>
        </p:nvSpPr>
        <p:spPr>
          <a:xfrm>
            <a:off x="6544323" y="2464782"/>
            <a:ext cx="575799" cy="276999"/>
          </a:xfrm>
          <a:prstGeom prst="rect">
            <a:avLst/>
          </a:prstGeom>
        </p:spPr>
        <p:txBody>
          <a:bodyPr wrap="none">
            <a:spAutoFit/>
          </a:bodyPr>
          <a:lstStyle/>
          <a:p>
            <a:r>
              <a:rPr lang="en-US" altLang="zh-TW" sz="1200" b="1" dirty="0">
                <a:solidFill>
                  <a:srgbClr val="C00000"/>
                </a:solidFill>
              </a:rPr>
              <a:t>100%</a:t>
            </a:r>
            <a:endParaRPr lang="zh-TW" altLang="en-US" sz="1200" b="1" dirty="0">
              <a:solidFill>
                <a:srgbClr val="C00000"/>
              </a:solidFill>
            </a:endParaRPr>
          </a:p>
        </p:txBody>
      </p:sp>
      <p:sp>
        <p:nvSpPr>
          <p:cNvPr id="8" name="矩形 7"/>
          <p:cNvSpPr/>
          <p:nvPr/>
        </p:nvSpPr>
        <p:spPr>
          <a:xfrm>
            <a:off x="6544323" y="2664692"/>
            <a:ext cx="704039" cy="276999"/>
          </a:xfrm>
          <a:prstGeom prst="rect">
            <a:avLst/>
          </a:prstGeom>
        </p:spPr>
        <p:txBody>
          <a:bodyPr wrap="none">
            <a:spAutoFit/>
          </a:bodyPr>
          <a:lstStyle/>
          <a:p>
            <a:r>
              <a:rPr lang="en-US" altLang="zh-TW" sz="1200" b="1" dirty="0">
                <a:solidFill>
                  <a:srgbClr val="C00000"/>
                </a:solidFill>
              </a:rPr>
              <a:t>99.67%</a:t>
            </a:r>
            <a:endParaRPr lang="zh-TW" altLang="en-US" sz="1200" b="1" dirty="0">
              <a:solidFill>
                <a:srgbClr val="C00000"/>
              </a:solidFill>
            </a:endParaRPr>
          </a:p>
        </p:txBody>
      </p:sp>
      <p:sp>
        <p:nvSpPr>
          <p:cNvPr id="9" name="矩形 8"/>
          <p:cNvSpPr/>
          <p:nvPr/>
        </p:nvSpPr>
        <p:spPr>
          <a:xfrm>
            <a:off x="6544323" y="3058848"/>
            <a:ext cx="704039" cy="276999"/>
          </a:xfrm>
          <a:prstGeom prst="rect">
            <a:avLst/>
          </a:prstGeom>
        </p:spPr>
        <p:txBody>
          <a:bodyPr wrap="none">
            <a:spAutoFit/>
          </a:bodyPr>
          <a:lstStyle/>
          <a:p>
            <a:r>
              <a:rPr lang="en-US" altLang="zh-TW" sz="1200" b="1" dirty="0">
                <a:solidFill>
                  <a:srgbClr val="C00000"/>
                </a:solidFill>
              </a:rPr>
              <a:t>98.80%</a:t>
            </a:r>
            <a:endParaRPr lang="zh-TW" altLang="en-US" sz="1200" b="1" dirty="0">
              <a:solidFill>
                <a:srgbClr val="C00000"/>
              </a:solidFill>
            </a:endParaRPr>
          </a:p>
        </p:txBody>
      </p:sp>
      <p:sp>
        <p:nvSpPr>
          <p:cNvPr id="10" name="圓角矩形 9"/>
          <p:cNvSpPr/>
          <p:nvPr/>
        </p:nvSpPr>
        <p:spPr>
          <a:xfrm>
            <a:off x="1985669" y="2316482"/>
            <a:ext cx="378042" cy="5940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1" name="圓角矩形 10"/>
          <p:cNvSpPr/>
          <p:nvPr/>
        </p:nvSpPr>
        <p:spPr>
          <a:xfrm>
            <a:off x="1985669" y="3072688"/>
            <a:ext cx="378042" cy="27631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矩形 11"/>
          <p:cNvSpPr/>
          <p:nvPr/>
        </p:nvSpPr>
        <p:spPr>
          <a:xfrm>
            <a:off x="6544323" y="1078606"/>
            <a:ext cx="704039" cy="276999"/>
          </a:xfrm>
          <a:prstGeom prst="rect">
            <a:avLst/>
          </a:prstGeom>
        </p:spPr>
        <p:txBody>
          <a:bodyPr wrap="none">
            <a:spAutoFit/>
          </a:bodyPr>
          <a:lstStyle/>
          <a:p>
            <a:r>
              <a:rPr lang="en-US" altLang="zh-TW" sz="1200" b="1" dirty="0">
                <a:solidFill>
                  <a:srgbClr val="C00000"/>
                </a:solidFill>
              </a:rPr>
              <a:t>75.62%</a:t>
            </a:r>
            <a:endParaRPr lang="zh-TW" altLang="en-US" sz="1200" b="1" dirty="0">
              <a:solidFill>
                <a:srgbClr val="C00000"/>
              </a:solidFill>
            </a:endParaRPr>
          </a:p>
        </p:txBody>
      </p:sp>
      <p:sp>
        <p:nvSpPr>
          <p:cNvPr id="13" name="矩形 12"/>
          <p:cNvSpPr/>
          <p:nvPr/>
        </p:nvSpPr>
        <p:spPr>
          <a:xfrm>
            <a:off x="6544323" y="1294630"/>
            <a:ext cx="704039" cy="276999"/>
          </a:xfrm>
          <a:prstGeom prst="rect">
            <a:avLst/>
          </a:prstGeom>
        </p:spPr>
        <p:txBody>
          <a:bodyPr wrap="none">
            <a:spAutoFit/>
          </a:bodyPr>
          <a:lstStyle/>
          <a:p>
            <a:r>
              <a:rPr lang="en-US" altLang="zh-TW" sz="1200" b="1" dirty="0">
                <a:solidFill>
                  <a:srgbClr val="C00000"/>
                </a:solidFill>
              </a:rPr>
              <a:t>76.79%</a:t>
            </a:r>
            <a:endParaRPr lang="zh-TW" altLang="en-US" sz="1200" b="1" dirty="0">
              <a:solidFill>
                <a:srgbClr val="C00000"/>
              </a:solidFill>
            </a:endParaRPr>
          </a:p>
        </p:txBody>
      </p:sp>
      <p:sp>
        <p:nvSpPr>
          <p:cNvPr id="3" name="灯片编号占位符 2">
            <a:extLst>
              <a:ext uri="{FF2B5EF4-FFF2-40B4-BE49-F238E27FC236}">
                <a16:creationId xmlns:a16="http://schemas.microsoft.com/office/drawing/2014/main" id="{A0A07223-2545-6FC3-D085-23349969124A}"/>
              </a:ext>
            </a:extLst>
          </p:cNvPr>
          <p:cNvSpPr>
            <a:spLocks noGrp="1"/>
          </p:cNvSpPr>
          <p:nvPr>
            <p:ph type="sldNum" sz="quarter" idx="10"/>
          </p:nvPr>
        </p:nvSpPr>
        <p:spPr/>
        <p:txBody>
          <a:bodyPr/>
          <a:lstStyle/>
          <a:p>
            <a:fld id="{D9B6BDF2-6896-4B98-8776-C18582F63BA5}" type="slidenum">
              <a:rPr lang="zh-TW" altLang="en-US" smtClean="0"/>
              <a:pPr/>
              <a:t>43</a:t>
            </a:fld>
            <a:endParaRPr lang="zh-TW" altLang="en-US"/>
          </a:p>
        </p:txBody>
      </p:sp>
    </p:spTree>
    <p:extLst>
      <p:ext uri="{BB962C8B-B14F-4D97-AF65-F5344CB8AC3E}">
        <p14:creationId xmlns:p14="http://schemas.microsoft.com/office/powerpoint/2010/main" val="2492929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80" y="3305175"/>
            <a:ext cx="8566066" cy="1021556"/>
          </a:xfrm>
        </p:spPr>
        <p:txBody>
          <a:bodyPr/>
          <a:lstStyle/>
          <a:p>
            <a:r>
              <a:rPr lang="en-US" altLang="zh-TW" dirty="0" err="1"/>
              <a:t>ARMvisor</a:t>
            </a:r>
            <a:r>
              <a:rPr lang="en-US" altLang="zh-TW" dirty="0"/>
              <a:t> ON ARM - </a:t>
            </a:r>
            <a:r>
              <a:rPr lang="en-US" altLang="zh-CN" dirty="0"/>
              <a:t>Memory Virtualization</a:t>
            </a:r>
            <a:br>
              <a:rPr lang="en-US" altLang="zh-CN" dirty="0"/>
            </a:br>
            <a:endParaRPr lang="en-US" dirty="0"/>
          </a:p>
        </p:txBody>
      </p:sp>
      <p:sp>
        <p:nvSpPr>
          <p:cNvPr id="5" name="文本占位符 4">
            <a:extLst>
              <a:ext uri="{FF2B5EF4-FFF2-40B4-BE49-F238E27FC236}">
                <a16:creationId xmlns:a16="http://schemas.microsoft.com/office/drawing/2014/main" id="{F3756502-6BA8-3B68-6C78-8530EE3A8B14}"/>
              </a:ext>
            </a:extLst>
          </p:cNvPr>
          <p:cNvSpPr>
            <a:spLocks noGrp="1"/>
          </p:cNvSpPr>
          <p:nvPr>
            <p:ph type="body" idx="1"/>
          </p:nvPr>
        </p:nvSpPr>
        <p:spPr/>
        <p:txBody>
          <a:bodyPr/>
          <a:lstStyle/>
          <a:p>
            <a:endParaRPr lang="zh-CN" altLang="en-US"/>
          </a:p>
        </p:txBody>
      </p:sp>
      <p:sp>
        <p:nvSpPr>
          <p:cNvPr id="3" name="灯片编号占位符 2">
            <a:extLst>
              <a:ext uri="{FF2B5EF4-FFF2-40B4-BE49-F238E27FC236}">
                <a16:creationId xmlns:a16="http://schemas.microsoft.com/office/drawing/2014/main" id="{81D3A5AB-0416-34CA-DEC3-B669769DF2FA}"/>
              </a:ext>
            </a:extLst>
          </p:cNvPr>
          <p:cNvSpPr>
            <a:spLocks noGrp="1"/>
          </p:cNvSpPr>
          <p:nvPr>
            <p:ph type="sldNum" sz="quarter" idx="10"/>
          </p:nvPr>
        </p:nvSpPr>
        <p:spPr/>
        <p:txBody>
          <a:bodyPr/>
          <a:lstStyle/>
          <a:p>
            <a:fld id="{D9B6BDF2-6896-4B98-8776-C18582F63BA5}" type="slidenum">
              <a:rPr lang="zh-TW" altLang="en-US" smtClean="0"/>
              <a:pPr/>
              <a:t>44</a:t>
            </a:fld>
            <a:endParaRPr lang="zh-TW" altLang="en-US"/>
          </a:p>
        </p:txBody>
      </p:sp>
    </p:spTree>
    <p:extLst>
      <p:ext uri="{BB962C8B-B14F-4D97-AF65-F5344CB8AC3E}">
        <p14:creationId xmlns:p14="http://schemas.microsoft.com/office/powerpoint/2010/main" val="2738091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27785" y="1489878"/>
            <a:ext cx="4064198" cy="3022522"/>
          </a:xfrm>
          <a:prstGeom prst="rect">
            <a:avLst/>
          </a:prstGeom>
          <a:noFill/>
          <a:ln w="9525">
            <a:noFill/>
            <a:miter lim="800000"/>
            <a:headEnd/>
            <a:tailEnd/>
          </a:ln>
          <a:effectLst/>
        </p:spPr>
      </p:pic>
      <p:sp>
        <p:nvSpPr>
          <p:cNvPr id="2" name="Title 1"/>
          <p:cNvSpPr>
            <a:spLocks noGrp="1"/>
          </p:cNvSpPr>
          <p:nvPr>
            <p:ph type="title"/>
          </p:nvPr>
        </p:nvSpPr>
        <p:spPr>
          <a:xfrm>
            <a:off x="919832" y="61492"/>
            <a:ext cx="7030368" cy="554407"/>
          </a:xfrm>
        </p:spPr>
        <p:txBody>
          <a:bodyPr>
            <a:noAutofit/>
          </a:bodyPr>
          <a:lstStyle/>
          <a:p>
            <a:r>
              <a:rPr lang="en-US" dirty="0"/>
              <a:t>Memory Virtualization on X86 (1)</a:t>
            </a:r>
          </a:p>
        </p:txBody>
      </p:sp>
      <p:sp>
        <p:nvSpPr>
          <p:cNvPr id="5" name="Content Placeholder 2"/>
          <p:cNvSpPr txBox="1">
            <a:spLocks/>
          </p:cNvSpPr>
          <p:nvPr/>
        </p:nvSpPr>
        <p:spPr>
          <a:xfrm>
            <a:off x="919832" y="884807"/>
            <a:ext cx="5678388" cy="457200"/>
          </a:xfrm>
          <a:prstGeom prst="rect">
            <a:avLst/>
          </a:prstGeom>
        </p:spPr>
        <p:txBody>
          <a:bodyPr vert="horz" lIns="68580" tIns="34290" rIns="68580" bIns="34290" rtlCol="0">
            <a:normAutofit/>
          </a:bodyPr>
          <a:lstStyle/>
          <a:p>
            <a:pPr marL="342900" indent="-342900" defTabSz="685800">
              <a:spcBef>
                <a:spcPct val="20000"/>
              </a:spcBef>
              <a:buClr>
                <a:schemeClr val="accent1">
                  <a:lumMod val="75000"/>
                </a:schemeClr>
              </a:buClr>
              <a:buFont typeface="Wingdings" panose="05000000000000000000" pitchFamily="2" charset="2"/>
              <a:buChar char="l"/>
              <a:defRPr/>
            </a:pPr>
            <a:r>
              <a:rPr lang="en-US" sz="2000" dirty="0">
                <a:solidFill>
                  <a:schemeClr val="tx2">
                    <a:lumMod val="75000"/>
                  </a:schemeClr>
                </a:solidFill>
                <a:latin typeface="Times New Roman" panose="02020603050405020304" pitchFamily="18" charset="0"/>
                <a:cs typeface="Times New Roman" panose="02020603050405020304" pitchFamily="18" charset="0"/>
              </a:rPr>
              <a:t>Memory virtualization architecture</a:t>
            </a:r>
          </a:p>
        </p:txBody>
      </p:sp>
      <p:sp>
        <p:nvSpPr>
          <p:cNvPr id="3" name="灯片编号占位符 2">
            <a:extLst>
              <a:ext uri="{FF2B5EF4-FFF2-40B4-BE49-F238E27FC236}">
                <a16:creationId xmlns:a16="http://schemas.microsoft.com/office/drawing/2014/main" id="{31A194EE-9B9D-B2A5-1960-6CB724783937}"/>
              </a:ext>
            </a:extLst>
          </p:cNvPr>
          <p:cNvSpPr>
            <a:spLocks noGrp="1"/>
          </p:cNvSpPr>
          <p:nvPr>
            <p:ph type="sldNum" sz="quarter" idx="10"/>
          </p:nvPr>
        </p:nvSpPr>
        <p:spPr/>
        <p:txBody>
          <a:bodyPr/>
          <a:lstStyle/>
          <a:p>
            <a:fld id="{D9B6BDF2-6896-4B98-8776-C18582F63BA5}" type="slidenum">
              <a:rPr lang="zh-TW" altLang="en-US" smtClean="0"/>
              <a:pPr/>
              <a:t>45</a:t>
            </a:fld>
            <a:endParaRPr lang="zh-TW" altLang="en-US"/>
          </a:p>
        </p:txBody>
      </p:sp>
    </p:spTree>
    <p:extLst>
      <p:ext uri="{BB962C8B-B14F-4D97-AF65-F5344CB8AC3E}">
        <p14:creationId xmlns:p14="http://schemas.microsoft.com/office/powerpoint/2010/main" val="1171369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20" y="42335"/>
            <a:ext cx="7265757" cy="571500"/>
          </a:xfrm>
        </p:spPr>
        <p:txBody>
          <a:bodyPr>
            <a:noAutofit/>
          </a:bodyPr>
          <a:lstStyle/>
          <a:p>
            <a:r>
              <a:rPr lang="en-US" dirty="0"/>
              <a:t>Memory Virtualization on X86 (2)</a:t>
            </a:r>
          </a:p>
        </p:txBody>
      </p:sp>
      <p:sp>
        <p:nvSpPr>
          <p:cNvPr id="3" name="Content Placeholder 2"/>
          <p:cNvSpPr>
            <a:spLocks noGrp="1"/>
          </p:cNvSpPr>
          <p:nvPr>
            <p:ph idx="1"/>
          </p:nvPr>
        </p:nvSpPr>
        <p:spPr>
          <a:xfrm>
            <a:off x="982378" y="806479"/>
            <a:ext cx="7179243" cy="1869344"/>
          </a:xfrm>
        </p:spPr>
        <p:txBody>
          <a:bodyPr>
            <a:noAutofit/>
          </a:bodyPr>
          <a:lstStyle/>
          <a:p>
            <a:r>
              <a:rPr lang="en-US" sz="2000" dirty="0">
                <a:latin typeface="Times New Roman" panose="02020603050405020304" pitchFamily="18" charset="0"/>
                <a:cs typeface="Times New Roman" panose="02020603050405020304" pitchFamily="18" charset="0"/>
              </a:rPr>
              <a:t>The performance drop of memory access is usually unbearable</a:t>
            </a:r>
          </a:p>
          <a:p>
            <a:r>
              <a:rPr lang="en-US" sz="2000" dirty="0">
                <a:latin typeface="Times New Roman" panose="02020603050405020304" pitchFamily="18" charset="0"/>
                <a:cs typeface="Times New Roman" panose="02020603050405020304" pitchFamily="18" charset="0"/>
              </a:rPr>
              <a:t>VMM needs further optimization</a:t>
            </a:r>
          </a:p>
          <a:p>
            <a:r>
              <a:rPr lang="en-US" sz="2000" dirty="0">
                <a:latin typeface="Times New Roman" panose="02020603050405020304" pitchFamily="18" charset="0"/>
                <a:cs typeface="Times New Roman" panose="02020603050405020304" pitchFamily="18" charset="0"/>
              </a:rPr>
              <a:t> VMM maintains shadow page tables </a:t>
            </a:r>
          </a:p>
          <a:p>
            <a:pPr lvl="1">
              <a:spcAft>
                <a:spcPts val="0"/>
              </a:spcAft>
            </a:pPr>
            <a:r>
              <a:rPr lang="en-US" sz="2000" dirty="0">
                <a:latin typeface="Times New Roman" panose="02020603050405020304" pitchFamily="18" charset="0"/>
                <a:cs typeface="Times New Roman" panose="02020603050405020304" pitchFamily="18" charset="0"/>
              </a:rPr>
              <a:t>Direct virtual-to-physical address mapping</a:t>
            </a:r>
          </a:p>
          <a:p>
            <a:pPr lvl="1"/>
            <a:r>
              <a:rPr lang="en-US" sz="2000" dirty="0">
                <a:latin typeface="Times New Roman" panose="02020603050405020304" pitchFamily="18" charset="0"/>
                <a:cs typeface="Times New Roman" panose="02020603050405020304" pitchFamily="18" charset="0"/>
              </a:rPr>
              <a:t>Use hardware TLB for address translation</a:t>
            </a:r>
          </a:p>
        </p:txBody>
      </p:sp>
      <p:pic>
        <p:nvPicPr>
          <p:cNvPr id="4099" name="Picture 3"/>
          <p:cNvPicPr>
            <a:picLocks noChangeAspect="1" noChangeArrowheads="1"/>
          </p:cNvPicPr>
          <p:nvPr/>
        </p:nvPicPr>
        <p:blipFill>
          <a:blip r:embed="rId2" cstate="print"/>
          <a:srcRect/>
          <a:stretch>
            <a:fillRect/>
          </a:stretch>
        </p:blipFill>
        <p:spPr bwMode="auto">
          <a:xfrm>
            <a:off x="2456560" y="2800111"/>
            <a:ext cx="4356800" cy="1692769"/>
          </a:xfrm>
          <a:prstGeom prst="rect">
            <a:avLst/>
          </a:prstGeom>
          <a:noFill/>
          <a:ln w="9525">
            <a:noFill/>
            <a:miter lim="800000"/>
            <a:headEnd/>
            <a:tailEnd/>
          </a:ln>
          <a:effectLst/>
        </p:spPr>
      </p:pic>
      <p:sp>
        <p:nvSpPr>
          <p:cNvPr id="4" name="灯片编号占位符 3">
            <a:extLst>
              <a:ext uri="{FF2B5EF4-FFF2-40B4-BE49-F238E27FC236}">
                <a16:creationId xmlns:a16="http://schemas.microsoft.com/office/drawing/2014/main" id="{B25D7068-FF85-A5E6-1310-44A42A7F2E11}"/>
              </a:ext>
            </a:extLst>
          </p:cNvPr>
          <p:cNvSpPr>
            <a:spLocks noGrp="1"/>
          </p:cNvSpPr>
          <p:nvPr>
            <p:ph type="sldNum" sz="quarter" idx="10"/>
          </p:nvPr>
        </p:nvSpPr>
        <p:spPr/>
        <p:txBody>
          <a:bodyPr/>
          <a:lstStyle/>
          <a:p>
            <a:fld id="{D9B6BDF2-6896-4B98-8776-C18582F63BA5}" type="slidenum">
              <a:rPr lang="zh-TW" altLang="en-US" smtClean="0"/>
              <a:pPr/>
              <a:t>46</a:t>
            </a:fld>
            <a:endParaRPr lang="zh-TW" altLang="en-US"/>
          </a:p>
        </p:txBody>
      </p:sp>
    </p:spTree>
    <p:extLst>
      <p:ext uri="{BB962C8B-B14F-4D97-AF65-F5344CB8AC3E}">
        <p14:creationId xmlns:p14="http://schemas.microsoft.com/office/powerpoint/2010/main" val="3697985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0800" y="108349"/>
            <a:ext cx="7684890" cy="519113"/>
          </a:xfrm>
        </p:spPr>
        <p:txBody>
          <a:bodyPr>
            <a:noAutofit/>
          </a:bodyPr>
          <a:lstStyle/>
          <a:p>
            <a:r>
              <a:rPr lang="en-US" altLang="zh-TW" dirty="0"/>
              <a:t>MMU Virtualization on ARM (1)</a:t>
            </a:r>
            <a:endParaRPr lang="zh-TW" altLang="en-US" dirty="0"/>
          </a:p>
        </p:txBody>
      </p:sp>
      <p:sp>
        <p:nvSpPr>
          <p:cNvPr id="5" name="矩形 4"/>
          <p:cNvSpPr/>
          <p:nvPr/>
        </p:nvSpPr>
        <p:spPr>
          <a:xfrm>
            <a:off x="3545886" y="1667542"/>
            <a:ext cx="864096" cy="4320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err="1"/>
              <a:t>vCPU</a:t>
            </a:r>
            <a:endParaRPr lang="zh-TW" altLang="en-US" sz="1350" dirty="0"/>
          </a:p>
        </p:txBody>
      </p:sp>
      <p:sp>
        <p:nvSpPr>
          <p:cNvPr id="7" name="矩形 6"/>
          <p:cNvSpPr/>
          <p:nvPr/>
        </p:nvSpPr>
        <p:spPr>
          <a:xfrm>
            <a:off x="5212287" y="2531638"/>
            <a:ext cx="1350150" cy="7670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MMU</a:t>
            </a:r>
          </a:p>
          <a:p>
            <a:pPr algn="ctr"/>
            <a:r>
              <a:rPr lang="en-US" altLang="zh-TW" sz="1350" dirty="0"/>
              <a:t>Virtualization</a:t>
            </a:r>
            <a:endParaRPr lang="zh-TW" altLang="en-US" sz="1350" dirty="0"/>
          </a:p>
        </p:txBody>
      </p:sp>
      <p:sp>
        <p:nvSpPr>
          <p:cNvPr id="8" name="矩形 7"/>
          <p:cNvSpPr/>
          <p:nvPr/>
        </p:nvSpPr>
        <p:spPr>
          <a:xfrm>
            <a:off x="3544362" y="2261607"/>
            <a:ext cx="864096" cy="4320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err="1"/>
              <a:t>vMMU</a:t>
            </a:r>
            <a:endParaRPr lang="zh-TW" altLang="en-US" sz="1350" dirty="0"/>
          </a:p>
        </p:txBody>
      </p:sp>
      <p:sp>
        <p:nvSpPr>
          <p:cNvPr id="9" name="矩形 8"/>
          <p:cNvSpPr/>
          <p:nvPr/>
        </p:nvSpPr>
        <p:spPr>
          <a:xfrm>
            <a:off x="3193323" y="2866629"/>
            <a:ext cx="1566174" cy="4320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Guest Physical Memory</a:t>
            </a:r>
            <a:endParaRPr lang="zh-TW" altLang="en-US" sz="1350" dirty="0"/>
          </a:p>
        </p:txBody>
      </p:sp>
      <p:sp>
        <p:nvSpPr>
          <p:cNvPr id="10" name="矩形 9"/>
          <p:cNvSpPr/>
          <p:nvPr/>
        </p:nvSpPr>
        <p:spPr>
          <a:xfrm>
            <a:off x="3544362" y="3935793"/>
            <a:ext cx="259228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Host Physical Memory</a:t>
            </a:r>
            <a:endParaRPr lang="zh-TW" altLang="en-US" sz="1350" dirty="0"/>
          </a:p>
        </p:txBody>
      </p:sp>
      <p:sp>
        <p:nvSpPr>
          <p:cNvPr id="11" name="矩形 10"/>
          <p:cNvSpPr/>
          <p:nvPr/>
        </p:nvSpPr>
        <p:spPr>
          <a:xfrm>
            <a:off x="2897814" y="1559529"/>
            <a:ext cx="2052228" cy="1836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文字方塊 11"/>
          <p:cNvSpPr txBox="1"/>
          <p:nvPr/>
        </p:nvSpPr>
        <p:spPr>
          <a:xfrm>
            <a:off x="2887831" y="1598851"/>
            <a:ext cx="646331" cy="300082"/>
          </a:xfrm>
          <a:prstGeom prst="rect">
            <a:avLst/>
          </a:prstGeom>
          <a:noFill/>
        </p:spPr>
        <p:txBody>
          <a:bodyPr wrap="none" rtlCol="0">
            <a:spAutoFit/>
          </a:bodyPr>
          <a:lstStyle/>
          <a:p>
            <a:r>
              <a:rPr lang="en-US" altLang="zh-TW" sz="1350" dirty="0"/>
              <a:t>Guest</a:t>
            </a:r>
            <a:endParaRPr lang="zh-TW" altLang="en-US" sz="1350" dirty="0"/>
          </a:p>
        </p:txBody>
      </p:sp>
      <p:cxnSp>
        <p:nvCxnSpPr>
          <p:cNvPr id="14" name="直線單箭頭接點 13"/>
          <p:cNvCxnSpPr>
            <a:stCxn id="5" idx="2"/>
            <a:endCxn id="8" idx="0"/>
          </p:cNvCxnSpPr>
          <p:nvPr/>
        </p:nvCxnSpPr>
        <p:spPr>
          <a:xfrm flipH="1">
            <a:off x="3976410" y="2099590"/>
            <a:ext cx="1524" cy="1620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a:stCxn id="8" idx="2"/>
            <a:endCxn id="9" idx="0"/>
          </p:cNvCxnSpPr>
          <p:nvPr/>
        </p:nvCxnSpPr>
        <p:spPr>
          <a:xfrm>
            <a:off x="3976410" y="2693655"/>
            <a:ext cx="0" cy="1729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肘形接點 20"/>
          <p:cNvCxnSpPr>
            <a:stCxn id="5" idx="3"/>
            <a:endCxn id="7" idx="0"/>
          </p:cNvCxnSpPr>
          <p:nvPr/>
        </p:nvCxnSpPr>
        <p:spPr>
          <a:xfrm>
            <a:off x="4409982" y="1883566"/>
            <a:ext cx="1477380" cy="648072"/>
          </a:xfrm>
          <a:prstGeom prst="bentConnector2">
            <a:avLst/>
          </a:prstGeom>
          <a:ln w="19050">
            <a:solidFill>
              <a:schemeClr val="accent1"/>
            </a:solidFill>
            <a:tailEnd type="arrow"/>
          </a:ln>
        </p:spPr>
        <p:style>
          <a:lnRef idx="2">
            <a:schemeClr val="accent5"/>
          </a:lnRef>
          <a:fillRef idx="0">
            <a:schemeClr val="accent5"/>
          </a:fillRef>
          <a:effectRef idx="1">
            <a:schemeClr val="accent5"/>
          </a:effectRef>
          <a:fontRef idx="minor">
            <a:schemeClr val="tx1"/>
          </a:fontRef>
        </p:style>
      </p:cxnSp>
      <p:cxnSp>
        <p:nvCxnSpPr>
          <p:cNvPr id="24" name="肘形接點 23"/>
          <p:cNvCxnSpPr>
            <a:stCxn id="7" idx="2"/>
            <a:endCxn id="10" idx="0"/>
          </p:cNvCxnSpPr>
          <p:nvPr/>
        </p:nvCxnSpPr>
        <p:spPr>
          <a:xfrm rot="5400000">
            <a:off x="5045376" y="3093807"/>
            <a:ext cx="637116" cy="1046856"/>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408459" y="2042098"/>
            <a:ext cx="537327" cy="300082"/>
          </a:xfrm>
          <a:prstGeom prst="rect">
            <a:avLst/>
          </a:prstGeom>
          <a:noFill/>
        </p:spPr>
        <p:txBody>
          <a:bodyPr wrap="none" rtlCol="0">
            <a:spAutoFit/>
          </a:bodyPr>
          <a:lstStyle/>
          <a:p>
            <a:r>
              <a:rPr lang="en-US" altLang="zh-TW" sz="1350" dirty="0"/>
              <a:t>GVA</a:t>
            </a:r>
            <a:endParaRPr lang="zh-TW" altLang="en-US" sz="1350" dirty="0"/>
          </a:p>
        </p:txBody>
      </p:sp>
      <p:sp>
        <p:nvSpPr>
          <p:cNvPr id="27" name="文字方塊 26"/>
          <p:cNvSpPr txBox="1"/>
          <p:nvPr/>
        </p:nvSpPr>
        <p:spPr>
          <a:xfrm>
            <a:off x="4414566" y="2589630"/>
            <a:ext cx="537327" cy="300082"/>
          </a:xfrm>
          <a:prstGeom prst="rect">
            <a:avLst/>
          </a:prstGeom>
          <a:noFill/>
        </p:spPr>
        <p:txBody>
          <a:bodyPr wrap="none" rtlCol="0">
            <a:spAutoFit/>
          </a:bodyPr>
          <a:lstStyle/>
          <a:p>
            <a:r>
              <a:rPr lang="en-US" altLang="zh-TW" sz="1350" dirty="0"/>
              <a:t>GPA</a:t>
            </a:r>
            <a:endParaRPr lang="zh-TW" altLang="en-US" sz="1350" dirty="0"/>
          </a:p>
        </p:txBody>
      </p:sp>
      <p:sp>
        <p:nvSpPr>
          <p:cNvPr id="28" name="文字方塊 27"/>
          <p:cNvSpPr txBox="1"/>
          <p:nvPr/>
        </p:nvSpPr>
        <p:spPr>
          <a:xfrm>
            <a:off x="5196472" y="3617235"/>
            <a:ext cx="527709" cy="300082"/>
          </a:xfrm>
          <a:prstGeom prst="rect">
            <a:avLst/>
          </a:prstGeom>
          <a:noFill/>
        </p:spPr>
        <p:txBody>
          <a:bodyPr wrap="none" rtlCol="0">
            <a:spAutoFit/>
          </a:bodyPr>
          <a:lstStyle/>
          <a:p>
            <a:r>
              <a:rPr lang="en-US" altLang="zh-TW" sz="1350" dirty="0"/>
              <a:t>HPA</a:t>
            </a:r>
            <a:endParaRPr lang="zh-TW" altLang="en-US" sz="1350" dirty="0"/>
          </a:p>
        </p:txBody>
      </p:sp>
      <p:sp>
        <p:nvSpPr>
          <p:cNvPr id="18" name="內容版面配置區 2"/>
          <p:cNvSpPr>
            <a:spLocks noGrp="1"/>
          </p:cNvSpPr>
          <p:nvPr>
            <p:ph idx="1"/>
          </p:nvPr>
        </p:nvSpPr>
        <p:spPr>
          <a:xfrm>
            <a:off x="990800" y="843837"/>
            <a:ext cx="4815996" cy="334235"/>
          </a:xfrm>
        </p:spPr>
        <p:txBody>
          <a:bodyPr>
            <a:noAutofit/>
          </a:bodyPr>
          <a:lstStyle/>
          <a:p>
            <a:r>
              <a:rPr lang="en-US" altLang="zh-TW" sz="2000" dirty="0">
                <a:latin typeface="Times New Roman" panose="02020603050405020304" pitchFamily="18" charset="0"/>
                <a:cs typeface="Times New Roman" panose="02020603050405020304" pitchFamily="18" charset="0"/>
              </a:rPr>
              <a:t>Overview</a:t>
            </a:r>
            <a:endParaRPr lang="zh-TW" altLang="en-US"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F23B78C4-F24B-2D03-499F-A49AB8F3FF36}"/>
              </a:ext>
            </a:extLst>
          </p:cNvPr>
          <p:cNvSpPr>
            <a:spLocks noGrp="1"/>
          </p:cNvSpPr>
          <p:nvPr>
            <p:ph type="sldNum" sz="quarter" idx="10"/>
          </p:nvPr>
        </p:nvSpPr>
        <p:spPr/>
        <p:txBody>
          <a:bodyPr/>
          <a:lstStyle/>
          <a:p>
            <a:fld id="{D9B6BDF2-6896-4B98-8776-C18582F63BA5}" type="slidenum">
              <a:rPr lang="zh-TW" altLang="en-US" smtClean="0"/>
              <a:pPr/>
              <a:t>47</a:t>
            </a:fld>
            <a:endParaRPr lang="zh-TW" altLang="en-US"/>
          </a:p>
        </p:txBody>
      </p:sp>
    </p:spTree>
    <p:extLst>
      <p:ext uri="{BB962C8B-B14F-4D97-AF65-F5344CB8AC3E}">
        <p14:creationId xmlns:p14="http://schemas.microsoft.com/office/powerpoint/2010/main" val="2626876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9223" y="111894"/>
            <a:ext cx="6700988" cy="494498"/>
          </a:xfrm>
        </p:spPr>
        <p:txBody>
          <a:bodyPr>
            <a:noAutofit/>
          </a:bodyPr>
          <a:lstStyle/>
          <a:p>
            <a:r>
              <a:rPr lang="en-US" altLang="zh-TW" dirty="0"/>
              <a:t>MMU Virtualization on ARM (2)</a:t>
            </a:r>
            <a:endParaRPr lang="zh-TW" altLang="en-US" dirty="0"/>
          </a:p>
        </p:txBody>
      </p:sp>
      <p:sp>
        <p:nvSpPr>
          <p:cNvPr id="3" name="內容版面配置區 2"/>
          <p:cNvSpPr>
            <a:spLocks noGrp="1"/>
          </p:cNvSpPr>
          <p:nvPr>
            <p:ph idx="1"/>
          </p:nvPr>
        </p:nvSpPr>
        <p:spPr>
          <a:xfrm>
            <a:off x="1018473" y="843415"/>
            <a:ext cx="7576887" cy="2070535"/>
          </a:xfrm>
        </p:spPr>
        <p:txBody>
          <a:bodyPr>
            <a:normAutofit fontScale="85000" lnSpcReduction="10000"/>
          </a:bodyPr>
          <a:lstStyle/>
          <a:p>
            <a:r>
              <a:rPr lang="en-US" altLang="zh-TW" dirty="0">
                <a:latin typeface="Times New Roman" panose="02020603050405020304" pitchFamily="18" charset="0"/>
                <a:cs typeface="Times New Roman" panose="02020603050405020304" pitchFamily="18" charset="0"/>
              </a:rPr>
              <a:t>Dynamic physical memory allocation to guest</a:t>
            </a:r>
          </a:p>
          <a:p>
            <a:r>
              <a:rPr lang="en-US" altLang="zh-TW" dirty="0">
                <a:latin typeface="Times New Roman" panose="02020603050405020304" pitchFamily="18" charset="0"/>
                <a:cs typeface="Times New Roman" panose="02020603050405020304" pitchFamily="18" charset="0"/>
              </a:rPr>
              <a:t>Software MMU Virtualization </a:t>
            </a:r>
          </a:p>
          <a:p>
            <a:pPr lvl="1"/>
            <a:r>
              <a:rPr lang="en-US" altLang="zh-TW" dirty="0">
                <a:latin typeface="Times New Roman" panose="02020603050405020304" pitchFamily="18" charset="0"/>
                <a:cs typeface="Times New Roman" panose="02020603050405020304" pitchFamily="18" charset="0"/>
              </a:rPr>
              <a:t>Simulate a real ARMv6 </a:t>
            </a:r>
            <a:r>
              <a:rPr lang="en-US" altLang="zh-TW" dirty="0" err="1">
                <a:latin typeface="Times New Roman" panose="02020603050405020304" pitchFamily="18" charset="0"/>
                <a:cs typeface="Times New Roman" panose="02020603050405020304" pitchFamily="18" charset="0"/>
              </a:rPr>
              <a:t>ot</a:t>
            </a:r>
            <a:r>
              <a:rPr lang="en-US" altLang="zh-TW" dirty="0">
                <a:latin typeface="Times New Roman" panose="02020603050405020304" pitchFamily="18" charset="0"/>
                <a:cs typeface="Times New Roman" panose="02020603050405020304" pitchFamily="18" charset="0"/>
              </a:rPr>
              <a:t> v7 MMU</a:t>
            </a:r>
          </a:p>
          <a:p>
            <a:pPr lvl="1"/>
            <a:r>
              <a:rPr lang="en-US" altLang="zh-TW" dirty="0">
                <a:latin typeface="Times New Roman" panose="02020603050405020304" pitchFamily="18" charset="0"/>
                <a:cs typeface="Times New Roman" panose="02020603050405020304" pitchFamily="18" charset="0"/>
              </a:rPr>
              <a:t>Build up Shadow page table</a:t>
            </a:r>
          </a:p>
          <a:p>
            <a:pPr lvl="1"/>
            <a:r>
              <a:rPr lang="en-US" altLang="zh-TW" dirty="0">
                <a:latin typeface="Times New Roman" panose="02020603050405020304" pitchFamily="18" charset="0"/>
                <a:cs typeface="Times New Roman" panose="02020603050405020304" pitchFamily="18" charset="0"/>
              </a:rPr>
              <a:t>Synchronization between Guest page table and Shadow page table</a:t>
            </a:r>
          </a:p>
        </p:txBody>
      </p:sp>
      <p:sp>
        <p:nvSpPr>
          <p:cNvPr id="4" name="灯片编号占位符 3">
            <a:extLst>
              <a:ext uri="{FF2B5EF4-FFF2-40B4-BE49-F238E27FC236}">
                <a16:creationId xmlns:a16="http://schemas.microsoft.com/office/drawing/2014/main" id="{23238FF8-5ECE-3B7D-5403-834B8A495B6D}"/>
              </a:ext>
            </a:extLst>
          </p:cNvPr>
          <p:cNvSpPr>
            <a:spLocks noGrp="1"/>
          </p:cNvSpPr>
          <p:nvPr>
            <p:ph type="sldNum" sz="quarter" idx="10"/>
          </p:nvPr>
        </p:nvSpPr>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116302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7401" y="108349"/>
            <a:ext cx="8183344" cy="519113"/>
          </a:xfrm>
        </p:spPr>
        <p:txBody>
          <a:bodyPr>
            <a:noAutofit/>
          </a:bodyPr>
          <a:lstStyle/>
          <a:p>
            <a:r>
              <a:rPr lang="en-US" altLang="zh-TW" sz="3000" dirty="0"/>
              <a:t>Dynamic Physical Memory Allocation to Guest</a:t>
            </a:r>
            <a:endParaRPr lang="zh-TW" altLang="en-US" sz="3000" dirty="0"/>
          </a:p>
        </p:txBody>
      </p:sp>
      <p:sp>
        <p:nvSpPr>
          <p:cNvPr id="5" name="矩形 4"/>
          <p:cNvSpPr/>
          <p:nvPr/>
        </p:nvSpPr>
        <p:spPr>
          <a:xfrm>
            <a:off x="2419773" y="1760309"/>
            <a:ext cx="972108" cy="156617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Guest</a:t>
            </a:r>
          </a:p>
          <a:p>
            <a:pPr algn="ctr"/>
            <a:r>
              <a:rPr lang="en-US" altLang="zh-TW" sz="1350" dirty="0">
                <a:solidFill>
                  <a:schemeClr val="tx1"/>
                </a:solidFill>
              </a:rPr>
              <a:t>Physical</a:t>
            </a:r>
          </a:p>
          <a:p>
            <a:pPr algn="ctr"/>
            <a:r>
              <a:rPr lang="en-US" altLang="zh-TW" sz="1350" dirty="0">
                <a:solidFill>
                  <a:schemeClr val="tx1"/>
                </a:solidFill>
              </a:rPr>
              <a:t>Memory</a:t>
            </a:r>
            <a:endParaRPr lang="zh-TW" altLang="en-US" sz="1350" dirty="0">
              <a:solidFill>
                <a:schemeClr val="tx1"/>
              </a:solidFill>
            </a:endParaRPr>
          </a:p>
        </p:txBody>
      </p:sp>
      <p:sp>
        <p:nvSpPr>
          <p:cNvPr id="6" name="矩形 5"/>
          <p:cNvSpPr/>
          <p:nvPr/>
        </p:nvSpPr>
        <p:spPr>
          <a:xfrm>
            <a:off x="4039953" y="1463276"/>
            <a:ext cx="972108" cy="216024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Host</a:t>
            </a:r>
          </a:p>
          <a:p>
            <a:pPr algn="ctr"/>
            <a:r>
              <a:rPr lang="en-US" altLang="zh-TW" sz="1350" dirty="0">
                <a:solidFill>
                  <a:schemeClr val="tx1"/>
                </a:solidFill>
              </a:rPr>
              <a:t>Virtual</a:t>
            </a:r>
          </a:p>
          <a:p>
            <a:pPr algn="ctr"/>
            <a:r>
              <a:rPr lang="en-US" altLang="zh-TW" sz="1350" dirty="0">
                <a:solidFill>
                  <a:schemeClr val="tx1"/>
                </a:solidFill>
              </a:rPr>
              <a:t>Memory</a:t>
            </a:r>
            <a:endParaRPr lang="zh-TW" altLang="en-US" sz="1350" dirty="0">
              <a:solidFill>
                <a:schemeClr val="tx1"/>
              </a:solidFill>
            </a:endParaRPr>
          </a:p>
        </p:txBody>
      </p:sp>
      <p:sp>
        <p:nvSpPr>
          <p:cNvPr id="7" name="矩形 6"/>
          <p:cNvSpPr/>
          <p:nvPr/>
        </p:nvSpPr>
        <p:spPr>
          <a:xfrm>
            <a:off x="5714139" y="1706303"/>
            <a:ext cx="972108" cy="1674186"/>
          </a:xfrm>
          <a:prstGeom prst="rect">
            <a:avLst/>
          </a:prstGeom>
          <a:solidFill>
            <a:schemeClr val="accent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rPr>
              <a:t>Host</a:t>
            </a:r>
          </a:p>
          <a:p>
            <a:pPr algn="ctr"/>
            <a:r>
              <a:rPr lang="en-US" altLang="zh-TW" sz="1350" dirty="0">
                <a:solidFill>
                  <a:schemeClr val="tx1"/>
                </a:solidFill>
              </a:rPr>
              <a:t>Physical</a:t>
            </a:r>
          </a:p>
          <a:p>
            <a:pPr algn="ctr"/>
            <a:r>
              <a:rPr lang="en-US" altLang="zh-TW" sz="1350" dirty="0">
                <a:solidFill>
                  <a:schemeClr val="tx1"/>
                </a:solidFill>
              </a:rPr>
              <a:t>Memory</a:t>
            </a:r>
            <a:endParaRPr lang="zh-TW" altLang="en-US" sz="1350" dirty="0">
              <a:solidFill>
                <a:schemeClr val="tx1"/>
              </a:solidFill>
            </a:endParaRPr>
          </a:p>
        </p:txBody>
      </p:sp>
      <p:sp>
        <p:nvSpPr>
          <p:cNvPr id="8" name="矩形 7"/>
          <p:cNvSpPr/>
          <p:nvPr/>
        </p:nvSpPr>
        <p:spPr>
          <a:xfrm>
            <a:off x="2419773" y="1895324"/>
            <a:ext cx="972108" cy="27003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350"/>
          </a:p>
        </p:txBody>
      </p:sp>
      <p:sp>
        <p:nvSpPr>
          <p:cNvPr id="9" name="矩形 8"/>
          <p:cNvSpPr/>
          <p:nvPr/>
        </p:nvSpPr>
        <p:spPr>
          <a:xfrm>
            <a:off x="4039953" y="3110459"/>
            <a:ext cx="972108" cy="27003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350"/>
          </a:p>
        </p:txBody>
      </p:sp>
      <p:sp>
        <p:nvSpPr>
          <p:cNvPr id="10" name="矩形 9"/>
          <p:cNvSpPr/>
          <p:nvPr/>
        </p:nvSpPr>
        <p:spPr>
          <a:xfrm>
            <a:off x="5714139" y="2914184"/>
            <a:ext cx="972108" cy="27003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sz="1350"/>
          </a:p>
        </p:txBody>
      </p:sp>
      <p:cxnSp>
        <p:nvCxnSpPr>
          <p:cNvPr id="12" name="直線接點 11"/>
          <p:cNvCxnSpPr/>
          <p:nvPr/>
        </p:nvCxnSpPr>
        <p:spPr>
          <a:xfrm>
            <a:off x="3391881" y="1895324"/>
            <a:ext cx="648072" cy="1215135"/>
          </a:xfrm>
          <a:prstGeom prst="line">
            <a:avLst/>
          </a:prstGeom>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391881" y="2165354"/>
            <a:ext cx="648072" cy="1215135"/>
          </a:xfrm>
          <a:prstGeom prst="line">
            <a:avLst/>
          </a:prstGeom>
        </p:spPr>
        <p:style>
          <a:lnRef idx="1">
            <a:schemeClr val="dk1"/>
          </a:lnRef>
          <a:fillRef idx="0">
            <a:schemeClr val="dk1"/>
          </a:fillRef>
          <a:effectRef idx="0">
            <a:schemeClr val="dk1"/>
          </a:effectRef>
          <a:fontRef idx="minor">
            <a:schemeClr val="tx1"/>
          </a:fontRef>
        </p:style>
      </p:cxnSp>
      <p:cxnSp>
        <p:nvCxnSpPr>
          <p:cNvPr id="16" name="直線接點 15"/>
          <p:cNvCxnSpPr/>
          <p:nvPr/>
        </p:nvCxnSpPr>
        <p:spPr>
          <a:xfrm flipV="1">
            <a:off x="5012061" y="2914184"/>
            <a:ext cx="702078" cy="196275"/>
          </a:xfrm>
          <a:prstGeom prst="line">
            <a:avLst/>
          </a:prstGeom>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012061" y="3180901"/>
            <a:ext cx="702078" cy="196275"/>
          </a:xfrm>
          <a:prstGeom prst="line">
            <a:avLst/>
          </a:prstGeom>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1997515" y="3757006"/>
            <a:ext cx="5763116" cy="300082"/>
          </a:xfrm>
          <a:prstGeom prst="rect">
            <a:avLst/>
          </a:prstGeom>
          <a:noFill/>
        </p:spPr>
        <p:txBody>
          <a:bodyPr wrap="none" rtlCol="0">
            <a:spAutoFit/>
          </a:bodyPr>
          <a:lstStyle/>
          <a:p>
            <a:r>
              <a:rPr lang="en-US" altLang="zh-TW" sz="1350" b="1" dirty="0"/>
              <a:t>Guest physical memory pages are allocated dynamically at runtime</a:t>
            </a:r>
            <a:endParaRPr lang="zh-TW" altLang="en-US" sz="1350" b="1" dirty="0"/>
          </a:p>
        </p:txBody>
      </p:sp>
      <p:sp>
        <p:nvSpPr>
          <p:cNvPr id="3" name="灯片编号占位符 2">
            <a:extLst>
              <a:ext uri="{FF2B5EF4-FFF2-40B4-BE49-F238E27FC236}">
                <a16:creationId xmlns:a16="http://schemas.microsoft.com/office/drawing/2014/main" id="{AA7F9581-ABB7-A2AE-B0CD-A6FFC9E358A0}"/>
              </a:ext>
            </a:extLst>
          </p:cNvPr>
          <p:cNvSpPr>
            <a:spLocks noGrp="1"/>
          </p:cNvSpPr>
          <p:nvPr>
            <p:ph type="sldNum" sz="quarter" idx="10"/>
          </p:nvPr>
        </p:nvSpPr>
        <p:spPr/>
        <p:txBody>
          <a:bodyPr/>
          <a:lstStyle/>
          <a:p>
            <a:fld id="{D9B6BDF2-6896-4B98-8776-C18582F63BA5}" type="slidenum">
              <a:rPr lang="zh-TW" altLang="en-US" smtClean="0"/>
              <a:pPr/>
              <a:t>49</a:t>
            </a:fld>
            <a:endParaRPr lang="zh-TW" altLang="en-US"/>
          </a:p>
        </p:txBody>
      </p:sp>
    </p:spTree>
    <p:extLst>
      <p:ext uri="{BB962C8B-B14F-4D97-AF65-F5344CB8AC3E}">
        <p14:creationId xmlns:p14="http://schemas.microsoft.com/office/powerpoint/2010/main" val="400635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Original </a:t>
            </a:r>
            <a:r>
              <a:rPr lang="en-US" dirty="0" err="1"/>
              <a:t>Xen</a:t>
            </a:r>
            <a:r>
              <a:rPr lang="en-US" dirty="0"/>
              <a:t> Architecture</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2233401" y="865343"/>
            <a:ext cx="4813749" cy="3626177"/>
          </a:xfrm>
          <a:prstGeom prst="rect">
            <a:avLst/>
          </a:prstGeom>
          <a:noFill/>
          <a:ln w="9525">
            <a:noFill/>
            <a:miter lim="800000"/>
            <a:headEnd/>
            <a:tailEnd/>
          </a:ln>
          <a:effectLst/>
        </p:spPr>
      </p:pic>
      <p:sp>
        <p:nvSpPr>
          <p:cNvPr id="3" name="灯片编号占位符 2">
            <a:extLst>
              <a:ext uri="{FF2B5EF4-FFF2-40B4-BE49-F238E27FC236}">
                <a16:creationId xmlns:a16="http://schemas.microsoft.com/office/drawing/2014/main" id="{986B3C0D-9D87-D23B-FA5F-5A9C6DA2C6AE}"/>
              </a:ext>
            </a:extLst>
          </p:cNvPr>
          <p:cNvSpPr>
            <a:spLocks noGrp="1"/>
          </p:cNvSpPr>
          <p:nvPr>
            <p:ph type="sldNum" sz="quarter" idx="10"/>
          </p:nvPr>
        </p:nvSpPr>
        <p:spPr/>
        <p:txBody>
          <a:bodyPr/>
          <a:lstStyle/>
          <a:p>
            <a:fld id="{D9B6BDF2-6896-4B98-8776-C18582F63BA5}" type="slidenum">
              <a:rPr lang="zh-TW" altLang="en-US" smtClean="0"/>
              <a:pPr/>
              <a:t>5</a:t>
            </a:fld>
            <a:endParaRPr lang="zh-TW" altLang="en-US"/>
          </a:p>
        </p:txBody>
      </p:sp>
    </p:spTree>
    <p:extLst>
      <p:ext uri="{BB962C8B-B14F-4D97-AF65-F5344CB8AC3E}">
        <p14:creationId xmlns:p14="http://schemas.microsoft.com/office/powerpoint/2010/main" val="241192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7023" y="108349"/>
            <a:ext cx="7828667" cy="519113"/>
          </a:xfrm>
        </p:spPr>
        <p:txBody>
          <a:bodyPr>
            <a:noAutofit/>
          </a:bodyPr>
          <a:lstStyle/>
          <a:p>
            <a:r>
              <a:rPr lang="en-US" altLang="zh-TW" dirty="0"/>
              <a:t>Software MMU Virtualization (1)</a:t>
            </a:r>
          </a:p>
        </p:txBody>
      </p:sp>
      <p:sp>
        <p:nvSpPr>
          <p:cNvPr id="3" name="內容版面配置區 2"/>
          <p:cNvSpPr>
            <a:spLocks noGrp="1"/>
          </p:cNvSpPr>
          <p:nvPr>
            <p:ph idx="1"/>
          </p:nvPr>
        </p:nvSpPr>
        <p:spPr>
          <a:xfrm>
            <a:off x="847023" y="809087"/>
            <a:ext cx="6987940" cy="637539"/>
          </a:xfrm>
        </p:spPr>
        <p:txBody>
          <a:bodyPr/>
          <a:lstStyle/>
          <a:p>
            <a:r>
              <a:rPr lang="en-US" altLang="zh-TW" sz="2000" dirty="0">
                <a:latin typeface="Times New Roman" panose="02020603050405020304" pitchFamily="18" charset="0"/>
                <a:cs typeface="Times New Roman" panose="02020603050405020304" pitchFamily="18" charset="0"/>
              </a:rPr>
              <a:t>MMU Virtualization will behave as a real MMU chip to build up page table.</a:t>
            </a:r>
            <a:endParaRPr lang="zh-TW" altLang="en-US"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2" cstate="print"/>
          <a:srcRect t="-7480" b="7480"/>
          <a:stretch/>
        </p:blipFill>
        <p:spPr bwMode="auto">
          <a:xfrm>
            <a:off x="2141730" y="1773419"/>
            <a:ext cx="5041194" cy="2724170"/>
          </a:xfrm>
          <a:prstGeom prst="rect">
            <a:avLst/>
          </a:prstGeom>
          <a:noFill/>
          <a:ln w="9525">
            <a:noFill/>
            <a:miter lim="800000"/>
            <a:headEnd/>
            <a:tailEnd/>
          </a:ln>
        </p:spPr>
      </p:pic>
      <p:sp>
        <p:nvSpPr>
          <p:cNvPr id="6" name="橢圓 5"/>
          <p:cNvSpPr/>
          <p:nvPr/>
        </p:nvSpPr>
        <p:spPr>
          <a:xfrm>
            <a:off x="4842030" y="1989443"/>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橢圓 6"/>
          <p:cNvSpPr/>
          <p:nvPr/>
        </p:nvSpPr>
        <p:spPr>
          <a:xfrm>
            <a:off x="2033718" y="1989443"/>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文字方塊 8"/>
          <p:cNvSpPr txBox="1"/>
          <p:nvPr/>
        </p:nvSpPr>
        <p:spPr>
          <a:xfrm>
            <a:off x="1929199" y="1850943"/>
            <a:ext cx="280846" cy="300082"/>
          </a:xfrm>
          <a:prstGeom prst="rect">
            <a:avLst/>
          </a:prstGeom>
          <a:solidFill>
            <a:srgbClr val="FFFF99"/>
          </a:solidFill>
        </p:spPr>
        <p:txBody>
          <a:bodyPr wrap="none" rtlCol="0">
            <a:spAutoFit/>
          </a:bodyPr>
          <a:lstStyle/>
          <a:p>
            <a:r>
              <a:rPr lang="en-US" altLang="zh-TW" sz="1350" b="1" dirty="0"/>
              <a:t>2</a:t>
            </a:r>
            <a:endParaRPr lang="zh-TW" altLang="en-US" sz="1350" b="1" dirty="0"/>
          </a:p>
        </p:txBody>
      </p:sp>
      <p:sp>
        <p:nvSpPr>
          <p:cNvPr id="10" name="文字方塊 9"/>
          <p:cNvSpPr txBox="1"/>
          <p:nvPr/>
        </p:nvSpPr>
        <p:spPr>
          <a:xfrm>
            <a:off x="4700590" y="1881431"/>
            <a:ext cx="280846" cy="300082"/>
          </a:xfrm>
          <a:prstGeom prst="rect">
            <a:avLst/>
          </a:prstGeom>
          <a:solidFill>
            <a:srgbClr val="FFFF99"/>
          </a:solidFill>
        </p:spPr>
        <p:txBody>
          <a:bodyPr wrap="none" rtlCol="0">
            <a:spAutoFit/>
          </a:bodyPr>
          <a:lstStyle/>
          <a:p>
            <a:r>
              <a:rPr lang="en-US" altLang="zh-TW" sz="1350" b="1" dirty="0"/>
              <a:t>1</a:t>
            </a:r>
            <a:endParaRPr lang="zh-TW" altLang="en-US" sz="1350" b="1" dirty="0"/>
          </a:p>
        </p:txBody>
      </p:sp>
      <p:sp>
        <p:nvSpPr>
          <p:cNvPr id="11" name="圓角矩形 10"/>
          <p:cNvSpPr/>
          <p:nvPr/>
        </p:nvSpPr>
        <p:spPr>
          <a:xfrm>
            <a:off x="6502553" y="2313479"/>
            <a:ext cx="594066" cy="432048"/>
          </a:xfrm>
          <a:prstGeom prst="round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350" b="1" dirty="0">
                <a:solidFill>
                  <a:schemeClr val="tx1"/>
                </a:solidFill>
              </a:rPr>
              <a:t>Page Table</a:t>
            </a:r>
            <a:endParaRPr lang="zh-TW" altLang="en-US" sz="1350" b="1" dirty="0">
              <a:solidFill>
                <a:schemeClr val="tx1"/>
              </a:solidFill>
            </a:endParaRPr>
          </a:p>
        </p:txBody>
      </p:sp>
      <p:sp>
        <p:nvSpPr>
          <p:cNvPr id="12" name="弧形向右箭號 11"/>
          <p:cNvSpPr/>
          <p:nvPr/>
        </p:nvSpPr>
        <p:spPr>
          <a:xfrm rot="6014317">
            <a:off x="5988298" y="1429475"/>
            <a:ext cx="378042" cy="11199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3" name="文字方塊 12"/>
          <p:cNvSpPr txBox="1"/>
          <p:nvPr/>
        </p:nvSpPr>
        <p:spPr>
          <a:xfrm>
            <a:off x="3977934" y="4304732"/>
            <a:ext cx="1444626" cy="300082"/>
          </a:xfrm>
          <a:prstGeom prst="rect">
            <a:avLst/>
          </a:prstGeom>
          <a:noFill/>
        </p:spPr>
        <p:txBody>
          <a:bodyPr wrap="none" rtlCol="0">
            <a:spAutoFit/>
          </a:bodyPr>
          <a:lstStyle/>
          <a:p>
            <a:r>
              <a:rPr lang="en-US" altLang="zh-TW" sz="1350" b="1" i="1" dirty="0">
                <a:solidFill>
                  <a:srgbClr val="C00000"/>
                </a:solidFill>
              </a:rPr>
              <a:t>Real MMU Chip</a:t>
            </a:r>
            <a:endParaRPr lang="zh-TW" altLang="en-US" sz="1350" b="1" i="1" dirty="0">
              <a:solidFill>
                <a:srgbClr val="C00000"/>
              </a:solidFill>
            </a:endParaRPr>
          </a:p>
        </p:txBody>
      </p:sp>
      <p:sp>
        <p:nvSpPr>
          <p:cNvPr id="14" name="橢圓 13"/>
          <p:cNvSpPr/>
          <p:nvPr/>
        </p:nvSpPr>
        <p:spPr>
          <a:xfrm>
            <a:off x="3167844" y="3059330"/>
            <a:ext cx="641784" cy="6061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5" name="文字方塊 14"/>
          <p:cNvSpPr txBox="1"/>
          <p:nvPr/>
        </p:nvSpPr>
        <p:spPr>
          <a:xfrm>
            <a:off x="2897814" y="3177575"/>
            <a:ext cx="280846" cy="300082"/>
          </a:xfrm>
          <a:prstGeom prst="rect">
            <a:avLst/>
          </a:prstGeom>
          <a:solidFill>
            <a:srgbClr val="FFFF99"/>
          </a:solidFill>
        </p:spPr>
        <p:txBody>
          <a:bodyPr wrap="none" rtlCol="0">
            <a:spAutoFit/>
          </a:bodyPr>
          <a:lstStyle/>
          <a:p>
            <a:r>
              <a:rPr lang="en-US" altLang="zh-TW" sz="1350" b="1" dirty="0"/>
              <a:t>3</a:t>
            </a:r>
            <a:endParaRPr lang="zh-TW" altLang="en-US" sz="1350" b="1" dirty="0"/>
          </a:p>
        </p:txBody>
      </p:sp>
      <p:sp>
        <p:nvSpPr>
          <p:cNvPr id="4" name="灯片编号占位符 3">
            <a:extLst>
              <a:ext uri="{FF2B5EF4-FFF2-40B4-BE49-F238E27FC236}">
                <a16:creationId xmlns:a16="http://schemas.microsoft.com/office/drawing/2014/main" id="{A2CDB7B5-7895-314C-0C25-5E10BB25329F}"/>
              </a:ext>
            </a:extLst>
          </p:cNvPr>
          <p:cNvSpPr>
            <a:spLocks noGrp="1"/>
          </p:cNvSpPr>
          <p:nvPr>
            <p:ph type="sldNum" sz="quarter" idx="10"/>
          </p:nvPr>
        </p:nvSpPr>
        <p:spPr/>
        <p:txBody>
          <a:bodyPr/>
          <a:lstStyle/>
          <a:p>
            <a:fld id="{D9B6BDF2-6896-4B98-8776-C18582F63BA5}" type="slidenum">
              <a:rPr lang="zh-TW" altLang="en-US" smtClean="0"/>
              <a:pPr/>
              <a:t>50</a:t>
            </a:fld>
            <a:endParaRPr lang="zh-TW" altLang="en-US"/>
          </a:p>
        </p:txBody>
      </p:sp>
    </p:spTree>
    <p:extLst>
      <p:ext uri="{BB962C8B-B14F-4D97-AF65-F5344CB8AC3E}">
        <p14:creationId xmlns:p14="http://schemas.microsoft.com/office/powerpoint/2010/main" val="3026591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9144" y="108349"/>
            <a:ext cx="7726546" cy="519113"/>
          </a:xfrm>
        </p:spPr>
        <p:txBody>
          <a:bodyPr>
            <a:noAutofit/>
          </a:bodyPr>
          <a:lstStyle/>
          <a:p>
            <a:r>
              <a:rPr lang="en-US" altLang="zh-TW" dirty="0"/>
              <a:t>Software MMU Virtualization (2)</a:t>
            </a:r>
            <a:endParaRPr lang="zh-TW" altLang="en-US" dirty="0"/>
          </a:p>
        </p:txBody>
      </p:sp>
      <p:grpSp>
        <p:nvGrpSpPr>
          <p:cNvPr id="24" name="群組 23"/>
          <p:cNvGrpSpPr/>
          <p:nvPr/>
        </p:nvGrpSpPr>
        <p:grpSpPr>
          <a:xfrm>
            <a:off x="1863124" y="1865927"/>
            <a:ext cx="5319843" cy="2366496"/>
            <a:chOff x="1856850" y="2273872"/>
            <a:chExt cx="4803382" cy="1616617"/>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Page Table</a:t>
              </a:r>
            </a:p>
            <a:p>
              <a:pPr algn="ctr"/>
              <a:r>
                <a:rPr lang="en-US" altLang="zh-TW" sz="1050" b="1" dirty="0"/>
                <a:t>Walker</a:t>
              </a:r>
              <a:endParaRPr lang="zh-TW" altLang="en-US" sz="1050" b="1" dirty="0"/>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Permission</a:t>
              </a:r>
            </a:p>
            <a:p>
              <a:pPr algn="ctr"/>
              <a:r>
                <a:rPr lang="en-US" altLang="zh-TW" sz="1050" b="1" dirty="0"/>
                <a:t>Checker</a:t>
              </a:r>
              <a:endParaRPr lang="zh-TW" altLang="en-US" sz="1050" b="1" dirty="0"/>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Shadow Page Table</a:t>
              </a:r>
            </a:p>
            <a:p>
              <a:pPr algn="ctr"/>
              <a:r>
                <a:rPr lang="en-US" altLang="zh-TW" sz="1050" b="1" dirty="0"/>
                <a:t>Mapping</a:t>
              </a:r>
              <a:endParaRPr lang="zh-TW" altLang="en-US" sz="1050" b="1" dirty="0"/>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Shadow Page Table</a:t>
              </a:r>
            </a:p>
            <a:p>
              <a:pPr algn="ctr"/>
              <a:r>
                <a:rPr lang="en-US" altLang="zh-TW" sz="1050" b="1" dirty="0"/>
                <a:t>Update</a:t>
              </a:r>
              <a:endParaRPr lang="zh-TW" altLang="en-US" sz="1050" b="1" dirty="0"/>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MMIO</a:t>
              </a:r>
            </a:p>
            <a:p>
              <a:pPr algn="ctr"/>
              <a:r>
                <a:rPr lang="en-US" altLang="zh-TW" sz="1050" b="1" dirty="0"/>
                <a:t>Access</a:t>
              </a:r>
            </a:p>
            <a:p>
              <a:pPr algn="ctr"/>
              <a:r>
                <a:rPr lang="en-US" altLang="zh-TW" sz="1050" b="1" dirty="0"/>
                <a:t>Checker</a:t>
              </a:r>
              <a:endParaRPr lang="zh-TW" altLang="en-US" sz="1050" b="1" dirty="0"/>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flipH="1">
              <a:off x="2495291" y="3356992"/>
              <a:ext cx="128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54665" y="2273872"/>
              <a:ext cx="907796" cy="283838"/>
            </a:xfrm>
            <a:prstGeom prst="rect">
              <a:avLst/>
            </a:prstGeom>
            <a:noFill/>
          </p:spPr>
          <p:txBody>
            <a:bodyPr wrap="none" rtlCol="0">
              <a:spAutoFit/>
            </a:bodyPr>
            <a:lstStyle/>
            <a:p>
              <a:pPr algn="ctr"/>
              <a:r>
                <a:rPr lang="en-US" altLang="zh-TW" sz="1050" dirty="0"/>
                <a:t>PABT / DABT</a:t>
              </a:r>
            </a:p>
            <a:p>
              <a:pPr algn="ctr"/>
              <a:r>
                <a:rPr lang="en-US" altLang="zh-TW" sz="1050" dirty="0"/>
                <a:t>Trap</a:t>
              </a:r>
            </a:p>
          </p:txBody>
        </p:sp>
        <p:cxnSp>
          <p:nvCxnSpPr>
            <p:cNvPr id="13" name="直線單箭頭接點 12"/>
            <p:cNvCxnSpPr>
              <a:stCxn id="12" idx="2"/>
              <a:endCxn id="5" idx="0"/>
            </p:cNvCxnSpPr>
            <p:nvPr/>
          </p:nvCxnSpPr>
          <p:spPr>
            <a:xfrm flipH="1">
              <a:off x="2508146" y="2557710"/>
              <a:ext cx="416" cy="295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856850" y="3717032"/>
              <a:ext cx="1276880" cy="173457"/>
            </a:xfrm>
            <a:prstGeom prst="rect">
              <a:avLst/>
            </a:prstGeom>
            <a:noFill/>
          </p:spPr>
          <p:txBody>
            <a:bodyPr wrap="none" rtlCol="0">
              <a:spAutoFit/>
            </a:bodyPr>
            <a:lstStyle/>
            <a:p>
              <a:r>
                <a:rPr lang="en-US" altLang="zh-TW" sz="1050" dirty="0"/>
                <a:t>True translation fault</a:t>
              </a:r>
            </a:p>
          </p:txBody>
        </p:sp>
        <p:sp>
          <p:nvSpPr>
            <p:cNvPr id="15" name="文字方塊 14"/>
            <p:cNvSpPr txBox="1"/>
            <p:nvPr/>
          </p:nvSpPr>
          <p:spPr>
            <a:xfrm>
              <a:off x="2792045" y="3507544"/>
              <a:ext cx="1304379" cy="173457"/>
            </a:xfrm>
            <a:prstGeom prst="rect">
              <a:avLst/>
            </a:prstGeom>
            <a:noFill/>
          </p:spPr>
          <p:txBody>
            <a:bodyPr wrap="none" rtlCol="0">
              <a:spAutoFit/>
            </a:bodyPr>
            <a:lstStyle/>
            <a:p>
              <a:r>
                <a:rPr lang="en-US" altLang="zh-TW" sz="1050" dirty="0"/>
                <a:t>True permission fault</a:t>
              </a:r>
            </a:p>
          </p:txBody>
        </p:sp>
        <p:cxnSp>
          <p:nvCxnSpPr>
            <p:cNvPr id="16" name="直線單箭頭接點 15"/>
            <p:cNvCxnSpPr>
              <a:stCxn id="6" idx="2"/>
              <a:endCxn id="15" idx="0"/>
            </p:cNvCxnSpPr>
            <p:nvPr/>
          </p:nvCxnSpPr>
          <p:spPr>
            <a:xfrm flipH="1">
              <a:off x="3444234" y="3356992"/>
              <a:ext cx="8642"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flipH="1">
              <a:off x="4367143" y="3356992"/>
              <a:ext cx="24837"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837256" y="3717032"/>
              <a:ext cx="1059772" cy="173457"/>
            </a:xfrm>
            <a:prstGeom prst="rect">
              <a:avLst/>
            </a:prstGeom>
            <a:noFill/>
          </p:spPr>
          <p:txBody>
            <a:bodyPr wrap="none" rtlCol="0">
              <a:spAutoFit/>
            </a:bodyPr>
            <a:lstStyle/>
            <a:p>
              <a:r>
                <a:rPr lang="en-US" altLang="zh-TW" sz="1050" dirty="0"/>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5" name="內容版面配置區 2"/>
          <p:cNvSpPr>
            <a:spLocks noGrp="1"/>
          </p:cNvSpPr>
          <p:nvPr>
            <p:ph idx="1"/>
          </p:nvPr>
        </p:nvSpPr>
        <p:spPr>
          <a:xfrm>
            <a:off x="949144" y="830776"/>
            <a:ext cx="5771768" cy="407583"/>
          </a:xfrm>
        </p:spPr>
        <p:txBody>
          <a:bodyPr>
            <a:normAutofit/>
          </a:bodyPr>
          <a:lstStyle/>
          <a:p>
            <a:r>
              <a:rPr lang="en-US" altLang="zh-TW" sz="2000" dirty="0">
                <a:latin typeface="Times New Roman" panose="02020603050405020304" pitchFamily="18" charset="0"/>
                <a:cs typeface="Times New Roman" panose="02020603050405020304" pitchFamily="18" charset="0"/>
              </a:rPr>
              <a:t>Software MMU Virtualization Processes</a:t>
            </a:r>
            <a:endParaRPr lang="zh-TW" altLang="en-US" sz="2000" dirty="0">
              <a:latin typeface="Times New Roman" panose="02020603050405020304" pitchFamily="18" charset="0"/>
              <a:cs typeface="Times New Roman" panose="02020603050405020304" pitchFamily="18" charset="0"/>
            </a:endParaRPr>
          </a:p>
        </p:txBody>
      </p:sp>
      <p:sp>
        <p:nvSpPr>
          <p:cNvPr id="26" name="橢圓 25"/>
          <p:cNvSpPr/>
          <p:nvPr/>
        </p:nvSpPr>
        <p:spPr>
          <a:xfrm>
            <a:off x="2093927" y="2585636"/>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1952487" y="2477624"/>
            <a:ext cx="280846" cy="300082"/>
          </a:xfrm>
          <a:prstGeom prst="rect">
            <a:avLst/>
          </a:prstGeom>
          <a:solidFill>
            <a:srgbClr val="FFFF99"/>
          </a:solidFill>
        </p:spPr>
        <p:txBody>
          <a:bodyPr wrap="none" rtlCol="0">
            <a:spAutoFit/>
          </a:bodyPr>
          <a:lstStyle/>
          <a:p>
            <a:r>
              <a:rPr lang="en-US" altLang="zh-TW" sz="1350" b="1" dirty="0"/>
              <a:t>1</a:t>
            </a:r>
            <a:endParaRPr lang="zh-TW" altLang="en-US" sz="1350" b="1" dirty="0"/>
          </a:p>
        </p:txBody>
      </p:sp>
      <p:sp>
        <p:nvSpPr>
          <p:cNvPr id="28" name="橢圓 27"/>
          <p:cNvSpPr/>
          <p:nvPr/>
        </p:nvSpPr>
        <p:spPr>
          <a:xfrm>
            <a:off x="3141768" y="2585636"/>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9" name="文字方塊 28"/>
          <p:cNvSpPr txBox="1"/>
          <p:nvPr/>
        </p:nvSpPr>
        <p:spPr>
          <a:xfrm>
            <a:off x="3037249" y="2447136"/>
            <a:ext cx="280846" cy="300082"/>
          </a:xfrm>
          <a:prstGeom prst="rect">
            <a:avLst/>
          </a:prstGeom>
          <a:solidFill>
            <a:srgbClr val="FFFF99"/>
          </a:solidFill>
        </p:spPr>
        <p:txBody>
          <a:bodyPr wrap="none" rtlCol="0">
            <a:spAutoFit/>
          </a:bodyPr>
          <a:lstStyle/>
          <a:p>
            <a:r>
              <a:rPr lang="en-US" altLang="zh-TW" sz="1350" b="1" dirty="0"/>
              <a:t>2</a:t>
            </a:r>
            <a:endParaRPr lang="zh-TW" altLang="en-US" sz="1350" b="1" dirty="0"/>
          </a:p>
        </p:txBody>
      </p:sp>
      <p:sp>
        <p:nvSpPr>
          <p:cNvPr id="32" name="橢圓 31"/>
          <p:cNvSpPr/>
          <p:nvPr/>
        </p:nvSpPr>
        <p:spPr>
          <a:xfrm>
            <a:off x="4198399" y="2585636"/>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3" name="文字方塊 32"/>
          <p:cNvSpPr txBox="1"/>
          <p:nvPr/>
        </p:nvSpPr>
        <p:spPr>
          <a:xfrm>
            <a:off x="4093881" y="2447136"/>
            <a:ext cx="280846" cy="300082"/>
          </a:xfrm>
          <a:prstGeom prst="rect">
            <a:avLst/>
          </a:prstGeom>
          <a:solidFill>
            <a:srgbClr val="FFFF99"/>
          </a:solidFill>
        </p:spPr>
        <p:txBody>
          <a:bodyPr wrap="none" rtlCol="0">
            <a:spAutoFit/>
          </a:bodyPr>
          <a:lstStyle/>
          <a:p>
            <a:r>
              <a:rPr lang="en-US" altLang="zh-TW" sz="1350" b="1" dirty="0"/>
              <a:t>3</a:t>
            </a:r>
            <a:endParaRPr lang="zh-TW" altLang="en-US" sz="1350" b="1" dirty="0"/>
          </a:p>
        </p:txBody>
      </p:sp>
      <p:cxnSp>
        <p:nvCxnSpPr>
          <p:cNvPr id="39" name="直線接點 38"/>
          <p:cNvCxnSpPr/>
          <p:nvPr/>
        </p:nvCxnSpPr>
        <p:spPr>
          <a:xfrm>
            <a:off x="5197076" y="2135957"/>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40" name="文字方塊 39"/>
          <p:cNvSpPr txBox="1"/>
          <p:nvPr/>
        </p:nvSpPr>
        <p:spPr>
          <a:xfrm>
            <a:off x="5413100" y="2436594"/>
            <a:ext cx="636713" cy="300082"/>
          </a:xfrm>
          <a:prstGeom prst="rect">
            <a:avLst/>
          </a:prstGeom>
          <a:solidFill>
            <a:srgbClr val="FFFF99"/>
          </a:solidFill>
        </p:spPr>
        <p:txBody>
          <a:bodyPr wrap="none" rtlCol="0">
            <a:spAutoFit/>
          </a:bodyPr>
          <a:lstStyle/>
          <a:p>
            <a:r>
              <a:rPr lang="en-US" altLang="zh-TW" sz="1350" b="1" dirty="0"/>
              <a:t>Initial</a:t>
            </a:r>
            <a:endParaRPr lang="zh-TW" altLang="en-US" sz="1350" b="1" dirty="0"/>
          </a:p>
        </p:txBody>
      </p:sp>
      <p:sp>
        <p:nvSpPr>
          <p:cNvPr id="41" name="文字方塊 40"/>
          <p:cNvSpPr txBox="1"/>
          <p:nvPr/>
        </p:nvSpPr>
        <p:spPr>
          <a:xfrm>
            <a:off x="6148200" y="2436594"/>
            <a:ext cx="1531188" cy="300082"/>
          </a:xfrm>
          <a:prstGeom prst="rect">
            <a:avLst/>
          </a:prstGeom>
          <a:solidFill>
            <a:srgbClr val="FFFF99"/>
          </a:solidFill>
        </p:spPr>
        <p:txBody>
          <a:bodyPr wrap="none" rtlCol="0">
            <a:spAutoFit/>
          </a:bodyPr>
          <a:lstStyle/>
          <a:p>
            <a:r>
              <a:rPr lang="en-US" altLang="zh-TW" sz="1350" b="1" dirty="0"/>
              <a:t>Synchronization</a:t>
            </a:r>
            <a:endParaRPr lang="zh-TW" altLang="en-US" sz="1350" b="1" dirty="0"/>
          </a:p>
        </p:txBody>
      </p:sp>
      <p:sp>
        <p:nvSpPr>
          <p:cNvPr id="42" name="文字方塊 41"/>
          <p:cNvSpPr txBox="1"/>
          <p:nvPr/>
        </p:nvSpPr>
        <p:spPr>
          <a:xfrm>
            <a:off x="3329128" y="1981342"/>
            <a:ext cx="1800493" cy="300082"/>
          </a:xfrm>
          <a:prstGeom prst="rect">
            <a:avLst/>
          </a:prstGeom>
          <a:noFill/>
        </p:spPr>
        <p:txBody>
          <a:bodyPr wrap="none" rtlCol="0">
            <a:spAutoFit/>
          </a:bodyPr>
          <a:lstStyle/>
          <a:p>
            <a:r>
              <a:rPr lang="en-US" altLang="zh-TW" sz="1350" b="1" i="1" u="sng" dirty="0"/>
              <a:t>Real MMU Behavior</a:t>
            </a:r>
            <a:endParaRPr lang="zh-TW" altLang="en-US" sz="1350" b="1" i="1" u="sng" dirty="0"/>
          </a:p>
        </p:txBody>
      </p:sp>
      <p:sp>
        <p:nvSpPr>
          <p:cNvPr id="43" name="文字方塊 42"/>
          <p:cNvSpPr txBox="1"/>
          <p:nvPr/>
        </p:nvSpPr>
        <p:spPr>
          <a:xfrm>
            <a:off x="5413101" y="1981342"/>
            <a:ext cx="2130711" cy="300082"/>
          </a:xfrm>
          <a:prstGeom prst="rect">
            <a:avLst/>
          </a:prstGeom>
          <a:noFill/>
        </p:spPr>
        <p:txBody>
          <a:bodyPr wrap="none" rtlCol="0">
            <a:spAutoFit/>
          </a:bodyPr>
          <a:lstStyle/>
          <a:p>
            <a:r>
              <a:rPr lang="en-US" altLang="zh-TW" sz="1350" b="1" i="1" u="sng" dirty="0"/>
              <a:t>Shadow Table Behavior</a:t>
            </a:r>
            <a:endParaRPr lang="zh-TW" altLang="en-US" sz="1350" b="1" i="1" u="sng" dirty="0"/>
          </a:p>
        </p:txBody>
      </p:sp>
      <p:sp>
        <p:nvSpPr>
          <p:cNvPr id="3" name="灯片编号占位符 2">
            <a:extLst>
              <a:ext uri="{FF2B5EF4-FFF2-40B4-BE49-F238E27FC236}">
                <a16:creationId xmlns:a16="http://schemas.microsoft.com/office/drawing/2014/main" id="{2D3F3C9E-D88E-96A5-87AA-D4645D78BBA8}"/>
              </a:ext>
            </a:extLst>
          </p:cNvPr>
          <p:cNvSpPr>
            <a:spLocks noGrp="1"/>
          </p:cNvSpPr>
          <p:nvPr>
            <p:ph type="sldNum" sz="quarter" idx="10"/>
          </p:nvPr>
        </p:nvSpPr>
        <p:spPr/>
        <p:txBody>
          <a:bodyPr/>
          <a:lstStyle/>
          <a:p>
            <a:fld id="{D9B6BDF2-6896-4B98-8776-C18582F63BA5}" type="slidenum">
              <a:rPr lang="zh-TW" altLang="en-US" smtClean="0"/>
              <a:pPr/>
              <a:t>51</a:t>
            </a:fld>
            <a:endParaRPr lang="zh-TW" altLang="en-US"/>
          </a:p>
        </p:txBody>
      </p:sp>
    </p:spTree>
    <p:extLst>
      <p:ext uri="{BB962C8B-B14F-4D97-AF65-F5344CB8AC3E}">
        <p14:creationId xmlns:p14="http://schemas.microsoft.com/office/powerpoint/2010/main" val="171291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normAutofit fontScale="90000"/>
          </a:bodyPr>
          <a:lstStyle/>
          <a:p>
            <a:r>
              <a:rPr lang="en-US" altLang="zh-TW" dirty="0"/>
              <a:t>Step 1</a:t>
            </a:r>
            <a:endParaRPr lang="zh-TW" altLang="en-US" dirty="0"/>
          </a:p>
        </p:txBody>
      </p:sp>
      <p:sp>
        <p:nvSpPr>
          <p:cNvPr id="35" name="內容版面配置區 34"/>
          <p:cNvSpPr>
            <a:spLocks noGrp="1"/>
          </p:cNvSpPr>
          <p:nvPr>
            <p:ph idx="1"/>
          </p:nvPr>
        </p:nvSpPr>
        <p:spPr>
          <a:xfrm>
            <a:off x="1010653" y="914400"/>
            <a:ext cx="6987941" cy="735541"/>
          </a:xfrm>
        </p:spPr>
        <p:txBody>
          <a:bodyPr/>
          <a:lstStyle/>
          <a:p>
            <a:r>
              <a:rPr lang="en-US" altLang="zh-TW" sz="2000" dirty="0">
                <a:latin typeface="Times New Roman" panose="02020603050405020304" pitchFamily="18" charset="0"/>
                <a:cs typeface="Times New Roman" panose="02020603050405020304" pitchFamily="18" charset="0"/>
              </a:rPr>
              <a:t>While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page fault is </a:t>
            </a:r>
            <a:r>
              <a:rPr lang="en-US" altLang="zh-TW" sz="2000" dirty="0" err="1">
                <a:latin typeface="Times New Roman" panose="02020603050405020304" pitchFamily="18" charset="0"/>
                <a:cs typeface="Times New Roman" panose="02020603050405020304" pitchFamily="18" charset="0"/>
              </a:rPr>
              <a:t>occured</a:t>
            </a:r>
            <a:r>
              <a:rPr lang="en-US" altLang="zh-TW" sz="2000" dirty="0">
                <a:latin typeface="Times New Roman" panose="02020603050405020304" pitchFamily="18" charset="0"/>
                <a:cs typeface="Times New Roman" panose="02020603050405020304" pitchFamily="18" charset="0"/>
              </a:rPr>
              <a:t>, Guest Page Table Walker will walk through guest page table to check if the fault is from guest.</a:t>
            </a:r>
            <a:endParaRPr lang="zh-TW" altLang="en-US" sz="2000" dirty="0">
              <a:latin typeface="Times New Roman" panose="02020603050405020304" pitchFamily="18" charset="0"/>
              <a:cs typeface="Times New Roman" panose="02020603050405020304" pitchFamily="18" charset="0"/>
            </a:endParaRPr>
          </a:p>
        </p:txBody>
      </p:sp>
      <p:grpSp>
        <p:nvGrpSpPr>
          <p:cNvPr id="24" name="群組 23"/>
          <p:cNvGrpSpPr/>
          <p:nvPr/>
        </p:nvGrpSpPr>
        <p:grpSpPr>
          <a:xfrm>
            <a:off x="2060681" y="2236992"/>
            <a:ext cx="5205547" cy="2147212"/>
            <a:chOff x="1960050" y="2423670"/>
            <a:chExt cx="4700182" cy="1466818"/>
          </a:xfrm>
        </p:grpSpPr>
        <p:sp>
          <p:nvSpPr>
            <p:cNvPr id="5" name="矩形 4"/>
            <p:cNvSpPr/>
            <p:nvPr/>
          </p:nvSpPr>
          <p:spPr>
            <a:xfrm>
              <a:off x="2112102"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Page Table</a:t>
              </a:r>
            </a:p>
            <a:p>
              <a:pPr algn="ctr"/>
              <a:r>
                <a:rPr lang="en-US" altLang="zh-TW" sz="1050" b="1" dirty="0"/>
                <a:t>Walker</a:t>
              </a:r>
              <a:endParaRPr lang="zh-TW" altLang="en-US" sz="1050" b="1" dirty="0"/>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Permission</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Mapping</a:t>
              </a:r>
              <a:endParaRPr lang="zh-TW" altLang="en-US" sz="105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Update</a:t>
              </a:r>
              <a:endParaRPr lang="zh-TW" altLang="en-US" sz="1050" b="1" dirty="0">
                <a:solidFill>
                  <a:schemeClr val="bg1">
                    <a:lumMod val="65000"/>
                  </a:schemeClr>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MMIO</a:t>
              </a:r>
            </a:p>
            <a:p>
              <a:pPr algn="ctr"/>
              <a:r>
                <a:rPr lang="en-US" altLang="zh-TW" sz="1050" b="1" dirty="0">
                  <a:solidFill>
                    <a:schemeClr val="bg1">
                      <a:lumMod val="65000"/>
                    </a:schemeClr>
                  </a:solidFill>
                </a:rPr>
                <a:t>Access</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35739" y="2423670"/>
              <a:ext cx="936746" cy="283838"/>
            </a:xfrm>
            <a:prstGeom prst="rect">
              <a:avLst/>
            </a:prstGeom>
            <a:noFill/>
          </p:spPr>
          <p:txBody>
            <a:bodyPr wrap="none" rtlCol="0">
              <a:spAutoFit/>
            </a:bodyPr>
            <a:lstStyle/>
            <a:p>
              <a:pPr algn="ctr"/>
              <a:r>
                <a:rPr lang="en-US" altLang="zh-TW" sz="1050" b="1" dirty="0"/>
                <a:t>PABT / DABT</a:t>
              </a:r>
            </a:p>
            <a:p>
              <a:pPr algn="ctr"/>
              <a:r>
                <a:rPr lang="en-US" altLang="zh-TW" sz="1050" b="1" dirty="0"/>
                <a:t>Trap</a:t>
              </a:r>
            </a:p>
          </p:txBody>
        </p:sp>
        <p:cxnSp>
          <p:nvCxnSpPr>
            <p:cNvPr id="13" name="直線單箭頭接點 12"/>
            <p:cNvCxnSpPr>
              <a:stCxn id="12" idx="2"/>
              <a:endCxn id="5" idx="0"/>
            </p:cNvCxnSpPr>
            <p:nvPr/>
          </p:nvCxnSpPr>
          <p:spPr>
            <a:xfrm>
              <a:off x="2504112" y="2707508"/>
              <a:ext cx="4034" cy="14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t>True translation fault</a:t>
              </a:r>
            </a:p>
          </p:txBody>
        </p:sp>
        <p:sp>
          <p:nvSpPr>
            <p:cNvPr id="15" name="文字方塊 14"/>
            <p:cNvSpPr txBox="1"/>
            <p:nvPr/>
          </p:nvSpPr>
          <p:spPr>
            <a:xfrm>
              <a:off x="2894803" y="3512053"/>
              <a:ext cx="1304379" cy="173457"/>
            </a:xfrm>
            <a:prstGeom prst="rect">
              <a:avLst/>
            </a:prstGeom>
            <a:noFill/>
          </p:spPr>
          <p:txBody>
            <a:bodyPr wrap="none" rtlCol="0">
              <a:spAutoFit/>
            </a:bodyPr>
            <a:lstStyle/>
            <a:p>
              <a:r>
                <a:rPr lang="en-US" altLang="zh-TW" sz="1050" dirty="0">
                  <a:solidFill>
                    <a:schemeClr val="bg1">
                      <a:lumMod val="65000"/>
                    </a:schemeClr>
                  </a:solidFill>
                </a:rPr>
                <a:t>True permission fault</a:t>
              </a:r>
            </a:p>
          </p:txBody>
        </p:sp>
        <p:cxnSp>
          <p:nvCxnSpPr>
            <p:cNvPr id="16" name="直線單箭頭接點 15"/>
            <p:cNvCxnSpPr>
              <a:stCxn id="6" idx="2"/>
              <a:endCxn id="15" idx="0"/>
            </p:cNvCxnSpPr>
            <p:nvPr/>
          </p:nvCxnSpPr>
          <p:spPr>
            <a:xfrm>
              <a:off x="3452876" y="3356992"/>
              <a:ext cx="94117" cy="1550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60283" cy="3600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0"/>
              <a:ext cx="1059772" cy="173457"/>
            </a:xfrm>
            <a:prstGeom prst="rect">
              <a:avLst/>
            </a:prstGeom>
            <a:noFill/>
          </p:spPr>
          <p:txBody>
            <a:bodyPr wrap="none" rtlCol="0">
              <a:spAutoFit/>
            </a:bodyPr>
            <a:lstStyle/>
            <a:p>
              <a:r>
                <a:rPr lang="en-US" altLang="zh-TW" sz="1050" dirty="0">
                  <a:solidFill>
                    <a:schemeClr val="bg1">
                      <a:lumMod val="65000"/>
                    </a:schemeClr>
                  </a:solidFill>
                </a:rPr>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solidFill>
                    <a:schemeClr val="bg1">
                      <a:lumMod val="65000"/>
                    </a:schemeClr>
                  </a:solidFill>
                </a:rPr>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2177187" y="2737417"/>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2035747" y="2629405"/>
            <a:ext cx="280846" cy="300082"/>
          </a:xfrm>
          <a:prstGeom prst="rect">
            <a:avLst/>
          </a:prstGeom>
          <a:solidFill>
            <a:srgbClr val="FFFF99"/>
          </a:solidFill>
        </p:spPr>
        <p:txBody>
          <a:bodyPr wrap="none" rtlCol="0">
            <a:spAutoFit/>
          </a:bodyPr>
          <a:lstStyle/>
          <a:p>
            <a:r>
              <a:rPr lang="en-US" altLang="zh-TW" sz="1350" b="1" dirty="0"/>
              <a:t>1</a:t>
            </a:r>
            <a:endParaRPr lang="zh-TW" altLang="en-US" sz="1350" b="1" dirty="0"/>
          </a:p>
        </p:txBody>
      </p:sp>
      <p:cxnSp>
        <p:nvCxnSpPr>
          <p:cNvPr id="39" name="直線接點 38"/>
          <p:cNvCxnSpPr/>
          <p:nvPr/>
        </p:nvCxnSpPr>
        <p:spPr>
          <a:xfrm>
            <a:off x="5280336" y="2287738"/>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 name="灯片编号占位符 2">
            <a:extLst>
              <a:ext uri="{FF2B5EF4-FFF2-40B4-BE49-F238E27FC236}">
                <a16:creationId xmlns:a16="http://schemas.microsoft.com/office/drawing/2014/main" id="{CD7AA0BE-37EB-0B82-0DEF-10521CA2816C}"/>
              </a:ext>
            </a:extLst>
          </p:cNvPr>
          <p:cNvSpPr>
            <a:spLocks noGrp="1"/>
          </p:cNvSpPr>
          <p:nvPr>
            <p:ph type="sldNum" sz="quarter" idx="10"/>
          </p:nvPr>
        </p:nvSpPr>
        <p:spPr/>
        <p:txBody>
          <a:bodyPr/>
          <a:lstStyle/>
          <a:p>
            <a:fld id="{D9B6BDF2-6896-4B98-8776-C18582F63BA5}" type="slidenum">
              <a:rPr lang="zh-TW" altLang="en-US" smtClean="0"/>
              <a:pPr/>
              <a:t>52</a:t>
            </a:fld>
            <a:endParaRPr lang="zh-TW" altLang="en-US"/>
          </a:p>
        </p:txBody>
      </p:sp>
    </p:spTree>
    <p:extLst>
      <p:ext uri="{BB962C8B-B14F-4D97-AF65-F5344CB8AC3E}">
        <p14:creationId xmlns:p14="http://schemas.microsoft.com/office/powerpoint/2010/main" val="312454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777" y="108349"/>
            <a:ext cx="7693913" cy="519113"/>
          </a:xfrm>
        </p:spPr>
        <p:txBody>
          <a:bodyPr>
            <a:normAutofit fontScale="90000"/>
          </a:bodyPr>
          <a:lstStyle/>
          <a:p>
            <a:r>
              <a:rPr lang="en-US" altLang="zh-TW" dirty="0"/>
              <a:t>Step 2</a:t>
            </a:r>
            <a:endParaRPr lang="zh-TW" altLang="en-US" dirty="0"/>
          </a:p>
        </p:txBody>
      </p:sp>
      <p:grpSp>
        <p:nvGrpSpPr>
          <p:cNvPr id="24" name="群組 23"/>
          <p:cNvGrpSpPr/>
          <p:nvPr/>
        </p:nvGrpSpPr>
        <p:grpSpPr>
          <a:xfrm>
            <a:off x="2060681" y="2097721"/>
            <a:ext cx="5205547" cy="2142103"/>
            <a:chOff x="1960050" y="2427160"/>
            <a:chExt cx="4700182" cy="1463329"/>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Page Table</a:t>
              </a:r>
            </a:p>
            <a:p>
              <a:pPr algn="ctr"/>
              <a:r>
                <a:rPr lang="en-US" altLang="zh-TW" sz="1050" b="1" dirty="0">
                  <a:solidFill>
                    <a:schemeClr val="bg1">
                      <a:lumMod val="65000"/>
                    </a:schemeClr>
                  </a:solidFill>
                </a:rPr>
                <a:t>Walker</a:t>
              </a:r>
              <a:endParaRPr lang="zh-TW" altLang="en-US" sz="1050" b="1" dirty="0">
                <a:solidFill>
                  <a:schemeClr val="bg1">
                    <a:lumMod val="65000"/>
                  </a:schemeClr>
                </a:solidFill>
              </a:endParaRPr>
            </a:p>
          </p:txBody>
        </p:sp>
        <p:sp>
          <p:nvSpPr>
            <p:cNvPr id="6" name="矩形 5"/>
            <p:cNvSpPr/>
            <p:nvPr/>
          </p:nvSpPr>
          <p:spPr>
            <a:xfrm>
              <a:off x="3056832"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Guest  </a:t>
              </a:r>
            </a:p>
            <a:p>
              <a:pPr algn="ctr"/>
              <a:r>
                <a:rPr lang="en-US" altLang="zh-TW" sz="1050" b="1" dirty="0"/>
                <a:t>Permission</a:t>
              </a:r>
            </a:p>
            <a:p>
              <a:pPr algn="ctr"/>
              <a:r>
                <a:rPr lang="en-US" altLang="zh-TW" sz="1050" b="1" dirty="0"/>
                <a:t>Checker</a:t>
              </a:r>
              <a:endParaRPr lang="zh-TW" altLang="en-US" sz="1050" b="1" dirty="0"/>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Mapping</a:t>
              </a:r>
              <a:endParaRPr lang="zh-TW" altLang="en-US" sz="105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Update</a:t>
              </a:r>
              <a:endParaRPr lang="zh-TW" altLang="en-US" sz="1050" b="1" dirty="0">
                <a:solidFill>
                  <a:schemeClr val="bg1">
                    <a:lumMod val="65000"/>
                  </a:schemeClr>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MMIO</a:t>
              </a:r>
            </a:p>
            <a:p>
              <a:pPr algn="ctr"/>
              <a:r>
                <a:rPr lang="en-US" altLang="zh-TW" sz="1050" b="1" dirty="0">
                  <a:solidFill>
                    <a:schemeClr val="bg1">
                      <a:lumMod val="65000"/>
                    </a:schemeClr>
                  </a:solidFill>
                </a:rPr>
                <a:t>Access</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40189" y="2427160"/>
              <a:ext cx="936746" cy="283838"/>
            </a:xfrm>
            <a:prstGeom prst="rect">
              <a:avLst/>
            </a:prstGeom>
            <a:noFill/>
          </p:spPr>
          <p:txBody>
            <a:bodyPr wrap="none" rtlCol="0">
              <a:spAutoFit/>
            </a:bodyPr>
            <a:lstStyle/>
            <a:p>
              <a:pPr algn="ctr"/>
              <a:r>
                <a:rPr lang="en-US" altLang="zh-TW" sz="1050" b="1" dirty="0">
                  <a:solidFill>
                    <a:schemeClr val="bg1">
                      <a:lumMod val="65000"/>
                    </a:schemeClr>
                  </a:solidFill>
                </a:rPr>
                <a:t>PABT / DABT</a:t>
              </a:r>
            </a:p>
            <a:p>
              <a:pPr algn="ctr"/>
              <a:r>
                <a:rPr lang="en-US" altLang="zh-TW" sz="1050" b="1" dirty="0">
                  <a:solidFill>
                    <a:schemeClr val="bg1">
                      <a:lumMod val="65000"/>
                    </a:schemeClr>
                  </a:solidFill>
                </a:rPr>
                <a:t>Trap</a:t>
              </a:r>
            </a:p>
          </p:txBody>
        </p:sp>
        <p:cxnSp>
          <p:nvCxnSpPr>
            <p:cNvPr id="13" name="直線單箭頭接點 12"/>
            <p:cNvCxnSpPr>
              <a:stCxn id="12" idx="2"/>
              <a:endCxn id="5" idx="0"/>
            </p:cNvCxnSpPr>
            <p:nvPr/>
          </p:nvCxnSpPr>
          <p:spPr>
            <a:xfrm flipH="1">
              <a:off x="2508146" y="2710998"/>
              <a:ext cx="416" cy="1419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solidFill>
                    <a:schemeClr val="bg1">
                      <a:lumMod val="65000"/>
                    </a:schemeClr>
                  </a:solidFill>
                </a:rPr>
                <a:t>True translation fault</a:t>
              </a:r>
            </a:p>
          </p:txBody>
        </p:sp>
        <p:sp>
          <p:nvSpPr>
            <p:cNvPr id="15" name="文字方塊 14"/>
            <p:cNvSpPr txBox="1"/>
            <p:nvPr/>
          </p:nvSpPr>
          <p:spPr>
            <a:xfrm>
              <a:off x="2894801" y="3509402"/>
              <a:ext cx="1401354" cy="173457"/>
            </a:xfrm>
            <a:prstGeom prst="rect">
              <a:avLst/>
            </a:prstGeom>
            <a:noFill/>
          </p:spPr>
          <p:txBody>
            <a:bodyPr wrap="none" rtlCol="0">
              <a:spAutoFit/>
            </a:bodyPr>
            <a:lstStyle/>
            <a:p>
              <a:r>
                <a:rPr lang="en-US" altLang="zh-TW" sz="1050" b="1" dirty="0"/>
                <a:t>True permission fault</a:t>
              </a:r>
            </a:p>
          </p:txBody>
        </p:sp>
        <p:cxnSp>
          <p:nvCxnSpPr>
            <p:cNvPr id="16" name="直線單箭頭接點 15"/>
            <p:cNvCxnSpPr>
              <a:stCxn id="6" idx="2"/>
              <a:endCxn id="15" idx="0"/>
            </p:cNvCxnSpPr>
            <p:nvPr/>
          </p:nvCxnSpPr>
          <p:spPr>
            <a:xfrm>
              <a:off x="3452876" y="3356992"/>
              <a:ext cx="142602" cy="1524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6721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9306" y="3717032"/>
              <a:ext cx="1059772" cy="173457"/>
            </a:xfrm>
            <a:prstGeom prst="rect">
              <a:avLst/>
            </a:prstGeom>
            <a:noFill/>
          </p:spPr>
          <p:txBody>
            <a:bodyPr wrap="none" rtlCol="0">
              <a:spAutoFit/>
            </a:bodyPr>
            <a:lstStyle/>
            <a:p>
              <a:r>
                <a:rPr lang="en-US" altLang="zh-TW" sz="1050" dirty="0">
                  <a:solidFill>
                    <a:schemeClr val="bg1">
                      <a:lumMod val="65000"/>
                    </a:schemeClr>
                  </a:solidFill>
                </a:rPr>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solidFill>
                    <a:schemeClr val="bg1">
                      <a:lumMod val="65000"/>
                    </a:schemeClr>
                  </a:solidFill>
                </a:rPr>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3211293" y="2598148"/>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3069853" y="2490136"/>
            <a:ext cx="280846" cy="300082"/>
          </a:xfrm>
          <a:prstGeom prst="rect">
            <a:avLst/>
          </a:prstGeom>
          <a:solidFill>
            <a:srgbClr val="FFFF99"/>
          </a:solidFill>
        </p:spPr>
        <p:txBody>
          <a:bodyPr wrap="none" rtlCol="0">
            <a:spAutoFit/>
          </a:bodyPr>
          <a:lstStyle/>
          <a:p>
            <a:r>
              <a:rPr lang="en-US" altLang="zh-TW" sz="1350" b="1" dirty="0"/>
              <a:t>2</a:t>
            </a:r>
            <a:endParaRPr lang="zh-TW" altLang="en-US" sz="1350" b="1" dirty="0"/>
          </a:p>
        </p:txBody>
      </p:sp>
      <p:cxnSp>
        <p:nvCxnSpPr>
          <p:cNvPr id="39" name="直線接點 38"/>
          <p:cNvCxnSpPr/>
          <p:nvPr/>
        </p:nvCxnSpPr>
        <p:spPr>
          <a:xfrm>
            <a:off x="5280336" y="2143360"/>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2" name="內容版面配置區 34"/>
          <p:cNvSpPr>
            <a:spLocks noGrp="1"/>
          </p:cNvSpPr>
          <p:nvPr>
            <p:ph idx="1"/>
          </p:nvPr>
        </p:nvSpPr>
        <p:spPr>
          <a:xfrm>
            <a:off x="981776" y="940398"/>
            <a:ext cx="6447723" cy="488180"/>
          </a:xfrm>
        </p:spPr>
        <p:txBody>
          <a:bodyPr/>
          <a:lstStyle/>
          <a:p>
            <a:r>
              <a:rPr lang="en-US" altLang="zh-TW" sz="2000" dirty="0">
                <a:latin typeface="Times New Roman" panose="02020603050405020304" pitchFamily="18" charset="0"/>
                <a:cs typeface="Times New Roman" panose="02020603050405020304" pitchFamily="18" charset="0"/>
              </a:rPr>
              <a:t>Step 2 will check if guest access permission is not allowed.</a:t>
            </a:r>
            <a:endParaRPr lang="zh-TW" altLang="en-US"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8E311E72-6C0D-F6E3-E350-1975124F37AF}"/>
              </a:ext>
            </a:extLst>
          </p:cNvPr>
          <p:cNvSpPr>
            <a:spLocks noGrp="1"/>
          </p:cNvSpPr>
          <p:nvPr>
            <p:ph type="sldNum" sz="quarter" idx="10"/>
          </p:nvPr>
        </p:nvSpPr>
        <p:spPr/>
        <p:txBody>
          <a:bodyPr/>
          <a:lstStyle/>
          <a:p>
            <a:fld id="{D9B6BDF2-6896-4B98-8776-C18582F63BA5}" type="slidenum">
              <a:rPr lang="zh-TW" altLang="en-US" smtClean="0"/>
              <a:pPr/>
              <a:t>53</a:t>
            </a:fld>
            <a:endParaRPr lang="zh-TW" altLang="en-US"/>
          </a:p>
        </p:txBody>
      </p:sp>
    </p:spTree>
    <p:extLst>
      <p:ext uri="{BB962C8B-B14F-4D97-AF65-F5344CB8AC3E}">
        <p14:creationId xmlns:p14="http://schemas.microsoft.com/office/powerpoint/2010/main" val="2357283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normAutofit fontScale="90000"/>
          </a:bodyPr>
          <a:lstStyle/>
          <a:p>
            <a:r>
              <a:rPr lang="en-US" altLang="zh-TW" dirty="0"/>
              <a:t>Step 3</a:t>
            </a:r>
            <a:endParaRPr lang="zh-TW" altLang="en-US" dirty="0"/>
          </a:p>
        </p:txBody>
      </p:sp>
      <p:grpSp>
        <p:nvGrpSpPr>
          <p:cNvPr id="24" name="群組 23"/>
          <p:cNvGrpSpPr/>
          <p:nvPr/>
        </p:nvGrpSpPr>
        <p:grpSpPr>
          <a:xfrm>
            <a:off x="2060681" y="2294742"/>
            <a:ext cx="5205547" cy="2147212"/>
            <a:chOff x="1960050" y="2423670"/>
            <a:chExt cx="4700182" cy="1466819"/>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Page Table</a:t>
              </a:r>
            </a:p>
            <a:p>
              <a:pPr algn="ctr"/>
              <a:r>
                <a:rPr lang="en-US" altLang="zh-TW" sz="1050" b="1" dirty="0">
                  <a:solidFill>
                    <a:schemeClr val="bg1">
                      <a:lumMod val="65000"/>
                    </a:schemeClr>
                  </a:solidFill>
                </a:rPr>
                <a:t>Walker</a:t>
              </a:r>
              <a:endParaRPr lang="zh-TW" altLang="en-US" sz="1050" b="1" dirty="0">
                <a:solidFill>
                  <a:schemeClr val="bg1">
                    <a:lumMod val="65000"/>
                  </a:schemeClr>
                </a:solidFill>
              </a:endParaRPr>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Permission</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sp>
          <p:nvSpPr>
            <p:cNvPr id="7" name="矩形 6"/>
            <p:cNvSpPr/>
            <p:nvPr/>
          </p:nvSpPr>
          <p:spPr>
            <a:xfrm>
              <a:off x="4932040"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Mapping</a:t>
              </a:r>
              <a:endParaRPr lang="zh-TW" altLang="en-US" sz="1050" b="1" dirty="0">
                <a:solidFill>
                  <a:schemeClr val="bg1">
                    <a:lumMod val="65000"/>
                  </a:schemeClr>
                </a:solidFill>
              </a:endParaRPr>
            </a:p>
          </p:txBody>
        </p:sp>
        <p:sp>
          <p:nvSpPr>
            <p:cNvPr id="8" name="矩形 7"/>
            <p:cNvSpPr/>
            <p:nvPr/>
          </p:nvSpPr>
          <p:spPr>
            <a:xfrm>
              <a:off x="5868144"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Shadow Page Table</a:t>
              </a:r>
            </a:p>
            <a:p>
              <a:pPr algn="ctr"/>
              <a:r>
                <a:rPr lang="en-US" altLang="zh-TW" sz="1050" b="1" dirty="0">
                  <a:solidFill>
                    <a:schemeClr val="bg1">
                      <a:lumMod val="65000"/>
                    </a:schemeClr>
                  </a:solidFill>
                </a:rPr>
                <a:t>Update</a:t>
              </a:r>
              <a:endParaRPr lang="zh-TW" altLang="en-US" sz="1050" b="1" dirty="0">
                <a:solidFill>
                  <a:schemeClr val="bg1">
                    <a:lumMod val="65000"/>
                  </a:schemeClr>
                </a:solidFill>
              </a:endParaRPr>
            </a:p>
          </p:txBody>
        </p:sp>
        <p:sp>
          <p:nvSpPr>
            <p:cNvPr id="9" name="矩形 8"/>
            <p:cNvSpPr/>
            <p:nvPr/>
          </p:nvSpPr>
          <p:spPr>
            <a:xfrm>
              <a:off x="3995936"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t>MMIO</a:t>
              </a:r>
            </a:p>
            <a:p>
              <a:pPr algn="ctr"/>
              <a:r>
                <a:rPr lang="en-US" altLang="zh-TW" sz="1050" b="1" dirty="0"/>
                <a:t>Access</a:t>
              </a:r>
            </a:p>
            <a:p>
              <a:pPr algn="ctr"/>
              <a:r>
                <a:rPr lang="en-US" altLang="zh-TW" sz="1050" b="1" dirty="0"/>
                <a:t>Checker</a:t>
              </a:r>
              <a:endParaRPr lang="zh-TW" altLang="en-US" sz="1050" b="1" dirty="0"/>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33700" y="2423670"/>
              <a:ext cx="936746" cy="283838"/>
            </a:xfrm>
            <a:prstGeom prst="rect">
              <a:avLst/>
            </a:prstGeom>
            <a:noFill/>
          </p:spPr>
          <p:txBody>
            <a:bodyPr wrap="none" rtlCol="0">
              <a:spAutoFit/>
            </a:bodyPr>
            <a:lstStyle/>
            <a:p>
              <a:pPr algn="ctr"/>
              <a:r>
                <a:rPr lang="en-US" altLang="zh-TW" sz="1050" b="1" dirty="0">
                  <a:solidFill>
                    <a:schemeClr val="bg1">
                      <a:lumMod val="65000"/>
                    </a:schemeClr>
                  </a:solidFill>
                </a:rPr>
                <a:t>PABT / DABT</a:t>
              </a:r>
            </a:p>
            <a:p>
              <a:pPr algn="ctr"/>
              <a:r>
                <a:rPr lang="en-US" altLang="zh-TW" sz="1050" b="1" dirty="0">
                  <a:solidFill>
                    <a:schemeClr val="bg1">
                      <a:lumMod val="65000"/>
                    </a:schemeClr>
                  </a:solidFill>
                </a:rPr>
                <a:t>Trap</a:t>
              </a:r>
            </a:p>
          </p:txBody>
        </p:sp>
        <p:cxnSp>
          <p:nvCxnSpPr>
            <p:cNvPr id="13" name="直線單箭頭接點 12"/>
            <p:cNvCxnSpPr>
              <a:stCxn id="12" idx="2"/>
              <a:endCxn id="5" idx="0"/>
            </p:cNvCxnSpPr>
            <p:nvPr/>
          </p:nvCxnSpPr>
          <p:spPr>
            <a:xfrm>
              <a:off x="2502073" y="2707508"/>
              <a:ext cx="6073" cy="14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solidFill>
                    <a:schemeClr val="bg1">
                      <a:lumMod val="65000"/>
                    </a:schemeClr>
                  </a:solidFill>
                </a:rPr>
                <a:t>True translation fault</a:t>
              </a:r>
            </a:p>
          </p:txBody>
        </p:sp>
        <p:sp>
          <p:nvSpPr>
            <p:cNvPr id="15" name="文字方塊 14"/>
            <p:cNvSpPr txBox="1"/>
            <p:nvPr/>
          </p:nvSpPr>
          <p:spPr>
            <a:xfrm>
              <a:off x="2894801" y="3507544"/>
              <a:ext cx="1304379" cy="173457"/>
            </a:xfrm>
            <a:prstGeom prst="rect">
              <a:avLst/>
            </a:prstGeom>
            <a:noFill/>
          </p:spPr>
          <p:txBody>
            <a:bodyPr wrap="none" rtlCol="0">
              <a:spAutoFit/>
            </a:bodyPr>
            <a:lstStyle/>
            <a:p>
              <a:r>
                <a:rPr lang="en-US" altLang="zh-TW" sz="1050" dirty="0">
                  <a:solidFill>
                    <a:schemeClr val="bg1">
                      <a:lumMod val="65000"/>
                    </a:schemeClr>
                  </a:solidFill>
                </a:rPr>
                <a:t>True permission fault</a:t>
              </a:r>
            </a:p>
          </p:txBody>
        </p:sp>
        <p:cxnSp>
          <p:nvCxnSpPr>
            <p:cNvPr id="16" name="直線單箭頭接點 15"/>
            <p:cNvCxnSpPr>
              <a:stCxn id="6" idx="2"/>
              <a:endCxn id="15" idx="0"/>
            </p:cNvCxnSpPr>
            <p:nvPr/>
          </p:nvCxnSpPr>
          <p:spPr>
            <a:xfrm>
              <a:off x="3452876" y="3356992"/>
              <a:ext cx="94115"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8199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2"/>
              <a:ext cx="1103193" cy="173457"/>
            </a:xfrm>
            <a:prstGeom prst="rect">
              <a:avLst/>
            </a:prstGeom>
            <a:noFill/>
          </p:spPr>
          <p:txBody>
            <a:bodyPr wrap="none" rtlCol="0">
              <a:spAutoFit/>
            </a:bodyPr>
            <a:lstStyle/>
            <a:p>
              <a:r>
                <a:rPr lang="en-US" altLang="zh-TW" sz="1050" b="1" dirty="0"/>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dirty="0">
                  <a:solidFill>
                    <a:schemeClr val="bg1">
                      <a:lumMod val="65000"/>
                    </a:schemeClr>
                  </a:solidFill>
                </a:rPr>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橢圓 25"/>
          <p:cNvSpPr/>
          <p:nvPr/>
        </p:nvSpPr>
        <p:spPr>
          <a:xfrm>
            <a:off x="4264534" y="2795169"/>
            <a:ext cx="972108" cy="918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7" name="文字方塊 26"/>
          <p:cNvSpPr txBox="1"/>
          <p:nvPr/>
        </p:nvSpPr>
        <p:spPr>
          <a:xfrm>
            <a:off x="4123094" y="2687157"/>
            <a:ext cx="280846" cy="300082"/>
          </a:xfrm>
          <a:prstGeom prst="rect">
            <a:avLst/>
          </a:prstGeom>
          <a:solidFill>
            <a:srgbClr val="FFFF99"/>
          </a:solidFill>
        </p:spPr>
        <p:txBody>
          <a:bodyPr wrap="none" rtlCol="0">
            <a:spAutoFit/>
          </a:bodyPr>
          <a:lstStyle/>
          <a:p>
            <a:r>
              <a:rPr lang="en-US" altLang="zh-TW" sz="1350" b="1" dirty="0"/>
              <a:t>3</a:t>
            </a:r>
            <a:endParaRPr lang="zh-TW" altLang="en-US" sz="1350" b="1" dirty="0"/>
          </a:p>
        </p:txBody>
      </p:sp>
      <p:cxnSp>
        <p:nvCxnSpPr>
          <p:cNvPr id="39" name="直線接點 38"/>
          <p:cNvCxnSpPr/>
          <p:nvPr/>
        </p:nvCxnSpPr>
        <p:spPr>
          <a:xfrm>
            <a:off x="5280336" y="2345490"/>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3" name="內容版面配置區 34"/>
          <p:cNvSpPr>
            <a:spLocks noGrp="1"/>
          </p:cNvSpPr>
          <p:nvPr>
            <p:ph idx="1"/>
          </p:nvPr>
        </p:nvSpPr>
        <p:spPr>
          <a:xfrm>
            <a:off x="1061955" y="775302"/>
            <a:ext cx="6403124" cy="685800"/>
          </a:xfrm>
        </p:spPr>
        <p:txBody>
          <a:bodyPr/>
          <a:lstStyle/>
          <a:p>
            <a:r>
              <a:rPr lang="en-US" altLang="zh-TW" sz="2000" dirty="0"/>
              <a:t>Step 3 will check if the guest physical memory address used is located in the range of MMIO address</a:t>
            </a:r>
            <a:endParaRPr lang="zh-TW" altLang="en-US" sz="2000" dirty="0"/>
          </a:p>
        </p:txBody>
      </p:sp>
      <p:sp>
        <p:nvSpPr>
          <p:cNvPr id="3" name="灯片编号占位符 2">
            <a:extLst>
              <a:ext uri="{FF2B5EF4-FFF2-40B4-BE49-F238E27FC236}">
                <a16:creationId xmlns:a16="http://schemas.microsoft.com/office/drawing/2014/main" id="{CB71C6FF-F8D1-A047-5113-BBDC23B194FD}"/>
              </a:ext>
            </a:extLst>
          </p:cNvPr>
          <p:cNvSpPr>
            <a:spLocks noGrp="1"/>
          </p:cNvSpPr>
          <p:nvPr>
            <p:ph type="sldNum" sz="quarter" idx="10"/>
          </p:nvPr>
        </p:nvSpPr>
        <p:spPr/>
        <p:txBody>
          <a:bodyPr/>
          <a:lstStyle/>
          <a:p>
            <a:fld id="{D9B6BDF2-6896-4B98-8776-C18582F63BA5}" type="slidenum">
              <a:rPr lang="zh-TW" altLang="en-US" smtClean="0"/>
              <a:pPr/>
              <a:t>54</a:t>
            </a:fld>
            <a:endParaRPr lang="zh-TW" altLang="en-US"/>
          </a:p>
        </p:txBody>
      </p:sp>
    </p:spTree>
    <p:extLst>
      <p:ext uri="{BB962C8B-B14F-4D97-AF65-F5344CB8AC3E}">
        <p14:creationId xmlns:p14="http://schemas.microsoft.com/office/powerpoint/2010/main" val="3253052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normAutofit fontScale="90000"/>
          </a:bodyPr>
          <a:lstStyle/>
          <a:p>
            <a:r>
              <a:rPr lang="en-US" altLang="zh-TW" dirty="0"/>
              <a:t>Steps 4 &amp; 5</a:t>
            </a:r>
            <a:endParaRPr lang="zh-TW" altLang="en-US" dirty="0"/>
          </a:p>
        </p:txBody>
      </p:sp>
      <p:grpSp>
        <p:nvGrpSpPr>
          <p:cNvPr id="24" name="群組 23"/>
          <p:cNvGrpSpPr/>
          <p:nvPr/>
        </p:nvGrpSpPr>
        <p:grpSpPr>
          <a:xfrm>
            <a:off x="2060681" y="2294742"/>
            <a:ext cx="5205547" cy="2147212"/>
            <a:chOff x="1960050" y="2423670"/>
            <a:chExt cx="4700182" cy="1466819"/>
          </a:xfrm>
        </p:grpSpPr>
        <p:sp>
          <p:nvSpPr>
            <p:cNvPr id="5" name="矩形 4"/>
            <p:cNvSpPr/>
            <p:nvPr/>
          </p:nvSpPr>
          <p:spPr>
            <a:xfrm>
              <a:off x="211210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Page Table</a:t>
              </a:r>
            </a:p>
            <a:p>
              <a:pPr algn="ctr"/>
              <a:r>
                <a:rPr lang="en-US" altLang="zh-TW" sz="1050" b="1" dirty="0">
                  <a:solidFill>
                    <a:schemeClr val="bg1">
                      <a:lumMod val="65000"/>
                    </a:schemeClr>
                  </a:solidFill>
                </a:rPr>
                <a:t>Walker</a:t>
              </a:r>
              <a:endParaRPr lang="zh-TW" altLang="en-US" sz="1050" b="1" dirty="0">
                <a:solidFill>
                  <a:schemeClr val="bg1">
                    <a:lumMod val="65000"/>
                  </a:schemeClr>
                </a:solidFill>
              </a:endParaRPr>
            </a:p>
          </p:txBody>
        </p:sp>
        <p:sp>
          <p:nvSpPr>
            <p:cNvPr id="6" name="矩形 5"/>
            <p:cNvSpPr/>
            <p:nvPr/>
          </p:nvSpPr>
          <p:spPr>
            <a:xfrm>
              <a:off x="3056832"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Guest  </a:t>
              </a:r>
            </a:p>
            <a:p>
              <a:pPr algn="ctr"/>
              <a:r>
                <a:rPr lang="en-US" altLang="zh-TW" sz="1050" b="1" dirty="0">
                  <a:solidFill>
                    <a:schemeClr val="bg1">
                      <a:lumMod val="65000"/>
                    </a:schemeClr>
                  </a:solidFill>
                </a:rPr>
                <a:t>Permission</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sp>
          <p:nvSpPr>
            <p:cNvPr id="7" name="矩形 6"/>
            <p:cNvSpPr/>
            <p:nvPr/>
          </p:nvSpPr>
          <p:spPr>
            <a:xfrm>
              <a:off x="4932040"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tx1"/>
                  </a:solidFill>
                </a:rPr>
                <a:t>Shadow Page Table</a:t>
              </a:r>
            </a:p>
            <a:p>
              <a:pPr algn="ctr"/>
              <a:r>
                <a:rPr lang="en-US" altLang="zh-TW" sz="1050" b="1" dirty="0">
                  <a:solidFill>
                    <a:schemeClr val="tx1"/>
                  </a:solidFill>
                </a:rPr>
                <a:t>Mapping</a:t>
              </a:r>
              <a:endParaRPr lang="zh-TW" altLang="en-US" sz="1050" b="1" dirty="0">
                <a:solidFill>
                  <a:schemeClr val="tx1"/>
                </a:solidFill>
              </a:endParaRPr>
            </a:p>
          </p:txBody>
        </p:sp>
        <p:sp>
          <p:nvSpPr>
            <p:cNvPr id="8" name="矩形 7"/>
            <p:cNvSpPr/>
            <p:nvPr/>
          </p:nvSpPr>
          <p:spPr>
            <a:xfrm>
              <a:off x="5868144" y="2852936"/>
              <a:ext cx="792088" cy="50405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tx1"/>
                  </a:solidFill>
                </a:rPr>
                <a:t>Shadow Page Table</a:t>
              </a:r>
            </a:p>
            <a:p>
              <a:pPr algn="ctr"/>
              <a:r>
                <a:rPr lang="en-US" altLang="zh-TW" sz="1050" b="1" dirty="0">
                  <a:solidFill>
                    <a:schemeClr val="tx1"/>
                  </a:solidFill>
                </a:rPr>
                <a:t>Update</a:t>
              </a:r>
              <a:endParaRPr lang="zh-TW" altLang="en-US" sz="1050" b="1" dirty="0">
                <a:solidFill>
                  <a:schemeClr val="tx1"/>
                </a:solidFill>
              </a:endParaRPr>
            </a:p>
          </p:txBody>
        </p:sp>
        <p:sp>
          <p:nvSpPr>
            <p:cNvPr id="9" name="矩形 8"/>
            <p:cNvSpPr/>
            <p:nvPr/>
          </p:nvSpPr>
          <p:spPr>
            <a:xfrm>
              <a:off x="3995936" y="2852936"/>
              <a:ext cx="792088" cy="504056"/>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050" b="1" dirty="0">
                  <a:solidFill>
                    <a:schemeClr val="bg1">
                      <a:lumMod val="65000"/>
                    </a:schemeClr>
                  </a:solidFill>
                </a:rPr>
                <a:t>MMIO</a:t>
              </a:r>
            </a:p>
            <a:p>
              <a:pPr algn="ctr"/>
              <a:r>
                <a:rPr lang="en-US" altLang="zh-TW" sz="1050" b="1" dirty="0">
                  <a:solidFill>
                    <a:schemeClr val="bg1">
                      <a:lumMod val="65000"/>
                    </a:schemeClr>
                  </a:solidFill>
                </a:rPr>
                <a:t>Access</a:t>
              </a:r>
            </a:p>
            <a:p>
              <a:pPr algn="ctr"/>
              <a:r>
                <a:rPr lang="en-US" altLang="zh-TW" sz="1050" b="1" dirty="0">
                  <a:solidFill>
                    <a:schemeClr val="bg1">
                      <a:lumMod val="65000"/>
                    </a:schemeClr>
                  </a:solidFill>
                </a:rPr>
                <a:t>Checker</a:t>
              </a:r>
              <a:endParaRPr lang="zh-TW" altLang="en-US" sz="1050" b="1" dirty="0">
                <a:solidFill>
                  <a:schemeClr val="bg1">
                    <a:lumMod val="65000"/>
                  </a:schemeClr>
                </a:solidFill>
              </a:endParaRPr>
            </a:p>
          </p:txBody>
        </p:sp>
        <p:cxnSp>
          <p:nvCxnSpPr>
            <p:cNvPr id="10" name="直線單箭頭接點 9"/>
            <p:cNvCxnSpPr>
              <a:stCxn id="5" idx="3"/>
              <a:endCxn id="6" idx="1"/>
            </p:cNvCxnSpPr>
            <p:nvPr/>
          </p:nvCxnSpPr>
          <p:spPr>
            <a:xfrm>
              <a:off x="2904190" y="3104964"/>
              <a:ext cx="1526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直線單箭頭接點 10"/>
            <p:cNvCxnSpPr>
              <a:stCxn id="5" idx="2"/>
              <a:endCxn id="14" idx="0"/>
            </p:cNvCxnSpPr>
            <p:nvPr/>
          </p:nvCxnSpPr>
          <p:spPr>
            <a:xfrm>
              <a:off x="2508146" y="3356992"/>
              <a:ext cx="138830" cy="3600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文字方塊 11"/>
            <p:cNvSpPr txBox="1"/>
            <p:nvPr/>
          </p:nvSpPr>
          <p:spPr>
            <a:xfrm>
              <a:off x="2033700" y="2423670"/>
              <a:ext cx="936746" cy="283838"/>
            </a:xfrm>
            <a:prstGeom prst="rect">
              <a:avLst/>
            </a:prstGeom>
            <a:noFill/>
          </p:spPr>
          <p:txBody>
            <a:bodyPr wrap="none" rtlCol="0">
              <a:spAutoFit/>
            </a:bodyPr>
            <a:lstStyle/>
            <a:p>
              <a:pPr algn="ctr"/>
              <a:r>
                <a:rPr lang="en-US" altLang="zh-TW" sz="1050" b="1" dirty="0">
                  <a:solidFill>
                    <a:schemeClr val="bg1">
                      <a:lumMod val="65000"/>
                    </a:schemeClr>
                  </a:solidFill>
                </a:rPr>
                <a:t>PABT / DABT</a:t>
              </a:r>
            </a:p>
            <a:p>
              <a:pPr algn="ctr"/>
              <a:r>
                <a:rPr lang="en-US" altLang="zh-TW" sz="1050" b="1" dirty="0">
                  <a:solidFill>
                    <a:schemeClr val="bg1">
                      <a:lumMod val="65000"/>
                    </a:schemeClr>
                  </a:solidFill>
                </a:rPr>
                <a:t>Trap</a:t>
              </a:r>
            </a:p>
          </p:txBody>
        </p:sp>
        <p:cxnSp>
          <p:nvCxnSpPr>
            <p:cNvPr id="13" name="直線單箭頭接點 12"/>
            <p:cNvCxnSpPr>
              <a:stCxn id="12" idx="2"/>
              <a:endCxn id="5" idx="0"/>
            </p:cNvCxnSpPr>
            <p:nvPr/>
          </p:nvCxnSpPr>
          <p:spPr>
            <a:xfrm>
              <a:off x="2502073" y="2707508"/>
              <a:ext cx="6073" cy="1454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1960050" y="3717031"/>
              <a:ext cx="1373853" cy="173457"/>
            </a:xfrm>
            <a:prstGeom prst="rect">
              <a:avLst/>
            </a:prstGeom>
            <a:noFill/>
          </p:spPr>
          <p:txBody>
            <a:bodyPr wrap="none" rtlCol="0">
              <a:spAutoFit/>
            </a:bodyPr>
            <a:lstStyle/>
            <a:p>
              <a:r>
                <a:rPr lang="en-US" altLang="zh-TW" sz="1050" b="1" dirty="0">
                  <a:solidFill>
                    <a:schemeClr val="bg1">
                      <a:lumMod val="65000"/>
                    </a:schemeClr>
                  </a:solidFill>
                </a:rPr>
                <a:t>True translation fault</a:t>
              </a:r>
            </a:p>
          </p:txBody>
        </p:sp>
        <p:sp>
          <p:nvSpPr>
            <p:cNvPr id="15" name="文字方塊 14"/>
            <p:cNvSpPr txBox="1"/>
            <p:nvPr/>
          </p:nvSpPr>
          <p:spPr>
            <a:xfrm>
              <a:off x="2894801" y="3507544"/>
              <a:ext cx="1304379" cy="173457"/>
            </a:xfrm>
            <a:prstGeom prst="rect">
              <a:avLst/>
            </a:prstGeom>
            <a:noFill/>
          </p:spPr>
          <p:txBody>
            <a:bodyPr wrap="none" rtlCol="0">
              <a:spAutoFit/>
            </a:bodyPr>
            <a:lstStyle/>
            <a:p>
              <a:r>
                <a:rPr lang="en-US" altLang="zh-TW" sz="1050" dirty="0">
                  <a:solidFill>
                    <a:schemeClr val="bg1">
                      <a:lumMod val="65000"/>
                    </a:schemeClr>
                  </a:solidFill>
                </a:rPr>
                <a:t>True permission fault</a:t>
              </a:r>
            </a:p>
          </p:txBody>
        </p:sp>
        <p:cxnSp>
          <p:nvCxnSpPr>
            <p:cNvPr id="16" name="直線單箭頭接點 15"/>
            <p:cNvCxnSpPr>
              <a:stCxn id="6" idx="2"/>
              <a:endCxn id="15" idx="0"/>
            </p:cNvCxnSpPr>
            <p:nvPr/>
          </p:nvCxnSpPr>
          <p:spPr>
            <a:xfrm>
              <a:off x="3452876" y="3356992"/>
              <a:ext cx="94115" cy="150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單箭頭接點 16"/>
            <p:cNvCxnSpPr>
              <a:stCxn id="6" idx="3"/>
              <a:endCxn id="9" idx="1"/>
            </p:cNvCxnSpPr>
            <p:nvPr/>
          </p:nvCxnSpPr>
          <p:spPr>
            <a:xfrm>
              <a:off x="3848920" y="3104964"/>
              <a:ext cx="147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單箭頭接點 17"/>
            <p:cNvCxnSpPr>
              <a:stCxn id="9" idx="3"/>
              <a:endCxn id="7" idx="1"/>
            </p:cNvCxnSpPr>
            <p:nvPr/>
          </p:nvCxnSpPr>
          <p:spPr>
            <a:xfrm>
              <a:off x="4788024"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單箭頭接點 18"/>
            <p:cNvCxnSpPr>
              <a:stCxn id="9" idx="2"/>
              <a:endCxn id="20" idx="0"/>
            </p:cNvCxnSpPr>
            <p:nvPr/>
          </p:nvCxnSpPr>
          <p:spPr>
            <a:xfrm>
              <a:off x="4391980" y="3356992"/>
              <a:ext cx="8199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3922377" y="3717032"/>
              <a:ext cx="1103193" cy="173457"/>
            </a:xfrm>
            <a:prstGeom prst="rect">
              <a:avLst/>
            </a:prstGeom>
            <a:noFill/>
          </p:spPr>
          <p:txBody>
            <a:bodyPr wrap="none" rtlCol="0">
              <a:spAutoFit/>
            </a:bodyPr>
            <a:lstStyle/>
            <a:p>
              <a:r>
                <a:rPr lang="en-US" altLang="zh-TW" sz="1050" b="1" dirty="0">
                  <a:solidFill>
                    <a:schemeClr val="bg1">
                      <a:lumMod val="65000"/>
                    </a:schemeClr>
                  </a:solidFill>
                </a:rPr>
                <a:t>MMIO emulation</a:t>
              </a:r>
            </a:p>
          </p:txBody>
        </p:sp>
        <p:sp>
          <p:nvSpPr>
            <p:cNvPr id="21" name="文字方塊 20"/>
            <p:cNvSpPr txBox="1"/>
            <p:nvPr/>
          </p:nvSpPr>
          <p:spPr>
            <a:xfrm>
              <a:off x="4690296" y="3501008"/>
              <a:ext cx="1276162" cy="283838"/>
            </a:xfrm>
            <a:prstGeom prst="rect">
              <a:avLst/>
            </a:prstGeom>
            <a:noFill/>
          </p:spPr>
          <p:txBody>
            <a:bodyPr wrap="square" rtlCol="0">
              <a:spAutoFit/>
            </a:bodyPr>
            <a:lstStyle/>
            <a:p>
              <a:r>
                <a:rPr lang="en-US" altLang="zh-TW" sz="1050" b="1" dirty="0"/>
                <a:t>Hidden translation fault</a:t>
              </a:r>
            </a:p>
          </p:txBody>
        </p:sp>
        <p:cxnSp>
          <p:nvCxnSpPr>
            <p:cNvPr id="22" name="直線單箭頭接點 21"/>
            <p:cNvCxnSpPr>
              <a:stCxn id="7" idx="2"/>
              <a:endCxn id="21" idx="0"/>
            </p:cNvCxnSpPr>
            <p:nvPr/>
          </p:nvCxnSpPr>
          <p:spPr>
            <a:xfrm>
              <a:off x="5328084" y="3356992"/>
              <a:ext cx="293"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7" idx="3"/>
              <a:endCxn id="8" idx="1"/>
            </p:cNvCxnSpPr>
            <p:nvPr/>
          </p:nvCxnSpPr>
          <p:spPr>
            <a:xfrm>
              <a:off x="5724128" y="3104964"/>
              <a:ext cx="14401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39" name="直線接點 38"/>
          <p:cNvCxnSpPr/>
          <p:nvPr/>
        </p:nvCxnSpPr>
        <p:spPr>
          <a:xfrm>
            <a:off x="5280336" y="2345490"/>
            <a:ext cx="0" cy="1890210"/>
          </a:xfrm>
          <a:prstGeom prst="line">
            <a:avLst/>
          </a:prstGeom>
        </p:spPr>
        <p:style>
          <a:lnRef idx="3">
            <a:schemeClr val="accent4"/>
          </a:lnRef>
          <a:fillRef idx="0">
            <a:schemeClr val="accent4"/>
          </a:fillRef>
          <a:effectRef idx="2">
            <a:schemeClr val="accent4"/>
          </a:effectRef>
          <a:fontRef idx="minor">
            <a:schemeClr val="tx1"/>
          </a:fontRef>
        </p:style>
      </p:cxnSp>
      <p:sp>
        <p:nvSpPr>
          <p:cNvPr id="33" name="內容版面配置區 34"/>
          <p:cNvSpPr>
            <a:spLocks noGrp="1"/>
          </p:cNvSpPr>
          <p:nvPr>
            <p:ph idx="1"/>
          </p:nvPr>
        </p:nvSpPr>
        <p:spPr>
          <a:xfrm>
            <a:off x="874434" y="893824"/>
            <a:ext cx="6882063" cy="711659"/>
          </a:xfrm>
        </p:spPr>
        <p:txBody>
          <a:bodyPr/>
          <a:lstStyle/>
          <a:p>
            <a:r>
              <a:rPr lang="en-US" altLang="zh-TW" sz="2000" dirty="0">
                <a:latin typeface="Times New Roman" panose="02020603050405020304" pitchFamily="18" charset="0"/>
                <a:cs typeface="Times New Roman" panose="02020603050405020304" pitchFamily="18" charset="0"/>
              </a:rPr>
              <a:t>Step 4 and step 5 are used to build up shadow page tables and maintain their consistency between guest and shadow ones.</a:t>
            </a:r>
            <a:endParaRPr lang="zh-TW" altLang="en-US" sz="2000" dirty="0">
              <a:latin typeface="Times New Roman" panose="02020603050405020304" pitchFamily="18" charset="0"/>
              <a:cs typeface="Times New Roman" panose="02020603050405020304" pitchFamily="18" charset="0"/>
            </a:endParaRPr>
          </a:p>
        </p:txBody>
      </p:sp>
      <p:sp>
        <p:nvSpPr>
          <p:cNvPr id="28" name="文字方塊 27"/>
          <p:cNvSpPr txBox="1"/>
          <p:nvPr/>
        </p:nvSpPr>
        <p:spPr>
          <a:xfrm>
            <a:off x="5680720" y="2566493"/>
            <a:ext cx="280846" cy="300082"/>
          </a:xfrm>
          <a:prstGeom prst="rect">
            <a:avLst/>
          </a:prstGeom>
          <a:solidFill>
            <a:srgbClr val="FFFF99"/>
          </a:solidFill>
        </p:spPr>
        <p:txBody>
          <a:bodyPr wrap="none" rtlCol="0">
            <a:spAutoFit/>
          </a:bodyPr>
          <a:lstStyle/>
          <a:p>
            <a:r>
              <a:rPr lang="en-US" altLang="zh-TW" sz="1350" b="1" dirty="0"/>
              <a:t>4</a:t>
            </a:r>
            <a:endParaRPr lang="zh-TW" altLang="en-US" sz="1350" b="1" dirty="0"/>
          </a:p>
        </p:txBody>
      </p:sp>
      <p:sp>
        <p:nvSpPr>
          <p:cNvPr id="29" name="文字方塊 28"/>
          <p:cNvSpPr txBox="1"/>
          <p:nvPr/>
        </p:nvSpPr>
        <p:spPr>
          <a:xfrm>
            <a:off x="6717474" y="2566493"/>
            <a:ext cx="280846" cy="300082"/>
          </a:xfrm>
          <a:prstGeom prst="rect">
            <a:avLst/>
          </a:prstGeom>
          <a:solidFill>
            <a:srgbClr val="FFFF99"/>
          </a:solidFill>
        </p:spPr>
        <p:txBody>
          <a:bodyPr wrap="none" rtlCol="0">
            <a:spAutoFit/>
          </a:bodyPr>
          <a:lstStyle/>
          <a:p>
            <a:r>
              <a:rPr lang="en-US" altLang="zh-TW" sz="1350" b="1" dirty="0"/>
              <a:t>5</a:t>
            </a:r>
            <a:endParaRPr lang="zh-TW" altLang="en-US" sz="1350" b="1" dirty="0"/>
          </a:p>
        </p:txBody>
      </p:sp>
      <p:sp>
        <p:nvSpPr>
          <p:cNvPr id="3" name="灯片编号占位符 2">
            <a:extLst>
              <a:ext uri="{FF2B5EF4-FFF2-40B4-BE49-F238E27FC236}">
                <a16:creationId xmlns:a16="http://schemas.microsoft.com/office/drawing/2014/main" id="{BB1D0AD1-86DC-4D86-1ACA-9BCC261FFC3F}"/>
              </a:ext>
            </a:extLst>
          </p:cNvPr>
          <p:cNvSpPr>
            <a:spLocks noGrp="1"/>
          </p:cNvSpPr>
          <p:nvPr>
            <p:ph type="sldNum" sz="quarter" idx="10"/>
          </p:nvPr>
        </p:nvSpPr>
        <p:spPr/>
        <p:txBody>
          <a:bodyPr/>
          <a:lstStyle/>
          <a:p>
            <a:fld id="{D9B6BDF2-6896-4B98-8776-C18582F63BA5}" type="slidenum">
              <a:rPr lang="zh-TW" altLang="en-US" smtClean="0"/>
              <a:pPr/>
              <a:t>55</a:t>
            </a:fld>
            <a:endParaRPr lang="zh-TW" altLang="en-US"/>
          </a:p>
        </p:txBody>
      </p:sp>
    </p:spTree>
    <p:extLst>
      <p:ext uri="{BB962C8B-B14F-4D97-AF65-F5344CB8AC3E}">
        <p14:creationId xmlns:p14="http://schemas.microsoft.com/office/powerpoint/2010/main" val="91286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32" y="120009"/>
            <a:ext cx="6662225" cy="432048"/>
          </a:xfrm>
        </p:spPr>
        <p:txBody>
          <a:bodyPr>
            <a:normAutofit fontScale="90000"/>
          </a:bodyPr>
          <a:lstStyle/>
          <a:p>
            <a:r>
              <a:rPr lang="en-US" altLang="zh-TW" dirty="0"/>
              <a:t>Build Up </a:t>
            </a:r>
            <a:r>
              <a:rPr lang="en-US" dirty="0"/>
              <a:t>Shadow Page Table</a:t>
            </a:r>
          </a:p>
        </p:txBody>
      </p:sp>
      <p:grpSp>
        <p:nvGrpSpPr>
          <p:cNvPr id="5" name="群組 20"/>
          <p:cNvGrpSpPr/>
          <p:nvPr/>
        </p:nvGrpSpPr>
        <p:grpSpPr>
          <a:xfrm>
            <a:off x="1257300" y="2329730"/>
            <a:ext cx="800100" cy="286433"/>
            <a:chOff x="304800" y="2438400"/>
            <a:chExt cx="1371600" cy="533400"/>
          </a:xfrm>
        </p:grpSpPr>
        <p:sp>
          <p:nvSpPr>
            <p:cNvPr id="89" name="矩形 88"/>
            <p:cNvSpPr/>
            <p:nvPr/>
          </p:nvSpPr>
          <p:spPr>
            <a:xfrm>
              <a:off x="304800" y="2438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000"/>
            </a:p>
          </p:txBody>
        </p:sp>
        <p:sp>
          <p:nvSpPr>
            <p:cNvPr id="90" name="橢圓 89"/>
            <p:cNvSpPr/>
            <p:nvPr/>
          </p:nvSpPr>
          <p:spPr>
            <a:xfrm>
              <a:off x="838200" y="2590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000"/>
            </a:p>
          </p:txBody>
        </p:sp>
      </p:grpSp>
      <p:grpSp>
        <p:nvGrpSpPr>
          <p:cNvPr id="6" name="群組 19"/>
          <p:cNvGrpSpPr/>
          <p:nvPr/>
        </p:nvGrpSpPr>
        <p:grpSpPr>
          <a:xfrm>
            <a:off x="1257300" y="3129147"/>
            <a:ext cx="800100" cy="286433"/>
            <a:chOff x="304800" y="3962400"/>
            <a:chExt cx="1371600" cy="533400"/>
          </a:xfrm>
        </p:grpSpPr>
        <p:sp>
          <p:nvSpPr>
            <p:cNvPr id="92" name="矩形 91"/>
            <p:cNvSpPr/>
            <p:nvPr/>
          </p:nvSpPr>
          <p:spPr>
            <a:xfrm>
              <a:off x="304800" y="3962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000"/>
            </a:p>
          </p:txBody>
        </p:sp>
        <p:sp>
          <p:nvSpPr>
            <p:cNvPr id="93" name="橢圓 92"/>
            <p:cNvSpPr/>
            <p:nvPr/>
          </p:nvSpPr>
          <p:spPr>
            <a:xfrm>
              <a:off x="838200" y="4114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000"/>
            </a:p>
          </p:txBody>
        </p:sp>
      </p:grpSp>
      <p:sp>
        <p:nvSpPr>
          <p:cNvPr id="94" name="矩形 93"/>
          <p:cNvSpPr/>
          <p:nvPr/>
        </p:nvSpPr>
        <p:spPr>
          <a:xfrm>
            <a:off x="2571750" y="2330413"/>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Process</a:t>
            </a:r>
          </a:p>
          <a:p>
            <a:pPr algn="ctr"/>
            <a:r>
              <a:rPr lang="en-US" altLang="zh-TW" sz="1000" i="1" dirty="0"/>
              <a:t>Page Table</a:t>
            </a:r>
            <a:endParaRPr lang="zh-TW" altLang="en-US" sz="1000" i="1" dirty="0"/>
          </a:p>
        </p:txBody>
      </p:sp>
      <p:sp>
        <p:nvSpPr>
          <p:cNvPr id="95" name="矩形 94"/>
          <p:cNvSpPr/>
          <p:nvPr/>
        </p:nvSpPr>
        <p:spPr>
          <a:xfrm>
            <a:off x="2571750" y="2158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96" name="矩形 95"/>
          <p:cNvSpPr/>
          <p:nvPr/>
        </p:nvSpPr>
        <p:spPr>
          <a:xfrm>
            <a:off x="2571750" y="18153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97" name="矩形 96"/>
          <p:cNvSpPr/>
          <p:nvPr/>
        </p:nvSpPr>
        <p:spPr>
          <a:xfrm>
            <a:off x="2571750" y="147248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98" name="矩形 97"/>
          <p:cNvSpPr/>
          <p:nvPr/>
        </p:nvSpPr>
        <p:spPr>
          <a:xfrm>
            <a:off x="2571750" y="13010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99" name="矩形 98"/>
          <p:cNvSpPr/>
          <p:nvPr/>
        </p:nvSpPr>
        <p:spPr>
          <a:xfrm>
            <a:off x="2571750" y="4158530"/>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Shadow</a:t>
            </a:r>
          </a:p>
          <a:p>
            <a:pPr algn="ctr"/>
            <a:r>
              <a:rPr lang="en-US" altLang="zh-TW" sz="1000" i="1" dirty="0"/>
              <a:t>Page Table</a:t>
            </a:r>
            <a:endParaRPr lang="zh-TW" altLang="en-US" sz="1000" i="1" dirty="0"/>
          </a:p>
        </p:txBody>
      </p:sp>
      <p:sp>
        <p:nvSpPr>
          <p:cNvPr id="100" name="矩形 99"/>
          <p:cNvSpPr/>
          <p:nvPr/>
        </p:nvSpPr>
        <p:spPr>
          <a:xfrm>
            <a:off x="2571750" y="39870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1" name="矩形 100"/>
          <p:cNvSpPr/>
          <p:nvPr/>
        </p:nvSpPr>
        <p:spPr>
          <a:xfrm>
            <a:off x="2571750" y="38156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2" name="矩形 101"/>
          <p:cNvSpPr/>
          <p:nvPr/>
        </p:nvSpPr>
        <p:spPr>
          <a:xfrm>
            <a:off x="2571750" y="36441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3" name="矩形 102"/>
          <p:cNvSpPr/>
          <p:nvPr/>
        </p:nvSpPr>
        <p:spPr>
          <a:xfrm>
            <a:off x="2571750" y="347273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04" name="矩形 103"/>
          <p:cNvSpPr/>
          <p:nvPr/>
        </p:nvSpPr>
        <p:spPr>
          <a:xfrm>
            <a:off x="2571750" y="3129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5" name="矩形 104"/>
          <p:cNvSpPr/>
          <p:nvPr/>
        </p:nvSpPr>
        <p:spPr>
          <a:xfrm>
            <a:off x="4000500" y="2330413"/>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Process</a:t>
            </a:r>
          </a:p>
          <a:p>
            <a:pPr algn="ctr"/>
            <a:r>
              <a:rPr lang="en-US" altLang="zh-TW" sz="1000" i="1" dirty="0"/>
              <a:t>Page Table</a:t>
            </a:r>
            <a:endParaRPr lang="zh-TW" altLang="en-US" sz="1000" i="1" dirty="0"/>
          </a:p>
        </p:txBody>
      </p:sp>
      <p:sp>
        <p:nvSpPr>
          <p:cNvPr id="106" name="矩形 105"/>
          <p:cNvSpPr/>
          <p:nvPr/>
        </p:nvSpPr>
        <p:spPr>
          <a:xfrm>
            <a:off x="4000500" y="2158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7" name="矩形 106"/>
          <p:cNvSpPr/>
          <p:nvPr/>
        </p:nvSpPr>
        <p:spPr>
          <a:xfrm>
            <a:off x="4000500" y="181538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08" name="矩形 107"/>
          <p:cNvSpPr/>
          <p:nvPr/>
        </p:nvSpPr>
        <p:spPr>
          <a:xfrm>
            <a:off x="4000500" y="16439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09" name="矩形 108"/>
          <p:cNvSpPr/>
          <p:nvPr/>
        </p:nvSpPr>
        <p:spPr>
          <a:xfrm>
            <a:off x="4000500" y="130103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10" name="矩形 109"/>
          <p:cNvSpPr/>
          <p:nvPr/>
        </p:nvSpPr>
        <p:spPr>
          <a:xfrm>
            <a:off x="4000500" y="4158530"/>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Shadow</a:t>
            </a:r>
          </a:p>
          <a:p>
            <a:pPr algn="ctr"/>
            <a:r>
              <a:rPr lang="en-US" altLang="zh-TW" sz="1000" i="1" dirty="0"/>
              <a:t>Page Table</a:t>
            </a:r>
            <a:endParaRPr lang="zh-TW" altLang="en-US" sz="1000" i="1" dirty="0"/>
          </a:p>
        </p:txBody>
      </p:sp>
      <p:sp>
        <p:nvSpPr>
          <p:cNvPr id="111" name="矩形 110"/>
          <p:cNvSpPr/>
          <p:nvPr/>
        </p:nvSpPr>
        <p:spPr>
          <a:xfrm>
            <a:off x="4000500" y="39870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12" name="矩形 111"/>
          <p:cNvSpPr/>
          <p:nvPr/>
        </p:nvSpPr>
        <p:spPr>
          <a:xfrm>
            <a:off x="4000500" y="364418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13" name="矩形 112"/>
          <p:cNvSpPr/>
          <p:nvPr/>
        </p:nvSpPr>
        <p:spPr>
          <a:xfrm>
            <a:off x="4000500" y="34727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14" name="矩形 113"/>
          <p:cNvSpPr/>
          <p:nvPr/>
        </p:nvSpPr>
        <p:spPr>
          <a:xfrm>
            <a:off x="4000500" y="3301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15" name="矩形 114"/>
          <p:cNvSpPr/>
          <p:nvPr/>
        </p:nvSpPr>
        <p:spPr>
          <a:xfrm>
            <a:off x="4000500" y="312983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cxnSp>
        <p:nvCxnSpPr>
          <p:cNvPr id="116" name="直線接點 115"/>
          <p:cNvCxnSpPr>
            <a:stCxn id="94" idx="2"/>
            <a:endCxn id="104" idx="0"/>
          </p:cNvCxnSpPr>
          <p:nvPr/>
        </p:nvCxnSpPr>
        <p:spPr>
          <a:xfrm rot="5400000">
            <a:off x="2743541" y="2872996"/>
            <a:ext cx="51366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17" name="直線接點 116"/>
          <p:cNvCxnSpPr>
            <a:stCxn id="105" idx="2"/>
            <a:endCxn id="115" idx="0"/>
          </p:cNvCxnSpPr>
          <p:nvPr/>
        </p:nvCxnSpPr>
        <p:spPr>
          <a:xfrm rot="5400000">
            <a:off x="4172291" y="2872996"/>
            <a:ext cx="51366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61"/>
          <p:cNvSpPr txBox="1"/>
          <p:nvPr/>
        </p:nvSpPr>
        <p:spPr>
          <a:xfrm>
            <a:off x="1050122" y="2567081"/>
            <a:ext cx="1217000" cy="246221"/>
          </a:xfrm>
          <a:prstGeom prst="rect">
            <a:avLst/>
          </a:prstGeom>
          <a:noFill/>
        </p:spPr>
        <p:txBody>
          <a:bodyPr wrap="square" rtlCol="0">
            <a:spAutoFit/>
          </a:bodyPr>
          <a:lstStyle/>
          <a:p>
            <a:pPr algn="ctr"/>
            <a:r>
              <a:rPr lang="en-US" sz="1000" b="1" i="1" dirty="0">
                <a:solidFill>
                  <a:schemeClr val="tx2">
                    <a:lumMod val="75000"/>
                  </a:schemeClr>
                </a:solidFill>
              </a:rPr>
              <a:t>Virtual TTPR</a:t>
            </a:r>
          </a:p>
        </p:txBody>
      </p:sp>
      <p:sp>
        <p:nvSpPr>
          <p:cNvPr id="119" name="TextBox 62"/>
          <p:cNvSpPr txBox="1"/>
          <p:nvPr/>
        </p:nvSpPr>
        <p:spPr>
          <a:xfrm>
            <a:off x="1159601" y="2901230"/>
            <a:ext cx="1050288" cy="246221"/>
          </a:xfrm>
          <a:prstGeom prst="rect">
            <a:avLst/>
          </a:prstGeom>
          <a:noFill/>
        </p:spPr>
        <p:txBody>
          <a:bodyPr wrap="square" rtlCol="0">
            <a:spAutoFit/>
          </a:bodyPr>
          <a:lstStyle/>
          <a:p>
            <a:pPr algn="ctr"/>
            <a:r>
              <a:rPr lang="en-US" sz="1000" b="1" i="1" dirty="0">
                <a:solidFill>
                  <a:schemeClr val="tx2">
                    <a:lumMod val="75000"/>
                  </a:schemeClr>
                </a:solidFill>
              </a:rPr>
              <a:t>Real TTPR</a:t>
            </a:r>
          </a:p>
        </p:txBody>
      </p:sp>
      <p:cxnSp>
        <p:nvCxnSpPr>
          <p:cNvPr id="120" name="肘形接點 76"/>
          <p:cNvCxnSpPr>
            <a:endCxn id="99" idx="2"/>
          </p:cNvCxnSpPr>
          <p:nvPr/>
        </p:nvCxnSpPr>
        <p:spPr>
          <a:xfrm rot="16200000" flipH="1">
            <a:off x="1762482" y="3206386"/>
            <a:ext cx="1110538" cy="13652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線接點 120"/>
          <p:cNvCxnSpPr>
            <a:cxnSpLocks/>
          </p:cNvCxnSpPr>
          <p:nvPr/>
        </p:nvCxnSpPr>
        <p:spPr>
          <a:xfrm>
            <a:off x="1143000" y="2910664"/>
            <a:ext cx="6858000" cy="0"/>
          </a:xfrm>
          <a:prstGeom prst="line">
            <a:avLst/>
          </a:prstGeom>
          <a:ln w="57150">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7005487" y="2567764"/>
            <a:ext cx="1197764" cy="246221"/>
          </a:xfrm>
          <a:prstGeom prst="rect">
            <a:avLst/>
          </a:prstGeom>
          <a:noFill/>
        </p:spPr>
        <p:txBody>
          <a:bodyPr wrap="square" rtlCol="0">
            <a:spAutoFit/>
          </a:bodyPr>
          <a:lstStyle/>
          <a:p>
            <a:r>
              <a:rPr lang="en-US" altLang="zh-TW" sz="1000" dirty="0"/>
              <a:t>Guest OS</a:t>
            </a:r>
            <a:endParaRPr lang="zh-TW" altLang="en-US" sz="1000" dirty="0"/>
          </a:p>
        </p:txBody>
      </p:sp>
      <p:sp>
        <p:nvSpPr>
          <p:cNvPr id="123" name="文字方塊 122"/>
          <p:cNvSpPr txBox="1"/>
          <p:nvPr/>
        </p:nvSpPr>
        <p:spPr>
          <a:xfrm>
            <a:off x="7200901" y="2840731"/>
            <a:ext cx="723275" cy="246221"/>
          </a:xfrm>
          <a:prstGeom prst="rect">
            <a:avLst/>
          </a:prstGeom>
          <a:noFill/>
        </p:spPr>
        <p:txBody>
          <a:bodyPr wrap="square" rtlCol="0">
            <a:spAutoFit/>
          </a:bodyPr>
          <a:lstStyle/>
          <a:p>
            <a:r>
              <a:rPr lang="en-US" altLang="zh-TW" sz="1000" dirty="0"/>
              <a:t>VMM</a:t>
            </a:r>
            <a:endParaRPr lang="zh-TW" altLang="en-US" sz="1000" dirty="0"/>
          </a:p>
        </p:txBody>
      </p:sp>
      <p:cxnSp>
        <p:nvCxnSpPr>
          <p:cNvPr id="124" name="肘形接點 123"/>
          <p:cNvCxnSpPr>
            <a:endCxn id="98" idx="0"/>
          </p:cNvCxnSpPr>
          <p:nvPr/>
        </p:nvCxnSpPr>
        <p:spPr>
          <a:xfrm rot="5400000" flipH="1" flipV="1">
            <a:off x="1762482" y="1173675"/>
            <a:ext cx="1110538" cy="13652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2571750" y="1986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6" name="矩形 125"/>
          <p:cNvSpPr/>
          <p:nvPr/>
        </p:nvSpPr>
        <p:spPr>
          <a:xfrm>
            <a:off x="4000500" y="14724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7" name="矩形 126"/>
          <p:cNvSpPr/>
          <p:nvPr/>
        </p:nvSpPr>
        <p:spPr>
          <a:xfrm>
            <a:off x="2571750" y="16439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8" name="矩形 127"/>
          <p:cNvSpPr/>
          <p:nvPr/>
        </p:nvSpPr>
        <p:spPr>
          <a:xfrm>
            <a:off x="2571750" y="3301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29" name="矩形 128"/>
          <p:cNvSpPr/>
          <p:nvPr/>
        </p:nvSpPr>
        <p:spPr>
          <a:xfrm>
            <a:off x="4000500" y="1986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30" name="矩形 129"/>
          <p:cNvSpPr/>
          <p:nvPr/>
        </p:nvSpPr>
        <p:spPr>
          <a:xfrm>
            <a:off x="4000500" y="38156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31" name="文字方塊 130"/>
          <p:cNvSpPr txBox="1"/>
          <p:nvPr/>
        </p:nvSpPr>
        <p:spPr>
          <a:xfrm>
            <a:off x="2951820" y="4673750"/>
            <a:ext cx="2454518" cy="246221"/>
          </a:xfrm>
          <a:prstGeom prst="rect">
            <a:avLst/>
          </a:prstGeom>
          <a:noFill/>
        </p:spPr>
        <p:txBody>
          <a:bodyPr wrap="square" rtlCol="0">
            <a:spAutoFit/>
          </a:bodyPr>
          <a:lstStyle/>
          <a:p>
            <a:r>
              <a:rPr lang="en-US" altLang="zh-TW" sz="1000" dirty="0">
                <a:solidFill>
                  <a:schemeClr val="bg1"/>
                </a:solidFill>
              </a:rPr>
              <a:t>Corresponding mapping table</a:t>
            </a:r>
            <a:endParaRPr lang="zh-TW" altLang="en-US" sz="1000" dirty="0">
              <a:solidFill>
                <a:schemeClr val="bg1"/>
              </a:solidFill>
            </a:endParaRPr>
          </a:p>
        </p:txBody>
      </p:sp>
      <p:cxnSp>
        <p:nvCxnSpPr>
          <p:cNvPr id="132" name="肘形接點 131"/>
          <p:cNvCxnSpPr>
            <a:endCxn id="109" idx="0"/>
          </p:cNvCxnSpPr>
          <p:nvPr/>
        </p:nvCxnSpPr>
        <p:spPr>
          <a:xfrm rot="5400000" flipH="1" flipV="1">
            <a:off x="2476857" y="459300"/>
            <a:ext cx="1110538" cy="279400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a:cxnSpLocks/>
          </p:cNvCxnSpPr>
          <p:nvPr/>
        </p:nvCxnSpPr>
        <p:spPr>
          <a:xfrm>
            <a:off x="3200400" y="1024031"/>
            <a:ext cx="1143000" cy="1191"/>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4343400" y="861332"/>
            <a:ext cx="1309974" cy="246221"/>
          </a:xfrm>
          <a:prstGeom prst="rect">
            <a:avLst/>
          </a:prstGeom>
          <a:noFill/>
        </p:spPr>
        <p:txBody>
          <a:bodyPr wrap="square" rtlCol="0">
            <a:spAutoFit/>
          </a:bodyPr>
          <a:lstStyle/>
          <a:p>
            <a:r>
              <a:rPr lang="en-US" altLang="zh-TW" sz="1000" dirty="0">
                <a:solidFill>
                  <a:srgbClr val="C00000"/>
                </a:solidFill>
              </a:rPr>
              <a:t>Context switch</a:t>
            </a:r>
            <a:endParaRPr lang="zh-TW" altLang="en-US" sz="1000" dirty="0">
              <a:solidFill>
                <a:srgbClr val="C00000"/>
              </a:solidFill>
            </a:endParaRPr>
          </a:p>
        </p:txBody>
      </p:sp>
      <p:cxnSp>
        <p:nvCxnSpPr>
          <p:cNvPr id="135" name="肘形接點 76"/>
          <p:cNvCxnSpPr>
            <a:endCxn id="110" idx="2"/>
          </p:cNvCxnSpPr>
          <p:nvPr/>
        </p:nvCxnSpPr>
        <p:spPr>
          <a:xfrm rot="16200000" flipH="1">
            <a:off x="2476857" y="2492011"/>
            <a:ext cx="1110538" cy="279400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a:off x="4437721" y="4616600"/>
            <a:ext cx="2762295" cy="246221"/>
          </a:xfrm>
          <a:prstGeom prst="rect">
            <a:avLst/>
          </a:prstGeom>
          <a:noFill/>
        </p:spPr>
        <p:txBody>
          <a:bodyPr wrap="square" rtlCol="0">
            <a:spAutoFit/>
          </a:bodyPr>
          <a:lstStyle/>
          <a:p>
            <a:r>
              <a:rPr lang="en-US" altLang="zh-TW" sz="1000" dirty="0">
                <a:solidFill>
                  <a:schemeClr val="bg1"/>
                </a:solidFill>
              </a:rPr>
              <a:t>Switch the pointer to new location</a:t>
            </a:r>
            <a:endParaRPr lang="zh-TW" altLang="en-US" sz="1000" dirty="0">
              <a:solidFill>
                <a:schemeClr val="bg1"/>
              </a:solidFill>
            </a:endParaRPr>
          </a:p>
        </p:txBody>
      </p:sp>
      <p:sp>
        <p:nvSpPr>
          <p:cNvPr id="137" name="矩形 136"/>
          <p:cNvSpPr/>
          <p:nvPr/>
        </p:nvSpPr>
        <p:spPr>
          <a:xfrm>
            <a:off x="5429250" y="2330413"/>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Process</a:t>
            </a:r>
          </a:p>
          <a:p>
            <a:pPr algn="ctr"/>
            <a:r>
              <a:rPr lang="en-US" altLang="zh-TW" sz="1000" i="1" dirty="0"/>
              <a:t>Page Table</a:t>
            </a:r>
            <a:endParaRPr lang="zh-TW" altLang="en-US" sz="1000" i="1" dirty="0"/>
          </a:p>
        </p:txBody>
      </p:sp>
      <p:sp>
        <p:nvSpPr>
          <p:cNvPr id="138" name="矩形 137"/>
          <p:cNvSpPr/>
          <p:nvPr/>
        </p:nvSpPr>
        <p:spPr>
          <a:xfrm>
            <a:off x="5429250" y="198683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39" name="矩形 138"/>
          <p:cNvSpPr/>
          <p:nvPr/>
        </p:nvSpPr>
        <p:spPr>
          <a:xfrm>
            <a:off x="5429250" y="18153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0" name="矩形 139"/>
          <p:cNvSpPr/>
          <p:nvPr/>
        </p:nvSpPr>
        <p:spPr>
          <a:xfrm>
            <a:off x="5429250" y="14724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1" name="矩形 140"/>
          <p:cNvSpPr/>
          <p:nvPr/>
        </p:nvSpPr>
        <p:spPr>
          <a:xfrm>
            <a:off x="5429250" y="1643930"/>
            <a:ext cx="857250" cy="16328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42" name="矩形 141"/>
          <p:cNvSpPr/>
          <p:nvPr/>
        </p:nvSpPr>
        <p:spPr>
          <a:xfrm>
            <a:off x="5429250" y="13010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3" name="矩形 142"/>
          <p:cNvSpPr/>
          <p:nvPr/>
        </p:nvSpPr>
        <p:spPr>
          <a:xfrm>
            <a:off x="5429250" y="4158530"/>
            <a:ext cx="857250" cy="2857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000" b="1" dirty="0"/>
              <a:t>Shadow</a:t>
            </a:r>
          </a:p>
          <a:p>
            <a:pPr algn="ctr"/>
            <a:r>
              <a:rPr lang="en-US" altLang="zh-TW" sz="1000" i="1" dirty="0"/>
              <a:t>Page Table</a:t>
            </a:r>
            <a:endParaRPr lang="zh-TW" altLang="en-US" sz="1000" i="1" dirty="0"/>
          </a:p>
        </p:txBody>
      </p:sp>
      <p:sp>
        <p:nvSpPr>
          <p:cNvPr id="144" name="矩形 143"/>
          <p:cNvSpPr/>
          <p:nvPr/>
        </p:nvSpPr>
        <p:spPr>
          <a:xfrm>
            <a:off x="5429250" y="38156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5" name="矩形 144"/>
          <p:cNvSpPr/>
          <p:nvPr/>
        </p:nvSpPr>
        <p:spPr>
          <a:xfrm>
            <a:off x="5429250" y="36441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6" name="矩形 145"/>
          <p:cNvSpPr/>
          <p:nvPr/>
        </p:nvSpPr>
        <p:spPr>
          <a:xfrm>
            <a:off x="5429250" y="34727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47" name="矩形 146"/>
          <p:cNvSpPr/>
          <p:nvPr/>
        </p:nvSpPr>
        <p:spPr>
          <a:xfrm>
            <a:off x="5429250" y="312983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cxnSp>
        <p:nvCxnSpPr>
          <p:cNvPr id="148" name="直線接點 147"/>
          <p:cNvCxnSpPr>
            <a:stCxn id="137" idx="2"/>
            <a:endCxn id="147" idx="0"/>
          </p:cNvCxnSpPr>
          <p:nvPr/>
        </p:nvCxnSpPr>
        <p:spPr>
          <a:xfrm rot="5400000">
            <a:off x="5601041" y="2872996"/>
            <a:ext cx="51366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a:cxnSpLocks/>
          </p:cNvCxnSpPr>
          <p:nvPr/>
        </p:nvCxnSpPr>
        <p:spPr>
          <a:xfrm>
            <a:off x="4743450" y="958130"/>
            <a:ext cx="1143000" cy="1191"/>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a:xfrm>
            <a:off x="5886450" y="795431"/>
            <a:ext cx="1184940" cy="246221"/>
          </a:xfrm>
          <a:prstGeom prst="rect">
            <a:avLst/>
          </a:prstGeom>
          <a:noFill/>
        </p:spPr>
        <p:txBody>
          <a:bodyPr wrap="square" rtlCol="0">
            <a:spAutoFit/>
          </a:bodyPr>
          <a:lstStyle/>
          <a:p>
            <a:r>
              <a:rPr lang="en-US" altLang="zh-TW" sz="1000" dirty="0">
                <a:solidFill>
                  <a:srgbClr val="C00000"/>
                </a:solidFill>
              </a:rPr>
              <a:t>New process</a:t>
            </a:r>
            <a:endParaRPr lang="zh-TW" altLang="en-US" sz="1000" dirty="0">
              <a:solidFill>
                <a:srgbClr val="C00000"/>
              </a:solidFill>
            </a:endParaRPr>
          </a:p>
        </p:txBody>
      </p:sp>
      <p:cxnSp>
        <p:nvCxnSpPr>
          <p:cNvPr id="151" name="肘形接點 150"/>
          <p:cNvCxnSpPr>
            <a:endCxn id="142" idx="0"/>
          </p:cNvCxnSpPr>
          <p:nvPr/>
        </p:nvCxnSpPr>
        <p:spPr>
          <a:xfrm rot="5400000" flipH="1" flipV="1">
            <a:off x="3191232" y="-255075"/>
            <a:ext cx="1110538" cy="42227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5429250" y="39870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153" name="矩形 152"/>
          <p:cNvSpPr/>
          <p:nvPr/>
        </p:nvSpPr>
        <p:spPr>
          <a:xfrm>
            <a:off x="5429250" y="3301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cxnSp>
        <p:nvCxnSpPr>
          <p:cNvPr id="154" name="肘形接點 76"/>
          <p:cNvCxnSpPr>
            <a:endCxn id="143" idx="2"/>
          </p:cNvCxnSpPr>
          <p:nvPr/>
        </p:nvCxnSpPr>
        <p:spPr>
          <a:xfrm rot="16200000" flipH="1">
            <a:off x="3191232" y="1777636"/>
            <a:ext cx="1110538" cy="4222750"/>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文字方塊 154"/>
          <p:cNvSpPr txBox="1"/>
          <p:nvPr/>
        </p:nvSpPr>
        <p:spPr>
          <a:xfrm>
            <a:off x="3918898" y="4730900"/>
            <a:ext cx="4493538" cy="246221"/>
          </a:xfrm>
          <a:prstGeom prst="rect">
            <a:avLst/>
          </a:prstGeom>
          <a:noFill/>
        </p:spPr>
        <p:txBody>
          <a:bodyPr wrap="square" rtlCol="0">
            <a:spAutoFit/>
          </a:bodyPr>
          <a:lstStyle/>
          <a:p>
            <a:r>
              <a:rPr lang="en-US" altLang="zh-TW" sz="1000" dirty="0">
                <a:solidFill>
                  <a:schemeClr val="bg1"/>
                </a:solidFill>
              </a:rPr>
              <a:t>Create new shadow page table mapping to new process</a:t>
            </a:r>
            <a:endParaRPr lang="zh-TW" altLang="en-US" sz="1000" dirty="0">
              <a:solidFill>
                <a:schemeClr val="bg1"/>
              </a:solidFill>
            </a:endParaRPr>
          </a:p>
        </p:txBody>
      </p:sp>
      <p:sp>
        <p:nvSpPr>
          <p:cNvPr id="156" name="文字方塊 155"/>
          <p:cNvSpPr txBox="1"/>
          <p:nvPr/>
        </p:nvSpPr>
        <p:spPr>
          <a:xfrm>
            <a:off x="6308974" y="1138331"/>
            <a:ext cx="742511" cy="246221"/>
          </a:xfrm>
          <a:prstGeom prst="rect">
            <a:avLst/>
          </a:prstGeom>
          <a:noFill/>
        </p:spPr>
        <p:txBody>
          <a:bodyPr wrap="square" rtlCol="0">
            <a:spAutoFit/>
          </a:bodyPr>
          <a:lstStyle/>
          <a:p>
            <a:r>
              <a:rPr lang="en-US" altLang="zh-TW" sz="1000" dirty="0">
                <a:solidFill>
                  <a:srgbClr val="C00000"/>
                </a:solidFill>
              </a:rPr>
              <a:t>Access</a:t>
            </a:r>
            <a:endParaRPr lang="zh-TW" altLang="en-US" sz="1000" dirty="0">
              <a:solidFill>
                <a:srgbClr val="C00000"/>
              </a:solidFill>
            </a:endParaRPr>
          </a:p>
        </p:txBody>
      </p:sp>
      <p:cxnSp>
        <p:nvCxnSpPr>
          <p:cNvPr id="157" name="弧形接點 156"/>
          <p:cNvCxnSpPr>
            <a:stCxn id="141" idx="3"/>
            <a:endCxn id="161" idx="3"/>
          </p:cNvCxnSpPr>
          <p:nvPr/>
        </p:nvCxnSpPr>
        <p:spPr>
          <a:xfrm>
            <a:off x="6286500" y="1725573"/>
            <a:ext cx="1191" cy="1657350"/>
          </a:xfrm>
          <a:prstGeom prst="curvedConnector3">
            <a:avLst>
              <a:gd name="adj1" fmla="val 14395466"/>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弧形接點 100"/>
          <p:cNvCxnSpPr>
            <a:stCxn id="156" idx="2"/>
            <a:endCxn id="141" idx="3"/>
          </p:cNvCxnSpPr>
          <p:nvPr/>
        </p:nvCxnSpPr>
        <p:spPr>
          <a:xfrm rot="5400000">
            <a:off x="6312855" y="1358197"/>
            <a:ext cx="341021" cy="393730"/>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弧形接點 100"/>
          <p:cNvCxnSpPr>
            <a:stCxn id="156" idx="2"/>
            <a:endCxn id="138" idx="3"/>
          </p:cNvCxnSpPr>
          <p:nvPr/>
        </p:nvCxnSpPr>
        <p:spPr>
          <a:xfrm rot="5400000">
            <a:off x="6141405" y="1529647"/>
            <a:ext cx="683921" cy="393730"/>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弧形接點 159"/>
          <p:cNvCxnSpPr>
            <a:stCxn id="138" idx="3"/>
            <a:endCxn id="162" idx="3"/>
          </p:cNvCxnSpPr>
          <p:nvPr/>
        </p:nvCxnSpPr>
        <p:spPr>
          <a:xfrm>
            <a:off x="6286500" y="2068473"/>
            <a:ext cx="1191" cy="1828800"/>
          </a:xfrm>
          <a:prstGeom prst="curvedConnector3">
            <a:avLst>
              <a:gd name="adj1" fmla="val 2214692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5429250" y="330128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162" name="矩形 161"/>
          <p:cNvSpPr/>
          <p:nvPr/>
        </p:nvSpPr>
        <p:spPr>
          <a:xfrm>
            <a:off x="5429250" y="3815630"/>
            <a:ext cx="857250"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grpSp>
        <p:nvGrpSpPr>
          <p:cNvPr id="7" name="群組 132"/>
          <p:cNvGrpSpPr/>
          <p:nvPr/>
        </p:nvGrpSpPr>
        <p:grpSpPr>
          <a:xfrm>
            <a:off x="6457950" y="3186980"/>
            <a:ext cx="1085850" cy="514350"/>
            <a:chOff x="6858000" y="5638800"/>
            <a:chExt cx="1447800" cy="685800"/>
          </a:xfrm>
        </p:grpSpPr>
        <p:sp>
          <p:nvSpPr>
            <p:cNvPr id="164" name="爆炸 1 163"/>
            <p:cNvSpPr/>
            <p:nvPr/>
          </p:nvSpPr>
          <p:spPr>
            <a:xfrm>
              <a:off x="6858000" y="5638800"/>
              <a:ext cx="1447800" cy="685800"/>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sz="1000" dirty="0"/>
            </a:p>
          </p:txBody>
        </p:sp>
        <p:sp>
          <p:nvSpPr>
            <p:cNvPr id="165" name="文字方塊 164"/>
            <p:cNvSpPr txBox="1"/>
            <p:nvPr/>
          </p:nvSpPr>
          <p:spPr>
            <a:xfrm>
              <a:off x="7086600" y="5802868"/>
              <a:ext cx="1103295" cy="328295"/>
            </a:xfrm>
            <a:prstGeom prst="rect">
              <a:avLst/>
            </a:prstGeom>
            <a:noFill/>
          </p:spPr>
          <p:txBody>
            <a:bodyPr wrap="none" rtlCol="0">
              <a:spAutoFit/>
            </a:bodyPr>
            <a:lstStyle/>
            <a:p>
              <a:r>
                <a:rPr lang="en-US" altLang="zh-TW" sz="1000" dirty="0">
                  <a:solidFill>
                    <a:srgbClr val="C00000"/>
                  </a:solidFill>
                </a:rPr>
                <a:t>Page fault !</a:t>
              </a:r>
              <a:endParaRPr lang="zh-TW" altLang="en-US" sz="1000" dirty="0">
                <a:solidFill>
                  <a:srgbClr val="C00000"/>
                </a:solidFill>
              </a:endParaRPr>
            </a:p>
          </p:txBody>
        </p:sp>
      </p:grpSp>
      <p:sp>
        <p:nvSpPr>
          <p:cNvPr id="166" name="文字方塊 165"/>
          <p:cNvSpPr txBox="1"/>
          <p:nvPr/>
        </p:nvSpPr>
        <p:spPr>
          <a:xfrm>
            <a:off x="6572251" y="4272830"/>
            <a:ext cx="665567" cy="246221"/>
          </a:xfrm>
          <a:prstGeom prst="rect">
            <a:avLst/>
          </a:prstGeom>
          <a:noFill/>
        </p:spPr>
        <p:txBody>
          <a:bodyPr wrap="square" rtlCol="0">
            <a:spAutoFit/>
          </a:bodyPr>
          <a:lstStyle/>
          <a:p>
            <a:r>
              <a:rPr lang="en-US" altLang="zh-TW" sz="1000" dirty="0">
                <a:solidFill>
                  <a:srgbClr val="C00000"/>
                </a:solidFill>
              </a:rPr>
              <a:t>Load !</a:t>
            </a:r>
            <a:endParaRPr lang="zh-TW" altLang="en-US" sz="1000" dirty="0">
              <a:solidFill>
                <a:srgbClr val="C00000"/>
              </a:solidFill>
            </a:endParaRPr>
          </a:p>
        </p:txBody>
      </p:sp>
      <p:cxnSp>
        <p:nvCxnSpPr>
          <p:cNvPr id="167" name="弧形接點 100"/>
          <p:cNvCxnSpPr>
            <a:cxnSpLocks/>
          </p:cNvCxnSpPr>
          <p:nvPr/>
        </p:nvCxnSpPr>
        <p:spPr>
          <a:xfrm rot="16200000" flipV="1">
            <a:off x="6385027" y="3855898"/>
            <a:ext cx="375557" cy="572608"/>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弧形接點 100"/>
          <p:cNvCxnSpPr>
            <a:cxnSpLocks/>
          </p:cNvCxnSpPr>
          <p:nvPr/>
        </p:nvCxnSpPr>
        <p:spPr>
          <a:xfrm rot="16200000" flipV="1">
            <a:off x="6127852" y="3598723"/>
            <a:ext cx="889907" cy="572608"/>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5429250" y="2158280"/>
            <a:ext cx="857250" cy="1632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1000"/>
          </a:p>
        </p:txBody>
      </p:sp>
      <p:sp>
        <p:nvSpPr>
          <p:cNvPr id="3" name="灯片编号占位符 2">
            <a:extLst>
              <a:ext uri="{FF2B5EF4-FFF2-40B4-BE49-F238E27FC236}">
                <a16:creationId xmlns:a16="http://schemas.microsoft.com/office/drawing/2014/main" id="{B12F7789-1EFE-94D8-3BC8-E855BCD6E8B8}"/>
              </a:ext>
            </a:extLst>
          </p:cNvPr>
          <p:cNvSpPr>
            <a:spLocks noGrp="1"/>
          </p:cNvSpPr>
          <p:nvPr>
            <p:ph type="sldNum" sz="quarter" idx="10"/>
          </p:nvPr>
        </p:nvSpPr>
        <p:spPr/>
        <p:txBody>
          <a:bodyPr/>
          <a:lstStyle/>
          <a:p>
            <a:fld id="{D9B6BDF2-6896-4B98-8776-C18582F63BA5}" type="slidenum">
              <a:rPr lang="zh-TW" altLang="en-US" smtClean="0"/>
              <a:pPr/>
              <a:t>56</a:t>
            </a:fld>
            <a:endParaRPr lang="zh-TW" altLang="en-US"/>
          </a:p>
        </p:txBody>
      </p:sp>
    </p:spTree>
    <p:extLst>
      <p:ext uri="{BB962C8B-B14F-4D97-AF65-F5344CB8AC3E}">
        <p14:creationId xmlns:p14="http://schemas.microsoft.com/office/powerpoint/2010/main" val="5935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strips(upRight)">
                                      <p:cBhvr>
                                        <p:cTn id="7" dur="500"/>
                                        <p:tgtEl>
                                          <p:spTgt spid="124"/>
                                        </p:tgtEl>
                                      </p:cBhvr>
                                    </p:animEffect>
                                  </p:childTnLst>
                                </p:cTn>
                              </p:par>
                              <p:par>
                                <p:cTn id="8" presetID="18" presetClass="entr" presetSubtype="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Right)">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linds(horizont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1"/>
                                        </p:tgtEl>
                                        <p:attrNameLst>
                                          <p:attrName>style.visibility</p:attrName>
                                        </p:attrNameLst>
                                      </p:cBhvr>
                                      <p:to>
                                        <p:strVal val="hidden"/>
                                      </p:to>
                                    </p:set>
                                  </p:childTnLst>
                                </p:cTn>
                              </p:par>
                              <p:par>
                                <p:cTn id="18" presetID="18" presetClass="entr" presetSubtype="3"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strips(upRight)">
                                      <p:cBhvr>
                                        <p:cTn id="20" dur="500"/>
                                        <p:tgtEl>
                                          <p:spTgt spid="13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upRight)">
                                      <p:cBhvr>
                                        <p:cTn id="24" dur="500"/>
                                        <p:tgtEl>
                                          <p:spTgt spid="1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blinds(horizontal)">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3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4"/>
                                        </p:tgtEl>
                                        <p:attrNameLst>
                                          <p:attrName>style.visibility</p:attrName>
                                        </p:attrNameLst>
                                      </p:cBhvr>
                                      <p:to>
                                        <p:strVal val="hidden"/>
                                      </p:to>
                                    </p:set>
                                  </p:childTnLst>
                                </p:cTn>
                              </p:par>
                              <p:par>
                                <p:cTn id="38" presetID="18" presetClass="entr" presetSubtype="6"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strips(downRight)">
                                      <p:cBhvr>
                                        <p:cTn id="40" dur="500"/>
                                        <p:tgtEl>
                                          <p:spTgt spid="1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blinds(horizontal)">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6"/>
                                        </p:tgtEl>
                                        <p:attrNameLst>
                                          <p:attrName>style.visibility</p:attrName>
                                        </p:attrNameLst>
                                      </p:cBhvr>
                                      <p:to>
                                        <p:strVal val="hidden"/>
                                      </p:to>
                                    </p:set>
                                  </p:childTnLst>
                                </p:cTn>
                              </p:par>
                              <p:par>
                                <p:cTn id="48" presetID="18" presetClass="entr" presetSubtype="3" fill="hold"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strips(upRight)">
                                      <p:cBhvr>
                                        <p:cTn id="50" dur="500"/>
                                        <p:tgtEl>
                                          <p:spTgt spid="151"/>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blinds(horizontal)">
                                      <p:cBhvr>
                                        <p:cTn id="54" dur="500"/>
                                        <p:tgtEl>
                                          <p:spTgt spid="150"/>
                                        </p:tgtEl>
                                      </p:cBhvr>
                                    </p:animEffect>
                                  </p:childTnLst>
                                </p:cTn>
                              </p:par>
                              <p:par>
                                <p:cTn id="55" presetID="18" presetClass="entr" presetSubtype="3" fill="hold"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strips(upRight)">
                                      <p:cBhvr>
                                        <p:cTn id="57" dur="500"/>
                                        <p:tgtEl>
                                          <p:spTgt spid="14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blinds(horizontal)">
                                      <p:cBhvr>
                                        <p:cTn id="60" dur="500"/>
                                        <p:tgtEl>
                                          <p:spTgt spid="1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blinds(horizontal)">
                                      <p:cBhvr>
                                        <p:cTn id="66" dur="500"/>
                                        <p:tgtEl>
                                          <p:spTgt spid="139"/>
                                        </p:tgtEl>
                                      </p:cBhvr>
                                    </p:animEffect>
                                  </p:childTnLst>
                                </p:cTn>
                              </p:par>
                              <p:par>
                                <p:cTn id="67" presetID="3" presetClass="entr" presetSubtype="1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blinds(horizontal)">
                                      <p:cBhvr>
                                        <p:cTn id="69" dur="500"/>
                                        <p:tgtEl>
                                          <p:spTgt spid="16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blinds(horizontal)">
                                      <p:cBhvr>
                                        <p:cTn id="72" dur="500"/>
                                        <p:tgtEl>
                                          <p:spTgt spid="1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linds(horizontal)">
                                      <p:cBhvr>
                                        <p:cTn id="75" dur="500"/>
                                        <p:tgtEl>
                                          <p:spTgt spid="1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blinds(horizontal)">
                                      <p:cBhvr>
                                        <p:cTn id="78" dur="500"/>
                                        <p:tgtEl>
                                          <p:spTgt spid="1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4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5"/>
                                        </p:tgtEl>
                                        <p:attrNameLst>
                                          <p:attrName>style.visibility</p:attrName>
                                        </p:attrNameLst>
                                      </p:cBhvr>
                                      <p:to>
                                        <p:strVal val="hidden"/>
                                      </p:to>
                                    </p:set>
                                  </p:childTnLst>
                                </p:cTn>
                              </p:par>
                              <p:par>
                                <p:cTn id="89" presetID="18" presetClass="entr" presetSubtype="6" fill="hold"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strips(downRight)">
                                      <p:cBhvr>
                                        <p:cTn id="91" dur="500"/>
                                        <p:tgtEl>
                                          <p:spTgt spid="154"/>
                                        </p:tgtEl>
                                      </p:cBhvr>
                                    </p:animEffect>
                                  </p:childTnLst>
                                </p:cTn>
                              </p:par>
                              <p:par>
                                <p:cTn id="92" presetID="3" presetClass="entr" presetSubtype="10" fill="hold"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blinds(horizontal)">
                                      <p:cBhvr>
                                        <p:cTn id="94" dur="500"/>
                                        <p:tgtEl>
                                          <p:spTgt spid="1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blinds(horizontal)">
                                      <p:cBhvr>
                                        <p:cTn id="97" dur="500"/>
                                        <p:tgtEl>
                                          <p:spTgt spid="1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blinds(horizontal)">
                                      <p:cBhvr>
                                        <p:cTn id="100" dur="500"/>
                                        <p:tgtEl>
                                          <p:spTgt spid="14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blinds(horizontal)">
                                      <p:cBhvr>
                                        <p:cTn id="103" dur="500"/>
                                        <p:tgtEl>
                                          <p:spTgt spid="145"/>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46"/>
                                        </p:tgtEl>
                                        <p:attrNameLst>
                                          <p:attrName>style.visibility</p:attrName>
                                        </p:attrNameLst>
                                      </p:cBhvr>
                                      <p:to>
                                        <p:strVal val="visible"/>
                                      </p:to>
                                    </p:set>
                                    <p:animEffect transition="in" filter="blinds(horizontal)">
                                      <p:cBhvr>
                                        <p:cTn id="106" dur="500"/>
                                        <p:tgtEl>
                                          <p:spTgt spid="1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blinds(horizontal)">
                                      <p:cBhvr>
                                        <p:cTn id="109" dur="500"/>
                                        <p:tgtEl>
                                          <p:spTgt spid="147"/>
                                        </p:tgtEl>
                                      </p:cBhvr>
                                    </p:animEffect>
                                  </p:childTnLst>
                                </p:cTn>
                              </p:par>
                              <p:par>
                                <p:cTn id="110" presetID="3" presetClass="entr" presetSubtype="10" fill="hold" nodeType="with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blinds(horizontal)">
                                      <p:cBhvr>
                                        <p:cTn id="112" dur="500"/>
                                        <p:tgtEl>
                                          <p:spTgt spid="148"/>
                                        </p:tgtEl>
                                      </p:cBhvr>
                                    </p:animEffect>
                                  </p:childTnLst>
                                </p:cTn>
                              </p:par>
                              <p:par>
                                <p:cTn id="113" presetID="3" presetClass="entr" presetSubtype="10" fill="hold" nodeType="withEffect">
                                  <p:stCondLst>
                                    <p:cond delay="0"/>
                                  </p:stCondLst>
                                  <p:childTnLst>
                                    <p:set>
                                      <p:cBhvr>
                                        <p:cTn id="114" dur="1" fill="hold">
                                          <p:stCondLst>
                                            <p:cond delay="0"/>
                                          </p:stCondLst>
                                        </p:cTn>
                                        <p:tgtEl>
                                          <p:spTgt spid="152"/>
                                        </p:tgtEl>
                                        <p:attrNameLst>
                                          <p:attrName>style.visibility</p:attrName>
                                        </p:attrNameLst>
                                      </p:cBhvr>
                                      <p:to>
                                        <p:strVal val="visible"/>
                                      </p:to>
                                    </p:set>
                                    <p:animEffect transition="in" filter="blinds(horizontal)">
                                      <p:cBhvr>
                                        <p:cTn id="115" dur="500"/>
                                        <p:tgtEl>
                                          <p:spTgt spid="152"/>
                                        </p:tgtEl>
                                      </p:cBhvr>
                                    </p:animEffect>
                                  </p:childTnLst>
                                </p:cTn>
                              </p:par>
                              <p:par>
                                <p:cTn id="116" presetID="3" presetClass="entr" presetSubtype="10" fill="hold" nodeType="with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blinds(horizontal)">
                                      <p:cBhvr>
                                        <p:cTn id="118" dur="500"/>
                                        <p:tgtEl>
                                          <p:spTgt spid="153"/>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55"/>
                                        </p:tgtEl>
                                        <p:attrNameLst>
                                          <p:attrName>style.visibility</p:attrName>
                                        </p:attrNameLst>
                                      </p:cBhvr>
                                      <p:to>
                                        <p:strVal val="hidden"/>
                                      </p:to>
                                    </p:set>
                                  </p:childTnLst>
                                </p:cTn>
                              </p:par>
                              <p:par>
                                <p:cTn id="123" presetID="3" presetClass="entr" presetSubtype="10" fill="hold" grpId="0" nodeType="with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blinds(horizontal)">
                                      <p:cBhvr>
                                        <p:cTn id="125" dur="500"/>
                                        <p:tgtEl>
                                          <p:spTgt spid="156"/>
                                        </p:tgtEl>
                                      </p:cBhvr>
                                    </p:animEffect>
                                  </p:childTnLst>
                                </p:cTn>
                              </p:par>
                              <p:par>
                                <p:cTn id="126" presetID="18" presetClass="entr" presetSubtype="12" fill="hold" nodeType="withEffect">
                                  <p:stCondLst>
                                    <p:cond delay="0"/>
                                  </p:stCondLst>
                                  <p:childTnLst>
                                    <p:set>
                                      <p:cBhvr>
                                        <p:cTn id="127" dur="1" fill="hold">
                                          <p:stCondLst>
                                            <p:cond delay="0"/>
                                          </p:stCondLst>
                                        </p:cTn>
                                        <p:tgtEl>
                                          <p:spTgt spid="158"/>
                                        </p:tgtEl>
                                        <p:attrNameLst>
                                          <p:attrName>style.visibility</p:attrName>
                                        </p:attrNameLst>
                                      </p:cBhvr>
                                      <p:to>
                                        <p:strVal val="visible"/>
                                      </p:to>
                                    </p:set>
                                    <p:animEffect transition="in" filter="strips(downLeft)">
                                      <p:cBhvr>
                                        <p:cTn id="128" dur="500"/>
                                        <p:tgtEl>
                                          <p:spTgt spid="158"/>
                                        </p:tgtEl>
                                      </p:cBhvr>
                                    </p:animEffect>
                                  </p:childTnLst>
                                </p:cTn>
                              </p:par>
                              <p:par>
                                <p:cTn id="129" presetID="18" presetClass="entr" presetSubtype="12" fill="hold"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strips(downLeft)">
                                      <p:cBhvr>
                                        <p:cTn id="131" dur="500"/>
                                        <p:tgtEl>
                                          <p:spTgt spid="159"/>
                                        </p:tgtEl>
                                      </p:cBhvr>
                                    </p:animEffect>
                                  </p:childTnLst>
                                </p:cTn>
                              </p:par>
                            </p:childTnLst>
                          </p:cTn>
                        </p:par>
                        <p:par>
                          <p:cTn id="132" fill="hold">
                            <p:stCondLst>
                              <p:cond delay="500"/>
                            </p:stCondLst>
                            <p:childTnLst>
                              <p:par>
                                <p:cTn id="133" presetID="18" presetClass="entr" presetSubtype="6" fill="hold" nodeType="afterEffect">
                                  <p:stCondLst>
                                    <p:cond delay="0"/>
                                  </p:stCondLst>
                                  <p:childTnLst>
                                    <p:set>
                                      <p:cBhvr>
                                        <p:cTn id="134" dur="1" fill="hold">
                                          <p:stCondLst>
                                            <p:cond delay="0"/>
                                          </p:stCondLst>
                                        </p:cTn>
                                        <p:tgtEl>
                                          <p:spTgt spid="157"/>
                                        </p:tgtEl>
                                        <p:attrNameLst>
                                          <p:attrName>style.visibility</p:attrName>
                                        </p:attrNameLst>
                                      </p:cBhvr>
                                      <p:to>
                                        <p:strVal val="visible"/>
                                      </p:to>
                                    </p:set>
                                    <p:animEffect transition="in" filter="strips(downRight)">
                                      <p:cBhvr>
                                        <p:cTn id="135" dur="500"/>
                                        <p:tgtEl>
                                          <p:spTgt spid="157"/>
                                        </p:tgtEl>
                                      </p:cBhvr>
                                    </p:animEffect>
                                  </p:childTnLst>
                                </p:cTn>
                              </p:par>
                              <p:par>
                                <p:cTn id="136" presetID="18" presetClass="entr" presetSubtype="6" fill="hold" nodeType="with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strips(downRight)">
                                      <p:cBhvr>
                                        <p:cTn id="138" dur="500"/>
                                        <p:tgtEl>
                                          <p:spTgt spid="160"/>
                                        </p:tgtEl>
                                      </p:cBhvr>
                                    </p:animEffect>
                                  </p:childTnLst>
                                </p:cTn>
                              </p:par>
                            </p:childTnLst>
                          </p:cTn>
                        </p:par>
                        <p:par>
                          <p:cTn id="139" fill="hold">
                            <p:stCondLst>
                              <p:cond delay="1000"/>
                            </p:stCondLst>
                            <p:childTnLst>
                              <p:par>
                                <p:cTn id="140" presetID="3" presetClass="entr" presetSubtype="10"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blinds(horizontal)">
                                      <p:cBhvr>
                                        <p:cTn id="142" dur="500"/>
                                        <p:tgtEl>
                                          <p:spTgt spid="7"/>
                                        </p:tgtEl>
                                      </p:cBhvr>
                                    </p:animEffect>
                                  </p:childTnLst>
                                </p:cTn>
                              </p:par>
                            </p:childTnLst>
                          </p:cTn>
                        </p:par>
                        <p:par>
                          <p:cTn id="143" fill="hold">
                            <p:stCondLst>
                              <p:cond delay="1500"/>
                            </p:stCondLst>
                            <p:childTnLst>
                              <p:par>
                                <p:cTn id="144" presetID="3" presetClass="entr" presetSubtype="10" fill="hold" grpId="0" nodeType="afterEffect">
                                  <p:stCondLst>
                                    <p:cond delay="0"/>
                                  </p:stCondLst>
                                  <p:childTnLst>
                                    <p:set>
                                      <p:cBhvr>
                                        <p:cTn id="145" dur="1" fill="hold">
                                          <p:stCondLst>
                                            <p:cond delay="0"/>
                                          </p:stCondLst>
                                        </p:cTn>
                                        <p:tgtEl>
                                          <p:spTgt spid="166"/>
                                        </p:tgtEl>
                                        <p:attrNameLst>
                                          <p:attrName>style.visibility</p:attrName>
                                        </p:attrNameLst>
                                      </p:cBhvr>
                                      <p:to>
                                        <p:strVal val="visible"/>
                                      </p:to>
                                    </p:set>
                                    <p:animEffect transition="in" filter="blinds(horizontal)">
                                      <p:cBhvr>
                                        <p:cTn id="146" dur="500"/>
                                        <p:tgtEl>
                                          <p:spTgt spid="166"/>
                                        </p:tgtEl>
                                      </p:cBhvr>
                                    </p:animEffect>
                                  </p:childTnLst>
                                </p:cTn>
                              </p:par>
                              <p:par>
                                <p:cTn id="147" presetID="18" presetClass="entr" presetSubtype="9" fill="hold" nodeType="withEffect">
                                  <p:stCondLst>
                                    <p:cond delay="0"/>
                                  </p:stCondLst>
                                  <p:childTnLst>
                                    <p:set>
                                      <p:cBhvr>
                                        <p:cTn id="148" dur="1" fill="hold">
                                          <p:stCondLst>
                                            <p:cond delay="0"/>
                                          </p:stCondLst>
                                        </p:cTn>
                                        <p:tgtEl>
                                          <p:spTgt spid="167"/>
                                        </p:tgtEl>
                                        <p:attrNameLst>
                                          <p:attrName>style.visibility</p:attrName>
                                        </p:attrNameLst>
                                      </p:cBhvr>
                                      <p:to>
                                        <p:strVal val="visible"/>
                                      </p:to>
                                    </p:set>
                                    <p:animEffect transition="in" filter="strips(upLeft)">
                                      <p:cBhvr>
                                        <p:cTn id="149" dur="500"/>
                                        <p:tgtEl>
                                          <p:spTgt spid="167"/>
                                        </p:tgtEl>
                                      </p:cBhvr>
                                    </p:animEffect>
                                  </p:childTnLst>
                                </p:cTn>
                              </p:par>
                              <p:par>
                                <p:cTn id="150" presetID="18" presetClass="entr" presetSubtype="9" fill="hold" nodeType="withEffect">
                                  <p:stCondLst>
                                    <p:cond delay="0"/>
                                  </p:stCondLst>
                                  <p:childTnLst>
                                    <p:set>
                                      <p:cBhvr>
                                        <p:cTn id="151" dur="1" fill="hold">
                                          <p:stCondLst>
                                            <p:cond delay="0"/>
                                          </p:stCondLst>
                                        </p:cTn>
                                        <p:tgtEl>
                                          <p:spTgt spid="168"/>
                                        </p:tgtEl>
                                        <p:attrNameLst>
                                          <p:attrName>style.visibility</p:attrName>
                                        </p:attrNameLst>
                                      </p:cBhvr>
                                      <p:to>
                                        <p:strVal val="visible"/>
                                      </p:to>
                                    </p:set>
                                    <p:animEffect transition="in" filter="strips(upLeft)">
                                      <p:cBhvr>
                                        <p:cTn id="152" dur="500"/>
                                        <p:tgtEl>
                                          <p:spTgt spid="168"/>
                                        </p:tgtEl>
                                      </p:cBhvr>
                                    </p:animEffect>
                                  </p:childTnLst>
                                </p:cTn>
                              </p:par>
                            </p:childTnLst>
                          </p:cTn>
                        </p:par>
                        <p:par>
                          <p:cTn id="153" fill="hold">
                            <p:stCondLst>
                              <p:cond delay="2000"/>
                            </p:stCondLst>
                            <p:childTnLst>
                              <p:par>
                                <p:cTn id="154" presetID="3" presetClass="entr" presetSubtype="10" fill="hold" grpId="0" nodeType="after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blinds(horizontal)">
                                      <p:cBhvr>
                                        <p:cTn id="156" dur="500"/>
                                        <p:tgtEl>
                                          <p:spTgt spid="161"/>
                                        </p:tgtEl>
                                      </p:cBhvr>
                                    </p:animEffect>
                                  </p:childTnLst>
                                </p:cTn>
                              </p:par>
                              <p:par>
                                <p:cTn id="157" presetID="3" presetClass="entr" presetSubtype="10" fill="hold" nodeType="withEffect">
                                  <p:stCondLst>
                                    <p:cond delay="0"/>
                                  </p:stCondLst>
                                  <p:childTnLst>
                                    <p:set>
                                      <p:cBhvr>
                                        <p:cTn id="158" dur="1" fill="hold">
                                          <p:stCondLst>
                                            <p:cond delay="0"/>
                                          </p:stCondLst>
                                        </p:cTn>
                                        <p:tgtEl>
                                          <p:spTgt spid="162"/>
                                        </p:tgtEl>
                                        <p:attrNameLst>
                                          <p:attrName>style.visibility</p:attrName>
                                        </p:attrNameLst>
                                      </p:cBhvr>
                                      <p:to>
                                        <p:strVal val="visible"/>
                                      </p:to>
                                    </p:set>
                                    <p:animEffect transition="in" filter="blinds(horizontal)">
                                      <p:cBhvr>
                                        <p:cTn id="15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1" grpId="1"/>
      <p:bldP spid="134" grpId="0"/>
      <p:bldP spid="134" grpId="1"/>
      <p:bldP spid="136" grpId="0"/>
      <p:bldP spid="136" grpId="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0" grpId="0"/>
      <p:bldP spid="155" grpId="0"/>
      <p:bldP spid="156" grpId="0"/>
      <p:bldP spid="161" grpId="0" animBg="1"/>
      <p:bldP spid="16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normAutofit fontScale="90000"/>
          </a:bodyPr>
          <a:lstStyle/>
          <a:p>
            <a:r>
              <a:rPr lang="en-US" altLang="zh-TW" dirty="0"/>
              <a:t>MMU Virtualization Optimization</a:t>
            </a:r>
            <a:endParaRPr lang="zh-TW" altLang="en-US" dirty="0"/>
          </a:p>
        </p:txBody>
      </p:sp>
      <p:sp>
        <p:nvSpPr>
          <p:cNvPr id="3" name="內容版面配置區 2"/>
          <p:cNvSpPr>
            <a:spLocks noGrp="1"/>
          </p:cNvSpPr>
          <p:nvPr>
            <p:ph idx="1"/>
          </p:nvPr>
        </p:nvSpPr>
        <p:spPr>
          <a:xfrm>
            <a:off x="1033513" y="892143"/>
            <a:ext cx="6172200" cy="857250"/>
          </a:xfrm>
        </p:spPr>
        <p:txBody>
          <a:bodyPr/>
          <a:lstStyle/>
          <a:p>
            <a:r>
              <a:rPr lang="en-US" altLang="zh-TW" sz="2000" dirty="0">
                <a:latin typeface="Times New Roman" panose="02020603050405020304" pitchFamily="18" charset="0"/>
                <a:cs typeface="Times New Roman" panose="02020603050405020304" pitchFamily="18" charset="0"/>
              </a:rPr>
              <a:t>Guest kernel space mapping sharing</a:t>
            </a:r>
          </a:p>
          <a:p>
            <a:r>
              <a:rPr lang="en-US" altLang="zh-TW" sz="2000" dirty="0">
                <a:latin typeface="Times New Roman" panose="02020603050405020304" pitchFamily="18" charset="0"/>
                <a:cs typeface="Times New Roman" panose="02020603050405020304" pitchFamily="18" charset="0"/>
              </a:rPr>
              <a:t>Reduce guest page table synchronization overhead</a:t>
            </a:r>
          </a:p>
        </p:txBody>
      </p:sp>
      <p:sp>
        <p:nvSpPr>
          <p:cNvPr id="4" name="灯片编号占位符 3">
            <a:extLst>
              <a:ext uri="{FF2B5EF4-FFF2-40B4-BE49-F238E27FC236}">
                <a16:creationId xmlns:a16="http://schemas.microsoft.com/office/drawing/2014/main" id="{DC059AC7-C80C-0B92-9247-11A21B849C92}"/>
              </a:ext>
            </a:extLst>
          </p:cNvPr>
          <p:cNvSpPr>
            <a:spLocks noGrp="1"/>
          </p:cNvSpPr>
          <p:nvPr>
            <p:ph type="sldNum" sz="quarter" idx="10"/>
          </p:nvPr>
        </p:nvSpPr>
        <p:spPr/>
        <p:txBody>
          <a:bodyPr/>
          <a:lstStyle/>
          <a:p>
            <a:fld id="{D9B6BDF2-6896-4B98-8776-C18582F63BA5}" type="slidenum">
              <a:rPr lang="zh-TW" altLang="en-US" smtClean="0"/>
              <a:pPr/>
              <a:t>57</a:t>
            </a:fld>
            <a:endParaRPr lang="zh-TW" altLang="en-US"/>
          </a:p>
        </p:txBody>
      </p:sp>
    </p:spTree>
    <p:extLst>
      <p:ext uri="{BB962C8B-B14F-4D97-AF65-F5344CB8AC3E}">
        <p14:creationId xmlns:p14="http://schemas.microsoft.com/office/powerpoint/2010/main" val="1647904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Guest Kernel Space Mapping Sharing</a:t>
            </a:r>
            <a:endParaRPr lang="zh-TW" altLang="en-US" dirty="0"/>
          </a:p>
        </p:txBody>
      </p:sp>
      <p:sp>
        <p:nvSpPr>
          <p:cNvPr id="5" name="矩形 4"/>
          <p:cNvSpPr/>
          <p:nvPr/>
        </p:nvSpPr>
        <p:spPr>
          <a:xfrm>
            <a:off x="3112565" y="1307892"/>
            <a:ext cx="972108" cy="107653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dirty="0"/>
          </a:p>
        </p:txBody>
      </p:sp>
      <p:cxnSp>
        <p:nvCxnSpPr>
          <p:cNvPr id="8" name="直線接點 7"/>
          <p:cNvCxnSpPr/>
          <p:nvPr/>
        </p:nvCxnSpPr>
        <p:spPr>
          <a:xfrm>
            <a:off x="3112565" y="1703621"/>
            <a:ext cx="972108" cy="0"/>
          </a:xfrm>
          <a:prstGeom prst="line">
            <a:avLst/>
          </a:prstGeom>
        </p:spPr>
        <p:style>
          <a:lnRef idx="1">
            <a:schemeClr val="dk1"/>
          </a:lnRef>
          <a:fillRef idx="0">
            <a:schemeClr val="dk1"/>
          </a:fillRef>
          <a:effectRef idx="0">
            <a:schemeClr val="dk1"/>
          </a:effectRef>
          <a:fontRef idx="minor">
            <a:schemeClr val="tx1"/>
          </a:fontRef>
        </p:style>
      </p:cxnSp>
      <p:sp>
        <p:nvSpPr>
          <p:cNvPr id="9" name="文字方塊 8"/>
          <p:cNvSpPr txBox="1"/>
          <p:nvPr/>
        </p:nvSpPr>
        <p:spPr>
          <a:xfrm>
            <a:off x="3175920" y="1919644"/>
            <a:ext cx="1059906" cy="300082"/>
          </a:xfrm>
          <a:prstGeom prst="rect">
            <a:avLst/>
          </a:prstGeom>
          <a:noFill/>
        </p:spPr>
        <p:txBody>
          <a:bodyPr wrap="none" rtlCol="0">
            <a:spAutoFit/>
          </a:bodyPr>
          <a:lstStyle/>
          <a:p>
            <a:r>
              <a:rPr lang="en-US" altLang="zh-TW" sz="1350" dirty="0"/>
              <a:t>User space</a:t>
            </a:r>
            <a:endParaRPr lang="zh-TW" altLang="en-US" sz="1350" dirty="0"/>
          </a:p>
        </p:txBody>
      </p:sp>
      <p:sp>
        <p:nvSpPr>
          <p:cNvPr id="10" name="文字方塊 9"/>
          <p:cNvSpPr txBox="1"/>
          <p:nvPr/>
        </p:nvSpPr>
        <p:spPr>
          <a:xfrm>
            <a:off x="3107992" y="1387302"/>
            <a:ext cx="1194558" cy="300082"/>
          </a:xfrm>
          <a:prstGeom prst="rect">
            <a:avLst/>
          </a:prstGeom>
          <a:noFill/>
        </p:spPr>
        <p:txBody>
          <a:bodyPr wrap="none" rtlCol="0">
            <a:spAutoFit/>
          </a:bodyPr>
          <a:lstStyle/>
          <a:p>
            <a:r>
              <a:rPr lang="en-US" altLang="zh-TW" sz="1350" dirty="0"/>
              <a:t>Kernel space</a:t>
            </a:r>
            <a:endParaRPr lang="zh-TW" altLang="en-US" sz="1350" dirty="0"/>
          </a:p>
        </p:txBody>
      </p:sp>
      <p:sp>
        <p:nvSpPr>
          <p:cNvPr id="12" name="矩形 11"/>
          <p:cNvSpPr/>
          <p:nvPr/>
        </p:nvSpPr>
        <p:spPr>
          <a:xfrm>
            <a:off x="5110787" y="1307891"/>
            <a:ext cx="972108" cy="107653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dirty="0"/>
          </a:p>
        </p:txBody>
      </p:sp>
      <p:cxnSp>
        <p:nvCxnSpPr>
          <p:cNvPr id="13" name="直線接點 12"/>
          <p:cNvCxnSpPr/>
          <p:nvPr/>
        </p:nvCxnSpPr>
        <p:spPr>
          <a:xfrm>
            <a:off x="5110787" y="1703620"/>
            <a:ext cx="972108" cy="0"/>
          </a:xfrm>
          <a:prstGeom prst="line">
            <a:avLst/>
          </a:prstGeom>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5174142" y="1919644"/>
            <a:ext cx="1059906" cy="300082"/>
          </a:xfrm>
          <a:prstGeom prst="rect">
            <a:avLst/>
          </a:prstGeom>
          <a:noFill/>
        </p:spPr>
        <p:txBody>
          <a:bodyPr wrap="none" rtlCol="0">
            <a:spAutoFit/>
          </a:bodyPr>
          <a:lstStyle/>
          <a:p>
            <a:r>
              <a:rPr lang="en-US" altLang="zh-TW" sz="1350" dirty="0"/>
              <a:t>User space</a:t>
            </a:r>
            <a:endParaRPr lang="zh-TW" altLang="en-US" sz="1350" dirty="0"/>
          </a:p>
        </p:txBody>
      </p:sp>
      <p:sp>
        <p:nvSpPr>
          <p:cNvPr id="15" name="文字方塊 14"/>
          <p:cNvSpPr txBox="1"/>
          <p:nvPr/>
        </p:nvSpPr>
        <p:spPr>
          <a:xfrm>
            <a:off x="5106214" y="1387301"/>
            <a:ext cx="1194558" cy="300082"/>
          </a:xfrm>
          <a:prstGeom prst="rect">
            <a:avLst/>
          </a:prstGeom>
          <a:noFill/>
        </p:spPr>
        <p:txBody>
          <a:bodyPr wrap="none" rtlCol="0">
            <a:spAutoFit/>
          </a:bodyPr>
          <a:lstStyle/>
          <a:p>
            <a:r>
              <a:rPr lang="en-US" altLang="zh-TW" sz="1350" dirty="0"/>
              <a:t>Kernel space</a:t>
            </a:r>
            <a:endParaRPr lang="zh-TW" altLang="en-US" sz="1350" dirty="0"/>
          </a:p>
        </p:txBody>
      </p:sp>
      <p:sp>
        <p:nvSpPr>
          <p:cNvPr id="16" name="等於 15"/>
          <p:cNvSpPr/>
          <p:nvPr/>
        </p:nvSpPr>
        <p:spPr>
          <a:xfrm>
            <a:off x="4438802" y="1408190"/>
            <a:ext cx="378042" cy="24143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7" name="不等於 16"/>
          <p:cNvSpPr/>
          <p:nvPr/>
        </p:nvSpPr>
        <p:spPr>
          <a:xfrm>
            <a:off x="4438802" y="1917517"/>
            <a:ext cx="378042" cy="276999"/>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sp>
        <p:nvSpPr>
          <p:cNvPr id="18" name="文字方塊 17"/>
          <p:cNvSpPr txBox="1"/>
          <p:nvPr/>
        </p:nvSpPr>
        <p:spPr>
          <a:xfrm>
            <a:off x="3004586" y="2439716"/>
            <a:ext cx="1463862" cy="300082"/>
          </a:xfrm>
          <a:prstGeom prst="rect">
            <a:avLst/>
          </a:prstGeom>
          <a:noFill/>
        </p:spPr>
        <p:txBody>
          <a:bodyPr wrap="none" rtlCol="0">
            <a:spAutoFit/>
          </a:bodyPr>
          <a:lstStyle/>
          <a:p>
            <a:r>
              <a:rPr lang="en-US" altLang="zh-TW" sz="1350" dirty="0"/>
              <a:t>Guest Process 1</a:t>
            </a:r>
            <a:endParaRPr lang="zh-TW" altLang="en-US" sz="1350" dirty="0"/>
          </a:p>
        </p:txBody>
      </p:sp>
      <p:sp>
        <p:nvSpPr>
          <p:cNvPr id="19" name="文字方塊 18"/>
          <p:cNvSpPr txBox="1"/>
          <p:nvPr/>
        </p:nvSpPr>
        <p:spPr>
          <a:xfrm>
            <a:off x="5002808" y="2439716"/>
            <a:ext cx="1463862" cy="300082"/>
          </a:xfrm>
          <a:prstGeom prst="rect">
            <a:avLst/>
          </a:prstGeom>
          <a:noFill/>
        </p:spPr>
        <p:txBody>
          <a:bodyPr wrap="none" rtlCol="0">
            <a:spAutoFit/>
          </a:bodyPr>
          <a:lstStyle/>
          <a:p>
            <a:r>
              <a:rPr lang="en-US" altLang="zh-TW" sz="1350" dirty="0"/>
              <a:t>Guest Process 2</a:t>
            </a:r>
            <a:endParaRPr lang="zh-TW" altLang="en-US" sz="1350" dirty="0"/>
          </a:p>
        </p:txBody>
      </p:sp>
      <p:sp>
        <p:nvSpPr>
          <p:cNvPr id="21" name="矩形 20"/>
          <p:cNvSpPr/>
          <p:nvPr/>
        </p:nvSpPr>
        <p:spPr>
          <a:xfrm>
            <a:off x="2593361" y="3044955"/>
            <a:ext cx="972108" cy="1076539"/>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dirty="0"/>
          </a:p>
        </p:txBody>
      </p:sp>
      <p:cxnSp>
        <p:nvCxnSpPr>
          <p:cNvPr id="22" name="直線接點 21"/>
          <p:cNvCxnSpPr/>
          <p:nvPr/>
        </p:nvCxnSpPr>
        <p:spPr>
          <a:xfrm>
            <a:off x="2593361" y="3440684"/>
            <a:ext cx="972108" cy="0"/>
          </a:xfrm>
          <a:prstGeom prst="line">
            <a:avLst/>
          </a:prstGeom>
        </p:spPr>
        <p:style>
          <a:lnRef idx="1">
            <a:schemeClr val="dk1"/>
          </a:lnRef>
          <a:fillRef idx="0">
            <a:schemeClr val="dk1"/>
          </a:fillRef>
          <a:effectRef idx="0">
            <a:schemeClr val="dk1"/>
          </a:effectRef>
          <a:fontRef idx="minor">
            <a:schemeClr val="tx1"/>
          </a:fontRef>
        </p:style>
      </p:cxnSp>
      <p:sp>
        <p:nvSpPr>
          <p:cNvPr id="23" name="文字方塊 22"/>
          <p:cNvSpPr txBox="1"/>
          <p:nvPr/>
        </p:nvSpPr>
        <p:spPr>
          <a:xfrm>
            <a:off x="2656715" y="3656708"/>
            <a:ext cx="1059906" cy="300082"/>
          </a:xfrm>
          <a:prstGeom prst="rect">
            <a:avLst/>
          </a:prstGeom>
          <a:noFill/>
        </p:spPr>
        <p:txBody>
          <a:bodyPr wrap="none" rtlCol="0">
            <a:spAutoFit/>
          </a:bodyPr>
          <a:lstStyle/>
          <a:p>
            <a:r>
              <a:rPr lang="en-US" altLang="zh-TW" sz="1350" dirty="0"/>
              <a:t>User space</a:t>
            </a:r>
            <a:endParaRPr lang="zh-TW" altLang="en-US" sz="1350" dirty="0"/>
          </a:p>
        </p:txBody>
      </p:sp>
      <p:sp>
        <p:nvSpPr>
          <p:cNvPr id="24" name="文字方塊 23"/>
          <p:cNvSpPr txBox="1"/>
          <p:nvPr/>
        </p:nvSpPr>
        <p:spPr>
          <a:xfrm>
            <a:off x="2588788" y="3124366"/>
            <a:ext cx="1194558" cy="300082"/>
          </a:xfrm>
          <a:prstGeom prst="rect">
            <a:avLst/>
          </a:prstGeom>
          <a:noFill/>
        </p:spPr>
        <p:txBody>
          <a:bodyPr wrap="none" rtlCol="0">
            <a:spAutoFit/>
          </a:bodyPr>
          <a:lstStyle/>
          <a:p>
            <a:r>
              <a:rPr lang="en-US" altLang="zh-TW" sz="1350" dirty="0"/>
              <a:t>Kernel space</a:t>
            </a:r>
            <a:endParaRPr lang="zh-TW" altLang="en-US" sz="1350" dirty="0"/>
          </a:p>
        </p:txBody>
      </p:sp>
      <p:sp>
        <p:nvSpPr>
          <p:cNvPr id="25" name="矩形 24"/>
          <p:cNvSpPr/>
          <p:nvPr/>
        </p:nvSpPr>
        <p:spPr>
          <a:xfrm>
            <a:off x="4116987" y="2902414"/>
            <a:ext cx="802014" cy="412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Shadow table</a:t>
            </a:r>
            <a:endParaRPr lang="zh-TW" altLang="en-US" sz="1350" dirty="0"/>
          </a:p>
        </p:txBody>
      </p:sp>
      <p:cxnSp>
        <p:nvCxnSpPr>
          <p:cNvPr id="29" name="直線接點 28"/>
          <p:cNvCxnSpPr/>
          <p:nvPr/>
        </p:nvCxnSpPr>
        <p:spPr>
          <a:xfrm>
            <a:off x="1979712" y="2774925"/>
            <a:ext cx="50765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116987" y="3382637"/>
            <a:ext cx="802014" cy="412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Shadow table</a:t>
            </a:r>
            <a:endParaRPr lang="zh-TW" altLang="en-US" sz="1350" dirty="0"/>
          </a:p>
        </p:txBody>
      </p:sp>
      <p:sp>
        <p:nvSpPr>
          <p:cNvPr id="31" name="矩形 30"/>
          <p:cNvSpPr/>
          <p:nvPr/>
        </p:nvSpPr>
        <p:spPr>
          <a:xfrm>
            <a:off x="4100564" y="3855045"/>
            <a:ext cx="802014" cy="4125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Shadow table</a:t>
            </a:r>
            <a:endParaRPr lang="zh-TW" altLang="en-US" sz="1350" dirty="0"/>
          </a:p>
        </p:txBody>
      </p:sp>
      <p:cxnSp>
        <p:nvCxnSpPr>
          <p:cNvPr id="33" name="直線接點 32"/>
          <p:cNvCxnSpPr/>
          <p:nvPr/>
        </p:nvCxnSpPr>
        <p:spPr>
          <a:xfrm flipV="1">
            <a:off x="3565468" y="2902414"/>
            <a:ext cx="489437" cy="142541"/>
          </a:xfrm>
          <a:prstGeom prst="line">
            <a:avLst/>
          </a:prstGeom>
        </p:spPr>
        <p:style>
          <a:lnRef idx="3">
            <a:schemeClr val="accent5"/>
          </a:lnRef>
          <a:fillRef idx="0">
            <a:schemeClr val="accent5"/>
          </a:fillRef>
          <a:effectRef idx="2">
            <a:schemeClr val="accent5"/>
          </a:effectRef>
          <a:fontRef idx="minor">
            <a:schemeClr val="tx1"/>
          </a:fontRef>
        </p:style>
      </p:cxnSp>
      <p:cxnSp>
        <p:nvCxnSpPr>
          <p:cNvPr id="35" name="直線接點 34"/>
          <p:cNvCxnSpPr/>
          <p:nvPr/>
        </p:nvCxnSpPr>
        <p:spPr>
          <a:xfrm>
            <a:off x="3565468" y="3440685"/>
            <a:ext cx="489437" cy="826931"/>
          </a:xfrm>
          <a:prstGeom prst="line">
            <a:avLst/>
          </a:prstGeom>
        </p:spPr>
        <p:style>
          <a:lnRef idx="3">
            <a:schemeClr val="accent5"/>
          </a:lnRef>
          <a:fillRef idx="0">
            <a:schemeClr val="accent5"/>
          </a:fillRef>
          <a:effectRef idx="2">
            <a:schemeClr val="accent5"/>
          </a:effectRef>
          <a:fontRef idx="minor">
            <a:schemeClr val="tx1"/>
          </a:fontRef>
        </p:style>
      </p:cxnSp>
      <p:sp>
        <p:nvSpPr>
          <p:cNvPr id="38" name="文字方塊 37"/>
          <p:cNvSpPr txBox="1"/>
          <p:nvPr/>
        </p:nvSpPr>
        <p:spPr>
          <a:xfrm>
            <a:off x="5012029" y="3314986"/>
            <a:ext cx="2906565" cy="507831"/>
          </a:xfrm>
          <a:prstGeom prst="rect">
            <a:avLst/>
          </a:prstGeom>
          <a:noFill/>
        </p:spPr>
        <p:txBody>
          <a:bodyPr wrap="none" rtlCol="0">
            <a:spAutoFit/>
          </a:bodyPr>
          <a:lstStyle/>
          <a:p>
            <a:r>
              <a:rPr lang="en-US" altLang="zh-TW" sz="1350" i="1" dirty="0"/>
              <a:t>The shadow tables of kernel space </a:t>
            </a:r>
          </a:p>
          <a:p>
            <a:r>
              <a:rPr lang="en-US" altLang="zh-TW" sz="1350" i="1" dirty="0"/>
              <a:t>are shared by all guest processes</a:t>
            </a:r>
            <a:endParaRPr lang="zh-TW" altLang="en-US" sz="1350" i="1" dirty="0"/>
          </a:p>
        </p:txBody>
      </p:sp>
      <p:sp>
        <p:nvSpPr>
          <p:cNvPr id="3" name="灯片编号占位符 2">
            <a:extLst>
              <a:ext uri="{FF2B5EF4-FFF2-40B4-BE49-F238E27FC236}">
                <a16:creationId xmlns:a16="http://schemas.microsoft.com/office/drawing/2014/main" id="{013245C6-74D5-B76A-3215-BDF5DB9EE3D8}"/>
              </a:ext>
            </a:extLst>
          </p:cNvPr>
          <p:cNvSpPr>
            <a:spLocks noGrp="1"/>
          </p:cNvSpPr>
          <p:nvPr>
            <p:ph type="sldNum" sz="quarter" idx="10"/>
          </p:nvPr>
        </p:nvSpPr>
        <p:spPr/>
        <p:txBody>
          <a:bodyPr/>
          <a:lstStyle/>
          <a:p>
            <a:fld id="{D9B6BDF2-6896-4B98-8776-C18582F63BA5}" type="slidenum">
              <a:rPr lang="zh-TW" altLang="en-US" smtClean="0"/>
              <a:pPr/>
              <a:t>58</a:t>
            </a:fld>
            <a:endParaRPr lang="zh-TW" altLang="en-US"/>
          </a:p>
        </p:txBody>
      </p:sp>
    </p:spTree>
    <p:extLst>
      <p:ext uri="{BB962C8B-B14F-4D97-AF65-F5344CB8AC3E}">
        <p14:creationId xmlns:p14="http://schemas.microsoft.com/office/powerpoint/2010/main" val="1810459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a:t>Reduce Guest Page Table Synchronization Overhead</a:t>
            </a:r>
          </a:p>
        </p:txBody>
      </p:sp>
      <p:sp>
        <p:nvSpPr>
          <p:cNvPr id="3" name="內容版面配置區 2"/>
          <p:cNvSpPr>
            <a:spLocks noGrp="1"/>
          </p:cNvSpPr>
          <p:nvPr>
            <p:ph idx="1"/>
          </p:nvPr>
        </p:nvSpPr>
        <p:spPr>
          <a:xfrm>
            <a:off x="798510" y="844153"/>
            <a:ext cx="7517717" cy="1727597"/>
          </a:xfrm>
        </p:spPr>
        <p:txBody>
          <a:bodyPr/>
          <a:lstStyle/>
          <a:p>
            <a:r>
              <a:rPr lang="en-US" altLang="zh-TW" sz="2000" dirty="0">
                <a:latin typeface="Times New Roman" panose="02020603050405020304" pitchFamily="18" charset="0"/>
                <a:cs typeface="Times New Roman" panose="02020603050405020304" pitchFamily="18" charset="0"/>
              </a:rPr>
              <a:t>We use </a:t>
            </a:r>
            <a:r>
              <a:rPr lang="en-US" altLang="zh-TW" sz="2000" dirty="0" err="1">
                <a:latin typeface="Times New Roman" panose="02020603050405020304" pitchFamily="18" charset="0"/>
                <a:cs typeface="Times New Roman" panose="02020603050405020304" pitchFamily="18" charset="0"/>
              </a:rPr>
              <a:t>para</a:t>
            </a:r>
            <a:r>
              <a:rPr lang="en-US" altLang="zh-TW" sz="2000" dirty="0">
                <a:latin typeface="Times New Roman" panose="02020603050405020304" pitchFamily="18" charset="0"/>
                <a:cs typeface="Times New Roman" panose="02020603050405020304" pitchFamily="18" charset="0"/>
              </a:rPr>
              <a:t>-virtualization to inform hypervisor when guest would like to change guest page table</a:t>
            </a:r>
          </a:p>
          <a:p>
            <a:r>
              <a:rPr lang="en-US" altLang="zh-TW" sz="2000" dirty="0">
                <a:latin typeface="Times New Roman" panose="02020603050405020304" pitchFamily="18" charset="0"/>
                <a:cs typeface="Times New Roman" panose="02020603050405020304" pitchFamily="18" charset="0"/>
              </a:rPr>
              <a:t>This method will eliminate from using write-protection for synchronization</a:t>
            </a:r>
            <a:endParaRPr lang="zh-TW" altLang="en-US" sz="20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A4464F1C-2EF4-6A9D-F3D7-FD8CE6B27EF7}"/>
              </a:ext>
            </a:extLst>
          </p:cNvPr>
          <p:cNvSpPr>
            <a:spLocks noGrp="1"/>
          </p:cNvSpPr>
          <p:nvPr>
            <p:ph type="sldNum" sz="quarter" idx="10"/>
          </p:nvPr>
        </p:nvSpPr>
        <p:spPr/>
        <p:txBody>
          <a:bodyPr/>
          <a:lstStyle/>
          <a:p>
            <a:fld id="{D9B6BDF2-6896-4B98-8776-C18582F63BA5}" type="slidenum">
              <a:rPr lang="zh-TW" altLang="en-US" smtClean="0"/>
              <a:pPr/>
              <a:t>59</a:t>
            </a:fld>
            <a:endParaRPr lang="zh-TW" altLang="en-US"/>
          </a:p>
        </p:txBody>
      </p:sp>
    </p:spTree>
    <p:extLst>
      <p:ext uri="{BB962C8B-B14F-4D97-AF65-F5344CB8AC3E}">
        <p14:creationId xmlns:p14="http://schemas.microsoft.com/office/powerpoint/2010/main" val="154703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92" y="108349"/>
            <a:ext cx="7753198" cy="519113"/>
          </a:xfrm>
        </p:spPr>
        <p:txBody>
          <a:bodyPr/>
          <a:lstStyle/>
          <a:p>
            <a:r>
              <a:rPr lang="en-US" dirty="0"/>
              <a:t>Hardware Assistance in </a:t>
            </a:r>
            <a:r>
              <a:rPr lang="en-US" dirty="0" err="1"/>
              <a:t>Xen</a:t>
            </a:r>
            <a:endParaRPr lang="en-US" dirty="0"/>
          </a:p>
        </p:txBody>
      </p:sp>
      <p:sp>
        <p:nvSpPr>
          <p:cNvPr id="3" name="Content Placeholder 2"/>
          <p:cNvSpPr>
            <a:spLocks noGrp="1"/>
          </p:cNvSpPr>
          <p:nvPr>
            <p:ph idx="1"/>
          </p:nvPr>
        </p:nvSpPr>
        <p:spPr>
          <a:xfrm>
            <a:off x="1016562" y="848652"/>
            <a:ext cx="7099750" cy="3543300"/>
          </a:xfrm>
        </p:spPr>
        <p:txBody>
          <a:bodyPr>
            <a:noAutofit/>
          </a:bodyPr>
          <a:lstStyle/>
          <a:p>
            <a:pPr>
              <a:lnSpc>
                <a:spcPct val="90000"/>
              </a:lnSpc>
            </a:pPr>
            <a:r>
              <a:rPr lang="en-GB" sz="2000" dirty="0">
                <a:latin typeface="Times New Roman" panose="02020603050405020304" pitchFamily="18" charset="0"/>
                <a:cs typeface="Times New Roman" panose="02020603050405020304" pitchFamily="18" charset="0"/>
              </a:rPr>
              <a:t>Hardware assistance :</a:t>
            </a:r>
          </a:p>
          <a:p>
            <a:pPr lvl="1">
              <a:lnSpc>
                <a:spcPct val="90000"/>
              </a:lnSpc>
            </a:pPr>
            <a:r>
              <a:rPr lang="en-US" sz="1800" dirty="0">
                <a:latin typeface="Times New Roman" panose="02020603050405020304" pitchFamily="18" charset="0"/>
                <a:cs typeface="Times New Roman" panose="02020603050405020304" pitchFamily="18" charset="0"/>
              </a:rPr>
              <a:t>CPU provides </a:t>
            </a:r>
            <a:r>
              <a:rPr lang="en-US" sz="1800" b="1" dirty="0" err="1">
                <a:latin typeface="Times New Roman" panose="02020603050405020304" pitchFamily="18" charset="0"/>
                <a:cs typeface="Times New Roman" panose="02020603050405020304" pitchFamily="18" charset="0"/>
              </a:rPr>
              <a:t>VMExit</a:t>
            </a:r>
            <a:r>
              <a:rPr lang="en-US" sz="1800" dirty="0">
                <a:latin typeface="Times New Roman" panose="02020603050405020304" pitchFamily="18" charset="0"/>
                <a:cs typeface="Times New Roman" panose="02020603050405020304" pitchFamily="18" charset="0"/>
              </a:rPr>
              <a:t> for certain privileged instructions</a:t>
            </a:r>
          </a:p>
          <a:p>
            <a:pPr lvl="1">
              <a:lnSpc>
                <a:spcPct val="90000"/>
              </a:lnSpc>
            </a:pPr>
            <a:r>
              <a:rPr lang="en-US" sz="1800" dirty="0">
                <a:latin typeface="Times New Roman" panose="02020603050405020304" pitchFamily="18" charset="0"/>
                <a:cs typeface="Times New Roman" panose="02020603050405020304" pitchFamily="18" charset="0"/>
              </a:rPr>
              <a:t>Extend page tables used to virtualize memory</a:t>
            </a:r>
            <a:endParaRPr lang="en-GB" sz="1800" dirty="0">
              <a:latin typeface="Times New Roman" panose="02020603050405020304" pitchFamily="18" charset="0"/>
              <a:cs typeface="Times New Roman" panose="02020603050405020304" pitchFamily="18" charset="0"/>
            </a:endParaRPr>
          </a:p>
          <a:p>
            <a:pPr>
              <a:lnSpc>
                <a:spcPct val="90000"/>
              </a:lnSpc>
            </a:pPr>
            <a:r>
              <a:rPr lang="en-GB" sz="2000" dirty="0" err="1">
                <a:latin typeface="Times New Roman" panose="02020603050405020304" pitchFamily="18" charset="0"/>
                <a:cs typeface="Times New Roman" panose="02020603050405020304" pitchFamily="18" charset="0"/>
              </a:rPr>
              <a:t>Xen</a:t>
            </a:r>
            <a:r>
              <a:rPr lang="en-GB" sz="2000" dirty="0">
                <a:latin typeface="Times New Roman" panose="02020603050405020304" pitchFamily="18" charset="0"/>
                <a:cs typeface="Times New Roman" panose="02020603050405020304" pitchFamily="18" charset="0"/>
              </a:rPr>
              <a:t> features :</a:t>
            </a:r>
          </a:p>
          <a:p>
            <a:pPr lvl="1">
              <a:lnSpc>
                <a:spcPct val="90000"/>
              </a:lnSpc>
            </a:pPr>
            <a:r>
              <a:rPr lang="en-GB" sz="1800" dirty="0">
                <a:latin typeface="Times New Roman" panose="02020603050405020304" pitchFamily="18" charset="0"/>
                <a:cs typeface="Times New Roman" panose="02020603050405020304" pitchFamily="18" charset="0"/>
              </a:rPr>
              <a:t>Enable Guest OS to be run without modification</a:t>
            </a:r>
          </a:p>
          <a:p>
            <a:pPr lvl="2">
              <a:lnSpc>
                <a:spcPct val="90000"/>
              </a:lnSpc>
            </a:pPr>
            <a:r>
              <a:rPr lang="en-GB" sz="1600" dirty="0">
                <a:latin typeface="Times New Roman" panose="02020603050405020304" pitchFamily="18" charset="0"/>
                <a:cs typeface="Times New Roman" panose="02020603050405020304" pitchFamily="18" charset="0"/>
              </a:rPr>
              <a:t>For example, legacy Linux and Windows</a:t>
            </a:r>
          </a:p>
          <a:p>
            <a:pPr lvl="1">
              <a:lnSpc>
                <a:spcPct val="90000"/>
              </a:lnSpc>
            </a:pPr>
            <a:r>
              <a:rPr lang="en-GB" sz="1800" dirty="0">
                <a:latin typeface="Times New Roman" panose="02020603050405020304" pitchFamily="18" charset="0"/>
                <a:cs typeface="Times New Roman" panose="02020603050405020304" pitchFamily="18" charset="0"/>
              </a:rPr>
              <a:t>Provide simple platform emulation</a:t>
            </a:r>
          </a:p>
          <a:p>
            <a:pPr lvl="2">
              <a:lnSpc>
                <a:spcPct val="90000"/>
              </a:lnSpc>
            </a:pPr>
            <a:r>
              <a:rPr lang="en-GB" sz="1600" dirty="0">
                <a:latin typeface="Times New Roman" panose="02020603050405020304" pitchFamily="18" charset="0"/>
                <a:cs typeface="Times New Roman" panose="02020603050405020304" pitchFamily="18" charset="0"/>
              </a:rPr>
              <a:t>BIOS, </a:t>
            </a:r>
            <a:r>
              <a:rPr lang="en-GB" sz="1600" dirty="0" err="1">
                <a:latin typeface="Times New Roman" panose="02020603050405020304" pitchFamily="18" charset="0"/>
                <a:cs typeface="Times New Roman" panose="02020603050405020304" pitchFamily="18" charset="0"/>
              </a:rPr>
              <a:t>apic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iopaic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rtc</a:t>
            </a:r>
            <a:r>
              <a:rPr lang="en-GB" sz="1600" dirty="0">
                <a:latin typeface="Times New Roman" panose="02020603050405020304" pitchFamily="18" charset="0"/>
                <a:cs typeface="Times New Roman" panose="02020603050405020304" pitchFamily="18" charset="0"/>
              </a:rPr>
              <a:t>, Net (pcnet32), IDE emulation</a:t>
            </a:r>
          </a:p>
          <a:p>
            <a:pPr lvl="1">
              <a:lnSpc>
                <a:spcPct val="90000"/>
              </a:lnSpc>
            </a:pPr>
            <a:r>
              <a:rPr lang="en-GB" sz="1800" dirty="0">
                <a:latin typeface="Times New Roman" panose="02020603050405020304" pitchFamily="18" charset="0"/>
                <a:cs typeface="Times New Roman" panose="02020603050405020304" pitchFamily="18" charset="0"/>
              </a:rPr>
              <a:t>Install </a:t>
            </a:r>
            <a:r>
              <a:rPr lang="en-GB" sz="1800" dirty="0" err="1">
                <a:latin typeface="Times New Roman" panose="02020603050405020304" pitchFamily="18" charset="0"/>
                <a:cs typeface="Times New Roman" panose="02020603050405020304" pitchFamily="18" charset="0"/>
              </a:rPr>
              <a:t>para</a:t>
            </a:r>
            <a:r>
              <a:rPr lang="en-GB" sz="1800" dirty="0">
                <a:latin typeface="Times New Roman" panose="02020603050405020304" pitchFamily="18" charset="0"/>
                <a:cs typeface="Times New Roman" panose="02020603050405020304" pitchFamily="18" charset="0"/>
              </a:rPr>
              <a:t>-virtualized drivers after booting for high-performance IO</a:t>
            </a:r>
          </a:p>
          <a:p>
            <a:pPr lvl="1">
              <a:lnSpc>
                <a:spcPct val="90000"/>
              </a:lnSpc>
            </a:pPr>
            <a:r>
              <a:rPr lang="en-GB" sz="1800" dirty="0">
                <a:latin typeface="Times New Roman" panose="02020603050405020304" pitchFamily="18" charset="0"/>
                <a:cs typeface="Times New Roman" panose="02020603050405020304" pitchFamily="18" charset="0"/>
              </a:rPr>
              <a:t>Possibility for CPU and memory </a:t>
            </a:r>
            <a:r>
              <a:rPr lang="en-GB" sz="1800" dirty="0" err="1">
                <a:latin typeface="Times New Roman" panose="02020603050405020304" pitchFamily="18" charset="0"/>
                <a:cs typeface="Times New Roman" panose="02020603050405020304" pitchFamily="18" charset="0"/>
              </a:rPr>
              <a:t>para</a:t>
            </a:r>
            <a:r>
              <a:rPr lang="en-GB" sz="1800" dirty="0">
                <a:latin typeface="Times New Roman" panose="02020603050405020304" pitchFamily="18" charset="0"/>
                <a:cs typeface="Times New Roman" panose="02020603050405020304" pitchFamily="18" charset="0"/>
              </a:rPr>
              <a:t>-virtualization</a:t>
            </a:r>
          </a:p>
          <a:p>
            <a:pPr lvl="2">
              <a:lnSpc>
                <a:spcPct val="90000"/>
              </a:lnSpc>
            </a:pPr>
            <a:r>
              <a:rPr lang="en-GB" sz="1600" dirty="0">
                <a:latin typeface="Times New Roman" panose="02020603050405020304" pitchFamily="18" charset="0"/>
                <a:cs typeface="Times New Roman" panose="02020603050405020304" pitchFamily="18" charset="0"/>
              </a:rPr>
              <a:t>Non-invasive hypervisor hints from OS</a:t>
            </a:r>
          </a:p>
        </p:txBody>
      </p:sp>
      <p:sp>
        <p:nvSpPr>
          <p:cNvPr id="4" name="灯片编号占位符 3">
            <a:extLst>
              <a:ext uri="{FF2B5EF4-FFF2-40B4-BE49-F238E27FC236}">
                <a16:creationId xmlns:a16="http://schemas.microsoft.com/office/drawing/2014/main" id="{A5F0931D-16DC-E376-B261-0CE2A213819C}"/>
              </a:ext>
            </a:extLst>
          </p:cNvPr>
          <p:cNvSpPr>
            <a:spLocks noGrp="1"/>
          </p:cNvSpPr>
          <p:nvPr>
            <p:ph type="sldNum" sz="quarter" idx="10"/>
          </p:nvPr>
        </p:nvSpPr>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1046701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a:t>ARMvisor</a:t>
            </a:r>
            <a:r>
              <a:rPr lang="en-US" altLang="zh-TW" dirty="0"/>
              <a:t> ON ARM - </a:t>
            </a:r>
            <a:r>
              <a:rPr lang="en-US" altLang="zh-CN" dirty="0"/>
              <a:t>I/O Virtualization</a:t>
            </a:r>
            <a:endParaRPr lang="en-US" dirty="0"/>
          </a:p>
        </p:txBody>
      </p:sp>
      <p:sp>
        <p:nvSpPr>
          <p:cNvPr id="5" name="文本占位符 4">
            <a:extLst>
              <a:ext uri="{FF2B5EF4-FFF2-40B4-BE49-F238E27FC236}">
                <a16:creationId xmlns:a16="http://schemas.microsoft.com/office/drawing/2014/main" id="{496C729C-9F5E-63E7-A459-C05904BF6DDA}"/>
              </a:ext>
            </a:extLst>
          </p:cNvPr>
          <p:cNvSpPr>
            <a:spLocks noGrp="1"/>
          </p:cNvSpPr>
          <p:nvPr>
            <p:ph type="body" idx="1"/>
          </p:nvPr>
        </p:nvSpPr>
        <p:spPr/>
        <p:txBody>
          <a:bodyPr/>
          <a:lstStyle/>
          <a:p>
            <a:endParaRPr lang="zh-CN" altLang="en-US"/>
          </a:p>
        </p:txBody>
      </p:sp>
      <p:sp>
        <p:nvSpPr>
          <p:cNvPr id="3" name="灯片编号占位符 2">
            <a:extLst>
              <a:ext uri="{FF2B5EF4-FFF2-40B4-BE49-F238E27FC236}">
                <a16:creationId xmlns:a16="http://schemas.microsoft.com/office/drawing/2014/main" id="{37BDDEE9-F962-F6EE-8F72-21D2281BB872}"/>
              </a:ext>
            </a:extLst>
          </p:cNvPr>
          <p:cNvSpPr>
            <a:spLocks noGrp="1"/>
          </p:cNvSpPr>
          <p:nvPr>
            <p:ph type="sldNum" sz="quarter" idx="10"/>
          </p:nvPr>
        </p:nvSpPr>
        <p:spPr/>
        <p:txBody>
          <a:bodyPr/>
          <a:lstStyle/>
          <a:p>
            <a:fld id="{D9B6BDF2-6896-4B98-8776-C18582F63BA5}" type="slidenum">
              <a:rPr lang="zh-TW" altLang="en-US" smtClean="0"/>
              <a:pPr/>
              <a:t>60</a:t>
            </a:fld>
            <a:endParaRPr lang="zh-TW" altLang="en-US"/>
          </a:p>
        </p:txBody>
      </p:sp>
    </p:spTree>
    <p:extLst>
      <p:ext uri="{BB962C8B-B14F-4D97-AF65-F5344CB8AC3E}">
        <p14:creationId xmlns:p14="http://schemas.microsoft.com/office/powerpoint/2010/main" val="4236206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lstStyle/>
          <a:p>
            <a:r>
              <a:rPr lang="en-US" altLang="zh-TW" dirty="0"/>
              <a:t>I/O Virtualization Flow</a:t>
            </a:r>
            <a:endParaRPr lang="zh-TW" altLang="en-US" dirty="0"/>
          </a:p>
        </p:txBody>
      </p:sp>
      <p:cxnSp>
        <p:nvCxnSpPr>
          <p:cNvPr id="6" name="直線接點 5"/>
          <p:cNvCxnSpPr/>
          <p:nvPr/>
        </p:nvCxnSpPr>
        <p:spPr>
          <a:xfrm>
            <a:off x="2627784" y="2841780"/>
            <a:ext cx="3672408"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圓角矩形 6"/>
          <p:cNvSpPr/>
          <p:nvPr/>
        </p:nvSpPr>
        <p:spPr>
          <a:xfrm>
            <a:off x="3147129" y="3165816"/>
            <a:ext cx="3078342" cy="54006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1350" dirty="0"/>
              <a:t>KVM-ARM</a:t>
            </a:r>
            <a:endParaRPr lang="zh-TW" altLang="en-US" sz="1350" dirty="0"/>
          </a:p>
        </p:txBody>
      </p:sp>
      <p:sp>
        <p:nvSpPr>
          <p:cNvPr id="8" name="圓角矩形 7"/>
          <p:cNvSpPr/>
          <p:nvPr/>
        </p:nvSpPr>
        <p:spPr>
          <a:xfrm>
            <a:off x="3147129" y="3801217"/>
            <a:ext cx="3078342" cy="5400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1350" dirty="0"/>
              <a:t>ARM Architecture</a:t>
            </a:r>
            <a:endParaRPr lang="zh-TW" altLang="en-US" sz="1350" dirty="0"/>
          </a:p>
        </p:txBody>
      </p:sp>
      <p:sp>
        <p:nvSpPr>
          <p:cNvPr id="9" name="圓角矩形 8"/>
          <p:cNvSpPr/>
          <p:nvPr/>
        </p:nvSpPr>
        <p:spPr>
          <a:xfrm>
            <a:off x="3147129" y="1923678"/>
            <a:ext cx="1235850" cy="54006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1350" dirty="0"/>
              <a:t>QEMU-ARM</a:t>
            </a:r>
            <a:endParaRPr lang="zh-TW" altLang="en-US" sz="1350" dirty="0"/>
          </a:p>
        </p:txBody>
      </p:sp>
      <p:sp>
        <p:nvSpPr>
          <p:cNvPr id="10" name="圓角矩形 9"/>
          <p:cNvSpPr/>
          <p:nvPr/>
        </p:nvSpPr>
        <p:spPr>
          <a:xfrm>
            <a:off x="4989621" y="1923678"/>
            <a:ext cx="1235850" cy="5400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TW" sz="1350" dirty="0"/>
              <a:t>Guest OS</a:t>
            </a:r>
            <a:endParaRPr lang="zh-TW" altLang="en-US" sz="1350" dirty="0"/>
          </a:p>
        </p:txBody>
      </p:sp>
      <p:sp>
        <p:nvSpPr>
          <p:cNvPr id="11" name="文字方塊 10"/>
          <p:cNvSpPr txBox="1"/>
          <p:nvPr/>
        </p:nvSpPr>
        <p:spPr>
          <a:xfrm>
            <a:off x="1871700" y="2193708"/>
            <a:ext cx="1088760" cy="300082"/>
          </a:xfrm>
          <a:prstGeom prst="rect">
            <a:avLst/>
          </a:prstGeom>
          <a:noFill/>
        </p:spPr>
        <p:txBody>
          <a:bodyPr wrap="none" rtlCol="0">
            <a:spAutoFit/>
          </a:bodyPr>
          <a:lstStyle/>
          <a:p>
            <a:r>
              <a:rPr lang="en-US" altLang="zh-TW" sz="1350" dirty="0"/>
              <a:t>User Space</a:t>
            </a:r>
            <a:endParaRPr lang="zh-TW" altLang="en-US" sz="1350" dirty="0"/>
          </a:p>
        </p:txBody>
      </p:sp>
      <p:sp>
        <p:nvSpPr>
          <p:cNvPr id="12" name="文字方塊 11"/>
          <p:cNvSpPr txBox="1"/>
          <p:nvPr/>
        </p:nvSpPr>
        <p:spPr>
          <a:xfrm>
            <a:off x="1871700" y="3175711"/>
            <a:ext cx="1223412" cy="300082"/>
          </a:xfrm>
          <a:prstGeom prst="rect">
            <a:avLst/>
          </a:prstGeom>
          <a:noFill/>
        </p:spPr>
        <p:txBody>
          <a:bodyPr wrap="none" rtlCol="0">
            <a:spAutoFit/>
          </a:bodyPr>
          <a:lstStyle/>
          <a:p>
            <a:r>
              <a:rPr lang="en-US" altLang="zh-TW" sz="1350" dirty="0"/>
              <a:t>Kernel Space</a:t>
            </a:r>
            <a:endParaRPr lang="zh-TW" altLang="en-US" sz="1350" dirty="0"/>
          </a:p>
        </p:txBody>
      </p:sp>
      <p:grpSp>
        <p:nvGrpSpPr>
          <p:cNvPr id="31" name="群組 30"/>
          <p:cNvGrpSpPr/>
          <p:nvPr/>
        </p:nvGrpSpPr>
        <p:grpSpPr>
          <a:xfrm>
            <a:off x="5490102" y="2544748"/>
            <a:ext cx="1300428" cy="617149"/>
            <a:chOff x="5796136" y="3392996"/>
            <a:chExt cx="1733903" cy="822865"/>
          </a:xfrm>
        </p:grpSpPr>
        <p:sp>
          <p:nvSpPr>
            <p:cNvPr id="13" name="向下箭號 12"/>
            <p:cNvSpPr/>
            <p:nvPr/>
          </p:nvSpPr>
          <p:spPr>
            <a:xfrm>
              <a:off x="5796136" y="3392996"/>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4" name="文字方塊 13"/>
            <p:cNvSpPr txBox="1"/>
            <p:nvPr/>
          </p:nvSpPr>
          <p:spPr>
            <a:xfrm>
              <a:off x="6142480" y="3413123"/>
              <a:ext cx="1387559" cy="400109"/>
            </a:xfrm>
            <a:prstGeom prst="rect">
              <a:avLst/>
            </a:prstGeom>
            <a:noFill/>
          </p:spPr>
          <p:txBody>
            <a:bodyPr wrap="none" rtlCol="0">
              <a:spAutoFit/>
            </a:bodyPr>
            <a:lstStyle/>
            <a:p>
              <a:r>
                <a:rPr lang="en-US" altLang="zh-TW" sz="1350" dirty="0"/>
                <a:t>R/W MMIO</a:t>
              </a:r>
              <a:endParaRPr lang="zh-TW" altLang="en-US" sz="1350" dirty="0"/>
            </a:p>
          </p:txBody>
        </p:sp>
        <p:sp>
          <p:nvSpPr>
            <p:cNvPr id="15" name="文字方塊 14"/>
            <p:cNvSpPr txBox="1"/>
            <p:nvPr/>
          </p:nvSpPr>
          <p:spPr>
            <a:xfrm>
              <a:off x="6181593" y="3815752"/>
              <a:ext cx="712161" cy="400109"/>
            </a:xfrm>
            <a:prstGeom prst="rect">
              <a:avLst/>
            </a:prstGeom>
            <a:noFill/>
          </p:spPr>
          <p:txBody>
            <a:bodyPr wrap="none" rtlCol="0">
              <a:spAutoFit/>
            </a:bodyPr>
            <a:lstStyle/>
            <a:p>
              <a:r>
                <a:rPr lang="en-US" altLang="zh-TW" sz="1350" dirty="0"/>
                <a:t>Trap</a:t>
              </a:r>
              <a:endParaRPr lang="zh-TW" altLang="en-US" sz="1350" dirty="0"/>
            </a:p>
          </p:txBody>
        </p:sp>
      </p:grpSp>
      <p:sp>
        <p:nvSpPr>
          <p:cNvPr id="18" name="文字方塊 17"/>
          <p:cNvSpPr txBox="1"/>
          <p:nvPr/>
        </p:nvSpPr>
        <p:spPr>
          <a:xfrm>
            <a:off x="2814158" y="1646679"/>
            <a:ext cx="652807" cy="300082"/>
          </a:xfrm>
          <a:prstGeom prst="rect">
            <a:avLst/>
          </a:prstGeom>
          <a:solidFill>
            <a:schemeClr val="tx2">
              <a:lumMod val="20000"/>
              <a:lumOff val="80000"/>
            </a:schemeClr>
          </a:solidFill>
        </p:spPr>
        <p:txBody>
          <a:bodyPr wrap="none" rtlCol="0">
            <a:spAutoFit/>
          </a:bodyPr>
          <a:lstStyle/>
          <a:p>
            <a:r>
              <a:rPr lang="en-US" altLang="zh-TW" sz="1350" b="1" dirty="0"/>
              <a:t>Timer</a:t>
            </a:r>
            <a:endParaRPr lang="zh-TW" altLang="en-US" sz="1350" b="1" dirty="0"/>
          </a:p>
        </p:txBody>
      </p:sp>
      <p:sp>
        <p:nvSpPr>
          <p:cNvPr id="19" name="文字方塊 18"/>
          <p:cNvSpPr txBox="1"/>
          <p:nvPr/>
        </p:nvSpPr>
        <p:spPr>
          <a:xfrm>
            <a:off x="2987789" y="1322643"/>
            <a:ext cx="896399" cy="300082"/>
          </a:xfrm>
          <a:prstGeom prst="rect">
            <a:avLst/>
          </a:prstGeom>
          <a:solidFill>
            <a:schemeClr val="tx2">
              <a:lumMod val="20000"/>
              <a:lumOff val="80000"/>
            </a:schemeClr>
          </a:solidFill>
        </p:spPr>
        <p:txBody>
          <a:bodyPr wrap="none" rtlCol="0">
            <a:spAutoFit/>
          </a:bodyPr>
          <a:lstStyle/>
          <a:p>
            <a:r>
              <a:rPr lang="en-US" altLang="zh-TW" sz="1350" b="1" dirty="0"/>
              <a:t>Interrupt</a:t>
            </a:r>
            <a:endParaRPr lang="zh-TW" altLang="en-US" sz="1350" b="1" dirty="0"/>
          </a:p>
        </p:txBody>
      </p:sp>
      <p:sp>
        <p:nvSpPr>
          <p:cNvPr id="20" name="文字方塊 19"/>
          <p:cNvSpPr txBox="1"/>
          <p:nvPr/>
        </p:nvSpPr>
        <p:spPr>
          <a:xfrm>
            <a:off x="3395803" y="1636675"/>
            <a:ext cx="665567" cy="300082"/>
          </a:xfrm>
          <a:prstGeom prst="rect">
            <a:avLst/>
          </a:prstGeom>
          <a:solidFill>
            <a:schemeClr val="tx2">
              <a:lumMod val="20000"/>
              <a:lumOff val="80000"/>
            </a:schemeClr>
          </a:solidFill>
        </p:spPr>
        <p:txBody>
          <a:bodyPr wrap="none" rtlCol="0">
            <a:spAutoFit/>
          </a:bodyPr>
          <a:lstStyle/>
          <a:p>
            <a:r>
              <a:rPr lang="en-US" altLang="zh-TW" sz="1350" b="1" dirty="0"/>
              <a:t>UART</a:t>
            </a:r>
            <a:endParaRPr lang="zh-TW" altLang="en-US" sz="1350" b="1" dirty="0"/>
          </a:p>
        </p:txBody>
      </p:sp>
      <p:sp>
        <p:nvSpPr>
          <p:cNvPr id="21" name="文字方塊 20"/>
          <p:cNvSpPr txBox="1"/>
          <p:nvPr/>
        </p:nvSpPr>
        <p:spPr>
          <a:xfrm>
            <a:off x="3773751" y="1322643"/>
            <a:ext cx="829073" cy="300082"/>
          </a:xfrm>
          <a:prstGeom prst="rect">
            <a:avLst/>
          </a:prstGeom>
          <a:solidFill>
            <a:schemeClr val="tx2">
              <a:lumMod val="20000"/>
              <a:lumOff val="80000"/>
            </a:schemeClr>
          </a:solidFill>
        </p:spPr>
        <p:txBody>
          <a:bodyPr wrap="none" rtlCol="0">
            <a:spAutoFit/>
          </a:bodyPr>
          <a:lstStyle/>
          <a:p>
            <a:r>
              <a:rPr lang="en-US" altLang="zh-TW" sz="1350" b="1" dirty="0"/>
              <a:t>Storage</a:t>
            </a:r>
            <a:endParaRPr lang="zh-TW" altLang="en-US" sz="1350" b="1" dirty="0"/>
          </a:p>
        </p:txBody>
      </p:sp>
      <p:sp>
        <p:nvSpPr>
          <p:cNvPr id="22" name="文字方塊 21"/>
          <p:cNvSpPr txBox="1"/>
          <p:nvPr/>
        </p:nvSpPr>
        <p:spPr>
          <a:xfrm>
            <a:off x="4028194" y="1626672"/>
            <a:ext cx="867545" cy="300082"/>
          </a:xfrm>
          <a:prstGeom prst="rect">
            <a:avLst/>
          </a:prstGeom>
          <a:solidFill>
            <a:schemeClr val="tx2">
              <a:lumMod val="20000"/>
              <a:lumOff val="80000"/>
            </a:schemeClr>
          </a:solidFill>
        </p:spPr>
        <p:txBody>
          <a:bodyPr wrap="none" rtlCol="0">
            <a:spAutoFit/>
          </a:bodyPr>
          <a:lstStyle/>
          <a:p>
            <a:r>
              <a:rPr lang="en-US" altLang="zh-TW" sz="1350" b="1" dirty="0"/>
              <a:t>Network</a:t>
            </a:r>
            <a:endParaRPr lang="zh-TW" altLang="en-US" sz="1350" b="1" dirty="0"/>
          </a:p>
        </p:txBody>
      </p:sp>
      <p:grpSp>
        <p:nvGrpSpPr>
          <p:cNvPr id="33" name="群組 32"/>
          <p:cNvGrpSpPr/>
          <p:nvPr/>
        </p:nvGrpSpPr>
        <p:grpSpPr>
          <a:xfrm>
            <a:off x="3977934" y="2506025"/>
            <a:ext cx="1324020" cy="629088"/>
            <a:chOff x="3779912" y="3341367"/>
            <a:chExt cx="1765360" cy="838784"/>
          </a:xfrm>
        </p:grpSpPr>
        <p:sp>
          <p:nvSpPr>
            <p:cNvPr id="16" name="向下箭號 15"/>
            <p:cNvSpPr/>
            <p:nvPr/>
          </p:nvSpPr>
          <p:spPr>
            <a:xfrm rot="10800000">
              <a:off x="3779912" y="3341367"/>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4" name="文字方塊 23"/>
            <p:cNvSpPr txBox="1"/>
            <p:nvPr/>
          </p:nvSpPr>
          <p:spPr>
            <a:xfrm>
              <a:off x="4067944" y="3780042"/>
              <a:ext cx="1477328" cy="400109"/>
            </a:xfrm>
            <a:prstGeom prst="rect">
              <a:avLst/>
            </a:prstGeom>
            <a:noFill/>
          </p:spPr>
          <p:txBody>
            <a:bodyPr wrap="none" rtlCol="0">
              <a:spAutoFit/>
            </a:bodyPr>
            <a:lstStyle/>
            <a:p>
              <a:r>
                <a:rPr lang="en-US" altLang="zh-TW" sz="1350" dirty="0"/>
                <a:t>I/O Request</a:t>
              </a:r>
              <a:endParaRPr lang="zh-TW" altLang="en-US" sz="1350" dirty="0"/>
            </a:p>
          </p:txBody>
        </p:sp>
      </p:grpSp>
      <p:grpSp>
        <p:nvGrpSpPr>
          <p:cNvPr id="34" name="群組 33"/>
          <p:cNvGrpSpPr/>
          <p:nvPr/>
        </p:nvGrpSpPr>
        <p:grpSpPr>
          <a:xfrm>
            <a:off x="2835939" y="2506027"/>
            <a:ext cx="1037128" cy="1361433"/>
            <a:chOff x="2257251" y="3341367"/>
            <a:chExt cx="1382837" cy="1815243"/>
          </a:xfrm>
        </p:grpSpPr>
        <p:sp>
          <p:nvSpPr>
            <p:cNvPr id="23" name="向下箭號 22"/>
            <p:cNvSpPr/>
            <p:nvPr/>
          </p:nvSpPr>
          <p:spPr>
            <a:xfrm>
              <a:off x="3352056" y="3341367"/>
              <a:ext cx="288032" cy="1726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6" name="文字方塊 25"/>
            <p:cNvSpPr txBox="1"/>
            <p:nvPr/>
          </p:nvSpPr>
          <p:spPr>
            <a:xfrm>
              <a:off x="2257251" y="4756501"/>
              <a:ext cx="1349173" cy="400109"/>
            </a:xfrm>
            <a:prstGeom prst="rect">
              <a:avLst/>
            </a:prstGeom>
            <a:noFill/>
          </p:spPr>
          <p:txBody>
            <a:bodyPr wrap="none" rtlCol="0">
              <a:spAutoFit/>
            </a:bodyPr>
            <a:lstStyle/>
            <a:p>
              <a:r>
                <a:rPr lang="en-US" altLang="zh-TW" sz="1350" dirty="0"/>
                <a:t>I/O Access</a:t>
              </a:r>
              <a:endParaRPr lang="zh-TW" altLang="en-US" sz="1350" dirty="0"/>
            </a:p>
          </p:txBody>
        </p:sp>
      </p:grpSp>
      <p:grpSp>
        <p:nvGrpSpPr>
          <p:cNvPr id="35" name="群組 34"/>
          <p:cNvGrpSpPr/>
          <p:nvPr/>
        </p:nvGrpSpPr>
        <p:grpSpPr>
          <a:xfrm>
            <a:off x="2359627" y="2504624"/>
            <a:ext cx="1242648" cy="630489"/>
            <a:chOff x="1622169" y="3339499"/>
            <a:chExt cx="1656864" cy="840652"/>
          </a:xfrm>
        </p:grpSpPr>
        <p:sp>
          <p:nvSpPr>
            <p:cNvPr id="27" name="向下箭號 26"/>
            <p:cNvSpPr/>
            <p:nvPr/>
          </p:nvSpPr>
          <p:spPr>
            <a:xfrm>
              <a:off x="2896100" y="3339499"/>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8" name="文字方塊 27"/>
            <p:cNvSpPr txBox="1"/>
            <p:nvPr/>
          </p:nvSpPr>
          <p:spPr>
            <a:xfrm>
              <a:off x="1622169" y="3780042"/>
              <a:ext cx="1656864" cy="400109"/>
            </a:xfrm>
            <a:prstGeom prst="rect">
              <a:avLst/>
            </a:prstGeom>
            <a:noFill/>
          </p:spPr>
          <p:txBody>
            <a:bodyPr wrap="none" rtlCol="0">
              <a:spAutoFit/>
            </a:bodyPr>
            <a:lstStyle/>
            <a:p>
              <a:r>
                <a:rPr lang="en-US" altLang="zh-TW" sz="1350" dirty="0"/>
                <a:t>I/O Response</a:t>
              </a:r>
              <a:endParaRPr lang="zh-TW" altLang="en-US" sz="1350" dirty="0"/>
            </a:p>
          </p:txBody>
        </p:sp>
      </p:grpSp>
      <p:grpSp>
        <p:nvGrpSpPr>
          <p:cNvPr id="32" name="群組 31"/>
          <p:cNvGrpSpPr/>
          <p:nvPr/>
        </p:nvGrpSpPr>
        <p:grpSpPr>
          <a:xfrm>
            <a:off x="4410636" y="2459466"/>
            <a:ext cx="971455" cy="646696"/>
            <a:chOff x="4356847" y="3279288"/>
            <a:chExt cx="1295273" cy="862261"/>
          </a:xfrm>
        </p:grpSpPr>
        <p:sp>
          <p:nvSpPr>
            <p:cNvPr id="29" name="向下箭號 28"/>
            <p:cNvSpPr/>
            <p:nvPr/>
          </p:nvSpPr>
          <p:spPr>
            <a:xfrm rot="10800000">
              <a:off x="5364088" y="3349461"/>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文字方塊 29"/>
            <p:cNvSpPr txBox="1"/>
            <p:nvPr/>
          </p:nvSpPr>
          <p:spPr>
            <a:xfrm>
              <a:off x="4356847" y="3279288"/>
              <a:ext cx="1272142" cy="400109"/>
            </a:xfrm>
            <a:prstGeom prst="rect">
              <a:avLst/>
            </a:prstGeom>
            <a:noFill/>
          </p:spPr>
          <p:txBody>
            <a:bodyPr wrap="none" rtlCol="0">
              <a:spAutoFit/>
            </a:bodyPr>
            <a:lstStyle/>
            <a:p>
              <a:r>
                <a:rPr lang="en-US" altLang="zh-TW" sz="1350" dirty="0"/>
                <a:t>I/O Result</a:t>
              </a:r>
              <a:endParaRPr lang="zh-TW" altLang="en-US" sz="1350" dirty="0"/>
            </a:p>
          </p:txBody>
        </p:sp>
      </p:grpSp>
      <p:sp>
        <p:nvSpPr>
          <p:cNvPr id="3" name="灯片编号占位符 2">
            <a:extLst>
              <a:ext uri="{FF2B5EF4-FFF2-40B4-BE49-F238E27FC236}">
                <a16:creationId xmlns:a16="http://schemas.microsoft.com/office/drawing/2014/main" id="{92F65CFA-F320-44DF-48EC-DB8F72BCF9E7}"/>
              </a:ext>
            </a:extLst>
          </p:cNvPr>
          <p:cNvSpPr>
            <a:spLocks noGrp="1"/>
          </p:cNvSpPr>
          <p:nvPr>
            <p:ph type="sldNum" sz="quarter" idx="10"/>
          </p:nvPr>
        </p:nvSpPr>
        <p:spPr/>
        <p:txBody>
          <a:bodyPr/>
          <a:lstStyle/>
          <a:p>
            <a:fld id="{D9B6BDF2-6896-4B98-8776-C18582F63BA5}" type="slidenum">
              <a:rPr lang="zh-TW" altLang="en-US" smtClean="0"/>
              <a:pPr/>
              <a:t>61</a:t>
            </a:fld>
            <a:endParaRPr lang="zh-TW" altLang="en-US"/>
          </a:p>
        </p:txBody>
      </p:sp>
    </p:spTree>
    <p:extLst>
      <p:ext uri="{BB962C8B-B14F-4D97-AF65-F5344CB8AC3E}">
        <p14:creationId xmlns:p14="http://schemas.microsoft.com/office/powerpoint/2010/main" val="20919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7" y="108349"/>
            <a:ext cx="7876793" cy="519113"/>
          </a:xfrm>
        </p:spPr>
        <p:txBody>
          <a:bodyPr/>
          <a:lstStyle/>
          <a:p>
            <a:r>
              <a:rPr lang="en-US" altLang="zh-TW" dirty="0"/>
              <a:t>What is </a:t>
            </a:r>
            <a:r>
              <a:rPr lang="en-US" altLang="zh-TW" dirty="0" err="1"/>
              <a:t>virtio</a:t>
            </a:r>
            <a:endParaRPr lang="zh-TW" altLang="en-US" dirty="0"/>
          </a:p>
        </p:txBody>
      </p:sp>
      <p:sp>
        <p:nvSpPr>
          <p:cNvPr id="5" name="內容版面配置區 4"/>
          <p:cNvSpPr>
            <a:spLocks noGrp="1"/>
          </p:cNvSpPr>
          <p:nvPr>
            <p:ph idx="1"/>
          </p:nvPr>
        </p:nvSpPr>
        <p:spPr>
          <a:xfrm>
            <a:off x="1004637" y="921018"/>
            <a:ext cx="6172200" cy="1200150"/>
          </a:xfrm>
        </p:spPr>
        <p:txBody>
          <a:bodyPr/>
          <a:lstStyle/>
          <a:p>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is an idea from IBM to improve I/O virtualization.  </a:t>
            </a:r>
          </a:p>
          <a:p>
            <a:r>
              <a:rPr lang="en-US" altLang="zh-TW" sz="2000" dirty="0">
                <a:latin typeface="Times New Roman" panose="02020603050405020304" pitchFamily="18" charset="0"/>
                <a:cs typeface="Times New Roman" panose="02020603050405020304" pitchFamily="18" charset="0"/>
              </a:rPr>
              <a:t>An I/O abstraction layer </a:t>
            </a:r>
          </a:p>
          <a:p>
            <a:r>
              <a:rPr lang="en-US" altLang="zh-TW" sz="2000" dirty="0">
                <a:latin typeface="Times New Roman" panose="02020603050405020304" pitchFamily="18" charset="0"/>
                <a:cs typeface="Times New Roman" panose="02020603050405020304" pitchFamily="18" charset="0"/>
              </a:rPr>
              <a:t>Provide a set of APIs and structures</a:t>
            </a:r>
            <a:endParaRPr kumimoji="1" lang="zh-TW" altLang="en-US"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5ACE7F71-A361-BA55-6E2A-B951204030DB}"/>
              </a:ext>
            </a:extLst>
          </p:cNvPr>
          <p:cNvSpPr>
            <a:spLocks noGrp="1"/>
          </p:cNvSpPr>
          <p:nvPr>
            <p:ph type="sldNum" sz="quarter" idx="10"/>
          </p:nvPr>
        </p:nvSpPr>
        <p:spPr/>
        <p:txBody>
          <a:bodyPr/>
          <a:lstStyle/>
          <a:p>
            <a:fld id="{D9B6BDF2-6896-4B98-8776-C18582F63BA5}" type="slidenum">
              <a:rPr lang="zh-TW" altLang="en-US" smtClean="0"/>
              <a:pPr/>
              <a:t>62</a:t>
            </a:fld>
            <a:endParaRPr lang="zh-TW" altLang="en-US"/>
          </a:p>
        </p:txBody>
      </p:sp>
    </p:spTree>
    <p:extLst>
      <p:ext uri="{BB962C8B-B14F-4D97-AF65-F5344CB8AC3E}">
        <p14:creationId xmlns:p14="http://schemas.microsoft.com/office/powerpoint/2010/main" val="1610465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Why It Fast (1)</a:t>
            </a:r>
            <a:endParaRPr lang="zh-TW" altLang="en-US" dirty="0"/>
          </a:p>
        </p:txBody>
      </p:sp>
      <p:sp>
        <p:nvSpPr>
          <p:cNvPr id="6" name="內容版面配置區 5"/>
          <p:cNvSpPr>
            <a:spLocks noGrp="1"/>
          </p:cNvSpPr>
          <p:nvPr>
            <p:ph idx="1"/>
          </p:nvPr>
        </p:nvSpPr>
        <p:spPr>
          <a:xfrm>
            <a:off x="952901" y="844153"/>
            <a:ext cx="7074568" cy="3671888"/>
          </a:xfrm>
        </p:spPr>
        <p:txBody>
          <a:bodyPr/>
          <a:lstStyle/>
          <a:p>
            <a:r>
              <a:rPr lang="en-US" altLang="zh-TW" sz="2000" dirty="0">
                <a:latin typeface="Times New Roman" panose="02020603050405020304" pitchFamily="18" charset="0"/>
                <a:cs typeface="Times New Roman" panose="02020603050405020304" pitchFamily="18" charset="0"/>
              </a:rPr>
              <a:t>Guest share a memory space with QEMU, so that the data can be accessed by each sides.</a:t>
            </a:r>
          </a:p>
          <a:p>
            <a:r>
              <a:rPr lang="en-US" altLang="zh-TW" sz="2000" dirty="0">
                <a:latin typeface="Times New Roman" panose="02020603050405020304" pitchFamily="18" charset="0"/>
                <a:cs typeface="Times New Roman" panose="02020603050405020304" pitchFamily="18" charset="0"/>
              </a:rPr>
              <a:t>Furthermore, the number of MMIOs can be reduced by using </a:t>
            </a:r>
            <a:r>
              <a:rPr lang="en-US" altLang="zh-TW" sz="2000" dirty="0" err="1">
                <a:latin typeface="Times New Roman" panose="02020603050405020304" pitchFamily="18" charset="0"/>
                <a:cs typeface="Times New Roman" panose="02020603050405020304" pitchFamily="18" charset="0"/>
              </a:rPr>
              <a:t>VirtQueue</a:t>
            </a:r>
            <a:endParaRPr kumimoji="1" lang="zh-TW" altLang="en-US"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CED77180-E13D-A90E-3908-52632649220D}"/>
              </a:ext>
            </a:extLst>
          </p:cNvPr>
          <p:cNvSpPr>
            <a:spLocks noGrp="1"/>
          </p:cNvSpPr>
          <p:nvPr>
            <p:ph type="sldNum" sz="quarter" idx="10"/>
          </p:nvPr>
        </p:nvSpPr>
        <p:spPr/>
        <p:txBody>
          <a:bodyPr/>
          <a:lstStyle/>
          <a:p>
            <a:fld id="{D9B6BDF2-6896-4B98-8776-C18582F63BA5}" type="slidenum">
              <a:rPr lang="zh-TW" altLang="en-US" smtClean="0"/>
              <a:pPr/>
              <a:t>63</a:t>
            </a:fld>
            <a:endParaRPr lang="zh-TW" altLang="en-US"/>
          </a:p>
        </p:txBody>
      </p:sp>
    </p:spTree>
    <p:extLst>
      <p:ext uri="{BB962C8B-B14F-4D97-AF65-F5344CB8AC3E}">
        <p14:creationId xmlns:p14="http://schemas.microsoft.com/office/powerpoint/2010/main" val="32051273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7EE6DC-6F5E-510E-53D6-E53D804A01BE}"/>
              </a:ext>
            </a:extLst>
          </p:cNvPr>
          <p:cNvGrpSpPr/>
          <p:nvPr/>
        </p:nvGrpSpPr>
        <p:grpSpPr>
          <a:xfrm>
            <a:off x="2226733" y="914400"/>
            <a:ext cx="5709354" cy="3686474"/>
            <a:chOff x="1426553" y="486378"/>
            <a:chExt cx="6509534" cy="4114496"/>
          </a:xfrm>
        </p:grpSpPr>
        <p:sp>
          <p:nvSpPr>
            <p:cNvPr id="7" name="Rounded Rectangle 6"/>
            <p:cNvSpPr/>
            <p:nvPr/>
          </p:nvSpPr>
          <p:spPr>
            <a:xfrm>
              <a:off x="1426553" y="486378"/>
              <a:ext cx="6300936" cy="1512083"/>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20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598230" y="1251327"/>
              <a:ext cx="4087523" cy="6873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AMBA Controller</a:t>
              </a:r>
              <a:endParaRPr lang="zh-TW" altLang="en-US" sz="20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1740393" y="593257"/>
              <a:ext cx="3807001" cy="5501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Driver</a:t>
              </a:r>
              <a:endParaRPr lang="zh-TW" alt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144482" y="787058"/>
              <a:ext cx="14157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Guest</a:t>
              </a:r>
              <a:endParaRPr lang="zh-TW" altLang="en-US" sz="20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1426553" y="2097923"/>
              <a:ext cx="6300936" cy="918102"/>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2000">
                <a:latin typeface="Times New Roman" panose="02020603050405020304" pitchFamily="18" charset="0"/>
                <a:cs typeface="Times New Roman" panose="02020603050405020304" pitchFamily="18" charset="0"/>
              </a:endParaRPr>
            </a:p>
          </p:txBody>
        </p:sp>
        <p:sp>
          <p:nvSpPr>
            <p:cNvPr id="10" name="Rounded Rectangle 9"/>
            <p:cNvSpPr/>
            <p:nvPr/>
          </p:nvSpPr>
          <p:spPr>
            <a:xfrm>
              <a:off x="1942282" y="2208753"/>
              <a:ext cx="3403223" cy="7019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Vring</a:t>
              </a:r>
              <a:endParaRPr lang="zh-TW" alt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793641" y="2284702"/>
              <a:ext cx="2142446"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Transport</a:t>
              </a:r>
              <a:endParaRPr lang="zh-TW" altLang="en-US" sz="20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439652" y="3088791"/>
              <a:ext cx="6287837" cy="1512083"/>
            </a:xfrm>
            <a:prstGeom prst="roundRect">
              <a:avLst>
                <a:gd name="adj" fmla="val 124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sz="2000">
                <a:latin typeface="Times New Roman" panose="02020603050405020304" pitchFamily="18" charset="0"/>
                <a:cs typeface="Times New Roman" panose="02020603050405020304" pitchFamily="18" charset="0"/>
              </a:endParaRPr>
            </a:p>
          </p:txBody>
        </p:sp>
        <p:sp>
          <p:nvSpPr>
            <p:cNvPr id="9" name="Rounded Rectangle 8"/>
            <p:cNvSpPr/>
            <p:nvPr/>
          </p:nvSpPr>
          <p:spPr>
            <a:xfrm>
              <a:off x="1598230" y="3142840"/>
              <a:ext cx="4091327" cy="7560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AMBA Controller</a:t>
              </a:r>
              <a:endParaRPr lang="zh-TW" altLang="en-US" sz="20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740393" y="3952887"/>
              <a:ext cx="3807001" cy="5501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Device</a:t>
              </a:r>
              <a:endParaRPr lang="zh-TW" alt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78166" y="3554675"/>
              <a:ext cx="1569660"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QEMU</a:t>
              </a:r>
              <a:endParaRPr lang="zh-TW" altLang="en-US" sz="2000" dirty="0">
                <a:latin typeface="Times New Roman" panose="02020603050405020304" pitchFamily="18" charset="0"/>
                <a:cs typeface="Times New Roman" panose="02020603050405020304" pitchFamily="18" charset="0"/>
              </a:endParaRPr>
            </a:p>
          </p:txBody>
        </p:sp>
      </p:grpSp>
      <p:sp>
        <p:nvSpPr>
          <p:cNvPr id="16" name="Title 1">
            <a:extLst>
              <a:ext uri="{FF2B5EF4-FFF2-40B4-BE49-F238E27FC236}">
                <a16:creationId xmlns:a16="http://schemas.microsoft.com/office/drawing/2014/main" id="{8078B147-FF45-C1B1-54B3-EB2C4A210E93}"/>
              </a:ext>
            </a:extLst>
          </p:cNvPr>
          <p:cNvSpPr txBox="1">
            <a:spLocks/>
          </p:cNvSpPr>
          <p:nvPr/>
        </p:nvSpPr>
        <p:spPr>
          <a:xfrm>
            <a:off x="787401" y="74481"/>
            <a:ext cx="7888289" cy="519113"/>
          </a:xfrm>
          <a:prstGeom prst="rect">
            <a:avLst/>
          </a:prstGeom>
        </p:spPr>
        <p:txBody>
          <a:bodyPr/>
          <a:lst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a:lstStyle>
          <a:p>
            <a:r>
              <a:rPr lang="en-US" altLang="zh-TW" kern="0" dirty="0"/>
              <a:t>Why It Fast (2)</a:t>
            </a:r>
            <a:endParaRPr lang="zh-TW" altLang="en-US" kern="0" dirty="0"/>
          </a:p>
        </p:txBody>
      </p:sp>
      <p:sp>
        <p:nvSpPr>
          <p:cNvPr id="3" name="灯片编号占位符 2">
            <a:extLst>
              <a:ext uri="{FF2B5EF4-FFF2-40B4-BE49-F238E27FC236}">
                <a16:creationId xmlns:a16="http://schemas.microsoft.com/office/drawing/2014/main" id="{92B091B7-18C3-2FA6-B7AD-9644213D7F95}"/>
              </a:ext>
            </a:extLst>
          </p:cNvPr>
          <p:cNvSpPr>
            <a:spLocks noGrp="1"/>
          </p:cNvSpPr>
          <p:nvPr>
            <p:ph type="sldNum" sz="quarter" idx="10"/>
          </p:nvPr>
        </p:nvSpPr>
        <p:spPr/>
        <p:txBody>
          <a:bodyPr/>
          <a:lstStyle/>
          <a:p>
            <a:fld id="{D9B6BDF2-6896-4B98-8776-C18582F63BA5}" type="slidenum">
              <a:rPr lang="zh-TW" altLang="en-US" smtClean="0"/>
              <a:pPr/>
              <a:t>64</a:t>
            </a:fld>
            <a:endParaRPr lang="zh-TW" altLang="en-US"/>
          </a:p>
        </p:txBody>
      </p:sp>
    </p:spTree>
    <p:extLst>
      <p:ext uri="{BB962C8B-B14F-4D97-AF65-F5344CB8AC3E}">
        <p14:creationId xmlns:p14="http://schemas.microsoft.com/office/powerpoint/2010/main" val="103289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901" y="108349"/>
            <a:ext cx="7722789" cy="519113"/>
          </a:xfrm>
        </p:spPr>
        <p:txBody>
          <a:bodyPr/>
          <a:lstStyle/>
          <a:p>
            <a:r>
              <a:rPr lang="en-US" dirty="0"/>
              <a:t>Devices &amp; Drivers</a:t>
            </a:r>
          </a:p>
        </p:txBody>
      </p:sp>
      <p:sp>
        <p:nvSpPr>
          <p:cNvPr id="6" name="內容版面配置區 5"/>
          <p:cNvSpPr>
            <a:spLocks noGrp="1"/>
          </p:cNvSpPr>
          <p:nvPr>
            <p:ph idx="1"/>
          </p:nvPr>
        </p:nvSpPr>
        <p:spPr>
          <a:xfrm>
            <a:off x="1068404" y="853641"/>
            <a:ext cx="6512694" cy="971550"/>
          </a:xfrm>
        </p:spPr>
        <p:txBody>
          <a:bodyPr/>
          <a:lstStyle/>
          <a:p>
            <a:r>
              <a:rPr lang="en-US" altLang="zh-TW"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Virtio</a:t>
            </a:r>
            <a:r>
              <a:rPr lang="en-US" altLang="zh-TW" sz="2000" dirty="0">
                <a:latin typeface="Times New Roman" panose="02020603050405020304" pitchFamily="18" charset="0"/>
                <a:cs typeface="Times New Roman" panose="02020603050405020304" pitchFamily="18" charset="0"/>
              </a:rPr>
              <a:t> supports Block, Network, Serial, and Ballon devices right now. </a:t>
            </a:r>
          </a:p>
          <a:p>
            <a:r>
              <a:rPr lang="en-US" altLang="zh-TW" sz="2000" dirty="0">
                <a:latin typeface="Times New Roman" panose="02020603050405020304" pitchFamily="18" charset="0"/>
                <a:cs typeface="Times New Roman" panose="02020603050405020304" pitchFamily="18" charset="0"/>
              </a:rPr>
              <a:t>In addition, these drivers already built-in in Linux Kernel.</a:t>
            </a:r>
            <a:endParaRPr kumimoji="1" lang="zh-TW"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3111EDD7-0D97-D094-301C-0B4E461428FA}"/>
              </a:ext>
            </a:extLst>
          </p:cNvPr>
          <p:cNvSpPr>
            <a:spLocks noGrp="1"/>
          </p:cNvSpPr>
          <p:nvPr>
            <p:ph type="sldNum" sz="quarter" idx="10"/>
          </p:nvPr>
        </p:nvSpPr>
        <p:spPr/>
        <p:txBody>
          <a:bodyPr/>
          <a:lstStyle/>
          <a:p>
            <a:fld id="{D9B6BDF2-6896-4B98-8776-C18582F63BA5}" type="slidenum">
              <a:rPr lang="zh-TW" altLang="en-US" smtClean="0"/>
              <a:pPr/>
              <a:t>65</a:t>
            </a:fld>
            <a:endParaRPr lang="zh-TW" altLang="en-US"/>
          </a:p>
        </p:txBody>
      </p:sp>
    </p:spTree>
    <p:extLst>
      <p:ext uri="{BB962C8B-B14F-4D97-AF65-F5344CB8AC3E}">
        <p14:creationId xmlns:p14="http://schemas.microsoft.com/office/powerpoint/2010/main" val="616618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1"/>
          <p:cNvSpPr>
            <a:spLocks/>
          </p:cNvSpPr>
          <p:nvPr/>
        </p:nvSpPr>
        <p:spPr bwMode="auto">
          <a:xfrm>
            <a:off x="1913186" y="987087"/>
            <a:ext cx="5290840" cy="3402211"/>
          </a:xfrm>
          <a:prstGeom prst="roundRect">
            <a:avLst>
              <a:gd name="adj" fmla="val 2949"/>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sz="1350"/>
          </a:p>
        </p:txBody>
      </p:sp>
      <p:sp>
        <p:nvSpPr>
          <p:cNvPr id="62466" name="Rectangle 2"/>
          <p:cNvSpPr>
            <a:spLocks noGrp="1" noChangeArrowheads="1"/>
          </p:cNvSpPr>
          <p:nvPr>
            <p:ph type="title"/>
          </p:nvPr>
        </p:nvSpPr>
        <p:spPr>
          <a:xfrm>
            <a:off x="904775" y="108349"/>
            <a:ext cx="7770915" cy="519113"/>
          </a:xfrm>
          <a:ln/>
        </p:spPr>
        <p:txBody>
          <a:bodyPr/>
          <a:lstStyle/>
          <a:p>
            <a:r>
              <a:rPr lang="en-US" altLang="zh-TW" dirty="0" err="1"/>
              <a:t>irq_chip</a:t>
            </a:r>
            <a:r>
              <a:rPr lang="en-US" altLang="zh-TW" dirty="0"/>
              <a:t> in Kernel (1)</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233" y="1241583"/>
            <a:ext cx="4567535" cy="291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205F22DD-A7D1-8722-E31C-E9D51FD974C5}"/>
              </a:ext>
            </a:extLst>
          </p:cNvPr>
          <p:cNvSpPr>
            <a:spLocks noGrp="1"/>
          </p:cNvSpPr>
          <p:nvPr>
            <p:ph type="sldNum" sz="quarter" idx="10"/>
          </p:nvPr>
        </p:nvSpPr>
        <p:spPr/>
        <p:txBody>
          <a:bodyPr/>
          <a:lstStyle/>
          <a:p>
            <a:fld id="{D9B6BDF2-6896-4B98-8776-C18582F63BA5}" type="slidenum">
              <a:rPr lang="zh-TW" altLang="en-US" smtClean="0"/>
              <a:pPr/>
              <a:t>66</a:t>
            </a:fld>
            <a:endParaRPr lang="zh-TW" altLang="en-US"/>
          </a:p>
        </p:txBody>
      </p:sp>
    </p:spTree>
    <p:extLst>
      <p:ext uri="{BB962C8B-B14F-4D97-AF65-F5344CB8AC3E}">
        <p14:creationId xmlns:p14="http://schemas.microsoft.com/office/powerpoint/2010/main" val="3081898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1913186" y="1006338"/>
            <a:ext cx="5290840" cy="3402211"/>
          </a:xfrm>
          <a:prstGeom prst="roundRect">
            <a:avLst>
              <a:gd name="adj" fmla="val 2949"/>
            </a:avLst>
          </a:prstGeom>
          <a:ln/>
        </p:spPr>
        <p:style>
          <a:lnRef idx="1">
            <a:schemeClr val="dk1"/>
          </a:lnRef>
          <a:fillRef idx="2">
            <a:schemeClr val="dk1"/>
          </a:fillRef>
          <a:effectRef idx="1">
            <a:schemeClr val="dk1"/>
          </a:effectRef>
          <a:fontRef idx="minor">
            <a:schemeClr val="dk1"/>
          </a:fontRef>
        </p:style>
        <p:txBody>
          <a:bodyPr lIns="0" tIns="0" rIns="0" bIns="0"/>
          <a:lstStyle/>
          <a:p>
            <a:endParaRPr lang="zh-TW" altLang="en-US" sz="1350"/>
          </a:p>
        </p:txBody>
      </p:sp>
      <p:sp>
        <p:nvSpPr>
          <p:cNvPr id="63490" name="Rectangle 2"/>
          <p:cNvSpPr>
            <a:spLocks noGrp="1" noChangeArrowheads="1"/>
          </p:cNvSpPr>
          <p:nvPr>
            <p:ph type="title"/>
          </p:nvPr>
        </p:nvSpPr>
        <p:spPr>
          <a:ln/>
        </p:spPr>
        <p:txBody>
          <a:bodyPr/>
          <a:lstStyle/>
          <a:p>
            <a:r>
              <a:rPr lang="en-US" altLang="zh-TW" dirty="0" err="1"/>
              <a:t>irq_chip</a:t>
            </a:r>
            <a:r>
              <a:rPr lang="en-US" altLang="zh-TW" dirty="0"/>
              <a:t> in Kernel (2)</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17" y="1260834"/>
            <a:ext cx="4480471" cy="291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40D39EC6-EE1C-3C1F-C938-6D5502202D27}"/>
              </a:ext>
            </a:extLst>
          </p:cNvPr>
          <p:cNvSpPr>
            <a:spLocks noGrp="1"/>
          </p:cNvSpPr>
          <p:nvPr>
            <p:ph type="sldNum" sz="quarter" idx="10"/>
          </p:nvPr>
        </p:nvSpPr>
        <p:spPr/>
        <p:txBody>
          <a:bodyPr/>
          <a:lstStyle/>
          <a:p>
            <a:fld id="{D9B6BDF2-6896-4B98-8776-C18582F63BA5}" type="slidenum">
              <a:rPr lang="zh-TW" altLang="en-US" smtClean="0"/>
              <a:pPr/>
              <a:t>67</a:t>
            </a:fld>
            <a:endParaRPr lang="zh-TW" altLang="en-US"/>
          </a:p>
        </p:txBody>
      </p:sp>
    </p:spTree>
    <p:extLst>
      <p:ext uri="{BB962C8B-B14F-4D97-AF65-F5344CB8AC3E}">
        <p14:creationId xmlns:p14="http://schemas.microsoft.com/office/powerpoint/2010/main" val="2932662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7023" y="108349"/>
            <a:ext cx="7828667" cy="519113"/>
          </a:xfrm>
        </p:spPr>
        <p:txBody>
          <a:bodyPr/>
          <a:lstStyle/>
          <a:p>
            <a:r>
              <a:rPr lang="en-US" dirty="0"/>
              <a:t>Why It Is Useful</a:t>
            </a:r>
          </a:p>
        </p:txBody>
      </p:sp>
      <p:sp>
        <p:nvSpPr>
          <p:cNvPr id="6" name="內容版面配置區 5"/>
          <p:cNvSpPr>
            <a:spLocks noGrp="1"/>
          </p:cNvSpPr>
          <p:nvPr>
            <p:ph idx="1"/>
          </p:nvPr>
        </p:nvSpPr>
        <p:spPr>
          <a:xfrm>
            <a:off x="982178" y="863997"/>
            <a:ext cx="6637822" cy="971550"/>
          </a:xfrm>
        </p:spPr>
        <p:txBody>
          <a:bodyPr/>
          <a:lstStyle/>
          <a:p>
            <a:r>
              <a:rPr lang="en-US" altLang="zh-TW" sz="2000" dirty="0">
                <a:latin typeface="Times New Roman" panose="02020603050405020304" pitchFamily="18" charset="0"/>
                <a:cs typeface="Times New Roman" panose="02020603050405020304" pitchFamily="18" charset="0"/>
              </a:rPr>
              <a:t> The MMIO request is no longer need to deliver to QEMU.  That is to say, the type of trap is changed from heavy-</a:t>
            </a:r>
            <a:r>
              <a:rPr lang="en-US" altLang="zh-TW" sz="2000" dirty="0" err="1">
                <a:latin typeface="Times New Roman" panose="02020603050405020304" pitchFamily="18" charset="0"/>
                <a:cs typeface="Times New Roman" panose="02020603050405020304" pitchFamily="18" charset="0"/>
              </a:rPr>
              <a:t>wirght</a:t>
            </a:r>
            <a:r>
              <a:rPr lang="en-US" altLang="zh-TW" sz="2000" dirty="0">
                <a:latin typeface="Times New Roman" panose="02020603050405020304" pitchFamily="18" charset="0"/>
                <a:cs typeface="Times New Roman" panose="02020603050405020304" pitchFamily="18" charset="0"/>
              </a:rPr>
              <a:t> trap to light-weight trap.</a:t>
            </a:r>
            <a:endParaRPr kumimoji="1" lang="zh-TW" altLang="en-US" sz="2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0201931F-2B78-9F94-A914-AEBC70F3065A}"/>
              </a:ext>
            </a:extLst>
          </p:cNvPr>
          <p:cNvSpPr>
            <a:spLocks noGrp="1"/>
          </p:cNvSpPr>
          <p:nvPr>
            <p:ph type="sldNum" sz="quarter" idx="10"/>
          </p:nvPr>
        </p:nvSpPr>
        <p:spPr/>
        <p:txBody>
          <a:bodyPr/>
          <a:lstStyle/>
          <a:p>
            <a:fld id="{D9B6BDF2-6896-4B98-8776-C18582F63BA5}" type="slidenum">
              <a:rPr lang="zh-TW" altLang="en-US" smtClean="0"/>
              <a:pPr/>
              <a:t>68</a:t>
            </a:fld>
            <a:endParaRPr lang="zh-TW" altLang="en-US"/>
          </a:p>
        </p:txBody>
      </p:sp>
    </p:spTree>
    <p:extLst>
      <p:ext uri="{BB962C8B-B14F-4D97-AF65-F5344CB8AC3E}">
        <p14:creationId xmlns:p14="http://schemas.microsoft.com/office/powerpoint/2010/main" val="1195633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lstStyle/>
          <a:p>
            <a:r>
              <a:rPr lang="en-US" altLang="zh-TW" dirty="0"/>
              <a:t>I/O Virtualization</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a:p>
          <a:p>
            <a:pPr marL="0" indent="0">
              <a:buNone/>
            </a:pPr>
            <a:endParaRPr lang="en-US" altLang="zh-TW" dirty="0"/>
          </a:p>
          <a:p>
            <a:pPr marL="0" indent="0">
              <a:buNone/>
            </a:pPr>
            <a:endParaRPr lang="en-US" altLang="zh-TW" dirty="0"/>
          </a:p>
          <a:p>
            <a:pPr marL="0" indent="0" algn="ctr">
              <a:buNone/>
            </a:pPr>
            <a:r>
              <a:rPr lang="en-US" altLang="zh-TW" i="1" dirty="0"/>
              <a:t>Currently, ARM I/O Emulations are supported by </a:t>
            </a:r>
            <a:r>
              <a:rPr lang="en-US" altLang="zh-TW" b="1" i="1" dirty="0"/>
              <a:t>QEMU-ARM</a:t>
            </a:r>
            <a:endParaRPr lang="zh-TW" altLang="en-US" b="1" i="1" dirty="0"/>
          </a:p>
        </p:txBody>
      </p:sp>
      <p:sp>
        <p:nvSpPr>
          <p:cNvPr id="4" name="灯片编号占位符 3">
            <a:extLst>
              <a:ext uri="{FF2B5EF4-FFF2-40B4-BE49-F238E27FC236}">
                <a16:creationId xmlns:a16="http://schemas.microsoft.com/office/drawing/2014/main" id="{829ECE6D-BEFB-3930-8FDC-A858AC618E0B}"/>
              </a:ext>
            </a:extLst>
          </p:cNvPr>
          <p:cNvSpPr>
            <a:spLocks noGrp="1"/>
          </p:cNvSpPr>
          <p:nvPr>
            <p:ph type="sldNum" sz="quarter" idx="10"/>
          </p:nvPr>
        </p:nvSpPr>
        <p:spPr/>
        <p:txBody>
          <a:bodyPr/>
          <a:lstStyle/>
          <a:p>
            <a:fld id="{D9B6BDF2-6896-4B98-8776-C18582F63BA5}" type="slidenum">
              <a:rPr lang="zh-TW" altLang="en-US" smtClean="0"/>
              <a:pPr/>
              <a:t>69</a:t>
            </a:fld>
            <a:endParaRPr lang="zh-TW" altLang="en-US"/>
          </a:p>
        </p:txBody>
      </p:sp>
    </p:spTree>
    <p:extLst>
      <p:ext uri="{BB962C8B-B14F-4D97-AF65-F5344CB8AC3E}">
        <p14:creationId xmlns:p14="http://schemas.microsoft.com/office/powerpoint/2010/main" val="350189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16" y="108349"/>
            <a:ext cx="7777474" cy="519113"/>
          </a:xfrm>
        </p:spPr>
        <p:txBody>
          <a:bodyPr/>
          <a:lstStyle/>
          <a:p>
            <a:r>
              <a:rPr lang="en-US" dirty="0"/>
              <a:t>New </a:t>
            </a:r>
            <a:r>
              <a:rPr lang="en-US" dirty="0" err="1"/>
              <a:t>Xen</a:t>
            </a:r>
            <a:r>
              <a:rPr lang="en-US" dirty="0"/>
              <a:t> Architecture</a:t>
            </a:r>
          </a:p>
        </p:txBody>
      </p:sp>
      <p:pic>
        <p:nvPicPr>
          <p:cNvPr id="10242" name="Picture 2"/>
          <p:cNvPicPr>
            <a:picLocks noChangeAspect="1" noChangeArrowheads="1"/>
          </p:cNvPicPr>
          <p:nvPr/>
        </p:nvPicPr>
        <p:blipFill>
          <a:blip r:embed="rId2" cstate="print"/>
          <a:srcRect/>
          <a:stretch>
            <a:fillRect/>
          </a:stretch>
        </p:blipFill>
        <p:spPr bwMode="auto">
          <a:xfrm>
            <a:off x="1820187" y="873435"/>
            <a:ext cx="5503626" cy="3730933"/>
          </a:xfrm>
          <a:prstGeom prst="rect">
            <a:avLst/>
          </a:prstGeom>
          <a:noFill/>
          <a:ln w="9525">
            <a:noFill/>
            <a:miter lim="800000"/>
            <a:headEnd/>
            <a:tailEnd/>
          </a:ln>
          <a:effectLst/>
        </p:spPr>
      </p:pic>
      <p:sp>
        <p:nvSpPr>
          <p:cNvPr id="3" name="灯片编号占位符 2">
            <a:extLst>
              <a:ext uri="{FF2B5EF4-FFF2-40B4-BE49-F238E27FC236}">
                <a16:creationId xmlns:a16="http://schemas.microsoft.com/office/drawing/2014/main" id="{A4221382-F25E-0BDD-9743-591071074BFC}"/>
              </a:ext>
            </a:extLst>
          </p:cNvPr>
          <p:cNvSpPr>
            <a:spLocks noGrp="1"/>
          </p:cNvSpPr>
          <p:nvPr>
            <p:ph type="sldNum" sz="quarter" idx="10"/>
          </p:nvPr>
        </p:nvSpPr>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1688250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normAutofit fontScale="90000"/>
          </a:bodyPr>
          <a:lstStyle/>
          <a:p>
            <a:r>
              <a:rPr lang="en-US" altLang="zh-TW" dirty="0"/>
              <a:t>Support ARMv6 &amp; ARMv7 architecture</a:t>
            </a:r>
            <a:endParaRPr lang="zh-TW" altLang="en-US" dirty="0"/>
          </a:p>
        </p:txBody>
      </p:sp>
      <p:grpSp>
        <p:nvGrpSpPr>
          <p:cNvPr id="7" name="群組 7"/>
          <p:cNvGrpSpPr/>
          <p:nvPr/>
        </p:nvGrpSpPr>
        <p:grpSpPr>
          <a:xfrm>
            <a:off x="1767335" y="1140765"/>
            <a:ext cx="2202555" cy="3195594"/>
            <a:chOff x="827584" y="1781325"/>
            <a:chExt cx="2936740" cy="4260792"/>
          </a:xfrm>
        </p:grpSpPr>
        <p:pic>
          <p:nvPicPr>
            <p:cNvPr id="1026" name="Picture 2" descr="C:\Users\zaza\Desktop\BBarm11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81325"/>
              <a:ext cx="2936740" cy="3084218"/>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87624" y="5013176"/>
              <a:ext cx="2232248" cy="400109"/>
            </a:xfrm>
            <a:prstGeom prst="rect">
              <a:avLst/>
            </a:prstGeom>
            <a:noFill/>
          </p:spPr>
          <p:txBody>
            <a:bodyPr wrap="square" rtlCol="0">
              <a:spAutoFit/>
            </a:bodyPr>
            <a:lstStyle/>
            <a:p>
              <a:r>
                <a:rPr lang="en-US" altLang="zh-TW" sz="1350" dirty="0"/>
                <a:t>ARM v6 11mpcore</a:t>
              </a:r>
              <a:endParaRPr lang="zh-TW" altLang="en-US" sz="1350" dirty="0"/>
            </a:p>
          </p:txBody>
        </p:sp>
        <p:pic>
          <p:nvPicPr>
            <p:cNvPr id="6" name="Picture 4" descr="C:\Users\zaza\Desktop\RealView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470617"/>
              <a:ext cx="1524000"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群組 8"/>
          <p:cNvGrpSpPr/>
          <p:nvPr/>
        </p:nvGrpSpPr>
        <p:grpSpPr>
          <a:xfrm>
            <a:off x="5112060" y="1124174"/>
            <a:ext cx="2255286" cy="3113586"/>
            <a:chOff x="4788024" y="1782884"/>
            <a:chExt cx="3007048" cy="4151448"/>
          </a:xfrm>
        </p:grpSpPr>
        <p:pic>
          <p:nvPicPr>
            <p:cNvPr id="4" name="Picture 3" descr="C:\Users\zaza\Desktop\Beagle_Board_big.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07" b="100000" l="2112" r="96646"/>
                      </a14:imgEffect>
                    </a14:imgLayer>
                  </a14:imgProps>
                </a:ext>
                <a:ext uri="{28A0092B-C50C-407E-A947-70E740481C1C}">
                  <a14:useLocalDpi xmlns:a14="http://schemas.microsoft.com/office/drawing/2010/main" val="0"/>
                </a:ext>
              </a:extLst>
            </a:blip>
            <a:srcRect/>
            <a:stretch>
              <a:fillRect/>
            </a:stretch>
          </p:blipFill>
          <p:spPr bwMode="auto">
            <a:xfrm>
              <a:off x="4788024" y="1782884"/>
              <a:ext cx="3007048" cy="30842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aza\Desktop\beagle-hd-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8035" y="5429507"/>
              <a:ext cx="286702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5175423" y="4991644"/>
              <a:ext cx="2232248" cy="400109"/>
            </a:xfrm>
            <a:prstGeom prst="rect">
              <a:avLst/>
            </a:prstGeom>
            <a:noFill/>
          </p:spPr>
          <p:txBody>
            <a:bodyPr wrap="square" rtlCol="0">
              <a:spAutoFit/>
            </a:bodyPr>
            <a:lstStyle/>
            <a:p>
              <a:r>
                <a:rPr lang="en-US" altLang="zh-TW" sz="1350" dirty="0"/>
                <a:t>ARM v7 cortex-a8</a:t>
              </a:r>
              <a:endParaRPr lang="zh-TW" altLang="en-US" sz="1350" dirty="0"/>
            </a:p>
          </p:txBody>
        </p:sp>
      </p:grpSp>
      <p:sp>
        <p:nvSpPr>
          <p:cNvPr id="3" name="灯片编号占位符 2">
            <a:extLst>
              <a:ext uri="{FF2B5EF4-FFF2-40B4-BE49-F238E27FC236}">
                <a16:creationId xmlns:a16="http://schemas.microsoft.com/office/drawing/2014/main" id="{4F687617-D586-FC82-C063-433D0203E3EB}"/>
              </a:ext>
            </a:extLst>
          </p:cNvPr>
          <p:cNvSpPr>
            <a:spLocks noGrp="1"/>
          </p:cNvSpPr>
          <p:nvPr>
            <p:ph type="sldNum" sz="quarter" idx="10"/>
          </p:nvPr>
        </p:nvSpPr>
        <p:spPr/>
        <p:txBody>
          <a:bodyPr/>
          <a:lstStyle/>
          <a:p>
            <a:fld id="{D9B6BDF2-6896-4B98-8776-C18582F63BA5}" type="slidenum">
              <a:rPr lang="zh-TW" altLang="en-US" smtClean="0"/>
              <a:pPr/>
              <a:t>70</a:t>
            </a:fld>
            <a:endParaRPr lang="zh-TW" altLang="en-US"/>
          </a:p>
        </p:txBody>
      </p:sp>
    </p:spTree>
    <p:extLst>
      <p:ext uri="{BB962C8B-B14F-4D97-AF65-F5344CB8AC3E}">
        <p14:creationId xmlns:p14="http://schemas.microsoft.com/office/powerpoint/2010/main" val="243742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KVM ON X86</a:t>
            </a:r>
          </a:p>
        </p:txBody>
      </p:sp>
      <p:sp>
        <p:nvSpPr>
          <p:cNvPr id="3" name="Text Placeholder 2"/>
          <p:cNvSpPr>
            <a:spLocks noGrp="1"/>
          </p:cNvSpPr>
          <p:nvPr>
            <p:ph type="body" idx="1"/>
          </p:nvPr>
        </p:nvSpPr>
        <p:spPr/>
        <p:txBody>
          <a:bodyPr/>
          <a:lstStyle/>
          <a:p>
            <a:endParaRPr lang="en-US" dirty="0">
              <a:solidFill>
                <a:srgbClr val="953735"/>
              </a:solidFill>
            </a:endParaRPr>
          </a:p>
        </p:txBody>
      </p:sp>
      <p:sp>
        <p:nvSpPr>
          <p:cNvPr id="4" name="灯片编号占位符 3">
            <a:extLst>
              <a:ext uri="{FF2B5EF4-FFF2-40B4-BE49-F238E27FC236}">
                <a16:creationId xmlns:a16="http://schemas.microsoft.com/office/drawing/2014/main" id="{521F92FE-3E05-21F2-23B1-FA0A254F9A66}"/>
              </a:ext>
            </a:extLst>
          </p:cNvPr>
          <p:cNvSpPr>
            <a:spLocks noGrp="1"/>
          </p:cNvSpPr>
          <p:nvPr>
            <p:ph type="sldNum" sz="quarter" idx="10"/>
          </p:nvPr>
        </p:nvSpPr>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373874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108349"/>
            <a:ext cx="7793658" cy="519113"/>
          </a:xfrm>
        </p:spPr>
        <p:txBody>
          <a:bodyPr/>
          <a:lstStyle/>
          <a:p>
            <a:r>
              <a:rPr lang="en-US" dirty="0"/>
              <a:t>KVM</a:t>
            </a:r>
          </a:p>
        </p:txBody>
      </p:sp>
      <p:sp>
        <p:nvSpPr>
          <p:cNvPr id="3" name="Content Placeholder 2"/>
          <p:cNvSpPr>
            <a:spLocks noGrp="1"/>
          </p:cNvSpPr>
          <p:nvPr>
            <p:ph idx="1"/>
          </p:nvPr>
        </p:nvSpPr>
        <p:spPr>
          <a:xfrm>
            <a:off x="893142" y="844153"/>
            <a:ext cx="7514483" cy="3671888"/>
          </a:xfrm>
        </p:spPr>
        <p:txBody>
          <a:bodyPr/>
          <a:lstStyle/>
          <a:p>
            <a:r>
              <a:rPr lang="en-US" sz="2000" dirty="0">
                <a:latin typeface="Times New Roman" panose="02020603050405020304" pitchFamily="18" charset="0"/>
                <a:cs typeface="Times New Roman" panose="02020603050405020304" pitchFamily="18" charset="0"/>
              </a:rPr>
              <a:t>KVM ( Kernel-based Virtual Machine)</a:t>
            </a:r>
          </a:p>
          <a:p>
            <a:pPr lvl="1"/>
            <a:r>
              <a:rPr lang="en-US" sz="1800" dirty="0">
                <a:latin typeface="Times New Roman" panose="02020603050405020304" pitchFamily="18" charset="0"/>
                <a:cs typeface="Times New Roman" panose="02020603050405020304" pitchFamily="18" charset="0"/>
              </a:rPr>
              <a:t>Linux host OS</a:t>
            </a:r>
          </a:p>
          <a:p>
            <a:pPr lvl="2"/>
            <a:r>
              <a:rPr lang="en-US" sz="1600" dirty="0">
                <a:latin typeface="Times New Roman" panose="02020603050405020304" pitchFamily="18" charset="0"/>
                <a:cs typeface="Times New Roman" panose="02020603050405020304" pitchFamily="18" charset="0"/>
              </a:rPr>
              <a:t>The kernel component of KVM is included in mainline Linux, as of 2.6.20.</a:t>
            </a:r>
          </a:p>
          <a:p>
            <a:pPr lvl="1"/>
            <a:r>
              <a:rPr lang="en-US" sz="1800" dirty="0">
                <a:latin typeface="Times New Roman" panose="02020603050405020304" pitchFamily="18" charset="0"/>
                <a:cs typeface="Times New Roman" panose="02020603050405020304" pitchFamily="18" charset="0"/>
              </a:rPr>
              <a:t>Full-virtualization</a:t>
            </a:r>
          </a:p>
          <a:p>
            <a:pPr lvl="2"/>
            <a:r>
              <a:rPr lang="en-US" sz="1600" dirty="0">
                <a:latin typeface="Times New Roman" panose="02020603050405020304" pitchFamily="18" charset="0"/>
                <a:cs typeface="Times New Roman" panose="02020603050405020304" pitchFamily="18" charset="0"/>
              </a:rPr>
              <a:t>KVM is a full virtualization solution for Linux on x86 hardware containing virtualization extensions (Intel VT or AMD-V). </a:t>
            </a:r>
          </a:p>
          <a:p>
            <a:pPr lvl="2"/>
            <a:r>
              <a:rPr lang="en-US" sz="1600" dirty="0">
                <a:latin typeface="Times New Roman" panose="02020603050405020304" pitchFamily="18" charset="0"/>
                <a:cs typeface="Times New Roman" panose="02020603050405020304" pitchFamily="18" charset="0"/>
              </a:rPr>
              <a:t>Using KVM, one can run multiple virtual machines running unmodified Linux or Windows images.</a:t>
            </a:r>
          </a:p>
          <a:p>
            <a:pPr lvl="1"/>
            <a:r>
              <a:rPr lang="en-US" sz="1800" dirty="0">
                <a:latin typeface="Times New Roman" panose="02020603050405020304" pitchFamily="18" charset="0"/>
                <a:cs typeface="Times New Roman" panose="02020603050405020304" pitchFamily="18" charset="0"/>
              </a:rPr>
              <a:t>IO device model in KVM </a:t>
            </a:r>
          </a:p>
          <a:p>
            <a:pPr lvl="2"/>
            <a:r>
              <a:rPr lang="en-US" sz="1600" dirty="0">
                <a:latin typeface="Times New Roman" panose="02020603050405020304" pitchFamily="18" charset="0"/>
                <a:cs typeface="Times New Roman" panose="02020603050405020304" pitchFamily="18" charset="0"/>
              </a:rPr>
              <a:t>KVM requires a modified QEMU for IO virtualization framework.</a:t>
            </a:r>
          </a:p>
          <a:p>
            <a:pPr lvl="2"/>
            <a:r>
              <a:rPr lang="en-US" sz="1600" dirty="0">
                <a:latin typeface="Times New Roman" panose="02020603050405020304" pitchFamily="18" charset="0"/>
                <a:cs typeface="Times New Roman" panose="02020603050405020304" pitchFamily="18" charset="0"/>
              </a:rPr>
              <a:t>Improve IO performance by </a:t>
            </a:r>
            <a:r>
              <a:rPr lang="en-US" sz="1600" b="1" dirty="0" err="1">
                <a:latin typeface="Times New Roman" panose="02020603050405020304" pitchFamily="18" charset="0"/>
                <a:cs typeface="Times New Roman" panose="02020603050405020304" pitchFamily="18" charset="0"/>
              </a:rPr>
              <a:t>virtio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para</a:t>
            </a:r>
            <a:r>
              <a:rPr lang="en-US" sz="1600" dirty="0">
                <a:latin typeface="Times New Roman" panose="02020603050405020304" pitchFamily="18" charset="0"/>
                <a:cs typeface="Times New Roman" panose="02020603050405020304" pitchFamily="18" charset="0"/>
              </a:rPr>
              <a:t>-virtualization framework.</a:t>
            </a:r>
          </a:p>
        </p:txBody>
      </p:sp>
      <p:sp>
        <p:nvSpPr>
          <p:cNvPr id="4" name="灯片编号占位符 3">
            <a:extLst>
              <a:ext uri="{FF2B5EF4-FFF2-40B4-BE49-F238E27FC236}">
                <a16:creationId xmlns:a16="http://schemas.microsoft.com/office/drawing/2014/main" id="{952206C1-478B-805E-D26E-7D3226722543}"/>
              </a:ext>
            </a:extLst>
          </p:cNvPr>
          <p:cNvSpPr>
            <a:spLocks noGrp="1"/>
          </p:cNvSpPr>
          <p:nvPr>
            <p:ph type="sldNum" sz="quarter" idx="10"/>
          </p:nvPr>
        </p:nvSpPr>
        <p:spPr/>
        <p:txBody>
          <a:bodyPr/>
          <a:lstStyle/>
          <a:p>
            <a:fld id="{D9B6BDF2-6896-4B98-8776-C18582F63BA5}" type="slidenum">
              <a:rPr lang="zh-TW" altLang="en-US" smtClean="0"/>
              <a:pPr/>
              <a:t>9</a:t>
            </a:fld>
            <a:endParaRPr lang="zh-TW" altLang="en-US"/>
          </a:p>
        </p:txBody>
      </p:sp>
    </p:spTree>
    <p:extLst>
      <p:ext uri="{BB962C8B-B14F-4D97-AF65-F5344CB8AC3E}">
        <p14:creationId xmlns:p14="http://schemas.microsoft.com/office/powerpoint/2010/main" val="188867956"/>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2522</TotalTime>
  <Words>3296</Words>
  <Application>Microsoft Office PowerPoint</Application>
  <PresentationFormat>全屏显示(16:9)</PresentationFormat>
  <Paragraphs>874</Paragraphs>
  <Slides>70</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70</vt:i4>
      </vt:variant>
    </vt:vector>
  </HeadingPairs>
  <TitlesOfParts>
    <vt:vector size="79" baseType="lpstr">
      <vt:lpstr>Arial Unicode MS</vt:lpstr>
      <vt:lpstr>MS Sans Serif</vt:lpstr>
      <vt:lpstr>新細明體</vt:lpstr>
      <vt:lpstr>Arial</vt:lpstr>
      <vt:lpstr>Calibri</vt:lpstr>
      <vt:lpstr>Courier New</vt:lpstr>
      <vt:lpstr>Times New Roman</vt:lpstr>
      <vt:lpstr>Wingdings</vt:lpstr>
      <vt:lpstr>NTHU UniCloud</vt:lpstr>
      <vt:lpstr>CSC6103 – Virtualization Techniques Case Study</vt:lpstr>
      <vt:lpstr>XEN ON X86</vt:lpstr>
      <vt:lpstr>Xen</vt:lpstr>
      <vt:lpstr>Para-Virtualization in Xen </vt:lpstr>
      <vt:lpstr>Original Xen Architecture</vt:lpstr>
      <vt:lpstr>Hardware Assistance in Xen</vt:lpstr>
      <vt:lpstr>New Xen Architecture</vt:lpstr>
      <vt:lpstr>KVM ON X86</vt:lpstr>
      <vt:lpstr>KVM</vt:lpstr>
      <vt:lpstr>KVM Full Virtualization</vt:lpstr>
      <vt:lpstr>IO Device Model in KVM (1)</vt:lpstr>
      <vt:lpstr>IO Device Model in KVM (2)</vt:lpstr>
      <vt:lpstr>IO Device Model in KVM (3)</vt:lpstr>
      <vt:lpstr>ARMvisor ON ARM</vt:lpstr>
      <vt:lpstr>What is ARMvisor</vt:lpstr>
      <vt:lpstr>Who are Developers?</vt:lpstr>
      <vt:lpstr>Overview of ARMvisor (1)</vt:lpstr>
      <vt:lpstr>Overview of ARMvisor (2)</vt:lpstr>
      <vt:lpstr>Software Stack of ARMvisor</vt:lpstr>
      <vt:lpstr>PowerPoint 演示文稿</vt:lpstr>
      <vt:lpstr>ARMvisor ON ARM - CPU Virtualization </vt:lpstr>
      <vt:lpstr>CPU Virtualization (1)</vt:lpstr>
      <vt:lpstr>CPU Virtualization (2)</vt:lpstr>
      <vt:lpstr>Sensitive Instruction Emulation</vt:lpstr>
      <vt:lpstr>ARM Instruction Classification</vt:lpstr>
      <vt:lpstr>Patched Guest Kernel Codes</vt:lpstr>
      <vt:lpstr>Para-Virtualization (1)</vt:lpstr>
      <vt:lpstr>Para-Virtualization (2)</vt:lpstr>
      <vt:lpstr>Para-Virtualization (3)</vt:lpstr>
      <vt:lpstr>Vector</vt:lpstr>
      <vt:lpstr>KVM Vector</vt:lpstr>
      <vt:lpstr>CPU Virtualization Overhead</vt:lpstr>
      <vt:lpstr>Optimizations for CPU Virtualization</vt:lpstr>
      <vt:lpstr>CPU Optimization Methods</vt:lpstr>
      <vt:lpstr>CPU Optimization</vt:lpstr>
      <vt:lpstr>Shadow Register File Optimization (1)</vt:lpstr>
      <vt:lpstr>Shadow Register File Optimization (2) </vt:lpstr>
      <vt:lpstr>Sensitive Instruction Grouping Optimization (1)</vt:lpstr>
      <vt:lpstr>Sensitive Instruction Grouping Optimization (2) </vt:lpstr>
      <vt:lpstr>TLB/Cache Trap Optimization (1)</vt:lpstr>
      <vt:lpstr>TLB/Cache Trap Optimization (2) </vt:lpstr>
      <vt:lpstr>CPU Optimization</vt:lpstr>
      <vt:lpstr>Sensitive Instruction Trap Reduction</vt:lpstr>
      <vt:lpstr>ARMvisor ON ARM - Memory Virtualization </vt:lpstr>
      <vt:lpstr>Memory Virtualization on X86 (1)</vt:lpstr>
      <vt:lpstr>Memory Virtualization on X86 (2)</vt:lpstr>
      <vt:lpstr>MMU Virtualization on ARM (1)</vt:lpstr>
      <vt:lpstr>MMU Virtualization on ARM (2)</vt:lpstr>
      <vt:lpstr>Dynamic Physical Memory Allocation to Guest</vt:lpstr>
      <vt:lpstr>Software MMU Virtualization (1)</vt:lpstr>
      <vt:lpstr>Software MMU Virtualization (2)</vt:lpstr>
      <vt:lpstr>Step 1</vt:lpstr>
      <vt:lpstr>Step 2</vt:lpstr>
      <vt:lpstr>Step 3</vt:lpstr>
      <vt:lpstr>Steps 4 &amp; 5</vt:lpstr>
      <vt:lpstr>Build Up Shadow Page Table</vt:lpstr>
      <vt:lpstr>MMU Virtualization Optimization</vt:lpstr>
      <vt:lpstr>Guest Kernel Space Mapping Sharing</vt:lpstr>
      <vt:lpstr>Reduce Guest Page Table Synchronization Overhead</vt:lpstr>
      <vt:lpstr>ARMvisor ON ARM - I/O Virtualization</vt:lpstr>
      <vt:lpstr>I/O Virtualization Flow</vt:lpstr>
      <vt:lpstr>What is virtio</vt:lpstr>
      <vt:lpstr>Why It Fast (1)</vt:lpstr>
      <vt:lpstr>PowerPoint 演示文稿</vt:lpstr>
      <vt:lpstr>Devices &amp; Drivers</vt:lpstr>
      <vt:lpstr>irq_chip in Kernel (1)</vt:lpstr>
      <vt:lpstr>irq_chip in Kernel (2)</vt:lpstr>
      <vt:lpstr>Why It Is Useful</vt:lpstr>
      <vt:lpstr>I/O Virtualization</vt:lpstr>
      <vt:lpstr>Support ARMv6 &amp; ARMv7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Yeh-Ching Chung</cp:lastModifiedBy>
  <cp:revision>281</cp:revision>
  <dcterms:created xsi:type="dcterms:W3CDTF">2015-06-05T07:23:35Z</dcterms:created>
  <dcterms:modified xsi:type="dcterms:W3CDTF">2026-05-06T10:30:09Z</dcterms:modified>
</cp:coreProperties>
</file>