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449" r:id="rId4"/>
    <p:sldId id="444" r:id="rId5"/>
    <p:sldId id="482" r:id="rId6"/>
    <p:sldId id="486" r:id="rId7"/>
    <p:sldId id="487" r:id="rId8"/>
    <p:sldId id="446" r:id="rId9"/>
    <p:sldId id="447" r:id="rId10"/>
    <p:sldId id="445" r:id="rId11"/>
    <p:sldId id="448" r:id="rId12"/>
    <p:sldId id="456" r:id="rId13"/>
    <p:sldId id="531" r:id="rId14"/>
    <p:sldId id="477" r:id="rId15"/>
    <p:sldId id="476" r:id="rId16"/>
    <p:sldId id="480" r:id="rId17"/>
    <p:sldId id="481" r:id="rId18"/>
    <p:sldId id="479" r:id="rId19"/>
    <p:sldId id="450" r:id="rId20"/>
    <p:sldId id="451" r:id="rId21"/>
    <p:sldId id="431" r:id="rId22"/>
    <p:sldId id="457" r:id="rId23"/>
    <p:sldId id="458" r:id="rId24"/>
    <p:sldId id="459" r:id="rId25"/>
    <p:sldId id="415" r:id="rId26"/>
    <p:sldId id="416" r:id="rId27"/>
    <p:sldId id="422" r:id="rId28"/>
    <p:sldId id="423" r:id="rId29"/>
    <p:sldId id="424" r:id="rId30"/>
    <p:sldId id="426" r:id="rId31"/>
    <p:sldId id="443" r:id="rId32"/>
    <p:sldId id="428" r:id="rId33"/>
    <p:sldId id="435" r:id="rId34"/>
    <p:sldId id="436" r:id="rId35"/>
    <p:sldId id="437" r:id="rId36"/>
    <p:sldId id="438" r:id="rId37"/>
    <p:sldId id="440" r:id="rId38"/>
    <p:sldId id="514" r:id="rId39"/>
    <p:sldId id="532" r:id="rId40"/>
    <p:sldId id="515" r:id="rId41"/>
    <p:sldId id="509" r:id="rId42"/>
    <p:sldId id="510" r:id="rId43"/>
    <p:sldId id="511" r:id="rId44"/>
    <p:sldId id="429" r:id="rId45"/>
    <p:sldId id="463" r:id="rId46"/>
    <p:sldId id="502" r:id="rId47"/>
    <p:sldId id="491" r:id="rId48"/>
    <p:sldId id="492" r:id="rId49"/>
    <p:sldId id="504" r:id="rId50"/>
    <p:sldId id="505" r:id="rId51"/>
    <p:sldId id="493" r:id="rId52"/>
    <p:sldId id="506" r:id="rId53"/>
    <p:sldId id="452" r:id="rId54"/>
    <p:sldId id="453" r:id="rId55"/>
    <p:sldId id="455" r:id="rId56"/>
    <p:sldId id="454" r:id="rId57"/>
    <p:sldId id="516" r:id="rId58"/>
    <p:sldId id="470" r:id="rId59"/>
    <p:sldId id="517" r:id="rId60"/>
    <p:sldId id="518" r:id="rId61"/>
    <p:sldId id="522" r:id="rId62"/>
    <p:sldId id="523" r:id="rId63"/>
    <p:sldId id="524" r:id="rId64"/>
    <p:sldId id="525" r:id="rId65"/>
    <p:sldId id="526" r:id="rId66"/>
    <p:sldId id="527" r:id="rId67"/>
    <p:sldId id="528" r:id="rId68"/>
    <p:sldId id="529" r:id="rId69"/>
    <p:sldId id="530" r:id="rId70"/>
    <p:sldId id="519" r:id="rId71"/>
    <p:sldId id="520" r:id="rId72"/>
    <p:sldId id="521" r:id="rId73"/>
    <p:sldId id="466" r:id="rId74"/>
    <p:sldId id="467" r:id="rId75"/>
    <p:sldId id="461" r:id="rId76"/>
    <p:sldId id="265" r:id="rId7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44" y="18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2026/5/6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2026/5/6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69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1FEA8-4A0B-42F9-9101-EA3C1E8C7C2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4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713D0-61B3-45AE-BE0D-7F3BA738ABE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8132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713D0-61B3-45AE-BE0D-7F3BA738ABE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8132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CE2C7-AB73-4541-8171-F5B7E2E6704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9156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CE2C7-AB73-4541-8171-F5B7E2E6704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9156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CE2C7-AB73-4541-8171-F5B7E2E6704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9156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632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r>
              <a:rPr lang="en-US" baseline="0" dirty="0"/>
              <a:t>Modern GPUs have more transistors, draw more power, and offer at least an order of magnitude more compute power than CPUs</a:t>
            </a:r>
          </a:p>
          <a:p>
            <a:r>
              <a:rPr lang="en-US" baseline="0" dirty="0"/>
              <a:t>-That’s a lot of wasted computation potential in virt solutions which don’t support the GPU.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182D-35F3-43D5-8570-67C624D3F4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-GPU</a:t>
            </a:r>
            <a:r>
              <a:rPr lang="en-US" baseline="0" dirty="0"/>
              <a:t> technology is largely being driven by games</a:t>
            </a:r>
          </a:p>
          <a:p>
            <a:r>
              <a:rPr lang="en-US" baseline="0" dirty="0"/>
              <a:t>-But they’re also used by CAD apps, productivity apps like Google Earth, video processing</a:t>
            </a:r>
          </a:p>
          <a:p>
            <a:r>
              <a:rPr lang="en-US" baseline="0" dirty="0"/>
              <a:t>-And now, Windows, Mac OS, and Linux all have a user interface which supports GPU acceleration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182D-35F3-43D5-8570-67C624D3F4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-GPUs</a:t>
            </a:r>
            <a:r>
              <a:rPr lang="en-US" baseline="0" dirty="0"/>
              <a:t> are currently most important on the desktop</a:t>
            </a:r>
          </a:p>
          <a:p>
            <a:r>
              <a:rPr lang="en-US" baseline="0" dirty="0"/>
              <a:t>   - The use cases are consumer apps (Windows games on Mac), professional apps, and GPU-accelerated windowing systems</a:t>
            </a:r>
          </a:p>
          <a:p>
            <a:r>
              <a:rPr lang="en-US" baseline="0" dirty="0"/>
              <a:t>   - This means that the most immediate need is for a hosted solution: coexists with the user’s existing OS</a:t>
            </a:r>
          </a:p>
          <a:p>
            <a:r>
              <a:rPr lang="en-US" baseline="0" dirty="0"/>
              <a:t>-But GPUs in the data center are also expected to emerge as an important solution space</a:t>
            </a:r>
          </a:p>
          <a:p>
            <a:r>
              <a:rPr lang="en-US" baseline="0" dirty="0"/>
              <a:t>   - GPGPU apps (scientific, financial)</a:t>
            </a:r>
          </a:p>
          <a:p>
            <a:r>
              <a:rPr lang="en-US" baseline="0" dirty="0"/>
              <a:t>   - Server-hosted virtual desktops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182D-35F3-43D5-8570-67C624D3F4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182D-35F3-43D5-8570-67C624D3F4B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182D-35F3-43D5-8570-67C624D3F4B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6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182D-35F3-43D5-8570-67C624D3F4B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DE99C-9F60-448B-8B89-55286B9D74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simplest approach... (one extreme)</a:t>
            </a:r>
          </a:p>
          <a:p>
            <a:r>
              <a:rPr lang="en-US" dirty="0"/>
              <a:t>Analogous to full paravirtualization</a:t>
            </a:r>
            <a:r>
              <a:rPr lang="en-US" baseline="0" dirty="0"/>
              <a:t> of a TCP offload engine.</a:t>
            </a:r>
          </a:p>
          <a:p>
            <a:r>
              <a:rPr lang="en-US" dirty="0"/>
              <a:t>Easy, but</a:t>
            </a:r>
            <a:r>
              <a:rPr lang="en-US" baseline="0" dirty="0"/>
              <a:t> you get what you pay for.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Pro:</a:t>
            </a:r>
          </a:p>
          <a:p>
            <a:pPr lvl="1"/>
            <a:r>
              <a:rPr lang="en-US" dirty="0"/>
              <a:t>Easy to get working</a:t>
            </a:r>
          </a:p>
          <a:p>
            <a:pPr lvl="1"/>
            <a:r>
              <a:rPr lang="en-US" dirty="0"/>
              <a:t>easy to support new APIs/features</a:t>
            </a:r>
          </a:p>
          <a:p>
            <a:r>
              <a:rPr lang="en-US" dirty="0"/>
              <a:t>Con:</a:t>
            </a:r>
          </a:p>
          <a:p>
            <a:pPr lvl="1"/>
            <a:r>
              <a:rPr lang="en-US" dirty="0"/>
              <a:t>Hard to make performant (Where do objects live? When to cross RPC boundary? Caches? Batching?)</a:t>
            </a:r>
          </a:p>
          <a:p>
            <a:pPr lvl="1"/>
            <a:r>
              <a:rPr lang="en-US" dirty="0"/>
              <a:t>VM Goodness (checkpointing, portability) is really hard</a:t>
            </a:r>
          </a:p>
          <a:p>
            <a:r>
              <a:rPr lang="en-US" dirty="0"/>
              <a:t>Who’s using it?</a:t>
            </a:r>
          </a:p>
          <a:p>
            <a:pPr lvl="1"/>
            <a:r>
              <a:rPr lang="en-US" dirty="0"/>
              <a:t>Parallels’ initial GL implementation</a:t>
            </a:r>
          </a:p>
          <a:p>
            <a:pPr lvl="1"/>
            <a:r>
              <a:rPr lang="en-US" dirty="0"/>
              <a:t>Remote rendering: GLX, Chromium project</a:t>
            </a:r>
          </a:p>
          <a:p>
            <a:pPr lvl="1"/>
            <a:r>
              <a:rPr lang="en-US" dirty="0"/>
              <a:t>Open source “VMGL”: OpenGL on VMware and Xen</a:t>
            </a:r>
          </a:p>
          <a:p>
            <a:pPr lvl="2"/>
            <a:r>
              <a:rPr lang="en-US" dirty="0"/>
              <a:t>http://www.cs.toronto.edu/~andreslc/xen-gl/</a:t>
            </a:r>
          </a:p>
        </p:txBody>
      </p:sp>
      <p:sp>
        <p:nvSpPr>
          <p:cNvPr id="45060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1FEA8-4A0B-42F9-9101-EA3C1E8C7C2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4" name="Slide Image Placeholder 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681829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anose="02020603050405020304" pitchFamily="18" charset="0"/>
          <a:ea typeface="標楷體" pitchFamily="65" charset="-12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Times New Roman" panose="02020603050405020304" pitchFamily="18" charset="0"/>
          <a:ea typeface="標楷體" pitchFamily="65" charset="-120"/>
          <a:cs typeface="Times New Roman" panose="02020603050405020304" pitchFamily="18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Times New Roman" panose="02020603050405020304" pitchFamily="18" charset="0"/>
          <a:ea typeface="標楷體" pitchFamily="65" charset="-120"/>
          <a:cs typeface="Times New Roman" panose="02020603050405020304" pitchFamily="18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6103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Virtualization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b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GPU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Virtualiztion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Yeh-Ching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  <a:p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University of Hong Kong, Shenzhen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D58793-DB0C-DD3F-0153-CAC34B65D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altLang="zh-TW" dirty="0"/>
              <a:t>CPU vs. GPU (3)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829104" y="4241873"/>
            <a:ext cx="4196615" cy="349374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n-US" altLang="zh-TW" b="0" dirty="0"/>
              <a:t>Floating-Point Operations per Second</a:t>
            </a:r>
            <a:endParaRPr lang="zh-TW" altLang="en-US" b="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44663" y="1702243"/>
            <a:ext cx="3030141" cy="2387384"/>
          </a:xfrm>
          <a:prstGeom prst="rect">
            <a:avLst/>
          </a:prstGeom>
        </p:spPr>
      </p:pic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5788724" y="4241873"/>
            <a:ext cx="2566003" cy="349374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n-US" altLang="zh-TW" b="0" dirty="0"/>
              <a:t>Memory</a:t>
            </a:r>
            <a:r>
              <a:rPr lang="en-US" altLang="zh-TW" dirty="0"/>
              <a:t> </a:t>
            </a:r>
            <a:r>
              <a:rPr lang="en-US" altLang="zh-TW" b="0" dirty="0"/>
              <a:t>Bandwidth</a:t>
            </a:r>
            <a:endParaRPr lang="zh-TW" altLang="en-US" b="0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8648" y="1750368"/>
            <a:ext cx="2918030" cy="2398381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1E2E7E-600C-BB61-0841-83F8D64AF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A7F4221-0592-EAB6-7B3A-26596CC3605D}"/>
              </a:ext>
            </a:extLst>
          </p:cNvPr>
          <p:cNvSpPr txBox="1">
            <a:spLocks/>
          </p:cNvSpPr>
          <p:nvPr/>
        </p:nvSpPr>
        <p:spPr bwMode="auto">
          <a:xfrm>
            <a:off x="895149" y="828644"/>
            <a:ext cx="6762946" cy="7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1pPr>
            <a:lvl2pPr marL="342891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None/>
              <a:defRPr kumimoji="1" sz="1500" b="1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2pPr>
            <a:lvl3pPr marL="68578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351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02867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2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371566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2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1714457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2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057349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2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40024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2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2743131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2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b="0" kern="0" dirty="0"/>
              <a:t>The performance comparisons of CPU and GPU in terms of floating-point operation and memory bandwidth</a:t>
            </a:r>
          </a:p>
        </p:txBody>
      </p:sp>
    </p:spTree>
    <p:extLst>
      <p:ext uri="{BB962C8B-B14F-4D97-AF65-F5344CB8AC3E}">
        <p14:creationId xmlns:p14="http://schemas.microsoft.com/office/powerpoint/2010/main" val="358947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altLang="zh-TW" dirty="0"/>
              <a:t>GPGPU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6258" y="844153"/>
            <a:ext cx="7390719" cy="2543940"/>
          </a:xfrm>
        </p:spPr>
        <p:txBody>
          <a:bodyPr/>
          <a:lstStyle/>
          <a:p>
            <a:r>
              <a:rPr lang="en-US" altLang="zh-TW" sz="2000" dirty="0"/>
              <a:t>The general-purpose graphic processing unit (GPGPU) is the utilization of GPUs to perform computations that are traditionally handled by the CPUs</a:t>
            </a:r>
          </a:p>
          <a:p>
            <a:endParaRPr lang="en-US" altLang="zh-TW" sz="2000" dirty="0"/>
          </a:p>
          <a:p>
            <a:r>
              <a:rPr lang="en-US" altLang="zh-TW" sz="2000" dirty="0"/>
              <a:t>GPU with a complete set of operations performed on arbitrary bits can compute any computable value</a:t>
            </a:r>
            <a:endParaRPr lang="zh-TW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D0547E-3C95-C562-BC51-E4AF3BECEE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09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GPGPU Computing Scenarios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7279" y="870256"/>
            <a:ext cx="7469205" cy="357661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altLang="zh-TW" sz="2000" dirty="0"/>
              <a:t>Low-level of data parallelism</a:t>
            </a:r>
          </a:p>
          <a:p>
            <a:pPr lvl="1">
              <a:spcBef>
                <a:spcPts val="300"/>
              </a:spcBef>
            </a:pPr>
            <a:r>
              <a:rPr lang="en-US" altLang="zh-TW" sz="1800" dirty="0"/>
              <a:t>No GPU is needed, just proceed with the traditional HPC strategies</a:t>
            </a:r>
          </a:p>
          <a:p>
            <a:pPr>
              <a:spcBef>
                <a:spcPts val="300"/>
              </a:spcBef>
            </a:pPr>
            <a:r>
              <a:rPr lang="en-US" altLang="zh-TW" sz="2000" dirty="0"/>
              <a:t>High-level of data parallelism</a:t>
            </a:r>
          </a:p>
          <a:p>
            <a:pPr lvl="1">
              <a:spcBef>
                <a:spcPts val="300"/>
              </a:spcBef>
            </a:pPr>
            <a:r>
              <a:rPr lang="en-US" altLang="zh-TW" sz="1800" dirty="0"/>
              <a:t>Add one or more GPUs to every node in the system and rewrite applications to use them</a:t>
            </a:r>
          </a:p>
          <a:p>
            <a:pPr>
              <a:spcBef>
                <a:spcPts val="300"/>
              </a:spcBef>
            </a:pPr>
            <a:r>
              <a:rPr lang="en-US" altLang="zh-TW" sz="2000" dirty="0"/>
              <a:t>Moderate-level of data parallelism</a:t>
            </a:r>
          </a:p>
          <a:p>
            <a:pPr lvl="1">
              <a:spcBef>
                <a:spcPts val="300"/>
              </a:spcBef>
            </a:pPr>
            <a:r>
              <a:rPr lang="en-US" altLang="zh-TW" sz="1800" dirty="0"/>
              <a:t>The GPUs in the system are used only for some parts of the application,</a:t>
            </a:r>
          </a:p>
          <a:p>
            <a:pPr lvl="1">
              <a:spcBef>
                <a:spcPts val="300"/>
              </a:spcBef>
            </a:pPr>
            <a:r>
              <a:rPr lang="en-US" altLang="zh-TW" sz="1800" dirty="0"/>
              <a:t>Remain idle the rest of the time and, thus waste resources and energy</a:t>
            </a:r>
          </a:p>
          <a:p>
            <a:pPr>
              <a:spcBef>
                <a:spcPts val="300"/>
              </a:spcBef>
            </a:pPr>
            <a:r>
              <a:rPr lang="en-US" altLang="zh-TW" sz="2000" dirty="0"/>
              <a:t>Applications for multi-GPU computing</a:t>
            </a:r>
          </a:p>
          <a:p>
            <a:pPr lvl="1">
              <a:spcBef>
                <a:spcPts val="300"/>
              </a:spcBef>
            </a:pPr>
            <a:r>
              <a:rPr lang="en-US" altLang="zh-TW" sz="1800" dirty="0"/>
              <a:t>The code running in a node can only access the GPUs in that node, but it would run faster if it could have access to more GPUs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4B2CC4-DB1A-5EDB-28B9-EE685FF44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78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924025" y="108349"/>
            <a:ext cx="7751665" cy="519113"/>
          </a:xfrm>
        </p:spPr>
        <p:txBody>
          <a:bodyPr/>
          <a:lstStyle/>
          <a:p>
            <a:r>
              <a:rPr lang="en-US" altLang="zh-TW" dirty="0"/>
              <a:t>NVIDIA GPGPUs</a:t>
            </a:r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E0EAA0-D752-B83E-6AA0-D965534EA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" name="图片 3" descr="表格">
            <a:extLst>
              <a:ext uri="{FF2B5EF4-FFF2-40B4-BE49-F238E27FC236}">
                <a16:creationId xmlns:a16="http://schemas.microsoft.com/office/drawing/2014/main" id="{E8471ED1-777B-6794-8282-69EF3AC90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73" y="788383"/>
            <a:ext cx="5659654" cy="38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NVIDIA K20 Series (1)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914399" y="864945"/>
            <a:ext cx="7238199" cy="2965912"/>
          </a:xfrm>
        </p:spPr>
        <p:txBody>
          <a:bodyPr>
            <a:normAutofit/>
          </a:bodyPr>
          <a:lstStyle/>
          <a:p>
            <a:r>
              <a:rPr lang="en-US" altLang="zh-TW" sz="2200" dirty="0"/>
              <a:t>NVIDIA Tesla K-series GPU Accelerators are based on the NVIDIA </a:t>
            </a:r>
            <a:r>
              <a:rPr lang="en-US" altLang="zh-TW" sz="2200" dirty="0" err="1"/>
              <a:t>Kepler</a:t>
            </a:r>
            <a:r>
              <a:rPr lang="en-US" altLang="zh-TW" sz="2200" dirty="0"/>
              <a:t> compute architecture  that includes</a:t>
            </a:r>
          </a:p>
          <a:p>
            <a:pPr lvl="1"/>
            <a:r>
              <a:rPr lang="en-US" altLang="zh-TW" sz="2000" dirty="0"/>
              <a:t>SMX (streaming multiprocessor) design that delivers up to 3x more performance per watt compared to the SM in Fermi</a:t>
            </a:r>
          </a:p>
          <a:p>
            <a:pPr lvl="1"/>
            <a:r>
              <a:rPr lang="en-US" altLang="zh-TW" sz="2000" dirty="0"/>
              <a:t>Dynamic Parallelism capability that enables GPU threads to automatically spawn new threads</a:t>
            </a:r>
          </a:p>
          <a:p>
            <a:pPr lvl="1"/>
            <a:r>
              <a:rPr lang="en-US" altLang="zh-TW" sz="2000" dirty="0"/>
              <a:t>Hyper-Q feature that enables multiple CPU cores to simultaneously utilize the CUDA cores on a single </a:t>
            </a:r>
            <a:r>
              <a:rPr lang="en-US" altLang="zh-TW" sz="2000" dirty="0" err="1"/>
              <a:t>Kepler</a:t>
            </a:r>
            <a:r>
              <a:rPr lang="en-US" altLang="zh-TW" sz="2000" dirty="0"/>
              <a:t> GPU</a:t>
            </a:r>
            <a:endParaRPr lang="zh-TW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D42F08E-CCC6-696C-81FA-FB086644E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12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NVIDIA K20 Series (2)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991403" y="820564"/>
            <a:ext cx="6628197" cy="432048"/>
          </a:xfrm>
        </p:spPr>
        <p:txBody>
          <a:bodyPr/>
          <a:lstStyle/>
          <a:p>
            <a:r>
              <a:rPr lang="en-US" altLang="zh-TW" sz="2000" dirty="0"/>
              <a:t>NVIDIA Tesla K20 (GK110) Block Diagram</a:t>
            </a:r>
          </a:p>
        </p:txBody>
      </p:sp>
      <p:pic>
        <p:nvPicPr>
          <p:cNvPr id="70660" name="Picture 4" descr="http://images.anandtech.com/doci/5840/GK110Bl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859" y="1337402"/>
            <a:ext cx="4712470" cy="3253850"/>
          </a:xfrm>
          <a:prstGeom prst="rect">
            <a:avLst/>
          </a:prstGeom>
          <a:noFill/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ED30241-AF0B-E658-0521-22D8C993E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7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025" y="108349"/>
            <a:ext cx="7751665" cy="519113"/>
          </a:xfrm>
        </p:spPr>
        <p:txBody>
          <a:bodyPr/>
          <a:lstStyle/>
          <a:p>
            <a:r>
              <a:rPr lang="en-US" altLang="zh-TW" dirty="0"/>
              <a:t>NVIDIA K20 Series (3)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924025" y="844751"/>
            <a:ext cx="7372952" cy="72322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SMX (streaming multiprocessor) design that delivers up to 3x more performance per watt compared to the SM in Fermi</a:t>
            </a:r>
            <a:endParaRPr lang="zh-TW" altLang="en-US" sz="2000" dirty="0"/>
          </a:p>
        </p:txBody>
      </p:sp>
      <p:pic>
        <p:nvPicPr>
          <p:cNvPr id="78850" name="Picture 2" descr="http://mag.udn.com/html/digital/event/2012/11/13/K20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259" y="2088682"/>
            <a:ext cx="3604334" cy="2268035"/>
          </a:xfrm>
          <a:prstGeom prst="rect">
            <a:avLst/>
          </a:prstGeom>
          <a:noFill/>
        </p:spPr>
      </p:pic>
      <p:pic>
        <p:nvPicPr>
          <p:cNvPr id="78856" name="Picture 8" descr="https://encrypted-tbn0.gstatic.com/images?q=tbn:ANd9GcQObcTV8Xx2ZObdT8oLzKkHwWuk1-yXUHRt5-ESzX4MNjwAVEg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765" y="2079941"/>
            <a:ext cx="3424854" cy="2279086"/>
          </a:xfrm>
          <a:prstGeom prst="rect">
            <a:avLst/>
          </a:prstGeom>
          <a:noFill/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60D4F4-7D81-BE2A-6197-179700F43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67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altLang="zh-TW" dirty="0"/>
              <a:t>NVIDIA K20 Series (4)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14262" y="847303"/>
            <a:ext cx="6172200" cy="486054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Dynamic Parallelism</a:t>
            </a:r>
          </a:p>
        </p:txBody>
      </p:sp>
      <p:pic>
        <p:nvPicPr>
          <p:cNvPr id="79876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685" y="847303"/>
            <a:ext cx="3489170" cy="3759882"/>
          </a:xfrm>
          <a:prstGeom prst="rect">
            <a:avLst/>
          </a:prstGeom>
          <a:noFill/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FF1F3FC-D22A-485E-AD9D-B2072D90E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altLang="zh-TW" dirty="0"/>
              <a:t>NVIDIA K20 Series (5)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49154" y="897564"/>
            <a:ext cx="2766762" cy="430722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Hyper-Q Feature</a:t>
            </a:r>
          </a:p>
          <a:p>
            <a:endParaRPr lang="zh-TW" altLang="en-US" sz="2000" dirty="0"/>
          </a:p>
        </p:txBody>
      </p:sp>
      <p:pic>
        <p:nvPicPr>
          <p:cNvPr id="77828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216" y="846185"/>
            <a:ext cx="3780420" cy="3701386"/>
          </a:xfrm>
          <a:prstGeom prst="rect">
            <a:avLst/>
          </a:prstGeom>
          <a:noFill/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60C9E7E-6023-1C6C-626A-2D60B105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69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GPGPU TOOLS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973815" y="804230"/>
            <a:ext cx="7632833" cy="2516486"/>
          </a:xfrm>
        </p:spPr>
        <p:txBody>
          <a:bodyPr/>
          <a:lstStyle/>
          <a:p>
            <a:r>
              <a:rPr lang="en-US" altLang="zh-TW" sz="2200" dirty="0"/>
              <a:t>Two main approaches in GPGPU computing development environments</a:t>
            </a:r>
          </a:p>
          <a:p>
            <a:r>
              <a:rPr lang="en-US" altLang="zh-TW" sz="2200" dirty="0"/>
              <a:t>CUDA</a:t>
            </a:r>
          </a:p>
          <a:p>
            <a:pPr lvl="1"/>
            <a:r>
              <a:rPr lang="en-US" altLang="zh-TW" sz="2200" dirty="0"/>
              <a:t>NVIDIA proprietary</a:t>
            </a:r>
          </a:p>
          <a:p>
            <a:r>
              <a:rPr lang="en-US" altLang="zh-TW" sz="2200" dirty="0" err="1"/>
              <a:t>OpenCL</a:t>
            </a:r>
            <a:endParaRPr lang="en-US" altLang="zh-TW" sz="2200" dirty="0"/>
          </a:p>
          <a:p>
            <a:pPr lvl="1"/>
            <a:r>
              <a:rPr lang="en-US" altLang="zh-TW" sz="2200" dirty="0"/>
              <a:t>Open standard</a:t>
            </a:r>
            <a:endParaRPr lang="zh-TW" altLang="en-US" sz="2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796" y="3537273"/>
            <a:ext cx="3407569" cy="97869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E99C8ED-608F-3C92-BD2E-98A992213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11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1332" y="108349"/>
            <a:ext cx="7744357" cy="519113"/>
          </a:xfrm>
        </p:spPr>
        <p:txBody>
          <a:bodyPr/>
          <a:lstStyle/>
          <a:p>
            <a:r>
              <a:rPr lang="en-US" altLang="zh-TW" dirty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2442" y="844153"/>
            <a:ext cx="7744357" cy="2313914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Introduction GPGPU </a:t>
            </a:r>
          </a:p>
          <a:p>
            <a:r>
              <a:rPr lang="en-US" altLang="zh-TW" sz="2400" dirty="0"/>
              <a:t>High Performance Computing Clouds</a:t>
            </a:r>
          </a:p>
          <a:p>
            <a:r>
              <a:rPr lang="en-US" altLang="zh-TW" sz="2400" dirty="0"/>
              <a:t>GPU Virtualization with Hardware Support</a:t>
            </a:r>
          </a:p>
          <a:p>
            <a:r>
              <a:rPr lang="en-US" altLang="zh-TW" sz="2400" dirty="0"/>
              <a:t>References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EDF8BC-DD15-A51E-1E39-39E46545F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High Performance Computing clouds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BB3CD7-1FBE-96F7-8435-721EB73BD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26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276" y="108349"/>
            <a:ext cx="7732414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High Performance Computing Clouds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943" y="801981"/>
            <a:ext cx="8223117" cy="1557385"/>
          </a:xfrm>
        </p:spPr>
        <p:txBody>
          <a:bodyPr/>
          <a:lstStyle/>
          <a:p>
            <a:r>
              <a:rPr lang="en-US" altLang="zh-TW" sz="2000" dirty="0"/>
              <a:t>Fast interconnects</a:t>
            </a:r>
          </a:p>
          <a:p>
            <a:r>
              <a:rPr lang="en-US" altLang="zh-TW" sz="2000" dirty="0"/>
              <a:t>Hundreds of nodes, with multiple cores per node</a:t>
            </a:r>
          </a:p>
          <a:p>
            <a:r>
              <a:rPr lang="en-US" altLang="zh-TW" sz="2000" dirty="0"/>
              <a:t>Hardware accelerators</a:t>
            </a:r>
          </a:p>
          <a:p>
            <a:pPr lvl="1"/>
            <a:r>
              <a:rPr lang="en-US" altLang="zh-TW" sz="2000" dirty="0"/>
              <a:t>better performance-watt, performance-cost ratios for certain applications</a:t>
            </a:r>
            <a:endParaRPr lang="zh-TW" altLang="en-US" sz="2000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83A8AC2-50B8-3C1E-E2EF-0B0AE50C1281}"/>
              </a:ext>
            </a:extLst>
          </p:cNvPr>
          <p:cNvGrpSpPr/>
          <p:nvPr/>
        </p:nvGrpSpPr>
        <p:grpSpPr>
          <a:xfrm>
            <a:off x="2495165" y="2514304"/>
            <a:ext cx="4922304" cy="2043819"/>
            <a:chOff x="2735797" y="2745880"/>
            <a:chExt cx="4922304" cy="2043819"/>
          </a:xfrm>
        </p:grpSpPr>
        <p:grpSp>
          <p:nvGrpSpPr>
            <p:cNvPr id="102" name="群組 101"/>
            <p:cNvGrpSpPr/>
            <p:nvPr/>
          </p:nvGrpSpPr>
          <p:grpSpPr>
            <a:xfrm>
              <a:off x="2735797" y="3003798"/>
              <a:ext cx="3337976" cy="1785901"/>
              <a:chOff x="1615317" y="3744962"/>
              <a:chExt cx="5216007" cy="279069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745442" y="3744962"/>
                <a:ext cx="1081879" cy="44727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5" name="雲朵形圖說文字 4"/>
              <p:cNvSpPr/>
              <p:nvPr/>
            </p:nvSpPr>
            <p:spPr>
              <a:xfrm>
                <a:off x="3270158" y="4282244"/>
                <a:ext cx="2016224" cy="1512168"/>
              </a:xfrm>
              <a:prstGeom prst="cloudCallou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606098" y="3983845"/>
                <a:ext cx="9144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607678" y="6043906"/>
                <a:ext cx="698376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033283" y="5240591"/>
                <a:ext cx="664041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098576" y="5675212"/>
                <a:ext cx="1171582" cy="2880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144453" y="5445224"/>
                <a:ext cx="914400" cy="4387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614990" y="4571494"/>
                <a:ext cx="1216333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182416" y="4407441"/>
                <a:ext cx="9144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916924" y="4976188"/>
                <a:ext cx="9144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615317" y="4824016"/>
                <a:ext cx="91440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915816" y="6108055"/>
                <a:ext cx="955558" cy="4276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App</a:t>
                </a:r>
                <a:endParaRPr lang="zh-TW" altLang="en-US" sz="1350" dirty="0"/>
              </a:p>
            </p:txBody>
          </p:sp>
          <p:cxnSp>
            <p:nvCxnSpPr>
              <p:cNvPr id="18" name="直線單箭頭接點 17"/>
              <p:cNvCxnSpPr>
                <a:stCxn id="8" idx="3"/>
                <a:endCxn id="46" idx="1"/>
              </p:cNvCxnSpPr>
              <p:nvPr/>
            </p:nvCxnSpPr>
            <p:spPr>
              <a:xfrm flipV="1">
                <a:off x="2697324" y="5022550"/>
                <a:ext cx="1536746" cy="3620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stCxn id="12" idx="3"/>
                <a:endCxn id="46" idx="1"/>
              </p:cNvCxnSpPr>
              <p:nvPr/>
            </p:nvCxnSpPr>
            <p:spPr>
              <a:xfrm>
                <a:off x="3096816" y="4551457"/>
                <a:ext cx="1137254" cy="471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>
                <a:stCxn id="14" idx="3"/>
                <a:endCxn id="46" idx="1"/>
              </p:cNvCxnSpPr>
              <p:nvPr/>
            </p:nvCxnSpPr>
            <p:spPr>
              <a:xfrm>
                <a:off x="2529717" y="4968032"/>
                <a:ext cx="1704353" cy="5451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>
                <a:stCxn id="9" idx="3"/>
                <a:endCxn id="46" idx="1"/>
              </p:cNvCxnSpPr>
              <p:nvPr/>
            </p:nvCxnSpPr>
            <p:spPr>
              <a:xfrm flipV="1">
                <a:off x="3270158" y="5022550"/>
                <a:ext cx="963912" cy="796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>
                <a:stCxn id="7" idx="0"/>
                <a:endCxn id="46" idx="1"/>
              </p:cNvCxnSpPr>
              <p:nvPr/>
            </p:nvCxnSpPr>
            <p:spPr>
              <a:xfrm flipH="1" flipV="1">
                <a:off x="4234070" y="5022550"/>
                <a:ext cx="722796" cy="10213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>
                <a:stCxn id="15" idx="0"/>
                <a:endCxn id="46" idx="1"/>
              </p:cNvCxnSpPr>
              <p:nvPr/>
            </p:nvCxnSpPr>
            <p:spPr>
              <a:xfrm flipV="1">
                <a:off x="3393595" y="5022550"/>
                <a:ext cx="840475" cy="1085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>
                <a:stCxn id="10" idx="1"/>
                <a:endCxn id="46" idx="1"/>
              </p:cNvCxnSpPr>
              <p:nvPr/>
            </p:nvCxnSpPr>
            <p:spPr>
              <a:xfrm flipH="1" flipV="1">
                <a:off x="4234070" y="5022550"/>
                <a:ext cx="910383" cy="6420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/>
              <p:cNvCxnSpPr>
                <a:stCxn id="6" idx="2"/>
                <a:endCxn id="46" idx="1"/>
              </p:cNvCxnSpPr>
              <p:nvPr/>
            </p:nvCxnSpPr>
            <p:spPr>
              <a:xfrm>
                <a:off x="3063298" y="4271877"/>
                <a:ext cx="1170772" cy="7506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>
              <a:xfrm>
                <a:off x="4234070" y="4920141"/>
                <a:ext cx="204818" cy="20481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cxnSp>
            <p:nvCxnSpPr>
              <p:cNvPr id="69" name="直線單箭頭接點 68"/>
              <p:cNvCxnSpPr>
                <a:stCxn id="11" idx="1"/>
                <a:endCxn id="46" idx="1"/>
              </p:cNvCxnSpPr>
              <p:nvPr/>
            </p:nvCxnSpPr>
            <p:spPr>
              <a:xfrm flipH="1">
                <a:off x="4234070" y="4715510"/>
                <a:ext cx="1380920" cy="3070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單箭頭接點 69"/>
              <p:cNvCxnSpPr>
                <a:stCxn id="13" idx="1"/>
                <a:endCxn id="46" idx="1"/>
              </p:cNvCxnSpPr>
              <p:nvPr/>
            </p:nvCxnSpPr>
            <p:spPr>
              <a:xfrm flipH="1" flipV="1">
                <a:off x="4234070" y="5022550"/>
                <a:ext cx="1682854" cy="976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單箭頭接點 70"/>
              <p:cNvCxnSpPr>
                <a:stCxn id="4" idx="1"/>
                <a:endCxn id="46" idx="1"/>
              </p:cNvCxnSpPr>
              <p:nvPr/>
            </p:nvCxnSpPr>
            <p:spPr>
              <a:xfrm flipH="1">
                <a:off x="4234070" y="3968601"/>
                <a:ext cx="511372" cy="10539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>
              <a:xfrm>
                <a:off x="3830289" y="4630562"/>
                <a:ext cx="799274" cy="79927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GPU array</a:t>
                </a:r>
                <a:endParaRPr lang="zh-TW" altLang="en-US" sz="1350" dirty="0"/>
              </a:p>
            </p:txBody>
          </p:sp>
        </p:grpSp>
        <p:sp>
          <p:nvSpPr>
            <p:cNvPr id="104" name="橢圓形圖說文字 103"/>
            <p:cNvSpPr/>
            <p:nvPr/>
          </p:nvSpPr>
          <p:spPr>
            <a:xfrm>
              <a:off x="5688200" y="2745880"/>
              <a:ext cx="1969901" cy="686012"/>
            </a:xfrm>
            <a:prstGeom prst="wedgeEllipseCallo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/>
                <a:t>How to achieve the High Performance Computing?</a:t>
              </a:r>
            </a:p>
          </p:txBody>
        </p:sp>
      </p:grp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AB0C983B-30F4-7B93-FB91-D9B2270BF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544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High Performance Computing Clouds (2)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29904" y="852920"/>
            <a:ext cx="7161195" cy="1188132"/>
          </a:xfrm>
        </p:spPr>
        <p:txBody>
          <a:bodyPr/>
          <a:lstStyle/>
          <a:p>
            <a:r>
              <a:rPr lang="en-US" altLang="zh-TW" sz="2000" dirty="0"/>
              <a:t>Add GPUs at each node </a:t>
            </a:r>
          </a:p>
          <a:p>
            <a:pPr lvl="1"/>
            <a:r>
              <a:rPr lang="en-US" altLang="zh-TW" sz="2000" dirty="0"/>
              <a:t>Some GPUs may be idle for long periods of time </a:t>
            </a:r>
          </a:p>
          <a:p>
            <a:pPr lvl="1"/>
            <a:r>
              <a:rPr lang="en-US" altLang="zh-TW" sz="2000" dirty="0"/>
              <a:t>A waste of money and energy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126" y="2266510"/>
            <a:ext cx="6000750" cy="215026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2FD6290-7991-45AA-117B-5AAE4F09D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047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High Performance Computing Clouds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2151" y="838632"/>
            <a:ext cx="6762951" cy="831540"/>
          </a:xfrm>
        </p:spPr>
        <p:txBody>
          <a:bodyPr/>
          <a:lstStyle/>
          <a:p>
            <a:r>
              <a:rPr lang="en-US" altLang="zh-TW" sz="2000" dirty="0"/>
              <a:t>Add GPUs at some nodes</a:t>
            </a:r>
          </a:p>
          <a:p>
            <a:pPr lvl="1"/>
            <a:r>
              <a:rPr lang="en-US" altLang="zh-TW" sz="2000" dirty="0"/>
              <a:t>Lack flexibility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3765" y="2199543"/>
            <a:ext cx="6036469" cy="216455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54A3EA-1D44-2FAB-FC13-C81660897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314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High Performance Computing Clouds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0278" y="798722"/>
            <a:ext cx="7180446" cy="777534"/>
          </a:xfrm>
        </p:spPr>
        <p:txBody>
          <a:bodyPr/>
          <a:lstStyle/>
          <a:p>
            <a:r>
              <a:rPr lang="en-US" altLang="zh-TW" sz="2000" dirty="0"/>
              <a:t>Add GPUs at some nodes and make them accessible from every node (GPU virtualization)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8548" y="2002643"/>
            <a:ext cx="5203905" cy="247449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056212" y="2247714"/>
            <a:ext cx="1359815" cy="473552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How to achieve it?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3539B7-9747-12B0-8B0F-7E76F8EEE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4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altLang="zh-TW" dirty="0"/>
              <a:t>GPU Virtualization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1028" y="872918"/>
            <a:ext cx="7588035" cy="1221354"/>
          </a:xfrm>
        </p:spPr>
        <p:txBody>
          <a:bodyPr/>
          <a:lstStyle/>
          <a:p>
            <a:r>
              <a:rPr lang="en-US" altLang="zh-TW" sz="2000" dirty="0"/>
              <a:t>GPU device is under control of the hypervisor</a:t>
            </a:r>
          </a:p>
          <a:p>
            <a:r>
              <a:rPr lang="en-US" altLang="zh-TW" sz="2000" dirty="0"/>
              <a:t>GPU access is routed via the front-end/back-end</a:t>
            </a:r>
          </a:p>
          <a:p>
            <a:r>
              <a:rPr lang="en-US" altLang="zh-TW" sz="2000" dirty="0"/>
              <a:t>The management component controls invocation and data movement</a:t>
            </a:r>
            <a:endParaRPr lang="zh-TW" altLang="en-US" sz="2000" dirty="0"/>
          </a:p>
        </p:txBody>
      </p:sp>
      <p:grpSp>
        <p:nvGrpSpPr>
          <p:cNvPr id="99" name="群組 98"/>
          <p:cNvGrpSpPr/>
          <p:nvPr/>
        </p:nvGrpSpPr>
        <p:grpSpPr>
          <a:xfrm>
            <a:off x="1657294" y="2827846"/>
            <a:ext cx="2431089" cy="1466738"/>
            <a:chOff x="685725" y="2409454"/>
            <a:chExt cx="3241452" cy="1955650"/>
          </a:xfrm>
        </p:grpSpPr>
        <p:sp>
          <p:nvSpPr>
            <p:cNvPr id="33" name="矩形 32"/>
            <p:cNvSpPr/>
            <p:nvPr/>
          </p:nvSpPr>
          <p:spPr>
            <a:xfrm>
              <a:off x="685725" y="4005064"/>
              <a:ext cx="3240000" cy="36004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Device(GPU)</a:t>
              </a:r>
              <a:endParaRPr lang="zh-TW" altLang="en-US" sz="135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687177" y="3567239"/>
              <a:ext cx="3240000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Hypervisor</a:t>
              </a:r>
              <a:endParaRPr lang="zh-TW" altLang="en-US" sz="135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768704" y="3603259"/>
              <a:ext cx="900000" cy="288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/>
                <a:t>back-end </a:t>
              </a: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732704" y="2409454"/>
              <a:ext cx="972000" cy="1080000"/>
              <a:chOff x="1889704" y="2636912"/>
              <a:chExt cx="972000" cy="10800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889704" y="2636912"/>
                <a:ext cx="972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altLang="zh-TW" sz="1350" dirty="0"/>
                  <a:t>VM</a:t>
                </a:r>
                <a:endParaRPr lang="zh-TW" altLang="en-US" sz="1350" dirty="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925704" y="2708920"/>
                <a:ext cx="900000" cy="36004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 err="1"/>
                  <a:t>vGPU</a:t>
                </a:r>
                <a:endParaRPr lang="zh-TW" altLang="en-US" sz="1350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21521" y="3107060"/>
                <a:ext cx="900000" cy="288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dirty="0"/>
                  <a:t>front-end </a:t>
                </a:r>
              </a:p>
            </p:txBody>
          </p:sp>
        </p:grpSp>
        <p:grpSp>
          <p:nvGrpSpPr>
            <p:cNvPr id="37" name="群組 36"/>
            <p:cNvGrpSpPr/>
            <p:nvPr/>
          </p:nvGrpSpPr>
          <p:grpSpPr>
            <a:xfrm>
              <a:off x="1820451" y="2409454"/>
              <a:ext cx="972000" cy="1080000"/>
              <a:chOff x="1889704" y="2636912"/>
              <a:chExt cx="972000" cy="108000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889704" y="2636912"/>
                <a:ext cx="972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altLang="zh-TW" sz="1350" dirty="0"/>
                  <a:t>VM</a:t>
                </a:r>
                <a:endParaRPr lang="zh-TW" altLang="en-US" sz="1350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925704" y="2708920"/>
                <a:ext cx="900000" cy="36004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 err="1"/>
                  <a:t>vGPU</a:t>
                </a:r>
                <a:endParaRPr lang="zh-TW" altLang="en-US" sz="1350" dirty="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925704" y="3107060"/>
                <a:ext cx="900000" cy="288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dirty="0"/>
                  <a:t>front-end </a:t>
                </a:r>
              </a:p>
            </p:txBody>
          </p:sp>
        </p:grpSp>
        <p:grpSp>
          <p:nvGrpSpPr>
            <p:cNvPr id="43" name="群組 42"/>
            <p:cNvGrpSpPr/>
            <p:nvPr/>
          </p:nvGrpSpPr>
          <p:grpSpPr>
            <a:xfrm>
              <a:off x="2908198" y="2409454"/>
              <a:ext cx="972000" cy="1080000"/>
              <a:chOff x="1889704" y="2636912"/>
              <a:chExt cx="972000" cy="108000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889704" y="2636912"/>
                <a:ext cx="972000" cy="108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altLang="zh-TW" sz="1350" dirty="0"/>
                  <a:t>VM</a:t>
                </a:r>
                <a:endParaRPr lang="zh-TW" altLang="en-US" sz="1350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925704" y="2708920"/>
                <a:ext cx="900000" cy="36004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 err="1"/>
                  <a:t>vGPU</a:t>
                </a:r>
                <a:endParaRPr lang="zh-TW" altLang="en-US" sz="1350" dirty="0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925704" y="3107060"/>
                <a:ext cx="900000" cy="288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050" dirty="0"/>
                  <a:t>front-end </a:t>
                </a:r>
              </a:p>
            </p:txBody>
          </p:sp>
        </p:grpSp>
      </p:grpSp>
      <p:grpSp>
        <p:nvGrpSpPr>
          <p:cNvPr id="98" name="群組 97"/>
          <p:cNvGrpSpPr/>
          <p:nvPr/>
        </p:nvGrpSpPr>
        <p:grpSpPr>
          <a:xfrm>
            <a:off x="5058054" y="2491513"/>
            <a:ext cx="2431089" cy="1803071"/>
            <a:chOff x="5220072" y="2465066"/>
            <a:chExt cx="3241452" cy="2404094"/>
          </a:xfrm>
        </p:grpSpPr>
        <p:sp>
          <p:nvSpPr>
            <p:cNvPr id="80" name="矩形 79"/>
            <p:cNvSpPr/>
            <p:nvPr/>
          </p:nvSpPr>
          <p:spPr>
            <a:xfrm>
              <a:off x="5220072" y="4067756"/>
              <a:ext cx="3240000" cy="3600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Host OS</a:t>
              </a:r>
              <a:endParaRPr lang="zh-TW" altLang="en-US" sz="1350" dirty="0"/>
            </a:p>
          </p:txBody>
        </p:sp>
        <p:sp>
          <p:nvSpPr>
            <p:cNvPr id="81" name="矩形 80"/>
            <p:cNvSpPr/>
            <p:nvPr/>
          </p:nvSpPr>
          <p:spPr>
            <a:xfrm>
              <a:off x="5221524" y="3626391"/>
              <a:ext cx="3240000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Hypervisor</a:t>
              </a:r>
              <a:endParaRPr lang="zh-TW" altLang="en-US" sz="1350" dirty="0"/>
            </a:p>
          </p:txBody>
        </p:sp>
        <p:sp>
          <p:nvSpPr>
            <p:cNvPr id="82" name="矩形 81"/>
            <p:cNvSpPr/>
            <p:nvPr/>
          </p:nvSpPr>
          <p:spPr>
            <a:xfrm>
              <a:off x="5303051" y="4103776"/>
              <a:ext cx="900000" cy="288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/>
                <a:t>back-end </a:t>
              </a:r>
            </a:p>
          </p:txBody>
        </p:sp>
        <p:grpSp>
          <p:nvGrpSpPr>
            <p:cNvPr id="97" name="群組 96"/>
            <p:cNvGrpSpPr/>
            <p:nvPr/>
          </p:nvGrpSpPr>
          <p:grpSpPr>
            <a:xfrm>
              <a:off x="5267051" y="2465066"/>
              <a:ext cx="3147494" cy="1080000"/>
              <a:chOff x="5267051" y="2465066"/>
              <a:chExt cx="3147494" cy="1080000"/>
            </a:xfrm>
          </p:grpSpPr>
          <p:grpSp>
            <p:nvGrpSpPr>
              <p:cNvPr id="83" name="群組 82"/>
              <p:cNvGrpSpPr/>
              <p:nvPr/>
            </p:nvGrpSpPr>
            <p:grpSpPr>
              <a:xfrm>
                <a:off x="5267051" y="2465066"/>
                <a:ext cx="972000" cy="1080000"/>
                <a:chOff x="1889704" y="2636912"/>
                <a:chExt cx="972000" cy="1080000"/>
              </a:xfrm>
            </p:grpSpPr>
            <p:sp>
              <p:nvSpPr>
                <p:cNvPr id="84" name="矩形 83"/>
                <p:cNvSpPr/>
                <p:nvPr/>
              </p:nvSpPr>
              <p:spPr>
                <a:xfrm>
                  <a:off x="1889704" y="2636912"/>
                  <a:ext cx="972000" cy="10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altLang="zh-TW" sz="1350" dirty="0"/>
                    <a:t>VM</a:t>
                  </a:r>
                  <a:endParaRPr lang="zh-TW" altLang="en-US" sz="1350" dirty="0"/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1925704" y="2708920"/>
                  <a:ext cx="900000" cy="36004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350" dirty="0" err="1"/>
                    <a:t>vGPU</a:t>
                  </a:r>
                  <a:endParaRPr lang="zh-TW" altLang="en-US" sz="1350" dirty="0"/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1921521" y="3107060"/>
                  <a:ext cx="900000" cy="2880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/>
                    <a:t>front-end </a:t>
                  </a:r>
                </a:p>
              </p:txBody>
            </p:sp>
          </p:grpSp>
          <p:grpSp>
            <p:nvGrpSpPr>
              <p:cNvPr id="87" name="群組 86"/>
              <p:cNvGrpSpPr/>
              <p:nvPr/>
            </p:nvGrpSpPr>
            <p:grpSpPr>
              <a:xfrm>
                <a:off x="6354798" y="2465066"/>
                <a:ext cx="972000" cy="1080000"/>
                <a:chOff x="1889704" y="2636912"/>
                <a:chExt cx="972000" cy="1080000"/>
              </a:xfrm>
            </p:grpSpPr>
            <p:sp>
              <p:nvSpPr>
                <p:cNvPr id="88" name="矩形 87"/>
                <p:cNvSpPr/>
                <p:nvPr/>
              </p:nvSpPr>
              <p:spPr>
                <a:xfrm>
                  <a:off x="1889704" y="2636912"/>
                  <a:ext cx="972000" cy="10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altLang="zh-TW" sz="1350" dirty="0"/>
                    <a:t>VM</a:t>
                  </a:r>
                  <a:endParaRPr lang="zh-TW" altLang="en-US" sz="1350" dirty="0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1925704" y="2708920"/>
                  <a:ext cx="900000" cy="36004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350" dirty="0" err="1"/>
                    <a:t>vGPU</a:t>
                  </a:r>
                  <a:endParaRPr lang="zh-TW" altLang="en-US" sz="1350" dirty="0"/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1925704" y="3107060"/>
                  <a:ext cx="900000" cy="2880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/>
                    <a:t>front-end </a:t>
                  </a:r>
                </a:p>
              </p:txBody>
            </p:sp>
          </p:grpSp>
          <p:grpSp>
            <p:nvGrpSpPr>
              <p:cNvPr id="91" name="群組 90"/>
              <p:cNvGrpSpPr/>
              <p:nvPr/>
            </p:nvGrpSpPr>
            <p:grpSpPr>
              <a:xfrm>
                <a:off x="7442545" y="2465066"/>
                <a:ext cx="972000" cy="1080000"/>
                <a:chOff x="1889704" y="2636912"/>
                <a:chExt cx="972000" cy="1080000"/>
              </a:xfrm>
            </p:grpSpPr>
            <p:sp>
              <p:nvSpPr>
                <p:cNvPr id="92" name="矩形 91"/>
                <p:cNvSpPr/>
                <p:nvPr/>
              </p:nvSpPr>
              <p:spPr>
                <a:xfrm>
                  <a:off x="1889704" y="2636912"/>
                  <a:ext cx="972000" cy="108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altLang="zh-TW" sz="1350" dirty="0"/>
                    <a:t>VM</a:t>
                  </a:r>
                  <a:endParaRPr lang="zh-TW" altLang="en-US" sz="1350" dirty="0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1925704" y="2708920"/>
                  <a:ext cx="900000" cy="360040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350" dirty="0" err="1"/>
                    <a:t>vGPU</a:t>
                  </a:r>
                  <a:endParaRPr lang="zh-TW" altLang="en-US" sz="1350" dirty="0"/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1925704" y="3107060"/>
                  <a:ext cx="900000" cy="2880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/>
                    <a:t>front-end </a:t>
                  </a:r>
                </a:p>
              </p:txBody>
            </p:sp>
          </p:grpSp>
        </p:grpSp>
        <p:sp>
          <p:nvSpPr>
            <p:cNvPr id="95" name="矩形 94"/>
            <p:cNvSpPr/>
            <p:nvPr/>
          </p:nvSpPr>
          <p:spPr>
            <a:xfrm>
              <a:off x="5220072" y="4509120"/>
              <a:ext cx="3240000" cy="36004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Device(GPU)</a:t>
              </a:r>
              <a:endParaRPr lang="zh-TW" altLang="en-US" sz="1350" dirty="0"/>
            </a:p>
          </p:txBody>
        </p:sp>
      </p:grpSp>
      <p:cxnSp>
        <p:nvCxnSpPr>
          <p:cNvPr id="102" name="直線單箭頭接點 101"/>
          <p:cNvCxnSpPr>
            <a:stCxn id="7" idx="2"/>
            <a:endCxn id="34" idx="0"/>
          </p:cNvCxnSpPr>
          <p:nvPr/>
        </p:nvCxnSpPr>
        <p:spPr>
          <a:xfrm>
            <a:off x="2053891" y="3396457"/>
            <a:ext cx="3137" cy="326743"/>
          </a:xfrm>
          <a:prstGeom prst="straightConnector1">
            <a:avLst/>
          </a:prstGeom>
          <a:ln w="57150">
            <a:solidFill>
              <a:srgbClr val="000000">
                <a:alpha val="89804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86" idx="2"/>
            <a:endCxn id="82" idx="0"/>
          </p:cNvCxnSpPr>
          <p:nvPr/>
        </p:nvCxnSpPr>
        <p:spPr>
          <a:xfrm>
            <a:off x="5454651" y="3060124"/>
            <a:ext cx="3137" cy="660422"/>
          </a:xfrm>
          <a:prstGeom prst="straightConnector1">
            <a:avLst/>
          </a:prstGeom>
          <a:ln w="57150">
            <a:solidFill>
              <a:srgbClr val="000000">
                <a:alpha val="89804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文字方塊 106"/>
          <p:cNvSpPr txBox="1"/>
          <p:nvPr/>
        </p:nvSpPr>
        <p:spPr>
          <a:xfrm>
            <a:off x="5415807" y="4269666"/>
            <a:ext cx="21579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※Hypervisor independent</a:t>
            </a:r>
            <a:endParaRPr lang="zh-TW" altLang="en-US" sz="1350" dirty="0"/>
          </a:p>
        </p:txBody>
      </p:sp>
      <p:cxnSp>
        <p:nvCxnSpPr>
          <p:cNvPr id="109" name="肘形接點 108"/>
          <p:cNvCxnSpPr>
            <a:cxnSpLocks/>
          </p:cNvCxnSpPr>
          <p:nvPr/>
        </p:nvCxnSpPr>
        <p:spPr>
          <a:xfrm rot="10800000" flipH="1" flipV="1">
            <a:off x="5158710" y="3514989"/>
            <a:ext cx="230519" cy="897143"/>
          </a:xfrm>
          <a:prstGeom prst="bentConnector3">
            <a:avLst>
              <a:gd name="adj1" fmla="val -99168"/>
            </a:avLst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767EC2-DE5D-B999-C85F-F29A9739B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694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Interface Layers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80647" y="844834"/>
            <a:ext cx="4117767" cy="519113"/>
          </a:xfrm>
        </p:spPr>
        <p:txBody>
          <a:bodyPr/>
          <a:lstStyle/>
          <a:p>
            <a:r>
              <a:rPr lang="en-US" altLang="zh-TW" sz="2000" dirty="0"/>
              <a:t>Normal GPU Component Stack</a:t>
            </a:r>
          </a:p>
        </p:txBody>
      </p:sp>
      <p:sp>
        <p:nvSpPr>
          <p:cNvPr id="19" name="內容版面配置區 18"/>
          <p:cNvSpPr>
            <a:spLocks noGrp="1"/>
          </p:cNvSpPr>
          <p:nvPr>
            <p:ph sz="half" idx="2"/>
          </p:nvPr>
        </p:nvSpPr>
        <p:spPr>
          <a:xfrm>
            <a:off x="4907210" y="844152"/>
            <a:ext cx="4053355" cy="842686"/>
          </a:xfrm>
        </p:spPr>
        <p:txBody>
          <a:bodyPr/>
          <a:lstStyle/>
          <a:p>
            <a:r>
              <a:rPr lang="en-US" altLang="zh-TW" sz="2000" dirty="0"/>
              <a:t>Split the stack into hardware and software binding </a:t>
            </a:r>
          </a:p>
          <a:p>
            <a:endParaRPr lang="zh-TW" altLang="en-US" sz="2000" dirty="0"/>
          </a:p>
        </p:txBody>
      </p:sp>
      <p:sp>
        <p:nvSpPr>
          <p:cNvPr id="37" name="向右箭號 36"/>
          <p:cNvSpPr/>
          <p:nvPr/>
        </p:nvSpPr>
        <p:spPr>
          <a:xfrm>
            <a:off x="4051879" y="897781"/>
            <a:ext cx="693070" cy="36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A577A92-732E-EC77-AD5B-669E65D3DAA8}"/>
              </a:ext>
            </a:extLst>
          </p:cNvPr>
          <p:cNvGrpSpPr/>
          <p:nvPr/>
        </p:nvGrpSpPr>
        <p:grpSpPr>
          <a:xfrm>
            <a:off x="1615958" y="1903528"/>
            <a:ext cx="5912083" cy="2731261"/>
            <a:chOff x="1485900" y="1923678"/>
            <a:chExt cx="5912083" cy="2731261"/>
          </a:xfrm>
        </p:grpSpPr>
        <p:sp>
          <p:nvSpPr>
            <p:cNvPr id="12" name="爆炸 2 11"/>
            <p:cNvSpPr/>
            <p:nvPr/>
          </p:nvSpPr>
          <p:spPr>
            <a:xfrm rot="3161591">
              <a:off x="2104974" y="3006513"/>
              <a:ext cx="1526790" cy="1770062"/>
            </a:xfrm>
            <a:prstGeom prst="irregularSeal2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1485900" y="1923678"/>
              <a:ext cx="2700000" cy="1188102"/>
              <a:chOff x="1692000" y="2132856"/>
              <a:chExt cx="5760000" cy="1584136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692000" y="3356992"/>
                <a:ext cx="5760000" cy="3600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GPU Enabled Device</a:t>
                </a: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692000" y="2540901"/>
                <a:ext cx="5760000" cy="360000"/>
              </a:xfrm>
              <a:prstGeom prst="rect">
                <a:avLst/>
              </a:pr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GPU Driver API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692000" y="2948946"/>
                <a:ext cx="5760000" cy="360000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GPU Driver</a:t>
                </a: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692000" y="2132856"/>
                <a:ext cx="5760000" cy="360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>
                    <a:latin typeface="+mn-lt"/>
                  </a:rPr>
                  <a:t>User Application</a:t>
                </a: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4614891" y="1923678"/>
              <a:ext cx="2783092" cy="2558765"/>
              <a:chOff x="4629188" y="2564904"/>
              <a:chExt cx="3710789" cy="3411686"/>
            </a:xfrm>
          </p:grpSpPr>
          <p:sp>
            <p:nvSpPr>
              <p:cNvPr id="33" name="圓角矩形 32"/>
              <p:cNvSpPr/>
              <p:nvPr/>
            </p:nvSpPr>
            <p:spPr>
              <a:xfrm>
                <a:off x="4629188" y="4800725"/>
                <a:ext cx="3708000" cy="92803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1" name="圓角矩形 30"/>
              <p:cNvSpPr/>
              <p:nvPr/>
            </p:nvSpPr>
            <p:spPr>
              <a:xfrm>
                <a:off x="4631977" y="3663914"/>
                <a:ext cx="3708000" cy="468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4858170" y="5589240"/>
                <a:ext cx="1225998" cy="38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67500" tIns="33750" rIns="67500" bIns="3375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1350" dirty="0">
                    <a:latin typeface="+mn-lt"/>
                  </a:rPr>
                  <a:t>hard binding</a:t>
                </a:r>
              </a:p>
            </p:txBody>
          </p:sp>
          <p:grpSp>
            <p:nvGrpSpPr>
              <p:cNvPr id="24" name="群組 23"/>
              <p:cNvGrpSpPr/>
              <p:nvPr/>
            </p:nvGrpSpPr>
            <p:grpSpPr>
              <a:xfrm>
                <a:off x="4683188" y="4869160"/>
                <a:ext cx="3600000" cy="774036"/>
                <a:chOff x="1692000" y="5301208"/>
                <a:chExt cx="5760000" cy="774036"/>
              </a:xfrm>
            </p:grpSpPr>
            <p:sp>
              <p:nvSpPr>
                <p:cNvPr id="29" name="Rectangle 4"/>
                <p:cNvSpPr>
                  <a:spLocks noChangeArrowheads="1"/>
                </p:cNvSpPr>
                <p:nvPr/>
              </p:nvSpPr>
              <p:spPr bwMode="auto">
                <a:xfrm>
                  <a:off x="1692000" y="5715244"/>
                  <a:ext cx="5760000" cy="36000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3750" rIns="67500" bIns="33750" anchor="ctr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15367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19939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24511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29083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sz="1350" dirty="0">
                      <a:solidFill>
                        <a:srgbClr val="FFFFFF"/>
                      </a:solidFill>
                      <a:latin typeface="+mn-lt"/>
                    </a:rPr>
                    <a:t>GPU Enabled Device</a:t>
                  </a:r>
                </a:p>
              </p:txBody>
            </p:sp>
            <p:sp>
              <p:nvSpPr>
                <p:cNvPr id="30" name="Rectangle 7"/>
                <p:cNvSpPr>
                  <a:spLocks noChangeArrowheads="1"/>
                </p:cNvSpPr>
                <p:nvPr/>
              </p:nvSpPr>
              <p:spPr bwMode="auto">
                <a:xfrm>
                  <a:off x="1692000" y="5301208"/>
                  <a:ext cx="5760000" cy="360000"/>
                </a:xfrm>
                <a:prstGeom prst="rect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3750" rIns="67500" bIns="33750" anchor="ctr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15367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19939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24511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29083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sz="1350" dirty="0">
                      <a:solidFill>
                        <a:srgbClr val="FFFFFF"/>
                      </a:solidFill>
                      <a:latin typeface="+mn-lt"/>
                    </a:rPr>
                    <a:t>GPU Driver</a:t>
                  </a:r>
                </a:p>
              </p:txBody>
            </p:sp>
          </p:grp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4683188" y="2564904"/>
                <a:ext cx="3600000" cy="3600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>
                    <a:latin typeface="+mn-lt"/>
                  </a:rPr>
                  <a:t>User Application</a:t>
                </a: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6528193" y="4279421"/>
                <a:ext cx="1358304" cy="387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1350" dirty="0">
                    <a:latin typeface="+mn-lt"/>
                  </a:rPr>
                  <a:t>direct communication</a:t>
                </a:r>
              </a:p>
            </p:txBody>
          </p:sp>
          <p:cxnSp>
            <p:nvCxnSpPr>
              <p:cNvPr id="28" name="直線單箭頭接點 27"/>
              <p:cNvCxnSpPr>
                <a:stCxn id="26" idx="2"/>
                <a:endCxn id="30" idx="0"/>
              </p:cNvCxnSpPr>
              <p:nvPr/>
            </p:nvCxnSpPr>
            <p:spPr>
              <a:xfrm>
                <a:off x="6483188" y="4077032"/>
                <a:ext cx="0" cy="79212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4858170" y="4010398"/>
                <a:ext cx="1225998" cy="387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1350" dirty="0">
                    <a:latin typeface="+mn-lt"/>
                  </a:rPr>
                  <a:t>soft binding</a:t>
                </a:r>
              </a:p>
            </p:txBody>
          </p:sp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4683188" y="3717032"/>
                <a:ext cx="3600000" cy="360000"/>
              </a:xfrm>
              <a:prstGeom prst="rect">
                <a:avLst/>
              </a:prstGeom>
              <a:solidFill>
                <a:srgbClr val="6666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GPU Driver API</a:t>
                </a:r>
              </a:p>
            </p:txBody>
          </p:sp>
        </p:grpSp>
        <p:cxnSp>
          <p:nvCxnSpPr>
            <p:cNvPr id="23" name="直線單箭頭接點 22"/>
            <p:cNvCxnSpPr>
              <a:stCxn id="25" idx="2"/>
              <a:endCxn id="26" idx="0"/>
            </p:cNvCxnSpPr>
            <p:nvPr/>
          </p:nvCxnSpPr>
          <p:spPr>
            <a:xfrm>
              <a:off x="6005391" y="2193678"/>
              <a:ext cx="0" cy="594096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2125083" y="3680024"/>
              <a:ext cx="142163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350" dirty="0"/>
                <a:t>We can cheat the application!</a:t>
              </a:r>
              <a:endParaRPr lang="zh-TW" altLang="en-US" sz="1350" dirty="0"/>
            </a:p>
          </p:txBody>
        </p:sp>
        <p:cxnSp>
          <p:nvCxnSpPr>
            <p:cNvPr id="16" name="直線單箭頭接點 15"/>
            <p:cNvCxnSpPr>
              <a:stCxn id="32" idx="2"/>
            </p:cNvCxnSpPr>
            <p:nvPr/>
          </p:nvCxnSpPr>
          <p:spPr>
            <a:xfrm flipH="1">
              <a:off x="3544171" y="2483105"/>
              <a:ext cx="2329424" cy="110459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5873595" y="2114064"/>
              <a:ext cx="270030" cy="738082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156CF-56AE-BC30-DDA1-F15E7E793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86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8267" y="108349"/>
            <a:ext cx="7727423" cy="519113"/>
          </a:xfrm>
        </p:spPr>
        <p:txBody>
          <a:bodyPr/>
          <a:lstStyle/>
          <a:p>
            <a:r>
              <a:rPr lang="en-US" altLang="zh-TW" dirty="0"/>
              <a:t>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266" y="844153"/>
            <a:ext cx="7738533" cy="519113"/>
          </a:xfrm>
        </p:spPr>
        <p:txBody>
          <a:bodyPr/>
          <a:lstStyle/>
          <a:p>
            <a:r>
              <a:rPr lang="en-US" altLang="zh-TW" sz="2400" dirty="0"/>
              <a:t>Re-group the stack into host and remote side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064DEB5-1845-FC33-EEF0-88E7D24701E0}"/>
              </a:ext>
            </a:extLst>
          </p:cNvPr>
          <p:cNvGrpSpPr/>
          <p:nvPr/>
        </p:nvGrpSpPr>
        <p:grpSpPr>
          <a:xfrm>
            <a:off x="2238069" y="1667624"/>
            <a:ext cx="4860541" cy="2826209"/>
            <a:chOff x="2195736" y="1997824"/>
            <a:chExt cx="4860541" cy="2826209"/>
          </a:xfrm>
        </p:grpSpPr>
        <p:grpSp>
          <p:nvGrpSpPr>
            <p:cNvPr id="6" name="群組 5"/>
            <p:cNvGrpSpPr/>
            <p:nvPr/>
          </p:nvGrpSpPr>
          <p:grpSpPr>
            <a:xfrm>
              <a:off x="2195736" y="1997824"/>
              <a:ext cx="3763382" cy="2826209"/>
              <a:chOff x="1570760" y="2708920"/>
              <a:chExt cx="6002859" cy="3768278"/>
            </a:xfrm>
          </p:grpSpPr>
          <p:grpSp>
            <p:nvGrpSpPr>
              <p:cNvPr id="55" name="群組 54"/>
              <p:cNvGrpSpPr/>
              <p:nvPr/>
            </p:nvGrpSpPr>
            <p:grpSpPr>
              <a:xfrm>
                <a:off x="1686455" y="2708920"/>
                <a:ext cx="5760000" cy="3676061"/>
                <a:chOff x="1686455" y="2924944"/>
                <a:chExt cx="5760000" cy="3676061"/>
              </a:xfrm>
            </p:grpSpPr>
            <p:sp>
              <p:nvSpPr>
                <p:cNvPr id="13" name="Rectangle 8"/>
                <p:cNvSpPr>
                  <a:spLocks noChangeArrowheads="1"/>
                </p:cNvSpPr>
                <p:nvPr/>
              </p:nvSpPr>
              <p:spPr bwMode="auto">
                <a:xfrm>
                  <a:off x="1686455" y="2924944"/>
                  <a:ext cx="5760000" cy="3600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3750" rIns="67500" bIns="33750" anchor="ctr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15367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19939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24511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29083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sz="1350">
                      <a:latin typeface="+mn-lt"/>
                    </a:rPr>
                    <a:t>User Application</a:t>
                  </a:r>
                </a:p>
              </p:txBody>
            </p:sp>
            <p:grpSp>
              <p:nvGrpSpPr>
                <p:cNvPr id="5" name="群組 4"/>
                <p:cNvGrpSpPr/>
                <p:nvPr/>
              </p:nvGrpSpPr>
              <p:grpSpPr>
                <a:xfrm>
                  <a:off x="1686455" y="3463454"/>
                  <a:ext cx="5760000" cy="773443"/>
                  <a:chOff x="1680911" y="3876593"/>
                  <a:chExt cx="5760000" cy="773443"/>
                </a:xfrm>
              </p:grpSpPr>
              <p:sp>
                <p:nvSpPr>
                  <p:cNvPr id="1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680911" y="3876593"/>
                    <a:ext cx="5760000" cy="360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7500" tIns="33750" rIns="67500" bIns="33750" anchor="ctr"/>
                  <a:lstStyle>
                    <a:lvl1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1536700" indent="-2159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panose="05000000000000000000" pitchFamily="2" charset="2"/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1993900" indent="-2159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panose="05000000000000000000" pitchFamily="2" charset="2"/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2451100" indent="-2159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panose="05000000000000000000" pitchFamily="2" charset="2"/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2908300" indent="-2159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panose="05000000000000000000" pitchFamily="2" charset="2"/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sz="1350" dirty="0" err="1">
                        <a:solidFill>
                          <a:srgbClr val="FFFFFF"/>
                        </a:solidFill>
                        <a:latin typeface="+mn-lt"/>
                      </a:rPr>
                      <a:t>vGPU</a:t>
                    </a:r>
                    <a:r>
                      <a:rPr lang="en-US" sz="1350" dirty="0">
                        <a:solidFill>
                          <a:srgbClr val="FFFFFF"/>
                        </a:solidFill>
                        <a:latin typeface="+mn-lt"/>
                      </a:rPr>
                      <a:t> Driver API</a:t>
                    </a:r>
                  </a:p>
                </p:txBody>
              </p:sp>
              <p:sp>
                <p:nvSpPr>
                  <p:cNvPr id="50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680911" y="4290036"/>
                    <a:ext cx="5760000" cy="36000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7500" tIns="33750" rIns="67500" bIns="33750" anchor="ctr"/>
                  <a:lstStyle>
                    <a:lvl1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1536700" indent="-2159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panose="05000000000000000000" pitchFamily="2" charset="2"/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1993900" indent="-2159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panose="05000000000000000000" pitchFamily="2" charset="2"/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2451100" indent="-2159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panose="05000000000000000000" pitchFamily="2" charset="2"/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2908300" indent="-215900" defTabSz="449263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45000"/>
                      <a:buFont typeface="Wingdings" panose="05000000000000000000" pitchFamily="2" charset="2"/>
                      <a:tabLst>
                        <a:tab pos="723900" algn="l"/>
                        <a:tab pos="1447800" algn="l"/>
                        <a:tab pos="2171700" algn="l"/>
                        <a:tab pos="2895600" algn="l"/>
                        <a:tab pos="3619500" algn="l"/>
                        <a:tab pos="4343400" algn="l"/>
                        <a:tab pos="5067300" algn="l"/>
                        <a:tab pos="5791200" algn="l"/>
                      </a:tabLst>
                      <a:defRPr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sz="1350" dirty="0">
                        <a:solidFill>
                          <a:srgbClr val="FFFFFF"/>
                        </a:solidFill>
                        <a:latin typeface="+mn-lt"/>
                      </a:rPr>
                      <a:t>Front End</a:t>
                    </a:r>
                  </a:p>
                </p:txBody>
              </p:sp>
            </p:grpSp>
            <p:sp>
              <p:nvSpPr>
                <p:cNvPr id="11" name="Rectangle 4"/>
                <p:cNvSpPr>
                  <a:spLocks noChangeArrowheads="1"/>
                </p:cNvSpPr>
                <p:nvPr/>
              </p:nvSpPr>
              <p:spPr bwMode="auto">
                <a:xfrm>
                  <a:off x="1686455" y="6241005"/>
                  <a:ext cx="5760000" cy="36000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3750" rIns="67500" bIns="33750" anchor="ctr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15367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19939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24511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29083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sz="1350" dirty="0">
                      <a:solidFill>
                        <a:srgbClr val="FFFFFF"/>
                      </a:solidFill>
                      <a:latin typeface="+mn-lt"/>
                    </a:rPr>
                    <a:t>GPU Enabled Device</a:t>
                  </a:r>
                </a:p>
              </p:txBody>
            </p:sp>
            <p:sp>
              <p:nvSpPr>
                <p:cNvPr id="12" name="Rectangle 7"/>
                <p:cNvSpPr>
                  <a:spLocks noChangeArrowheads="1"/>
                </p:cNvSpPr>
                <p:nvPr/>
              </p:nvSpPr>
              <p:spPr bwMode="auto">
                <a:xfrm>
                  <a:off x="1686455" y="5831391"/>
                  <a:ext cx="5760000" cy="36000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3750" rIns="67500" bIns="33750" anchor="ctr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15367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19939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24511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29083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sz="1350" dirty="0">
                      <a:solidFill>
                        <a:srgbClr val="FFFFFF"/>
                      </a:solidFill>
                      <a:latin typeface="+mn-lt"/>
                    </a:rPr>
                    <a:t>GPU Driver</a:t>
                  </a:r>
                </a:p>
              </p:txBody>
            </p:sp>
            <p:sp>
              <p:nvSpPr>
                <p:cNvPr id="49" name="Rectangle 5"/>
                <p:cNvSpPr>
                  <a:spLocks noChangeArrowheads="1"/>
                </p:cNvSpPr>
                <p:nvPr/>
              </p:nvSpPr>
              <p:spPr bwMode="auto">
                <a:xfrm>
                  <a:off x="1686455" y="5421776"/>
                  <a:ext cx="5760000" cy="360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3750" rIns="67500" bIns="33750" anchor="ctr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15367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19939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24511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29083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sz="1350" dirty="0">
                      <a:solidFill>
                        <a:srgbClr val="FFFFFF"/>
                      </a:solidFill>
                      <a:latin typeface="+mn-lt"/>
                    </a:rPr>
                    <a:t>GPU Driver API</a:t>
                  </a:r>
                </a:p>
              </p:txBody>
            </p:sp>
            <p:sp>
              <p:nvSpPr>
                <p:cNvPr id="52" name="Rectangle 5"/>
                <p:cNvSpPr>
                  <a:spLocks noChangeArrowheads="1"/>
                </p:cNvSpPr>
                <p:nvPr/>
              </p:nvSpPr>
              <p:spPr bwMode="auto">
                <a:xfrm>
                  <a:off x="1686455" y="5013176"/>
                  <a:ext cx="5760000" cy="3600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3750" rIns="67500" bIns="33750" anchor="ctr"/>
                <a:lstStyle>
                  <a:lvl1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15367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19939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24511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29083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  <a:tab pos="2895600" algn="l"/>
                      <a:tab pos="3619500" algn="l"/>
                      <a:tab pos="4343400" algn="l"/>
                      <a:tab pos="5067300" algn="l"/>
                      <a:tab pos="57912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sz="1350" dirty="0">
                      <a:solidFill>
                        <a:srgbClr val="FFFFFF"/>
                      </a:solidFill>
                      <a:latin typeface="+mn-lt"/>
                    </a:rPr>
                    <a:t>Back End</a:t>
                  </a:r>
                </a:p>
              </p:txBody>
            </p:sp>
            <p:cxnSp>
              <p:nvCxnSpPr>
                <p:cNvPr id="8" name="直線單箭頭接點 7"/>
                <p:cNvCxnSpPr>
                  <a:stCxn id="50" idx="2"/>
                  <a:endCxn id="52" idx="0"/>
                </p:cNvCxnSpPr>
                <p:nvPr/>
              </p:nvCxnSpPr>
              <p:spPr>
                <a:xfrm>
                  <a:off x="4566455" y="4236897"/>
                  <a:ext cx="0" cy="776279"/>
                </a:xfrm>
                <a:prstGeom prst="straightConnector1">
                  <a:avLst/>
                </a:prstGeom>
                <a:ln w="76200">
                  <a:solidFill>
                    <a:srgbClr val="000000"/>
                  </a:solidFill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644008" y="4432471"/>
                  <a:ext cx="2173287" cy="387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67500" tIns="33750" rIns="67500" bIns="33750"/>
                <a:lstStyle>
                  <a:lvl1pPr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15367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19939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24511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2908300" indent="-215900" defTabSz="449263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anose="05000000000000000000" pitchFamily="2" charset="2"/>
                    <a:tabLst>
                      <a:tab pos="723900" algn="l"/>
                      <a:tab pos="1447800" algn="l"/>
                      <a:tab pos="2171700" algn="l"/>
                    </a:tabLst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1350" dirty="0">
                      <a:latin typeface="+mn-lt"/>
                    </a:rPr>
                    <a:t>Communicator (network)</a:t>
                  </a:r>
                </a:p>
              </p:txBody>
            </p:sp>
          </p:grpSp>
          <p:sp>
            <p:nvSpPr>
              <p:cNvPr id="56" name="圓角矩形 55"/>
              <p:cNvSpPr/>
              <p:nvPr/>
            </p:nvSpPr>
            <p:spPr>
              <a:xfrm>
                <a:off x="1570760" y="3139799"/>
                <a:ext cx="5991390" cy="98835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57" name="圓角矩形 56"/>
              <p:cNvSpPr/>
              <p:nvPr/>
            </p:nvSpPr>
            <p:spPr>
              <a:xfrm>
                <a:off x="1582229" y="4702606"/>
                <a:ext cx="5991390" cy="177459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5890989" y="4047663"/>
              <a:ext cx="1057275" cy="290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67500" tIns="33750" rIns="67500" bIns="3375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latin typeface="+mn-lt"/>
                </a:rPr>
                <a:t>host binding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5895921" y="2504296"/>
              <a:ext cx="1160356" cy="437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67500" tIns="33750" rIns="67500" bIns="3375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latin typeface="+mn-lt"/>
                </a:rPr>
                <a:t>remote binding</a:t>
              </a:r>
              <a:br>
                <a:rPr lang="en-US" sz="1350" dirty="0">
                  <a:latin typeface="+mn-lt"/>
                </a:rPr>
              </a:br>
              <a:r>
                <a:rPr lang="en-US" sz="1350" dirty="0">
                  <a:latin typeface="+mn-lt"/>
                </a:rPr>
                <a:t>(guest OS)</a:t>
              </a: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7C6E61-0D62-BCDF-C53B-0486CDBE65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35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/>
          <a:lstStyle/>
          <a:p>
            <a:r>
              <a:rPr lang="en-US" altLang="zh-TW" dirty="0"/>
              <a:t>Key Components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650" y="815091"/>
            <a:ext cx="4772471" cy="37184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 err="1"/>
              <a:t>vGPU</a:t>
            </a:r>
            <a:r>
              <a:rPr lang="en-US" altLang="zh-TW" sz="2000" dirty="0"/>
              <a:t> Driver API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A fake API as adapter to adapt the instant driver and the virtual driver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Run on guest OS kernel mode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Front End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API interception 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parameters passed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order semantics 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Pack the library function invocation 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Send packs to the back end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Interact with the GPU library (GPU driver ) by terminating the GPU operation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Provide results to the calling program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5706125" y="994969"/>
            <a:ext cx="2359845" cy="3280940"/>
            <a:chOff x="1029049" y="2924944"/>
            <a:chExt cx="6417406" cy="3676061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686455" y="2924944"/>
              <a:ext cx="5760000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>
                  <a:solidFill>
                    <a:schemeClr val="bg1"/>
                  </a:solidFill>
                  <a:latin typeface="+mn-lt"/>
                </a:rPr>
                <a:t>User Application</a:t>
              </a: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1686455" y="3463454"/>
              <a:ext cx="5760000" cy="773443"/>
              <a:chOff x="1680911" y="3876593"/>
              <a:chExt cx="5760000" cy="773443"/>
            </a:xfrm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680911" y="3876593"/>
                <a:ext cx="5760000" cy="360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 err="1">
                    <a:solidFill>
                      <a:srgbClr val="FFFFFF"/>
                    </a:solidFill>
                    <a:latin typeface="+mn-lt"/>
                  </a:rPr>
                  <a:t>vGPU</a:t>
                </a:r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 Driver API</a:t>
                </a:r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680911" y="4290036"/>
                <a:ext cx="5760000" cy="360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Front End</a:t>
                </a:r>
              </a:p>
            </p:txBody>
          </p:sp>
        </p:grp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686455" y="6241005"/>
              <a:ext cx="5760000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Enabled Device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686455" y="5831391"/>
              <a:ext cx="5760000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686455" y="5421776"/>
              <a:ext cx="5760000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 API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686455" y="5013176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Back End</a:t>
              </a:r>
            </a:p>
          </p:txBody>
        </p:sp>
        <p:cxnSp>
          <p:nvCxnSpPr>
            <p:cNvPr id="19" name="直線單箭頭接點 18"/>
            <p:cNvCxnSpPr>
              <a:stCxn id="22" idx="2"/>
              <a:endCxn id="18" idx="0"/>
            </p:cNvCxnSpPr>
            <p:nvPr/>
          </p:nvCxnSpPr>
          <p:spPr>
            <a:xfrm>
              <a:off x="4566455" y="4236897"/>
              <a:ext cx="0" cy="776279"/>
            </a:xfrm>
            <a:prstGeom prst="straightConnector1">
              <a:avLst/>
            </a:prstGeom>
            <a:ln w="76200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029049" y="4432471"/>
              <a:ext cx="4800952" cy="38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communicator</a:t>
              </a: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FFD395-319E-E83A-2F9C-56EFE0E324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832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Key Components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5855" y="824700"/>
            <a:ext cx="5023088" cy="36169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Communicator</a:t>
            </a:r>
          </a:p>
          <a:p>
            <a:pPr lvl="1"/>
            <a:r>
              <a:rPr lang="en-US" altLang="zh-TW" sz="2600" dirty="0"/>
              <a:t>Provide a high performance communication between VM and host</a:t>
            </a:r>
          </a:p>
          <a:p>
            <a:endParaRPr lang="en-US" altLang="zh-TW" dirty="0"/>
          </a:p>
          <a:p>
            <a:r>
              <a:rPr lang="en-US" altLang="zh-TW" dirty="0"/>
              <a:t>Back End</a:t>
            </a:r>
          </a:p>
          <a:p>
            <a:pPr lvl="1"/>
            <a:r>
              <a:rPr lang="en-US" altLang="zh-TW" sz="2600" dirty="0"/>
              <a:t>Deal with the hardware using the GPU driver</a:t>
            </a:r>
          </a:p>
          <a:p>
            <a:pPr lvl="1"/>
            <a:r>
              <a:rPr lang="en-US" altLang="zh-TW" sz="2600" dirty="0"/>
              <a:t>Unpack the library function invocation</a:t>
            </a:r>
          </a:p>
          <a:p>
            <a:pPr lvl="1"/>
            <a:r>
              <a:rPr lang="en-US" altLang="zh-TW" sz="2600" dirty="0"/>
              <a:t>Map memory pointers</a:t>
            </a:r>
          </a:p>
          <a:p>
            <a:pPr lvl="1"/>
            <a:r>
              <a:rPr lang="en-US" altLang="zh-TW" sz="2600" dirty="0"/>
              <a:t>Execute the GPU operations</a:t>
            </a:r>
          </a:p>
          <a:p>
            <a:pPr lvl="1"/>
            <a:r>
              <a:rPr lang="en-US" altLang="zh-TW" sz="2600" dirty="0"/>
              <a:t>Retrieve the results</a:t>
            </a:r>
          </a:p>
          <a:p>
            <a:pPr lvl="1"/>
            <a:r>
              <a:rPr lang="en-US" altLang="zh-TW" sz="2600" dirty="0"/>
              <a:t>Send results to the front end using the communicator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123340" y="1003134"/>
            <a:ext cx="2552350" cy="3162320"/>
            <a:chOff x="606617" y="2924944"/>
            <a:chExt cx="6839838" cy="3676061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686455" y="2924944"/>
              <a:ext cx="5760000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>
                  <a:solidFill>
                    <a:schemeClr val="bg1"/>
                  </a:solidFill>
                  <a:latin typeface="+mn-lt"/>
                </a:rPr>
                <a:t>User Application</a:t>
              </a: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1686455" y="3463454"/>
              <a:ext cx="5760000" cy="773443"/>
              <a:chOff x="1680911" y="3876593"/>
              <a:chExt cx="5760000" cy="773443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680911" y="3876593"/>
                <a:ext cx="5760000" cy="360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 err="1">
                    <a:solidFill>
                      <a:srgbClr val="FFFFFF"/>
                    </a:solidFill>
                    <a:latin typeface="+mn-lt"/>
                  </a:rPr>
                  <a:t>vGPU</a:t>
                </a:r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 Driver API</a:t>
                </a: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680911" y="4290036"/>
                <a:ext cx="5760000" cy="360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Front End</a:t>
                </a:r>
              </a:p>
            </p:txBody>
          </p:sp>
        </p:grp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686455" y="6241005"/>
              <a:ext cx="5760000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Enabled Device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686455" y="5831391"/>
              <a:ext cx="5760000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686455" y="5421776"/>
              <a:ext cx="5760000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 API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686455" y="5013176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Back End</a:t>
              </a:r>
            </a:p>
          </p:txBody>
        </p:sp>
        <p:cxnSp>
          <p:nvCxnSpPr>
            <p:cNvPr id="18" name="直線單箭頭接點 17"/>
            <p:cNvCxnSpPr>
              <a:stCxn id="21" idx="2"/>
              <a:endCxn id="17" idx="0"/>
            </p:cNvCxnSpPr>
            <p:nvPr/>
          </p:nvCxnSpPr>
          <p:spPr>
            <a:xfrm>
              <a:off x="4566455" y="4236897"/>
              <a:ext cx="0" cy="776279"/>
            </a:xfrm>
            <a:prstGeom prst="straightConnector1">
              <a:avLst/>
            </a:prstGeom>
            <a:ln w="76200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606617" y="4432471"/>
              <a:ext cx="6210677" cy="38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communicator</a:t>
              </a: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714451-2360-AEFD-02A3-EAAFDDA2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09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GPGPU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10C3D1-33E6-DDDA-3CFB-80D78DA65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76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Communicator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4775" y="796885"/>
            <a:ext cx="7938154" cy="6593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1800" dirty="0"/>
              <a:t>The choice of the hypervisor deeply affects the efficiency of the communication</a:t>
            </a:r>
          </a:p>
          <a:p>
            <a:pPr>
              <a:spcBef>
                <a:spcPts val="0"/>
              </a:spcBef>
            </a:pPr>
            <a:r>
              <a:rPr lang="en-US" altLang="zh-TW" sz="1800" dirty="0"/>
              <a:t>Communication may be a bottleneck</a:t>
            </a:r>
            <a:endParaRPr lang="zh-TW" altLang="en-US" sz="1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24385"/>
              </p:ext>
            </p:extLst>
          </p:nvPr>
        </p:nvGraphicFramePr>
        <p:xfrm>
          <a:off x="822142" y="1625690"/>
          <a:ext cx="7770914" cy="298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8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286"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Platform</a:t>
                      </a:r>
                      <a:endParaRPr lang="zh-TW" alt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Communicator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Note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97"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Generic</a:t>
                      </a:r>
                      <a:endParaRPr lang="zh-TW" alt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/>
                        <a:t>Unix Sockets,</a:t>
                      </a:r>
                      <a:r>
                        <a:rPr lang="en-US" altLang="zh-TW" sz="1200" baseline="0" dirty="0"/>
                        <a:t> </a:t>
                      </a:r>
                      <a:r>
                        <a:rPr lang="en-US" altLang="zh-TW" sz="1200" dirty="0"/>
                        <a:t>TCP/IP, RPC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/>
                        <a:t>Hypervisor independent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643">
                <a:tc>
                  <a:txBody>
                    <a:bodyPr/>
                    <a:lstStyle/>
                    <a:p>
                      <a:r>
                        <a:rPr lang="en-US" altLang="zh-TW" sz="1200" dirty="0" err="1"/>
                        <a:t>Xen</a:t>
                      </a:r>
                      <a:endParaRPr lang="zh-TW" alt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err="1"/>
                        <a:t>XenLoop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Provide a communication library between guest and host machines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Implement low latency and wide bandwidth TCP/IP and UDP connections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Application transparent and offers an automatic discovery of the supported VMS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766"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VMware</a:t>
                      </a:r>
                      <a:endParaRPr lang="zh-TW" alt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VM</a:t>
                      </a:r>
                      <a:r>
                        <a:rPr lang="en-US" altLang="zh-TW" sz="1200" baseline="0" dirty="0"/>
                        <a:t> </a:t>
                      </a:r>
                      <a:r>
                        <a:rPr lang="en-US" altLang="zh-TW" sz="1200" dirty="0"/>
                        <a:t>Communication Interface</a:t>
                      </a:r>
                    </a:p>
                    <a:p>
                      <a:r>
                        <a:rPr lang="en-US" altLang="zh-TW" sz="1200" dirty="0"/>
                        <a:t>(VMCI)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Provide a datagram API to exchange small messages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A shared memory API to share data, an access control API to control which resources a virtual machine can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A discovery service for publishing and retrieving resources.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55">
                <a:tc>
                  <a:txBody>
                    <a:bodyPr/>
                    <a:lstStyle/>
                    <a:p>
                      <a:r>
                        <a:rPr lang="en-US" altLang="zh-TW" sz="1200" dirty="0"/>
                        <a:t>KVM/QEMU</a:t>
                      </a:r>
                      <a:endParaRPr lang="zh-TW" alt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err="1"/>
                        <a:t>VMchannel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Linux kernel module now embedded as a standard component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Provide a high performance guest/host 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/>
                        <a:t>Based on a shared memory approach.</a:t>
                      </a:r>
                      <a:endParaRPr lang="zh-TW" altLang="en-US" sz="12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920CC7-650B-0717-16BA-BCAC775DC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545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3276" y="108349"/>
            <a:ext cx="7732414" cy="519113"/>
          </a:xfrm>
        </p:spPr>
        <p:txBody>
          <a:bodyPr/>
          <a:lstStyle/>
          <a:p>
            <a:r>
              <a:rPr lang="en-US" altLang="zh-TW" dirty="0"/>
              <a:t>Lazy Communication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4386" y="844153"/>
            <a:ext cx="7732414" cy="480425"/>
          </a:xfrm>
        </p:spPr>
        <p:txBody>
          <a:bodyPr/>
          <a:lstStyle/>
          <a:p>
            <a:r>
              <a:rPr lang="en-US" altLang="zh-TW" sz="2000" dirty="0"/>
              <a:t>Reduce the overhead of switching between host OS and guest OS</a:t>
            </a:r>
          </a:p>
        </p:txBody>
      </p:sp>
      <p:grpSp>
        <p:nvGrpSpPr>
          <p:cNvPr id="83" name="群組 82"/>
          <p:cNvGrpSpPr/>
          <p:nvPr/>
        </p:nvGrpSpPr>
        <p:grpSpPr>
          <a:xfrm>
            <a:off x="1866166" y="2207602"/>
            <a:ext cx="5411669" cy="2274325"/>
            <a:chOff x="457200" y="3487761"/>
            <a:chExt cx="7215559" cy="3032433"/>
          </a:xfrm>
        </p:grpSpPr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3179055" y="4577062"/>
              <a:ext cx="1439863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3750" rIns="67500" bIns="3375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900" b="1" dirty="0"/>
                <a:t>Instant API call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457200" y="5377035"/>
              <a:ext cx="1671638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900" b="1" dirty="0" err="1"/>
                <a:t>NonInstant</a:t>
              </a:r>
              <a:r>
                <a:rPr lang="en-US" sz="900" b="1" dirty="0"/>
                <a:t> API call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1131980" y="6231269"/>
              <a:ext cx="1743894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900" b="1" dirty="0" err="1"/>
                <a:t>NonInstant</a:t>
              </a:r>
              <a:r>
                <a:rPr lang="en-US" sz="900" b="1" dirty="0"/>
                <a:t> API Buffer</a:t>
              </a: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851626" y="3487761"/>
              <a:ext cx="2304602" cy="780952"/>
              <a:chOff x="874453" y="3245650"/>
              <a:chExt cx="2304602" cy="780952"/>
            </a:xfrm>
          </p:grpSpPr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874453" y="3245650"/>
                <a:ext cx="2304602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>
                    <a:solidFill>
                      <a:schemeClr val="bg1"/>
                    </a:solidFill>
                    <a:latin typeface="+mn-lt"/>
                  </a:rPr>
                  <a:t>User Application</a:t>
                </a:r>
              </a:p>
            </p:txBody>
          </p:sp>
          <p:sp>
            <p:nvSpPr>
              <p:cNvPr id="51" name="Rectangle 5"/>
              <p:cNvSpPr>
                <a:spLocks noChangeArrowheads="1"/>
              </p:cNvSpPr>
              <p:nvPr/>
            </p:nvSpPr>
            <p:spPr bwMode="auto">
              <a:xfrm>
                <a:off x="874453" y="3666602"/>
                <a:ext cx="2304602" cy="3600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 err="1">
                    <a:solidFill>
                      <a:srgbClr val="FFFFFF"/>
                    </a:solidFill>
                    <a:latin typeface="+mn-lt"/>
                  </a:rPr>
                  <a:t>vGPU</a:t>
                </a:r>
                <a:r>
                  <a:rPr lang="en-US" sz="1350" dirty="0">
                    <a:solidFill>
                      <a:srgbClr val="FFFFFF"/>
                    </a:solidFill>
                    <a:latin typeface="+mn-lt"/>
                  </a:rPr>
                  <a:t> Driver API</a:t>
                </a:r>
              </a:p>
            </p:txBody>
          </p:sp>
        </p:grp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851626" y="4516627"/>
              <a:ext cx="2304602" cy="6405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t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Front End</a:t>
              </a:r>
              <a:br>
                <a:rPr lang="en-US" sz="1350" dirty="0">
                  <a:solidFill>
                    <a:srgbClr val="FFFFFF"/>
                  </a:solidFill>
                  <a:latin typeface="+mn-lt"/>
                </a:rPr>
              </a:br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(API interception)</a:t>
              </a:r>
            </a:p>
          </p:txBody>
        </p:sp>
        <p:grpSp>
          <p:nvGrpSpPr>
            <p:cNvPr id="82" name="群組 81"/>
            <p:cNvGrpSpPr/>
            <p:nvPr/>
          </p:nvGrpSpPr>
          <p:grpSpPr>
            <a:xfrm>
              <a:off x="5368157" y="5083156"/>
              <a:ext cx="2304602" cy="1203148"/>
              <a:chOff x="-1976331" y="634506"/>
              <a:chExt cx="2304602" cy="1203148"/>
            </a:xfrm>
          </p:grpSpPr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-1976331" y="1477654"/>
                <a:ext cx="2304602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+mn-lt"/>
                  </a:rPr>
                  <a:t>GPU Enabled Device</a:t>
                </a:r>
              </a:p>
            </p:txBody>
          </p:sp>
          <p:sp>
            <p:nvSpPr>
              <p:cNvPr id="46" name="Rectangle 7"/>
              <p:cNvSpPr>
                <a:spLocks noChangeArrowheads="1"/>
              </p:cNvSpPr>
              <p:nvPr/>
            </p:nvSpPr>
            <p:spPr bwMode="auto">
              <a:xfrm>
                <a:off x="-1976331" y="1056080"/>
                <a:ext cx="2304602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+mn-lt"/>
                  </a:rPr>
                  <a:t>GPU Driver</a:t>
                </a:r>
              </a:p>
            </p:txBody>
          </p:sp>
          <p:sp>
            <p:nvSpPr>
              <p:cNvPr id="47" name="Rectangle 5"/>
              <p:cNvSpPr>
                <a:spLocks noChangeArrowheads="1"/>
              </p:cNvSpPr>
              <p:nvPr/>
            </p:nvSpPr>
            <p:spPr bwMode="auto">
              <a:xfrm>
                <a:off x="-1976331" y="634506"/>
                <a:ext cx="2304602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67500" tIns="33750" rIns="67500" bIns="33750" anchor="ctr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15367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19939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24511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2908300" indent="-2159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350" dirty="0">
                    <a:solidFill>
                      <a:schemeClr val="bg1"/>
                    </a:solidFill>
                    <a:latin typeface="+mn-lt"/>
                  </a:rPr>
                  <a:t>GPU Driver API</a:t>
                </a:r>
              </a:p>
            </p:txBody>
          </p:sp>
        </p:grp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5363742" y="4656910"/>
              <a:ext cx="2304602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Back End</a:t>
              </a: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3721534" y="4787578"/>
              <a:ext cx="1474353" cy="38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communication</a:t>
              </a:r>
            </a:p>
          </p:txBody>
        </p:sp>
        <p:grpSp>
          <p:nvGrpSpPr>
            <p:cNvPr id="62" name="Group 13"/>
            <p:cNvGrpSpPr>
              <a:grpSpLocks/>
            </p:cNvGrpSpPr>
            <p:nvPr/>
          </p:nvGrpSpPr>
          <p:grpSpPr bwMode="auto">
            <a:xfrm>
              <a:off x="851626" y="5846142"/>
              <a:ext cx="2304602" cy="358775"/>
              <a:chOff x="3583" y="2676"/>
              <a:chExt cx="1586" cy="226"/>
            </a:xfrm>
          </p:grpSpPr>
          <p:sp>
            <p:nvSpPr>
              <p:cNvPr id="63" name="Rectangle 14"/>
              <p:cNvSpPr>
                <a:spLocks noChangeArrowheads="1"/>
              </p:cNvSpPr>
              <p:nvPr/>
            </p:nvSpPr>
            <p:spPr bwMode="auto">
              <a:xfrm>
                <a:off x="3583" y="2676"/>
                <a:ext cx="227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350"/>
              </a:p>
            </p:txBody>
          </p:sp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3810" y="2676"/>
                <a:ext cx="227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350"/>
              </a:p>
            </p:txBody>
          </p:sp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4037" y="2676"/>
                <a:ext cx="227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350"/>
              </a:p>
            </p:txBody>
          </p: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4263" y="2676"/>
                <a:ext cx="227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350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4490" y="2676"/>
                <a:ext cx="227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350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4717" y="2676"/>
                <a:ext cx="227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350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/>
            </p:nvSpPr>
            <p:spPr bwMode="auto">
              <a:xfrm>
                <a:off x="4944" y="2676"/>
                <a:ext cx="227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1350"/>
              </a:p>
            </p:txBody>
          </p:sp>
        </p:grpSp>
        <p:cxnSp>
          <p:nvCxnSpPr>
            <p:cNvPr id="71" name="直線單箭頭接點 70"/>
            <p:cNvCxnSpPr>
              <a:stCxn id="52" idx="2"/>
              <a:endCxn id="66" idx="0"/>
            </p:cNvCxnSpPr>
            <p:nvPr/>
          </p:nvCxnSpPr>
          <p:spPr>
            <a:xfrm>
              <a:off x="2003927" y="5157193"/>
              <a:ext cx="727" cy="6889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/>
            <p:cNvCxnSpPr>
              <a:stCxn id="52" idx="3"/>
              <a:endCxn id="48" idx="1"/>
            </p:cNvCxnSpPr>
            <p:nvPr/>
          </p:nvCxnSpPr>
          <p:spPr>
            <a:xfrm>
              <a:off x="3156228" y="4836910"/>
              <a:ext cx="220751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肘形接點 76"/>
            <p:cNvCxnSpPr>
              <a:stCxn id="69" idx="3"/>
              <a:endCxn id="48" idx="1"/>
            </p:cNvCxnSpPr>
            <p:nvPr/>
          </p:nvCxnSpPr>
          <p:spPr>
            <a:xfrm flipV="1">
              <a:off x="3159135" y="4836910"/>
              <a:ext cx="2204607" cy="1189414"/>
            </a:xfrm>
            <a:prstGeom prst="bentConnector3">
              <a:avLst>
                <a:gd name="adj1" fmla="val 15436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>
              <a:stCxn id="51" idx="2"/>
              <a:endCxn id="52" idx="0"/>
            </p:cNvCxnSpPr>
            <p:nvPr/>
          </p:nvCxnSpPr>
          <p:spPr>
            <a:xfrm>
              <a:off x="2003927" y="4268713"/>
              <a:ext cx="0" cy="2479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文字方塊 85"/>
          <p:cNvSpPr txBox="1"/>
          <p:nvPr/>
        </p:nvSpPr>
        <p:spPr>
          <a:xfrm>
            <a:off x="4314416" y="1454900"/>
            <a:ext cx="3341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</a:rPr>
              <a:t>Instant API:</a:t>
            </a:r>
            <a:r>
              <a:rPr lang="en-US" altLang="zh-TW" sz="1350" dirty="0"/>
              <a:t> whose executions have immediate effects on the state of GPU hardware, ex: GPU memory allocation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sz="1500" dirty="0">
                <a:solidFill>
                  <a:schemeClr val="accent1">
                    <a:lumMod val="50000"/>
                  </a:schemeClr>
                </a:solidFill>
              </a:rPr>
              <a:t>Non-instant API:</a:t>
            </a:r>
            <a:r>
              <a:rPr lang="en-US" altLang="zh-TW" sz="1350" dirty="0"/>
              <a:t> which are side-effect free on the runtime state, ex: setup GPU arguments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3E6626-7677-B960-15C3-3207AF361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19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1" y="108349"/>
            <a:ext cx="7761290" cy="519113"/>
          </a:xfrm>
        </p:spPr>
        <p:txBody>
          <a:bodyPr/>
          <a:lstStyle/>
          <a:p>
            <a:r>
              <a:rPr lang="en-US" altLang="zh-TW" dirty="0"/>
              <a:t>Walkthrough (1)</a:t>
            </a:r>
            <a:endParaRPr lang="zh-TW" altLang="en-US" dirty="0"/>
          </a:p>
        </p:txBody>
      </p:sp>
      <p:sp>
        <p:nvSpPr>
          <p:cNvPr id="118" name="上-下雙向箭號 117"/>
          <p:cNvSpPr/>
          <p:nvPr/>
        </p:nvSpPr>
        <p:spPr>
          <a:xfrm>
            <a:off x="2484469" y="3453741"/>
            <a:ext cx="363474" cy="56286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7" name="上-下雙向箭號 116"/>
          <p:cNvSpPr/>
          <p:nvPr/>
        </p:nvSpPr>
        <p:spPr>
          <a:xfrm>
            <a:off x="4788024" y="2390570"/>
            <a:ext cx="363474" cy="163361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07312" y="1780140"/>
            <a:ext cx="1728452" cy="27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+mn-lt"/>
              </a:rPr>
              <a:t>User Application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485900" y="2853749"/>
            <a:ext cx="1728452" cy="580082"/>
            <a:chOff x="1680911" y="3876593"/>
            <a:chExt cx="5760000" cy="773443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680911" y="3876593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 err="1">
                  <a:solidFill>
                    <a:srgbClr val="FFFFFF"/>
                  </a:solidFill>
                  <a:latin typeface="+mn-lt"/>
                </a:rPr>
                <a:t>vGPU</a:t>
              </a:r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 Driver API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80911" y="4290036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Front End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598114" y="2856746"/>
            <a:ext cx="2059986" cy="884422"/>
            <a:chOff x="6516216" y="4521982"/>
            <a:chExt cx="2304602" cy="117922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516216" y="5341211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Enabled Device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516216" y="4931597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516216" y="4521982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 API</a:t>
              </a: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4018" y="1814216"/>
            <a:ext cx="2924082" cy="5660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rgbClr val="FFFFFF"/>
                </a:solidFill>
                <a:latin typeface="+mn-lt"/>
              </a:rPr>
              <a:t>Back End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11760" y="4039045"/>
            <a:ext cx="3132348" cy="56286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communicator</a:t>
            </a:r>
          </a:p>
        </p:txBody>
      </p:sp>
      <p:cxnSp>
        <p:nvCxnSpPr>
          <p:cNvPr id="40" name="直線單箭頭接點 39"/>
          <p:cNvCxnSpPr/>
          <p:nvPr/>
        </p:nvCxnSpPr>
        <p:spPr>
          <a:xfrm>
            <a:off x="2847943" y="1890611"/>
            <a:ext cx="0" cy="120859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上-下雙向箭號 115"/>
          <p:cNvSpPr/>
          <p:nvPr/>
        </p:nvSpPr>
        <p:spPr>
          <a:xfrm>
            <a:off x="6716400" y="2390570"/>
            <a:ext cx="363474" cy="46317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9" name="上-下雙向箭號 118"/>
          <p:cNvSpPr/>
          <p:nvPr/>
        </p:nvSpPr>
        <p:spPr>
          <a:xfrm>
            <a:off x="2126165" y="2050141"/>
            <a:ext cx="363474" cy="79851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1" name="文字方塊 120"/>
          <p:cNvSpPr txBox="1"/>
          <p:nvPr/>
        </p:nvSpPr>
        <p:spPr>
          <a:xfrm>
            <a:off x="2047255" y="1431502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</a:t>
            </a:r>
            <a:endParaRPr lang="zh-TW" altLang="en-US" sz="1350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5957118" y="1431502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host</a:t>
            </a:r>
            <a:endParaRPr lang="zh-TW" altLang="en-US" sz="135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50807" y="838969"/>
            <a:ext cx="3053227" cy="5078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A fake API as adapter to adapt the instant driver and the virtual driver</a:t>
            </a:r>
            <a:endParaRPr lang="zh-TW" alt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C6F961-276D-E1F3-29C3-CB1156142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811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24025" y="108349"/>
            <a:ext cx="7751665" cy="519113"/>
          </a:xfrm>
        </p:spPr>
        <p:txBody>
          <a:bodyPr/>
          <a:lstStyle/>
          <a:p>
            <a:r>
              <a:rPr lang="en-US" altLang="zh-TW" dirty="0"/>
              <a:t>Walkthrough (2)</a:t>
            </a:r>
            <a:endParaRPr lang="zh-TW" altLang="en-US" dirty="0"/>
          </a:p>
        </p:txBody>
      </p:sp>
      <p:sp>
        <p:nvSpPr>
          <p:cNvPr id="118" name="上-下雙向箭號 117"/>
          <p:cNvSpPr/>
          <p:nvPr/>
        </p:nvSpPr>
        <p:spPr>
          <a:xfrm>
            <a:off x="2484469" y="3424862"/>
            <a:ext cx="363474" cy="56286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7" name="上-下雙向箭號 116"/>
          <p:cNvSpPr/>
          <p:nvPr/>
        </p:nvSpPr>
        <p:spPr>
          <a:xfrm>
            <a:off x="4788024" y="2361691"/>
            <a:ext cx="363474" cy="163361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07312" y="1751261"/>
            <a:ext cx="1728452" cy="27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+mn-lt"/>
              </a:rPr>
              <a:t>User Application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485900" y="2824870"/>
            <a:ext cx="1728452" cy="580082"/>
            <a:chOff x="1680911" y="3876593"/>
            <a:chExt cx="5760000" cy="773443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680911" y="3876593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 err="1">
                  <a:solidFill>
                    <a:srgbClr val="FFFFFF"/>
                  </a:solidFill>
                  <a:latin typeface="+mn-lt"/>
                </a:rPr>
                <a:t>vGPU</a:t>
              </a:r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 Driver API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80911" y="4290036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Front End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598114" y="2827867"/>
            <a:ext cx="2059986" cy="884422"/>
            <a:chOff x="6516216" y="4521982"/>
            <a:chExt cx="2304602" cy="117922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516216" y="5341211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Enabled Device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516216" y="4931597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516216" y="4521982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 API</a:t>
              </a: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4018" y="1785337"/>
            <a:ext cx="2924082" cy="5660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rgbClr val="FFFFFF"/>
                </a:solidFill>
                <a:latin typeface="+mn-lt"/>
              </a:rPr>
              <a:t>Back End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11760" y="4010166"/>
            <a:ext cx="3132348" cy="5517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communicator</a:t>
            </a:r>
          </a:p>
        </p:txBody>
      </p:sp>
      <p:cxnSp>
        <p:nvCxnSpPr>
          <p:cNvPr id="40" name="直線單箭頭接點 39"/>
          <p:cNvCxnSpPr/>
          <p:nvPr/>
        </p:nvCxnSpPr>
        <p:spPr>
          <a:xfrm>
            <a:off x="2847943" y="2908308"/>
            <a:ext cx="0" cy="44528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上-下雙向箭號 115"/>
          <p:cNvSpPr/>
          <p:nvPr/>
        </p:nvSpPr>
        <p:spPr>
          <a:xfrm>
            <a:off x="6716400" y="2361691"/>
            <a:ext cx="363474" cy="46317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9" name="上-下雙向箭號 118"/>
          <p:cNvSpPr/>
          <p:nvPr/>
        </p:nvSpPr>
        <p:spPr>
          <a:xfrm>
            <a:off x="2126165" y="2021262"/>
            <a:ext cx="363474" cy="79851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1" name="文字方塊 120"/>
          <p:cNvSpPr txBox="1"/>
          <p:nvPr/>
        </p:nvSpPr>
        <p:spPr>
          <a:xfrm>
            <a:off x="2047255" y="1402623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</a:t>
            </a:r>
            <a:endParaRPr lang="zh-TW" altLang="en-US" sz="1350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5957118" y="1402623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host</a:t>
            </a:r>
            <a:endParaRPr lang="zh-TW" altLang="en-US" sz="135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844075" y="822881"/>
            <a:ext cx="292408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</a:rPr>
              <a:t>API interception 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</a:rPr>
              <a:t>Pack the library function invocation 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</a:rPr>
              <a:t>Sends packs to the back end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0268F3-BF24-62B2-2C79-DA956D75E8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004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/>
          <a:lstStyle/>
          <a:p>
            <a:r>
              <a:rPr lang="en-US" altLang="zh-TW" dirty="0"/>
              <a:t>Walkthrough (3)</a:t>
            </a:r>
            <a:endParaRPr lang="zh-TW" altLang="en-US" dirty="0"/>
          </a:p>
        </p:txBody>
      </p:sp>
      <p:sp>
        <p:nvSpPr>
          <p:cNvPr id="118" name="上-下雙向箭號 117"/>
          <p:cNvSpPr/>
          <p:nvPr/>
        </p:nvSpPr>
        <p:spPr>
          <a:xfrm>
            <a:off x="2571097" y="3415238"/>
            <a:ext cx="363474" cy="56286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7" name="上-下雙向箭號 116"/>
          <p:cNvSpPr/>
          <p:nvPr/>
        </p:nvSpPr>
        <p:spPr>
          <a:xfrm>
            <a:off x="4874652" y="2352067"/>
            <a:ext cx="363474" cy="163361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93940" y="1741637"/>
            <a:ext cx="1728452" cy="27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+mn-lt"/>
              </a:rPr>
              <a:t>User Application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572528" y="2815246"/>
            <a:ext cx="1728452" cy="580082"/>
            <a:chOff x="1680911" y="3876593"/>
            <a:chExt cx="5760000" cy="773443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680911" y="3876593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 err="1">
                  <a:solidFill>
                    <a:srgbClr val="FFFFFF"/>
                  </a:solidFill>
                  <a:latin typeface="+mn-lt"/>
                </a:rPr>
                <a:t>vGPU</a:t>
              </a:r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 Driver API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80911" y="4290036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Front End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684742" y="2818243"/>
            <a:ext cx="2059986" cy="884422"/>
            <a:chOff x="6516216" y="4521982"/>
            <a:chExt cx="2304602" cy="117922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516216" y="5341211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Enabled Device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516216" y="4931597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516216" y="4521982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 API</a:t>
              </a: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20646" y="1775713"/>
            <a:ext cx="2924082" cy="5660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rgbClr val="FFFFFF"/>
                </a:solidFill>
                <a:latin typeface="+mn-lt"/>
              </a:rPr>
              <a:t>Back End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98388" y="4000542"/>
            <a:ext cx="3132348" cy="5517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communicator</a:t>
            </a:r>
          </a:p>
        </p:txBody>
      </p:sp>
      <p:sp>
        <p:nvSpPr>
          <p:cNvPr id="116" name="上-下雙向箭號 115"/>
          <p:cNvSpPr/>
          <p:nvPr/>
        </p:nvSpPr>
        <p:spPr>
          <a:xfrm>
            <a:off x="6803028" y="2352067"/>
            <a:ext cx="363474" cy="46317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9" name="上-下雙向箭號 118"/>
          <p:cNvSpPr/>
          <p:nvPr/>
        </p:nvSpPr>
        <p:spPr>
          <a:xfrm>
            <a:off x="2212793" y="2011638"/>
            <a:ext cx="363474" cy="79851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1" name="文字方塊 120"/>
          <p:cNvSpPr txBox="1"/>
          <p:nvPr/>
        </p:nvSpPr>
        <p:spPr>
          <a:xfrm>
            <a:off x="2133883" y="1392999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</a:t>
            </a:r>
            <a:endParaRPr lang="zh-TW" altLang="en-US" sz="1350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6043746" y="1392999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host</a:t>
            </a:r>
            <a:endParaRPr lang="zh-TW" altLang="en-US" sz="135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94500" y="827971"/>
            <a:ext cx="3898254" cy="5078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Deal with the hardware using the GPU driver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Unpack the library function invocation</a:t>
            </a:r>
          </a:p>
        </p:txBody>
      </p:sp>
      <p:cxnSp>
        <p:nvCxnSpPr>
          <p:cNvPr id="3" name="肘形接點 2"/>
          <p:cNvCxnSpPr>
            <a:stCxn id="68" idx="2"/>
            <a:endCxn id="69" idx="2"/>
          </p:cNvCxnSpPr>
          <p:nvPr/>
        </p:nvCxnSpPr>
        <p:spPr>
          <a:xfrm rot="5400000" flipH="1" flipV="1">
            <a:off x="3536142" y="1529270"/>
            <a:ext cx="1205344" cy="2310807"/>
          </a:xfrm>
          <a:prstGeom prst="bentConnector3">
            <a:avLst>
              <a:gd name="adj1" fmla="val -89528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2821393" y="2963309"/>
            <a:ext cx="3240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9" name="矩形 68"/>
          <p:cNvSpPr/>
          <p:nvPr/>
        </p:nvSpPr>
        <p:spPr>
          <a:xfrm>
            <a:off x="5132200" y="1757966"/>
            <a:ext cx="3240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110223-EE40-8ADF-1C08-B86CD590B5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984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Walkthrough (4)</a:t>
            </a:r>
            <a:endParaRPr lang="zh-TW" altLang="en-US" dirty="0"/>
          </a:p>
        </p:txBody>
      </p:sp>
      <p:sp>
        <p:nvSpPr>
          <p:cNvPr id="118" name="上-下雙向箭號 117"/>
          <p:cNvSpPr/>
          <p:nvPr/>
        </p:nvSpPr>
        <p:spPr>
          <a:xfrm>
            <a:off x="2484469" y="3270860"/>
            <a:ext cx="363474" cy="56286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7" name="上-下雙向箭號 116"/>
          <p:cNvSpPr/>
          <p:nvPr/>
        </p:nvSpPr>
        <p:spPr>
          <a:xfrm>
            <a:off x="4788024" y="2207689"/>
            <a:ext cx="363474" cy="163361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07312" y="1597259"/>
            <a:ext cx="1728452" cy="27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+mn-lt"/>
              </a:rPr>
              <a:t>User Application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485900" y="2670868"/>
            <a:ext cx="1728452" cy="580082"/>
            <a:chOff x="1680911" y="3876593"/>
            <a:chExt cx="5760000" cy="773443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680911" y="3876593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 err="1">
                  <a:solidFill>
                    <a:srgbClr val="FFFFFF"/>
                  </a:solidFill>
                  <a:latin typeface="+mn-lt"/>
                </a:rPr>
                <a:t>vGPU</a:t>
              </a:r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 Driver API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80911" y="4290036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Front End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598114" y="2673865"/>
            <a:ext cx="2059986" cy="884422"/>
            <a:chOff x="6516216" y="4521982"/>
            <a:chExt cx="2304602" cy="117922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516216" y="5341211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Enabled Device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516216" y="4931597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516216" y="4521982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 API</a:t>
              </a: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4018" y="1631335"/>
            <a:ext cx="2924082" cy="5660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rgbClr val="FFFFFF"/>
                </a:solidFill>
                <a:latin typeface="+mn-lt"/>
              </a:rPr>
              <a:t>Back End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11760" y="3856164"/>
            <a:ext cx="3132348" cy="5517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communicator</a:t>
            </a:r>
          </a:p>
        </p:txBody>
      </p:sp>
      <p:cxnSp>
        <p:nvCxnSpPr>
          <p:cNvPr id="70" name="直線接點 69"/>
          <p:cNvCxnSpPr/>
          <p:nvPr/>
        </p:nvCxnSpPr>
        <p:spPr>
          <a:xfrm>
            <a:off x="6403350" y="1901374"/>
            <a:ext cx="0" cy="101495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上-下雙向箭號 115"/>
          <p:cNvSpPr/>
          <p:nvPr/>
        </p:nvSpPr>
        <p:spPr>
          <a:xfrm>
            <a:off x="6716400" y="2207689"/>
            <a:ext cx="363474" cy="46317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9" name="上-下雙向箭號 118"/>
          <p:cNvSpPr/>
          <p:nvPr/>
        </p:nvSpPr>
        <p:spPr>
          <a:xfrm>
            <a:off x="2126165" y="1867260"/>
            <a:ext cx="363474" cy="79851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1" name="文字方塊 120"/>
          <p:cNvSpPr txBox="1"/>
          <p:nvPr/>
        </p:nvSpPr>
        <p:spPr>
          <a:xfrm>
            <a:off x="2047255" y="1248621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</a:t>
            </a:r>
            <a:endParaRPr lang="zh-TW" altLang="en-US" sz="1350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5957118" y="1248621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host</a:t>
            </a:r>
            <a:endParaRPr lang="zh-TW" altLang="en-US" sz="135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48558" y="841407"/>
            <a:ext cx="2715116" cy="5078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Map memory pointers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Execute the GPU operations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377EFB-0CB4-A4E6-CFBD-7A0B4DF94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298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43276" y="108349"/>
            <a:ext cx="7732414" cy="519113"/>
          </a:xfrm>
        </p:spPr>
        <p:txBody>
          <a:bodyPr/>
          <a:lstStyle/>
          <a:p>
            <a:r>
              <a:rPr lang="en-US" altLang="zh-TW" dirty="0"/>
              <a:t>Walkthrough (5)</a:t>
            </a:r>
            <a:endParaRPr lang="zh-TW" altLang="en-US" dirty="0"/>
          </a:p>
        </p:txBody>
      </p:sp>
      <p:sp>
        <p:nvSpPr>
          <p:cNvPr id="118" name="上-下雙向箭號 117"/>
          <p:cNvSpPr/>
          <p:nvPr/>
        </p:nvSpPr>
        <p:spPr>
          <a:xfrm>
            <a:off x="2484469" y="3424861"/>
            <a:ext cx="363474" cy="56286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7" name="上-下雙向箭號 116"/>
          <p:cNvSpPr/>
          <p:nvPr/>
        </p:nvSpPr>
        <p:spPr>
          <a:xfrm>
            <a:off x="4788024" y="2361690"/>
            <a:ext cx="363474" cy="163361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07312" y="1751260"/>
            <a:ext cx="1728452" cy="27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+mn-lt"/>
              </a:rPr>
              <a:t>User Application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485900" y="2824869"/>
            <a:ext cx="1728452" cy="580082"/>
            <a:chOff x="1680911" y="3876593"/>
            <a:chExt cx="5760000" cy="773443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680911" y="3876593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 err="1">
                  <a:solidFill>
                    <a:srgbClr val="FFFFFF"/>
                  </a:solidFill>
                  <a:latin typeface="+mn-lt"/>
                </a:rPr>
                <a:t>vGPU</a:t>
              </a:r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 Driver API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80911" y="4290036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Front End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598114" y="2827866"/>
            <a:ext cx="2059986" cy="884422"/>
            <a:chOff x="6516216" y="4521982"/>
            <a:chExt cx="2304602" cy="117922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516216" y="5341211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Enabled Device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516216" y="4931597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516216" y="4521982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 API</a:t>
              </a: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4018" y="1785336"/>
            <a:ext cx="2924082" cy="5660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rgbClr val="FFFFFF"/>
                </a:solidFill>
                <a:latin typeface="+mn-lt"/>
              </a:rPr>
              <a:t>Back End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11760" y="4010165"/>
            <a:ext cx="3132348" cy="5517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communicator</a:t>
            </a:r>
          </a:p>
        </p:txBody>
      </p:sp>
      <p:sp>
        <p:nvSpPr>
          <p:cNvPr id="33" name="矩形 32"/>
          <p:cNvSpPr/>
          <p:nvPr/>
        </p:nvSpPr>
        <p:spPr>
          <a:xfrm>
            <a:off x="7988399" y="1470050"/>
            <a:ext cx="3240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cxnSp>
        <p:nvCxnSpPr>
          <p:cNvPr id="70" name="直線接點 69"/>
          <p:cNvCxnSpPr/>
          <p:nvPr/>
        </p:nvCxnSpPr>
        <p:spPr>
          <a:xfrm>
            <a:off x="6403350" y="2055375"/>
            <a:ext cx="0" cy="1014950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上-下雙向箭號 115"/>
          <p:cNvSpPr/>
          <p:nvPr/>
        </p:nvSpPr>
        <p:spPr>
          <a:xfrm>
            <a:off x="6716400" y="2361690"/>
            <a:ext cx="363474" cy="46317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9" name="上-下雙向箭號 118"/>
          <p:cNvSpPr/>
          <p:nvPr/>
        </p:nvSpPr>
        <p:spPr>
          <a:xfrm>
            <a:off x="2126165" y="2021261"/>
            <a:ext cx="363474" cy="79851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1" name="文字方塊 120"/>
          <p:cNvSpPr txBox="1"/>
          <p:nvPr/>
        </p:nvSpPr>
        <p:spPr>
          <a:xfrm>
            <a:off x="2047255" y="1402622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</a:t>
            </a:r>
            <a:endParaRPr lang="zh-TW" altLang="en-US" sz="1350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5957118" y="1402622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host</a:t>
            </a:r>
            <a:endParaRPr lang="zh-TW" altLang="en-US" sz="135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385837" y="859406"/>
            <a:ext cx="4472873" cy="5078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Retrieve the results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Send results to the front end using the communicator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233F159-FBDE-E40E-ED24-5A7004083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475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24025" y="108349"/>
            <a:ext cx="7751665" cy="519113"/>
          </a:xfrm>
        </p:spPr>
        <p:txBody>
          <a:bodyPr/>
          <a:lstStyle/>
          <a:p>
            <a:r>
              <a:rPr lang="en-US" altLang="zh-TW" dirty="0"/>
              <a:t>Walkthrough (6)</a:t>
            </a:r>
            <a:endParaRPr lang="zh-TW" altLang="en-US" dirty="0"/>
          </a:p>
        </p:txBody>
      </p:sp>
      <p:sp>
        <p:nvSpPr>
          <p:cNvPr id="118" name="上-下雙向箭號 117"/>
          <p:cNvSpPr/>
          <p:nvPr/>
        </p:nvSpPr>
        <p:spPr>
          <a:xfrm>
            <a:off x="2484469" y="3434487"/>
            <a:ext cx="363474" cy="56286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7" name="上-下雙向箭號 116"/>
          <p:cNvSpPr/>
          <p:nvPr/>
        </p:nvSpPr>
        <p:spPr>
          <a:xfrm>
            <a:off x="4788024" y="2371316"/>
            <a:ext cx="363474" cy="163361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07312" y="1760886"/>
            <a:ext cx="1728452" cy="27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+mn-lt"/>
              </a:rPr>
              <a:t>User Application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485900" y="2834495"/>
            <a:ext cx="1728452" cy="580082"/>
            <a:chOff x="1680911" y="3876593"/>
            <a:chExt cx="5760000" cy="773443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680911" y="3876593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 err="1">
                  <a:solidFill>
                    <a:srgbClr val="FFFFFF"/>
                  </a:solidFill>
                  <a:latin typeface="+mn-lt"/>
                </a:rPr>
                <a:t>vGPU</a:t>
              </a:r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 Driver API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680911" y="4290036"/>
              <a:ext cx="5760000" cy="36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350" dirty="0">
                  <a:solidFill>
                    <a:srgbClr val="FFFFFF"/>
                  </a:solidFill>
                  <a:latin typeface="+mn-lt"/>
                </a:rPr>
                <a:t>Front End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598114" y="2837492"/>
            <a:ext cx="2059986" cy="884422"/>
            <a:chOff x="6516216" y="4521982"/>
            <a:chExt cx="2304602" cy="117922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516216" y="5341211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Enabled Device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516216" y="4931597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516216" y="4521982"/>
              <a:ext cx="2304602" cy="3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500" tIns="33750" rIns="67500" bIns="33750" anchor="ctr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5367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939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4511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908300" indent="-2159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GPU Driver API</a:t>
              </a: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34018" y="1794962"/>
            <a:ext cx="2924082" cy="5660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3750" rIns="67500" bIns="33750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rgbClr val="FFFFFF"/>
                </a:solidFill>
                <a:latin typeface="+mn-lt"/>
              </a:rPr>
              <a:t>Back End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411760" y="4019791"/>
            <a:ext cx="3132348" cy="5517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35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communicator</a:t>
            </a:r>
          </a:p>
        </p:txBody>
      </p:sp>
      <p:sp>
        <p:nvSpPr>
          <p:cNvPr id="33" name="矩形 32"/>
          <p:cNvSpPr/>
          <p:nvPr/>
        </p:nvSpPr>
        <p:spPr>
          <a:xfrm>
            <a:off x="7988399" y="1479676"/>
            <a:ext cx="3240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6" name="上-下雙向箭號 115"/>
          <p:cNvSpPr/>
          <p:nvPr/>
        </p:nvSpPr>
        <p:spPr>
          <a:xfrm>
            <a:off x="6716400" y="2371316"/>
            <a:ext cx="363474" cy="46317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9" name="上-下雙向箭號 118"/>
          <p:cNvSpPr/>
          <p:nvPr/>
        </p:nvSpPr>
        <p:spPr>
          <a:xfrm>
            <a:off x="2126165" y="2030887"/>
            <a:ext cx="363474" cy="798514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1" name="文字方塊 120"/>
          <p:cNvSpPr txBox="1"/>
          <p:nvPr/>
        </p:nvSpPr>
        <p:spPr>
          <a:xfrm>
            <a:off x="2047255" y="1412248"/>
            <a:ext cx="6078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guest</a:t>
            </a:r>
            <a:endParaRPr lang="zh-TW" altLang="en-US" sz="1350" dirty="0"/>
          </a:p>
        </p:txBody>
      </p:sp>
      <p:sp>
        <p:nvSpPr>
          <p:cNvPr id="122" name="文字方塊 121"/>
          <p:cNvSpPr txBox="1"/>
          <p:nvPr/>
        </p:nvSpPr>
        <p:spPr>
          <a:xfrm>
            <a:off x="5957118" y="1412248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host</a:t>
            </a:r>
            <a:endParaRPr lang="zh-TW" altLang="en-US" sz="135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93496" y="851161"/>
            <a:ext cx="6304152" cy="5078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Interact with the GPU library (GPU driver ) by terminating the GPU operation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altLang="zh-TW" sz="1350" dirty="0">
                <a:solidFill>
                  <a:schemeClr val="accent6">
                    <a:lumMod val="50000"/>
                  </a:schemeClr>
                </a:solidFill>
              </a:rPr>
              <a:t>Provide results to the calling program</a:t>
            </a:r>
          </a:p>
        </p:txBody>
      </p:sp>
      <p:cxnSp>
        <p:nvCxnSpPr>
          <p:cNvPr id="3" name="肘形接點 2"/>
          <p:cNvCxnSpPr>
            <a:stCxn id="68" idx="2"/>
            <a:endCxn id="69" idx="2"/>
          </p:cNvCxnSpPr>
          <p:nvPr/>
        </p:nvCxnSpPr>
        <p:spPr>
          <a:xfrm rot="5400000" flipH="1" flipV="1">
            <a:off x="3675374" y="1349227"/>
            <a:ext cx="780191" cy="2284240"/>
          </a:xfrm>
          <a:prstGeom prst="bentConnector3">
            <a:avLst>
              <a:gd name="adj1" fmla="val -194115"/>
            </a:avLst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2761332" y="2557406"/>
            <a:ext cx="3240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9" name="矩形 68"/>
          <p:cNvSpPr/>
          <p:nvPr/>
        </p:nvSpPr>
        <p:spPr>
          <a:xfrm>
            <a:off x="5045572" y="1777215"/>
            <a:ext cx="3240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BB0F8C-29CF-D0C6-DB87-06964ADD2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905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3" y="108349"/>
            <a:ext cx="7744357" cy="519113"/>
          </a:xfrm>
        </p:spPr>
        <p:txBody>
          <a:bodyPr/>
          <a:lstStyle/>
          <a:p>
            <a:r>
              <a:rPr lang="en-US" dirty="0"/>
              <a:t>GPU Virtualization Taxonomy (1)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D0A3153-9FCD-153C-D52B-F74CBA6D8CFB}"/>
              </a:ext>
            </a:extLst>
          </p:cNvPr>
          <p:cNvGrpSpPr/>
          <p:nvPr/>
        </p:nvGrpSpPr>
        <p:grpSpPr>
          <a:xfrm>
            <a:off x="1428750" y="1319096"/>
            <a:ext cx="6286500" cy="2882741"/>
            <a:chOff x="1371600" y="1460659"/>
            <a:chExt cx="6286500" cy="288274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71600" y="2914650"/>
              <a:ext cx="6286500" cy="1191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371600" y="257175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Front-end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600" y="291465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Back-end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000250" y="3657600"/>
              <a:ext cx="22860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Fixed Pass-through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1:1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743450" y="3657600"/>
              <a:ext cx="24003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Mediated Pass-through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1:N</a:t>
              </a: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3829050" y="2571750"/>
              <a:ext cx="1371600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Hybrid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(Driver VM)</a:t>
              </a:r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2286000" y="1828800"/>
              <a:ext cx="4457700" cy="3429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14500" y="14859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API Remoting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6549" y="1460659"/>
              <a:ext cx="2057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Device Emulation</a:t>
              </a:r>
            </a:p>
          </p:txBody>
        </p:sp>
      </p:grp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4852839B-1AF3-062D-EF8B-256F2967D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239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51" y="108349"/>
            <a:ext cx="7703539" cy="519113"/>
          </a:xfrm>
        </p:spPr>
        <p:txBody>
          <a:bodyPr/>
          <a:lstStyle/>
          <a:p>
            <a:r>
              <a:rPr lang="en-US" dirty="0"/>
              <a:t>GPU Virtualization Taxonomy (2)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972151" y="845692"/>
            <a:ext cx="7199697" cy="18590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/>
              <a:t>Major distinction is based on where we cut the driver stack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TW" sz="1800" dirty="0"/>
              <a:t>Front-end: Hardware-specific drivers are in the VM</a:t>
            </a:r>
          </a:p>
          <a:p>
            <a:pPr lvl="2">
              <a:buFont typeface="Wingdings" pitchFamily="2" charset="2"/>
              <a:buChar char="n"/>
            </a:pPr>
            <a:r>
              <a:rPr lang="en-US" altLang="zh-TW" sz="1800" dirty="0"/>
              <a:t>Good portability, mediocre speed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TW" sz="1800" dirty="0"/>
              <a:t>Back-end: Hardware-specific drivers are in the host or hypervisor</a:t>
            </a:r>
          </a:p>
          <a:p>
            <a:pPr lvl="2">
              <a:buFont typeface="Wingdings" pitchFamily="2" charset="2"/>
              <a:buChar char="n"/>
            </a:pPr>
            <a:r>
              <a:rPr lang="en-US" altLang="zh-TW" sz="1800" dirty="0"/>
              <a:t>Bad portability, good speed</a:t>
            </a:r>
            <a:endParaRPr lang="en-US" altLang="zh-TW" sz="2000" dirty="0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4E02DD0F-EEDA-9652-BBA6-39BA63134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53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7467" y="108349"/>
            <a:ext cx="7778223" cy="519113"/>
          </a:xfrm>
        </p:spPr>
        <p:txBody>
          <a:bodyPr/>
          <a:lstStyle/>
          <a:p>
            <a:r>
              <a:rPr lang="en-US" altLang="zh-TW" dirty="0"/>
              <a:t>GPU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333" y="843559"/>
            <a:ext cx="8178799" cy="16453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dirty="0"/>
              <a:t> Graphics Processing Unit (GPU)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Driven by the market demand for real-time and high-definition 3D graphics, the programmable Graphic Processor Unit (GPU) has evolved into a highly parallel, multithreaded, many</a:t>
            </a:r>
            <a:r>
              <a:rPr lang="zh-TW" altLang="en-US" sz="2000" dirty="0"/>
              <a:t> </a:t>
            </a:r>
            <a:r>
              <a:rPr lang="en-US" altLang="zh-TW" sz="2000" dirty="0"/>
              <a:t>core processor with tremendous computational power and very high memory bandwidth</a:t>
            </a:r>
            <a:endParaRPr lang="zh-TW" altLang="en-US" sz="20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FEBB83C-356D-B1C8-F279-A36952322A79}"/>
              </a:ext>
            </a:extLst>
          </p:cNvPr>
          <p:cNvGrpSpPr/>
          <p:nvPr/>
        </p:nvGrpSpPr>
        <p:grpSpPr>
          <a:xfrm>
            <a:off x="2340880" y="2571750"/>
            <a:ext cx="4715395" cy="1984721"/>
            <a:chOff x="2349347" y="2600605"/>
            <a:chExt cx="4715395" cy="198472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3800" r="1176" b="1701"/>
            <a:stretch/>
          </p:blipFill>
          <p:spPr>
            <a:xfrm>
              <a:off x="4418448" y="2600605"/>
              <a:ext cx="2646294" cy="198472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/>
            <a:srcRect l="860" t="6245" r="860" b="3814"/>
            <a:stretch/>
          </p:blipFill>
          <p:spPr>
            <a:xfrm>
              <a:off x="3824382" y="3103658"/>
              <a:ext cx="1350150" cy="96068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 cstate="print"/>
            <a:srcRect l="1652" t="21933" r="32419" b="4356"/>
            <a:stretch/>
          </p:blipFill>
          <p:spPr>
            <a:xfrm>
              <a:off x="2349347" y="2654611"/>
              <a:ext cx="1782198" cy="1023311"/>
            </a:xfrm>
            <a:prstGeom prst="rect">
              <a:avLst/>
            </a:prstGeom>
          </p:spPr>
        </p:pic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ED1B95-6978-AD4B-5CD2-00F86A03C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293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51" y="108349"/>
            <a:ext cx="7703539" cy="519113"/>
          </a:xfrm>
        </p:spPr>
        <p:txBody>
          <a:bodyPr/>
          <a:lstStyle/>
          <a:p>
            <a:r>
              <a:rPr lang="en-US" dirty="0"/>
              <a:t>GPU Virtualization Taxonomy (3)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idx="1"/>
          </p:nvPr>
        </p:nvSpPr>
        <p:spPr>
          <a:xfrm>
            <a:off x="972151" y="845692"/>
            <a:ext cx="7199697" cy="380331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l"/>
            </a:pPr>
            <a:r>
              <a:rPr lang="en-US" altLang="zh-TW" sz="2000" dirty="0"/>
              <a:t>Back-end: Fixed vs. Mediated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TW" sz="1800" dirty="0"/>
              <a:t>Fixed: one device, one VM. Easy with an IOMMU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TW" sz="1800" dirty="0"/>
              <a:t>Mediated: Hardware-assisted multiplexing, to share one device with multiple VMs</a:t>
            </a:r>
          </a:p>
          <a:p>
            <a:pPr lvl="2">
              <a:buFont typeface="Wingdings" pitchFamily="2" charset="2"/>
              <a:buChar char="n"/>
            </a:pPr>
            <a:r>
              <a:rPr lang="en-US" altLang="zh-TW" sz="1800" dirty="0"/>
              <a:t>Requires modified GPU hardware/drivers (Vendor support)</a:t>
            </a:r>
          </a:p>
          <a:p>
            <a:pPr lvl="0">
              <a:buFont typeface="Wingdings" pitchFamily="2" charset="2"/>
              <a:buChar char="l"/>
            </a:pPr>
            <a:r>
              <a:rPr lang="en-US" altLang="zh-TW" sz="2000" dirty="0"/>
              <a:t>Front-end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TW" sz="1800" dirty="0"/>
              <a:t>API </a:t>
            </a:r>
            <a:r>
              <a:rPr lang="en-US" altLang="zh-TW" sz="1800" dirty="0" err="1"/>
              <a:t>remoting</a:t>
            </a:r>
            <a:r>
              <a:rPr lang="en-US" altLang="zh-TW" sz="1800" dirty="0"/>
              <a:t>: replace API in VM with a forwarding layer. Marshall each call, execute on host</a:t>
            </a:r>
          </a:p>
          <a:p>
            <a:pPr lvl="1">
              <a:buFont typeface="Wingdings" pitchFamily="2" charset="2"/>
              <a:buChar char="n"/>
            </a:pPr>
            <a:r>
              <a:rPr lang="en-US" altLang="zh-TW" sz="1800" dirty="0"/>
              <a:t>Device emulation: Exact emulation of a physical GPU</a:t>
            </a:r>
          </a:p>
          <a:p>
            <a:pPr lvl="0">
              <a:buFont typeface="Wingdings" pitchFamily="2" charset="2"/>
              <a:buChar char="l"/>
            </a:pPr>
            <a:r>
              <a:rPr lang="en-US" altLang="zh-TW" sz="2000" dirty="0"/>
              <a:t>There are also hybrid approaches: For example, a driver VM using fixed pass-through plus API </a:t>
            </a:r>
            <a:r>
              <a:rPr lang="en-US" altLang="zh-TW" sz="2000" dirty="0" err="1"/>
              <a:t>remoting</a:t>
            </a:r>
            <a:endParaRPr lang="en-US" altLang="zh-TW" sz="2000" dirty="0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4E02DD0F-EEDA-9652-BBA6-39BA63134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642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API Remoting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4775" y="842891"/>
            <a:ext cx="7517330" cy="1947353"/>
          </a:xfrm>
        </p:spPr>
        <p:txBody>
          <a:bodyPr/>
          <a:lstStyle/>
          <a:p>
            <a:r>
              <a:rPr lang="en-US" altLang="zh-TW" sz="2200" dirty="0"/>
              <a:t>Time-sharing real device</a:t>
            </a:r>
          </a:p>
          <a:p>
            <a:r>
              <a:rPr lang="en-US" altLang="zh-TW" sz="2200" dirty="0"/>
              <a:t>Client-server architecture</a:t>
            </a:r>
          </a:p>
          <a:p>
            <a:r>
              <a:rPr lang="en-US" altLang="zh-TW" sz="2200" dirty="0"/>
              <a:t>Analogous to full </a:t>
            </a:r>
            <a:r>
              <a:rPr lang="en-US" altLang="zh-TW" sz="2200" dirty="0" err="1"/>
              <a:t>paravirtualization</a:t>
            </a:r>
            <a:r>
              <a:rPr lang="en-US" altLang="zh-TW" sz="2200" dirty="0"/>
              <a:t> of a TCP offload engine</a:t>
            </a:r>
          </a:p>
          <a:p>
            <a:r>
              <a:rPr lang="en-US" altLang="zh-TW" sz="2200" dirty="0"/>
              <a:t>Hardware varied by vendors, it is not necessary for VM-developer to implements hardware drivers for them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72" y="3287046"/>
            <a:ext cx="1254919" cy="6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97" y="3326932"/>
            <a:ext cx="121443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17"/>
          <a:stretch/>
        </p:blipFill>
        <p:spPr bwMode="auto">
          <a:xfrm>
            <a:off x="754101" y="3266736"/>
            <a:ext cx="836879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78" y="3381701"/>
            <a:ext cx="945356" cy="54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34" y="3381701"/>
            <a:ext cx="1079897" cy="6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34EF0EF-88DF-9F08-7645-B3C8FAA21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413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>
          <a:xfrm>
            <a:off x="972152" y="108349"/>
            <a:ext cx="7703538" cy="5191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API Remoting (2)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667173" y="1133170"/>
            <a:ext cx="5809653" cy="3254593"/>
            <a:chOff x="796479" y="1725904"/>
            <a:chExt cx="8118921" cy="3844761"/>
          </a:xfrm>
        </p:grpSpPr>
        <p:sp>
          <p:nvSpPr>
            <p:cNvPr id="16387" name="AutoShape 40"/>
            <p:cNvSpPr>
              <a:spLocks noChangeArrowheads="1"/>
            </p:cNvSpPr>
            <p:nvPr/>
          </p:nvSpPr>
          <p:spPr bwMode="auto">
            <a:xfrm>
              <a:off x="4876800" y="4724400"/>
              <a:ext cx="2667000" cy="4572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GPU</a:t>
              </a:r>
            </a:p>
          </p:txBody>
        </p:sp>
        <p:sp>
          <p:nvSpPr>
            <p:cNvPr id="5" name="AutoShape 37"/>
            <p:cNvSpPr>
              <a:spLocks noChangeArrowheads="1"/>
            </p:cNvSpPr>
            <p:nvPr/>
          </p:nvSpPr>
          <p:spPr bwMode="auto">
            <a:xfrm>
              <a:off x="4876800" y="3124200"/>
              <a:ext cx="2667000" cy="6096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6389" name="AutoShape 8"/>
            <p:cNvSpPr>
              <a:spLocks noChangeArrowheads="1"/>
            </p:cNvSpPr>
            <p:nvPr/>
          </p:nvSpPr>
          <p:spPr bwMode="auto">
            <a:xfrm>
              <a:off x="4876800" y="4267200"/>
              <a:ext cx="26670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GPU Driver</a:t>
              </a:r>
            </a:p>
          </p:txBody>
        </p:sp>
        <p:sp>
          <p:nvSpPr>
            <p:cNvPr id="16390" name="AutoShape 8"/>
            <p:cNvSpPr>
              <a:spLocks noChangeArrowheads="1"/>
            </p:cNvSpPr>
            <p:nvPr/>
          </p:nvSpPr>
          <p:spPr bwMode="auto">
            <a:xfrm>
              <a:off x="4876800" y="3886200"/>
              <a:ext cx="26670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OpenGL / Direct3D</a:t>
              </a:r>
            </a:p>
          </p:txBody>
        </p:sp>
        <p:sp>
          <p:nvSpPr>
            <p:cNvPr id="16391" name="TextBox 12"/>
            <p:cNvSpPr txBox="1">
              <a:spLocks noChangeArrowheads="1"/>
            </p:cNvSpPr>
            <p:nvPr/>
          </p:nvSpPr>
          <p:spPr bwMode="auto">
            <a:xfrm>
              <a:off x="7543800" y="4800600"/>
              <a:ext cx="1371600" cy="35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/>
                <a:t>Hardware</a:t>
              </a:r>
            </a:p>
          </p:txBody>
        </p:sp>
        <p:sp>
          <p:nvSpPr>
            <p:cNvPr id="16392" name="TextBox 13"/>
            <p:cNvSpPr txBox="1">
              <a:spLocks noChangeArrowheads="1"/>
            </p:cNvSpPr>
            <p:nvPr/>
          </p:nvSpPr>
          <p:spPr bwMode="auto">
            <a:xfrm>
              <a:off x="7543800" y="4267199"/>
              <a:ext cx="1371600" cy="35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/>
                <a:t>Kernel</a:t>
              </a:r>
            </a:p>
          </p:txBody>
        </p: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4495801" y="1725905"/>
              <a:ext cx="0" cy="3844760"/>
            </a:xfrm>
            <a:prstGeom prst="line">
              <a:avLst/>
            </a:prstGeom>
            <a:ln w="476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4" name="TextBox 20"/>
            <p:cNvSpPr txBox="1">
              <a:spLocks noChangeArrowheads="1"/>
            </p:cNvSpPr>
            <p:nvPr/>
          </p:nvSpPr>
          <p:spPr bwMode="auto">
            <a:xfrm>
              <a:off x="4572000" y="1737334"/>
              <a:ext cx="901334" cy="42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 dirty="0"/>
                <a:t>Host</a:t>
              </a:r>
            </a:p>
          </p:txBody>
        </p:sp>
        <p:sp>
          <p:nvSpPr>
            <p:cNvPr id="16395" name="TextBox 21"/>
            <p:cNvSpPr txBox="1">
              <a:spLocks noChangeArrowheads="1"/>
            </p:cNvSpPr>
            <p:nvPr/>
          </p:nvSpPr>
          <p:spPr bwMode="auto">
            <a:xfrm>
              <a:off x="3313274" y="1725904"/>
              <a:ext cx="1077751" cy="42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350" dirty="0"/>
                <a:t>Guest</a:t>
              </a:r>
            </a:p>
          </p:txBody>
        </p:sp>
        <p:sp>
          <p:nvSpPr>
            <p:cNvPr id="16396" name="TextBox 22"/>
            <p:cNvSpPr txBox="1">
              <a:spLocks noChangeArrowheads="1"/>
            </p:cNvSpPr>
            <p:nvPr/>
          </p:nvSpPr>
          <p:spPr bwMode="auto">
            <a:xfrm>
              <a:off x="7543800" y="3886200"/>
              <a:ext cx="1371600" cy="35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/>
                <a:t>API</a:t>
              </a:r>
            </a:p>
          </p:txBody>
        </p:sp>
        <p:sp>
          <p:nvSpPr>
            <p:cNvPr id="16397" name="TextBox 23"/>
            <p:cNvSpPr txBox="1">
              <a:spLocks noChangeArrowheads="1"/>
            </p:cNvSpPr>
            <p:nvPr/>
          </p:nvSpPr>
          <p:spPr bwMode="auto">
            <a:xfrm>
              <a:off x="7543800" y="3276601"/>
              <a:ext cx="1371600" cy="35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 dirty="0"/>
                <a:t>User-level</a:t>
              </a:r>
            </a:p>
          </p:txBody>
        </p:sp>
        <p:sp>
          <p:nvSpPr>
            <p:cNvPr id="16398" name="AutoShape 10"/>
            <p:cNvSpPr>
              <a:spLocks noChangeArrowheads="1"/>
            </p:cNvSpPr>
            <p:nvPr/>
          </p:nvSpPr>
          <p:spPr bwMode="auto">
            <a:xfrm>
              <a:off x="5029200" y="3276600"/>
              <a:ext cx="2362200" cy="30480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RPC Endpoint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6399" name="AutoShape 37"/>
            <p:cNvSpPr>
              <a:spLocks noChangeArrowheads="1"/>
            </p:cNvSpPr>
            <p:nvPr/>
          </p:nvSpPr>
          <p:spPr bwMode="auto">
            <a:xfrm>
              <a:off x="1447800" y="3048000"/>
              <a:ext cx="8382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6400" name="AutoShape 37"/>
            <p:cNvSpPr>
              <a:spLocks noChangeArrowheads="1"/>
            </p:cNvSpPr>
            <p:nvPr/>
          </p:nvSpPr>
          <p:spPr bwMode="auto">
            <a:xfrm>
              <a:off x="2362200" y="3048000"/>
              <a:ext cx="8382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6401" name="AutoShape 37"/>
            <p:cNvSpPr>
              <a:spLocks noChangeArrowheads="1"/>
            </p:cNvSpPr>
            <p:nvPr/>
          </p:nvSpPr>
          <p:spPr bwMode="auto">
            <a:xfrm>
              <a:off x="3276600" y="3048000"/>
              <a:ext cx="8382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6402" name="TextBox 50"/>
            <p:cNvSpPr txBox="1">
              <a:spLocks noChangeArrowheads="1"/>
            </p:cNvSpPr>
            <p:nvPr/>
          </p:nvSpPr>
          <p:spPr bwMode="auto">
            <a:xfrm>
              <a:off x="796479" y="3886200"/>
              <a:ext cx="668784" cy="35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50"/>
                <a:t>API</a:t>
              </a:r>
            </a:p>
          </p:txBody>
        </p:sp>
        <p:sp>
          <p:nvSpPr>
            <p:cNvPr id="16403" name="AutoShape 8"/>
            <p:cNvSpPr>
              <a:spLocks noChangeArrowheads="1"/>
            </p:cNvSpPr>
            <p:nvPr/>
          </p:nvSpPr>
          <p:spPr bwMode="auto">
            <a:xfrm>
              <a:off x="1447800" y="3886200"/>
              <a:ext cx="26670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OpenGL / Direct3D Redirector</a:t>
              </a:r>
            </a:p>
          </p:txBody>
        </p:sp>
        <p:cxnSp>
          <p:nvCxnSpPr>
            <p:cNvPr id="56" name="Shape 55"/>
            <p:cNvCxnSpPr>
              <a:stCxn id="16403" idx="3"/>
              <a:endCxn id="16398" idx="1"/>
            </p:cNvCxnSpPr>
            <p:nvPr/>
          </p:nvCxnSpPr>
          <p:spPr>
            <a:xfrm flipV="1">
              <a:off x="4114800" y="3429000"/>
              <a:ext cx="914400" cy="609600"/>
            </a:xfrm>
            <a:prstGeom prst="curvedConnector3">
              <a:avLst>
                <a:gd name="adj1" fmla="val 50000"/>
              </a:avLst>
            </a:prstGeom>
            <a:ln w="952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607F58-0B02-AB42-42BB-AF0A42E68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85784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API Remoting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1777" y="787471"/>
            <a:ext cx="7408690" cy="35685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/>
              <a:t>Pro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Easy to get working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Easy to support new APIs/features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Con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Hard to make </a:t>
            </a:r>
            <a:r>
              <a:rPr lang="en-US" altLang="zh-TW" sz="2000" dirty="0" err="1"/>
              <a:t>performant</a:t>
            </a:r>
            <a:r>
              <a:rPr lang="en-US" altLang="zh-TW" sz="2000" dirty="0"/>
              <a:t> (Where do objects live? When to cross RPC boundary? Caches? Batching?)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VM Goodness (checkpointing, portability) is really hard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Who’s using it?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Parallels’ initial GL implementation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Remote rendering: GLX, Chromium project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Open source “VMGL”: OpenGL on VMware and </a:t>
            </a:r>
            <a:r>
              <a:rPr lang="en-US" altLang="zh-TW" sz="2000" dirty="0" err="1"/>
              <a:t>Xen</a:t>
            </a:r>
            <a:endParaRPr lang="en-US" altLang="zh-TW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8A55B8-867E-7485-7525-B8E69A8B5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209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60719" y="844153"/>
            <a:ext cx="5438482" cy="3671888"/>
          </a:xfrm>
        </p:spPr>
        <p:txBody>
          <a:bodyPr/>
          <a:lstStyle/>
          <a:p>
            <a:r>
              <a:rPr lang="en-US" altLang="zh-TW" sz="2200" dirty="0"/>
              <a:t>These are downloadable and can be used</a:t>
            </a:r>
          </a:p>
          <a:p>
            <a:pPr lvl="1"/>
            <a:r>
              <a:rPr lang="en-US" altLang="zh-TW" sz="2000" dirty="0" err="1"/>
              <a:t>rCUDA</a:t>
            </a:r>
            <a:endParaRPr lang="en-US" altLang="zh-TW" sz="2000" dirty="0"/>
          </a:p>
          <a:p>
            <a:pPr lvl="2"/>
            <a:r>
              <a:rPr lang="en-US" altLang="zh-TW" dirty="0"/>
              <a:t>http://www.rcuda.net/</a:t>
            </a:r>
          </a:p>
          <a:p>
            <a:pPr lvl="1"/>
            <a:r>
              <a:rPr lang="en-US" altLang="zh-TW" sz="2000" dirty="0" err="1"/>
              <a:t>vCUDA</a:t>
            </a:r>
            <a:endParaRPr lang="en-US" altLang="zh-TW" sz="2000" dirty="0"/>
          </a:p>
          <a:p>
            <a:pPr lvl="2"/>
            <a:r>
              <a:rPr lang="en-US" altLang="zh-TW" dirty="0"/>
              <a:t>http://hgpu.org/?p=8070</a:t>
            </a:r>
          </a:p>
          <a:p>
            <a:pPr lvl="1"/>
            <a:r>
              <a:rPr lang="en-US" altLang="zh-TW" sz="2000" dirty="0" err="1"/>
              <a:t>gVirtuS</a:t>
            </a:r>
            <a:endParaRPr lang="en-US" altLang="zh-TW" sz="2000" dirty="0"/>
          </a:p>
          <a:p>
            <a:pPr lvl="2"/>
            <a:r>
              <a:rPr lang="en-US" altLang="zh-TW" dirty="0"/>
              <a:t>http://osl.uniparthenope.it/projects/gvirtus/</a:t>
            </a:r>
          </a:p>
          <a:p>
            <a:pPr lvl="1"/>
            <a:r>
              <a:rPr lang="en-US" altLang="zh-TW" sz="2000" dirty="0" err="1"/>
              <a:t>VirtualGL</a:t>
            </a:r>
            <a:endParaRPr lang="en-US" altLang="zh-TW" sz="2000" dirty="0"/>
          </a:p>
          <a:p>
            <a:pPr lvl="2"/>
            <a:r>
              <a:rPr lang="en-US" altLang="zh-TW" dirty="0"/>
              <a:t>http://www.virtualgl.org/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4771" y="1460700"/>
            <a:ext cx="2490782" cy="915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4549" y="3542883"/>
            <a:ext cx="2431226" cy="769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73AD73-F983-24E6-DFD2-2B526C85A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009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901" y="108349"/>
            <a:ext cx="7722789" cy="519113"/>
          </a:xfrm>
        </p:spPr>
        <p:txBody>
          <a:bodyPr/>
          <a:lstStyle/>
          <a:p>
            <a:r>
              <a:rPr lang="en-US" altLang="zh-TW" dirty="0"/>
              <a:t>Other Issues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2933" y="844153"/>
            <a:ext cx="7653866" cy="317920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concept of “API </a:t>
            </a:r>
            <a:r>
              <a:rPr lang="en-US" altLang="zh-TW" sz="2000" dirty="0" err="1"/>
              <a:t>Remoting</a:t>
            </a:r>
            <a:r>
              <a:rPr lang="en-US" altLang="zh-TW" sz="2000" dirty="0"/>
              <a:t>” is simple, but implementation is cumbersome. </a:t>
            </a:r>
          </a:p>
          <a:p>
            <a:r>
              <a:rPr lang="en-US" altLang="zh-TW" sz="2000" dirty="0"/>
              <a:t>Engineers have to maintain all APIs to be emulated, but API spec may change in the future. </a:t>
            </a:r>
          </a:p>
          <a:p>
            <a:r>
              <a:rPr lang="en-US" altLang="zh-TW" sz="2000" dirty="0"/>
              <a:t>There are many different APIs related to GPU. Example: OpenGL, DirectX, CUDA, </a:t>
            </a:r>
            <a:r>
              <a:rPr lang="en-US" altLang="zh-TW" sz="2000" dirty="0" err="1"/>
              <a:t>OpenCL</a:t>
            </a:r>
            <a:r>
              <a:rPr lang="en-US" altLang="zh-TW" sz="2000" dirty="0"/>
              <a:t>…</a:t>
            </a:r>
          </a:p>
          <a:p>
            <a:pPr lvl="1"/>
            <a:r>
              <a:rPr lang="en-US" altLang="zh-TW" sz="2000" dirty="0"/>
              <a:t>VMware View 5.2 </a:t>
            </a:r>
            <a:r>
              <a:rPr lang="en-US" altLang="zh-TW" sz="2000" dirty="0" err="1"/>
              <a:t>vSGA</a:t>
            </a:r>
            <a:r>
              <a:rPr lang="en-US" altLang="zh-TW" sz="2000" dirty="0"/>
              <a:t> support DirectX</a:t>
            </a:r>
          </a:p>
          <a:p>
            <a:pPr lvl="1"/>
            <a:r>
              <a:rPr lang="en-US" altLang="zh-TW" sz="2000" dirty="0" err="1"/>
              <a:t>rCUDA</a:t>
            </a:r>
            <a:r>
              <a:rPr lang="en-US" altLang="zh-TW" sz="2000" dirty="0"/>
              <a:t> support CUDA</a:t>
            </a:r>
          </a:p>
          <a:p>
            <a:pPr lvl="1"/>
            <a:r>
              <a:rPr lang="en-US" altLang="zh-TW" sz="2000" dirty="0" err="1"/>
              <a:t>VirtualGL</a:t>
            </a:r>
            <a:r>
              <a:rPr lang="en-US" altLang="zh-TW" sz="2000" dirty="0"/>
              <a:t> support OpenGL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994EBD-748C-3C20-0869-C403667BE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372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title"/>
          </p:nvPr>
        </p:nvSpPr>
        <p:spPr>
          <a:xfrm>
            <a:off x="904774" y="108349"/>
            <a:ext cx="7770915" cy="5191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Device Emulation (1)</a:t>
            </a:r>
          </a:p>
        </p:txBody>
      </p:sp>
      <p:grpSp>
        <p:nvGrpSpPr>
          <p:cNvPr id="2" name="群組 30"/>
          <p:cNvGrpSpPr/>
          <p:nvPr/>
        </p:nvGrpSpPr>
        <p:grpSpPr>
          <a:xfrm>
            <a:off x="1947411" y="1735441"/>
            <a:ext cx="5540464" cy="2808312"/>
            <a:chOff x="98242" y="1371600"/>
            <a:chExt cx="8817158" cy="4953000"/>
          </a:xfrm>
        </p:grpSpPr>
        <p:sp>
          <p:nvSpPr>
            <p:cNvPr id="17411" name="AutoShape 40"/>
            <p:cNvSpPr>
              <a:spLocks noChangeArrowheads="1"/>
            </p:cNvSpPr>
            <p:nvPr/>
          </p:nvSpPr>
          <p:spPr bwMode="auto">
            <a:xfrm>
              <a:off x="4876800" y="4800600"/>
              <a:ext cx="2667000" cy="4572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GPU</a:t>
              </a:r>
            </a:p>
          </p:txBody>
        </p:sp>
        <p:sp>
          <p:nvSpPr>
            <p:cNvPr id="5" name="AutoShape 37"/>
            <p:cNvSpPr>
              <a:spLocks noChangeArrowheads="1"/>
            </p:cNvSpPr>
            <p:nvPr/>
          </p:nvSpPr>
          <p:spPr bwMode="auto">
            <a:xfrm>
              <a:off x="4876800" y="2057400"/>
              <a:ext cx="2667000" cy="1752600"/>
            </a:xfrm>
            <a:prstGeom prst="roundRect">
              <a:avLst>
                <a:gd name="adj" fmla="val 7992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17413" name="AutoShape 8"/>
            <p:cNvSpPr>
              <a:spLocks noChangeArrowheads="1"/>
            </p:cNvSpPr>
            <p:nvPr/>
          </p:nvSpPr>
          <p:spPr bwMode="auto">
            <a:xfrm>
              <a:off x="4876800" y="4343400"/>
              <a:ext cx="26670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GPU Driver</a:t>
              </a:r>
            </a:p>
          </p:txBody>
        </p:sp>
        <p:sp>
          <p:nvSpPr>
            <p:cNvPr id="17414" name="AutoShape 8"/>
            <p:cNvSpPr>
              <a:spLocks noChangeArrowheads="1"/>
            </p:cNvSpPr>
            <p:nvPr/>
          </p:nvSpPr>
          <p:spPr bwMode="auto">
            <a:xfrm>
              <a:off x="4876800" y="3962400"/>
              <a:ext cx="26670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OpenGL / Direct3D</a:t>
              </a:r>
            </a:p>
          </p:txBody>
        </p:sp>
        <p:sp>
          <p:nvSpPr>
            <p:cNvPr id="17415" name="TextBox 12"/>
            <p:cNvSpPr txBox="1">
              <a:spLocks noChangeArrowheads="1"/>
            </p:cNvSpPr>
            <p:nvPr/>
          </p:nvSpPr>
          <p:spPr bwMode="auto">
            <a:xfrm>
              <a:off x="7543801" y="4876799"/>
              <a:ext cx="1371599" cy="44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/>
                <a:t>Hardware</a:t>
              </a:r>
            </a:p>
          </p:txBody>
        </p:sp>
        <p:sp>
          <p:nvSpPr>
            <p:cNvPr id="17416" name="TextBox 13"/>
            <p:cNvSpPr txBox="1">
              <a:spLocks noChangeArrowheads="1"/>
            </p:cNvSpPr>
            <p:nvPr/>
          </p:nvSpPr>
          <p:spPr bwMode="auto">
            <a:xfrm>
              <a:off x="7543801" y="4343401"/>
              <a:ext cx="1371599" cy="44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/>
                <a:t>Kernel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2020888" y="3848100"/>
              <a:ext cx="4951412" cy="1588"/>
            </a:xfrm>
            <a:prstGeom prst="line">
              <a:avLst/>
            </a:prstGeom>
            <a:ln w="476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8" name="TextBox 20"/>
            <p:cNvSpPr txBox="1">
              <a:spLocks noChangeArrowheads="1"/>
            </p:cNvSpPr>
            <p:nvPr/>
          </p:nvSpPr>
          <p:spPr bwMode="auto">
            <a:xfrm>
              <a:off x="4572001" y="1371600"/>
              <a:ext cx="860210" cy="52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/>
                <a:t>Host</a:t>
              </a:r>
            </a:p>
          </p:txBody>
        </p:sp>
        <p:sp>
          <p:nvSpPr>
            <p:cNvPr id="17419" name="TextBox 21"/>
            <p:cNvSpPr txBox="1">
              <a:spLocks noChangeArrowheads="1"/>
            </p:cNvSpPr>
            <p:nvPr/>
          </p:nvSpPr>
          <p:spPr bwMode="auto">
            <a:xfrm>
              <a:off x="3362447" y="1371600"/>
              <a:ext cx="1028579" cy="52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350" dirty="0"/>
                <a:t>Guest</a:t>
              </a:r>
            </a:p>
          </p:txBody>
        </p:sp>
        <p:sp>
          <p:nvSpPr>
            <p:cNvPr id="17420" name="TextBox 22"/>
            <p:cNvSpPr txBox="1">
              <a:spLocks noChangeArrowheads="1"/>
            </p:cNvSpPr>
            <p:nvPr/>
          </p:nvSpPr>
          <p:spPr bwMode="auto">
            <a:xfrm>
              <a:off x="7543801" y="3962401"/>
              <a:ext cx="1371599" cy="44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/>
                <a:t>API</a:t>
              </a:r>
            </a:p>
          </p:txBody>
        </p:sp>
        <p:sp>
          <p:nvSpPr>
            <p:cNvPr id="17421" name="TextBox 23"/>
            <p:cNvSpPr txBox="1">
              <a:spLocks noChangeArrowheads="1"/>
            </p:cNvSpPr>
            <p:nvPr/>
          </p:nvSpPr>
          <p:spPr bwMode="auto">
            <a:xfrm>
              <a:off x="7543801" y="2743199"/>
              <a:ext cx="1371599" cy="44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 dirty="0"/>
                <a:t>User-level</a:t>
              </a:r>
            </a:p>
          </p:txBody>
        </p:sp>
        <p:sp>
          <p:nvSpPr>
            <p:cNvPr id="17422" name="AutoShape 10"/>
            <p:cNvSpPr>
              <a:spLocks noChangeArrowheads="1"/>
            </p:cNvSpPr>
            <p:nvPr/>
          </p:nvSpPr>
          <p:spPr bwMode="auto">
            <a:xfrm>
              <a:off x="5029200" y="3352800"/>
              <a:ext cx="2362200" cy="30480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Rendering Backend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7423" name="AutoShape 40"/>
            <p:cNvSpPr>
              <a:spLocks noChangeArrowheads="1"/>
            </p:cNvSpPr>
            <p:nvPr/>
          </p:nvSpPr>
          <p:spPr bwMode="auto">
            <a:xfrm>
              <a:off x="1447800" y="4800600"/>
              <a:ext cx="2667000" cy="4572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Virtual GPU</a:t>
              </a:r>
            </a:p>
          </p:txBody>
        </p:sp>
        <p:sp>
          <p:nvSpPr>
            <p:cNvPr id="17424" name="AutoShape 8"/>
            <p:cNvSpPr>
              <a:spLocks noChangeArrowheads="1"/>
            </p:cNvSpPr>
            <p:nvPr/>
          </p:nvSpPr>
          <p:spPr bwMode="auto">
            <a:xfrm>
              <a:off x="1447800" y="4343400"/>
              <a:ext cx="26670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Virtual GPU Driver</a:t>
              </a:r>
            </a:p>
          </p:txBody>
        </p:sp>
        <p:sp>
          <p:nvSpPr>
            <p:cNvPr id="17425" name="AutoShape 37"/>
            <p:cNvSpPr>
              <a:spLocks noChangeArrowheads="1"/>
            </p:cNvSpPr>
            <p:nvPr/>
          </p:nvSpPr>
          <p:spPr bwMode="auto">
            <a:xfrm>
              <a:off x="1447800" y="3124200"/>
              <a:ext cx="8382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7426" name="AutoShape 37"/>
            <p:cNvSpPr>
              <a:spLocks noChangeArrowheads="1"/>
            </p:cNvSpPr>
            <p:nvPr/>
          </p:nvSpPr>
          <p:spPr bwMode="auto">
            <a:xfrm>
              <a:off x="2362200" y="3124200"/>
              <a:ext cx="8382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7427" name="AutoShape 37"/>
            <p:cNvSpPr>
              <a:spLocks noChangeArrowheads="1"/>
            </p:cNvSpPr>
            <p:nvPr/>
          </p:nvSpPr>
          <p:spPr bwMode="auto">
            <a:xfrm>
              <a:off x="3276600" y="3124200"/>
              <a:ext cx="8382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7428" name="TextBox 48"/>
            <p:cNvSpPr txBox="1">
              <a:spLocks noChangeArrowheads="1"/>
            </p:cNvSpPr>
            <p:nvPr/>
          </p:nvSpPr>
          <p:spPr bwMode="auto">
            <a:xfrm>
              <a:off x="98242" y="4876799"/>
              <a:ext cx="1319396" cy="44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50"/>
                <a:t>Virtual HW</a:t>
              </a:r>
            </a:p>
          </p:txBody>
        </p:sp>
        <p:sp>
          <p:nvSpPr>
            <p:cNvPr id="17429" name="TextBox 49"/>
            <p:cNvSpPr txBox="1">
              <a:spLocks noChangeArrowheads="1"/>
            </p:cNvSpPr>
            <p:nvPr/>
          </p:nvSpPr>
          <p:spPr bwMode="auto">
            <a:xfrm>
              <a:off x="547342" y="4343401"/>
              <a:ext cx="916333" cy="44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50"/>
                <a:t>Kernel</a:t>
              </a:r>
            </a:p>
          </p:txBody>
        </p:sp>
        <p:sp>
          <p:nvSpPr>
            <p:cNvPr id="17430" name="TextBox 50"/>
            <p:cNvSpPr txBox="1">
              <a:spLocks noChangeArrowheads="1"/>
            </p:cNvSpPr>
            <p:nvPr/>
          </p:nvSpPr>
          <p:spPr bwMode="auto">
            <a:xfrm>
              <a:off x="826991" y="3962401"/>
              <a:ext cx="638271" cy="447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050"/>
                <a:t>API</a:t>
              </a:r>
            </a:p>
          </p:txBody>
        </p:sp>
        <p:sp>
          <p:nvSpPr>
            <p:cNvPr id="17431" name="AutoShape 8"/>
            <p:cNvSpPr>
              <a:spLocks noChangeArrowheads="1"/>
            </p:cNvSpPr>
            <p:nvPr/>
          </p:nvSpPr>
          <p:spPr bwMode="auto">
            <a:xfrm>
              <a:off x="1447800" y="3962400"/>
              <a:ext cx="2667000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OpenGL / Direct3D</a:t>
              </a:r>
            </a:p>
          </p:txBody>
        </p:sp>
        <p:sp>
          <p:nvSpPr>
            <p:cNvPr id="17432" name="AutoShape 10"/>
            <p:cNvSpPr>
              <a:spLocks noChangeArrowheads="1"/>
            </p:cNvSpPr>
            <p:nvPr/>
          </p:nvSpPr>
          <p:spPr bwMode="auto">
            <a:xfrm>
              <a:off x="5029200" y="2971800"/>
              <a:ext cx="2362200" cy="30480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Shader / State Translator</a:t>
              </a:r>
              <a:endParaRPr lang="en-US" sz="600">
                <a:solidFill>
                  <a:schemeClr val="bg1"/>
                </a:solidFill>
              </a:endParaRPr>
            </a:p>
          </p:txBody>
        </p:sp>
        <p:sp>
          <p:nvSpPr>
            <p:cNvPr id="17433" name="AutoShape 10"/>
            <p:cNvSpPr>
              <a:spLocks noChangeArrowheads="1"/>
            </p:cNvSpPr>
            <p:nvPr/>
          </p:nvSpPr>
          <p:spPr bwMode="auto">
            <a:xfrm>
              <a:off x="5029200" y="2590800"/>
              <a:ext cx="2362200" cy="30480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Resource Management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7434" name="AutoShape 10"/>
            <p:cNvSpPr>
              <a:spLocks noChangeArrowheads="1"/>
            </p:cNvSpPr>
            <p:nvPr/>
          </p:nvSpPr>
          <p:spPr bwMode="auto">
            <a:xfrm>
              <a:off x="5029200" y="2209800"/>
              <a:ext cx="2362200" cy="30480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GPU Emulator</a:t>
              </a:r>
              <a:endParaRPr lang="en-US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hape 55"/>
            <p:cNvCxnSpPr>
              <a:stCxn id="17423" idx="3"/>
              <a:endCxn id="17434" idx="1"/>
            </p:cNvCxnSpPr>
            <p:nvPr/>
          </p:nvCxnSpPr>
          <p:spPr>
            <a:xfrm flipV="1">
              <a:off x="4114800" y="2362200"/>
              <a:ext cx="914400" cy="2667000"/>
            </a:xfrm>
            <a:prstGeom prst="curvedConnector3">
              <a:avLst>
                <a:gd name="adj1" fmla="val 40361"/>
              </a:avLst>
            </a:prstGeom>
            <a:ln w="952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6" name="AutoShape 40"/>
            <p:cNvSpPr>
              <a:spLocks noChangeArrowheads="1"/>
            </p:cNvSpPr>
            <p:nvPr/>
          </p:nvSpPr>
          <p:spPr bwMode="auto">
            <a:xfrm>
              <a:off x="3581400" y="5562600"/>
              <a:ext cx="1828800" cy="6096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Shared System</a:t>
              </a:r>
            </a:p>
            <a:p>
              <a:pPr algn="ctr"/>
              <a:r>
                <a:rPr lang="en-US" sz="1050">
                  <a:solidFill>
                    <a:srgbClr val="FFFFFF"/>
                  </a:solidFill>
                </a:rPr>
                <a:t>Memory</a:t>
              </a:r>
            </a:p>
          </p:txBody>
        </p:sp>
      </p:grpSp>
      <p:sp>
        <p:nvSpPr>
          <p:cNvPr id="30" name="內容版面配置區 2"/>
          <p:cNvSpPr>
            <a:spLocks noGrp="1"/>
          </p:cNvSpPr>
          <p:nvPr>
            <p:ph idx="1"/>
          </p:nvPr>
        </p:nvSpPr>
        <p:spPr>
          <a:xfrm>
            <a:off x="1002026" y="824579"/>
            <a:ext cx="7665036" cy="108012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Fully </a:t>
            </a:r>
            <a:r>
              <a:rPr lang="en-US" altLang="zh-TW" sz="2000" dirty="0" err="1"/>
              <a:t>virtualize</a:t>
            </a:r>
            <a:r>
              <a:rPr lang="en-US" altLang="zh-TW" sz="2000" dirty="0"/>
              <a:t> an existing physical GPU </a:t>
            </a:r>
          </a:p>
          <a:p>
            <a:r>
              <a:rPr lang="en-US" altLang="zh-TW" sz="2000" dirty="0"/>
              <a:t>Like API </a:t>
            </a:r>
            <a:r>
              <a:rPr lang="en-US" altLang="zh-TW" sz="2000" dirty="0" err="1"/>
              <a:t>remoting</a:t>
            </a:r>
            <a:r>
              <a:rPr lang="en-US" altLang="zh-TW" sz="2000" dirty="0"/>
              <a:t>, but Back-end have to maintain GPU resources and GPU state</a:t>
            </a:r>
            <a:endParaRPr lang="zh-TW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24EF75-8ECF-6E6B-81E4-B7740A900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title"/>
          </p:nvPr>
        </p:nvSpPr>
        <p:spPr>
          <a:xfrm>
            <a:off x="905932" y="108349"/>
            <a:ext cx="7769757" cy="5191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Device Emulation (2)</a:t>
            </a:r>
          </a:p>
        </p:txBody>
      </p:sp>
      <p:sp>
        <p:nvSpPr>
          <p:cNvPr id="30" name="內容版面配置區 2"/>
          <p:cNvSpPr>
            <a:spLocks noGrp="1"/>
          </p:cNvSpPr>
          <p:nvPr>
            <p:ph idx="1"/>
          </p:nvPr>
        </p:nvSpPr>
        <p:spPr>
          <a:xfrm>
            <a:off x="1043404" y="845692"/>
            <a:ext cx="6652796" cy="3672408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Pro</a:t>
            </a:r>
          </a:p>
          <a:p>
            <a:pPr lvl="1"/>
            <a:r>
              <a:rPr lang="en-US" altLang="zh-TW" dirty="0"/>
              <a:t>Easy interposition (debugging, </a:t>
            </a:r>
            <a:r>
              <a:rPr lang="en-US" altLang="zh-TW" dirty="0" err="1"/>
              <a:t>checkpointing</a:t>
            </a:r>
            <a:r>
              <a:rPr lang="en-US" altLang="zh-TW" dirty="0"/>
              <a:t>, portability)</a:t>
            </a:r>
          </a:p>
          <a:p>
            <a:pPr lvl="1"/>
            <a:r>
              <a:rPr lang="en-US" altLang="zh-TW" dirty="0"/>
              <a:t>Thin and idealized interface between guest and host</a:t>
            </a:r>
          </a:p>
          <a:p>
            <a:pPr lvl="1"/>
            <a:r>
              <a:rPr lang="en-US" altLang="zh-TW" dirty="0"/>
              <a:t>Great portability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Con</a:t>
            </a:r>
          </a:p>
          <a:p>
            <a:pPr lvl="1"/>
            <a:r>
              <a:rPr lang="en-US" altLang="zh-TW" dirty="0"/>
              <a:t>Extremely hard, inefficient</a:t>
            </a:r>
          </a:p>
          <a:p>
            <a:pPr lvl="1"/>
            <a:r>
              <a:rPr lang="en-US" altLang="zh-TW" dirty="0"/>
              <a:t>Very hard to emulate a real GPU</a:t>
            </a:r>
          </a:p>
          <a:p>
            <a:pPr lvl="1"/>
            <a:r>
              <a:rPr lang="en-US" altLang="zh-TW" dirty="0"/>
              <a:t>Moving target- real GPUs change often</a:t>
            </a:r>
          </a:p>
          <a:p>
            <a:pPr lvl="1"/>
            <a:r>
              <a:rPr lang="en-US" altLang="zh-TW" dirty="0"/>
              <a:t>At the mercy of vendor’s driver bugs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D3C1F-B5AE-8AE5-0F22-6CB088215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>
          <a:xfrm>
            <a:off x="875899" y="108349"/>
            <a:ext cx="7799791" cy="519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Fixed Pass-Through (1)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543781" y="1662291"/>
            <a:ext cx="2845571" cy="2864346"/>
            <a:chOff x="3066279" y="1524000"/>
            <a:chExt cx="3105921" cy="4572000"/>
          </a:xfrm>
        </p:grpSpPr>
        <p:sp>
          <p:nvSpPr>
            <p:cNvPr id="19458" name="AutoShape 10"/>
            <p:cNvSpPr>
              <a:spLocks noChangeArrowheads="1"/>
            </p:cNvSpPr>
            <p:nvPr/>
          </p:nvSpPr>
          <p:spPr bwMode="auto">
            <a:xfrm>
              <a:off x="3124200" y="1524000"/>
              <a:ext cx="3048000" cy="2971800"/>
            </a:xfrm>
            <a:prstGeom prst="roundRect">
              <a:avLst>
                <a:gd name="adj" fmla="val 6602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Virtual Machine</a:t>
              </a:r>
              <a:endParaRPr lang="en-US" sz="600">
                <a:solidFill>
                  <a:schemeClr val="bg1"/>
                </a:solidFill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3276600" y="1905000"/>
              <a:ext cx="2743200" cy="2438400"/>
            </a:xfrm>
            <a:prstGeom prst="roundRect">
              <a:avLst>
                <a:gd name="adj" fmla="val 6219"/>
              </a:avLst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OpenGL / Direct3D / Compute</a:t>
              </a:r>
            </a:p>
          </p:txBody>
        </p:sp>
        <p:sp>
          <p:nvSpPr>
            <p:cNvPr id="19461" name="AutoShape 37"/>
            <p:cNvSpPr>
              <a:spLocks noChangeArrowheads="1"/>
            </p:cNvSpPr>
            <p:nvPr/>
          </p:nvSpPr>
          <p:spPr bwMode="auto">
            <a:xfrm>
              <a:off x="3429000" y="2057400"/>
              <a:ext cx="7620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9462" name="AutoShape 8"/>
            <p:cNvSpPr>
              <a:spLocks noChangeArrowheads="1"/>
            </p:cNvSpPr>
            <p:nvPr/>
          </p:nvSpPr>
          <p:spPr bwMode="auto">
            <a:xfrm>
              <a:off x="3429000" y="3276600"/>
              <a:ext cx="2438400" cy="381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GPU Driver</a:t>
              </a:r>
            </a:p>
          </p:txBody>
        </p:sp>
        <p:sp>
          <p:nvSpPr>
            <p:cNvPr id="19463" name="AutoShape 37"/>
            <p:cNvSpPr>
              <a:spLocks noChangeArrowheads="1"/>
            </p:cNvSpPr>
            <p:nvPr/>
          </p:nvSpPr>
          <p:spPr bwMode="auto">
            <a:xfrm>
              <a:off x="4267200" y="2057400"/>
              <a:ext cx="7620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9464" name="AutoShape 37"/>
            <p:cNvSpPr>
              <a:spLocks noChangeArrowheads="1"/>
            </p:cNvSpPr>
            <p:nvPr/>
          </p:nvSpPr>
          <p:spPr bwMode="auto">
            <a:xfrm>
              <a:off x="5105400" y="2057400"/>
              <a:ext cx="762000" cy="68580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9465" name="AutoShape 8"/>
            <p:cNvSpPr>
              <a:spLocks noChangeArrowheads="1"/>
            </p:cNvSpPr>
            <p:nvPr/>
          </p:nvSpPr>
          <p:spPr bwMode="auto">
            <a:xfrm>
              <a:off x="3429000" y="2819400"/>
              <a:ext cx="2438400" cy="381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API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3544094" y="4914106"/>
              <a:ext cx="1447800" cy="1588"/>
            </a:xfrm>
            <a:prstGeom prst="line">
              <a:avLst/>
            </a:prstGeom>
            <a:ln w="12382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068094" y="5066506"/>
              <a:ext cx="1143000" cy="1588"/>
            </a:xfrm>
            <a:prstGeom prst="line">
              <a:avLst/>
            </a:prstGeom>
            <a:ln w="4445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68" name="AutoShape 40"/>
            <p:cNvSpPr>
              <a:spLocks noChangeArrowheads="1"/>
            </p:cNvSpPr>
            <p:nvPr/>
          </p:nvSpPr>
          <p:spPr bwMode="auto">
            <a:xfrm>
              <a:off x="3429000" y="3733800"/>
              <a:ext cx="2438400" cy="4572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rgbClr val="FFFFFF"/>
                  </a:solidFill>
                </a:rPr>
                <a:t>Pass-through GPU</a:t>
              </a:r>
            </a:p>
          </p:txBody>
        </p:sp>
        <p:sp>
          <p:nvSpPr>
            <p:cNvPr id="19469" name="AutoShape 40"/>
            <p:cNvSpPr>
              <a:spLocks noChangeArrowheads="1"/>
            </p:cNvSpPr>
            <p:nvPr/>
          </p:nvSpPr>
          <p:spPr bwMode="auto">
            <a:xfrm>
              <a:off x="3429000" y="5638800"/>
              <a:ext cx="2438400" cy="4572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Physical GPU</a:t>
              </a:r>
            </a:p>
          </p:txBody>
        </p:sp>
        <p:sp>
          <p:nvSpPr>
            <p:cNvPr id="19470" name="TextBox 63"/>
            <p:cNvSpPr txBox="1">
              <a:spLocks noChangeArrowheads="1"/>
            </p:cNvSpPr>
            <p:nvPr/>
          </p:nvSpPr>
          <p:spPr bwMode="auto">
            <a:xfrm>
              <a:off x="5638800" y="4572000"/>
              <a:ext cx="516501" cy="47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/>
                <a:t>PCI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4306094" y="4914106"/>
              <a:ext cx="1447800" cy="1588"/>
            </a:xfrm>
            <a:prstGeom prst="line">
              <a:avLst/>
            </a:prstGeom>
            <a:ln w="44450">
              <a:solidFill>
                <a:srgbClr val="002060"/>
              </a:solidFill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72" name="TextBox 67"/>
            <p:cNvSpPr txBox="1">
              <a:spLocks noChangeArrowheads="1"/>
            </p:cNvSpPr>
            <p:nvPr/>
          </p:nvSpPr>
          <p:spPr bwMode="auto">
            <a:xfrm>
              <a:off x="5029200" y="4572000"/>
              <a:ext cx="537498" cy="47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/>
                <a:t>IRQ</a:t>
              </a:r>
            </a:p>
          </p:txBody>
        </p:sp>
        <p:sp>
          <p:nvSpPr>
            <p:cNvPr id="19473" name="TextBox 70"/>
            <p:cNvSpPr txBox="1">
              <a:spLocks noChangeArrowheads="1"/>
            </p:cNvSpPr>
            <p:nvPr/>
          </p:nvSpPr>
          <p:spPr bwMode="auto">
            <a:xfrm>
              <a:off x="4267200" y="4572000"/>
              <a:ext cx="715964" cy="47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50"/>
                <a:t>MMIO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>
              <a:off x="3011487" y="4913313"/>
              <a:ext cx="1446213" cy="1588"/>
            </a:xfrm>
            <a:prstGeom prst="line">
              <a:avLst/>
            </a:prstGeom>
            <a:ln w="12382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75" name="AutoShape 40"/>
            <p:cNvSpPr>
              <a:spLocks noChangeArrowheads="1"/>
            </p:cNvSpPr>
            <p:nvPr/>
          </p:nvSpPr>
          <p:spPr bwMode="auto">
            <a:xfrm>
              <a:off x="3429000" y="5029200"/>
              <a:ext cx="533400" cy="4572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VT-d</a:t>
              </a:r>
            </a:p>
          </p:txBody>
        </p:sp>
        <p:sp>
          <p:nvSpPr>
            <p:cNvPr id="19476" name="TextBox 77"/>
            <p:cNvSpPr txBox="1">
              <a:spLocks noChangeArrowheads="1"/>
            </p:cNvSpPr>
            <p:nvPr/>
          </p:nvSpPr>
          <p:spPr bwMode="auto">
            <a:xfrm>
              <a:off x="3066279" y="4572000"/>
              <a:ext cx="621483" cy="47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350"/>
                <a:t>DMA</a:t>
              </a:r>
            </a:p>
          </p:txBody>
        </p:sp>
      </p:grp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1058780" y="951570"/>
            <a:ext cx="4598608" cy="189021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Use VT-d to </a:t>
            </a:r>
            <a:r>
              <a:rPr lang="en-US" altLang="zh-TW" dirty="0" err="1"/>
              <a:t>virtualize</a:t>
            </a:r>
            <a:r>
              <a:rPr lang="en-US" altLang="zh-TW" dirty="0"/>
              <a:t> memory</a:t>
            </a:r>
          </a:p>
          <a:p>
            <a:r>
              <a:rPr lang="en-US" altLang="zh-TW" dirty="0"/>
              <a:t>VM accesses GPU MMIO directly</a:t>
            </a:r>
          </a:p>
          <a:p>
            <a:r>
              <a:rPr lang="en-US" altLang="zh-TW" dirty="0"/>
              <a:t>GPU accesses guest memory directly</a:t>
            </a:r>
          </a:p>
          <a:p>
            <a:r>
              <a:rPr lang="en-US" altLang="zh-TW" dirty="0"/>
              <a:t>Example</a:t>
            </a:r>
          </a:p>
          <a:p>
            <a:pPr lvl="1"/>
            <a:r>
              <a:rPr lang="en-US" altLang="zh-TW" dirty="0"/>
              <a:t>Citrix </a:t>
            </a:r>
            <a:r>
              <a:rPr lang="en-US" altLang="zh-TW" dirty="0" err="1"/>
              <a:t>XenServer</a:t>
            </a:r>
            <a:endParaRPr lang="en-US" altLang="zh-TW" dirty="0"/>
          </a:p>
          <a:p>
            <a:pPr lvl="1"/>
            <a:r>
              <a:rPr lang="en-US" altLang="zh-TW" dirty="0"/>
              <a:t>VMware </a:t>
            </a:r>
            <a:r>
              <a:rPr lang="en-US" altLang="zh-TW" dirty="0" err="1"/>
              <a:t>ESXi</a:t>
            </a:r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FC2C08-B8D5-6A25-7B44-6C6CFB09CA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Fixed Pass-Through (2)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962526" y="843558"/>
            <a:ext cx="6525798" cy="37804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Pro</a:t>
            </a:r>
          </a:p>
          <a:p>
            <a:pPr lvl="1"/>
            <a:r>
              <a:rPr lang="en-US" altLang="zh-TW" dirty="0"/>
              <a:t>Native speed</a:t>
            </a:r>
          </a:p>
          <a:p>
            <a:pPr lvl="1"/>
            <a:r>
              <a:rPr lang="en-US" altLang="zh-TW" dirty="0"/>
              <a:t>Full GPU feature set available</a:t>
            </a:r>
          </a:p>
          <a:p>
            <a:pPr lvl="1"/>
            <a:r>
              <a:rPr lang="en-US" altLang="zh-TW" dirty="0"/>
              <a:t>Should be extremely simple</a:t>
            </a:r>
          </a:p>
          <a:p>
            <a:pPr lvl="1"/>
            <a:r>
              <a:rPr lang="en-US" altLang="zh-TW" dirty="0"/>
              <a:t>No drivers to write</a:t>
            </a:r>
          </a:p>
          <a:p>
            <a:r>
              <a:rPr lang="en-US" altLang="zh-TW" dirty="0"/>
              <a:t>Con</a:t>
            </a:r>
          </a:p>
          <a:p>
            <a:pPr lvl="1"/>
            <a:r>
              <a:rPr lang="en-US" altLang="zh-TW" dirty="0"/>
              <a:t>Need vendor-specific drivers in VM</a:t>
            </a:r>
          </a:p>
          <a:p>
            <a:pPr lvl="1"/>
            <a:r>
              <a:rPr lang="en-US" altLang="zh-TW" dirty="0"/>
              <a:t>No VM goodness: No portability, no </a:t>
            </a:r>
            <a:r>
              <a:rPr lang="en-US" altLang="zh-TW" dirty="0" err="1"/>
              <a:t>checkpointing</a:t>
            </a:r>
            <a:endParaRPr lang="en-US" altLang="zh-TW" dirty="0"/>
          </a:p>
          <a:p>
            <a:pPr lvl="2"/>
            <a:r>
              <a:rPr lang="en-US" altLang="zh-TW" dirty="0"/>
              <a:t>(Unless you hot-swap the GPU device...)</a:t>
            </a:r>
          </a:p>
          <a:p>
            <a:pPr lvl="1"/>
            <a:r>
              <a:rPr lang="en-US" altLang="zh-TW" dirty="0"/>
              <a:t>The big one: One physical GPU per VM</a:t>
            </a:r>
          </a:p>
          <a:p>
            <a:pPr lvl="2"/>
            <a:r>
              <a:rPr lang="en-US" altLang="zh-TW" dirty="0"/>
              <a:t>Can’t even share it with a host OS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FEDB90E-C876-2C37-3240-2BC12D4C8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How Much Computation?</a:t>
            </a:r>
          </a:p>
        </p:txBody>
      </p:sp>
      <p:pic>
        <p:nvPicPr>
          <p:cNvPr id="16386" name="Picture 2" descr="http://images.anandtech.com/reviews/video/NVIDIA/GeForceGTX200/gtxvspenr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267" y="1384530"/>
            <a:ext cx="2687895" cy="2725677"/>
          </a:xfrm>
          <a:prstGeom prst="rect">
            <a:avLst/>
          </a:prstGeom>
          <a:noFill/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5BFA48-90CF-26F9-6C79-B7823891B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924060"/>
            <a:ext cx="5604934" cy="415246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NVIDIA GeForce GTX 280: 1.4 billion transistors</a:t>
            </a:r>
          </a:p>
          <a:p>
            <a:pPr>
              <a:spcBef>
                <a:spcPts val="0"/>
              </a:spcBef>
            </a:pPr>
            <a:endParaRPr lang="en-US" altLang="zh-TW" sz="2000" dirty="0"/>
          </a:p>
        </p:txBody>
      </p:sp>
      <p:pic>
        <p:nvPicPr>
          <p:cNvPr id="1028" name="Picture 4" descr="Hand holds the Core2Duo chip at the Intel Design Center in Haifa, Israel, on January 19, 2007.">
            <a:extLst>
              <a:ext uri="{FF2B5EF4-FFF2-40B4-BE49-F238E27FC236}">
                <a16:creationId xmlns:a16="http://schemas.microsoft.com/office/drawing/2014/main" id="{7E9B8B62-1409-9CDF-C44C-D7CA7C5A4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r="25697"/>
          <a:stretch/>
        </p:blipFill>
        <p:spPr bwMode="auto">
          <a:xfrm>
            <a:off x="5738675" y="1858356"/>
            <a:ext cx="2624666" cy="26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96922D0-5BE5-88A9-0AA6-D61BB27B6FD3}"/>
              </a:ext>
            </a:extLst>
          </p:cNvPr>
          <p:cNvSpPr txBox="1">
            <a:spLocks/>
          </p:cNvSpPr>
          <p:nvPr/>
        </p:nvSpPr>
        <p:spPr bwMode="auto">
          <a:xfrm>
            <a:off x="4541586" y="1383756"/>
            <a:ext cx="4602414" cy="77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2pPr>
            <a:lvl3pPr marL="857229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3pPr>
            <a:lvl4pPr marL="1200121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Intel Core 2 Duo:291 million transistors</a:t>
            </a:r>
          </a:p>
          <a:p>
            <a:endParaRPr lang="en-US" sz="2000" kern="0" dirty="0"/>
          </a:p>
          <a:p>
            <a:pPr>
              <a:spcBef>
                <a:spcPts val="0"/>
              </a:spcBef>
            </a:pPr>
            <a:endParaRPr lang="en-US" altLang="zh-TW" sz="2000" kern="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AFB85DCB-1DC1-7D43-8280-77D7A6C6E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title"/>
          </p:nvPr>
        </p:nvSpPr>
        <p:spPr>
          <a:xfrm>
            <a:off x="922867" y="108349"/>
            <a:ext cx="7752823" cy="5191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Mediated Pass-Through (1)</a:t>
            </a:r>
          </a:p>
        </p:txBody>
      </p:sp>
      <p:sp>
        <p:nvSpPr>
          <p:cNvPr id="28" name="內容版面配置區 2"/>
          <p:cNvSpPr>
            <a:spLocks noGrp="1"/>
          </p:cNvSpPr>
          <p:nvPr>
            <p:ph idx="1"/>
          </p:nvPr>
        </p:nvSpPr>
        <p:spPr>
          <a:xfrm>
            <a:off x="1045015" y="870256"/>
            <a:ext cx="7117207" cy="35958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/>
              <a:t>Similar to “self-virtualizing” devices, may or may not require new hardware support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Some GPUs already do something similar to allow multiple unprivileged processes to submit commands directly to the GPU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The hardware GPU interface is divided into two logical pieces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One piece is </a:t>
            </a:r>
            <a:r>
              <a:rPr lang="en-US" altLang="zh-TW" sz="1800" dirty="0" err="1"/>
              <a:t>virtualizable</a:t>
            </a:r>
            <a:r>
              <a:rPr lang="en-US" altLang="zh-TW" sz="1800" dirty="0"/>
              <a:t>, and parts of it can be mapped directly into each VM.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Rendering, DMA, other high-bandwidth activities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One piece is emulated in VMs, and backed by a system-wide resource manager driver within the VM implementation.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Memory allocation, command channel allocation, etc.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(Low-bandwidth, security/reliability critical)</a:t>
            </a:r>
            <a:endParaRPr lang="zh-TW" altLang="en-US" sz="1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C3CC0D-C8AE-E9F3-FB3F-E8F495BAD6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Mediated Pass-Through (2)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4DD00C5-B994-C06A-2480-B7BC10E6AE41}"/>
              </a:ext>
            </a:extLst>
          </p:cNvPr>
          <p:cNvGrpSpPr/>
          <p:nvPr/>
        </p:nvGrpSpPr>
        <p:grpSpPr>
          <a:xfrm>
            <a:off x="2171699" y="948267"/>
            <a:ext cx="5075767" cy="3566583"/>
            <a:chOff x="2171700" y="1143000"/>
            <a:chExt cx="4800600" cy="3371850"/>
          </a:xfrm>
        </p:grpSpPr>
        <p:sp>
          <p:nvSpPr>
            <p:cNvPr id="20483" name="AutoShape 40"/>
            <p:cNvSpPr>
              <a:spLocks noChangeArrowheads="1"/>
            </p:cNvSpPr>
            <p:nvPr/>
          </p:nvSpPr>
          <p:spPr bwMode="auto">
            <a:xfrm>
              <a:off x="2171700" y="4171950"/>
              <a:ext cx="4800600" cy="3429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Physical GPU</a:t>
              </a:r>
            </a:p>
          </p:txBody>
        </p:sp>
        <p:sp>
          <p:nvSpPr>
            <p:cNvPr id="20484" name="AutoShape 8"/>
            <p:cNvSpPr>
              <a:spLocks noChangeArrowheads="1"/>
            </p:cNvSpPr>
            <p:nvPr/>
          </p:nvSpPr>
          <p:spPr bwMode="auto">
            <a:xfrm>
              <a:off x="2171700" y="3829050"/>
              <a:ext cx="4800600" cy="2857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GPU Resource Manager</a:t>
              </a:r>
            </a:p>
          </p:txBody>
        </p:sp>
        <p:sp>
          <p:nvSpPr>
            <p:cNvPr id="20498" name="AutoShape 10"/>
            <p:cNvSpPr>
              <a:spLocks noChangeArrowheads="1"/>
            </p:cNvSpPr>
            <p:nvPr/>
          </p:nvSpPr>
          <p:spPr bwMode="auto">
            <a:xfrm>
              <a:off x="2171700" y="1143000"/>
              <a:ext cx="2286000" cy="2457450"/>
            </a:xfrm>
            <a:prstGeom prst="roundRect">
              <a:avLst>
                <a:gd name="adj" fmla="val 6602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Virtual Machine</a:t>
              </a:r>
              <a:endParaRPr lang="en-US" sz="600">
                <a:solidFill>
                  <a:schemeClr val="bg1"/>
                </a:solidFill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2286000" y="1428750"/>
              <a:ext cx="2057400" cy="1828800"/>
            </a:xfrm>
            <a:prstGeom prst="roundRect">
              <a:avLst>
                <a:gd name="adj" fmla="val 6219"/>
              </a:avLst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OpenGL / Direct3D / Compute</a:t>
              </a:r>
            </a:p>
          </p:txBody>
        </p:sp>
        <p:sp>
          <p:nvSpPr>
            <p:cNvPr id="20500" name="AutoShape 37"/>
            <p:cNvSpPr>
              <a:spLocks noChangeArrowheads="1"/>
            </p:cNvSpPr>
            <p:nvPr/>
          </p:nvSpPr>
          <p:spPr bwMode="auto">
            <a:xfrm>
              <a:off x="2400300" y="1543050"/>
              <a:ext cx="571500" cy="51435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0501" name="AutoShape 8"/>
            <p:cNvSpPr>
              <a:spLocks noChangeArrowheads="1"/>
            </p:cNvSpPr>
            <p:nvPr/>
          </p:nvSpPr>
          <p:spPr bwMode="auto">
            <a:xfrm>
              <a:off x="2400300" y="2457450"/>
              <a:ext cx="1828800" cy="2857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GPU Driver</a:t>
              </a:r>
            </a:p>
          </p:txBody>
        </p:sp>
        <p:sp>
          <p:nvSpPr>
            <p:cNvPr id="20502" name="AutoShape 37"/>
            <p:cNvSpPr>
              <a:spLocks noChangeArrowheads="1"/>
            </p:cNvSpPr>
            <p:nvPr/>
          </p:nvSpPr>
          <p:spPr bwMode="auto">
            <a:xfrm>
              <a:off x="3028950" y="1543050"/>
              <a:ext cx="571500" cy="51435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0503" name="AutoShape 37"/>
            <p:cNvSpPr>
              <a:spLocks noChangeArrowheads="1"/>
            </p:cNvSpPr>
            <p:nvPr/>
          </p:nvSpPr>
          <p:spPr bwMode="auto">
            <a:xfrm>
              <a:off x="3657600" y="1543050"/>
              <a:ext cx="571500" cy="51435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0504" name="AutoShape 8"/>
            <p:cNvSpPr>
              <a:spLocks noChangeArrowheads="1"/>
            </p:cNvSpPr>
            <p:nvPr/>
          </p:nvSpPr>
          <p:spPr bwMode="auto">
            <a:xfrm>
              <a:off x="2400300" y="2114550"/>
              <a:ext cx="1828800" cy="2857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API</a:t>
              </a: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rot="5400000">
              <a:off x="2658071" y="3685580"/>
              <a:ext cx="285750" cy="1191"/>
            </a:xfrm>
            <a:prstGeom prst="line">
              <a:avLst/>
            </a:prstGeom>
            <a:ln w="12382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506" name="AutoShape 40"/>
            <p:cNvSpPr>
              <a:spLocks noChangeArrowheads="1"/>
            </p:cNvSpPr>
            <p:nvPr/>
          </p:nvSpPr>
          <p:spPr bwMode="auto">
            <a:xfrm>
              <a:off x="2400300" y="2971800"/>
              <a:ext cx="800100" cy="571500"/>
            </a:xfrm>
            <a:prstGeom prst="roundRect">
              <a:avLst>
                <a:gd name="adj" fmla="val 21144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Emulation</a:t>
              </a:r>
            </a:p>
          </p:txBody>
        </p:sp>
        <p:sp>
          <p:nvSpPr>
            <p:cNvPr id="20507" name="AutoShape 40"/>
            <p:cNvSpPr>
              <a:spLocks noChangeArrowheads="1"/>
            </p:cNvSpPr>
            <p:nvPr/>
          </p:nvSpPr>
          <p:spPr bwMode="auto">
            <a:xfrm>
              <a:off x="2400300" y="2800350"/>
              <a:ext cx="1828800" cy="3429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Pass-through GPU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3200996" y="3657005"/>
              <a:ext cx="1028700" cy="1191"/>
            </a:xfrm>
            <a:prstGeom prst="line">
              <a:avLst/>
            </a:prstGeom>
            <a:ln w="12382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87" name="AutoShape 10"/>
            <p:cNvSpPr>
              <a:spLocks noChangeArrowheads="1"/>
            </p:cNvSpPr>
            <p:nvPr/>
          </p:nvSpPr>
          <p:spPr bwMode="auto">
            <a:xfrm>
              <a:off x="4686300" y="1143000"/>
              <a:ext cx="2286000" cy="2457450"/>
            </a:xfrm>
            <a:prstGeom prst="roundRect">
              <a:avLst>
                <a:gd name="adj" fmla="val 6602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Virtual Machine</a:t>
              </a:r>
              <a:endParaRPr lang="en-US" sz="600">
                <a:solidFill>
                  <a:schemeClr val="bg1"/>
                </a:solidFill>
              </a:endParaRPr>
            </a:p>
          </p:txBody>
        </p:sp>
        <p:sp>
          <p:nvSpPr>
            <p:cNvPr id="56" name="AutoShape 8"/>
            <p:cNvSpPr>
              <a:spLocks noChangeArrowheads="1"/>
            </p:cNvSpPr>
            <p:nvPr/>
          </p:nvSpPr>
          <p:spPr bwMode="auto">
            <a:xfrm>
              <a:off x="4800600" y="1428750"/>
              <a:ext cx="2057400" cy="1828800"/>
            </a:xfrm>
            <a:prstGeom prst="roundRect">
              <a:avLst>
                <a:gd name="adj" fmla="val 6219"/>
              </a:avLst>
            </a:prstGeom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OpenGL / Direct3D / Compute</a:t>
              </a:r>
            </a:p>
          </p:txBody>
        </p:sp>
        <p:sp>
          <p:nvSpPr>
            <p:cNvPr id="20489" name="AutoShape 37"/>
            <p:cNvSpPr>
              <a:spLocks noChangeArrowheads="1"/>
            </p:cNvSpPr>
            <p:nvPr/>
          </p:nvSpPr>
          <p:spPr bwMode="auto">
            <a:xfrm>
              <a:off x="4914900" y="1543050"/>
              <a:ext cx="571500" cy="51435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0490" name="AutoShape 8"/>
            <p:cNvSpPr>
              <a:spLocks noChangeArrowheads="1"/>
            </p:cNvSpPr>
            <p:nvPr/>
          </p:nvSpPr>
          <p:spPr bwMode="auto">
            <a:xfrm>
              <a:off x="4914900" y="2457450"/>
              <a:ext cx="1828800" cy="2857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GPU Driver</a:t>
              </a:r>
            </a:p>
          </p:txBody>
        </p:sp>
        <p:sp>
          <p:nvSpPr>
            <p:cNvPr id="20491" name="AutoShape 37"/>
            <p:cNvSpPr>
              <a:spLocks noChangeArrowheads="1"/>
            </p:cNvSpPr>
            <p:nvPr/>
          </p:nvSpPr>
          <p:spPr bwMode="auto">
            <a:xfrm>
              <a:off x="5543550" y="1543050"/>
              <a:ext cx="571500" cy="51435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0492" name="AutoShape 37"/>
            <p:cNvSpPr>
              <a:spLocks noChangeArrowheads="1"/>
            </p:cNvSpPr>
            <p:nvPr/>
          </p:nvSpPr>
          <p:spPr bwMode="auto">
            <a:xfrm>
              <a:off x="6172200" y="1543050"/>
              <a:ext cx="571500" cy="514350"/>
            </a:xfrm>
            <a:prstGeom prst="roundRect">
              <a:avLst>
                <a:gd name="adj" fmla="val 16667"/>
              </a:avLst>
            </a:prstGeom>
            <a:solidFill>
              <a:srgbClr val="FF640A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0493" name="AutoShape 8"/>
            <p:cNvSpPr>
              <a:spLocks noChangeArrowheads="1"/>
            </p:cNvSpPr>
            <p:nvPr/>
          </p:nvSpPr>
          <p:spPr bwMode="auto">
            <a:xfrm>
              <a:off x="4914900" y="2114550"/>
              <a:ext cx="1828800" cy="28575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chemeClr val="bg1"/>
                  </a:solidFill>
                </a:rPr>
                <a:t>API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rot="5400000">
              <a:off x="5172671" y="3685580"/>
              <a:ext cx="285750" cy="1191"/>
            </a:xfrm>
            <a:prstGeom prst="line">
              <a:avLst/>
            </a:prstGeom>
            <a:ln w="12382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95" name="AutoShape 40"/>
            <p:cNvSpPr>
              <a:spLocks noChangeArrowheads="1"/>
            </p:cNvSpPr>
            <p:nvPr/>
          </p:nvSpPr>
          <p:spPr bwMode="auto">
            <a:xfrm>
              <a:off x="4914900" y="2971800"/>
              <a:ext cx="800100" cy="571500"/>
            </a:xfrm>
            <a:prstGeom prst="roundRect">
              <a:avLst>
                <a:gd name="adj" fmla="val 21144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Emulation</a:t>
              </a:r>
            </a:p>
          </p:txBody>
        </p:sp>
        <p:sp>
          <p:nvSpPr>
            <p:cNvPr id="20496" name="AutoShape 40"/>
            <p:cNvSpPr>
              <a:spLocks noChangeArrowheads="1"/>
            </p:cNvSpPr>
            <p:nvPr/>
          </p:nvSpPr>
          <p:spPr bwMode="auto">
            <a:xfrm>
              <a:off x="4914900" y="2800350"/>
              <a:ext cx="1828800" cy="342900"/>
            </a:xfrm>
            <a:prstGeom prst="roundRect">
              <a:avLst>
                <a:gd name="adj" fmla="val 16667"/>
              </a:avLst>
            </a:prstGeom>
            <a:solidFill>
              <a:srgbClr val="33691C"/>
            </a:solidFill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>
                  <a:solidFill>
                    <a:srgbClr val="FFFFFF"/>
                  </a:solidFill>
                </a:rPr>
                <a:t>Pass-through GPU</a:t>
              </a: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5400000">
              <a:off x="5715596" y="3657005"/>
              <a:ext cx="1028700" cy="1191"/>
            </a:xfrm>
            <a:prstGeom prst="line">
              <a:avLst/>
            </a:prstGeom>
            <a:ln w="12382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1D5385-2F45-89D7-3B9E-BE585E85CF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Grp="1" noChangeArrowheads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Mediated Pass-Through (3)</a:t>
            </a:r>
          </a:p>
        </p:txBody>
      </p:sp>
      <p:sp>
        <p:nvSpPr>
          <p:cNvPr id="28" name="內容版面配置區 2"/>
          <p:cNvSpPr>
            <a:spLocks noGrp="1"/>
          </p:cNvSpPr>
          <p:nvPr>
            <p:ph idx="1"/>
          </p:nvPr>
        </p:nvSpPr>
        <p:spPr>
          <a:xfrm>
            <a:off x="1006515" y="784195"/>
            <a:ext cx="7319338" cy="322954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Pro</a:t>
            </a:r>
          </a:p>
          <a:p>
            <a:pPr lvl="1"/>
            <a:r>
              <a:rPr lang="en-US" altLang="zh-TW" sz="2000" dirty="0"/>
              <a:t>Like fixed pass-through, native speed and full GPU feature set</a:t>
            </a:r>
          </a:p>
          <a:p>
            <a:pPr lvl="1"/>
            <a:r>
              <a:rPr lang="en-US" altLang="zh-TW" sz="2000" dirty="0"/>
              <a:t>Full GPU sharing</a:t>
            </a:r>
          </a:p>
          <a:p>
            <a:pPr lvl="1"/>
            <a:r>
              <a:rPr lang="en-US" altLang="zh-TW" sz="2000" dirty="0"/>
              <a:t>Good for VDI workloads</a:t>
            </a:r>
          </a:p>
          <a:p>
            <a:pPr lvl="1"/>
            <a:r>
              <a:rPr lang="en-US" altLang="zh-TW" sz="2000" dirty="0"/>
              <a:t>Relies on GPU vendor hardware/software</a:t>
            </a:r>
          </a:p>
          <a:p>
            <a:r>
              <a:rPr lang="en-US" altLang="zh-TW" sz="2000" dirty="0"/>
              <a:t>Con</a:t>
            </a:r>
          </a:p>
          <a:p>
            <a:pPr lvl="1"/>
            <a:r>
              <a:rPr lang="en-US" altLang="zh-TW" sz="2000" dirty="0"/>
              <a:t>Need vendor-specific drivers in VM</a:t>
            </a:r>
          </a:p>
          <a:p>
            <a:pPr lvl="1"/>
            <a:r>
              <a:rPr lang="en-US" altLang="zh-TW" sz="2000" dirty="0"/>
              <a:t>Like fixed pass-through, “VM goodness” is hard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646FFA-57B8-659B-B2B7-A1C2DED4B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GPU virtualization with hardware support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4BDDB9-E5F3-D013-5CFE-B38683851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34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02904" y="100538"/>
            <a:ext cx="8061709" cy="519113"/>
          </a:xfrm>
        </p:spPr>
        <p:txBody>
          <a:bodyPr>
            <a:noAutofit/>
          </a:bodyPr>
          <a:lstStyle/>
          <a:p>
            <a:r>
              <a:rPr lang="en-US" altLang="zh-TW" sz="3000" dirty="0"/>
              <a:t>GPU Virtualization with Hardware Support (1)</a:t>
            </a:r>
            <a:endParaRPr lang="zh-TW" altLang="en-US" sz="30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02904" y="844153"/>
            <a:ext cx="7690763" cy="2855780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Single Root I/O Virtualization (SR-IOV)</a:t>
            </a:r>
          </a:p>
          <a:p>
            <a:pPr lvl="1"/>
            <a:r>
              <a:rPr lang="en-US" altLang="zh-TW" sz="2000" dirty="0"/>
              <a:t>SR-IOV supports native I/O virtualization in existing single root complex PCI-E topologies. </a:t>
            </a:r>
          </a:p>
          <a:p>
            <a:pPr lvl="1"/>
            <a:endParaRPr lang="en-US" altLang="zh-TW" sz="2000" dirty="0"/>
          </a:p>
          <a:p>
            <a:r>
              <a:rPr lang="en-US" altLang="zh-TW" sz="2000" dirty="0"/>
              <a:t>Multi-root I/O Virtualization (MR-IOV)</a:t>
            </a:r>
          </a:p>
          <a:p>
            <a:pPr lvl="1"/>
            <a:r>
              <a:rPr lang="en-US" altLang="zh-TW" sz="2000" dirty="0"/>
              <a:t>MR-IOV supports native IOV in new topologies (e.g., blade servers) by building on SR-IOV to provide multiple root complexes which share a common PCI-E hierarchy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8A4A4B5-CF96-D730-5662-4197289E9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7076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652" y="108349"/>
            <a:ext cx="7888289" cy="519113"/>
          </a:xfrm>
        </p:spPr>
        <p:txBody>
          <a:bodyPr>
            <a:noAutofit/>
          </a:bodyPr>
          <a:lstStyle/>
          <a:p>
            <a:r>
              <a:rPr lang="en-US" altLang="zh-TW" sz="3000" dirty="0"/>
              <a:t>GPU Virtualization with Hardware Support (2)</a:t>
            </a:r>
            <a:endParaRPr lang="zh-TW" altLang="en-US" sz="30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64558" y="829517"/>
            <a:ext cx="7594333" cy="1889882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SR-IOV have two major components</a:t>
            </a:r>
          </a:p>
          <a:p>
            <a:pPr lvl="1"/>
            <a:r>
              <a:rPr lang="en-US" altLang="zh-TW" sz="2000" dirty="0"/>
              <a:t>Physical Function(PF) is a PCI-E function of a device, includes the SR-IOV Extended Capability in the PCI-E Configuration space.</a:t>
            </a:r>
          </a:p>
          <a:p>
            <a:pPr lvl="1"/>
            <a:r>
              <a:rPr lang="en-US" altLang="zh-TW" sz="2000" dirty="0"/>
              <a:t>Virtual Function(VF) is associated with the PCI-E Physical Function, represents a virtualized instance of a device.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3520682" y="2684101"/>
            <a:ext cx="2592288" cy="1821149"/>
            <a:chOff x="5220072" y="2465066"/>
            <a:chExt cx="3241452" cy="2277203"/>
          </a:xfrm>
        </p:grpSpPr>
        <p:sp>
          <p:nvSpPr>
            <p:cNvPr id="23" name="矩形 22"/>
            <p:cNvSpPr/>
            <p:nvPr/>
          </p:nvSpPr>
          <p:spPr>
            <a:xfrm>
              <a:off x="5220072" y="3671599"/>
              <a:ext cx="3240000" cy="3600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Host OS</a:t>
              </a:r>
              <a:endParaRPr lang="zh-TW" altLang="en-US" sz="135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221524" y="3230235"/>
              <a:ext cx="3240000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Hypervisor</a:t>
              </a:r>
              <a:endParaRPr lang="zh-TW" altLang="en-US" sz="135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5303051" y="3262120"/>
              <a:ext cx="900000" cy="2880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/>
                <a:t>PF</a:t>
              </a:r>
              <a:r>
                <a:rPr lang="zh-TW" altLang="en-US" sz="1050" dirty="0"/>
                <a:t> </a:t>
              </a:r>
              <a:r>
                <a:rPr lang="en-US" altLang="zh-TW" sz="1050" dirty="0"/>
                <a:t>driver</a:t>
              </a: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5267051" y="2465066"/>
              <a:ext cx="3147494" cy="675303"/>
              <a:chOff x="5267051" y="2465066"/>
              <a:chExt cx="3147494" cy="675303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5267051" y="2465066"/>
                <a:ext cx="972000" cy="675303"/>
                <a:chOff x="1889704" y="2636912"/>
                <a:chExt cx="972000" cy="675303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1889704" y="2636912"/>
                  <a:ext cx="972000" cy="6753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altLang="zh-TW" sz="1350" dirty="0"/>
                    <a:t>VM</a:t>
                  </a:r>
                  <a:endParaRPr lang="zh-TW" altLang="en-US" sz="1350" dirty="0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1921521" y="2704443"/>
                  <a:ext cx="900000" cy="2880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/>
                    <a:t>VF</a:t>
                  </a:r>
                  <a:r>
                    <a:rPr lang="zh-TW" altLang="en-US" sz="1050" dirty="0"/>
                    <a:t> </a:t>
                  </a:r>
                  <a:r>
                    <a:rPr lang="en-US" altLang="zh-TW" sz="1050" dirty="0"/>
                    <a:t>driver</a:t>
                  </a:r>
                </a:p>
              </p:txBody>
            </p:sp>
          </p:grpSp>
          <p:grpSp>
            <p:nvGrpSpPr>
              <p:cNvPr id="29" name="群組 28"/>
              <p:cNvGrpSpPr/>
              <p:nvPr/>
            </p:nvGrpSpPr>
            <p:grpSpPr>
              <a:xfrm>
                <a:off x="6354798" y="2465066"/>
                <a:ext cx="972000" cy="675303"/>
                <a:chOff x="1889704" y="2636912"/>
                <a:chExt cx="972000" cy="675303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889704" y="2636912"/>
                  <a:ext cx="972000" cy="6753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altLang="zh-TW" sz="1350" dirty="0"/>
                    <a:t>VM</a:t>
                  </a:r>
                  <a:endParaRPr lang="zh-TW" altLang="en-US" sz="1350" dirty="0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925704" y="2704443"/>
                  <a:ext cx="900000" cy="2880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/>
                    <a:t>VF</a:t>
                  </a:r>
                  <a:r>
                    <a:rPr lang="zh-TW" altLang="en-US" sz="1050" dirty="0"/>
                    <a:t> </a:t>
                  </a:r>
                  <a:r>
                    <a:rPr lang="en-US" altLang="zh-TW" sz="1050" dirty="0"/>
                    <a:t>driver</a:t>
                  </a: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7442545" y="2465066"/>
                <a:ext cx="972000" cy="675303"/>
                <a:chOff x="1889704" y="2636912"/>
                <a:chExt cx="972000" cy="675303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1889704" y="2636912"/>
                  <a:ext cx="972000" cy="6753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r>
                    <a:rPr lang="en-US" altLang="zh-TW" sz="1350" dirty="0"/>
                    <a:t>VM</a:t>
                  </a:r>
                  <a:endParaRPr lang="zh-TW" altLang="en-US" sz="1350" dirty="0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1925704" y="2704443"/>
                  <a:ext cx="900000" cy="2880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050" dirty="0"/>
                    <a:t>VF</a:t>
                  </a:r>
                  <a:r>
                    <a:rPr lang="zh-TW" altLang="en-US" sz="1050" dirty="0"/>
                    <a:t> </a:t>
                  </a:r>
                  <a:r>
                    <a:rPr lang="en-US" altLang="zh-TW" sz="1050" dirty="0"/>
                    <a:t>driver</a:t>
                  </a:r>
                </a:p>
              </p:txBody>
            </p:sp>
          </p:grpSp>
        </p:grpSp>
        <p:sp>
          <p:nvSpPr>
            <p:cNvPr id="27" name="矩形 26"/>
            <p:cNvSpPr/>
            <p:nvPr/>
          </p:nvSpPr>
          <p:spPr>
            <a:xfrm>
              <a:off x="5220072" y="4112965"/>
              <a:ext cx="3240000" cy="62930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350" dirty="0"/>
                <a:t>Device(GPU)</a:t>
              </a:r>
              <a:endParaRPr lang="zh-TW" altLang="en-US" sz="1350" dirty="0"/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4507087" y="4097783"/>
            <a:ext cx="1551888" cy="324036"/>
            <a:chOff x="5576856" y="6093296"/>
            <a:chExt cx="1475641" cy="308116"/>
          </a:xfrm>
        </p:grpSpPr>
        <p:sp>
          <p:nvSpPr>
            <p:cNvPr id="2" name="矩形 1"/>
            <p:cNvSpPr/>
            <p:nvPr/>
          </p:nvSpPr>
          <p:spPr>
            <a:xfrm>
              <a:off x="5576856" y="6093611"/>
              <a:ext cx="307801" cy="3078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50" dirty="0"/>
                <a:t>PF</a:t>
              </a:r>
              <a:endParaRPr lang="zh-TW" altLang="en-US" sz="75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939378" y="6093611"/>
              <a:ext cx="333727" cy="3078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50" dirty="0"/>
                <a:t>VF</a:t>
              </a:r>
              <a:endParaRPr lang="zh-TW" altLang="en-US" sz="75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6329074" y="6093611"/>
              <a:ext cx="333727" cy="3078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50" dirty="0"/>
                <a:t>VF</a:t>
              </a:r>
              <a:endParaRPr lang="zh-TW" altLang="en-US" sz="750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6718770" y="6093296"/>
              <a:ext cx="333727" cy="3078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50" dirty="0"/>
                <a:t>VF</a:t>
              </a:r>
              <a:endParaRPr lang="zh-TW" altLang="en-US" sz="750" dirty="0"/>
            </a:p>
          </p:txBody>
        </p:sp>
      </p:grpSp>
      <p:cxnSp>
        <p:nvCxnSpPr>
          <p:cNvPr id="46" name="直線單箭頭接點 45"/>
          <p:cNvCxnSpPr>
            <a:stCxn id="39" idx="2"/>
            <a:endCxn id="42" idx="0"/>
          </p:cNvCxnSpPr>
          <p:nvPr/>
        </p:nvCxnSpPr>
        <p:spPr>
          <a:xfrm>
            <a:off x="3943577" y="2968431"/>
            <a:ext cx="1120249" cy="112968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stCxn id="36" idx="2"/>
            <a:endCxn id="43" idx="0"/>
          </p:cNvCxnSpPr>
          <p:nvPr/>
        </p:nvCxnSpPr>
        <p:spPr>
          <a:xfrm>
            <a:off x="4816827" y="2968431"/>
            <a:ext cx="656831" cy="112968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33" idx="2"/>
            <a:endCxn id="44" idx="0"/>
          </p:cNvCxnSpPr>
          <p:nvPr/>
        </p:nvCxnSpPr>
        <p:spPr>
          <a:xfrm>
            <a:off x="5686731" y="2968432"/>
            <a:ext cx="196759" cy="1129352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D2BFC80-6D73-E631-8E4D-5E20CBF70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444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NVIDIA Approach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58778" y="783691"/>
            <a:ext cx="7026443" cy="17880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/>
              <a:t>NVIDIA GRID BOARDS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NVIDIA’s </a:t>
            </a:r>
            <a:r>
              <a:rPr lang="en-US" altLang="zh-TW" sz="1800" dirty="0" err="1"/>
              <a:t>Kepler</a:t>
            </a:r>
            <a:r>
              <a:rPr lang="en-US" altLang="zh-TW" sz="1800" dirty="0"/>
              <a:t>-based GPUs allow hardware virtualization of the GPU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A key technology is VGX Hypervisor. It allows multiple virtual machines to interact directly with a GPU, manages the GPU resources, and improves user density</a:t>
            </a:r>
            <a:endParaRPr lang="zh-TW" altLang="en-US" sz="1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/>
          <a:srcRect t="8066"/>
          <a:stretch/>
        </p:blipFill>
        <p:spPr>
          <a:xfrm>
            <a:off x="4355976" y="2716653"/>
            <a:ext cx="3298834" cy="1868084"/>
          </a:xfrm>
          <a:prstGeom prst="rect">
            <a:avLst/>
          </a:prstGeom>
        </p:spPr>
      </p:pic>
      <p:pic>
        <p:nvPicPr>
          <p:cNvPr id="1026" name="Picture 2" descr="http://www.ithome.com.tw/img/158/79381_1_2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20" y="2695618"/>
            <a:ext cx="2525820" cy="18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BE31E9F-554B-80C7-9CAA-25C79F075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706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2901" y="108349"/>
            <a:ext cx="7722789" cy="519113"/>
          </a:xfrm>
        </p:spPr>
        <p:txBody>
          <a:bodyPr/>
          <a:lstStyle/>
          <a:p>
            <a:r>
              <a:rPr lang="en-US" altLang="zh-TW" dirty="0"/>
              <a:t>Key Components of GRID (1)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31" y="967410"/>
            <a:ext cx="6225043" cy="350256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AEE64C8-F8CB-BB57-D0B8-18ED7BFE06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642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/>
          <a:lstStyle/>
          <a:p>
            <a:r>
              <a:rPr lang="en-US" altLang="zh-TW" dirty="0"/>
              <a:t>Key Component of Grid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3513" y="842949"/>
            <a:ext cx="6172200" cy="519113"/>
          </a:xfrm>
        </p:spPr>
        <p:txBody>
          <a:bodyPr/>
          <a:lstStyle/>
          <a:p>
            <a:r>
              <a:rPr lang="en-US" altLang="zh-TW" sz="2000" dirty="0"/>
              <a:t>GRID VGX Software 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t="8066"/>
          <a:stretch/>
        </p:blipFill>
        <p:spPr>
          <a:xfrm>
            <a:off x="1745436" y="1369819"/>
            <a:ext cx="5688883" cy="322153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EE9BFD-6BCB-51C5-11E0-F054D1786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0822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5149" y="108349"/>
            <a:ext cx="7780541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Key Component of Grid (3)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24" y="1336528"/>
            <a:ext cx="5788545" cy="3256963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6418CE-1A42-F40B-CAF5-01813566E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59</a:t>
            </a:fld>
            <a:endParaRPr lang="zh-TW" alt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7BBF29B-36E7-04BD-5BB0-F879924F4959}"/>
              </a:ext>
            </a:extLst>
          </p:cNvPr>
          <p:cNvSpPr txBox="1">
            <a:spLocks/>
          </p:cNvSpPr>
          <p:nvPr/>
        </p:nvSpPr>
        <p:spPr bwMode="auto">
          <a:xfrm>
            <a:off x="1033513" y="842949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2pPr>
            <a:lvl3pPr marL="857229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3pPr>
            <a:lvl4pPr marL="1200121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000" kern="0" dirty="0"/>
              <a:t>GRID GPU</a:t>
            </a:r>
            <a:endParaRPr lang="zh-TW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16438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altLang="zh-CN" dirty="0"/>
              <a:t>A</a:t>
            </a:r>
            <a:r>
              <a:rPr lang="en-US" dirty="0"/>
              <a:t>re GPUs Good for?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97467" y="844151"/>
            <a:ext cx="4267199" cy="3643181"/>
          </a:xfrm>
        </p:spPr>
        <p:txBody>
          <a:bodyPr>
            <a:noAutofit/>
          </a:bodyPr>
          <a:lstStyle/>
          <a:p>
            <a:r>
              <a:rPr lang="en-US" sz="2000" dirty="0"/>
              <a:t>Desktop Apps</a:t>
            </a:r>
          </a:p>
          <a:p>
            <a:pPr lvl="1"/>
            <a:r>
              <a:rPr lang="en-US" sz="1800" dirty="0"/>
              <a:t>Entertainment</a:t>
            </a:r>
          </a:p>
          <a:p>
            <a:pPr lvl="1"/>
            <a:r>
              <a:rPr lang="en-US" sz="1800" dirty="0"/>
              <a:t>CAD</a:t>
            </a:r>
          </a:p>
          <a:p>
            <a:pPr lvl="1"/>
            <a:r>
              <a:rPr lang="en-US" sz="1800" dirty="0"/>
              <a:t>Multimedia</a:t>
            </a:r>
          </a:p>
          <a:p>
            <a:pPr lvl="1"/>
            <a:r>
              <a:rPr lang="en-US" sz="1800" dirty="0"/>
              <a:t>Productivity</a:t>
            </a:r>
          </a:p>
          <a:p>
            <a:endParaRPr lang="en-US" sz="2000" dirty="0"/>
          </a:p>
          <a:p>
            <a:r>
              <a:rPr lang="en-US" sz="2000" dirty="0"/>
              <a:t>Desktop GUIs</a:t>
            </a:r>
          </a:p>
          <a:p>
            <a:pPr lvl="1"/>
            <a:r>
              <a:rPr lang="en-US" sz="1800" dirty="0"/>
              <a:t>Quartz Extreme</a:t>
            </a:r>
          </a:p>
          <a:p>
            <a:pPr lvl="1"/>
            <a:r>
              <a:rPr lang="en-US" sz="1800" dirty="0"/>
              <a:t>Vista Aero</a:t>
            </a:r>
          </a:p>
          <a:p>
            <a:pPr lvl="1"/>
            <a:r>
              <a:rPr lang="en-US" sz="1800" dirty="0"/>
              <a:t>Compiz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7EB6E47-AB92-2C58-F4A3-F8D3CBBC0843}"/>
              </a:ext>
            </a:extLst>
          </p:cNvPr>
          <p:cNvGrpSpPr/>
          <p:nvPr/>
        </p:nvGrpSpPr>
        <p:grpSpPr>
          <a:xfrm>
            <a:off x="5251829" y="732714"/>
            <a:ext cx="3434971" cy="3678071"/>
            <a:chOff x="4114800" y="1143001"/>
            <a:chExt cx="3434971" cy="367807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29100" y="3429000"/>
              <a:ext cx="1856096" cy="1392072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6" name="Picture 8" descr="http://images.amazon.com/images/G/01/software/detail-page/final-cut-pro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43550" y="2743200"/>
              <a:ext cx="2006221" cy="123299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2" name="Picture 4" descr="Genie anim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1943100"/>
              <a:ext cx="2006221" cy="1254993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362" name="Picture 2" descr="http://engweb.eng.vmware.com/~micah/screenshots/portal-20080116/Screenshot-Steam_Games_-_VMware_Workstation_(e.x.p_build-00000)-6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742295" y="1143001"/>
              <a:ext cx="1801505" cy="1333397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3582A77F-B901-1174-FE90-9BAF5D18E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Key Component of Grid (4)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77" y="1437625"/>
            <a:ext cx="5528663" cy="3110739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64357F-D3A6-1B15-9920-16AE11019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60</a:t>
            </a:fld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ED8B05-E5A2-F39C-E000-ECD980617EBE}"/>
              </a:ext>
            </a:extLst>
          </p:cNvPr>
          <p:cNvSpPr txBox="1">
            <a:spLocks/>
          </p:cNvSpPr>
          <p:nvPr/>
        </p:nvSpPr>
        <p:spPr bwMode="auto">
          <a:xfrm>
            <a:off x="1033513" y="842949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Char char="–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2pPr>
            <a:lvl3pPr marL="857229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3pPr>
            <a:lvl4pPr marL="1200121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000" dirty="0"/>
              <a:t>GRID Visual Computing Appliance (VCA)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60629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5524" y="108349"/>
            <a:ext cx="7790166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(1)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063230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09FEF8-9AE3-27C2-3E5A-A7DBBCB44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730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6648" y="108349"/>
            <a:ext cx="7819042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(2)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26900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D518C1-83A6-C211-AA41-04F9D5EF4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9435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6648" y="108349"/>
            <a:ext cx="7819042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(3)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46148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F7BBC17-B818-35FB-9499-B71D9BE94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133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(1)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46147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01744E-BE47-A2FF-702C-B9B77DAF20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6426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(2)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17271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CF0C5EB-33BC-03B4-4907-8D725E167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9381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24025" y="108349"/>
            <a:ext cx="7751665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(3)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46149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71D033D-1ACE-EEC0-CD71-2F0905173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5409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52901" y="108349"/>
            <a:ext cx="7722789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(4)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17270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DD2B52-6AB2-6509-2CF4-1B6F6B4F0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0935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(5)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978769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8CFFA3-E73E-F16A-3090-8B439E9C8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1814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(6)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17270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A08233-7943-BE71-6853-00F337CD3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3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dirty="0"/>
              <a:t>GPUs in the Data Center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39529" y="824829"/>
            <a:ext cx="5451557" cy="907717"/>
          </a:xfrm>
        </p:spPr>
        <p:txBody>
          <a:bodyPr/>
          <a:lstStyle/>
          <a:p>
            <a:r>
              <a:rPr lang="en-US" sz="2400" dirty="0"/>
              <a:t>Server-hosted Desktops</a:t>
            </a:r>
          </a:p>
          <a:p>
            <a:r>
              <a:rPr lang="en-US" sz="2400" dirty="0"/>
              <a:t>GPGPU</a:t>
            </a:r>
          </a:p>
        </p:txBody>
      </p:sp>
      <p:pic>
        <p:nvPicPr>
          <p:cNvPr id="5" name="Picture 4" descr="Genie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881" y="1829615"/>
            <a:ext cx="3466119" cy="25560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folding@home.jpg"/>
          <p:cNvPicPr>
            <a:picLocks noChangeAspect="1" noChangeArrowheads="1"/>
          </p:cNvPicPr>
          <p:nvPr/>
        </p:nvPicPr>
        <p:blipFill>
          <a:blip r:embed="rId4" cstate="print"/>
          <a:srcRect l="6328"/>
          <a:stretch/>
        </p:blipFill>
        <p:spPr bwMode="auto">
          <a:xfrm>
            <a:off x="5130265" y="1832289"/>
            <a:ext cx="3368841" cy="25507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DFCCF603-08E9-A2E2-9765-43DACABD8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(7)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52093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6A4E1A-D45A-E424-9D3C-85FC4F82E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0046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(8)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13590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1DF6F11-9EF0-5CF8-0FEE-AE2B5B9B3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0151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Desktop Virtualization Methods (9)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013594"/>
            <a:ext cx="6034617" cy="3394472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8B7A2D-E8DE-2031-DCB3-AEBD1C659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1865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NVIDIA GRID K2 (1)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7630" y="816347"/>
            <a:ext cx="5757770" cy="35108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TW" sz="2000" dirty="0"/>
              <a:t>Hardware feature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2 </a:t>
            </a:r>
            <a:r>
              <a:rPr lang="en-US" altLang="zh-TW" sz="1800" dirty="0" err="1"/>
              <a:t>Kepler</a:t>
            </a:r>
            <a:r>
              <a:rPr lang="en-US" altLang="zh-TW" sz="1800" dirty="0"/>
              <a:t> GPUs, contains a total of 3072 cores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GRID K2 has own MMU (Memory Management Unit)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Each VM has own channel to pass through to VGX Hypervisor and GRID K2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1 GPU can support 16 VMs</a:t>
            </a:r>
          </a:p>
          <a:p>
            <a:pPr>
              <a:spcBef>
                <a:spcPts val="0"/>
              </a:spcBef>
            </a:pPr>
            <a:r>
              <a:rPr lang="en-US" altLang="zh-TW" sz="2000" dirty="0"/>
              <a:t>Driver feature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User-Selectable Machines: depend on VM requirement, VGX Hypervisor will assign specific GPU resources to that VM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/>
              <a:t>It can support remote desktop</a:t>
            </a:r>
            <a:endParaRPr lang="zh-TW" altLang="en-US" sz="1800" dirty="0"/>
          </a:p>
        </p:txBody>
      </p:sp>
      <p:pic>
        <p:nvPicPr>
          <p:cNvPr id="3074" name="Picture 2" descr="http://www.sabrepc.com/Images/Overview%20Images/Nvidia%20Hypervis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51" y="2020162"/>
            <a:ext cx="298608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1B54A3-5744-CC6E-0998-ECCFC90F2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5459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9917" y="108349"/>
            <a:ext cx="7685773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NVIDIA GRID K2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1" y="824902"/>
            <a:ext cx="7685773" cy="3671888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Two major paths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zh-TW" sz="2000" dirty="0"/>
              <a:t>App → Guest OS → Nvidia driver → GPU MMU → VGX Hypervisor → GPU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altLang="zh-TW" sz="2000" dirty="0"/>
              <a:t>App → Guest OS → </a:t>
            </a:r>
            <a:r>
              <a:rPr lang="en-US" altLang="zh-TW" sz="2000" dirty="0" err="1"/>
              <a:t>Nvidia</a:t>
            </a:r>
            <a:r>
              <a:rPr lang="en-US" altLang="zh-TW" sz="2000" dirty="0"/>
              <a:t> driver → VM channel → GPU</a:t>
            </a:r>
          </a:p>
          <a:p>
            <a:endParaRPr lang="en-US" altLang="zh-TW" sz="2000" dirty="0"/>
          </a:p>
          <a:p>
            <a:r>
              <a:rPr lang="en-US" altLang="zh-TW" sz="2000" dirty="0"/>
              <a:t>The first path is similar to “Device Emulation”</a:t>
            </a:r>
          </a:p>
          <a:p>
            <a:pPr lvl="1"/>
            <a:r>
              <a:rPr lang="en-US" altLang="zh-TW" sz="2000" dirty="0" err="1"/>
              <a:t>Nvidia</a:t>
            </a:r>
            <a:r>
              <a:rPr lang="en-US" altLang="zh-TW" sz="2000" dirty="0"/>
              <a:t> driver is front-end and VGX Hypervisor is back-end</a:t>
            </a:r>
          </a:p>
          <a:p>
            <a:endParaRPr lang="en-US" altLang="zh-TW" sz="2000" dirty="0"/>
          </a:p>
          <a:p>
            <a:r>
              <a:rPr lang="en-US" altLang="zh-TW" sz="2000" dirty="0"/>
              <a:t>The second path is similar to “GPU pass-through”</a:t>
            </a:r>
          </a:p>
          <a:p>
            <a:pPr lvl="1"/>
            <a:r>
              <a:rPr lang="en-US" altLang="zh-TW" sz="2000" dirty="0"/>
              <a:t>Part of VMs use specific GPU resources </a:t>
            </a:r>
            <a:endParaRPr lang="zh-TW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081104-0FD3-2FC7-93D5-AAEC839A1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611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F157A5-345E-C7E9-B7DA-474C18933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4844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5972" y="855264"/>
            <a:ext cx="7969718" cy="3639734"/>
          </a:xfrm>
        </p:spPr>
        <p:txBody>
          <a:bodyPr>
            <a:noAutofit/>
          </a:bodyPr>
          <a:lstStyle/>
          <a:p>
            <a:r>
              <a:rPr lang="en-US" altLang="zh-TW" sz="1500" dirty="0"/>
              <a:t>Micah </a:t>
            </a:r>
            <a:r>
              <a:rPr lang="en-US" altLang="zh-TW" sz="1500" dirty="0" err="1"/>
              <a:t>Dowty</a:t>
            </a:r>
            <a:r>
              <a:rPr lang="en-US" altLang="zh-TW" sz="1500" dirty="0"/>
              <a:t>, Jeremy </a:t>
            </a:r>
            <a:r>
              <a:rPr lang="en-US" altLang="zh-TW" sz="1500" dirty="0" err="1"/>
              <a:t>Sugerman</a:t>
            </a:r>
            <a:r>
              <a:rPr lang="en-US" altLang="zh-TW" sz="1500" dirty="0"/>
              <a:t>, VMware, Inc. “GPU Virtualization on VMware’s Hosted I/O Architecture,” USENIX Workshop on I/O Virtualization, 2008.</a:t>
            </a:r>
          </a:p>
          <a:p>
            <a:r>
              <a:rPr lang="en-US" altLang="zh-TW" sz="1500" dirty="0"/>
              <a:t>J. </a:t>
            </a:r>
            <a:r>
              <a:rPr lang="en-US" altLang="zh-TW" sz="1500" dirty="0" err="1"/>
              <a:t>Duato</a:t>
            </a:r>
            <a:r>
              <a:rPr lang="en-US" altLang="zh-TW" sz="1500" dirty="0"/>
              <a:t>, A. J. </a:t>
            </a:r>
            <a:r>
              <a:rPr lang="en-US" altLang="zh-TW" sz="1500" dirty="0" err="1"/>
              <a:t>Pe˜na</a:t>
            </a:r>
            <a:r>
              <a:rPr lang="en-US" altLang="zh-TW" sz="1500" dirty="0"/>
              <a:t>, F. </a:t>
            </a:r>
            <a:r>
              <a:rPr lang="en-US" altLang="zh-TW" sz="1500" dirty="0" err="1"/>
              <a:t>Silla</a:t>
            </a:r>
            <a:r>
              <a:rPr lang="en-US" altLang="zh-TW" sz="1500" dirty="0"/>
              <a:t>, R. Mayo, and E. S. Quintana-</a:t>
            </a:r>
            <a:r>
              <a:rPr lang="en-US" altLang="zh-TW" sz="1500" dirty="0" err="1"/>
              <a:t>Ort´ı</a:t>
            </a:r>
            <a:r>
              <a:rPr lang="en-US" altLang="zh-TW" sz="1500" dirty="0"/>
              <a:t>, “</a:t>
            </a:r>
            <a:r>
              <a:rPr lang="en-US" altLang="zh-TW" sz="1500" dirty="0" err="1"/>
              <a:t>rCUDA</a:t>
            </a:r>
            <a:r>
              <a:rPr lang="en-US" altLang="zh-TW" sz="1500" dirty="0"/>
              <a:t>: Reducing the number of </a:t>
            </a:r>
            <a:r>
              <a:rPr lang="en-US" altLang="zh-TW" sz="1500" dirty="0" err="1"/>
              <a:t>GPUbased</a:t>
            </a:r>
            <a:r>
              <a:rPr lang="en-US" altLang="zh-TW" sz="1500" dirty="0"/>
              <a:t> accelerators in high performance clusters,” in Proceedings of the 2010 International Conference on High Performance Computing &amp; Simulation, Jun. 2010, pp. 224–231.</a:t>
            </a:r>
          </a:p>
          <a:p>
            <a:r>
              <a:rPr lang="en-US" altLang="zh-TW" sz="1500" dirty="0" err="1"/>
              <a:t>Giunta</a:t>
            </a:r>
            <a:r>
              <a:rPr lang="en-US" altLang="zh-TW" sz="1500" dirty="0"/>
              <a:t> G., R. </a:t>
            </a:r>
            <a:r>
              <a:rPr lang="en-US" altLang="zh-TW" sz="1500" dirty="0" err="1"/>
              <a:t>Montella</a:t>
            </a:r>
            <a:r>
              <a:rPr lang="en-US" altLang="zh-TW" sz="1500" dirty="0"/>
              <a:t>, G. </a:t>
            </a:r>
            <a:r>
              <a:rPr lang="en-US" altLang="zh-TW" sz="1500" dirty="0" err="1"/>
              <a:t>Agrillo</a:t>
            </a:r>
            <a:r>
              <a:rPr lang="en-US" altLang="zh-TW" sz="1500" dirty="0"/>
              <a:t>, and G. </a:t>
            </a:r>
            <a:r>
              <a:rPr lang="en-US" altLang="zh-TW" sz="1500" dirty="0" err="1"/>
              <a:t>Coviello</a:t>
            </a:r>
            <a:r>
              <a:rPr lang="en-US" altLang="zh-TW" sz="1500" dirty="0"/>
              <a:t>. A </a:t>
            </a:r>
            <a:r>
              <a:rPr lang="en-US" altLang="zh-TW" sz="1500" dirty="0" err="1"/>
              <a:t>gpgpu</a:t>
            </a:r>
            <a:r>
              <a:rPr lang="en-US" altLang="zh-TW" sz="1500" dirty="0"/>
              <a:t> transparent virtualization component for high performance computing clouds. In P. </a:t>
            </a:r>
            <a:r>
              <a:rPr lang="en-US" altLang="zh-TW" sz="1500" dirty="0" err="1"/>
              <a:t>D’Ambra</a:t>
            </a:r>
            <a:r>
              <a:rPr lang="en-US" altLang="zh-TW" sz="1500" dirty="0"/>
              <a:t>, M. </a:t>
            </a:r>
            <a:r>
              <a:rPr lang="en-US" altLang="zh-TW" sz="1500" dirty="0" err="1"/>
              <a:t>Guarracino</a:t>
            </a:r>
            <a:r>
              <a:rPr lang="en-US" altLang="zh-TW" sz="1500" dirty="0"/>
              <a:t>, and D. Talia, editors, Euro-Par 2010 - Parallel Processing, volume 6271 of Lecture Notes in Computer Science, chapter 37, pages 379–391. Springer Berlin / Heidelberg, Berlin, Heidelberg, 2010.</a:t>
            </a:r>
          </a:p>
          <a:p>
            <a:r>
              <a:rPr lang="en-US" altLang="zh-TW" sz="1500" dirty="0"/>
              <a:t>A. </a:t>
            </a:r>
            <a:r>
              <a:rPr lang="en-US" altLang="zh-TW" sz="1500" dirty="0" err="1"/>
              <a:t>Weggerle</a:t>
            </a:r>
            <a:r>
              <a:rPr lang="en-US" altLang="zh-TW" sz="1500" dirty="0"/>
              <a:t>, T. Schmitt, C. </a:t>
            </a:r>
            <a:r>
              <a:rPr lang="en-US" altLang="zh-TW" sz="1500" dirty="0" err="1"/>
              <a:t>Löw</a:t>
            </a:r>
            <a:r>
              <a:rPr lang="en-US" altLang="zh-TW" sz="1500" dirty="0"/>
              <a:t>, C. </a:t>
            </a:r>
            <a:r>
              <a:rPr lang="en-US" altLang="zh-TW" sz="1500" dirty="0" err="1"/>
              <a:t>Himpel</a:t>
            </a:r>
            <a:r>
              <a:rPr lang="en-US" altLang="zh-TW" sz="1500" dirty="0"/>
              <a:t> and P. </a:t>
            </a:r>
            <a:r>
              <a:rPr lang="en-US" altLang="zh-TW" sz="1500" dirty="0" err="1"/>
              <a:t>Schulthess</a:t>
            </a:r>
            <a:r>
              <a:rPr lang="en-US" altLang="zh-TW" sz="1500" dirty="0"/>
              <a:t>, “ </a:t>
            </a:r>
            <a:r>
              <a:rPr lang="en-US" altLang="zh-TW" sz="1500" dirty="0" err="1"/>
              <a:t>VirtGL</a:t>
            </a:r>
            <a:r>
              <a:rPr lang="en-US" altLang="zh-TW" sz="1500" dirty="0"/>
              <a:t> - a lean approach to accelerated 3D graphics virtualization,” In Cloud Computing and Virtualization, CCV ’10, 2010.</a:t>
            </a:r>
          </a:p>
          <a:p>
            <a:r>
              <a:rPr lang="en-US" altLang="zh-TW" sz="1500" dirty="0"/>
              <a:t>Lin Shi, Hao Chen, Jianhua Sun and </a:t>
            </a:r>
            <a:r>
              <a:rPr lang="en-US" altLang="zh-TW" sz="1500" dirty="0" err="1"/>
              <a:t>Kenli</a:t>
            </a:r>
            <a:r>
              <a:rPr lang="en-US" altLang="zh-TW" sz="1500" dirty="0"/>
              <a:t> Li, “ </a:t>
            </a:r>
            <a:r>
              <a:rPr lang="en-US" altLang="zh-TW" sz="1500" dirty="0" err="1"/>
              <a:t>vCUDA</a:t>
            </a:r>
            <a:r>
              <a:rPr lang="en-US" altLang="zh-TW" sz="1500" dirty="0"/>
              <a:t>: GPU-Accelerated High-Performance Computing in Virtual Machines ,” IEEE Transactions on Computers, June 2012, pp. 804–816.</a:t>
            </a:r>
          </a:p>
          <a:p>
            <a:r>
              <a:rPr lang="en-US" altLang="zh-TW" sz="1500" dirty="0"/>
              <a:t>NVIDIA Inc. “NVIDIA GRID™ GPU Acceleration for Virtualization,” GTC, 2013</a:t>
            </a:r>
            <a:endParaRPr lang="zh-TW" altLang="en-US" sz="1500" dirty="0"/>
          </a:p>
          <a:p>
            <a:endParaRPr lang="en-US" altLang="zh-TW" sz="15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5FC470-874D-F839-08E4-D40C49A3E1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933651" y="108349"/>
            <a:ext cx="7742039" cy="519113"/>
          </a:xfrm>
        </p:spPr>
        <p:txBody>
          <a:bodyPr/>
          <a:lstStyle/>
          <a:p>
            <a:r>
              <a:rPr lang="en-US" altLang="zh-TW" dirty="0"/>
              <a:t>CPU vs. GPU (1)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837399" y="824320"/>
            <a:ext cx="7742039" cy="1362238"/>
          </a:xfrm>
        </p:spPr>
        <p:txBody>
          <a:bodyPr>
            <a:normAutofit/>
          </a:bodyPr>
          <a:lstStyle/>
          <a:p>
            <a:r>
              <a:rPr lang="en-US" altLang="zh-CN" sz="2200" dirty="0"/>
              <a:t>R</a:t>
            </a:r>
            <a:r>
              <a:rPr lang="en-US" altLang="zh-TW" sz="2200" dirty="0"/>
              <a:t>easons behind the discrepancy between the CPU and the GPU</a:t>
            </a:r>
          </a:p>
          <a:p>
            <a:pPr lvl="1"/>
            <a:r>
              <a:rPr lang="en-US" altLang="zh-TW" sz="1800" dirty="0"/>
              <a:t>The GPU is specialized for compute-intensive, highly parallel computation. </a:t>
            </a:r>
          </a:p>
          <a:p>
            <a:pPr lvl="1"/>
            <a:r>
              <a:rPr lang="en-US" altLang="zh-TW" sz="1800" dirty="0"/>
              <a:t>The GPU is designed for data processing rather than data caching and flow control</a:t>
            </a:r>
            <a:endParaRPr lang="zh-TW" altLang="en-US" sz="1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/>
          <a:srcRect l="15533" r="3884" b="7344"/>
          <a:stretch/>
        </p:blipFill>
        <p:spPr>
          <a:xfrm>
            <a:off x="2348514" y="2571750"/>
            <a:ext cx="5050577" cy="188636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9E6A51-CE00-BE96-7DDE-8C9C3EAD9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26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904775" y="108349"/>
            <a:ext cx="7770915" cy="519113"/>
          </a:xfrm>
        </p:spPr>
        <p:txBody>
          <a:bodyPr/>
          <a:lstStyle/>
          <a:p>
            <a:r>
              <a:rPr lang="en-US" altLang="zh-TW" dirty="0"/>
              <a:t>CPU vs. GPU (2)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904775" y="874514"/>
            <a:ext cx="7440328" cy="3394472"/>
          </a:xfrm>
        </p:spPr>
        <p:txBody>
          <a:bodyPr/>
          <a:lstStyle/>
          <a:p>
            <a:r>
              <a:rPr lang="en-US" altLang="zh-TW" sz="2400" dirty="0"/>
              <a:t>GPU is especially well-suited for data-parallel computations</a:t>
            </a:r>
          </a:p>
          <a:p>
            <a:pPr lvl="1"/>
            <a:r>
              <a:rPr lang="en-US" altLang="zh-TW" sz="2000" dirty="0"/>
              <a:t>The same program is executed on many data elements in parallel</a:t>
            </a:r>
          </a:p>
          <a:p>
            <a:pPr lvl="1"/>
            <a:r>
              <a:rPr lang="en-US" altLang="zh-TW" sz="2000" dirty="0"/>
              <a:t>Lower requirement for sophisticated flow control</a:t>
            </a:r>
          </a:p>
          <a:p>
            <a:pPr lvl="1"/>
            <a:r>
              <a:rPr lang="en-US" altLang="zh-TW" sz="2000" dirty="0"/>
              <a:t>Execute on many data elements and is arithmetic intensity</a:t>
            </a:r>
          </a:p>
          <a:p>
            <a:pPr lvl="1"/>
            <a:r>
              <a:rPr lang="en-US" altLang="zh-TW" sz="2000" dirty="0"/>
              <a:t>The memory access latency can be overlapped with calculations instead of big data caches</a:t>
            </a:r>
            <a:endParaRPr lang="zh-TW" altLang="en-US" sz="2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4CEF7A-E4B7-C0E6-48F7-19024695ED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25568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2732</TotalTime>
  <Words>3346</Words>
  <Application>Microsoft Office PowerPoint</Application>
  <PresentationFormat>全屏显示(16:9)</PresentationFormat>
  <Paragraphs>701</Paragraphs>
  <Slides>76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76</vt:i4>
      </vt:variant>
    </vt:vector>
  </HeadingPairs>
  <TitlesOfParts>
    <vt:vector size="82" baseType="lpstr">
      <vt:lpstr>MS Sans Serif</vt:lpstr>
      <vt:lpstr>Arial</vt:lpstr>
      <vt:lpstr>Calibri</vt:lpstr>
      <vt:lpstr>Times New Roman</vt:lpstr>
      <vt:lpstr>Wingdings</vt:lpstr>
      <vt:lpstr>NTHU UniCloud</vt:lpstr>
      <vt:lpstr>CSC6103 – Virtualization Techniques GPU Virtualiztion</vt:lpstr>
      <vt:lpstr>Agenda</vt:lpstr>
      <vt:lpstr>Introduction GPGPU</vt:lpstr>
      <vt:lpstr>GPU</vt:lpstr>
      <vt:lpstr>How Much Computation?</vt:lpstr>
      <vt:lpstr>What Are GPUs Good for?</vt:lpstr>
      <vt:lpstr>GPUs in the Data Center</vt:lpstr>
      <vt:lpstr>CPU vs. GPU (1)</vt:lpstr>
      <vt:lpstr>CPU vs. GPU (2)</vt:lpstr>
      <vt:lpstr>CPU vs. GPU (3)</vt:lpstr>
      <vt:lpstr>GPGPU</vt:lpstr>
      <vt:lpstr>GPGPU Computing Scenarios</vt:lpstr>
      <vt:lpstr>NVIDIA GPGPUs</vt:lpstr>
      <vt:lpstr>NVIDIA K20 Series (1)</vt:lpstr>
      <vt:lpstr>NVIDIA K20 Series (2)</vt:lpstr>
      <vt:lpstr>NVIDIA K20 Series (3)</vt:lpstr>
      <vt:lpstr>NVIDIA K20 Series (4)</vt:lpstr>
      <vt:lpstr>NVIDIA K20 Series (5)</vt:lpstr>
      <vt:lpstr>GPGPU TOOLS</vt:lpstr>
      <vt:lpstr>High Performance Computing clouds</vt:lpstr>
      <vt:lpstr>High Performance Computing Clouds (1)</vt:lpstr>
      <vt:lpstr>High Performance Computing Clouds (2)</vt:lpstr>
      <vt:lpstr>High Performance Computing Clouds (3)</vt:lpstr>
      <vt:lpstr>High Performance Computing Clouds (4)</vt:lpstr>
      <vt:lpstr>GPU Virtualization Overview</vt:lpstr>
      <vt:lpstr>Interface Layers Design</vt:lpstr>
      <vt:lpstr>Architecture</vt:lpstr>
      <vt:lpstr>Key Components (1)</vt:lpstr>
      <vt:lpstr>Key Components (2)</vt:lpstr>
      <vt:lpstr>Communicator</vt:lpstr>
      <vt:lpstr>Lazy Communication  </vt:lpstr>
      <vt:lpstr>Walkthrough (1)</vt:lpstr>
      <vt:lpstr>Walkthrough (2)</vt:lpstr>
      <vt:lpstr>Walkthrough (3)</vt:lpstr>
      <vt:lpstr>Walkthrough (4)</vt:lpstr>
      <vt:lpstr>Walkthrough (5)</vt:lpstr>
      <vt:lpstr>Walkthrough (6)</vt:lpstr>
      <vt:lpstr>GPU Virtualization Taxonomy (1)</vt:lpstr>
      <vt:lpstr>GPU Virtualization Taxonomy (2)</vt:lpstr>
      <vt:lpstr>GPU Virtualization Taxonomy (3)</vt:lpstr>
      <vt:lpstr>API Remoting (1)</vt:lpstr>
      <vt:lpstr>API Remoting (2)</vt:lpstr>
      <vt:lpstr>API Remoting (3)</vt:lpstr>
      <vt:lpstr>Related work</vt:lpstr>
      <vt:lpstr>Other Issues</vt:lpstr>
      <vt:lpstr>Device Emulation (1)</vt:lpstr>
      <vt:lpstr>Device Emulation (2)</vt:lpstr>
      <vt:lpstr>Fixed Pass-Through (1)</vt:lpstr>
      <vt:lpstr>Fixed Pass-Through (2)</vt:lpstr>
      <vt:lpstr>Mediated Pass-Through (1)</vt:lpstr>
      <vt:lpstr>Mediated Pass-Through (2)</vt:lpstr>
      <vt:lpstr>Mediated Pass-Through (3)</vt:lpstr>
      <vt:lpstr>GPU virtualization with hardware support</vt:lpstr>
      <vt:lpstr>GPU Virtualization with Hardware Support (1)</vt:lpstr>
      <vt:lpstr>GPU Virtualization with Hardware Support (2)</vt:lpstr>
      <vt:lpstr>NVIDIA Approach</vt:lpstr>
      <vt:lpstr>Key Components of GRID (1)</vt:lpstr>
      <vt:lpstr>Key Component of Grid (2)</vt:lpstr>
      <vt:lpstr>Key Component of Grid (3)</vt:lpstr>
      <vt:lpstr>Key Component of Grid (4)</vt:lpstr>
      <vt:lpstr>Desktop Virtualization (1)</vt:lpstr>
      <vt:lpstr>Desktop Virtualization (2)</vt:lpstr>
      <vt:lpstr>Desktop Virtualization (3)</vt:lpstr>
      <vt:lpstr>Desktop Virtualization Methods (1)</vt:lpstr>
      <vt:lpstr>Desktop Virtualization Methods (2)</vt:lpstr>
      <vt:lpstr>Desktop Virtualization Methods (3)</vt:lpstr>
      <vt:lpstr>Desktop Virtualization Methods (4)</vt:lpstr>
      <vt:lpstr>Desktop Virtualization Methods (5)</vt:lpstr>
      <vt:lpstr>Desktop Virtualization Methods (6)</vt:lpstr>
      <vt:lpstr>Desktop Virtualization Methods (7)</vt:lpstr>
      <vt:lpstr>Desktop Virtualization Methods (8)</vt:lpstr>
      <vt:lpstr>Desktop Virtualization Methods (9)</vt:lpstr>
      <vt:lpstr>NVIDIA GRID K2 (1)</vt:lpstr>
      <vt:lpstr>NVIDIA GRID K2 (2)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Yeh-Ching Chung</cp:lastModifiedBy>
  <cp:revision>325</cp:revision>
  <dcterms:created xsi:type="dcterms:W3CDTF">2015-06-05T07:23:35Z</dcterms:created>
  <dcterms:modified xsi:type="dcterms:W3CDTF">2026-05-06T10:42:43Z</dcterms:modified>
</cp:coreProperties>
</file>