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295" r:id="rId4"/>
    <p:sldId id="275" r:id="rId5"/>
    <p:sldId id="276" r:id="rId6"/>
    <p:sldId id="277" r:id="rId7"/>
    <p:sldId id="48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4" r:id="rId16"/>
    <p:sldId id="260" r:id="rId17"/>
    <p:sldId id="286" r:id="rId18"/>
    <p:sldId id="261" r:id="rId19"/>
    <p:sldId id="287" r:id="rId20"/>
    <p:sldId id="293" r:id="rId21"/>
    <p:sldId id="296" r:id="rId22"/>
    <p:sldId id="263" r:id="rId23"/>
    <p:sldId id="264" r:id="rId24"/>
    <p:sldId id="265" r:id="rId25"/>
    <p:sldId id="267" r:id="rId26"/>
    <p:sldId id="268" r:id="rId27"/>
    <p:sldId id="269" r:id="rId28"/>
    <p:sldId id="270" r:id="rId29"/>
    <p:sldId id="271" r:id="rId30"/>
    <p:sldId id="272" r:id="rId31"/>
    <p:sldId id="288" r:id="rId32"/>
    <p:sldId id="297" r:id="rId33"/>
    <p:sldId id="299" r:id="rId34"/>
    <p:sldId id="289" r:id="rId35"/>
    <p:sldId id="301" r:id="rId36"/>
    <p:sldId id="302" r:id="rId37"/>
    <p:sldId id="303" r:id="rId38"/>
    <p:sldId id="300" r:id="rId39"/>
    <p:sldId id="304" r:id="rId40"/>
    <p:sldId id="306" r:id="rId41"/>
    <p:sldId id="305" r:id="rId42"/>
    <p:sldId id="307" r:id="rId43"/>
    <p:sldId id="308" r:id="rId44"/>
    <p:sldId id="309" r:id="rId45"/>
    <p:sldId id="310" r:id="rId46"/>
    <p:sldId id="317" r:id="rId47"/>
    <p:sldId id="357" r:id="rId4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04" y="33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2026/5/3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2026/5/3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715697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anose="02020603050405020304" pitchFamily="18" charset="0"/>
          <a:ea typeface="標楷體" pitchFamily="65" charset="-12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Times New Roman" panose="02020603050405020304" pitchFamily="18" charset="0"/>
          <a:ea typeface="標楷體" pitchFamily="65" charset="-120"/>
          <a:cs typeface="Times New Roman" panose="02020603050405020304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Times New Roman" panose="02020603050405020304" pitchFamily="18" charset="0"/>
          <a:ea typeface="標楷體" pitchFamily="65" charset="-120"/>
          <a:cs typeface="Times New Roman" panose="02020603050405020304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6103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Virtualization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b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Virtualization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/>
          <a:lstStyle/>
          <a:p>
            <a:r>
              <a:rPr lang="en-US" dirty="0"/>
              <a:t>Network Architecture (2)</a:t>
            </a: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E01F85B9-106B-02A4-9617-02131E645DB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EF64A-051B-59C1-18C1-D4610D4E3948}"/>
              </a:ext>
            </a:extLst>
          </p:cNvPr>
          <p:cNvGrpSpPr/>
          <p:nvPr/>
        </p:nvGrpSpPr>
        <p:grpSpPr>
          <a:xfrm>
            <a:off x="1366788" y="1768356"/>
            <a:ext cx="6570846" cy="2493901"/>
            <a:chOff x="2125981" y="1570301"/>
            <a:chExt cx="5107599" cy="156989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45578"/>
            <a:stretch/>
          </p:blipFill>
          <p:spPr bwMode="auto">
            <a:xfrm>
              <a:off x="2125981" y="1570301"/>
              <a:ext cx="5053013" cy="150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77">
              <a:extLst>
                <a:ext uri="{FF2B5EF4-FFF2-40B4-BE49-F238E27FC236}">
                  <a16:creationId xmlns:a16="http://schemas.microsoft.com/office/drawing/2014/main" id="{10D40274-7C9F-AB85-E749-B317D112E920}"/>
                </a:ext>
              </a:extLst>
            </p:cNvPr>
            <p:cNvSpPr txBox="1"/>
            <p:nvPr/>
          </p:nvSpPr>
          <p:spPr>
            <a:xfrm>
              <a:off x="2562862" y="2899593"/>
              <a:ext cx="1313868" cy="23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Gateway</a:t>
              </a:r>
            </a:p>
          </p:txBody>
        </p:sp>
        <p:sp>
          <p:nvSpPr>
            <p:cNvPr id="6" name="TextBox 77">
              <a:extLst>
                <a:ext uri="{FF2B5EF4-FFF2-40B4-BE49-F238E27FC236}">
                  <a16:creationId xmlns:a16="http://schemas.microsoft.com/office/drawing/2014/main" id="{F243E9AA-3D66-56B0-C9CE-9DA46E19F208}"/>
                </a:ext>
              </a:extLst>
            </p:cNvPr>
            <p:cNvSpPr txBox="1"/>
            <p:nvPr/>
          </p:nvSpPr>
          <p:spPr>
            <a:xfrm>
              <a:off x="5919712" y="2907703"/>
              <a:ext cx="1313868" cy="23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Computers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A44ECD-2C1B-95C4-DE38-07525113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537" y="894126"/>
            <a:ext cx="7518266" cy="503325"/>
          </a:xfrm>
        </p:spPr>
        <p:txBody>
          <a:bodyPr/>
          <a:lstStyle/>
          <a:p>
            <a:r>
              <a:rPr lang="en-US" sz="2200" dirty="0"/>
              <a:t>Connect</a:t>
            </a:r>
            <a:r>
              <a:rPr lang="en-US" sz="2000" dirty="0"/>
              <a:t> two networks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Network Architecture (3)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6" y="1532999"/>
            <a:ext cx="4810125" cy="30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98C4A97B-21D2-271B-64F4-CCED59DF30CF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A1D467-D509-FFC8-1601-FC2078B9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9" y="828568"/>
            <a:ext cx="7518266" cy="503325"/>
          </a:xfrm>
        </p:spPr>
        <p:txBody>
          <a:bodyPr/>
          <a:lstStyle/>
          <a:p>
            <a:r>
              <a:rPr lang="en-US" sz="2400" dirty="0"/>
              <a:t>Connect multiple  networks without routers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Network Architecture (4)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7" y="1532999"/>
            <a:ext cx="4810125" cy="30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5DC44D72-23FF-6862-E0FC-73E7408BE949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62413-E979-207C-DE32-6D52ABC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9" y="828568"/>
            <a:ext cx="7518266" cy="503325"/>
          </a:xfrm>
        </p:spPr>
        <p:txBody>
          <a:bodyPr/>
          <a:lstStyle/>
          <a:p>
            <a:r>
              <a:rPr lang="en-US" sz="2400" dirty="0"/>
              <a:t>Connect multiple  networks via single router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24" y="108349"/>
            <a:ext cx="7790166" cy="519113"/>
          </a:xfrm>
        </p:spPr>
        <p:txBody>
          <a:bodyPr/>
          <a:lstStyle/>
          <a:p>
            <a:r>
              <a:rPr lang="en-US" dirty="0"/>
              <a:t>Network Architecture (5)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963" y="1483380"/>
            <a:ext cx="4622102" cy="298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CC1E4E74-8EF3-A2DA-8AA0-D78A4FC7C89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F69CC4-D3F4-2DEA-328E-B50CCB5876B7}"/>
              </a:ext>
            </a:extLst>
          </p:cNvPr>
          <p:cNvSpPr txBox="1">
            <a:spLocks/>
          </p:cNvSpPr>
          <p:nvPr/>
        </p:nvSpPr>
        <p:spPr bwMode="auto">
          <a:xfrm>
            <a:off x="895149" y="799693"/>
            <a:ext cx="7518266" cy="5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2pPr>
            <a:lvl3pPr marL="857229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 marL="1200121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/>
              <a:t>Connect multiple  networks via multiple routers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8349"/>
            <a:ext cx="7761290" cy="519113"/>
          </a:xfrm>
        </p:spPr>
        <p:txBody>
          <a:bodyPr/>
          <a:lstStyle/>
          <a:p>
            <a:r>
              <a:rPr lang="en-US" dirty="0"/>
              <a:t>Network Architecture (5)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3479" y="1231162"/>
            <a:ext cx="4757616" cy="33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B9773255-FB44-9F87-2CAA-4E442CA67D02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FCB6F6-32B0-6A03-57A1-A95C1E24BFE6}"/>
              </a:ext>
            </a:extLst>
          </p:cNvPr>
          <p:cNvSpPr txBox="1">
            <a:spLocks/>
          </p:cNvSpPr>
          <p:nvPr/>
        </p:nvSpPr>
        <p:spPr bwMode="auto">
          <a:xfrm>
            <a:off x="895149" y="799693"/>
            <a:ext cx="7518266" cy="5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2pPr>
            <a:lvl3pPr marL="857229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 marL="1200121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/>
              <a:t>The simple view of Internet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396" y="877696"/>
            <a:ext cx="3168021" cy="3617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24" y="108349"/>
            <a:ext cx="7790166" cy="519113"/>
          </a:xfrm>
        </p:spPr>
        <p:txBody>
          <a:bodyPr/>
          <a:lstStyle/>
          <a:p>
            <a:r>
              <a:rPr lang="en-US" dirty="0"/>
              <a:t>Network Design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74" y="886670"/>
            <a:ext cx="5037021" cy="3394472"/>
          </a:xfrm>
        </p:spPr>
        <p:txBody>
          <a:bodyPr>
            <a:noAutofit/>
          </a:bodyPr>
          <a:lstStyle/>
          <a:p>
            <a:r>
              <a:rPr lang="en-US" sz="2200" dirty="0"/>
              <a:t>Hierarchical approach</a:t>
            </a:r>
          </a:p>
          <a:p>
            <a:pPr lvl="1"/>
            <a:r>
              <a:rPr lang="en-US" sz="2000" dirty="0"/>
              <a:t>Traffic is aggregated hierarchically from an access layer into a layer of distribution switches and finally onto the network core.</a:t>
            </a:r>
          </a:p>
          <a:p>
            <a:pPr lvl="1"/>
            <a:r>
              <a:rPr lang="en-US" sz="2000" dirty="0"/>
              <a:t>A hierarchical approach to network design has proven to deliver the best results in terms of optimizing scalability, improving manageability, and maximizing network availability.</a:t>
            </a:r>
          </a:p>
          <a:p>
            <a:pPr lvl="1"/>
            <a:endParaRPr lang="en-US" sz="2200" dirty="0"/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DD26B948-6BE8-5BC5-9006-2B6F4D2B26F6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901" y="108349"/>
            <a:ext cx="7722789" cy="519113"/>
          </a:xfrm>
        </p:spPr>
        <p:txBody>
          <a:bodyPr/>
          <a:lstStyle/>
          <a:p>
            <a:r>
              <a:rPr lang="en-US" dirty="0"/>
              <a:t>Network Virtualization (1)</a:t>
            </a:r>
          </a:p>
        </p:txBody>
      </p:sp>
      <p:pic>
        <p:nvPicPr>
          <p:cNvPr id="16386" name="Picture 2" descr="http://www.cisco.com/en/US/i/200001-300000/220001-230000/221001-222000/221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38" y="1576788"/>
            <a:ext cx="5983151" cy="2914650"/>
          </a:xfrm>
          <a:prstGeom prst="rect">
            <a:avLst/>
          </a:prstGeom>
          <a:noFill/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3DB3852-B9F3-C7A0-9A31-234F155D7192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2949831-0984-1CF0-21B2-0E7806BA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01" y="811712"/>
            <a:ext cx="8229600" cy="519113"/>
          </a:xfrm>
        </p:spPr>
        <p:txBody>
          <a:bodyPr/>
          <a:lstStyle/>
          <a:p>
            <a:pPr>
              <a:buSzPct val="7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network virtualization </a:t>
            </a:r>
          </a:p>
          <a:p>
            <a:pPr>
              <a:buSzPct val="50000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Network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258" y="844153"/>
            <a:ext cx="7780542" cy="3671888"/>
          </a:xfrm>
        </p:spPr>
        <p:txBody>
          <a:bodyPr/>
          <a:lstStyle/>
          <a:p>
            <a:r>
              <a:rPr lang="en-US" sz="2000" dirty="0"/>
              <a:t>What is network virtualization ?</a:t>
            </a:r>
          </a:p>
          <a:p>
            <a:pPr lvl="1"/>
            <a:r>
              <a:rPr lang="en-US" sz="2000" dirty="0"/>
              <a:t>In computing, network virtualization is the process of combining hardware and software network resources and network functionality into a single, software-based administrative entity, a virtual network.</a:t>
            </a:r>
          </a:p>
          <a:p>
            <a:r>
              <a:rPr lang="en-US" sz="2000" dirty="0"/>
              <a:t>Two categories :</a:t>
            </a:r>
          </a:p>
          <a:p>
            <a:pPr lvl="1"/>
            <a:r>
              <a:rPr lang="en-US" sz="2000" dirty="0"/>
              <a:t>External network virtualization</a:t>
            </a:r>
          </a:p>
          <a:p>
            <a:pPr lvl="2"/>
            <a:r>
              <a:rPr lang="en-US" dirty="0"/>
              <a:t>Combine many networks, or parts of networks, into a virtual unit.</a:t>
            </a:r>
          </a:p>
          <a:p>
            <a:pPr lvl="1"/>
            <a:r>
              <a:rPr lang="en-US" sz="2000" dirty="0"/>
              <a:t>Internal network virtualization</a:t>
            </a:r>
          </a:p>
          <a:p>
            <a:pPr lvl="2"/>
            <a:r>
              <a:rPr lang="en-US" dirty="0"/>
              <a:t>Provide network-like functionality to the software containers on a single system.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93E4DE-A7D3-AA13-A0EC-CDF23BF408A8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24" y="108349"/>
            <a:ext cx="7790166" cy="519113"/>
          </a:xfrm>
        </p:spPr>
        <p:txBody>
          <a:bodyPr/>
          <a:lstStyle/>
          <a:p>
            <a:r>
              <a:rPr lang="en-US" dirty="0"/>
              <a:t>Network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634" y="844153"/>
            <a:ext cx="7790166" cy="36718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Desirable properties of network virtualization :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Easy to extend resources in need</a:t>
            </a:r>
          </a:p>
          <a:p>
            <a:pPr lvl="2"/>
            <a:r>
              <a:rPr lang="en-US" dirty="0"/>
              <a:t>Administrator can dynamically create or delete virtual network connection</a:t>
            </a:r>
          </a:p>
          <a:p>
            <a:pPr lvl="1"/>
            <a:r>
              <a:rPr lang="en-US" dirty="0"/>
              <a:t>Resilience</a:t>
            </a:r>
          </a:p>
          <a:p>
            <a:pPr lvl="2"/>
            <a:r>
              <a:rPr lang="en-US" dirty="0"/>
              <a:t>Recover from the failures</a:t>
            </a:r>
          </a:p>
          <a:p>
            <a:pPr lvl="2"/>
            <a:r>
              <a:rPr lang="en-US" dirty="0"/>
              <a:t>Virtual network will automatically redirect packets by redundant links</a:t>
            </a:r>
          </a:p>
          <a:p>
            <a:pPr lvl="1"/>
            <a:r>
              <a:rPr lang="en-US" dirty="0"/>
              <a:t>Security</a:t>
            </a:r>
          </a:p>
          <a:p>
            <a:pPr lvl="2"/>
            <a:r>
              <a:rPr lang="en-US" dirty="0"/>
              <a:t>Increased path isolation and user segmentation</a:t>
            </a:r>
          </a:p>
          <a:p>
            <a:pPr lvl="2"/>
            <a:r>
              <a:rPr lang="en-US" dirty="0"/>
              <a:t>Virtual network should work with firewall software</a:t>
            </a:r>
          </a:p>
          <a:p>
            <a:pPr lvl="1"/>
            <a:r>
              <a:rPr lang="en-US" dirty="0"/>
              <a:t>Availability</a:t>
            </a:r>
          </a:p>
          <a:p>
            <a:pPr lvl="2"/>
            <a:r>
              <a:rPr lang="en-US" dirty="0"/>
              <a:t>Access network resource anytime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24D827FE-BCD8-3CCD-E8BF-6F8BDF3C0E8A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/>
          <a:lstStyle/>
          <a:p>
            <a:r>
              <a:rPr lang="en-US" dirty="0"/>
              <a:t>Network Virtualization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3" y="846487"/>
            <a:ext cx="7809417" cy="35041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External network virtualization in different layers 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1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Seldom virtualization implement in this physical data transmission layer.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2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 some tags in MAC address packet to provide virtualization.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Example, VLAN.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3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 some tunnel techniques to form a virtual network.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Example, VPN.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4 or higher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Build up some overlay network for some application.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Example, P2P.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0EC10B-1B59-EB1C-FFD6-5120CC620AAE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108349"/>
            <a:ext cx="7784150" cy="519113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" y="842011"/>
            <a:ext cx="7513320" cy="36626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Introduction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External network virtualization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What to be virtualized </a:t>
            </a:r>
          </a:p>
          <a:p>
            <a:pPr lvl="2">
              <a:spcBef>
                <a:spcPts val="0"/>
              </a:spcBef>
            </a:pPr>
            <a:r>
              <a:rPr lang="en-US" dirty="0"/>
              <a:t>Network device virtualization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Network data path virtualization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How to be virtualized</a:t>
            </a:r>
          </a:p>
          <a:p>
            <a:pPr lvl="2">
              <a:spcBef>
                <a:spcPts val="0"/>
              </a:spcBef>
            </a:pPr>
            <a:r>
              <a:rPr lang="en-US" dirty="0"/>
              <a:t>Protocol approach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Internal network virtualization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KVM approach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Xen approach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Case study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Network Virtualization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70" y="844153"/>
            <a:ext cx="7974530" cy="3671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Internal network virtualization in different layers 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1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Hypervisor usually do not need to emulate the physical layer.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2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Implement virtual L2 network devices, such as switch, in hypervisor.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Example, Linux TAP driver + Linux bridge.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3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Implement virtual L3 network devices, such as router, in hypervisor.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Example, Linux TUN driver + Linux bridge  + </a:t>
            </a:r>
            <a:r>
              <a:rPr lang="en-US" sz="1800" dirty="0" err="1"/>
              <a:t>iptables</a:t>
            </a:r>
            <a:r>
              <a:rPr lang="en-US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4 or higher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Layer 4 or higher layers virtualization is usually implemented in guest OS.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Applications should make their own choice.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B0E980-B26A-C92C-B574-65789BF29C54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rgbClr val="C00000"/>
                </a:solidFill>
              </a:rPr>
              <a:t>External network virtualization</a:t>
            </a:r>
          </a:p>
          <a:p>
            <a:r>
              <a:rPr lang="en-US" dirty="0"/>
              <a:t>Internal network virtualization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086785-A7A0-A3A8-D489-80067B00F8BC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24" y="108349"/>
            <a:ext cx="7790166" cy="519113"/>
          </a:xfrm>
        </p:spPr>
        <p:txBody>
          <a:bodyPr/>
          <a:lstStyle/>
          <a:p>
            <a:r>
              <a:rPr lang="en-US" dirty="0"/>
              <a:t>External Network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44" y="900645"/>
            <a:ext cx="4862801" cy="19657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Two virtualization components </a:t>
            </a:r>
          </a:p>
          <a:p>
            <a:pPr lvl="1"/>
            <a:r>
              <a:rPr lang="en-US" dirty="0"/>
              <a:t>Device virtualization</a:t>
            </a:r>
          </a:p>
          <a:p>
            <a:pPr lvl="2"/>
            <a:r>
              <a:rPr lang="en-US" dirty="0" err="1"/>
              <a:t>Virtualize</a:t>
            </a:r>
            <a:r>
              <a:rPr lang="en-US" dirty="0"/>
              <a:t> physical devices in the network</a:t>
            </a:r>
          </a:p>
          <a:p>
            <a:pPr lvl="1"/>
            <a:r>
              <a:rPr lang="en-US" dirty="0"/>
              <a:t>Data path virtualization</a:t>
            </a:r>
          </a:p>
          <a:p>
            <a:pPr lvl="2"/>
            <a:r>
              <a:rPr lang="en-US" dirty="0" err="1"/>
              <a:t>Virtualize</a:t>
            </a:r>
            <a:r>
              <a:rPr lang="en-US" dirty="0"/>
              <a:t> communication path between network access points</a:t>
            </a:r>
          </a:p>
        </p:txBody>
      </p:sp>
      <p:pic>
        <p:nvPicPr>
          <p:cNvPr id="4" name="Picture 3" descr="Network_1.png"/>
          <p:cNvPicPr>
            <a:picLocks noChangeAspect="1"/>
          </p:cNvPicPr>
          <p:nvPr/>
        </p:nvPicPr>
        <p:blipFill>
          <a:blip r:embed="rId2" cstate="print"/>
          <a:srcRect r="17084"/>
          <a:stretch>
            <a:fillRect/>
          </a:stretch>
        </p:blipFill>
        <p:spPr>
          <a:xfrm>
            <a:off x="5597839" y="796692"/>
            <a:ext cx="2629356" cy="379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2027" y="2576891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4372" y="4103121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>
                <a:solidFill>
                  <a:srgbClr val="C00000"/>
                </a:solidFill>
              </a:rPr>
              <a:t>Switch</a:t>
            </a: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7255645" y="2519741"/>
            <a:ext cx="676382" cy="207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7255645" y="2726932"/>
            <a:ext cx="676382" cy="355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079847" y="4396940"/>
            <a:ext cx="575598" cy="35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84045" y="1253690"/>
            <a:ext cx="571500" cy="228600"/>
          </a:xfrm>
          <a:prstGeom prst="line">
            <a:avLst/>
          </a:prstGeom>
          <a:ln w="1270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198370" y="1739465"/>
            <a:ext cx="514350" cy="0"/>
          </a:xfrm>
          <a:prstGeom prst="line">
            <a:avLst/>
          </a:prstGeom>
          <a:ln w="1270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55545" y="1939490"/>
            <a:ext cx="742950" cy="285750"/>
          </a:xfrm>
          <a:prstGeom prst="line">
            <a:avLst/>
          </a:prstGeom>
          <a:ln w="1270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598420" y="2768165"/>
            <a:ext cx="1085850" cy="0"/>
          </a:xfrm>
          <a:prstGeom prst="line">
            <a:avLst/>
          </a:prstGeom>
          <a:ln w="1270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6412296" y="3283289"/>
            <a:ext cx="742950" cy="285750"/>
          </a:xfrm>
          <a:prstGeom prst="line">
            <a:avLst/>
          </a:prstGeom>
          <a:ln w="1270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084070" y="3911165"/>
            <a:ext cx="742950" cy="0"/>
          </a:xfrm>
          <a:prstGeom prst="line">
            <a:avLst/>
          </a:prstGeom>
          <a:ln w="1270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22813" y="2168090"/>
            <a:ext cx="982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>
                <a:solidFill>
                  <a:schemeClr val="accent6">
                    <a:lumMod val="75000"/>
                  </a:schemeClr>
                </a:solidFill>
              </a:rPr>
              <a:t>Data Path</a:t>
            </a:r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>
          <a:xfrm flipH="1">
            <a:off x="7141345" y="2318131"/>
            <a:ext cx="681468" cy="2140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0C90E92C-3B16-5012-D86D-7D67F4588F4F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76" y="804897"/>
            <a:ext cx="6487428" cy="18998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Device virtualization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2 solution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Divide physical switch into multiple logical switches.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Layer 3 solution</a:t>
            </a:r>
          </a:p>
          <a:p>
            <a:pPr marL="857250" lvl="2" indent="-1714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VRF technique (Virtual Routing and Forwarding)</a:t>
            </a:r>
          </a:p>
          <a:p>
            <a:pPr marL="857250" lvl="2" indent="-1714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Emulate isolated routing tables within one physical router.</a:t>
            </a:r>
          </a:p>
          <a:p>
            <a:pPr lvl="2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vlan.png"/>
          <p:cNvPicPr>
            <a:picLocks noChangeAspect="1"/>
          </p:cNvPicPr>
          <p:nvPr/>
        </p:nvPicPr>
        <p:blipFill>
          <a:blip r:embed="rId2" cstate="print"/>
          <a:srcRect b="6486"/>
          <a:stretch>
            <a:fillRect/>
          </a:stretch>
        </p:blipFill>
        <p:spPr>
          <a:xfrm>
            <a:off x="1993311" y="2747383"/>
            <a:ext cx="1786498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964" y="2748901"/>
            <a:ext cx="31261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BA3ACAEF-9CC5-A720-94C7-24E7BC3B873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17FB11-74FB-5FD6-F680-CA416049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24" y="108349"/>
            <a:ext cx="7790166" cy="519113"/>
          </a:xfrm>
        </p:spPr>
        <p:txBody>
          <a:bodyPr/>
          <a:lstStyle/>
          <a:p>
            <a:r>
              <a:rPr lang="en-US" dirty="0"/>
              <a:t>External Network Virtualization (2)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378" y="980392"/>
            <a:ext cx="4739237" cy="3394472"/>
          </a:xfrm>
        </p:spPr>
        <p:txBody>
          <a:bodyPr/>
          <a:lstStyle/>
          <a:p>
            <a:r>
              <a:rPr lang="en-US" sz="2200" dirty="0"/>
              <a:t>Data path virtualization</a:t>
            </a:r>
          </a:p>
          <a:p>
            <a:pPr lvl="1"/>
            <a:r>
              <a:rPr lang="en-US" sz="2000" dirty="0"/>
              <a:t>Hop-to-hop case</a:t>
            </a:r>
          </a:p>
          <a:p>
            <a:pPr lvl="2"/>
            <a:r>
              <a:rPr lang="en-US" dirty="0"/>
              <a:t>Consider the virtualization applied on a single hop data-path.</a:t>
            </a:r>
            <a:br>
              <a:rPr lang="en-US" dirty="0"/>
            </a:br>
            <a:endParaRPr lang="en-US" dirty="0"/>
          </a:p>
          <a:p>
            <a:pPr lvl="1">
              <a:defRPr/>
            </a:pPr>
            <a:r>
              <a:rPr lang="en-US" sz="2000" dirty="0"/>
              <a:t>Hop-to-cloud case</a:t>
            </a:r>
          </a:p>
          <a:p>
            <a:pPr lvl="2"/>
            <a:r>
              <a:rPr lang="en-US" dirty="0"/>
              <a:t>Consider the virtualization tunnels allow multi-hop data-path.</a:t>
            </a:r>
          </a:p>
        </p:txBody>
      </p:sp>
      <p:grpSp>
        <p:nvGrpSpPr>
          <p:cNvPr id="3" name="群組 18"/>
          <p:cNvGrpSpPr/>
          <p:nvPr/>
        </p:nvGrpSpPr>
        <p:grpSpPr>
          <a:xfrm>
            <a:off x="5289684" y="1234977"/>
            <a:ext cx="3371850" cy="821531"/>
            <a:chOff x="4191000" y="2514600"/>
            <a:chExt cx="4495800" cy="10953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514600"/>
              <a:ext cx="190500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2514600"/>
              <a:ext cx="190500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圓柱 12"/>
            <p:cNvSpPr/>
            <p:nvPr/>
          </p:nvSpPr>
          <p:spPr>
            <a:xfrm rot="5400000">
              <a:off x="6286500" y="2552700"/>
              <a:ext cx="228600" cy="1066800"/>
            </a:xfrm>
            <a:prstGeom prst="can">
              <a:avLst>
                <a:gd name="adj" fmla="val 93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834" y="1485009"/>
            <a:ext cx="914400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27"/>
          <p:cNvGrpSpPr/>
          <p:nvPr/>
        </p:nvGrpSpPr>
        <p:grpSpPr>
          <a:xfrm>
            <a:off x="5003934" y="2878040"/>
            <a:ext cx="4000500" cy="1178719"/>
            <a:chOff x="3810000" y="4676775"/>
            <a:chExt cx="5334000" cy="1571625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4905375"/>
              <a:ext cx="2133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77125" y="4800600"/>
              <a:ext cx="166687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4676775"/>
              <a:ext cx="15811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" descr="http://www.cisco.com/en/US/i/200001-300000/220001-230000/221001-222000/221174.jpg"/>
          <p:cNvPicPr>
            <a:picLocks noChangeAspect="1" noChangeArrowheads="1"/>
          </p:cNvPicPr>
          <p:nvPr/>
        </p:nvPicPr>
        <p:blipFill>
          <a:blip r:embed="rId7" cstate="print"/>
          <a:srcRect t="40324" b="51862"/>
          <a:stretch>
            <a:fillRect/>
          </a:stretch>
        </p:blipFill>
        <p:spPr bwMode="auto">
          <a:xfrm>
            <a:off x="5346835" y="2017542"/>
            <a:ext cx="3564731" cy="210416"/>
          </a:xfrm>
          <a:prstGeom prst="rect">
            <a:avLst/>
          </a:prstGeom>
          <a:noFill/>
        </p:spPr>
      </p:pic>
      <p:pic>
        <p:nvPicPr>
          <p:cNvPr id="17" name="Picture 7" descr="http://www.cisco.com/en/US/i/200001-300000/220001-230000/221001-222000/221174.jpg"/>
          <p:cNvPicPr>
            <a:picLocks noChangeAspect="1" noChangeArrowheads="1"/>
          </p:cNvPicPr>
          <p:nvPr/>
        </p:nvPicPr>
        <p:blipFill>
          <a:blip r:embed="rId7" cstate="print"/>
          <a:srcRect t="94775" r="16568"/>
          <a:stretch>
            <a:fillRect/>
          </a:stretch>
        </p:blipFill>
        <p:spPr bwMode="auto">
          <a:xfrm>
            <a:off x="5632585" y="3999608"/>
            <a:ext cx="2753591" cy="130277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6934" y="2799458"/>
            <a:ext cx="1600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8D5A6D36-06B8-E7D9-8A8A-1E2A2E214AA0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17E681-61DD-F5A4-C352-85824EE4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0" y="107950"/>
            <a:ext cx="7742037" cy="519113"/>
          </a:xfrm>
        </p:spPr>
        <p:txBody>
          <a:bodyPr/>
          <a:lstStyle/>
          <a:p>
            <a:r>
              <a:rPr lang="en-US" dirty="0"/>
              <a:t>External Network Virtualization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88" y="874514"/>
            <a:ext cx="7234588" cy="3394472"/>
          </a:xfrm>
        </p:spPr>
        <p:txBody>
          <a:bodyPr/>
          <a:lstStyle/>
          <a:p>
            <a:r>
              <a:rPr lang="en-US" sz="2200" dirty="0"/>
              <a:t>Protocol approach</a:t>
            </a:r>
          </a:p>
          <a:p>
            <a:pPr lvl="1"/>
            <a:r>
              <a:rPr lang="en-US" sz="2000" dirty="0"/>
              <a:t>Protocols usually use for data-path virtualization.</a:t>
            </a:r>
          </a:p>
          <a:p>
            <a:pPr lvl="1"/>
            <a:r>
              <a:rPr lang="en-US" sz="2000" dirty="0"/>
              <a:t>Three implementations</a:t>
            </a:r>
          </a:p>
          <a:p>
            <a:pPr lvl="2"/>
            <a:r>
              <a:rPr lang="en-US" sz="1800" b="1" dirty="0"/>
              <a:t>802.1Q</a:t>
            </a:r>
            <a:r>
              <a:rPr lang="en-US" sz="1800" dirty="0"/>
              <a:t> – implement hop to hop data-path virtualization</a:t>
            </a:r>
          </a:p>
          <a:p>
            <a:pPr lvl="2"/>
            <a:r>
              <a:rPr lang="en-US" sz="1800" b="1" dirty="0"/>
              <a:t>MPLS ( Multiprotocol Label Switch ) </a:t>
            </a:r>
            <a:r>
              <a:rPr lang="en-US" sz="1800" dirty="0"/>
              <a:t>– implement router and switch layer virtualization</a:t>
            </a:r>
          </a:p>
          <a:p>
            <a:pPr lvl="2"/>
            <a:r>
              <a:rPr lang="en-US" sz="1800" b="1" dirty="0"/>
              <a:t>GRE (Generic Routing Encapsulation ) </a:t>
            </a:r>
            <a:r>
              <a:rPr lang="en-US" sz="1800" dirty="0"/>
              <a:t>– implement virtualization among wide variety of networks with tunneling technique.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E3311180-428B-2EBA-5559-7ECF0FD81DE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BD33F3-F633-D411-C8E0-A39C1F45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07950"/>
            <a:ext cx="7780338" cy="519113"/>
          </a:xfrm>
        </p:spPr>
        <p:txBody>
          <a:bodyPr/>
          <a:lstStyle/>
          <a:p>
            <a:r>
              <a:rPr lang="en-US" dirty="0"/>
              <a:t>External Network Virtualization (4)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015" y="874513"/>
            <a:ext cx="4556749" cy="3394472"/>
          </a:xfrm>
        </p:spPr>
        <p:txBody>
          <a:bodyPr/>
          <a:lstStyle/>
          <a:p>
            <a:r>
              <a:rPr lang="en-US" sz="2000" dirty="0"/>
              <a:t>802.1Q</a:t>
            </a:r>
          </a:p>
          <a:p>
            <a:pPr lvl="1"/>
            <a:r>
              <a:rPr lang="en-US" sz="2000" dirty="0"/>
              <a:t>Standard by IEEE 802.1</a:t>
            </a:r>
          </a:p>
          <a:p>
            <a:pPr lvl="1"/>
            <a:r>
              <a:rPr lang="en-US" sz="2000" dirty="0"/>
              <a:t>Not encapsulate the original frame</a:t>
            </a:r>
          </a:p>
          <a:p>
            <a:pPr lvl="1"/>
            <a:r>
              <a:rPr lang="en-US" sz="2000" dirty="0"/>
              <a:t>Add a 32-bit field between </a:t>
            </a:r>
            <a:r>
              <a:rPr lang="en-US" sz="2000" i="1" dirty="0"/>
              <a:t>MAC address </a:t>
            </a:r>
            <a:r>
              <a:rPr lang="en-US" sz="2000" dirty="0"/>
              <a:t>and </a:t>
            </a:r>
            <a:r>
              <a:rPr lang="en-US" sz="2000" i="1" dirty="0" err="1"/>
              <a:t>EtherTypes</a:t>
            </a:r>
            <a:r>
              <a:rPr lang="en-US" sz="2000" i="1" dirty="0"/>
              <a:t> </a:t>
            </a:r>
            <a:r>
              <a:rPr lang="en-US" sz="2000" dirty="0"/>
              <a:t>field</a:t>
            </a:r>
          </a:p>
          <a:p>
            <a:pPr lvl="2"/>
            <a:r>
              <a:rPr lang="en-US" altLang="zh-TW" sz="2000" dirty="0"/>
              <a:t>ETYPE(2B): Protocol identifier</a:t>
            </a:r>
          </a:p>
          <a:p>
            <a:pPr lvl="2"/>
            <a:r>
              <a:rPr lang="en-US" altLang="zh-TW" sz="2000" dirty="0"/>
              <a:t>Dot1Q Tag(2B): VLAN number, Priority code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863" y="1121568"/>
            <a:ext cx="672989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164" y="1178718"/>
            <a:ext cx="1693069" cy="2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314" y="3636168"/>
            <a:ext cx="1693069" cy="2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413" y="1693068"/>
            <a:ext cx="24145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413" y="3150393"/>
            <a:ext cx="24145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764" y="2150268"/>
            <a:ext cx="3093244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7139787" y="3986703"/>
            <a:ext cx="17732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050" dirty="0"/>
              <a:t>CE: Customer Edge router</a:t>
            </a:r>
          </a:p>
          <a:p>
            <a:pPr algn="r"/>
            <a:r>
              <a:rPr lang="en-US" altLang="zh-TW" sz="1050" dirty="0"/>
              <a:t>PE: Provider Edge router</a:t>
            </a:r>
            <a:endParaRPr lang="zh-TW" altLang="en-US" sz="105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2BD58E-3C5C-2541-F423-888056B57022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C3532B-D9ED-93D6-D2C7-1D2F091E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74" y="107950"/>
            <a:ext cx="7770913" cy="519113"/>
          </a:xfrm>
        </p:spPr>
        <p:txBody>
          <a:bodyPr/>
          <a:lstStyle/>
          <a:p>
            <a:r>
              <a:rPr lang="en-US" dirty="0"/>
              <a:t>External Network Virtualization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0.1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4568E-6 L 3.88889E-6 0.0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531E-6 L 1.11111E-6 0.1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11111 L 1.11111E-6 0.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2099E-6 L -0.00105 0.102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1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5249F3C-64A3-A0B6-EB8E-BDB53CE83B2B}"/>
              </a:ext>
            </a:extLst>
          </p:cNvPr>
          <p:cNvGrpSpPr/>
          <p:nvPr/>
        </p:nvGrpSpPr>
        <p:grpSpPr>
          <a:xfrm>
            <a:off x="2112924" y="1285072"/>
            <a:ext cx="5779792" cy="3265603"/>
            <a:chOff x="938479" y="1428750"/>
            <a:chExt cx="8009909" cy="377080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1650" y="2743200"/>
              <a:ext cx="5429250" cy="101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字方塊 20"/>
            <p:cNvSpPr txBox="1"/>
            <p:nvPr/>
          </p:nvSpPr>
          <p:spPr>
            <a:xfrm>
              <a:off x="6686551" y="2971800"/>
              <a:ext cx="2261837" cy="36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50" dirty="0"/>
                <a:t>Physical Network</a:t>
              </a:r>
              <a:endParaRPr lang="zh-TW" altLang="en-US" sz="1350" dirty="0"/>
            </a:p>
          </p:txBody>
        </p:sp>
        <p:grpSp>
          <p:nvGrpSpPr>
            <p:cNvPr id="3" name="群組 23"/>
            <p:cNvGrpSpPr/>
            <p:nvPr/>
          </p:nvGrpSpPr>
          <p:grpSpPr>
            <a:xfrm>
              <a:off x="1771650" y="1428750"/>
              <a:ext cx="5691456" cy="1171575"/>
              <a:chOff x="790575" y="1905000"/>
              <a:chExt cx="7588608" cy="1562100"/>
            </a:xfrm>
          </p:grpSpPr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0575" y="1905000"/>
                <a:ext cx="6677025" cy="156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7620000" y="2133600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VN 1</a:t>
                </a:r>
                <a:endParaRPr lang="zh-TW" altLang="en-US" sz="1350" dirty="0"/>
              </a:p>
            </p:txBody>
          </p:sp>
        </p:grpSp>
        <p:grpSp>
          <p:nvGrpSpPr>
            <p:cNvPr id="5" name="群組 24"/>
            <p:cNvGrpSpPr/>
            <p:nvPr/>
          </p:nvGrpSpPr>
          <p:grpSpPr>
            <a:xfrm>
              <a:off x="1752518" y="3829050"/>
              <a:ext cx="5598587" cy="1128713"/>
              <a:chOff x="914400" y="5105400"/>
              <a:chExt cx="7464783" cy="1504950"/>
            </a:xfrm>
          </p:grpSpPr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4400" y="5105400"/>
                <a:ext cx="6867525" cy="150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文字方塊 21"/>
              <p:cNvSpPr txBox="1"/>
              <p:nvPr/>
            </p:nvSpPr>
            <p:spPr>
              <a:xfrm>
                <a:off x="7620000" y="5257800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VN 2</a:t>
                </a:r>
                <a:endParaRPr lang="zh-TW" altLang="en-US" sz="1350" dirty="0"/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938479" y="2503049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Source</a:t>
              </a:r>
              <a:endParaRPr lang="zh-TW" altLang="en-US" sz="135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747144" y="2277899"/>
              <a:ext cx="10214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destination</a:t>
              </a:r>
              <a:endParaRPr lang="zh-TW" altLang="en-US" sz="135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700587" y="4673144"/>
              <a:ext cx="1742372" cy="36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50" dirty="0"/>
                <a:t>destination</a:t>
              </a:r>
              <a:endParaRPr lang="zh-TW" altLang="en-US" sz="135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0250" y="1657350"/>
              <a:ext cx="6429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4057650"/>
              <a:ext cx="6429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1464469"/>
              <a:ext cx="742950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1464469"/>
              <a:ext cx="742950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1657350"/>
              <a:ext cx="5286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4057650"/>
              <a:ext cx="5286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3000" y="1885950"/>
              <a:ext cx="523119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文字方塊 27"/>
            <p:cNvSpPr txBox="1"/>
            <p:nvPr/>
          </p:nvSpPr>
          <p:spPr>
            <a:xfrm>
              <a:off x="938479" y="4899475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Source</a:t>
              </a:r>
              <a:endParaRPr lang="zh-TW" altLang="en-US" sz="1350" dirty="0"/>
            </a:p>
          </p:txBody>
        </p:sp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3000" y="4286250"/>
              <a:ext cx="523119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63031" y="2343150"/>
              <a:ext cx="523119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1943100"/>
              <a:ext cx="6429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9100" y="2400300"/>
              <a:ext cx="5286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4650" y="3886201"/>
              <a:ext cx="742950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650" y="4572000"/>
              <a:ext cx="523119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4650" y="3886201"/>
              <a:ext cx="742950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750" y="4286250"/>
              <a:ext cx="6429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1950" y="4800600"/>
              <a:ext cx="528638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t="8238" r="2307" b="11920"/>
            <a:stretch>
              <a:fillRect/>
            </a:stretch>
          </p:blipFill>
          <p:spPr bwMode="auto">
            <a:xfrm>
              <a:off x="5026100" y="1948758"/>
              <a:ext cx="716772" cy="16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881185" y="827872"/>
            <a:ext cx="6172200" cy="457200"/>
          </a:xfrm>
        </p:spPr>
        <p:txBody>
          <a:bodyPr>
            <a:normAutofit/>
          </a:bodyPr>
          <a:lstStyle/>
          <a:p>
            <a:r>
              <a:rPr lang="en-US" sz="2200" dirty="0"/>
              <a:t>Example of 802.1Q</a:t>
            </a: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8FE3547A-B66B-FBF6-2B88-078CA6FB37C8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9DCA3E-9AE7-A225-4622-0C93EC9F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84" y="107950"/>
            <a:ext cx="7794503" cy="519113"/>
          </a:xfrm>
        </p:spPr>
        <p:txBody>
          <a:bodyPr/>
          <a:lstStyle/>
          <a:p>
            <a:r>
              <a:rPr lang="en-US" dirty="0"/>
              <a:t>External Network Virtualization (6)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52" y="775072"/>
            <a:ext cx="6304547" cy="12558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MPLS ( Multiprotocol Label Switch 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Also classified as layer 2.5 virtualization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Add one or more labels into package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Need Label Switch Router(LSR) to read MPLS header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837" y="2261937"/>
            <a:ext cx="4239497" cy="23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2D1C18-18E9-AFE6-CD66-DBB77CB18EC5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0C2C691-CCCB-E583-F20D-82440C7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108349"/>
            <a:ext cx="7819042" cy="519113"/>
          </a:xfrm>
        </p:spPr>
        <p:txBody>
          <a:bodyPr/>
          <a:lstStyle/>
          <a:p>
            <a:r>
              <a:rPr lang="en-US" dirty="0"/>
              <a:t>External Network Virtualization (7)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External Network Virtualization (8)</a:t>
            </a:r>
            <a:endParaRPr lang="zh-TW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798" y="2387065"/>
            <a:ext cx="5429250" cy="101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7504698" y="2615665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Physical Network</a:t>
            </a:r>
            <a:endParaRPr lang="zh-TW" altLang="en-US" sz="1350" dirty="0"/>
          </a:p>
        </p:txBody>
      </p:sp>
      <p:grpSp>
        <p:nvGrpSpPr>
          <p:cNvPr id="5" name="群組 24"/>
          <p:cNvGrpSpPr/>
          <p:nvPr/>
        </p:nvGrpSpPr>
        <p:grpSpPr>
          <a:xfrm>
            <a:off x="2570666" y="3472915"/>
            <a:ext cx="5598587" cy="1128713"/>
            <a:chOff x="914400" y="5105400"/>
            <a:chExt cx="7464783" cy="1504950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5105400"/>
              <a:ext cx="6867525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文字方塊 21"/>
            <p:cNvSpPr txBox="1"/>
            <p:nvPr/>
          </p:nvSpPr>
          <p:spPr>
            <a:xfrm>
              <a:off x="7620000" y="5257800"/>
              <a:ext cx="759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VN 2</a:t>
              </a:r>
              <a:endParaRPr lang="zh-TW" altLang="en-US" sz="1350" dirty="0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3545635" y="165735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4</a:t>
            </a:r>
            <a:endParaRPr lang="zh-TW" altLang="en-US" sz="135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306633" y="370151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4</a:t>
            </a:r>
            <a:endParaRPr lang="zh-TW" altLang="en-US" sz="135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148590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5</a:t>
            </a:r>
            <a:endParaRPr lang="zh-TW" altLang="en-US" sz="135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000500" y="195185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7</a:t>
            </a:r>
            <a:endParaRPr lang="zh-TW" altLang="en-US" sz="135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631485" y="187271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8</a:t>
            </a:r>
            <a:endParaRPr lang="zh-TW" altLang="en-US" sz="135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317285" y="200025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9</a:t>
            </a:r>
            <a:endParaRPr lang="zh-TW" altLang="en-US" sz="135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657850" y="172325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2</a:t>
            </a:r>
            <a:endParaRPr lang="zh-TW" altLang="en-US" sz="135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3548715-F487-C98C-166F-6C8BEE2DE2A7}"/>
              </a:ext>
            </a:extLst>
          </p:cNvPr>
          <p:cNvGrpSpPr/>
          <p:nvPr/>
        </p:nvGrpSpPr>
        <p:grpSpPr>
          <a:xfrm>
            <a:off x="2624485" y="1169486"/>
            <a:ext cx="5691456" cy="1285874"/>
            <a:chOff x="1771650" y="1314451"/>
            <a:chExt cx="5691456" cy="1285874"/>
          </a:xfrm>
        </p:grpSpPr>
        <p:grpSp>
          <p:nvGrpSpPr>
            <p:cNvPr id="3" name="群組 23"/>
            <p:cNvGrpSpPr/>
            <p:nvPr/>
          </p:nvGrpSpPr>
          <p:grpSpPr>
            <a:xfrm>
              <a:off x="1771650" y="1428750"/>
              <a:ext cx="5691456" cy="1171575"/>
              <a:chOff x="790575" y="1905000"/>
              <a:chExt cx="7588608" cy="1562100"/>
            </a:xfrm>
          </p:grpSpPr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0575" y="1905000"/>
                <a:ext cx="6677025" cy="156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7620000" y="2133600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VN 1</a:t>
                </a:r>
                <a:endParaRPr lang="zh-TW" altLang="en-US" sz="1350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8832" y="1657351"/>
              <a:ext cx="550069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4650" y="1428750"/>
              <a:ext cx="742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57650" y="1314451"/>
              <a:ext cx="742950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950" y="1485901"/>
            <a:ext cx="550069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6980" y="3701516"/>
            <a:ext cx="550069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2798" y="3530066"/>
            <a:ext cx="721519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8748" y="3872965"/>
            <a:ext cx="721519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文字方塊 39"/>
          <p:cNvSpPr txBox="1"/>
          <p:nvPr/>
        </p:nvSpPr>
        <p:spPr>
          <a:xfrm>
            <a:off x="3017517" y="2910166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CE</a:t>
            </a:r>
            <a:endParaRPr lang="zh-TW" altLang="en-US" sz="135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961398" y="2729965"/>
            <a:ext cx="389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LER</a:t>
            </a:r>
            <a:endParaRPr lang="zh-TW" altLang="en-US" sz="135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486027" y="2958565"/>
            <a:ext cx="389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LSR</a:t>
            </a:r>
            <a:endParaRPr lang="zh-TW" altLang="en-US" sz="135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800477" y="3015715"/>
            <a:ext cx="389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LER</a:t>
            </a:r>
            <a:endParaRPr lang="zh-TW" altLang="en-US" sz="135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257677" y="2729965"/>
            <a:ext cx="389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LER</a:t>
            </a:r>
            <a:endParaRPr lang="zh-TW" altLang="en-US" sz="135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114677" y="3310216"/>
            <a:ext cx="389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CE</a:t>
            </a:r>
            <a:endParaRPr lang="zh-TW" altLang="en-US" sz="135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104648" y="2967316"/>
            <a:ext cx="389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CE</a:t>
            </a:r>
            <a:endParaRPr lang="zh-TW" altLang="en-US" sz="135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047248" y="2615665"/>
            <a:ext cx="389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LSR</a:t>
            </a:r>
            <a:endParaRPr lang="zh-TW" altLang="en-US" sz="135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075948" y="4110316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9</a:t>
            </a:r>
            <a:endParaRPr lang="zh-TW" altLang="en-US" sz="135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475998" y="370151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2</a:t>
            </a:r>
            <a:endParaRPr lang="zh-TW" altLang="en-US" sz="135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5390148" y="3538816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5</a:t>
            </a:r>
            <a:endParaRPr lang="zh-TW" altLang="en-US" sz="135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4818648" y="398726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7</a:t>
            </a:r>
            <a:endParaRPr lang="zh-TW" altLang="en-US" sz="135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914400" y="817574"/>
            <a:ext cx="6172200" cy="457200"/>
          </a:xfrm>
        </p:spPr>
        <p:txBody>
          <a:bodyPr>
            <a:normAutofit/>
          </a:bodyPr>
          <a:lstStyle/>
          <a:p>
            <a:r>
              <a:rPr lang="en-US" sz="2000" dirty="0"/>
              <a:t>Example of MPLS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248" y="3587216"/>
            <a:ext cx="550069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B6CCDA14-C242-7DD0-5AB2-9F731ADB2A2E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737E-7 L 0.125 0.04441 " pathEditMode="relative" ptsTypes="AA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0494E-6 L 0.14167 -1.6049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26667 0.0666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5 -0.0444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17284E-7 L 0.125 0.0444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/>
              <a:t>External network virtualization</a:t>
            </a:r>
          </a:p>
          <a:p>
            <a:r>
              <a:rPr lang="en-US" dirty="0"/>
              <a:t>Internal network virtualization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62D1BF-4138-A0E2-98C2-AB4C2C50C97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External Network Virtualization (9)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8" y="805653"/>
            <a:ext cx="7791651" cy="16418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GRE ( Generic Routing Encapsulation 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GRE is a tunnel protocol developed by CISCO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Encapsulate a wide variety of network layer protocols inside virtual point-to-point links over an Internet Protocol internetwork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Stateless property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This means end-point doesn't keep information about the state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001" y="3462686"/>
            <a:ext cx="5150644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301" y="3634136"/>
            <a:ext cx="978694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351" y="3634136"/>
            <a:ext cx="60721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101" y="3176937"/>
            <a:ext cx="212690" cy="3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22"/>
          <p:cNvGrpSpPr/>
          <p:nvPr/>
        </p:nvGrpSpPr>
        <p:grpSpPr>
          <a:xfrm>
            <a:off x="2172301" y="3176936"/>
            <a:ext cx="978694" cy="757238"/>
            <a:chOff x="1676400" y="4495800"/>
            <a:chExt cx="1304925" cy="100965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5105400"/>
              <a:ext cx="1304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4495800"/>
              <a:ext cx="283586" cy="51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952" y="3691287"/>
            <a:ext cx="992981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5751" y="3176936"/>
            <a:ext cx="23574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迴轉箭號 27"/>
          <p:cNvSpPr/>
          <p:nvPr/>
        </p:nvSpPr>
        <p:spPr>
          <a:xfrm>
            <a:off x="2515201" y="2719736"/>
            <a:ext cx="4400550" cy="5715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schemeClr val="tx1"/>
                </a:solidFill>
              </a:rPr>
              <a:t> Built  Tunnel</a:t>
            </a:r>
            <a:endParaRPr lang="zh-TW" altLang="en-US" sz="1350" dirty="0">
              <a:solidFill>
                <a:schemeClr val="tx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801" y="3748436"/>
            <a:ext cx="60721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D2054A43-5247-8AAB-3129-BACCBD8137CD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13333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17284E-7 C 0.04775 -0.01605 0.09549 -0.03241 0.14636 -0.04383 C 0.19722 -0.05556 0.25 -0.0679 0.30521 -0.07006 C 0.36042 -0.07222 0.42934 -0.06975 0.47726 -0.05617 C 0.52518 -0.04259 0.57188 0.00617 0.59271 0.01235 " pathEditMode="relative" rAng="0" ptsTypes="AAA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-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15 1.35802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External network virtualization</a:t>
            </a:r>
          </a:p>
          <a:p>
            <a:r>
              <a:rPr lang="en-US" dirty="0">
                <a:solidFill>
                  <a:srgbClr val="C00000"/>
                </a:solidFill>
              </a:rPr>
              <a:t>Internal network virtualization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D45D65-CA00-0DF4-2288-6563D7C75A4E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99" y="108349"/>
            <a:ext cx="7799791" cy="519113"/>
          </a:xfrm>
        </p:spPr>
        <p:txBody>
          <a:bodyPr/>
          <a:lstStyle/>
          <a:p>
            <a:r>
              <a:rPr lang="en-US" dirty="0"/>
              <a:t>Internal Network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86" y="825056"/>
            <a:ext cx="7330841" cy="35063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Internal network virtualization</a:t>
            </a:r>
          </a:p>
          <a:p>
            <a:pPr lvl="1"/>
            <a:r>
              <a:rPr lang="en-US" dirty="0"/>
              <a:t>A single system is configured with containers, such as the </a:t>
            </a:r>
            <a:r>
              <a:rPr lang="en-US" dirty="0" err="1"/>
              <a:t>Xen</a:t>
            </a:r>
            <a:r>
              <a:rPr lang="en-US" dirty="0"/>
              <a:t> domain, combined with hypervisor control programs or pseudo-interfaces such as the VNIC, to create a “network in a box”.</a:t>
            </a:r>
          </a:p>
          <a:p>
            <a:pPr lvl="1"/>
            <a:r>
              <a:rPr lang="en-US" dirty="0"/>
              <a:t>This solution improves overall efficiency of a single system by isolating applications to separate containers and/or pseudo interfaces.</a:t>
            </a:r>
          </a:p>
          <a:p>
            <a:pPr lvl="1"/>
            <a:r>
              <a:rPr lang="en-US" dirty="0"/>
              <a:t>Virtual machine and virtual switch :</a:t>
            </a:r>
          </a:p>
          <a:p>
            <a:pPr lvl="2"/>
            <a:r>
              <a:rPr lang="en-US" dirty="0"/>
              <a:t>The VMs are connected logically to each other so that they can send data to and receive data from each other.</a:t>
            </a:r>
          </a:p>
          <a:p>
            <a:pPr lvl="2"/>
            <a:r>
              <a:rPr lang="en-US" dirty="0"/>
              <a:t>Each virtual network is serviced by a single virtual switch.</a:t>
            </a:r>
          </a:p>
          <a:p>
            <a:pPr lvl="2"/>
            <a:r>
              <a:rPr lang="en-US" dirty="0"/>
              <a:t>A virtual network can be connected to a physical network by associating one or more network adapters (uplink adapters) with the virtual switch.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4D49C2-20DE-CDCA-8D03-DC9AD91B8AD1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808" y="1433711"/>
            <a:ext cx="2593181" cy="26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Internal Network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256" y="913617"/>
            <a:ext cx="5694546" cy="3648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Properties of virtual switch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 virtual switch works much like a physical Ethernet switch.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It detects which VMs are logically connected to each of its virtual ports and uses that information to forward traffic to the correct virtual machines.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Typical virtual network configuration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Communication network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Connect VMs on different hosts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Storage network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Connect VMs to remote storage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Management network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Individual links for system administration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E912CB-AC26-7320-4541-6AABBECE31D2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99" y="108349"/>
            <a:ext cx="7799791" cy="519113"/>
          </a:xfrm>
        </p:spPr>
        <p:txBody>
          <a:bodyPr/>
          <a:lstStyle/>
          <a:p>
            <a:r>
              <a:rPr lang="en-US" dirty="0"/>
              <a:t>Internal Network Virtualization (3)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332" y="1374554"/>
            <a:ext cx="4838502" cy="31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4233A3FC-09B3-0388-0FF4-8626CB295DFC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A49CA0-8CBC-B344-ADFC-941A6E44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4" y="917354"/>
            <a:ext cx="6172200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Network virtualization example form VMware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99" y="108349"/>
            <a:ext cx="7799791" cy="519113"/>
          </a:xfrm>
        </p:spPr>
        <p:txBody>
          <a:bodyPr/>
          <a:lstStyle/>
          <a:p>
            <a:r>
              <a:rPr lang="en-US" dirty="0"/>
              <a:t>KVM 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885" y="872892"/>
            <a:ext cx="7532971" cy="3111968"/>
          </a:xfrm>
        </p:spPr>
        <p:txBody>
          <a:bodyPr/>
          <a:lstStyle/>
          <a:p>
            <a:r>
              <a:rPr lang="en-US" sz="2200" dirty="0"/>
              <a:t>In KVM system</a:t>
            </a:r>
          </a:p>
          <a:p>
            <a:pPr lvl="1"/>
            <a:r>
              <a:rPr lang="en-US" sz="2000" dirty="0"/>
              <a:t>KVM focuses on CPU and memory virtualization, so IO virtualization framework is completed by QEMU.</a:t>
            </a:r>
          </a:p>
          <a:p>
            <a:pPr lvl="1"/>
            <a:r>
              <a:rPr lang="en-US" sz="2000" dirty="0"/>
              <a:t>In QEMU, network interface of virtual machines connect to host by TUN/TAP driver and Linux bridge.</a:t>
            </a:r>
          </a:p>
          <a:p>
            <a:pPr lvl="2"/>
            <a:r>
              <a:rPr lang="en-US" sz="1800" dirty="0"/>
              <a:t>Virtual machines connect to host by a virtual network adapter, which is implemented by TUN/TAP driver.</a:t>
            </a:r>
          </a:p>
          <a:p>
            <a:pPr lvl="2"/>
            <a:r>
              <a:rPr lang="en-US" sz="1800" dirty="0"/>
              <a:t>Virtual adapters will connect to Linux bridges, which play the role of virtual switch.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A8E45F-C465-8340-3220-A65F60738C91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KVM 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44153"/>
            <a:ext cx="7565457" cy="367188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TUN/TAP driver</a:t>
            </a:r>
          </a:p>
          <a:p>
            <a:pPr lvl="1"/>
            <a:r>
              <a:rPr lang="en-US" dirty="0"/>
              <a:t>TUN and TAP are virtual network kernel drivers :</a:t>
            </a:r>
          </a:p>
          <a:p>
            <a:pPr lvl="2"/>
            <a:r>
              <a:rPr lang="en-US" sz="2100" dirty="0"/>
              <a:t>TAP (as in network tap) simulates an Ethernet device and operates with layer 2 packets such as Ethernet frames.</a:t>
            </a:r>
          </a:p>
          <a:p>
            <a:pPr lvl="2"/>
            <a:r>
              <a:rPr lang="en-US" sz="2100" dirty="0"/>
              <a:t>TUN (as in network </a:t>
            </a:r>
            <a:r>
              <a:rPr lang="en-US" sz="2100" dirty="0" err="1"/>
              <a:t>TUNnel</a:t>
            </a:r>
            <a:r>
              <a:rPr lang="en-US" sz="2100" dirty="0"/>
              <a:t>) simulates a network layer device and operates with layer 3 packets such as IP.</a:t>
            </a:r>
            <a:br>
              <a:rPr lang="en-US" sz="2100" dirty="0"/>
            </a:br>
            <a:endParaRPr lang="en-US" sz="2100" dirty="0"/>
          </a:p>
          <a:p>
            <a:pPr lvl="1"/>
            <a:r>
              <a:rPr lang="en-US" dirty="0"/>
              <a:t>Data flow of TUN/TAP driver</a:t>
            </a:r>
          </a:p>
          <a:p>
            <a:pPr lvl="2"/>
            <a:r>
              <a:rPr lang="en-US" sz="2100" dirty="0"/>
              <a:t>Packets sent by an operating system via a TUN/TAP device are delivered to a user-space program that attaches itself to the device.</a:t>
            </a:r>
          </a:p>
          <a:p>
            <a:pPr lvl="2"/>
            <a:r>
              <a:rPr lang="en-US" sz="2100" dirty="0"/>
              <a:t>A user-space program may pass packets into a TUN/TAP device.</a:t>
            </a:r>
            <a:r>
              <a:rPr lang="zh-TW" altLang="en-US" sz="2100" dirty="0"/>
              <a:t>  </a:t>
            </a:r>
            <a:r>
              <a:rPr lang="en-US" sz="2100" dirty="0"/>
              <a:t>TUN/TAP device delivers (or "injects") these packets to the operating system network stack thus emulating their reception from an external source.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436577-7D55-F9B3-8782-F1CB63FD290B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KVM Approach (3)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780701"/>
            <a:ext cx="5600700" cy="39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30"/>
          <p:cNvCxnSpPr>
            <a:cxnSpLocks/>
          </p:cNvCxnSpPr>
          <p:nvPr/>
        </p:nvCxnSpPr>
        <p:spPr>
          <a:xfrm rot="5400000">
            <a:off x="3629025" y="2102218"/>
            <a:ext cx="1428750" cy="0"/>
          </a:xfrm>
          <a:prstGeom prst="line">
            <a:avLst/>
          </a:prstGeom>
          <a:ln w="76200">
            <a:solidFill>
              <a:srgbClr val="FFFF00"/>
            </a:solidFill>
            <a:tail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rot="5400000">
            <a:off x="956292" y="2387968"/>
            <a:ext cx="2571750" cy="0"/>
          </a:xfrm>
          <a:prstGeom prst="line">
            <a:avLst/>
          </a:prstGeom>
          <a:ln w="76200">
            <a:solidFill>
              <a:srgbClr val="FFFF00"/>
            </a:solidFill>
            <a:head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rot="5400000">
            <a:off x="4679642" y="3128977"/>
            <a:ext cx="2743200" cy="0"/>
          </a:xfrm>
          <a:prstGeom prst="line">
            <a:avLst/>
          </a:prstGeom>
          <a:ln w="76200">
            <a:solidFill>
              <a:srgbClr val="FFFF00"/>
            </a:solidFill>
            <a:tail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rot="5400000">
            <a:off x="3114675" y="3245218"/>
            <a:ext cx="857250" cy="0"/>
          </a:xfrm>
          <a:prstGeom prst="line">
            <a:avLst/>
          </a:prstGeom>
          <a:ln w="76200">
            <a:solidFill>
              <a:srgbClr val="FFFF00"/>
            </a:solidFill>
            <a:tailEnd type="stealt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rot="5400000">
            <a:off x="2628900" y="1444993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rot="5400000">
            <a:off x="4514850" y="218209"/>
            <a:ext cx="0" cy="308610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rot="5400000">
            <a:off x="3955778" y="2405113"/>
            <a:ext cx="0" cy="82296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rot="5400000">
            <a:off x="2907992" y="3022333"/>
            <a:ext cx="0" cy="130302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rot="5400000">
            <a:off x="2604153" y="724903"/>
            <a:ext cx="0" cy="75438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0F182E54-15C5-DD74-20C8-D07C97779D78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enjr.tw/files/images/xennetworking/bridge_mode.png"/>
          <p:cNvPicPr>
            <a:picLocks noChangeAspect="1" noChangeArrowheads="1"/>
          </p:cNvPicPr>
          <p:nvPr/>
        </p:nvPicPr>
        <p:blipFill>
          <a:blip r:embed="rId2" cstate="print"/>
          <a:srcRect l="6475" r="7351" b="4072"/>
          <a:stretch/>
        </p:blipFill>
        <p:spPr bwMode="auto">
          <a:xfrm>
            <a:off x="6047992" y="1655545"/>
            <a:ext cx="2956007" cy="21656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KVM Approach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06" y="874514"/>
            <a:ext cx="5680260" cy="3394472"/>
          </a:xfrm>
        </p:spPr>
        <p:txBody>
          <a:bodyPr/>
          <a:lstStyle/>
          <a:p>
            <a:r>
              <a:rPr lang="en-US" sz="2000" dirty="0"/>
              <a:t>Linux bridge</a:t>
            </a:r>
          </a:p>
          <a:p>
            <a:pPr lvl="1"/>
            <a:r>
              <a:rPr lang="en-US" sz="1800" dirty="0"/>
              <a:t>Bridging is a forwarding technique used in packet-switched computer networks.</a:t>
            </a:r>
          </a:p>
          <a:p>
            <a:pPr lvl="1"/>
            <a:r>
              <a:rPr lang="en-US" sz="1800" dirty="0"/>
              <a:t>Unlike routing, bridging makes no assumptions about where in a network a particular address is located.</a:t>
            </a:r>
          </a:p>
          <a:p>
            <a:pPr lvl="1"/>
            <a:r>
              <a:rPr lang="en-US" sz="1800" dirty="0"/>
              <a:t>Bridging depends on flooding and examination of source addresses in received packet headers to locate unknown devices.</a:t>
            </a:r>
          </a:p>
          <a:p>
            <a:pPr lvl="1"/>
            <a:r>
              <a:rPr lang="en-US" sz="1800" dirty="0"/>
              <a:t>Bridging connects multiple network segments at the data link layer (Layer 2) of the OSI model.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D2E2EF-F972-A1A5-5E01-FC8962DCE9C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108349"/>
            <a:ext cx="7732414" cy="519113"/>
          </a:xfrm>
        </p:spPr>
        <p:txBody>
          <a:bodyPr/>
          <a:lstStyle/>
          <a:p>
            <a:r>
              <a:rPr lang="en-US" dirty="0"/>
              <a:t>KVM Approach (5)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908" y="1341835"/>
            <a:ext cx="4880476" cy="32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50CAE5BB-C166-F72B-2A2C-A1F8ED3E0D49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40D25-7DA7-C79B-E1FC-321501B6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45" y="802488"/>
            <a:ext cx="6172200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TAP/TUN driver + Linux Bridge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777" y="785368"/>
            <a:ext cx="7180446" cy="2396088"/>
          </a:xfrm>
        </p:spPr>
        <p:txBody>
          <a:bodyPr>
            <a:noAutofit/>
          </a:bodyPr>
          <a:lstStyle/>
          <a:p>
            <a:r>
              <a:rPr lang="en-US" sz="2000" dirty="0"/>
              <a:t>What is computer network ?</a:t>
            </a:r>
          </a:p>
          <a:p>
            <a:pPr lvl="1"/>
            <a:r>
              <a:rPr lang="en-US" sz="1600" dirty="0"/>
              <a:t>A computer network, often simply referred to as a network, is a collection of computers and devices interconnected by communications channels that facilitate communications among users and allows users to share resources.</a:t>
            </a:r>
          </a:p>
          <a:p>
            <a:r>
              <a:rPr lang="en-US" sz="2000" dirty="0"/>
              <a:t>Why should we study network ?</a:t>
            </a:r>
          </a:p>
          <a:p>
            <a:pPr lvl="1"/>
            <a:r>
              <a:rPr lang="en-US" sz="1600" dirty="0"/>
              <a:t>Computer networks are used for communication and coordination, as well as commerce by large as well as small organizations.</a:t>
            </a:r>
          </a:p>
          <a:p>
            <a:pPr lvl="1"/>
            <a:r>
              <a:rPr lang="en-US" sz="1600" dirty="0"/>
              <a:t>Computer networks and the Internet is a vital part of business infrastructure.</a:t>
            </a:r>
          </a:p>
        </p:txBody>
      </p:sp>
      <p:pic>
        <p:nvPicPr>
          <p:cNvPr id="4" name="Picture 2" descr="FIG01_03"/>
          <p:cNvPicPr>
            <a:picLocks noChangeAspect="1" noChangeArrowheads="1"/>
          </p:cNvPicPr>
          <p:nvPr/>
        </p:nvPicPr>
        <p:blipFill>
          <a:blip r:embed="rId2" cstate="print"/>
          <a:srcRect t="9048"/>
          <a:stretch>
            <a:fillRect/>
          </a:stretch>
        </p:blipFill>
        <p:spPr>
          <a:xfrm>
            <a:off x="3051208" y="3219956"/>
            <a:ext cx="3893757" cy="1385500"/>
          </a:xfrm>
          <a:prstGeom prst="rect">
            <a:avLst/>
          </a:prstGeom>
          <a:noFill/>
          <a:ln/>
        </p:spPr>
      </p:pic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13AD9ACD-534D-4A6F-06B4-F67815D8A414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iapositiv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723" y="2399084"/>
            <a:ext cx="3307583" cy="21801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5" y="108349"/>
            <a:ext cx="7751665" cy="519113"/>
          </a:xfrm>
        </p:spPr>
        <p:txBody>
          <a:bodyPr/>
          <a:lstStyle/>
          <a:p>
            <a:r>
              <a:rPr lang="en-US" dirty="0"/>
              <a:t>Xen 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4" y="874101"/>
            <a:ext cx="5651335" cy="26165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In </a:t>
            </a:r>
            <a:r>
              <a:rPr lang="en-US" sz="2000" dirty="0" err="1"/>
              <a:t>Xen</a:t>
            </a:r>
            <a:r>
              <a:rPr lang="en-US" sz="2000" dirty="0"/>
              <a:t>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Since implemented by </a:t>
            </a:r>
            <a:r>
              <a:rPr lang="en-US" sz="1800" dirty="0" err="1"/>
              <a:t>para</a:t>
            </a:r>
            <a:r>
              <a:rPr lang="en-US" sz="1800" dirty="0"/>
              <a:t>-virtualization, guest OS loads modified network interface drivers.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Modified network interface drivers,</a:t>
            </a:r>
            <a:r>
              <a:rPr lang="en-US" altLang="zh-TW" sz="1800" dirty="0"/>
              <a:t> which act as TAP in KVM approach,</a:t>
            </a:r>
            <a:r>
              <a:rPr lang="en-US" sz="1800" dirty="0"/>
              <a:t> communicate with virtual switches in Dom0.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Virtual switch in Xen can be implemented by Linux bridge or work with other approaches.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623CC0-913C-B43E-8521-0BBB8EC37F0D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Xen Approach (2)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200" y="1272852"/>
            <a:ext cx="5033277" cy="33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5B6F8E1C-3DAE-4010-A586-005A895414CA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5826C1-970D-56F8-38F3-CB5818D1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78" y="786777"/>
            <a:ext cx="6075948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Detail in Xen System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Xen Approach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93" y="853641"/>
            <a:ext cx="5685561" cy="2743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Some performance issues 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Page remapping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Hypervisor remaps memory page for MMIO.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Context switching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Whenever packets sent, induce one context switch from guest to Domain 0 to drive real NIC.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Software bridge management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Linux bridge is a pure software implementation.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Interrupt handling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When interrupt occur, induce one context switch again.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502" y="1992429"/>
            <a:ext cx="2972080" cy="249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3CC541-F002-3864-5D20-5BF9D4E22DAD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Xen Approach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776" y="816343"/>
            <a:ext cx="6955857" cy="1314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Improve </a:t>
            </a:r>
            <a:r>
              <a:rPr lang="en-US" sz="2000" dirty="0" err="1"/>
              <a:t>Xen</a:t>
            </a:r>
            <a:r>
              <a:rPr lang="en-US" sz="2000" dirty="0"/>
              <a:t> performance by software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Large effective MTU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Fewer packets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Lower per-byte cost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608" y="2319674"/>
            <a:ext cx="5860026" cy="22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D36531-99BE-968B-DF1F-297421ADA98F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Xen Approach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6" y="800100"/>
            <a:ext cx="8464676" cy="12597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Improve </a:t>
            </a:r>
            <a:r>
              <a:rPr lang="en-US" dirty="0" err="1"/>
              <a:t>Xen</a:t>
            </a:r>
            <a:r>
              <a:rPr lang="en-US" dirty="0"/>
              <a:t> performance by hardware</a:t>
            </a:r>
          </a:p>
          <a:p>
            <a:pPr lvl="1"/>
            <a:r>
              <a:rPr lang="en-US" sz="2300" dirty="0"/>
              <a:t>CDNA (Concurrent Direct Network Access) hardware adapter</a:t>
            </a:r>
          </a:p>
          <a:p>
            <a:pPr lvl="1"/>
            <a:r>
              <a:rPr lang="en-US" sz="2300" dirty="0"/>
              <a:t>Remove driver domain from data and interrupts</a:t>
            </a:r>
          </a:p>
          <a:p>
            <a:pPr lvl="1"/>
            <a:r>
              <a:rPr lang="en-US" sz="2300" dirty="0"/>
              <a:t>Hypervisor only responsible for virtual interrupts and assigning context to guest OS</a:t>
            </a:r>
          </a:p>
          <a:p>
            <a:pPr lvl="1"/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6589"/>
          <a:stretch>
            <a:fillRect/>
          </a:stretch>
        </p:blipFill>
        <p:spPr bwMode="auto">
          <a:xfrm>
            <a:off x="2319954" y="2137107"/>
            <a:ext cx="5167268" cy="24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B22AF-03E2-C06C-9BC2-ADF21DD261F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39" y="842855"/>
            <a:ext cx="5597176" cy="1858998"/>
          </a:xfrm>
        </p:spPr>
        <p:txBody>
          <a:bodyPr/>
          <a:lstStyle/>
          <a:p>
            <a:r>
              <a:rPr lang="en-US" sz="2000" dirty="0"/>
              <a:t>VMware offer a hybrid solution of network virtualization in Cloud</a:t>
            </a:r>
          </a:p>
          <a:p>
            <a:pPr lvl="1"/>
            <a:r>
              <a:rPr lang="en-US" sz="1800" dirty="0"/>
              <a:t>Use redundant links to provide high availability</a:t>
            </a:r>
          </a:p>
          <a:p>
            <a:pPr lvl="1"/>
            <a:r>
              <a:rPr lang="en-US" sz="1800" dirty="0"/>
              <a:t>Virtual switch in host OS will automatically detect link failure and redirect packets to back-up links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027026-6907-CF97-26EC-51A086BC9FE9}"/>
              </a:ext>
            </a:extLst>
          </p:cNvPr>
          <p:cNvGrpSpPr/>
          <p:nvPr/>
        </p:nvGrpSpPr>
        <p:grpSpPr>
          <a:xfrm>
            <a:off x="6063915" y="891531"/>
            <a:ext cx="2940519" cy="3641968"/>
            <a:chOff x="4837297" y="691691"/>
            <a:chExt cx="3370598" cy="4045710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7297" y="691691"/>
              <a:ext cx="3370598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7297" y="2941973"/>
              <a:ext cx="3357251" cy="179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>
            <a:xfrm>
              <a:off x="6385435" y="2577641"/>
              <a:ext cx="274320" cy="3429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FA8B33-021B-956D-6B6D-415B1A6B1065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dirty="0"/>
              <a:t>Network Virtualization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834528"/>
            <a:ext cx="5000324" cy="3671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Virtualization in layers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Usually in Layer 2 and Layer 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External network virtualization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Layer 2</a:t>
            </a:r>
          </a:p>
          <a:p>
            <a:pPr lvl="2">
              <a:spcBef>
                <a:spcPts val="0"/>
              </a:spcBef>
            </a:pPr>
            <a:r>
              <a:rPr lang="en-US" dirty="0"/>
              <a:t>802.1q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Layer 3</a:t>
            </a:r>
          </a:p>
          <a:p>
            <a:pPr lvl="2">
              <a:spcBef>
                <a:spcPts val="0"/>
              </a:spcBef>
            </a:pPr>
            <a:r>
              <a:rPr lang="en-US" dirty="0"/>
              <a:t>MPLS, GRE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Internal network virtualization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Traditional approach</a:t>
            </a:r>
          </a:p>
          <a:p>
            <a:pPr lvl="2">
              <a:spcBef>
                <a:spcPts val="0"/>
              </a:spcBef>
            </a:pPr>
            <a:r>
              <a:rPr lang="en-US" dirty="0"/>
              <a:t>TAP/TUN + Linux bridge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New technique</a:t>
            </a:r>
          </a:p>
          <a:p>
            <a:pPr lvl="2">
              <a:spcBef>
                <a:spcPts val="0"/>
              </a:spcBef>
            </a:pPr>
            <a:r>
              <a:rPr lang="en-US" dirty="0"/>
              <a:t>Virtual switch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02" y="1835418"/>
            <a:ext cx="296131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85D604-497C-8148-6492-F6A00B5D077A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6" y="844152"/>
            <a:ext cx="7868653" cy="36219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Book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Kumar Reddy &amp; Victor Moreno, </a:t>
            </a:r>
            <a:r>
              <a:rPr lang="en-US" sz="1600" b="1" i="1" dirty="0"/>
              <a:t>Network Virtualization</a:t>
            </a:r>
            <a:r>
              <a:rPr lang="en-US" sz="1600" dirty="0"/>
              <a:t>, Cisco Press 2006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Web resources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Linux Bridge </a:t>
            </a:r>
            <a:r>
              <a:rPr lang="en-US" sz="1600" i="1" dirty="0"/>
              <a:t>http://www.ibm.com/developerworks/cn/linux/l-tuntap/index.html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Xen</a:t>
            </a:r>
            <a:r>
              <a:rPr lang="en-US" sz="1600" dirty="0"/>
              <a:t> networking </a:t>
            </a:r>
            <a:r>
              <a:rPr lang="en-US" sz="1600" i="1" dirty="0"/>
              <a:t>http://wiki.xensource.com/xenwiki/XenNetworking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VMware Virtual Networking Concepts </a:t>
            </a:r>
            <a:r>
              <a:rPr lang="en-US" sz="1600" i="1" dirty="0"/>
              <a:t>http://www.vmware.com/files/pdf/virtual_networking_concepts.pdf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TUN/TAP wiki </a:t>
            </a:r>
            <a:r>
              <a:rPr lang="en-US" sz="1600" i="1" dirty="0"/>
              <a:t>http://en.wikipedia.org/wiki/TUN/TAP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Network Virtualization wiki </a:t>
            </a:r>
            <a:r>
              <a:rPr lang="en-US" sz="1600" i="1" dirty="0"/>
              <a:t>http://en.wikipedia.org/wiki/Network_virtualization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Paper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A. </a:t>
            </a:r>
            <a:r>
              <a:rPr lang="en-US" sz="1600" dirty="0" err="1"/>
              <a:t>Menon</a:t>
            </a:r>
            <a:r>
              <a:rPr lang="en-US" sz="1600" dirty="0"/>
              <a:t>, A. Cox, and W. </a:t>
            </a:r>
            <a:r>
              <a:rPr lang="en-US" sz="1600" dirty="0" err="1"/>
              <a:t>Zwaenepoel</a:t>
            </a:r>
            <a:r>
              <a:rPr lang="en-US" sz="1600" dirty="0"/>
              <a:t>. Optimizing Network Virtualization in </a:t>
            </a:r>
            <a:r>
              <a:rPr lang="en-US" sz="1600" dirty="0" err="1"/>
              <a:t>Xen</a:t>
            </a:r>
            <a:r>
              <a:rPr lang="en-US" sz="1600" dirty="0"/>
              <a:t>. Proc. USENIX Annual Technical </a:t>
            </a:r>
            <a:r>
              <a:rPr lang="fr-FR" sz="1600" dirty="0" err="1"/>
              <a:t>Conference</a:t>
            </a:r>
            <a:r>
              <a:rPr lang="fr-FR" sz="1600" dirty="0"/>
              <a:t> (USENIX ATC 2006), pages 15–28, 2006.</a:t>
            </a:r>
            <a:endParaRPr lang="en-US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389B0-F009-F453-8439-90D118A255AC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1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64" y="98050"/>
            <a:ext cx="7888289" cy="519113"/>
          </a:xfrm>
        </p:spPr>
        <p:txBody>
          <a:bodyPr/>
          <a:lstStyle/>
          <a:p>
            <a:r>
              <a:rPr lang="en-US" dirty="0"/>
              <a:t>Network Protocol and Model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318" y="834572"/>
            <a:ext cx="7708043" cy="19431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Network protocol</a:t>
            </a:r>
          </a:p>
          <a:p>
            <a:pPr lvl="1"/>
            <a:r>
              <a:rPr lang="en-US" dirty="0"/>
              <a:t>Rules and procedures governing transmission between computers</a:t>
            </a:r>
          </a:p>
          <a:p>
            <a:pPr lvl="1"/>
            <a:r>
              <a:rPr lang="en-US" dirty="0"/>
              <a:t>Used to identify communicating devices, secure attention of intended recipient, check for errors and re-transmissions</a:t>
            </a:r>
          </a:p>
          <a:p>
            <a:pPr lvl="1"/>
            <a:r>
              <a:rPr lang="en-US" dirty="0"/>
              <a:t>All computers using a protocol have to agree on how to code/decode the message, how to identify errors, and steps to take when there are errors or missed communications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24242" y="2847370"/>
            <a:ext cx="4188193" cy="1704832"/>
            <a:chOff x="123608" y="1847850"/>
            <a:chExt cx="8618241" cy="4447127"/>
          </a:xfrm>
        </p:grpSpPr>
        <p:pic>
          <p:nvPicPr>
            <p:cNvPr id="4" name="Picture 3" descr="Truc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132014" y="1847850"/>
              <a:ext cx="5334003" cy="3848103"/>
            </a:xfrm>
            <a:prstGeom prst="rect">
              <a:avLst/>
            </a:prstGeom>
            <a:noFill/>
            <a:ln/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989248" y="2114132"/>
              <a:ext cx="1752601" cy="115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 dirty="0">
                  <a:solidFill>
                    <a:schemeClr val="accent2">
                      <a:lumMod val="50000"/>
                    </a:schemeClr>
                  </a:solidFill>
                </a:rPr>
                <a:t>Computer System Protocol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92067" y="2605218"/>
              <a:ext cx="2550696" cy="90822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07825" y="5632626"/>
              <a:ext cx="3581422" cy="66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 dirty="0">
                  <a:solidFill>
                    <a:schemeClr val="accent2">
                      <a:lumMod val="50000"/>
                    </a:schemeClr>
                  </a:solidFill>
                </a:rPr>
                <a:t>Packaging Protocol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3886202" y="3505204"/>
              <a:ext cx="457201" cy="220980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23608" y="4518631"/>
              <a:ext cx="2042879" cy="834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 dirty="0">
                  <a:solidFill>
                    <a:schemeClr val="accent2">
                      <a:lumMod val="50000"/>
                    </a:schemeClr>
                  </a:solidFill>
                </a:rPr>
                <a:t>Delivery Protocol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733350" y="3805880"/>
              <a:ext cx="773229" cy="71669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/>
            </a:p>
          </p:txBody>
        </p:sp>
      </p:grp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5BF34C7A-A501-4513-5F0B-59C134DD2767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901" y="108349"/>
            <a:ext cx="7722789" cy="519113"/>
          </a:xfrm>
        </p:spPr>
        <p:txBody>
          <a:bodyPr>
            <a:noAutofit/>
          </a:bodyPr>
          <a:lstStyle/>
          <a:p>
            <a:r>
              <a:rPr lang="en-US" dirty="0"/>
              <a:t>Network Protocol and Model (2)</a:t>
            </a:r>
          </a:p>
        </p:txBody>
      </p:sp>
      <p:pic>
        <p:nvPicPr>
          <p:cNvPr id="4" name="Picture 4" descr="obr23119_04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430" y="852232"/>
            <a:ext cx="5785402" cy="3677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96942291-AADF-27DE-007B-A90FAF38052C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Network Topologies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16764"/>
            <a:ext cx="7363326" cy="1454800"/>
          </a:xfrm>
        </p:spPr>
        <p:txBody>
          <a:bodyPr/>
          <a:lstStyle/>
          <a:p>
            <a:r>
              <a:rPr lang="en-US" sz="2000" dirty="0"/>
              <a:t>Topologies</a:t>
            </a:r>
          </a:p>
          <a:p>
            <a:pPr lvl="1"/>
            <a:r>
              <a:rPr lang="en-US" sz="1800" dirty="0"/>
              <a:t>Topology refers to the physical or logical layout of the computers in a particular network.</a:t>
            </a:r>
          </a:p>
          <a:p>
            <a:pPr lvl="1"/>
            <a:r>
              <a:rPr lang="en-US" sz="1800" dirty="0"/>
              <a:t>Commonly used topologies are star, bus and ring.</a:t>
            </a:r>
          </a:p>
        </p:txBody>
      </p:sp>
      <p:pic>
        <p:nvPicPr>
          <p:cNvPr id="4" name="Picture 3" descr="network topologies"/>
          <p:cNvPicPr>
            <a:picLocks noChangeAspect="1" noChangeArrowheads="1"/>
          </p:cNvPicPr>
          <p:nvPr/>
        </p:nvPicPr>
        <p:blipFill>
          <a:blip r:embed="rId2" cstate="print"/>
          <a:srcRect t="9171" b="10126"/>
          <a:stretch>
            <a:fillRect/>
          </a:stretch>
        </p:blipFill>
        <p:spPr>
          <a:xfrm>
            <a:off x="2154199" y="2284480"/>
            <a:ext cx="4883727" cy="2286000"/>
          </a:xfrm>
          <a:prstGeom prst="rect">
            <a:avLst/>
          </a:prstGeom>
          <a:noFill/>
          <a:ln/>
        </p:spPr>
      </p:pic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2D8C8C59-725A-5F6E-1258-B33F03F7AC7A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08" y="108349"/>
            <a:ext cx="7788682" cy="519113"/>
          </a:xfrm>
        </p:spPr>
        <p:txBody>
          <a:bodyPr/>
          <a:lstStyle/>
          <a:p>
            <a:r>
              <a:rPr lang="en-US" dirty="0"/>
              <a:t>Network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008" y="844153"/>
            <a:ext cx="7799791" cy="36718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LANs and WANs</a:t>
            </a:r>
          </a:p>
          <a:p>
            <a:pPr lvl="1"/>
            <a:r>
              <a:rPr lang="en-US" sz="2200" dirty="0"/>
              <a:t>Local area network</a:t>
            </a:r>
          </a:p>
          <a:p>
            <a:pPr lvl="2"/>
            <a:r>
              <a:rPr lang="en-US" sz="1900" dirty="0"/>
              <a:t>Network of computers and other devices within a limited distance</a:t>
            </a:r>
          </a:p>
          <a:p>
            <a:pPr lvl="2"/>
            <a:r>
              <a:rPr lang="en-US" sz="1900" dirty="0"/>
              <a:t>Use star, bus or ring topologies</a:t>
            </a:r>
          </a:p>
          <a:p>
            <a:pPr lvl="2"/>
            <a:r>
              <a:rPr lang="en-US" sz="1900" dirty="0"/>
              <a:t>Network interface cards in each device specifies transmission rate, message structure, and topology</a:t>
            </a:r>
          </a:p>
          <a:p>
            <a:pPr lvl="2"/>
            <a:r>
              <a:rPr lang="en-US" sz="1900" dirty="0"/>
              <a:t>Network operating system routes and manages communications and coordinates network resources</a:t>
            </a:r>
          </a:p>
          <a:p>
            <a:pPr lvl="1"/>
            <a:r>
              <a:rPr lang="en-US" sz="2200" dirty="0"/>
              <a:t>Wide area network</a:t>
            </a:r>
          </a:p>
          <a:p>
            <a:pPr lvl="2"/>
            <a:r>
              <a:rPr lang="en-US" sz="1900" dirty="0"/>
              <a:t>Network of computers spanning broad geographical distances</a:t>
            </a:r>
          </a:p>
          <a:p>
            <a:pPr lvl="2"/>
            <a:r>
              <a:rPr lang="en-US" sz="1900" dirty="0"/>
              <a:t>Switched or dedicated lines</a:t>
            </a:r>
          </a:p>
          <a:p>
            <a:pPr lvl="2"/>
            <a:r>
              <a:rPr lang="en-US" sz="1900" dirty="0"/>
              <a:t>Firms use commercial WANs for communication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EDDFA4-322E-310D-BA95-D08930A7E054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15" y="108349"/>
            <a:ext cx="7742975" cy="519113"/>
          </a:xfrm>
        </p:spPr>
        <p:txBody>
          <a:bodyPr/>
          <a:lstStyle/>
          <a:p>
            <a:r>
              <a:rPr lang="en-US" dirty="0"/>
              <a:t>Network Architecture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15" y="789887"/>
            <a:ext cx="7518266" cy="17818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Packet switching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Message/Data is divided into fixed or variable length packets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Each packet is numbered and sent along different paths to the destination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Packets are assembled at the destination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Useful for continued message transmission even when part of the network path is broken</a:t>
            </a:r>
          </a:p>
        </p:txBody>
      </p:sp>
      <p:pic>
        <p:nvPicPr>
          <p:cNvPr id="4" name="Picture 3" descr="FIG08-09"/>
          <p:cNvPicPr>
            <a:picLocks noChangeAspect="1" noChangeArrowheads="1"/>
          </p:cNvPicPr>
          <p:nvPr/>
        </p:nvPicPr>
        <p:blipFill>
          <a:blip r:embed="rId2" cstate="print"/>
          <a:srcRect t="7035"/>
          <a:stretch>
            <a:fillRect/>
          </a:stretch>
        </p:blipFill>
        <p:spPr>
          <a:xfrm>
            <a:off x="4466122" y="2448622"/>
            <a:ext cx="3574583" cy="2084079"/>
          </a:xfrm>
          <a:prstGeom prst="rect">
            <a:avLst/>
          </a:prstGeom>
          <a:noFill/>
          <a:ln/>
        </p:spPr>
      </p:pic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F6C7BD95-3D84-793E-FFC6-B7AFF645CB39}"/>
              </a:ext>
            </a:extLst>
          </p:cNvPr>
          <p:cNvSpPr txBox="1">
            <a:spLocks/>
          </p:cNvSpPr>
          <p:nvPr/>
        </p:nvSpPr>
        <p:spPr>
          <a:xfrm>
            <a:off x="6870834" y="4737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2660</TotalTime>
  <Words>2128</Words>
  <Application>Microsoft Office PowerPoint</Application>
  <PresentationFormat>全屏显示(16:9)</PresentationFormat>
  <Paragraphs>358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3" baseType="lpstr">
      <vt:lpstr>MS Sans Serif</vt:lpstr>
      <vt:lpstr>Arial</vt:lpstr>
      <vt:lpstr>Calibri</vt:lpstr>
      <vt:lpstr>Times New Roman</vt:lpstr>
      <vt:lpstr>Wingdings</vt:lpstr>
      <vt:lpstr>NTHU UniCloud</vt:lpstr>
      <vt:lpstr>CSC6103 – Virtualization Techniques Network Virtualization</vt:lpstr>
      <vt:lpstr>Outline</vt:lpstr>
      <vt:lpstr>Network virtualization</vt:lpstr>
      <vt:lpstr>Introduction</vt:lpstr>
      <vt:lpstr>Network Protocol and Model (1)</vt:lpstr>
      <vt:lpstr>Network Protocol and Model (2)</vt:lpstr>
      <vt:lpstr>Network Topologies</vt:lpstr>
      <vt:lpstr>Network Types</vt:lpstr>
      <vt:lpstr>Network Architecture (1)</vt:lpstr>
      <vt:lpstr>Network Architecture (2)</vt:lpstr>
      <vt:lpstr>Network Architecture (3)</vt:lpstr>
      <vt:lpstr>Network Architecture (4)</vt:lpstr>
      <vt:lpstr>Network Architecture (5)</vt:lpstr>
      <vt:lpstr>Network Architecture (5)</vt:lpstr>
      <vt:lpstr>Network Design Rules</vt:lpstr>
      <vt:lpstr>Network Virtualization (1)</vt:lpstr>
      <vt:lpstr>Network Virtualization (2)</vt:lpstr>
      <vt:lpstr>Network Virtualization (3)</vt:lpstr>
      <vt:lpstr>Network Virtualization (4)</vt:lpstr>
      <vt:lpstr>Network Virtualization (5)</vt:lpstr>
      <vt:lpstr>Network virtualization</vt:lpstr>
      <vt:lpstr>External Network Virtualization (1)</vt:lpstr>
      <vt:lpstr>External Network Virtualization (2)</vt:lpstr>
      <vt:lpstr>External Network Virtualization (3)</vt:lpstr>
      <vt:lpstr>External Network Virtualization (4)</vt:lpstr>
      <vt:lpstr>External Network Virtualization (5)</vt:lpstr>
      <vt:lpstr>External Network Virtualization (6)</vt:lpstr>
      <vt:lpstr>External Network Virtualization (7)</vt:lpstr>
      <vt:lpstr>External Network Virtualization (8)</vt:lpstr>
      <vt:lpstr>External Network Virtualization (9)</vt:lpstr>
      <vt:lpstr>Network virtualization</vt:lpstr>
      <vt:lpstr>Internal Network Virtualization (1)</vt:lpstr>
      <vt:lpstr>Internal Network Virtualization (2)</vt:lpstr>
      <vt:lpstr>Internal Network Virtualization (3)</vt:lpstr>
      <vt:lpstr>KVM Approach (1)</vt:lpstr>
      <vt:lpstr>KVM Approach (2)</vt:lpstr>
      <vt:lpstr>KVM Approach (3)</vt:lpstr>
      <vt:lpstr>KVM Approach (4)</vt:lpstr>
      <vt:lpstr>KVM Approach (5)</vt:lpstr>
      <vt:lpstr>Xen Approach (1)</vt:lpstr>
      <vt:lpstr>Xen Approach (2)</vt:lpstr>
      <vt:lpstr>Xen Approach (3)</vt:lpstr>
      <vt:lpstr>Xen Approach (4)</vt:lpstr>
      <vt:lpstr>Xen Approach (5)</vt:lpstr>
      <vt:lpstr>Case Study</vt:lpstr>
      <vt:lpstr>Network Virtualization Summary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Prof. Chung Yehching (SDS)</cp:lastModifiedBy>
  <cp:revision>294</cp:revision>
  <dcterms:created xsi:type="dcterms:W3CDTF">2015-06-05T07:23:35Z</dcterms:created>
  <dcterms:modified xsi:type="dcterms:W3CDTF">2026-05-03T02:54:17Z</dcterms:modified>
</cp:coreProperties>
</file>